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1"/>
    <p:sldMasterId id="2147483710" r:id="rId2"/>
  </p:sldMasterIdLst>
  <p:notesMasterIdLst>
    <p:notesMasterId r:id="rId44"/>
  </p:notesMasterIdLst>
  <p:sldIdLst>
    <p:sldId id="378" r:id="rId3"/>
    <p:sldId id="384" r:id="rId4"/>
    <p:sldId id="406" r:id="rId5"/>
    <p:sldId id="383" r:id="rId6"/>
    <p:sldId id="414" r:id="rId7"/>
    <p:sldId id="381" r:id="rId8"/>
    <p:sldId id="388" r:id="rId9"/>
    <p:sldId id="405" r:id="rId10"/>
    <p:sldId id="424" r:id="rId11"/>
    <p:sldId id="397" r:id="rId12"/>
    <p:sldId id="400" r:id="rId13"/>
    <p:sldId id="425" r:id="rId14"/>
    <p:sldId id="395" r:id="rId15"/>
    <p:sldId id="399" r:id="rId16"/>
    <p:sldId id="426" r:id="rId17"/>
    <p:sldId id="396" r:id="rId18"/>
    <p:sldId id="398" r:id="rId19"/>
    <p:sldId id="434" r:id="rId20"/>
    <p:sldId id="411" r:id="rId21"/>
    <p:sldId id="418" r:id="rId22"/>
    <p:sldId id="417" r:id="rId23"/>
    <p:sldId id="408" r:id="rId24"/>
    <p:sldId id="420" r:id="rId25"/>
    <p:sldId id="435" r:id="rId26"/>
    <p:sldId id="432" r:id="rId27"/>
    <p:sldId id="421" r:id="rId28"/>
    <p:sldId id="422" r:id="rId29"/>
    <p:sldId id="419" r:id="rId30"/>
    <p:sldId id="436" r:id="rId31"/>
    <p:sldId id="431" r:id="rId32"/>
    <p:sldId id="429" r:id="rId33"/>
    <p:sldId id="423" r:id="rId34"/>
    <p:sldId id="433" r:id="rId35"/>
    <p:sldId id="389" r:id="rId36"/>
    <p:sldId id="402" r:id="rId37"/>
    <p:sldId id="413" r:id="rId38"/>
    <p:sldId id="428" r:id="rId39"/>
    <p:sldId id="386" r:id="rId40"/>
    <p:sldId id="415" r:id="rId41"/>
    <p:sldId id="416" r:id="rId42"/>
    <p:sldId id="437" r:id="rId43"/>
  </p:sldIdLst>
  <p:sldSz cx="9144000" cy="6858000" type="screen4x3"/>
  <p:notesSz cx="6946900" cy="9220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33CC"/>
    <a:srgbClr val="990099"/>
    <a:srgbClr val="FFFF66"/>
    <a:srgbClr val="33CC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8818" autoAdjust="0"/>
  </p:normalViewPr>
  <p:slideViewPr>
    <p:cSldViewPr snapToGrid="0" snapToObjects="1">
      <p:cViewPr varScale="1">
        <p:scale>
          <a:sx n="77" d="100"/>
          <a:sy n="77" d="100"/>
        </p:scale>
        <p:origin x="-9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2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EB0DE91F-2BF0-4C4D-9FCE-E7E531C321AA}" type="datetimeFigureOut">
              <a:rPr lang="en-US" smtClean="0"/>
              <a:pPr/>
              <a:t>6/4/2012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10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27C8661E-A719-45A4-96A6-17EAF87C59F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83D3197-25C0-45BB-B709-9E4FA9A5EF13}" type="slidenum">
              <a:rPr lang="en-US"/>
              <a:pPr/>
              <a:t>30</a:t>
            </a:fld>
            <a:endParaRPr lang="en-US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8400" y="701675"/>
            <a:ext cx="4608513" cy="3455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94398" y="4379424"/>
            <a:ext cx="5558104" cy="414943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C7D4B03-D190-4B71-8058-33F8D2816B06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GB"/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1157819" y="691518"/>
            <a:ext cx="4628050" cy="345437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353" tIns="46177" rIns="92353" bIns="46177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301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94690" y="4379596"/>
            <a:ext cx="5551088" cy="4142687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9907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41A2A9C-5D7B-431C-B1F2-EB3337D2DEDD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68400" y="701675"/>
            <a:ext cx="4608513" cy="3455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94399" y="4379424"/>
            <a:ext cx="5558103" cy="4149432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394" tIns="45696" rIns="91394" bIns="45696" numCol="1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fld id="{2936AE6F-0960-42F7-9669-79FC85849ACC}" type="slidenum">
              <a:rPr lang="en-US">
                <a:solidFill>
                  <a:srgbClr val="000000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1382" y="693639"/>
            <a:ext cx="4601418" cy="3454036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195984">
              <a:spcBef>
                <a:spcPct val="0"/>
              </a:spcBef>
            </a:pP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lIns="90645" tIns="45322" rIns="90645" bIns="45322"/>
          <a:lstStyle/>
          <a:p>
            <a:fld id="{C6B94555-30A9-4534-8C81-0B4F0AF1DAF1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6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5325"/>
            <a:ext cx="4598988" cy="3449638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Note BSM not included in project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23959">
              <a:defRPr/>
            </a:pPr>
            <a:fld id="{52E21D9B-B3C7-4083-A8A5-54BDD4265D76}" type="slidenum">
              <a:rPr lang="en-US" smtClean="0">
                <a:latin typeface="Arial" pitchFamily="34" charset="0"/>
                <a:ea typeface="MS PGothic" pitchFamily="34" charset="-128"/>
              </a:rPr>
              <a:pPr defTabSz="923959">
                <a:defRPr/>
              </a:pPr>
              <a:t>8</a:t>
            </a:fld>
            <a:endParaRPr lang="en-US" dirty="0" smtClean="0"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700088"/>
            <a:ext cx="4591050" cy="3443287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51" y="4375326"/>
            <a:ext cx="5095599" cy="4152749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9907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9907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D5FC8-5514-4D5E-9FCE-248C23E1BE17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9AE877-5A93-4CCF-A51D-E0F29BB2DDD8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0179" name="Rectangle 24"/>
          <p:cNvSpPr txBox="1">
            <a:spLocks noGrp="1" noChangeArrowheads="1"/>
          </p:cNvSpPr>
          <p:nvPr/>
        </p:nvSpPr>
        <p:spPr bwMode="auto">
          <a:xfrm>
            <a:off x="3934671" y="8757290"/>
            <a:ext cx="3010642" cy="46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50" tIns="46175" rIns="92350" bIns="46175" anchor="b"/>
          <a:lstStyle/>
          <a:p>
            <a:pPr algn="r" defTabSz="923601" fontAlgn="auto">
              <a:spcBef>
                <a:spcPts val="0"/>
              </a:spcBef>
              <a:spcAft>
                <a:spcPts val="0"/>
              </a:spcAft>
            </a:pPr>
            <a:fld id="{1766B3B2-40CA-45FE-AB5F-B5C1573C217F}" type="slidenum">
              <a:rPr lang="en-US" sz="1200">
                <a:solidFill>
                  <a:srgbClr val="000000"/>
                </a:solidFill>
              </a:rPr>
              <a:pPr algn="r" defTabSz="923601" fontAlgn="auto">
                <a:spcBef>
                  <a:spcPts val="0"/>
                </a:spcBef>
                <a:spcAft>
                  <a:spcPts val="0"/>
                </a:spcAft>
              </a:pPr>
              <a:t>29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0180" name="Text Box 1"/>
          <p:cNvSpPr txBox="1">
            <a:spLocks noChangeArrowheads="1"/>
          </p:cNvSpPr>
          <p:nvPr/>
        </p:nvSpPr>
        <p:spPr bwMode="auto">
          <a:xfrm>
            <a:off x="3866283" y="8682781"/>
            <a:ext cx="2956567" cy="45657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9758" tIns="46674" rIns="89758" bIns="46674" anchor="b"/>
          <a:lstStyle/>
          <a:p>
            <a:pPr algn="r" defTabSz="923601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55453" algn="l"/>
                <a:tab pos="910905" algn="l"/>
                <a:tab pos="1367944" algn="l"/>
                <a:tab pos="1823398" algn="l"/>
                <a:tab pos="2280437" algn="l"/>
                <a:tab pos="2735889" algn="l"/>
                <a:tab pos="3189756" algn="l"/>
                <a:tab pos="3646795" algn="l"/>
                <a:tab pos="4102248" algn="l"/>
                <a:tab pos="4559289" algn="l"/>
                <a:tab pos="5014739" algn="l"/>
                <a:tab pos="5470193" algn="l"/>
                <a:tab pos="5927233" algn="l"/>
                <a:tab pos="6382683" algn="l"/>
                <a:tab pos="6839724" algn="l"/>
                <a:tab pos="7295177" algn="l"/>
                <a:tab pos="7750629" algn="l"/>
                <a:tab pos="8207669" algn="l"/>
                <a:tab pos="8663122" algn="l"/>
                <a:tab pos="9120162" algn="l"/>
              </a:tabLst>
            </a:pPr>
            <a:fld id="{F1E9E5A7-CB50-40E1-88AB-776CE75A0614}" type="slidenum">
              <a:rPr lang="en-US" sz="1200">
                <a:solidFill>
                  <a:srgbClr val="000000"/>
                </a:solidFill>
              </a:rPr>
              <a:pPr algn="r" defTabSz="923601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55453" algn="l"/>
                  <a:tab pos="910905" algn="l"/>
                  <a:tab pos="1367944" algn="l"/>
                  <a:tab pos="1823398" algn="l"/>
                  <a:tab pos="2280437" algn="l"/>
                  <a:tab pos="2735889" algn="l"/>
                  <a:tab pos="3189756" algn="l"/>
                  <a:tab pos="3646795" algn="l"/>
                  <a:tab pos="4102248" algn="l"/>
                  <a:tab pos="4559289" algn="l"/>
                  <a:tab pos="5014739" algn="l"/>
                  <a:tab pos="5470193" algn="l"/>
                  <a:tab pos="5927233" algn="l"/>
                  <a:tab pos="6382683" algn="l"/>
                  <a:tab pos="6839724" algn="l"/>
                  <a:tab pos="7295177" algn="l"/>
                  <a:tab pos="7750629" algn="l"/>
                  <a:tab pos="8207669" algn="l"/>
                  <a:tab pos="8663122" algn="l"/>
                  <a:tab pos="9120162" algn="l"/>
                </a:tabLst>
              </a:pPr>
              <a:t>29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0181" name="Text Box 2"/>
          <p:cNvSpPr txBox="1">
            <a:spLocks noChangeArrowheads="1"/>
          </p:cNvSpPr>
          <p:nvPr/>
        </p:nvSpPr>
        <p:spPr bwMode="auto">
          <a:xfrm>
            <a:off x="1203940" y="692784"/>
            <a:ext cx="4418152" cy="342903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195" tIns="45599" rIns="91195" bIns="45599" anchor="ctr"/>
          <a:lstStyle/>
          <a:p>
            <a:pPr defTabSz="923601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0182" name="Rectangle 3"/>
          <p:cNvSpPr>
            <a:spLocks noGrp="1" noChangeArrowheads="1"/>
          </p:cNvSpPr>
          <p:nvPr>
            <p:ph type="body"/>
          </p:nvPr>
        </p:nvSpPr>
        <p:spPr>
          <a:xfrm>
            <a:off x="695010" y="4380231"/>
            <a:ext cx="5529847" cy="4121823"/>
          </a:xfrm>
          <a:noFill/>
          <a:ln>
            <a:solidFill>
              <a:srgbClr val="000000"/>
            </a:solidFill>
          </a:ln>
        </p:spPr>
        <p:txBody>
          <a:bodyPr wrap="none" anchor="ctr"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144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pn12posterpicture"/>
          <p:cNvPicPr>
            <a:picLocks noChangeAspect="1" noChangeArrowheads="1"/>
          </p:cNvPicPr>
          <p:nvPr/>
        </p:nvPicPr>
        <p:blipFill>
          <a:blip r:embed="rId13" cstate="print">
            <a:lum bright="80000" contrast="-80000"/>
          </a:blip>
          <a:srcRect t="13675" b="1524"/>
          <a:stretch>
            <a:fillRect/>
          </a:stretch>
        </p:blipFill>
        <p:spPr bwMode="auto">
          <a:xfrm>
            <a:off x="-11430" y="0"/>
            <a:ext cx="9166860" cy="6995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477000"/>
            <a:ext cx="914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q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2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iki.bnl.gov/conferences/index.php/EIC_R%25D" TargetMode="Externa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iki.bnl.gov/conferences/index.php/EIC_R%25D" TargetMode="Externa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7" descr="pn12posterpicture"/>
          <p:cNvPicPr>
            <a:picLocks noChangeAspect="1" noChangeArrowheads="1"/>
          </p:cNvPicPr>
          <p:nvPr/>
        </p:nvPicPr>
        <p:blipFill>
          <a:blip r:embed="rId4">
            <a:lum bright="80000" contrast="-80000"/>
          </a:blip>
          <a:srcRect l="3783" t="24808" b="13891"/>
          <a:stretch>
            <a:fillRect/>
          </a:stretch>
        </p:blipFill>
        <p:spPr bwMode="auto">
          <a:xfrm>
            <a:off x="0" y="651331"/>
            <a:ext cx="9144000" cy="544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60020" y="6141720"/>
            <a:ext cx="4998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JLab</a:t>
            </a:r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Users Group Meeting</a:t>
            </a:r>
          </a:p>
          <a:p>
            <a:pPr defTabSz="914400"/>
            <a:r>
              <a:rPr lang="en-US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June 4, 2012</a:t>
            </a:r>
          </a:p>
          <a:p>
            <a:pPr defTabSz="9144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60020" y="994231"/>
            <a:ext cx="57483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12 </a:t>
            </a:r>
            <a:r>
              <a:rPr lang="en-US" sz="36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GeV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Future / EIC</a:t>
            </a:r>
            <a:endParaRPr lang="en-US" sz="36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09" name="Rectangle 308"/>
          <p:cNvSpPr/>
          <p:nvPr/>
        </p:nvSpPr>
        <p:spPr>
          <a:xfrm>
            <a:off x="246516" y="164056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Rolf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Ent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17" name="Group 316"/>
          <p:cNvGrpSpPr/>
          <p:nvPr/>
        </p:nvGrpSpPr>
        <p:grpSpPr>
          <a:xfrm>
            <a:off x="160020" y="2731558"/>
            <a:ext cx="3530633" cy="3188898"/>
            <a:chOff x="4852927" y="2543885"/>
            <a:chExt cx="3749678" cy="3386741"/>
          </a:xfrm>
        </p:grpSpPr>
        <p:grpSp>
          <p:nvGrpSpPr>
            <p:cNvPr id="11" name="Group 10"/>
            <p:cNvGrpSpPr/>
            <p:nvPr/>
          </p:nvGrpSpPr>
          <p:grpSpPr>
            <a:xfrm>
              <a:off x="4852927" y="2543885"/>
              <a:ext cx="3749678" cy="3386741"/>
              <a:chOff x="-45530" y="1960258"/>
              <a:chExt cx="4075248" cy="3680799"/>
            </a:xfrm>
          </p:grpSpPr>
          <p:grpSp>
            <p:nvGrpSpPr>
              <p:cNvPr id="12" name="Group 327"/>
              <p:cNvGrpSpPr>
                <a:grpSpLocks/>
              </p:cNvGrpSpPr>
              <p:nvPr/>
            </p:nvGrpSpPr>
            <p:grpSpPr bwMode="auto">
              <a:xfrm>
                <a:off x="-45530" y="1960258"/>
                <a:ext cx="4075248" cy="3680799"/>
                <a:chOff x="873129" y="1524000"/>
                <a:chExt cx="4886321" cy="4592644"/>
              </a:xfrm>
            </p:grpSpPr>
            <p:grpSp>
              <p:nvGrpSpPr>
                <p:cNvPr id="26" name="Group 408"/>
                <p:cNvGrpSpPr>
                  <a:grpSpLocks/>
                </p:cNvGrpSpPr>
                <p:nvPr/>
              </p:nvGrpSpPr>
              <p:grpSpPr bwMode="auto">
                <a:xfrm>
                  <a:off x="3810000" y="1524000"/>
                  <a:ext cx="1949450" cy="1509713"/>
                  <a:chOff x="2400" y="960"/>
                  <a:chExt cx="1228" cy="951"/>
                </a:xfrm>
              </p:grpSpPr>
              <p:grpSp>
                <p:nvGrpSpPr>
                  <p:cNvPr id="291" name="Group 407"/>
                  <p:cNvGrpSpPr>
                    <a:grpSpLocks/>
                  </p:cNvGrpSpPr>
                  <p:nvPr/>
                </p:nvGrpSpPr>
                <p:grpSpPr bwMode="auto">
                  <a:xfrm>
                    <a:off x="2477" y="960"/>
                    <a:ext cx="1151" cy="912"/>
                    <a:chOff x="2477" y="960"/>
                    <a:chExt cx="1151" cy="912"/>
                  </a:xfrm>
                </p:grpSpPr>
                <p:sp>
                  <p:nvSpPr>
                    <p:cNvPr id="293" name="Line 70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77" y="1870"/>
                      <a:ext cx="0" cy="2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4" name="Freeform 318"/>
                    <p:cNvSpPr>
                      <a:spLocks/>
                    </p:cNvSpPr>
                    <p:nvPr/>
                  </p:nvSpPr>
                  <p:spPr bwMode="auto">
                    <a:xfrm>
                      <a:off x="3303" y="1036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110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79 h 130"/>
                        <a:gd name="T8" fmla="*/ 89 w 89"/>
                        <a:gd name="T9" fmla="*/ 110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5" name="Freeform 319"/>
                    <p:cNvSpPr>
                      <a:spLocks/>
                    </p:cNvSpPr>
                    <p:nvPr/>
                  </p:nvSpPr>
                  <p:spPr bwMode="auto">
                    <a:xfrm>
                      <a:off x="3303" y="1036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110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79 h 130"/>
                        <a:gd name="T8" fmla="*/ 89 w 89"/>
                        <a:gd name="T9" fmla="*/ 110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6" name="Freeform 320"/>
                    <p:cNvSpPr>
                      <a:spLocks/>
                    </p:cNvSpPr>
                    <p:nvPr/>
                  </p:nvSpPr>
                  <p:spPr bwMode="auto">
                    <a:xfrm>
                      <a:off x="3303" y="960"/>
                      <a:ext cx="323" cy="115"/>
                    </a:xfrm>
                    <a:custGeom>
                      <a:avLst/>
                      <a:gdLst>
                        <a:gd name="T0" fmla="*/ 239 w 323"/>
                        <a:gd name="T1" fmla="*/ 0 h 117"/>
                        <a:gd name="T2" fmla="*/ 0 w 323"/>
                        <a:gd name="T3" fmla="*/ 66 h 117"/>
                        <a:gd name="T4" fmla="*/ 89 w 323"/>
                        <a:gd name="T5" fmla="*/ 97 h 117"/>
                        <a:gd name="T6" fmla="*/ 323 w 323"/>
                        <a:gd name="T7" fmla="*/ 24 h 117"/>
                        <a:gd name="T8" fmla="*/ 239 w 323"/>
                        <a:gd name="T9" fmla="*/ 0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23"/>
                        <a:gd name="T16" fmla="*/ 0 h 117"/>
                        <a:gd name="T17" fmla="*/ 323 w 323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23" h="117">
                          <a:moveTo>
                            <a:pt x="239" y="0"/>
                          </a:moveTo>
                          <a:lnTo>
                            <a:pt x="0" y="76"/>
                          </a:lnTo>
                          <a:lnTo>
                            <a:pt x="89" y="117"/>
                          </a:lnTo>
                          <a:lnTo>
                            <a:pt x="323" y="24"/>
                          </a:lnTo>
                          <a:lnTo>
                            <a:pt x="239" y="0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7" name="Freeform 321"/>
                    <p:cNvSpPr>
                      <a:spLocks/>
                    </p:cNvSpPr>
                    <p:nvPr/>
                  </p:nvSpPr>
                  <p:spPr bwMode="auto">
                    <a:xfrm>
                      <a:off x="3303" y="960"/>
                      <a:ext cx="323" cy="115"/>
                    </a:xfrm>
                    <a:custGeom>
                      <a:avLst/>
                      <a:gdLst>
                        <a:gd name="T0" fmla="*/ 239 w 323"/>
                        <a:gd name="T1" fmla="*/ 0 h 117"/>
                        <a:gd name="T2" fmla="*/ 0 w 323"/>
                        <a:gd name="T3" fmla="*/ 66 h 117"/>
                        <a:gd name="T4" fmla="*/ 89 w 323"/>
                        <a:gd name="T5" fmla="*/ 97 h 117"/>
                        <a:gd name="T6" fmla="*/ 323 w 323"/>
                        <a:gd name="T7" fmla="*/ 24 h 11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323"/>
                        <a:gd name="T13" fmla="*/ 0 h 117"/>
                        <a:gd name="T14" fmla="*/ 323 w 323"/>
                        <a:gd name="T15" fmla="*/ 117 h 117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323" h="117">
                          <a:moveTo>
                            <a:pt x="239" y="0"/>
                          </a:moveTo>
                          <a:lnTo>
                            <a:pt x="0" y="76"/>
                          </a:lnTo>
                          <a:lnTo>
                            <a:pt x="89" y="117"/>
                          </a:lnTo>
                          <a:lnTo>
                            <a:pt x="323" y="24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8" name="Freeform 322"/>
                    <p:cNvSpPr>
                      <a:spLocks/>
                    </p:cNvSpPr>
                    <p:nvPr/>
                  </p:nvSpPr>
                  <p:spPr bwMode="auto">
                    <a:xfrm>
                      <a:off x="3392" y="986"/>
                      <a:ext cx="236" cy="177"/>
                    </a:xfrm>
                    <a:custGeom>
                      <a:avLst/>
                      <a:gdLst>
                        <a:gd name="T0" fmla="*/ 0 w 236"/>
                        <a:gd name="T1" fmla="*/ 150 h 180"/>
                        <a:gd name="T2" fmla="*/ 0 w 236"/>
                        <a:gd name="T3" fmla="*/ 80 h 180"/>
                        <a:gd name="T4" fmla="*/ 236 w 236"/>
                        <a:gd name="T5" fmla="*/ 0 h 180"/>
                        <a:gd name="T6" fmla="*/ 234 w 236"/>
                        <a:gd name="T7" fmla="*/ 77 h 180"/>
                        <a:gd name="T8" fmla="*/ 0 w 236"/>
                        <a:gd name="T9" fmla="*/ 150 h 18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36"/>
                        <a:gd name="T16" fmla="*/ 0 h 180"/>
                        <a:gd name="T17" fmla="*/ 236 w 236"/>
                        <a:gd name="T18" fmla="*/ 180 h 18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36" h="180">
                          <a:moveTo>
                            <a:pt x="0" y="180"/>
                          </a:moveTo>
                          <a:lnTo>
                            <a:pt x="0" y="91"/>
                          </a:lnTo>
                          <a:lnTo>
                            <a:pt x="236" y="0"/>
                          </a:lnTo>
                          <a:lnTo>
                            <a:pt x="234" y="87"/>
                          </a:lnTo>
                          <a:lnTo>
                            <a:pt x="0" y="180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99" name="Freeform 323"/>
                    <p:cNvSpPr>
                      <a:spLocks/>
                    </p:cNvSpPr>
                    <p:nvPr/>
                  </p:nvSpPr>
                  <p:spPr bwMode="auto">
                    <a:xfrm>
                      <a:off x="3392" y="986"/>
                      <a:ext cx="236" cy="177"/>
                    </a:xfrm>
                    <a:custGeom>
                      <a:avLst/>
                      <a:gdLst>
                        <a:gd name="T0" fmla="*/ 0 w 236"/>
                        <a:gd name="T1" fmla="*/ 150 h 180"/>
                        <a:gd name="T2" fmla="*/ 0 w 236"/>
                        <a:gd name="T3" fmla="*/ 80 h 180"/>
                        <a:gd name="T4" fmla="*/ 236 w 236"/>
                        <a:gd name="T5" fmla="*/ 0 h 180"/>
                        <a:gd name="T6" fmla="*/ 234 w 236"/>
                        <a:gd name="T7" fmla="*/ 77 h 180"/>
                        <a:gd name="T8" fmla="*/ 0 w 236"/>
                        <a:gd name="T9" fmla="*/ 150 h 18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36"/>
                        <a:gd name="T16" fmla="*/ 0 h 180"/>
                        <a:gd name="T17" fmla="*/ 236 w 236"/>
                        <a:gd name="T18" fmla="*/ 180 h 18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36" h="180">
                          <a:moveTo>
                            <a:pt x="0" y="180"/>
                          </a:moveTo>
                          <a:lnTo>
                            <a:pt x="0" y="91"/>
                          </a:lnTo>
                          <a:lnTo>
                            <a:pt x="236" y="0"/>
                          </a:lnTo>
                          <a:lnTo>
                            <a:pt x="234" y="87"/>
                          </a:lnTo>
                          <a:lnTo>
                            <a:pt x="0" y="180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0" name="Freeform 32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3452" y="1006"/>
                      <a:ext cx="90" cy="106"/>
                    </a:xfrm>
                    <a:custGeom>
                      <a:avLst/>
                      <a:gdLst>
                        <a:gd name="T0" fmla="*/ 42 w 90"/>
                        <a:gd name="T1" fmla="*/ 19 h 108"/>
                        <a:gd name="T2" fmla="*/ 48 w 90"/>
                        <a:gd name="T3" fmla="*/ 19 h 108"/>
                        <a:gd name="T4" fmla="*/ 53 w 90"/>
                        <a:gd name="T5" fmla="*/ 21 h 108"/>
                        <a:gd name="T6" fmla="*/ 59 w 90"/>
                        <a:gd name="T7" fmla="*/ 22 h 108"/>
                        <a:gd name="T8" fmla="*/ 63 w 90"/>
                        <a:gd name="T9" fmla="*/ 27 h 108"/>
                        <a:gd name="T10" fmla="*/ 64 w 90"/>
                        <a:gd name="T11" fmla="*/ 27 h 108"/>
                        <a:gd name="T12" fmla="*/ 66 w 90"/>
                        <a:gd name="T13" fmla="*/ 33 h 108"/>
                        <a:gd name="T14" fmla="*/ 66 w 90"/>
                        <a:gd name="T15" fmla="*/ 42 h 108"/>
                        <a:gd name="T16" fmla="*/ 66 w 90"/>
                        <a:gd name="T17" fmla="*/ 53 h 108"/>
                        <a:gd name="T18" fmla="*/ 64 w 90"/>
                        <a:gd name="T19" fmla="*/ 63 h 108"/>
                        <a:gd name="T20" fmla="*/ 61 w 90"/>
                        <a:gd name="T21" fmla="*/ 70 h 108"/>
                        <a:gd name="T22" fmla="*/ 55 w 90"/>
                        <a:gd name="T23" fmla="*/ 73 h 108"/>
                        <a:gd name="T24" fmla="*/ 50 w 90"/>
                        <a:gd name="T25" fmla="*/ 74 h 108"/>
                        <a:gd name="T26" fmla="*/ 42 w 90"/>
                        <a:gd name="T27" fmla="*/ 75 h 108"/>
                        <a:gd name="T28" fmla="*/ 20 w 90"/>
                        <a:gd name="T29" fmla="*/ 75 h 108"/>
                        <a:gd name="T30" fmla="*/ 20 w 90"/>
                        <a:gd name="T31" fmla="*/ 19 h 108"/>
                        <a:gd name="T32" fmla="*/ 42 w 90"/>
                        <a:gd name="T33" fmla="*/ 19 h 108"/>
                        <a:gd name="T34" fmla="*/ 46 w 90"/>
                        <a:gd name="T35" fmla="*/ 0 h 108"/>
                        <a:gd name="T36" fmla="*/ 0 w 90"/>
                        <a:gd name="T37" fmla="*/ 0 h 108"/>
                        <a:gd name="T38" fmla="*/ 0 w 90"/>
                        <a:gd name="T39" fmla="*/ 88 h 108"/>
                        <a:gd name="T40" fmla="*/ 46 w 90"/>
                        <a:gd name="T41" fmla="*/ 88 h 108"/>
                        <a:gd name="T42" fmla="*/ 61 w 90"/>
                        <a:gd name="T43" fmla="*/ 84 h 108"/>
                        <a:gd name="T44" fmla="*/ 72 w 90"/>
                        <a:gd name="T45" fmla="*/ 79 h 108"/>
                        <a:gd name="T46" fmla="*/ 81 w 90"/>
                        <a:gd name="T47" fmla="*/ 74 h 108"/>
                        <a:gd name="T48" fmla="*/ 89 w 90"/>
                        <a:gd name="T49" fmla="*/ 61 h 108"/>
                        <a:gd name="T50" fmla="*/ 90 w 90"/>
                        <a:gd name="T51" fmla="*/ 40 h 108"/>
                        <a:gd name="T52" fmla="*/ 89 w 90"/>
                        <a:gd name="T53" fmla="*/ 33 h 108"/>
                        <a:gd name="T54" fmla="*/ 89 w 90"/>
                        <a:gd name="T55" fmla="*/ 27 h 108"/>
                        <a:gd name="T56" fmla="*/ 85 w 90"/>
                        <a:gd name="T57" fmla="*/ 24 h 108"/>
                        <a:gd name="T58" fmla="*/ 81 w 90"/>
                        <a:gd name="T59" fmla="*/ 15 h 108"/>
                        <a:gd name="T60" fmla="*/ 76 w 90"/>
                        <a:gd name="T61" fmla="*/ 9 h 108"/>
                        <a:gd name="T62" fmla="*/ 68 w 90"/>
                        <a:gd name="T63" fmla="*/ 6 h 108"/>
                        <a:gd name="T64" fmla="*/ 63 w 90"/>
                        <a:gd name="T65" fmla="*/ 2 h 108"/>
                        <a:gd name="T66" fmla="*/ 55 w 90"/>
                        <a:gd name="T67" fmla="*/ 0 h 108"/>
                        <a:gd name="T68" fmla="*/ 46 w 90"/>
                        <a:gd name="T69" fmla="*/ 0 h 108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w 90"/>
                        <a:gd name="T106" fmla="*/ 0 h 108"/>
                        <a:gd name="T107" fmla="*/ 90 w 90"/>
                        <a:gd name="T108" fmla="*/ 108 h 108"/>
                      </a:gdLst>
                      <a:ahLst/>
                      <a:cxnLst>
                        <a:cxn ang="T70">
                          <a:pos x="T0" y="T1"/>
                        </a:cxn>
                        <a:cxn ang="T71">
                          <a:pos x="T2" y="T3"/>
                        </a:cxn>
                        <a:cxn ang="T72">
                          <a:pos x="T4" y="T5"/>
                        </a:cxn>
                        <a:cxn ang="T73">
                          <a:pos x="T6" y="T7"/>
                        </a:cxn>
                        <a:cxn ang="T74">
                          <a:pos x="T8" y="T9"/>
                        </a:cxn>
                        <a:cxn ang="T75">
                          <a:pos x="T10" y="T11"/>
                        </a:cxn>
                        <a:cxn ang="T76">
                          <a:pos x="T12" y="T13"/>
                        </a:cxn>
                        <a:cxn ang="T77">
                          <a:pos x="T14" y="T15"/>
                        </a:cxn>
                        <a:cxn ang="T78">
                          <a:pos x="T16" y="T17"/>
                        </a:cxn>
                        <a:cxn ang="T79">
                          <a:pos x="T18" y="T19"/>
                        </a:cxn>
                        <a:cxn ang="T80">
                          <a:pos x="T20" y="T21"/>
                        </a:cxn>
                        <a:cxn ang="T81">
                          <a:pos x="T22" y="T23"/>
                        </a:cxn>
                        <a:cxn ang="T82">
                          <a:pos x="T24" y="T25"/>
                        </a:cxn>
                        <a:cxn ang="T83">
                          <a:pos x="T26" y="T27"/>
                        </a:cxn>
                        <a:cxn ang="T84">
                          <a:pos x="T28" y="T29"/>
                        </a:cxn>
                        <a:cxn ang="T85">
                          <a:pos x="T30" y="T31"/>
                        </a:cxn>
                        <a:cxn ang="T86">
                          <a:pos x="T32" y="T33"/>
                        </a:cxn>
                        <a:cxn ang="T87">
                          <a:pos x="T34" y="T35"/>
                        </a:cxn>
                        <a:cxn ang="T88">
                          <a:pos x="T36" y="T37"/>
                        </a:cxn>
                        <a:cxn ang="T89">
                          <a:pos x="T38" y="T39"/>
                        </a:cxn>
                        <a:cxn ang="T90">
                          <a:pos x="T40" y="T41"/>
                        </a:cxn>
                        <a:cxn ang="T91">
                          <a:pos x="T42" y="T43"/>
                        </a:cxn>
                        <a:cxn ang="T92">
                          <a:pos x="T44" y="T45"/>
                        </a:cxn>
                        <a:cxn ang="T93">
                          <a:pos x="T46" y="T47"/>
                        </a:cxn>
                        <a:cxn ang="T94">
                          <a:pos x="T48" y="T49"/>
                        </a:cxn>
                        <a:cxn ang="T95">
                          <a:pos x="T50" y="T51"/>
                        </a:cxn>
                        <a:cxn ang="T96">
                          <a:pos x="T52" y="T53"/>
                        </a:cxn>
                        <a:cxn ang="T97">
                          <a:pos x="T54" y="T55"/>
                        </a:cxn>
                        <a:cxn ang="T98">
                          <a:pos x="T56" y="T57"/>
                        </a:cxn>
                        <a:cxn ang="T99">
                          <a:pos x="T58" y="T59"/>
                        </a:cxn>
                        <a:cxn ang="T100">
                          <a:pos x="T60" y="T61"/>
                        </a:cxn>
                        <a:cxn ang="T101">
                          <a:pos x="T62" y="T63"/>
                        </a:cxn>
                        <a:cxn ang="T102">
                          <a:pos x="T64" y="T65"/>
                        </a:cxn>
                        <a:cxn ang="T103">
                          <a:pos x="T66" y="T67"/>
                        </a:cxn>
                        <a:cxn ang="T104">
                          <a:pos x="T68" y="T69"/>
                        </a:cxn>
                      </a:cxnLst>
                      <a:rect l="T105" t="T106" r="T107" b="T108"/>
                      <a:pathLst>
                        <a:path w="90" h="108">
                          <a:moveTo>
                            <a:pt x="42" y="19"/>
                          </a:moveTo>
                          <a:lnTo>
                            <a:pt x="48" y="19"/>
                          </a:lnTo>
                          <a:lnTo>
                            <a:pt x="53" y="21"/>
                          </a:lnTo>
                          <a:lnTo>
                            <a:pt x="59" y="22"/>
                          </a:lnTo>
                          <a:lnTo>
                            <a:pt x="63" y="28"/>
                          </a:lnTo>
                          <a:lnTo>
                            <a:pt x="64" y="34"/>
                          </a:lnTo>
                          <a:lnTo>
                            <a:pt x="66" y="43"/>
                          </a:lnTo>
                          <a:lnTo>
                            <a:pt x="66" y="52"/>
                          </a:lnTo>
                          <a:lnTo>
                            <a:pt x="66" y="63"/>
                          </a:lnTo>
                          <a:lnTo>
                            <a:pt x="64" y="73"/>
                          </a:lnTo>
                          <a:lnTo>
                            <a:pt x="61" y="80"/>
                          </a:lnTo>
                          <a:lnTo>
                            <a:pt x="55" y="86"/>
                          </a:lnTo>
                          <a:lnTo>
                            <a:pt x="50" y="87"/>
                          </a:lnTo>
                          <a:lnTo>
                            <a:pt x="42" y="89"/>
                          </a:lnTo>
                          <a:lnTo>
                            <a:pt x="20" y="89"/>
                          </a:lnTo>
                          <a:lnTo>
                            <a:pt x="20" y="19"/>
                          </a:lnTo>
                          <a:lnTo>
                            <a:pt x="42" y="19"/>
                          </a:lnTo>
                          <a:close/>
                          <a:moveTo>
                            <a:pt x="46" y="0"/>
                          </a:moveTo>
                          <a:lnTo>
                            <a:pt x="0" y="0"/>
                          </a:lnTo>
                          <a:lnTo>
                            <a:pt x="0" y="108"/>
                          </a:lnTo>
                          <a:lnTo>
                            <a:pt x="46" y="108"/>
                          </a:lnTo>
                          <a:lnTo>
                            <a:pt x="61" y="104"/>
                          </a:lnTo>
                          <a:lnTo>
                            <a:pt x="72" y="98"/>
                          </a:lnTo>
                          <a:lnTo>
                            <a:pt x="81" y="87"/>
                          </a:lnTo>
                          <a:lnTo>
                            <a:pt x="89" y="71"/>
                          </a:lnTo>
                          <a:lnTo>
                            <a:pt x="90" y="50"/>
                          </a:lnTo>
                          <a:lnTo>
                            <a:pt x="89" y="43"/>
                          </a:lnTo>
                          <a:lnTo>
                            <a:pt x="89" y="34"/>
                          </a:lnTo>
                          <a:lnTo>
                            <a:pt x="85" y="24"/>
                          </a:lnTo>
                          <a:lnTo>
                            <a:pt x="81" y="15"/>
                          </a:lnTo>
                          <a:lnTo>
                            <a:pt x="76" y="9"/>
                          </a:lnTo>
                          <a:lnTo>
                            <a:pt x="68" y="6"/>
                          </a:lnTo>
                          <a:lnTo>
                            <a:pt x="63" y="2"/>
                          </a:lnTo>
                          <a:lnTo>
                            <a:pt x="55" y="0"/>
                          </a:lnTo>
                          <a:lnTo>
                            <a:pt x="46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1" name="Freeform 325"/>
                    <p:cNvSpPr>
                      <a:spLocks/>
                    </p:cNvSpPr>
                    <p:nvPr/>
                  </p:nvSpPr>
                  <p:spPr bwMode="auto">
                    <a:xfrm>
                      <a:off x="3472" y="1025"/>
                      <a:ext cx="46" cy="69"/>
                    </a:xfrm>
                    <a:custGeom>
                      <a:avLst/>
                      <a:gdLst>
                        <a:gd name="T0" fmla="*/ 22 w 46"/>
                        <a:gd name="T1" fmla="*/ 0 h 70"/>
                        <a:gd name="T2" fmla="*/ 28 w 46"/>
                        <a:gd name="T3" fmla="*/ 0 h 70"/>
                        <a:gd name="T4" fmla="*/ 33 w 46"/>
                        <a:gd name="T5" fmla="*/ 2 h 70"/>
                        <a:gd name="T6" fmla="*/ 39 w 46"/>
                        <a:gd name="T7" fmla="*/ 3 h 70"/>
                        <a:gd name="T8" fmla="*/ 43 w 46"/>
                        <a:gd name="T9" fmla="*/ 9 h 70"/>
                        <a:gd name="T10" fmla="*/ 44 w 46"/>
                        <a:gd name="T11" fmla="*/ 15 h 70"/>
                        <a:gd name="T12" fmla="*/ 46 w 46"/>
                        <a:gd name="T13" fmla="*/ 24 h 70"/>
                        <a:gd name="T14" fmla="*/ 46 w 46"/>
                        <a:gd name="T15" fmla="*/ 33 h 70"/>
                        <a:gd name="T16" fmla="*/ 46 w 46"/>
                        <a:gd name="T17" fmla="*/ 35 h 70"/>
                        <a:gd name="T18" fmla="*/ 44 w 46"/>
                        <a:gd name="T19" fmla="*/ 44 h 70"/>
                        <a:gd name="T20" fmla="*/ 41 w 46"/>
                        <a:gd name="T21" fmla="*/ 51 h 70"/>
                        <a:gd name="T22" fmla="*/ 35 w 46"/>
                        <a:gd name="T23" fmla="*/ 57 h 70"/>
                        <a:gd name="T24" fmla="*/ 30 w 46"/>
                        <a:gd name="T25" fmla="*/ 58 h 70"/>
                        <a:gd name="T26" fmla="*/ 22 w 46"/>
                        <a:gd name="T27" fmla="*/ 60 h 70"/>
                        <a:gd name="T28" fmla="*/ 0 w 46"/>
                        <a:gd name="T29" fmla="*/ 60 h 70"/>
                        <a:gd name="T30" fmla="*/ 0 w 46"/>
                        <a:gd name="T31" fmla="*/ 0 h 70"/>
                        <a:gd name="T32" fmla="*/ 22 w 46"/>
                        <a:gd name="T33" fmla="*/ 0 h 70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46"/>
                        <a:gd name="T52" fmla="*/ 0 h 70"/>
                        <a:gd name="T53" fmla="*/ 46 w 46"/>
                        <a:gd name="T54" fmla="*/ 70 h 70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46" h="70">
                          <a:moveTo>
                            <a:pt x="22" y="0"/>
                          </a:moveTo>
                          <a:lnTo>
                            <a:pt x="28" y="0"/>
                          </a:lnTo>
                          <a:lnTo>
                            <a:pt x="33" y="2"/>
                          </a:lnTo>
                          <a:lnTo>
                            <a:pt x="39" y="3"/>
                          </a:lnTo>
                          <a:lnTo>
                            <a:pt x="43" y="9"/>
                          </a:lnTo>
                          <a:lnTo>
                            <a:pt x="44" y="15"/>
                          </a:lnTo>
                          <a:lnTo>
                            <a:pt x="46" y="24"/>
                          </a:lnTo>
                          <a:lnTo>
                            <a:pt x="46" y="33"/>
                          </a:lnTo>
                          <a:lnTo>
                            <a:pt x="46" y="44"/>
                          </a:lnTo>
                          <a:lnTo>
                            <a:pt x="44" y="54"/>
                          </a:lnTo>
                          <a:lnTo>
                            <a:pt x="41" y="61"/>
                          </a:lnTo>
                          <a:lnTo>
                            <a:pt x="35" y="67"/>
                          </a:lnTo>
                          <a:lnTo>
                            <a:pt x="30" y="68"/>
                          </a:lnTo>
                          <a:lnTo>
                            <a:pt x="22" y="70"/>
                          </a:lnTo>
                          <a:lnTo>
                            <a:pt x="0" y="70"/>
                          </a:lnTo>
                          <a:lnTo>
                            <a:pt x="0" y="0"/>
                          </a:lnTo>
                          <a:lnTo>
                            <a:pt x="22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2" name="Freeform 326"/>
                    <p:cNvSpPr>
                      <a:spLocks/>
                    </p:cNvSpPr>
                    <p:nvPr/>
                  </p:nvSpPr>
                  <p:spPr bwMode="auto">
                    <a:xfrm>
                      <a:off x="3452" y="1006"/>
                      <a:ext cx="90" cy="106"/>
                    </a:xfrm>
                    <a:custGeom>
                      <a:avLst/>
                      <a:gdLst>
                        <a:gd name="T0" fmla="*/ 46 w 90"/>
                        <a:gd name="T1" fmla="*/ 0 h 108"/>
                        <a:gd name="T2" fmla="*/ 0 w 90"/>
                        <a:gd name="T3" fmla="*/ 0 h 108"/>
                        <a:gd name="T4" fmla="*/ 0 w 90"/>
                        <a:gd name="T5" fmla="*/ 88 h 108"/>
                        <a:gd name="T6" fmla="*/ 46 w 90"/>
                        <a:gd name="T7" fmla="*/ 88 h 108"/>
                        <a:gd name="T8" fmla="*/ 61 w 90"/>
                        <a:gd name="T9" fmla="*/ 84 h 108"/>
                        <a:gd name="T10" fmla="*/ 72 w 90"/>
                        <a:gd name="T11" fmla="*/ 79 h 108"/>
                        <a:gd name="T12" fmla="*/ 81 w 90"/>
                        <a:gd name="T13" fmla="*/ 74 h 108"/>
                        <a:gd name="T14" fmla="*/ 89 w 90"/>
                        <a:gd name="T15" fmla="*/ 61 h 108"/>
                        <a:gd name="T16" fmla="*/ 90 w 90"/>
                        <a:gd name="T17" fmla="*/ 40 h 108"/>
                        <a:gd name="T18" fmla="*/ 89 w 90"/>
                        <a:gd name="T19" fmla="*/ 33 h 108"/>
                        <a:gd name="T20" fmla="*/ 89 w 90"/>
                        <a:gd name="T21" fmla="*/ 27 h 108"/>
                        <a:gd name="T22" fmla="*/ 85 w 90"/>
                        <a:gd name="T23" fmla="*/ 24 h 108"/>
                        <a:gd name="T24" fmla="*/ 81 w 90"/>
                        <a:gd name="T25" fmla="*/ 15 h 108"/>
                        <a:gd name="T26" fmla="*/ 76 w 90"/>
                        <a:gd name="T27" fmla="*/ 9 h 108"/>
                        <a:gd name="T28" fmla="*/ 68 w 90"/>
                        <a:gd name="T29" fmla="*/ 6 h 108"/>
                        <a:gd name="T30" fmla="*/ 63 w 90"/>
                        <a:gd name="T31" fmla="*/ 2 h 108"/>
                        <a:gd name="T32" fmla="*/ 55 w 90"/>
                        <a:gd name="T33" fmla="*/ 0 h 108"/>
                        <a:gd name="T34" fmla="*/ 46 w 90"/>
                        <a:gd name="T35" fmla="*/ 0 h 108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90"/>
                        <a:gd name="T55" fmla="*/ 0 h 108"/>
                        <a:gd name="T56" fmla="*/ 90 w 90"/>
                        <a:gd name="T57" fmla="*/ 108 h 108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90" h="108">
                          <a:moveTo>
                            <a:pt x="46" y="0"/>
                          </a:moveTo>
                          <a:lnTo>
                            <a:pt x="0" y="0"/>
                          </a:lnTo>
                          <a:lnTo>
                            <a:pt x="0" y="108"/>
                          </a:lnTo>
                          <a:lnTo>
                            <a:pt x="46" y="108"/>
                          </a:lnTo>
                          <a:lnTo>
                            <a:pt x="61" y="104"/>
                          </a:lnTo>
                          <a:lnTo>
                            <a:pt x="72" y="98"/>
                          </a:lnTo>
                          <a:lnTo>
                            <a:pt x="81" y="87"/>
                          </a:lnTo>
                          <a:lnTo>
                            <a:pt x="89" y="71"/>
                          </a:lnTo>
                          <a:lnTo>
                            <a:pt x="90" y="50"/>
                          </a:lnTo>
                          <a:lnTo>
                            <a:pt x="89" y="43"/>
                          </a:lnTo>
                          <a:lnTo>
                            <a:pt x="89" y="34"/>
                          </a:lnTo>
                          <a:lnTo>
                            <a:pt x="85" y="24"/>
                          </a:lnTo>
                          <a:lnTo>
                            <a:pt x="81" y="15"/>
                          </a:lnTo>
                          <a:lnTo>
                            <a:pt x="76" y="9"/>
                          </a:lnTo>
                          <a:lnTo>
                            <a:pt x="68" y="6"/>
                          </a:lnTo>
                          <a:lnTo>
                            <a:pt x="63" y="2"/>
                          </a:lnTo>
                          <a:lnTo>
                            <a:pt x="55" y="0"/>
                          </a:lnTo>
                          <a:lnTo>
                            <a:pt x="46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3" name="Freeform 327"/>
                    <p:cNvSpPr>
                      <a:spLocks/>
                    </p:cNvSpPr>
                    <p:nvPr/>
                  </p:nvSpPr>
                  <p:spPr bwMode="auto">
                    <a:xfrm>
                      <a:off x="2925" y="1160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110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79 h 130"/>
                        <a:gd name="T8" fmla="*/ 89 w 89"/>
                        <a:gd name="T9" fmla="*/ 110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4" name="Freeform 328"/>
                    <p:cNvSpPr>
                      <a:spLocks/>
                    </p:cNvSpPr>
                    <p:nvPr/>
                  </p:nvSpPr>
                  <p:spPr bwMode="auto">
                    <a:xfrm>
                      <a:off x="2925" y="1160"/>
                      <a:ext cx="89" cy="128"/>
                    </a:xfrm>
                    <a:custGeom>
                      <a:avLst/>
                      <a:gdLst>
                        <a:gd name="T0" fmla="*/ 89 w 89"/>
                        <a:gd name="T1" fmla="*/ 110 h 130"/>
                        <a:gd name="T2" fmla="*/ 89 w 89"/>
                        <a:gd name="T3" fmla="*/ 32 h 130"/>
                        <a:gd name="T4" fmla="*/ 0 w 89"/>
                        <a:gd name="T5" fmla="*/ 0 h 130"/>
                        <a:gd name="T6" fmla="*/ 0 w 89"/>
                        <a:gd name="T7" fmla="*/ 79 h 130"/>
                        <a:gd name="T8" fmla="*/ 89 w 89"/>
                        <a:gd name="T9" fmla="*/ 110 h 13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30"/>
                        <a:gd name="T17" fmla="*/ 89 w 89"/>
                        <a:gd name="T18" fmla="*/ 130 h 13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30">
                          <a:moveTo>
                            <a:pt x="89" y="130"/>
                          </a:moveTo>
                          <a:lnTo>
                            <a:pt x="89" y="41"/>
                          </a:lnTo>
                          <a:lnTo>
                            <a:pt x="0" y="0"/>
                          </a:lnTo>
                          <a:lnTo>
                            <a:pt x="0" y="89"/>
                          </a:lnTo>
                          <a:lnTo>
                            <a:pt x="89" y="130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5" name="Freeform 329"/>
                    <p:cNvSpPr>
                      <a:spLocks/>
                    </p:cNvSpPr>
                    <p:nvPr/>
                  </p:nvSpPr>
                  <p:spPr bwMode="auto">
                    <a:xfrm>
                      <a:off x="2925" y="1130"/>
                      <a:ext cx="176" cy="70"/>
                    </a:xfrm>
                    <a:custGeom>
                      <a:avLst/>
                      <a:gdLst>
                        <a:gd name="T0" fmla="*/ 176 w 176"/>
                        <a:gd name="T1" fmla="*/ 35 h 71"/>
                        <a:gd name="T2" fmla="*/ 89 w 176"/>
                        <a:gd name="T3" fmla="*/ 61 h 71"/>
                        <a:gd name="T4" fmla="*/ 0 w 176"/>
                        <a:gd name="T5" fmla="*/ 30 h 71"/>
                        <a:gd name="T6" fmla="*/ 87 w 176"/>
                        <a:gd name="T7" fmla="*/ 0 h 71"/>
                        <a:gd name="T8" fmla="*/ 176 w 176"/>
                        <a:gd name="T9" fmla="*/ 35 h 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76"/>
                        <a:gd name="T16" fmla="*/ 0 h 71"/>
                        <a:gd name="T17" fmla="*/ 176 w 176"/>
                        <a:gd name="T18" fmla="*/ 71 h 7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76" h="71">
                          <a:moveTo>
                            <a:pt x="176" y="39"/>
                          </a:moveTo>
                          <a:lnTo>
                            <a:pt x="89" y="71"/>
                          </a:lnTo>
                          <a:lnTo>
                            <a:pt x="0" y="30"/>
                          </a:lnTo>
                          <a:lnTo>
                            <a:pt x="87" y="0"/>
                          </a:lnTo>
                          <a:lnTo>
                            <a:pt x="176" y="39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6" name="Freeform 330"/>
                    <p:cNvSpPr>
                      <a:spLocks/>
                    </p:cNvSpPr>
                    <p:nvPr/>
                  </p:nvSpPr>
                  <p:spPr bwMode="auto">
                    <a:xfrm>
                      <a:off x="3014" y="1169"/>
                      <a:ext cx="87" cy="119"/>
                    </a:xfrm>
                    <a:custGeom>
                      <a:avLst/>
                      <a:gdLst>
                        <a:gd name="T0" fmla="*/ 0 w 87"/>
                        <a:gd name="T1" fmla="*/ 101 h 121"/>
                        <a:gd name="T2" fmla="*/ 0 w 87"/>
                        <a:gd name="T3" fmla="*/ 30 h 121"/>
                        <a:gd name="T4" fmla="*/ 87 w 87"/>
                        <a:gd name="T5" fmla="*/ 0 h 121"/>
                        <a:gd name="T6" fmla="*/ 87 w 87"/>
                        <a:gd name="T7" fmla="*/ 76 h 121"/>
                        <a:gd name="T8" fmla="*/ 0 w 87"/>
                        <a:gd name="T9" fmla="*/ 101 h 12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7"/>
                        <a:gd name="T16" fmla="*/ 0 h 121"/>
                        <a:gd name="T17" fmla="*/ 87 w 87"/>
                        <a:gd name="T18" fmla="*/ 121 h 12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7" h="121">
                          <a:moveTo>
                            <a:pt x="0" y="121"/>
                          </a:moveTo>
                          <a:lnTo>
                            <a:pt x="0" y="32"/>
                          </a:lnTo>
                          <a:lnTo>
                            <a:pt x="87" y="0"/>
                          </a:lnTo>
                          <a:lnTo>
                            <a:pt x="87" y="86"/>
                          </a:lnTo>
                          <a:lnTo>
                            <a:pt x="0" y="121"/>
                          </a:lnTo>
                          <a:close/>
                        </a:path>
                      </a:pathLst>
                    </a:custGeom>
                    <a:solidFill>
                      <a:srgbClr val="6666FF"/>
                    </a:solidFill>
                    <a:ln w="0">
                      <a:solidFill>
                        <a:srgbClr val="666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7" name="Freeform 332"/>
                    <p:cNvSpPr>
                      <a:spLocks/>
                    </p:cNvSpPr>
                    <p:nvPr/>
                  </p:nvSpPr>
                  <p:spPr bwMode="auto">
                    <a:xfrm>
                      <a:off x="3099" y="1110"/>
                      <a:ext cx="238" cy="105"/>
                    </a:xfrm>
                    <a:custGeom>
                      <a:avLst/>
                      <a:gdLst>
                        <a:gd name="T0" fmla="*/ 238 w 238"/>
                        <a:gd name="T1" fmla="*/ 0 h 106"/>
                        <a:gd name="T2" fmla="*/ 206 w 238"/>
                        <a:gd name="T3" fmla="*/ 30 h 106"/>
                        <a:gd name="T4" fmla="*/ 184 w 238"/>
                        <a:gd name="T5" fmla="*/ 15 h 106"/>
                        <a:gd name="T6" fmla="*/ 165 w 238"/>
                        <a:gd name="T7" fmla="*/ 41 h 106"/>
                        <a:gd name="T8" fmla="*/ 145 w 238"/>
                        <a:gd name="T9" fmla="*/ 26 h 106"/>
                        <a:gd name="T10" fmla="*/ 132 w 238"/>
                        <a:gd name="T11" fmla="*/ 53 h 106"/>
                        <a:gd name="T12" fmla="*/ 112 w 238"/>
                        <a:gd name="T13" fmla="*/ 43 h 106"/>
                        <a:gd name="T14" fmla="*/ 100 w 238"/>
                        <a:gd name="T15" fmla="*/ 61 h 106"/>
                        <a:gd name="T16" fmla="*/ 78 w 238"/>
                        <a:gd name="T17" fmla="*/ 53 h 106"/>
                        <a:gd name="T18" fmla="*/ 67 w 238"/>
                        <a:gd name="T19" fmla="*/ 73 h 106"/>
                        <a:gd name="T20" fmla="*/ 45 w 238"/>
                        <a:gd name="T21" fmla="*/ 59 h 106"/>
                        <a:gd name="T22" fmla="*/ 32 w 238"/>
                        <a:gd name="T23" fmla="*/ 86 h 106"/>
                        <a:gd name="T24" fmla="*/ 15 w 238"/>
                        <a:gd name="T25" fmla="*/ 68 h 106"/>
                        <a:gd name="T26" fmla="*/ 0 w 238"/>
                        <a:gd name="T27" fmla="*/ 96 h 10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238"/>
                        <a:gd name="T43" fmla="*/ 0 h 106"/>
                        <a:gd name="T44" fmla="*/ 238 w 238"/>
                        <a:gd name="T45" fmla="*/ 106 h 106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238" h="106">
                          <a:moveTo>
                            <a:pt x="238" y="0"/>
                          </a:moveTo>
                          <a:lnTo>
                            <a:pt x="206" y="30"/>
                          </a:lnTo>
                          <a:lnTo>
                            <a:pt x="184" y="15"/>
                          </a:lnTo>
                          <a:lnTo>
                            <a:pt x="165" y="41"/>
                          </a:lnTo>
                          <a:lnTo>
                            <a:pt x="145" y="26"/>
                          </a:lnTo>
                          <a:lnTo>
                            <a:pt x="132" y="54"/>
                          </a:lnTo>
                          <a:lnTo>
                            <a:pt x="112" y="43"/>
                          </a:lnTo>
                          <a:lnTo>
                            <a:pt x="100" y="71"/>
                          </a:lnTo>
                          <a:lnTo>
                            <a:pt x="78" y="56"/>
                          </a:lnTo>
                          <a:lnTo>
                            <a:pt x="67" y="83"/>
                          </a:lnTo>
                          <a:lnTo>
                            <a:pt x="45" y="69"/>
                          </a:lnTo>
                          <a:lnTo>
                            <a:pt x="32" y="96"/>
                          </a:lnTo>
                          <a:lnTo>
                            <a:pt x="15" y="78"/>
                          </a:lnTo>
                          <a:lnTo>
                            <a:pt x="0" y="10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08" name="Line 3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77" y="1234"/>
                      <a:ext cx="92" cy="4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292" name="Freeform 331"/>
                  <p:cNvSpPr>
                    <a:spLocks/>
                  </p:cNvSpPr>
                  <p:nvPr/>
                </p:nvSpPr>
                <p:spPr bwMode="auto">
                  <a:xfrm>
                    <a:off x="2400" y="1275"/>
                    <a:ext cx="477" cy="636"/>
                  </a:xfrm>
                  <a:custGeom>
                    <a:avLst/>
                    <a:gdLst>
                      <a:gd name="T0" fmla="*/ 0 w 477"/>
                      <a:gd name="T1" fmla="*/ 636 h 636"/>
                      <a:gd name="T2" fmla="*/ 247 w 477"/>
                      <a:gd name="T3" fmla="*/ 493 h 636"/>
                      <a:gd name="T4" fmla="*/ 477 w 477"/>
                      <a:gd name="T5" fmla="*/ 0 h 636"/>
                      <a:gd name="T6" fmla="*/ 0 60000 65536"/>
                      <a:gd name="T7" fmla="*/ 0 60000 65536"/>
                      <a:gd name="T8" fmla="*/ 0 60000 65536"/>
                      <a:gd name="T9" fmla="*/ 0 w 477"/>
                      <a:gd name="T10" fmla="*/ 0 h 636"/>
                      <a:gd name="T11" fmla="*/ 477 w 477"/>
                      <a:gd name="T12" fmla="*/ 636 h 63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77" h="636">
                        <a:moveTo>
                          <a:pt x="0" y="636"/>
                        </a:moveTo>
                        <a:lnTo>
                          <a:pt x="247" y="493"/>
                        </a:lnTo>
                        <a:lnTo>
                          <a:pt x="477" y="0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grpSp>
              <p:nvGrpSpPr>
                <p:cNvPr id="27" name="Group 429"/>
                <p:cNvGrpSpPr>
                  <a:grpSpLocks/>
                </p:cNvGrpSpPr>
                <p:nvPr/>
              </p:nvGrpSpPr>
              <p:grpSpPr bwMode="auto">
                <a:xfrm>
                  <a:off x="1143000" y="2286001"/>
                  <a:ext cx="4473576" cy="2576513"/>
                  <a:chOff x="672" y="1440"/>
                  <a:chExt cx="2818" cy="1623"/>
                </a:xfrm>
              </p:grpSpPr>
              <p:sp>
                <p:nvSpPr>
                  <p:cNvPr id="107" name="Freeform 135"/>
                  <p:cNvSpPr>
                    <a:spLocks/>
                  </p:cNvSpPr>
                  <p:nvPr/>
                </p:nvSpPr>
                <p:spPr bwMode="auto">
                  <a:xfrm>
                    <a:off x="672" y="2375"/>
                    <a:ext cx="1687" cy="688"/>
                  </a:xfrm>
                  <a:custGeom>
                    <a:avLst/>
                    <a:gdLst>
                      <a:gd name="T0" fmla="*/ 934 w 1687"/>
                      <a:gd name="T1" fmla="*/ 0 h 688"/>
                      <a:gd name="T2" fmla="*/ 794 w 1687"/>
                      <a:gd name="T3" fmla="*/ 17 h 688"/>
                      <a:gd name="T4" fmla="*/ 756 w 1687"/>
                      <a:gd name="T5" fmla="*/ 39 h 688"/>
                      <a:gd name="T6" fmla="*/ 727 w 1687"/>
                      <a:gd name="T7" fmla="*/ 60 h 688"/>
                      <a:gd name="T8" fmla="*/ 705 w 1687"/>
                      <a:gd name="T9" fmla="*/ 76 h 688"/>
                      <a:gd name="T10" fmla="*/ 692 w 1687"/>
                      <a:gd name="T11" fmla="*/ 89 h 688"/>
                      <a:gd name="T12" fmla="*/ 682 w 1687"/>
                      <a:gd name="T13" fmla="*/ 99 h 688"/>
                      <a:gd name="T14" fmla="*/ 680 w 1687"/>
                      <a:gd name="T15" fmla="*/ 101 h 688"/>
                      <a:gd name="T16" fmla="*/ 649 w 1687"/>
                      <a:gd name="T17" fmla="*/ 136 h 688"/>
                      <a:gd name="T18" fmla="*/ 628 w 1687"/>
                      <a:gd name="T19" fmla="*/ 169 h 688"/>
                      <a:gd name="T20" fmla="*/ 616 w 1687"/>
                      <a:gd name="T21" fmla="*/ 202 h 688"/>
                      <a:gd name="T22" fmla="*/ 612 w 1687"/>
                      <a:gd name="T23" fmla="*/ 232 h 688"/>
                      <a:gd name="T24" fmla="*/ 614 w 1687"/>
                      <a:gd name="T25" fmla="*/ 260 h 688"/>
                      <a:gd name="T26" fmla="*/ 617 w 1687"/>
                      <a:gd name="T27" fmla="*/ 286 h 688"/>
                      <a:gd name="T28" fmla="*/ 627 w 1687"/>
                      <a:gd name="T29" fmla="*/ 308 h 688"/>
                      <a:gd name="T30" fmla="*/ 634 w 1687"/>
                      <a:gd name="T31" fmla="*/ 325 h 688"/>
                      <a:gd name="T32" fmla="*/ 643 w 1687"/>
                      <a:gd name="T33" fmla="*/ 338 h 688"/>
                      <a:gd name="T34" fmla="*/ 649 w 1687"/>
                      <a:gd name="T35" fmla="*/ 347 h 688"/>
                      <a:gd name="T36" fmla="*/ 651 w 1687"/>
                      <a:gd name="T37" fmla="*/ 349 h 688"/>
                      <a:gd name="T38" fmla="*/ 682 w 1687"/>
                      <a:gd name="T39" fmla="*/ 384 h 688"/>
                      <a:gd name="T40" fmla="*/ 719 w 1687"/>
                      <a:gd name="T41" fmla="*/ 412 h 688"/>
                      <a:gd name="T42" fmla="*/ 758 w 1687"/>
                      <a:gd name="T43" fmla="*/ 434 h 688"/>
                      <a:gd name="T44" fmla="*/ 797 w 1687"/>
                      <a:gd name="T45" fmla="*/ 451 h 688"/>
                      <a:gd name="T46" fmla="*/ 834 w 1687"/>
                      <a:gd name="T47" fmla="*/ 462 h 688"/>
                      <a:gd name="T48" fmla="*/ 866 w 1687"/>
                      <a:gd name="T49" fmla="*/ 471 h 688"/>
                      <a:gd name="T50" fmla="*/ 892 w 1687"/>
                      <a:gd name="T51" fmla="*/ 477 h 688"/>
                      <a:gd name="T52" fmla="*/ 910 w 1687"/>
                      <a:gd name="T53" fmla="*/ 479 h 688"/>
                      <a:gd name="T54" fmla="*/ 916 w 1687"/>
                      <a:gd name="T55" fmla="*/ 481 h 688"/>
                      <a:gd name="T56" fmla="*/ 992 w 1687"/>
                      <a:gd name="T57" fmla="*/ 486 h 688"/>
                      <a:gd name="T58" fmla="*/ 1059 w 1687"/>
                      <a:gd name="T59" fmla="*/ 488 h 688"/>
                      <a:gd name="T60" fmla="*/ 1114 w 1687"/>
                      <a:gd name="T61" fmla="*/ 488 h 688"/>
                      <a:gd name="T62" fmla="*/ 1161 w 1687"/>
                      <a:gd name="T63" fmla="*/ 486 h 688"/>
                      <a:gd name="T64" fmla="*/ 1198 w 1687"/>
                      <a:gd name="T65" fmla="*/ 482 h 688"/>
                      <a:gd name="T66" fmla="*/ 1227 w 1687"/>
                      <a:gd name="T67" fmla="*/ 479 h 688"/>
                      <a:gd name="T68" fmla="*/ 1250 w 1687"/>
                      <a:gd name="T69" fmla="*/ 473 h 688"/>
                      <a:gd name="T70" fmla="*/ 1265 w 1687"/>
                      <a:gd name="T71" fmla="*/ 470 h 688"/>
                      <a:gd name="T72" fmla="*/ 1274 w 1687"/>
                      <a:gd name="T73" fmla="*/ 468 h 688"/>
                      <a:gd name="T74" fmla="*/ 1277 w 1687"/>
                      <a:gd name="T75" fmla="*/ 466 h 688"/>
                      <a:gd name="T76" fmla="*/ 1320 w 1687"/>
                      <a:gd name="T77" fmla="*/ 453 h 688"/>
                      <a:gd name="T78" fmla="*/ 1361 w 1687"/>
                      <a:gd name="T79" fmla="*/ 436 h 688"/>
                      <a:gd name="T80" fmla="*/ 1402 w 1687"/>
                      <a:gd name="T81" fmla="*/ 419 h 688"/>
                      <a:gd name="T82" fmla="*/ 1441 w 1687"/>
                      <a:gd name="T83" fmla="*/ 401 h 688"/>
                      <a:gd name="T84" fmla="*/ 1478 w 1687"/>
                      <a:gd name="T85" fmla="*/ 382 h 688"/>
                      <a:gd name="T86" fmla="*/ 1509 w 1687"/>
                      <a:gd name="T87" fmla="*/ 364 h 688"/>
                      <a:gd name="T88" fmla="*/ 1537 w 1687"/>
                      <a:gd name="T89" fmla="*/ 347 h 688"/>
                      <a:gd name="T90" fmla="*/ 1561 w 1687"/>
                      <a:gd name="T91" fmla="*/ 332 h 688"/>
                      <a:gd name="T92" fmla="*/ 1578 w 1687"/>
                      <a:gd name="T93" fmla="*/ 321 h 688"/>
                      <a:gd name="T94" fmla="*/ 1589 w 1687"/>
                      <a:gd name="T95" fmla="*/ 314 h 688"/>
                      <a:gd name="T96" fmla="*/ 1593 w 1687"/>
                      <a:gd name="T97" fmla="*/ 312 h 688"/>
                      <a:gd name="T98" fmla="*/ 1687 w 1687"/>
                      <a:gd name="T99" fmla="*/ 317 h 688"/>
                      <a:gd name="T100" fmla="*/ 1096 w 1687"/>
                      <a:gd name="T101" fmla="*/ 651 h 688"/>
                      <a:gd name="T102" fmla="*/ 1092 w 1687"/>
                      <a:gd name="T103" fmla="*/ 653 h 688"/>
                      <a:gd name="T104" fmla="*/ 1079 w 1687"/>
                      <a:gd name="T105" fmla="*/ 657 h 688"/>
                      <a:gd name="T106" fmla="*/ 1059 w 1687"/>
                      <a:gd name="T107" fmla="*/ 664 h 688"/>
                      <a:gd name="T108" fmla="*/ 1033 w 1687"/>
                      <a:gd name="T109" fmla="*/ 672 h 688"/>
                      <a:gd name="T110" fmla="*/ 999 w 1687"/>
                      <a:gd name="T111" fmla="*/ 679 h 688"/>
                      <a:gd name="T112" fmla="*/ 960 w 1687"/>
                      <a:gd name="T113" fmla="*/ 685 h 688"/>
                      <a:gd name="T114" fmla="*/ 916 w 1687"/>
                      <a:gd name="T115" fmla="*/ 688 h 688"/>
                      <a:gd name="T116" fmla="*/ 868 w 1687"/>
                      <a:gd name="T117" fmla="*/ 688 h 688"/>
                      <a:gd name="T118" fmla="*/ 0 w 1687"/>
                      <a:gd name="T119" fmla="*/ 668 h 688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w 1687"/>
                      <a:gd name="T181" fmla="*/ 0 h 688"/>
                      <a:gd name="T182" fmla="*/ 1687 w 1687"/>
                      <a:gd name="T183" fmla="*/ 688 h 688"/>
                    </a:gdLst>
                    <a:ahLst/>
                    <a:cxnLst>
                      <a:cxn ang="T120">
                        <a:pos x="T0" y="T1"/>
                      </a:cxn>
                      <a:cxn ang="T121">
                        <a:pos x="T2" y="T3"/>
                      </a:cxn>
                      <a:cxn ang="T122">
                        <a:pos x="T4" y="T5"/>
                      </a:cxn>
                      <a:cxn ang="T123">
                        <a:pos x="T6" y="T7"/>
                      </a:cxn>
                      <a:cxn ang="T124">
                        <a:pos x="T8" y="T9"/>
                      </a:cxn>
                      <a:cxn ang="T125">
                        <a:pos x="T10" y="T11"/>
                      </a:cxn>
                      <a:cxn ang="T126">
                        <a:pos x="T12" y="T13"/>
                      </a:cxn>
                      <a:cxn ang="T127">
                        <a:pos x="T14" y="T15"/>
                      </a:cxn>
                      <a:cxn ang="T128">
                        <a:pos x="T16" y="T17"/>
                      </a:cxn>
                      <a:cxn ang="T129">
                        <a:pos x="T18" y="T19"/>
                      </a:cxn>
                      <a:cxn ang="T130">
                        <a:pos x="T20" y="T21"/>
                      </a:cxn>
                      <a:cxn ang="T131">
                        <a:pos x="T22" y="T23"/>
                      </a:cxn>
                      <a:cxn ang="T132">
                        <a:pos x="T24" y="T25"/>
                      </a:cxn>
                      <a:cxn ang="T133">
                        <a:pos x="T26" y="T27"/>
                      </a:cxn>
                      <a:cxn ang="T134">
                        <a:pos x="T28" y="T29"/>
                      </a:cxn>
                      <a:cxn ang="T135">
                        <a:pos x="T30" y="T31"/>
                      </a:cxn>
                      <a:cxn ang="T136">
                        <a:pos x="T32" y="T33"/>
                      </a:cxn>
                      <a:cxn ang="T137">
                        <a:pos x="T34" y="T35"/>
                      </a:cxn>
                      <a:cxn ang="T138">
                        <a:pos x="T36" y="T37"/>
                      </a:cxn>
                      <a:cxn ang="T139">
                        <a:pos x="T38" y="T39"/>
                      </a:cxn>
                      <a:cxn ang="T140">
                        <a:pos x="T40" y="T41"/>
                      </a:cxn>
                      <a:cxn ang="T141">
                        <a:pos x="T42" y="T43"/>
                      </a:cxn>
                      <a:cxn ang="T142">
                        <a:pos x="T44" y="T45"/>
                      </a:cxn>
                      <a:cxn ang="T143">
                        <a:pos x="T46" y="T47"/>
                      </a:cxn>
                      <a:cxn ang="T144">
                        <a:pos x="T48" y="T49"/>
                      </a:cxn>
                      <a:cxn ang="T145">
                        <a:pos x="T50" y="T51"/>
                      </a:cxn>
                      <a:cxn ang="T146">
                        <a:pos x="T52" y="T53"/>
                      </a:cxn>
                      <a:cxn ang="T147">
                        <a:pos x="T54" y="T55"/>
                      </a:cxn>
                      <a:cxn ang="T148">
                        <a:pos x="T56" y="T57"/>
                      </a:cxn>
                      <a:cxn ang="T149">
                        <a:pos x="T58" y="T59"/>
                      </a:cxn>
                      <a:cxn ang="T150">
                        <a:pos x="T60" y="T61"/>
                      </a:cxn>
                      <a:cxn ang="T151">
                        <a:pos x="T62" y="T63"/>
                      </a:cxn>
                      <a:cxn ang="T152">
                        <a:pos x="T64" y="T65"/>
                      </a:cxn>
                      <a:cxn ang="T153">
                        <a:pos x="T66" y="T67"/>
                      </a:cxn>
                      <a:cxn ang="T154">
                        <a:pos x="T68" y="T69"/>
                      </a:cxn>
                      <a:cxn ang="T155">
                        <a:pos x="T70" y="T71"/>
                      </a:cxn>
                      <a:cxn ang="T156">
                        <a:pos x="T72" y="T73"/>
                      </a:cxn>
                      <a:cxn ang="T157">
                        <a:pos x="T74" y="T75"/>
                      </a:cxn>
                      <a:cxn ang="T158">
                        <a:pos x="T76" y="T77"/>
                      </a:cxn>
                      <a:cxn ang="T159">
                        <a:pos x="T78" y="T79"/>
                      </a:cxn>
                      <a:cxn ang="T160">
                        <a:pos x="T80" y="T81"/>
                      </a:cxn>
                      <a:cxn ang="T161">
                        <a:pos x="T82" y="T83"/>
                      </a:cxn>
                      <a:cxn ang="T162">
                        <a:pos x="T84" y="T85"/>
                      </a:cxn>
                      <a:cxn ang="T163">
                        <a:pos x="T86" y="T87"/>
                      </a:cxn>
                      <a:cxn ang="T164">
                        <a:pos x="T88" y="T89"/>
                      </a:cxn>
                      <a:cxn ang="T165">
                        <a:pos x="T90" y="T91"/>
                      </a:cxn>
                      <a:cxn ang="T166">
                        <a:pos x="T92" y="T93"/>
                      </a:cxn>
                      <a:cxn ang="T167">
                        <a:pos x="T94" y="T95"/>
                      </a:cxn>
                      <a:cxn ang="T168">
                        <a:pos x="T96" y="T97"/>
                      </a:cxn>
                      <a:cxn ang="T169">
                        <a:pos x="T98" y="T99"/>
                      </a:cxn>
                      <a:cxn ang="T170">
                        <a:pos x="T100" y="T101"/>
                      </a:cxn>
                      <a:cxn ang="T171">
                        <a:pos x="T102" y="T103"/>
                      </a:cxn>
                      <a:cxn ang="T172">
                        <a:pos x="T104" y="T105"/>
                      </a:cxn>
                      <a:cxn ang="T173">
                        <a:pos x="T106" y="T107"/>
                      </a:cxn>
                      <a:cxn ang="T174">
                        <a:pos x="T108" y="T109"/>
                      </a:cxn>
                      <a:cxn ang="T175">
                        <a:pos x="T110" y="T111"/>
                      </a:cxn>
                      <a:cxn ang="T176">
                        <a:pos x="T112" y="T113"/>
                      </a:cxn>
                      <a:cxn ang="T177">
                        <a:pos x="T114" y="T115"/>
                      </a:cxn>
                      <a:cxn ang="T178">
                        <a:pos x="T116" y="T117"/>
                      </a:cxn>
                      <a:cxn ang="T179">
                        <a:pos x="T118" y="T119"/>
                      </a:cxn>
                    </a:cxnLst>
                    <a:rect l="T180" t="T181" r="T182" b="T183"/>
                    <a:pathLst>
                      <a:path w="1687" h="688">
                        <a:moveTo>
                          <a:pt x="934" y="0"/>
                        </a:moveTo>
                        <a:lnTo>
                          <a:pt x="794" y="17"/>
                        </a:lnTo>
                        <a:lnTo>
                          <a:pt x="756" y="39"/>
                        </a:lnTo>
                        <a:lnTo>
                          <a:pt x="727" y="60"/>
                        </a:lnTo>
                        <a:lnTo>
                          <a:pt x="705" y="76"/>
                        </a:lnTo>
                        <a:lnTo>
                          <a:pt x="692" y="89"/>
                        </a:lnTo>
                        <a:lnTo>
                          <a:pt x="682" y="99"/>
                        </a:lnTo>
                        <a:lnTo>
                          <a:pt x="680" y="101"/>
                        </a:lnTo>
                        <a:lnTo>
                          <a:pt x="649" y="136"/>
                        </a:lnTo>
                        <a:lnTo>
                          <a:pt x="628" y="169"/>
                        </a:lnTo>
                        <a:lnTo>
                          <a:pt x="616" y="202"/>
                        </a:lnTo>
                        <a:lnTo>
                          <a:pt x="612" y="232"/>
                        </a:lnTo>
                        <a:lnTo>
                          <a:pt x="614" y="260"/>
                        </a:lnTo>
                        <a:lnTo>
                          <a:pt x="617" y="286"/>
                        </a:lnTo>
                        <a:lnTo>
                          <a:pt x="627" y="308"/>
                        </a:lnTo>
                        <a:lnTo>
                          <a:pt x="634" y="325"/>
                        </a:lnTo>
                        <a:lnTo>
                          <a:pt x="643" y="338"/>
                        </a:lnTo>
                        <a:lnTo>
                          <a:pt x="649" y="347"/>
                        </a:lnTo>
                        <a:lnTo>
                          <a:pt x="651" y="349"/>
                        </a:lnTo>
                        <a:lnTo>
                          <a:pt x="682" y="384"/>
                        </a:lnTo>
                        <a:lnTo>
                          <a:pt x="719" y="412"/>
                        </a:lnTo>
                        <a:lnTo>
                          <a:pt x="758" y="434"/>
                        </a:lnTo>
                        <a:lnTo>
                          <a:pt x="797" y="451"/>
                        </a:lnTo>
                        <a:lnTo>
                          <a:pt x="834" y="462"/>
                        </a:lnTo>
                        <a:lnTo>
                          <a:pt x="866" y="471"/>
                        </a:lnTo>
                        <a:lnTo>
                          <a:pt x="892" y="477"/>
                        </a:lnTo>
                        <a:lnTo>
                          <a:pt x="910" y="479"/>
                        </a:lnTo>
                        <a:lnTo>
                          <a:pt x="916" y="481"/>
                        </a:lnTo>
                        <a:lnTo>
                          <a:pt x="992" y="486"/>
                        </a:lnTo>
                        <a:lnTo>
                          <a:pt x="1059" y="488"/>
                        </a:lnTo>
                        <a:lnTo>
                          <a:pt x="1114" y="488"/>
                        </a:lnTo>
                        <a:lnTo>
                          <a:pt x="1161" y="486"/>
                        </a:lnTo>
                        <a:lnTo>
                          <a:pt x="1198" y="482"/>
                        </a:lnTo>
                        <a:lnTo>
                          <a:pt x="1227" y="479"/>
                        </a:lnTo>
                        <a:lnTo>
                          <a:pt x="1250" y="473"/>
                        </a:lnTo>
                        <a:lnTo>
                          <a:pt x="1265" y="470"/>
                        </a:lnTo>
                        <a:lnTo>
                          <a:pt x="1274" y="468"/>
                        </a:lnTo>
                        <a:lnTo>
                          <a:pt x="1277" y="466"/>
                        </a:lnTo>
                        <a:lnTo>
                          <a:pt x="1320" y="453"/>
                        </a:lnTo>
                        <a:lnTo>
                          <a:pt x="1361" y="436"/>
                        </a:lnTo>
                        <a:lnTo>
                          <a:pt x="1402" y="419"/>
                        </a:lnTo>
                        <a:lnTo>
                          <a:pt x="1441" y="401"/>
                        </a:lnTo>
                        <a:lnTo>
                          <a:pt x="1478" y="382"/>
                        </a:lnTo>
                        <a:lnTo>
                          <a:pt x="1509" y="364"/>
                        </a:lnTo>
                        <a:lnTo>
                          <a:pt x="1537" y="347"/>
                        </a:lnTo>
                        <a:lnTo>
                          <a:pt x="1561" y="332"/>
                        </a:lnTo>
                        <a:lnTo>
                          <a:pt x="1578" y="321"/>
                        </a:lnTo>
                        <a:lnTo>
                          <a:pt x="1589" y="314"/>
                        </a:lnTo>
                        <a:lnTo>
                          <a:pt x="1593" y="312"/>
                        </a:lnTo>
                        <a:lnTo>
                          <a:pt x="1687" y="317"/>
                        </a:lnTo>
                        <a:lnTo>
                          <a:pt x="1096" y="651"/>
                        </a:lnTo>
                        <a:lnTo>
                          <a:pt x="1092" y="653"/>
                        </a:lnTo>
                        <a:lnTo>
                          <a:pt x="1079" y="657"/>
                        </a:lnTo>
                        <a:lnTo>
                          <a:pt x="1059" y="664"/>
                        </a:lnTo>
                        <a:lnTo>
                          <a:pt x="1033" y="672"/>
                        </a:lnTo>
                        <a:lnTo>
                          <a:pt x="999" y="679"/>
                        </a:lnTo>
                        <a:lnTo>
                          <a:pt x="960" y="685"/>
                        </a:lnTo>
                        <a:lnTo>
                          <a:pt x="916" y="688"/>
                        </a:lnTo>
                        <a:lnTo>
                          <a:pt x="868" y="688"/>
                        </a:lnTo>
                        <a:lnTo>
                          <a:pt x="0" y="668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grpSp>
                <p:nvGrpSpPr>
                  <p:cNvPr id="108" name="Group 425"/>
                  <p:cNvGrpSpPr>
                    <a:grpSpLocks/>
                  </p:cNvGrpSpPr>
                  <p:nvPr/>
                </p:nvGrpSpPr>
                <p:grpSpPr bwMode="auto">
                  <a:xfrm>
                    <a:off x="1108" y="1440"/>
                    <a:ext cx="2382" cy="1464"/>
                    <a:chOff x="1108" y="1440"/>
                    <a:chExt cx="2382" cy="1464"/>
                  </a:xfrm>
                </p:grpSpPr>
                <p:sp>
                  <p:nvSpPr>
                    <p:cNvPr id="109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1603" y="1964"/>
                      <a:ext cx="665" cy="401"/>
                    </a:xfrm>
                    <a:custGeom>
                      <a:avLst/>
                      <a:gdLst>
                        <a:gd name="T0" fmla="*/ 647 w 665"/>
                        <a:gd name="T1" fmla="*/ 0 h 401"/>
                        <a:gd name="T2" fmla="*/ 647 w 665"/>
                        <a:gd name="T3" fmla="*/ 2 h 401"/>
                        <a:gd name="T4" fmla="*/ 651 w 665"/>
                        <a:gd name="T5" fmla="*/ 4 h 401"/>
                        <a:gd name="T6" fmla="*/ 654 w 665"/>
                        <a:gd name="T7" fmla="*/ 6 h 401"/>
                        <a:gd name="T8" fmla="*/ 658 w 665"/>
                        <a:gd name="T9" fmla="*/ 10 h 401"/>
                        <a:gd name="T10" fmla="*/ 662 w 665"/>
                        <a:gd name="T11" fmla="*/ 13 h 401"/>
                        <a:gd name="T12" fmla="*/ 664 w 665"/>
                        <a:gd name="T13" fmla="*/ 19 h 401"/>
                        <a:gd name="T14" fmla="*/ 665 w 665"/>
                        <a:gd name="T15" fmla="*/ 23 h 401"/>
                        <a:gd name="T16" fmla="*/ 15 w 665"/>
                        <a:gd name="T17" fmla="*/ 401 h 401"/>
                        <a:gd name="T18" fmla="*/ 0 w 665"/>
                        <a:gd name="T19" fmla="*/ 379 h 401"/>
                        <a:gd name="T20" fmla="*/ 647 w 665"/>
                        <a:gd name="T21" fmla="*/ 0 h 40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5"/>
                        <a:gd name="T34" fmla="*/ 0 h 401"/>
                        <a:gd name="T35" fmla="*/ 665 w 665"/>
                        <a:gd name="T36" fmla="*/ 401 h 40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5" h="401">
                          <a:moveTo>
                            <a:pt x="647" y="0"/>
                          </a:moveTo>
                          <a:lnTo>
                            <a:pt x="647" y="2"/>
                          </a:lnTo>
                          <a:lnTo>
                            <a:pt x="651" y="4"/>
                          </a:lnTo>
                          <a:lnTo>
                            <a:pt x="654" y="6"/>
                          </a:lnTo>
                          <a:lnTo>
                            <a:pt x="658" y="10"/>
                          </a:lnTo>
                          <a:lnTo>
                            <a:pt x="662" y="13"/>
                          </a:lnTo>
                          <a:lnTo>
                            <a:pt x="664" y="19"/>
                          </a:lnTo>
                          <a:lnTo>
                            <a:pt x="665" y="23"/>
                          </a:lnTo>
                          <a:lnTo>
                            <a:pt x="15" y="401"/>
                          </a:lnTo>
                          <a:lnTo>
                            <a:pt x="0" y="379"/>
                          </a:lnTo>
                          <a:lnTo>
                            <a:pt x="647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0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1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2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2027" y="2797"/>
                      <a:ext cx="69" cy="91"/>
                    </a:xfrm>
                    <a:custGeom>
                      <a:avLst/>
                      <a:gdLst>
                        <a:gd name="T0" fmla="*/ 69 w 69"/>
                        <a:gd name="T1" fmla="*/ 0 h 91"/>
                        <a:gd name="T2" fmla="*/ 0 w 69"/>
                        <a:gd name="T3" fmla="*/ 39 h 91"/>
                        <a:gd name="T4" fmla="*/ 0 w 69"/>
                        <a:gd name="T5" fmla="*/ 91 h 91"/>
                        <a:gd name="T6" fmla="*/ 69 w 69"/>
                        <a:gd name="T7" fmla="*/ 52 h 91"/>
                        <a:gd name="T8" fmla="*/ 69 w 69"/>
                        <a:gd name="T9" fmla="*/ 0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9"/>
                        <a:gd name="T16" fmla="*/ 0 h 91"/>
                        <a:gd name="T17" fmla="*/ 69 w 69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9" h="91">
                          <a:moveTo>
                            <a:pt x="69" y="0"/>
                          </a:moveTo>
                          <a:lnTo>
                            <a:pt x="0" y="39"/>
                          </a:lnTo>
                          <a:lnTo>
                            <a:pt x="0" y="91"/>
                          </a:lnTo>
                          <a:lnTo>
                            <a:pt x="69" y="52"/>
                          </a:lnTo>
                          <a:lnTo>
                            <a:pt x="69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4" name="Freeform 334"/>
                    <p:cNvSpPr>
                      <a:spLocks/>
                    </p:cNvSpPr>
                    <p:nvPr/>
                  </p:nvSpPr>
                  <p:spPr bwMode="auto">
                    <a:xfrm>
                      <a:off x="1269" y="2394"/>
                      <a:ext cx="1075" cy="510"/>
                    </a:xfrm>
                    <a:custGeom>
                      <a:avLst/>
                      <a:gdLst>
                        <a:gd name="T0" fmla="*/ 323 w 1075"/>
                        <a:gd name="T1" fmla="*/ 0 h 510"/>
                        <a:gd name="T2" fmla="*/ 184 w 1075"/>
                        <a:gd name="T3" fmla="*/ 39 h 510"/>
                        <a:gd name="T4" fmla="*/ 145 w 1075"/>
                        <a:gd name="T5" fmla="*/ 61 h 510"/>
                        <a:gd name="T6" fmla="*/ 117 w 1075"/>
                        <a:gd name="T7" fmla="*/ 82 h 510"/>
                        <a:gd name="T8" fmla="*/ 95 w 1075"/>
                        <a:gd name="T9" fmla="*/ 98 h 510"/>
                        <a:gd name="T10" fmla="*/ 80 w 1075"/>
                        <a:gd name="T11" fmla="*/ 111 h 510"/>
                        <a:gd name="T12" fmla="*/ 70 w 1075"/>
                        <a:gd name="T13" fmla="*/ 120 h 510"/>
                        <a:gd name="T14" fmla="*/ 69 w 1075"/>
                        <a:gd name="T15" fmla="*/ 122 h 510"/>
                        <a:gd name="T16" fmla="*/ 37 w 1075"/>
                        <a:gd name="T17" fmla="*/ 158 h 510"/>
                        <a:gd name="T18" fmla="*/ 17 w 1075"/>
                        <a:gd name="T19" fmla="*/ 191 h 510"/>
                        <a:gd name="T20" fmla="*/ 6 w 1075"/>
                        <a:gd name="T21" fmla="*/ 224 h 510"/>
                        <a:gd name="T22" fmla="*/ 0 w 1075"/>
                        <a:gd name="T23" fmla="*/ 254 h 510"/>
                        <a:gd name="T24" fmla="*/ 2 w 1075"/>
                        <a:gd name="T25" fmla="*/ 282 h 510"/>
                        <a:gd name="T26" fmla="*/ 7 w 1075"/>
                        <a:gd name="T27" fmla="*/ 308 h 510"/>
                        <a:gd name="T28" fmla="*/ 15 w 1075"/>
                        <a:gd name="T29" fmla="*/ 328 h 510"/>
                        <a:gd name="T30" fmla="*/ 24 w 1075"/>
                        <a:gd name="T31" fmla="*/ 347 h 510"/>
                        <a:gd name="T32" fmla="*/ 31 w 1075"/>
                        <a:gd name="T33" fmla="*/ 360 h 510"/>
                        <a:gd name="T34" fmla="*/ 37 w 1075"/>
                        <a:gd name="T35" fmla="*/ 369 h 510"/>
                        <a:gd name="T36" fmla="*/ 41 w 1075"/>
                        <a:gd name="T37" fmla="*/ 371 h 510"/>
                        <a:gd name="T38" fmla="*/ 67 w 1075"/>
                        <a:gd name="T39" fmla="*/ 402 h 510"/>
                        <a:gd name="T40" fmla="*/ 98 w 1075"/>
                        <a:gd name="T41" fmla="*/ 428 h 510"/>
                        <a:gd name="T42" fmla="*/ 133 w 1075"/>
                        <a:gd name="T43" fmla="*/ 449 h 510"/>
                        <a:gd name="T44" fmla="*/ 172 w 1075"/>
                        <a:gd name="T45" fmla="*/ 467 h 510"/>
                        <a:gd name="T46" fmla="*/ 213 w 1075"/>
                        <a:gd name="T47" fmla="*/ 480 h 510"/>
                        <a:gd name="T48" fmla="*/ 250 w 1075"/>
                        <a:gd name="T49" fmla="*/ 489 h 510"/>
                        <a:gd name="T50" fmla="*/ 286 w 1075"/>
                        <a:gd name="T51" fmla="*/ 497 h 510"/>
                        <a:gd name="T52" fmla="*/ 317 w 1075"/>
                        <a:gd name="T53" fmla="*/ 502 h 510"/>
                        <a:gd name="T54" fmla="*/ 341 w 1075"/>
                        <a:gd name="T55" fmla="*/ 504 h 510"/>
                        <a:gd name="T56" fmla="*/ 356 w 1075"/>
                        <a:gd name="T57" fmla="*/ 506 h 510"/>
                        <a:gd name="T58" fmla="*/ 362 w 1075"/>
                        <a:gd name="T59" fmla="*/ 506 h 510"/>
                        <a:gd name="T60" fmla="*/ 395 w 1075"/>
                        <a:gd name="T61" fmla="*/ 510 h 510"/>
                        <a:gd name="T62" fmla="*/ 432 w 1075"/>
                        <a:gd name="T63" fmla="*/ 510 h 510"/>
                        <a:gd name="T64" fmla="*/ 473 w 1075"/>
                        <a:gd name="T65" fmla="*/ 508 h 510"/>
                        <a:gd name="T66" fmla="*/ 514 w 1075"/>
                        <a:gd name="T67" fmla="*/ 504 h 510"/>
                        <a:gd name="T68" fmla="*/ 553 w 1075"/>
                        <a:gd name="T69" fmla="*/ 501 h 510"/>
                        <a:gd name="T70" fmla="*/ 588 w 1075"/>
                        <a:gd name="T71" fmla="*/ 497 h 510"/>
                        <a:gd name="T72" fmla="*/ 619 w 1075"/>
                        <a:gd name="T73" fmla="*/ 493 h 510"/>
                        <a:gd name="T74" fmla="*/ 643 w 1075"/>
                        <a:gd name="T75" fmla="*/ 491 h 510"/>
                        <a:gd name="T76" fmla="*/ 660 w 1075"/>
                        <a:gd name="T77" fmla="*/ 488 h 510"/>
                        <a:gd name="T78" fmla="*/ 666 w 1075"/>
                        <a:gd name="T79" fmla="*/ 488 h 510"/>
                        <a:gd name="T80" fmla="*/ 708 w 1075"/>
                        <a:gd name="T81" fmla="*/ 475 h 510"/>
                        <a:gd name="T82" fmla="*/ 751 w 1075"/>
                        <a:gd name="T83" fmla="*/ 458 h 510"/>
                        <a:gd name="T84" fmla="*/ 792 w 1075"/>
                        <a:gd name="T85" fmla="*/ 441 h 510"/>
                        <a:gd name="T86" fmla="*/ 831 w 1075"/>
                        <a:gd name="T87" fmla="*/ 423 h 510"/>
                        <a:gd name="T88" fmla="*/ 866 w 1075"/>
                        <a:gd name="T89" fmla="*/ 404 h 510"/>
                        <a:gd name="T90" fmla="*/ 897 w 1075"/>
                        <a:gd name="T91" fmla="*/ 386 h 510"/>
                        <a:gd name="T92" fmla="*/ 927 w 1075"/>
                        <a:gd name="T93" fmla="*/ 369 h 510"/>
                        <a:gd name="T94" fmla="*/ 949 w 1075"/>
                        <a:gd name="T95" fmla="*/ 354 h 510"/>
                        <a:gd name="T96" fmla="*/ 966 w 1075"/>
                        <a:gd name="T97" fmla="*/ 343 h 510"/>
                        <a:gd name="T98" fmla="*/ 977 w 1075"/>
                        <a:gd name="T99" fmla="*/ 336 h 510"/>
                        <a:gd name="T100" fmla="*/ 981 w 1075"/>
                        <a:gd name="T101" fmla="*/ 332 h 510"/>
                        <a:gd name="T102" fmla="*/ 1075 w 1075"/>
                        <a:gd name="T103" fmla="*/ 317 h 510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1075"/>
                        <a:gd name="T157" fmla="*/ 0 h 510"/>
                        <a:gd name="T158" fmla="*/ 1075 w 1075"/>
                        <a:gd name="T159" fmla="*/ 510 h 510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1075" h="510">
                          <a:moveTo>
                            <a:pt x="323" y="0"/>
                          </a:moveTo>
                          <a:lnTo>
                            <a:pt x="184" y="39"/>
                          </a:lnTo>
                          <a:lnTo>
                            <a:pt x="145" y="61"/>
                          </a:lnTo>
                          <a:lnTo>
                            <a:pt x="117" y="82"/>
                          </a:lnTo>
                          <a:lnTo>
                            <a:pt x="95" y="98"/>
                          </a:lnTo>
                          <a:lnTo>
                            <a:pt x="80" y="111"/>
                          </a:lnTo>
                          <a:lnTo>
                            <a:pt x="70" y="120"/>
                          </a:lnTo>
                          <a:lnTo>
                            <a:pt x="69" y="122"/>
                          </a:lnTo>
                          <a:lnTo>
                            <a:pt x="37" y="158"/>
                          </a:lnTo>
                          <a:lnTo>
                            <a:pt x="17" y="191"/>
                          </a:lnTo>
                          <a:lnTo>
                            <a:pt x="6" y="224"/>
                          </a:lnTo>
                          <a:lnTo>
                            <a:pt x="0" y="254"/>
                          </a:lnTo>
                          <a:lnTo>
                            <a:pt x="2" y="282"/>
                          </a:lnTo>
                          <a:lnTo>
                            <a:pt x="7" y="308"/>
                          </a:lnTo>
                          <a:lnTo>
                            <a:pt x="15" y="328"/>
                          </a:lnTo>
                          <a:lnTo>
                            <a:pt x="24" y="347"/>
                          </a:lnTo>
                          <a:lnTo>
                            <a:pt x="31" y="360"/>
                          </a:lnTo>
                          <a:lnTo>
                            <a:pt x="37" y="369"/>
                          </a:lnTo>
                          <a:lnTo>
                            <a:pt x="41" y="371"/>
                          </a:lnTo>
                          <a:lnTo>
                            <a:pt x="67" y="402"/>
                          </a:lnTo>
                          <a:lnTo>
                            <a:pt x="98" y="428"/>
                          </a:lnTo>
                          <a:lnTo>
                            <a:pt x="133" y="449"/>
                          </a:lnTo>
                          <a:lnTo>
                            <a:pt x="172" y="467"/>
                          </a:lnTo>
                          <a:lnTo>
                            <a:pt x="213" y="480"/>
                          </a:lnTo>
                          <a:lnTo>
                            <a:pt x="250" y="489"/>
                          </a:lnTo>
                          <a:lnTo>
                            <a:pt x="286" y="497"/>
                          </a:lnTo>
                          <a:lnTo>
                            <a:pt x="317" y="502"/>
                          </a:lnTo>
                          <a:lnTo>
                            <a:pt x="341" y="504"/>
                          </a:lnTo>
                          <a:lnTo>
                            <a:pt x="356" y="506"/>
                          </a:lnTo>
                          <a:lnTo>
                            <a:pt x="362" y="506"/>
                          </a:lnTo>
                          <a:lnTo>
                            <a:pt x="395" y="510"/>
                          </a:lnTo>
                          <a:lnTo>
                            <a:pt x="432" y="510"/>
                          </a:lnTo>
                          <a:lnTo>
                            <a:pt x="473" y="508"/>
                          </a:lnTo>
                          <a:lnTo>
                            <a:pt x="514" y="504"/>
                          </a:lnTo>
                          <a:lnTo>
                            <a:pt x="553" y="501"/>
                          </a:lnTo>
                          <a:lnTo>
                            <a:pt x="588" y="497"/>
                          </a:lnTo>
                          <a:lnTo>
                            <a:pt x="619" y="493"/>
                          </a:lnTo>
                          <a:lnTo>
                            <a:pt x="643" y="491"/>
                          </a:lnTo>
                          <a:lnTo>
                            <a:pt x="660" y="488"/>
                          </a:lnTo>
                          <a:lnTo>
                            <a:pt x="666" y="488"/>
                          </a:lnTo>
                          <a:lnTo>
                            <a:pt x="708" y="475"/>
                          </a:lnTo>
                          <a:lnTo>
                            <a:pt x="751" y="458"/>
                          </a:lnTo>
                          <a:lnTo>
                            <a:pt x="792" y="441"/>
                          </a:lnTo>
                          <a:lnTo>
                            <a:pt x="831" y="423"/>
                          </a:lnTo>
                          <a:lnTo>
                            <a:pt x="866" y="404"/>
                          </a:lnTo>
                          <a:lnTo>
                            <a:pt x="897" y="386"/>
                          </a:lnTo>
                          <a:lnTo>
                            <a:pt x="927" y="369"/>
                          </a:lnTo>
                          <a:lnTo>
                            <a:pt x="949" y="354"/>
                          </a:lnTo>
                          <a:lnTo>
                            <a:pt x="966" y="343"/>
                          </a:lnTo>
                          <a:lnTo>
                            <a:pt x="977" y="336"/>
                          </a:lnTo>
                          <a:lnTo>
                            <a:pt x="981" y="332"/>
                          </a:lnTo>
                          <a:lnTo>
                            <a:pt x="1075" y="31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5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6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7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1282" y="2471"/>
                      <a:ext cx="120" cy="94"/>
                    </a:xfrm>
                    <a:custGeom>
                      <a:avLst/>
                      <a:gdLst>
                        <a:gd name="T0" fmla="*/ 35 w 120"/>
                        <a:gd name="T1" fmla="*/ 94 h 94"/>
                        <a:gd name="T2" fmla="*/ 0 w 120"/>
                        <a:gd name="T3" fmla="*/ 48 h 94"/>
                        <a:gd name="T4" fmla="*/ 83 w 120"/>
                        <a:gd name="T5" fmla="*/ 0 h 94"/>
                        <a:gd name="T6" fmla="*/ 85 w 120"/>
                        <a:gd name="T7" fmla="*/ 0 h 94"/>
                        <a:gd name="T8" fmla="*/ 91 w 120"/>
                        <a:gd name="T9" fmla="*/ 0 h 94"/>
                        <a:gd name="T10" fmla="*/ 98 w 120"/>
                        <a:gd name="T11" fmla="*/ 1 h 94"/>
                        <a:gd name="T12" fmla="*/ 107 w 120"/>
                        <a:gd name="T13" fmla="*/ 5 h 94"/>
                        <a:gd name="T14" fmla="*/ 115 w 120"/>
                        <a:gd name="T15" fmla="*/ 14 h 94"/>
                        <a:gd name="T16" fmla="*/ 119 w 120"/>
                        <a:gd name="T17" fmla="*/ 27 h 94"/>
                        <a:gd name="T18" fmla="*/ 120 w 120"/>
                        <a:gd name="T19" fmla="*/ 46 h 94"/>
                        <a:gd name="T20" fmla="*/ 35 w 120"/>
                        <a:gd name="T21" fmla="*/ 94 h 94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20"/>
                        <a:gd name="T34" fmla="*/ 0 h 94"/>
                        <a:gd name="T35" fmla="*/ 120 w 120"/>
                        <a:gd name="T36" fmla="*/ 94 h 94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20" h="94">
                          <a:moveTo>
                            <a:pt x="35" y="94"/>
                          </a:moveTo>
                          <a:lnTo>
                            <a:pt x="0" y="48"/>
                          </a:lnTo>
                          <a:lnTo>
                            <a:pt x="83" y="0"/>
                          </a:lnTo>
                          <a:lnTo>
                            <a:pt x="85" y="0"/>
                          </a:lnTo>
                          <a:lnTo>
                            <a:pt x="91" y="0"/>
                          </a:lnTo>
                          <a:lnTo>
                            <a:pt x="98" y="1"/>
                          </a:lnTo>
                          <a:lnTo>
                            <a:pt x="107" y="5"/>
                          </a:lnTo>
                          <a:lnTo>
                            <a:pt x="115" y="14"/>
                          </a:lnTo>
                          <a:lnTo>
                            <a:pt x="119" y="27"/>
                          </a:lnTo>
                          <a:lnTo>
                            <a:pt x="120" y="46"/>
                          </a:lnTo>
                          <a:lnTo>
                            <a:pt x="35" y="94"/>
                          </a:lnTo>
                          <a:close/>
                        </a:path>
                      </a:pathLst>
                    </a:custGeom>
                    <a:solidFill>
                      <a:srgbClr val="2B2BFF"/>
                    </a:solidFill>
                    <a:ln w="0">
                      <a:solidFill>
                        <a:srgbClr val="2B2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8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1287" y="2471"/>
                      <a:ext cx="114" cy="89"/>
                    </a:xfrm>
                    <a:custGeom>
                      <a:avLst/>
                      <a:gdLst>
                        <a:gd name="T0" fmla="*/ 30 w 114"/>
                        <a:gd name="T1" fmla="*/ 89 h 89"/>
                        <a:gd name="T2" fmla="*/ 0 w 114"/>
                        <a:gd name="T3" fmla="*/ 48 h 89"/>
                        <a:gd name="T4" fmla="*/ 82 w 114"/>
                        <a:gd name="T5" fmla="*/ 0 h 89"/>
                        <a:gd name="T6" fmla="*/ 84 w 114"/>
                        <a:gd name="T7" fmla="*/ 1 h 89"/>
                        <a:gd name="T8" fmla="*/ 91 w 114"/>
                        <a:gd name="T9" fmla="*/ 1 h 89"/>
                        <a:gd name="T10" fmla="*/ 99 w 114"/>
                        <a:gd name="T11" fmla="*/ 5 h 89"/>
                        <a:gd name="T12" fmla="*/ 108 w 114"/>
                        <a:gd name="T13" fmla="*/ 12 h 89"/>
                        <a:gd name="T14" fmla="*/ 114 w 114"/>
                        <a:gd name="T15" fmla="*/ 24 h 89"/>
                        <a:gd name="T16" fmla="*/ 114 w 114"/>
                        <a:gd name="T17" fmla="*/ 40 h 89"/>
                        <a:gd name="T18" fmla="*/ 30 w 114"/>
                        <a:gd name="T19" fmla="*/ 89 h 89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14"/>
                        <a:gd name="T31" fmla="*/ 0 h 89"/>
                        <a:gd name="T32" fmla="*/ 114 w 114"/>
                        <a:gd name="T33" fmla="*/ 89 h 89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14" h="89">
                          <a:moveTo>
                            <a:pt x="30" y="89"/>
                          </a:moveTo>
                          <a:lnTo>
                            <a:pt x="0" y="48"/>
                          </a:lnTo>
                          <a:lnTo>
                            <a:pt x="82" y="0"/>
                          </a:lnTo>
                          <a:lnTo>
                            <a:pt x="84" y="1"/>
                          </a:lnTo>
                          <a:lnTo>
                            <a:pt x="91" y="1"/>
                          </a:lnTo>
                          <a:lnTo>
                            <a:pt x="99" y="5"/>
                          </a:lnTo>
                          <a:lnTo>
                            <a:pt x="108" y="12"/>
                          </a:lnTo>
                          <a:lnTo>
                            <a:pt x="114" y="24"/>
                          </a:lnTo>
                          <a:lnTo>
                            <a:pt x="114" y="40"/>
                          </a:lnTo>
                          <a:lnTo>
                            <a:pt x="30" y="89"/>
                          </a:lnTo>
                          <a:close/>
                        </a:path>
                      </a:pathLst>
                    </a:custGeom>
                    <a:solidFill>
                      <a:srgbClr val="5555FF"/>
                    </a:solidFill>
                    <a:ln w="0">
                      <a:solidFill>
                        <a:srgbClr val="555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19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1293" y="2472"/>
                      <a:ext cx="108" cy="82"/>
                    </a:xfrm>
                    <a:custGeom>
                      <a:avLst/>
                      <a:gdLst>
                        <a:gd name="T0" fmla="*/ 24 w 108"/>
                        <a:gd name="T1" fmla="*/ 82 h 82"/>
                        <a:gd name="T2" fmla="*/ 0 w 108"/>
                        <a:gd name="T3" fmla="*/ 49 h 82"/>
                        <a:gd name="T4" fmla="*/ 80 w 108"/>
                        <a:gd name="T5" fmla="*/ 0 h 82"/>
                        <a:gd name="T6" fmla="*/ 82 w 108"/>
                        <a:gd name="T7" fmla="*/ 0 h 82"/>
                        <a:gd name="T8" fmla="*/ 87 w 108"/>
                        <a:gd name="T9" fmla="*/ 2 h 82"/>
                        <a:gd name="T10" fmla="*/ 95 w 108"/>
                        <a:gd name="T11" fmla="*/ 6 h 82"/>
                        <a:gd name="T12" fmla="*/ 102 w 108"/>
                        <a:gd name="T13" fmla="*/ 11 h 82"/>
                        <a:gd name="T14" fmla="*/ 106 w 108"/>
                        <a:gd name="T15" fmla="*/ 21 h 82"/>
                        <a:gd name="T16" fmla="*/ 108 w 108"/>
                        <a:gd name="T17" fmla="*/ 36 h 82"/>
                        <a:gd name="T18" fmla="*/ 24 w 108"/>
                        <a:gd name="T19" fmla="*/ 82 h 82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08"/>
                        <a:gd name="T31" fmla="*/ 0 h 82"/>
                        <a:gd name="T32" fmla="*/ 108 w 108"/>
                        <a:gd name="T33" fmla="*/ 82 h 82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08" h="82">
                          <a:moveTo>
                            <a:pt x="24" y="82"/>
                          </a:moveTo>
                          <a:lnTo>
                            <a:pt x="0" y="49"/>
                          </a:lnTo>
                          <a:lnTo>
                            <a:pt x="80" y="0"/>
                          </a:lnTo>
                          <a:lnTo>
                            <a:pt x="82" y="0"/>
                          </a:lnTo>
                          <a:lnTo>
                            <a:pt x="87" y="2"/>
                          </a:lnTo>
                          <a:lnTo>
                            <a:pt x="95" y="6"/>
                          </a:lnTo>
                          <a:lnTo>
                            <a:pt x="102" y="11"/>
                          </a:lnTo>
                          <a:lnTo>
                            <a:pt x="106" y="21"/>
                          </a:lnTo>
                          <a:lnTo>
                            <a:pt x="108" y="36"/>
                          </a:lnTo>
                          <a:lnTo>
                            <a:pt x="24" y="82"/>
                          </a:lnTo>
                          <a:close/>
                        </a:path>
                      </a:pathLst>
                    </a:custGeom>
                    <a:solidFill>
                      <a:srgbClr val="8080FF"/>
                    </a:solidFill>
                    <a:ln w="0">
                      <a:solidFill>
                        <a:srgbClr val="808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0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1299" y="2474"/>
                      <a:ext cx="100" cy="74"/>
                    </a:xfrm>
                    <a:custGeom>
                      <a:avLst/>
                      <a:gdLst>
                        <a:gd name="T0" fmla="*/ 18 w 100"/>
                        <a:gd name="T1" fmla="*/ 74 h 74"/>
                        <a:gd name="T2" fmla="*/ 0 w 100"/>
                        <a:gd name="T3" fmla="*/ 47 h 74"/>
                        <a:gd name="T4" fmla="*/ 77 w 100"/>
                        <a:gd name="T5" fmla="*/ 0 h 74"/>
                        <a:gd name="T6" fmla="*/ 79 w 100"/>
                        <a:gd name="T7" fmla="*/ 0 h 74"/>
                        <a:gd name="T8" fmla="*/ 81 w 100"/>
                        <a:gd name="T9" fmla="*/ 0 h 74"/>
                        <a:gd name="T10" fmla="*/ 85 w 100"/>
                        <a:gd name="T11" fmla="*/ 2 h 74"/>
                        <a:gd name="T12" fmla="*/ 89 w 100"/>
                        <a:gd name="T13" fmla="*/ 4 h 74"/>
                        <a:gd name="T14" fmla="*/ 92 w 100"/>
                        <a:gd name="T15" fmla="*/ 8 h 74"/>
                        <a:gd name="T16" fmla="*/ 96 w 100"/>
                        <a:gd name="T17" fmla="*/ 11 h 74"/>
                        <a:gd name="T18" fmla="*/ 98 w 100"/>
                        <a:gd name="T19" fmla="*/ 15 h 74"/>
                        <a:gd name="T20" fmla="*/ 100 w 100"/>
                        <a:gd name="T21" fmla="*/ 21 h 74"/>
                        <a:gd name="T22" fmla="*/ 100 w 100"/>
                        <a:gd name="T23" fmla="*/ 28 h 74"/>
                        <a:gd name="T24" fmla="*/ 18 w 100"/>
                        <a:gd name="T25" fmla="*/ 74 h 7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0"/>
                        <a:gd name="T40" fmla="*/ 0 h 74"/>
                        <a:gd name="T41" fmla="*/ 100 w 100"/>
                        <a:gd name="T42" fmla="*/ 74 h 7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0" h="74">
                          <a:moveTo>
                            <a:pt x="18" y="74"/>
                          </a:moveTo>
                          <a:lnTo>
                            <a:pt x="0" y="47"/>
                          </a:lnTo>
                          <a:lnTo>
                            <a:pt x="77" y="0"/>
                          </a:lnTo>
                          <a:lnTo>
                            <a:pt x="79" y="0"/>
                          </a:lnTo>
                          <a:lnTo>
                            <a:pt x="81" y="0"/>
                          </a:lnTo>
                          <a:lnTo>
                            <a:pt x="85" y="2"/>
                          </a:lnTo>
                          <a:lnTo>
                            <a:pt x="89" y="4"/>
                          </a:lnTo>
                          <a:lnTo>
                            <a:pt x="92" y="8"/>
                          </a:lnTo>
                          <a:lnTo>
                            <a:pt x="96" y="11"/>
                          </a:lnTo>
                          <a:lnTo>
                            <a:pt x="98" y="15"/>
                          </a:lnTo>
                          <a:lnTo>
                            <a:pt x="100" y="21"/>
                          </a:lnTo>
                          <a:lnTo>
                            <a:pt x="100" y="28"/>
                          </a:lnTo>
                          <a:lnTo>
                            <a:pt x="18" y="74"/>
                          </a:lnTo>
                          <a:close/>
                        </a:path>
                      </a:pathLst>
                    </a:custGeom>
                    <a:solidFill>
                      <a:srgbClr val="AAAAFF"/>
                    </a:solidFill>
                    <a:ln w="0">
                      <a:solidFill>
                        <a:srgbClr val="AAAA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1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1304" y="2474"/>
                      <a:ext cx="95" cy="67"/>
                    </a:xfrm>
                    <a:custGeom>
                      <a:avLst/>
                      <a:gdLst>
                        <a:gd name="T0" fmla="*/ 13 w 95"/>
                        <a:gd name="T1" fmla="*/ 67 h 67"/>
                        <a:gd name="T2" fmla="*/ 0 w 95"/>
                        <a:gd name="T3" fmla="*/ 47 h 67"/>
                        <a:gd name="T4" fmla="*/ 76 w 95"/>
                        <a:gd name="T5" fmla="*/ 0 h 67"/>
                        <a:gd name="T6" fmla="*/ 78 w 95"/>
                        <a:gd name="T7" fmla="*/ 2 h 67"/>
                        <a:gd name="T8" fmla="*/ 80 w 95"/>
                        <a:gd name="T9" fmla="*/ 4 h 67"/>
                        <a:gd name="T10" fmla="*/ 84 w 95"/>
                        <a:gd name="T11" fmla="*/ 6 h 67"/>
                        <a:gd name="T12" fmla="*/ 87 w 95"/>
                        <a:gd name="T13" fmla="*/ 9 h 67"/>
                        <a:gd name="T14" fmla="*/ 91 w 95"/>
                        <a:gd name="T15" fmla="*/ 13 h 67"/>
                        <a:gd name="T16" fmla="*/ 95 w 95"/>
                        <a:gd name="T17" fmla="*/ 19 h 67"/>
                        <a:gd name="T18" fmla="*/ 95 w 95"/>
                        <a:gd name="T19" fmla="*/ 22 h 67"/>
                        <a:gd name="T20" fmla="*/ 13 w 95"/>
                        <a:gd name="T21" fmla="*/ 67 h 67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95"/>
                        <a:gd name="T34" fmla="*/ 0 h 67"/>
                        <a:gd name="T35" fmla="*/ 95 w 95"/>
                        <a:gd name="T36" fmla="*/ 67 h 67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95" h="67">
                          <a:moveTo>
                            <a:pt x="13" y="67"/>
                          </a:moveTo>
                          <a:lnTo>
                            <a:pt x="0" y="47"/>
                          </a:lnTo>
                          <a:lnTo>
                            <a:pt x="76" y="0"/>
                          </a:lnTo>
                          <a:lnTo>
                            <a:pt x="78" y="2"/>
                          </a:lnTo>
                          <a:lnTo>
                            <a:pt x="80" y="4"/>
                          </a:lnTo>
                          <a:lnTo>
                            <a:pt x="84" y="6"/>
                          </a:lnTo>
                          <a:lnTo>
                            <a:pt x="87" y="9"/>
                          </a:lnTo>
                          <a:lnTo>
                            <a:pt x="91" y="13"/>
                          </a:lnTo>
                          <a:lnTo>
                            <a:pt x="95" y="19"/>
                          </a:lnTo>
                          <a:lnTo>
                            <a:pt x="95" y="22"/>
                          </a:lnTo>
                          <a:lnTo>
                            <a:pt x="13" y="67"/>
                          </a:lnTo>
                          <a:close/>
                        </a:path>
                      </a:pathLst>
                    </a:custGeom>
                    <a:solidFill>
                      <a:srgbClr val="D5D5FF"/>
                    </a:solidFill>
                    <a:ln w="0">
                      <a:solidFill>
                        <a:srgbClr val="D5D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2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1310" y="2476"/>
                      <a:ext cx="89" cy="59"/>
                    </a:xfrm>
                    <a:custGeom>
                      <a:avLst/>
                      <a:gdLst>
                        <a:gd name="T0" fmla="*/ 89 w 89"/>
                        <a:gd name="T1" fmla="*/ 15 h 59"/>
                        <a:gd name="T2" fmla="*/ 7 w 89"/>
                        <a:gd name="T3" fmla="*/ 59 h 59"/>
                        <a:gd name="T4" fmla="*/ 0 w 89"/>
                        <a:gd name="T5" fmla="*/ 45 h 59"/>
                        <a:gd name="T6" fmla="*/ 74 w 89"/>
                        <a:gd name="T7" fmla="*/ 0 h 59"/>
                        <a:gd name="T8" fmla="*/ 89 w 89"/>
                        <a:gd name="T9" fmla="*/ 15 h 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59"/>
                        <a:gd name="T17" fmla="*/ 89 w 89"/>
                        <a:gd name="T18" fmla="*/ 59 h 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59">
                          <a:moveTo>
                            <a:pt x="89" y="15"/>
                          </a:moveTo>
                          <a:lnTo>
                            <a:pt x="7" y="59"/>
                          </a:lnTo>
                          <a:lnTo>
                            <a:pt x="0" y="45"/>
                          </a:lnTo>
                          <a:lnTo>
                            <a:pt x="74" y="0"/>
                          </a:lnTo>
                          <a:lnTo>
                            <a:pt x="89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3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4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5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6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7" name="Line 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92" y="2407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8" name="Line 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67" y="2422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29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1551" y="2437"/>
                      <a:ext cx="5" cy="9"/>
                    </a:xfrm>
                    <a:custGeom>
                      <a:avLst/>
                      <a:gdLst>
                        <a:gd name="T0" fmla="*/ 5 w 5"/>
                        <a:gd name="T1" fmla="*/ 0 h 9"/>
                        <a:gd name="T2" fmla="*/ 0 w 5"/>
                        <a:gd name="T3" fmla="*/ 6 h 9"/>
                        <a:gd name="T4" fmla="*/ 4 w 5"/>
                        <a:gd name="T5" fmla="*/ 9 h 9"/>
                        <a:gd name="T6" fmla="*/ 0 60000 65536"/>
                        <a:gd name="T7" fmla="*/ 0 60000 65536"/>
                        <a:gd name="T8" fmla="*/ 0 60000 65536"/>
                        <a:gd name="T9" fmla="*/ 0 w 5"/>
                        <a:gd name="T10" fmla="*/ 0 h 9"/>
                        <a:gd name="T11" fmla="*/ 5 w 5"/>
                        <a:gd name="T12" fmla="*/ 9 h 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5" h="9">
                          <a:moveTo>
                            <a:pt x="5" y="0"/>
                          </a:moveTo>
                          <a:lnTo>
                            <a:pt x="0" y="6"/>
                          </a:lnTo>
                          <a:lnTo>
                            <a:pt x="4" y="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0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6" y="2456"/>
                      <a:ext cx="11" cy="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1" name="Line 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88" y="2456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2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12" y="2443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3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36" y="24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4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62" y="24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5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86" y="2398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6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10" y="238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7" name="Line 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36" y="2370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8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60" y="2356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9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84" y="2343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0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09" y="23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1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35" y="23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2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59" y="229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3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83" y="228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4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07" y="2270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5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33" y="2255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6" name="Line 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57" y="2241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7" name="Line 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81" y="22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8" name="Line 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07" y="22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49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31" y="2198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0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5" y="2191"/>
                      <a:ext cx="1" cy="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1" name="Line 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3" y="2483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2" name="Line 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39" y="2498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3" name="Line 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13" y="25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4" name="Line 1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89" y="25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5" name="Line 1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65" y="2541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6" name="Line 1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39" y="25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7" name="Line 1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15" y="2569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8" name="Line 1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91" y="2584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59" name="Line 1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65" y="2598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0" name="Line 1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41" y="26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1" name="Line 1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17" y="26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2" name="Line 1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93" y="2641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3" name="Line 1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26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4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2242" y="2669"/>
                      <a:ext cx="13" cy="7"/>
                    </a:xfrm>
                    <a:custGeom>
                      <a:avLst/>
                      <a:gdLst>
                        <a:gd name="T0" fmla="*/ 13 w 13"/>
                        <a:gd name="T1" fmla="*/ 0 h 7"/>
                        <a:gd name="T2" fmla="*/ 0 w 13"/>
                        <a:gd name="T3" fmla="*/ 7 h 7"/>
                        <a:gd name="T4" fmla="*/ 0 w 13"/>
                        <a:gd name="T5" fmla="*/ 7 h 7"/>
                        <a:gd name="T6" fmla="*/ 0 60000 65536"/>
                        <a:gd name="T7" fmla="*/ 0 60000 65536"/>
                        <a:gd name="T8" fmla="*/ 0 60000 65536"/>
                        <a:gd name="T9" fmla="*/ 0 w 13"/>
                        <a:gd name="T10" fmla="*/ 0 h 7"/>
                        <a:gd name="T11" fmla="*/ 13 w 13"/>
                        <a:gd name="T12" fmla="*/ 7 h 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" h="7">
                          <a:moveTo>
                            <a:pt x="13" y="0"/>
                          </a:moveTo>
                          <a:lnTo>
                            <a:pt x="0" y="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5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4" y="2686"/>
                      <a:ext cx="11" cy="9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6" name="Line 1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76" y="268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7" name="Line 1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0" y="266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8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1579" y="1962"/>
                      <a:ext cx="691" cy="429"/>
                    </a:xfrm>
                    <a:custGeom>
                      <a:avLst/>
                      <a:gdLst>
                        <a:gd name="T0" fmla="*/ 654 w 691"/>
                        <a:gd name="T1" fmla="*/ 0 h 429"/>
                        <a:gd name="T2" fmla="*/ 658 w 691"/>
                        <a:gd name="T3" fmla="*/ 0 h 429"/>
                        <a:gd name="T4" fmla="*/ 663 w 691"/>
                        <a:gd name="T5" fmla="*/ 0 h 429"/>
                        <a:gd name="T6" fmla="*/ 671 w 691"/>
                        <a:gd name="T7" fmla="*/ 2 h 429"/>
                        <a:gd name="T8" fmla="*/ 678 w 691"/>
                        <a:gd name="T9" fmla="*/ 6 h 429"/>
                        <a:gd name="T10" fmla="*/ 686 w 691"/>
                        <a:gd name="T11" fmla="*/ 13 h 429"/>
                        <a:gd name="T12" fmla="*/ 691 w 691"/>
                        <a:gd name="T13" fmla="*/ 28 h 429"/>
                        <a:gd name="T14" fmla="*/ 691 w 691"/>
                        <a:gd name="T15" fmla="*/ 47 h 429"/>
                        <a:gd name="T16" fmla="*/ 35 w 691"/>
                        <a:gd name="T17" fmla="*/ 429 h 429"/>
                        <a:gd name="T18" fmla="*/ 0 w 691"/>
                        <a:gd name="T19" fmla="*/ 381 h 429"/>
                        <a:gd name="T20" fmla="*/ 654 w 691"/>
                        <a:gd name="T21" fmla="*/ 0 h 429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91"/>
                        <a:gd name="T34" fmla="*/ 0 h 429"/>
                        <a:gd name="T35" fmla="*/ 691 w 691"/>
                        <a:gd name="T36" fmla="*/ 429 h 429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91" h="429">
                          <a:moveTo>
                            <a:pt x="654" y="0"/>
                          </a:moveTo>
                          <a:lnTo>
                            <a:pt x="658" y="0"/>
                          </a:lnTo>
                          <a:lnTo>
                            <a:pt x="663" y="0"/>
                          </a:lnTo>
                          <a:lnTo>
                            <a:pt x="671" y="2"/>
                          </a:lnTo>
                          <a:lnTo>
                            <a:pt x="678" y="6"/>
                          </a:lnTo>
                          <a:lnTo>
                            <a:pt x="686" y="13"/>
                          </a:lnTo>
                          <a:lnTo>
                            <a:pt x="691" y="28"/>
                          </a:lnTo>
                          <a:lnTo>
                            <a:pt x="691" y="47"/>
                          </a:lnTo>
                          <a:lnTo>
                            <a:pt x="35" y="429"/>
                          </a:lnTo>
                          <a:lnTo>
                            <a:pt x="0" y="381"/>
                          </a:lnTo>
                          <a:lnTo>
                            <a:pt x="654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69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1584" y="1962"/>
                      <a:ext cx="686" cy="421"/>
                    </a:xfrm>
                    <a:custGeom>
                      <a:avLst/>
                      <a:gdLst>
                        <a:gd name="T0" fmla="*/ 653 w 686"/>
                        <a:gd name="T1" fmla="*/ 0 h 421"/>
                        <a:gd name="T2" fmla="*/ 657 w 686"/>
                        <a:gd name="T3" fmla="*/ 0 h 421"/>
                        <a:gd name="T4" fmla="*/ 662 w 686"/>
                        <a:gd name="T5" fmla="*/ 2 h 421"/>
                        <a:gd name="T6" fmla="*/ 671 w 686"/>
                        <a:gd name="T7" fmla="*/ 4 h 421"/>
                        <a:gd name="T8" fmla="*/ 679 w 686"/>
                        <a:gd name="T9" fmla="*/ 12 h 421"/>
                        <a:gd name="T10" fmla="*/ 684 w 686"/>
                        <a:gd name="T11" fmla="*/ 23 h 421"/>
                        <a:gd name="T12" fmla="*/ 686 w 686"/>
                        <a:gd name="T13" fmla="*/ 41 h 421"/>
                        <a:gd name="T14" fmla="*/ 32 w 686"/>
                        <a:gd name="T15" fmla="*/ 421 h 421"/>
                        <a:gd name="T16" fmla="*/ 0 w 686"/>
                        <a:gd name="T17" fmla="*/ 381 h 421"/>
                        <a:gd name="T18" fmla="*/ 653 w 686"/>
                        <a:gd name="T19" fmla="*/ 0 h 42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86"/>
                        <a:gd name="T31" fmla="*/ 0 h 421"/>
                        <a:gd name="T32" fmla="*/ 686 w 686"/>
                        <a:gd name="T33" fmla="*/ 421 h 42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86" h="421">
                          <a:moveTo>
                            <a:pt x="653" y="0"/>
                          </a:moveTo>
                          <a:lnTo>
                            <a:pt x="657" y="0"/>
                          </a:lnTo>
                          <a:lnTo>
                            <a:pt x="662" y="2"/>
                          </a:lnTo>
                          <a:lnTo>
                            <a:pt x="671" y="4"/>
                          </a:lnTo>
                          <a:lnTo>
                            <a:pt x="679" y="12"/>
                          </a:lnTo>
                          <a:lnTo>
                            <a:pt x="684" y="23"/>
                          </a:lnTo>
                          <a:lnTo>
                            <a:pt x="686" y="41"/>
                          </a:lnTo>
                          <a:lnTo>
                            <a:pt x="32" y="421"/>
                          </a:lnTo>
                          <a:lnTo>
                            <a:pt x="0" y="381"/>
                          </a:lnTo>
                          <a:lnTo>
                            <a:pt x="653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0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1592" y="1964"/>
                      <a:ext cx="676" cy="414"/>
                    </a:xfrm>
                    <a:custGeom>
                      <a:avLst/>
                      <a:gdLst>
                        <a:gd name="T0" fmla="*/ 650 w 676"/>
                        <a:gd name="T1" fmla="*/ 0 h 414"/>
                        <a:gd name="T2" fmla="*/ 652 w 676"/>
                        <a:gd name="T3" fmla="*/ 0 h 414"/>
                        <a:gd name="T4" fmla="*/ 658 w 676"/>
                        <a:gd name="T5" fmla="*/ 2 h 414"/>
                        <a:gd name="T6" fmla="*/ 665 w 676"/>
                        <a:gd name="T7" fmla="*/ 4 h 414"/>
                        <a:gd name="T8" fmla="*/ 671 w 676"/>
                        <a:gd name="T9" fmla="*/ 11 h 414"/>
                        <a:gd name="T10" fmla="*/ 676 w 676"/>
                        <a:gd name="T11" fmla="*/ 21 h 414"/>
                        <a:gd name="T12" fmla="*/ 676 w 676"/>
                        <a:gd name="T13" fmla="*/ 34 h 414"/>
                        <a:gd name="T14" fmla="*/ 24 w 676"/>
                        <a:gd name="T15" fmla="*/ 414 h 414"/>
                        <a:gd name="T16" fmla="*/ 0 w 676"/>
                        <a:gd name="T17" fmla="*/ 379 h 414"/>
                        <a:gd name="T18" fmla="*/ 650 w 676"/>
                        <a:gd name="T19" fmla="*/ 0 h 41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76"/>
                        <a:gd name="T31" fmla="*/ 0 h 414"/>
                        <a:gd name="T32" fmla="*/ 676 w 676"/>
                        <a:gd name="T33" fmla="*/ 414 h 41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76" h="414">
                          <a:moveTo>
                            <a:pt x="650" y="0"/>
                          </a:moveTo>
                          <a:lnTo>
                            <a:pt x="652" y="0"/>
                          </a:lnTo>
                          <a:lnTo>
                            <a:pt x="658" y="2"/>
                          </a:lnTo>
                          <a:lnTo>
                            <a:pt x="665" y="4"/>
                          </a:lnTo>
                          <a:lnTo>
                            <a:pt x="671" y="11"/>
                          </a:lnTo>
                          <a:lnTo>
                            <a:pt x="676" y="21"/>
                          </a:lnTo>
                          <a:lnTo>
                            <a:pt x="676" y="34"/>
                          </a:lnTo>
                          <a:lnTo>
                            <a:pt x="24" y="414"/>
                          </a:lnTo>
                          <a:lnTo>
                            <a:pt x="0" y="379"/>
                          </a:lnTo>
                          <a:lnTo>
                            <a:pt x="650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1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1597" y="1964"/>
                      <a:ext cx="671" cy="406"/>
                    </a:xfrm>
                    <a:custGeom>
                      <a:avLst/>
                      <a:gdLst>
                        <a:gd name="T0" fmla="*/ 649 w 671"/>
                        <a:gd name="T1" fmla="*/ 0 h 406"/>
                        <a:gd name="T2" fmla="*/ 649 w 671"/>
                        <a:gd name="T3" fmla="*/ 0 h 406"/>
                        <a:gd name="T4" fmla="*/ 651 w 671"/>
                        <a:gd name="T5" fmla="*/ 2 h 406"/>
                        <a:gd name="T6" fmla="*/ 655 w 671"/>
                        <a:gd name="T7" fmla="*/ 2 h 406"/>
                        <a:gd name="T8" fmla="*/ 658 w 671"/>
                        <a:gd name="T9" fmla="*/ 6 h 406"/>
                        <a:gd name="T10" fmla="*/ 662 w 671"/>
                        <a:gd name="T11" fmla="*/ 8 h 406"/>
                        <a:gd name="T12" fmla="*/ 666 w 671"/>
                        <a:gd name="T13" fmla="*/ 11 h 406"/>
                        <a:gd name="T14" fmla="*/ 670 w 671"/>
                        <a:gd name="T15" fmla="*/ 17 h 406"/>
                        <a:gd name="T16" fmla="*/ 671 w 671"/>
                        <a:gd name="T17" fmla="*/ 23 h 406"/>
                        <a:gd name="T18" fmla="*/ 671 w 671"/>
                        <a:gd name="T19" fmla="*/ 28 h 406"/>
                        <a:gd name="T20" fmla="*/ 19 w 671"/>
                        <a:gd name="T21" fmla="*/ 406 h 406"/>
                        <a:gd name="T22" fmla="*/ 0 w 671"/>
                        <a:gd name="T23" fmla="*/ 379 h 406"/>
                        <a:gd name="T24" fmla="*/ 649 w 671"/>
                        <a:gd name="T25" fmla="*/ 0 h 40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71"/>
                        <a:gd name="T40" fmla="*/ 0 h 406"/>
                        <a:gd name="T41" fmla="*/ 671 w 671"/>
                        <a:gd name="T42" fmla="*/ 406 h 40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71" h="406">
                          <a:moveTo>
                            <a:pt x="649" y="0"/>
                          </a:moveTo>
                          <a:lnTo>
                            <a:pt x="649" y="0"/>
                          </a:lnTo>
                          <a:lnTo>
                            <a:pt x="651" y="2"/>
                          </a:lnTo>
                          <a:lnTo>
                            <a:pt x="655" y="2"/>
                          </a:lnTo>
                          <a:lnTo>
                            <a:pt x="658" y="6"/>
                          </a:lnTo>
                          <a:lnTo>
                            <a:pt x="662" y="8"/>
                          </a:lnTo>
                          <a:lnTo>
                            <a:pt x="666" y="11"/>
                          </a:lnTo>
                          <a:lnTo>
                            <a:pt x="670" y="17"/>
                          </a:lnTo>
                          <a:lnTo>
                            <a:pt x="671" y="23"/>
                          </a:lnTo>
                          <a:lnTo>
                            <a:pt x="671" y="28"/>
                          </a:lnTo>
                          <a:lnTo>
                            <a:pt x="19" y="406"/>
                          </a:lnTo>
                          <a:lnTo>
                            <a:pt x="0" y="379"/>
                          </a:lnTo>
                          <a:lnTo>
                            <a:pt x="649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2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1621" y="1966"/>
                      <a:ext cx="646" cy="386"/>
                    </a:xfrm>
                    <a:custGeom>
                      <a:avLst/>
                      <a:gdLst>
                        <a:gd name="T0" fmla="*/ 646 w 646"/>
                        <a:gd name="T1" fmla="*/ 15 h 386"/>
                        <a:gd name="T2" fmla="*/ 8 w 646"/>
                        <a:gd name="T3" fmla="*/ 386 h 386"/>
                        <a:gd name="T4" fmla="*/ 0 w 646"/>
                        <a:gd name="T5" fmla="*/ 371 h 386"/>
                        <a:gd name="T6" fmla="*/ 633 w 646"/>
                        <a:gd name="T7" fmla="*/ 0 h 386"/>
                        <a:gd name="T8" fmla="*/ 646 w 646"/>
                        <a:gd name="T9" fmla="*/ 15 h 3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46"/>
                        <a:gd name="T16" fmla="*/ 0 h 386"/>
                        <a:gd name="T17" fmla="*/ 646 w 646"/>
                        <a:gd name="T18" fmla="*/ 386 h 3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46" h="386">
                          <a:moveTo>
                            <a:pt x="646" y="15"/>
                          </a:moveTo>
                          <a:lnTo>
                            <a:pt x="8" y="386"/>
                          </a:lnTo>
                          <a:lnTo>
                            <a:pt x="0" y="371"/>
                          </a:lnTo>
                          <a:lnTo>
                            <a:pt x="633" y="0"/>
                          </a:lnTo>
                          <a:lnTo>
                            <a:pt x="646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3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4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5" name="Line 1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1" y="2192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6" name="Freeform 130"/>
                    <p:cNvSpPr>
                      <a:spLocks/>
                    </p:cNvSpPr>
                    <p:nvPr/>
                  </p:nvSpPr>
                  <p:spPr bwMode="auto">
                    <a:xfrm>
                      <a:off x="1108" y="2576"/>
                      <a:ext cx="72" cy="117"/>
                    </a:xfrm>
                    <a:custGeom>
                      <a:avLst/>
                      <a:gdLst>
                        <a:gd name="T0" fmla="*/ 72 w 72"/>
                        <a:gd name="T1" fmla="*/ 117 h 117"/>
                        <a:gd name="T2" fmla="*/ 72 w 72"/>
                        <a:gd name="T3" fmla="*/ 34 h 117"/>
                        <a:gd name="T4" fmla="*/ 0 w 72"/>
                        <a:gd name="T5" fmla="*/ 0 h 117"/>
                        <a:gd name="T6" fmla="*/ 0 w 72"/>
                        <a:gd name="T7" fmla="*/ 84 h 117"/>
                        <a:gd name="T8" fmla="*/ 72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72" y="117"/>
                          </a:moveTo>
                          <a:lnTo>
                            <a:pt x="72" y="34"/>
                          </a:lnTo>
                          <a:lnTo>
                            <a:pt x="0" y="0"/>
                          </a:lnTo>
                          <a:lnTo>
                            <a:pt x="0" y="84"/>
                          </a:lnTo>
                          <a:lnTo>
                            <a:pt x="72" y="117"/>
                          </a:lnTo>
                          <a:close/>
                        </a:path>
                      </a:pathLst>
                    </a:custGeom>
                    <a:solidFill>
                      <a:srgbClr val="00B200"/>
                    </a:solidFill>
                    <a:ln w="0">
                      <a:solidFill>
                        <a:srgbClr val="00B2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7" name="Freeform 131"/>
                    <p:cNvSpPr>
                      <a:spLocks/>
                    </p:cNvSpPr>
                    <p:nvPr/>
                  </p:nvSpPr>
                  <p:spPr bwMode="auto">
                    <a:xfrm>
                      <a:off x="1180" y="2576"/>
                      <a:ext cx="70" cy="117"/>
                    </a:xfrm>
                    <a:custGeom>
                      <a:avLst/>
                      <a:gdLst>
                        <a:gd name="T0" fmla="*/ 0 w 70"/>
                        <a:gd name="T1" fmla="*/ 117 h 117"/>
                        <a:gd name="T2" fmla="*/ 0 w 70"/>
                        <a:gd name="T3" fmla="*/ 34 h 117"/>
                        <a:gd name="T4" fmla="*/ 70 w 70"/>
                        <a:gd name="T5" fmla="*/ 0 h 117"/>
                        <a:gd name="T6" fmla="*/ 70 w 70"/>
                        <a:gd name="T7" fmla="*/ 84 h 117"/>
                        <a:gd name="T8" fmla="*/ 0 w 70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0"/>
                        <a:gd name="T16" fmla="*/ 0 h 117"/>
                        <a:gd name="T17" fmla="*/ 70 w 70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0" h="117">
                          <a:moveTo>
                            <a:pt x="0" y="117"/>
                          </a:moveTo>
                          <a:lnTo>
                            <a:pt x="0" y="34"/>
                          </a:lnTo>
                          <a:lnTo>
                            <a:pt x="70" y="0"/>
                          </a:lnTo>
                          <a:lnTo>
                            <a:pt x="70" y="84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8" name="Line 1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50" y="2552"/>
                      <a:ext cx="43" cy="24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79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1271" y="2285"/>
                      <a:ext cx="1075" cy="471"/>
                    </a:xfrm>
                    <a:custGeom>
                      <a:avLst/>
                      <a:gdLst>
                        <a:gd name="T0" fmla="*/ 1075 w 1075"/>
                        <a:gd name="T1" fmla="*/ 402 h 471"/>
                        <a:gd name="T2" fmla="*/ 981 w 1075"/>
                        <a:gd name="T3" fmla="*/ 295 h 471"/>
                        <a:gd name="T4" fmla="*/ 977 w 1075"/>
                        <a:gd name="T5" fmla="*/ 297 h 471"/>
                        <a:gd name="T6" fmla="*/ 966 w 1075"/>
                        <a:gd name="T7" fmla="*/ 304 h 471"/>
                        <a:gd name="T8" fmla="*/ 949 w 1075"/>
                        <a:gd name="T9" fmla="*/ 315 h 471"/>
                        <a:gd name="T10" fmla="*/ 925 w 1075"/>
                        <a:gd name="T11" fmla="*/ 330 h 471"/>
                        <a:gd name="T12" fmla="*/ 897 w 1075"/>
                        <a:gd name="T13" fmla="*/ 347 h 471"/>
                        <a:gd name="T14" fmla="*/ 866 w 1075"/>
                        <a:gd name="T15" fmla="*/ 365 h 471"/>
                        <a:gd name="T16" fmla="*/ 829 w 1075"/>
                        <a:gd name="T17" fmla="*/ 384 h 471"/>
                        <a:gd name="T18" fmla="*/ 790 w 1075"/>
                        <a:gd name="T19" fmla="*/ 402 h 471"/>
                        <a:gd name="T20" fmla="*/ 749 w 1075"/>
                        <a:gd name="T21" fmla="*/ 419 h 471"/>
                        <a:gd name="T22" fmla="*/ 708 w 1075"/>
                        <a:gd name="T23" fmla="*/ 436 h 471"/>
                        <a:gd name="T24" fmla="*/ 665 w 1075"/>
                        <a:gd name="T25" fmla="*/ 449 h 471"/>
                        <a:gd name="T26" fmla="*/ 662 w 1075"/>
                        <a:gd name="T27" fmla="*/ 451 h 471"/>
                        <a:gd name="T28" fmla="*/ 653 w 1075"/>
                        <a:gd name="T29" fmla="*/ 453 h 471"/>
                        <a:gd name="T30" fmla="*/ 638 w 1075"/>
                        <a:gd name="T31" fmla="*/ 456 h 471"/>
                        <a:gd name="T32" fmla="*/ 615 w 1075"/>
                        <a:gd name="T33" fmla="*/ 462 h 471"/>
                        <a:gd name="T34" fmla="*/ 586 w 1075"/>
                        <a:gd name="T35" fmla="*/ 466 h 471"/>
                        <a:gd name="T36" fmla="*/ 549 w 1075"/>
                        <a:gd name="T37" fmla="*/ 469 h 471"/>
                        <a:gd name="T38" fmla="*/ 502 w 1075"/>
                        <a:gd name="T39" fmla="*/ 471 h 471"/>
                        <a:gd name="T40" fmla="*/ 447 w 1075"/>
                        <a:gd name="T41" fmla="*/ 471 h 471"/>
                        <a:gd name="T42" fmla="*/ 380 w 1075"/>
                        <a:gd name="T43" fmla="*/ 469 h 471"/>
                        <a:gd name="T44" fmla="*/ 304 w 1075"/>
                        <a:gd name="T45" fmla="*/ 464 h 471"/>
                        <a:gd name="T46" fmla="*/ 298 w 1075"/>
                        <a:gd name="T47" fmla="*/ 462 h 471"/>
                        <a:gd name="T48" fmla="*/ 280 w 1075"/>
                        <a:gd name="T49" fmla="*/ 460 h 471"/>
                        <a:gd name="T50" fmla="*/ 254 w 1075"/>
                        <a:gd name="T51" fmla="*/ 454 h 471"/>
                        <a:gd name="T52" fmla="*/ 222 w 1075"/>
                        <a:gd name="T53" fmla="*/ 445 h 471"/>
                        <a:gd name="T54" fmla="*/ 185 w 1075"/>
                        <a:gd name="T55" fmla="*/ 434 h 471"/>
                        <a:gd name="T56" fmla="*/ 146 w 1075"/>
                        <a:gd name="T57" fmla="*/ 417 h 471"/>
                        <a:gd name="T58" fmla="*/ 107 w 1075"/>
                        <a:gd name="T59" fmla="*/ 395 h 471"/>
                        <a:gd name="T60" fmla="*/ 70 w 1075"/>
                        <a:gd name="T61" fmla="*/ 367 h 471"/>
                        <a:gd name="T62" fmla="*/ 39 w 1075"/>
                        <a:gd name="T63" fmla="*/ 332 h 471"/>
                        <a:gd name="T64" fmla="*/ 37 w 1075"/>
                        <a:gd name="T65" fmla="*/ 330 h 471"/>
                        <a:gd name="T66" fmla="*/ 31 w 1075"/>
                        <a:gd name="T67" fmla="*/ 321 h 471"/>
                        <a:gd name="T68" fmla="*/ 22 w 1075"/>
                        <a:gd name="T69" fmla="*/ 308 h 471"/>
                        <a:gd name="T70" fmla="*/ 15 w 1075"/>
                        <a:gd name="T71" fmla="*/ 291 h 471"/>
                        <a:gd name="T72" fmla="*/ 5 w 1075"/>
                        <a:gd name="T73" fmla="*/ 269 h 471"/>
                        <a:gd name="T74" fmla="*/ 2 w 1075"/>
                        <a:gd name="T75" fmla="*/ 243 h 471"/>
                        <a:gd name="T76" fmla="*/ 0 w 1075"/>
                        <a:gd name="T77" fmla="*/ 215 h 471"/>
                        <a:gd name="T78" fmla="*/ 4 w 1075"/>
                        <a:gd name="T79" fmla="*/ 186 h 471"/>
                        <a:gd name="T80" fmla="*/ 16 w 1075"/>
                        <a:gd name="T81" fmla="*/ 152 h 471"/>
                        <a:gd name="T82" fmla="*/ 37 w 1075"/>
                        <a:gd name="T83" fmla="*/ 119 h 471"/>
                        <a:gd name="T84" fmla="*/ 68 w 1075"/>
                        <a:gd name="T85" fmla="*/ 84 h 471"/>
                        <a:gd name="T86" fmla="*/ 70 w 1075"/>
                        <a:gd name="T87" fmla="*/ 82 h 471"/>
                        <a:gd name="T88" fmla="*/ 80 w 1075"/>
                        <a:gd name="T89" fmla="*/ 72 h 471"/>
                        <a:gd name="T90" fmla="*/ 93 w 1075"/>
                        <a:gd name="T91" fmla="*/ 59 h 471"/>
                        <a:gd name="T92" fmla="*/ 115 w 1075"/>
                        <a:gd name="T93" fmla="*/ 43 h 471"/>
                        <a:gd name="T94" fmla="*/ 144 w 1075"/>
                        <a:gd name="T95" fmla="*/ 22 h 471"/>
                        <a:gd name="T96" fmla="*/ 182 w 1075"/>
                        <a:gd name="T97" fmla="*/ 0 h 471"/>
                        <a:gd name="T98" fmla="*/ 322 w 1075"/>
                        <a:gd name="T99" fmla="*/ 85 h 471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71"/>
                        <a:gd name="T152" fmla="*/ 1075 w 1075"/>
                        <a:gd name="T153" fmla="*/ 471 h 471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71">
                          <a:moveTo>
                            <a:pt x="1075" y="402"/>
                          </a:moveTo>
                          <a:lnTo>
                            <a:pt x="981" y="295"/>
                          </a:lnTo>
                          <a:lnTo>
                            <a:pt x="977" y="297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7"/>
                          </a:lnTo>
                          <a:lnTo>
                            <a:pt x="866" y="365"/>
                          </a:lnTo>
                          <a:lnTo>
                            <a:pt x="829" y="384"/>
                          </a:lnTo>
                          <a:lnTo>
                            <a:pt x="790" y="402"/>
                          </a:lnTo>
                          <a:lnTo>
                            <a:pt x="749" y="419"/>
                          </a:lnTo>
                          <a:lnTo>
                            <a:pt x="708" y="436"/>
                          </a:lnTo>
                          <a:lnTo>
                            <a:pt x="665" y="449"/>
                          </a:lnTo>
                          <a:lnTo>
                            <a:pt x="662" y="451"/>
                          </a:lnTo>
                          <a:lnTo>
                            <a:pt x="653" y="453"/>
                          </a:lnTo>
                          <a:lnTo>
                            <a:pt x="638" y="456"/>
                          </a:lnTo>
                          <a:lnTo>
                            <a:pt x="615" y="462"/>
                          </a:lnTo>
                          <a:lnTo>
                            <a:pt x="586" y="466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4"/>
                          </a:lnTo>
                          <a:lnTo>
                            <a:pt x="298" y="462"/>
                          </a:lnTo>
                          <a:lnTo>
                            <a:pt x="280" y="460"/>
                          </a:lnTo>
                          <a:lnTo>
                            <a:pt x="254" y="454"/>
                          </a:lnTo>
                          <a:lnTo>
                            <a:pt x="222" y="445"/>
                          </a:lnTo>
                          <a:lnTo>
                            <a:pt x="185" y="434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2"/>
                          </a:lnTo>
                          <a:lnTo>
                            <a:pt x="37" y="330"/>
                          </a:lnTo>
                          <a:lnTo>
                            <a:pt x="31" y="321"/>
                          </a:lnTo>
                          <a:lnTo>
                            <a:pt x="22" y="308"/>
                          </a:lnTo>
                          <a:lnTo>
                            <a:pt x="15" y="291"/>
                          </a:lnTo>
                          <a:lnTo>
                            <a:pt x="5" y="269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6"/>
                          </a:lnTo>
                          <a:lnTo>
                            <a:pt x="16" y="152"/>
                          </a:lnTo>
                          <a:lnTo>
                            <a:pt x="37" y="119"/>
                          </a:lnTo>
                          <a:lnTo>
                            <a:pt x="68" y="84"/>
                          </a:lnTo>
                          <a:lnTo>
                            <a:pt x="70" y="82"/>
                          </a:lnTo>
                          <a:lnTo>
                            <a:pt x="80" y="72"/>
                          </a:lnTo>
                          <a:lnTo>
                            <a:pt x="93" y="59"/>
                          </a:lnTo>
                          <a:lnTo>
                            <a:pt x="115" y="43"/>
                          </a:lnTo>
                          <a:lnTo>
                            <a:pt x="144" y="22"/>
                          </a:lnTo>
                          <a:lnTo>
                            <a:pt x="182" y="0"/>
                          </a:lnTo>
                          <a:lnTo>
                            <a:pt x="322" y="8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0" name="Freeform 134"/>
                    <p:cNvSpPr>
                      <a:spLocks/>
                    </p:cNvSpPr>
                    <p:nvPr/>
                  </p:nvSpPr>
                  <p:spPr bwMode="auto">
                    <a:xfrm>
                      <a:off x="1276" y="2349"/>
                      <a:ext cx="1075" cy="469"/>
                    </a:xfrm>
                    <a:custGeom>
                      <a:avLst/>
                      <a:gdLst>
                        <a:gd name="T0" fmla="*/ 1075 w 1075"/>
                        <a:gd name="T1" fmla="*/ 354 h 469"/>
                        <a:gd name="T2" fmla="*/ 981 w 1075"/>
                        <a:gd name="T3" fmla="*/ 293 h 469"/>
                        <a:gd name="T4" fmla="*/ 977 w 1075"/>
                        <a:gd name="T5" fmla="*/ 295 h 469"/>
                        <a:gd name="T6" fmla="*/ 966 w 1075"/>
                        <a:gd name="T7" fmla="*/ 303 h 469"/>
                        <a:gd name="T8" fmla="*/ 949 w 1075"/>
                        <a:gd name="T9" fmla="*/ 314 h 469"/>
                        <a:gd name="T10" fmla="*/ 925 w 1075"/>
                        <a:gd name="T11" fmla="*/ 328 h 469"/>
                        <a:gd name="T12" fmla="*/ 897 w 1075"/>
                        <a:gd name="T13" fmla="*/ 345 h 469"/>
                        <a:gd name="T14" fmla="*/ 866 w 1075"/>
                        <a:gd name="T15" fmla="*/ 364 h 469"/>
                        <a:gd name="T16" fmla="*/ 829 w 1075"/>
                        <a:gd name="T17" fmla="*/ 382 h 469"/>
                        <a:gd name="T18" fmla="*/ 790 w 1075"/>
                        <a:gd name="T19" fmla="*/ 401 h 469"/>
                        <a:gd name="T20" fmla="*/ 749 w 1075"/>
                        <a:gd name="T21" fmla="*/ 419 h 469"/>
                        <a:gd name="T22" fmla="*/ 708 w 1075"/>
                        <a:gd name="T23" fmla="*/ 434 h 469"/>
                        <a:gd name="T24" fmla="*/ 665 w 1075"/>
                        <a:gd name="T25" fmla="*/ 447 h 469"/>
                        <a:gd name="T26" fmla="*/ 662 w 1075"/>
                        <a:gd name="T27" fmla="*/ 449 h 469"/>
                        <a:gd name="T28" fmla="*/ 653 w 1075"/>
                        <a:gd name="T29" fmla="*/ 451 h 469"/>
                        <a:gd name="T30" fmla="*/ 638 w 1075"/>
                        <a:gd name="T31" fmla="*/ 456 h 469"/>
                        <a:gd name="T32" fmla="*/ 615 w 1075"/>
                        <a:gd name="T33" fmla="*/ 460 h 469"/>
                        <a:gd name="T34" fmla="*/ 586 w 1075"/>
                        <a:gd name="T35" fmla="*/ 464 h 469"/>
                        <a:gd name="T36" fmla="*/ 549 w 1075"/>
                        <a:gd name="T37" fmla="*/ 468 h 469"/>
                        <a:gd name="T38" fmla="*/ 502 w 1075"/>
                        <a:gd name="T39" fmla="*/ 469 h 469"/>
                        <a:gd name="T40" fmla="*/ 447 w 1075"/>
                        <a:gd name="T41" fmla="*/ 469 h 469"/>
                        <a:gd name="T42" fmla="*/ 380 w 1075"/>
                        <a:gd name="T43" fmla="*/ 468 h 469"/>
                        <a:gd name="T44" fmla="*/ 304 w 1075"/>
                        <a:gd name="T45" fmla="*/ 462 h 469"/>
                        <a:gd name="T46" fmla="*/ 298 w 1075"/>
                        <a:gd name="T47" fmla="*/ 462 h 469"/>
                        <a:gd name="T48" fmla="*/ 280 w 1075"/>
                        <a:gd name="T49" fmla="*/ 458 h 469"/>
                        <a:gd name="T50" fmla="*/ 254 w 1075"/>
                        <a:gd name="T51" fmla="*/ 453 h 469"/>
                        <a:gd name="T52" fmla="*/ 222 w 1075"/>
                        <a:gd name="T53" fmla="*/ 445 h 469"/>
                        <a:gd name="T54" fmla="*/ 185 w 1075"/>
                        <a:gd name="T55" fmla="*/ 432 h 469"/>
                        <a:gd name="T56" fmla="*/ 146 w 1075"/>
                        <a:gd name="T57" fmla="*/ 416 h 469"/>
                        <a:gd name="T58" fmla="*/ 107 w 1075"/>
                        <a:gd name="T59" fmla="*/ 393 h 469"/>
                        <a:gd name="T60" fmla="*/ 70 w 1075"/>
                        <a:gd name="T61" fmla="*/ 366 h 469"/>
                        <a:gd name="T62" fmla="*/ 39 w 1075"/>
                        <a:gd name="T63" fmla="*/ 332 h 469"/>
                        <a:gd name="T64" fmla="*/ 37 w 1075"/>
                        <a:gd name="T65" fmla="*/ 328 h 469"/>
                        <a:gd name="T66" fmla="*/ 31 w 1075"/>
                        <a:gd name="T67" fmla="*/ 321 h 469"/>
                        <a:gd name="T68" fmla="*/ 22 w 1075"/>
                        <a:gd name="T69" fmla="*/ 306 h 469"/>
                        <a:gd name="T70" fmla="*/ 15 w 1075"/>
                        <a:gd name="T71" fmla="*/ 290 h 469"/>
                        <a:gd name="T72" fmla="*/ 5 w 1075"/>
                        <a:gd name="T73" fmla="*/ 267 h 469"/>
                        <a:gd name="T74" fmla="*/ 2 w 1075"/>
                        <a:gd name="T75" fmla="*/ 243 h 469"/>
                        <a:gd name="T76" fmla="*/ 0 w 1075"/>
                        <a:gd name="T77" fmla="*/ 215 h 469"/>
                        <a:gd name="T78" fmla="*/ 4 w 1075"/>
                        <a:gd name="T79" fmla="*/ 184 h 469"/>
                        <a:gd name="T80" fmla="*/ 16 w 1075"/>
                        <a:gd name="T81" fmla="*/ 152 h 469"/>
                        <a:gd name="T82" fmla="*/ 37 w 1075"/>
                        <a:gd name="T83" fmla="*/ 117 h 469"/>
                        <a:gd name="T84" fmla="*/ 68 w 1075"/>
                        <a:gd name="T85" fmla="*/ 84 h 469"/>
                        <a:gd name="T86" fmla="*/ 70 w 1075"/>
                        <a:gd name="T87" fmla="*/ 80 h 469"/>
                        <a:gd name="T88" fmla="*/ 80 w 1075"/>
                        <a:gd name="T89" fmla="*/ 73 h 469"/>
                        <a:gd name="T90" fmla="*/ 93 w 1075"/>
                        <a:gd name="T91" fmla="*/ 60 h 469"/>
                        <a:gd name="T92" fmla="*/ 115 w 1075"/>
                        <a:gd name="T93" fmla="*/ 41 h 469"/>
                        <a:gd name="T94" fmla="*/ 144 w 1075"/>
                        <a:gd name="T95" fmla="*/ 23 h 469"/>
                        <a:gd name="T96" fmla="*/ 182 w 1075"/>
                        <a:gd name="T97" fmla="*/ 0 h 469"/>
                        <a:gd name="T98" fmla="*/ 315 w 1075"/>
                        <a:gd name="T99" fmla="*/ 37 h 469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69"/>
                        <a:gd name="T152" fmla="*/ 1075 w 1075"/>
                        <a:gd name="T153" fmla="*/ 469 h 469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69">
                          <a:moveTo>
                            <a:pt x="1075" y="354"/>
                          </a:moveTo>
                          <a:lnTo>
                            <a:pt x="981" y="293"/>
                          </a:lnTo>
                          <a:lnTo>
                            <a:pt x="977" y="295"/>
                          </a:lnTo>
                          <a:lnTo>
                            <a:pt x="966" y="303"/>
                          </a:lnTo>
                          <a:lnTo>
                            <a:pt x="949" y="314"/>
                          </a:lnTo>
                          <a:lnTo>
                            <a:pt x="925" y="328"/>
                          </a:lnTo>
                          <a:lnTo>
                            <a:pt x="897" y="345"/>
                          </a:lnTo>
                          <a:lnTo>
                            <a:pt x="866" y="364"/>
                          </a:lnTo>
                          <a:lnTo>
                            <a:pt x="829" y="382"/>
                          </a:lnTo>
                          <a:lnTo>
                            <a:pt x="790" y="401"/>
                          </a:lnTo>
                          <a:lnTo>
                            <a:pt x="749" y="419"/>
                          </a:lnTo>
                          <a:lnTo>
                            <a:pt x="708" y="434"/>
                          </a:lnTo>
                          <a:lnTo>
                            <a:pt x="665" y="447"/>
                          </a:lnTo>
                          <a:lnTo>
                            <a:pt x="662" y="449"/>
                          </a:lnTo>
                          <a:lnTo>
                            <a:pt x="653" y="451"/>
                          </a:lnTo>
                          <a:lnTo>
                            <a:pt x="638" y="456"/>
                          </a:lnTo>
                          <a:lnTo>
                            <a:pt x="615" y="460"/>
                          </a:lnTo>
                          <a:lnTo>
                            <a:pt x="586" y="464"/>
                          </a:lnTo>
                          <a:lnTo>
                            <a:pt x="549" y="468"/>
                          </a:lnTo>
                          <a:lnTo>
                            <a:pt x="502" y="469"/>
                          </a:lnTo>
                          <a:lnTo>
                            <a:pt x="447" y="469"/>
                          </a:lnTo>
                          <a:lnTo>
                            <a:pt x="380" y="468"/>
                          </a:lnTo>
                          <a:lnTo>
                            <a:pt x="304" y="462"/>
                          </a:lnTo>
                          <a:lnTo>
                            <a:pt x="298" y="462"/>
                          </a:lnTo>
                          <a:lnTo>
                            <a:pt x="280" y="458"/>
                          </a:lnTo>
                          <a:lnTo>
                            <a:pt x="254" y="453"/>
                          </a:lnTo>
                          <a:lnTo>
                            <a:pt x="222" y="445"/>
                          </a:lnTo>
                          <a:lnTo>
                            <a:pt x="185" y="432"/>
                          </a:lnTo>
                          <a:lnTo>
                            <a:pt x="146" y="416"/>
                          </a:lnTo>
                          <a:lnTo>
                            <a:pt x="107" y="393"/>
                          </a:lnTo>
                          <a:lnTo>
                            <a:pt x="70" y="366"/>
                          </a:lnTo>
                          <a:lnTo>
                            <a:pt x="39" y="332"/>
                          </a:lnTo>
                          <a:lnTo>
                            <a:pt x="37" y="328"/>
                          </a:lnTo>
                          <a:lnTo>
                            <a:pt x="31" y="321"/>
                          </a:lnTo>
                          <a:lnTo>
                            <a:pt x="22" y="306"/>
                          </a:lnTo>
                          <a:lnTo>
                            <a:pt x="15" y="290"/>
                          </a:lnTo>
                          <a:lnTo>
                            <a:pt x="5" y="267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4"/>
                          </a:lnTo>
                          <a:lnTo>
                            <a:pt x="16" y="152"/>
                          </a:lnTo>
                          <a:lnTo>
                            <a:pt x="37" y="117"/>
                          </a:lnTo>
                          <a:lnTo>
                            <a:pt x="68" y="84"/>
                          </a:lnTo>
                          <a:lnTo>
                            <a:pt x="70" y="80"/>
                          </a:lnTo>
                          <a:lnTo>
                            <a:pt x="80" y="73"/>
                          </a:lnTo>
                          <a:lnTo>
                            <a:pt x="93" y="60"/>
                          </a:lnTo>
                          <a:lnTo>
                            <a:pt x="115" y="41"/>
                          </a:lnTo>
                          <a:lnTo>
                            <a:pt x="144" y="23"/>
                          </a:lnTo>
                          <a:lnTo>
                            <a:pt x="182" y="0"/>
                          </a:lnTo>
                          <a:lnTo>
                            <a:pt x="315" y="3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1" name="Freeform 136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2" name="Freeform 137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3" name="Freeform 138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4" name="Freeform 139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5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6" name="Freeform 141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7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8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89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0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1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2" name="Freeform 147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3" name="Freeform 148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4" name="Freeform 149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5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6" name="Freeform 160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7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2543" y="2168"/>
                      <a:ext cx="667" cy="406"/>
                    </a:xfrm>
                    <a:custGeom>
                      <a:avLst/>
                      <a:gdLst>
                        <a:gd name="T0" fmla="*/ 630 w 667"/>
                        <a:gd name="T1" fmla="*/ 0 h 406"/>
                        <a:gd name="T2" fmla="*/ 632 w 667"/>
                        <a:gd name="T3" fmla="*/ 0 h 406"/>
                        <a:gd name="T4" fmla="*/ 638 w 667"/>
                        <a:gd name="T5" fmla="*/ 0 h 406"/>
                        <a:gd name="T6" fmla="*/ 645 w 667"/>
                        <a:gd name="T7" fmla="*/ 2 h 406"/>
                        <a:gd name="T8" fmla="*/ 654 w 667"/>
                        <a:gd name="T9" fmla="*/ 6 h 406"/>
                        <a:gd name="T10" fmla="*/ 662 w 667"/>
                        <a:gd name="T11" fmla="*/ 15 h 406"/>
                        <a:gd name="T12" fmla="*/ 666 w 667"/>
                        <a:gd name="T13" fmla="*/ 28 h 406"/>
                        <a:gd name="T14" fmla="*/ 667 w 667"/>
                        <a:gd name="T15" fmla="*/ 47 h 406"/>
                        <a:gd name="T16" fmla="*/ 35 w 667"/>
                        <a:gd name="T17" fmla="*/ 406 h 406"/>
                        <a:gd name="T18" fmla="*/ 0 w 667"/>
                        <a:gd name="T19" fmla="*/ 360 h 406"/>
                        <a:gd name="T20" fmla="*/ 630 w 667"/>
                        <a:gd name="T21" fmla="*/ 0 h 40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7"/>
                        <a:gd name="T34" fmla="*/ 0 h 406"/>
                        <a:gd name="T35" fmla="*/ 667 w 667"/>
                        <a:gd name="T36" fmla="*/ 406 h 40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7" h="406">
                          <a:moveTo>
                            <a:pt x="630" y="0"/>
                          </a:moveTo>
                          <a:lnTo>
                            <a:pt x="632" y="0"/>
                          </a:lnTo>
                          <a:lnTo>
                            <a:pt x="638" y="0"/>
                          </a:lnTo>
                          <a:lnTo>
                            <a:pt x="645" y="2"/>
                          </a:lnTo>
                          <a:lnTo>
                            <a:pt x="654" y="6"/>
                          </a:lnTo>
                          <a:lnTo>
                            <a:pt x="662" y="15"/>
                          </a:lnTo>
                          <a:lnTo>
                            <a:pt x="666" y="28"/>
                          </a:lnTo>
                          <a:lnTo>
                            <a:pt x="667" y="47"/>
                          </a:lnTo>
                          <a:lnTo>
                            <a:pt x="35" y="406"/>
                          </a:lnTo>
                          <a:lnTo>
                            <a:pt x="0" y="360"/>
                          </a:lnTo>
                          <a:lnTo>
                            <a:pt x="630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8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2548" y="2170"/>
                      <a:ext cx="661" cy="397"/>
                    </a:xfrm>
                    <a:custGeom>
                      <a:avLst/>
                      <a:gdLst>
                        <a:gd name="T0" fmla="*/ 629 w 661"/>
                        <a:gd name="T1" fmla="*/ 0 h 397"/>
                        <a:gd name="T2" fmla="*/ 631 w 661"/>
                        <a:gd name="T3" fmla="*/ 0 h 397"/>
                        <a:gd name="T4" fmla="*/ 638 w 661"/>
                        <a:gd name="T5" fmla="*/ 0 h 397"/>
                        <a:gd name="T6" fmla="*/ 646 w 661"/>
                        <a:gd name="T7" fmla="*/ 4 h 397"/>
                        <a:gd name="T8" fmla="*/ 655 w 661"/>
                        <a:gd name="T9" fmla="*/ 11 h 397"/>
                        <a:gd name="T10" fmla="*/ 661 w 661"/>
                        <a:gd name="T11" fmla="*/ 22 h 397"/>
                        <a:gd name="T12" fmla="*/ 661 w 661"/>
                        <a:gd name="T13" fmla="*/ 39 h 397"/>
                        <a:gd name="T14" fmla="*/ 32 w 661"/>
                        <a:gd name="T15" fmla="*/ 397 h 397"/>
                        <a:gd name="T16" fmla="*/ 0 w 661"/>
                        <a:gd name="T17" fmla="*/ 358 h 397"/>
                        <a:gd name="T18" fmla="*/ 629 w 661"/>
                        <a:gd name="T19" fmla="*/ 0 h 397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61"/>
                        <a:gd name="T31" fmla="*/ 0 h 397"/>
                        <a:gd name="T32" fmla="*/ 661 w 661"/>
                        <a:gd name="T33" fmla="*/ 397 h 397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61" h="397">
                          <a:moveTo>
                            <a:pt x="629" y="0"/>
                          </a:moveTo>
                          <a:lnTo>
                            <a:pt x="631" y="0"/>
                          </a:lnTo>
                          <a:lnTo>
                            <a:pt x="638" y="0"/>
                          </a:lnTo>
                          <a:lnTo>
                            <a:pt x="646" y="4"/>
                          </a:lnTo>
                          <a:lnTo>
                            <a:pt x="655" y="11"/>
                          </a:lnTo>
                          <a:lnTo>
                            <a:pt x="661" y="22"/>
                          </a:lnTo>
                          <a:lnTo>
                            <a:pt x="661" y="39"/>
                          </a:lnTo>
                          <a:lnTo>
                            <a:pt x="32" y="397"/>
                          </a:lnTo>
                          <a:lnTo>
                            <a:pt x="0" y="358"/>
                          </a:lnTo>
                          <a:lnTo>
                            <a:pt x="629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99" name="Freeform 163"/>
                    <p:cNvSpPr>
                      <a:spLocks/>
                    </p:cNvSpPr>
                    <p:nvPr/>
                  </p:nvSpPr>
                  <p:spPr bwMode="auto">
                    <a:xfrm>
                      <a:off x="2556" y="2170"/>
                      <a:ext cx="653" cy="391"/>
                    </a:xfrm>
                    <a:custGeom>
                      <a:avLst/>
                      <a:gdLst>
                        <a:gd name="T0" fmla="*/ 625 w 653"/>
                        <a:gd name="T1" fmla="*/ 0 h 391"/>
                        <a:gd name="T2" fmla="*/ 627 w 653"/>
                        <a:gd name="T3" fmla="*/ 0 h 391"/>
                        <a:gd name="T4" fmla="*/ 632 w 653"/>
                        <a:gd name="T5" fmla="*/ 2 h 391"/>
                        <a:gd name="T6" fmla="*/ 640 w 653"/>
                        <a:gd name="T7" fmla="*/ 6 h 391"/>
                        <a:gd name="T8" fmla="*/ 647 w 653"/>
                        <a:gd name="T9" fmla="*/ 11 h 391"/>
                        <a:gd name="T10" fmla="*/ 651 w 653"/>
                        <a:gd name="T11" fmla="*/ 21 h 391"/>
                        <a:gd name="T12" fmla="*/ 653 w 653"/>
                        <a:gd name="T13" fmla="*/ 33 h 391"/>
                        <a:gd name="T14" fmla="*/ 24 w 653"/>
                        <a:gd name="T15" fmla="*/ 391 h 391"/>
                        <a:gd name="T16" fmla="*/ 0 w 653"/>
                        <a:gd name="T17" fmla="*/ 358 h 391"/>
                        <a:gd name="T18" fmla="*/ 625 w 653"/>
                        <a:gd name="T19" fmla="*/ 0 h 39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53"/>
                        <a:gd name="T31" fmla="*/ 0 h 391"/>
                        <a:gd name="T32" fmla="*/ 653 w 653"/>
                        <a:gd name="T33" fmla="*/ 391 h 39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53" h="391">
                          <a:moveTo>
                            <a:pt x="625" y="0"/>
                          </a:moveTo>
                          <a:lnTo>
                            <a:pt x="627" y="0"/>
                          </a:lnTo>
                          <a:lnTo>
                            <a:pt x="632" y="2"/>
                          </a:lnTo>
                          <a:lnTo>
                            <a:pt x="640" y="6"/>
                          </a:lnTo>
                          <a:lnTo>
                            <a:pt x="647" y="11"/>
                          </a:lnTo>
                          <a:lnTo>
                            <a:pt x="651" y="21"/>
                          </a:lnTo>
                          <a:lnTo>
                            <a:pt x="653" y="33"/>
                          </a:lnTo>
                          <a:lnTo>
                            <a:pt x="24" y="391"/>
                          </a:lnTo>
                          <a:lnTo>
                            <a:pt x="0" y="358"/>
                          </a:lnTo>
                          <a:lnTo>
                            <a:pt x="625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0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2561" y="2170"/>
                      <a:ext cx="646" cy="384"/>
                    </a:xfrm>
                    <a:custGeom>
                      <a:avLst/>
                      <a:gdLst>
                        <a:gd name="T0" fmla="*/ 623 w 646"/>
                        <a:gd name="T1" fmla="*/ 0 h 384"/>
                        <a:gd name="T2" fmla="*/ 625 w 646"/>
                        <a:gd name="T3" fmla="*/ 2 h 384"/>
                        <a:gd name="T4" fmla="*/ 627 w 646"/>
                        <a:gd name="T5" fmla="*/ 2 h 384"/>
                        <a:gd name="T6" fmla="*/ 631 w 646"/>
                        <a:gd name="T7" fmla="*/ 4 h 384"/>
                        <a:gd name="T8" fmla="*/ 635 w 646"/>
                        <a:gd name="T9" fmla="*/ 6 h 384"/>
                        <a:gd name="T10" fmla="*/ 638 w 646"/>
                        <a:gd name="T11" fmla="*/ 9 h 384"/>
                        <a:gd name="T12" fmla="*/ 642 w 646"/>
                        <a:gd name="T13" fmla="*/ 13 h 384"/>
                        <a:gd name="T14" fmla="*/ 644 w 646"/>
                        <a:gd name="T15" fmla="*/ 17 h 384"/>
                        <a:gd name="T16" fmla="*/ 646 w 646"/>
                        <a:gd name="T17" fmla="*/ 22 h 384"/>
                        <a:gd name="T18" fmla="*/ 646 w 646"/>
                        <a:gd name="T19" fmla="*/ 30 h 384"/>
                        <a:gd name="T20" fmla="*/ 19 w 646"/>
                        <a:gd name="T21" fmla="*/ 384 h 384"/>
                        <a:gd name="T22" fmla="*/ 0 w 646"/>
                        <a:gd name="T23" fmla="*/ 358 h 384"/>
                        <a:gd name="T24" fmla="*/ 623 w 646"/>
                        <a:gd name="T25" fmla="*/ 0 h 38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46"/>
                        <a:gd name="T40" fmla="*/ 0 h 384"/>
                        <a:gd name="T41" fmla="*/ 646 w 646"/>
                        <a:gd name="T42" fmla="*/ 384 h 38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46" h="384">
                          <a:moveTo>
                            <a:pt x="623" y="0"/>
                          </a:moveTo>
                          <a:lnTo>
                            <a:pt x="625" y="2"/>
                          </a:lnTo>
                          <a:lnTo>
                            <a:pt x="627" y="2"/>
                          </a:lnTo>
                          <a:lnTo>
                            <a:pt x="631" y="4"/>
                          </a:lnTo>
                          <a:lnTo>
                            <a:pt x="635" y="6"/>
                          </a:lnTo>
                          <a:lnTo>
                            <a:pt x="638" y="9"/>
                          </a:lnTo>
                          <a:lnTo>
                            <a:pt x="642" y="13"/>
                          </a:lnTo>
                          <a:lnTo>
                            <a:pt x="644" y="17"/>
                          </a:lnTo>
                          <a:lnTo>
                            <a:pt x="646" y="22"/>
                          </a:lnTo>
                          <a:lnTo>
                            <a:pt x="646" y="30"/>
                          </a:lnTo>
                          <a:lnTo>
                            <a:pt x="19" y="384"/>
                          </a:lnTo>
                          <a:lnTo>
                            <a:pt x="0" y="358"/>
                          </a:lnTo>
                          <a:lnTo>
                            <a:pt x="623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1" name="Freeform 165"/>
                    <p:cNvSpPr>
                      <a:spLocks/>
                    </p:cNvSpPr>
                    <p:nvPr/>
                  </p:nvSpPr>
                  <p:spPr bwMode="auto">
                    <a:xfrm>
                      <a:off x="2569" y="2172"/>
                      <a:ext cx="638" cy="376"/>
                    </a:xfrm>
                    <a:custGeom>
                      <a:avLst/>
                      <a:gdLst>
                        <a:gd name="T0" fmla="*/ 619 w 638"/>
                        <a:gd name="T1" fmla="*/ 0 h 376"/>
                        <a:gd name="T2" fmla="*/ 621 w 638"/>
                        <a:gd name="T3" fmla="*/ 0 h 376"/>
                        <a:gd name="T4" fmla="*/ 623 w 638"/>
                        <a:gd name="T5" fmla="*/ 2 h 376"/>
                        <a:gd name="T6" fmla="*/ 627 w 638"/>
                        <a:gd name="T7" fmla="*/ 6 h 376"/>
                        <a:gd name="T8" fmla="*/ 632 w 638"/>
                        <a:gd name="T9" fmla="*/ 9 h 376"/>
                        <a:gd name="T10" fmla="*/ 634 w 638"/>
                        <a:gd name="T11" fmla="*/ 13 h 376"/>
                        <a:gd name="T12" fmla="*/ 638 w 638"/>
                        <a:gd name="T13" fmla="*/ 17 h 376"/>
                        <a:gd name="T14" fmla="*/ 638 w 638"/>
                        <a:gd name="T15" fmla="*/ 22 h 376"/>
                        <a:gd name="T16" fmla="*/ 13 w 638"/>
                        <a:gd name="T17" fmla="*/ 376 h 376"/>
                        <a:gd name="T18" fmla="*/ 0 w 638"/>
                        <a:gd name="T19" fmla="*/ 356 h 376"/>
                        <a:gd name="T20" fmla="*/ 619 w 638"/>
                        <a:gd name="T21" fmla="*/ 0 h 37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38"/>
                        <a:gd name="T34" fmla="*/ 0 h 376"/>
                        <a:gd name="T35" fmla="*/ 638 w 638"/>
                        <a:gd name="T36" fmla="*/ 376 h 37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38" h="376">
                          <a:moveTo>
                            <a:pt x="619" y="0"/>
                          </a:moveTo>
                          <a:lnTo>
                            <a:pt x="621" y="0"/>
                          </a:lnTo>
                          <a:lnTo>
                            <a:pt x="623" y="2"/>
                          </a:lnTo>
                          <a:lnTo>
                            <a:pt x="627" y="6"/>
                          </a:lnTo>
                          <a:lnTo>
                            <a:pt x="632" y="9"/>
                          </a:lnTo>
                          <a:lnTo>
                            <a:pt x="634" y="13"/>
                          </a:lnTo>
                          <a:lnTo>
                            <a:pt x="638" y="17"/>
                          </a:lnTo>
                          <a:lnTo>
                            <a:pt x="638" y="22"/>
                          </a:lnTo>
                          <a:lnTo>
                            <a:pt x="13" y="376"/>
                          </a:lnTo>
                          <a:lnTo>
                            <a:pt x="0" y="356"/>
                          </a:lnTo>
                          <a:lnTo>
                            <a:pt x="619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2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2574" y="2172"/>
                      <a:ext cx="633" cy="371"/>
                    </a:xfrm>
                    <a:custGeom>
                      <a:avLst/>
                      <a:gdLst>
                        <a:gd name="T0" fmla="*/ 633 w 633"/>
                        <a:gd name="T1" fmla="*/ 17 h 371"/>
                        <a:gd name="T2" fmla="*/ 8 w 633"/>
                        <a:gd name="T3" fmla="*/ 371 h 371"/>
                        <a:gd name="T4" fmla="*/ 0 w 633"/>
                        <a:gd name="T5" fmla="*/ 356 h 371"/>
                        <a:gd name="T6" fmla="*/ 620 w 633"/>
                        <a:gd name="T7" fmla="*/ 0 h 371"/>
                        <a:gd name="T8" fmla="*/ 633 w 633"/>
                        <a:gd name="T9" fmla="*/ 17 h 3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33"/>
                        <a:gd name="T16" fmla="*/ 0 h 371"/>
                        <a:gd name="T17" fmla="*/ 633 w 633"/>
                        <a:gd name="T18" fmla="*/ 371 h 37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33" h="371">
                          <a:moveTo>
                            <a:pt x="633" y="17"/>
                          </a:moveTo>
                          <a:lnTo>
                            <a:pt x="8" y="371"/>
                          </a:lnTo>
                          <a:lnTo>
                            <a:pt x="0" y="356"/>
                          </a:lnTo>
                          <a:lnTo>
                            <a:pt x="620" y="0"/>
                          </a:lnTo>
                          <a:lnTo>
                            <a:pt x="633" y="1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3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4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5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1109" y="2545"/>
                      <a:ext cx="141" cy="63"/>
                    </a:xfrm>
                    <a:custGeom>
                      <a:avLst/>
                      <a:gdLst>
                        <a:gd name="T0" fmla="*/ 0 w 141"/>
                        <a:gd name="T1" fmla="*/ 31 h 63"/>
                        <a:gd name="T2" fmla="*/ 75 w 141"/>
                        <a:gd name="T3" fmla="*/ 0 h 63"/>
                        <a:gd name="T4" fmla="*/ 141 w 141"/>
                        <a:gd name="T5" fmla="*/ 29 h 63"/>
                        <a:gd name="T6" fmla="*/ 71 w 141"/>
                        <a:gd name="T7" fmla="*/ 63 h 63"/>
                        <a:gd name="T8" fmla="*/ 0 w 141"/>
                        <a:gd name="T9" fmla="*/ 31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1"/>
                        <a:gd name="T16" fmla="*/ 0 h 63"/>
                        <a:gd name="T17" fmla="*/ 141 w 141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1" h="63">
                          <a:moveTo>
                            <a:pt x="0" y="31"/>
                          </a:moveTo>
                          <a:lnTo>
                            <a:pt x="75" y="0"/>
                          </a:lnTo>
                          <a:lnTo>
                            <a:pt x="141" y="29"/>
                          </a:lnTo>
                          <a:lnTo>
                            <a:pt x="71" y="63"/>
                          </a:lnTo>
                          <a:lnTo>
                            <a:pt x="0" y="31"/>
                          </a:lnTo>
                          <a:close/>
                        </a:path>
                      </a:pathLst>
                    </a:custGeom>
                    <a:solidFill>
                      <a:srgbClr val="80FF80"/>
                    </a:solidFill>
                    <a:ln w="0">
                      <a:solidFill>
                        <a:srgbClr val="80FF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6" name="Freeform 175"/>
                    <p:cNvSpPr>
                      <a:spLocks/>
                    </p:cNvSpPr>
                    <p:nvPr/>
                  </p:nvSpPr>
                  <p:spPr bwMode="auto">
                    <a:xfrm>
                      <a:off x="1271" y="2228"/>
                      <a:ext cx="1073" cy="471"/>
                    </a:xfrm>
                    <a:custGeom>
                      <a:avLst/>
                      <a:gdLst>
                        <a:gd name="T0" fmla="*/ 1073 w 1073"/>
                        <a:gd name="T1" fmla="*/ 456 h 471"/>
                        <a:gd name="T2" fmla="*/ 981 w 1073"/>
                        <a:gd name="T3" fmla="*/ 294 h 471"/>
                        <a:gd name="T4" fmla="*/ 977 w 1073"/>
                        <a:gd name="T5" fmla="*/ 296 h 471"/>
                        <a:gd name="T6" fmla="*/ 966 w 1073"/>
                        <a:gd name="T7" fmla="*/ 304 h 471"/>
                        <a:gd name="T8" fmla="*/ 949 w 1073"/>
                        <a:gd name="T9" fmla="*/ 315 h 471"/>
                        <a:gd name="T10" fmla="*/ 925 w 1073"/>
                        <a:gd name="T11" fmla="*/ 330 h 471"/>
                        <a:gd name="T12" fmla="*/ 897 w 1073"/>
                        <a:gd name="T13" fmla="*/ 346 h 471"/>
                        <a:gd name="T14" fmla="*/ 866 w 1073"/>
                        <a:gd name="T15" fmla="*/ 365 h 471"/>
                        <a:gd name="T16" fmla="*/ 829 w 1073"/>
                        <a:gd name="T17" fmla="*/ 383 h 471"/>
                        <a:gd name="T18" fmla="*/ 790 w 1073"/>
                        <a:gd name="T19" fmla="*/ 402 h 471"/>
                        <a:gd name="T20" fmla="*/ 749 w 1073"/>
                        <a:gd name="T21" fmla="*/ 421 h 471"/>
                        <a:gd name="T22" fmla="*/ 708 w 1073"/>
                        <a:gd name="T23" fmla="*/ 435 h 471"/>
                        <a:gd name="T24" fmla="*/ 665 w 1073"/>
                        <a:gd name="T25" fmla="*/ 448 h 471"/>
                        <a:gd name="T26" fmla="*/ 662 w 1073"/>
                        <a:gd name="T27" fmla="*/ 450 h 471"/>
                        <a:gd name="T28" fmla="*/ 653 w 1073"/>
                        <a:gd name="T29" fmla="*/ 452 h 471"/>
                        <a:gd name="T30" fmla="*/ 638 w 1073"/>
                        <a:gd name="T31" fmla="*/ 456 h 471"/>
                        <a:gd name="T32" fmla="*/ 615 w 1073"/>
                        <a:gd name="T33" fmla="*/ 461 h 471"/>
                        <a:gd name="T34" fmla="*/ 586 w 1073"/>
                        <a:gd name="T35" fmla="*/ 465 h 471"/>
                        <a:gd name="T36" fmla="*/ 549 w 1073"/>
                        <a:gd name="T37" fmla="*/ 469 h 471"/>
                        <a:gd name="T38" fmla="*/ 502 w 1073"/>
                        <a:gd name="T39" fmla="*/ 471 h 471"/>
                        <a:gd name="T40" fmla="*/ 447 w 1073"/>
                        <a:gd name="T41" fmla="*/ 471 h 471"/>
                        <a:gd name="T42" fmla="*/ 380 w 1073"/>
                        <a:gd name="T43" fmla="*/ 469 h 471"/>
                        <a:gd name="T44" fmla="*/ 304 w 1073"/>
                        <a:gd name="T45" fmla="*/ 463 h 471"/>
                        <a:gd name="T46" fmla="*/ 298 w 1073"/>
                        <a:gd name="T47" fmla="*/ 463 h 471"/>
                        <a:gd name="T48" fmla="*/ 280 w 1073"/>
                        <a:gd name="T49" fmla="*/ 459 h 471"/>
                        <a:gd name="T50" fmla="*/ 254 w 1073"/>
                        <a:gd name="T51" fmla="*/ 454 h 471"/>
                        <a:gd name="T52" fmla="*/ 222 w 1073"/>
                        <a:gd name="T53" fmla="*/ 446 h 471"/>
                        <a:gd name="T54" fmla="*/ 185 w 1073"/>
                        <a:gd name="T55" fmla="*/ 433 h 471"/>
                        <a:gd name="T56" fmla="*/ 146 w 1073"/>
                        <a:gd name="T57" fmla="*/ 417 h 471"/>
                        <a:gd name="T58" fmla="*/ 107 w 1073"/>
                        <a:gd name="T59" fmla="*/ 395 h 471"/>
                        <a:gd name="T60" fmla="*/ 70 w 1073"/>
                        <a:gd name="T61" fmla="*/ 367 h 471"/>
                        <a:gd name="T62" fmla="*/ 39 w 1073"/>
                        <a:gd name="T63" fmla="*/ 333 h 471"/>
                        <a:gd name="T64" fmla="*/ 37 w 1073"/>
                        <a:gd name="T65" fmla="*/ 330 h 471"/>
                        <a:gd name="T66" fmla="*/ 31 w 1073"/>
                        <a:gd name="T67" fmla="*/ 322 h 471"/>
                        <a:gd name="T68" fmla="*/ 22 w 1073"/>
                        <a:gd name="T69" fmla="*/ 307 h 471"/>
                        <a:gd name="T70" fmla="*/ 15 w 1073"/>
                        <a:gd name="T71" fmla="*/ 291 h 471"/>
                        <a:gd name="T72" fmla="*/ 5 w 1073"/>
                        <a:gd name="T73" fmla="*/ 268 h 471"/>
                        <a:gd name="T74" fmla="*/ 2 w 1073"/>
                        <a:gd name="T75" fmla="*/ 244 h 471"/>
                        <a:gd name="T76" fmla="*/ 0 w 1073"/>
                        <a:gd name="T77" fmla="*/ 215 h 471"/>
                        <a:gd name="T78" fmla="*/ 4 w 1073"/>
                        <a:gd name="T79" fmla="*/ 185 h 471"/>
                        <a:gd name="T80" fmla="*/ 16 w 1073"/>
                        <a:gd name="T81" fmla="*/ 154 h 471"/>
                        <a:gd name="T82" fmla="*/ 37 w 1073"/>
                        <a:gd name="T83" fmla="*/ 118 h 471"/>
                        <a:gd name="T84" fmla="*/ 68 w 1073"/>
                        <a:gd name="T85" fmla="*/ 85 h 471"/>
                        <a:gd name="T86" fmla="*/ 70 w 1073"/>
                        <a:gd name="T87" fmla="*/ 81 h 471"/>
                        <a:gd name="T88" fmla="*/ 80 w 1073"/>
                        <a:gd name="T89" fmla="*/ 72 h 471"/>
                        <a:gd name="T90" fmla="*/ 93 w 1073"/>
                        <a:gd name="T91" fmla="*/ 61 h 471"/>
                        <a:gd name="T92" fmla="*/ 115 w 1073"/>
                        <a:gd name="T93" fmla="*/ 42 h 471"/>
                        <a:gd name="T94" fmla="*/ 144 w 1073"/>
                        <a:gd name="T95" fmla="*/ 24 h 471"/>
                        <a:gd name="T96" fmla="*/ 182 w 1073"/>
                        <a:gd name="T97" fmla="*/ 0 h 471"/>
                        <a:gd name="T98" fmla="*/ 328 w 1073"/>
                        <a:gd name="T99" fmla="*/ 141 h 471"/>
                        <a:gd name="T100" fmla="*/ 137 w 1073"/>
                        <a:gd name="T101" fmla="*/ 259 h 471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1073"/>
                        <a:gd name="T154" fmla="*/ 0 h 471"/>
                        <a:gd name="T155" fmla="*/ 1073 w 1073"/>
                        <a:gd name="T156" fmla="*/ 471 h 471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1073" h="471">
                          <a:moveTo>
                            <a:pt x="1073" y="456"/>
                          </a:moveTo>
                          <a:lnTo>
                            <a:pt x="981" y="294"/>
                          </a:lnTo>
                          <a:lnTo>
                            <a:pt x="977" y="296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6"/>
                          </a:lnTo>
                          <a:lnTo>
                            <a:pt x="866" y="365"/>
                          </a:lnTo>
                          <a:lnTo>
                            <a:pt x="829" y="383"/>
                          </a:lnTo>
                          <a:lnTo>
                            <a:pt x="790" y="402"/>
                          </a:lnTo>
                          <a:lnTo>
                            <a:pt x="749" y="421"/>
                          </a:lnTo>
                          <a:lnTo>
                            <a:pt x="708" y="435"/>
                          </a:lnTo>
                          <a:lnTo>
                            <a:pt x="665" y="448"/>
                          </a:lnTo>
                          <a:lnTo>
                            <a:pt x="662" y="450"/>
                          </a:lnTo>
                          <a:lnTo>
                            <a:pt x="653" y="452"/>
                          </a:lnTo>
                          <a:lnTo>
                            <a:pt x="638" y="456"/>
                          </a:lnTo>
                          <a:lnTo>
                            <a:pt x="615" y="461"/>
                          </a:lnTo>
                          <a:lnTo>
                            <a:pt x="586" y="465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3"/>
                          </a:lnTo>
                          <a:lnTo>
                            <a:pt x="298" y="463"/>
                          </a:lnTo>
                          <a:lnTo>
                            <a:pt x="280" y="459"/>
                          </a:lnTo>
                          <a:lnTo>
                            <a:pt x="254" y="454"/>
                          </a:lnTo>
                          <a:lnTo>
                            <a:pt x="222" y="446"/>
                          </a:lnTo>
                          <a:lnTo>
                            <a:pt x="185" y="433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3"/>
                          </a:lnTo>
                          <a:lnTo>
                            <a:pt x="37" y="330"/>
                          </a:lnTo>
                          <a:lnTo>
                            <a:pt x="31" y="322"/>
                          </a:lnTo>
                          <a:lnTo>
                            <a:pt x="22" y="307"/>
                          </a:lnTo>
                          <a:lnTo>
                            <a:pt x="15" y="291"/>
                          </a:lnTo>
                          <a:lnTo>
                            <a:pt x="5" y="268"/>
                          </a:lnTo>
                          <a:lnTo>
                            <a:pt x="2" y="244"/>
                          </a:lnTo>
                          <a:lnTo>
                            <a:pt x="0" y="215"/>
                          </a:lnTo>
                          <a:lnTo>
                            <a:pt x="4" y="185"/>
                          </a:lnTo>
                          <a:lnTo>
                            <a:pt x="16" y="154"/>
                          </a:lnTo>
                          <a:lnTo>
                            <a:pt x="37" y="118"/>
                          </a:lnTo>
                          <a:lnTo>
                            <a:pt x="68" y="85"/>
                          </a:lnTo>
                          <a:lnTo>
                            <a:pt x="70" y="81"/>
                          </a:lnTo>
                          <a:lnTo>
                            <a:pt x="80" y="72"/>
                          </a:lnTo>
                          <a:lnTo>
                            <a:pt x="93" y="61"/>
                          </a:lnTo>
                          <a:lnTo>
                            <a:pt x="115" y="42"/>
                          </a:lnTo>
                          <a:lnTo>
                            <a:pt x="144" y="24"/>
                          </a:lnTo>
                          <a:lnTo>
                            <a:pt x="182" y="0"/>
                          </a:lnTo>
                          <a:lnTo>
                            <a:pt x="328" y="141"/>
                          </a:lnTo>
                          <a:lnTo>
                            <a:pt x="137" y="25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7" name="Freeform 176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8" name="Freeform 177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09" name="Freeform 178"/>
                    <p:cNvSpPr>
                      <a:spLocks/>
                    </p:cNvSpPr>
                    <p:nvPr/>
                  </p:nvSpPr>
                  <p:spPr bwMode="auto">
                    <a:xfrm>
                      <a:off x="2450" y="1440"/>
                      <a:ext cx="1040" cy="732"/>
                    </a:xfrm>
                    <a:custGeom>
                      <a:avLst/>
                      <a:gdLst>
                        <a:gd name="T0" fmla="*/ 0 w 1040"/>
                        <a:gd name="T1" fmla="*/ 420 h 732"/>
                        <a:gd name="T2" fmla="*/ 72 w 1040"/>
                        <a:gd name="T3" fmla="*/ 166 h 732"/>
                        <a:gd name="T4" fmla="*/ 78 w 1040"/>
                        <a:gd name="T5" fmla="*/ 165 h 732"/>
                        <a:gd name="T6" fmla="*/ 89 w 1040"/>
                        <a:gd name="T7" fmla="*/ 155 h 732"/>
                        <a:gd name="T8" fmla="*/ 110 w 1040"/>
                        <a:gd name="T9" fmla="*/ 144 h 732"/>
                        <a:gd name="T10" fmla="*/ 136 w 1040"/>
                        <a:gd name="T11" fmla="*/ 129 h 732"/>
                        <a:gd name="T12" fmla="*/ 167 w 1040"/>
                        <a:gd name="T13" fmla="*/ 113 h 732"/>
                        <a:gd name="T14" fmla="*/ 206 w 1040"/>
                        <a:gd name="T15" fmla="*/ 92 h 732"/>
                        <a:gd name="T16" fmla="*/ 247 w 1040"/>
                        <a:gd name="T17" fmla="*/ 74 h 732"/>
                        <a:gd name="T18" fmla="*/ 295 w 1040"/>
                        <a:gd name="T19" fmla="*/ 55 h 732"/>
                        <a:gd name="T20" fmla="*/ 345 w 1040"/>
                        <a:gd name="T21" fmla="*/ 37 h 732"/>
                        <a:gd name="T22" fmla="*/ 397 w 1040"/>
                        <a:gd name="T23" fmla="*/ 22 h 732"/>
                        <a:gd name="T24" fmla="*/ 453 w 1040"/>
                        <a:gd name="T25" fmla="*/ 11 h 732"/>
                        <a:gd name="T26" fmla="*/ 510 w 1040"/>
                        <a:gd name="T27" fmla="*/ 3 h 732"/>
                        <a:gd name="T28" fmla="*/ 568 w 1040"/>
                        <a:gd name="T29" fmla="*/ 0 h 732"/>
                        <a:gd name="T30" fmla="*/ 575 w 1040"/>
                        <a:gd name="T31" fmla="*/ 0 h 732"/>
                        <a:gd name="T32" fmla="*/ 592 w 1040"/>
                        <a:gd name="T33" fmla="*/ 0 h 732"/>
                        <a:gd name="T34" fmla="*/ 619 w 1040"/>
                        <a:gd name="T35" fmla="*/ 1 h 732"/>
                        <a:gd name="T36" fmla="*/ 655 w 1040"/>
                        <a:gd name="T37" fmla="*/ 3 h 732"/>
                        <a:gd name="T38" fmla="*/ 696 w 1040"/>
                        <a:gd name="T39" fmla="*/ 7 h 732"/>
                        <a:gd name="T40" fmla="*/ 740 w 1040"/>
                        <a:gd name="T41" fmla="*/ 14 h 732"/>
                        <a:gd name="T42" fmla="*/ 788 w 1040"/>
                        <a:gd name="T43" fmla="*/ 22 h 732"/>
                        <a:gd name="T44" fmla="*/ 836 w 1040"/>
                        <a:gd name="T45" fmla="*/ 35 h 732"/>
                        <a:gd name="T46" fmla="*/ 883 w 1040"/>
                        <a:gd name="T47" fmla="*/ 51 h 732"/>
                        <a:gd name="T48" fmla="*/ 927 w 1040"/>
                        <a:gd name="T49" fmla="*/ 72 h 732"/>
                        <a:gd name="T50" fmla="*/ 966 w 1040"/>
                        <a:gd name="T51" fmla="*/ 98 h 732"/>
                        <a:gd name="T52" fmla="*/ 998 w 1040"/>
                        <a:gd name="T53" fmla="*/ 127 h 732"/>
                        <a:gd name="T54" fmla="*/ 1001 w 1040"/>
                        <a:gd name="T55" fmla="*/ 131 h 732"/>
                        <a:gd name="T56" fmla="*/ 1009 w 1040"/>
                        <a:gd name="T57" fmla="*/ 142 h 732"/>
                        <a:gd name="T58" fmla="*/ 1018 w 1040"/>
                        <a:gd name="T59" fmla="*/ 159 h 732"/>
                        <a:gd name="T60" fmla="*/ 1027 w 1040"/>
                        <a:gd name="T61" fmla="*/ 179 h 732"/>
                        <a:gd name="T62" fmla="*/ 1037 w 1040"/>
                        <a:gd name="T63" fmla="*/ 207 h 732"/>
                        <a:gd name="T64" fmla="*/ 1040 w 1040"/>
                        <a:gd name="T65" fmla="*/ 239 h 732"/>
                        <a:gd name="T66" fmla="*/ 1040 w 1040"/>
                        <a:gd name="T67" fmla="*/ 274 h 732"/>
                        <a:gd name="T68" fmla="*/ 1031 w 1040"/>
                        <a:gd name="T69" fmla="*/ 311 h 732"/>
                        <a:gd name="T70" fmla="*/ 1013 w 1040"/>
                        <a:gd name="T71" fmla="*/ 352 h 732"/>
                        <a:gd name="T72" fmla="*/ 1011 w 1040"/>
                        <a:gd name="T73" fmla="*/ 356 h 732"/>
                        <a:gd name="T74" fmla="*/ 1003 w 1040"/>
                        <a:gd name="T75" fmla="*/ 365 h 732"/>
                        <a:gd name="T76" fmla="*/ 990 w 1040"/>
                        <a:gd name="T77" fmla="*/ 378 h 732"/>
                        <a:gd name="T78" fmla="*/ 976 w 1040"/>
                        <a:gd name="T79" fmla="*/ 394 h 732"/>
                        <a:gd name="T80" fmla="*/ 955 w 1040"/>
                        <a:gd name="T81" fmla="*/ 413 h 732"/>
                        <a:gd name="T82" fmla="*/ 933 w 1040"/>
                        <a:gd name="T83" fmla="*/ 430 h 732"/>
                        <a:gd name="T84" fmla="*/ 907 w 1040"/>
                        <a:gd name="T85" fmla="*/ 448 h 732"/>
                        <a:gd name="T86" fmla="*/ 877 w 1040"/>
                        <a:gd name="T87" fmla="*/ 463 h 732"/>
                        <a:gd name="T88" fmla="*/ 759 w 1040"/>
                        <a:gd name="T89" fmla="*/ 732 h 7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0"/>
                        <a:gd name="T136" fmla="*/ 0 h 732"/>
                        <a:gd name="T137" fmla="*/ 1040 w 1040"/>
                        <a:gd name="T138" fmla="*/ 732 h 7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0" h="732">
                          <a:moveTo>
                            <a:pt x="0" y="420"/>
                          </a:moveTo>
                          <a:lnTo>
                            <a:pt x="72" y="166"/>
                          </a:lnTo>
                          <a:lnTo>
                            <a:pt x="78" y="165"/>
                          </a:lnTo>
                          <a:lnTo>
                            <a:pt x="89" y="155"/>
                          </a:lnTo>
                          <a:lnTo>
                            <a:pt x="110" y="144"/>
                          </a:lnTo>
                          <a:lnTo>
                            <a:pt x="136" y="129"/>
                          </a:lnTo>
                          <a:lnTo>
                            <a:pt x="167" y="113"/>
                          </a:lnTo>
                          <a:lnTo>
                            <a:pt x="206" y="92"/>
                          </a:lnTo>
                          <a:lnTo>
                            <a:pt x="247" y="74"/>
                          </a:lnTo>
                          <a:lnTo>
                            <a:pt x="295" y="55"/>
                          </a:lnTo>
                          <a:lnTo>
                            <a:pt x="345" y="37"/>
                          </a:lnTo>
                          <a:lnTo>
                            <a:pt x="397" y="22"/>
                          </a:lnTo>
                          <a:lnTo>
                            <a:pt x="453" y="11"/>
                          </a:lnTo>
                          <a:lnTo>
                            <a:pt x="510" y="3"/>
                          </a:lnTo>
                          <a:lnTo>
                            <a:pt x="568" y="0"/>
                          </a:lnTo>
                          <a:lnTo>
                            <a:pt x="575" y="0"/>
                          </a:lnTo>
                          <a:lnTo>
                            <a:pt x="592" y="0"/>
                          </a:lnTo>
                          <a:lnTo>
                            <a:pt x="619" y="1"/>
                          </a:lnTo>
                          <a:lnTo>
                            <a:pt x="655" y="3"/>
                          </a:lnTo>
                          <a:lnTo>
                            <a:pt x="696" y="7"/>
                          </a:lnTo>
                          <a:lnTo>
                            <a:pt x="740" y="14"/>
                          </a:lnTo>
                          <a:lnTo>
                            <a:pt x="788" y="22"/>
                          </a:lnTo>
                          <a:lnTo>
                            <a:pt x="836" y="35"/>
                          </a:lnTo>
                          <a:lnTo>
                            <a:pt x="883" y="51"/>
                          </a:lnTo>
                          <a:lnTo>
                            <a:pt x="927" y="72"/>
                          </a:lnTo>
                          <a:lnTo>
                            <a:pt x="966" y="98"/>
                          </a:lnTo>
                          <a:lnTo>
                            <a:pt x="998" y="127"/>
                          </a:lnTo>
                          <a:lnTo>
                            <a:pt x="1001" y="131"/>
                          </a:lnTo>
                          <a:lnTo>
                            <a:pt x="1009" y="142"/>
                          </a:lnTo>
                          <a:lnTo>
                            <a:pt x="1018" y="159"/>
                          </a:lnTo>
                          <a:lnTo>
                            <a:pt x="1027" y="179"/>
                          </a:lnTo>
                          <a:lnTo>
                            <a:pt x="1037" y="207"/>
                          </a:lnTo>
                          <a:lnTo>
                            <a:pt x="1040" y="239"/>
                          </a:lnTo>
                          <a:lnTo>
                            <a:pt x="1040" y="274"/>
                          </a:lnTo>
                          <a:lnTo>
                            <a:pt x="1031" y="311"/>
                          </a:lnTo>
                          <a:lnTo>
                            <a:pt x="1013" y="352"/>
                          </a:lnTo>
                          <a:lnTo>
                            <a:pt x="1011" y="356"/>
                          </a:lnTo>
                          <a:lnTo>
                            <a:pt x="1003" y="365"/>
                          </a:lnTo>
                          <a:lnTo>
                            <a:pt x="990" y="378"/>
                          </a:lnTo>
                          <a:lnTo>
                            <a:pt x="976" y="394"/>
                          </a:lnTo>
                          <a:lnTo>
                            <a:pt x="955" y="413"/>
                          </a:lnTo>
                          <a:lnTo>
                            <a:pt x="933" y="430"/>
                          </a:lnTo>
                          <a:lnTo>
                            <a:pt x="907" y="448"/>
                          </a:lnTo>
                          <a:lnTo>
                            <a:pt x="877" y="463"/>
                          </a:lnTo>
                          <a:lnTo>
                            <a:pt x="759" y="7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0" name="Freeform 179"/>
                    <p:cNvSpPr>
                      <a:spLocks/>
                    </p:cNvSpPr>
                    <p:nvPr/>
                  </p:nvSpPr>
                  <p:spPr bwMode="auto">
                    <a:xfrm>
                      <a:off x="2448" y="1497"/>
                      <a:ext cx="1042" cy="677"/>
                    </a:xfrm>
                    <a:custGeom>
                      <a:avLst/>
                      <a:gdLst>
                        <a:gd name="T0" fmla="*/ 0 w 1042"/>
                        <a:gd name="T1" fmla="*/ 369 h 677"/>
                        <a:gd name="T2" fmla="*/ 74 w 1042"/>
                        <a:gd name="T3" fmla="*/ 167 h 677"/>
                        <a:gd name="T4" fmla="*/ 80 w 1042"/>
                        <a:gd name="T5" fmla="*/ 165 h 677"/>
                        <a:gd name="T6" fmla="*/ 91 w 1042"/>
                        <a:gd name="T7" fmla="*/ 156 h 677"/>
                        <a:gd name="T8" fmla="*/ 112 w 1042"/>
                        <a:gd name="T9" fmla="*/ 145 h 677"/>
                        <a:gd name="T10" fmla="*/ 138 w 1042"/>
                        <a:gd name="T11" fmla="*/ 130 h 677"/>
                        <a:gd name="T12" fmla="*/ 169 w 1042"/>
                        <a:gd name="T13" fmla="*/ 111 h 677"/>
                        <a:gd name="T14" fmla="*/ 208 w 1042"/>
                        <a:gd name="T15" fmla="*/ 93 h 677"/>
                        <a:gd name="T16" fmla="*/ 249 w 1042"/>
                        <a:gd name="T17" fmla="*/ 74 h 677"/>
                        <a:gd name="T18" fmla="*/ 297 w 1042"/>
                        <a:gd name="T19" fmla="*/ 56 h 677"/>
                        <a:gd name="T20" fmla="*/ 347 w 1042"/>
                        <a:gd name="T21" fmla="*/ 37 h 677"/>
                        <a:gd name="T22" fmla="*/ 399 w 1042"/>
                        <a:gd name="T23" fmla="*/ 22 h 677"/>
                        <a:gd name="T24" fmla="*/ 455 w 1042"/>
                        <a:gd name="T25" fmla="*/ 11 h 677"/>
                        <a:gd name="T26" fmla="*/ 512 w 1042"/>
                        <a:gd name="T27" fmla="*/ 2 h 677"/>
                        <a:gd name="T28" fmla="*/ 570 w 1042"/>
                        <a:gd name="T29" fmla="*/ 0 h 677"/>
                        <a:gd name="T30" fmla="*/ 577 w 1042"/>
                        <a:gd name="T31" fmla="*/ 0 h 677"/>
                        <a:gd name="T32" fmla="*/ 594 w 1042"/>
                        <a:gd name="T33" fmla="*/ 0 h 677"/>
                        <a:gd name="T34" fmla="*/ 621 w 1042"/>
                        <a:gd name="T35" fmla="*/ 2 h 677"/>
                        <a:gd name="T36" fmla="*/ 657 w 1042"/>
                        <a:gd name="T37" fmla="*/ 4 h 677"/>
                        <a:gd name="T38" fmla="*/ 698 w 1042"/>
                        <a:gd name="T39" fmla="*/ 7 h 677"/>
                        <a:gd name="T40" fmla="*/ 742 w 1042"/>
                        <a:gd name="T41" fmla="*/ 13 h 677"/>
                        <a:gd name="T42" fmla="*/ 790 w 1042"/>
                        <a:gd name="T43" fmla="*/ 22 h 677"/>
                        <a:gd name="T44" fmla="*/ 838 w 1042"/>
                        <a:gd name="T45" fmla="*/ 35 h 677"/>
                        <a:gd name="T46" fmla="*/ 885 w 1042"/>
                        <a:gd name="T47" fmla="*/ 52 h 677"/>
                        <a:gd name="T48" fmla="*/ 929 w 1042"/>
                        <a:gd name="T49" fmla="*/ 72 h 677"/>
                        <a:gd name="T50" fmla="*/ 968 w 1042"/>
                        <a:gd name="T51" fmla="*/ 98 h 677"/>
                        <a:gd name="T52" fmla="*/ 1000 w 1042"/>
                        <a:gd name="T53" fmla="*/ 128 h 677"/>
                        <a:gd name="T54" fmla="*/ 1003 w 1042"/>
                        <a:gd name="T55" fmla="*/ 132 h 677"/>
                        <a:gd name="T56" fmla="*/ 1011 w 1042"/>
                        <a:gd name="T57" fmla="*/ 143 h 677"/>
                        <a:gd name="T58" fmla="*/ 1020 w 1042"/>
                        <a:gd name="T59" fmla="*/ 158 h 677"/>
                        <a:gd name="T60" fmla="*/ 1029 w 1042"/>
                        <a:gd name="T61" fmla="*/ 180 h 677"/>
                        <a:gd name="T62" fmla="*/ 1039 w 1042"/>
                        <a:gd name="T63" fmla="*/ 208 h 677"/>
                        <a:gd name="T64" fmla="*/ 1042 w 1042"/>
                        <a:gd name="T65" fmla="*/ 237 h 677"/>
                        <a:gd name="T66" fmla="*/ 1042 w 1042"/>
                        <a:gd name="T67" fmla="*/ 273 h 677"/>
                        <a:gd name="T68" fmla="*/ 1033 w 1042"/>
                        <a:gd name="T69" fmla="*/ 312 h 677"/>
                        <a:gd name="T70" fmla="*/ 1015 w 1042"/>
                        <a:gd name="T71" fmla="*/ 352 h 677"/>
                        <a:gd name="T72" fmla="*/ 1013 w 1042"/>
                        <a:gd name="T73" fmla="*/ 356 h 677"/>
                        <a:gd name="T74" fmla="*/ 1005 w 1042"/>
                        <a:gd name="T75" fmla="*/ 365 h 677"/>
                        <a:gd name="T76" fmla="*/ 992 w 1042"/>
                        <a:gd name="T77" fmla="*/ 378 h 677"/>
                        <a:gd name="T78" fmla="*/ 978 w 1042"/>
                        <a:gd name="T79" fmla="*/ 395 h 677"/>
                        <a:gd name="T80" fmla="*/ 957 w 1042"/>
                        <a:gd name="T81" fmla="*/ 412 h 677"/>
                        <a:gd name="T82" fmla="*/ 935 w 1042"/>
                        <a:gd name="T83" fmla="*/ 430 h 677"/>
                        <a:gd name="T84" fmla="*/ 909 w 1042"/>
                        <a:gd name="T85" fmla="*/ 447 h 677"/>
                        <a:gd name="T86" fmla="*/ 879 w 1042"/>
                        <a:gd name="T87" fmla="*/ 462 h 677"/>
                        <a:gd name="T88" fmla="*/ 766 w 1042"/>
                        <a:gd name="T89" fmla="*/ 677 h 677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2"/>
                        <a:gd name="T136" fmla="*/ 0 h 677"/>
                        <a:gd name="T137" fmla="*/ 1042 w 1042"/>
                        <a:gd name="T138" fmla="*/ 677 h 677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2" h="677">
                          <a:moveTo>
                            <a:pt x="0" y="369"/>
                          </a:moveTo>
                          <a:lnTo>
                            <a:pt x="74" y="167"/>
                          </a:lnTo>
                          <a:lnTo>
                            <a:pt x="80" y="165"/>
                          </a:lnTo>
                          <a:lnTo>
                            <a:pt x="91" y="156"/>
                          </a:lnTo>
                          <a:lnTo>
                            <a:pt x="112" y="145"/>
                          </a:lnTo>
                          <a:lnTo>
                            <a:pt x="138" y="130"/>
                          </a:lnTo>
                          <a:lnTo>
                            <a:pt x="169" y="111"/>
                          </a:lnTo>
                          <a:lnTo>
                            <a:pt x="208" y="93"/>
                          </a:lnTo>
                          <a:lnTo>
                            <a:pt x="249" y="74"/>
                          </a:lnTo>
                          <a:lnTo>
                            <a:pt x="297" y="56"/>
                          </a:lnTo>
                          <a:lnTo>
                            <a:pt x="347" y="37"/>
                          </a:lnTo>
                          <a:lnTo>
                            <a:pt x="399" y="22"/>
                          </a:lnTo>
                          <a:lnTo>
                            <a:pt x="455" y="11"/>
                          </a:lnTo>
                          <a:lnTo>
                            <a:pt x="512" y="2"/>
                          </a:lnTo>
                          <a:lnTo>
                            <a:pt x="570" y="0"/>
                          </a:lnTo>
                          <a:lnTo>
                            <a:pt x="577" y="0"/>
                          </a:lnTo>
                          <a:lnTo>
                            <a:pt x="594" y="0"/>
                          </a:lnTo>
                          <a:lnTo>
                            <a:pt x="621" y="2"/>
                          </a:lnTo>
                          <a:lnTo>
                            <a:pt x="657" y="4"/>
                          </a:lnTo>
                          <a:lnTo>
                            <a:pt x="698" y="7"/>
                          </a:lnTo>
                          <a:lnTo>
                            <a:pt x="742" y="13"/>
                          </a:lnTo>
                          <a:lnTo>
                            <a:pt x="790" y="22"/>
                          </a:lnTo>
                          <a:lnTo>
                            <a:pt x="838" y="35"/>
                          </a:lnTo>
                          <a:lnTo>
                            <a:pt x="885" y="52"/>
                          </a:lnTo>
                          <a:lnTo>
                            <a:pt x="929" y="72"/>
                          </a:lnTo>
                          <a:lnTo>
                            <a:pt x="968" y="98"/>
                          </a:lnTo>
                          <a:lnTo>
                            <a:pt x="1000" y="128"/>
                          </a:lnTo>
                          <a:lnTo>
                            <a:pt x="1003" y="132"/>
                          </a:lnTo>
                          <a:lnTo>
                            <a:pt x="1011" y="143"/>
                          </a:lnTo>
                          <a:lnTo>
                            <a:pt x="1020" y="158"/>
                          </a:lnTo>
                          <a:lnTo>
                            <a:pt x="1029" y="180"/>
                          </a:lnTo>
                          <a:lnTo>
                            <a:pt x="1039" y="208"/>
                          </a:lnTo>
                          <a:lnTo>
                            <a:pt x="1042" y="237"/>
                          </a:lnTo>
                          <a:lnTo>
                            <a:pt x="1042" y="273"/>
                          </a:lnTo>
                          <a:lnTo>
                            <a:pt x="1033" y="312"/>
                          </a:lnTo>
                          <a:lnTo>
                            <a:pt x="1015" y="352"/>
                          </a:lnTo>
                          <a:lnTo>
                            <a:pt x="1013" y="356"/>
                          </a:lnTo>
                          <a:lnTo>
                            <a:pt x="1005" y="365"/>
                          </a:lnTo>
                          <a:lnTo>
                            <a:pt x="992" y="378"/>
                          </a:lnTo>
                          <a:lnTo>
                            <a:pt x="978" y="395"/>
                          </a:lnTo>
                          <a:lnTo>
                            <a:pt x="957" y="412"/>
                          </a:lnTo>
                          <a:lnTo>
                            <a:pt x="935" y="430"/>
                          </a:lnTo>
                          <a:lnTo>
                            <a:pt x="909" y="447"/>
                          </a:lnTo>
                          <a:lnTo>
                            <a:pt x="879" y="462"/>
                          </a:lnTo>
                          <a:lnTo>
                            <a:pt x="766" y="67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1" name="Freeform 180"/>
                    <p:cNvSpPr>
                      <a:spLocks/>
                    </p:cNvSpPr>
                    <p:nvPr/>
                  </p:nvSpPr>
                  <p:spPr bwMode="auto">
                    <a:xfrm>
                      <a:off x="2442" y="1574"/>
                      <a:ext cx="1034" cy="632"/>
                    </a:xfrm>
                    <a:custGeom>
                      <a:avLst/>
                      <a:gdLst>
                        <a:gd name="T0" fmla="*/ 0 w 1034"/>
                        <a:gd name="T1" fmla="*/ 311 h 632"/>
                        <a:gd name="T2" fmla="*/ 66 w 1034"/>
                        <a:gd name="T3" fmla="*/ 167 h 632"/>
                        <a:gd name="T4" fmla="*/ 72 w 1034"/>
                        <a:gd name="T5" fmla="*/ 163 h 632"/>
                        <a:gd name="T6" fmla="*/ 83 w 1034"/>
                        <a:gd name="T7" fmla="*/ 155 h 632"/>
                        <a:gd name="T8" fmla="*/ 104 w 1034"/>
                        <a:gd name="T9" fmla="*/ 144 h 632"/>
                        <a:gd name="T10" fmla="*/ 130 w 1034"/>
                        <a:gd name="T11" fmla="*/ 128 h 632"/>
                        <a:gd name="T12" fmla="*/ 161 w 1034"/>
                        <a:gd name="T13" fmla="*/ 111 h 632"/>
                        <a:gd name="T14" fmla="*/ 200 w 1034"/>
                        <a:gd name="T15" fmla="*/ 92 h 632"/>
                        <a:gd name="T16" fmla="*/ 241 w 1034"/>
                        <a:gd name="T17" fmla="*/ 72 h 632"/>
                        <a:gd name="T18" fmla="*/ 289 w 1034"/>
                        <a:gd name="T19" fmla="*/ 53 h 632"/>
                        <a:gd name="T20" fmla="*/ 339 w 1034"/>
                        <a:gd name="T21" fmla="*/ 37 h 632"/>
                        <a:gd name="T22" fmla="*/ 391 w 1034"/>
                        <a:gd name="T23" fmla="*/ 22 h 632"/>
                        <a:gd name="T24" fmla="*/ 447 w 1034"/>
                        <a:gd name="T25" fmla="*/ 9 h 632"/>
                        <a:gd name="T26" fmla="*/ 504 w 1034"/>
                        <a:gd name="T27" fmla="*/ 1 h 632"/>
                        <a:gd name="T28" fmla="*/ 562 w 1034"/>
                        <a:gd name="T29" fmla="*/ 0 h 632"/>
                        <a:gd name="T30" fmla="*/ 569 w 1034"/>
                        <a:gd name="T31" fmla="*/ 0 h 632"/>
                        <a:gd name="T32" fmla="*/ 586 w 1034"/>
                        <a:gd name="T33" fmla="*/ 0 h 632"/>
                        <a:gd name="T34" fmla="*/ 613 w 1034"/>
                        <a:gd name="T35" fmla="*/ 0 h 632"/>
                        <a:gd name="T36" fmla="*/ 649 w 1034"/>
                        <a:gd name="T37" fmla="*/ 1 h 632"/>
                        <a:gd name="T38" fmla="*/ 690 w 1034"/>
                        <a:gd name="T39" fmla="*/ 7 h 632"/>
                        <a:gd name="T40" fmla="*/ 734 w 1034"/>
                        <a:gd name="T41" fmla="*/ 13 h 632"/>
                        <a:gd name="T42" fmla="*/ 782 w 1034"/>
                        <a:gd name="T43" fmla="*/ 22 h 632"/>
                        <a:gd name="T44" fmla="*/ 830 w 1034"/>
                        <a:gd name="T45" fmla="*/ 35 h 632"/>
                        <a:gd name="T46" fmla="*/ 877 w 1034"/>
                        <a:gd name="T47" fmla="*/ 50 h 632"/>
                        <a:gd name="T48" fmla="*/ 921 w 1034"/>
                        <a:gd name="T49" fmla="*/ 70 h 632"/>
                        <a:gd name="T50" fmla="*/ 960 w 1034"/>
                        <a:gd name="T51" fmla="*/ 96 h 632"/>
                        <a:gd name="T52" fmla="*/ 992 w 1034"/>
                        <a:gd name="T53" fmla="*/ 128 h 632"/>
                        <a:gd name="T54" fmla="*/ 995 w 1034"/>
                        <a:gd name="T55" fmla="*/ 131 h 632"/>
                        <a:gd name="T56" fmla="*/ 1003 w 1034"/>
                        <a:gd name="T57" fmla="*/ 141 h 632"/>
                        <a:gd name="T58" fmla="*/ 1012 w 1034"/>
                        <a:gd name="T59" fmla="*/ 157 h 632"/>
                        <a:gd name="T60" fmla="*/ 1021 w 1034"/>
                        <a:gd name="T61" fmla="*/ 180 h 632"/>
                        <a:gd name="T62" fmla="*/ 1031 w 1034"/>
                        <a:gd name="T63" fmla="*/ 205 h 632"/>
                        <a:gd name="T64" fmla="*/ 1034 w 1034"/>
                        <a:gd name="T65" fmla="*/ 237 h 632"/>
                        <a:gd name="T66" fmla="*/ 1034 w 1034"/>
                        <a:gd name="T67" fmla="*/ 272 h 632"/>
                        <a:gd name="T68" fmla="*/ 1025 w 1034"/>
                        <a:gd name="T69" fmla="*/ 311 h 632"/>
                        <a:gd name="T70" fmla="*/ 1007 w 1034"/>
                        <a:gd name="T71" fmla="*/ 352 h 632"/>
                        <a:gd name="T72" fmla="*/ 1005 w 1034"/>
                        <a:gd name="T73" fmla="*/ 356 h 632"/>
                        <a:gd name="T74" fmla="*/ 997 w 1034"/>
                        <a:gd name="T75" fmla="*/ 363 h 632"/>
                        <a:gd name="T76" fmla="*/ 984 w 1034"/>
                        <a:gd name="T77" fmla="*/ 378 h 632"/>
                        <a:gd name="T78" fmla="*/ 970 w 1034"/>
                        <a:gd name="T79" fmla="*/ 393 h 632"/>
                        <a:gd name="T80" fmla="*/ 949 w 1034"/>
                        <a:gd name="T81" fmla="*/ 411 h 632"/>
                        <a:gd name="T82" fmla="*/ 927 w 1034"/>
                        <a:gd name="T83" fmla="*/ 430 h 632"/>
                        <a:gd name="T84" fmla="*/ 901 w 1034"/>
                        <a:gd name="T85" fmla="*/ 447 h 632"/>
                        <a:gd name="T86" fmla="*/ 871 w 1034"/>
                        <a:gd name="T87" fmla="*/ 461 h 632"/>
                        <a:gd name="T88" fmla="*/ 758 w 1034"/>
                        <a:gd name="T89" fmla="*/ 632 h 6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632"/>
                        <a:gd name="T137" fmla="*/ 1034 w 1034"/>
                        <a:gd name="T138" fmla="*/ 632 h 6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632">
                          <a:moveTo>
                            <a:pt x="0" y="311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5"/>
                          </a:lnTo>
                          <a:lnTo>
                            <a:pt x="104" y="144"/>
                          </a:lnTo>
                          <a:lnTo>
                            <a:pt x="130" y="128"/>
                          </a:lnTo>
                          <a:lnTo>
                            <a:pt x="161" y="111"/>
                          </a:lnTo>
                          <a:lnTo>
                            <a:pt x="200" y="92"/>
                          </a:lnTo>
                          <a:lnTo>
                            <a:pt x="241" y="72"/>
                          </a:lnTo>
                          <a:lnTo>
                            <a:pt x="289" y="53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9"/>
                          </a:lnTo>
                          <a:lnTo>
                            <a:pt x="504" y="1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1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0"/>
                          </a:lnTo>
                          <a:lnTo>
                            <a:pt x="921" y="70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1"/>
                          </a:lnTo>
                          <a:lnTo>
                            <a:pt x="1003" y="141"/>
                          </a:lnTo>
                          <a:lnTo>
                            <a:pt x="1012" y="157"/>
                          </a:lnTo>
                          <a:lnTo>
                            <a:pt x="1021" y="180"/>
                          </a:lnTo>
                          <a:lnTo>
                            <a:pt x="1031" y="205"/>
                          </a:lnTo>
                          <a:lnTo>
                            <a:pt x="1034" y="237"/>
                          </a:lnTo>
                          <a:lnTo>
                            <a:pt x="1034" y="272"/>
                          </a:lnTo>
                          <a:lnTo>
                            <a:pt x="1025" y="311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3"/>
                          </a:lnTo>
                          <a:lnTo>
                            <a:pt x="984" y="378"/>
                          </a:lnTo>
                          <a:lnTo>
                            <a:pt x="970" y="393"/>
                          </a:lnTo>
                          <a:lnTo>
                            <a:pt x="949" y="411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1"/>
                          </a:lnTo>
                          <a:lnTo>
                            <a:pt x="758" y="6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2" name="Freeform 181"/>
                    <p:cNvSpPr>
                      <a:spLocks/>
                    </p:cNvSpPr>
                    <p:nvPr/>
                  </p:nvSpPr>
                  <p:spPr bwMode="auto">
                    <a:xfrm>
                      <a:off x="2456" y="1599"/>
                      <a:ext cx="1034" cy="586"/>
                    </a:xfrm>
                    <a:custGeom>
                      <a:avLst/>
                      <a:gdLst>
                        <a:gd name="T0" fmla="*/ 0 w 1034"/>
                        <a:gd name="T1" fmla="*/ 276 h 586"/>
                        <a:gd name="T2" fmla="*/ 66 w 1034"/>
                        <a:gd name="T3" fmla="*/ 167 h 586"/>
                        <a:gd name="T4" fmla="*/ 72 w 1034"/>
                        <a:gd name="T5" fmla="*/ 163 h 586"/>
                        <a:gd name="T6" fmla="*/ 83 w 1034"/>
                        <a:gd name="T7" fmla="*/ 156 h 586"/>
                        <a:gd name="T8" fmla="*/ 104 w 1034"/>
                        <a:gd name="T9" fmla="*/ 145 h 586"/>
                        <a:gd name="T10" fmla="*/ 130 w 1034"/>
                        <a:gd name="T11" fmla="*/ 130 h 586"/>
                        <a:gd name="T12" fmla="*/ 161 w 1034"/>
                        <a:gd name="T13" fmla="*/ 111 h 586"/>
                        <a:gd name="T14" fmla="*/ 200 w 1034"/>
                        <a:gd name="T15" fmla="*/ 93 h 586"/>
                        <a:gd name="T16" fmla="*/ 241 w 1034"/>
                        <a:gd name="T17" fmla="*/ 74 h 586"/>
                        <a:gd name="T18" fmla="*/ 289 w 1034"/>
                        <a:gd name="T19" fmla="*/ 56 h 586"/>
                        <a:gd name="T20" fmla="*/ 339 w 1034"/>
                        <a:gd name="T21" fmla="*/ 37 h 586"/>
                        <a:gd name="T22" fmla="*/ 391 w 1034"/>
                        <a:gd name="T23" fmla="*/ 22 h 586"/>
                        <a:gd name="T24" fmla="*/ 447 w 1034"/>
                        <a:gd name="T25" fmla="*/ 11 h 586"/>
                        <a:gd name="T26" fmla="*/ 504 w 1034"/>
                        <a:gd name="T27" fmla="*/ 2 h 586"/>
                        <a:gd name="T28" fmla="*/ 562 w 1034"/>
                        <a:gd name="T29" fmla="*/ 0 h 586"/>
                        <a:gd name="T30" fmla="*/ 569 w 1034"/>
                        <a:gd name="T31" fmla="*/ 0 h 586"/>
                        <a:gd name="T32" fmla="*/ 586 w 1034"/>
                        <a:gd name="T33" fmla="*/ 0 h 586"/>
                        <a:gd name="T34" fmla="*/ 613 w 1034"/>
                        <a:gd name="T35" fmla="*/ 0 h 586"/>
                        <a:gd name="T36" fmla="*/ 649 w 1034"/>
                        <a:gd name="T37" fmla="*/ 4 h 586"/>
                        <a:gd name="T38" fmla="*/ 690 w 1034"/>
                        <a:gd name="T39" fmla="*/ 7 h 586"/>
                        <a:gd name="T40" fmla="*/ 734 w 1034"/>
                        <a:gd name="T41" fmla="*/ 13 h 586"/>
                        <a:gd name="T42" fmla="*/ 782 w 1034"/>
                        <a:gd name="T43" fmla="*/ 22 h 586"/>
                        <a:gd name="T44" fmla="*/ 830 w 1034"/>
                        <a:gd name="T45" fmla="*/ 35 h 586"/>
                        <a:gd name="T46" fmla="*/ 877 w 1034"/>
                        <a:gd name="T47" fmla="*/ 52 h 586"/>
                        <a:gd name="T48" fmla="*/ 921 w 1034"/>
                        <a:gd name="T49" fmla="*/ 72 h 586"/>
                        <a:gd name="T50" fmla="*/ 960 w 1034"/>
                        <a:gd name="T51" fmla="*/ 96 h 586"/>
                        <a:gd name="T52" fmla="*/ 992 w 1034"/>
                        <a:gd name="T53" fmla="*/ 128 h 586"/>
                        <a:gd name="T54" fmla="*/ 995 w 1034"/>
                        <a:gd name="T55" fmla="*/ 132 h 586"/>
                        <a:gd name="T56" fmla="*/ 1003 w 1034"/>
                        <a:gd name="T57" fmla="*/ 143 h 586"/>
                        <a:gd name="T58" fmla="*/ 1012 w 1034"/>
                        <a:gd name="T59" fmla="*/ 158 h 586"/>
                        <a:gd name="T60" fmla="*/ 1021 w 1034"/>
                        <a:gd name="T61" fmla="*/ 180 h 586"/>
                        <a:gd name="T62" fmla="*/ 1031 w 1034"/>
                        <a:gd name="T63" fmla="*/ 208 h 586"/>
                        <a:gd name="T64" fmla="*/ 1034 w 1034"/>
                        <a:gd name="T65" fmla="*/ 237 h 586"/>
                        <a:gd name="T66" fmla="*/ 1034 w 1034"/>
                        <a:gd name="T67" fmla="*/ 273 h 586"/>
                        <a:gd name="T68" fmla="*/ 1025 w 1034"/>
                        <a:gd name="T69" fmla="*/ 312 h 586"/>
                        <a:gd name="T70" fmla="*/ 1007 w 1034"/>
                        <a:gd name="T71" fmla="*/ 352 h 586"/>
                        <a:gd name="T72" fmla="*/ 1005 w 1034"/>
                        <a:gd name="T73" fmla="*/ 356 h 586"/>
                        <a:gd name="T74" fmla="*/ 997 w 1034"/>
                        <a:gd name="T75" fmla="*/ 365 h 586"/>
                        <a:gd name="T76" fmla="*/ 984 w 1034"/>
                        <a:gd name="T77" fmla="*/ 378 h 586"/>
                        <a:gd name="T78" fmla="*/ 970 w 1034"/>
                        <a:gd name="T79" fmla="*/ 395 h 586"/>
                        <a:gd name="T80" fmla="*/ 949 w 1034"/>
                        <a:gd name="T81" fmla="*/ 412 h 586"/>
                        <a:gd name="T82" fmla="*/ 927 w 1034"/>
                        <a:gd name="T83" fmla="*/ 430 h 586"/>
                        <a:gd name="T84" fmla="*/ 901 w 1034"/>
                        <a:gd name="T85" fmla="*/ 447 h 586"/>
                        <a:gd name="T86" fmla="*/ 871 w 1034"/>
                        <a:gd name="T87" fmla="*/ 462 h 586"/>
                        <a:gd name="T88" fmla="*/ 758 w 1034"/>
                        <a:gd name="T89" fmla="*/ 586 h 58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586"/>
                        <a:gd name="T137" fmla="*/ 1034 w 1034"/>
                        <a:gd name="T138" fmla="*/ 586 h 58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586">
                          <a:moveTo>
                            <a:pt x="0" y="276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6"/>
                          </a:lnTo>
                          <a:lnTo>
                            <a:pt x="104" y="145"/>
                          </a:lnTo>
                          <a:lnTo>
                            <a:pt x="130" y="130"/>
                          </a:lnTo>
                          <a:lnTo>
                            <a:pt x="161" y="111"/>
                          </a:lnTo>
                          <a:lnTo>
                            <a:pt x="200" y="93"/>
                          </a:lnTo>
                          <a:lnTo>
                            <a:pt x="241" y="74"/>
                          </a:lnTo>
                          <a:lnTo>
                            <a:pt x="289" y="56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11"/>
                          </a:lnTo>
                          <a:lnTo>
                            <a:pt x="504" y="2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4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2"/>
                          </a:lnTo>
                          <a:lnTo>
                            <a:pt x="921" y="72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2"/>
                          </a:lnTo>
                          <a:lnTo>
                            <a:pt x="1003" y="143"/>
                          </a:lnTo>
                          <a:lnTo>
                            <a:pt x="1012" y="158"/>
                          </a:lnTo>
                          <a:lnTo>
                            <a:pt x="1021" y="180"/>
                          </a:lnTo>
                          <a:lnTo>
                            <a:pt x="1031" y="208"/>
                          </a:lnTo>
                          <a:lnTo>
                            <a:pt x="1034" y="237"/>
                          </a:lnTo>
                          <a:lnTo>
                            <a:pt x="1034" y="273"/>
                          </a:lnTo>
                          <a:lnTo>
                            <a:pt x="1025" y="312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5"/>
                          </a:lnTo>
                          <a:lnTo>
                            <a:pt x="984" y="378"/>
                          </a:lnTo>
                          <a:lnTo>
                            <a:pt x="970" y="395"/>
                          </a:lnTo>
                          <a:lnTo>
                            <a:pt x="949" y="412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2"/>
                          </a:lnTo>
                          <a:lnTo>
                            <a:pt x="758" y="58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3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2463" y="1651"/>
                      <a:ext cx="1027" cy="534"/>
                    </a:xfrm>
                    <a:custGeom>
                      <a:avLst/>
                      <a:gdLst>
                        <a:gd name="T0" fmla="*/ 0 w 1027"/>
                        <a:gd name="T1" fmla="*/ 221 h 534"/>
                        <a:gd name="T2" fmla="*/ 59 w 1027"/>
                        <a:gd name="T3" fmla="*/ 169 h 534"/>
                        <a:gd name="T4" fmla="*/ 65 w 1027"/>
                        <a:gd name="T5" fmla="*/ 165 h 534"/>
                        <a:gd name="T6" fmla="*/ 76 w 1027"/>
                        <a:gd name="T7" fmla="*/ 158 h 534"/>
                        <a:gd name="T8" fmla="*/ 97 w 1027"/>
                        <a:gd name="T9" fmla="*/ 145 h 534"/>
                        <a:gd name="T10" fmla="*/ 123 w 1027"/>
                        <a:gd name="T11" fmla="*/ 130 h 534"/>
                        <a:gd name="T12" fmla="*/ 154 w 1027"/>
                        <a:gd name="T13" fmla="*/ 113 h 534"/>
                        <a:gd name="T14" fmla="*/ 193 w 1027"/>
                        <a:gd name="T15" fmla="*/ 94 h 534"/>
                        <a:gd name="T16" fmla="*/ 234 w 1027"/>
                        <a:gd name="T17" fmla="*/ 74 h 534"/>
                        <a:gd name="T18" fmla="*/ 282 w 1027"/>
                        <a:gd name="T19" fmla="*/ 56 h 534"/>
                        <a:gd name="T20" fmla="*/ 332 w 1027"/>
                        <a:gd name="T21" fmla="*/ 39 h 534"/>
                        <a:gd name="T22" fmla="*/ 384 w 1027"/>
                        <a:gd name="T23" fmla="*/ 24 h 534"/>
                        <a:gd name="T24" fmla="*/ 440 w 1027"/>
                        <a:gd name="T25" fmla="*/ 11 h 534"/>
                        <a:gd name="T26" fmla="*/ 497 w 1027"/>
                        <a:gd name="T27" fmla="*/ 4 h 534"/>
                        <a:gd name="T28" fmla="*/ 555 w 1027"/>
                        <a:gd name="T29" fmla="*/ 0 h 534"/>
                        <a:gd name="T30" fmla="*/ 562 w 1027"/>
                        <a:gd name="T31" fmla="*/ 0 h 534"/>
                        <a:gd name="T32" fmla="*/ 579 w 1027"/>
                        <a:gd name="T33" fmla="*/ 2 h 534"/>
                        <a:gd name="T34" fmla="*/ 606 w 1027"/>
                        <a:gd name="T35" fmla="*/ 2 h 534"/>
                        <a:gd name="T36" fmla="*/ 642 w 1027"/>
                        <a:gd name="T37" fmla="*/ 4 h 534"/>
                        <a:gd name="T38" fmla="*/ 683 w 1027"/>
                        <a:gd name="T39" fmla="*/ 7 h 534"/>
                        <a:gd name="T40" fmla="*/ 727 w 1027"/>
                        <a:gd name="T41" fmla="*/ 15 h 534"/>
                        <a:gd name="T42" fmla="*/ 775 w 1027"/>
                        <a:gd name="T43" fmla="*/ 24 h 534"/>
                        <a:gd name="T44" fmla="*/ 823 w 1027"/>
                        <a:gd name="T45" fmla="*/ 35 h 534"/>
                        <a:gd name="T46" fmla="*/ 870 w 1027"/>
                        <a:gd name="T47" fmla="*/ 52 h 534"/>
                        <a:gd name="T48" fmla="*/ 914 w 1027"/>
                        <a:gd name="T49" fmla="*/ 72 h 534"/>
                        <a:gd name="T50" fmla="*/ 953 w 1027"/>
                        <a:gd name="T51" fmla="*/ 98 h 534"/>
                        <a:gd name="T52" fmla="*/ 985 w 1027"/>
                        <a:gd name="T53" fmla="*/ 130 h 534"/>
                        <a:gd name="T54" fmla="*/ 988 w 1027"/>
                        <a:gd name="T55" fmla="*/ 133 h 534"/>
                        <a:gd name="T56" fmla="*/ 996 w 1027"/>
                        <a:gd name="T57" fmla="*/ 143 h 534"/>
                        <a:gd name="T58" fmla="*/ 1005 w 1027"/>
                        <a:gd name="T59" fmla="*/ 159 h 534"/>
                        <a:gd name="T60" fmla="*/ 1014 w 1027"/>
                        <a:gd name="T61" fmla="*/ 182 h 534"/>
                        <a:gd name="T62" fmla="*/ 1024 w 1027"/>
                        <a:gd name="T63" fmla="*/ 208 h 534"/>
                        <a:gd name="T64" fmla="*/ 1027 w 1027"/>
                        <a:gd name="T65" fmla="*/ 239 h 534"/>
                        <a:gd name="T66" fmla="*/ 1027 w 1027"/>
                        <a:gd name="T67" fmla="*/ 274 h 534"/>
                        <a:gd name="T68" fmla="*/ 1018 w 1027"/>
                        <a:gd name="T69" fmla="*/ 311 h 534"/>
                        <a:gd name="T70" fmla="*/ 1000 w 1027"/>
                        <a:gd name="T71" fmla="*/ 354 h 534"/>
                        <a:gd name="T72" fmla="*/ 998 w 1027"/>
                        <a:gd name="T73" fmla="*/ 356 h 534"/>
                        <a:gd name="T74" fmla="*/ 990 w 1027"/>
                        <a:gd name="T75" fmla="*/ 365 h 534"/>
                        <a:gd name="T76" fmla="*/ 977 w 1027"/>
                        <a:gd name="T77" fmla="*/ 378 h 534"/>
                        <a:gd name="T78" fmla="*/ 963 w 1027"/>
                        <a:gd name="T79" fmla="*/ 395 h 534"/>
                        <a:gd name="T80" fmla="*/ 942 w 1027"/>
                        <a:gd name="T81" fmla="*/ 413 h 534"/>
                        <a:gd name="T82" fmla="*/ 920 w 1027"/>
                        <a:gd name="T83" fmla="*/ 432 h 534"/>
                        <a:gd name="T84" fmla="*/ 894 w 1027"/>
                        <a:gd name="T85" fmla="*/ 449 h 534"/>
                        <a:gd name="T86" fmla="*/ 864 w 1027"/>
                        <a:gd name="T87" fmla="*/ 463 h 534"/>
                        <a:gd name="T88" fmla="*/ 751 w 1027"/>
                        <a:gd name="T89" fmla="*/ 534 h 534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27"/>
                        <a:gd name="T136" fmla="*/ 0 h 534"/>
                        <a:gd name="T137" fmla="*/ 1027 w 1027"/>
                        <a:gd name="T138" fmla="*/ 534 h 534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27" h="534">
                          <a:moveTo>
                            <a:pt x="0" y="221"/>
                          </a:moveTo>
                          <a:lnTo>
                            <a:pt x="59" y="169"/>
                          </a:lnTo>
                          <a:lnTo>
                            <a:pt x="65" y="165"/>
                          </a:lnTo>
                          <a:lnTo>
                            <a:pt x="76" y="158"/>
                          </a:lnTo>
                          <a:lnTo>
                            <a:pt x="97" y="145"/>
                          </a:lnTo>
                          <a:lnTo>
                            <a:pt x="123" y="130"/>
                          </a:lnTo>
                          <a:lnTo>
                            <a:pt x="154" y="113"/>
                          </a:lnTo>
                          <a:lnTo>
                            <a:pt x="193" y="94"/>
                          </a:lnTo>
                          <a:lnTo>
                            <a:pt x="234" y="74"/>
                          </a:lnTo>
                          <a:lnTo>
                            <a:pt x="282" y="56"/>
                          </a:lnTo>
                          <a:lnTo>
                            <a:pt x="332" y="39"/>
                          </a:lnTo>
                          <a:lnTo>
                            <a:pt x="384" y="24"/>
                          </a:lnTo>
                          <a:lnTo>
                            <a:pt x="440" y="11"/>
                          </a:lnTo>
                          <a:lnTo>
                            <a:pt x="497" y="4"/>
                          </a:lnTo>
                          <a:lnTo>
                            <a:pt x="555" y="0"/>
                          </a:lnTo>
                          <a:lnTo>
                            <a:pt x="562" y="0"/>
                          </a:lnTo>
                          <a:lnTo>
                            <a:pt x="579" y="2"/>
                          </a:lnTo>
                          <a:lnTo>
                            <a:pt x="606" y="2"/>
                          </a:lnTo>
                          <a:lnTo>
                            <a:pt x="642" y="4"/>
                          </a:lnTo>
                          <a:lnTo>
                            <a:pt x="683" y="7"/>
                          </a:lnTo>
                          <a:lnTo>
                            <a:pt x="727" y="15"/>
                          </a:lnTo>
                          <a:lnTo>
                            <a:pt x="775" y="24"/>
                          </a:lnTo>
                          <a:lnTo>
                            <a:pt x="823" y="35"/>
                          </a:lnTo>
                          <a:lnTo>
                            <a:pt x="870" y="52"/>
                          </a:lnTo>
                          <a:lnTo>
                            <a:pt x="914" y="72"/>
                          </a:lnTo>
                          <a:lnTo>
                            <a:pt x="953" y="98"/>
                          </a:lnTo>
                          <a:lnTo>
                            <a:pt x="985" y="130"/>
                          </a:lnTo>
                          <a:lnTo>
                            <a:pt x="988" y="133"/>
                          </a:lnTo>
                          <a:lnTo>
                            <a:pt x="996" y="143"/>
                          </a:lnTo>
                          <a:lnTo>
                            <a:pt x="1005" y="159"/>
                          </a:lnTo>
                          <a:lnTo>
                            <a:pt x="1014" y="182"/>
                          </a:lnTo>
                          <a:lnTo>
                            <a:pt x="1024" y="208"/>
                          </a:lnTo>
                          <a:lnTo>
                            <a:pt x="1027" y="239"/>
                          </a:lnTo>
                          <a:lnTo>
                            <a:pt x="1027" y="274"/>
                          </a:lnTo>
                          <a:lnTo>
                            <a:pt x="1018" y="311"/>
                          </a:lnTo>
                          <a:lnTo>
                            <a:pt x="1000" y="354"/>
                          </a:lnTo>
                          <a:lnTo>
                            <a:pt x="998" y="356"/>
                          </a:lnTo>
                          <a:lnTo>
                            <a:pt x="990" y="365"/>
                          </a:lnTo>
                          <a:lnTo>
                            <a:pt x="977" y="378"/>
                          </a:lnTo>
                          <a:lnTo>
                            <a:pt x="963" y="395"/>
                          </a:lnTo>
                          <a:lnTo>
                            <a:pt x="942" y="413"/>
                          </a:lnTo>
                          <a:lnTo>
                            <a:pt x="920" y="432"/>
                          </a:lnTo>
                          <a:lnTo>
                            <a:pt x="894" y="449"/>
                          </a:lnTo>
                          <a:lnTo>
                            <a:pt x="864" y="463"/>
                          </a:lnTo>
                          <a:lnTo>
                            <a:pt x="751" y="53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4" name="Freeform 251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  <a:close/>
                        </a:path>
                      </a:pathLst>
                    </a:custGeom>
                    <a:solidFill>
                      <a:srgbClr val="D90000"/>
                    </a:solidFill>
                    <a:ln w="0">
                      <a:solidFill>
                        <a:srgbClr val="D9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5" name="Freeform 252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6" name="Line 2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0" y="2569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7" name="Freeform 296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8" name="Freeform 297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19" name="Freeform 298"/>
                    <p:cNvSpPr>
                      <a:spLocks/>
                    </p:cNvSpPr>
                    <p:nvPr/>
                  </p:nvSpPr>
                  <p:spPr bwMode="auto">
                    <a:xfrm>
                      <a:off x="2348" y="2532"/>
                      <a:ext cx="228" cy="165"/>
                    </a:xfrm>
                    <a:custGeom>
                      <a:avLst/>
                      <a:gdLst>
                        <a:gd name="T0" fmla="*/ 191 w 228"/>
                        <a:gd name="T1" fmla="*/ 0 h 165"/>
                        <a:gd name="T2" fmla="*/ 193 w 228"/>
                        <a:gd name="T3" fmla="*/ 0 h 165"/>
                        <a:gd name="T4" fmla="*/ 200 w 228"/>
                        <a:gd name="T5" fmla="*/ 0 h 165"/>
                        <a:gd name="T6" fmla="*/ 208 w 228"/>
                        <a:gd name="T7" fmla="*/ 2 h 165"/>
                        <a:gd name="T8" fmla="*/ 215 w 228"/>
                        <a:gd name="T9" fmla="*/ 5 h 165"/>
                        <a:gd name="T10" fmla="*/ 223 w 228"/>
                        <a:gd name="T11" fmla="*/ 15 h 165"/>
                        <a:gd name="T12" fmla="*/ 228 w 228"/>
                        <a:gd name="T13" fmla="*/ 28 h 165"/>
                        <a:gd name="T14" fmla="*/ 228 w 228"/>
                        <a:gd name="T15" fmla="*/ 48 h 165"/>
                        <a:gd name="T16" fmla="*/ 35 w 228"/>
                        <a:gd name="T17" fmla="*/ 165 h 165"/>
                        <a:gd name="T18" fmla="*/ 39 w 228"/>
                        <a:gd name="T19" fmla="*/ 142 h 165"/>
                        <a:gd name="T20" fmla="*/ 37 w 228"/>
                        <a:gd name="T21" fmla="*/ 128 h 165"/>
                        <a:gd name="T22" fmla="*/ 34 w 228"/>
                        <a:gd name="T23" fmla="*/ 118 h 165"/>
                        <a:gd name="T24" fmla="*/ 28 w 228"/>
                        <a:gd name="T25" fmla="*/ 113 h 165"/>
                        <a:gd name="T26" fmla="*/ 21 w 228"/>
                        <a:gd name="T27" fmla="*/ 111 h 165"/>
                        <a:gd name="T28" fmla="*/ 13 w 228"/>
                        <a:gd name="T29" fmla="*/ 111 h 165"/>
                        <a:gd name="T30" fmla="*/ 6 w 228"/>
                        <a:gd name="T31" fmla="*/ 113 h 165"/>
                        <a:gd name="T32" fmla="*/ 2 w 228"/>
                        <a:gd name="T33" fmla="*/ 115 h 165"/>
                        <a:gd name="T34" fmla="*/ 0 w 228"/>
                        <a:gd name="T35" fmla="*/ 115 h 165"/>
                        <a:gd name="T36" fmla="*/ 191 w 228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28"/>
                        <a:gd name="T58" fmla="*/ 0 h 165"/>
                        <a:gd name="T59" fmla="*/ 228 w 228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28" h="165">
                          <a:moveTo>
                            <a:pt x="191" y="0"/>
                          </a:moveTo>
                          <a:lnTo>
                            <a:pt x="193" y="0"/>
                          </a:lnTo>
                          <a:lnTo>
                            <a:pt x="200" y="0"/>
                          </a:lnTo>
                          <a:lnTo>
                            <a:pt x="208" y="2"/>
                          </a:lnTo>
                          <a:lnTo>
                            <a:pt x="215" y="5"/>
                          </a:lnTo>
                          <a:lnTo>
                            <a:pt x="223" y="15"/>
                          </a:lnTo>
                          <a:lnTo>
                            <a:pt x="228" y="28"/>
                          </a:lnTo>
                          <a:lnTo>
                            <a:pt x="228" y="48"/>
                          </a:lnTo>
                          <a:lnTo>
                            <a:pt x="35" y="165"/>
                          </a:lnTo>
                          <a:lnTo>
                            <a:pt x="39" y="142"/>
                          </a:lnTo>
                          <a:lnTo>
                            <a:pt x="37" y="128"/>
                          </a:lnTo>
                          <a:lnTo>
                            <a:pt x="34" y="118"/>
                          </a:lnTo>
                          <a:lnTo>
                            <a:pt x="28" y="113"/>
                          </a:lnTo>
                          <a:lnTo>
                            <a:pt x="21" y="111"/>
                          </a:lnTo>
                          <a:lnTo>
                            <a:pt x="13" y="111"/>
                          </a:lnTo>
                          <a:lnTo>
                            <a:pt x="6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91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0" name="Freeform 299"/>
                    <p:cNvSpPr>
                      <a:spLocks/>
                    </p:cNvSpPr>
                    <p:nvPr/>
                  </p:nvSpPr>
                  <p:spPr bwMode="auto">
                    <a:xfrm>
                      <a:off x="2354" y="2532"/>
                      <a:ext cx="220" cy="159"/>
                    </a:xfrm>
                    <a:custGeom>
                      <a:avLst/>
                      <a:gdLst>
                        <a:gd name="T0" fmla="*/ 187 w 220"/>
                        <a:gd name="T1" fmla="*/ 0 h 159"/>
                        <a:gd name="T2" fmla="*/ 189 w 220"/>
                        <a:gd name="T3" fmla="*/ 0 h 159"/>
                        <a:gd name="T4" fmla="*/ 194 w 220"/>
                        <a:gd name="T5" fmla="*/ 0 h 159"/>
                        <a:gd name="T6" fmla="*/ 202 w 220"/>
                        <a:gd name="T7" fmla="*/ 2 h 159"/>
                        <a:gd name="T8" fmla="*/ 209 w 220"/>
                        <a:gd name="T9" fmla="*/ 7 h 159"/>
                        <a:gd name="T10" fmla="*/ 217 w 220"/>
                        <a:gd name="T11" fmla="*/ 15 h 159"/>
                        <a:gd name="T12" fmla="*/ 220 w 220"/>
                        <a:gd name="T13" fmla="*/ 26 h 159"/>
                        <a:gd name="T14" fmla="*/ 220 w 220"/>
                        <a:gd name="T15" fmla="*/ 44 h 159"/>
                        <a:gd name="T16" fmla="*/ 31 w 220"/>
                        <a:gd name="T17" fmla="*/ 159 h 159"/>
                        <a:gd name="T18" fmla="*/ 33 w 220"/>
                        <a:gd name="T19" fmla="*/ 139 h 159"/>
                        <a:gd name="T20" fmla="*/ 31 w 220"/>
                        <a:gd name="T21" fmla="*/ 126 h 159"/>
                        <a:gd name="T22" fmla="*/ 28 w 220"/>
                        <a:gd name="T23" fmla="*/ 117 h 159"/>
                        <a:gd name="T24" fmla="*/ 20 w 220"/>
                        <a:gd name="T25" fmla="*/ 113 h 159"/>
                        <a:gd name="T26" fmla="*/ 13 w 220"/>
                        <a:gd name="T27" fmla="*/ 111 h 159"/>
                        <a:gd name="T28" fmla="*/ 5 w 220"/>
                        <a:gd name="T29" fmla="*/ 113 h 159"/>
                        <a:gd name="T30" fmla="*/ 2 w 220"/>
                        <a:gd name="T31" fmla="*/ 115 h 159"/>
                        <a:gd name="T32" fmla="*/ 0 w 220"/>
                        <a:gd name="T33" fmla="*/ 115 h 159"/>
                        <a:gd name="T34" fmla="*/ 187 w 220"/>
                        <a:gd name="T35" fmla="*/ 0 h 159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0"/>
                        <a:gd name="T55" fmla="*/ 0 h 159"/>
                        <a:gd name="T56" fmla="*/ 220 w 220"/>
                        <a:gd name="T57" fmla="*/ 159 h 159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0" h="159">
                          <a:moveTo>
                            <a:pt x="187" y="0"/>
                          </a:moveTo>
                          <a:lnTo>
                            <a:pt x="189" y="0"/>
                          </a:lnTo>
                          <a:lnTo>
                            <a:pt x="194" y="0"/>
                          </a:lnTo>
                          <a:lnTo>
                            <a:pt x="202" y="2"/>
                          </a:lnTo>
                          <a:lnTo>
                            <a:pt x="209" y="7"/>
                          </a:lnTo>
                          <a:lnTo>
                            <a:pt x="217" y="15"/>
                          </a:lnTo>
                          <a:lnTo>
                            <a:pt x="220" y="26"/>
                          </a:lnTo>
                          <a:lnTo>
                            <a:pt x="220" y="44"/>
                          </a:lnTo>
                          <a:lnTo>
                            <a:pt x="31" y="159"/>
                          </a:lnTo>
                          <a:lnTo>
                            <a:pt x="33" y="139"/>
                          </a:lnTo>
                          <a:lnTo>
                            <a:pt x="31" y="126"/>
                          </a:lnTo>
                          <a:lnTo>
                            <a:pt x="28" y="117"/>
                          </a:lnTo>
                          <a:lnTo>
                            <a:pt x="20" y="113"/>
                          </a:lnTo>
                          <a:lnTo>
                            <a:pt x="13" y="111"/>
                          </a:lnTo>
                          <a:lnTo>
                            <a:pt x="5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87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1" name="Freeform 300"/>
                    <p:cNvSpPr>
                      <a:spLocks/>
                    </p:cNvSpPr>
                    <p:nvPr/>
                  </p:nvSpPr>
                  <p:spPr bwMode="auto">
                    <a:xfrm>
                      <a:off x="2359" y="2532"/>
                      <a:ext cx="215" cy="154"/>
                    </a:xfrm>
                    <a:custGeom>
                      <a:avLst/>
                      <a:gdLst>
                        <a:gd name="T0" fmla="*/ 184 w 215"/>
                        <a:gd name="T1" fmla="*/ 0 h 154"/>
                        <a:gd name="T2" fmla="*/ 188 w 215"/>
                        <a:gd name="T3" fmla="*/ 0 h 154"/>
                        <a:gd name="T4" fmla="*/ 193 w 215"/>
                        <a:gd name="T5" fmla="*/ 2 h 154"/>
                        <a:gd name="T6" fmla="*/ 201 w 215"/>
                        <a:gd name="T7" fmla="*/ 5 h 154"/>
                        <a:gd name="T8" fmla="*/ 210 w 215"/>
                        <a:gd name="T9" fmla="*/ 11 h 154"/>
                        <a:gd name="T10" fmla="*/ 214 w 215"/>
                        <a:gd name="T11" fmla="*/ 24 h 154"/>
                        <a:gd name="T12" fmla="*/ 215 w 215"/>
                        <a:gd name="T13" fmla="*/ 40 h 154"/>
                        <a:gd name="T14" fmla="*/ 28 w 215"/>
                        <a:gd name="T15" fmla="*/ 154 h 154"/>
                        <a:gd name="T16" fmla="*/ 30 w 215"/>
                        <a:gd name="T17" fmla="*/ 135 h 154"/>
                        <a:gd name="T18" fmla="*/ 26 w 215"/>
                        <a:gd name="T19" fmla="*/ 124 h 154"/>
                        <a:gd name="T20" fmla="*/ 21 w 215"/>
                        <a:gd name="T21" fmla="*/ 117 h 154"/>
                        <a:gd name="T22" fmla="*/ 13 w 215"/>
                        <a:gd name="T23" fmla="*/ 113 h 154"/>
                        <a:gd name="T24" fmla="*/ 8 w 215"/>
                        <a:gd name="T25" fmla="*/ 113 h 154"/>
                        <a:gd name="T26" fmla="*/ 2 w 215"/>
                        <a:gd name="T27" fmla="*/ 113 h 154"/>
                        <a:gd name="T28" fmla="*/ 0 w 215"/>
                        <a:gd name="T29" fmla="*/ 113 h 154"/>
                        <a:gd name="T30" fmla="*/ 184 w 215"/>
                        <a:gd name="T31" fmla="*/ 0 h 154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5"/>
                        <a:gd name="T49" fmla="*/ 0 h 154"/>
                        <a:gd name="T50" fmla="*/ 215 w 215"/>
                        <a:gd name="T51" fmla="*/ 154 h 154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5" h="154">
                          <a:moveTo>
                            <a:pt x="184" y="0"/>
                          </a:moveTo>
                          <a:lnTo>
                            <a:pt x="188" y="0"/>
                          </a:lnTo>
                          <a:lnTo>
                            <a:pt x="193" y="2"/>
                          </a:lnTo>
                          <a:lnTo>
                            <a:pt x="201" y="5"/>
                          </a:lnTo>
                          <a:lnTo>
                            <a:pt x="210" y="11"/>
                          </a:lnTo>
                          <a:lnTo>
                            <a:pt x="214" y="24"/>
                          </a:lnTo>
                          <a:lnTo>
                            <a:pt x="215" y="40"/>
                          </a:lnTo>
                          <a:lnTo>
                            <a:pt x="28" y="154"/>
                          </a:lnTo>
                          <a:lnTo>
                            <a:pt x="30" y="135"/>
                          </a:lnTo>
                          <a:lnTo>
                            <a:pt x="26" y="124"/>
                          </a:lnTo>
                          <a:lnTo>
                            <a:pt x="21" y="117"/>
                          </a:lnTo>
                          <a:lnTo>
                            <a:pt x="13" y="113"/>
                          </a:lnTo>
                          <a:lnTo>
                            <a:pt x="8" y="113"/>
                          </a:lnTo>
                          <a:lnTo>
                            <a:pt x="2" y="113"/>
                          </a:lnTo>
                          <a:lnTo>
                            <a:pt x="0" y="113"/>
                          </a:lnTo>
                          <a:lnTo>
                            <a:pt x="184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2" name="Freeform 301"/>
                    <p:cNvSpPr>
                      <a:spLocks/>
                    </p:cNvSpPr>
                    <p:nvPr/>
                  </p:nvSpPr>
                  <p:spPr bwMode="auto">
                    <a:xfrm>
                      <a:off x="2365" y="2534"/>
                      <a:ext cx="208" cy="146"/>
                    </a:xfrm>
                    <a:custGeom>
                      <a:avLst/>
                      <a:gdLst>
                        <a:gd name="T0" fmla="*/ 182 w 208"/>
                        <a:gd name="T1" fmla="*/ 0 h 146"/>
                        <a:gd name="T2" fmla="*/ 183 w 208"/>
                        <a:gd name="T3" fmla="*/ 0 h 146"/>
                        <a:gd name="T4" fmla="*/ 189 w 208"/>
                        <a:gd name="T5" fmla="*/ 1 h 146"/>
                        <a:gd name="T6" fmla="*/ 196 w 208"/>
                        <a:gd name="T7" fmla="*/ 3 h 146"/>
                        <a:gd name="T8" fmla="*/ 202 w 208"/>
                        <a:gd name="T9" fmla="*/ 11 h 146"/>
                        <a:gd name="T10" fmla="*/ 208 w 208"/>
                        <a:gd name="T11" fmla="*/ 20 h 146"/>
                        <a:gd name="T12" fmla="*/ 208 w 208"/>
                        <a:gd name="T13" fmla="*/ 35 h 146"/>
                        <a:gd name="T14" fmla="*/ 24 w 208"/>
                        <a:gd name="T15" fmla="*/ 146 h 146"/>
                        <a:gd name="T16" fmla="*/ 24 w 208"/>
                        <a:gd name="T17" fmla="*/ 129 h 146"/>
                        <a:gd name="T18" fmla="*/ 20 w 208"/>
                        <a:gd name="T19" fmla="*/ 120 h 146"/>
                        <a:gd name="T20" fmla="*/ 15 w 208"/>
                        <a:gd name="T21" fmla="*/ 115 h 146"/>
                        <a:gd name="T22" fmla="*/ 7 w 208"/>
                        <a:gd name="T23" fmla="*/ 111 h 146"/>
                        <a:gd name="T24" fmla="*/ 2 w 208"/>
                        <a:gd name="T25" fmla="*/ 111 h 146"/>
                        <a:gd name="T26" fmla="*/ 0 w 208"/>
                        <a:gd name="T27" fmla="*/ 111 h 146"/>
                        <a:gd name="T28" fmla="*/ 182 w 208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08"/>
                        <a:gd name="T46" fmla="*/ 0 h 146"/>
                        <a:gd name="T47" fmla="*/ 208 w 208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08" h="146">
                          <a:moveTo>
                            <a:pt x="182" y="0"/>
                          </a:moveTo>
                          <a:lnTo>
                            <a:pt x="183" y="0"/>
                          </a:lnTo>
                          <a:lnTo>
                            <a:pt x="189" y="1"/>
                          </a:lnTo>
                          <a:lnTo>
                            <a:pt x="196" y="3"/>
                          </a:lnTo>
                          <a:lnTo>
                            <a:pt x="202" y="11"/>
                          </a:lnTo>
                          <a:lnTo>
                            <a:pt x="208" y="20"/>
                          </a:lnTo>
                          <a:lnTo>
                            <a:pt x="208" y="35"/>
                          </a:lnTo>
                          <a:lnTo>
                            <a:pt x="24" y="146"/>
                          </a:lnTo>
                          <a:lnTo>
                            <a:pt x="24" y="129"/>
                          </a:lnTo>
                          <a:lnTo>
                            <a:pt x="20" y="120"/>
                          </a:lnTo>
                          <a:lnTo>
                            <a:pt x="15" y="115"/>
                          </a:lnTo>
                          <a:lnTo>
                            <a:pt x="7" y="111"/>
                          </a:lnTo>
                          <a:lnTo>
                            <a:pt x="2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3" name="Freeform 302"/>
                    <p:cNvSpPr>
                      <a:spLocks/>
                    </p:cNvSpPr>
                    <p:nvPr/>
                  </p:nvSpPr>
                  <p:spPr bwMode="auto">
                    <a:xfrm>
                      <a:off x="2370" y="2534"/>
                      <a:ext cx="203" cy="140"/>
                    </a:xfrm>
                    <a:custGeom>
                      <a:avLst/>
                      <a:gdLst>
                        <a:gd name="T0" fmla="*/ 178 w 203"/>
                        <a:gd name="T1" fmla="*/ 0 h 140"/>
                        <a:gd name="T2" fmla="*/ 180 w 203"/>
                        <a:gd name="T3" fmla="*/ 0 h 140"/>
                        <a:gd name="T4" fmla="*/ 188 w 203"/>
                        <a:gd name="T5" fmla="*/ 3 h 140"/>
                        <a:gd name="T6" fmla="*/ 195 w 203"/>
                        <a:gd name="T7" fmla="*/ 9 h 140"/>
                        <a:gd name="T8" fmla="*/ 201 w 203"/>
                        <a:gd name="T9" fmla="*/ 18 h 140"/>
                        <a:gd name="T10" fmla="*/ 203 w 203"/>
                        <a:gd name="T11" fmla="*/ 31 h 140"/>
                        <a:gd name="T12" fmla="*/ 21 w 203"/>
                        <a:gd name="T13" fmla="*/ 140 h 140"/>
                        <a:gd name="T14" fmla="*/ 21 w 203"/>
                        <a:gd name="T15" fmla="*/ 127 h 140"/>
                        <a:gd name="T16" fmla="*/ 15 w 203"/>
                        <a:gd name="T17" fmla="*/ 118 h 140"/>
                        <a:gd name="T18" fmla="*/ 8 w 203"/>
                        <a:gd name="T19" fmla="*/ 113 h 140"/>
                        <a:gd name="T20" fmla="*/ 2 w 203"/>
                        <a:gd name="T21" fmla="*/ 111 h 140"/>
                        <a:gd name="T22" fmla="*/ 0 w 203"/>
                        <a:gd name="T23" fmla="*/ 109 h 140"/>
                        <a:gd name="T24" fmla="*/ 178 w 203"/>
                        <a:gd name="T25" fmla="*/ 0 h 140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3"/>
                        <a:gd name="T40" fmla="*/ 0 h 140"/>
                        <a:gd name="T41" fmla="*/ 203 w 203"/>
                        <a:gd name="T42" fmla="*/ 140 h 140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3" h="140">
                          <a:moveTo>
                            <a:pt x="178" y="0"/>
                          </a:moveTo>
                          <a:lnTo>
                            <a:pt x="180" y="0"/>
                          </a:lnTo>
                          <a:lnTo>
                            <a:pt x="188" y="3"/>
                          </a:lnTo>
                          <a:lnTo>
                            <a:pt x="195" y="9"/>
                          </a:lnTo>
                          <a:lnTo>
                            <a:pt x="201" y="18"/>
                          </a:lnTo>
                          <a:lnTo>
                            <a:pt x="203" y="31"/>
                          </a:lnTo>
                          <a:lnTo>
                            <a:pt x="21" y="140"/>
                          </a:lnTo>
                          <a:lnTo>
                            <a:pt x="21" y="127"/>
                          </a:lnTo>
                          <a:lnTo>
                            <a:pt x="15" y="118"/>
                          </a:lnTo>
                          <a:lnTo>
                            <a:pt x="8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4" name="Freeform 303"/>
                    <p:cNvSpPr>
                      <a:spLocks/>
                    </p:cNvSpPr>
                    <p:nvPr/>
                  </p:nvSpPr>
                  <p:spPr bwMode="auto">
                    <a:xfrm>
                      <a:off x="2376" y="2534"/>
                      <a:ext cx="195" cy="135"/>
                    </a:xfrm>
                    <a:custGeom>
                      <a:avLst/>
                      <a:gdLst>
                        <a:gd name="T0" fmla="*/ 174 w 195"/>
                        <a:gd name="T1" fmla="*/ 0 h 135"/>
                        <a:gd name="T2" fmla="*/ 174 w 195"/>
                        <a:gd name="T3" fmla="*/ 0 h 135"/>
                        <a:gd name="T4" fmla="*/ 178 w 195"/>
                        <a:gd name="T5" fmla="*/ 1 h 135"/>
                        <a:gd name="T6" fmla="*/ 182 w 195"/>
                        <a:gd name="T7" fmla="*/ 3 h 135"/>
                        <a:gd name="T8" fmla="*/ 185 w 195"/>
                        <a:gd name="T9" fmla="*/ 7 h 135"/>
                        <a:gd name="T10" fmla="*/ 189 w 195"/>
                        <a:gd name="T11" fmla="*/ 11 h 135"/>
                        <a:gd name="T12" fmla="*/ 193 w 195"/>
                        <a:gd name="T13" fmla="*/ 14 h 135"/>
                        <a:gd name="T14" fmla="*/ 195 w 195"/>
                        <a:gd name="T15" fmla="*/ 20 h 135"/>
                        <a:gd name="T16" fmla="*/ 195 w 195"/>
                        <a:gd name="T17" fmla="*/ 26 h 135"/>
                        <a:gd name="T18" fmla="*/ 17 w 195"/>
                        <a:gd name="T19" fmla="*/ 135 h 135"/>
                        <a:gd name="T20" fmla="*/ 17 w 195"/>
                        <a:gd name="T21" fmla="*/ 129 h 135"/>
                        <a:gd name="T22" fmla="*/ 15 w 195"/>
                        <a:gd name="T23" fmla="*/ 126 h 135"/>
                        <a:gd name="T24" fmla="*/ 11 w 195"/>
                        <a:gd name="T25" fmla="*/ 120 h 135"/>
                        <a:gd name="T26" fmla="*/ 9 w 195"/>
                        <a:gd name="T27" fmla="*/ 116 h 135"/>
                        <a:gd name="T28" fmla="*/ 6 w 195"/>
                        <a:gd name="T29" fmla="*/ 113 h 135"/>
                        <a:gd name="T30" fmla="*/ 2 w 195"/>
                        <a:gd name="T31" fmla="*/ 111 h 135"/>
                        <a:gd name="T32" fmla="*/ 0 w 195"/>
                        <a:gd name="T33" fmla="*/ 109 h 135"/>
                        <a:gd name="T34" fmla="*/ 0 w 195"/>
                        <a:gd name="T35" fmla="*/ 109 h 135"/>
                        <a:gd name="T36" fmla="*/ 174 w 195"/>
                        <a:gd name="T37" fmla="*/ 0 h 13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5"/>
                        <a:gd name="T58" fmla="*/ 0 h 135"/>
                        <a:gd name="T59" fmla="*/ 195 w 195"/>
                        <a:gd name="T60" fmla="*/ 135 h 13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5" h="135">
                          <a:moveTo>
                            <a:pt x="174" y="0"/>
                          </a:moveTo>
                          <a:lnTo>
                            <a:pt x="174" y="0"/>
                          </a:lnTo>
                          <a:lnTo>
                            <a:pt x="178" y="1"/>
                          </a:lnTo>
                          <a:lnTo>
                            <a:pt x="182" y="3"/>
                          </a:lnTo>
                          <a:lnTo>
                            <a:pt x="185" y="7"/>
                          </a:lnTo>
                          <a:lnTo>
                            <a:pt x="189" y="11"/>
                          </a:lnTo>
                          <a:lnTo>
                            <a:pt x="193" y="14"/>
                          </a:lnTo>
                          <a:lnTo>
                            <a:pt x="195" y="20"/>
                          </a:lnTo>
                          <a:lnTo>
                            <a:pt x="195" y="26"/>
                          </a:lnTo>
                          <a:lnTo>
                            <a:pt x="17" y="135"/>
                          </a:lnTo>
                          <a:lnTo>
                            <a:pt x="17" y="129"/>
                          </a:lnTo>
                          <a:lnTo>
                            <a:pt x="15" y="126"/>
                          </a:lnTo>
                          <a:lnTo>
                            <a:pt x="11" y="120"/>
                          </a:lnTo>
                          <a:lnTo>
                            <a:pt x="9" y="116"/>
                          </a:lnTo>
                          <a:lnTo>
                            <a:pt x="6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4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5" name="Freeform 304"/>
                    <p:cNvSpPr>
                      <a:spLocks/>
                    </p:cNvSpPr>
                    <p:nvPr/>
                  </p:nvSpPr>
                  <p:spPr bwMode="auto">
                    <a:xfrm>
                      <a:off x="2382" y="2535"/>
                      <a:ext cx="189" cy="128"/>
                    </a:xfrm>
                    <a:custGeom>
                      <a:avLst/>
                      <a:gdLst>
                        <a:gd name="T0" fmla="*/ 170 w 189"/>
                        <a:gd name="T1" fmla="*/ 0 h 128"/>
                        <a:gd name="T2" fmla="*/ 172 w 189"/>
                        <a:gd name="T3" fmla="*/ 0 h 128"/>
                        <a:gd name="T4" fmla="*/ 174 w 189"/>
                        <a:gd name="T5" fmla="*/ 2 h 128"/>
                        <a:gd name="T6" fmla="*/ 178 w 189"/>
                        <a:gd name="T7" fmla="*/ 4 h 128"/>
                        <a:gd name="T8" fmla="*/ 181 w 189"/>
                        <a:gd name="T9" fmla="*/ 8 h 128"/>
                        <a:gd name="T10" fmla="*/ 185 w 189"/>
                        <a:gd name="T11" fmla="*/ 12 h 128"/>
                        <a:gd name="T12" fmla="*/ 187 w 189"/>
                        <a:gd name="T13" fmla="*/ 17 h 128"/>
                        <a:gd name="T14" fmla="*/ 189 w 189"/>
                        <a:gd name="T15" fmla="*/ 21 h 128"/>
                        <a:gd name="T16" fmla="*/ 13 w 189"/>
                        <a:gd name="T17" fmla="*/ 128 h 128"/>
                        <a:gd name="T18" fmla="*/ 0 w 189"/>
                        <a:gd name="T19" fmla="*/ 106 h 128"/>
                        <a:gd name="T20" fmla="*/ 170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0" y="0"/>
                          </a:moveTo>
                          <a:lnTo>
                            <a:pt x="172" y="0"/>
                          </a:lnTo>
                          <a:lnTo>
                            <a:pt x="174" y="2"/>
                          </a:lnTo>
                          <a:lnTo>
                            <a:pt x="178" y="4"/>
                          </a:lnTo>
                          <a:lnTo>
                            <a:pt x="181" y="8"/>
                          </a:lnTo>
                          <a:lnTo>
                            <a:pt x="185" y="12"/>
                          </a:lnTo>
                          <a:lnTo>
                            <a:pt x="187" y="17"/>
                          </a:lnTo>
                          <a:lnTo>
                            <a:pt x="189" y="21"/>
                          </a:lnTo>
                          <a:lnTo>
                            <a:pt x="13" y="128"/>
                          </a:lnTo>
                          <a:lnTo>
                            <a:pt x="0" y="106"/>
                          </a:lnTo>
                          <a:lnTo>
                            <a:pt x="17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6" name="Freeform 314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7" name="Freeform 315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8" name="Freeform 317"/>
                    <p:cNvSpPr>
                      <a:spLocks/>
                    </p:cNvSpPr>
                    <p:nvPr/>
                  </p:nvSpPr>
                  <p:spPr bwMode="auto">
                    <a:xfrm>
                      <a:off x="2535" y="2530"/>
                      <a:ext cx="43" cy="54"/>
                    </a:xfrm>
                    <a:custGeom>
                      <a:avLst/>
                      <a:gdLst>
                        <a:gd name="T0" fmla="*/ 0 w 43"/>
                        <a:gd name="T1" fmla="*/ 4 h 54"/>
                        <a:gd name="T2" fmla="*/ 2 w 43"/>
                        <a:gd name="T3" fmla="*/ 4 h 54"/>
                        <a:gd name="T4" fmla="*/ 8 w 43"/>
                        <a:gd name="T5" fmla="*/ 2 h 54"/>
                        <a:gd name="T6" fmla="*/ 13 w 43"/>
                        <a:gd name="T7" fmla="*/ 0 h 54"/>
                        <a:gd name="T8" fmla="*/ 21 w 43"/>
                        <a:gd name="T9" fmla="*/ 0 h 54"/>
                        <a:gd name="T10" fmla="*/ 28 w 43"/>
                        <a:gd name="T11" fmla="*/ 4 h 54"/>
                        <a:gd name="T12" fmla="*/ 36 w 43"/>
                        <a:gd name="T13" fmla="*/ 15 h 54"/>
                        <a:gd name="T14" fmla="*/ 39 w 43"/>
                        <a:gd name="T15" fmla="*/ 30 h 54"/>
                        <a:gd name="T16" fmla="*/ 43 w 43"/>
                        <a:gd name="T17" fmla="*/ 54 h 5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43"/>
                        <a:gd name="T28" fmla="*/ 0 h 54"/>
                        <a:gd name="T29" fmla="*/ 43 w 43"/>
                        <a:gd name="T30" fmla="*/ 54 h 5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43" h="54">
                          <a:moveTo>
                            <a:pt x="0" y="4"/>
                          </a:moveTo>
                          <a:lnTo>
                            <a:pt x="2" y="4"/>
                          </a:lnTo>
                          <a:lnTo>
                            <a:pt x="8" y="2"/>
                          </a:lnTo>
                          <a:lnTo>
                            <a:pt x="13" y="0"/>
                          </a:lnTo>
                          <a:lnTo>
                            <a:pt x="21" y="0"/>
                          </a:lnTo>
                          <a:lnTo>
                            <a:pt x="28" y="4"/>
                          </a:lnTo>
                          <a:lnTo>
                            <a:pt x="36" y="15"/>
                          </a:lnTo>
                          <a:lnTo>
                            <a:pt x="39" y="30"/>
                          </a:lnTo>
                          <a:lnTo>
                            <a:pt x="43" y="5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29" name="Line 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13" y="2152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0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63" y="21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1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87" y="21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2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11" y="20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3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37" y="2079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4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1" y="2064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5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85" y="205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6" name="Line 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9" y="203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7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35" y="20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8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9" y="20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39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83" y="19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0" name="Line 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07" y="197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1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33" y="1964"/>
                      <a:ext cx="12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2" name="Line 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58" y="194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3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82" y="1936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4" name="Line 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08" y="19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5" name="Line 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32" y="1907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6" name="Line 7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25" y="1862"/>
                      <a:ext cx="124" cy="4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grpSp>
                  <p:nvGrpSpPr>
                    <p:cNvPr id="247" name="Group 39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87" y="2137"/>
                      <a:ext cx="616" cy="339"/>
                      <a:chOff x="2582" y="2147"/>
                      <a:chExt cx="616" cy="339"/>
                    </a:xfrm>
                  </p:grpSpPr>
                  <p:sp>
                    <p:nvSpPr>
                      <p:cNvPr id="262" name="Line 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86" y="2419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3" name="Line 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73" y="2432"/>
                        <a:ext cx="2" cy="2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4" name="Line 9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06" y="2466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5" name="Line 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82" y="2479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6" name="Line 126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2605" y="245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7" name="Line 12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12" y="244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8" name="Line 12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38" y="2425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69" name="Line 12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62" y="2429"/>
                        <a:ext cx="8" cy="3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0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187" y="2169"/>
                        <a:ext cx="11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1" name="Line 73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3179" y="2152"/>
                        <a:ext cx="12" cy="10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2" name="Line 7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53" y="2147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3" name="Line 7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29" y="216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4" name="Line 7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05" y="21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5" name="Line 7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81" y="2189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6" name="Line 7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55" y="22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7" name="Line 7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31" y="2217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8" name="Line 8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07" y="2232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79" name="Line 8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83" y="2247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0" name="Line 8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57" y="2262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1" name="Line 8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33" y="22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2" name="Line 8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09" y="22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3" name="Line 8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83" y="23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4" name="Line 8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59" y="2319"/>
                        <a:ext cx="13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5" name="Line 8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35" y="2332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6" name="Line 8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10" y="2347"/>
                        <a:ext cx="12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7" name="Line 8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84" y="2362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8" name="Line 9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60" y="23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89" name="Line 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36" y="23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290" name="Line 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12" y="2404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  <p:sp>
                  <p:nvSpPr>
                    <p:cNvPr id="248" name="Line 1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83" y="2192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49" name="Line 1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09" y="217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0" name="Line 12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20" y="216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1" name="Line 2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7" y="1870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2" name="Freeform 305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3" name="Freeform 306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4" name="Freeform 307"/>
                    <p:cNvSpPr>
                      <a:spLocks/>
                    </p:cNvSpPr>
                    <p:nvPr/>
                  </p:nvSpPr>
                  <p:spPr bwMode="auto">
                    <a:xfrm>
                      <a:off x="2239" y="1844"/>
                      <a:ext cx="230" cy="165"/>
                    </a:xfrm>
                    <a:custGeom>
                      <a:avLst/>
                      <a:gdLst>
                        <a:gd name="T0" fmla="*/ 193 w 230"/>
                        <a:gd name="T1" fmla="*/ 0 h 165"/>
                        <a:gd name="T2" fmla="*/ 194 w 230"/>
                        <a:gd name="T3" fmla="*/ 0 h 165"/>
                        <a:gd name="T4" fmla="*/ 200 w 230"/>
                        <a:gd name="T5" fmla="*/ 0 h 165"/>
                        <a:gd name="T6" fmla="*/ 209 w 230"/>
                        <a:gd name="T7" fmla="*/ 2 h 165"/>
                        <a:gd name="T8" fmla="*/ 217 w 230"/>
                        <a:gd name="T9" fmla="*/ 7 h 165"/>
                        <a:gd name="T10" fmla="*/ 224 w 230"/>
                        <a:gd name="T11" fmla="*/ 15 h 165"/>
                        <a:gd name="T12" fmla="*/ 230 w 230"/>
                        <a:gd name="T13" fmla="*/ 29 h 165"/>
                        <a:gd name="T14" fmla="*/ 230 w 230"/>
                        <a:gd name="T15" fmla="*/ 50 h 165"/>
                        <a:gd name="T16" fmla="*/ 37 w 230"/>
                        <a:gd name="T17" fmla="*/ 165 h 165"/>
                        <a:gd name="T18" fmla="*/ 41 w 230"/>
                        <a:gd name="T19" fmla="*/ 144 h 165"/>
                        <a:gd name="T20" fmla="*/ 39 w 230"/>
                        <a:gd name="T21" fmla="*/ 128 h 165"/>
                        <a:gd name="T22" fmla="*/ 35 w 230"/>
                        <a:gd name="T23" fmla="*/ 118 h 165"/>
                        <a:gd name="T24" fmla="*/ 28 w 230"/>
                        <a:gd name="T25" fmla="*/ 113 h 165"/>
                        <a:gd name="T26" fmla="*/ 20 w 230"/>
                        <a:gd name="T27" fmla="*/ 111 h 165"/>
                        <a:gd name="T28" fmla="*/ 13 w 230"/>
                        <a:gd name="T29" fmla="*/ 113 h 165"/>
                        <a:gd name="T30" fmla="*/ 7 w 230"/>
                        <a:gd name="T31" fmla="*/ 115 h 165"/>
                        <a:gd name="T32" fmla="*/ 2 w 230"/>
                        <a:gd name="T33" fmla="*/ 115 h 165"/>
                        <a:gd name="T34" fmla="*/ 0 w 230"/>
                        <a:gd name="T35" fmla="*/ 117 h 165"/>
                        <a:gd name="T36" fmla="*/ 193 w 230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30"/>
                        <a:gd name="T58" fmla="*/ 0 h 165"/>
                        <a:gd name="T59" fmla="*/ 230 w 230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30" h="165">
                          <a:moveTo>
                            <a:pt x="193" y="0"/>
                          </a:moveTo>
                          <a:lnTo>
                            <a:pt x="194" y="0"/>
                          </a:lnTo>
                          <a:lnTo>
                            <a:pt x="200" y="0"/>
                          </a:lnTo>
                          <a:lnTo>
                            <a:pt x="209" y="2"/>
                          </a:lnTo>
                          <a:lnTo>
                            <a:pt x="217" y="7"/>
                          </a:lnTo>
                          <a:lnTo>
                            <a:pt x="224" y="15"/>
                          </a:lnTo>
                          <a:lnTo>
                            <a:pt x="230" y="29"/>
                          </a:lnTo>
                          <a:lnTo>
                            <a:pt x="230" y="50"/>
                          </a:lnTo>
                          <a:lnTo>
                            <a:pt x="37" y="165"/>
                          </a:lnTo>
                          <a:lnTo>
                            <a:pt x="41" y="144"/>
                          </a:lnTo>
                          <a:lnTo>
                            <a:pt x="39" y="128"/>
                          </a:lnTo>
                          <a:lnTo>
                            <a:pt x="35" y="118"/>
                          </a:lnTo>
                          <a:lnTo>
                            <a:pt x="28" y="113"/>
                          </a:lnTo>
                          <a:lnTo>
                            <a:pt x="20" y="111"/>
                          </a:lnTo>
                          <a:lnTo>
                            <a:pt x="13" y="113"/>
                          </a:lnTo>
                          <a:lnTo>
                            <a:pt x="7" y="115"/>
                          </a:lnTo>
                          <a:lnTo>
                            <a:pt x="2" y="115"/>
                          </a:lnTo>
                          <a:lnTo>
                            <a:pt x="0" y="117"/>
                          </a:lnTo>
                          <a:lnTo>
                            <a:pt x="193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5" name="Freeform 308"/>
                    <p:cNvSpPr>
                      <a:spLocks/>
                    </p:cNvSpPr>
                    <p:nvPr/>
                  </p:nvSpPr>
                  <p:spPr bwMode="auto">
                    <a:xfrm>
                      <a:off x="2244" y="1846"/>
                      <a:ext cx="223" cy="157"/>
                    </a:xfrm>
                    <a:custGeom>
                      <a:avLst/>
                      <a:gdLst>
                        <a:gd name="T0" fmla="*/ 189 w 223"/>
                        <a:gd name="T1" fmla="*/ 0 h 157"/>
                        <a:gd name="T2" fmla="*/ 191 w 223"/>
                        <a:gd name="T3" fmla="*/ 0 h 157"/>
                        <a:gd name="T4" fmla="*/ 197 w 223"/>
                        <a:gd name="T5" fmla="*/ 0 h 157"/>
                        <a:gd name="T6" fmla="*/ 204 w 223"/>
                        <a:gd name="T7" fmla="*/ 1 h 157"/>
                        <a:gd name="T8" fmla="*/ 212 w 223"/>
                        <a:gd name="T9" fmla="*/ 5 h 157"/>
                        <a:gd name="T10" fmla="*/ 219 w 223"/>
                        <a:gd name="T11" fmla="*/ 13 h 157"/>
                        <a:gd name="T12" fmla="*/ 223 w 223"/>
                        <a:gd name="T13" fmla="*/ 26 h 157"/>
                        <a:gd name="T14" fmla="*/ 223 w 223"/>
                        <a:gd name="T15" fmla="*/ 44 h 157"/>
                        <a:gd name="T16" fmla="*/ 34 w 223"/>
                        <a:gd name="T17" fmla="*/ 157 h 157"/>
                        <a:gd name="T18" fmla="*/ 36 w 223"/>
                        <a:gd name="T19" fmla="*/ 137 h 157"/>
                        <a:gd name="T20" fmla="*/ 34 w 223"/>
                        <a:gd name="T21" fmla="*/ 124 h 157"/>
                        <a:gd name="T22" fmla="*/ 28 w 223"/>
                        <a:gd name="T23" fmla="*/ 116 h 157"/>
                        <a:gd name="T24" fmla="*/ 23 w 223"/>
                        <a:gd name="T25" fmla="*/ 113 h 157"/>
                        <a:gd name="T26" fmla="*/ 15 w 223"/>
                        <a:gd name="T27" fmla="*/ 111 h 157"/>
                        <a:gd name="T28" fmla="*/ 8 w 223"/>
                        <a:gd name="T29" fmla="*/ 111 h 157"/>
                        <a:gd name="T30" fmla="*/ 4 w 223"/>
                        <a:gd name="T31" fmla="*/ 113 h 157"/>
                        <a:gd name="T32" fmla="*/ 0 w 223"/>
                        <a:gd name="T33" fmla="*/ 113 h 157"/>
                        <a:gd name="T34" fmla="*/ 189 w 223"/>
                        <a:gd name="T35" fmla="*/ 0 h 157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3"/>
                        <a:gd name="T55" fmla="*/ 0 h 157"/>
                        <a:gd name="T56" fmla="*/ 223 w 223"/>
                        <a:gd name="T57" fmla="*/ 157 h 157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3" h="157">
                          <a:moveTo>
                            <a:pt x="189" y="0"/>
                          </a:moveTo>
                          <a:lnTo>
                            <a:pt x="191" y="0"/>
                          </a:lnTo>
                          <a:lnTo>
                            <a:pt x="197" y="0"/>
                          </a:lnTo>
                          <a:lnTo>
                            <a:pt x="204" y="1"/>
                          </a:lnTo>
                          <a:lnTo>
                            <a:pt x="212" y="5"/>
                          </a:lnTo>
                          <a:lnTo>
                            <a:pt x="219" y="13"/>
                          </a:lnTo>
                          <a:lnTo>
                            <a:pt x="223" y="26"/>
                          </a:lnTo>
                          <a:lnTo>
                            <a:pt x="223" y="44"/>
                          </a:lnTo>
                          <a:lnTo>
                            <a:pt x="34" y="157"/>
                          </a:lnTo>
                          <a:lnTo>
                            <a:pt x="36" y="137"/>
                          </a:lnTo>
                          <a:lnTo>
                            <a:pt x="34" y="124"/>
                          </a:lnTo>
                          <a:lnTo>
                            <a:pt x="28" y="116"/>
                          </a:lnTo>
                          <a:lnTo>
                            <a:pt x="23" y="113"/>
                          </a:lnTo>
                          <a:lnTo>
                            <a:pt x="15" y="111"/>
                          </a:lnTo>
                          <a:lnTo>
                            <a:pt x="8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9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6" name="Freeform 309"/>
                    <p:cNvSpPr>
                      <a:spLocks/>
                    </p:cNvSpPr>
                    <p:nvPr/>
                  </p:nvSpPr>
                  <p:spPr bwMode="auto">
                    <a:xfrm>
                      <a:off x="2250" y="1846"/>
                      <a:ext cx="217" cy="152"/>
                    </a:xfrm>
                    <a:custGeom>
                      <a:avLst/>
                      <a:gdLst>
                        <a:gd name="T0" fmla="*/ 185 w 217"/>
                        <a:gd name="T1" fmla="*/ 0 h 152"/>
                        <a:gd name="T2" fmla="*/ 187 w 217"/>
                        <a:gd name="T3" fmla="*/ 0 h 152"/>
                        <a:gd name="T4" fmla="*/ 195 w 217"/>
                        <a:gd name="T5" fmla="*/ 1 h 152"/>
                        <a:gd name="T6" fmla="*/ 202 w 217"/>
                        <a:gd name="T7" fmla="*/ 3 h 152"/>
                        <a:gd name="T8" fmla="*/ 209 w 217"/>
                        <a:gd name="T9" fmla="*/ 11 h 152"/>
                        <a:gd name="T10" fmla="*/ 215 w 217"/>
                        <a:gd name="T11" fmla="*/ 22 h 152"/>
                        <a:gd name="T12" fmla="*/ 217 w 217"/>
                        <a:gd name="T13" fmla="*/ 39 h 152"/>
                        <a:gd name="T14" fmla="*/ 30 w 217"/>
                        <a:gd name="T15" fmla="*/ 152 h 152"/>
                        <a:gd name="T16" fmla="*/ 31 w 217"/>
                        <a:gd name="T17" fmla="*/ 133 h 152"/>
                        <a:gd name="T18" fmla="*/ 28 w 217"/>
                        <a:gd name="T19" fmla="*/ 122 h 152"/>
                        <a:gd name="T20" fmla="*/ 22 w 217"/>
                        <a:gd name="T21" fmla="*/ 115 h 152"/>
                        <a:gd name="T22" fmla="*/ 15 w 217"/>
                        <a:gd name="T23" fmla="*/ 113 h 152"/>
                        <a:gd name="T24" fmla="*/ 7 w 217"/>
                        <a:gd name="T25" fmla="*/ 111 h 152"/>
                        <a:gd name="T26" fmla="*/ 4 w 217"/>
                        <a:gd name="T27" fmla="*/ 113 h 152"/>
                        <a:gd name="T28" fmla="*/ 0 w 217"/>
                        <a:gd name="T29" fmla="*/ 113 h 152"/>
                        <a:gd name="T30" fmla="*/ 185 w 217"/>
                        <a:gd name="T31" fmla="*/ 0 h 15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7"/>
                        <a:gd name="T49" fmla="*/ 0 h 152"/>
                        <a:gd name="T50" fmla="*/ 217 w 217"/>
                        <a:gd name="T51" fmla="*/ 152 h 15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7" h="152">
                          <a:moveTo>
                            <a:pt x="185" y="0"/>
                          </a:moveTo>
                          <a:lnTo>
                            <a:pt x="187" y="0"/>
                          </a:lnTo>
                          <a:lnTo>
                            <a:pt x="195" y="1"/>
                          </a:lnTo>
                          <a:lnTo>
                            <a:pt x="202" y="3"/>
                          </a:lnTo>
                          <a:lnTo>
                            <a:pt x="209" y="11"/>
                          </a:lnTo>
                          <a:lnTo>
                            <a:pt x="215" y="22"/>
                          </a:lnTo>
                          <a:lnTo>
                            <a:pt x="217" y="39"/>
                          </a:lnTo>
                          <a:lnTo>
                            <a:pt x="30" y="152"/>
                          </a:lnTo>
                          <a:lnTo>
                            <a:pt x="31" y="133"/>
                          </a:lnTo>
                          <a:lnTo>
                            <a:pt x="28" y="122"/>
                          </a:lnTo>
                          <a:lnTo>
                            <a:pt x="22" y="115"/>
                          </a:lnTo>
                          <a:lnTo>
                            <a:pt x="15" y="113"/>
                          </a:lnTo>
                          <a:lnTo>
                            <a:pt x="7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5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7" name="Freeform 310"/>
                    <p:cNvSpPr>
                      <a:spLocks/>
                    </p:cNvSpPr>
                    <p:nvPr/>
                  </p:nvSpPr>
                  <p:spPr bwMode="auto">
                    <a:xfrm>
                      <a:off x="2255" y="1846"/>
                      <a:ext cx="210" cy="146"/>
                    </a:xfrm>
                    <a:custGeom>
                      <a:avLst/>
                      <a:gdLst>
                        <a:gd name="T0" fmla="*/ 182 w 210"/>
                        <a:gd name="T1" fmla="*/ 0 h 146"/>
                        <a:gd name="T2" fmla="*/ 186 w 210"/>
                        <a:gd name="T3" fmla="*/ 0 h 146"/>
                        <a:gd name="T4" fmla="*/ 190 w 210"/>
                        <a:gd name="T5" fmla="*/ 1 h 146"/>
                        <a:gd name="T6" fmla="*/ 197 w 210"/>
                        <a:gd name="T7" fmla="*/ 5 h 146"/>
                        <a:gd name="T8" fmla="*/ 204 w 210"/>
                        <a:gd name="T9" fmla="*/ 11 h 146"/>
                        <a:gd name="T10" fmla="*/ 210 w 210"/>
                        <a:gd name="T11" fmla="*/ 22 h 146"/>
                        <a:gd name="T12" fmla="*/ 210 w 210"/>
                        <a:gd name="T13" fmla="*/ 35 h 146"/>
                        <a:gd name="T14" fmla="*/ 26 w 210"/>
                        <a:gd name="T15" fmla="*/ 146 h 146"/>
                        <a:gd name="T16" fmla="*/ 26 w 210"/>
                        <a:gd name="T17" fmla="*/ 131 h 146"/>
                        <a:gd name="T18" fmla="*/ 23 w 210"/>
                        <a:gd name="T19" fmla="*/ 120 h 146"/>
                        <a:gd name="T20" fmla="*/ 17 w 210"/>
                        <a:gd name="T21" fmla="*/ 115 h 146"/>
                        <a:gd name="T22" fmla="*/ 10 w 210"/>
                        <a:gd name="T23" fmla="*/ 113 h 146"/>
                        <a:gd name="T24" fmla="*/ 4 w 210"/>
                        <a:gd name="T25" fmla="*/ 111 h 146"/>
                        <a:gd name="T26" fmla="*/ 0 w 210"/>
                        <a:gd name="T27" fmla="*/ 111 h 146"/>
                        <a:gd name="T28" fmla="*/ 182 w 210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10"/>
                        <a:gd name="T46" fmla="*/ 0 h 146"/>
                        <a:gd name="T47" fmla="*/ 210 w 210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10" h="146">
                          <a:moveTo>
                            <a:pt x="182" y="0"/>
                          </a:moveTo>
                          <a:lnTo>
                            <a:pt x="186" y="0"/>
                          </a:lnTo>
                          <a:lnTo>
                            <a:pt x="190" y="1"/>
                          </a:lnTo>
                          <a:lnTo>
                            <a:pt x="197" y="5"/>
                          </a:lnTo>
                          <a:lnTo>
                            <a:pt x="204" y="11"/>
                          </a:lnTo>
                          <a:lnTo>
                            <a:pt x="210" y="22"/>
                          </a:lnTo>
                          <a:lnTo>
                            <a:pt x="210" y="35"/>
                          </a:lnTo>
                          <a:lnTo>
                            <a:pt x="26" y="146"/>
                          </a:lnTo>
                          <a:lnTo>
                            <a:pt x="26" y="131"/>
                          </a:lnTo>
                          <a:lnTo>
                            <a:pt x="23" y="120"/>
                          </a:lnTo>
                          <a:lnTo>
                            <a:pt x="17" y="115"/>
                          </a:lnTo>
                          <a:lnTo>
                            <a:pt x="10" y="113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8" name="Freeform 311"/>
                    <p:cNvSpPr>
                      <a:spLocks/>
                    </p:cNvSpPr>
                    <p:nvPr/>
                  </p:nvSpPr>
                  <p:spPr bwMode="auto">
                    <a:xfrm>
                      <a:off x="2261" y="1846"/>
                      <a:ext cx="202" cy="141"/>
                    </a:xfrm>
                    <a:custGeom>
                      <a:avLst/>
                      <a:gdLst>
                        <a:gd name="T0" fmla="*/ 178 w 202"/>
                        <a:gd name="T1" fmla="*/ 0 h 141"/>
                        <a:gd name="T2" fmla="*/ 182 w 202"/>
                        <a:gd name="T3" fmla="*/ 1 h 141"/>
                        <a:gd name="T4" fmla="*/ 187 w 202"/>
                        <a:gd name="T5" fmla="*/ 3 h 141"/>
                        <a:gd name="T6" fmla="*/ 195 w 202"/>
                        <a:gd name="T7" fmla="*/ 9 h 141"/>
                        <a:gd name="T8" fmla="*/ 202 w 202"/>
                        <a:gd name="T9" fmla="*/ 18 h 141"/>
                        <a:gd name="T10" fmla="*/ 202 w 202"/>
                        <a:gd name="T11" fmla="*/ 31 h 141"/>
                        <a:gd name="T12" fmla="*/ 22 w 202"/>
                        <a:gd name="T13" fmla="*/ 141 h 141"/>
                        <a:gd name="T14" fmla="*/ 20 w 202"/>
                        <a:gd name="T15" fmla="*/ 128 h 141"/>
                        <a:gd name="T16" fmla="*/ 17 w 202"/>
                        <a:gd name="T17" fmla="*/ 120 h 141"/>
                        <a:gd name="T18" fmla="*/ 9 w 202"/>
                        <a:gd name="T19" fmla="*/ 115 h 141"/>
                        <a:gd name="T20" fmla="*/ 4 w 202"/>
                        <a:gd name="T21" fmla="*/ 111 h 141"/>
                        <a:gd name="T22" fmla="*/ 0 w 202"/>
                        <a:gd name="T23" fmla="*/ 111 h 141"/>
                        <a:gd name="T24" fmla="*/ 178 w 202"/>
                        <a:gd name="T25" fmla="*/ 0 h 141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2"/>
                        <a:gd name="T40" fmla="*/ 0 h 141"/>
                        <a:gd name="T41" fmla="*/ 202 w 202"/>
                        <a:gd name="T42" fmla="*/ 141 h 141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2" h="141">
                          <a:moveTo>
                            <a:pt x="178" y="0"/>
                          </a:moveTo>
                          <a:lnTo>
                            <a:pt x="182" y="1"/>
                          </a:lnTo>
                          <a:lnTo>
                            <a:pt x="187" y="3"/>
                          </a:lnTo>
                          <a:lnTo>
                            <a:pt x="195" y="9"/>
                          </a:lnTo>
                          <a:lnTo>
                            <a:pt x="202" y="18"/>
                          </a:lnTo>
                          <a:lnTo>
                            <a:pt x="202" y="31"/>
                          </a:lnTo>
                          <a:lnTo>
                            <a:pt x="22" y="141"/>
                          </a:lnTo>
                          <a:lnTo>
                            <a:pt x="20" y="128"/>
                          </a:lnTo>
                          <a:lnTo>
                            <a:pt x="17" y="120"/>
                          </a:lnTo>
                          <a:lnTo>
                            <a:pt x="9" y="115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59" name="Freeform 312"/>
                    <p:cNvSpPr>
                      <a:spLocks/>
                    </p:cNvSpPr>
                    <p:nvPr/>
                  </p:nvSpPr>
                  <p:spPr bwMode="auto">
                    <a:xfrm>
                      <a:off x="2267" y="1847"/>
                      <a:ext cx="196" cy="134"/>
                    </a:xfrm>
                    <a:custGeom>
                      <a:avLst/>
                      <a:gdLst>
                        <a:gd name="T0" fmla="*/ 176 w 196"/>
                        <a:gd name="T1" fmla="*/ 0 h 134"/>
                        <a:gd name="T2" fmla="*/ 176 w 196"/>
                        <a:gd name="T3" fmla="*/ 0 h 134"/>
                        <a:gd name="T4" fmla="*/ 179 w 196"/>
                        <a:gd name="T5" fmla="*/ 2 h 134"/>
                        <a:gd name="T6" fmla="*/ 181 w 196"/>
                        <a:gd name="T7" fmla="*/ 4 h 134"/>
                        <a:gd name="T8" fmla="*/ 187 w 196"/>
                        <a:gd name="T9" fmla="*/ 6 h 134"/>
                        <a:gd name="T10" fmla="*/ 191 w 196"/>
                        <a:gd name="T11" fmla="*/ 10 h 134"/>
                        <a:gd name="T12" fmla="*/ 192 w 196"/>
                        <a:gd name="T13" fmla="*/ 15 h 134"/>
                        <a:gd name="T14" fmla="*/ 196 w 196"/>
                        <a:gd name="T15" fmla="*/ 21 h 134"/>
                        <a:gd name="T16" fmla="*/ 196 w 196"/>
                        <a:gd name="T17" fmla="*/ 26 h 134"/>
                        <a:gd name="T18" fmla="*/ 16 w 196"/>
                        <a:gd name="T19" fmla="*/ 134 h 134"/>
                        <a:gd name="T20" fmla="*/ 16 w 196"/>
                        <a:gd name="T21" fmla="*/ 130 h 134"/>
                        <a:gd name="T22" fmla="*/ 16 w 196"/>
                        <a:gd name="T23" fmla="*/ 125 h 134"/>
                        <a:gd name="T24" fmla="*/ 13 w 196"/>
                        <a:gd name="T25" fmla="*/ 121 h 134"/>
                        <a:gd name="T26" fmla="*/ 9 w 196"/>
                        <a:gd name="T27" fmla="*/ 117 h 134"/>
                        <a:gd name="T28" fmla="*/ 7 w 196"/>
                        <a:gd name="T29" fmla="*/ 114 h 134"/>
                        <a:gd name="T30" fmla="*/ 3 w 196"/>
                        <a:gd name="T31" fmla="*/ 112 h 134"/>
                        <a:gd name="T32" fmla="*/ 1 w 196"/>
                        <a:gd name="T33" fmla="*/ 110 h 134"/>
                        <a:gd name="T34" fmla="*/ 0 w 196"/>
                        <a:gd name="T35" fmla="*/ 108 h 134"/>
                        <a:gd name="T36" fmla="*/ 176 w 196"/>
                        <a:gd name="T37" fmla="*/ 0 h 134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6"/>
                        <a:gd name="T58" fmla="*/ 0 h 134"/>
                        <a:gd name="T59" fmla="*/ 196 w 196"/>
                        <a:gd name="T60" fmla="*/ 134 h 134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6" h="134">
                          <a:moveTo>
                            <a:pt x="176" y="0"/>
                          </a:moveTo>
                          <a:lnTo>
                            <a:pt x="176" y="0"/>
                          </a:lnTo>
                          <a:lnTo>
                            <a:pt x="179" y="2"/>
                          </a:lnTo>
                          <a:lnTo>
                            <a:pt x="181" y="4"/>
                          </a:lnTo>
                          <a:lnTo>
                            <a:pt x="187" y="6"/>
                          </a:lnTo>
                          <a:lnTo>
                            <a:pt x="191" y="10"/>
                          </a:lnTo>
                          <a:lnTo>
                            <a:pt x="192" y="15"/>
                          </a:lnTo>
                          <a:lnTo>
                            <a:pt x="196" y="21"/>
                          </a:lnTo>
                          <a:lnTo>
                            <a:pt x="196" y="26"/>
                          </a:lnTo>
                          <a:lnTo>
                            <a:pt x="16" y="134"/>
                          </a:lnTo>
                          <a:lnTo>
                            <a:pt x="16" y="130"/>
                          </a:lnTo>
                          <a:lnTo>
                            <a:pt x="16" y="125"/>
                          </a:lnTo>
                          <a:lnTo>
                            <a:pt x="13" y="121"/>
                          </a:lnTo>
                          <a:lnTo>
                            <a:pt x="9" y="117"/>
                          </a:lnTo>
                          <a:lnTo>
                            <a:pt x="7" y="114"/>
                          </a:lnTo>
                          <a:lnTo>
                            <a:pt x="3" y="112"/>
                          </a:lnTo>
                          <a:lnTo>
                            <a:pt x="1" y="110"/>
                          </a:lnTo>
                          <a:lnTo>
                            <a:pt x="0" y="108"/>
                          </a:lnTo>
                          <a:lnTo>
                            <a:pt x="176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60" name="Freeform 313"/>
                    <p:cNvSpPr>
                      <a:spLocks/>
                    </p:cNvSpPr>
                    <p:nvPr/>
                  </p:nvSpPr>
                  <p:spPr bwMode="auto">
                    <a:xfrm>
                      <a:off x="2272" y="1847"/>
                      <a:ext cx="189" cy="128"/>
                    </a:xfrm>
                    <a:custGeom>
                      <a:avLst/>
                      <a:gdLst>
                        <a:gd name="T0" fmla="*/ 173 w 189"/>
                        <a:gd name="T1" fmla="*/ 0 h 128"/>
                        <a:gd name="T2" fmla="*/ 173 w 189"/>
                        <a:gd name="T3" fmla="*/ 0 h 128"/>
                        <a:gd name="T4" fmla="*/ 176 w 189"/>
                        <a:gd name="T5" fmla="*/ 2 h 128"/>
                        <a:gd name="T6" fmla="*/ 180 w 189"/>
                        <a:gd name="T7" fmla="*/ 6 h 128"/>
                        <a:gd name="T8" fmla="*/ 184 w 189"/>
                        <a:gd name="T9" fmla="*/ 10 h 128"/>
                        <a:gd name="T10" fmla="*/ 187 w 189"/>
                        <a:gd name="T11" fmla="*/ 13 h 128"/>
                        <a:gd name="T12" fmla="*/ 189 w 189"/>
                        <a:gd name="T13" fmla="*/ 17 h 128"/>
                        <a:gd name="T14" fmla="*/ 189 w 189"/>
                        <a:gd name="T15" fmla="*/ 23 h 128"/>
                        <a:gd name="T16" fmla="*/ 13 w 189"/>
                        <a:gd name="T17" fmla="*/ 128 h 128"/>
                        <a:gd name="T18" fmla="*/ 0 w 189"/>
                        <a:gd name="T19" fmla="*/ 108 h 128"/>
                        <a:gd name="T20" fmla="*/ 173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3" y="0"/>
                          </a:moveTo>
                          <a:lnTo>
                            <a:pt x="173" y="0"/>
                          </a:lnTo>
                          <a:lnTo>
                            <a:pt x="176" y="2"/>
                          </a:lnTo>
                          <a:lnTo>
                            <a:pt x="180" y="6"/>
                          </a:lnTo>
                          <a:lnTo>
                            <a:pt x="184" y="10"/>
                          </a:lnTo>
                          <a:lnTo>
                            <a:pt x="187" y="13"/>
                          </a:lnTo>
                          <a:lnTo>
                            <a:pt x="189" y="17"/>
                          </a:lnTo>
                          <a:lnTo>
                            <a:pt x="189" y="23"/>
                          </a:lnTo>
                          <a:lnTo>
                            <a:pt x="13" y="128"/>
                          </a:lnTo>
                          <a:lnTo>
                            <a:pt x="0" y="108"/>
                          </a:lnTo>
                          <a:lnTo>
                            <a:pt x="17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261" name="Freeform 316"/>
                    <p:cNvSpPr>
                      <a:spLocks/>
                    </p:cNvSpPr>
                    <p:nvPr/>
                  </p:nvSpPr>
                  <p:spPr bwMode="auto">
                    <a:xfrm>
                      <a:off x="2231" y="1953"/>
                      <a:ext cx="45" cy="61"/>
                    </a:xfrm>
                    <a:custGeom>
                      <a:avLst/>
                      <a:gdLst>
                        <a:gd name="T0" fmla="*/ 0 w 45"/>
                        <a:gd name="T1" fmla="*/ 8 h 61"/>
                        <a:gd name="T2" fmla="*/ 2 w 45"/>
                        <a:gd name="T3" fmla="*/ 8 h 61"/>
                        <a:gd name="T4" fmla="*/ 6 w 45"/>
                        <a:gd name="T5" fmla="*/ 4 h 61"/>
                        <a:gd name="T6" fmla="*/ 13 w 45"/>
                        <a:gd name="T7" fmla="*/ 2 h 61"/>
                        <a:gd name="T8" fmla="*/ 19 w 45"/>
                        <a:gd name="T9" fmla="*/ 0 h 61"/>
                        <a:gd name="T10" fmla="*/ 28 w 45"/>
                        <a:gd name="T11" fmla="*/ 0 h 61"/>
                        <a:gd name="T12" fmla="*/ 34 w 45"/>
                        <a:gd name="T13" fmla="*/ 2 h 61"/>
                        <a:gd name="T14" fmla="*/ 41 w 45"/>
                        <a:gd name="T15" fmla="*/ 9 h 61"/>
                        <a:gd name="T16" fmla="*/ 45 w 45"/>
                        <a:gd name="T17" fmla="*/ 21 h 61"/>
                        <a:gd name="T18" fmla="*/ 45 w 45"/>
                        <a:gd name="T19" fmla="*/ 37 h 61"/>
                        <a:gd name="T20" fmla="*/ 43 w 45"/>
                        <a:gd name="T21" fmla="*/ 61 h 6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45"/>
                        <a:gd name="T34" fmla="*/ 0 h 61"/>
                        <a:gd name="T35" fmla="*/ 45 w 45"/>
                        <a:gd name="T36" fmla="*/ 61 h 6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45" h="61">
                          <a:moveTo>
                            <a:pt x="0" y="8"/>
                          </a:moveTo>
                          <a:lnTo>
                            <a:pt x="2" y="8"/>
                          </a:lnTo>
                          <a:lnTo>
                            <a:pt x="6" y="4"/>
                          </a:lnTo>
                          <a:lnTo>
                            <a:pt x="13" y="2"/>
                          </a:lnTo>
                          <a:lnTo>
                            <a:pt x="19" y="0"/>
                          </a:lnTo>
                          <a:lnTo>
                            <a:pt x="28" y="0"/>
                          </a:lnTo>
                          <a:lnTo>
                            <a:pt x="34" y="2"/>
                          </a:lnTo>
                          <a:lnTo>
                            <a:pt x="41" y="9"/>
                          </a:lnTo>
                          <a:lnTo>
                            <a:pt x="45" y="21"/>
                          </a:lnTo>
                          <a:lnTo>
                            <a:pt x="45" y="37"/>
                          </a:lnTo>
                          <a:lnTo>
                            <a:pt x="43" y="61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  <p:grpSp>
              <p:nvGrpSpPr>
                <p:cNvPr id="28" name="Group 432"/>
                <p:cNvGrpSpPr>
                  <a:grpSpLocks/>
                </p:cNvGrpSpPr>
                <p:nvPr/>
              </p:nvGrpSpPr>
              <p:grpSpPr bwMode="auto">
                <a:xfrm>
                  <a:off x="873129" y="3451228"/>
                  <a:ext cx="3359153" cy="2665416"/>
                  <a:chOff x="550" y="2174"/>
                  <a:chExt cx="2116" cy="1679"/>
                </a:xfrm>
              </p:grpSpPr>
              <p:grpSp>
                <p:nvGrpSpPr>
                  <p:cNvPr id="29" name="Group 413"/>
                  <p:cNvGrpSpPr>
                    <a:grpSpLocks/>
                  </p:cNvGrpSpPr>
                  <p:nvPr/>
                </p:nvGrpSpPr>
                <p:grpSpPr bwMode="auto">
                  <a:xfrm>
                    <a:off x="2093" y="2174"/>
                    <a:ext cx="573" cy="258"/>
                    <a:chOff x="2132" y="2126"/>
                    <a:chExt cx="573" cy="258"/>
                  </a:xfrm>
                </p:grpSpPr>
                <p:sp>
                  <p:nvSpPr>
                    <p:cNvPr id="103" name="Line 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65" y="2126"/>
                      <a:ext cx="199" cy="97"/>
                    </a:xfrm>
                    <a:prstGeom prst="line">
                      <a:avLst/>
                    </a:prstGeom>
                    <a:noFill/>
                    <a:ln w="238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grpSp>
                  <p:nvGrpSpPr>
                    <p:cNvPr id="104" name="Group 39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32" y="2147"/>
                      <a:ext cx="573" cy="237"/>
                      <a:chOff x="2132" y="2147"/>
                      <a:chExt cx="573" cy="237"/>
                    </a:xfrm>
                  </p:grpSpPr>
                  <p:sp>
                    <p:nvSpPr>
                      <p:cNvPr id="105" name="Line 17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456" y="2265"/>
                        <a:ext cx="249" cy="119"/>
                      </a:xfrm>
                      <a:prstGeom prst="line">
                        <a:avLst/>
                      </a:prstGeom>
                      <a:noFill/>
                      <a:ln w="238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06" name="Line 5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132" y="2147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30" name="Group 430"/>
                  <p:cNvGrpSpPr>
                    <a:grpSpLocks/>
                  </p:cNvGrpSpPr>
                  <p:nvPr/>
                </p:nvGrpSpPr>
                <p:grpSpPr bwMode="auto">
                  <a:xfrm>
                    <a:off x="550" y="2742"/>
                    <a:ext cx="1240" cy="1111"/>
                    <a:chOff x="550" y="2742"/>
                    <a:chExt cx="1240" cy="1111"/>
                  </a:xfrm>
                </p:grpSpPr>
                <p:sp>
                  <p:nvSpPr>
                    <p:cNvPr id="31" name="Line 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20" y="3035"/>
                      <a:ext cx="870" cy="38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2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1369" y="3037"/>
                      <a:ext cx="416" cy="725"/>
                    </a:xfrm>
                    <a:custGeom>
                      <a:avLst/>
                      <a:gdLst>
                        <a:gd name="T0" fmla="*/ 0 w 416"/>
                        <a:gd name="T1" fmla="*/ 725 h 725"/>
                        <a:gd name="T2" fmla="*/ 356 w 416"/>
                        <a:gd name="T3" fmla="*/ 48 h 725"/>
                        <a:gd name="T4" fmla="*/ 358 w 416"/>
                        <a:gd name="T5" fmla="*/ 47 h 725"/>
                        <a:gd name="T6" fmla="*/ 362 w 416"/>
                        <a:gd name="T7" fmla="*/ 39 h 725"/>
                        <a:gd name="T8" fmla="*/ 373 w 416"/>
                        <a:gd name="T9" fmla="*/ 28 h 725"/>
                        <a:gd name="T10" fmla="*/ 390 w 416"/>
                        <a:gd name="T11" fmla="*/ 13 h 725"/>
                        <a:gd name="T12" fmla="*/ 416 w 416"/>
                        <a:gd name="T13" fmla="*/ 0 h 725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6"/>
                        <a:gd name="T22" fmla="*/ 0 h 725"/>
                        <a:gd name="T23" fmla="*/ 416 w 416"/>
                        <a:gd name="T24" fmla="*/ 725 h 725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6" h="725">
                          <a:moveTo>
                            <a:pt x="0" y="725"/>
                          </a:moveTo>
                          <a:lnTo>
                            <a:pt x="356" y="48"/>
                          </a:lnTo>
                          <a:lnTo>
                            <a:pt x="358" y="47"/>
                          </a:lnTo>
                          <a:lnTo>
                            <a:pt x="362" y="39"/>
                          </a:lnTo>
                          <a:lnTo>
                            <a:pt x="373" y="28"/>
                          </a:lnTo>
                          <a:lnTo>
                            <a:pt x="390" y="13"/>
                          </a:lnTo>
                          <a:lnTo>
                            <a:pt x="416" y="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3" name="Freeform 150"/>
                    <p:cNvSpPr>
                      <a:spLocks/>
                    </p:cNvSpPr>
                    <p:nvPr/>
                  </p:nvSpPr>
                  <p:spPr bwMode="auto">
                    <a:xfrm>
                      <a:off x="550" y="3015"/>
                      <a:ext cx="210" cy="54"/>
                    </a:xfrm>
                    <a:custGeom>
                      <a:avLst/>
                      <a:gdLst>
                        <a:gd name="T0" fmla="*/ 210 w 210"/>
                        <a:gd name="T1" fmla="*/ 0 h 54"/>
                        <a:gd name="T2" fmla="*/ 56 w 210"/>
                        <a:gd name="T3" fmla="*/ 0 h 54"/>
                        <a:gd name="T4" fmla="*/ 0 w 210"/>
                        <a:gd name="T5" fmla="*/ 54 h 54"/>
                        <a:gd name="T6" fmla="*/ 172 w 210"/>
                        <a:gd name="T7" fmla="*/ 54 h 5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10"/>
                        <a:gd name="T13" fmla="*/ 0 h 54"/>
                        <a:gd name="T14" fmla="*/ 210 w 210"/>
                        <a:gd name="T15" fmla="*/ 54 h 5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0" h="54">
                          <a:moveTo>
                            <a:pt x="210" y="0"/>
                          </a:moveTo>
                          <a:lnTo>
                            <a:pt x="56" y="0"/>
                          </a:lnTo>
                          <a:lnTo>
                            <a:pt x="0" y="54"/>
                          </a:lnTo>
                          <a:lnTo>
                            <a:pt x="172" y="54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4" name="Freeform 151"/>
                    <p:cNvSpPr>
                      <a:spLocks/>
                    </p:cNvSpPr>
                    <p:nvPr/>
                  </p:nvSpPr>
                  <p:spPr bwMode="auto">
                    <a:xfrm>
                      <a:off x="814" y="3366"/>
                      <a:ext cx="196" cy="104"/>
                    </a:xfrm>
                    <a:custGeom>
                      <a:avLst/>
                      <a:gdLst>
                        <a:gd name="T0" fmla="*/ 144 w 196"/>
                        <a:gd name="T1" fmla="*/ 0 h 104"/>
                        <a:gd name="T2" fmla="*/ 0 w 196"/>
                        <a:gd name="T3" fmla="*/ 61 h 104"/>
                        <a:gd name="T4" fmla="*/ 46 w 196"/>
                        <a:gd name="T5" fmla="*/ 104 h 104"/>
                        <a:gd name="T6" fmla="*/ 196 w 196"/>
                        <a:gd name="T7" fmla="*/ 39 h 10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96"/>
                        <a:gd name="T13" fmla="*/ 0 h 104"/>
                        <a:gd name="T14" fmla="*/ 196 w 196"/>
                        <a:gd name="T15" fmla="*/ 104 h 10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96" h="104">
                          <a:moveTo>
                            <a:pt x="144" y="0"/>
                          </a:moveTo>
                          <a:lnTo>
                            <a:pt x="0" y="61"/>
                          </a:lnTo>
                          <a:lnTo>
                            <a:pt x="46" y="104"/>
                          </a:lnTo>
                          <a:lnTo>
                            <a:pt x="196" y="39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5" name="Freeform 152"/>
                    <p:cNvSpPr>
                      <a:spLocks/>
                    </p:cNvSpPr>
                    <p:nvPr/>
                  </p:nvSpPr>
                  <p:spPr bwMode="auto">
                    <a:xfrm>
                      <a:off x="1281" y="3684"/>
                      <a:ext cx="171" cy="169"/>
                    </a:xfrm>
                    <a:custGeom>
                      <a:avLst/>
                      <a:gdLst>
                        <a:gd name="T0" fmla="*/ 78 w 171"/>
                        <a:gd name="T1" fmla="*/ 0 h 169"/>
                        <a:gd name="T2" fmla="*/ 0 w 171"/>
                        <a:gd name="T3" fmla="*/ 141 h 169"/>
                        <a:gd name="T4" fmla="*/ 97 w 171"/>
                        <a:gd name="T5" fmla="*/ 169 h 169"/>
                        <a:gd name="T6" fmla="*/ 171 w 171"/>
                        <a:gd name="T7" fmla="*/ 20 h 169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71"/>
                        <a:gd name="T13" fmla="*/ 0 h 169"/>
                        <a:gd name="T14" fmla="*/ 171 w 171"/>
                        <a:gd name="T15" fmla="*/ 169 h 169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71" h="169">
                          <a:moveTo>
                            <a:pt x="78" y="0"/>
                          </a:moveTo>
                          <a:lnTo>
                            <a:pt x="0" y="141"/>
                          </a:lnTo>
                          <a:lnTo>
                            <a:pt x="97" y="169"/>
                          </a:lnTo>
                          <a:lnTo>
                            <a:pt x="171" y="20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6" name="Freeform 183"/>
                    <p:cNvSpPr>
                      <a:spLocks/>
                    </p:cNvSpPr>
                    <p:nvPr/>
                  </p:nvSpPr>
                  <p:spPr bwMode="auto">
                    <a:xfrm>
                      <a:off x="1507" y="3233"/>
                      <a:ext cx="41" cy="302"/>
                    </a:xfrm>
                    <a:custGeom>
                      <a:avLst/>
                      <a:gdLst>
                        <a:gd name="T0" fmla="*/ 41 w 41"/>
                        <a:gd name="T1" fmla="*/ 0 h 302"/>
                        <a:gd name="T2" fmla="*/ 41 w 41"/>
                        <a:gd name="T3" fmla="*/ 299 h 302"/>
                        <a:gd name="T4" fmla="*/ 18 w 41"/>
                        <a:gd name="T5" fmla="*/ 302 h 302"/>
                        <a:gd name="T6" fmla="*/ 4 w 41"/>
                        <a:gd name="T7" fmla="*/ 302 h 302"/>
                        <a:gd name="T8" fmla="*/ 0 w 41"/>
                        <a:gd name="T9" fmla="*/ 302 h 302"/>
                        <a:gd name="T10" fmla="*/ 0 w 41"/>
                        <a:gd name="T11" fmla="*/ 2 h 302"/>
                        <a:gd name="T12" fmla="*/ 41 w 41"/>
                        <a:gd name="T13" fmla="*/ 0 h 3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"/>
                        <a:gd name="T22" fmla="*/ 0 h 302"/>
                        <a:gd name="T23" fmla="*/ 41 w 41"/>
                        <a:gd name="T24" fmla="*/ 302 h 302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" h="302">
                          <a:moveTo>
                            <a:pt x="41" y="0"/>
                          </a:moveTo>
                          <a:lnTo>
                            <a:pt x="41" y="299"/>
                          </a:lnTo>
                          <a:lnTo>
                            <a:pt x="18" y="302"/>
                          </a:lnTo>
                          <a:lnTo>
                            <a:pt x="4" y="302"/>
                          </a:lnTo>
                          <a:lnTo>
                            <a:pt x="0" y="302"/>
                          </a:lnTo>
                          <a:lnTo>
                            <a:pt x="0" y="2"/>
                          </a:lnTo>
                          <a:lnTo>
                            <a:pt x="41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7" name="Freeform 184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8" name="Freeform 185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39" name="Freeform 186"/>
                    <p:cNvSpPr>
                      <a:spLocks/>
                    </p:cNvSpPr>
                    <p:nvPr/>
                  </p:nvSpPr>
                  <p:spPr bwMode="auto">
                    <a:xfrm>
                      <a:off x="836" y="2864"/>
                      <a:ext cx="343" cy="352"/>
                    </a:xfrm>
                    <a:custGeom>
                      <a:avLst/>
                      <a:gdLst>
                        <a:gd name="T0" fmla="*/ 153 w 343"/>
                        <a:gd name="T1" fmla="*/ 352 h 352"/>
                        <a:gd name="T2" fmla="*/ 116 w 343"/>
                        <a:gd name="T3" fmla="*/ 349 h 352"/>
                        <a:gd name="T4" fmla="*/ 87 w 343"/>
                        <a:gd name="T5" fmla="*/ 339 h 352"/>
                        <a:gd name="T6" fmla="*/ 61 w 343"/>
                        <a:gd name="T7" fmla="*/ 328 h 352"/>
                        <a:gd name="T8" fmla="*/ 42 w 343"/>
                        <a:gd name="T9" fmla="*/ 315 h 352"/>
                        <a:gd name="T10" fmla="*/ 27 w 343"/>
                        <a:gd name="T11" fmla="*/ 301 h 352"/>
                        <a:gd name="T12" fmla="*/ 16 w 343"/>
                        <a:gd name="T13" fmla="*/ 288 h 352"/>
                        <a:gd name="T14" fmla="*/ 9 w 343"/>
                        <a:gd name="T15" fmla="*/ 275 h 352"/>
                        <a:gd name="T16" fmla="*/ 3 w 343"/>
                        <a:gd name="T17" fmla="*/ 263 h 352"/>
                        <a:gd name="T18" fmla="*/ 1 w 343"/>
                        <a:gd name="T19" fmla="*/ 256 h 352"/>
                        <a:gd name="T20" fmla="*/ 0 w 343"/>
                        <a:gd name="T21" fmla="*/ 254 h 352"/>
                        <a:gd name="T22" fmla="*/ 0 w 343"/>
                        <a:gd name="T23" fmla="*/ 0 h 352"/>
                        <a:gd name="T24" fmla="*/ 343 w 343"/>
                        <a:gd name="T25" fmla="*/ 2 h 352"/>
                        <a:gd name="T26" fmla="*/ 343 w 343"/>
                        <a:gd name="T27" fmla="*/ 226 h 352"/>
                        <a:gd name="T28" fmla="*/ 335 w 343"/>
                        <a:gd name="T29" fmla="*/ 243 h 352"/>
                        <a:gd name="T30" fmla="*/ 328 w 343"/>
                        <a:gd name="T31" fmla="*/ 260 h 352"/>
                        <a:gd name="T32" fmla="*/ 320 w 343"/>
                        <a:gd name="T33" fmla="*/ 273 h 352"/>
                        <a:gd name="T34" fmla="*/ 315 w 343"/>
                        <a:gd name="T35" fmla="*/ 282 h 352"/>
                        <a:gd name="T36" fmla="*/ 313 w 343"/>
                        <a:gd name="T37" fmla="*/ 286 h 352"/>
                        <a:gd name="T38" fmla="*/ 296 w 343"/>
                        <a:gd name="T39" fmla="*/ 302 h 352"/>
                        <a:gd name="T40" fmla="*/ 272 w 343"/>
                        <a:gd name="T41" fmla="*/ 315 h 352"/>
                        <a:gd name="T42" fmla="*/ 246 w 343"/>
                        <a:gd name="T43" fmla="*/ 326 h 352"/>
                        <a:gd name="T44" fmla="*/ 220 w 343"/>
                        <a:gd name="T45" fmla="*/ 336 h 352"/>
                        <a:gd name="T46" fmla="*/ 194 w 343"/>
                        <a:gd name="T47" fmla="*/ 343 h 352"/>
                        <a:gd name="T48" fmla="*/ 174 w 343"/>
                        <a:gd name="T49" fmla="*/ 349 h 352"/>
                        <a:gd name="T50" fmla="*/ 159 w 343"/>
                        <a:gd name="T51" fmla="*/ 351 h 352"/>
                        <a:gd name="T52" fmla="*/ 153 w 343"/>
                        <a:gd name="T53" fmla="*/ 352 h 352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43"/>
                        <a:gd name="T82" fmla="*/ 0 h 352"/>
                        <a:gd name="T83" fmla="*/ 343 w 343"/>
                        <a:gd name="T84" fmla="*/ 352 h 352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43" h="352">
                          <a:moveTo>
                            <a:pt x="153" y="352"/>
                          </a:moveTo>
                          <a:lnTo>
                            <a:pt x="116" y="349"/>
                          </a:lnTo>
                          <a:lnTo>
                            <a:pt x="87" y="339"/>
                          </a:lnTo>
                          <a:lnTo>
                            <a:pt x="61" y="328"/>
                          </a:lnTo>
                          <a:lnTo>
                            <a:pt x="42" y="315"/>
                          </a:lnTo>
                          <a:lnTo>
                            <a:pt x="27" y="301"/>
                          </a:lnTo>
                          <a:lnTo>
                            <a:pt x="16" y="288"/>
                          </a:lnTo>
                          <a:lnTo>
                            <a:pt x="9" y="275"/>
                          </a:lnTo>
                          <a:lnTo>
                            <a:pt x="3" y="263"/>
                          </a:lnTo>
                          <a:lnTo>
                            <a:pt x="1" y="256"/>
                          </a:lnTo>
                          <a:lnTo>
                            <a:pt x="0" y="254"/>
                          </a:lnTo>
                          <a:lnTo>
                            <a:pt x="0" y="0"/>
                          </a:lnTo>
                          <a:lnTo>
                            <a:pt x="343" y="2"/>
                          </a:lnTo>
                          <a:lnTo>
                            <a:pt x="343" y="226"/>
                          </a:lnTo>
                          <a:lnTo>
                            <a:pt x="335" y="243"/>
                          </a:lnTo>
                          <a:lnTo>
                            <a:pt x="328" y="260"/>
                          </a:lnTo>
                          <a:lnTo>
                            <a:pt x="320" y="273"/>
                          </a:lnTo>
                          <a:lnTo>
                            <a:pt x="315" y="282"/>
                          </a:lnTo>
                          <a:lnTo>
                            <a:pt x="313" y="286"/>
                          </a:lnTo>
                          <a:lnTo>
                            <a:pt x="296" y="302"/>
                          </a:lnTo>
                          <a:lnTo>
                            <a:pt x="272" y="315"/>
                          </a:lnTo>
                          <a:lnTo>
                            <a:pt x="246" y="326"/>
                          </a:lnTo>
                          <a:lnTo>
                            <a:pt x="220" y="336"/>
                          </a:lnTo>
                          <a:lnTo>
                            <a:pt x="194" y="343"/>
                          </a:lnTo>
                          <a:lnTo>
                            <a:pt x="174" y="349"/>
                          </a:lnTo>
                          <a:lnTo>
                            <a:pt x="159" y="351"/>
                          </a:lnTo>
                          <a:lnTo>
                            <a:pt x="153" y="352"/>
                          </a:lnTo>
                          <a:close/>
                        </a:path>
                      </a:pathLst>
                    </a:custGeom>
                    <a:solidFill>
                      <a:srgbClr val="202020"/>
                    </a:solidFill>
                    <a:ln w="0">
                      <a:solidFill>
                        <a:srgbClr val="20202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0" name="Freeform 187"/>
                    <p:cNvSpPr>
                      <a:spLocks/>
                    </p:cNvSpPr>
                    <p:nvPr/>
                  </p:nvSpPr>
                  <p:spPr bwMode="auto">
                    <a:xfrm>
                      <a:off x="858" y="2866"/>
                      <a:ext cx="300" cy="349"/>
                    </a:xfrm>
                    <a:custGeom>
                      <a:avLst/>
                      <a:gdLst>
                        <a:gd name="T0" fmla="*/ 139 w 300"/>
                        <a:gd name="T1" fmla="*/ 349 h 349"/>
                        <a:gd name="T2" fmla="*/ 102 w 300"/>
                        <a:gd name="T3" fmla="*/ 345 h 349"/>
                        <a:gd name="T4" fmla="*/ 74 w 300"/>
                        <a:gd name="T5" fmla="*/ 337 h 349"/>
                        <a:gd name="T6" fmla="*/ 50 w 300"/>
                        <a:gd name="T7" fmla="*/ 326 h 349"/>
                        <a:gd name="T8" fmla="*/ 31 w 300"/>
                        <a:gd name="T9" fmla="*/ 313 h 349"/>
                        <a:gd name="T10" fmla="*/ 18 w 300"/>
                        <a:gd name="T11" fmla="*/ 299 h 349"/>
                        <a:gd name="T12" fmla="*/ 9 w 300"/>
                        <a:gd name="T13" fmla="*/ 286 h 349"/>
                        <a:gd name="T14" fmla="*/ 4 w 300"/>
                        <a:gd name="T15" fmla="*/ 276 h 349"/>
                        <a:gd name="T16" fmla="*/ 0 w 300"/>
                        <a:gd name="T17" fmla="*/ 269 h 349"/>
                        <a:gd name="T18" fmla="*/ 0 w 300"/>
                        <a:gd name="T19" fmla="*/ 265 h 349"/>
                        <a:gd name="T20" fmla="*/ 0 w 300"/>
                        <a:gd name="T21" fmla="*/ 0 h 349"/>
                        <a:gd name="T22" fmla="*/ 300 w 300"/>
                        <a:gd name="T23" fmla="*/ 0 h 349"/>
                        <a:gd name="T24" fmla="*/ 300 w 300"/>
                        <a:gd name="T25" fmla="*/ 213 h 349"/>
                        <a:gd name="T26" fmla="*/ 295 w 300"/>
                        <a:gd name="T27" fmla="*/ 228 h 349"/>
                        <a:gd name="T28" fmla="*/ 287 w 300"/>
                        <a:gd name="T29" fmla="*/ 245 h 349"/>
                        <a:gd name="T30" fmla="*/ 282 w 300"/>
                        <a:gd name="T31" fmla="*/ 258 h 349"/>
                        <a:gd name="T32" fmla="*/ 276 w 300"/>
                        <a:gd name="T33" fmla="*/ 267 h 349"/>
                        <a:gd name="T34" fmla="*/ 274 w 300"/>
                        <a:gd name="T35" fmla="*/ 271 h 349"/>
                        <a:gd name="T36" fmla="*/ 259 w 300"/>
                        <a:gd name="T37" fmla="*/ 286 h 349"/>
                        <a:gd name="T38" fmla="*/ 241 w 300"/>
                        <a:gd name="T39" fmla="*/ 299 h 349"/>
                        <a:gd name="T40" fmla="*/ 219 w 300"/>
                        <a:gd name="T41" fmla="*/ 312 h 349"/>
                        <a:gd name="T42" fmla="*/ 194 w 300"/>
                        <a:gd name="T43" fmla="*/ 324 h 349"/>
                        <a:gd name="T44" fmla="*/ 174 w 300"/>
                        <a:gd name="T45" fmla="*/ 334 h 349"/>
                        <a:gd name="T46" fmla="*/ 156 w 300"/>
                        <a:gd name="T47" fmla="*/ 341 h 349"/>
                        <a:gd name="T48" fmla="*/ 143 w 300"/>
                        <a:gd name="T49" fmla="*/ 347 h 349"/>
                        <a:gd name="T50" fmla="*/ 139 w 300"/>
                        <a:gd name="T51" fmla="*/ 349 h 3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0"/>
                        <a:gd name="T79" fmla="*/ 0 h 349"/>
                        <a:gd name="T80" fmla="*/ 300 w 300"/>
                        <a:gd name="T81" fmla="*/ 349 h 3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0" h="349">
                          <a:moveTo>
                            <a:pt x="139" y="349"/>
                          </a:moveTo>
                          <a:lnTo>
                            <a:pt x="102" y="345"/>
                          </a:lnTo>
                          <a:lnTo>
                            <a:pt x="74" y="337"/>
                          </a:lnTo>
                          <a:lnTo>
                            <a:pt x="50" y="326"/>
                          </a:lnTo>
                          <a:lnTo>
                            <a:pt x="31" y="313"/>
                          </a:lnTo>
                          <a:lnTo>
                            <a:pt x="18" y="299"/>
                          </a:lnTo>
                          <a:lnTo>
                            <a:pt x="9" y="286"/>
                          </a:lnTo>
                          <a:lnTo>
                            <a:pt x="4" y="276"/>
                          </a:lnTo>
                          <a:lnTo>
                            <a:pt x="0" y="269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300" y="0"/>
                          </a:lnTo>
                          <a:lnTo>
                            <a:pt x="300" y="213"/>
                          </a:lnTo>
                          <a:lnTo>
                            <a:pt x="295" y="228"/>
                          </a:lnTo>
                          <a:lnTo>
                            <a:pt x="287" y="245"/>
                          </a:lnTo>
                          <a:lnTo>
                            <a:pt x="282" y="258"/>
                          </a:lnTo>
                          <a:lnTo>
                            <a:pt x="276" y="267"/>
                          </a:lnTo>
                          <a:lnTo>
                            <a:pt x="274" y="271"/>
                          </a:lnTo>
                          <a:lnTo>
                            <a:pt x="259" y="286"/>
                          </a:lnTo>
                          <a:lnTo>
                            <a:pt x="241" y="299"/>
                          </a:lnTo>
                          <a:lnTo>
                            <a:pt x="219" y="312"/>
                          </a:lnTo>
                          <a:lnTo>
                            <a:pt x="194" y="324"/>
                          </a:lnTo>
                          <a:lnTo>
                            <a:pt x="174" y="334"/>
                          </a:lnTo>
                          <a:lnTo>
                            <a:pt x="156" y="341"/>
                          </a:lnTo>
                          <a:lnTo>
                            <a:pt x="143" y="347"/>
                          </a:lnTo>
                          <a:lnTo>
                            <a:pt x="139" y="349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1" name="Freeform 188"/>
                    <p:cNvSpPr>
                      <a:spLocks/>
                    </p:cNvSpPr>
                    <p:nvPr/>
                  </p:nvSpPr>
                  <p:spPr bwMode="auto">
                    <a:xfrm>
                      <a:off x="880" y="2866"/>
                      <a:ext cx="258" cy="347"/>
                    </a:xfrm>
                    <a:custGeom>
                      <a:avLst/>
                      <a:gdLst>
                        <a:gd name="T0" fmla="*/ 122 w 258"/>
                        <a:gd name="T1" fmla="*/ 347 h 347"/>
                        <a:gd name="T2" fmla="*/ 87 w 258"/>
                        <a:gd name="T3" fmla="*/ 343 h 347"/>
                        <a:gd name="T4" fmla="*/ 59 w 258"/>
                        <a:gd name="T5" fmla="*/ 336 h 347"/>
                        <a:gd name="T6" fmla="*/ 39 w 258"/>
                        <a:gd name="T7" fmla="*/ 324 h 347"/>
                        <a:gd name="T8" fmla="*/ 22 w 258"/>
                        <a:gd name="T9" fmla="*/ 313 h 347"/>
                        <a:gd name="T10" fmla="*/ 11 w 258"/>
                        <a:gd name="T11" fmla="*/ 300 h 347"/>
                        <a:gd name="T12" fmla="*/ 4 w 258"/>
                        <a:gd name="T13" fmla="*/ 289 h 347"/>
                        <a:gd name="T14" fmla="*/ 0 w 258"/>
                        <a:gd name="T15" fmla="*/ 282 h 347"/>
                        <a:gd name="T16" fmla="*/ 0 w 258"/>
                        <a:gd name="T17" fmla="*/ 280 h 347"/>
                        <a:gd name="T18" fmla="*/ 0 w 258"/>
                        <a:gd name="T19" fmla="*/ 0 h 347"/>
                        <a:gd name="T20" fmla="*/ 258 w 258"/>
                        <a:gd name="T21" fmla="*/ 0 h 347"/>
                        <a:gd name="T22" fmla="*/ 258 w 258"/>
                        <a:gd name="T23" fmla="*/ 204 h 347"/>
                        <a:gd name="T24" fmla="*/ 252 w 258"/>
                        <a:gd name="T25" fmla="*/ 217 h 347"/>
                        <a:gd name="T26" fmla="*/ 247 w 258"/>
                        <a:gd name="T27" fmla="*/ 232 h 347"/>
                        <a:gd name="T28" fmla="*/ 241 w 258"/>
                        <a:gd name="T29" fmla="*/ 243 h 347"/>
                        <a:gd name="T30" fmla="*/ 237 w 258"/>
                        <a:gd name="T31" fmla="*/ 252 h 347"/>
                        <a:gd name="T32" fmla="*/ 237 w 258"/>
                        <a:gd name="T33" fmla="*/ 256 h 347"/>
                        <a:gd name="T34" fmla="*/ 224 w 258"/>
                        <a:gd name="T35" fmla="*/ 271 h 347"/>
                        <a:gd name="T36" fmla="*/ 208 w 258"/>
                        <a:gd name="T37" fmla="*/ 284 h 347"/>
                        <a:gd name="T38" fmla="*/ 189 w 258"/>
                        <a:gd name="T39" fmla="*/ 300 h 347"/>
                        <a:gd name="T40" fmla="*/ 171 w 258"/>
                        <a:gd name="T41" fmla="*/ 315 h 347"/>
                        <a:gd name="T42" fmla="*/ 152 w 258"/>
                        <a:gd name="T43" fmla="*/ 328 h 347"/>
                        <a:gd name="T44" fmla="*/ 137 w 258"/>
                        <a:gd name="T45" fmla="*/ 337 h 347"/>
                        <a:gd name="T46" fmla="*/ 126 w 258"/>
                        <a:gd name="T47" fmla="*/ 345 h 347"/>
                        <a:gd name="T48" fmla="*/ 122 w 258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8"/>
                        <a:gd name="T76" fmla="*/ 0 h 347"/>
                        <a:gd name="T77" fmla="*/ 258 w 258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8" h="347">
                          <a:moveTo>
                            <a:pt x="122" y="347"/>
                          </a:moveTo>
                          <a:lnTo>
                            <a:pt x="87" y="343"/>
                          </a:lnTo>
                          <a:lnTo>
                            <a:pt x="59" y="336"/>
                          </a:lnTo>
                          <a:lnTo>
                            <a:pt x="39" y="324"/>
                          </a:lnTo>
                          <a:lnTo>
                            <a:pt x="22" y="313"/>
                          </a:lnTo>
                          <a:lnTo>
                            <a:pt x="11" y="300"/>
                          </a:lnTo>
                          <a:lnTo>
                            <a:pt x="4" y="289"/>
                          </a:lnTo>
                          <a:lnTo>
                            <a:pt x="0" y="282"/>
                          </a:lnTo>
                          <a:lnTo>
                            <a:pt x="0" y="280"/>
                          </a:lnTo>
                          <a:lnTo>
                            <a:pt x="0" y="0"/>
                          </a:lnTo>
                          <a:lnTo>
                            <a:pt x="258" y="0"/>
                          </a:lnTo>
                          <a:lnTo>
                            <a:pt x="258" y="204"/>
                          </a:lnTo>
                          <a:lnTo>
                            <a:pt x="252" y="217"/>
                          </a:lnTo>
                          <a:lnTo>
                            <a:pt x="247" y="232"/>
                          </a:lnTo>
                          <a:lnTo>
                            <a:pt x="241" y="243"/>
                          </a:lnTo>
                          <a:lnTo>
                            <a:pt x="237" y="252"/>
                          </a:lnTo>
                          <a:lnTo>
                            <a:pt x="237" y="256"/>
                          </a:lnTo>
                          <a:lnTo>
                            <a:pt x="224" y="271"/>
                          </a:lnTo>
                          <a:lnTo>
                            <a:pt x="208" y="284"/>
                          </a:lnTo>
                          <a:lnTo>
                            <a:pt x="189" y="300"/>
                          </a:lnTo>
                          <a:lnTo>
                            <a:pt x="171" y="315"/>
                          </a:lnTo>
                          <a:lnTo>
                            <a:pt x="152" y="328"/>
                          </a:lnTo>
                          <a:lnTo>
                            <a:pt x="137" y="337"/>
                          </a:lnTo>
                          <a:lnTo>
                            <a:pt x="126" y="345"/>
                          </a:lnTo>
                          <a:lnTo>
                            <a:pt x="122" y="347"/>
                          </a:lnTo>
                          <a:close/>
                        </a:path>
                      </a:pathLst>
                    </a:custGeom>
                    <a:solidFill>
                      <a:srgbClr val="606060"/>
                    </a:solidFill>
                    <a:ln w="0">
                      <a:solidFill>
                        <a:srgbClr val="60606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2" name="Freeform 189"/>
                    <p:cNvSpPr>
                      <a:spLocks/>
                    </p:cNvSpPr>
                    <p:nvPr/>
                  </p:nvSpPr>
                  <p:spPr bwMode="auto">
                    <a:xfrm>
                      <a:off x="902" y="2866"/>
                      <a:ext cx="215" cy="347"/>
                    </a:xfrm>
                    <a:custGeom>
                      <a:avLst/>
                      <a:gdLst>
                        <a:gd name="T0" fmla="*/ 108 w 215"/>
                        <a:gd name="T1" fmla="*/ 347 h 347"/>
                        <a:gd name="T2" fmla="*/ 78 w 215"/>
                        <a:gd name="T3" fmla="*/ 343 h 347"/>
                        <a:gd name="T4" fmla="*/ 54 w 215"/>
                        <a:gd name="T5" fmla="*/ 337 h 347"/>
                        <a:gd name="T6" fmla="*/ 34 w 215"/>
                        <a:gd name="T7" fmla="*/ 328 h 347"/>
                        <a:gd name="T8" fmla="*/ 21 w 215"/>
                        <a:gd name="T9" fmla="*/ 319 h 347"/>
                        <a:gd name="T10" fmla="*/ 10 w 215"/>
                        <a:gd name="T11" fmla="*/ 310 h 347"/>
                        <a:gd name="T12" fmla="*/ 4 w 215"/>
                        <a:gd name="T13" fmla="*/ 300 h 347"/>
                        <a:gd name="T14" fmla="*/ 0 w 215"/>
                        <a:gd name="T15" fmla="*/ 295 h 347"/>
                        <a:gd name="T16" fmla="*/ 0 w 215"/>
                        <a:gd name="T17" fmla="*/ 293 h 347"/>
                        <a:gd name="T18" fmla="*/ 0 w 215"/>
                        <a:gd name="T19" fmla="*/ 0 h 347"/>
                        <a:gd name="T20" fmla="*/ 215 w 215"/>
                        <a:gd name="T21" fmla="*/ 0 h 347"/>
                        <a:gd name="T22" fmla="*/ 215 w 215"/>
                        <a:gd name="T23" fmla="*/ 193 h 347"/>
                        <a:gd name="T24" fmla="*/ 212 w 215"/>
                        <a:gd name="T25" fmla="*/ 206 h 347"/>
                        <a:gd name="T26" fmla="*/ 206 w 215"/>
                        <a:gd name="T27" fmla="*/ 217 h 347"/>
                        <a:gd name="T28" fmla="*/ 202 w 215"/>
                        <a:gd name="T29" fmla="*/ 230 h 347"/>
                        <a:gd name="T30" fmla="*/ 199 w 215"/>
                        <a:gd name="T31" fmla="*/ 239 h 347"/>
                        <a:gd name="T32" fmla="*/ 199 w 215"/>
                        <a:gd name="T33" fmla="*/ 243 h 347"/>
                        <a:gd name="T34" fmla="*/ 188 w 215"/>
                        <a:gd name="T35" fmla="*/ 254 h 347"/>
                        <a:gd name="T36" fmla="*/ 175 w 215"/>
                        <a:gd name="T37" fmla="*/ 271 h 347"/>
                        <a:gd name="T38" fmla="*/ 160 w 215"/>
                        <a:gd name="T39" fmla="*/ 287 h 347"/>
                        <a:gd name="T40" fmla="*/ 145 w 215"/>
                        <a:gd name="T41" fmla="*/ 304 h 347"/>
                        <a:gd name="T42" fmla="*/ 130 w 215"/>
                        <a:gd name="T43" fmla="*/ 321 h 347"/>
                        <a:gd name="T44" fmla="*/ 119 w 215"/>
                        <a:gd name="T45" fmla="*/ 334 h 347"/>
                        <a:gd name="T46" fmla="*/ 110 w 215"/>
                        <a:gd name="T47" fmla="*/ 343 h 347"/>
                        <a:gd name="T48" fmla="*/ 108 w 215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5"/>
                        <a:gd name="T76" fmla="*/ 0 h 347"/>
                        <a:gd name="T77" fmla="*/ 215 w 215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5" h="347">
                          <a:moveTo>
                            <a:pt x="108" y="347"/>
                          </a:moveTo>
                          <a:lnTo>
                            <a:pt x="78" y="343"/>
                          </a:lnTo>
                          <a:lnTo>
                            <a:pt x="54" y="337"/>
                          </a:lnTo>
                          <a:lnTo>
                            <a:pt x="34" y="328"/>
                          </a:lnTo>
                          <a:lnTo>
                            <a:pt x="21" y="319"/>
                          </a:lnTo>
                          <a:lnTo>
                            <a:pt x="10" y="310"/>
                          </a:lnTo>
                          <a:lnTo>
                            <a:pt x="4" y="300"/>
                          </a:lnTo>
                          <a:lnTo>
                            <a:pt x="0" y="295"/>
                          </a:lnTo>
                          <a:lnTo>
                            <a:pt x="0" y="293"/>
                          </a:lnTo>
                          <a:lnTo>
                            <a:pt x="0" y="0"/>
                          </a:lnTo>
                          <a:lnTo>
                            <a:pt x="215" y="0"/>
                          </a:lnTo>
                          <a:lnTo>
                            <a:pt x="215" y="193"/>
                          </a:lnTo>
                          <a:lnTo>
                            <a:pt x="212" y="206"/>
                          </a:lnTo>
                          <a:lnTo>
                            <a:pt x="206" y="217"/>
                          </a:lnTo>
                          <a:lnTo>
                            <a:pt x="202" y="230"/>
                          </a:lnTo>
                          <a:lnTo>
                            <a:pt x="199" y="239"/>
                          </a:lnTo>
                          <a:lnTo>
                            <a:pt x="199" y="243"/>
                          </a:lnTo>
                          <a:lnTo>
                            <a:pt x="188" y="254"/>
                          </a:lnTo>
                          <a:lnTo>
                            <a:pt x="175" y="271"/>
                          </a:lnTo>
                          <a:lnTo>
                            <a:pt x="160" y="287"/>
                          </a:lnTo>
                          <a:lnTo>
                            <a:pt x="145" y="304"/>
                          </a:lnTo>
                          <a:lnTo>
                            <a:pt x="130" y="321"/>
                          </a:lnTo>
                          <a:lnTo>
                            <a:pt x="119" y="334"/>
                          </a:lnTo>
                          <a:lnTo>
                            <a:pt x="110" y="343"/>
                          </a:lnTo>
                          <a:lnTo>
                            <a:pt x="108" y="34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3" name="Freeform 190"/>
                    <p:cNvSpPr>
                      <a:spLocks/>
                    </p:cNvSpPr>
                    <p:nvPr/>
                  </p:nvSpPr>
                  <p:spPr bwMode="auto">
                    <a:xfrm>
                      <a:off x="923" y="2866"/>
                      <a:ext cx="174" cy="345"/>
                    </a:xfrm>
                    <a:custGeom>
                      <a:avLst/>
                      <a:gdLst>
                        <a:gd name="T0" fmla="*/ 92 w 174"/>
                        <a:gd name="T1" fmla="*/ 345 h 345"/>
                        <a:gd name="T2" fmla="*/ 65 w 174"/>
                        <a:gd name="T3" fmla="*/ 343 h 345"/>
                        <a:gd name="T4" fmla="*/ 42 w 174"/>
                        <a:gd name="T5" fmla="*/ 337 h 345"/>
                        <a:gd name="T6" fmla="*/ 26 w 174"/>
                        <a:gd name="T7" fmla="*/ 330 h 345"/>
                        <a:gd name="T8" fmla="*/ 15 w 174"/>
                        <a:gd name="T9" fmla="*/ 323 h 345"/>
                        <a:gd name="T10" fmla="*/ 5 w 174"/>
                        <a:gd name="T11" fmla="*/ 313 h 345"/>
                        <a:gd name="T12" fmla="*/ 2 w 174"/>
                        <a:gd name="T13" fmla="*/ 308 h 345"/>
                        <a:gd name="T14" fmla="*/ 0 w 174"/>
                        <a:gd name="T15" fmla="*/ 306 h 345"/>
                        <a:gd name="T16" fmla="*/ 0 w 174"/>
                        <a:gd name="T17" fmla="*/ 2 h 345"/>
                        <a:gd name="T18" fmla="*/ 174 w 174"/>
                        <a:gd name="T19" fmla="*/ 0 h 345"/>
                        <a:gd name="T20" fmla="*/ 174 w 174"/>
                        <a:gd name="T21" fmla="*/ 184 h 345"/>
                        <a:gd name="T22" fmla="*/ 170 w 174"/>
                        <a:gd name="T23" fmla="*/ 193 h 345"/>
                        <a:gd name="T24" fmla="*/ 167 w 174"/>
                        <a:gd name="T25" fmla="*/ 204 h 345"/>
                        <a:gd name="T26" fmla="*/ 165 w 174"/>
                        <a:gd name="T27" fmla="*/ 217 h 345"/>
                        <a:gd name="T28" fmla="*/ 163 w 174"/>
                        <a:gd name="T29" fmla="*/ 226 h 345"/>
                        <a:gd name="T30" fmla="*/ 161 w 174"/>
                        <a:gd name="T31" fmla="*/ 228 h 345"/>
                        <a:gd name="T32" fmla="*/ 154 w 174"/>
                        <a:gd name="T33" fmla="*/ 239 h 345"/>
                        <a:gd name="T34" fmla="*/ 144 w 174"/>
                        <a:gd name="T35" fmla="*/ 256 h 345"/>
                        <a:gd name="T36" fmla="*/ 133 w 174"/>
                        <a:gd name="T37" fmla="*/ 274 h 345"/>
                        <a:gd name="T38" fmla="*/ 120 w 174"/>
                        <a:gd name="T39" fmla="*/ 295 h 345"/>
                        <a:gd name="T40" fmla="*/ 111 w 174"/>
                        <a:gd name="T41" fmla="*/ 313 h 345"/>
                        <a:gd name="T42" fmla="*/ 102 w 174"/>
                        <a:gd name="T43" fmla="*/ 330 h 345"/>
                        <a:gd name="T44" fmla="*/ 96 w 174"/>
                        <a:gd name="T45" fmla="*/ 341 h 345"/>
                        <a:gd name="T46" fmla="*/ 92 w 174"/>
                        <a:gd name="T47" fmla="*/ 345 h 345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174"/>
                        <a:gd name="T73" fmla="*/ 0 h 345"/>
                        <a:gd name="T74" fmla="*/ 174 w 174"/>
                        <a:gd name="T75" fmla="*/ 345 h 345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174" h="345">
                          <a:moveTo>
                            <a:pt x="92" y="345"/>
                          </a:moveTo>
                          <a:lnTo>
                            <a:pt x="65" y="343"/>
                          </a:lnTo>
                          <a:lnTo>
                            <a:pt x="42" y="337"/>
                          </a:lnTo>
                          <a:lnTo>
                            <a:pt x="26" y="330"/>
                          </a:lnTo>
                          <a:lnTo>
                            <a:pt x="15" y="323"/>
                          </a:lnTo>
                          <a:lnTo>
                            <a:pt x="5" y="313"/>
                          </a:lnTo>
                          <a:lnTo>
                            <a:pt x="2" y="308"/>
                          </a:lnTo>
                          <a:lnTo>
                            <a:pt x="0" y="306"/>
                          </a:lnTo>
                          <a:lnTo>
                            <a:pt x="0" y="2"/>
                          </a:lnTo>
                          <a:lnTo>
                            <a:pt x="174" y="0"/>
                          </a:lnTo>
                          <a:lnTo>
                            <a:pt x="174" y="184"/>
                          </a:lnTo>
                          <a:lnTo>
                            <a:pt x="170" y="193"/>
                          </a:lnTo>
                          <a:lnTo>
                            <a:pt x="167" y="204"/>
                          </a:lnTo>
                          <a:lnTo>
                            <a:pt x="165" y="217"/>
                          </a:lnTo>
                          <a:lnTo>
                            <a:pt x="163" y="226"/>
                          </a:lnTo>
                          <a:lnTo>
                            <a:pt x="161" y="228"/>
                          </a:lnTo>
                          <a:lnTo>
                            <a:pt x="154" y="239"/>
                          </a:lnTo>
                          <a:lnTo>
                            <a:pt x="144" y="256"/>
                          </a:lnTo>
                          <a:lnTo>
                            <a:pt x="133" y="274"/>
                          </a:lnTo>
                          <a:lnTo>
                            <a:pt x="120" y="295"/>
                          </a:lnTo>
                          <a:lnTo>
                            <a:pt x="111" y="313"/>
                          </a:lnTo>
                          <a:lnTo>
                            <a:pt x="102" y="330"/>
                          </a:lnTo>
                          <a:lnTo>
                            <a:pt x="96" y="341"/>
                          </a:lnTo>
                          <a:lnTo>
                            <a:pt x="92" y="345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4" name="Freeform 191"/>
                    <p:cNvSpPr>
                      <a:spLocks/>
                    </p:cNvSpPr>
                    <p:nvPr/>
                  </p:nvSpPr>
                  <p:spPr bwMode="auto">
                    <a:xfrm>
                      <a:off x="945" y="2866"/>
                      <a:ext cx="132" cy="343"/>
                    </a:xfrm>
                    <a:custGeom>
                      <a:avLst/>
                      <a:gdLst>
                        <a:gd name="T0" fmla="*/ 78 w 132"/>
                        <a:gd name="T1" fmla="*/ 343 h 343"/>
                        <a:gd name="T2" fmla="*/ 52 w 132"/>
                        <a:gd name="T3" fmla="*/ 343 h 343"/>
                        <a:gd name="T4" fmla="*/ 31 w 132"/>
                        <a:gd name="T5" fmla="*/ 339 h 343"/>
                        <a:gd name="T6" fmla="*/ 17 w 132"/>
                        <a:gd name="T7" fmla="*/ 332 h 343"/>
                        <a:gd name="T8" fmla="*/ 7 w 132"/>
                        <a:gd name="T9" fmla="*/ 326 h 343"/>
                        <a:gd name="T10" fmla="*/ 2 w 132"/>
                        <a:gd name="T11" fmla="*/ 321 h 343"/>
                        <a:gd name="T12" fmla="*/ 0 w 132"/>
                        <a:gd name="T13" fmla="*/ 319 h 343"/>
                        <a:gd name="T14" fmla="*/ 0 w 132"/>
                        <a:gd name="T15" fmla="*/ 2 h 343"/>
                        <a:gd name="T16" fmla="*/ 132 w 132"/>
                        <a:gd name="T17" fmla="*/ 0 h 343"/>
                        <a:gd name="T18" fmla="*/ 132 w 132"/>
                        <a:gd name="T19" fmla="*/ 174 h 343"/>
                        <a:gd name="T20" fmla="*/ 128 w 132"/>
                        <a:gd name="T21" fmla="*/ 184 h 343"/>
                        <a:gd name="T22" fmla="*/ 126 w 132"/>
                        <a:gd name="T23" fmla="*/ 198 h 343"/>
                        <a:gd name="T24" fmla="*/ 124 w 132"/>
                        <a:gd name="T25" fmla="*/ 210 h 343"/>
                        <a:gd name="T26" fmla="*/ 122 w 132"/>
                        <a:gd name="T27" fmla="*/ 215 h 343"/>
                        <a:gd name="T28" fmla="*/ 119 w 132"/>
                        <a:gd name="T29" fmla="*/ 224 h 343"/>
                        <a:gd name="T30" fmla="*/ 111 w 132"/>
                        <a:gd name="T31" fmla="*/ 241 h 343"/>
                        <a:gd name="T32" fmla="*/ 104 w 132"/>
                        <a:gd name="T33" fmla="*/ 261 h 343"/>
                        <a:gd name="T34" fmla="*/ 96 w 132"/>
                        <a:gd name="T35" fmla="*/ 284 h 343"/>
                        <a:gd name="T36" fmla="*/ 89 w 132"/>
                        <a:gd name="T37" fmla="*/ 306 h 343"/>
                        <a:gd name="T38" fmla="*/ 83 w 132"/>
                        <a:gd name="T39" fmla="*/ 324 h 343"/>
                        <a:gd name="T40" fmla="*/ 80 w 132"/>
                        <a:gd name="T41" fmla="*/ 337 h 343"/>
                        <a:gd name="T42" fmla="*/ 78 w 132"/>
                        <a:gd name="T43" fmla="*/ 343 h 3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32"/>
                        <a:gd name="T67" fmla="*/ 0 h 343"/>
                        <a:gd name="T68" fmla="*/ 132 w 132"/>
                        <a:gd name="T69" fmla="*/ 343 h 3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32" h="343">
                          <a:moveTo>
                            <a:pt x="78" y="343"/>
                          </a:moveTo>
                          <a:lnTo>
                            <a:pt x="52" y="343"/>
                          </a:lnTo>
                          <a:lnTo>
                            <a:pt x="31" y="339"/>
                          </a:lnTo>
                          <a:lnTo>
                            <a:pt x="17" y="332"/>
                          </a:lnTo>
                          <a:lnTo>
                            <a:pt x="7" y="326"/>
                          </a:lnTo>
                          <a:lnTo>
                            <a:pt x="2" y="321"/>
                          </a:lnTo>
                          <a:lnTo>
                            <a:pt x="0" y="319"/>
                          </a:lnTo>
                          <a:lnTo>
                            <a:pt x="0" y="2"/>
                          </a:lnTo>
                          <a:lnTo>
                            <a:pt x="132" y="0"/>
                          </a:lnTo>
                          <a:lnTo>
                            <a:pt x="132" y="174"/>
                          </a:lnTo>
                          <a:lnTo>
                            <a:pt x="128" y="184"/>
                          </a:lnTo>
                          <a:lnTo>
                            <a:pt x="126" y="198"/>
                          </a:lnTo>
                          <a:lnTo>
                            <a:pt x="124" y="210"/>
                          </a:lnTo>
                          <a:lnTo>
                            <a:pt x="122" y="215"/>
                          </a:lnTo>
                          <a:lnTo>
                            <a:pt x="119" y="224"/>
                          </a:lnTo>
                          <a:lnTo>
                            <a:pt x="111" y="241"/>
                          </a:lnTo>
                          <a:lnTo>
                            <a:pt x="104" y="261"/>
                          </a:lnTo>
                          <a:lnTo>
                            <a:pt x="96" y="284"/>
                          </a:lnTo>
                          <a:lnTo>
                            <a:pt x="89" y="306"/>
                          </a:lnTo>
                          <a:lnTo>
                            <a:pt x="83" y="324"/>
                          </a:lnTo>
                          <a:lnTo>
                            <a:pt x="80" y="337"/>
                          </a:lnTo>
                          <a:lnTo>
                            <a:pt x="78" y="343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5" name="Freeform 192"/>
                    <p:cNvSpPr>
                      <a:spLocks/>
                    </p:cNvSpPr>
                    <p:nvPr/>
                  </p:nvSpPr>
                  <p:spPr bwMode="auto">
                    <a:xfrm>
                      <a:off x="967" y="2866"/>
                      <a:ext cx="89" cy="343"/>
                    </a:xfrm>
                    <a:custGeom>
                      <a:avLst/>
                      <a:gdLst>
                        <a:gd name="T0" fmla="*/ 61 w 89"/>
                        <a:gd name="T1" fmla="*/ 341 h 343"/>
                        <a:gd name="T2" fmla="*/ 39 w 89"/>
                        <a:gd name="T3" fmla="*/ 343 h 343"/>
                        <a:gd name="T4" fmla="*/ 22 w 89"/>
                        <a:gd name="T5" fmla="*/ 341 h 343"/>
                        <a:gd name="T6" fmla="*/ 9 w 89"/>
                        <a:gd name="T7" fmla="*/ 337 h 343"/>
                        <a:gd name="T8" fmla="*/ 2 w 89"/>
                        <a:gd name="T9" fmla="*/ 334 h 343"/>
                        <a:gd name="T10" fmla="*/ 0 w 89"/>
                        <a:gd name="T11" fmla="*/ 334 h 343"/>
                        <a:gd name="T12" fmla="*/ 0 w 89"/>
                        <a:gd name="T13" fmla="*/ 2 h 343"/>
                        <a:gd name="T14" fmla="*/ 89 w 89"/>
                        <a:gd name="T15" fmla="*/ 0 h 343"/>
                        <a:gd name="T16" fmla="*/ 89 w 89"/>
                        <a:gd name="T17" fmla="*/ 163 h 343"/>
                        <a:gd name="T18" fmla="*/ 87 w 89"/>
                        <a:gd name="T19" fmla="*/ 171 h 343"/>
                        <a:gd name="T20" fmla="*/ 85 w 89"/>
                        <a:gd name="T21" fmla="*/ 184 h 343"/>
                        <a:gd name="T22" fmla="*/ 85 w 89"/>
                        <a:gd name="T23" fmla="*/ 197 h 343"/>
                        <a:gd name="T24" fmla="*/ 84 w 89"/>
                        <a:gd name="T25" fmla="*/ 202 h 343"/>
                        <a:gd name="T26" fmla="*/ 82 w 89"/>
                        <a:gd name="T27" fmla="*/ 210 h 343"/>
                        <a:gd name="T28" fmla="*/ 78 w 89"/>
                        <a:gd name="T29" fmla="*/ 226 h 343"/>
                        <a:gd name="T30" fmla="*/ 74 w 89"/>
                        <a:gd name="T31" fmla="*/ 248 h 343"/>
                        <a:gd name="T32" fmla="*/ 71 w 89"/>
                        <a:gd name="T33" fmla="*/ 274 h 343"/>
                        <a:gd name="T34" fmla="*/ 67 w 89"/>
                        <a:gd name="T35" fmla="*/ 299 h 343"/>
                        <a:gd name="T36" fmla="*/ 65 w 89"/>
                        <a:gd name="T37" fmla="*/ 321 h 343"/>
                        <a:gd name="T38" fmla="*/ 63 w 89"/>
                        <a:gd name="T39" fmla="*/ 336 h 343"/>
                        <a:gd name="T40" fmla="*/ 61 w 89"/>
                        <a:gd name="T41" fmla="*/ 341 h 343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89"/>
                        <a:gd name="T64" fmla="*/ 0 h 343"/>
                        <a:gd name="T65" fmla="*/ 89 w 89"/>
                        <a:gd name="T66" fmla="*/ 343 h 343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89" h="343">
                          <a:moveTo>
                            <a:pt x="61" y="341"/>
                          </a:moveTo>
                          <a:lnTo>
                            <a:pt x="39" y="343"/>
                          </a:lnTo>
                          <a:lnTo>
                            <a:pt x="22" y="341"/>
                          </a:lnTo>
                          <a:lnTo>
                            <a:pt x="9" y="337"/>
                          </a:lnTo>
                          <a:lnTo>
                            <a:pt x="2" y="334"/>
                          </a:lnTo>
                          <a:lnTo>
                            <a:pt x="0" y="334"/>
                          </a:lnTo>
                          <a:lnTo>
                            <a:pt x="0" y="2"/>
                          </a:lnTo>
                          <a:lnTo>
                            <a:pt x="89" y="0"/>
                          </a:lnTo>
                          <a:lnTo>
                            <a:pt x="89" y="163"/>
                          </a:lnTo>
                          <a:lnTo>
                            <a:pt x="87" y="171"/>
                          </a:lnTo>
                          <a:lnTo>
                            <a:pt x="85" y="184"/>
                          </a:lnTo>
                          <a:lnTo>
                            <a:pt x="85" y="197"/>
                          </a:lnTo>
                          <a:lnTo>
                            <a:pt x="84" y="202"/>
                          </a:lnTo>
                          <a:lnTo>
                            <a:pt x="82" y="210"/>
                          </a:lnTo>
                          <a:lnTo>
                            <a:pt x="78" y="226"/>
                          </a:lnTo>
                          <a:lnTo>
                            <a:pt x="74" y="248"/>
                          </a:lnTo>
                          <a:lnTo>
                            <a:pt x="71" y="274"/>
                          </a:lnTo>
                          <a:lnTo>
                            <a:pt x="67" y="299"/>
                          </a:lnTo>
                          <a:lnTo>
                            <a:pt x="65" y="321"/>
                          </a:lnTo>
                          <a:lnTo>
                            <a:pt x="63" y="336"/>
                          </a:lnTo>
                          <a:lnTo>
                            <a:pt x="61" y="341"/>
                          </a:lnTo>
                          <a:close/>
                        </a:path>
                      </a:pathLst>
                    </a:custGeom>
                    <a:solidFill>
                      <a:srgbClr val="DFDFDF"/>
                    </a:solidFill>
                    <a:ln w="0">
                      <a:solidFill>
                        <a:srgbClr val="DFDFD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6" name="Freeform 193"/>
                    <p:cNvSpPr>
                      <a:spLocks/>
                    </p:cNvSpPr>
                    <p:nvPr/>
                  </p:nvSpPr>
                  <p:spPr bwMode="auto">
                    <a:xfrm>
                      <a:off x="989" y="2866"/>
                      <a:ext cx="47" cy="347"/>
                    </a:xfrm>
                    <a:custGeom>
                      <a:avLst/>
                      <a:gdLst>
                        <a:gd name="T0" fmla="*/ 47 w 47"/>
                        <a:gd name="T1" fmla="*/ 0 h 347"/>
                        <a:gd name="T2" fmla="*/ 47 w 47"/>
                        <a:gd name="T3" fmla="*/ 341 h 347"/>
                        <a:gd name="T4" fmla="*/ 23 w 47"/>
                        <a:gd name="T5" fmla="*/ 345 h 347"/>
                        <a:gd name="T6" fmla="*/ 6 w 47"/>
                        <a:gd name="T7" fmla="*/ 347 h 347"/>
                        <a:gd name="T8" fmla="*/ 0 w 47"/>
                        <a:gd name="T9" fmla="*/ 347 h 347"/>
                        <a:gd name="T10" fmla="*/ 0 w 47"/>
                        <a:gd name="T11" fmla="*/ 4 h 347"/>
                        <a:gd name="T12" fmla="*/ 47 w 47"/>
                        <a:gd name="T13" fmla="*/ 0 h 34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7"/>
                        <a:gd name="T22" fmla="*/ 0 h 347"/>
                        <a:gd name="T23" fmla="*/ 47 w 47"/>
                        <a:gd name="T24" fmla="*/ 347 h 34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7" h="347">
                          <a:moveTo>
                            <a:pt x="47" y="0"/>
                          </a:moveTo>
                          <a:lnTo>
                            <a:pt x="47" y="341"/>
                          </a:lnTo>
                          <a:lnTo>
                            <a:pt x="23" y="345"/>
                          </a:lnTo>
                          <a:lnTo>
                            <a:pt x="6" y="347"/>
                          </a:lnTo>
                          <a:lnTo>
                            <a:pt x="0" y="347"/>
                          </a:lnTo>
                          <a:lnTo>
                            <a:pt x="0" y="4"/>
                          </a:lnTo>
                          <a:lnTo>
                            <a:pt x="47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7" name="Freeform 19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826" y="2998"/>
                      <a:ext cx="102" cy="107"/>
                    </a:xfrm>
                    <a:custGeom>
                      <a:avLst/>
                      <a:gdLst>
                        <a:gd name="T0" fmla="*/ 52 w 102"/>
                        <a:gd name="T1" fmla="*/ 24 h 107"/>
                        <a:gd name="T2" fmla="*/ 65 w 102"/>
                        <a:gd name="T3" fmla="*/ 66 h 107"/>
                        <a:gd name="T4" fmla="*/ 37 w 102"/>
                        <a:gd name="T5" fmla="*/ 66 h 107"/>
                        <a:gd name="T6" fmla="*/ 52 w 102"/>
                        <a:gd name="T7" fmla="*/ 24 h 107"/>
                        <a:gd name="T8" fmla="*/ 0 w 102"/>
                        <a:gd name="T9" fmla="*/ 107 h 107"/>
                        <a:gd name="T10" fmla="*/ 24 w 102"/>
                        <a:gd name="T11" fmla="*/ 107 h 107"/>
                        <a:gd name="T12" fmla="*/ 32 w 102"/>
                        <a:gd name="T13" fmla="*/ 85 h 107"/>
                        <a:gd name="T14" fmla="*/ 71 w 102"/>
                        <a:gd name="T15" fmla="*/ 85 h 107"/>
                        <a:gd name="T16" fmla="*/ 78 w 102"/>
                        <a:gd name="T17" fmla="*/ 107 h 107"/>
                        <a:gd name="T18" fmla="*/ 102 w 102"/>
                        <a:gd name="T19" fmla="*/ 107 h 107"/>
                        <a:gd name="T20" fmla="*/ 65 w 102"/>
                        <a:gd name="T21" fmla="*/ 0 h 107"/>
                        <a:gd name="T22" fmla="*/ 39 w 102"/>
                        <a:gd name="T23" fmla="*/ 0 h 107"/>
                        <a:gd name="T24" fmla="*/ 0 w 102"/>
                        <a:gd name="T25" fmla="*/ 107 h 10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2"/>
                        <a:gd name="T40" fmla="*/ 0 h 107"/>
                        <a:gd name="T41" fmla="*/ 102 w 102"/>
                        <a:gd name="T42" fmla="*/ 107 h 10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2" h="107">
                          <a:moveTo>
                            <a:pt x="52" y="24"/>
                          </a:moveTo>
                          <a:lnTo>
                            <a:pt x="65" y="66"/>
                          </a:lnTo>
                          <a:lnTo>
                            <a:pt x="37" y="66"/>
                          </a:lnTo>
                          <a:lnTo>
                            <a:pt x="52" y="24"/>
                          </a:lnTo>
                          <a:close/>
                          <a:moveTo>
                            <a:pt x="0" y="107"/>
                          </a:moveTo>
                          <a:lnTo>
                            <a:pt x="24" y="107"/>
                          </a:lnTo>
                          <a:lnTo>
                            <a:pt x="32" y="85"/>
                          </a:lnTo>
                          <a:lnTo>
                            <a:pt x="71" y="85"/>
                          </a:lnTo>
                          <a:lnTo>
                            <a:pt x="78" y="107"/>
                          </a:lnTo>
                          <a:lnTo>
                            <a:pt x="102" y="107"/>
                          </a:lnTo>
                          <a:lnTo>
                            <a:pt x="65" y="0"/>
                          </a:lnTo>
                          <a:lnTo>
                            <a:pt x="39" y="0"/>
                          </a:lnTo>
                          <a:lnTo>
                            <a:pt x="0" y="10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8" name="Freeform 195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9" name="Freeform 196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0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849" y="2742"/>
                      <a:ext cx="313" cy="191"/>
                    </a:xfrm>
                    <a:custGeom>
                      <a:avLst/>
                      <a:gdLst>
                        <a:gd name="T0" fmla="*/ 157 w 313"/>
                        <a:gd name="T1" fmla="*/ 191 h 191"/>
                        <a:gd name="T2" fmla="*/ 198 w 313"/>
                        <a:gd name="T3" fmla="*/ 187 h 191"/>
                        <a:gd name="T4" fmla="*/ 235 w 313"/>
                        <a:gd name="T5" fmla="*/ 180 h 191"/>
                        <a:gd name="T6" fmla="*/ 268 w 313"/>
                        <a:gd name="T7" fmla="*/ 167 h 191"/>
                        <a:gd name="T8" fmla="*/ 293 w 313"/>
                        <a:gd name="T9" fmla="*/ 150 h 191"/>
                        <a:gd name="T10" fmla="*/ 307 w 313"/>
                        <a:gd name="T11" fmla="*/ 130 h 191"/>
                        <a:gd name="T12" fmla="*/ 313 w 313"/>
                        <a:gd name="T13" fmla="*/ 107 h 191"/>
                        <a:gd name="T14" fmla="*/ 307 w 313"/>
                        <a:gd name="T15" fmla="*/ 85 h 191"/>
                        <a:gd name="T16" fmla="*/ 293 w 313"/>
                        <a:gd name="T17" fmla="*/ 59 h 191"/>
                        <a:gd name="T18" fmla="*/ 268 w 313"/>
                        <a:gd name="T19" fmla="*/ 37 h 191"/>
                        <a:gd name="T20" fmla="*/ 235 w 313"/>
                        <a:gd name="T21" fmla="*/ 18 h 191"/>
                        <a:gd name="T22" fmla="*/ 198 w 313"/>
                        <a:gd name="T23" fmla="*/ 5 h 191"/>
                        <a:gd name="T24" fmla="*/ 157 w 313"/>
                        <a:gd name="T25" fmla="*/ 0 h 191"/>
                        <a:gd name="T26" fmla="*/ 114 w 313"/>
                        <a:gd name="T27" fmla="*/ 5 h 191"/>
                        <a:gd name="T28" fmla="*/ 77 w 313"/>
                        <a:gd name="T29" fmla="*/ 18 h 191"/>
                        <a:gd name="T30" fmla="*/ 46 w 313"/>
                        <a:gd name="T31" fmla="*/ 37 h 191"/>
                        <a:gd name="T32" fmla="*/ 22 w 313"/>
                        <a:gd name="T33" fmla="*/ 59 h 191"/>
                        <a:gd name="T34" fmla="*/ 5 w 313"/>
                        <a:gd name="T35" fmla="*/ 85 h 191"/>
                        <a:gd name="T36" fmla="*/ 0 w 313"/>
                        <a:gd name="T37" fmla="*/ 107 h 191"/>
                        <a:gd name="T38" fmla="*/ 5 w 313"/>
                        <a:gd name="T39" fmla="*/ 130 h 191"/>
                        <a:gd name="T40" fmla="*/ 22 w 313"/>
                        <a:gd name="T41" fmla="*/ 150 h 191"/>
                        <a:gd name="T42" fmla="*/ 46 w 313"/>
                        <a:gd name="T43" fmla="*/ 167 h 191"/>
                        <a:gd name="T44" fmla="*/ 77 w 313"/>
                        <a:gd name="T45" fmla="*/ 180 h 191"/>
                        <a:gd name="T46" fmla="*/ 114 w 313"/>
                        <a:gd name="T47" fmla="*/ 187 h 191"/>
                        <a:gd name="T48" fmla="*/ 157 w 313"/>
                        <a:gd name="T49" fmla="*/ 191 h 19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13"/>
                        <a:gd name="T76" fmla="*/ 0 h 191"/>
                        <a:gd name="T77" fmla="*/ 313 w 313"/>
                        <a:gd name="T78" fmla="*/ 191 h 19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13" h="191">
                          <a:moveTo>
                            <a:pt x="157" y="191"/>
                          </a:moveTo>
                          <a:lnTo>
                            <a:pt x="198" y="187"/>
                          </a:lnTo>
                          <a:lnTo>
                            <a:pt x="235" y="180"/>
                          </a:lnTo>
                          <a:lnTo>
                            <a:pt x="268" y="167"/>
                          </a:lnTo>
                          <a:lnTo>
                            <a:pt x="293" y="150"/>
                          </a:lnTo>
                          <a:lnTo>
                            <a:pt x="307" y="130"/>
                          </a:lnTo>
                          <a:lnTo>
                            <a:pt x="313" y="107"/>
                          </a:lnTo>
                          <a:lnTo>
                            <a:pt x="307" y="85"/>
                          </a:lnTo>
                          <a:lnTo>
                            <a:pt x="293" y="59"/>
                          </a:lnTo>
                          <a:lnTo>
                            <a:pt x="268" y="37"/>
                          </a:lnTo>
                          <a:lnTo>
                            <a:pt x="235" y="18"/>
                          </a:lnTo>
                          <a:lnTo>
                            <a:pt x="198" y="5"/>
                          </a:lnTo>
                          <a:lnTo>
                            <a:pt x="157" y="0"/>
                          </a:lnTo>
                          <a:lnTo>
                            <a:pt x="114" y="5"/>
                          </a:lnTo>
                          <a:lnTo>
                            <a:pt x="77" y="18"/>
                          </a:lnTo>
                          <a:lnTo>
                            <a:pt x="46" y="37"/>
                          </a:lnTo>
                          <a:lnTo>
                            <a:pt x="22" y="59"/>
                          </a:lnTo>
                          <a:lnTo>
                            <a:pt x="5" y="85"/>
                          </a:lnTo>
                          <a:lnTo>
                            <a:pt x="0" y="107"/>
                          </a:lnTo>
                          <a:lnTo>
                            <a:pt x="5" y="130"/>
                          </a:lnTo>
                          <a:lnTo>
                            <a:pt x="22" y="150"/>
                          </a:lnTo>
                          <a:lnTo>
                            <a:pt x="46" y="167"/>
                          </a:lnTo>
                          <a:lnTo>
                            <a:pt x="77" y="180"/>
                          </a:lnTo>
                          <a:lnTo>
                            <a:pt x="114" y="187"/>
                          </a:lnTo>
                          <a:lnTo>
                            <a:pt x="157" y="191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1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863" y="2744"/>
                      <a:ext cx="284" cy="170"/>
                    </a:xfrm>
                    <a:custGeom>
                      <a:avLst/>
                      <a:gdLst>
                        <a:gd name="T0" fmla="*/ 143 w 284"/>
                        <a:gd name="T1" fmla="*/ 170 h 170"/>
                        <a:gd name="T2" fmla="*/ 180 w 284"/>
                        <a:gd name="T3" fmla="*/ 168 h 170"/>
                        <a:gd name="T4" fmla="*/ 214 w 284"/>
                        <a:gd name="T5" fmla="*/ 161 h 170"/>
                        <a:gd name="T6" fmla="*/ 243 w 284"/>
                        <a:gd name="T7" fmla="*/ 150 h 170"/>
                        <a:gd name="T8" fmla="*/ 266 w 284"/>
                        <a:gd name="T9" fmla="*/ 135 h 170"/>
                        <a:gd name="T10" fmla="*/ 280 w 284"/>
                        <a:gd name="T11" fmla="*/ 116 h 170"/>
                        <a:gd name="T12" fmla="*/ 284 w 284"/>
                        <a:gd name="T13" fmla="*/ 96 h 170"/>
                        <a:gd name="T14" fmla="*/ 280 w 284"/>
                        <a:gd name="T15" fmla="*/ 76 h 170"/>
                        <a:gd name="T16" fmla="*/ 266 w 284"/>
                        <a:gd name="T17" fmla="*/ 53 h 170"/>
                        <a:gd name="T18" fmla="*/ 243 w 284"/>
                        <a:gd name="T19" fmla="*/ 33 h 170"/>
                        <a:gd name="T20" fmla="*/ 214 w 284"/>
                        <a:gd name="T21" fmla="*/ 16 h 170"/>
                        <a:gd name="T22" fmla="*/ 180 w 284"/>
                        <a:gd name="T23" fmla="*/ 3 h 170"/>
                        <a:gd name="T24" fmla="*/ 143 w 284"/>
                        <a:gd name="T25" fmla="*/ 0 h 170"/>
                        <a:gd name="T26" fmla="*/ 106 w 284"/>
                        <a:gd name="T27" fmla="*/ 3 h 170"/>
                        <a:gd name="T28" fmla="*/ 71 w 284"/>
                        <a:gd name="T29" fmla="*/ 16 h 170"/>
                        <a:gd name="T30" fmla="*/ 43 w 284"/>
                        <a:gd name="T31" fmla="*/ 33 h 170"/>
                        <a:gd name="T32" fmla="*/ 21 w 284"/>
                        <a:gd name="T33" fmla="*/ 53 h 170"/>
                        <a:gd name="T34" fmla="*/ 6 w 284"/>
                        <a:gd name="T35" fmla="*/ 76 h 170"/>
                        <a:gd name="T36" fmla="*/ 0 w 284"/>
                        <a:gd name="T37" fmla="*/ 96 h 170"/>
                        <a:gd name="T38" fmla="*/ 6 w 284"/>
                        <a:gd name="T39" fmla="*/ 116 h 170"/>
                        <a:gd name="T40" fmla="*/ 21 w 284"/>
                        <a:gd name="T41" fmla="*/ 135 h 170"/>
                        <a:gd name="T42" fmla="*/ 43 w 284"/>
                        <a:gd name="T43" fmla="*/ 150 h 170"/>
                        <a:gd name="T44" fmla="*/ 71 w 284"/>
                        <a:gd name="T45" fmla="*/ 161 h 170"/>
                        <a:gd name="T46" fmla="*/ 106 w 284"/>
                        <a:gd name="T47" fmla="*/ 168 h 170"/>
                        <a:gd name="T48" fmla="*/ 143 w 284"/>
                        <a:gd name="T49" fmla="*/ 170 h 170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84"/>
                        <a:gd name="T76" fmla="*/ 0 h 170"/>
                        <a:gd name="T77" fmla="*/ 284 w 284"/>
                        <a:gd name="T78" fmla="*/ 170 h 170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84" h="170">
                          <a:moveTo>
                            <a:pt x="143" y="170"/>
                          </a:moveTo>
                          <a:lnTo>
                            <a:pt x="180" y="168"/>
                          </a:lnTo>
                          <a:lnTo>
                            <a:pt x="214" y="161"/>
                          </a:lnTo>
                          <a:lnTo>
                            <a:pt x="243" y="150"/>
                          </a:lnTo>
                          <a:lnTo>
                            <a:pt x="266" y="135"/>
                          </a:lnTo>
                          <a:lnTo>
                            <a:pt x="280" y="116"/>
                          </a:lnTo>
                          <a:lnTo>
                            <a:pt x="284" y="96"/>
                          </a:lnTo>
                          <a:lnTo>
                            <a:pt x="280" y="76"/>
                          </a:lnTo>
                          <a:lnTo>
                            <a:pt x="266" y="53"/>
                          </a:lnTo>
                          <a:lnTo>
                            <a:pt x="243" y="33"/>
                          </a:lnTo>
                          <a:lnTo>
                            <a:pt x="214" y="16"/>
                          </a:lnTo>
                          <a:lnTo>
                            <a:pt x="180" y="3"/>
                          </a:lnTo>
                          <a:lnTo>
                            <a:pt x="143" y="0"/>
                          </a:lnTo>
                          <a:lnTo>
                            <a:pt x="106" y="3"/>
                          </a:lnTo>
                          <a:lnTo>
                            <a:pt x="71" y="16"/>
                          </a:lnTo>
                          <a:lnTo>
                            <a:pt x="43" y="33"/>
                          </a:lnTo>
                          <a:lnTo>
                            <a:pt x="21" y="53"/>
                          </a:lnTo>
                          <a:lnTo>
                            <a:pt x="6" y="76"/>
                          </a:lnTo>
                          <a:lnTo>
                            <a:pt x="0" y="96"/>
                          </a:lnTo>
                          <a:lnTo>
                            <a:pt x="6" y="116"/>
                          </a:lnTo>
                          <a:lnTo>
                            <a:pt x="21" y="135"/>
                          </a:lnTo>
                          <a:lnTo>
                            <a:pt x="43" y="150"/>
                          </a:lnTo>
                          <a:lnTo>
                            <a:pt x="71" y="161"/>
                          </a:lnTo>
                          <a:lnTo>
                            <a:pt x="106" y="168"/>
                          </a:lnTo>
                          <a:lnTo>
                            <a:pt x="143" y="170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2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880" y="2745"/>
                      <a:ext cx="252" cy="153"/>
                    </a:xfrm>
                    <a:custGeom>
                      <a:avLst/>
                      <a:gdLst>
                        <a:gd name="T0" fmla="*/ 126 w 252"/>
                        <a:gd name="T1" fmla="*/ 153 h 153"/>
                        <a:gd name="T2" fmla="*/ 160 w 252"/>
                        <a:gd name="T3" fmla="*/ 151 h 153"/>
                        <a:gd name="T4" fmla="*/ 189 w 252"/>
                        <a:gd name="T5" fmla="*/ 143 h 153"/>
                        <a:gd name="T6" fmla="*/ 215 w 252"/>
                        <a:gd name="T7" fmla="*/ 134 h 153"/>
                        <a:gd name="T8" fmla="*/ 236 w 252"/>
                        <a:gd name="T9" fmla="*/ 119 h 153"/>
                        <a:gd name="T10" fmla="*/ 249 w 252"/>
                        <a:gd name="T11" fmla="*/ 104 h 153"/>
                        <a:gd name="T12" fmla="*/ 252 w 252"/>
                        <a:gd name="T13" fmla="*/ 86 h 153"/>
                        <a:gd name="T14" fmla="*/ 249 w 252"/>
                        <a:gd name="T15" fmla="*/ 67 h 153"/>
                        <a:gd name="T16" fmla="*/ 236 w 252"/>
                        <a:gd name="T17" fmla="*/ 49 h 153"/>
                        <a:gd name="T18" fmla="*/ 215 w 252"/>
                        <a:gd name="T19" fmla="*/ 30 h 153"/>
                        <a:gd name="T20" fmla="*/ 189 w 252"/>
                        <a:gd name="T21" fmla="*/ 13 h 153"/>
                        <a:gd name="T22" fmla="*/ 160 w 252"/>
                        <a:gd name="T23" fmla="*/ 4 h 153"/>
                        <a:gd name="T24" fmla="*/ 126 w 252"/>
                        <a:gd name="T25" fmla="*/ 0 h 153"/>
                        <a:gd name="T26" fmla="*/ 93 w 252"/>
                        <a:gd name="T27" fmla="*/ 4 h 153"/>
                        <a:gd name="T28" fmla="*/ 63 w 252"/>
                        <a:gd name="T29" fmla="*/ 13 h 153"/>
                        <a:gd name="T30" fmla="*/ 37 w 252"/>
                        <a:gd name="T31" fmla="*/ 30 h 153"/>
                        <a:gd name="T32" fmla="*/ 17 w 252"/>
                        <a:gd name="T33" fmla="*/ 49 h 153"/>
                        <a:gd name="T34" fmla="*/ 4 w 252"/>
                        <a:gd name="T35" fmla="*/ 67 h 153"/>
                        <a:gd name="T36" fmla="*/ 0 w 252"/>
                        <a:gd name="T37" fmla="*/ 86 h 153"/>
                        <a:gd name="T38" fmla="*/ 4 w 252"/>
                        <a:gd name="T39" fmla="*/ 104 h 153"/>
                        <a:gd name="T40" fmla="*/ 17 w 252"/>
                        <a:gd name="T41" fmla="*/ 119 h 153"/>
                        <a:gd name="T42" fmla="*/ 37 w 252"/>
                        <a:gd name="T43" fmla="*/ 134 h 153"/>
                        <a:gd name="T44" fmla="*/ 63 w 252"/>
                        <a:gd name="T45" fmla="*/ 143 h 153"/>
                        <a:gd name="T46" fmla="*/ 93 w 252"/>
                        <a:gd name="T47" fmla="*/ 151 h 153"/>
                        <a:gd name="T48" fmla="*/ 126 w 252"/>
                        <a:gd name="T49" fmla="*/ 153 h 15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2"/>
                        <a:gd name="T76" fmla="*/ 0 h 153"/>
                        <a:gd name="T77" fmla="*/ 252 w 252"/>
                        <a:gd name="T78" fmla="*/ 153 h 15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2" h="153">
                          <a:moveTo>
                            <a:pt x="126" y="153"/>
                          </a:moveTo>
                          <a:lnTo>
                            <a:pt x="160" y="151"/>
                          </a:lnTo>
                          <a:lnTo>
                            <a:pt x="189" y="143"/>
                          </a:lnTo>
                          <a:lnTo>
                            <a:pt x="215" y="134"/>
                          </a:lnTo>
                          <a:lnTo>
                            <a:pt x="236" y="119"/>
                          </a:lnTo>
                          <a:lnTo>
                            <a:pt x="249" y="104"/>
                          </a:lnTo>
                          <a:lnTo>
                            <a:pt x="252" y="86"/>
                          </a:lnTo>
                          <a:lnTo>
                            <a:pt x="249" y="67"/>
                          </a:lnTo>
                          <a:lnTo>
                            <a:pt x="236" y="49"/>
                          </a:lnTo>
                          <a:lnTo>
                            <a:pt x="215" y="30"/>
                          </a:lnTo>
                          <a:lnTo>
                            <a:pt x="189" y="13"/>
                          </a:lnTo>
                          <a:lnTo>
                            <a:pt x="160" y="4"/>
                          </a:lnTo>
                          <a:lnTo>
                            <a:pt x="126" y="0"/>
                          </a:lnTo>
                          <a:lnTo>
                            <a:pt x="93" y="4"/>
                          </a:lnTo>
                          <a:lnTo>
                            <a:pt x="63" y="13"/>
                          </a:lnTo>
                          <a:lnTo>
                            <a:pt x="37" y="30"/>
                          </a:lnTo>
                          <a:lnTo>
                            <a:pt x="17" y="49"/>
                          </a:lnTo>
                          <a:lnTo>
                            <a:pt x="4" y="67"/>
                          </a:lnTo>
                          <a:lnTo>
                            <a:pt x="0" y="86"/>
                          </a:lnTo>
                          <a:lnTo>
                            <a:pt x="4" y="104"/>
                          </a:lnTo>
                          <a:lnTo>
                            <a:pt x="17" y="119"/>
                          </a:lnTo>
                          <a:lnTo>
                            <a:pt x="37" y="134"/>
                          </a:lnTo>
                          <a:lnTo>
                            <a:pt x="63" y="143"/>
                          </a:lnTo>
                          <a:lnTo>
                            <a:pt x="93" y="151"/>
                          </a:lnTo>
                          <a:lnTo>
                            <a:pt x="126" y="153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3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895" y="2745"/>
                      <a:ext cx="222" cy="136"/>
                    </a:xfrm>
                    <a:custGeom>
                      <a:avLst/>
                      <a:gdLst>
                        <a:gd name="T0" fmla="*/ 111 w 222"/>
                        <a:gd name="T1" fmla="*/ 136 h 136"/>
                        <a:gd name="T2" fmla="*/ 146 w 222"/>
                        <a:gd name="T3" fmla="*/ 132 h 136"/>
                        <a:gd name="T4" fmla="*/ 176 w 222"/>
                        <a:gd name="T5" fmla="*/ 125 h 136"/>
                        <a:gd name="T6" fmla="*/ 200 w 222"/>
                        <a:gd name="T7" fmla="*/ 112 h 136"/>
                        <a:gd name="T8" fmla="*/ 217 w 222"/>
                        <a:gd name="T9" fmla="*/ 95 h 136"/>
                        <a:gd name="T10" fmla="*/ 222 w 222"/>
                        <a:gd name="T11" fmla="*/ 78 h 136"/>
                        <a:gd name="T12" fmla="*/ 219 w 222"/>
                        <a:gd name="T13" fmla="*/ 62 h 136"/>
                        <a:gd name="T14" fmla="*/ 208 w 222"/>
                        <a:gd name="T15" fmla="*/ 43 h 136"/>
                        <a:gd name="T16" fmla="*/ 189 w 222"/>
                        <a:gd name="T17" fmla="*/ 26 h 136"/>
                        <a:gd name="T18" fmla="*/ 167 w 222"/>
                        <a:gd name="T19" fmla="*/ 13 h 136"/>
                        <a:gd name="T20" fmla="*/ 141 w 222"/>
                        <a:gd name="T21" fmla="*/ 4 h 136"/>
                        <a:gd name="T22" fmla="*/ 111 w 222"/>
                        <a:gd name="T23" fmla="*/ 0 h 136"/>
                        <a:gd name="T24" fmla="*/ 81 w 222"/>
                        <a:gd name="T25" fmla="*/ 4 h 136"/>
                        <a:gd name="T26" fmla="*/ 56 w 222"/>
                        <a:gd name="T27" fmla="*/ 13 h 136"/>
                        <a:gd name="T28" fmla="*/ 33 w 222"/>
                        <a:gd name="T29" fmla="*/ 26 h 136"/>
                        <a:gd name="T30" fmla="*/ 15 w 222"/>
                        <a:gd name="T31" fmla="*/ 43 h 136"/>
                        <a:gd name="T32" fmla="*/ 4 w 222"/>
                        <a:gd name="T33" fmla="*/ 62 h 136"/>
                        <a:gd name="T34" fmla="*/ 0 w 222"/>
                        <a:gd name="T35" fmla="*/ 78 h 136"/>
                        <a:gd name="T36" fmla="*/ 5 w 222"/>
                        <a:gd name="T37" fmla="*/ 95 h 136"/>
                        <a:gd name="T38" fmla="*/ 22 w 222"/>
                        <a:gd name="T39" fmla="*/ 112 h 136"/>
                        <a:gd name="T40" fmla="*/ 46 w 222"/>
                        <a:gd name="T41" fmla="*/ 125 h 136"/>
                        <a:gd name="T42" fmla="*/ 76 w 222"/>
                        <a:gd name="T43" fmla="*/ 132 h 136"/>
                        <a:gd name="T44" fmla="*/ 111 w 222"/>
                        <a:gd name="T45" fmla="*/ 136 h 1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22"/>
                        <a:gd name="T70" fmla="*/ 0 h 136"/>
                        <a:gd name="T71" fmla="*/ 222 w 222"/>
                        <a:gd name="T72" fmla="*/ 136 h 13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22" h="136">
                          <a:moveTo>
                            <a:pt x="111" y="136"/>
                          </a:moveTo>
                          <a:lnTo>
                            <a:pt x="146" y="132"/>
                          </a:lnTo>
                          <a:lnTo>
                            <a:pt x="176" y="125"/>
                          </a:lnTo>
                          <a:lnTo>
                            <a:pt x="200" y="112"/>
                          </a:lnTo>
                          <a:lnTo>
                            <a:pt x="217" y="95"/>
                          </a:lnTo>
                          <a:lnTo>
                            <a:pt x="222" y="78"/>
                          </a:lnTo>
                          <a:lnTo>
                            <a:pt x="219" y="62"/>
                          </a:lnTo>
                          <a:lnTo>
                            <a:pt x="208" y="43"/>
                          </a:lnTo>
                          <a:lnTo>
                            <a:pt x="189" y="26"/>
                          </a:lnTo>
                          <a:lnTo>
                            <a:pt x="167" y="13"/>
                          </a:lnTo>
                          <a:lnTo>
                            <a:pt x="141" y="4"/>
                          </a:lnTo>
                          <a:lnTo>
                            <a:pt x="111" y="0"/>
                          </a:lnTo>
                          <a:lnTo>
                            <a:pt x="81" y="4"/>
                          </a:lnTo>
                          <a:lnTo>
                            <a:pt x="56" y="13"/>
                          </a:lnTo>
                          <a:lnTo>
                            <a:pt x="33" y="26"/>
                          </a:lnTo>
                          <a:lnTo>
                            <a:pt x="15" y="43"/>
                          </a:lnTo>
                          <a:lnTo>
                            <a:pt x="4" y="62"/>
                          </a:lnTo>
                          <a:lnTo>
                            <a:pt x="0" y="78"/>
                          </a:lnTo>
                          <a:lnTo>
                            <a:pt x="5" y="95"/>
                          </a:lnTo>
                          <a:lnTo>
                            <a:pt x="22" y="112"/>
                          </a:lnTo>
                          <a:lnTo>
                            <a:pt x="46" y="125"/>
                          </a:lnTo>
                          <a:lnTo>
                            <a:pt x="76" y="132"/>
                          </a:lnTo>
                          <a:lnTo>
                            <a:pt x="111" y="136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4" name="Freeform 201"/>
                    <p:cNvSpPr>
                      <a:spLocks/>
                    </p:cNvSpPr>
                    <p:nvPr/>
                  </p:nvSpPr>
                  <p:spPr bwMode="auto">
                    <a:xfrm>
                      <a:off x="910" y="2747"/>
                      <a:ext cx="193" cy="117"/>
                    </a:xfrm>
                    <a:custGeom>
                      <a:avLst/>
                      <a:gdLst>
                        <a:gd name="T0" fmla="*/ 96 w 193"/>
                        <a:gd name="T1" fmla="*/ 117 h 117"/>
                        <a:gd name="T2" fmla="*/ 126 w 193"/>
                        <a:gd name="T3" fmla="*/ 113 h 117"/>
                        <a:gd name="T4" fmla="*/ 154 w 193"/>
                        <a:gd name="T5" fmla="*/ 106 h 117"/>
                        <a:gd name="T6" fmla="*/ 174 w 193"/>
                        <a:gd name="T7" fmla="*/ 97 h 117"/>
                        <a:gd name="T8" fmla="*/ 187 w 193"/>
                        <a:gd name="T9" fmla="*/ 82 h 117"/>
                        <a:gd name="T10" fmla="*/ 193 w 193"/>
                        <a:gd name="T11" fmla="*/ 67 h 117"/>
                        <a:gd name="T12" fmla="*/ 187 w 193"/>
                        <a:gd name="T13" fmla="*/ 49 h 117"/>
                        <a:gd name="T14" fmla="*/ 174 w 193"/>
                        <a:gd name="T15" fmla="*/ 32 h 117"/>
                        <a:gd name="T16" fmla="*/ 154 w 193"/>
                        <a:gd name="T17" fmla="*/ 15 h 117"/>
                        <a:gd name="T18" fmla="*/ 126 w 193"/>
                        <a:gd name="T19" fmla="*/ 4 h 117"/>
                        <a:gd name="T20" fmla="*/ 96 w 193"/>
                        <a:gd name="T21" fmla="*/ 0 h 117"/>
                        <a:gd name="T22" fmla="*/ 66 w 193"/>
                        <a:gd name="T23" fmla="*/ 4 h 117"/>
                        <a:gd name="T24" fmla="*/ 41 w 193"/>
                        <a:gd name="T25" fmla="*/ 15 h 117"/>
                        <a:gd name="T26" fmla="*/ 18 w 193"/>
                        <a:gd name="T27" fmla="*/ 32 h 117"/>
                        <a:gd name="T28" fmla="*/ 5 w 193"/>
                        <a:gd name="T29" fmla="*/ 49 h 117"/>
                        <a:gd name="T30" fmla="*/ 0 w 193"/>
                        <a:gd name="T31" fmla="*/ 67 h 117"/>
                        <a:gd name="T32" fmla="*/ 5 w 193"/>
                        <a:gd name="T33" fmla="*/ 82 h 117"/>
                        <a:gd name="T34" fmla="*/ 18 w 193"/>
                        <a:gd name="T35" fmla="*/ 97 h 117"/>
                        <a:gd name="T36" fmla="*/ 41 w 193"/>
                        <a:gd name="T37" fmla="*/ 106 h 117"/>
                        <a:gd name="T38" fmla="*/ 66 w 193"/>
                        <a:gd name="T39" fmla="*/ 113 h 117"/>
                        <a:gd name="T40" fmla="*/ 96 w 193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3"/>
                        <a:gd name="T64" fmla="*/ 0 h 117"/>
                        <a:gd name="T65" fmla="*/ 193 w 193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3" h="117">
                          <a:moveTo>
                            <a:pt x="96" y="117"/>
                          </a:moveTo>
                          <a:lnTo>
                            <a:pt x="126" y="113"/>
                          </a:lnTo>
                          <a:lnTo>
                            <a:pt x="154" y="106"/>
                          </a:lnTo>
                          <a:lnTo>
                            <a:pt x="174" y="97"/>
                          </a:lnTo>
                          <a:lnTo>
                            <a:pt x="187" y="82"/>
                          </a:lnTo>
                          <a:lnTo>
                            <a:pt x="193" y="67"/>
                          </a:lnTo>
                          <a:lnTo>
                            <a:pt x="187" y="49"/>
                          </a:lnTo>
                          <a:lnTo>
                            <a:pt x="174" y="32"/>
                          </a:lnTo>
                          <a:lnTo>
                            <a:pt x="154" y="15"/>
                          </a:lnTo>
                          <a:lnTo>
                            <a:pt x="126" y="4"/>
                          </a:lnTo>
                          <a:lnTo>
                            <a:pt x="96" y="0"/>
                          </a:lnTo>
                          <a:lnTo>
                            <a:pt x="66" y="4"/>
                          </a:lnTo>
                          <a:lnTo>
                            <a:pt x="41" y="15"/>
                          </a:lnTo>
                          <a:lnTo>
                            <a:pt x="18" y="32"/>
                          </a:lnTo>
                          <a:lnTo>
                            <a:pt x="5" y="49"/>
                          </a:lnTo>
                          <a:lnTo>
                            <a:pt x="0" y="67"/>
                          </a:lnTo>
                          <a:lnTo>
                            <a:pt x="5" y="82"/>
                          </a:lnTo>
                          <a:lnTo>
                            <a:pt x="18" y="97"/>
                          </a:lnTo>
                          <a:lnTo>
                            <a:pt x="41" y="106"/>
                          </a:lnTo>
                          <a:lnTo>
                            <a:pt x="66" y="113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5" name="Freeform 202"/>
                    <p:cNvSpPr>
                      <a:spLocks/>
                    </p:cNvSpPr>
                    <p:nvPr/>
                  </p:nvSpPr>
                  <p:spPr bwMode="auto">
                    <a:xfrm>
                      <a:off x="926" y="2749"/>
                      <a:ext cx="162" cy="97"/>
                    </a:xfrm>
                    <a:custGeom>
                      <a:avLst/>
                      <a:gdLst>
                        <a:gd name="T0" fmla="*/ 80 w 162"/>
                        <a:gd name="T1" fmla="*/ 97 h 97"/>
                        <a:gd name="T2" fmla="*/ 106 w 162"/>
                        <a:gd name="T3" fmla="*/ 95 h 97"/>
                        <a:gd name="T4" fmla="*/ 128 w 162"/>
                        <a:gd name="T5" fmla="*/ 89 h 97"/>
                        <a:gd name="T6" fmla="*/ 145 w 162"/>
                        <a:gd name="T7" fmla="*/ 80 h 97"/>
                        <a:gd name="T8" fmla="*/ 158 w 162"/>
                        <a:gd name="T9" fmla="*/ 69 h 97"/>
                        <a:gd name="T10" fmla="*/ 162 w 162"/>
                        <a:gd name="T11" fmla="*/ 56 h 97"/>
                        <a:gd name="T12" fmla="*/ 158 w 162"/>
                        <a:gd name="T13" fmla="*/ 41 h 97"/>
                        <a:gd name="T14" fmla="*/ 145 w 162"/>
                        <a:gd name="T15" fmla="*/ 26 h 97"/>
                        <a:gd name="T16" fmla="*/ 128 w 162"/>
                        <a:gd name="T17" fmla="*/ 13 h 97"/>
                        <a:gd name="T18" fmla="*/ 106 w 162"/>
                        <a:gd name="T19" fmla="*/ 4 h 97"/>
                        <a:gd name="T20" fmla="*/ 80 w 162"/>
                        <a:gd name="T21" fmla="*/ 0 h 97"/>
                        <a:gd name="T22" fmla="*/ 54 w 162"/>
                        <a:gd name="T23" fmla="*/ 4 h 97"/>
                        <a:gd name="T24" fmla="*/ 34 w 162"/>
                        <a:gd name="T25" fmla="*/ 13 h 97"/>
                        <a:gd name="T26" fmla="*/ 15 w 162"/>
                        <a:gd name="T27" fmla="*/ 26 h 97"/>
                        <a:gd name="T28" fmla="*/ 4 w 162"/>
                        <a:gd name="T29" fmla="*/ 41 h 97"/>
                        <a:gd name="T30" fmla="*/ 0 w 162"/>
                        <a:gd name="T31" fmla="*/ 56 h 97"/>
                        <a:gd name="T32" fmla="*/ 4 w 162"/>
                        <a:gd name="T33" fmla="*/ 69 h 97"/>
                        <a:gd name="T34" fmla="*/ 15 w 162"/>
                        <a:gd name="T35" fmla="*/ 80 h 97"/>
                        <a:gd name="T36" fmla="*/ 34 w 162"/>
                        <a:gd name="T37" fmla="*/ 89 h 97"/>
                        <a:gd name="T38" fmla="*/ 54 w 162"/>
                        <a:gd name="T39" fmla="*/ 95 h 97"/>
                        <a:gd name="T40" fmla="*/ 80 w 162"/>
                        <a:gd name="T41" fmla="*/ 97 h 9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2"/>
                        <a:gd name="T64" fmla="*/ 0 h 97"/>
                        <a:gd name="T65" fmla="*/ 162 w 162"/>
                        <a:gd name="T66" fmla="*/ 97 h 9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2" h="97">
                          <a:moveTo>
                            <a:pt x="80" y="97"/>
                          </a:moveTo>
                          <a:lnTo>
                            <a:pt x="106" y="95"/>
                          </a:lnTo>
                          <a:lnTo>
                            <a:pt x="128" y="89"/>
                          </a:lnTo>
                          <a:lnTo>
                            <a:pt x="145" y="80"/>
                          </a:lnTo>
                          <a:lnTo>
                            <a:pt x="158" y="69"/>
                          </a:lnTo>
                          <a:lnTo>
                            <a:pt x="162" y="56"/>
                          </a:lnTo>
                          <a:lnTo>
                            <a:pt x="158" y="41"/>
                          </a:lnTo>
                          <a:lnTo>
                            <a:pt x="145" y="26"/>
                          </a:lnTo>
                          <a:lnTo>
                            <a:pt x="128" y="13"/>
                          </a:lnTo>
                          <a:lnTo>
                            <a:pt x="106" y="4"/>
                          </a:lnTo>
                          <a:lnTo>
                            <a:pt x="80" y="0"/>
                          </a:lnTo>
                          <a:lnTo>
                            <a:pt x="54" y="4"/>
                          </a:lnTo>
                          <a:lnTo>
                            <a:pt x="34" y="13"/>
                          </a:lnTo>
                          <a:lnTo>
                            <a:pt x="15" y="26"/>
                          </a:lnTo>
                          <a:lnTo>
                            <a:pt x="4" y="41"/>
                          </a:lnTo>
                          <a:lnTo>
                            <a:pt x="0" y="56"/>
                          </a:lnTo>
                          <a:lnTo>
                            <a:pt x="4" y="69"/>
                          </a:lnTo>
                          <a:lnTo>
                            <a:pt x="15" y="80"/>
                          </a:lnTo>
                          <a:lnTo>
                            <a:pt x="34" y="89"/>
                          </a:lnTo>
                          <a:lnTo>
                            <a:pt x="54" y="95"/>
                          </a:lnTo>
                          <a:lnTo>
                            <a:pt x="80" y="97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6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941" y="2751"/>
                      <a:ext cx="132" cy="78"/>
                    </a:xfrm>
                    <a:custGeom>
                      <a:avLst/>
                      <a:gdLst>
                        <a:gd name="T0" fmla="*/ 65 w 132"/>
                        <a:gd name="T1" fmla="*/ 78 h 78"/>
                        <a:gd name="T2" fmla="*/ 91 w 132"/>
                        <a:gd name="T3" fmla="*/ 76 h 78"/>
                        <a:gd name="T4" fmla="*/ 111 w 132"/>
                        <a:gd name="T5" fmla="*/ 69 h 78"/>
                        <a:gd name="T6" fmla="*/ 126 w 132"/>
                        <a:gd name="T7" fmla="*/ 58 h 78"/>
                        <a:gd name="T8" fmla="*/ 132 w 132"/>
                        <a:gd name="T9" fmla="*/ 45 h 78"/>
                        <a:gd name="T10" fmla="*/ 126 w 132"/>
                        <a:gd name="T11" fmla="*/ 30 h 78"/>
                        <a:gd name="T12" fmla="*/ 111 w 132"/>
                        <a:gd name="T13" fmla="*/ 15 h 78"/>
                        <a:gd name="T14" fmla="*/ 91 w 132"/>
                        <a:gd name="T15" fmla="*/ 4 h 78"/>
                        <a:gd name="T16" fmla="*/ 65 w 132"/>
                        <a:gd name="T17" fmla="*/ 0 h 78"/>
                        <a:gd name="T18" fmla="*/ 41 w 132"/>
                        <a:gd name="T19" fmla="*/ 4 h 78"/>
                        <a:gd name="T20" fmla="*/ 19 w 132"/>
                        <a:gd name="T21" fmla="*/ 15 h 78"/>
                        <a:gd name="T22" fmla="*/ 6 w 132"/>
                        <a:gd name="T23" fmla="*/ 30 h 78"/>
                        <a:gd name="T24" fmla="*/ 0 w 132"/>
                        <a:gd name="T25" fmla="*/ 45 h 78"/>
                        <a:gd name="T26" fmla="*/ 6 w 132"/>
                        <a:gd name="T27" fmla="*/ 58 h 78"/>
                        <a:gd name="T28" fmla="*/ 19 w 132"/>
                        <a:gd name="T29" fmla="*/ 69 h 78"/>
                        <a:gd name="T30" fmla="*/ 41 w 132"/>
                        <a:gd name="T31" fmla="*/ 76 h 78"/>
                        <a:gd name="T32" fmla="*/ 65 w 132"/>
                        <a:gd name="T33" fmla="*/ 78 h 7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2"/>
                        <a:gd name="T52" fmla="*/ 0 h 78"/>
                        <a:gd name="T53" fmla="*/ 132 w 132"/>
                        <a:gd name="T54" fmla="*/ 78 h 7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2" h="78">
                          <a:moveTo>
                            <a:pt x="65" y="78"/>
                          </a:moveTo>
                          <a:lnTo>
                            <a:pt x="91" y="76"/>
                          </a:lnTo>
                          <a:lnTo>
                            <a:pt x="111" y="69"/>
                          </a:lnTo>
                          <a:lnTo>
                            <a:pt x="126" y="58"/>
                          </a:lnTo>
                          <a:lnTo>
                            <a:pt x="132" y="45"/>
                          </a:lnTo>
                          <a:lnTo>
                            <a:pt x="126" y="30"/>
                          </a:lnTo>
                          <a:lnTo>
                            <a:pt x="111" y="15"/>
                          </a:lnTo>
                          <a:lnTo>
                            <a:pt x="91" y="4"/>
                          </a:lnTo>
                          <a:lnTo>
                            <a:pt x="65" y="0"/>
                          </a:lnTo>
                          <a:lnTo>
                            <a:pt x="41" y="4"/>
                          </a:lnTo>
                          <a:lnTo>
                            <a:pt x="19" y="15"/>
                          </a:lnTo>
                          <a:lnTo>
                            <a:pt x="6" y="30"/>
                          </a:lnTo>
                          <a:lnTo>
                            <a:pt x="0" y="45"/>
                          </a:lnTo>
                          <a:lnTo>
                            <a:pt x="6" y="58"/>
                          </a:lnTo>
                          <a:lnTo>
                            <a:pt x="19" y="69"/>
                          </a:lnTo>
                          <a:lnTo>
                            <a:pt x="41" y="76"/>
                          </a:lnTo>
                          <a:lnTo>
                            <a:pt x="65" y="7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7" name="Freeform 204"/>
                    <p:cNvSpPr>
                      <a:spLocks/>
                    </p:cNvSpPr>
                    <p:nvPr/>
                  </p:nvSpPr>
                  <p:spPr bwMode="auto">
                    <a:xfrm>
                      <a:off x="956" y="2751"/>
                      <a:ext cx="100" cy="61"/>
                    </a:xfrm>
                    <a:custGeom>
                      <a:avLst/>
                      <a:gdLst>
                        <a:gd name="T0" fmla="*/ 50 w 100"/>
                        <a:gd name="T1" fmla="*/ 61 h 61"/>
                        <a:gd name="T2" fmla="*/ 71 w 100"/>
                        <a:gd name="T3" fmla="*/ 59 h 61"/>
                        <a:gd name="T4" fmla="*/ 87 w 100"/>
                        <a:gd name="T5" fmla="*/ 54 h 61"/>
                        <a:gd name="T6" fmla="*/ 96 w 100"/>
                        <a:gd name="T7" fmla="*/ 45 h 61"/>
                        <a:gd name="T8" fmla="*/ 100 w 100"/>
                        <a:gd name="T9" fmla="*/ 35 h 61"/>
                        <a:gd name="T10" fmla="*/ 96 w 100"/>
                        <a:gd name="T11" fmla="*/ 24 h 61"/>
                        <a:gd name="T12" fmla="*/ 87 w 100"/>
                        <a:gd name="T13" fmla="*/ 13 h 61"/>
                        <a:gd name="T14" fmla="*/ 71 w 100"/>
                        <a:gd name="T15" fmla="*/ 4 h 61"/>
                        <a:gd name="T16" fmla="*/ 50 w 100"/>
                        <a:gd name="T17" fmla="*/ 0 h 61"/>
                        <a:gd name="T18" fmla="*/ 32 w 100"/>
                        <a:gd name="T19" fmla="*/ 4 h 61"/>
                        <a:gd name="T20" fmla="*/ 15 w 100"/>
                        <a:gd name="T21" fmla="*/ 13 h 61"/>
                        <a:gd name="T22" fmla="*/ 6 w 100"/>
                        <a:gd name="T23" fmla="*/ 24 h 61"/>
                        <a:gd name="T24" fmla="*/ 0 w 100"/>
                        <a:gd name="T25" fmla="*/ 35 h 61"/>
                        <a:gd name="T26" fmla="*/ 6 w 100"/>
                        <a:gd name="T27" fmla="*/ 45 h 61"/>
                        <a:gd name="T28" fmla="*/ 15 w 100"/>
                        <a:gd name="T29" fmla="*/ 54 h 61"/>
                        <a:gd name="T30" fmla="*/ 32 w 100"/>
                        <a:gd name="T31" fmla="*/ 59 h 61"/>
                        <a:gd name="T32" fmla="*/ 50 w 100"/>
                        <a:gd name="T33" fmla="*/ 61 h 61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00"/>
                        <a:gd name="T52" fmla="*/ 0 h 61"/>
                        <a:gd name="T53" fmla="*/ 100 w 100"/>
                        <a:gd name="T54" fmla="*/ 61 h 61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00" h="61">
                          <a:moveTo>
                            <a:pt x="50" y="61"/>
                          </a:moveTo>
                          <a:lnTo>
                            <a:pt x="71" y="59"/>
                          </a:lnTo>
                          <a:lnTo>
                            <a:pt x="87" y="54"/>
                          </a:lnTo>
                          <a:lnTo>
                            <a:pt x="96" y="45"/>
                          </a:lnTo>
                          <a:lnTo>
                            <a:pt x="100" y="35"/>
                          </a:lnTo>
                          <a:lnTo>
                            <a:pt x="96" y="24"/>
                          </a:lnTo>
                          <a:lnTo>
                            <a:pt x="87" y="13"/>
                          </a:lnTo>
                          <a:lnTo>
                            <a:pt x="71" y="4"/>
                          </a:lnTo>
                          <a:lnTo>
                            <a:pt x="50" y="0"/>
                          </a:lnTo>
                          <a:lnTo>
                            <a:pt x="32" y="4"/>
                          </a:lnTo>
                          <a:lnTo>
                            <a:pt x="15" y="13"/>
                          </a:lnTo>
                          <a:lnTo>
                            <a:pt x="6" y="24"/>
                          </a:lnTo>
                          <a:lnTo>
                            <a:pt x="0" y="35"/>
                          </a:lnTo>
                          <a:lnTo>
                            <a:pt x="6" y="45"/>
                          </a:lnTo>
                          <a:lnTo>
                            <a:pt x="15" y="54"/>
                          </a:lnTo>
                          <a:lnTo>
                            <a:pt x="32" y="59"/>
                          </a:lnTo>
                          <a:lnTo>
                            <a:pt x="50" y="61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8" name="Freeform 205"/>
                    <p:cNvSpPr>
                      <a:spLocks/>
                    </p:cNvSpPr>
                    <p:nvPr/>
                  </p:nvSpPr>
                  <p:spPr bwMode="auto">
                    <a:xfrm>
                      <a:off x="1167" y="3025"/>
                      <a:ext cx="219" cy="134"/>
                    </a:xfrm>
                    <a:custGeom>
                      <a:avLst/>
                      <a:gdLst>
                        <a:gd name="T0" fmla="*/ 110 w 219"/>
                        <a:gd name="T1" fmla="*/ 134 h 134"/>
                        <a:gd name="T2" fmla="*/ 145 w 219"/>
                        <a:gd name="T3" fmla="*/ 130 h 134"/>
                        <a:gd name="T4" fmla="*/ 175 w 219"/>
                        <a:gd name="T5" fmla="*/ 123 h 134"/>
                        <a:gd name="T6" fmla="*/ 199 w 219"/>
                        <a:gd name="T7" fmla="*/ 110 h 134"/>
                        <a:gd name="T8" fmla="*/ 214 w 219"/>
                        <a:gd name="T9" fmla="*/ 95 h 134"/>
                        <a:gd name="T10" fmla="*/ 219 w 219"/>
                        <a:gd name="T11" fmla="*/ 76 h 134"/>
                        <a:gd name="T12" fmla="*/ 214 w 219"/>
                        <a:gd name="T13" fmla="*/ 56 h 134"/>
                        <a:gd name="T14" fmla="*/ 199 w 219"/>
                        <a:gd name="T15" fmla="*/ 36 h 134"/>
                        <a:gd name="T16" fmla="*/ 175 w 219"/>
                        <a:gd name="T17" fmla="*/ 19 h 134"/>
                        <a:gd name="T18" fmla="*/ 145 w 219"/>
                        <a:gd name="T19" fmla="*/ 6 h 134"/>
                        <a:gd name="T20" fmla="*/ 110 w 219"/>
                        <a:gd name="T21" fmla="*/ 0 h 134"/>
                        <a:gd name="T22" fmla="*/ 75 w 219"/>
                        <a:gd name="T23" fmla="*/ 6 h 134"/>
                        <a:gd name="T24" fmla="*/ 45 w 219"/>
                        <a:gd name="T25" fmla="*/ 19 h 134"/>
                        <a:gd name="T26" fmla="*/ 21 w 219"/>
                        <a:gd name="T27" fmla="*/ 36 h 134"/>
                        <a:gd name="T28" fmla="*/ 6 w 219"/>
                        <a:gd name="T29" fmla="*/ 56 h 134"/>
                        <a:gd name="T30" fmla="*/ 0 w 219"/>
                        <a:gd name="T31" fmla="*/ 76 h 134"/>
                        <a:gd name="T32" fmla="*/ 6 w 219"/>
                        <a:gd name="T33" fmla="*/ 95 h 134"/>
                        <a:gd name="T34" fmla="*/ 21 w 219"/>
                        <a:gd name="T35" fmla="*/ 110 h 134"/>
                        <a:gd name="T36" fmla="*/ 45 w 219"/>
                        <a:gd name="T37" fmla="*/ 123 h 134"/>
                        <a:gd name="T38" fmla="*/ 75 w 219"/>
                        <a:gd name="T39" fmla="*/ 130 h 134"/>
                        <a:gd name="T40" fmla="*/ 110 w 219"/>
                        <a:gd name="T41" fmla="*/ 134 h 13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9"/>
                        <a:gd name="T64" fmla="*/ 0 h 134"/>
                        <a:gd name="T65" fmla="*/ 219 w 219"/>
                        <a:gd name="T66" fmla="*/ 134 h 13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9" h="134">
                          <a:moveTo>
                            <a:pt x="110" y="134"/>
                          </a:moveTo>
                          <a:lnTo>
                            <a:pt x="145" y="130"/>
                          </a:lnTo>
                          <a:lnTo>
                            <a:pt x="175" y="123"/>
                          </a:lnTo>
                          <a:lnTo>
                            <a:pt x="199" y="110"/>
                          </a:lnTo>
                          <a:lnTo>
                            <a:pt x="214" y="95"/>
                          </a:lnTo>
                          <a:lnTo>
                            <a:pt x="219" y="76"/>
                          </a:lnTo>
                          <a:lnTo>
                            <a:pt x="214" y="56"/>
                          </a:lnTo>
                          <a:lnTo>
                            <a:pt x="199" y="36"/>
                          </a:lnTo>
                          <a:lnTo>
                            <a:pt x="175" y="19"/>
                          </a:lnTo>
                          <a:lnTo>
                            <a:pt x="145" y="6"/>
                          </a:lnTo>
                          <a:lnTo>
                            <a:pt x="110" y="0"/>
                          </a:lnTo>
                          <a:lnTo>
                            <a:pt x="75" y="6"/>
                          </a:lnTo>
                          <a:lnTo>
                            <a:pt x="45" y="19"/>
                          </a:lnTo>
                          <a:lnTo>
                            <a:pt x="21" y="36"/>
                          </a:lnTo>
                          <a:lnTo>
                            <a:pt x="6" y="56"/>
                          </a:lnTo>
                          <a:lnTo>
                            <a:pt x="0" y="76"/>
                          </a:lnTo>
                          <a:lnTo>
                            <a:pt x="6" y="95"/>
                          </a:lnTo>
                          <a:lnTo>
                            <a:pt x="21" y="110"/>
                          </a:lnTo>
                          <a:lnTo>
                            <a:pt x="45" y="123"/>
                          </a:lnTo>
                          <a:lnTo>
                            <a:pt x="75" y="130"/>
                          </a:lnTo>
                          <a:lnTo>
                            <a:pt x="110" y="134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9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0" name="Freeform 207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1" name="Freeform 208"/>
                    <p:cNvSpPr>
                      <a:spLocks/>
                    </p:cNvSpPr>
                    <p:nvPr/>
                  </p:nvSpPr>
                  <p:spPr bwMode="auto">
                    <a:xfrm>
                      <a:off x="1132" y="3114"/>
                      <a:ext cx="243" cy="247"/>
                    </a:xfrm>
                    <a:custGeom>
                      <a:avLst/>
                      <a:gdLst>
                        <a:gd name="T0" fmla="*/ 110 w 243"/>
                        <a:gd name="T1" fmla="*/ 247 h 247"/>
                        <a:gd name="T2" fmla="*/ 78 w 243"/>
                        <a:gd name="T3" fmla="*/ 242 h 247"/>
                        <a:gd name="T4" fmla="*/ 52 w 243"/>
                        <a:gd name="T5" fmla="*/ 234 h 247"/>
                        <a:gd name="T6" fmla="*/ 34 w 243"/>
                        <a:gd name="T7" fmla="*/ 223 h 247"/>
                        <a:gd name="T8" fmla="*/ 19 w 243"/>
                        <a:gd name="T9" fmla="*/ 210 h 247"/>
                        <a:gd name="T10" fmla="*/ 10 w 243"/>
                        <a:gd name="T11" fmla="*/ 197 h 247"/>
                        <a:gd name="T12" fmla="*/ 4 w 243"/>
                        <a:gd name="T13" fmla="*/ 188 h 247"/>
                        <a:gd name="T14" fmla="*/ 2 w 243"/>
                        <a:gd name="T15" fmla="*/ 180 h 247"/>
                        <a:gd name="T16" fmla="*/ 0 w 243"/>
                        <a:gd name="T17" fmla="*/ 177 h 247"/>
                        <a:gd name="T18" fmla="*/ 0 w 243"/>
                        <a:gd name="T19" fmla="*/ 0 h 247"/>
                        <a:gd name="T20" fmla="*/ 243 w 243"/>
                        <a:gd name="T21" fmla="*/ 2 h 247"/>
                        <a:gd name="T22" fmla="*/ 243 w 243"/>
                        <a:gd name="T23" fmla="*/ 158 h 247"/>
                        <a:gd name="T24" fmla="*/ 238 w 243"/>
                        <a:gd name="T25" fmla="*/ 173 h 247"/>
                        <a:gd name="T26" fmla="*/ 230 w 243"/>
                        <a:gd name="T27" fmla="*/ 188 h 247"/>
                        <a:gd name="T28" fmla="*/ 225 w 243"/>
                        <a:gd name="T29" fmla="*/ 197 h 247"/>
                        <a:gd name="T30" fmla="*/ 223 w 243"/>
                        <a:gd name="T31" fmla="*/ 201 h 247"/>
                        <a:gd name="T32" fmla="*/ 208 w 243"/>
                        <a:gd name="T33" fmla="*/ 214 h 247"/>
                        <a:gd name="T34" fmla="*/ 189 w 243"/>
                        <a:gd name="T35" fmla="*/ 225 h 247"/>
                        <a:gd name="T36" fmla="*/ 167 w 243"/>
                        <a:gd name="T37" fmla="*/ 232 h 247"/>
                        <a:gd name="T38" fmla="*/ 147 w 243"/>
                        <a:gd name="T39" fmla="*/ 240 h 247"/>
                        <a:gd name="T40" fmla="*/ 128 w 243"/>
                        <a:gd name="T41" fmla="*/ 243 h 247"/>
                        <a:gd name="T42" fmla="*/ 115 w 243"/>
                        <a:gd name="T43" fmla="*/ 245 h 247"/>
                        <a:gd name="T44" fmla="*/ 110 w 243"/>
                        <a:gd name="T45" fmla="*/ 247 h 247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3"/>
                        <a:gd name="T70" fmla="*/ 0 h 247"/>
                        <a:gd name="T71" fmla="*/ 243 w 243"/>
                        <a:gd name="T72" fmla="*/ 247 h 247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3" h="247">
                          <a:moveTo>
                            <a:pt x="110" y="247"/>
                          </a:moveTo>
                          <a:lnTo>
                            <a:pt x="78" y="242"/>
                          </a:lnTo>
                          <a:lnTo>
                            <a:pt x="52" y="234"/>
                          </a:lnTo>
                          <a:lnTo>
                            <a:pt x="34" y="223"/>
                          </a:lnTo>
                          <a:lnTo>
                            <a:pt x="19" y="210"/>
                          </a:lnTo>
                          <a:lnTo>
                            <a:pt x="10" y="197"/>
                          </a:lnTo>
                          <a:lnTo>
                            <a:pt x="4" y="188"/>
                          </a:lnTo>
                          <a:lnTo>
                            <a:pt x="2" y="180"/>
                          </a:lnTo>
                          <a:lnTo>
                            <a:pt x="0" y="177"/>
                          </a:lnTo>
                          <a:lnTo>
                            <a:pt x="0" y="0"/>
                          </a:lnTo>
                          <a:lnTo>
                            <a:pt x="243" y="2"/>
                          </a:lnTo>
                          <a:lnTo>
                            <a:pt x="243" y="158"/>
                          </a:lnTo>
                          <a:lnTo>
                            <a:pt x="238" y="173"/>
                          </a:lnTo>
                          <a:lnTo>
                            <a:pt x="230" y="188"/>
                          </a:lnTo>
                          <a:lnTo>
                            <a:pt x="225" y="197"/>
                          </a:lnTo>
                          <a:lnTo>
                            <a:pt x="223" y="201"/>
                          </a:lnTo>
                          <a:lnTo>
                            <a:pt x="208" y="214"/>
                          </a:lnTo>
                          <a:lnTo>
                            <a:pt x="189" y="225"/>
                          </a:lnTo>
                          <a:lnTo>
                            <a:pt x="167" y="232"/>
                          </a:lnTo>
                          <a:lnTo>
                            <a:pt x="147" y="240"/>
                          </a:lnTo>
                          <a:lnTo>
                            <a:pt x="128" y="243"/>
                          </a:lnTo>
                          <a:lnTo>
                            <a:pt x="115" y="245"/>
                          </a:lnTo>
                          <a:lnTo>
                            <a:pt x="110" y="247"/>
                          </a:lnTo>
                          <a:close/>
                        </a:path>
                      </a:pathLst>
                    </a:custGeom>
                    <a:solidFill>
                      <a:srgbClr val="1C1C1C"/>
                    </a:solidFill>
                    <a:ln w="0">
                      <a:solidFill>
                        <a:srgbClr val="1C1C1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2" name="Freeform 209"/>
                    <p:cNvSpPr>
                      <a:spLocks/>
                    </p:cNvSpPr>
                    <p:nvPr/>
                  </p:nvSpPr>
                  <p:spPr bwMode="auto">
                    <a:xfrm>
                      <a:off x="1147" y="3114"/>
                      <a:ext cx="219" cy="245"/>
                    </a:xfrm>
                    <a:custGeom>
                      <a:avLst/>
                      <a:gdLst>
                        <a:gd name="T0" fmla="*/ 100 w 219"/>
                        <a:gd name="T1" fmla="*/ 245 h 245"/>
                        <a:gd name="T2" fmla="*/ 72 w 219"/>
                        <a:gd name="T3" fmla="*/ 242 h 245"/>
                        <a:gd name="T4" fmla="*/ 48 w 219"/>
                        <a:gd name="T5" fmla="*/ 234 h 245"/>
                        <a:gd name="T6" fmla="*/ 32 w 219"/>
                        <a:gd name="T7" fmla="*/ 225 h 245"/>
                        <a:gd name="T8" fmla="*/ 19 w 219"/>
                        <a:gd name="T9" fmla="*/ 214 h 245"/>
                        <a:gd name="T10" fmla="*/ 9 w 219"/>
                        <a:gd name="T11" fmla="*/ 203 h 245"/>
                        <a:gd name="T12" fmla="*/ 4 w 219"/>
                        <a:gd name="T13" fmla="*/ 193 h 245"/>
                        <a:gd name="T14" fmla="*/ 2 w 219"/>
                        <a:gd name="T15" fmla="*/ 188 h 245"/>
                        <a:gd name="T16" fmla="*/ 0 w 219"/>
                        <a:gd name="T17" fmla="*/ 186 h 245"/>
                        <a:gd name="T18" fmla="*/ 0 w 219"/>
                        <a:gd name="T19" fmla="*/ 0 h 245"/>
                        <a:gd name="T20" fmla="*/ 219 w 219"/>
                        <a:gd name="T21" fmla="*/ 2 h 245"/>
                        <a:gd name="T22" fmla="*/ 219 w 219"/>
                        <a:gd name="T23" fmla="*/ 153 h 245"/>
                        <a:gd name="T24" fmla="*/ 211 w 219"/>
                        <a:gd name="T25" fmla="*/ 165 h 245"/>
                        <a:gd name="T26" fmla="*/ 206 w 219"/>
                        <a:gd name="T27" fmla="*/ 178 h 245"/>
                        <a:gd name="T28" fmla="*/ 202 w 219"/>
                        <a:gd name="T29" fmla="*/ 188 h 245"/>
                        <a:gd name="T30" fmla="*/ 198 w 219"/>
                        <a:gd name="T31" fmla="*/ 193 h 245"/>
                        <a:gd name="T32" fmla="*/ 187 w 219"/>
                        <a:gd name="T33" fmla="*/ 204 h 245"/>
                        <a:gd name="T34" fmla="*/ 171 w 219"/>
                        <a:gd name="T35" fmla="*/ 216 h 245"/>
                        <a:gd name="T36" fmla="*/ 150 w 219"/>
                        <a:gd name="T37" fmla="*/ 225 h 245"/>
                        <a:gd name="T38" fmla="*/ 132 w 219"/>
                        <a:gd name="T39" fmla="*/ 234 h 245"/>
                        <a:gd name="T40" fmla="*/ 117 w 219"/>
                        <a:gd name="T41" fmla="*/ 240 h 245"/>
                        <a:gd name="T42" fmla="*/ 104 w 219"/>
                        <a:gd name="T43" fmla="*/ 243 h 245"/>
                        <a:gd name="T44" fmla="*/ 100 w 219"/>
                        <a:gd name="T45" fmla="*/ 245 h 245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19"/>
                        <a:gd name="T70" fmla="*/ 0 h 245"/>
                        <a:gd name="T71" fmla="*/ 219 w 219"/>
                        <a:gd name="T72" fmla="*/ 245 h 245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19" h="245">
                          <a:moveTo>
                            <a:pt x="100" y="245"/>
                          </a:moveTo>
                          <a:lnTo>
                            <a:pt x="72" y="242"/>
                          </a:lnTo>
                          <a:lnTo>
                            <a:pt x="48" y="234"/>
                          </a:lnTo>
                          <a:lnTo>
                            <a:pt x="32" y="225"/>
                          </a:lnTo>
                          <a:lnTo>
                            <a:pt x="19" y="214"/>
                          </a:lnTo>
                          <a:lnTo>
                            <a:pt x="9" y="203"/>
                          </a:lnTo>
                          <a:lnTo>
                            <a:pt x="4" y="193"/>
                          </a:lnTo>
                          <a:lnTo>
                            <a:pt x="2" y="188"/>
                          </a:lnTo>
                          <a:lnTo>
                            <a:pt x="0" y="186"/>
                          </a:lnTo>
                          <a:lnTo>
                            <a:pt x="0" y="0"/>
                          </a:lnTo>
                          <a:lnTo>
                            <a:pt x="219" y="2"/>
                          </a:lnTo>
                          <a:lnTo>
                            <a:pt x="219" y="153"/>
                          </a:lnTo>
                          <a:lnTo>
                            <a:pt x="211" y="165"/>
                          </a:lnTo>
                          <a:lnTo>
                            <a:pt x="206" y="178"/>
                          </a:lnTo>
                          <a:lnTo>
                            <a:pt x="202" y="188"/>
                          </a:lnTo>
                          <a:lnTo>
                            <a:pt x="198" y="193"/>
                          </a:lnTo>
                          <a:lnTo>
                            <a:pt x="187" y="204"/>
                          </a:lnTo>
                          <a:lnTo>
                            <a:pt x="171" y="216"/>
                          </a:lnTo>
                          <a:lnTo>
                            <a:pt x="150" y="225"/>
                          </a:lnTo>
                          <a:lnTo>
                            <a:pt x="132" y="234"/>
                          </a:lnTo>
                          <a:lnTo>
                            <a:pt x="117" y="240"/>
                          </a:lnTo>
                          <a:lnTo>
                            <a:pt x="104" y="243"/>
                          </a:lnTo>
                          <a:lnTo>
                            <a:pt x="100" y="245"/>
                          </a:lnTo>
                          <a:close/>
                        </a:path>
                      </a:pathLst>
                    </a:custGeom>
                    <a:solidFill>
                      <a:srgbClr val="393939"/>
                    </a:solidFill>
                    <a:ln w="0">
                      <a:solidFill>
                        <a:srgbClr val="39393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3" name="Freeform 211"/>
                    <p:cNvSpPr>
                      <a:spLocks/>
                    </p:cNvSpPr>
                    <p:nvPr/>
                  </p:nvSpPr>
                  <p:spPr bwMode="auto">
                    <a:xfrm>
                      <a:off x="1164" y="3114"/>
                      <a:ext cx="191" cy="245"/>
                    </a:xfrm>
                    <a:custGeom>
                      <a:avLst/>
                      <a:gdLst>
                        <a:gd name="T0" fmla="*/ 89 w 191"/>
                        <a:gd name="T1" fmla="*/ 245 h 245"/>
                        <a:gd name="T2" fmla="*/ 61 w 191"/>
                        <a:gd name="T3" fmla="*/ 242 h 245"/>
                        <a:gd name="T4" fmla="*/ 39 w 191"/>
                        <a:gd name="T5" fmla="*/ 234 h 245"/>
                        <a:gd name="T6" fmla="*/ 22 w 191"/>
                        <a:gd name="T7" fmla="*/ 223 h 245"/>
                        <a:gd name="T8" fmla="*/ 11 w 191"/>
                        <a:gd name="T9" fmla="*/ 214 h 245"/>
                        <a:gd name="T10" fmla="*/ 3 w 191"/>
                        <a:gd name="T11" fmla="*/ 203 h 245"/>
                        <a:gd name="T12" fmla="*/ 0 w 191"/>
                        <a:gd name="T13" fmla="*/ 197 h 245"/>
                        <a:gd name="T14" fmla="*/ 0 w 191"/>
                        <a:gd name="T15" fmla="*/ 193 h 245"/>
                        <a:gd name="T16" fmla="*/ 0 w 191"/>
                        <a:gd name="T17" fmla="*/ 0 h 245"/>
                        <a:gd name="T18" fmla="*/ 191 w 191"/>
                        <a:gd name="T19" fmla="*/ 2 h 245"/>
                        <a:gd name="T20" fmla="*/ 191 w 191"/>
                        <a:gd name="T21" fmla="*/ 147 h 245"/>
                        <a:gd name="T22" fmla="*/ 185 w 191"/>
                        <a:gd name="T23" fmla="*/ 158 h 245"/>
                        <a:gd name="T24" fmla="*/ 180 w 191"/>
                        <a:gd name="T25" fmla="*/ 171 h 245"/>
                        <a:gd name="T26" fmla="*/ 176 w 191"/>
                        <a:gd name="T27" fmla="*/ 180 h 245"/>
                        <a:gd name="T28" fmla="*/ 174 w 191"/>
                        <a:gd name="T29" fmla="*/ 184 h 245"/>
                        <a:gd name="T30" fmla="*/ 163 w 191"/>
                        <a:gd name="T31" fmla="*/ 195 h 245"/>
                        <a:gd name="T32" fmla="*/ 148 w 191"/>
                        <a:gd name="T33" fmla="*/ 206 h 245"/>
                        <a:gd name="T34" fmla="*/ 133 w 191"/>
                        <a:gd name="T35" fmla="*/ 217 h 245"/>
                        <a:gd name="T36" fmla="*/ 117 w 191"/>
                        <a:gd name="T37" fmla="*/ 229 h 245"/>
                        <a:gd name="T38" fmla="*/ 104 w 191"/>
                        <a:gd name="T39" fmla="*/ 238 h 245"/>
                        <a:gd name="T40" fmla="*/ 92 w 191"/>
                        <a:gd name="T41" fmla="*/ 243 h 245"/>
                        <a:gd name="T42" fmla="*/ 89 w 191"/>
                        <a:gd name="T43" fmla="*/ 245 h 245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91"/>
                        <a:gd name="T67" fmla="*/ 0 h 245"/>
                        <a:gd name="T68" fmla="*/ 191 w 191"/>
                        <a:gd name="T69" fmla="*/ 245 h 245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91" h="245">
                          <a:moveTo>
                            <a:pt x="89" y="245"/>
                          </a:moveTo>
                          <a:lnTo>
                            <a:pt x="61" y="242"/>
                          </a:lnTo>
                          <a:lnTo>
                            <a:pt x="39" y="234"/>
                          </a:lnTo>
                          <a:lnTo>
                            <a:pt x="22" y="223"/>
                          </a:lnTo>
                          <a:lnTo>
                            <a:pt x="11" y="214"/>
                          </a:lnTo>
                          <a:lnTo>
                            <a:pt x="3" y="203"/>
                          </a:lnTo>
                          <a:lnTo>
                            <a:pt x="0" y="197"/>
                          </a:lnTo>
                          <a:lnTo>
                            <a:pt x="0" y="193"/>
                          </a:lnTo>
                          <a:lnTo>
                            <a:pt x="0" y="0"/>
                          </a:lnTo>
                          <a:lnTo>
                            <a:pt x="191" y="2"/>
                          </a:lnTo>
                          <a:lnTo>
                            <a:pt x="191" y="147"/>
                          </a:lnTo>
                          <a:lnTo>
                            <a:pt x="185" y="158"/>
                          </a:lnTo>
                          <a:lnTo>
                            <a:pt x="180" y="171"/>
                          </a:lnTo>
                          <a:lnTo>
                            <a:pt x="176" y="180"/>
                          </a:lnTo>
                          <a:lnTo>
                            <a:pt x="174" y="184"/>
                          </a:lnTo>
                          <a:lnTo>
                            <a:pt x="163" y="195"/>
                          </a:lnTo>
                          <a:lnTo>
                            <a:pt x="148" y="206"/>
                          </a:lnTo>
                          <a:lnTo>
                            <a:pt x="133" y="217"/>
                          </a:lnTo>
                          <a:lnTo>
                            <a:pt x="117" y="229"/>
                          </a:lnTo>
                          <a:lnTo>
                            <a:pt x="104" y="238"/>
                          </a:lnTo>
                          <a:lnTo>
                            <a:pt x="92" y="243"/>
                          </a:lnTo>
                          <a:lnTo>
                            <a:pt x="89" y="245"/>
                          </a:lnTo>
                          <a:close/>
                        </a:path>
                      </a:pathLst>
                    </a:custGeom>
                    <a:solidFill>
                      <a:srgbClr val="555555"/>
                    </a:solidFill>
                    <a:ln w="0">
                      <a:solidFill>
                        <a:srgbClr val="55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4" name="Freeform 212"/>
                    <p:cNvSpPr>
                      <a:spLocks/>
                    </p:cNvSpPr>
                    <p:nvPr/>
                  </p:nvSpPr>
                  <p:spPr bwMode="auto">
                    <a:xfrm>
                      <a:off x="1179" y="3114"/>
                      <a:ext cx="165" cy="243"/>
                    </a:xfrm>
                    <a:custGeom>
                      <a:avLst/>
                      <a:gdLst>
                        <a:gd name="T0" fmla="*/ 79 w 165"/>
                        <a:gd name="T1" fmla="*/ 243 h 243"/>
                        <a:gd name="T2" fmla="*/ 55 w 165"/>
                        <a:gd name="T3" fmla="*/ 242 h 243"/>
                        <a:gd name="T4" fmla="*/ 35 w 165"/>
                        <a:gd name="T5" fmla="*/ 236 h 243"/>
                        <a:gd name="T6" fmla="*/ 20 w 165"/>
                        <a:gd name="T7" fmla="*/ 227 h 243"/>
                        <a:gd name="T8" fmla="*/ 11 w 165"/>
                        <a:gd name="T9" fmla="*/ 217 h 243"/>
                        <a:gd name="T10" fmla="*/ 3 w 165"/>
                        <a:gd name="T11" fmla="*/ 210 h 243"/>
                        <a:gd name="T12" fmla="*/ 1 w 165"/>
                        <a:gd name="T13" fmla="*/ 204 h 243"/>
                        <a:gd name="T14" fmla="*/ 0 w 165"/>
                        <a:gd name="T15" fmla="*/ 203 h 243"/>
                        <a:gd name="T16" fmla="*/ 0 w 165"/>
                        <a:gd name="T17" fmla="*/ 0 h 243"/>
                        <a:gd name="T18" fmla="*/ 165 w 165"/>
                        <a:gd name="T19" fmla="*/ 2 h 243"/>
                        <a:gd name="T20" fmla="*/ 165 w 165"/>
                        <a:gd name="T21" fmla="*/ 140 h 243"/>
                        <a:gd name="T22" fmla="*/ 161 w 165"/>
                        <a:gd name="T23" fmla="*/ 151 h 243"/>
                        <a:gd name="T24" fmla="*/ 155 w 165"/>
                        <a:gd name="T25" fmla="*/ 162 h 243"/>
                        <a:gd name="T26" fmla="*/ 152 w 165"/>
                        <a:gd name="T27" fmla="*/ 171 h 243"/>
                        <a:gd name="T28" fmla="*/ 152 w 165"/>
                        <a:gd name="T29" fmla="*/ 175 h 243"/>
                        <a:gd name="T30" fmla="*/ 142 w 165"/>
                        <a:gd name="T31" fmla="*/ 186 h 243"/>
                        <a:gd name="T32" fmla="*/ 129 w 165"/>
                        <a:gd name="T33" fmla="*/ 197 h 243"/>
                        <a:gd name="T34" fmla="*/ 116 w 165"/>
                        <a:gd name="T35" fmla="*/ 210 h 243"/>
                        <a:gd name="T36" fmla="*/ 103 w 165"/>
                        <a:gd name="T37" fmla="*/ 223 h 243"/>
                        <a:gd name="T38" fmla="*/ 92 w 165"/>
                        <a:gd name="T39" fmla="*/ 234 h 243"/>
                        <a:gd name="T40" fmla="*/ 83 w 165"/>
                        <a:gd name="T41" fmla="*/ 242 h 243"/>
                        <a:gd name="T42" fmla="*/ 79 w 165"/>
                        <a:gd name="T43" fmla="*/ 243 h 2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65"/>
                        <a:gd name="T67" fmla="*/ 0 h 243"/>
                        <a:gd name="T68" fmla="*/ 165 w 165"/>
                        <a:gd name="T69" fmla="*/ 243 h 2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65" h="243">
                          <a:moveTo>
                            <a:pt x="79" y="243"/>
                          </a:moveTo>
                          <a:lnTo>
                            <a:pt x="55" y="242"/>
                          </a:lnTo>
                          <a:lnTo>
                            <a:pt x="35" y="236"/>
                          </a:lnTo>
                          <a:lnTo>
                            <a:pt x="20" y="227"/>
                          </a:lnTo>
                          <a:lnTo>
                            <a:pt x="11" y="217"/>
                          </a:lnTo>
                          <a:lnTo>
                            <a:pt x="3" y="210"/>
                          </a:lnTo>
                          <a:lnTo>
                            <a:pt x="1" y="204"/>
                          </a:lnTo>
                          <a:lnTo>
                            <a:pt x="0" y="203"/>
                          </a:lnTo>
                          <a:lnTo>
                            <a:pt x="0" y="0"/>
                          </a:lnTo>
                          <a:lnTo>
                            <a:pt x="165" y="2"/>
                          </a:lnTo>
                          <a:lnTo>
                            <a:pt x="165" y="140"/>
                          </a:lnTo>
                          <a:lnTo>
                            <a:pt x="161" y="151"/>
                          </a:lnTo>
                          <a:lnTo>
                            <a:pt x="155" y="162"/>
                          </a:lnTo>
                          <a:lnTo>
                            <a:pt x="152" y="171"/>
                          </a:lnTo>
                          <a:lnTo>
                            <a:pt x="152" y="175"/>
                          </a:lnTo>
                          <a:lnTo>
                            <a:pt x="142" y="186"/>
                          </a:lnTo>
                          <a:lnTo>
                            <a:pt x="129" y="197"/>
                          </a:lnTo>
                          <a:lnTo>
                            <a:pt x="116" y="210"/>
                          </a:lnTo>
                          <a:lnTo>
                            <a:pt x="103" y="223"/>
                          </a:lnTo>
                          <a:lnTo>
                            <a:pt x="92" y="234"/>
                          </a:lnTo>
                          <a:lnTo>
                            <a:pt x="83" y="242"/>
                          </a:lnTo>
                          <a:lnTo>
                            <a:pt x="79" y="243"/>
                          </a:lnTo>
                          <a:close/>
                        </a:path>
                      </a:pathLst>
                    </a:custGeom>
                    <a:solidFill>
                      <a:srgbClr val="717171"/>
                    </a:solidFill>
                    <a:ln w="0">
                      <a:solidFill>
                        <a:srgbClr val="71717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5" name="Freeform 213"/>
                    <p:cNvSpPr>
                      <a:spLocks/>
                    </p:cNvSpPr>
                    <p:nvPr/>
                  </p:nvSpPr>
                  <p:spPr bwMode="auto">
                    <a:xfrm>
                      <a:off x="1193" y="3116"/>
                      <a:ext cx="139" cy="241"/>
                    </a:xfrm>
                    <a:custGeom>
                      <a:avLst/>
                      <a:gdLst>
                        <a:gd name="T0" fmla="*/ 73 w 139"/>
                        <a:gd name="T1" fmla="*/ 241 h 241"/>
                        <a:gd name="T2" fmla="*/ 47 w 139"/>
                        <a:gd name="T3" fmla="*/ 240 h 241"/>
                        <a:gd name="T4" fmla="*/ 28 w 139"/>
                        <a:gd name="T5" fmla="*/ 232 h 241"/>
                        <a:gd name="T6" fmla="*/ 15 w 139"/>
                        <a:gd name="T7" fmla="*/ 225 h 241"/>
                        <a:gd name="T8" fmla="*/ 8 w 139"/>
                        <a:gd name="T9" fmla="*/ 217 h 241"/>
                        <a:gd name="T10" fmla="*/ 2 w 139"/>
                        <a:gd name="T11" fmla="*/ 210 h 241"/>
                        <a:gd name="T12" fmla="*/ 0 w 139"/>
                        <a:gd name="T13" fmla="*/ 208 h 241"/>
                        <a:gd name="T14" fmla="*/ 0 w 139"/>
                        <a:gd name="T15" fmla="*/ 0 h 241"/>
                        <a:gd name="T16" fmla="*/ 139 w 139"/>
                        <a:gd name="T17" fmla="*/ 0 h 241"/>
                        <a:gd name="T18" fmla="*/ 139 w 139"/>
                        <a:gd name="T19" fmla="*/ 132 h 241"/>
                        <a:gd name="T20" fmla="*/ 136 w 139"/>
                        <a:gd name="T21" fmla="*/ 141 h 241"/>
                        <a:gd name="T22" fmla="*/ 132 w 139"/>
                        <a:gd name="T23" fmla="*/ 152 h 241"/>
                        <a:gd name="T24" fmla="*/ 130 w 139"/>
                        <a:gd name="T25" fmla="*/ 162 h 241"/>
                        <a:gd name="T26" fmla="*/ 128 w 139"/>
                        <a:gd name="T27" fmla="*/ 165 h 241"/>
                        <a:gd name="T28" fmla="*/ 121 w 139"/>
                        <a:gd name="T29" fmla="*/ 175 h 241"/>
                        <a:gd name="T30" fmla="*/ 112 w 139"/>
                        <a:gd name="T31" fmla="*/ 188 h 241"/>
                        <a:gd name="T32" fmla="*/ 101 w 139"/>
                        <a:gd name="T33" fmla="*/ 202 h 241"/>
                        <a:gd name="T34" fmla="*/ 89 w 139"/>
                        <a:gd name="T35" fmla="*/ 215 h 241"/>
                        <a:gd name="T36" fmla="*/ 82 w 139"/>
                        <a:gd name="T37" fmla="*/ 228 h 241"/>
                        <a:gd name="T38" fmla="*/ 75 w 139"/>
                        <a:gd name="T39" fmla="*/ 238 h 241"/>
                        <a:gd name="T40" fmla="*/ 73 w 139"/>
                        <a:gd name="T41" fmla="*/ 241 h 241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39"/>
                        <a:gd name="T64" fmla="*/ 0 h 241"/>
                        <a:gd name="T65" fmla="*/ 139 w 139"/>
                        <a:gd name="T66" fmla="*/ 241 h 241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39" h="241">
                          <a:moveTo>
                            <a:pt x="73" y="241"/>
                          </a:moveTo>
                          <a:lnTo>
                            <a:pt x="47" y="240"/>
                          </a:lnTo>
                          <a:lnTo>
                            <a:pt x="28" y="232"/>
                          </a:lnTo>
                          <a:lnTo>
                            <a:pt x="15" y="225"/>
                          </a:lnTo>
                          <a:lnTo>
                            <a:pt x="8" y="217"/>
                          </a:lnTo>
                          <a:lnTo>
                            <a:pt x="2" y="210"/>
                          </a:lnTo>
                          <a:lnTo>
                            <a:pt x="0" y="208"/>
                          </a:lnTo>
                          <a:lnTo>
                            <a:pt x="0" y="0"/>
                          </a:lnTo>
                          <a:lnTo>
                            <a:pt x="139" y="0"/>
                          </a:lnTo>
                          <a:lnTo>
                            <a:pt x="139" y="132"/>
                          </a:lnTo>
                          <a:lnTo>
                            <a:pt x="136" y="141"/>
                          </a:lnTo>
                          <a:lnTo>
                            <a:pt x="132" y="152"/>
                          </a:lnTo>
                          <a:lnTo>
                            <a:pt x="130" y="162"/>
                          </a:lnTo>
                          <a:lnTo>
                            <a:pt x="128" y="165"/>
                          </a:lnTo>
                          <a:lnTo>
                            <a:pt x="121" y="175"/>
                          </a:lnTo>
                          <a:lnTo>
                            <a:pt x="112" y="188"/>
                          </a:lnTo>
                          <a:lnTo>
                            <a:pt x="101" y="202"/>
                          </a:lnTo>
                          <a:lnTo>
                            <a:pt x="89" y="215"/>
                          </a:lnTo>
                          <a:lnTo>
                            <a:pt x="82" y="228"/>
                          </a:lnTo>
                          <a:lnTo>
                            <a:pt x="75" y="238"/>
                          </a:lnTo>
                          <a:lnTo>
                            <a:pt x="73" y="241"/>
                          </a:lnTo>
                          <a:close/>
                        </a:path>
                      </a:pathLst>
                    </a:custGeom>
                    <a:solidFill>
                      <a:srgbClr val="8E8E8E"/>
                    </a:solidFill>
                    <a:ln w="0">
                      <a:solidFill>
                        <a:srgbClr val="8E8E8E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6" name="Freeform 214"/>
                    <p:cNvSpPr>
                      <a:spLocks/>
                    </p:cNvSpPr>
                    <p:nvPr/>
                  </p:nvSpPr>
                  <p:spPr bwMode="auto">
                    <a:xfrm>
                      <a:off x="1210" y="3116"/>
                      <a:ext cx="111" cy="240"/>
                    </a:xfrm>
                    <a:custGeom>
                      <a:avLst/>
                      <a:gdLst>
                        <a:gd name="T0" fmla="*/ 61 w 111"/>
                        <a:gd name="T1" fmla="*/ 240 h 240"/>
                        <a:gd name="T2" fmla="*/ 37 w 111"/>
                        <a:gd name="T3" fmla="*/ 238 h 240"/>
                        <a:gd name="T4" fmla="*/ 19 w 111"/>
                        <a:gd name="T5" fmla="*/ 232 h 240"/>
                        <a:gd name="T6" fmla="*/ 8 w 111"/>
                        <a:gd name="T7" fmla="*/ 225 h 240"/>
                        <a:gd name="T8" fmla="*/ 2 w 111"/>
                        <a:gd name="T9" fmla="*/ 219 h 240"/>
                        <a:gd name="T10" fmla="*/ 0 w 111"/>
                        <a:gd name="T11" fmla="*/ 217 h 240"/>
                        <a:gd name="T12" fmla="*/ 0 w 111"/>
                        <a:gd name="T13" fmla="*/ 0 h 240"/>
                        <a:gd name="T14" fmla="*/ 111 w 111"/>
                        <a:gd name="T15" fmla="*/ 0 h 240"/>
                        <a:gd name="T16" fmla="*/ 111 w 111"/>
                        <a:gd name="T17" fmla="*/ 125 h 240"/>
                        <a:gd name="T18" fmla="*/ 110 w 111"/>
                        <a:gd name="T19" fmla="*/ 134 h 240"/>
                        <a:gd name="T20" fmla="*/ 106 w 111"/>
                        <a:gd name="T21" fmla="*/ 143 h 240"/>
                        <a:gd name="T22" fmla="*/ 104 w 111"/>
                        <a:gd name="T23" fmla="*/ 152 h 240"/>
                        <a:gd name="T24" fmla="*/ 104 w 111"/>
                        <a:gd name="T25" fmla="*/ 156 h 240"/>
                        <a:gd name="T26" fmla="*/ 98 w 111"/>
                        <a:gd name="T27" fmla="*/ 165 h 240"/>
                        <a:gd name="T28" fmla="*/ 91 w 111"/>
                        <a:gd name="T29" fmla="*/ 178 h 240"/>
                        <a:gd name="T30" fmla="*/ 84 w 111"/>
                        <a:gd name="T31" fmla="*/ 195 h 240"/>
                        <a:gd name="T32" fmla="*/ 74 w 111"/>
                        <a:gd name="T33" fmla="*/ 212 h 240"/>
                        <a:gd name="T34" fmla="*/ 67 w 111"/>
                        <a:gd name="T35" fmla="*/ 227 h 240"/>
                        <a:gd name="T36" fmla="*/ 63 w 111"/>
                        <a:gd name="T37" fmla="*/ 236 h 240"/>
                        <a:gd name="T38" fmla="*/ 61 w 111"/>
                        <a:gd name="T39" fmla="*/ 240 h 24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111"/>
                        <a:gd name="T61" fmla="*/ 0 h 240"/>
                        <a:gd name="T62" fmla="*/ 111 w 111"/>
                        <a:gd name="T63" fmla="*/ 240 h 24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111" h="240">
                          <a:moveTo>
                            <a:pt x="61" y="240"/>
                          </a:moveTo>
                          <a:lnTo>
                            <a:pt x="37" y="238"/>
                          </a:lnTo>
                          <a:lnTo>
                            <a:pt x="19" y="232"/>
                          </a:lnTo>
                          <a:lnTo>
                            <a:pt x="8" y="225"/>
                          </a:lnTo>
                          <a:lnTo>
                            <a:pt x="2" y="219"/>
                          </a:lnTo>
                          <a:lnTo>
                            <a:pt x="0" y="217"/>
                          </a:lnTo>
                          <a:lnTo>
                            <a:pt x="0" y="0"/>
                          </a:lnTo>
                          <a:lnTo>
                            <a:pt x="111" y="0"/>
                          </a:lnTo>
                          <a:lnTo>
                            <a:pt x="111" y="125"/>
                          </a:lnTo>
                          <a:lnTo>
                            <a:pt x="110" y="134"/>
                          </a:lnTo>
                          <a:lnTo>
                            <a:pt x="106" y="143"/>
                          </a:lnTo>
                          <a:lnTo>
                            <a:pt x="104" y="152"/>
                          </a:lnTo>
                          <a:lnTo>
                            <a:pt x="104" y="156"/>
                          </a:lnTo>
                          <a:lnTo>
                            <a:pt x="98" y="165"/>
                          </a:lnTo>
                          <a:lnTo>
                            <a:pt x="91" y="178"/>
                          </a:lnTo>
                          <a:lnTo>
                            <a:pt x="84" y="195"/>
                          </a:lnTo>
                          <a:lnTo>
                            <a:pt x="74" y="212"/>
                          </a:lnTo>
                          <a:lnTo>
                            <a:pt x="67" y="227"/>
                          </a:lnTo>
                          <a:lnTo>
                            <a:pt x="63" y="236"/>
                          </a:lnTo>
                          <a:lnTo>
                            <a:pt x="61" y="240"/>
                          </a:lnTo>
                          <a:close/>
                        </a:path>
                      </a:pathLst>
                    </a:custGeom>
                    <a:solidFill>
                      <a:srgbClr val="AAAAAA"/>
                    </a:solidFill>
                    <a:ln w="0">
                      <a:solidFill>
                        <a:srgbClr val="AA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7" name="Freeform 215"/>
                    <p:cNvSpPr>
                      <a:spLocks/>
                    </p:cNvSpPr>
                    <p:nvPr/>
                  </p:nvSpPr>
                  <p:spPr bwMode="auto">
                    <a:xfrm>
                      <a:off x="1225" y="3116"/>
                      <a:ext cx="85" cy="240"/>
                    </a:xfrm>
                    <a:custGeom>
                      <a:avLst/>
                      <a:gdLst>
                        <a:gd name="T0" fmla="*/ 52 w 85"/>
                        <a:gd name="T1" fmla="*/ 240 h 240"/>
                        <a:gd name="T2" fmla="*/ 31 w 85"/>
                        <a:gd name="T3" fmla="*/ 240 h 240"/>
                        <a:gd name="T4" fmla="*/ 17 w 85"/>
                        <a:gd name="T5" fmla="*/ 236 h 240"/>
                        <a:gd name="T6" fmla="*/ 7 w 85"/>
                        <a:gd name="T7" fmla="*/ 230 h 240"/>
                        <a:gd name="T8" fmla="*/ 2 w 85"/>
                        <a:gd name="T9" fmla="*/ 227 h 240"/>
                        <a:gd name="T10" fmla="*/ 0 w 85"/>
                        <a:gd name="T11" fmla="*/ 225 h 240"/>
                        <a:gd name="T12" fmla="*/ 0 w 85"/>
                        <a:gd name="T13" fmla="*/ 0 h 240"/>
                        <a:gd name="T14" fmla="*/ 85 w 85"/>
                        <a:gd name="T15" fmla="*/ 0 h 240"/>
                        <a:gd name="T16" fmla="*/ 85 w 85"/>
                        <a:gd name="T17" fmla="*/ 119 h 240"/>
                        <a:gd name="T18" fmla="*/ 85 w 85"/>
                        <a:gd name="T19" fmla="*/ 123 h 240"/>
                        <a:gd name="T20" fmla="*/ 83 w 85"/>
                        <a:gd name="T21" fmla="*/ 126 h 240"/>
                        <a:gd name="T22" fmla="*/ 83 w 85"/>
                        <a:gd name="T23" fmla="*/ 132 h 240"/>
                        <a:gd name="T24" fmla="*/ 82 w 85"/>
                        <a:gd name="T25" fmla="*/ 138 h 240"/>
                        <a:gd name="T26" fmla="*/ 82 w 85"/>
                        <a:gd name="T27" fmla="*/ 143 h 240"/>
                        <a:gd name="T28" fmla="*/ 80 w 85"/>
                        <a:gd name="T29" fmla="*/ 147 h 240"/>
                        <a:gd name="T30" fmla="*/ 80 w 85"/>
                        <a:gd name="T31" fmla="*/ 147 h 240"/>
                        <a:gd name="T32" fmla="*/ 76 w 85"/>
                        <a:gd name="T33" fmla="*/ 156 h 240"/>
                        <a:gd name="T34" fmla="*/ 72 w 85"/>
                        <a:gd name="T35" fmla="*/ 169 h 240"/>
                        <a:gd name="T36" fmla="*/ 67 w 85"/>
                        <a:gd name="T37" fmla="*/ 188 h 240"/>
                        <a:gd name="T38" fmla="*/ 61 w 85"/>
                        <a:gd name="T39" fmla="*/ 206 h 240"/>
                        <a:gd name="T40" fmla="*/ 56 w 85"/>
                        <a:gd name="T41" fmla="*/ 223 h 240"/>
                        <a:gd name="T42" fmla="*/ 54 w 85"/>
                        <a:gd name="T43" fmla="*/ 234 h 240"/>
                        <a:gd name="T44" fmla="*/ 52 w 85"/>
                        <a:gd name="T45" fmla="*/ 240 h 240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85"/>
                        <a:gd name="T70" fmla="*/ 0 h 240"/>
                        <a:gd name="T71" fmla="*/ 85 w 85"/>
                        <a:gd name="T72" fmla="*/ 240 h 240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85" h="240">
                          <a:moveTo>
                            <a:pt x="52" y="240"/>
                          </a:moveTo>
                          <a:lnTo>
                            <a:pt x="31" y="240"/>
                          </a:lnTo>
                          <a:lnTo>
                            <a:pt x="17" y="236"/>
                          </a:lnTo>
                          <a:lnTo>
                            <a:pt x="7" y="230"/>
                          </a:lnTo>
                          <a:lnTo>
                            <a:pt x="2" y="227"/>
                          </a:lnTo>
                          <a:lnTo>
                            <a:pt x="0" y="225"/>
                          </a:lnTo>
                          <a:lnTo>
                            <a:pt x="0" y="0"/>
                          </a:lnTo>
                          <a:lnTo>
                            <a:pt x="85" y="0"/>
                          </a:lnTo>
                          <a:lnTo>
                            <a:pt x="85" y="119"/>
                          </a:lnTo>
                          <a:lnTo>
                            <a:pt x="85" y="123"/>
                          </a:lnTo>
                          <a:lnTo>
                            <a:pt x="83" y="126"/>
                          </a:lnTo>
                          <a:lnTo>
                            <a:pt x="83" y="132"/>
                          </a:lnTo>
                          <a:lnTo>
                            <a:pt x="82" y="138"/>
                          </a:lnTo>
                          <a:lnTo>
                            <a:pt x="82" y="143"/>
                          </a:lnTo>
                          <a:lnTo>
                            <a:pt x="80" y="147"/>
                          </a:lnTo>
                          <a:lnTo>
                            <a:pt x="76" y="156"/>
                          </a:lnTo>
                          <a:lnTo>
                            <a:pt x="72" y="169"/>
                          </a:lnTo>
                          <a:lnTo>
                            <a:pt x="67" y="188"/>
                          </a:lnTo>
                          <a:lnTo>
                            <a:pt x="61" y="206"/>
                          </a:lnTo>
                          <a:lnTo>
                            <a:pt x="56" y="223"/>
                          </a:lnTo>
                          <a:lnTo>
                            <a:pt x="54" y="234"/>
                          </a:lnTo>
                          <a:lnTo>
                            <a:pt x="52" y="240"/>
                          </a:lnTo>
                          <a:close/>
                        </a:path>
                      </a:pathLst>
                    </a:custGeom>
                    <a:solidFill>
                      <a:srgbClr val="C6C6C6"/>
                    </a:solidFill>
                    <a:ln w="0">
                      <a:solidFill>
                        <a:srgbClr val="C6C6C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8" name="Freeform 216"/>
                    <p:cNvSpPr>
                      <a:spLocks/>
                    </p:cNvSpPr>
                    <p:nvPr/>
                  </p:nvSpPr>
                  <p:spPr bwMode="auto">
                    <a:xfrm>
                      <a:off x="1240" y="3116"/>
                      <a:ext cx="59" cy="240"/>
                    </a:xfrm>
                    <a:custGeom>
                      <a:avLst/>
                      <a:gdLst>
                        <a:gd name="T0" fmla="*/ 42 w 59"/>
                        <a:gd name="T1" fmla="*/ 238 h 240"/>
                        <a:gd name="T2" fmla="*/ 24 w 59"/>
                        <a:gd name="T3" fmla="*/ 240 h 240"/>
                        <a:gd name="T4" fmla="*/ 11 w 59"/>
                        <a:gd name="T5" fmla="*/ 238 h 240"/>
                        <a:gd name="T6" fmla="*/ 3 w 59"/>
                        <a:gd name="T7" fmla="*/ 234 h 240"/>
                        <a:gd name="T8" fmla="*/ 0 w 59"/>
                        <a:gd name="T9" fmla="*/ 234 h 240"/>
                        <a:gd name="T10" fmla="*/ 0 w 59"/>
                        <a:gd name="T11" fmla="*/ 0 h 240"/>
                        <a:gd name="T12" fmla="*/ 59 w 59"/>
                        <a:gd name="T13" fmla="*/ 0 h 240"/>
                        <a:gd name="T14" fmla="*/ 59 w 59"/>
                        <a:gd name="T15" fmla="*/ 113 h 240"/>
                        <a:gd name="T16" fmla="*/ 59 w 59"/>
                        <a:gd name="T17" fmla="*/ 115 h 240"/>
                        <a:gd name="T18" fmla="*/ 59 w 59"/>
                        <a:gd name="T19" fmla="*/ 119 h 240"/>
                        <a:gd name="T20" fmla="*/ 59 w 59"/>
                        <a:gd name="T21" fmla="*/ 125 h 240"/>
                        <a:gd name="T22" fmla="*/ 57 w 59"/>
                        <a:gd name="T23" fmla="*/ 130 h 240"/>
                        <a:gd name="T24" fmla="*/ 57 w 59"/>
                        <a:gd name="T25" fmla="*/ 134 h 240"/>
                        <a:gd name="T26" fmla="*/ 57 w 59"/>
                        <a:gd name="T27" fmla="*/ 138 h 240"/>
                        <a:gd name="T28" fmla="*/ 57 w 59"/>
                        <a:gd name="T29" fmla="*/ 139 h 240"/>
                        <a:gd name="T30" fmla="*/ 55 w 59"/>
                        <a:gd name="T31" fmla="*/ 147 h 240"/>
                        <a:gd name="T32" fmla="*/ 54 w 59"/>
                        <a:gd name="T33" fmla="*/ 160 h 240"/>
                        <a:gd name="T34" fmla="*/ 50 w 59"/>
                        <a:gd name="T35" fmla="*/ 180 h 240"/>
                        <a:gd name="T36" fmla="*/ 48 w 59"/>
                        <a:gd name="T37" fmla="*/ 201 h 240"/>
                        <a:gd name="T38" fmla="*/ 44 w 59"/>
                        <a:gd name="T39" fmla="*/ 219 h 240"/>
                        <a:gd name="T40" fmla="*/ 44 w 59"/>
                        <a:gd name="T41" fmla="*/ 234 h 240"/>
                        <a:gd name="T42" fmla="*/ 42 w 59"/>
                        <a:gd name="T43" fmla="*/ 238 h 240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59"/>
                        <a:gd name="T67" fmla="*/ 0 h 240"/>
                        <a:gd name="T68" fmla="*/ 59 w 59"/>
                        <a:gd name="T69" fmla="*/ 240 h 240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59" h="240">
                          <a:moveTo>
                            <a:pt x="42" y="238"/>
                          </a:moveTo>
                          <a:lnTo>
                            <a:pt x="24" y="240"/>
                          </a:lnTo>
                          <a:lnTo>
                            <a:pt x="11" y="238"/>
                          </a:lnTo>
                          <a:lnTo>
                            <a:pt x="3" y="234"/>
                          </a:lnTo>
                          <a:lnTo>
                            <a:pt x="0" y="234"/>
                          </a:lnTo>
                          <a:lnTo>
                            <a:pt x="0" y="0"/>
                          </a:lnTo>
                          <a:lnTo>
                            <a:pt x="59" y="0"/>
                          </a:lnTo>
                          <a:lnTo>
                            <a:pt x="59" y="113"/>
                          </a:lnTo>
                          <a:lnTo>
                            <a:pt x="59" y="115"/>
                          </a:lnTo>
                          <a:lnTo>
                            <a:pt x="59" y="119"/>
                          </a:lnTo>
                          <a:lnTo>
                            <a:pt x="59" y="125"/>
                          </a:lnTo>
                          <a:lnTo>
                            <a:pt x="57" y="130"/>
                          </a:lnTo>
                          <a:lnTo>
                            <a:pt x="57" y="134"/>
                          </a:lnTo>
                          <a:lnTo>
                            <a:pt x="57" y="138"/>
                          </a:lnTo>
                          <a:lnTo>
                            <a:pt x="57" y="139"/>
                          </a:lnTo>
                          <a:lnTo>
                            <a:pt x="55" y="147"/>
                          </a:lnTo>
                          <a:lnTo>
                            <a:pt x="54" y="160"/>
                          </a:lnTo>
                          <a:lnTo>
                            <a:pt x="50" y="180"/>
                          </a:lnTo>
                          <a:lnTo>
                            <a:pt x="48" y="201"/>
                          </a:lnTo>
                          <a:lnTo>
                            <a:pt x="44" y="219"/>
                          </a:lnTo>
                          <a:lnTo>
                            <a:pt x="44" y="234"/>
                          </a:lnTo>
                          <a:lnTo>
                            <a:pt x="42" y="238"/>
                          </a:lnTo>
                          <a:close/>
                        </a:path>
                      </a:pathLst>
                    </a:custGeom>
                    <a:solidFill>
                      <a:srgbClr val="E3E3E3"/>
                    </a:solidFill>
                    <a:ln w="0">
                      <a:solidFill>
                        <a:srgbClr val="E3E3E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9" name="Freeform 217"/>
                    <p:cNvSpPr>
                      <a:spLocks/>
                    </p:cNvSpPr>
                    <p:nvPr/>
                  </p:nvSpPr>
                  <p:spPr bwMode="auto">
                    <a:xfrm>
                      <a:off x="1256" y="3116"/>
                      <a:ext cx="32" cy="241"/>
                    </a:xfrm>
                    <a:custGeom>
                      <a:avLst/>
                      <a:gdLst>
                        <a:gd name="T0" fmla="*/ 32 w 32"/>
                        <a:gd name="T1" fmla="*/ 0 h 241"/>
                        <a:gd name="T2" fmla="*/ 32 w 32"/>
                        <a:gd name="T3" fmla="*/ 238 h 241"/>
                        <a:gd name="T4" fmla="*/ 15 w 32"/>
                        <a:gd name="T5" fmla="*/ 241 h 241"/>
                        <a:gd name="T6" fmla="*/ 4 w 32"/>
                        <a:gd name="T7" fmla="*/ 241 h 241"/>
                        <a:gd name="T8" fmla="*/ 0 w 32"/>
                        <a:gd name="T9" fmla="*/ 241 h 241"/>
                        <a:gd name="T10" fmla="*/ 0 w 32"/>
                        <a:gd name="T11" fmla="*/ 0 h 241"/>
                        <a:gd name="T12" fmla="*/ 32 w 32"/>
                        <a:gd name="T13" fmla="*/ 0 h 24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"/>
                        <a:gd name="T22" fmla="*/ 0 h 241"/>
                        <a:gd name="T23" fmla="*/ 32 w 32"/>
                        <a:gd name="T24" fmla="*/ 241 h 24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" h="241">
                          <a:moveTo>
                            <a:pt x="32" y="0"/>
                          </a:moveTo>
                          <a:lnTo>
                            <a:pt x="32" y="238"/>
                          </a:lnTo>
                          <a:lnTo>
                            <a:pt x="15" y="241"/>
                          </a:lnTo>
                          <a:lnTo>
                            <a:pt x="4" y="241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2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0" name="Freeform 21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142" y="3200"/>
                      <a:ext cx="70" cy="83"/>
                    </a:xfrm>
                    <a:custGeom>
                      <a:avLst/>
                      <a:gdLst>
                        <a:gd name="T0" fmla="*/ 35 w 70"/>
                        <a:gd name="T1" fmla="*/ 15 h 83"/>
                        <a:gd name="T2" fmla="*/ 40 w 70"/>
                        <a:gd name="T3" fmla="*/ 15 h 83"/>
                        <a:gd name="T4" fmla="*/ 46 w 70"/>
                        <a:gd name="T5" fmla="*/ 15 h 83"/>
                        <a:gd name="T6" fmla="*/ 48 w 70"/>
                        <a:gd name="T7" fmla="*/ 16 h 83"/>
                        <a:gd name="T8" fmla="*/ 50 w 70"/>
                        <a:gd name="T9" fmla="*/ 20 h 83"/>
                        <a:gd name="T10" fmla="*/ 50 w 70"/>
                        <a:gd name="T11" fmla="*/ 24 h 83"/>
                        <a:gd name="T12" fmla="*/ 50 w 70"/>
                        <a:gd name="T13" fmla="*/ 28 h 83"/>
                        <a:gd name="T14" fmla="*/ 46 w 70"/>
                        <a:gd name="T15" fmla="*/ 31 h 83"/>
                        <a:gd name="T16" fmla="*/ 42 w 70"/>
                        <a:gd name="T17" fmla="*/ 33 h 83"/>
                        <a:gd name="T18" fmla="*/ 38 w 70"/>
                        <a:gd name="T19" fmla="*/ 33 h 83"/>
                        <a:gd name="T20" fmla="*/ 18 w 70"/>
                        <a:gd name="T21" fmla="*/ 33 h 83"/>
                        <a:gd name="T22" fmla="*/ 18 w 70"/>
                        <a:gd name="T23" fmla="*/ 15 h 83"/>
                        <a:gd name="T24" fmla="*/ 35 w 70"/>
                        <a:gd name="T25" fmla="*/ 15 h 83"/>
                        <a:gd name="T26" fmla="*/ 38 w 70"/>
                        <a:gd name="T27" fmla="*/ 46 h 83"/>
                        <a:gd name="T28" fmla="*/ 42 w 70"/>
                        <a:gd name="T29" fmla="*/ 48 h 83"/>
                        <a:gd name="T30" fmla="*/ 46 w 70"/>
                        <a:gd name="T31" fmla="*/ 48 h 83"/>
                        <a:gd name="T32" fmla="*/ 50 w 70"/>
                        <a:gd name="T33" fmla="*/ 50 h 83"/>
                        <a:gd name="T34" fmla="*/ 51 w 70"/>
                        <a:gd name="T35" fmla="*/ 54 h 83"/>
                        <a:gd name="T36" fmla="*/ 51 w 70"/>
                        <a:gd name="T37" fmla="*/ 57 h 83"/>
                        <a:gd name="T38" fmla="*/ 51 w 70"/>
                        <a:gd name="T39" fmla="*/ 63 h 83"/>
                        <a:gd name="T40" fmla="*/ 50 w 70"/>
                        <a:gd name="T41" fmla="*/ 67 h 83"/>
                        <a:gd name="T42" fmla="*/ 46 w 70"/>
                        <a:gd name="T43" fmla="*/ 68 h 83"/>
                        <a:gd name="T44" fmla="*/ 42 w 70"/>
                        <a:gd name="T45" fmla="*/ 68 h 83"/>
                        <a:gd name="T46" fmla="*/ 38 w 70"/>
                        <a:gd name="T47" fmla="*/ 70 h 83"/>
                        <a:gd name="T48" fmla="*/ 18 w 70"/>
                        <a:gd name="T49" fmla="*/ 70 h 83"/>
                        <a:gd name="T50" fmla="*/ 18 w 70"/>
                        <a:gd name="T51" fmla="*/ 46 h 83"/>
                        <a:gd name="T52" fmla="*/ 38 w 70"/>
                        <a:gd name="T53" fmla="*/ 46 h 83"/>
                        <a:gd name="T54" fmla="*/ 40 w 70"/>
                        <a:gd name="T55" fmla="*/ 0 h 83"/>
                        <a:gd name="T56" fmla="*/ 0 w 70"/>
                        <a:gd name="T57" fmla="*/ 0 h 83"/>
                        <a:gd name="T58" fmla="*/ 0 w 70"/>
                        <a:gd name="T59" fmla="*/ 83 h 83"/>
                        <a:gd name="T60" fmla="*/ 38 w 70"/>
                        <a:gd name="T61" fmla="*/ 83 h 83"/>
                        <a:gd name="T62" fmla="*/ 44 w 70"/>
                        <a:gd name="T63" fmla="*/ 83 h 83"/>
                        <a:gd name="T64" fmla="*/ 50 w 70"/>
                        <a:gd name="T65" fmla="*/ 83 h 83"/>
                        <a:gd name="T66" fmla="*/ 55 w 70"/>
                        <a:gd name="T67" fmla="*/ 81 h 83"/>
                        <a:gd name="T68" fmla="*/ 59 w 70"/>
                        <a:gd name="T69" fmla="*/ 79 h 83"/>
                        <a:gd name="T70" fmla="*/ 63 w 70"/>
                        <a:gd name="T71" fmla="*/ 76 h 83"/>
                        <a:gd name="T72" fmla="*/ 66 w 70"/>
                        <a:gd name="T73" fmla="*/ 72 h 83"/>
                        <a:gd name="T74" fmla="*/ 68 w 70"/>
                        <a:gd name="T75" fmla="*/ 67 h 83"/>
                        <a:gd name="T76" fmla="*/ 70 w 70"/>
                        <a:gd name="T77" fmla="*/ 59 h 83"/>
                        <a:gd name="T78" fmla="*/ 68 w 70"/>
                        <a:gd name="T79" fmla="*/ 52 h 83"/>
                        <a:gd name="T80" fmla="*/ 66 w 70"/>
                        <a:gd name="T81" fmla="*/ 46 h 83"/>
                        <a:gd name="T82" fmla="*/ 63 w 70"/>
                        <a:gd name="T83" fmla="*/ 42 h 83"/>
                        <a:gd name="T84" fmla="*/ 57 w 70"/>
                        <a:gd name="T85" fmla="*/ 39 h 83"/>
                        <a:gd name="T86" fmla="*/ 61 w 70"/>
                        <a:gd name="T87" fmla="*/ 37 h 83"/>
                        <a:gd name="T88" fmla="*/ 63 w 70"/>
                        <a:gd name="T89" fmla="*/ 33 h 83"/>
                        <a:gd name="T90" fmla="*/ 66 w 70"/>
                        <a:gd name="T91" fmla="*/ 28 h 83"/>
                        <a:gd name="T92" fmla="*/ 66 w 70"/>
                        <a:gd name="T93" fmla="*/ 22 h 83"/>
                        <a:gd name="T94" fmla="*/ 66 w 70"/>
                        <a:gd name="T95" fmla="*/ 15 h 83"/>
                        <a:gd name="T96" fmla="*/ 63 w 70"/>
                        <a:gd name="T97" fmla="*/ 9 h 83"/>
                        <a:gd name="T98" fmla="*/ 59 w 70"/>
                        <a:gd name="T99" fmla="*/ 5 h 83"/>
                        <a:gd name="T100" fmla="*/ 53 w 70"/>
                        <a:gd name="T101" fmla="*/ 2 h 83"/>
                        <a:gd name="T102" fmla="*/ 48 w 70"/>
                        <a:gd name="T103" fmla="*/ 0 h 83"/>
                        <a:gd name="T104" fmla="*/ 40 w 70"/>
                        <a:gd name="T105" fmla="*/ 0 h 83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70"/>
                        <a:gd name="T160" fmla="*/ 0 h 83"/>
                        <a:gd name="T161" fmla="*/ 70 w 70"/>
                        <a:gd name="T162" fmla="*/ 83 h 83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70" h="83">
                          <a:moveTo>
                            <a:pt x="35" y="15"/>
                          </a:moveTo>
                          <a:lnTo>
                            <a:pt x="40" y="15"/>
                          </a:lnTo>
                          <a:lnTo>
                            <a:pt x="46" y="15"/>
                          </a:lnTo>
                          <a:lnTo>
                            <a:pt x="48" y="16"/>
                          </a:lnTo>
                          <a:lnTo>
                            <a:pt x="50" y="20"/>
                          </a:lnTo>
                          <a:lnTo>
                            <a:pt x="50" y="24"/>
                          </a:lnTo>
                          <a:lnTo>
                            <a:pt x="50" y="28"/>
                          </a:lnTo>
                          <a:lnTo>
                            <a:pt x="46" y="31"/>
                          </a:lnTo>
                          <a:lnTo>
                            <a:pt x="42" y="33"/>
                          </a:lnTo>
                          <a:lnTo>
                            <a:pt x="38" y="33"/>
                          </a:lnTo>
                          <a:lnTo>
                            <a:pt x="18" y="33"/>
                          </a:lnTo>
                          <a:lnTo>
                            <a:pt x="18" y="15"/>
                          </a:lnTo>
                          <a:lnTo>
                            <a:pt x="35" y="15"/>
                          </a:lnTo>
                          <a:close/>
                          <a:moveTo>
                            <a:pt x="38" y="46"/>
                          </a:moveTo>
                          <a:lnTo>
                            <a:pt x="42" y="48"/>
                          </a:lnTo>
                          <a:lnTo>
                            <a:pt x="46" y="48"/>
                          </a:lnTo>
                          <a:lnTo>
                            <a:pt x="50" y="50"/>
                          </a:lnTo>
                          <a:lnTo>
                            <a:pt x="51" y="54"/>
                          </a:lnTo>
                          <a:lnTo>
                            <a:pt x="51" y="57"/>
                          </a:lnTo>
                          <a:lnTo>
                            <a:pt x="51" y="63"/>
                          </a:lnTo>
                          <a:lnTo>
                            <a:pt x="50" y="67"/>
                          </a:lnTo>
                          <a:lnTo>
                            <a:pt x="46" y="68"/>
                          </a:lnTo>
                          <a:lnTo>
                            <a:pt x="42" y="68"/>
                          </a:lnTo>
                          <a:lnTo>
                            <a:pt x="38" y="70"/>
                          </a:lnTo>
                          <a:lnTo>
                            <a:pt x="18" y="70"/>
                          </a:lnTo>
                          <a:lnTo>
                            <a:pt x="18" y="46"/>
                          </a:lnTo>
                          <a:lnTo>
                            <a:pt x="38" y="46"/>
                          </a:lnTo>
                          <a:close/>
                          <a:moveTo>
                            <a:pt x="40" y="0"/>
                          </a:moveTo>
                          <a:lnTo>
                            <a:pt x="0" y="0"/>
                          </a:lnTo>
                          <a:lnTo>
                            <a:pt x="0" y="83"/>
                          </a:lnTo>
                          <a:lnTo>
                            <a:pt x="38" y="83"/>
                          </a:lnTo>
                          <a:lnTo>
                            <a:pt x="44" y="83"/>
                          </a:lnTo>
                          <a:lnTo>
                            <a:pt x="50" y="83"/>
                          </a:lnTo>
                          <a:lnTo>
                            <a:pt x="55" y="81"/>
                          </a:lnTo>
                          <a:lnTo>
                            <a:pt x="59" y="79"/>
                          </a:lnTo>
                          <a:lnTo>
                            <a:pt x="63" y="76"/>
                          </a:lnTo>
                          <a:lnTo>
                            <a:pt x="66" y="72"/>
                          </a:lnTo>
                          <a:lnTo>
                            <a:pt x="68" y="67"/>
                          </a:lnTo>
                          <a:lnTo>
                            <a:pt x="70" y="59"/>
                          </a:lnTo>
                          <a:lnTo>
                            <a:pt x="68" y="52"/>
                          </a:lnTo>
                          <a:lnTo>
                            <a:pt x="66" y="46"/>
                          </a:lnTo>
                          <a:lnTo>
                            <a:pt x="63" y="42"/>
                          </a:lnTo>
                          <a:lnTo>
                            <a:pt x="57" y="39"/>
                          </a:lnTo>
                          <a:lnTo>
                            <a:pt x="61" y="37"/>
                          </a:lnTo>
                          <a:lnTo>
                            <a:pt x="63" y="33"/>
                          </a:lnTo>
                          <a:lnTo>
                            <a:pt x="66" y="28"/>
                          </a:lnTo>
                          <a:lnTo>
                            <a:pt x="66" y="22"/>
                          </a:lnTo>
                          <a:lnTo>
                            <a:pt x="66" y="15"/>
                          </a:lnTo>
                          <a:lnTo>
                            <a:pt x="63" y="9"/>
                          </a:lnTo>
                          <a:lnTo>
                            <a:pt x="59" y="5"/>
                          </a:lnTo>
                          <a:lnTo>
                            <a:pt x="53" y="2"/>
                          </a:lnTo>
                          <a:lnTo>
                            <a:pt x="48" y="0"/>
                          </a:lnTo>
                          <a:lnTo>
                            <a:pt x="4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1" name="Freeform 219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2" name="Freeform 220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3" name="Freeform 221"/>
                    <p:cNvSpPr>
                      <a:spLocks/>
                    </p:cNvSpPr>
                    <p:nvPr/>
                  </p:nvSpPr>
                  <p:spPr bwMode="auto">
                    <a:xfrm>
                      <a:off x="1154" y="3018"/>
                      <a:ext cx="195" cy="119"/>
                    </a:xfrm>
                    <a:custGeom>
                      <a:avLst/>
                      <a:gdLst>
                        <a:gd name="T0" fmla="*/ 99 w 195"/>
                        <a:gd name="T1" fmla="*/ 119 h 119"/>
                        <a:gd name="T2" fmla="*/ 128 w 195"/>
                        <a:gd name="T3" fmla="*/ 117 h 119"/>
                        <a:gd name="T4" fmla="*/ 156 w 195"/>
                        <a:gd name="T5" fmla="*/ 109 h 119"/>
                        <a:gd name="T6" fmla="*/ 177 w 195"/>
                        <a:gd name="T7" fmla="*/ 98 h 119"/>
                        <a:gd name="T8" fmla="*/ 191 w 195"/>
                        <a:gd name="T9" fmla="*/ 83 h 119"/>
                        <a:gd name="T10" fmla="*/ 195 w 195"/>
                        <a:gd name="T11" fmla="*/ 69 h 119"/>
                        <a:gd name="T12" fmla="*/ 191 w 195"/>
                        <a:gd name="T13" fmla="*/ 50 h 119"/>
                        <a:gd name="T14" fmla="*/ 177 w 195"/>
                        <a:gd name="T15" fmla="*/ 32 h 119"/>
                        <a:gd name="T16" fmla="*/ 156 w 195"/>
                        <a:gd name="T17" fmla="*/ 17 h 119"/>
                        <a:gd name="T18" fmla="*/ 128 w 195"/>
                        <a:gd name="T19" fmla="*/ 6 h 119"/>
                        <a:gd name="T20" fmla="*/ 99 w 195"/>
                        <a:gd name="T21" fmla="*/ 0 h 119"/>
                        <a:gd name="T22" fmla="*/ 67 w 195"/>
                        <a:gd name="T23" fmla="*/ 6 h 119"/>
                        <a:gd name="T24" fmla="*/ 41 w 195"/>
                        <a:gd name="T25" fmla="*/ 17 h 119"/>
                        <a:gd name="T26" fmla="*/ 19 w 195"/>
                        <a:gd name="T27" fmla="*/ 32 h 119"/>
                        <a:gd name="T28" fmla="*/ 6 w 195"/>
                        <a:gd name="T29" fmla="*/ 50 h 119"/>
                        <a:gd name="T30" fmla="*/ 0 w 195"/>
                        <a:gd name="T31" fmla="*/ 69 h 119"/>
                        <a:gd name="T32" fmla="*/ 6 w 195"/>
                        <a:gd name="T33" fmla="*/ 83 h 119"/>
                        <a:gd name="T34" fmla="*/ 19 w 195"/>
                        <a:gd name="T35" fmla="*/ 98 h 119"/>
                        <a:gd name="T36" fmla="*/ 41 w 195"/>
                        <a:gd name="T37" fmla="*/ 109 h 119"/>
                        <a:gd name="T38" fmla="*/ 67 w 195"/>
                        <a:gd name="T39" fmla="*/ 117 h 119"/>
                        <a:gd name="T40" fmla="*/ 99 w 195"/>
                        <a:gd name="T41" fmla="*/ 119 h 11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5"/>
                        <a:gd name="T64" fmla="*/ 0 h 119"/>
                        <a:gd name="T65" fmla="*/ 195 w 195"/>
                        <a:gd name="T66" fmla="*/ 119 h 11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5" h="119">
                          <a:moveTo>
                            <a:pt x="99" y="119"/>
                          </a:moveTo>
                          <a:lnTo>
                            <a:pt x="128" y="117"/>
                          </a:lnTo>
                          <a:lnTo>
                            <a:pt x="156" y="109"/>
                          </a:lnTo>
                          <a:lnTo>
                            <a:pt x="177" y="98"/>
                          </a:lnTo>
                          <a:lnTo>
                            <a:pt x="191" y="83"/>
                          </a:lnTo>
                          <a:lnTo>
                            <a:pt x="195" y="69"/>
                          </a:lnTo>
                          <a:lnTo>
                            <a:pt x="191" y="50"/>
                          </a:lnTo>
                          <a:lnTo>
                            <a:pt x="177" y="32"/>
                          </a:lnTo>
                          <a:lnTo>
                            <a:pt x="156" y="17"/>
                          </a:lnTo>
                          <a:lnTo>
                            <a:pt x="128" y="6"/>
                          </a:lnTo>
                          <a:lnTo>
                            <a:pt x="99" y="0"/>
                          </a:lnTo>
                          <a:lnTo>
                            <a:pt x="67" y="6"/>
                          </a:lnTo>
                          <a:lnTo>
                            <a:pt x="41" y="17"/>
                          </a:lnTo>
                          <a:lnTo>
                            <a:pt x="19" y="32"/>
                          </a:lnTo>
                          <a:lnTo>
                            <a:pt x="6" y="50"/>
                          </a:lnTo>
                          <a:lnTo>
                            <a:pt x="0" y="69"/>
                          </a:lnTo>
                          <a:lnTo>
                            <a:pt x="6" y="83"/>
                          </a:lnTo>
                          <a:lnTo>
                            <a:pt x="19" y="98"/>
                          </a:lnTo>
                          <a:lnTo>
                            <a:pt x="41" y="109"/>
                          </a:lnTo>
                          <a:lnTo>
                            <a:pt x="67" y="117"/>
                          </a:lnTo>
                          <a:lnTo>
                            <a:pt x="99" y="119"/>
                          </a:lnTo>
                          <a:close/>
                        </a:path>
                      </a:pathLst>
                    </a:custGeom>
                    <a:solidFill>
                      <a:srgbClr val="5B5B5B"/>
                    </a:solidFill>
                    <a:ln w="0">
                      <a:solidFill>
                        <a:srgbClr val="5B5B5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4" name="Freeform 222"/>
                    <p:cNvSpPr>
                      <a:spLocks/>
                    </p:cNvSpPr>
                    <p:nvPr/>
                  </p:nvSpPr>
                  <p:spPr bwMode="auto">
                    <a:xfrm>
                      <a:off x="1167" y="3020"/>
                      <a:ext cx="171" cy="104"/>
                    </a:xfrm>
                    <a:custGeom>
                      <a:avLst/>
                      <a:gdLst>
                        <a:gd name="T0" fmla="*/ 86 w 171"/>
                        <a:gd name="T1" fmla="*/ 104 h 104"/>
                        <a:gd name="T2" fmla="*/ 112 w 171"/>
                        <a:gd name="T3" fmla="*/ 100 h 104"/>
                        <a:gd name="T4" fmla="*/ 136 w 171"/>
                        <a:gd name="T5" fmla="*/ 94 h 104"/>
                        <a:gd name="T6" fmla="*/ 154 w 171"/>
                        <a:gd name="T7" fmla="*/ 85 h 104"/>
                        <a:gd name="T8" fmla="*/ 165 w 171"/>
                        <a:gd name="T9" fmla="*/ 72 h 104"/>
                        <a:gd name="T10" fmla="*/ 171 w 171"/>
                        <a:gd name="T11" fmla="*/ 59 h 104"/>
                        <a:gd name="T12" fmla="*/ 165 w 171"/>
                        <a:gd name="T13" fmla="*/ 43 h 104"/>
                        <a:gd name="T14" fmla="*/ 154 w 171"/>
                        <a:gd name="T15" fmla="*/ 28 h 104"/>
                        <a:gd name="T16" fmla="*/ 136 w 171"/>
                        <a:gd name="T17" fmla="*/ 13 h 104"/>
                        <a:gd name="T18" fmla="*/ 112 w 171"/>
                        <a:gd name="T19" fmla="*/ 4 h 104"/>
                        <a:gd name="T20" fmla="*/ 86 w 171"/>
                        <a:gd name="T21" fmla="*/ 0 h 104"/>
                        <a:gd name="T22" fmla="*/ 58 w 171"/>
                        <a:gd name="T23" fmla="*/ 4 h 104"/>
                        <a:gd name="T24" fmla="*/ 34 w 171"/>
                        <a:gd name="T25" fmla="*/ 13 h 104"/>
                        <a:gd name="T26" fmla="*/ 17 w 171"/>
                        <a:gd name="T27" fmla="*/ 28 h 104"/>
                        <a:gd name="T28" fmla="*/ 4 w 171"/>
                        <a:gd name="T29" fmla="*/ 43 h 104"/>
                        <a:gd name="T30" fmla="*/ 0 w 171"/>
                        <a:gd name="T31" fmla="*/ 59 h 104"/>
                        <a:gd name="T32" fmla="*/ 4 w 171"/>
                        <a:gd name="T33" fmla="*/ 72 h 104"/>
                        <a:gd name="T34" fmla="*/ 17 w 171"/>
                        <a:gd name="T35" fmla="*/ 85 h 104"/>
                        <a:gd name="T36" fmla="*/ 34 w 171"/>
                        <a:gd name="T37" fmla="*/ 94 h 104"/>
                        <a:gd name="T38" fmla="*/ 58 w 171"/>
                        <a:gd name="T39" fmla="*/ 100 h 104"/>
                        <a:gd name="T40" fmla="*/ 86 w 171"/>
                        <a:gd name="T41" fmla="*/ 104 h 10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71"/>
                        <a:gd name="T64" fmla="*/ 0 h 104"/>
                        <a:gd name="T65" fmla="*/ 171 w 171"/>
                        <a:gd name="T66" fmla="*/ 104 h 10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71" h="104">
                          <a:moveTo>
                            <a:pt x="86" y="104"/>
                          </a:moveTo>
                          <a:lnTo>
                            <a:pt x="112" y="100"/>
                          </a:lnTo>
                          <a:lnTo>
                            <a:pt x="136" y="94"/>
                          </a:lnTo>
                          <a:lnTo>
                            <a:pt x="154" y="85"/>
                          </a:lnTo>
                          <a:lnTo>
                            <a:pt x="165" y="72"/>
                          </a:lnTo>
                          <a:lnTo>
                            <a:pt x="171" y="59"/>
                          </a:lnTo>
                          <a:lnTo>
                            <a:pt x="165" y="43"/>
                          </a:lnTo>
                          <a:lnTo>
                            <a:pt x="154" y="28"/>
                          </a:lnTo>
                          <a:lnTo>
                            <a:pt x="136" y="13"/>
                          </a:lnTo>
                          <a:lnTo>
                            <a:pt x="112" y="4"/>
                          </a:lnTo>
                          <a:lnTo>
                            <a:pt x="86" y="0"/>
                          </a:lnTo>
                          <a:lnTo>
                            <a:pt x="58" y="4"/>
                          </a:lnTo>
                          <a:lnTo>
                            <a:pt x="34" y="13"/>
                          </a:lnTo>
                          <a:lnTo>
                            <a:pt x="17" y="28"/>
                          </a:lnTo>
                          <a:lnTo>
                            <a:pt x="4" y="43"/>
                          </a:lnTo>
                          <a:lnTo>
                            <a:pt x="0" y="59"/>
                          </a:lnTo>
                          <a:lnTo>
                            <a:pt x="4" y="72"/>
                          </a:lnTo>
                          <a:lnTo>
                            <a:pt x="17" y="85"/>
                          </a:lnTo>
                          <a:lnTo>
                            <a:pt x="34" y="94"/>
                          </a:lnTo>
                          <a:lnTo>
                            <a:pt x="58" y="100"/>
                          </a:lnTo>
                          <a:lnTo>
                            <a:pt x="86" y="104"/>
                          </a:lnTo>
                          <a:close/>
                        </a:path>
                      </a:pathLst>
                    </a:custGeom>
                    <a:solidFill>
                      <a:srgbClr val="767676"/>
                    </a:solidFill>
                    <a:ln w="0">
                      <a:solidFill>
                        <a:srgbClr val="76767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5" name="Freeform 223"/>
                    <p:cNvSpPr>
                      <a:spLocks/>
                    </p:cNvSpPr>
                    <p:nvPr/>
                  </p:nvSpPr>
                  <p:spPr bwMode="auto">
                    <a:xfrm>
                      <a:off x="1179" y="3022"/>
                      <a:ext cx="146" cy="87"/>
                    </a:xfrm>
                    <a:custGeom>
                      <a:avLst/>
                      <a:gdLst>
                        <a:gd name="T0" fmla="*/ 74 w 146"/>
                        <a:gd name="T1" fmla="*/ 87 h 87"/>
                        <a:gd name="T2" fmla="*/ 102 w 146"/>
                        <a:gd name="T3" fmla="*/ 85 h 87"/>
                        <a:gd name="T4" fmla="*/ 126 w 146"/>
                        <a:gd name="T5" fmla="*/ 76 h 87"/>
                        <a:gd name="T6" fmla="*/ 141 w 146"/>
                        <a:gd name="T7" fmla="*/ 65 h 87"/>
                        <a:gd name="T8" fmla="*/ 146 w 146"/>
                        <a:gd name="T9" fmla="*/ 50 h 87"/>
                        <a:gd name="T10" fmla="*/ 142 w 146"/>
                        <a:gd name="T11" fmla="*/ 35 h 87"/>
                        <a:gd name="T12" fmla="*/ 133 w 146"/>
                        <a:gd name="T13" fmla="*/ 22 h 87"/>
                        <a:gd name="T14" fmla="*/ 116 w 146"/>
                        <a:gd name="T15" fmla="*/ 11 h 87"/>
                        <a:gd name="T16" fmla="*/ 96 w 146"/>
                        <a:gd name="T17" fmla="*/ 2 h 87"/>
                        <a:gd name="T18" fmla="*/ 74 w 146"/>
                        <a:gd name="T19" fmla="*/ 0 h 87"/>
                        <a:gd name="T20" fmla="*/ 50 w 146"/>
                        <a:gd name="T21" fmla="*/ 2 h 87"/>
                        <a:gd name="T22" fmla="*/ 29 w 146"/>
                        <a:gd name="T23" fmla="*/ 11 h 87"/>
                        <a:gd name="T24" fmla="*/ 14 w 146"/>
                        <a:gd name="T25" fmla="*/ 22 h 87"/>
                        <a:gd name="T26" fmla="*/ 3 w 146"/>
                        <a:gd name="T27" fmla="*/ 35 h 87"/>
                        <a:gd name="T28" fmla="*/ 0 w 146"/>
                        <a:gd name="T29" fmla="*/ 50 h 87"/>
                        <a:gd name="T30" fmla="*/ 5 w 146"/>
                        <a:gd name="T31" fmla="*/ 65 h 87"/>
                        <a:gd name="T32" fmla="*/ 22 w 146"/>
                        <a:gd name="T33" fmla="*/ 76 h 87"/>
                        <a:gd name="T34" fmla="*/ 44 w 146"/>
                        <a:gd name="T35" fmla="*/ 85 h 87"/>
                        <a:gd name="T36" fmla="*/ 74 w 146"/>
                        <a:gd name="T37" fmla="*/ 87 h 87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46"/>
                        <a:gd name="T58" fmla="*/ 0 h 87"/>
                        <a:gd name="T59" fmla="*/ 146 w 146"/>
                        <a:gd name="T60" fmla="*/ 87 h 87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46" h="87">
                          <a:moveTo>
                            <a:pt x="74" y="87"/>
                          </a:moveTo>
                          <a:lnTo>
                            <a:pt x="102" y="85"/>
                          </a:lnTo>
                          <a:lnTo>
                            <a:pt x="126" y="76"/>
                          </a:lnTo>
                          <a:lnTo>
                            <a:pt x="141" y="65"/>
                          </a:lnTo>
                          <a:lnTo>
                            <a:pt x="146" y="50"/>
                          </a:lnTo>
                          <a:lnTo>
                            <a:pt x="142" y="35"/>
                          </a:lnTo>
                          <a:lnTo>
                            <a:pt x="133" y="22"/>
                          </a:lnTo>
                          <a:lnTo>
                            <a:pt x="116" y="11"/>
                          </a:lnTo>
                          <a:lnTo>
                            <a:pt x="96" y="2"/>
                          </a:lnTo>
                          <a:lnTo>
                            <a:pt x="74" y="0"/>
                          </a:lnTo>
                          <a:lnTo>
                            <a:pt x="50" y="2"/>
                          </a:lnTo>
                          <a:lnTo>
                            <a:pt x="29" y="11"/>
                          </a:lnTo>
                          <a:lnTo>
                            <a:pt x="14" y="22"/>
                          </a:lnTo>
                          <a:lnTo>
                            <a:pt x="3" y="35"/>
                          </a:lnTo>
                          <a:lnTo>
                            <a:pt x="0" y="50"/>
                          </a:lnTo>
                          <a:lnTo>
                            <a:pt x="5" y="65"/>
                          </a:lnTo>
                          <a:lnTo>
                            <a:pt x="22" y="76"/>
                          </a:lnTo>
                          <a:lnTo>
                            <a:pt x="44" y="85"/>
                          </a:lnTo>
                          <a:lnTo>
                            <a:pt x="74" y="87"/>
                          </a:lnTo>
                          <a:close/>
                        </a:path>
                      </a:pathLst>
                    </a:custGeom>
                    <a:solidFill>
                      <a:srgbClr val="929292"/>
                    </a:solidFill>
                    <a:ln w="0">
                      <a:solidFill>
                        <a:srgbClr val="92929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6" name="Freeform 224"/>
                    <p:cNvSpPr>
                      <a:spLocks/>
                    </p:cNvSpPr>
                    <p:nvPr/>
                  </p:nvSpPr>
                  <p:spPr bwMode="auto">
                    <a:xfrm>
                      <a:off x="1192" y="3022"/>
                      <a:ext cx="122" cy="74"/>
                    </a:xfrm>
                    <a:custGeom>
                      <a:avLst/>
                      <a:gdLst>
                        <a:gd name="T0" fmla="*/ 61 w 122"/>
                        <a:gd name="T1" fmla="*/ 74 h 74"/>
                        <a:gd name="T2" fmla="*/ 85 w 122"/>
                        <a:gd name="T3" fmla="*/ 72 h 74"/>
                        <a:gd name="T4" fmla="*/ 103 w 122"/>
                        <a:gd name="T5" fmla="*/ 65 h 74"/>
                        <a:gd name="T6" fmla="*/ 116 w 122"/>
                        <a:gd name="T7" fmla="*/ 54 h 74"/>
                        <a:gd name="T8" fmla="*/ 122 w 122"/>
                        <a:gd name="T9" fmla="*/ 42 h 74"/>
                        <a:gd name="T10" fmla="*/ 116 w 122"/>
                        <a:gd name="T11" fmla="*/ 28 h 74"/>
                        <a:gd name="T12" fmla="*/ 103 w 122"/>
                        <a:gd name="T13" fmla="*/ 15 h 74"/>
                        <a:gd name="T14" fmla="*/ 85 w 122"/>
                        <a:gd name="T15" fmla="*/ 3 h 74"/>
                        <a:gd name="T16" fmla="*/ 61 w 122"/>
                        <a:gd name="T17" fmla="*/ 0 h 74"/>
                        <a:gd name="T18" fmla="*/ 37 w 122"/>
                        <a:gd name="T19" fmla="*/ 3 h 74"/>
                        <a:gd name="T20" fmla="*/ 18 w 122"/>
                        <a:gd name="T21" fmla="*/ 15 h 74"/>
                        <a:gd name="T22" fmla="*/ 5 w 122"/>
                        <a:gd name="T23" fmla="*/ 28 h 74"/>
                        <a:gd name="T24" fmla="*/ 0 w 122"/>
                        <a:gd name="T25" fmla="*/ 42 h 74"/>
                        <a:gd name="T26" fmla="*/ 5 w 122"/>
                        <a:gd name="T27" fmla="*/ 54 h 74"/>
                        <a:gd name="T28" fmla="*/ 18 w 122"/>
                        <a:gd name="T29" fmla="*/ 65 h 74"/>
                        <a:gd name="T30" fmla="*/ 37 w 122"/>
                        <a:gd name="T31" fmla="*/ 72 h 74"/>
                        <a:gd name="T32" fmla="*/ 61 w 122"/>
                        <a:gd name="T33" fmla="*/ 74 h 74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22"/>
                        <a:gd name="T52" fmla="*/ 0 h 74"/>
                        <a:gd name="T53" fmla="*/ 122 w 122"/>
                        <a:gd name="T54" fmla="*/ 74 h 74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22" h="74">
                          <a:moveTo>
                            <a:pt x="61" y="74"/>
                          </a:moveTo>
                          <a:lnTo>
                            <a:pt x="85" y="72"/>
                          </a:lnTo>
                          <a:lnTo>
                            <a:pt x="103" y="65"/>
                          </a:lnTo>
                          <a:lnTo>
                            <a:pt x="116" y="54"/>
                          </a:lnTo>
                          <a:lnTo>
                            <a:pt x="122" y="42"/>
                          </a:lnTo>
                          <a:lnTo>
                            <a:pt x="116" y="28"/>
                          </a:lnTo>
                          <a:lnTo>
                            <a:pt x="103" y="15"/>
                          </a:lnTo>
                          <a:lnTo>
                            <a:pt x="85" y="3"/>
                          </a:lnTo>
                          <a:lnTo>
                            <a:pt x="61" y="0"/>
                          </a:lnTo>
                          <a:lnTo>
                            <a:pt x="37" y="3"/>
                          </a:lnTo>
                          <a:lnTo>
                            <a:pt x="18" y="15"/>
                          </a:lnTo>
                          <a:lnTo>
                            <a:pt x="5" y="28"/>
                          </a:lnTo>
                          <a:lnTo>
                            <a:pt x="0" y="42"/>
                          </a:lnTo>
                          <a:lnTo>
                            <a:pt x="5" y="54"/>
                          </a:lnTo>
                          <a:lnTo>
                            <a:pt x="18" y="65"/>
                          </a:lnTo>
                          <a:lnTo>
                            <a:pt x="37" y="72"/>
                          </a:lnTo>
                          <a:lnTo>
                            <a:pt x="61" y="74"/>
                          </a:lnTo>
                          <a:close/>
                        </a:path>
                      </a:pathLst>
                    </a:custGeom>
                    <a:solidFill>
                      <a:srgbClr val="ADADAD"/>
                    </a:solidFill>
                    <a:ln w="0">
                      <a:solidFill>
                        <a:srgbClr val="ADADA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7" name="Freeform 225"/>
                    <p:cNvSpPr>
                      <a:spLocks/>
                    </p:cNvSpPr>
                    <p:nvPr/>
                  </p:nvSpPr>
                  <p:spPr bwMode="auto">
                    <a:xfrm>
                      <a:off x="1205" y="3024"/>
                      <a:ext cx="96" cy="59"/>
                    </a:xfrm>
                    <a:custGeom>
                      <a:avLst/>
                      <a:gdLst>
                        <a:gd name="T0" fmla="*/ 48 w 96"/>
                        <a:gd name="T1" fmla="*/ 59 h 59"/>
                        <a:gd name="T2" fmla="*/ 66 w 96"/>
                        <a:gd name="T3" fmla="*/ 55 h 59"/>
                        <a:gd name="T4" fmla="*/ 83 w 96"/>
                        <a:gd name="T5" fmla="*/ 50 h 59"/>
                        <a:gd name="T6" fmla="*/ 92 w 96"/>
                        <a:gd name="T7" fmla="*/ 42 h 59"/>
                        <a:gd name="T8" fmla="*/ 96 w 96"/>
                        <a:gd name="T9" fmla="*/ 33 h 59"/>
                        <a:gd name="T10" fmla="*/ 92 w 96"/>
                        <a:gd name="T11" fmla="*/ 22 h 59"/>
                        <a:gd name="T12" fmla="*/ 83 w 96"/>
                        <a:gd name="T13" fmla="*/ 11 h 59"/>
                        <a:gd name="T14" fmla="*/ 66 w 96"/>
                        <a:gd name="T15" fmla="*/ 1 h 59"/>
                        <a:gd name="T16" fmla="*/ 48 w 96"/>
                        <a:gd name="T17" fmla="*/ 0 h 59"/>
                        <a:gd name="T18" fmla="*/ 29 w 96"/>
                        <a:gd name="T19" fmla="*/ 1 h 59"/>
                        <a:gd name="T20" fmla="*/ 13 w 96"/>
                        <a:gd name="T21" fmla="*/ 11 h 59"/>
                        <a:gd name="T22" fmla="*/ 3 w 96"/>
                        <a:gd name="T23" fmla="*/ 22 h 59"/>
                        <a:gd name="T24" fmla="*/ 0 w 96"/>
                        <a:gd name="T25" fmla="*/ 33 h 59"/>
                        <a:gd name="T26" fmla="*/ 3 w 96"/>
                        <a:gd name="T27" fmla="*/ 42 h 59"/>
                        <a:gd name="T28" fmla="*/ 13 w 96"/>
                        <a:gd name="T29" fmla="*/ 50 h 59"/>
                        <a:gd name="T30" fmla="*/ 29 w 96"/>
                        <a:gd name="T31" fmla="*/ 55 h 59"/>
                        <a:gd name="T32" fmla="*/ 48 w 96"/>
                        <a:gd name="T33" fmla="*/ 59 h 59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96"/>
                        <a:gd name="T52" fmla="*/ 0 h 59"/>
                        <a:gd name="T53" fmla="*/ 96 w 96"/>
                        <a:gd name="T54" fmla="*/ 59 h 59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96" h="59">
                          <a:moveTo>
                            <a:pt x="48" y="59"/>
                          </a:moveTo>
                          <a:lnTo>
                            <a:pt x="66" y="55"/>
                          </a:lnTo>
                          <a:lnTo>
                            <a:pt x="83" y="50"/>
                          </a:lnTo>
                          <a:lnTo>
                            <a:pt x="92" y="42"/>
                          </a:lnTo>
                          <a:lnTo>
                            <a:pt x="96" y="33"/>
                          </a:lnTo>
                          <a:lnTo>
                            <a:pt x="92" y="22"/>
                          </a:lnTo>
                          <a:lnTo>
                            <a:pt x="83" y="11"/>
                          </a:lnTo>
                          <a:lnTo>
                            <a:pt x="66" y="1"/>
                          </a:lnTo>
                          <a:lnTo>
                            <a:pt x="48" y="0"/>
                          </a:lnTo>
                          <a:lnTo>
                            <a:pt x="29" y="1"/>
                          </a:lnTo>
                          <a:lnTo>
                            <a:pt x="13" y="11"/>
                          </a:lnTo>
                          <a:lnTo>
                            <a:pt x="3" y="22"/>
                          </a:lnTo>
                          <a:lnTo>
                            <a:pt x="0" y="33"/>
                          </a:lnTo>
                          <a:lnTo>
                            <a:pt x="3" y="42"/>
                          </a:lnTo>
                          <a:lnTo>
                            <a:pt x="13" y="50"/>
                          </a:lnTo>
                          <a:lnTo>
                            <a:pt x="29" y="55"/>
                          </a:lnTo>
                          <a:lnTo>
                            <a:pt x="48" y="59"/>
                          </a:lnTo>
                          <a:close/>
                        </a:path>
                      </a:pathLst>
                    </a:custGeom>
                    <a:solidFill>
                      <a:srgbClr val="C8C8C8"/>
                    </a:solidFill>
                    <a:ln w="0">
                      <a:solidFill>
                        <a:srgbClr val="C8C8C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8" name="Freeform 226"/>
                    <p:cNvSpPr>
                      <a:spLocks/>
                    </p:cNvSpPr>
                    <p:nvPr/>
                  </p:nvSpPr>
                  <p:spPr bwMode="auto">
                    <a:xfrm>
                      <a:off x="1216" y="3024"/>
                      <a:ext cx="74" cy="44"/>
                    </a:xfrm>
                    <a:custGeom>
                      <a:avLst/>
                      <a:gdLst>
                        <a:gd name="T0" fmla="*/ 37 w 74"/>
                        <a:gd name="T1" fmla="*/ 44 h 44"/>
                        <a:gd name="T2" fmla="*/ 55 w 74"/>
                        <a:gd name="T3" fmla="*/ 42 h 44"/>
                        <a:gd name="T4" fmla="*/ 68 w 74"/>
                        <a:gd name="T5" fmla="*/ 35 h 44"/>
                        <a:gd name="T6" fmla="*/ 74 w 74"/>
                        <a:gd name="T7" fmla="*/ 26 h 44"/>
                        <a:gd name="T8" fmla="*/ 68 w 74"/>
                        <a:gd name="T9" fmla="*/ 14 h 44"/>
                        <a:gd name="T10" fmla="*/ 55 w 74"/>
                        <a:gd name="T11" fmla="*/ 5 h 44"/>
                        <a:gd name="T12" fmla="*/ 37 w 74"/>
                        <a:gd name="T13" fmla="*/ 0 h 44"/>
                        <a:gd name="T14" fmla="*/ 18 w 74"/>
                        <a:gd name="T15" fmla="*/ 5 h 44"/>
                        <a:gd name="T16" fmla="*/ 5 w 74"/>
                        <a:gd name="T17" fmla="*/ 14 h 44"/>
                        <a:gd name="T18" fmla="*/ 0 w 74"/>
                        <a:gd name="T19" fmla="*/ 26 h 44"/>
                        <a:gd name="T20" fmla="*/ 5 w 74"/>
                        <a:gd name="T21" fmla="*/ 35 h 44"/>
                        <a:gd name="T22" fmla="*/ 18 w 74"/>
                        <a:gd name="T23" fmla="*/ 42 h 44"/>
                        <a:gd name="T24" fmla="*/ 37 w 74"/>
                        <a:gd name="T25" fmla="*/ 44 h 4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74"/>
                        <a:gd name="T40" fmla="*/ 0 h 44"/>
                        <a:gd name="T41" fmla="*/ 74 w 74"/>
                        <a:gd name="T42" fmla="*/ 44 h 4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74" h="44">
                          <a:moveTo>
                            <a:pt x="37" y="44"/>
                          </a:moveTo>
                          <a:lnTo>
                            <a:pt x="55" y="42"/>
                          </a:lnTo>
                          <a:lnTo>
                            <a:pt x="68" y="35"/>
                          </a:lnTo>
                          <a:lnTo>
                            <a:pt x="74" y="26"/>
                          </a:lnTo>
                          <a:lnTo>
                            <a:pt x="68" y="14"/>
                          </a:lnTo>
                          <a:lnTo>
                            <a:pt x="55" y="5"/>
                          </a:lnTo>
                          <a:lnTo>
                            <a:pt x="37" y="0"/>
                          </a:lnTo>
                          <a:lnTo>
                            <a:pt x="18" y="5"/>
                          </a:lnTo>
                          <a:lnTo>
                            <a:pt x="5" y="14"/>
                          </a:lnTo>
                          <a:lnTo>
                            <a:pt x="0" y="26"/>
                          </a:lnTo>
                          <a:lnTo>
                            <a:pt x="5" y="35"/>
                          </a:lnTo>
                          <a:lnTo>
                            <a:pt x="18" y="42"/>
                          </a:lnTo>
                          <a:lnTo>
                            <a:pt x="37" y="44"/>
                          </a:lnTo>
                          <a:close/>
                        </a:path>
                      </a:pathLst>
                    </a:custGeom>
                    <a:solidFill>
                      <a:srgbClr val="E4E4E4"/>
                    </a:solidFill>
                    <a:ln w="0">
                      <a:solidFill>
                        <a:srgbClr val="E4E4E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79" name="Freeform 227"/>
                    <p:cNvSpPr>
                      <a:spLocks/>
                    </p:cNvSpPr>
                    <p:nvPr/>
                  </p:nvSpPr>
                  <p:spPr bwMode="auto">
                    <a:xfrm>
                      <a:off x="1236" y="3033"/>
                      <a:ext cx="50" cy="30"/>
                    </a:xfrm>
                    <a:custGeom>
                      <a:avLst/>
                      <a:gdLst>
                        <a:gd name="T0" fmla="*/ 26 w 50"/>
                        <a:gd name="T1" fmla="*/ 30 h 30"/>
                        <a:gd name="T2" fmla="*/ 33 w 50"/>
                        <a:gd name="T3" fmla="*/ 30 h 30"/>
                        <a:gd name="T4" fmla="*/ 39 w 50"/>
                        <a:gd name="T5" fmla="*/ 28 h 30"/>
                        <a:gd name="T6" fmla="*/ 45 w 50"/>
                        <a:gd name="T7" fmla="*/ 24 h 30"/>
                        <a:gd name="T8" fmla="*/ 48 w 50"/>
                        <a:gd name="T9" fmla="*/ 22 h 30"/>
                        <a:gd name="T10" fmla="*/ 50 w 50"/>
                        <a:gd name="T11" fmla="*/ 17 h 30"/>
                        <a:gd name="T12" fmla="*/ 48 w 50"/>
                        <a:gd name="T13" fmla="*/ 13 h 30"/>
                        <a:gd name="T14" fmla="*/ 45 w 50"/>
                        <a:gd name="T15" fmla="*/ 9 h 30"/>
                        <a:gd name="T16" fmla="*/ 39 w 50"/>
                        <a:gd name="T17" fmla="*/ 4 h 30"/>
                        <a:gd name="T18" fmla="*/ 33 w 50"/>
                        <a:gd name="T19" fmla="*/ 2 h 30"/>
                        <a:gd name="T20" fmla="*/ 26 w 50"/>
                        <a:gd name="T21" fmla="*/ 0 h 30"/>
                        <a:gd name="T22" fmla="*/ 17 w 50"/>
                        <a:gd name="T23" fmla="*/ 2 h 30"/>
                        <a:gd name="T24" fmla="*/ 11 w 50"/>
                        <a:gd name="T25" fmla="*/ 4 h 30"/>
                        <a:gd name="T26" fmla="*/ 6 w 50"/>
                        <a:gd name="T27" fmla="*/ 9 h 30"/>
                        <a:gd name="T28" fmla="*/ 2 w 50"/>
                        <a:gd name="T29" fmla="*/ 13 h 30"/>
                        <a:gd name="T30" fmla="*/ 0 w 50"/>
                        <a:gd name="T31" fmla="*/ 17 h 30"/>
                        <a:gd name="T32" fmla="*/ 2 w 50"/>
                        <a:gd name="T33" fmla="*/ 22 h 30"/>
                        <a:gd name="T34" fmla="*/ 6 w 50"/>
                        <a:gd name="T35" fmla="*/ 24 h 30"/>
                        <a:gd name="T36" fmla="*/ 11 w 50"/>
                        <a:gd name="T37" fmla="*/ 28 h 30"/>
                        <a:gd name="T38" fmla="*/ 17 w 50"/>
                        <a:gd name="T39" fmla="*/ 30 h 30"/>
                        <a:gd name="T40" fmla="*/ 26 w 50"/>
                        <a:gd name="T41" fmla="*/ 30 h 3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50"/>
                        <a:gd name="T64" fmla="*/ 0 h 30"/>
                        <a:gd name="T65" fmla="*/ 50 w 50"/>
                        <a:gd name="T66" fmla="*/ 30 h 3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50" h="30">
                          <a:moveTo>
                            <a:pt x="26" y="30"/>
                          </a:moveTo>
                          <a:lnTo>
                            <a:pt x="33" y="30"/>
                          </a:lnTo>
                          <a:lnTo>
                            <a:pt x="39" y="28"/>
                          </a:lnTo>
                          <a:lnTo>
                            <a:pt x="45" y="24"/>
                          </a:lnTo>
                          <a:lnTo>
                            <a:pt x="48" y="22"/>
                          </a:lnTo>
                          <a:lnTo>
                            <a:pt x="50" y="17"/>
                          </a:lnTo>
                          <a:lnTo>
                            <a:pt x="48" y="13"/>
                          </a:lnTo>
                          <a:lnTo>
                            <a:pt x="45" y="9"/>
                          </a:lnTo>
                          <a:lnTo>
                            <a:pt x="39" y="4"/>
                          </a:lnTo>
                          <a:lnTo>
                            <a:pt x="33" y="2"/>
                          </a:lnTo>
                          <a:lnTo>
                            <a:pt x="26" y="0"/>
                          </a:lnTo>
                          <a:lnTo>
                            <a:pt x="17" y="2"/>
                          </a:lnTo>
                          <a:lnTo>
                            <a:pt x="11" y="4"/>
                          </a:lnTo>
                          <a:lnTo>
                            <a:pt x="6" y="9"/>
                          </a:lnTo>
                          <a:lnTo>
                            <a:pt x="2" y="13"/>
                          </a:lnTo>
                          <a:lnTo>
                            <a:pt x="0" y="17"/>
                          </a:lnTo>
                          <a:lnTo>
                            <a:pt x="2" y="22"/>
                          </a:lnTo>
                          <a:lnTo>
                            <a:pt x="6" y="24"/>
                          </a:lnTo>
                          <a:lnTo>
                            <a:pt x="11" y="28"/>
                          </a:lnTo>
                          <a:lnTo>
                            <a:pt x="17" y="30"/>
                          </a:lnTo>
                          <a:lnTo>
                            <a:pt x="26" y="3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0" name="Freeform 228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1" name="Freeform 229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2" name="Freeform 230"/>
                    <p:cNvSpPr>
                      <a:spLocks/>
                    </p:cNvSpPr>
                    <p:nvPr/>
                  </p:nvSpPr>
                  <p:spPr bwMode="auto">
                    <a:xfrm>
                      <a:off x="1303" y="3331"/>
                      <a:ext cx="308" cy="308"/>
                    </a:xfrm>
                    <a:custGeom>
                      <a:avLst/>
                      <a:gdLst>
                        <a:gd name="T0" fmla="*/ 137 w 308"/>
                        <a:gd name="T1" fmla="*/ 308 h 308"/>
                        <a:gd name="T2" fmla="*/ 102 w 308"/>
                        <a:gd name="T3" fmla="*/ 305 h 308"/>
                        <a:gd name="T4" fmla="*/ 72 w 308"/>
                        <a:gd name="T5" fmla="*/ 295 h 308"/>
                        <a:gd name="T6" fmla="*/ 48 w 308"/>
                        <a:gd name="T7" fmla="*/ 282 h 308"/>
                        <a:gd name="T8" fmla="*/ 31 w 308"/>
                        <a:gd name="T9" fmla="*/ 269 h 308"/>
                        <a:gd name="T10" fmla="*/ 18 w 308"/>
                        <a:gd name="T11" fmla="*/ 254 h 308"/>
                        <a:gd name="T12" fmla="*/ 9 w 308"/>
                        <a:gd name="T13" fmla="*/ 241 h 308"/>
                        <a:gd name="T14" fmla="*/ 4 w 308"/>
                        <a:gd name="T15" fmla="*/ 230 h 308"/>
                        <a:gd name="T16" fmla="*/ 0 w 308"/>
                        <a:gd name="T17" fmla="*/ 223 h 308"/>
                        <a:gd name="T18" fmla="*/ 0 w 308"/>
                        <a:gd name="T19" fmla="*/ 219 h 308"/>
                        <a:gd name="T20" fmla="*/ 0 w 308"/>
                        <a:gd name="T21" fmla="*/ 0 h 308"/>
                        <a:gd name="T22" fmla="*/ 308 w 308"/>
                        <a:gd name="T23" fmla="*/ 2 h 308"/>
                        <a:gd name="T24" fmla="*/ 308 w 308"/>
                        <a:gd name="T25" fmla="*/ 199 h 308"/>
                        <a:gd name="T26" fmla="*/ 300 w 308"/>
                        <a:gd name="T27" fmla="*/ 214 h 308"/>
                        <a:gd name="T28" fmla="*/ 295 w 308"/>
                        <a:gd name="T29" fmla="*/ 228 h 308"/>
                        <a:gd name="T30" fmla="*/ 287 w 308"/>
                        <a:gd name="T31" fmla="*/ 241 h 308"/>
                        <a:gd name="T32" fmla="*/ 282 w 308"/>
                        <a:gd name="T33" fmla="*/ 249 h 308"/>
                        <a:gd name="T34" fmla="*/ 280 w 308"/>
                        <a:gd name="T35" fmla="*/ 253 h 308"/>
                        <a:gd name="T36" fmla="*/ 265 w 308"/>
                        <a:gd name="T37" fmla="*/ 267 h 308"/>
                        <a:gd name="T38" fmla="*/ 245 w 308"/>
                        <a:gd name="T39" fmla="*/ 279 h 308"/>
                        <a:gd name="T40" fmla="*/ 220 w 308"/>
                        <a:gd name="T41" fmla="*/ 288 h 308"/>
                        <a:gd name="T42" fmla="*/ 196 w 308"/>
                        <a:gd name="T43" fmla="*/ 295 h 308"/>
                        <a:gd name="T44" fmla="*/ 174 w 308"/>
                        <a:gd name="T45" fmla="*/ 301 h 308"/>
                        <a:gd name="T46" fmla="*/ 156 w 308"/>
                        <a:gd name="T47" fmla="*/ 305 h 308"/>
                        <a:gd name="T48" fmla="*/ 143 w 308"/>
                        <a:gd name="T49" fmla="*/ 308 h 308"/>
                        <a:gd name="T50" fmla="*/ 137 w 308"/>
                        <a:gd name="T51" fmla="*/ 308 h 30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8"/>
                        <a:gd name="T79" fmla="*/ 0 h 308"/>
                        <a:gd name="T80" fmla="*/ 308 w 308"/>
                        <a:gd name="T81" fmla="*/ 308 h 30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8" h="308">
                          <a:moveTo>
                            <a:pt x="137" y="308"/>
                          </a:moveTo>
                          <a:lnTo>
                            <a:pt x="102" y="305"/>
                          </a:lnTo>
                          <a:lnTo>
                            <a:pt x="72" y="295"/>
                          </a:lnTo>
                          <a:lnTo>
                            <a:pt x="48" y="282"/>
                          </a:lnTo>
                          <a:lnTo>
                            <a:pt x="31" y="269"/>
                          </a:lnTo>
                          <a:lnTo>
                            <a:pt x="18" y="254"/>
                          </a:lnTo>
                          <a:lnTo>
                            <a:pt x="9" y="241"/>
                          </a:lnTo>
                          <a:lnTo>
                            <a:pt x="4" y="230"/>
                          </a:lnTo>
                          <a:lnTo>
                            <a:pt x="0" y="223"/>
                          </a:lnTo>
                          <a:lnTo>
                            <a:pt x="0" y="219"/>
                          </a:lnTo>
                          <a:lnTo>
                            <a:pt x="0" y="0"/>
                          </a:lnTo>
                          <a:lnTo>
                            <a:pt x="308" y="2"/>
                          </a:lnTo>
                          <a:lnTo>
                            <a:pt x="308" y="199"/>
                          </a:lnTo>
                          <a:lnTo>
                            <a:pt x="300" y="214"/>
                          </a:lnTo>
                          <a:lnTo>
                            <a:pt x="295" y="228"/>
                          </a:lnTo>
                          <a:lnTo>
                            <a:pt x="287" y="241"/>
                          </a:lnTo>
                          <a:lnTo>
                            <a:pt x="282" y="249"/>
                          </a:lnTo>
                          <a:lnTo>
                            <a:pt x="280" y="253"/>
                          </a:lnTo>
                          <a:lnTo>
                            <a:pt x="265" y="267"/>
                          </a:lnTo>
                          <a:lnTo>
                            <a:pt x="245" y="279"/>
                          </a:lnTo>
                          <a:lnTo>
                            <a:pt x="220" y="288"/>
                          </a:lnTo>
                          <a:lnTo>
                            <a:pt x="196" y="295"/>
                          </a:lnTo>
                          <a:lnTo>
                            <a:pt x="174" y="301"/>
                          </a:lnTo>
                          <a:lnTo>
                            <a:pt x="156" y="305"/>
                          </a:lnTo>
                          <a:lnTo>
                            <a:pt x="143" y="308"/>
                          </a:lnTo>
                          <a:lnTo>
                            <a:pt x="137" y="308"/>
                          </a:lnTo>
                          <a:close/>
                        </a:path>
                      </a:pathLst>
                    </a:custGeom>
                    <a:solidFill>
                      <a:srgbClr val="1A1A1A"/>
                    </a:solidFill>
                    <a:ln w="0">
                      <a:solidFill>
                        <a:srgbClr val="1A1A1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3" name="Freeform 231"/>
                    <p:cNvSpPr>
                      <a:spLocks/>
                    </p:cNvSpPr>
                    <p:nvPr/>
                  </p:nvSpPr>
                  <p:spPr bwMode="auto">
                    <a:xfrm>
                      <a:off x="1320" y="3331"/>
                      <a:ext cx="278" cy="306"/>
                    </a:xfrm>
                    <a:custGeom>
                      <a:avLst/>
                      <a:gdLst>
                        <a:gd name="T0" fmla="*/ 127 w 278"/>
                        <a:gd name="T1" fmla="*/ 306 h 306"/>
                        <a:gd name="T2" fmla="*/ 94 w 278"/>
                        <a:gd name="T3" fmla="*/ 303 h 306"/>
                        <a:gd name="T4" fmla="*/ 66 w 278"/>
                        <a:gd name="T5" fmla="*/ 295 h 306"/>
                        <a:gd name="T6" fmla="*/ 46 w 278"/>
                        <a:gd name="T7" fmla="*/ 286 h 306"/>
                        <a:gd name="T8" fmla="*/ 29 w 278"/>
                        <a:gd name="T9" fmla="*/ 273 h 306"/>
                        <a:gd name="T10" fmla="*/ 16 w 278"/>
                        <a:gd name="T11" fmla="*/ 260 h 306"/>
                        <a:gd name="T12" fmla="*/ 9 w 278"/>
                        <a:gd name="T13" fmla="*/ 249 h 306"/>
                        <a:gd name="T14" fmla="*/ 3 w 278"/>
                        <a:gd name="T15" fmla="*/ 238 h 306"/>
                        <a:gd name="T16" fmla="*/ 1 w 278"/>
                        <a:gd name="T17" fmla="*/ 232 h 306"/>
                        <a:gd name="T18" fmla="*/ 0 w 278"/>
                        <a:gd name="T19" fmla="*/ 228 h 306"/>
                        <a:gd name="T20" fmla="*/ 0 w 278"/>
                        <a:gd name="T21" fmla="*/ 0 h 306"/>
                        <a:gd name="T22" fmla="*/ 278 w 278"/>
                        <a:gd name="T23" fmla="*/ 2 h 306"/>
                        <a:gd name="T24" fmla="*/ 278 w 278"/>
                        <a:gd name="T25" fmla="*/ 191 h 306"/>
                        <a:gd name="T26" fmla="*/ 272 w 278"/>
                        <a:gd name="T27" fmla="*/ 206 h 306"/>
                        <a:gd name="T28" fmla="*/ 267 w 278"/>
                        <a:gd name="T29" fmla="*/ 219 h 306"/>
                        <a:gd name="T30" fmla="*/ 261 w 278"/>
                        <a:gd name="T31" fmla="*/ 232 h 306"/>
                        <a:gd name="T32" fmla="*/ 255 w 278"/>
                        <a:gd name="T33" fmla="*/ 240 h 306"/>
                        <a:gd name="T34" fmla="*/ 254 w 278"/>
                        <a:gd name="T35" fmla="*/ 243 h 306"/>
                        <a:gd name="T36" fmla="*/ 241 w 278"/>
                        <a:gd name="T37" fmla="*/ 256 h 306"/>
                        <a:gd name="T38" fmla="*/ 222 w 278"/>
                        <a:gd name="T39" fmla="*/ 269 h 306"/>
                        <a:gd name="T40" fmla="*/ 202 w 278"/>
                        <a:gd name="T41" fmla="*/ 280 h 306"/>
                        <a:gd name="T42" fmla="*/ 179 w 278"/>
                        <a:gd name="T43" fmla="*/ 290 h 306"/>
                        <a:gd name="T44" fmla="*/ 159 w 278"/>
                        <a:gd name="T45" fmla="*/ 297 h 306"/>
                        <a:gd name="T46" fmla="*/ 142 w 278"/>
                        <a:gd name="T47" fmla="*/ 303 h 306"/>
                        <a:gd name="T48" fmla="*/ 131 w 278"/>
                        <a:gd name="T49" fmla="*/ 306 h 306"/>
                        <a:gd name="T50" fmla="*/ 127 w 278"/>
                        <a:gd name="T51" fmla="*/ 306 h 30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78"/>
                        <a:gd name="T79" fmla="*/ 0 h 306"/>
                        <a:gd name="T80" fmla="*/ 278 w 278"/>
                        <a:gd name="T81" fmla="*/ 306 h 306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78" h="306">
                          <a:moveTo>
                            <a:pt x="127" y="306"/>
                          </a:moveTo>
                          <a:lnTo>
                            <a:pt x="94" y="303"/>
                          </a:lnTo>
                          <a:lnTo>
                            <a:pt x="66" y="295"/>
                          </a:lnTo>
                          <a:lnTo>
                            <a:pt x="46" y="286"/>
                          </a:lnTo>
                          <a:lnTo>
                            <a:pt x="29" y="273"/>
                          </a:lnTo>
                          <a:lnTo>
                            <a:pt x="16" y="260"/>
                          </a:lnTo>
                          <a:lnTo>
                            <a:pt x="9" y="249"/>
                          </a:lnTo>
                          <a:lnTo>
                            <a:pt x="3" y="238"/>
                          </a:lnTo>
                          <a:lnTo>
                            <a:pt x="1" y="232"/>
                          </a:lnTo>
                          <a:lnTo>
                            <a:pt x="0" y="228"/>
                          </a:lnTo>
                          <a:lnTo>
                            <a:pt x="0" y="0"/>
                          </a:lnTo>
                          <a:lnTo>
                            <a:pt x="278" y="2"/>
                          </a:lnTo>
                          <a:lnTo>
                            <a:pt x="278" y="191"/>
                          </a:lnTo>
                          <a:lnTo>
                            <a:pt x="272" y="206"/>
                          </a:lnTo>
                          <a:lnTo>
                            <a:pt x="267" y="219"/>
                          </a:lnTo>
                          <a:lnTo>
                            <a:pt x="261" y="232"/>
                          </a:lnTo>
                          <a:lnTo>
                            <a:pt x="255" y="240"/>
                          </a:lnTo>
                          <a:lnTo>
                            <a:pt x="254" y="243"/>
                          </a:lnTo>
                          <a:lnTo>
                            <a:pt x="241" y="256"/>
                          </a:lnTo>
                          <a:lnTo>
                            <a:pt x="222" y="269"/>
                          </a:lnTo>
                          <a:lnTo>
                            <a:pt x="202" y="280"/>
                          </a:lnTo>
                          <a:lnTo>
                            <a:pt x="179" y="290"/>
                          </a:lnTo>
                          <a:lnTo>
                            <a:pt x="159" y="297"/>
                          </a:lnTo>
                          <a:lnTo>
                            <a:pt x="142" y="303"/>
                          </a:lnTo>
                          <a:lnTo>
                            <a:pt x="131" y="306"/>
                          </a:lnTo>
                          <a:lnTo>
                            <a:pt x="127" y="306"/>
                          </a:ln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0">
                      <a:solidFill>
                        <a:srgbClr val="33333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4" name="Freeform 232"/>
                    <p:cNvSpPr>
                      <a:spLocks/>
                    </p:cNvSpPr>
                    <p:nvPr/>
                  </p:nvSpPr>
                  <p:spPr bwMode="auto">
                    <a:xfrm>
                      <a:off x="1338" y="3331"/>
                      <a:ext cx="249" cy="306"/>
                    </a:xfrm>
                    <a:custGeom>
                      <a:avLst/>
                      <a:gdLst>
                        <a:gd name="T0" fmla="*/ 115 w 249"/>
                        <a:gd name="T1" fmla="*/ 306 h 306"/>
                        <a:gd name="T2" fmla="*/ 82 w 249"/>
                        <a:gd name="T3" fmla="*/ 303 h 306"/>
                        <a:gd name="T4" fmla="*/ 56 w 249"/>
                        <a:gd name="T5" fmla="*/ 295 h 306"/>
                        <a:gd name="T6" fmla="*/ 35 w 249"/>
                        <a:gd name="T7" fmla="*/ 284 h 306"/>
                        <a:gd name="T8" fmla="*/ 20 w 249"/>
                        <a:gd name="T9" fmla="*/ 271 h 306"/>
                        <a:gd name="T10" fmla="*/ 11 w 249"/>
                        <a:gd name="T11" fmla="*/ 260 h 306"/>
                        <a:gd name="T12" fmla="*/ 4 w 249"/>
                        <a:gd name="T13" fmla="*/ 249 h 306"/>
                        <a:gd name="T14" fmla="*/ 0 w 249"/>
                        <a:gd name="T15" fmla="*/ 241 h 306"/>
                        <a:gd name="T16" fmla="*/ 0 w 249"/>
                        <a:gd name="T17" fmla="*/ 240 h 306"/>
                        <a:gd name="T18" fmla="*/ 0 w 249"/>
                        <a:gd name="T19" fmla="*/ 0 h 306"/>
                        <a:gd name="T20" fmla="*/ 249 w 249"/>
                        <a:gd name="T21" fmla="*/ 2 h 306"/>
                        <a:gd name="T22" fmla="*/ 249 w 249"/>
                        <a:gd name="T23" fmla="*/ 186 h 306"/>
                        <a:gd name="T24" fmla="*/ 243 w 249"/>
                        <a:gd name="T25" fmla="*/ 197 h 306"/>
                        <a:gd name="T26" fmla="*/ 237 w 249"/>
                        <a:gd name="T27" fmla="*/ 210 h 306"/>
                        <a:gd name="T28" fmla="*/ 232 w 249"/>
                        <a:gd name="T29" fmla="*/ 223 h 306"/>
                        <a:gd name="T30" fmla="*/ 228 w 249"/>
                        <a:gd name="T31" fmla="*/ 230 h 306"/>
                        <a:gd name="T32" fmla="*/ 226 w 249"/>
                        <a:gd name="T33" fmla="*/ 234 h 306"/>
                        <a:gd name="T34" fmla="*/ 215 w 249"/>
                        <a:gd name="T35" fmla="*/ 245 h 306"/>
                        <a:gd name="T36" fmla="*/ 198 w 249"/>
                        <a:gd name="T37" fmla="*/ 258 h 306"/>
                        <a:gd name="T38" fmla="*/ 180 w 249"/>
                        <a:gd name="T39" fmla="*/ 271 h 306"/>
                        <a:gd name="T40" fmla="*/ 161 w 249"/>
                        <a:gd name="T41" fmla="*/ 282 h 306"/>
                        <a:gd name="T42" fmla="*/ 145 w 249"/>
                        <a:gd name="T43" fmla="*/ 292 h 306"/>
                        <a:gd name="T44" fmla="*/ 130 w 249"/>
                        <a:gd name="T45" fmla="*/ 299 h 306"/>
                        <a:gd name="T46" fmla="*/ 119 w 249"/>
                        <a:gd name="T47" fmla="*/ 305 h 306"/>
                        <a:gd name="T48" fmla="*/ 115 w 249"/>
                        <a:gd name="T49" fmla="*/ 306 h 30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49"/>
                        <a:gd name="T76" fmla="*/ 0 h 306"/>
                        <a:gd name="T77" fmla="*/ 249 w 249"/>
                        <a:gd name="T78" fmla="*/ 306 h 306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49" h="306">
                          <a:moveTo>
                            <a:pt x="115" y="306"/>
                          </a:moveTo>
                          <a:lnTo>
                            <a:pt x="82" y="303"/>
                          </a:lnTo>
                          <a:lnTo>
                            <a:pt x="56" y="295"/>
                          </a:lnTo>
                          <a:lnTo>
                            <a:pt x="35" y="284"/>
                          </a:lnTo>
                          <a:lnTo>
                            <a:pt x="20" y="271"/>
                          </a:lnTo>
                          <a:lnTo>
                            <a:pt x="11" y="260"/>
                          </a:lnTo>
                          <a:lnTo>
                            <a:pt x="4" y="249"/>
                          </a:lnTo>
                          <a:lnTo>
                            <a:pt x="0" y="241"/>
                          </a:lnTo>
                          <a:lnTo>
                            <a:pt x="0" y="240"/>
                          </a:lnTo>
                          <a:lnTo>
                            <a:pt x="0" y="0"/>
                          </a:lnTo>
                          <a:lnTo>
                            <a:pt x="249" y="2"/>
                          </a:lnTo>
                          <a:lnTo>
                            <a:pt x="249" y="186"/>
                          </a:lnTo>
                          <a:lnTo>
                            <a:pt x="243" y="197"/>
                          </a:lnTo>
                          <a:lnTo>
                            <a:pt x="237" y="210"/>
                          </a:lnTo>
                          <a:lnTo>
                            <a:pt x="232" y="223"/>
                          </a:lnTo>
                          <a:lnTo>
                            <a:pt x="228" y="230"/>
                          </a:lnTo>
                          <a:lnTo>
                            <a:pt x="226" y="234"/>
                          </a:lnTo>
                          <a:lnTo>
                            <a:pt x="215" y="245"/>
                          </a:lnTo>
                          <a:lnTo>
                            <a:pt x="198" y="258"/>
                          </a:lnTo>
                          <a:lnTo>
                            <a:pt x="180" y="271"/>
                          </a:lnTo>
                          <a:lnTo>
                            <a:pt x="161" y="282"/>
                          </a:lnTo>
                          <a:lnTo>
                            <a:pt x="145" y="292"/>
                          </a:lnTo>
                          <a:lnTo>
                            <a:pt x="130" y="299"/>
                          </a:lnTo>
                          <a:lnTo>
                            <a:pt x="119" y="305"/>
                          </a:lnTo>
                          <a:lnTo>
                            <a:pt x="115" y="306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0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5" name="Freeform 233"/>
                    <p:cNvSpPr>
                      <a:spLocks/>
                    </p:cNvSpPr>
                    <p:nvPr/>
                  </p:nvSpPr>
                  <p:spPr bwMode="auto">
                    <a:xfrm>
                      <a:off x="1355" y="3333"/>
                      <a:ext cx="219" cy="303"/>
                    </a:xfrm>
                    <a:custGeom>
                      <a:avLst/>
                      <a:gdLst>
                        <a:gd name="T0" fmla="*/ 105 w 219"/>
                        <a:gd name="T1" fmla="*/ 303 h 303"/>
                        <a:gd name="T2" fmla="*/ 76 w 219"/>
                        <a:gd name="T3" fmla="*/ 301 h 303"/>
                        <a:gd name="T4" fmla="*/ 52 w 219"/>
                        <a:gd name="T5" fmla="*/ 293 h 303"/>
                        <a:gd name="T6" fmla="*/ 33 w 219"/>
                        <a:gd name="T7" fmla="*/ 284 h 303"/>
                        <a:gd name="T8" fmla="*/ 20 w 219"/>
                        <a:gd name="T9" fmla="*/ 275 h 303"/>
                        <a:gd name="T10" fmla="*/ 11 w 219"/>
                        <a:gd name="T11" fmla="*/ 264 h 303"/>
                        <a:gd name="T12" fmla="*/ 3 w 219"/>
                        <a:gd name="T13" fmla="*/ 254 h 303"/>
                        <a:gd name="T14" fmla="*/ 2 w 219"/>
                        <a:gd name="T15" fmla="*/ 249 h 303"/>
                        <a:gd name="T16" fmla="*/ 0 w 219"/>
                        <a:gd name="T17" fmla="*/ 247 h 303"/>
                        <a:gd name="T18" fmla="*/ 0 w 219"/>
                        <a:gd name="T19" fmla="*/ 0 h 303"/>
                        <a:gd name="T20" fmla="*/ 219 w 219"/>
                        <a:gd name="T21" fmla="*/ 0 h 303"/>
                        <a:gd name="T22" fmla="*/ 219 w 219"/>
                        <a:gd name="T23" fmla="*/ 176 h 303"/>
                        <a:gd name="T24" fmla="*/ 215 w 219"/>
                        <a:gd name="T25" fmla="*/ 188 h 303"/>
                        <a:gd name="T26" fmla="*/ 209 w 219"/>
                        <a:gd name="T27" fmla="*/ 201 h 303"/>
                        <a:gd name="T28" fmla="*/ 206 w 219"/>
                        <a:gd name="T29" fmla="*/ 210 h 303"/>
                        <a:gd name="T30" fmla="*/ 202 w 219"/>
                        <a:gd name="T31" fmla="*/ 219 h 303"/>
                        <a:gd name="T32" fmla="*/ 200 w 219"/>
                        <a:gd name="T33" fmla="*/ 223 h 303"/>
                        <a:gd name="T34" fmla="*/ 191 w 219"/>
                        <a:gd name="T35" fmla="*/ 234 h 303"/>
                        <a:gd name="T36" fmla="*/ 176 w 219"/>
                        <a:gd name="T37" fmla="*/ 247 h 303"/>
                        <a:gd name="T38" fmla="*/ 161 w 219"/>
                        <a:gd name="T39" fmla="*/ 260 h 303"/>
                        <a:gd name="T40" fmla="*/ 144 w 219"/>
                        <a:gd name="T41" fmla="*/ 273 h 303"/>
                        <a:gd name="T42" fmla="*/ 130 w 219"/>
                        <a:gd name="T43" fmla="*/ 284 h 303"/>
                        <a:gd name="T44" fmla="*/ 117 w 219"/>
                        <a:gd name="T45" fmla="*/ 295 h 303"/>
                        <a:gd name="T46" fmla="*/ 109 w 219"/>
                        <a:gd name="T47" fmla="*/ 301 h 303"/>
                        <a:gd name="T48" fmla="*/ 105 w 219"/>
                        <a:gd name="T49" fmla="*/ 303 h 30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9"/>
                        <a:gd name="T76" fmla="*/ 0 h 303"/>
                        <a:gd name="T77" fmla="*/ 219 w 219"/>
                        <a:gd name="T78" fmla="*/ 303 h 30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9" h="303">
                          <a:moveTo>
                            <a:pt x="105" y="303"/>
                          </a:moveTo>
                          <a:lnTo>
                            <a:pt x="76" y="301"/>
                          </a:lnTo>
                          <a:lnTo>
                            <a:pt x="52" y="293"/>
                          </a:lnTo>
                          <a:lnTo>
                            <a:pt x="33" y="284"/>
                          </a:lnTo>
                          <a:lnTo>
                            <a:pt x="20" y="275"/>
                          </a:lnTo>
                          <a:lnTo>
                            <a:pt x="11" y="264"/>
                          </a:lnTo>
                          <a:lnTo>
                            <a:pt x="3" y="254"/>
                          </a:lnTo>
                          <a:lnTo>
                            <a:pt x="2" y="249"/>
                          </a:lnTo>
                          <a:lnTo>
                            <a:pt x="0" y="247"/>
                          </a:lnTo>
                          <a:lnTo>
                            <a:pt x="0" y="0"/>
                          </a:lnTo>
                          <a:lnTo>
                            <a:pt x="219" y="0"/>
                          </a:lnTo>
                          <a:lnTo>
                            <a:pt x="219" y="176"/>
                          </a:lnTo>
                          <a:lnTo>
                            <a:pt x="215" y="188"/>
                          </a:lnTo>
                          <a:lnTo>
                            <a:pt x="209" y="201"/>
                          </a:lnTo>
                          <a:lnTo>
                            <a:pt x="206" y="210"/>
                          </a:lnTo>
                          <a:lnTo>
                            <a:pt x="202" y="219"/>
                          </a:lnTo>
                          <a:lnTo>
                            <a:pt x="200" y="223"/>
                          </a:lnTo>
                          <a:lnTo>
                            <a:pt x="191" y="234"/>
                          </a:lnTo>
                          <a:lnTo>
                            <a:pt x="176" y="247"/>
                          </a:lnTo>
                          <a:lnTo>
                            <a:pt x="161" y="260"/>
                          </a:lnTo>
                          <a:lnTo>
                            <a:pt x="144" y="273"/>
                          </a:lnTo>
                          <a:lnTo>
                            <a:pt x="130" y="284"/>
                          </a:lnTo>
                          <a:lnTo>
                            <a:pt x="117" y="295"/>
                          </a:lnTo>
                          <a:lnTo>
                            <a:pt x="109" y="301"/>
                          </a:lnTo>
                          <a:lnTo>
                            <a:pt x="105" y="303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0">
                      <a:solidFill>
                        <a:srgbClr val="66666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6" name="Freeform 234"/>
                    <p:cNvSpPr>
                      <a:spLocks/>
                    </p:cNvSpPr>
                    <p:nvPr/>
                  </p:nvSpPr>
                  <p:spPr bwMode="auto">
                    <a:xfrm>
                      <a:off x="1373" y="3333"/>
                      <a:ext cx="189" cy="303"/>
                    </a:xfrm>
                    <a:custGeom>
                      <a:avLst/>
                      <a:gdLst>
                        <a:gd name="T0" fmla="*/ 95 w 189"/>
                        <a:gd name="T1" fmla="*/ 303 h 303"/>
                        <a:gd name="T2" fmla="*/ 65 w 189"/>
                        <a:gd name="T3" fmla="*/ 299 h 303"/>
                        <a:gd name="T4" fmla="*/ 41 w 189"/>
                        <a:gd name="T5" fmla="*/ 293 h 303"/>
                        <a:gd name="T6" fmla="*/ 24 w 189"/>
                        <a:gd name="T7" fmla="*/ 284 h 303"/>
                        <a:gd name="T8" fmla="*/ 11 w 189"/>
                        <a:gd name="T9" fmla="*/ 275 h 303"/>
                        <a:gd name="T10" fmla="*/ 4 w 189"/>
                        <a:gd name="T11" fmla="*/ 265 h 303"/>
                        <a:gd name="T12" fmla="*/ 0 w 189"/>
                        <a:gd name="T13" fmla="*/ 258 h 303"/>
                        <a:gd name="T14" fmla="*/ 0 w 189"/>
                        <a:gd name="T15" fmla="*/ 256 h 303"/>
                        <a:gd name="T16" fmla="*/ 0 w 189"/>
                        <a:gd name="T17" fmla="*/ 0 h 303"/>
                        <a:gd name="T18" fmla="*/ 189 w 189"/>
                        <a:gd name="T19" fmla="*/ 0 h 303"/>
                        <a:gd name="T20" fmla="*/ 189 w 189"/>
                        <a:gd name="T21" fmla="*/ 169 h 303"/>
                        <a:gd name="T22" fmla="*/ 184 w 189"/>
                        <a:gd name="T23" fmla="*/ 182 h 303"/>
                        <a:gd name="T24" fmla="*/ 178 w 189"/>
                        <a:gd name="T25" fmla="*/ 197 h 303"/>
                        <a:gd name="T26" fmla="*/ 175 w 189"/>
                        <a:gd name="T27" fmla="*/ 208 h 303"/>
                        <a:gd name="T28" fmla="*/ 173 w 189"/>
                        <a:gd name="T29" fmla="*/ 212 h 303"/>
                        <a:gd name="T30" fmla="*/ 165 w 189"/>
                        <a:gd name="T31" fmla="*/ 223 h 303"/>
                        <a:gd name="T32" fmla="*/ 154 w 189"/>
                        <a:gd name="T33" fmla="*/ 236 h 303"/>
                        <a:gd name="T34" fmla="*/ 141 w 189"/>
                        <a:gd name="T35" fmla="*/ 251 h 303"/>
                        <a:gd name="T36" fmla="*/ 126 w 189"/>
                        <a:gd name="T37" fmla="*/ 265 h 303"/>
                        <a:gd name="T38" fmla="*/ 115 w 189"/>
                        <a:gd name="T39" fmla="*/ 280 h 303"/>
                        <a:gd name="T40" fmla="*/ 104 w 189"/>
                        <a:gd name="T41" fmla="*/ 291 h 303"/>
                        <a:gd name="T42" fmla="*/ 97 w 189"/>
                        <a:gd name="T43" fmla="*/ 299 h 303"/>
                        <a:gd name="T44" fmla="*/ 95 w 189"/>
                        <a:gd name="T45" fmla="*/ 303 h 303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9"/>
                        <a:gd name="T70" fmla="*/ 0 h 303"/>
                        <a:gd name="T71" fmla="*/ 189 w 189"/>
                        <a:gd name="T72" fmla="*/ 303 h 303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9" h="303">
                          <a:moveTo>
                            <a:pt x="95" y="303"/>
                          </a:moveTo>
                          <a:lnTo>
                            <a:pt x="65" y="299"/>
                          </a:lnTo>
                          <a:lnTo>
                            <a:pt x="41" y="293"/>
                          </a:lnTo>
                          <a:lnTo>
                            <a:pt x="24" y="284"/>
                          </a:lnTo>
                          <a:lnTo>
                            <a:pt x="11" y="275"/>
                          </a:lnTo>
                          <a:lnTo>
                            <a:pt x="4" y="265"/>
                          </a:lnTo>
                          <a:lnTo>
                            <a:pt x="0" y="258"/>
                          </a:lnTo>
                          <a:lnTo>
                            <a:pt x="0" y="256"/>
                          </a:lnTo>
                          <a:lnTo>
                            <a:pt x="0" y="0"/>
                          </a:lnTo>
                          <a:lnTo>
                            <a:pt x="189" y="0"/>
                          </a:lnTo>
                          <a:lnTo>
                            <a:pt x="189" y="169"/>
                          </a:lnTo>
                          <a:lnTo>
                            <a:pt x="184" y="182"/>
                          </a:lnTo>
                          <a:lnTo>
                            <a:pt x="178" y="197"/>
                          </a:lnTo>
                          <a:lnTo>
                            <a:pt x="175" y="208"/>
                          </a:lnTo>
                          <a:lnTo>
                            <a:pt x="173" y="212"/>
                          </a:lnTo>
                          <a:lnTo>
                            <a:pt x="165" y="223"/>
                          </a:lnTo>
                          <a:lnTo>
                            <a:pt x="154" y="236"/>
                          </a:lnTo>
                          <a:lnTo>
                            <a:pt x="141" y="251"/>
                          </a:lnTo>
                          <a:lnTo>
                            <a:pt x="126" y="265"/>
                          </a:lnTo>
                          <a:lnTo>
                            <a:pt x="115" y="280"/>
                          </a:lnTo>
                          <a:lnTo>
                            <a:pt x="104" y="291"/>
                          </a:lnTo>
                          <a:lnTo>
                            <a:pt x="97" y="299"/>
                          </a:lnTo>
                          <a:lnTo>
                            <a:pt x="95" y="30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7" name="Freeform 235"/>
                    <p:cNvSpPr>
                      <a:spLocks/>
                    </p:cNvSpPr>
                    <p:nvPr/>
                  </p:nvSpPr>
                  <p:spPr bwMode="auto">
                    <a:xfrm>
                      <a:off x="1390" y="3333"/>
                      <a:ext cx="159" cy="301"/>
                    </a:xfrm>
                    <a:custGeom>
                      <a:avLst/>
                      <a:gdLst>
                        <a:gd name="T0" fmla="*/ 83 w 159"/>
                        <a:gd name="T1" fmla="*/ 301 h 301"/>
                        <a:gd name="T2" fmla="*/ 54 w 159"/>
                        <a:gd name="T3" fmla="*/ 299 h 301"/>
                        <a:gd name="T4" fmla="*/ 32 w 159"/>
                        <a:gd name="T5" fmla="*/ 293 h 301"/>
                        <a:gd name="T6" fmla="*/ 17 w 159"/>
                        <a:gd name="T7" fmla="*/ 284 h 301"/>
                        <a:gd name="T8" fmla="*/ 7 w 159"/>
                        <a:gd name="T9" fmla="*/ 275 h 301"/>
                        <a:gd name="T10" fmla="*/ 2 w 159"/>
                        <a:gd name="T11" fmla="*/ 267 h 301"/>
                        <a:gd name="T12" fmla="*/ 0 w 159"/>
                        <a:gd name="T13" fmla="*/ 265 h 301"/>
                        <a:gd name="T14" fmla="*/ 0 w 159"/>
                        <a:gd name="T15" fmla="*/ 0 h 301"/>
                        <a:gd name="T16" fmla="*/ 159 w 159"/>
                        <a:gd name="T17" fmla="*/ 0 h 301"/>
                        <a:gd name="T18" fmla="*/ 159 w 159"/>
                        <a:gd name="T19" fmla="*/ 162 h 301"/>
                        <a:gd name="T20" fmla="*/ 156 w 159"/>
                        <a:gd name="T21" fmla="*/ 173 h 301"/>
                        <a:gd name="T22" fmla="*/ 152 w 159"/>
                        <a:gd name="T23" fmla="*/ 188 h 301"/>
                        <a:gd name="T24" fmla="*/ 148 w 159"/>
                        <a:gd name="T25" fmla="*/ 199 h 301"/>
                        <a:gd name="T26" fmla="*/ 146 w 159"/>
                        <a:gd name="T27" fmla="*/ 202 h 301"/>
                        <a:gd name="T28" fmla="*/ 141 w 159"/>
                        <a:gd name="T29" fmla="*/ 212 h 301"/>
                        <a:gd name="T30" fmla="*/ 132 w 159"/>
                        <a:gd name="T31" fmla="*/ 226 h 301"/>
                        <a:gd name="T32" fmla="*/ 121 w 159"/>
                        <a:gd name="T33" fmla="*/ 241 h 301"/>
                        <a:gd name="T34" fmla="*/ 109 w 159"/>
                        <a:gd name="T35" fmla="*/ 260 h 301"/>
                        <a:gd name="T36" fmla="*/ 100 w 159"/>
                        <a:gd name="T37" fmla="*/ 275 h 301"/>
                        <a:gd name="T38" fmla="*/ 91 w 159"/>
                        <a:gd name="T39" fmla="*/ 290 h 301"/>
                        <a:gd name="T40" fmla="*/ 85 w 159"/>
                        <a:gd name="T41" fmla="*/ 299 h 301"/>
                        <a:gd name="T42" fmla="*/ 83 w 15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59"/>
                        <a:gd name="T67" fmla="*/ 0 h 301"/>
                        <a:gd name="T68" fmla="*/ 159 w 15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59" h="301">
                          <a:moveTo>
                            <a:pt x="83" y="301"/>
                          </a:moveTo>
                          <a:lnTo>
                            <a:pt x="54" y="299"/>
                          </a:lnTo>
                          <a:lnTo>
                            <a:pt x="32" y="293"/>
                          </a:lnTo>
                          <a:lnTo>
                            <a:pt x="17" y="284"/>
                          </a:lnTo>
                          <a:lnTo>
                            <a:pt x="7" y="275"/>
                          </a:lnTo>
                          <a:lnTo>
                            <a:pt x="2" y="267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159" y="0"/>
                          </a:lnTo>
                          <a:lnTo>
                            <a:pt x="159" y="162"/>
                          </a:lnTo>
                          <a:lnTo>
                            <a:pt x="156" y="173"/>
                          </a:lnTo>
                          <a:lnTo>
                            <a:pt x="152" y="188"/>
                          </a:lnTo>
                          <a:lnTo>
                            <a:pt x="148" y="199"/>
                          </a:lnTo>
                          <a:lnTo>
                            <a:pt x="146" y="202"/>
                          </a:lnTo>
                          <a:lnTo>
                            <a:pt x="141" y="212"/>
                          </a:lnTo>
                          <a:lnTo>
                            <a:pt x="132" y="226"/>
                          </a:lnTo>
                          <a:lnTo>
                            <a:pt x="121" y="241"/>
                          </a:lnTo>
                          <a:lnTo>
                            <a:pt x="109" y="260"/>
                          </a:lnTo>
                          <a:lnTo>
                            <a:pt x="100" y="275"/>
                          </a:lnTo>
                          <a:lnTo>
                            <a:pt x="91" y="290"/>
                          </a:lnTo>
                          <a:lnTo>
                            <a:pt x="85" y="299"/>
                          </a:lnTo>
                          <a:lnTo>
                            <a:pt x="83" y="301"/>
                          </a:lnTo>
                          <a:close/>
                        </a:path>
                      </a:pathLst>
                    </a:custGeom>
                    <a:solidFill>
                      <a:srgbClr val="999999"/>
                    </a:solidFill>
                    <a:ln w="0">
                      <a:solidFill>
                        <a:srgbClr val="9999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8" name="Freeform 236"/>
                    <p:cNvSpPr>
                      <a:spLocks/>
                    </p:cNvSpPr>
                    <p:nvPr/>
                  </p:nvSpPr>
                  <p:spPr bwMode="auto">
                    <a:xfrm>
                      <a:off x="1407" y="3333"/>
                      <a:ext cx="129" cy="301"/>
                    </a:xfrm>
                    <a:custGeom>
                      <a:avLst/>
                      <a:gdLst>
                        <a:gd name="T0" fmla="*/ 74 w 129"/>
                        <a:gd name="T1" fmla="*/ 301 h 301"/>
                        <a:gd name="T2" fmla="*/ 48 w 129"/>
                        <a:gd name="T3" fmla="*/ 299 h 301"/>
                        <a:gd name="T4" fmla="*/ 29 w 129"/>
                        <a:gd name="T5" fmla="*/ 295 h 301"/>
                        <a:gd name="T6" fmla="*/ 16 w 129"/>
                        <a:gd name="T7" fmla="*/ 288 h 301"/>
                        <a:gd name="T8" fmla="*/ 7 w 129"/>
                        <a:gd name="T9" fmla="*/ 282 h 301"/>
                        <a:gd name="T10" fmla="*/ 2 w 129"/>
                        <a:gd name="T11" fmla="*/ 277 h 301"/>
                        <a:gd name="T12" fmla="*/ 0 w 129"/>
                        <a:gd name="T13" fmla="*/ 275 h 301"/>
                        <a:gd name="T14" fmla="*/ 0 w 129"/>
                        <a:gd name="T15" fmla="*/ 0 h 301"/>
                        <a:gd name="T16" fmla="*/ 129 w 129"/>
                        <a:gd name="T17" fmla="*/ 0 h 301"/>
                        <a:gd name="T18" fmla="*/ 129 w 129"/>
                        <a:gd name="T19" fmla="*/ 156 h 301"/>
                        <a:gd name="T20" fmla="*/ 128 w 129"/>
                        <a:gd name="T21" fmla="*/ 165 h 301"/>
                        <a:gd name="T22" fmla="*/ 124 w 129"/>
                        <a:gd name="T23" fmla="*/ 178 h 301"/>
                        <a:gd name="T24" fmla="*/ 122 w 129"/>
                        <a:gd name="T25" fmla="*/ 189 h 301"/>
                        <a:gd name="T26" fmla="*/ 120 w 129"/>
                        <a:gd name="T27" fmla="*/ 193 h 301"/>
                        <a:gd name="T28" fmla="*/ 116 w 129"/>
                        <a:gd name="T29" fmla="*/ 202 h 301"/>
                        <a:gd name="T30" fmla="*/ 109 w 129"/>
                        <a:gd name="T31" fmla="*/ 215 h 301"/>
                        <a:gd name="T32" fmla="*/ 102 w 129"/>
                        <a:gd name="T33" fmla="*/ 234 h 301"/>
                        <a:gd name="T34" fmla="*/ 92 w 129"/>
                        <a:gd name="T35" fmla="*/ 252 h 301"/>
                        <a:gd name="T36" fmla="*/ 85 w 129"/>
                        <a:gd name="T37" fmla="*/ 271 h 301"/>
                        <a:gd name="T38" fmla="*/ 79 w 129"/>
                        <a:gd name="T39" fmla="*/ 286 h 301"/>
                        <a:gd name="T40" fmla="*/ 76 w 129"/>
                        <a:gd name="T41" fmla="*/ 297 h 301"/>
                        <a:gd name="T42" fmla="*/ 74 w 12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29"/>
                        <a:gd name="T67" fmla="*/ 0 h 301"/>
                        <a:gd name="T68" fmla="*/ 129 w 12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29" h="301">
                          <a:moveTo>
                            <a:pt x="74" y="301"/>
                          </a:moveTo>
                          <a:lnTo>
                            <a:pt x="48" y="299"/>
                          </a:lnTo>
                          <a:lnTo>
                            <a:pt x="29" y="295"/>
                          </a:lnTo>
                          <a:lnTo>
                            <a:pt x="16" y="288"/>
                          </a:lnTo>
                          <a:lnTo>
                            <a:pt x="7" y="282"/>
                          </a:lnTo>
                          <a:lnTo>
                            <a:pt x="2" y="277"/>
                          </a:lnTo>
                          <a:lnTo>
                            <a:pt x="0" y="275"/>
                          </a:lnTo>
                          <a:lnTo>
                            <a:pt x="0" y="0"/>
                          </a:lnTo>
                          <a:lnTo>
                            <a:pt x="129" y="0"/>
                          </a:lnTo>
                          <a:lnTo>
                            <a:pt x="129" y="156"/>
                          </a:lnTo>
                          <a:lnTo>
                            <a:pt x="128" y="165"/>
                          </a:lnTo>
                          <a:lnTo>
                            <a:pt x="124" y="178"/>
                          </a:lnTo>
                          <a:lnTo>
                            <a:pt x="122" y="189"/>
                          </a:lnTo>
                          <a:lnTo>
                            <a:pt x="120" y="193"/>
                          </a:lnTo>
                          <a:lnTo>
                            <a:pt x="116" y="202"/>
                          </a:lnTo>
                          <a:lnTo>
                            <a:pt x="109" y="215"/>
                          </a:lnTo>
                          <a:lnTo>
                            <a:pt x="102" y="234"/>
                          </a:lnTo>
                          <a:lnTo>
                            <a:pt x="92" y="252"/>
                          </a:lnTo>
                          <a:lnTo>
                            <a:pt x="85" y="271"/>
                          </a:lnTo>
                          <a:lnTo>
                            <a:pt x="79" y="286"/>
                          </a:lnTo>
                          <a:lnTo>
                            <a:pt x="76" y="297"/>
                          </a:lnTo>
                          <a:lnTo>
                            <a:pt x="74" y="301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solidFill>
                        <a:srgbClr val="B2B2B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89" name="Freeform 237"/>
                    <p:cNvSpPr>
                      <a:spLocks/>
                    </p:cNvSpPr>
                    <p:nvPr/>
                  </p:nvSpPr>
                  <p:spPr bwMode="auto">
                    <a:xfrm>
                      <a:off x="1425" y="3333"/>
                      <a:ext cx="100" cy="299"/>
                    </a:xfrm>
                    <a:custGeom>
                      <a:avLst/>
                      <a:gdLst>
                        <a:gd name="T0" fmla="*/ 61 w 100"/>
                        <a:gd name="T1" fmla="*/ 299 h 299"/>
                        <a:gd name="T2" fmla="*/ 37 w 100"/>
                        <a:gd name="T3" fmla="*/ 299 h 299"/>
                        <a:gd name="T4" fmla="*/ 21 w 100"/>
                        <a:gd name="T5" fmla="*/ 295 h 299"/>
                        <a:gd name="T6" fmla="*/ 9 w 100"/>
                        <a:gd name="T7" fmla="*/ 290 h 299"/>
                        <a:gd name="T8" fmla="*/ 2 w 100"/>
                        <a:gd name="T9" fmla="*/ 286 h 299"/>
                        <a:gd name="T10" fmla="*/ 0 w 100"/>
                        <a:gd name="T11" fmla="*/ 284 h 299"/>
                        <a:gd name="T12" fmla="*/ 0 w 100"/>
                        <a:gd name="T13" fmla="*/ 2 h 299"/>
                        <a:gd name="T14" fmla="*/ 100 w 100"/>
                        <a:gd name="T15" fmla="*/ 0 h 299"/>
                        <a:gd name="T16" fmla="*/ 100 w 100"/>
                        <a:gd name="T17" fmla="*/ 149 h 299"/>
                        <a:gd name="T18" fmla="*/ 98 w 100"/>
                        <a:gd name="T19" fmla="*/ 156 h 299"/>
                        <a:gd name="T20" fmla="*/ 97 w 100"/>
                        <a:gd name="T21" fmla="*/ 169 h 299"/>
                        <a:gd name="T22" fmla="*/ 95 w 100"/>
                        <a:gd name="T23" fmla="*/ 178 h 299"/>
                        <a:gd name="T24" fmla="*/ 93 w 100"/>
                        <a:gd name="T25" fmla="*/ 184 h 299"/>
                        <a:gd name="T26" fmla="*/ 91 w 100"/>
                        <a:gd name="T27" fmla="*/ 191 h 299"/>
                        <a:gd name="T28" fmla="*/ 86 w 100"/>
                        <a:gd name="T29" fmla="*/ 206 h 299"/>
                        <a:gd name="T30" fmla="*/ 80 w 100"/>
                        <a:gd name="T31" fmla="*/ 225 h 299"/>
                        <a:gd name="T32" fmla="*/ 74 w 100"/>
                        <a:gd name="T33" fmla="*/ 245 h 299"/>
                        <a:gd name="T34" fmla="*/ 71 w 100"/>
                        <a:gd name="T35" fmla="*/ 265 h 299"/>
                        <a:gd name="T36" fmla="*/ 65 w 100"/>
                        <a:gd name="T37" fmla="*/ 282 h 299"/>
                        <a:gd name="T38" fmla="*/ 63 w 100"/>
                        <a:gd name="T39" fmla="*/ 295 h 299"/>
                        <a:gd name="T40" fmla="*/ 61 w 100"/>
                        <a:gd name="T41" fmla="*/ 299 h 29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00"/>
                        <a:gd name="T64" fmla="*/ 0 h 299"/>
                        <a:gd name="T65" fmla="*/ 100 w 100"/>
                        <a:gd name="T66" fmla="*/ 299 h 29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00" h="299">
                          <a:moveTo>
                            <a:pt x="61" y="299"/>
                          </a:moveTo>
                          <a:lnTo>
                            <a:pt x="37" y="299"/>
                          </a:lnTo>
                          <a:lnTo>
                            <a:pt x="21" y="295"/>
                          </a:lnTo>
                          <a:lnTo>
                            <a:pt x="9" y="290"/>
                          </a:lnTo>
                          <a:lnTo>
                            <a:pt x="2" y="286"/>
                          </a:lnTo>
                          <a:lnTo>
                            <a:pt x="0" y="284"/>
                          </a:lnTo>
                          <a:lnTo>
                            <a:pt x="0" y="2"/>
                          </a:lnTo>
                          <a:lnTo>
                            <a:pt x="100" y="0"/>
                          </a:lnTo>
                          <a:lnTo>
                            <a:pt x="100" y="149"/>
                          </a:lnTo>
                          <a:lnTo>
                            <a:pt x="98" y="156"/>
                          </a:lnTo>
                          <a:lnTo>
                            <a:pt x="97" y="169"/>
                          </a:lnTo>
                          <a:lnTo>
                            <a:pt x="95" y="178"/>
                          </a:lnTo>
                          <a:lnTo>
                            <a:pt x="93" y="184"/>
                          </a:lnTo>
                          <a:lnTo>
                            <a:pt x="91" y="191"/>
                          </a:lnTo>
                          <a:lnTo>
                            <a:pt x="86" y="206"/>
                          </a:lnTo>
                          <a:lnTo>
                            <a:pt x="80" y="225"/>
                          </a:lnTo>
                          <a:lnTo>
                            <a:pt x="74" y="245"/>
                          </a:lnTo>
                          <a:lnTo>
                            <a:pt x="71" y="265"/>
                          </a:lnTo>
                          <a:lnTo>
                            <a:pt x="65" y="282"/>
                          </a:lnTo>
                          <a:lnTo>
                            <a:pt x="63" y="295"/>
                          </a:lnTo>
                          <a:lnTo>
                            <a:pt x="61" y="299"/>
                          </a:lnTo>
                          <a:close/>
                        </a:path>
                      </a:pathLst>
                    </a:custGeom>
                    <a:solidFill>
                      <a:srgbClr val="CCCCCC"/>
                    </a:solidFill>
                    <a:ln w="0">
                      <a:solidFill>
                        <a:srgbClr val="CCCC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0" name="Freeform 238"/>
                    <p:cNvSpPr>
                      <a:spLocks/>
                    </p:cNvSpPr>
                    <p:nvPr/>
                  </p:nvSpPr>
                  <p:spPr bwMode="auto">
                    <a:xfrm>
                      <a:off x="1442" y="3333"/>
                      <a:ext cx="70" cy="299"/>
                    </a:xfrm>
                    <a:custGeom>
                      <a:avLst/>
                      <a:gdLst>
                        <a:gd name="T0" fmla="*/ 52 w 70"/>
                        <a:gd name="T1" fmla="*/ 299 h 299"/>
                        <a:gd name="T2" fmla="*/ 30 w 70"/>
                        <a:gd name="T3" fmla="*/ 299 h 299"/>
                        <a:gd name="T4" fmla="*/ 13 w 70"/>
                        <a:gd name="T5" fmla="*/ 297 h 299"/>
                        <a:gd name="T6" fmla="*/ 4 w 70"/>
                        <a:gd name="T7" fmla="*/ 295 h 299"/>
                        <a:gd name="T8" fmla="*/ 0 w 70"/>
                        <a:gd name="T9" fmla="*/ 293 h 299"/>
                        <a:gd name="T10" fmla="*/ 0 w 70"/>
                        <a:gd name="T11" fmla="*/ 2 h 299"/>
                        <a:gd name="T12" fmla="*/ 70 w 70"/>
                        <a:gd name="T13" fmla="*/ 0 h 299"/>
                        <a:gd name="T14" fmla="*/ 70 w 70"/>
                        <a:gd name="T15" fmla="*/ 141 h 299"/>
                        <a:gd name="T16" fmla="*/ 70 w 70"/>
                        <a:gd name="T17" fmla="*/ 149 h 299"/>
                        <a:gd name="T18" fmla="*/ 69 w 70"/>
                        <a:gd name="T19" fmla="*/ 160 h 299"/>
                        <a:gd name="T20" fmla="*/ 69 w 70"/>
                        <a:gd name="T21" fmla="*/ 169 h 299"/>
                        <a:gd name="T22" fmla="*/ 67 w 70"/>
                        <a:gd name="T23" fmla="*/ 175 h 299"/>
                        <a:gd name="T24" fmla="*/ 67 w 70"/>
                        <a:gd name="T25" fmla="*/ 180 h 299"/>
                        <a:gd name="T26" fmla="*/ 63 w 70"/>
                        <a:gd name="T27" fmla="*/ 195 h 299"/>
                        <a:gd name="T28" fmla="*/ 61 w 70"/>
                        <a:gd name="T29" fmla="*/ 215 h 299"/>
                        <a:gd name="T30" fmla="*/ 57 w 70"/>
                        <a:gd name="T31" fmla="*/ 238 h 299"/>
                        <a:gd name="T32" fmla="*/ 56 w 70"/>
                        <a:gd name="T33" fmla="*/ 260 h 299"/>
                        <a:gd name="T34" fmla="*/ 54 w 70"/>
                        <a:gd name="T35" fmla="*/ 280 h 299"/>
                        <a:gd name="T36" fmla="*/ 52 w 70"/>
                        <a:gd name="T37" fmla="*/ 293 h 299"/>
                        <a:gd name="T38" fmla="*/ 52 w 70"/>
                        <a:gd name="T39" fmla="*/ 299 h 299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70"/>
                        <a:gd name="T61" fmla="*/ 0 h 299"/>
                        <a:gd name="T62" fmla="*/ 70 w 70"/>
                        <a:gd name="T63" fmla="*/ 299 h 299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70" h="299">
                          <a:moveTo>
                            <a:pt x="52" y="299"/>
                          </a:moveTo>
                          <a:lnTo>
                            <a:pt x="30" y="299"/>
                          </a:lnTo>
                          <a:lnTo>
                            <a:pt x="13" y="297"/>
                          </a:lnTo>
                          <a:lnTo>
                            <a:pt x="4" y="295"/>
                          </a:lnTo>
                          <a:lnTo>
                            <a:pt x="0" y="293"/>
                          </a:lnTo>
                          <a:lnTo>
                            <a:pt x="0" y="2"/>
                          </a:lnTo>
                          <a:lnTo>
                            <a:pt x="70" y="0"/>
                          </a:lnTo>
                          <a:lnTo>
                            <a:pt x="70" y="141"/>
                          </a:lnTo>
                          <a:lnTo>
                            <a:pt x="70" y="149"/>
                          </a:lnTo>
                          <a:lnTo>
                            <a:pt x="69" y="160"/>
                          </a:lnTo>
                          <a:lnTo>
                            <a:pt x="69" y="169"/>
                          </a:lnTo>
                          <a:lnTo>
                            <a:pt x="67" y="175"/>
                          </a:lnTo>
                          <a:lnTo>
                            <a:pt x="67" y="180"/>
                          </a:lnTo>
                          <a:lnTo>
                            <a:pt x="63" y="195"/>
                          </a:lnTo>
                          <a:lnTo>
                            <a:pt x="61" y="215"/>
                          </a:lnTo>
                          <a:lnTo>
                            <a:pt x="57" y="238"/>
                          </a:lnTo>
                          <a:lnTo>
                            <a:pt x="56" y="260"/>
                          </a:lnTo>
                          <a:lnTo>
                            <a:pt x="54" y="280"/>
                          </a:lnTo>
                          <a:lnTo>
                            <a:pt x="52" y="293"/>
                          </a:lnTo>
                          <a:lnTo>
                            <a:pt x="52" y="299"/>
                          </a:lnTo>
                          <a:close/>
                        </a:path>
                      </a:pathLst>
                    </a:custGeom>
                    <a:solidFill>
                      <a:srgbClr val="E5E5E5"/>
                    </a:solidFill>
                    <a:ln w="0">
                      <a:solidFill>
                        <a:srgbClr val="E5E5E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1" name="Freeform 239"/>
                    <p:cNvSpPr>
                      <a:spLocks/>
                    </p:cNvSpPr>
                    <p:nvPr/>
                  </p:nvSpPr>
                  <p:spPr bwMode="auto">
                    <a:xfrm>
                      <a:off x="1299" y="3452"/>
                      <a:ext cx="93" cy="113"/>
                    </a:xfrm>
                    <a:custGeom>
                      <a:avLst/>
                      <a:gdLst>
                        <a:gd name="T0" fmla="*/ 0 w 93"/>
                        <a:gd name="T1" fmla="*/ 57 h 113"/>
                        <a:gd name="T2" fmla="*/ 2 w 93"/>
                        <a:gd name="T3" fmla="*/ 80 h 113"/>
                        <a:gd name="T4" fmla="*/ 13 w 93"/>
                        <a:gd name="T5" fmla="*/ 98 h 113"/>
                        <a:gd name="T6" fmla="*/ 28 w 93"/>
                        <a:gd name="T7" fmla="*/ 109 h 113"/>
                        <a:gd name="T8" fmla="*/ 48 w 93"/>
                        <a:gd name="T9" fmla="*/ 113 h 113"/>
                        <a:gd name="T10" fmla="*/ 65 w 93"/>
                        <a:gd name="T11" fmla="*/ 109 h 113"/>
                        <a:gd name="T12" fmla="*/ 78 w 93"/>
                        <a:gd name="T13" fmla="*/ 102 h 113"/>
                        <a:gd name="T14" fmla="*/ 85 w 93"/>
                        <a:gd name="T15" fmla="*/ 95 h 113"/>
                        <a:gd name="T16" fmla="*/ 91 w 93"/>
                        <a:gd name="T17" fmla="*/ 83 h 113"/>
                        <a:gd name="T18" fmla="*/ 93 w 93"/>
                        <a:gd name="T19" fmla="*/ 74 h 113"/>
                        <a:gd name="T20" fmla="*/ 71 w 93"/>
                        <a:gd name="T21" fmla="*/ 74 h 113"/>
                        <a:gd name="T22" fmla="*/ 69 w 93"/>
                        <a:gd name="T23" fmla="*/ 80 h 113"/>
                        <a:gd name="T24" fmla="*/ 65 w 93"/>
                        <a:gd name="T25" fmla="*/ 85 h 113"/>
                        <a:gd name="T26" fmla="*/ 61 w 93"/>
                        <a:gd name="T27" fmla="*/ 91 h 113"/>
                        <a:gd name="T28" fmla="*/ 56 w 93"/>
                        <a:gd name="T29" fmla="*/ 93 h 113"/>
                        <a:gd name="T30" fmla="*/ 48 w 93"/>
                        <a:gd name="T31" fmla="*/ 93 h 113"/>
                        <a:gd name="T32" fmla="*/ 41 w 93"/>
                        <a:gd name="T33" fmla="*/ 93 h 113"/>
                        <a:gd name="T34" fmla="*/ 35 w 93"/>
                        <a:gd name="T35" fmla="*/ 89 h 113"/>
                        <a:gd name="T36" fmla="*/ 30 w 93"/>
                        <a:gd name="T37" fmla="*/ 85 h 113"/>
                        <a:gd name="T38" fmla="*/ 26 w 93"/>
                        <a:gd name="T39" fmla="*/ 80 h 113"/>
                        <a:gd name="T40" fmla="*/ 24 w 93"/>
                        <a:gd name="T41" fmla="*/ 72 h 113"/>
                        <a:gd name="T42" fmla="*/ 22 w 93"/>
                        <a:gd name="T43" fmla="*/ 67 h 113"/>
                        <a:gd name="T44" fmla="*/ 22 w 93"/>
                        <a:gd name="T45" fmla="*/ 57 h 113"/>
                        <a:gd name="T46" fmla="*/ 22 w 93"/>
                        <a:gd name="T47" fmla="*/ 46 h 113"/>
                        <a:gd name="T48" fmla="*/ 26 w 93"/>
                        <a:gd name="T49" fmla="*/ 37 h 113"/>
                        <a:gd name="T50" fmla="*/ 30 w 93"/>
                        <a:gd name="T51" fmla="*/ 30 h 113"/>
                        <a:gd name="T52" fmla="*/ 33 w 93"/>
                        <a:gd name="T53" fmla="*/ 24 h 113"/>
                        <a:gd name="T54" fmla="*/ 41 w 93"/>
                        <a:gd name="T55" fmla="*/ 20 h 113"/>
                        <a:gd name="T56" fmla="*/ 48 w 93"/>
                        <a:gd name="T57" fmla="*/ 20 h 113"/>
                        <a:gd name="T58" fmla="*/ 56 w 93"/>
                        <a:gd name="T59" fmla="*/ 20 h 113"/>
                        <a:gd name="T60" fmla="*/ 61 w 93"/>
                        <a:gd name="T61" fmla="*/ 22 h 113"/>
                        <a:gd name="T62" fmla="*/ 65 w 93"/>
                        <a:gd name="T63" fmla="*/ 26 h 113"/>
                        <a:gd name="T64" fmla="*/ 69 w 93"/>
                        <a:gd name="T65" fmla="*/ 31 h 113"/>
                        <a:gd name="T66" fmla="*/ 71 w 93"/>
                        <a:gd name="T67" fmla="*/ 39 h 113"/>
                        <a:gd name="T68" fmla="*/ 93 w 93"/>
                        <a:gd name="T69" fmla="*/ 39 h 113"/>
                        <a:gd name="T70" fmla="*/ 91 w 93"/>
                        <a:gd name="T71" fmla="*/ 28 h 113"/>
                        <a:gd name="T72" fmla="*/ 85 w 93"/>
                        <a:gd name="T73" fmla="*/ 18 h 113"/>
                        <a:gd name="T74" fmla="*/ 76 w 93"/>
                        <a:gd name="T75" fmla="*/ 9 h 113"/>
                        <a:gd name="T76" fmla="*/ 63 w 93"/>
                        <a:gd name="T77" fmla="*/ 2 h 113"/>
                        <a:gd name="T78" fmla="*/ 46 w 93"/>
                        <a:gd name="T79" fmla="*/ 0 h 113"/>
                        <a:gd name="T80" fmla="*/ 30 w 93"/>
                        <a:gd name="T81" fmla="*/ 4 h 113"/>
                        <a:gd name="T82" fmla="*/ 15 w 93"/>
                        <a:gd name="T83" fmla="*/ 13 h 113"/>
                        <a:gd name="T84" fmla="*/ 4 w 93"/>
                        <a:gd name="T85" fmla="*/ 31 h 113"/>
                        <a:gd name="T86" fmla="*/ 0 w 93"/>
                        <a:gd name="T87" fmla="*/ 57 h 11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93"/>
                        <a:gd name="T133" fmla="*/ 0 h 113"/>
                        <a:gd name="T134" fmla="*/ 93 w 93"/>
                        <a:gd name="T135" fmla="*/ 113 h 113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93" h="113">
                          <a:moveTo>
                            <a:pt x="0" y="57"/>
                          </a:moveTo>
                          <a:lnTo>
                            <a:pt x="2" y="80"/>
                          </a:lnTo>
                          <a:lnTo>
                            <a:pt x="13" y="98"/>
                          </a:lnTo>
                          <a:lnTo>
                            <a:pt x="28" y="109"/>
                          </a:lnTo>
                          <a:lnTo>
                            <a:pt x="48" y="113"/>
                          </a:lnTo>
                          <a:lnTo>
                            <a:pt x="65" y="109"/>
                          </a:lnTo>
                          <a:lnTo>
                            <a:pt x="78" y="102"/>
                          </a:lnTo>
                          <a:lnTo>
                            <a:pt x="85" y="95"/>
                          </a:lnTo>
                          <a:lnTo>
                            <a:pt x="91" y="83"/>
                          </a:lnTo>
                          <a:lnTo>
                            <a:pt x="93" y="74"/>
                          </a:lnTo>
                          <a:lnTo>
                            <a:pt x="71" y="74"/>
                          </a:lnTo>
                          <a:lnTo>
                            <a:pt x="69" y="80"/>
                          </a:lnTo>
                          <a:lnTo>
                            <a:pt x="65" y="85"/>
                          </a:lnTo>
                          <a:lnTo>
                            <a:pt x="61" y="91"/>
                          </a:lnTo>
                          <a:lnTo>
                            <a:pt x="56" y="93"/>
                          </a:lnTo>
                          <a:lnTo>
                            <a:pt x="48" y="93"/>
                          </a:lnTo>
                          <a:lnTo>
                            <a:pt x="41" y="93"/>
                          </a:lnTo>
                          <a:lnTo>
                            <a:pt x="35" y="89"/>
                          </a:lnTo>
                          <a:lnTo>
                            <a:pt x="30" y="85"/>
                          </a:lnTo>
                          <a:lnTo>
                            <a:pt x="26" y="80"/>
                          </a:lnTo>
                          <a:lnTo>
                            <a:pt x="24" y="72"/>
                          </a:lnTo>
                          <a:lnTo>
                            <a:pt x="22" y="67"/>
                          </a:lnTo>
                          <a:lnTo>
                            <a:pt x="22" y="57"/>
                          </a:lnTo>
                          <a:lnTo>
                            <a:pt x="22" y="46"/>
                          </a:lnTo>
                          <a:lnTo>
                            <a:pt x="26" y="37"/>
                          </a:lnTo>
                          <a:lnTo>
                            <a:pt x="30" y="30"/>
                          </a:lnTo>
                          <a:lnTo>
                            <a:pt x="33" y="24"/>
                          </a:lnTo>
                          <a:lnTo>
                            <a:pt x="41" y="20"/>
                          </a:lnTo>
                          <a:lnTo>
                            <a:pt x="48" y="20"/>
                          </a:lnTo>
                          <a:lnTo>
                            <a:pt x="56" y="20"/>
                          </a:lnTo>
                          <a:lnTo>
                            <a:pt x="61" y="22"/>
                          </a:lnTo>
                          <a:lnTo>
                            <a:pt x="65" y="26"/>
                          </a:lnTo>
                          <a:lnTo>
                            <a:pt x="69" y="31"/>
                          </a:lnTo>
                          <a:lnTo>
                            <a:pt x="71" y="39"/>
                          </a:lnTo>
                          <a:lnTo>
                            <a:pt x="93" y="39"/>
                          </a:lnTo>
                          <a:lnTo>
                            <a:pt x="91" y="28"/>
                          </a:lnTo>
                          <a:lnTo>
                            <a:pt x="85" y="18"/>
                          </a:lnTo>
                          <a:lnTo>
                            <a:pt x="76" y="9"/>
                          </a:lnTo>
                          <a:lnTo>
                            <a:pt x="63" y="2"/>
                          </a:lnTo>
                          <a:lnTo>
                            <a:pt x="46" y="0"/>
                          </a:lnTo>
                          <a:lnTo>
                            <a:pt x="30" y="4"/>
                          </a:lnTo>
                          <a:lnTo>
                            <a:pt x="15" y="13"/>
                          </a:lnTo>
                          <a:lnTo>
                            <a:pt x="4" y="31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2" name="Freeform 240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3" name="Freeform 241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4" name="Freeform 242"/>
                    <p:cNvSpPr>
                      <a:spLocks/>
                    </p:cNvSpPr>
                    <p:nvPr/>
                  </p:nvSpPr>
                  <p:spPr bwMode="auto">
                    <a:xfrm>
                      <a:off x="1327" y="3218"/>
                      <a:ext cx="273" cy="163"/>
                    </a:xfrm>
                    <a:custGeom>
                      <a:avLst/>
                      <a:gdLst>
                        <a:gd name="T0" fmla="*/ 135 w 273"/>
                        <a:gd name="T1" fmla="*/ 163 h 163"/>
                        <a:gd name="T2" fmla="*/ 172 w 273"/>
                        <a:gd name="T3" fmla="*/ 162 h 163"/>
                        <a:gd name="T4" fmla="*/ 204 w 273"/>
                        <a:gd name="T5" fmla="*/ 154 h 163"/>
                        <a:gd name="T6" fmla="*/ 232 w 273"/>
                        <a:gd name="T7" fmla="*/ 143 h 163"/>
                        <a:gd name="T8" fmla="*/ 254 w 273"/>
                        <a:gd name="T9" fmla="*/ 128 h 163"/>
                        <a:gd name="T10" fmla="*/ 267 w 273"/>
                        <a:gd name="T11" fmla="*/ 112 h 163"/>
                        <a:gd name="T12" fmla="*/ 273 w 273"/>
                        <a:gd name="T13" fmla="*/ 93 h 163"/>
                        <a:gd name="T14" fmla="*/ 267 w 273"/>
                        <a:gd name="T15" fmla="*/ 73 h 163"/>
                        <a:gd name="T16" fmla="*/ 254 w 273"/>
                        <a:gd name="T17" fmla="*/ 50 h 163"/>
                        <a:gd name="T18" fmla="*/ 232 w 273"/>
                        <a:gd name="T19" fmla="*/ 32 h 163"/>
                        <a:gd name="T20" fmla="*/ 204 w 273"/>
                        <a:gd name="T21" fmla="*/ 15 h 163"/>
                        <a:gd name="T22" fmla="*/ 172 w 273"/>
                        <a:gd name="T23" fmla="*/ 4 h 163"/>
                        <a:gd name="T24" fmla="*/ 135 w 273"/>
                        <a:gd name="T25" fmla="*/ 0 h 163"/>
                        <a:gd name="T26" fmla="*/ 100 w 273"/>
                        <a:gd name="T27" fmla="*/ 4 h 163"/>
                        <a:gd name="T28" fmla="*/ 67 w 273"/>
                        <a:gd name="T29" fmla="*/ 15 h 163"/>
                        <a:gd name="T30" fmla="*/ 41 w 273"/>
                        <a:gd name="T31" fmla="*/ 32 h 163"/>
                        <a:gd name="T32" fmla="*/ 18 w 273"/>
                        <a:gd name="T33" fmla="*/ 50 h 163"/>
                        <a:gd name="T34" fmla="*/ 5 w 273"/>
                        <a:gd name="T35" fmla="*/ 73 h 163"/>
                        <a:gd name="T36" fmla="*/ 0 w 273"/>
                        <a:gd name="T37" fmla="*/ 93 h 163"/>
                        <a:gd name="T38" fmla="*/ 5 w 273"/>
                        <a:gd name="T39" fmla="*/ 112 h 163"/>
                        <a:gd name="T40" fmla="*/ 18 w 273"/>
                        <a:gd name="T41" fmla="*/ 128 h 163"/>
                        <a:gd name="T42" fmla="*/ 41 w 273"/>
                        <a:gd name="T43" fmla="*/ 143 h 163"/>
                        <a:gd name="T44" fmla="*/ 67 w 273"/>
                        <a:gd name="T45" fmla="*/ 154 h 163"/>
                        <a:gd name="T46" fmla="*/ 100 w 273"/>
                        <a:gd name="T47" fmla="*/ 162 h 163"/>
                        <a:gd name="T48" fmla="*/ 135 w 273"/>
                        <a:gd name="T49" fmla="*/ 163 h 16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3"/>
                        <a:gd name="T76" fmla="*/ 0 h 163"/>
                        <a:gd name="T77" fmla="*/ 273 w 273"/>
                        <a:gd name="T78" fmla="*/ 163 h 16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3" h="163">
                          <a:moveTo>
                            <a:pt x="135" y="163"/>
                          </a:moveTo>
                          <a:lnTo>
                            <a:pt x="172" y="162"/>
                          </a:lnTo>
                          <a:lnTo>
                            <a:pt x="204" y="154"/>
                          </a:lnTo>
                          <a:lnTo>
                            <a:pt x="232" y="143"/>
                          </a:lnTo>
                          <a:lnTo>
                            <a:pt x="254" y="128"/>
                          </a:lnTo>
                          <a:lnTo>
                            <a:pt x="267" y="112"/>
                          </a:lnTo>
                          <a:lnTo>
                            <a:pt x="273" y="93"/>
                          </a:lnTo>
                          <a:lnTo>
                            <a:pt x="267" y="73"/>
                          </a:lnTo>
                          <a:lnTo>
                            <a:pt x="254" y="50"/>
                          </a:lnTo>
                          <a:lnTo>
                            <a:pt x="232" y="32"/>
                          </a:lnTo>
                          <a:lnTo>
                            <a:pt x="204" y="15"/>
                          </a:lnTo>
                          <a:lnTo>
                            <a:pt x="172" y="4"/>
                          </a:lnTo>
                          <a:lnTo>
                            <a:pt x="135" y="0"/>
                          </a:lnTo>
                          <a:lnTo>
                            <a:pt x="100" y="4"/>
                          </a:lnTo>
                          <a:lnTo>
                            <a:pt x="67" y="15"/>
                          </a:lnTo>
                          <a:lnTo>
                            <a:pt x="41" y="32"/>
                          </a:lnTo>
                          <a:lnTo>
                            <a:pt x="18" y="50"/>
                          </a:lnTo>
                          <a:lnTo>
                            <a:pt x="5" y="73"/>
                          </a:lnTo>
                          <a:lnTo>
                            <a:pt x="0" y="93"/>
                          </a:lnTo>
                          <a:lnTo>
                            <a:pt x="5" y="112"/>
                          </a:lnTo>
                          <a:lnTo>
                            <a:pt x="18" y="128"/>
                          </a:lnTo>
                          <a:lnTo>
                            <a:pt x="41" y="143"/>
                          </a:lnTo>
                          <a:lnTo>
                            <a:pt x="67" y="154"/>
                          </a:lnTo>
                          <a:lnTo>
                            <a:pt x="100" y="162"/>
                          </a:lnTo>
                          <a:lnTo>
                            <a:pt x="135" y="163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5" name="Freeform 243"/>
                    <p:cNvSpPr>
                      <a:spLocks/>
                    </p:cNvSpPr>
                    <p:nvPr/>
                  </p:nvSpPr>
                  <p:spPr bwMode="auto">
                    <a:xfrm>
                      <a:off x="1340" y="3218"/>
                      <a:ext cx="247" cy="149"/>
                    </a:xfrm>
                    <a:custGeom>
                      <a:avLst/>
                      <a:gdLst>
                        <a:gd name="T0" fmla="*/ 122 w 247"/>
                        <a:gd name="T1" fmla="*/ 149 h 149"/>
                        <a:gd name="T2" fmla="*/ 161 w 247"/>
                        <a:gd name="T3" fmla="*/ 145 h 149"/>
                        <a:gd name="T4" fmla="*/ 195 w 247"/>
                        <a:gd name="T5" fmla="*/ 136 h 149"/>
                        <a:gd name="T6" fmla="*/ 222 w 247"/>
                        <a:gd name="T7" fmla="*/ 123 h 149"/>
                        <a:gd name="T8" fmla="*/ 239 w 247"/>
                        <a:gd name="T9" fmla="*/ 104 h 149"/>
                        <a:gd name="T10" fmla="*/ 247 w 247"/>
                        <a:gd name="T11" fmla="*/ 86 h 149"/>
                        <a:gd name="T12" fmla="*/ 241 w 247"/>
                        <a:gd name="T13" fmla="*/ 67 h 149"/>
                        <a:gd name="T14" fmla="*/ 228 w 247"/>
                        <a:gd name="T15" fmla="*/ 47 h 149"/>
                        <a:gd name="T16" fmla="*/ 209 w 247"/>
                        <a:gd name="T17" fmla="*/ 30 h 149"/>
                        <a:gd name="T18" fmla="*/ 185 w 247"/>
                        <a:gd name="T19" fmla="*/ 15 h 149"/>
                        <a:gd name="T20" fmla="*/ 156 w 247"/>
                        <a:gd name="T21" fmla="*/ 4 h 149"/>
                        <a:gd name="T22" fmla="*/ 122 w 247"/>
                        <a:gd name="T23" fmla="*/ 0 h 149"/>
                        <a:gd name="T24" fmla="*/ 91 w 247"/>
                        <a:gd name="T25" fmla="*/ 4 h 149"/>
                        <a:gd name="T26" fmla="*/ 61 w 247"/>
                        <a:gd name="T27" fmla="*/ 15 h 149"/>
                        <a:gd name="T28" fmla="*/ 37 w 247"/>
                        <a:gd name="T29" fmla="*/ 30 h 149"/>
                        <a:gd name="T30" fmla="*/ 17 w 247"/>
                        <a:gd name="T31" fmla="*/ 47 h 149"/>
                        <a:gd name="T32" fmla="*/ 5 w 247"/>
                        <a:gd name="T33" fmla="*/ 67 h 149"/>
                        <a:gd name="T34" fmla="*/ 0 w 247"/>
                        <a:gd name="T35" fmla="*/ 86 h 149"/>
                        <a:gd name="T36" fmla="*/ 7 w 247"/>
                        <a:gd name="T37" fmla="*/ 104 h 149"/>
                        <a:gd name="T38" fmla="*/ 24 w 247"/>
                        <a:gd name="T39" fmla="*/ 123 h 149"/>
                        <a:gd name="T40" fmla="*/ 50 w 247"/>
                        <a:gd name="T41" fmla="*/ 136 h 149"/>
                        <a:gd name="T42" fmla="*/ 85 w 247"/>
                        <a:gd name="T43" fmla="*/ 145 h 149"/>
                        <a:gd name="T44" fmla="*/ 122 w 247"/>
                        <a:gd name="T45" fmla="*/ 149 h 14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7"/>
                        <a:gd name="T70" fmla="*/ 0 h 149"/>
                        <a:gd name="T71" fmla="*/ 247 w 247"/>
                        <a:gd name="T72" fmla="*/ 149 h 14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7" h="149">
                          <a:moveTo>
                            <a:pt x="122" y="149"/>
                          </a:moveTo>
                          <a:lnTo>
                            <a:pt x="161" y="145"/>
                          </a:lnTo>
                          <a:lnTo>
                            <a:pt x="195" y="136"/>
                          </a:lnTo>
                          <a:lnTo>
                            <a:pt x="222" y="123"/>
                          </a:lnTo>
                          <a:lnTo>
                            <a:pt x="239" y="104"/>
                          </a:lnTo>
                          <a:lnTo>
                            <a:pt x="247" y="86"/>
                          </a:lnTo>
                          <a:lnTo>
                            <a:pt x="241" y="67"/>
                          </a:lnTo>
                          <a:lnTo>
                            <a:pt x="228" y="47"/>
                          </a:lnTo>
                          <a:lnTo>
                            <a:pt x="209" y="30"/>
                          </a:lnTo>
                          <a:lnTo>
                            <a:pt x="185" y="15"/>
                          </a:lnTo>
                          <a:lnTo>
                            <a:pt x="156" y="4"/>
                          </a:lnTo>
                          <a:lnTo>
                            <a:pt x="122" y="0"/>
                          </a:lnTo>
                          <a:lnTo>
                            <a:pt x="91" y="4"/>
                          </a:lnTo>
                          <a:lnTo>
                            <a:pt x="61" y="15"/>
                          </a:lnTo>
                          <a:lnTo>
                            <a:pt x="37" y="30"/>
                          </a:lnTo>
                          <a:lnTo>
                            <a:pt x="17" y="47"/>
                          </a:lnTo>
                          <a:lnTo>
                            <a:pt x="5" y="67"/>
                          </a:lnTo>
                          <a:lnTo>
                            <a:pt x="0" y="86"/>
                          </a:lnTo>
                          <a:lnTo>
                            <a:pt x="7" y="104"/>
                          </a:lnTo>
                          <a:lnTo>
                            <a:pt x="24" y="123"/>
                          </a:lnTo>
                          <a:lnTo>
                            <a:pt x="50" y="136"/>
                          </a:lnTo>
                          <a:lnTo>
                            <a:pt x="85" y="145"/>
                          </a:lnTo>
                          <a:lnTo>
                            <a:pt x="122" y="149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6" name="Freeform 244"/>
                    <p:cNvSpPr>
                      <a:spLocks/>
                    </p:cNvSpPr>
                    <p:nvPr/>
                  </p:nvSpPr>
                  <p:spPr bwMode="auto">
                    <a:xfrm>
                      <a:off x="1355" y="3220"/>
                      <a:ext cx="217" cy="132"/>
                    </a:xfrm>
                    <a:custGeom>
                      <a:avLst/>
                      <a:gdLst>
                        <a:gd name="T0" fmla="*/ 109 w 217"/>
                        <a:gd name="T1" fmla="*/ 132 h 132"/>
                        <a:gd name="T2" fmla="*/ 143 w 217"/>
                        <a:gd name="T3" fmla="*/ 128 h 132"/>
                        <a:gd name="T4" fmla="*/ 172 w 217"/>
                        <a:gd name="T5" fmla="*/ 121 h 132"/>
                        <a:gd name="T6" fmla="*/ 196 w 217"/>
                        <a:gd name="T7" fmla="*/ 108 h 132"/>
                        <a:gd name="T8" fmla="*/ 211 w 217"/>
                        <a:gd name="T9" fmla="*/ 93 h 132"/>
                        <a:gd name="T10" fmla="*/ 217 w 217"/>
                        <a:gd name="T11" fmla="*/ 74 h 132"/>
                        <a:gd name="T12" fmla="*/ 211 w 217"/>
                        <a:gd name="T13" fmla="*/ 56 h 132"/>
                        <a:gd name="T14" fmla="*/ 196 w 217"/>
                        <a:gd name="T15" fmla="*/ 35 h 132"/>
                        <a:gd name="T16" fmla="*/ 172 w 217"/>
                        <a:gd name="T17" fmla="*/ 17 h 132"/>
                        <a:gd name="T18" fmla="*/ 143 w 217"/>
                        <a:gd name="T19" fmla="*/ 4 h 132"/>
                        <a:gd name="T20" fmla="*/ 109 w 217"/>
                        <a:gd name="T21" fmla="*/ 0 h 132"/>
                        <a:gd name="T22" fmla="*/ 74 w 217"/>
                        <a:gd name="T23" fmla="*/ 4 h 132"/>
                        <a:gd name="T24" fmla="*/ 44 w 217"/>
                        <a:gd name="T25" fmla="*/ 17 h 132"/>
                        <a:gd name="T26" fmla="*/ 20 w 217"/>
                        <a:gd name="T27" fmla="*/ 35 h 132"/>
                        <a:gd name="T28" fmla="*/ 5 w 217"/>
                        <a:gd name="T29" fmla="*/ 56 h 132"/>
                        <a:gd name="T30" fmla="*/ 0 w 217"/>
                        <a:gd name="T31" fmla="*/ 74 h 132"/>
                        <a:gd name="T32" fmla="*/ 5 w 217"/>
                        <a:gd name="T33" fmla="*/ 93 h 132"/>
                        <a:gd name="T34" fmla="*/ 20 w 217"/>
                        <a:gd name="T35" fmla="*/ 108 h 132"/>
                        <a:gd name="T36" fmla="*/ 44 w 217"/>
                        <a:gd name="T37" fmla="*/ 121 h 132"/>
                        <a:gd name="T38" fmla="*/ 74 w 217"/>
                        <a:gd name="T39" fmla="*/ 128 h 132"/>
                        <a:gd name="T40" fmla="*/ 109 w 217"/>
                        <a:gd name="T41" fmla="*/ 132 h 132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7"/>
                        <a:gd name="T64" fmla="*/ 0 h 132"/>
                        <a:gd name="T65" fmla="*/ 217 w 217"/>
                        <a:gd name="T66" fmla="*/ 132 h 132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7" h="132">
                          <a:moveTo>
                            <a:pt x="109" y="132"/>
                          </a:moveTo>
                          <a:lnTo>
                            <a:pt x="143" y="128"/>
                          </a:lnTo>
                          <a:lnTo>
                            <a:pt x="172" y="121"/>
                          </a:lnTo>
                          <a:lnTo>
                            <a:pt x="196" y="108"/>
                          </a:lnTo>
                          <a:lnTo>
                            <a:pt x="211" y="93"/>
                          </a:lnTo>
                          <a:lnTo>
                            <a:pt x="217" y="74"/>
                          </a:lnTo>
                          <a:lnTo>
                            <a:pt x="211" y="56"/>
                          </a:lnTo>
                          <a:lnTo>
                            <a:pt x="196" y="35"/>
                          </a:lnTo>
                          <a:lnTo>
                            <a:pt x="172" y="17"/>
                          </a:lnTo>
                          <a:lnTo>
                            <a:pt x="143" y="4"/>
                          </a:lnTo>
                          <a:lnTo>
                            <a:pt x="109" y="0"/>
                          </a:lnTo>
                          <a:lnTo>
                            <a:pt x="74" y="4"/>
                          </a:lnTo>
                          <a:lnTo>
                            <a:pt x="44" y="17"/>
                          </a:lnTo>
                          <a:lnTo>
                            <a:pt x="20" y="35"/>
                          </a:lnTo>
                          <a:lnTo>
                            <a:pt x="5" y="56"/>
                          </a:lnTo>
                          <a:lnTo>
                            <a:pt x="0" y="74"/>
                          </a:lnTo>
                          <a:lnTo>
                            <a:pt x="5" y="93"/>
                          </a:lnTo>
                          <a:lnTo>
                            <a:pt x="20" y="108"/>
                          </a:lnTo>
                          <a:lnTo>
                            <a:pt x="44" y="121"/>
                          </a:lnTo>
                          <a:lnTo>
                            <a:pt x="74" y="128"/>
                          </a:lnTo>
                          <a:lnTo>
                            <a:pt x="109" y="132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7" name="Freeform 245"/>
                    <p:cNvSpPr>
                      <a:spLocks/>
                    </p:cNvSpPr>
                    <p:nvPr/>
                  </p:nvSpPr>
                  <p:spPr bwMode="auto">
                    <a:xfrm>
                      <a:off x="1368" y="3220"/>
                      <a:ext cx="191" cy="117"/>
                    </a:xfrm>
                    <a:custGeom>
                      <a:avLst/>
                      <a:gdLst>
                        <a:gd name="T0" fmla="*/ 96 w 191"/>
                        <a:gd name="T1" fmla="*/ 117 h 117"/>
                        <a:gd name="T2" fmla="*/ 126 w 191"/>
                        <a:gd name="T3" fmla="*/ 115 h 117"/>
                        <a:gd name="T4" fmla="*/ 152 w 191"/>
                        <a:gd name="T5" fmla="*/ 108 h 117"/>
                        <a:gd name="T6" fmla="*/ 172 w 191"/>
                        <a:gd name="T7" fmla="*/ 97 h 117"/>
                        <a:gd name="T8" fmla="*/ 187 w 191"/>
                        <a:gd name="T9" fmla="*/ 84 h 117"/>
                        <a:gd name="T10" fmla="*/ 191 w 191"/>
                        <a:gd name="T11" fmla="*/ 67 h 117"/>
                        <a:gd name="T12" fmla="*/ 187 w 191"/>
                        <a:gd name="T13" fmla="*/ 50 h 117"/>
                        <a:gd name="T14" fmla="*/ 172 w 191"/>
                        <a:gd name="T15" fmla="*/ 32 h 117"/>
                        <a:gd name="T16" fmla="*/ 152 w 191"/>
                        <a:gd name="T17" fmla="*/ 17 h 117"/>
                        <a:gd name="T18" fmla="*/ 126 w 191"/>
                        <a:gd name="T19" fmla="*/ 6 h 117"/>
                        <a:gd name="T20" fmla="*/ 96 w 191"/>
                        <a:gd name="T21" fmla="*/ 0 h 117"/>
                        <a:gd name="T22" fmla="*/ 65 w 191"/>
                        <a:gd name="T23" fmla="*/ 6 h 117"/>
                        <a:gd name="T24" fmla="*/ 39 w 191"/>
                        <a:gd name="T25" fmla="*/ 17 h 117"/>
                        <a:gd name="T26" fmla="*/ 18 w 191"/>
                        <a:gd name="T27" fmla="*/ 32 h 117"/>
                        <a:gd name="T28" fmla="*/ 3 w 191"/>
                        <a:gd name="T29" fmla="*/ 50 h 117"/>
                        <a:gd name="T30" fmla="*/ 0 w 191"/>
                        <a:gd name="T31" fmla="*/ 67 h 117"/>
                        <a:gd name="T32" fmla="*/ 3 w 191"/>
                        <a:gd name="T33" fmla="*/ 84 h 117"/>
                        <a:gd name="T34" fmla="*/ 18 w 191"/>
                        <a:gd name="T35" fmla="*/ 97 h 117"/>
                        <a:gd name="T36" fmla="*/ 39 w 191"/>
                        <a:gd name="T37" fmla="*/ 108 h 117"/>
                        <a:gd name="T38" fmla="*/ 65 w 191"/>
                        <a:gd name="T39" fmla="*/ 115 h 117"/>
                        <a:gd name="T40" fmla="*/ 96 w 191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1"/>
                        <a:gd name="T64" fmla="*/ 0 h 117"/>
                        <a:gd name="T65" fmla="*/ 191 w 191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1" h="117">
                          <a:moveTo>
                            <a:pt x="96" y="117"/>
                          </a:moveTo>
                          <a:lnTo>
                            <a:pt x="126" y="115"/>
                          </a:lnTo>
                          <a:lnTo>
                            <a:pt x="152" y="108"/>
                          </a:lnTo>
                          <a:lnTo>
                            <a:pt x="172" y="97"/>
                          </a:lnTo>
                          <a:lnTo>
                            <a:pt x="187" y="84"/>
                          </a:lnTo>
                          <a:lnTo>
                            <a:pt x="191" y="67"/>
                          </a:lnTo>
                          <a:lnTo>
                            <a:pt x="187" y="50"/>
                          </a:lnTo>
                          <a:lnTo>
                            <a:pt x="172" y="32"/>
                          </a:lnTo>
                          <a:lnTo>
                            <a:pt x="152" y="17"/>
                          </a:lnTo>
                          <a:lnTo>
                            <a:pt x="126" y="6"/>
                          </a:lnTo>
                          <a:lnTo>
                            <a:pt x="96" y="0"/>
                          </a:lnTo>
                          <a:lnTo>
                            <a:pt x="65" y="6"/>
                          </a:lnTo>
                          <a:lnTo>
                            <a:pt x="39" y="17"/>
                          </a:lnTo>
                          <a:lnTo>
                            <a:pt x="18" y="32"/>
                          </a:lnTo>
                          <a:lnTo>
                            <a:pt x="3" y="50"/>
                          </a:lnTo>
                          <a:lnTo>
                            <a:pt x="0" y="67"/>
                          </a:lnTo>
                          <a:lnTo>
                            <a:pt x="3" y="84"/>
                          </a:lnTo>
                          <a:lnTo>
                            <a:pt x="18" y="97"/>
                          </a:lnTo>
                          <a:lnTo>
                            <a:pt x="39" y="108"/>
                          </a:lnTo>
                          <a:lnTo>
                            <a:pt x="65" y="115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8" name="Freeform 246"/>
                    <p:cNvSpPr>
                      <a:spLocks/>
                    </p:cNvSpPr>
                    <p:nvPr/>
                  </p:nvSpPr>
                  <p:spPr bwMode="auto">
                    <a:xfrm>
                      <a:off x="1381" y="3222"/>
                      <a:ext cx="165" cy="100"/>
                    </a:xfrm>
                    <a:custGeom>
                      <a:avLst/>
                      <a:gdLst>
                        <a:gd name="T0" fmla="*/ 83 w 165"/>
                        <a:gd name="T1" fmla="*/ 100 h 100"/>
                        <a:gd name="T2" fmla="*/ 109 w 165"/>
                        <a:gd name="T3" fmla="*/ 98 h 100"/>
                        <a:gd name="T4" fmla="*/ 131 w 165"/>
                        <a:gd name="T5" fmla="*/ 93 h 100"/>
                        <a:gd name="T6" fmla="*/ 150 w 165"/>
                        <a:gd name="T7" fmla="*/ 83 h 100"/>
                        <a:gd name="T8" fmla="*/ 161 w 165"/>
                        <a:gd name="T9" fmla="*/ 70 h 100"/>
                        <a:gd name="T10" fmla="*/ 165 w 165"/>
                        <a:gd name="T11" fmla="*/ 57 h 100"/>
                        <a:gd name="T12" fmla="*/ 161 w 165"/>
                        <a:gd name="T13" fmla="*/ 43 h 100"/>
                        <a:gd name="T14" fmla="*/ 150 w 165"/>
                        <a:gd name="T15" fmla="*/ 26 h 100"/>
                        <a:gd name="T16" fmla="*/ 131 w 165"/>
                        <a:gd name="T17" fmla="*/ 13 h 100"/>
                        <a:gd name="T18" fmla="*/ 109 w 165"/>
                        <a:gd name="T19" fmla="*/ 4 h 100"/>
                        <a:gd name="T20" fmla="*/ 83 w 165"/>
                        <a:gd name="T21" fmla="*/ 0 h 100"/>
                        <a:gd name="T22" fmla="*/ 57 w 165"/>
                        <a:gd name="T23" fmla="*/ 4 h 100"/>
                        <a:gd name="T24" fmla="*/ 33 w 165"/>
                        <a:gd name="T25" fmla="*/ 13 h 100"/>
                        <a:gd name="T26" fmla="*/ 16 w 165"/>
                        <a:gd name="T27" fmla="*/ 26 h 100"/>
                        <a:gd name="T28" fmla="*/ 3 w 165"/>
                        <a:gd name="T29" fmla="*/ 43 h 100"/>
                        <a:gd name="T30" fmla="*/ 0 w 165"/>
                        <a:gd name="T31" fmla="*/ 57 h 100"/>
                        <a:gd name="T32" fmla="*/ 3 w 165"/>
                        <a:gd name="T33" fmla="*/ 70 h 100"/>
                        <a:gd name="T34" fmla="*/ 16 w 165"/>
                        <a:gd name="T35" fmla="*/ 83 h 100"/>
                        <a:gd name="T36" fmla="*/ 33 w 165"/>
                        <a:gd name="T37" fmla="*/ 93 h 100"/>
                        <a:gd name="T38" fmla="*/ 57 w 165"/>
                        <a:gd name="T39" fmla="*/ 98 h 100"/>
                        <a:gd name="T40" fmla="*/ 83 w 165"/>
                        <a:gd name="T41" fmla="*/ 100 h 10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5"/>
                        <a:gd name="T64" fmla="*/ 0 h 100"/>
                        <a:gd name="T65" fmla="*/ 165 w 165"/>
                        <a:gd name="T66" fmla="*/ 100 h 10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5" h="100">
                          <a:moveTo>
                            <a:pt x="83" y="100"/>
                          </a:moveTo>
                          <a:lnTo>
                            <a:pt x="109" y="98"/>
                          </a:lnTo>
                          <a:lnTo>
                            <a:pt x="131" y="93"/>
                          </a:lnTo>
                          <a:lnTo>
                            <a:pt x="150" y="83"/>
                          </a:lnTo>
                          <a:lnTo>
                            <a:pt x="161" y="70"/>
                          </a:lnTo>
                          <a:lnTo>
                            <a:pt x="165" y="57"/>
                          </a:lnTo>
                          <a:lnTo>
                            <a:pt x="161" y="43"/>
                          </a:lnTo>
                          <a:lnTo>
                            <a:pt x="150" y="26"/>
                          </a:lnTo>
                          <a:lnTo>
                            <a:pt x="131" y="13"/>
                          </a:lnTo>
                          <a:lnTo>
                            <a:pt x="109" y="4"/>
                          </a:lnTo>
                          <a:lnTo>
                            <a:pt x="83" y="0"/>
                          </a:lnTo>
                          <a:lnTo>
                            <a:pt x="57" y="4"/>
                          </a:lnTo>
                          <a:lnTo>
                            <a:pt x="33" y="13"/>
                          </a:lnTo>
                          <a:lnTo>
                            <a:pt x="16" y="26"/>
                          </a:lnTo>
                          <a:lnTo>
                            <a:pt x="3" y="43"/>
                          </a:lnTo>
                          <a:lnTo>
                            <a:pt x="0" y="57"/>
                          </a:lnTo>
                          <a:lnTo>
                            <a:pt x="3" y="70"/>
                          </a:lnTo>
                          <a:lnTo>
                            <a:pt x="16" y="83"/>
                          </a:lnTo>
                          <a:lnTo>
                            <a:pt x="33" y="93"/>
                          </a:lnTo>
                          <a:lnTo>
                            <a:pt x="57" y="98"/>
                          </a:lnTo>
                          <a:lnTo>
                            <a:pt x="83" y="100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99" name="Freeform 247"/>
                    <p:cNvSpPr>
                      <a:spLocks/>
                    </p:cNvSpPr>
                    <p:nvPr/>
                  </p:nvSpPr>
                  <p:spPr bwMode="auto">
                    <a:xfrm>
                      <a:off x="1394" y="3224"/>
                      <a:ext cx="139" cy="83"/>
                    </a:xfrm>
                    <a:custGeom>
                      <a:avLst/>
                      <a:gdLst>
                        <a:gd name="T0" fmla="*/ 70 w 139"/>
                        <a:gd name="T1" fmla="*/ 83 h 83"/>
                        <a:gd name="T2" fmla="*/ 96 w 139"/>
                        <a:gd name="T3" fmla="*/ 81 h 83"/>
                        <a:gd name="T4" fmla="*/ 118 w 139"/>
                        <a:gd name="T5" fmla="*/ 72 h 83"/>
                        <a:gd name="T6" fmla="*/ 133 w 139"/>
                        <a:gd name="T7" fmla="*/ 61 h 83"/>
                        <a:gd name="T8" fmla="*/ 139 w 139"/>
                        <a:gd name="T9" fmla="*/ 46 h 83"/>
                        <a:gd name="T10" fmla="*/ 133 w 139"/>
                        <a:gd name="T11" fmla="*/ 31 h 83"/>
                        <a:gd name="T12" fmla="*/ 118 w 139"/>
                        <a:gd name="T13" fmla="*/ 17 h 83"/>
                        <a:gd name="T14" fmla="*/ 96 w 139"/>
                        <a:gd name="T15" fmla="*/ 4 h 83"/>
                        <a:gd name="T16" fmla="*/ 70 w 139"/>
                        <a:gd name="T17" fmla="*/ 0 h 83"/>
                        <a:gd name="T18" fmla="*/ 42 w 139"/>
                        <a:gd name="T19" fmla="*/ 4 h 83"/>
                        <a:gd name="T20" fmla="*/ 20 w 139"/>
                        <a:gd name="T21" fmla="*/ 17 h 83"/>
                        <a:gd name="T22" fmla="*/ 5 w 139"/>
                        <a:gd name="T23" fmla="*/ 31 h 83"/>
                        <a:gd name="T24" fmla="*/ 0 w 139"/>
                        <a:gd name="T25" fmla="*/ 46 h 83"/>
                        <a:gd name="T26" fmla="*/ 5 w 139"/>
                        <a:gd name="T27" fmla="*/ 61 h 83"/>
                        <a:gd name="T28" fmla="*/ 20 w 139"/>
                        <a:gd name="T29" fmla="*/ 72 h 83"/>
                        <a:gd name="T30" fmla="*/ 42 w 139"/>
                        <a:gd name="T31" fmla="*/ 81 h 83"/>
                        <a:gd name="T32" fmla="*/ 70 w 139"/>
                        <a:gd name="T33" fmla="*/ 83 h 83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9"/>
                        <a:gd name="T52" fmla="*/ 0 h 83"/>
                        <a:gd name="T53" fmla="*/ 139 w 139"/>
                        <a:gd name="T54" fmla="*/ 83 h 83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9" h="83">
                          <a:moveTo>
                            <a:pt x="70" y="83"/>
                          </a:moveTo>
                          <a:lnTo>
                            <a:pt x="96" y="81"/>
                          </a:lnTo>
                          <a:lnTo>
                            <a:pt x="118" y="72"/>
                          </a:lnTo>
                          <a:lnTo>
                            <a:pt x="133" y="61"/>
                          </a:lnTo>
                          <a:lnTo>
                            <a:pt x="139" y="46"/>
                          </a:lnTo>
                          <a:lnTo>
                            <a:pt x="133" y="31"/>
                          </a:lnTo>
                          <a:lnTo>
                            <a:pt x="118" y="17"/>
                          </a:lnTo>
                          <a:lnTo>
                            <a:pt x="96" y="4"/>
                          </a:lnTo>
                          <a:lnTo>
                            <a:pt x="70" y="0"/>
                          </a:lnTo>
                          <a:lnTo>
                            <a:pt x="42" y="4"/>
                          </a:lnTo>
                          <a:lnTo>
                            <a:pt x="20" y="17"/>
                          </a:lnTo>
                          <a:lnTo>
                            <a:pt x="5" y="31"/>
                          </a:lnTo>
                          <a:lnTo>
                            <a:pt x="0" y="46"/>
                          </a:lnTo>
                          <a:lnTo>
                            <a:pt x="5" y="61"/>
                          </a:lnTo>
                          <a:lnTo>
                            <a:pt x="20" y="72"/>
                          </a:lnTo>
                          <a:lnTo>
                            <a:pt x="42" y="81"/>
                          </a:lnTo>
                          <a:lnTo>
                            <a:pt x="70" y="83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00" name="Freeform 248"/>
                    <p:cNvSpPr>
                      <a:spLocks/>
                    </p:cNvSpPr>
                    <p:nvPr/>
                  </p:nvSpPr>
                  <p:spPr bwMode="auto">
                    <a:xfrm>
                      <a:off x="1407" y="3224"/>
                      <a:ext cx="113" cy="68"/>
                    </a:xfrm>
                    <a:custGeom>
                      <a:avLst/>
                      <a:gdLst>
                        <a:gd name="T0" fmla="*/ 57 w 113"/>
                        <a:gd name="T1" fmla="*/ 68 h 68"/>
                        <a:gd name="T2" fmla="*/ 79 w 113"/>
                        <a:gd name="T3" fmla="*/ 67 h 68"/>
                        <a:gd name="T4" fmla="*/ 96 w 113"/>
                        <a:gd name="T5" fmla="*/ 61 h 68"/>
                        <a:gd name="T6" fmla="*/ 109 w 113"/>
                        <a:gd name="T7" fmla="*/ 50 h 68"/>
                        <a:gd name="T8" fmla="*/ 113 w 113"/>
                        <a:gd name="T9" fmla="*/ 39 h 68"/>
                        <a:gd name="T10" fmla="*/ 109 w 113"/>
                        <a:gd name="T11" fmla="*/ 26 h 68"/>
                        <a:gd name="T12" fmla="*/ 96 w 113"/>
                        <a:gd name="T13" fmla="*/ 13 h 68"/>
                        <a:gd name="T14" fmla="*/ 79 w 113"/>
                        <a:gd name="T15" fmla="*/ 4 h 68"/>
                        <a:gd name="T16" fmla="*/ 57 w 113"/>
                        <a:gd name="T17" fmla="*/ 0 h 68"/>
                        <a:gd name="T18" fmla="*/ 35 w 113"/>
                        <a:gd name="T19" fmla="*/ 4 h 68"/>
                        <a:gd name="T20" fmla="*/ 16 w 113"/>
                        <a:gd name="T21" fmla="*/ 13 h 68"/>
                        <a:gd name="T22" fmla="*/ 5 w 113"/>
                        <a:gd name="T23" fmla="*/ 26 h 68"/>
                        <a:gd name="T24" fmla="*/ 0 w 113"/>
                        <a:gd name="T25" fmla="*/ 39 h 68"/>
                        <a:gd name="T26" fmla="*/ 5 w 113"/>
                        <a:gd name="T27" fmla="*/ 50 h 68"/>
                        <a:gd name="T28" fmla="*/ 16 w 113"/>
                        <a:gd name="T29" fmla="*/ 61 h 68"/>
                        <a:gd name="T30" fmla="*/ 35 w 113"/>
                        <a:gd name="T31" fmla="*/ 67 h 68"/>
                        <a:gd name="T32" fmla="*/ 57 w 113"/>
                        <a:gd name="T33" fmla="*/ 68 h 6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13"/>
                        <a:gd name="T52" fmla="*/ 0 h 68"/>
                        <a:gd name="T53" fmla="*/ 113 w 113"/>
                        <a:gd name="T54" fmla="*/ 68 h 6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13" h="68">
                          <a:moveTo>
                            <a:pt x="57" y="68"/>
                          </a:moveTo>
                          <a:lnTo>
                            <a:pt x="79" y="67"/>
                          </a:lnTo>
                          <a:lnTo>
                            <a:pt x="96" y="61"/>
                          </a:lnTo>
                          <a:lnTo>
                            <a:pt x="109" y="50"/>
                          </a:lnTo>
                          <a:lnTo>
                            <a:pt x="113" y="39"/>
                          </a:lnTo>
                          <a:lnTo>
                            <a:pt x="109" y="26"/>
                          </a:lnTo>
                          <a:lnTo>
                            <a:pt x="96" y="13"/>
                          </a:lnTo>
                          <a:lnTo>
                            <a:pt x="79" y="4"/>
                          </a:lnTo>
                          <a:lnTo>
                            <a:pt x="57" y="0"/>
                          </a:lnTo>
                          <a:lnTo>
                            <a:pt x="35" y="4"/>
                          </a:lnTo>
                          <a:lnTo>
                            <a:pt x="16" y="13"/>
                          </a:lnTo>
                          <a:lnTo>
                            <a:pt x="5" y="26"/>
                          </a:lnTo>
                          <a:lnTo>
                            <a:pt x="0" y="39"/>
                          </a:lnTo>
                          <a:lnTo>
                            <a:pt x="5" y="50"/>
                          </a:lnTo>
                          <a:lnTo>
                            <a:pt x="16" y="61"/>
                          </a:lnTo>
                          <a:lnTo>
                            <a:pt x="35" y="67"/>
                          </a:lnTo>
                          <a:lnTo>
                            <a:pt x="57" y="6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01" name="Freeform 249"/>
                    <p:cNvSpPr>
                      <a:spLocks/>
                    </p:cNvSpPr>
                    <p:nvPr/>
                  </p:nvSpPr>
                  <p:spPr bwMode="auto">
                    <a:xfrm>
                      <a:off x="1422" y="3226"/>
                      <a:ext cx="85" cy="52"/>
                    </a:xfrm>
                    <a:custGeom>
                      <a:avLst/>
                      <a:gdLst>
                        <a:gd name="T0" fmla="*/ 42 w 85"/>
                        <a:gd name="T1" fmla="*/ 52 h 52"/>
                        <a:gd name="T2" fmla="*/ 64 w 85"/>
                        <a:gd name="T3" fmla="*/ 50 h 52"/>
                        <a:gd name="T4" fmla="*/ 79 w 85"/>
                        <a:gd name="T5" fmla="*/ 41 h 52"/>
                        <a:gd name="T6" fmla="*/ 85 w 85"/>
                        <a:gd name="T7" fmla="*/ 29 h 52"/>
                        <a:gd name="T8" fmla="*/ 83 w 85"/>
                        <a:gd name="T9" fmla="*/ 20 h 52"/>
                        <a:gd name="T10" fmla="*/ 72 w 85"/>
                        <a:gd name="T11" fmla="*/ 9 h 52"/>
                        <a:gd name="T12" fmla="*/ 59 w 85"/>
                        <a:gd name="T13" fmla="*/ 3 h 52"/>
                        <a:gd name="T14" fmla="*/ 42 w 85"/>
                        <a:gd name="T15" fmla="*/ 0 h 52"/>
                        <a:gd name="T16" fmla="*/ 25 w 85"/>
                        <a:gd name="T17" fmla="*/ 3 h 52"/>
                        <a:gd name="T18" fmla="*/ 11 w 85"/>
                        <a:gd name="T19" fmla="*/ 9 h 52"/>
                        <a:gd name="T20" fmla="*/ 1 w 85"/>
                        <a:gd name="T21" fmla="*/ 20 h 52"/>
                        <a:gd name="T22" fmla="*/ 0 w 85"/>
                        <a:gd name="T23" fmla="*/ 29 h 52"/>
                        <a:gd name="T24" fmla="*/ 5 w 85"/>
                        <a:gd name="T25" fmla="*/ 41 h 52"/>
                        <a:gd name="T26" fmla="*/ 20 w 85"/>
                        <a:gd name="T27" fmla="*/ 50 h 52"/>
                        <a:gd name="T28" fmla="*/ 42 w 85"/>
                        <a:gd name="T29" fmla="*/ 52 h 5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85"/>
                        <a:gd name="T46" fmla="*/ 0 h 52"/>
                        <a:gd name="T47" fmla="*/ 85 w 85"/>
                        <a:gd name="T48" fmla="*/ 52 h 5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85" h="52">
                          <a:moveTo>
                            <a:pt x="42" y="52"/>
                          </a:moveTo>
                          <a:lnTo>
                            <a:pt x="64" y="50"/>
                          </a:lnTo>
                          <a:lnTo>
                            <a:pt x="79" y="41"/>
                          </a:lnTo>
                          <a:lnTo>
                            <a:pt x="85" y="29"/>
                          </a:lnTo>
                          <a:lnTo>
                            <a:pt x="83" y="20"/>
                          </a:lnTo>
                          <a:lnTo>
                            <a:pt x="72" y="9"/>
                          </a:lnTo>
                          <a:lnTo>
                            <a:pt x="59" y="3"/>
                          </a:lnTo>
                          <a:lnTo>
                            <a:pt x="42" y="0"/>
                          </a:lnTo>
                          <a:lnTo>
                            <a:pt x="25" y="3"/>
                          </a:lnTo>
                          <a:lnTo>
                            <a:pt x="11" y="9"/>
                          </a:lnTo>
                          <a:lnTo>
                            <a:pt x="1" y="20"/>
                          </a:lnTo>
                          <a:lnTo>
                            <a:pt x="0" y="29"/>
                          </a:lnTo>
                          <a:lnTo>
                            <a:pt x="5" y="41"/>
                          </a:lnTo>
                          <a:lnTo>
                            <a:pt x="20" y="50"/>
                          </a:lnTo>
                          <a:lnTo>
                            <a:pt x="42" y="52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02" name="Freeform 250"/>
                    <p:cNvSpPr>
                      <a:spLocks/>
                    </p:cNvSpPr>
                    <p:nvPr/>
                  </p:nvSpPr>
                  <p:spPr bwMode="auto">
                    <a:xfrm>
                      <a:off x="1434" y="3228"/>
                      <a:ext cx="60" cy="35"/>
                    </a:xfrm>
                    <a:custGeom>
                      <a:avLst/>
                      <a:gdLst>
                        <a:gd name="T0" fmla="*/ 30 w 60"/>
                        <a:gd name="T1" fmla="*/ 35 h 35"/>
                        <a:gd name="T2" fmla="*/ 45 w 60"/>
                        <a:gd name="T3" fmla="*/ 33 h 35"/>
                        <a:gd name="T4" fmla="*/ 56 w 60"/>
                        <a:gd name="T5" fmla="*/ 27 h 35"/>
                        <a:gd name="T6" fmla="*/ 60 w 60"/>
                        <a:gd name="T7" fmla="*/ 20 h 35"/>
                        <a:gd name="T8" fmla="*/ 56 w 60"/>
                        <a:gd name="T9" fmla="*/ 11 h 35"/>
                        <a:gd name="T10" fmla="*/ 45 w 60"/>
                        <a:gd name="T11" fmla="*/ 1 h 35"/>
                        <a:gd name="T12" fmla="*/ 30 w 60"/>
                        <a:gd name="T13" fmla="*/ 0 h 35"/>
                        <a:gd name="T14" fmla="*/ 15 w 60"/>
                        <a:gd name="T15" fmla="*/ 1 h 35"/>
                        <a:gd name="T16" fmla="*/ 4 w 60"/>
                        <a:gd name="T17" fmla="*/ 11 h 35"/>
                        <a:gd name="T18" fmla="*/ 0 w 60"/>
                        <a:gd name="T19" fmla="*/ 20 h 35"/>
                        <a:gd name="T20" fmla="*/ 4 w 60"/>
                        <a:gd name="T21" fmla="*/ 27 h 35"/>
                        <a:gd name="T22" fmla="*/ 15 w 60"/>
                        <a:gd name="T23" fmla="*/ 33 h 35"/>
                        <a:gd name="T24" fmla="*/ 30 w 60"/>
                        <a:gd name="T25" fmla="*/ 35 h 3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0"/>
                        <a:gd name="T40" fmla="*/ 0 h 35"/>
                        <a:gd name="T41" fmla="*/ 60 w 60"/>
                        <a:gd name="T42" fmla="*/ 35 h 35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0" h="35">
                          <a:moveTo>
                            <a:pt x="30" y="35"/>
                          </a:moveTo>
                          <a:lnTo>
                            <a:pt x="45" y="33"/>
                          </a:lnTo>
                          <a:lnTo>
                            <a:pt x="56" y="27"/>
                          </a:lnTo>
                          <a:lnTo>
                            <a:pt x="60" y="20"/>
                          </a:lnTo>
                          <a:lnTo>
                            <a:pt x="56" y="11"/>
                          </a:lnTo>
                          <a:lnTo>
                            <a:pt x="45" y="1"/>
                          </a:lnTo>
                          <a:lnTo>
                            <a:pt x="30" y="0"/>
                          </a:lnTo>
                          <a:lnTo>
                            <a:pt x="15" y="1"/>
                          </a:lnTo>
                          <a:lnTo>
                            <a:pt x="4" y="11"/>
                          </a:lnTo>
                          <a:lnTo>
                            <a:pt x="0" y="20"/>
                          </a:lnTo>
                          <a:lnTo>
                            <a:pt x="4" y="27"/>
                          </a:lnTo>
                          <a:lnTo>
                            <a:pt x="15" y="33"/>
                          </a:lnTo>
                          <a:lnTo>
                            <a:pt x="30" y="3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3" name="Group 343"/>
              <p:cNvGrpSpPr/>
              <p:nvPr/>
            </p:nvGrpSpPr>
            <p:grpSpPr>
              <a:xfrm>
                <a:off x="1862778" y="3550629"/>
                <a:ext cx="844708" cy="257028"/>
                <a:chOff x="5563489" y="3481924"/>
                <a:chExt cx="844708" cy="257028"/>
              </a:xfrm>
            </p:grpSpPr>
            <p:sp>
              <p:nvSpPr>
                <p:cNvPr id="16" name="Freeform 281"/>
                <p:cNvSpPr>
                  <a:spLocks/>
                </p:cNvSpPr>
                <p:nvPr/>
              </p:nvSpPr>
              <p:spPr bwMode="auto">
                <a:xfrm>
                  <a:off x="5563489" y="3581185"/>
                  <a:ext cx="571965" cy="157767"/>
                </a:xfrm>
                <a:custGeom>
                  <a:avLst/>
                  <a:gdLst>
                    <a:gd name="T0" fmla="*/ 0 w 432"/>
                    <a:gd name="T1" fmla="*/ 124 h 124"/>
                    <a:gd name="T2" fmla="*/ 432 w 432"/>
                    <a:gd name="T3" fmla="*/ 80 h 124"/>
                    <a:gd name="T4" fmla="*/ 352 w 432"/>
                    <a:gd name="T5" fmla="*/ 0 h 124"/>
                    <a:gd name="T6" fmla="*/ 0 w 432"/>
                    <a:gd name="T7" fmla="*/ 124 h 1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2"/>
                    <a:gd name="T13" fmla="*/ 0 h 124"/>
                    <a:gd name="T14" fmla="*/ 432 w 432"/>
                    <a:gd name="T15" fmla="*/ 124 h 1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2" h="124">
                      <a:moveTo>
                        <a:pt x="0" y="124"/>
                      </a:moveTo>
                      <a:lnTo>
                        <a:pt x="432" y="80"/>
                      </a:lnTo>
                      <a:lnTo>
                        <a:pt x="352" y="0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0">
                  <a:solidFill>
                    <a:srgbClr val="BFB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" name="Freeform 283"/>
                <p:cNvSpPr>
                  <a:spLocks/>
                </p:cNvSpPr>
                <p:nvPr/>
              </p:nvSpPr>
              <p:spPr bwMode="auto">
                <a:xfrm>
                  <a:off x="6245345" y="3539199"/>
                  <a:ext cx="67524" cy="143771"/>
                </a:xfrm>
                <a:custGeom>
                  <a:avLst/>
                  <a:gdLst>
                    <a:gd name="T0" fmla="*/ 51 w 51"/>
                    <a:gd name="T1" fmla="*/ 113 h 113"/>
                    <a:gd name="T2" fmla="*/ 51 w 51"/>
                    <a:gd name="T3" fmla="*/ 31 h 113"/>
                    <a:gd name="T4" fmla="*/ 0 w 51"/>
                    <a:gd name="T5" fmla="*/ 0 h 113"/>
                    <a:gd name="T6" fmla="*/ 0 w 51"/>
                    <a:gd name="T7" fmla="*/ 81 h 113"/>
                    <a:gd name="T8" fmla="*/ 51 w 51"/>
                    <a:gd name="T9" fmla="*/ 113 h 1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"/>
                    <a:gd name="T16" fmla="*/ 0 h 113"/>
                    <a:gd name="T17" fmla="*/ 51 w 51"/>
                    <a:gd name="T18" fmla="*/ 113 h 11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" h="113">
                      <a:moveTo>
                        <a:pt x="51" y="113"/>
                      </a:moveTo>
                      <a:lnTo>
                        <a:pt x="51" y="31"/>
                      </a:lnTo>
                      <a:lnTo>
                        <a:pt x="0" y="0"/>
                      </a:lnTo>
                      <a:lnTo>
                        <a:pt x="0" y="81"/>
                      </a:lnTo>
                      <a:lnTo>
                        <a:pt x="51" y="1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" name="Freeform 284"/>
                <p:cNvSpPr>
                  <a:spLocks/>
                </p:cNvSpPr>
                <p:nvPr/>
              </p:nvSpPr>
              <p:spPr bwMode="auto">
                <a:xfrm>
                  <a:off x="6312869" y="3536654"/>
                  <a:ext cx="95328" cy="148861"/>
                </a:xfrm>
                <a:custGeom>
                  <a:avLst/>
                  <a:gdLst>
                    <a:gd name="T0" fmla="*/ 0 w 72"/>
                    <a:gd name="T1" fmla="*/ 117 h 117"/>
                    <a:gd name="T2" fmla="*/ 0 w 72"/>
                    <a:gd name="T3" fmla="*/ 33 h 117"/>
                    <a:gd name="T4" fmla="*/ 72 w 72"/>
                    <a:gd name="T5" fmla="*/ 0 h 117"/>
                    <a:gd name="T6" fmla="*/ 72 w 72"/>
                    <a:gd name="T7" fmla="*/ 83 h 117"/>
                    <a:gd name="T8" fmla="*/ 0 w 72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117"/>
                    <a:gd name="T17" fmla="*/ 72 w 72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117">
                      <a:moveTo>
                        <a:pt x="0" y="117"/>
                      </a:moveTo>
                      <a:lnTo>
                        <a:pt x="0" y="33"/>
                      </a:lnTo>
                      <a:lnTo>
                        <a:pt x="72" y="0"/>
                      </a:lnTo>
                      <a:lnTo>
                        <a:pt x="72" y="83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707070"/>
                </a:solidFill>
                <a:ln w="0">
                  <a:solidFill>
                    <a:srgbClr val="70707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" name="Freeform 286"/>
                <p:cNvSpPr>
                  <a:spLocks/>
                </p:cNvSpPr>
                <p:nvPr/>
              </p:nvSpPr>
              <p:spPr bwMode="auto">
                <a:xfrm>
                  <a:off x="6059986" y="3484489"/>
                  <a:ext cx="348210" cy="94151"/>
                </a:xfrm>
                <a:custGeom>
                  <a:avLst/>
                  <a:gdLst>
                    <a:gd name="T0" fmla="*/ 72 w 263"/>
                    <a:gd name="T1" fmla="*/ 6 h 74"/>
                    <a:gd name="T2" fmla="*/ 0 w 263"/>
                    <a:gd name="T3" fmla="*/ 39 h 74"/>
                    <a:gd name="T4" fmla="*/ 68 w 263"/>
                    <a:gd name="T5" fmla="*/ 72 h 74"/>
                    <a:gd name="T6" fmla="*/ 139 w 263"/>
                    <a:gd name="T7" fmla="*/ 39 h 74"/>
                    <a:gd name="T8" fmla="*/ 191 w 263"/>
                    <a:gd name="T9" fmla="*/ 74 h 74"/>
                    <a:gd name="T10" fmla="*/ 263 w 263"/>
                    <a:gd name="T11" fmla="*/ 39 h 74"/>
                    <a:gd name="T12" fmla="*/ 194 w 263"/>
                    <a:gd name="T13" fmla="*/ 0 h 74"/>
                    <a:gd name="T14" fmla="*/ 126 w 263"/>
                    <a:gd name="T15" fmla="*/ 32 h 74"/>
                    <a:gd name="T16" fmla="*/ 72 w 263"/>
                    <a:gd name="T17" fmla="*/ 6 h 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3"/>
                    <a:gd name="T28" fmla="*/ 0 h 74"/>
                    <a:gd name="T29" fmla="*/ 263 w 263"/>
                    <a:gd name="T30" fmla="*/ 74 h 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3" h="74">
                      <a:moveTo>
                        <a:pt x="72" y="6"/>
                      </a:moveTo>
                      <a:lnTo>
                        <a:pt x="0" y="39"/>
                      </a:lnTo>
                      <a:lnTo>
                        <a:pt x="68" y="72"/>
                      </a:lnTo>
                      <a:lnTo>
                        <a:pt x="139" y="39"/>
                      </a:lnTo>
                      <a:lnTo>
                        <a:pt x="191" y="74"/>
                      </a:lnTo>
                      <a:lnTo>
                        <a:pt x="263" y="39"/>
                      </a:lnTo>
                      <a:lnTo>
                        <a:pt x="194" y="0"/>
                      </a:lnTo>
                      <a:lnTo>
                        <a:pt x="126" y="32"/>
                      </a:lnTo>
                      <a:lnTo>
                        <a:pt x="72" y="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" name="Freeform 287"/>
                <p:cNvSpPr>
                  <a:spLocks/>
                </p:cNvSpPr>
                <p:nvPr/>
              </p:nvSpPr>
              <p:spPr bwMode="auto">
                <a:xfrm>
                  <a:off x="5885219" y="3536654"/>
                  <a:ext cx="95328" cy="148861"/>
                </a:xfrm>
                <a:custGeom>
                  <a:avLst/>
                  <a:gdLst>
                    <a:gd name="T0" fmla="*/ 72 w 72"/>
                    <a:gd name="T1" fmla="*/ 117 h 117"/>
                    <a:gd name="T2" fmla="*/ 72 w 72"/>
                    <a:gd name="T3" fmla="*/ 33 h 117"/>
                    <a:gd name="T4" fmla="*/ 0 w 72"/>
                    <a:gd name="T5" fmla="*/ 0 h 117"/>
                    <a:gd name="T6" fmla="*/ 0 w 72"/>
                    <a:gd name="T7" fmla="*/ 83 h 117"/>
                    <a:gd name="T8" fmla="*/ 72 w 72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117"/>
                    <a:gd name="T17" fmla="*/ 72 w 72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117">
                      <a:moveTo>
                        <a:pt x="72" y="117"/>
                      </a:moveTo>
                      <a:lnTo>
                        <a:pt x="72" y="33"/>
                      </a:lnTo>
                      <a:lnTo>
                        <a:pt x="0" y="0"/>
                      </a:lnTo>
                      <a:lnTo>
                        <a:pt x="0" y="83"/>
                      </a:lnTo>
                      <a:lnTo>
                        <a:pt x="72" y="1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" name="Freeform 291"/>
                <p:cNvSpPr>
                  <a:spLocks/>
                </p:cNvSpPr>
                <p:nvPr/>
              </p:nvSpPr>
              <p:spPr bwMode="auto">
                <a:xfrm>
                  <a:off x="6063958" y="3543016"/>
                  <a:ext cx="96652" cy="148861"/>
                </a:xfrm>
                <a:custGeom>
                  <a:avLst/>
                  <a:gdLst>
                    <a:gd name="T0" fmla="*/ 73 w 73"/>
                    <a:gd name="T1" fmla="*/ 117 h 117"/>
                    <a:gd name="T2" fmla="*/ 73 w 73"/>
                    <a:gd name="T3" fmla="*/ 36 h 117"/>
                    <a:gd name="T4" fmla="*/ 0 w 73"/>
                    <a:gd name="T5" fmla="*/ 0 h 117"/>
                    <a:gd name="T6" fmla="*/ 0 w 73"/>
                    <a:gd name="T7" fmla="*/ 84 h 117"/>
                    <a:gd name="T8" fmla="*/ 73 w 73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3"/>
                    <a:gd name="T16" fmla="*/ 0 h 117"/>
                    <a:gd name="T17" fmla="*/ 73 w 73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3" h="117">
                      <a:moveTo>
                        <a:pt x="73" y="117"/>
                      </a:moveTo>
                      <a:lnTo>
                        <a:pt x="73" y="36"/>
                      </a:lnTo>
                      <a:lnTo>
                        <a:pt x="0" y="0"/>
                      </a:lnTo>
                      <a:lnTo>
                        <a:pt x="0" y="84"/>
                      </a:lnTo>
                      <a:lnTo>
                        <a:pt x="73" y="11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2" name="Freeform 290"/>
                <p:cNvSpPr>
                  <a:spLocks/>
                </p:cNvSpPr>
                <p:nvPr/>
              </p:nvSpPr>
              <p:spPr bwMode="auto">
                <a:xfrm>
                  <a:off x="5885219" y="3481924"/>
                  <a:ext cx="348210" cy="94151"/>
                </a:xfrm>
                <a:custGeom>
                  <a:avLst/>
                  <a:gdLst>
                    <a:gd name="T0" fmla="*/ 74 w 263"/>
                    <a:gd name="T1" fmla="*/ 6 h 74"/>
                    <a:gd name="T2" fmla="*/ 0 w 263"/>
                    <a:gd name="T3" fmla="*/ 39 h 74"/>
                    <a:gd name="T4" fmla="*/ 68 w 263"/>
                    <a:gd name="T5" fmla="*/ 72 h 74"/>
                    <a:gd name="T6" fmla="*/ 139 w 263"/>
                    <a:gd name="T7" fmla="*/ 39 h 74"/>
                    <a:gd name="T8" fmla="*/ 193 w 263"/>
                    <a:gd name="T9" fmla="*/ 74 h 74"/>
                    <a:gd name="T10" fmla="*/ 263 w 263"/>
                    <a:gd name="T11" fmla="*/ 39 h 74"/>
                    <a:gd name="T12" fmla="*/ 194 w 263"/>
                    <a:gd name="T13" fmla="*/ 0 h 74"/>
                    <a:gd name="T14" fmla="*/ 128 w 263"/>
                    <a:gd name="T15" fmla="*/ 32 h 74"/>
                    <a:gd name="T16" fmla="*/ 74 w 263"/>
                    <a:gd name="T17" fmla="*/ 6 h 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3"/>
                    <a:gd name="T28" fmla="*/ 0 h 74"/>
                    <a:gd name="T29" fmla="*/ 263 w 263"/>
                    <a:gd name="T30" fmla="*/ 74 h 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3" h="74">
                      <a:moveTo>
                        <a:pt x="74" y="6"/>
                      </a:moveTo>
                      <a:lnTo>
                        <a:pt x="0" y="39"/>
                      </a:lnTo>
                      <a:lnTo>
                        <a:pt x="68" y="72"/>
                      </a:lnTo>
                      <a:lnTo>
                        <a:pt x="139" y="39"/>
                      </a:lnTo>
                      <a:lnTo>
                        <a:pt x="193" y="74"/>
                      </a:lnTo>
                      <a:lnTo>
                        <a:pt x="263" y="39"/>
                      </a:lnTo>
                      <a:lnTo>
                        <a:pt x="194" y="0"/>
                      </a:lnTo>
                      <a:lnTo>
                        <a:pt x="128" y="32"/>
                      </a:lnTo>
                      <a:lnTo>
                        <a:pt x="74" y="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" name="Freeform 282"/>
                <p:cNvSpPr>
                  <a:spLocks/>
                </p:cNvSpPr>
                <p:nvPr/>
              </p:nvSpPr>
              <p:spPr bwMode="auto">
                <a:xfrm>
                  <a:off x="6159285" y="3535383"/>
                  <a:ext cx="95327" cy="148861"/>
                </a:xfrm>
                <a:custGeom>
                  <a:avLst/>
                  <a:gdLst>
                    <a:gd name="T0" fmla="*/ 0 w 72"/>
                    <a:gd name="T1" fmla="*/ 117 h 117"/>
                    <a:gd name="T2" fmla="*/ 0 w 72"/>
                    <a:gd name="T3" fmla="*/ 33 h 117"/>
                    <a:gd name="T4" fmla="*/ 72 w 72"/>
                    <a:gd name="T5" fmla="*/ 0 h 117"/>
                    <a:gd name="T6" fmla="*/ 72 w 72"/>
                    <a:gd name="T7" fmla="*/ 83 h 117"/>
                    <a:gd name="T8" fmla="*/ 0 w 72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"/>
                    <a:gd name="T16" fmla="*/ 0 h 117"/>
                    <a:gd name="T17" fmla="*/ 72 w 72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" h="117">
                      <a:moveTo>
                        <a:pt x="0" y="117"/>
                      </a:moveTo>
                      <a:lnTo>
                        <a:pt x="0" y="33"/>
                      </a:lnTo>
                      <a:lnTo>
                        <a:pt x="72" y="0"/>
                      </a:lnTo>
                      <a:lnTo>
                        <a:pt x="72" y="83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707070"/>
                </a:solidFill>
                <a:ln w="0">
                  <a:solidFill>
                    <a:srgbClr val="70707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4" name="Freeform 290"/>
                <p:cNvSpPr>
                  <a:spLocks/>
                </p:cNvSpPr>
                <p:nvPr/>
              </p:nvSpPr>
              <p:spPr bwMode="auto">
                <a:xfrm>
                  <a:off x="5897135" y="3483218"/>
                  <a:ext cx="348210" cy="94151"/>
                </a:xfrm>
                <a:custGeom>
                  <a:avLst/>
                  <a:gdLst>
                    <a:gd name="T0" fmla="*/ 74 w 263"/>
                    <a:gd name="T1" fmla="*/ 6 h 74"/>
                    <a:gd name="T2" fmla="*/ 0 w 263"/>
                    <a:gd name="T3" fmla="*/ 39 h 74"/>
                    <a:gd name="T4" fmla="*/ 68 w 263"/>
                    <a:gd name="T5" fmla="*/ 72 h 74"/>
                    <a:gd name="T6" fmla="*/ 139 w 263"/>
                    <a:gd name="T7" fmla="*/ 39 h 74"/>
                    <a:gd name="T8" fmla="*/ 193 w 263"/>
                    <a:gd name="T9" fmla="*/ 74 h 74"/>
                    <a:gd name="T10" fmla="*/ 263 w 263"/>
                    <a:gd name="T11" fmla="*/ 39 h 74"/>
                    <a:gd name="T12" fmla="*/ 194 w 263"/>
                    <a:gd name="T13" fmla="*/ 0 h 74"/>
                    <a:gd name="T14" fmla="*/ 128 w 263"/>
                    <a:gd name="T15" fmla="*/ 32 h 74"/>
                    <a:gd name="T16" fmla="*/ 74 w 263"/>
                    <a:gd name="T17" fmla="*/ 6 h 7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63"/>
                    <a:gd name="T28" fmla="*/ 0 h 74"/>
                    <a:gd name="T29" fmla="*/ 263 w 263"/>
                    <a:gd name="T30" fmla="*/ 74 h 7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63" h="74">
                      <a:moveTo>
                        <a:pt x="74" y="6"/>
                      </a:moveTo>
                      <a:lnTo>
                        <a:pt x="0" y="39"/>
                      </a:lnTo>
                      <a:lnTo>
                        <a:pt x="68" y="72"/>
                      </a:lnTo>
                      <a:lnTo>
                        <a:pt x="139" y="39"/>
                      </a:lnTo>
                      <a:lnTo>
                        <a:pt x="193" y="74"/>
                      </a:lnTo>
                      <a:lnTo>
                        <a:pt x="263" y="39"/>
                      </a:lnTo>
                      <a:lnTo>
                        <a:pt x="194" y="0"/>
                      </a:lnTo>
                      <a:lnTo>
                        <a:pt x="128" y="32"/>
                      </a:lnTo>
                      <a:lnTo>
                        <a:pt x="74" y="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5" name="Freeform 288"/>
                <p:cNvSpPr>
                  <a:spLocks/>
                </p:cNvSpPr>
                <p:nvPr/>
              </p:nvSpPr>
              <p:spPr bwMode="auto">
                <a:xfrm>
                  <a:off x="5981384" y="3547469"/>
                  <a:ext cx="94004" cy="148861"/>
                </a:xfrm>
                <a:custGeom>
                  <a:avLst/>
                  <a:gdLst>
                    <a:gd name="T0" fmla="*/ 0 w 71"/>
                    <a:gd name="T1" fmla="*/ 117 h 117"/>
                    <a:gd name="T2" fmla="*/ 0 w 71"/>
                    <a:gd name="T3" fmla="*/ 33 h 117"/>
                    <a:gd name="T4" fmla="*/ 71 w 71"/>
                    <a:gd name="T5" fmla="*/ 0 h 117"/>
                    <a:gd name="T6" fmla="*/ 71 w 71"/>
                    <a:gd name="T7" fmla="*/ 83 h 117"/>
                    <a:gd name="T8" fmla="*/ 0 w 71"/>
                    <a:gd name="T9" fmla="*/ 117 h 1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"/>
                    <a:gd name="T16" fmla="*/ 0 h 117"/>
                    <a:gd name="T17" fmla="*/ 71 w 71"/>
                    <a:gd name="T18" fmla="*/ 117 h 1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" h="117">
                      <a:moveTo>
                        <a:pt x="0" y="117"/>
                      </a:moveTo>
                      <a:lnTo>
                        <a:pt x="0" y="33"/>
                      </a:lnTo>
                      <a:lnTo>
                        <a:pt x="71" y="0"/>
                      </a:lnTo>
                      <a:lnTo>
                        <a:pt x="71" y="83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solidFill>
                  <a:srgbClr val="707070"/>
                </a:solidFill>
                <a:ln w="0">
                  <a:solidFill>
                    <a:srgbClr val="70707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14" name="Freeform 289"/>
              <p:cNvSpPr>
                <a:spLocks/>
              </p:cNvSpPr>
              <p:nvPr/>
            </p:nvSpPr>
            <p:spPr bwMode="auto">
              <a:xfrm>
                <a:off x="2184508" y="3550629"/>
                <a:ext cx="348210" cy="94151"/>
              </a:xfrm>
              <a:custGeom>
                <a:avLst/>
                <a:gdLst>
                  <a:gd name="T0" fmla="*/ 74 w 263"/>
                  <a:gd name="T1" fmla="*/ 6 h 74"/>
                  <a:gd name="T2" fmla="*/ 0 w 263"/>
                  <a:gd name="T3" fmla="*/ 39 h 74"/>
                  <a:gd name="T4" fmla="*/ 68 w 263"/>
                  <a:gd name="T5" fmla="*/ 72 h 74"/>
                  <a:gd name="T6" fmla="*/ 139 w 263"/>
                  <a:gd name="T7" fmla="*/ 39 h 74"/>
                  <a:gd name="T8" fmla="*/ 193 w 263"/>
                  <a:gd name="T9" fmla="*/ 74 h 74"/>
                  <a:gd name="T10" fmla="*/ 263 w 263"/>
                  <a:gd name="T11" fmla="*/ 39 h 74"/>
                  <a:gd name="T12" fmla="*/ 194 w 263"/>
                  <a:gd name="T13" fmla="*/ 0 h 74"/>
                  <a:gd name="T14" fmla="*/ 128 w 263"/>
                  <a:gd name="T15" fmla="*/ 32 h 74"/>
                  <a:gd name="T16" fmla="*/ 74 w 263"/>
                  <a:gd name="T17" fmla="*/ 6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3"/>
                  <a:gd name="T28" fmla="*/ 0 h 74"/>
                  <a:gd name="T29" fmla="*/ 263 w 26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3" h="74">
                    <a:moveTo>
                      <a:pt x="74" y="6"/>
                    </a:moveTo>
                    <a:lnTo>
                      <a:pt x="0" y="39"/>
                    </a:lnTo>
                    <a:lnTo>
                      <a:pt x="68" y="72"/>
                    </a:lnTo>
                    <a:lnTo>
                      <a:pt x="139" y="39"/>
                    </a:lnTo>
                    <a:lnTo>
                      <a:pt x="193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8" y="32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ABABAB"/>
              </a:solidFill>
              <a:ln w="0">
                <a:solidFill>
                  <a:srgbClr val="ABABA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" name="Freeform 289"/>
              <p:cNvSpPr>
                <a:spLocks/>
              </p:cNvSpPr>
              <p:nvPr/>
            </p:nvSpPr>
            <p:spPr bwMode="auto">
              <a:xfrm>
                <a:off x="2359276" y="3562100"/>
                <a:ext cx="348210" cy="94151"/>
              </a:xfrm>
              <a:custGeom>
                <a:avLst/>
                <a:gdLst>
                  <a:gd name="T0" fmla="*/ 74 w 263"/>
                  <a:gd name="T1" fmla="*/ 6 h 74"/>
                  <a:gd name="T2" fmla="*/ 0 w 263"/>
                  <a:gd name="T3" fmla="*/ 39 h 74"/>
                  <a:gd name="T4" fmla="*/ 68 w 263"/>
                  <a:gd name="T5" fmla="*/ 72 h 74"/>
                  <a:gd name="T6" fmla="*/ 139 w 263"/>
                  <a:gd name="T7" fmla="*/ 39 h 74"/>
                  <a:gd name="T8" fmla="*/ 193 w 263"/>
                  <a:gd name="T9" fmla="*/ 74 h 74"/>
                  <a:gd name="T10" fmla="*/ 263 w 263"/>
                  <a:gd name="T11" fmla="*/ 39 h 74"/>
                  <a:gd name="T12" fmla="*/ 194 w 263"/>
                  <a:gd name="T13" fmla="*/ 0 h 74"/>
                  <a:gd name="T14" fmla="*/ 128 w 263"/>
                  <a:gd name="T15" fmla="*/ 32 h 74"/>
                  <a:gd name="T16" fmla="*/ 74 w 263"/>
                  <a:gd name="T17" fmla="*/ 6 h 7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3"/>
                  <a:gd name="T28" fmla="*/ 0 h 74"/>
                  <a:gd name="T29" fmla="*/ 263 w 263"/>
                  <a:gd name="T30" fmla="*/ 74 h 7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3" h="74">
                    <a:moveTo>
                      <a:pt x="74" y="6"/>
                    </a:moveTo>
                    <a:lnTo>
                      <a:pt x="0" y="39"/>
                    </a:lnTo>
                    <a:lnTo>
                      <a:pt x="68" y="72"/>
                    </a:lnTo>
                    <a:lnTo>
                      <a:pt x="139" y="39"/>
                    </a:lnTo>
                    <a:lnTo>
                      <a:pt x="193" y="74"/>
                    </a:lnTo>
                    <a:lnTo>
                      <a:pt x="263" y="39"/>
                    </a:lnTo>
                    <a:lnTo>
                      <a:pt x="194" y="0"/>
                    </a:lnTo>
                    <a:lnTo>
                      <a:pt x="128" y="32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ABABAB"/>
              </a:solidFill>
              <a:ln w="0">
                <a:solidFill>
                  <a:srgbClr val="ABABAB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15" name="Freeform 174"/>
            <p:cNvSpPr>
              <a:spLocks/>
            </p:cNvSpPr>
            <p:nvPr/>
          </p:nvSpPr>
          <p:spPr bwMode="auto">
            <a:xfrm>
              <a:off x="6710710" y="4694399"/>
              <a:ext cx="84057" cy="106531"/>
            </a:xfrm>
            <a:custGeom>
              <a:avLst/>
              <a:gdLst>
                <a:gd name="T0" fmla="*/ 69 w 69"/>
                <a:gd name="T1" fmla="*/ 0 h 91"/>
                <a:gd name="T2" fmla="*/ 0 w 69"/>
                <a:gd name="T3" fmla="*/ 39 h 91"/>
                <a:gd name="T4" fmla="*/ 0 w 69"/>
                <a:gd name="T5" fmla="*/ 91 h 91"/>
                <a:gd name="T6" fmla="*/ 69 w 69"/>
                <a:gd name="T7" fmla="*/ 52 h 91"/>
                <a:gd name="T8" fmla="*/ 69 w 69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91"/>
                <a:gd name="T17" fmla="*/ 69 w 69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91">
                  <a:moveTo>
                    <a:pt x="69" y="0"/>
                  </a:moveTo>
                  <a:lnTo>
                    <a:pt x="0" y="39"/>
                  </a:lnTo>
                  <a:lnTo>
                    <a:pt x="0" y="91"/>
                  </a:lnTo>
                  <a:lnTo>
                    <a:pt x="69" y="52"/>
                  </a:lnTo>
                  <a:lnTo>
                    <a:pt x="69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6" name="Freeform 173"/>
            <p:cNvSpPr>
              <a:spLocks/>
            </p:cNvSpPr>
            <p:nvPr/>
          </p:nvSpPr>
          <p:spPr bwMode="auto">
            <a:xfrm>
              <a:off x="6712445" y="4699438"/>
              <a:ext cx="84057" cy="106531"/>
            </a:xfrm>
            <a:custGeom>
              <a:avLst/>
              <a:gdLst>
                <a:gd name="T0" fmla="*/ 69 w 69"/>
                <a:gd name="T1" fmla="*/ 0 h 91"/>
                <a:gd name="T2" fmla="*/ 0 w 69"/>
                <a:gd name="T3" fmla="*/ 39 h 91"/>
                <a:gd name="T4" fmla="*/ 0 w 69"/>
                <a:gd name="T5" fmla="*/ 91 h 91"/>
                <a:gd name="T6" fmla="*/ 69 w 69"/>
                <a:gd name="T7" fmla="*/ 52 h 91"/>
                <a:gd name="T8" fmla="*/ 69 w 69"/>
                <a:gd name="T9" fmla="*/ 0 h 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"/>
                <a:gd name="T16" fmla="*/ 0 h 91"/>
                <a:gd name="T17" fmla="*/ 69 w 69"/>
                <a:gd name="T18" fmla="*/ 91 h 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" h="91">
                  <a:moveTo>
                    <a:pt x="69" y="0"/>
                  </a:moveTo>
                  <a:lnTo>
                    <a:pt x="0" y="39"/>
                  </a:lnTo>
                  <a:lnTo>
                    <a:pt x="0" y="91"/>
                  </a:lnTo>
                  <a:lnTo>
                    <a:pt x="69" y="52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10" name="Group 4"/>
          <p:cNvGrpSpPr/>
          <p:nvPr/>
        </p:nvGrpSpPr>
        <p:grpSpPr>
          <a:xfrm rot="19800000">
            <a:off x="4376195" y="2799763"/>
            <a:ext cx="4984901" cy="2565251"/>
            <a:chOff x="496177" y="1063654"/>
            <a:chExt cx="8010016" cy="4205474"/>
          </a:xfrm>
        </p:grpSpPr>
        <p:pic>
          <p:nvPicPr>
            <p:cNvPr id="312" name="Picture 2" descr="CompleteThreeRing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6177" y="1063654"/>
              <a:ext cx="7748363" cy="4205474"/>
            </a:xfrm>
            <a:prstGeom prst="rect">
              <a:avLst/>
            </a:prstGeom>
            <a:noFill/>
          </p:spPr>
        </p:pic>
        <p:sp>
          <p:nvSpPr>
            <p:cNvPr id="322" name="Text Box 12"/>
            <p:cNvSpPr txBox="1">
              <a:spLocks noChangeArrowheads="1"/>
            </p:cNvSpPr>
            <p:nvPr/>
          </p:nvSpPr>
          <p:spPr bwMode="auto">
            <a:xfrm>
              <a:off x="4264152" y="3004580"/>
              <a:ext cx="2327333" cy="1059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Electron collider ring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(3 to 11 GeV)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6" name="Line 16"/>
            <p:cNvSpPr>
              <a:spLocks noChangeShapeType="1"/>
            </p:cNvSpPr>
            <p:nvPr/>
          </p:nvSpPr>
          <p:spPr bwMode="auto">
            <a:xfrm flipH="1" flipV="1">
              <a:off x="6617393" y="2387794"/>
              <a:ext cx="404753" cy="3653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8" name="Text Box 18"/>
            <p:cNvSpPr txBox="1">
              <a:spLocks noChangeArrowheads="1"/>
            </p:cNvSpPr>
            <p:nvPr/>
          </p:nvSpPr>
          <p:spPr bwMode="auto">
            <a:xfrm>
              <a:off x="6617394" y="2387795"/>
              <a:ext cx="1888799" cy="1362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0033CC"/>
                  </a:solidFill>
                  <a:effectLst/>
                  <a:latin typeface="Arial" pitchFamily="34" charset="0"/>
                  <a:cs typeface="Arial" pitchFamily="34" charset="0"/>
                </a:rPr>
                <a:t>Cold </a:t>
              </a:r>
              <a:r>
                <a:rPr lang="en-US" sz="1200" b="1" dirty="0" smtClean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ion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0033CC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0033CC"/>
                  </a:solidFill>
                  <a:effectLst/>
                  <a:latin typeface="Arial" pitchFamily="34" charset="0"/>
                  <a:cs typeface="Arial" pitchFamily="34" charset="0"/>
                </a:rPr>
                <a:t>collider ring</a:t>
              </a:r>
              <a:r>
                <a:rPr kumimoji="0" lang="en-US" sz="1200" b="1" i="0" u="none" strike="noStrike" cap="none" normalizeH="0" dirty="0" smtClean="0">
                  <a:ln>
                    <a:noFill/>
                  </a:ln>
                  <a:solidFill>
                    <a:srgbClr val="0033CC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 smtClean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(up to 100 GeV)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2" name="Text Box 11"/>
          <p:cNvSpPr txBox="1">
            <a:spLocks noChangeArrowheads="1"/>
          </p:cNvSpPr>
          <p:nvPr/>
        </p:nvSpPr>
        <p:spPr bwMode="auto">
          <a:xfrm>
            <a:off x="212725" y="76200"/>
            <a:ext cx="86841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Hall B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Equipment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13414" y="1155360"/>
            <a:ext cx="348044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Remove CLAS detector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(recycle many components)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Add CLAS12 detector</a:t>
            </a: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2" cstate="print"/>
          <a:srcRect r="-1129"/>
          <a:stretch>
            <a:fillRect/>
          </a:stretch>
        </p:blipFill>
        <p:spPr bwMode="auto">
          <a:xfrm>
            <a:off x="102087" y="859972"/>
            <a:ext cx="4912594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75654" y="4161782"/>
            <a:ext cx="1683152" cy="31136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228600" indent="-228600" eaLnBrk="0" hangingPunct="0">
              <a:lnSpc>
                <a:spcPct val="80000"/>
              </a:lnSpc>
              <a:spcBef>
                <a:spcPct val="20000"/>
              </a:spcBef>
              <a:buFont typeface="Times" pitchFamily="18" charset="0"/>
              <a:buNone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Hall B (CLAS)</a:t>
            </a:r>
          </a:p>
        </p:txBody>
      </p:sp>
      <p:pic>
        <p:nvPicPr>
          <p:cNvPr id="17" name="Picture 8" descr="Hall B CLAs12 w Man3.png"/>
          <p:cNvPicPr>
            <a:picLocks noChangeAspect="1"/>
          </p:cNvPicPr>
          <p:nvPr/>
        </p:nvPicPr>
        <p:blipFill>
          <a:blip r:embed="rId3" cstate="print"/>
          <a:srcRect l="46571" t="38367" b="8871"/>
          <a:stretch>
            <a:fillRect/>
          </a:stretch>
        </p:blipFill>
        <p:spPr bwMode="auto">
          <a:xfrm>
            <a:off x="4265126" y="2630208"/>
            <a:ext cx="4792926" cy="371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7025503" y="5993915"/>
            <a:ext cx="1939633" cy="31136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228600" indent="-228600" eaLnBrk="0" hangingPunct="0">
              <a:lnSpc>
                <a:spcPct val="80000"/>
              </a:lnSpc>
              <a:spcBef>
                <a:spcPct val="20000"/>
              </a:spcBef>
              <a:buFont typeface="Times" pitchFamily="18" charset="0"/>
              <a:buNone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Hall B (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CLAS12)</a:t>
            </a: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76200" y="49428"/>
            <a:ext cx="8839200" cy="83820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Hall B at 12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GeV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: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CLAS12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0130" y="889680"/>
            <a:ext cx="813074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Utilize multi-purpose large-acceptance device (CLAS12) with (polarized) electron beam and variety of polarized and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unpolarized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targets to access a broad science program: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Extensive program of  Transverse Momentum Dependent and 								Generalized Parton Distributions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Proton and deuteron polarized and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unpolarized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structure functions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						towards large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Bjorken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x (A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A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F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/F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,d/u)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Neutron magnetic form factor (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</a:t>
            </a:r>
            <a:r>
              <a:rPr lang="en-US" sz="2000" baseline="-25000" dirty="0" err="1" smtClean="0">
                <a:latin typeface="Arial" pitchFamily="34" charset="0"/>
                <a:cs typeface="Arial" pitchFamily="34" charset="0"/>
              </a:rPr>
              <a:t>M</a:t>
            </a:r>
            <a:r>
              <a:rPr lang="en-US" sz="2000" baseline="30000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 measurement up to high Q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2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Hadronization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and (</a:t>
            </a:r>
            <a:r>
              <a:rPr lang="en-US" sz="2000" dirty="0" smtClean="0">
                <a:latin typeface="Symbol" pitchFamily="18" charset="2"/>
                <a:cs typeface="Arial" pitchFamily="34" charset="0"/>
              </a:rPr>
              <a:t>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 Color Transparency Studies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Quasi-real low-Q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(hybrid) meson and baryon spectroscopy studies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 cstate="print"/>
          <a:srcRect l="3697" t="16400" r="1176"/>
          <a:stretch>
            <a:fillRect/>
          </a:stretch>
        </p:blipFill>
        <p:spPr bwMode="auto">
          <a:xfrm>
            <a:off x="98856" y="4151774"/>
            <a:ext cx="2792923" cy="225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991600" cy="5486400"/>
          </a:xfrm>
        </p:spPr>
        <p:txBody>
          <a:bodyPr/>
          <a:lstStyle/>
          <a:p>
            <a:pPr>
              <a:spcAft>
                <a:spcPts val="1000"/>
              </a:spcAft>
            </a:pPr>
            <a:endParaRPr lang="en-US" sz="2000" b="1" dirty="0" smtClean="0"/>
          </a:p>
          <a:p>
            <a:pPr>
              <a:spcAft>
                <a:spcPts val="1000"/>
              </a:spcAft>
            </a:pPr>
            <a:endParaRPr lang="en-US" sz="1200" b="1" dirty="0" smtClean="0"/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1600" b="1" dirty="0" smtClean="0">
              <a:solidFill>
                <a:srgbClr val="FF0000"/>
              </a:solidFill>
              <a:sym typeface="Wingdings"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1600" b="1" dirty="0" smtClean="0">
              <a:solidFill>
                <a:srgbClr val="FF0000"/>
              </a:solidFill>
              <a:sym typeface="Wingdings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 b="1" dirty="0" smtClean="0">
              <a:solidFill>
                <a:srgbClr val="FF0000"/>
              </a:solidFill>
              <a:sym typeface="Wingdings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en-US" sz="1600" b="1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b="1" dirty="0" smtClean="0"/>
          </a:p>
          <a:p>
            <a:pPr>
              <a:spcBef>
                <a:spcPts val="600"/>
              </a:spcBef>
              <a:spcAft>
                <a:spcPts val="600"/>
              </a:spcAft>
              <a:buNone/>
            </a:pPr>
            <a:endParaRPr lang="en-US" sz="1600" b="1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12 </a:t>
            </a:r>
            <a:r>
              <a:rPr lang="en-US" b="1" dirty="0" err="1" smtClean="0">
                <a:solidFill>
                  <a:schemeClr val="tx1"/>
                </a:solidFill>
              </a:rPr>
              <a:t>GeV</a:t>
            </a:r>
            <a:r>
              <a:rPr lang="en-US" b="1" dirty="0" smtClean="0">
                <a:solidFill>
                  <a:schemeClr val="tx1"/>
                </a:solidFill>
              </a:rPr>
              <a:t> Hall B - Highlights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8685" y="3807942"/>
            <a:ext cx="1883373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PCAL </a:t>
            </a:r>
          </a:p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JLab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/Ohio/W&amp;M/NSU/JMU)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l="22750" t="3333" r="21000" b="24666"/>
          <a:stretch>
            <a:fillRect/>
          </a:stretch>
        </p:blipFill>
        <p:spPr bwMode="auto">
          <a:xfrm>
            <a:off x="664173" y="1019863"/>
            <a:ext cx="2429330" cy="248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TextBox 9"/>
          <p:cNvSpPr txBox="1"/>
          <p:nvPr/>
        </p:nvSpPr>
        <p:spPr>
          <a:xfrm>
            <a:off x="968973" y="791263"/>
            <a:ext cx="1447800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Drift Chamber</a:t>
            </a:r>
          </a:p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Region 1 </a:t>
            </a:r>
          </a:p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(Idaho State U)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 descr="DSCF6279.JPG"/>
          <p:cNvPicPr>
            <a:picLocks noChangeAspect="1"/>
          </p:cNvPicPr>
          <p:nvPr/>
        </p:nvPicPr>
        <p:blipFill>
          <a:blip r:embed="rId5" cstate="print"/>
          <a:srcRect l="7500" r="21667"/>
          <a:stretch>
            <a:fillRect/>
          </a:stretch>
        </p:blipFill>
        <p:spPr>
          <a:xfrm>
            <a:off x="3407373" y="980357"/>
            <a:ext cx="2362200" cy="250115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TextBox 11"/>
          <p:cNvSpPr txBox="1"/>
          <p:nvPr/>
        </p:nvSpPr>
        <p:spPr>
          <a:xfrm>
            <a:off x="3788373" y="791263"/>
            <a:ext cx="1447800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Drift Chamber</a:t>
            </a:r>
          </a:p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Region 2 </a:t>
            </a:r>
          </a:p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(Old Dominion U)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L_DSCF0385.JPG"/>
          <p:cNvPicPr>
            <a:picLocks noChangeAspect="1"/>
          </p:cNvPicPr>
          <p:nvPr/>
        </p:nvPicPr>
        <p:blipFill>
          <a:blip r:embed="rId6" cstate="print"/>
          <a:srcRect l="18690" r="14405"/>
          <a:stretch>
            <a:fillRect/>
          </a:stretch>
        </p:blipFill>
        <p:spPr>
          <a:xfrm>
            <a:off x="6150573" y="973405"/>
            <a:ext cx="2307627" cy="25145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TextBox 13"/>
          <p:cNvSpPr txBox="1"/>
          <p:nvPr/>
        </p:nvSpPr>
        <p:spPr>
          <a:xfrm>
            <a:off x="6226773" y="791263"/>
            <a:ext cx="1447800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Drift Chamber</a:t>
            </a:r>
          </a:p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Region 3 </a:t>
            </a:r>
          </a:p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(Jefferson Lab)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 descr="P9293560_a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813228" y="3496969"/>
            <a:ext cx="3662764" cy="7531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15" descr="PA053624_a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591454" y="4702305"/>
            <a:ext cx="1845518" cy="155985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7" name="TextBox 16"/>
          <p:cNvSpPr txBox="1"/>
          <p:nvPr/>
        </p:nvSpPr>
        <p:spPr>
          <a:xfrm>
            <a:off x="3710890" y="4254956"/>
            <a:ext cx="16764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Silicon Vertex Tracker</a:t>
            </a:r>
          </a:p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JLab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/FNAL/UNH)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50573" y="4176488"/>
            <a:ext cx="2866366" cy="214811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9" name="TextBox 18"/>
          <p:cNvSpPr txBox="1"/>
          <p:nvPr/>
        </p:nvSpPr>
        <p:spPr>
          <a:xfrm>
            <a:off x="7674573" y="3850028"/>
            <a:ext cx="134236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FTOF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USC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683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442" y="1155360"/>
            <a:ext cx="3374136" cy="4993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507912" y="5791191"/>
            <a:ext cx="2119169" cy="31136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228600" indent="-228600" eaLnBrk="0" hangingPunct="0">
              <a:lnSpc>
                <a:spcPct val="80000"/>
              </a:lnSpc>
              <a:spcBef>
                <a:spcPct val="20000"/>
              </a:spcBef>
              <a:buFont typeface="Times" pitchFamily="18" charset="0"/>
              <a:buNone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Hall C (SOS/HMS)</a:t>
            </a:r>
          </a:p>
        </p:txBody>
      </p:sp>
      <p:sp>
        <p:nvSpPr>
          <p:cNvPr id="31752" name="Text Box 11"/>
          <p:cNvSpPr txBox="1">
            <a:spLocks noChangeArrowheads="1"/>
          </p:cNvSpPr>
          <p:nvPr/>
        </p:nvSpPr>
        <p:spPr bwMode="auto">
          <a:xfrm>
            <a:off x="212725" y="76200"/>
            <a:ext cx="86841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Hall C Equipment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Content Placeholder 3" descr="SHMS-HMS.JPG"/>
          <p:cNvPicPr>
            <a:picLocks noChangeAspect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510209" y="3010354"/>
            <a:ext cx="4176582" cy="308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473138" y="1155360"/>
            <a:ext cx="40014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Maintain HMS spectrometer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Remove SOS spectrometer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Add SHMS spectrometer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602115" y="5734363"/>
            <a:ext cx="2298705" cy="31136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 lIns="90487" tIns="44450" rIns="90487" bIns="44450">
            <a:spAutoFit/>
          </a:bodyPr>
          <a:lstStyle/>
          <a:p>
            <a:pPr marL="228600" indent="-228600" eaLnBrk="0" hangingPunct="0">
              <a:lnSpc>
                <a:spcPct val="80000"/>
              </a:lnSpc>
              <a:spcBef>
                <a:spcPct val="20000"/>
              </a:spcBef>
              <a:buFont typeface="Times" pitchFamily="18" charset="0"/>
              <a:buNone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Hall C (</a:t>
            </a:r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SHMS/HMS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 flipV="1">
            <a:off x="1952372" y="4065384"/>
            <a:ext cx="1149174" cy="14951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4606602" y="4287800"/>
            <a:ext cx="1596483" cy="85261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-24714"/>
            <a:ext cx="8839200" cy="838200"/>
          </a:xfrm>
          <a:noFill/>
        </p:spPr>
        <p:txBody>
          <a:bodyPr/>
          <a:lstStyle/>
          <a:p>
            <a:r>
              <a:rPr lang="en-US" sz="3200" b="1" dirty="0">
                <a:solidFill>
                  <a:srgbClr val="0000CC"/>
                </a:solidFill>
              </a:rPr>
              <a:t>Hall C at 12 </a:t>
            </a:r>
            <a:r>
              <a:rPr lang="en-US" sz="3200" b="1" dirty="0" err="1">
                <a:solidFill>
                  <a:srgbClr val="0000CC"/>
                </a:solidFill>
              </a:rPr>
              <a:t>GeV</a:t>
            </a:r>
            <a:r>
              <a:rPr lang="en-US" sz="3200" b="1" dirty="0">
                <a:solidFill>
                  <a:srgbClr val="0000CC"/>
                </a:solidFill>
              </a:rPr>
              <a:t>:</a:t>
            </a:r>
            <a:r>
              <a:rPr lang="en-US" sz="3200" b="1" dirty="0"/>
              <a:t> HMS + SHMS</a:t>
            </a:r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0800" y="2247900"/>
            <a:ext cx="8991600" cy="3251200"/>
          </a:xfrm>
        </p:spPr>
        <p:txBody>
          <a:bodyPr/>
          <a:lstStyle/>
          <a:p>
            <a:r>
              <a:rPr lang="en-US" dirty="0"/>
              <a:t>Charged particle detection </a:t>
            </a:r>
            <a:r>
              <a:rPr lang="en-US" dirty="0" smtClean="0"/>
              <a:t>w. </a:t>
            </a:r>
            <a:r>
              <a:rPr lang="en-US" dirty="0"/>
              <a:t>momentum up to beam energy                         </a:t>
            </a:r>
            <a:r>
              <a:rPr lang="en-US" dirty="0" smtClean="0"/>
              <a:t>						</a:t>
            </a:r>
            <a:r>
              <a:rPr lang="en-US" dirty="0" smtClean="0">
                <a:solidFill>
                  <a:srgbClr val="0000CC"/>
                </a:solidFill>
              </a:rPr>
              <a:t>z </a:t>
            </a:r>
            <a:r>
              <a:rPr lang="en-US" dirty="0">
                <a:solidFill>
                  <a:srgbClr val="0000CC"/>
                </a:solidFill>
              </a:rPr>
              <a:t>= E</a:t>
            </a:r>
            <a:r>
              <a:rPr lang="en-US" baseline="-25000" dirty="0">
                <a:solidFill>
                  <a:srgbClr val="0000CC"/>
                </a:solidFill>
              </a:rPr>
              <a:t>h</a:t>
            </a:r>
            <a:r>
              <a:rPr lang="en-US" dirty="0">
                <a:solidFill>
                  <a:srgbClr val="0000CC"/>
                </a:solidFill>
              </a:rPr>
              <a:t>/</a:t>
            </a:r>
            <a:r>
              <a:rPr lang="en-US" sz="2800" dirty="0">
                <a:solidFill>
                  <a:srgbClr val="0000CC"/>
                </a:solidFill>
                <a:latin typeface="Symbol" pitchFamily="18" charset="2"/>
              </a:rPr>
              <a:t>n</a:t>
            </a:r>
            <a:r>
              <a:rPr lang="en-US" dirty="0">
                <a:solidFill>
                  <a:srgbClr val="0000CC"/>
                </a:solidFill>
              </a:rPr>
              <a:t> = 1</a:t>
            </a:r>
          </a:p>
          <a:p>
            <a:r>
              <a:rPr lang="en-US" dirty="0"/>
              <a:t>Small angle capability essential to measure charged particle along momentum transfer     		</a:t>
            </a:r>
            <a:r>
              <a:rPr lang="en-US" sz="2800" dirty="0" err="1" smtClean="0">
                <a:solidFill>
                  <a:srgbClr val="0000CC"/>
                </a:solidFill>
                <a:latin typeface="Symbol" pitchFamily="18" charset="2"/>
              </a:rPr>
              <a:t>q</a:t>
            </a:r>
            <a:r>
              <a:rPr lang="en-US" baseline="-25000" dirty="0" err="1" smtClean="0">
                <a:solidFill>
                  <a:srgbClr val="0000CC"/>
                </a:solidFill>
              </a:rPr>
              <a:t>h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>
                <a:solidFill>
                  <a:srgbClr val="0000CC"/>
                </a:solidFill>
              </a:rPr>
              <a:t>// </a:t>
            </a:r>
            <a:r>
              <a:rPr lang="en-US" b="1" dirty="0">
                <a:solidFill>
                  <a:srgbClr val="0000CC"/>
                </a:solidFill>
              </a:rPr>
              <a:t>q</a:t>
            </a:r>
            <a:r>
              <a:rPr lang="en-US" dirty="0">
                <a:solidFill>
                  <a:srgbClr val="0000CC"/>
                </a:solidFill>
              </a:rPr>
              <a:t> ± few </a:t>
            </a:r>
            <a:r>
              <a:rPr lang="en-US" baseline="30000" dirty="0">
                <a:solidFill>
                  <a:srgbClr val="0000CC"/>
                </a:solidFill>
              </a:rPr>
              <a:t>o</a:t>
            </a:r>
            <a:r>
              <a:rPr lang="en-US" dirty="0"/>
              <a:t> </a:t>
            </a:r>
          </a:p>
          <a:p>
            <a:r>
              <a:rPr lang="en-US" dirty="0"/>
              <a:t>Precision L/T </a:t>
            </a:r>
            <a:r>
              <a:rPr lang="en-US" dirty="0" smtClean="0"/>
              <a:t>separations over range of x and Q</a:t>
            </a:r>
            <a:r>
              <a:rPr lang="en-US" baseline="30000" dirty="0" smtClean="0"/>
              <a:t>2</a:t>
            </a:r>
            <a:endParaRPr lang="en-US" baseline="30000" dirty="0"/>
          </a:p>
          <a:p>
            <a:pPr>
              <a:buFontTx/>
              <a:buNone/>
            </a:pPr>
            <a:endParaRPr lang="en-US" dirty="0"/>
          </a:p>
          <a:p>
            <a:r>
              <a:rPr lang="en-US" dirty="0"/>
              <a:t>High </a:t>
            </a:r>
            <a:r>
              <a:rPr lang="en-US" dirty="0" smtClean="0"/>
              <a:t>Luminosity and well-shielded detectors to access small (neutrino-level) nuclear cross sections</a:t>
            </a:r>
            <a:r>
              <a:rPr lang="en-US" dirty="0"/>
              <a:t>			</a:t>
            </a:r>
            <a:r>
              <a:rPr lang="en-US" dirty="0" smtClean="0"/>
              <a:t>						</a:t>
            </a:r>
            <a:r>
              <a:rPr lang="en-US" dirty="0" smtClean="0">
                <a:solidFill>
                  <a:schemeClr val="accent2"/>
                </a:solidFill>
              </a:rPr>
              <a:t>L </a:t>
            </a:r>
            <a:r>
              <a:rPr lang="en-US" dirty="0">
                <a:solidFill>
                  <a:schemeClr val="accent2"/>
                </a:solidFill>
              </a:rPr>
              <a:t>= </a:t>
            </a:r>
            <a:r>
              <a:rPr lang="en-US" dirty="0" smtClean="0">
                <a:solidFill>
                  <a:schemeClr val="accent2"/>
                </a:solidFill>
              </a:rPr>
              <a:t>10</a:t>
            </a:r>
            <a:r>
              <a:rPr lang="en-US" baseline="30000" dirty="0" smtClean="0">
                <a:solidFill>
                  <a:schemeClr val="accent2"/>
                </a:solidFill>
              </a:rPr>
              <a:t>38</a:t>
            </a:r>
            <a:endParaRPr lang="en-US" baseline="30000" dirty="0">
              <a:solidFill>
                <a:schemeClr val="accent2"/>
              </a:solidFill>
            </a:endParaRPr>
          </a:p>
        </p:txBody>
      </p:sp>
      <p:sp>
        <p:nvSpPr>
          <p:cNvPr id="184326" name="Text Box 6"/>
          <p:cNvSpPr txBox="1">
            <a:spLocks noChangeArrowheads="1"/>
          </p:cNvSpPr>
          <p:nvPr/>
        </p:nvSpPr>
        <p:spPr bwMode="auto">
          <a:xfrm>
            <a:off x="1554163" y="4305300"/>
            <a:ext cx="73472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Symbol" pitchFamily="18" charset="2"/>
              </a:rPr>
              <a:t>s</a:t>
            </a:r>
            <a:r>
              <a:rPr lang="en-US" sz="2400" dirty="0">
                <a:solidFill>
                  <a:srgbClr val="0000CC"/>
                </a:solidFill>
                <a:latin typeface="Symbol" pitchFamily="18" charset="2"/>
              </a:rPr>
              <a:t> = G(</a:t>
            </a:r>
            <a:r>
              <a:rPr lang="en-US" sz="2800" dirty="0" err="1">
                <a:solidFill>
                  <a:srgbClr val="0000CC"/>
                </a:solidFill>
                <a:latin typeface="Symbol" pitchFamily="18" charset="2"/>
              </a:rPr>
              <a:t>s</a:t>
            </a:r>
            <a:r>
              <a:rPr lang="en-US" sz="2400" baseline="-25000" dirty="0" err="1">
                <a:solidFill>
                  <a:srgbClr val="0000CC"/>
                </a:solidFill>
                <a:latin typeface="Symbol" pitchFamily="18" charset="2"/>
              </a:rPr>
              <a:t>T</a:t>
            </a:r>
            <a:r>
              <a:rPr lang="en-US" sz="2400" dirty="0">
                <a:solidFill>
                  <a:srgbClr val="0000CC"/>
                </a:solidFill>
                <a:latin typeface="Symbol" pitchFamily="18" charset="2"/>
              </a:rPr>
              <a:t> + </a:t>
            </a:r>
            <a:r>
              <a:rPr lang="en-US" sz="2800" dirty="0" err="1">
                <a:solidFill>
                  <a:srgbClr val="0000CC"/>
                </a:solidFill>
                <a:latin typeface="Symbol" pitchFamily="18" charset="2"/>
              </a:rPr>
              <a:t>es</a:t>
            </a:r>
            <a:r>
              <a:rPr lang="en-US" sz="2400" baseline="-25000" dirty="0" err="1">
                <a:solidFill>
                  <a:srgbClr val="0000CC"/>
                </a:solidFill>
                <a:latin typeface="Times" pitchFamily="18" charset="0"/>
              </a:rPr>
              <a:t>L</a:t>
            </a:r>
            <a:r>
              <a:rPr lang="en-US" sz="2400" dirty="0">
                <a:solidFill>
                  <a:srgbClr val="0000CC"/>
                </a:solidFill>
                <a:latin typeface="Symbol" pitchFamily="18" charset="2"/>
              </a:rPr>
              <a:t> + </a:t>
            </a:r>
            <a:r>
              <a:rPr lang="en-US" sz="2800" dirty="0">
                <a:solidFill>
                  <a:srgbClr val="0000CC"/>
                </a:solidFill>
                <a:latin typeface="Symbol" pitchFamily="18" charset="2"/>
              </a:rPr>
              <a:t>e</a:t>
            </a:r>
            <a:r>
              <a:rPr lang="en-US" sz="2400" dirty="0">
                <a:solidFill>
                  <a:srgbClr val="0000CC"/>
                </a:solidFill>
                <a:latin typeface="Symbol" pitchFamily="18" charset="2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" pitchFamily="18" charset="0"/>
              </a:rPr>
              <a:t>cos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</a:rPr>
              <a:t>(2</a:t>
            </a:r>
            <a:r>
              <a:rPr lang="en-US" sz="2800" dirty="0">
                <a:solidFill>
                  <a:srgbClr val="0000CC"/>
                </a:solidFill>
                <a:latin typeface="Symbol" pitchFamily="18" charset="2"/>
              </a:rPr>
              <a:t>f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</a:rPr>
              <a:t>)</a:t>
            </a:r>
            <a:r>
              <a:rPr lang="en-US" sz="2800" dirty="0" err="1">
                <a:solidFill>
                  <a:srgbClr val="0000CC"/>
                </a:solidFill>
                <a:latin typeface="Symbol" pitchFamily="18" charset="2"/>
              </a:rPr>
              <a:t>s</a:t>
            </a:r>
            <a:r>
              <a:rPr lang="en-US" sz="2400" baseline="-25000" dirty="0" err="1">
                <a:solidFill>
                  <a:srgbClr val="0000CC"/>
                </a:solidFill>
                <a:latin typeface="Times" pitchFamily="18" charset="0"/>
              </a:rPr>
              <a:t>TT</a:t>
            </a:r>
            <a:r>
              <a:rPr lang="en-US" sz="2400" dirty="0">
                <a:solidFill>
                  <a:srgbClr val="0000CC"/>
                </a:solidFill>
                <a:latin typeface="Symbol" pitchFamily="18" charset="2"/>
              </a:rPr>
              <a:t> + 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</a:rPr>
              <a:t>[</a:t>
            </a:r>
            <a:r>
              <a:rPr lang="en-US" sz="2800" dirty="0">
                <a:solidFill>
                  <a:srgbClr val="0000CC"/>
                </a:solidFill>
                <a:latin typeface="Symbol" pitchFamily="18" charset="2"/>
              </a:rPr>
              <a:t>e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</a:rPr>
              <a:t>(</a:t>
            </a:r>
            <a:r>
              <a:rPr lang="en-US" sz="2800" dirty="0">
                <a:solidFill>
                  <a:srgbClr val="0000CC"/>
                </a:solidFill>
                <a:latin typeface="Symbol" pitchFamily="18" charset="2"/>
              </a:rPr>
              <a:t>e</a:t>
            </a:r>
            <a:r>
              <a:rPr lang="en-US" sz="2400" dirty="0">
                <a:solidFill>
                  <a:srgbClr val="0000CC"/>
                </a:solidFill>
                <a:latin typeface="Symbol" pitchFamily="18" charset="2"/>
              </a:rPr>
              <a:t>+1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</a:rPr>
              <a:t>)/2]</a:t>
            </a:r>
            <a:r>
              <a:rPr lang="en-US" sz="2400" baseline="30000" dirty="0">
                <a:solidFill>
                  <a:srgbClr val="0000CC"/>
                </a:solidFill>
                <a:latin typeface="Times" pitchFamily="18" charset="0"/>
              </a:rPr>
              <a:t>1/2</a:t>
            </a:r>
            <a:r>
              <a:rPr lang="en-US" sz="2400" dirty="0">
                <a:solidFill>
                  <a:srgbClr val="0000CC"/>
                </a:solidFill>
                <a:latin typeface="Times" pitchFamily="18" charset="0"/>
              </a:rPr>
              <a:t>cos(</a:t>
            </a:r>
            <a:r>
              <a:rPr lang="en-US" sz="2800" dirty="0">
                <a:solidFill>
                  <a:srgbClr val="0000CC"/>
                </a:solidFill>
                <a:latin typeface="Symbol" pitchFamily="18" charset="2"/>
              </a:rPr>
              <a:t>f</a:t>
            </a:r>
            <a:r>
              <a:rPr lang="en-US" sz="2400" dirty="0">
                <a:solidFill>
                  <a:srgbClr val="0000CC"/>
                </a:solidFill>
                <a:latin typeface="Symbol" pitchFamily="18" charset="2"/>
              </a:rPr>
              <a:t>)</a:t>
            </a:r>
            <a:r>
              <a:rPr lang="en-US" sz="2800" dirty="0" err="1">
                <a:solidFill>
                  <a:srgbClr val="0000CC"/>
                </a:solidFill>
                <a:latin typeface="Symbol" pitchFamily="18" charset="2"/>
              </a:rPr>
              <a:t>s</a:t>
            </a:r>
            <a:r>
              <a:rPr lang="en-US" sz="2400" baseline="-25000" dirty="0" err="1">
                <a:solidFill>
                  <a:srgbClr val="0000CC"/>
                </a:solidFill>
                <a:latin typeface="Times" pitchFamily="18" charset="0"/>
              </a:rPr>
              <a:t>LT</a:t>
            </a:r>
            <a:r>
              <a:rPr lang="en-US" sz="2400" dirty="0">
                <a:solidFill>
                  <a:srgbClr val="0000CC"/>
                </a:solidFill>
                <a:latin typeface="Symbol" pitchFamily="18" charset="2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4000" y="863600"/>
            <a:ext cx="87109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HMS is the same spectrometer between 0.5 and 5 </a:t>
            </a:r>
            <a:r>
              <a:rPr lang="en-US" sz="16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and extremely well understood, e.g. highlighted by &gt;200 </a:t>
            </a:r>
            <a:r>
              <a:rPr lang="en-US" sz="16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Rosenbluth</a:t>
            </a:r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separations (close to 1,000 kinematics) performed to date. </a:t>
            </a:r>
            <a:r>
              <a:rPr lang="en-US" sz="1600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SHMS emulates the essential features of HMS, with angle reach down to 5.5</a:t>
            </a:r>
            <a:r>
              <a:rPr lang="en-US" sz="1600" baseline="30000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1600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 and central momentum up to 11 </a:t>
            </a:r>
            <a:r>
              <a:rPr lang="en-US" sz="1600" dirty="0" err="1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sz="1600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/c.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660400" y="856161"/>
            <a:ext cx="236294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Dipole</a:t>
            </a:r>
            <a:r>
              <a:rPr lang="en-US" sz="1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Magnet Prototype Coil</a:t>
            </a:r>
          </a:p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SigmaPhi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France)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991600" cy="5486400"/>
          </a:xfrm>
        </p:spPr>
        <p:txBody>
          <a:bodyPr/>
          <a:lstStyle/>
          <a:p>
            <a:pPr>
              <a:spcAft>
                <a:spcPts val="1000"/>
              </a:spcAft>
            </a:pPr>
            <a:endParaRPr lang="en-US" sz="2000" b="1" dirty="0" smtClean="0"/>
          </a:p>
          <a:p>
            <a:pPr>
              <a:spcAft>
                <a:spcPts val="1000"/>
              </a:spcAft>
            </a:pPr>
            <a:endParaRPr lang="en-US" sz="1200" b="1" dirty="0" smtClean="0"/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1600" b="1" dirty="0" smtClean="0">
              <a:solidFill>
                <a:srgbClr val="FF0000"/>
              </a:solidFill>
              <a:sym typeface="Wingdings"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1600" b="1" dirty="0" smtClean="0">
              <a:solidFill>
                <a:srgbClr val="FF0000"/>
              </a:solidFill>
              <a:sym typeface="Wingdings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 b="1" dirty="0" smtClean="0">
              <a:solidFill>
                <a:srgbClr val="FF0000"/>
              </a:solidFill>
              <a:sym typeface="Wingdings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en-US" sz="1600" b="1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b="1" dirty="0" smtClean="0"/>
          </a:p>
          <a:p>
            <a:pPr>
              <a:spcBef>
                <a:spcPts val="600"/>
              </a:spcBef>
              <a:spcAft>
                <a:spcPts val="600"/>
              </a:spcAft>
              <a:buNone/>
            </a:pPr>
            <a:endParaRPr lang="en-US" sz="1600" b="1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12 </a:t>
            </a:r>
            <a:r>
              <a:rPr lang="en-US" b="1" dirty="0" err="1" smtClean="0">
                <a:solidFill>
                  <a:schemeClr val="tx1"/>
                </a:solidFill>
              </a:rPr>
              <a:t>GeV</a:t>
            </a:r>
            <a:r>
              <a:rPr lang="en-US" b="1" dirty="0" smtClean="0">
                <a:solidFill>
                  <a:schemeClr val="tx1"/>
                </a:solidFill>
              </a:rPr>
              <a:t> Hall C - Highlights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1" name="Picture 20" descr="DSCN420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3200" y="1314328"/>
            <a:ext cx="3124200" cy="2380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4724" y="1303898"/>
            <a:ext cx="3187697" cy="23907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0" name="TextBox 29"/>
          <p:cNvSpPr txBox="1"/>
          <p:nvPr/>
        </p:nvSpPr>
        <p:spPr>
          <a:xfrm>
            <a:off x="3961924" y="1010050"/>
            <a:ext cx="2362944" cy="2462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Spectrometer Carriage Parts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207316" y="4626498"/>
            <a:ext cx="2797868" cy="1720072"/>
            <a:chOff x="752231" y="1612775"/>
            <a:chExt cx="4327770" cy="2705651"/>
          </a:xfrm>
        </p:grpSpPr>
        <p:pic>
          <p:nvPicPr>
            <p:cNvPr id="9" name="Picture 8" descr="mirror10_5523"/>
            <p:cNvPicPr>
              <a:picLocks noChangeAspect="1" noChangeArrowheads="1"/>
            </p:cNvPicPr>
            <p:nvPr/>
          </p:nvPicPr>
          <p:blipFill>
            <a:blip r:embed="rId5" cstate="print"/>
            <a:srcRect l="3703" r="1852" b="11111"/>
            <a:stretch>
              <a:fillRect/>
            </a:stretch>
          </p:blipFill>
          <p:spPr bwMode="auto">
            <a:xfrm>
              <a:off x="752231" y="1612775"/>
              <a:ext cx="4327769" cy="266871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2806700" y="3787775"/>
              <a:ext cx="225425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2191281" y="3931124"/>
              <a:ext cx="1678102" cy="387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457200">
                <a:defRPr/>
              </a:pPr>
              <a:r>
                <a:rPr lang="en-US" sz="1000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1cm screen grid</a:t>
              </a: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3653924" y="2052400"/>
              <a:ext cx="1426077" cy="1113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 defTabSz="457200">
                <a:defRPr/>
              </a:pPr>
              <a:r>
                <a:rPr lang="en-US" sz="1000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Diffusely illuminated mirror (behind)</a:t>
              </a:r>
            </a:p>
          </p:txBody>
        </p:sp>
        <p:sp>
          <p:nvSpPr>
            <p:cNvPr id="13" name="AutoShape 20"/>
            <p:cNvSpPr>
              <a:spLocks noChangeArrowheads="1"/>
            </p:cNvSpPr>
            <p:nvPr/>
          </p:nvSpPr>
          <p:spPr bwMode="auto">
            <a:xfrm rot="10800000">
              <a:off x="4306888" y="1860550"/>
              <a:ext cx="490537" cy="136525"/>
            </a:xfrm>
            <a:prstGeom prst="rightArrow">
              <a:avLst>
                <a:gd name="adj1" fmla="val 50000"/>
                <a:gd name="adj2" fmla="val 89825"/>
              </a:avLst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Calibri" charset="0"/>
              </a:endParaRPr>
            </a:p>
          </p:txBody>
        </p:sp>
      </p:grp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9412" y="1556952"/>
            <a:ext cx="2147307" cy="212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Content Placeholder 10" descr="IMG_085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02686" y="4354728"/>
            <a:ext cx="2626135" cy="1969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7" name="TextBox 16"/>
          <p:cNvSpPr txBox="1"/>
          <p:nvPr/>
        </p:nvSpPr>
        <p:spPr>
          <a:xfrm>
            <a:off x="740716" y="4347749"/>
            <a:ext cx="15240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HGC Mirror</a:t>
            </a:r>
          </a:p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(U Regina)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37740" y="1106218"/>
            <a:ext cx="15240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PreShower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(Yerevan/NSL)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21928" y="6009218"/>
            <a:ext cx="15240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Quartz </a:t>
            </a:r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Hodoscope</a:t>
            </a:r>
            <a:endParaRPr lang="en-US" sz="1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(NCA&amp;T)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" descr="I:\DCIM\100NIKON\DSCN3662.JPG"/>
          <p:cNvPicPr>
            <a:picLocks noChangeAspect="1" noChangeArrowheads="1"/>
          </p:cNvPicPr>
          <p:nvPr/>
        </p:nvPicPr>
        <p:blipFill>
          <a:blip r:embed="rId8" cstate="print"/>
          <a:srcRect l="9299" t="2067" r="17856" b="17322"/>
          <a:stretch>
            <a:fillRect/>
          </a:stretch>
        </p:blipFill>
        <p:spPr bwMode="auto">
          <a:xfrm>
            <a:off x="6222945" y="4037088"/>
            <a:ext cx="2754923" cy="2286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2" name="TextBox 21"/>
          <p:cNvSpPr txBox="1"/>
          <p:nvPr/>
        </p:nvSpPr>
        <p:spPr>
          <a:xfrm>
            <a:off x="6086730" y="3914460"/>
            <a:ext cx="15240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Aerogel</a:t>
            </a:r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Detectors</a:t>
            </a:r>
          </a:p>
          <a:p>
            <a:pPr algn="ctr"/>
            <a:r>
              <a:rPr lang="en-US" sz="1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(CUA)</a:t>
            </a:r>
            <a:endParaRPr lang="en-US" sz="1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41412" y="3864090"/>
            <a:ext cx="486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All detectors but one from user contributions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683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2" name="Text Box 11"/>
          <p:cNvSpPr txBox="1">
            <a:spLocks noChangeArrowheads="1"/>
          </p:cNvSpPr>
          <p:nvPr/>
        </p:nvSpPr>
        <p:spPr bwMode="auto">
          <a:xfrm>
            <a:off x="212725" y="76200"/>
            <a:ext cx="86841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Hall A Equipment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59409" y="797007"/>
            <a:ext cx="4567276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Maintain HRS spectrometer pair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Add SBS spectrometer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	(similar as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BigBite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spectrometer)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3" descr="hallacomb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877283"/>
            <a:ext cx="4241339" cy="310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PICT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115" y="4080498"/>
            <a:ext cx="3049802" cy="2287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3786" y="2001784"/>
            <a:ext cx="3395663" cy="2509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460312" y="3028776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HRS pair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7854" y="1867239"/>
            <a:ext cx="1465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Moller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&amp; Compton Beam </a:t>
            </a:r>
            <a:r>
              <a:rPr lang="en-US" sz="1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Polarimetry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1487" y="3568300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Space for ancillary apparatus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97462" y="4080498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BigBite</a:t>
            </a: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setup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97921" y="2077287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SBS setup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67417" y="4571996"/>
            <a:ext cx="46845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36638">
              <a:spcBef>
                <a:spcPts val="0"/>
              </a:spcBef>
              <a:buFontTx/>
              <a:buChar char="-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Successful review in Oct. 2011</a:t>
            </a:r>
          </a:p>
          <a:p>
            <a:pPr marL="1036638">
              <a:spcBef>
                <a:spcPts val="0"/>
              </a:spcBef>
              <a:buFontTx/>
              <a:buChar char="-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Updated program management 				 plan Dec. 2011</a:t>
            </a:r>
          </a:p>
          <a:p>
            <a:pPr marL="1036638">
              <a:spcBef>
                <a:spcPts val="0"/>
              </a:spcBef>
              <a:buFontTx/>
              <a:buChar char="-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DOE/NP approval     Apr.  2012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7717" y="1537999"/>
            <a:ext cx="4702095" cy="2903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15009" y="762894"/>
            <a:ext cx="879142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Physics Reach of the Super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BigBite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Spectrometer (SBS) in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Hall 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Electromagnetic Form Factors at high Q</a:t>
            </a:r>
            <a:r>
              <a:rPr lang="en-US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marL="690563" lvl="1" indent="-233363">
              <a:buFontTx/>
              <a:buChar char="-"/>
              <a:tabLst>
                <a:tab pos="690563" algn="l"/>
              </a:tabLst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Use high luminosity 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	+ open geometry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	+ GEM detectors</a:t>
            </a:r>
          </a:p>
          <a:p>
            <a:pPr lvl="1"/>
            <a:endParaRPr lang="en-US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7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7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7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7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7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7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/>
            <a:endParaRPr lang="en-US" sz="7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690563" lvl="1" indent="-233363">
              <a:buFontTx/>
              <a:buChar char="-"/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Pushes </a:t>
            </a:r>
            <a:r>
              <a:rPr lang="en-US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1600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600" baseline="30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1600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1600" baseline="30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1600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600" baseline="30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1600" baseline="-25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1600" baseline="30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to high Q</a:t>
            </a:r>
            <a:r>
              <a:rPr lang="en-US" sz="1600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690563" lvl="1" indent="-233363">
              <a:buFontTx/>
              <a:buChar char="-"/>
            </a:pPr>
            <a:r>
              <a:rPr lang="en-US" sz="1600" b="1" dirty="0" smtClean="0">
                <a:solidFill>
                  <a:srgbClr val="990099"/>
                </a:solidFill>
                <a:latin typeface="Arial" pitchFamily="34" charset="0"/>
                <a:cs typeface="Arial" pitchFamily="34" charset="0"/>
              </a:rPr>
              <a:t>Allows for flavor decomposition to distance scales deep inside the nucleon</a:t>
            </a:r>
            <a:endParaRPr lang="en-US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690563" lvl="1" indent="-233363">
              <a:buFontTx/>
              <a:buChar char="-"/>
            </a:pPr>
            <a:endParaRPr lang="en-US" sz="600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Semi-Inclusive Deep Inelastic Scattering</a:t>
            </a:r>
          </a:p>
          <a:p>
            <a:pPr marL="690563" lvl="1" indent="-233363">
              <a:buFontTx/>
              <a:buChar char="-"/>
            </a:pPr>
            <a:r>
              <a:rPr lang="en-US" sz="1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Active program foreseen at 12 </a:t>
            </a:r>
            <a:r>
              <a:rPr lang="en-US" sz="1600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sz="1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in Halls A, B, C</a:t>
            </a:r>
          </a:p>
          <a:p>
            <a:pPr marL="690563" lvl="1" indent="-233363">
              <a:buFontTx/>
              <a:buChar char="-"/>
            </a:pPr>
            <a:r>
              <a:rPr lang="en-US" sz="1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Approved SBS experiment provides precision data  early on with transversely polarized   </a:t>
            </a:r>
            <a:r>
              <a:rPr lang="en-US" sz="1600" baseline="30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6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He at large x and Q</a:t>
            </a:r>
            <a:r>
              <a:rPr lang="en-US" sz="1600" baseline="30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marL="690563" lvl="1" indent="-233363">
              <a:buFontTx/>
              <a:buChar char="-"/>
            </a:pPr>
            <a:endParaRPr lang="en-US" sz="600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 Possibly also other proposals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23632" y="2291141"/>
            <a:ext cx="2712941" cy="2020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8557" y="61785"/>
            <a:ext cx="8839200" cy="83820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Hall A at 12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GeV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HRS + ancillary apparatus + SBS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914400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Together stronger: SIDIS Studies with 12 </a:t>
            </a:r>
            <a:r>
              <a:rPr lang="en-US" sz="2800" dirty="0" err="1" smtClean="0">
                <a:solidFill>
                  <a:schemeClr val="tx1"/>
                </a:solidFill>
              </a:rPr>
              <a:t>GeV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609600"/>
            <a:ext cx="5492209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C00000"/>
              </a:buClr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CLAS12 in Hall B</a:t>
            </a:r>
          </a:p>
          <a:p>
            <a:pPr>
              <a:buClr>
                <a:srgbClr val="C00000"/>
              </a:buClr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General survey, medium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lumi</a:t>
            </a:r>
            <a:endParaRPr lang="en-US" sz="3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SHMS- HMS in Hall C</a:t>
            </a:r>
          </a:p>
          <a:p>
            <a:pPr>
              <a:buClr>
                <a:srgbClr val="C00000"/>
              </a:buClr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L-T studies, precise </a:t>
            </a:r>
            <a:r>
              <a:rPr lang="en-US" sz="2400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p</a:t>
            </a:r>
            <a:r>
              <a:rPr lang="en-US" sz="2400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400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p</a:t>
            </a:r>
            <a:r>
              <a:rPr lang="en-US" sz="2400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ratios</a:t>
            </a:r>
          </a:p>
          <a:p>
            <a:pPr>
              <a:buClr>
                <a:srgbClr val="C00000"/>
              </a:buClr>
            </a:pPr>
            <a:endParaRPr lang="en-US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SBS in Hall A</a:t>
            </a:r>
          </a:p>
          <a:p>
            <a:pPr>
              <a:buClr>
                <a:srgbClr val="C00000"/>
              </a:buClr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High x, High Q</a:t>
            </a:r>
            <a:r>
              <a:rPr lang="en-US" sz="2400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2-3D</a:t>
            </a:r>
            <a:endParaRPr lang="en-US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SOLID in Hall A </a:t>
            </a:r>
          </a:p>
          <a:p>
            <a:pPr>
              <a:buClr>
                <a:srgbClr val="C00000"/>
              </a:buClr>
            </a:pP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High </a:t>
            </a:r>
            <a:r>
              <a:rPr lang="en-US" sz="24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Lumi</a:t>
            </a:r>
            <a:r>
              <a:rPr lang="en-US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and acceptance – 4D</a:t>
            </a:r>
            <a:endParaRPr lang="en-US" sz="3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5313" t="17673" r="10429" b="24149"/>
          <a:stretch>
            <a:fillRect/>
          </a:stretch>
        </p:blipFill>
        <p:spPr bwMode="auto">
          <a:xfrm>
            <a:off x="4191000" y="3657600"/>
            <a:ext cx="2922545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4886640"/>
            <a:ext cx="2286000" cy="1540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3576" y="2362200"/>
            <a:ext cx="2178424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5" cstate="print"/>
          <a:srcRect l="20206" t="10916" r="12640" b="15477"/>
          <a:stretch>
            <a:fillRect/>
          </a:stretch>
        </p:blipFill>
        <p:spPr bwMode="auto">
          <a:xfrm>
            <a:off x="5281585" y="914400"/>
            <a:ext cx="1728815" cy="1366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-3048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63" charset="-128"/>
                <a:cs typeface="Arial" pitchFamily="34" charset="0"/>
              </a:rPr>
              <a:t>Planning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63" charset="-128"/>
                <a:cs typeface="Arial" pitchFamily="34" charset="0"/>
              </a:rPr>
              <a:t> for 12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63" charset="-128"/>
                <a:cs typeface="Arial" pitchFamily="34" charset="0"/>
              </a:rPr>
              <a:t>GeV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63" charset="-128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8920" y="2999007"/>
            <a:ext cx="8679632" cy="227754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Arial" pitchFamily="34" charset="0"/>
                <a:cs typeface="Arial" pitchFamily="34" charset="0"/>
              </a:rPr>
              <a:t>Charge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: The committee is asked to review the state of software and computing developments for the 12 </a:t>
            </a:r>
            <a:r>
              <a:rPr lang="en-US" i="1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 program at Jefferson Lab, with particular emphasis upon</a:t>
            </a:r>
          </a:p>
          <a:p>
            <a:pPr lvl="0"/>
            <a:endParaRPr lang="en-US" sz="800" i="1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i="1" dirty="0" smtClean="0">
                <a:latin typeface="Arial" pitchFamily="34" charset="0"/>
                <a:cs typeface="Arial" pitchFamily="34" charset="0"/>
              </a:rPr>
              <a:t>	Detector simulation, calibration, and event analysis</a:t>
            </a:r>
          </a:p>
          <a:p>
            <a:pPr lvl="0"/>
            <a:r>
              <a:rPr lang="en-US" i="1" dirty="0" smtClean="0">
                <a:latin typeface="Arial" pitchFamily="34" charset="0"/>
                <a:cs typeface="Arial" pitchFamily="34" charset="0"/>
              </a:rPr>
              <a:t>	Workflow tools for production analysis</a:t>
            </a:r>
          </a:p>
          <a:p>
            <a:endParaRPr lang="en-US" sz="800" i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i="1" dirty="0" smtClean="0">
                <a:latin typeface="Arial" pitchFamily="34" charset="0"/>
                <a:cs typeface="Arial" pitchFamily="34" charset="0"/>
              </a:rPr>
              <a:t>The review will cover all 4 halls, including data acquisition, planning for computing resources, and management.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8345" y="951470"/>
            <a:ext cx="856842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12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Software and Computing Review scheduled for June 7 + 8</a:t>
            </a:r>
          </a:p>
          <a:p>
            <a:pPr marL="1371600" lvl="2" indent="-457200">
              <a:buFontTx/>
              <a:buChar char="-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Convened by Bob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McKeown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2">
              <a:tabLst>
                <a:tab pos="342900" algn="l"/>
              </a:tabLst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-	Committee:	Torre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Wenaus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(BNL/ATLAS – Chair)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					Patricia McBride (FNAL)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					Sergei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Gerassimov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(TU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Munchen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/COMPASS)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					Martin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Purschke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(BNL/PHENIX)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					David Nathan Brown (LBL/Babar)</a:t>
            </a:r>
          </a:p>
          <a:p>
            <a:pPr marL="1371600" lvl="2" indent="-457200">
              <a:buFontTx/>
              <a:buChar char="-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371600" lvl="2" indent="-457200">
              <a:buFontTx/>
              <a:buChar char="-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371600" lvl="2" indent="-457200">
              <a:buFontTx/>
              <a:buChar char="-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371600" lvl="2" indent="-457200">
              <a:buFontTx/>
              <a:buChar char="-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371600" lvl="2" indent="-457200">
              <a:buFontTx/>
              <a:buChar char="-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371600" lvl="2" indent="-457200">
              <a:buFontTx/>
              <a:buChar char="-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371600" lvl="2" indent="-457200">
              <a:buFontTx/>
              <a:buChar char="-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371600" lvl="2" indent="-457200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457200" indent="-457200"/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Plans and Labor planning for CLAS and SOS/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Qweak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de-installation in place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Plans for storage and recycling of detector components in place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Rectangle 340"/>
          <p:cNvSpPr/>
          <p:nvPr/>
        </p:nvSpPr>
        <p:spPr bwMode="auto">
          <a:xfrm>
            <a:off x="5410200" y="5181600"/>
            <a:ext cx="3429000" cy="990600"/>
          </a:xfrm>
          <a:prstGeom prst="rect">
            <a:avLst/>
          </a:prstGeom>
          <a:solidFill>
            <a:srgbClr val="FFEDC9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lumMod val="65000"/>
                <a:lumOff val="35000"/>
                <a:alpha val="6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875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</a:rPr>
              <a:t>12 </a:t>
            </a:r>
            <a:r>
              <a:rPr lang="en-US" b="1" dirty="0" err="1" smtClean="0">
                <a:solidFill>
                  <a:schemeClr val="tx1"/>
                </a:solidFill>
              </a:rPr>
              <a:t>GeV</a:t>
            </a:r>
            <a:r>
              <a:rPr lang="en-US" b="1" dirty="0" smtClean="0">
                <a:solidFill>
                  <a:schemeClr val="tx1"/>
                </a:solidFill>
              </a:rPr>
              <a:t> Upgrade Project</a:t>
            </a:r>
          </a:p>
        </p:txBody>
      </p:sp>
      <p:sp>
        <p:nvSpPr>
          <p:cNvPr id="329" name="Text Box 3"/>
          <p:cNvSpPr txBox="1">
            <a:spLocks noChangeArrowheads="1"/>
          </p:cNvSpPr>
          <p:nvPr/>
        </p:nvSpPr>
        <p:spPr bwMode="auto">
          <a:xfrm>
            <a:off x="5410200" y="5232400"/>
            <a:ext cx="4191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Scope of the project includes: </a:t>
            </a: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Doubling the accelerator beam energy</a:t>
            </a: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New experimental Hall and </a:t>
            </a:r>
            <a:r>
              <a:rPr lang="en-US" sz="13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beamline</a:t>
            </a:r>
            <a:endParaRPr lang="en-US" sz="13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Upgrades to existing Experimental Halls</a:t>
            </a:r>
          </a:p>
        </p:txBody>
      </p:sp>
      <p:sp>
        <p:nvSpPr>
          <p:cNvPr id="9229" name="Text Box 30"/>
          <p:cNvSpPr txBox="1">
            <a:spLocks noChangeArrowheads="1"/>
          </p:cNvSpPr>
          <p:nvPr/>
        </p:nvSpPr>
        <p:spPr bwMode="auto">
          <a:xfrm>
            <a:off x="7162800" y="3239869"/>
            <a:ext cx="1905000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i="1" dirty="0">
                <a:solidFill>
                  <a:srgbClr val="313EBD"/>
                </a:solidFill>
                <a:latin typeface="Arial" pitchFamily="34" charset="0"/>
                <a:cs typeface="Arial" pitchFamily="34" charset="0"/>
              </a:rPr>
              <a:t>Maintain capability to deliver lower pass beam energies: </a:t>
            </a:r>
            <a:r>
              <a:rPr lang="en-US" sz="1200" b="1" i="1" dirty="0" smtClean="0">
                <a:solidFill>
                  <a:srgbClr val="313EBD"/>
                </a:solidFill>
                <a:latin typeface="Arial" pitchFamily="34" charset="0"/>
                <a:cs typeface="Arial" pitchFamily="34" charset="0"/>
              </a:rPr>
              <a:t>2.2</a:t>
            </a:r>
            <a:r>
              <a:rPr lang="en-US" sz="1200" b="1" i="1" dirty="0">
                <a:solidFill>
                  <a:srgbClr val="313EBD"/>
                </a:solidFill>
                <a:latin typeface="Arial" pitchFamily="34" charset="0"/>
                <a:cs typeface="Arial" pitchFamily="34" charset="0"/>
              </a:rPr>
              <a:t>, 4.4, 6.6….</a:t>
            </a:r>
          </a:p>
        </p:txBody>
      </p:sp>
      <p:sp>
        <p:nvSpPr>
          <p:cNvPr id="9232" name="Freeform 293"/>
          <p:cNvSpPr>
            <a:spLocks/>
          </p:cNvSpPr>
          <p:nvPr/>
        </p:nvSpPr>
        <p:spPr bwMode="auto">
          <a:xfrm rot="-5400000">
            <a:off x="4267200" y="3460750"/>
            <a:ext cx="190500" cy="342900"/>
          </a:xfrm>
          <a:custGeom>
            <a:avLst/>
            <a:gdLst>
              <a:gd name="T0" fmla="*/ 191045 w 181"/>
              <a:gd name="T1" fmla="*/ 342354 h 138"/>
              <a:gd name="T2" fmla="*/ 187879 w 181"/>
              <a:gd name="T3" fmla="*/ 342354 h 138"/>
              <a:gd name="T4" fmla="*/ 174157 w 181"/>
              <a:gd name="T5" fmla="*/ 342354 h 138"/>
              <a:gd name="T6" fmla="*/ 156214 w 181"/>
              <a:gd name="T7" fmla="*/ 342354 h 138"/>
              <a:gd name="T8" fmla="*/ 132993 w 181"/>
              <a:gd name="T9" fmla="*/ 337392 h 138"/>
              <a:gd name="T10" fmla="*/ 109772 w 181"/>
              <a:gd name="T11" fmla="*/ 322507 h 138"/>
              <a:gd name="T12" fmla="*/ 83384 w 181"/>
              <a:gd name="T13" fmla="*/ 300180 h 138"/>
              <a:gd name="T14" fmla="*/ 60163 w 181"/>
              <a:gd name="T15" fmla="*/ 267929 h 138"/>
              <a:gd name="T16" fmla="*/ 39053 w 181"/>
              <a:gd name="T17" fmla="*/ 220793 h 138"/>
              <a:gd name="T18" fmla="*/ 25332 w 181"/>
              <a:gd name="T19" fmla="*/ 161254 h 138"/>
              <a:gd name="T20" fmla="*/ 11610 w 181"/>
              <a:gd name="T21" fmla="*/ 181100 h 138"/>
              <a:gd name="T22" fmla="*/ 0 w 181"/>
              <a:gd name="T23" fmla="*/ 0 h 138"/>
              <a:gd name="T24" fmla="*/ 78107 w 181"/>
              <a:gd name="T25" fmla="*/ 57059 h 138"/>
              <a:gd name="T26" fmla="*/ 58052 w 181"/>
              <a:gd name="T27" fmla="*/ 79386 h 138"/>
              <a:gd name="T28" fmla="*/ 58052 w 181"/>
              <a:gd name="T29" fmla="*/ 89310 h 138"/>
              <a:gd name="T30" fmla="*/ 58052 w 181"/>
              <a:gd name="T31" fmla="*/ 101714 h 138"/>
              <a:gd name="T32" fmla="*/ 60163 w 181"/>
              <a:gd name="T33" fmla="*/ 124041 h 138"/>
              <a:gd name="T34" fmla="*/ 66496 w 181"/>
              <a:gd name="T35" fmla="*/ 156292 h 138"/>
              <a:gd name="T36" fmla="*/ 75996 w 181"/>
              <a:gd name="T37" fmla="*/ 193504 h 138"/>
              <a:gd name="T38" fmla="*/ 91828 w 181"/>
              <a:gd name="T39" fmla="*/ 230717 h 138"/>
              <a:gd name="T40" fmla="*/ 115049 w 181"/>
              <a:gd name="T41" fmla="*/ 267929 h 138"/>
              <a:gd name="T42" fmla="*/ 148825 w 181"/>
              <a:gd name="T43" fmla="*/ 305142 h 138"/>
              <a:gd name="T44" fmla="*/ 191045 w 181"/>
              <a:gd name="T45" fmla="*/ 342354 h 13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81"/>
              <a:gd name="T70" fmla="*/ 0 h 138"/>
              <a:gd name="T71" fmla="*/ 181 w 181"/>
              <a:gd name="T72" fmla="*/ 138 h 13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81" h="138">
                <a:moveTo>
                  <a:pt x="181" y="138"/>
                </a:moveTo>
                <a:lnTo>
                  <a:pt x="178" y="138"/>
                </a:lnTo>
                <a:lnTo>
                  <a:pt x="165" y="138"/>
                </a:lnTo>
                <a:lnTo>
                  <a:pt x="148" y="138"/>
                </a:lnTo>
                <a:lnTo>
                  <a:pt x="126" y="136"/>
                </a:lnTo>
                <a:lnTo>
                  <a:pt x="104" y="130"/>
                </a:lnTo>
                <a:lnTo>
                  <a:pt x="79" y="121"/>
                </a:lnTo>
                <a:lnTo>
                  <a:pt x="57" y="108"/>
                </a:lnTo>
                <a:lnTo>
                  <a:pt x="37" y="89"/>
                </a:lnTo>
                <a:lnTo>
                  <a:pt x="24" y="65"/>
                </a:lnTo>
                <a:lnTo>
                  <a:pt x="11" y="73"/>
                </a:lnTo>
                <a:lnTo>
                  <a:pt x="0" y="0"/>
                </a:lnTo>
                <a:lnTo>
                  <a:pt x="74" y="23"/>
                </a:lnTo>
                <a:lnTo>
                  <a:pt x="55" y="32"/>
                </a:lnTo>
                <a:lnTo>
                  <a:pt x="55" y="36"/>
                </a:lnTo>
                <a:lnTo>
                  <a:pt x="55" y="41"/>
                </a:lnTo>
                <a:lnTo>
                  <a:pt x="57" y="50"/>
                </a:lnTo>
                <a:lnTo>
                  <a:pt x="63" y="63"/>
                </a:lnTo>
                <a:lnTo>
                  <a:pt x="72" y="78"/>
                </a:lnTo>
                <a:lnTo>
                  <a:pt x="87" y="93"/>
                </a:lnTo>
                <a:lnTo>
                  <a:pt x="109" y="108"/>
                </a:lnTo>
                <a:lnTo>
                  <a:pt x="141" y="123"/>
                </a:lnTo>
                <a:lnTo>
                  <a:pt x="181" y="138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341"/>
          <p:cNvGrpSpPr/>
          <p:nvPr/>
        </p:nvGrpSpPr>
        <p:grpSpPr>
          <a:xfrm>
            <a:off x="1822450" y="1524000"/>
            <a:ext cx="7245350" cy="4457698"/>
            <a:chOff x="1060450" y="1790700"/>
            <a:chExt cx="7245350" cy="4457698"/>
          </a:xfrm>
        </p:grpSpPr>
        <p:grpSp>
          <p:nvGrpSpPr>
            <p:cNvPr id="3" name="Group 327"/>
            <p:cNvGrpSpPr>
              <a:grpSpLocks/>
            </p:cNvGrpSpPr>
            <p:nvPr/>
          </p:nvGrpSpPr>
          <p:grpSpPr bwMode="auto">
            <a:xfrm>
              <a:off x="1060450" y="1790700"/>
              <a:ext cx="6330386" cy="4457698"/>
              <a:chOff x="198440" y="1524000"/>
              <a:chExt cx="6291260" cy="4610105"/>
            </a:xfrm>
          </p:grpSpPr>
          <p:grpSp>
            <p:nvGrpSpPr>
              <p:cNvPr id="4" name="Group 408"/>
              <p:cNvGrpSpPr>
                <a:grpSpLocks/>
              </p:cNvGrpSpPr>
              <p:nvPr/>
            </p:nvGrpSpPr>
            <p:grpSpPr bwMode="auto">
              <a:xfrm>
                <a:off x="3810000" y="1524000"/>
                <a:ext cx="2679700" cy="1509713"/>
                <a:chOff x="2400" y="960"/>
                <a:chExt cx="1688" cy="951"/>
              </a:xfrm>
            </p:grpSpPr>
            <p:grpSp>
              <p:nvGrpSpPr>
                <p:cNvPr id="5" name="Group 407"/>
                <p:cNvGrpSpPr>
                  <a:grpSpLocks/>
                </p:cNvGrpSpPr>
                <p:nvPr/>
              </p:nvGrpSpPr>
              <p:grpSpPr bwMode="auto">
                <a:xfrm>
                  <a:off x="2477" y="960"/>
                  <a:ext cx="1611" cy="912"/>
                  <a:chOff x="2477" y="960"/>
                  <a:chExt cx="1611" cy="912"/>
                </a:xfrm>
              </p:grpSpPr>
              <p:sp>
                <p:nvSpPr>
                  <p:cNvPr id="9542" name="Text 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9" y="1053"/>
                    <a:ext cx="499" cy="1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 eaLnBrk="0" hangingPunct="0"/>
                    <a:r>
                      <a: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New Hall</a:t>
                    </a:r>
                  </a:p>
                </p:txBody>
              </p:sp>
              <p:sp>
                <p:nvSpPr>
                  <p:cNvPr id="9543" name="Line 7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477" y="1870"/>
                    <a:ext cx="0" cy="2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4" name="Freeform 318"/>
                  <p:cNvSpPr>
                    <a:spLocks/>
                  </p:cNvSpPr>
                  <p:nvPr/>
                </p:nvSpPr>
                <p:spPr bwMode="auto">
                  <a:xfrm>
                    <a:off x="3303" y="1036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5" name="Freeform 319"/>
                  <p:cNvSpPr>
                    <a:spLocks/>
                  </p:cNvSpPr>
                  <p:nvPr/>
                </p:nvSpPr>
                <p:spPr bwMode="auto">
                  <a:xfrm>
                    <a:off x="3303" y="1036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6" name="Freeform 320"/>
                  <p:cNvSpPr>
                    <a:spLocks/>
                  </p:cNvSpPr>
                  <p:nvPr/>
                </p:nvSpPr>
                <p:spPr bwMode="auto">
                  <a:xfrm>
                    <a:off x="3303" y="960"/>
                    <a:ext cx="323" cy="115"/>
                  </a:xfrm>
                  <a:custGeom>
                    <a:avLst/>
                    <a:gdLst>
                      <a:gd name="T0" fmla="*/ 239 w 323"/>
                      <a:gd name="T1" fmla="*/ 0 h 117"/>
                      <a:gd name="T2" fmla="*/ 0 w 323"/>
                      <a:gd name="T3" fmla="*/ 66 h 117"/>
                      <a:gd name="T4" fmla="*/ 89 w 323"/>
                      <a:gd name="T5" fmla="*/ 97 h 117"/>
                      <a:gd name="T6" fmla="*/ 323 w 323"/>
                      <a:gd name="T7" fmla="*/ 24 h 117"/>
                      <a:gd name="T8" fmla="*/ 239 w 323"/>
                      <a:gd name="T9" fmla="*/ 0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23"/>
                      <a:gd name="T16" fmla="*/ 0 h 117"/>
                      <a:gd name="T17" fmla="*/ 323 w 323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23" h="117">
                        <a:moveTo>
                          <a:pt x="239" y="0"/>
                        </a:moveTo>
                        <a:lnTo>
                          <a:pt x="0" y="76"/>
                        </a:lnTo>
                        <a:lnTo>
                          <a:pt x="89" y="117"/>
                        </a:lnTo>
                        <a:lnTo>
                          <a:pt x="323" y="24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7" name="Freeform 321"/>
                  <p:cNvSpPr>
                    <a:spLocks/>
                  </p:cNvSpPr>
                  <p:nvPr/>
                </p:nvSpPr>
                <p:spPr bwMode="auto">
                  <a:xfrm>
                    <a:off x="3303" y="960"/>
                    <a:ext cx="323" cy="115"/>
                  </a:xfrm>
                  <a:custGeom>
                    <a:avLst/>
                    <a:gdLst>
                      <a:gd name="T0" fmla="*/ 239 w 323"/>
                      <a:gd name="T1" fmla="*/ 0 h 117"/>
                      <a:gd name="T2" fmla="*/ 0 w 323"/>
                      <a:gd name="T3" fmla="*/ 66 h 117"/>
                      <a:gd name="T4" fmla="*/ 89 w 323"/>
                      <a:gd name="T5" fmla="*/ 97 h 117"/>
                      <a:gd name="T6" fmla="*/ 323 w 323"/>
                      <a:gd name="T7" fmla="*/ 24 h 11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23"/>
                      <a:gd name="T13" fmla="*/ 0 h 117"/>
                      <a:gd name="T14" fmla="*/ 323 w 323"/>
                      <a:gd name="T15" fmla="*/ 117 h 11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23" h="117">
                        <a:moveTo>
                          <a:pt x="239" y="0"/>
                        </a:moveTo>
                        <a:lnTo>
                          <a:pt x="0" y="76"/>
                        </a:lnTo>
                        <a:lnTo>
                          <a:pt x="89" y="117"/>
                        </a:lnTo>
                        <a:lnTo>
                          <a:pt x="323" y="24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8" name="Freeform 322"/>
                  <p:cNvSpPr>
                    <a:spLocks/>
                  </p:cNvSpPr>
                  <p:nvPr/>
                </p:nvSpPr>
                <p:spPr bwMode="auto">
                  <a:xfrm>
                    <a:off x="3392" y="986"/>
                    <a:ext cx="236" cy="177"/>
                  </a:xfrm>
                  <a:custGeom>
                    <a:avLst/>
                    <a:gdLst>
                      <a:gd name="T0" fmla="*/ 0 w 236"/>
                      <a:gd name="T1" fmla="*/ 150 h 180"/>
                      <a:gd name="T2" fmla="*/ 0 w 236"/>
                      <a:gd name="T3" fmla="*/ 80 h 180"/>
                      <a:gd name="T4" fmla="*/ 236 w 236"/>
                      <a:gd name="T5" fmla="*/ 0 h 180"/>
                      <a:gd name="T6" fmla="*/ 234 w 236"/>
                      <a:gd name="T7" fmla="*/ 77 h 180"/>
                      <a:gd name="T8" fmla="*/ 0 w 236"/>
                      <a:gd name="T9" fmla="*/ 150 h 1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6"/>
                      <a:gd name="T16" fmla="*/ 0 h 180"/>
                      <a:gd name="T17" fmla="*/ 236 w 236"/>
                      <a:gd name="T18" fmla="*/ 180 h 1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6" h="180">
                        <a:moveTo>
                          <a:pt x="0" y="180"/>
                        </a:moveTo>
                        <a:lnTo>
                          <a:pt x="0" y="91"/>
                        </a:lnTo>
                        <a:lnTo>
                          <a:pt x="236" y="0"/>
                        </a:lnTo>
                        <a:lnTo>
                          <a:pt x="234" y="87"/>
                        </a:lnTo>
                        <a:lnTo>
                          <a:pt x="0" y="180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9" name="Freeform 323"/>
                  <p:cNvSpPr>
                    <a:spLocks/>
                  </p:cNvSpPr>
                  <p:nvPr/>
                </p:nvSpPr>
                <p:spPr bwMode="auto">
                  <a:xfrm>
                    <a:off x="3392" y="986"/>
                    <a:ext cx="236" cy="177"/>
                  </a:xfrm>
                  <a:custGeom>
                    <a:avLst/>
                    <a:gdLst>
                      <a:gd name="T0" fmla="*/ 0 w 236"/>
                      <a:gd name="T1" fmla="*/ 150 h 180"/>
                      <a:gd name="T2" fmla="*/ 0 w 236"/>
                      <a:gd name="T3" fmla="*/ 80 h 180"/>
                      <a:gd name="T4" fmla="*/ 236 w 236"/>
                      <a:gd name="T5" fmla="*/ 0 h 180"/>
                      <a:gd name="T6" fmla="*/ 234 w 236"/>
                      <a:gd name="T7" fmla="*/ 77 h 180"/>
                      <a:gd name="T8" fmla="*/ 0 w 236"/>
                      <a:gd name="T9" fmla="*/ 150 h 1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6"/>
                      <a:gd name="T16" fmla="*/ 0 h 180"/>
                      <a:gd name="T17" fmla="*/ 236 w 236"/>
                      <a:gd name="T18" fmla="*/ 180 h 1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6" h="180">
                        <a:moveTo>
                          <a:pt x="0" y="180"/>
                        </a:moveTo>
                        <a:lnTo>
                          <a:pt x="0" y="91"/>
                        </a:lnTo>
                        <a:lnTo>
                          <a:pt x="236" y="0"/>
                        </a:lnTo>
                        <a:lnTo>
                          <a:pt x="234" y="87"/>
                        </a:lnTo>
                        <a:lnTo>
                          <a:pt x="0" y="18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0" name="Freeform 324"/>
                  <p:cNvSpPr>
                    <a:spLocks noEditPoints="1"/>
                  </p:cNvSpPr>
                  <p:nvPr/>
                </p:nvSpPr>
                <p:spPr bwMode="auto">
                  <a:xfrm>
                    <a:off x="3452" y="1006"/>
                    <a:ext cx="90" cy="106"/>
                  </a:xfrm>
                  <a:custGeom>
                    <a:avLst/>
                    <a:gdLst>
                      <a:gd name="T0" fmla="*/ 42 w 90"/>
                      <a:gd name="T1" fmla="*/ 19 h 108"/>
                      <a:gd name="T2" fmla="*/ 48 w 90"/>
                      <a:gd name="T3" fmla="*/ 19 h 108"/>
                      <a:gd name="T4" fmla="*/ 53 w 90"/>
                      <a:gd name="T5" fmla="*/ 21 h 108"/>
                      <a:gd name="T6" fmla="*/ 59 w 90"/>
                      <a:gd name="T7" fmla="*/ 22 h 108"/>
                      <a:gd name="T8" fmla="*/ 63 w 90"/>
                      <a:gd name="T9" fmla="*/ 27 h 108"/>
                      <a:gd name="T10" fmla="*/ 64 w 90"/>
                      <a:gd name="T11" fmla="*/ 27 h 108"/>
                      <a:gd name="T12" fmla="*/ 66 w 90"/>
                      <a:gd name="T13" fmla="*/ 33 h 108"/>
                      <a:gd name="T14" fmla="*/ 66 w 90"/>
                      <a:gd name="T15" fmla="*/ 42 h 108"/>
                      <a:gd name="T16" fmla="*/ 66 w 90"/>
                      <a:gd name="T17" fmla="*/ 53 h 108"/>
                      <a:gd name="T18" fmla="*/ 64 w 90"/>
                      <a:gd name="T19" fmla="*/ 63 h 108"/>
                      <a:gd name="T20" fmla="*/ 61 w 90"/>
                      <a:gd name="T21" fmla="*/ 70 h 108"/>
                      <a:gd name="T22" fmla="*/ 55 w 90"/>
                      <a:gd name="T23" fmla="*/ 73 h 108"/>
                      <a:gd name="T24" fmla="*/ 50 w 90"/>
                      <a:gd name="T25" fmla="*/ 74 h 108"/>
                      <a:gd name="T26" fmla="*/ 42 w 90"/>
                      <a:gd name="T27" fmla="*/ 75 h 108"/>
                      <a:gd name="T28" fmla="*/ 20 w 90"/>
                      <a:gd name="T29" fmla="*/ 75 h 108"/>
                      <a:gd name="T30" fmla="*/ 20 w 90"/>
                      <a:gd name="T31" fmla="*/ 19 h 108"/>
                      <a:gd name="T32" fmla="*/ 42 w 90"/>
                      <a:gd name="T33" fmla="*/ 19 h 108"/>
                      <a:gd name="T34" fmla="*/ 46 w 90"/>
                      <a:gd name="T35" fmla="*/ 0 h 108"/>
                      <a:gd name="T36" fmla="*/ 0 w 90"/>
                      <a:gd name="T37" fmla="*/ 0 h 108"/>
                      <a:gd name="T38" fmla="*/ 0 w 90"/>
                      <a:gd name="T39" fmla="*/ 88 h 108"/>
                      <a:gd name="T40" fmla="*/ 46 w 90"/>
                      <a:gd name="T41" fmla="*/ 88 h 108"/>
                      <a:gd name="T42" fmla="*/ 61 w 90"/>
                      <a:gd name="T43" fmla="*/ 84 h 108"/>
                      <a:gd name="T44" fmla="*/ 72 w 90"/>
                      <a:gd name="T45" fmla="*/ 79 h 108"/>
                      <a:gd name="T46" fmla="*/ 81 w 90"/>
                      <a:gd name="T47" fmla="*/ 74 h 108"/>
                      <a:gd name="T48" fmla="*/ 89 w 90"/>
                      <a:gd name="T49" fmla="*/ 61 h 108"/>
                      <a:gd name="T50" fmla="*/ 90 w 90"/>
                      <a:gd name="T51" fmla="*/ 40 h 108"/>
                      <a:gd name="T52" fmla="*/ 89 w 90"/>
                      <a:gd name="T53" fmla="*/ 33 h 108"/>
                      <a:gd name="T54" fmla="*/ 89 w 90"/>
                      <a:gd name="T55" fmla="*/ 27 h 108"/>
                      <a:gd name="T56" fmla="*/ 85 w 90"/>
                      <a:gd name="T57" fmla="*/ 24 h 108"/>
                      <a:gd name="T58" fmla="*/ 81 w 90"/>
                      <a:gd name="T59" fmla="*/ 15 h 108"/>
                      <a:gd name="T60" fmla="*/ 76 w 90"/>
                      <a:gd name="T61" fmla="*/ 9 h 108"/>
                      <a:gd name="T62" fmla="*/ 68 w 90"/>
                      <a:gd name="T63" fmla="*/ 6 h 108"/>
                      <a:gd name="T64" fmla="*/ 63 w 90"/>
                      <a:gd name="T65" fmla="*/ 2 h 108"/>
                      <a:gd name="T66" fmla="*/ 55 w 90"/>
                      <a:gd name="T67" fmla="*/ 0 h 108"/>
                      <a:gd name="T68" fmla="*/ 46 w 90"/>
                      <a:gd name="T69" fmla="*/ 0 h 108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90"/>
                      <a:gd name="T106" fmla="*/ 0 h 108"/>
                      <a:gd name="T107" fmla="*/ 90 w 90"/>
                      <a:gd name="T108" fmla="*/ 108 h 108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90" h="108">
                        <a:moveTo>
                          <a:pt x="42" y="19"/>
                        </a:moveTo>
                        <a:lnTo>
                          <a:pt x="48" y="19"/>
                        </a:lnTo>
                        <a:lnTo>
                          <a:pt x="53" y="21"/>
                        </a:lnTo>
                        <a:lnTo>
                          <a:pt x="59" y="22"/>
                        </a:lnTo>
                        <a:lnTo>
                          <a:pt x="63" y="28"/>
                        </a:lnTo>
                        <a:lnTo>
                          <a:pt x="64" y="34"/>
                        </a:lnTo>
                        <a:lnTo>
                          <a:pt x="66" y="43"/>
                        </a:lnTo>
                        <a:lnTo>
                          <a:pt x="66" y="52"/>
                        </a:lnTo>
                        <a:lnTo>
                          <a:pt x="66" y="63"/>
                        </a:lnTo>
                        <a:lnTo>
                          <a:pt x="64" y="73"/>
                        </a:lnTo>
                        <a:lnTo>
                          <a:pt x="61" y="80"/>
                        </a:lnTo>
                        <a:lnTo>
                          <a:pt x="55" y="86"/>
                        </a:lnTo>
                        <a:lnTo>
                          <a:pt x="50" y="87"/>
                        </a:lnTo>
                        <a:lnTo>
                          <a:pt x="42" y="89"/>
                        </a:lnTo>
                        <a:lnTo>
                          <a:pt x="20" y="89"/>
                        </a:lnTo>
                        <a:lnTo>
                          <a:pt x="20" y="19"/>
                        </a:lnTo>
                        <a:lnTo>
                          <a:pt x="42" y="19"/>
                        </a:lnTo>
                        <a:close/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0" y="108"/>
                        </a:lnTo>
                        <a:lnTo>
                          <a:pt x="46" y="108"/>
                        </a:lnTo>
                        <a:lnTo>
                          <a:pt x="61" y="104"/>
                        </a:lnTo>
                        <a:lnTo>
                          <a:pt x="72" y="98"/>
                        </a:lnTo>
                        <a:lnTo>
                          <a:pt x="81" y="87"/>
                        </a:lnTo>
                        <a:lnTo>
                          <a:pt x="89" y="71"/>
                        </a:lnTo>
                        <a:lnTo>
                          <a:pt x="90" y="50"/>
                        </a:lnTo>
                        <a:lnTo>
                          <a:pt x="89" y="43"/>
                        </a:lnTo>
                        <a:lnTo>
                          <a:pt x="89" y="34"/>
                        </a:lnTo>
                        <a:lnTo>
                          <a:pt x="85" y="24"/>
                        </a:lnTo>
                        <a:lnTo>
                          <a:pt x="81" y="15"/>
                        </a:lnTo>
                        <a:lnTo>
                          <a:pt x="76" y="9"/>
                        </a:lnTo>
                        <a:lnTo>
                          <a:pt x="68" y="6"/>
                        </a:lnTo>
                        <a:lnTo>
                          <a:pt x="63" y="2"/>
                        </a:lnTo>
                        <a:lnTo>
                          <a:pt x="55" y="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1" name="Freeform 325"/>
                  <p:cNvSpPr>
                    <a:spLocks/>
                  </p:cNvSpPr>
                  <p:nvPr/>
                </p:nvSpPr>
                <p:spPr bwMode="auto">
                  <a:xfrm>
                    <a:off x="3472" y="1025"/>
                    <a:ext cx="46" cy="69"/>
                  </a:xfrm>
                  <a:custGeom>
                    <a:avLst/>
                    <a:gdLst>
                      <a:gd name="T0" fmla="*/ 22 w 46"/>
                      <a:gd name="T1" fmla="*/ 0 h 70"/>
                      <a:gd name="T2" fmla="*/ 28 w 46"/>
                      <a:gd name="T3" fmla="*/ 0 h 70"/>
                      <a:gd name="T4" fmla="*/ 33 w 46"/>
                      <a:gd name="T5" fmla="*/ 2 h 70"/>
                      <a:gd name="T6" fmla="*/ 39 w 46"/>
                      <a:gd name="T7" fmla="*/ 3 h 70"/>
                      <a:gd name="T8" fmla="*/ 43 w 46"/>
                      <a:gd name="T9" fmla="*/ 9 h 70"/>
                      <a:gd name="T10" fmla="*/ 44 w 46"/>
                      <a:gd name="T11" fmla="*/ 15 h 70"/>
                      <a:gd name="T12" fmla="*/ 46 w 46"/>
                      <a:gd name="T13" fmla="*/ 24 h 70"/>
                      <a:gd name="T14" fmla="*/ 46 w 46"/>
                      <a:gd name="T15" fmla="*/ 33 h 70"/>
                      <a:gd name="T16" fmla="*/ 46 w 46"/>
                      <a:gd name="T17" fmla="*/ 35 h 70"/>
                      <a:gd name="T18" fmla="*/ 44 w 46"/>
                      <a:gd name="T19" fmla="*/ 44 h 70"/>
                      <a:gd name="T20" fmla="*/ 41 w 46"/>
                      <a:gd name="T21" fmla="*/ 51 h 70"/>
                      <a:gd name="T22" fmla="*/ 35 w 46"/>
                      <a:gd name="T23" fmla="*/ 57 h 70"/>
                      <a:gd name="T24" fmla="*/ 30 w 46"/>
                      <a:gd name="T25" fmla="*/ 58 h 70"/>
                      <a:gd name="T26" fmla="*/ 22 w 46"/>
                      <a:gd name="T27" fmla="*/ 60 h 70"/>
                      <a:gd name="T28" fmla="*/ 0 w 46"/>
                      <a:gd name="T29" fmla="*/ 60 h 70"/>
                      <a:gd name="T30" fmla="*/ 0 w 46"/>
                      <a:gd name="T31" fmla="*/ 0 h 70"/>
                      <a:gd name="T32" fmla="*/ 22 w 46"/>
                      <a:gd name="T33" fmla="*/ 0 h 70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46"/>
                      <a:gd name="T52" fmla="*/ 0 h 70"/>
                      <a:gd name="T53" fmla="*/ 46 w 46"/>
                      <a:gd name="T54" fmla="*/ 70 h 70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46" h="70">
                        <a:moveTo>
                          <a:pt x="22" y="0"/>
                        </a:moveTo>
                        <a:lnTo>
                          <a:pt x="28" y="0"/>
                        </a:lnTo>
                        <a:lnTo>
                          <a:pt x="33" y="2"/>
                        </a:lnTo>
                        <a:lnTo>
                          <a:pt x="39" y="3"/>
                        </a:lnTo>
                        <a:lnTo>
                          <a:pt x="43" y="9"/>
                        </a:lnTo>
                        <a:lnTo>
                          <a:pt x="44" y="15"/>
                        </a:lnTo>
                        <a:lnTo>
                          <a:pt x="46" y="24"/>
                        </a:lnTo>
                        <a:lnTo>
                          <a:pt x="46" y="33"/>
                        </a:lnTo>
                        <a:lnTo>
                          <a:pt x="46" y="44"/>
                        </a:lnTo>
                        <a:lnTo>
                          <a:pt x="44" y="54"/>
                        </a:lnTo>
                        <a:lnTo>
                          <a:pt x="41" y="61"/>
                        </a:lnTo>
                        <a:lnTo>
                          <a:pt x="35" y="67"/>
                        </a:lnTo>
                        <a:lnTo>
                          <a:pt x="30" y="68"/>
                        </a:lnTo>
                        <a:lnTo>
                          <a:pt x="22" y="70"/>
                        </a:lnTo>
                        <a:lnTo>
                          <a:pt x="0" y="70"/>
                        </a:lnTo>
                        <a:lnTo>
                          <a:pt x="0" y="0"/>
                        </a:lnTo>
                        <a:lnTo>
                          <a:pt x="22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2" name="Freeform 326"/>
                  <p:cNvSpPr>
                    <a:spLocks/>
                  </p:cNvSpPr>
                  <p:nvPr/>
                </p:nvSpPr>
                <p:spPr bwMode="auto">
                  <a:xfrm>
                    <a:off x="3452" y="1006"/>
                    <a:ext cx="90" cy="106"/>
                  </a:xfrm>
                  <a:custGeom>
                    <a:avLst/>
                    <a:gdLst>
                      <a:gd name="T0" fmla="*/ 46 w 90"/>
                      <a:gd name="T1" fmla="*/ 0 h 108"/>
                      <a:gd name="T2" fmla="*/ 0 w 90"/>
                      <a:gd name="T3" fmla="*/ 0 h 108"/>
                      <a:gd name="T4" fmla="*/ 0 w 90"/>
                      <a:gd name="T5" fmla="*/ 88 h 108"/>
                      <a:gd name="T6" fmla="*/ 46 w 90"/>
                      <a:gd name="T7" fmla="*/ 88 h 108"/>
                      <a:gd name="T8" fmla="*/ 61 w 90"/>
                      <a:gd name="T9" fmla="*/ 84 h 108"/>
                      <a:gd name="T10" fmla="*/ 72 w 90"/>
                      <a:gd name="T11" fmla="*/ 79 h 108"/>
                      <a:gd name="T12" fmla="*/ 81 w 90"/>
                      <a:gd name="T13" fmla="*/ 74 h 108"/>
                      <a:gd name="T14" fmla="*/ 89 w 90"/>
                      <a:gd name="T15" fmla="*/ 61 h 108"/>
                      <a:gd name="T16" fmla="*/ 90 w 90"/>
                      <a:gd name="T17" fmla="*/ 40 h 108"/>
                      <a:gd name="T18" fmla="*/ 89 w 90"/>
                      <a:gd name="T19" fmla="*/ 33 h 108"/>
                      <a:gd name="T20" fmla="*/ 89 w 90"/>
                      <a:gd name="T21" fmla="*/ 27 h 108"/>
                      <a:gd name="T22" fmla="*/ 85 w 90"/>
                      <a:gd name="T23" fmla="*/ 24 h 108"/>
                      <a:gd name="T24" fmla="*/ 81 w 90"/>
                      <a:gd name="T25" fmla="*/ 15 h 108"/>
                      <a:gd name="T26" fmla="*/ 76 w 90"/>
                      <a:gd name="T27" fmla="*/ 9 h 108"/>
                      <a:gd name="T28" fmla="*/ 68 w 90"/>
                      <a:gd name="T29" fmla="*/ 6 h 108"/>
                      <a:gd name="T30" fmla="*/ 63 w 90"/>
                      <a:gd name="T31" fmla="*/ 2 h 108"/>
                      <a:gd name="T32" fmla="*/ 55 w 90"/>
                      <a:gd name="T33" fmla="*/ 0 h 108"/>
                      <a:gd name="T34" fmla="*/ 46 w 90"/>
                      <a:gd name="T35" fmla="*/ 0 h 108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90"/>
                      <a:gd name="T55" fmla="*/ 0 h 108"/>
                      <a:gd name="T56" fmla="*/ 90 w 90"/>
                      <a:gd name="T57" fmla="*/ 108 h 108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90" h="108"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0" y="108"/>
                        </a:lnTo>
                        <a:lnTo>
                          <a:pt x="46" y="108"/>
                        </a:lnTo>
                        <a:lnTo>
                          <a:pt x="61" y="104"/>
                        </a:lnTo>
                        <a:lnTo>
                          <a:pt x="72" y="98"/>
                        </a:lnTo>
                        <a:lnTo>
                          <a:pt x="81" y="87"/>
                        </a:lnTo>
                        <a:lnTo>
                          <a:pt x="89" y="71"/>
                        </a:lnTo>
                        <a:lnTo>
                          <a:pt x="90" y="50"/>
                        </a:lnTo>
                        <a:lnTo>
                          <a:pt x="89" y="43"/>
                        </a:lnTo>
                        <a:lnTo>
                          <a:pt x="89" y="34"/>
                        </a:lnTo>
                        <a:lnTo>
                          <a:pt x="85" y="24"/>
                        </a:lnTo>
                        <a:lnTo>
                          <a:pt x="81" y="15"/>
                        </a:lnTo>
                        <a:lnTo>
                          <a:pt x="76" y="9"/>
                        </a:lnTo>
                        <a:lnTo>
                          <a:pt x="68" y="6"/>
                        </a:lnTo>
                        <a:lnTo>
                          <a:pt x="63" y="2"/>
                        </a:lnTo>
                        <a:lnTo>
                          <a:pt x="55" y="0"/>
                        </a:lnTo>
                        <a:lnTo>
                          <a:pt x="46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3" name="Freeform 327"/>
                  <p:cNvSpPr>
                    <a:spLocks/>
                  </p:cNvSpPr>
                  <p:nvPr/>
                </p:nvSpPr>
                <p:spPr bwMode="auto">
                  <a:xfrm>
                    <a:off x="2925" y="1160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4" name="Freeform 328"/>
                  <p:cNvSpPr>
                    <a:spLocks/>
                  </p:cNvSpPr>
                  <p:nvPr/>
                </p:nvSpPr>
                <p:spPr bwMode="auto">
                  <a:xfrm>
                    <a:off x="2925" y="1160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5" name="Freeform 329"/>
                  <p:cNvSpPr>
                    <a:spLocks/>
                  </p:cNvSpPr>
                  <p:nvPr/>
                </p:nvSpPr>
                <p:spPr bwMode="auto">
                  <a:xfrm>
                    <a:off x="2925" y="1130"/>
                    <a:ext cx="176" cy="70"/>
                  </a:xfrm>
                  <a:custGeom>
                    <a:avLst/>
                    <a:gdLst>
                      <a:gd name="T0" fmla="*/ 176 w 176"/>
                      <a:gd name="T1" fmla="*/ 35 h 71"/>
                      <a:gd name="T2" fmla="*/ 89 w 176"/>
                      <a:gd name="T3" fmla="*/ 61 h 71"/>
                      <a:gd name="T4" fmla="*/ 0 w 176"/>
                      <a:gd name="T5" fmla="*/ 30 h 71"/>
                      <a:gd name="T6" fmla="*/ 87 w 176"/>
                      <a:gd name="T7" fmla="*/ 0 h 71"/>
                      <a:gd name="T8" fmla="*/ 176 w 176"/>
                      <a:gd name="T9" fmla="*/ 35 h 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6"/>
                      <a:gd name="T16" fmla="*/ 0 h 71"/>
                      <a:gd name="T17" fmla="*/ 176 w 176"/>
                      <a:gd name="T18" fmla="*/ 71 h 7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6" h="71">
                        <a:moveTo>
                          <a:pt x="176" y="39"/>
                        </a:moveTo>
                        <a:lnTo>
                          <a:pt x="89" y="71"/>
                        </a:lnTo>
                        <a:lnTo>
                          <a:pt x="0" y="30"/>
                        </a:lnTo>
                        <a:lnTo>
                          <a:pt x="87" y="0"/>
                        </a:lnTo>
                        <a:lnTo>
                          <a:pt x="176" y="39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6" name="Freeform 330"/>
                  <p:cNvSpPr>
                    <a:spLocks/>
                  </p:cNvSpPr>
                  <p:nvPr/>
                </p:nvSpPr>
                <p:spPr bwMode="auto">
                  <a:xfrm>
                    <a:off x="3014" y="1169"/>
                    <a:ext cx="87" cy="119"/>
                  </a:xfrm>
                  <a:custGeom>
                    <a:avLst/>
                    <a:gdLst>
                      <a:gd name="T0" fmla="*/ 0 w 87"/>
                      <a:gd name="T1" fmla="*/ 101 h 121"/>
                      <a:gd name="T2" fmla="*/ 0 w 87"/>
                      <a:gd name="T3" fmla="*/ 30 h 121"/>
                      <a:gd name="T4" fmla="*/ 87 w 87"/>
                      <a:gd name="T5" fmla="*/ 0 h 121"/>
                      <a:gd name="T6" fmla="*/ 87 w 87"/>
                      <a:gd name="T7" fmla="*/ 76 h 121"/>
                      <a:gd name="T8" fmla="*/ 0 w 87"/>
                      <a:gd name="T9" fmla="*/ 101 h 1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7"/>
                      <a:gd name="T16" fmla="*/ 0 h 121"/>
                      <a:gd name="T17" fmla="*/ 87 w 87"/>
                      <a:gd name="T18" fmla="*/ 121 h 1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7" h="121">
                        <a:moveTo>
                          <a:pt x="0" y="121"/>
                        </a:moveTo>
                        <a:lnTo>
                          <a:pt x="0" y="32"/>
                        </a:lnTo>
                        <a:lnTo>
                          <a:pt x="87" y="0"/>
                        </a:lnTo>
                        <a:lnTo>
                          <a:pt x="87" y="86"/>
                        </a:lnTo>
                        <a:lnTo>
                          <a:pt x="0" y="121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7" name="Freeform 332"/>
                  <p:cNvSpPr>
                    <a:spLocks/>
                  </p:cNvSpPr>
                  <p:nvPr/>
                </p:nvSpPr>
                <p:spPr bwMode="auto">
                  <a:xfrm>
                    <a:off x="3099" y="1110"/>
                    <a:ext cx="238" cy="105"/>
                  </a:xfrm>
                  <a:custGeom>
                    <a:avLst/>
                    <a:gdLst>
                      <a:gd name="T0" fmla="*/ 238 w 238"/>
                      <a:gd name="T1" fmla="*/ 0 h 106"/>
                      <a:gd name="T2" fmla="*/ 206 w 238"/>
                      <a:gd name="T3" fmla="*/ 30 h 106"/>
                      <a:gd name="T4" fmla="*/ 184 w 238"/>
                      <a:gd name="T5" fmla="*/ 15 h 106"/>
                      <a:gd name="T6" fmla="*/ 165 w 238"/>
                      <a:gd name="T7" fmla="*/ 41 h 106"/>
                      <a:gd name="T8" fmla="*/ 145 w 238"/>
                      <a:gd name="T9" fmla="*/ 26 h 106"/>
                      <a:gd name="T10" fmla="*/ 132 w 238"/>
                      <a:gd name="T11" fmla="*/ 53 h 106"/>
                      <a:gd name="T12" fmla="*/ 112 w 238"/>
                      <a:gd name="T13" fmla="*/ 43 h 106"/>
                      <a:gd name="T14" fmla="*/ 100 w 238"/>
                      <a:gd name="T15" fmla="*/ 61 h 106"/>
                      <a:gd name="T16" fmla="*/ 78 w 238"/>
                      <a:gd name="T17" fmla="*/ 53 h 106"/>
                      <a:gd name="T18" fmla="*/ 67 w 238"/>
                      <a:gd name="T19" fmla="*/ 73 h 106"/>
                      <a:gd name="T20" fmla="*/ 45 w 238"/>
                      <a:gd name="T21" fmla="*/ 59 h 106"/>
                      <a:gd name="T22" fmla="*/ 32 w 238"/>
                      <a:gd name="T23" fmla="*/ 86 h 106"/>
                      <a:gd name="T24" fmla="*/ 15 w 238"/>
                      <a:gd name="T25" fmla="*/ 68 h 106"/>
                      <a:gd name="T26" fmla="*/ 0 w 238"/>
                      <a:gd name="T27" fmla="*/ 96 h 10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238"/>
                      <a:gd name="T43" fmla="*/ 0 h 106"/>
                      <a:gd name="T44" fmla="*/ 238 w 238"/>
                      <a:gd name="T45" fmla="*/ 106 h 10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238" h="106">
                        <a:moveTo>
                          <a:pt x="238" y="0"/>
                        </a:moveTo>
                        <a:lnTo>
                          <a:pt x="206" y="30"/>
                        </a:lnTo>
                        <a:lnTo>
                          <a:pt x="184" y="15"/>
                        </a:lnTo>
                        <a:lnTo>
                          <a:pt x="165" y="41"/>
                        </a:lnTo>
                        <a:lnTo>
                          <a:pt x="145" y="26"/>
                        </a:lnTo>
                        <a:lnTo>
                          <a:pt x="132" y="54"/>
                        </a:lnTo>
                        <a:lnTo>
                          <a:pt x="112" y="43"/>
                        </a:lnTo>
                        <a:lnTo>
                          <a:pt x="100" y="71"/>
                        </a:lnTo>
                        <a:lnTo>
                          <a:pt x="78" y="56"/>
                        </a:lnTo>
                        <a:lnTo>
                          <a:pt x="67" y="83"/>
                        </a:lnTo>
                        <a:lnTo>
                          <a:pt x="45" y="69"/>
                        </a:lnTo>
                        <a:lnTo>
                          <a:pt x="32" y="96"/>
                        </a:lnTo>
                        <a:lnTo>
                          <a:pt x="15" y="78"/>
                        </a:lnTo>
                        <a:lnTo>
                          <a:pt x="0" y="106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8" name="Line 3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77" y="1234"/>
                    <a:ext cx="92" cy="40"/>
                  </a:xfrm>
                  <a:prstGeom prst="line">
                    <a:avLst/>
                  </a:pr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541" name="Freeform 331"/>
                <p:cNvSpPr>
                  <a:spLocks/>
                </p:cNvSpPr>
                <p:nvPr/>
              </p:nvSpPr>
              <p:spPr bwMode="auto">
                <a:xfrm>
                  <a:off x="2400" y="1275"/>
                  <a:ext cx="477" cy="636"/>
                </a:xfrm>
                <a:custGeom>
                  <a:avLst/>
                  <a:gdLst>
                    <a:gd name="T0" fmla="*/ 0 w 477"/>
                    <a:gd name="T1" fmla="*/ 636 h 636"/>
                    <a:gd name="T2" fmla="*/ 247 w 477"/>
                    <a:gd name="T3" fmla="*/ 493 h 636"/>
                    <a:gd name="T4" fmla="*/ 477 w 477"/>
                    <a:gd name="T5" fmla="*/ 0 h 636"/>
                    <a:gd name="T6" fmla="*/ 0 60000 65536"/>
                    <a:gd name="T7" fmla="*/ 0 60000 65536"/>
                    <a:gd name="T8" fmla="*/ 0 60000 65536"/>
                    <a:gd name="T9" fmla="*/ 0 w 477"/>
                    <a:gd name="T10" fmla="*/ 0 h 636"/>
                    <a:gd name="T11" fmla="*/ 477 w 477"/>
                    <a:gd name="T12" fmla="*/ 636 h 6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7" h="636">
                      <a:moveTo>
                        <a:pt x="0" y="636"/>
                      </a:moveTo>
                      <a:lnTo>
                        <a:pt x="247" y="493"/>
                      </a:lnTo>
                      <a:lnTo>
                        <a:pt x="477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" name="Group 429"/>
              <p:cNvGrpSpPr>
                <a:grpSpLocks/>
              </p:cNvGrpSpPr>
              <p:nvPr/>
            </p:nvGrpSpPr>
            <p:grpSpPr bwMode="auto">
              <a:xfrm>
                <a:off x="962025" y="2286001"/>
                <a:ext cx="4654551" cy="2616201"/>
                <a:chOff x="558" y="1440"/>
                <a:chExt cx="2932" cy="1648"/>
              </a:xfrm>
            </p:grpSpPr>
            <p:sp>
              <p:nvSpPr>
                <p:cNvPr id="9348" name="Freeform 135"/>
                <p:cNvSpPr>
                  <a:spLocks/>
                </p:cNvSpPr>
                <p:nvPr/>
              </p:nvSpPr>
              <p:spPr bwMode="auto">
                <a:xfrm>
                  <a:off x="672" y="2400"/>
                  <a:ext cx="1687" cy="688"/>
                </a:xfrm>
                <a:custGeom>
                  <a:avLst/>
                  <a:gdLst>
                    <a:gd name="T0" fmla="*/ 934 w 1687"/>
                    <a:gd name="T1" fmla="*/ 0 h 688"/>
                    <a:gd name="T2" fmla="*/ 794 w 1687"/>
                    <a:gd name="T3" fmla="*/ 17 h 688"/>
                    <a:gd name="T4" fmla="*/ 756 w 1687"/>
                    <a:gd name="T5" fmla="*/ 39 h 688"/>
                    <a:gd name="T6" fmla="*/ 727 w 1687"/>
                    <a:gd name="T7" fmla="*/ 60 h 688"/>
                    <a:gd name="T8" fmla="*/ 705 w 1687"/>
                    <a:gd name="T9" fmla="*/ 76 h 688"/>
                    <a:gd name="T10" fmla="*/ 692 w 1687"/>
                    <a:gd name="T11" fmla="*/ 89 h 688"/>
                    <a:gd name="T12" fmla="*/ 682 w 1687"/>
                    <a:gd name="T13" fmla="*/ 99 h 688"/>
                    <a:gd name="T14" fmla="*/ 680 w 1687"/>
                    <a:gd name="T15" fmla="*/ 101 h 688"/>
                    <a:gd name="T16" fmla="*/ 649 w 1687"/>
                    <a:gd name="T17" fmla="*/ 136 h 688"/>
                    <a:gd name="T18" fmla="*/ 628 w 1687"/>
                    <a:gd name="T19" fmla="*/ 169 h 688"/>
                    <a:gd name="T20" fmla="*/ 616 w 1687"/>
                    <a:gd name="T21" fmla="*/ 202 h 688"/>
                    <a:gd name="T22" fmla="*/ 612 w 1687"/>
                    <a:gd name="T23" fmla="*/ 232 h 688"/>
                    <a:gd name="T24" fmla="*/ 614 w 1687"/>
                    <a:gd name="T25" fmla="*/ 260 h 688"/>
                    <a:gd name="T26" fmla="*/ 617 w 1687"/>
                    <a:gd name="T27" fmla="*/ 286 h 688"/>
                    <a:gd name="T28" fmla="*/ 627 w 1687"/>
                    <a:gd name="T29" fmla="*/ 308 h 688"/>
                    <a:gd name="T30" fmla="*/ 634 w 1687"/>
                    <a:gd name="T31" fmla="*/ 325 h 688"/>
                    <a:gd name="T32" fmla="*/ 643 w 1687"/>
                    <a:gd name="T33" fmla="*/ 338 h 688"/>
                    <a:gd name="T34" fmla="*/ 649 w 1687"/>
                    <a:gd name="T35" fmla="*/ 347 h 688"/>
                    <a:gd name="T36" fmla="*/ 651 w 1687"/>
                    <a:gd name="T37" fmla="*/ 349 h 688"/>
                    <a:gd name="T38" fmla="*/ 682 w 1687"/>
                    <a:gd name="T39" fmla="*/ 384 h 688"/>
                    <a:gd name="T40" fmla="*/ 719 w 1687"/>
                    <a:gd name="T41" fmla="*/ 412 h 688"/>
                    <a:gd name="T42" fmla="*/ 758 w 1687"/>
                    <a:gd name="T43" fmla="*/ 434 h 688"/>
                    <a:gd name="T44" fmla="*/ 797 w 1687"/>
                    <a:gd name="T45" fmla="*/ 451 h 688"/>
                    <a:gd name="T46" fmla="*/ 834 w 1687"/>
                    <a:gd name="T47" fmla="*/ 462 h 688"/>
                    <a:gd name="T48" fmla="*/ 866 w 1687"/>
                    <a:gd name="T49" fmla="*/ 471 h 688"/>
                    <a:gd name="T50" fmla="*/ 892 w 1687"/>
                    <a:gd name="T51" fmla="*/ 477 h 688"/>
                    <a:gd name="T52" fmla="*/ 910 w 1687"/>
                    <a:gd name="T53" fmla="*/ 479 h 688"/>
                    <a:gd name="T54" fmla="*/ 916 w 1687"/>
                    <a:gd name="T55" fmla="*/ 481 h 688"/>
                    <a:gd name="T56" fmla="*/ 992 w 1687"/>
                    <a:gd name="T57" fmla="*/ 486 h 688"/>
                    <a:gd name="T58" fmla="*/ 1059 w 1687"/>
                    <a:gd name="T59" fmla="*/ 488 h 688"/>
                    <a:gd name="T60" fmla="*/ 1114 w 1687"/>
                    <a:gd name="T61" fmla="*/ 488 h 688"/>
                    <a:gd name="T62" fmla="*/ 1161 w 1687"/>
                    <a:gd name="T63" fmla="*/ 486 h 688"/>
                    <a:gd name="T64" fmla="*/ 1198 w 1687"/>
                    <a:gd name="T65" fmla="*/ 482 h 688"/>
                    <a:gd name="T66" fmla="*/ 1227 w 1687"/>
                    <a:gd name="T67" fmla="*/ 479 h 688"/>
                    <a:gd name="T68" fmla="*/ 1250 w 1687"/>
                    <a:gd name="T69" fmla="*/ 473 h 688"/>
                    <a:gd name="T70" fmla="*/ 1265 w 1687"/>
                    <a:gd name="T71" fmla="*/ 470 h 688"/>
                    <a:gd name="T72" fmla="*/ 1274 w 1687"/>
                    <a:gd name="T73" fmla="*/ 468 h 688"/>
                    <a:gd name="T74" fmla="*/ 1277 w 1687"/>
                    <a:gd name="T75" fmla="*/ 466 h 688"/>
                    <a:gd name="T76" fmla="*/ 1320 w 1687"/>
                    <a:gd name="T77" fmla="*/ 453 h 688"/>
                    <a:gd name="T78" fmla="*/ 1361 w 1687"/>
                    <a:gd name="T79" fmla="*/ 436 h 688"/>
                    <a:gd name="T80" fmla="*/ 1402 w 1687"/>
                    <a:gd name="T81" fmla="*/ 419 h 688"/>
                    <a:gd name="T82" fmla="*/ 1441 w 1687"/>
                    <a:gd name="T83" fmla="*/ 401 h 688"/>
                    <a:gd name="T84" fmla="*/ 1478 w 1687"/>
                    <a:gd name="T85" fmla="*/ 382 h 688"/>
                    <a:gd name="T86" fmla="*/ 1509 w 1687"/>
                    <a:gd name="T87" fmla="*/ 364 h 688"/>
                    <a:gd name="T88" fmla="*/ 1537 w 1687"/>
                    <a:gd name="T89" fmla="*/ 347 h 688"/>
                    <a:gd name="T90" fmla="*/ 1561 w 1687"/>
                    <a:gd name="T91" fmla="*/ 332 h 688"/>
                    <a:gd name="T92" fmla="*/ 1578 w 1687"/>
                    <a:gd name="T93" fmla="*/ 321 h 688"/>
                    <a:gd name="T94" fmla="*/ 1589 w 1687"/>
                    <a:gd name="T95" fmla="*/ 314 h 688"/>
                    <a:gd name="T96" fmla="*/ 1593 w 1687"/>
                    <a:gd name="T97" fmla="*/ 312 h 688"/>
                    <a:gd name="T98" fmla="*/ 1687 w 1687"/>
                    <a:gd name="T99" fmla="*/ 317 h 688"/>
                    <a:gd name="T100" fmla="*/ 1096 w 1687"/>
                    <a:gd name="T101" fmla="*/ 651 h 688"/>
                    <a:gd name="T102" fmla="*/ 1092 w 1687"/>
                    <a:gd name="T103" fmla="*/ 653 h 688"/>
                    <a:gd name="T104" fmla="*/ 1079 w 1687"/>
                    <a:gd name="T105" fmla="*/ 657 h 688"/>
                    <a:gd name="T106" fmla="*/ 1059 w 1687"/>
                    <a:gd name="T107" fmla="*/ 664 h 688"/>
                    <a:gd name="T108" fmla="*/ 1033 w 1687"/>
                    <a:gd name="T109" fmla="*/ 672 h 688"/>
                    <a:gd name="T110" fmla="*/ 999 w 1687"/>
                    <a:gd name="T111" fmla="*/ 679 h 688"/>
                    <a:gd name="T112" fmla="*/ 960 w 1687"/>
                    <a:gd name="T113" fmla="*/ 685 h 688"/>
                    <a:gd name="T114" fmla="*/ 916 w 1687"/>
                    <a:gd name="T115" fmla="*/ 688 h 688"/>
                    <a:gd name="T116" fmla="*/ 868 w 1687"/>
                    <a:gd name="T117" fmla="*/ 688 h 688"/>
                    <a:gd name="T118" fmla="*/ 0 w 1687"/>
                    <a:gd name="T119" fmla="*/ 668 h 688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687"/>
                    <a:gd name="T181" fmla="*/ 0 h 688"/>
                    <a:gd name="T182" fmla="*/ 1687 w 1687"/>
                    <a:gd name="T183" fmla="*/ 688 h 688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687" h="688">
                      <a:moveTo>
                        <a:pt x="934" y="0"/>
                      </a:moveTo>
                      <a:lnTo>
                        <a:pt x="794" y="17"/>
                      </a:lnTo>
                      <a:lnTo>
                        <a:pt x="756" y="39"/>
                      </a:lnTo>
                      <a:lnTo>
                        <a:pt x="727" y="60"/>
                      </a:lnTo>
                      <a:lnTo>
                        <a:pt x="705" y="76"/>
                      </a:lnTo>
                      <a:lnTo>
                        <a:pt x="692" y="89"/>
                      </a:lnTo>
                      <a:lnTo>
                        <a:pt x="682" y="99"/>
                      </a:lnTo>
                      <a:lnTo>
                        <a:pt x="680" y="101"/>
                      </a:lnTo>
                      <a:lnTo>
                        <a:pt x="649" y="136"/>
                      </a:lnTo>
                      <a:lnTo>
                        <a:pt x="628" y="169"/>
                      </a:lnTo>
                      <a:lnTo>
                        <a:pt x="616" y="202"/>
                      </a:lnTo>
                      <a:lnTo>
                        <a:pt x="612" y="232"/>
                      </a:lnTo>
                      <a:lnTo>
                        <a:pt x="614" y="260"/>
                      </a:lnTo>
                      <a:lnTo>
                        <a:pt x="617" y="286"/>
                      </a:lnTo>
                      <a:lnTo>
                        <a:pt x="627" y="308"/>
                      </a:lnTo>
                      <a:lnTo>
                        <a:pt x="634" y="325"/>
                      </a:lnTo>
                      <a:lnTo>
                        <a:pt x="643" y="338"/>
                      </a:lnTo>
                      <a:lnTo>
                        <a:pt x="649" y="347"/>
                      </a:lnTo>
                      <a:lnTo>
                        <a:pt x="651" y="349"/>
                      </a:lnTo>
                      <a:lnTo>
                        <a:pt x="682" y="384"/>
                      </a:lnTo>
                      <a:lnTo>
                        <a:pt x="719" y="412"/>
                      </a:lnTo>
                      <a:lnTo>
                        <a:pt x="758" y="434"/>
                      </a:lnTo>
                      <a:lnTo>
                        <a:pt x="797" y="451"/>
                      </a:lnTo>
                      <a:lnTo>
                        <a:pt x="834" y="462"/>
                      </a:lnTo>
                      <a:lnTo>
                        <a:pt x="866" y="471"/>
                      </a:lnTo>
                      <a:lnTo>
                        <a:pt x="892" y="477"/>
                      </a:lnTo>
                      <a:lnTo>
                        <a:pt x="910" y="479"/>
                      </a:lnTo>
                      <a:lnTo>
                        <a:pt x="916" y="481"/>
                      </a:lnTo>
                      <a:lnTo>
                        <a:pt x="992" y="486"/>
                      </a:lnTo>
                      <a:lnTo>
                        <a:pt x="1059" y="488"/>
                      </a:lnTo>
                      <a:lnTo>
                        <a:pt x="1114" y="488"/>
                      </a:lnTo>
                      <a:lnTo>
                        <a:pt x="1161" y="486"/>
                      </a:lnTo>
                      <a:lnTo>
                        <a:pt x="1198" y="482"/>
                      </a:lnTo>
                      <a:lnTo>
                        <a:pt x="1227" y="479"/>
                      </a:lnTo>
                      <a:lnTo>
                        <a:pt x="1250" y="473"/>
                      </a:lnTo>
                      <a:lnTo>
                        <a:pt x="1265" y="470"/>
                      </a:lnTo>
                      <a:lnTo>
                        <a:pt x="1274" y="468"/>
                      </a:lnTo>
                      <a:lnTo>
                        <a:pt x="1277" y="466"/>
                      </a:lnTo>
                      <a:lnTo>
                        <a:pt x="1320" y="453"/>
                      </a:lnTo>
                      <a:lnTo>
                        <a:pt x="1361" y="436"/>
                      </a:lnTo>
                      <a:lnTo>
                        <a:pt x="1402" y="419"/>
                      </a:lnTo>
                      <a:lnTo>
                        <a:pt x="1441" y="401"/>
                      </a:lnTo>
                      <a:lnTo>
                        <a:pt x="1478" y="382"/>
                      </a:lnTo>
                      <a:lnTo>
                        <a:pt x="1509" y="364"/>
                      </a:lnTo>
                      <a:lnTo>
                        <a:pt x="1537" y="347"/>
                      </a:lnTo>
                      <a:lnTo>
                        <a:pt x="1561" y="332"/>
                      </a:lnTo>
                      <a:lnTo>
                        <a:pt x="1578" y="321"/>
                      </a:lnTo>
                      <a:lnTo>
                        <a:pt x="1589" y="314"/>
                      </a:lnTo>
                      <a:lnTo>
                        <a:pt x="1593" y="312"/>
                      </a:lnTo>
                      <a:lnTo>
                        <a:pt x="1687" y="317"/>
                      </a:lnTo>
                      <a:lnTo>
                        <a:pt x="1096" y="651"/>
                      </a:lnTo>
                      <a:lnTo>
                        <a:pt x="1092" y="653"/>
                      </a:lnTo>
                      <a:lnTo>
                        <a:pt x="1079" y="657"/>
                      </a:lnTo>
                      <a:lnTo>
                        <a:pt x="1059" y="664"/>
                      </a:lnTo>
                      <a:lnTo>
                        <a:pt x="1033" y="672"/>
                      </a:lnTo>
                      <a:lnTo>
                        <a:pt x="999" y="679"/>
                      </a:lnTo>
                      <a:lnTo>
                        <a:pt x="960" y="685"/>
                      </a:lnTo>
                      <a:lnTo>
                        <a:pt x="916" y="688"/>
                      </a:lnTo>
                      <a:lnTo>
                        <a:pt x="868" y="688"/>
                      </a:lnTo>
                      <a:lnTo>
                        <a:pt x="0" y="668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7" name="Group 428"/>
                <p:cNvGrpSpPr>
                  <a:grpSpLocks/>
                </p:cNvGrpSpPr>
                <p:nvPr/>
              </p:nvGrpSpPr>
              <p:grpSpPr bwMode="auto">
                <a:xfrm>
                  <a:off x="558" y="1440"/>
                  <a:ext cx="2932" cy="1485"/>
                  <a:chOff x="558" y="1440"/>
                  <a:chExt cx="2932" cy="1485"/>
                </a:xfrm>
              </p:grpSpPr>
              <p:grpSp>
                <p:nvGrpSpPr>
                  <p:cNvPr id="8" name="Group 425"/>
                  <p:cNvGrpSpPr>
                    <a:grpSpLocks/>
                  </p:cNvGrpSpPr>
                  <p:nvPr/>
                </p:nvGrpSpPr>
                <p:grpSpPr bwMode="auto">
                  <a:xfrm>
                    <a:off x="944" y="1440"/>
                    <a:ext cx="2546" cy="1485"/>
                    <a:chOff x="944" y="1440"/>
                    <a:chExt cx="2546" cy="1485"/>
                  </a:xfrm>
                </p:grpSpPr>
                <p:sp>
                  <p:nvSpPr>
                    <p:cNvPr id="9352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1603" y="1964"/>
                      <a:ext cx="665" cy="401"/>
                    </a:xfrm>
                    <a:custGeom>
                      <a:avLst/>
                      <a:gdLst>
                        <a:gd name="T0" fmla="*/ 647 w 665"/>
                        <a:gd name="T1" fmla="*/ 0 h 401"/>
                        <a:gd name="T2" fmla="*/ 647 w 665"/>
                        <a:gd name="T3" fmla="*/ 2 h 401"/>
                        <a:gd name="T4" fmla="*/ 651 w 665"/>
                        <a:gd name="T5" fmla="*/ 4 h 401"/>
                        <a:gd name="T6" fmla="*/ 654 w 665"/>
                        <a:gd name="T7" fmla="*/ 6 h 401"/>
                        <a:gd name="T8" fmla="*/ 658 w 665"/>
                        <a:gd name="T9" fmla="*/ 10 h 401"/>
                        <a:gd name="T10" fmla="*/ 662 w 665"/>
                        <a:gd name="T11" fmla="*/ 13 h 401"/>
                        <a:gd name="T12" fmla="*/ 664 w 665"/>
                        <a:gd name="T13" fmla="*/ 19 h 401"/>
                        <a:gd name="T14" fmla="*/ 665 w 665"/>
                        <a:gd name="T15" fmla="*/ 23 h 401"/>
                        <a:gd name="T16" fmla="*/ 15 w 665"/>
                        <a:gd name="T17" fmla="*/ 401 h 401"/>
                        <a:gd name="T18" fmla="*/ 0 w 665"/>
                        <a:gd name="T19" fmla="*/ 379 h 401"/>
                        <a:gd name="T20" fmla="*/ 647 w 665"/>
                        <a:gd name="T21" fmla="*/ 0 h 40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5"/>
                        <a:gd name="T34" fmla="*/ 0 h 401"/>
                        <a:gd name="T35" fmla="*/ 665 w 665"/>
                        <a:gd name="T36" fmla="*/ 401 h 40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5" h="401">
                          <a:moveTo>
                            <a:pt x="647" y="0"/>
                          </a:moveTo>
                          <a:lnTo>
                            <a:pt x="647" y="2"/>
                          </a:lnTo>
                          <a:lnTo>
                            <a:pt x="651" y="4"/>
                          </a:lnTo>
                          <a:lnTo>
                            <a:pt x="654" y="6"/>
                          </a:lnTo>
                          <a:lnTo>
                            <a:pt x="658" y="10"/>
                          </a:lnTo>
                          <a:lnTo>
                            <a:pt x="662" y="13"/>
                          </a:lnTo>
                          <a:lnTo>
                            <a:pt x="664" y="19"/>
                          </a:lnTo>
                          <a:lnTo>
                            <a:pt x="665" y="23"/>
                          </a:lnTo>
                          <a:lnTo>
                            <a:pt x="15" y="401"/>
                          </a:lnTo>
                          <a:lnTo>
                            <a:pt x="0" y="379"/>
                          </a:lnTo>
                          <a:lnTo>
                            <a:pt x="647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3" name="Line 15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649"/>
                      <a:ext cx="95" cy="276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4" name="Line 1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706"/>
                      <a:ext cx="95" cy="219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5" name="Line 1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754"/>
                      <a:ext cx="95" cy="17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6" name="Line 1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808"/>
                      <a:ext cx="95" cy="117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7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8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9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2027" y="2797"/>
                      <a:ext cx="69" cy="91"/>
                    </a:xfrm>
                    <a:custGeom>
                      <a:avLst/>
                      <a:gdLst>
                        <a:gd name="T0" fmla="*/ 69 w 69"/>
                        <a:gd name="T1" fmla="*/ 0 h 91"/>
                        <a:gd name="T2" fmla="*/ 0 w 69"/>
                        <a:gd name="T3" fmla="*/ 39 h 91"/>
                        <a:gd name="T4" fmla="*/ 0 w 69"/>
                        <a:gd name="T5" fmla="*/ 91 h 91"/>
                        <a:gd name="T6" fmla="*/ 69 w 69"/>
                        <a:gd name="T7" fmla="*/ 52 h 91"/>
                        <a:gd name="T8" fmla="*/ 69 w 69"/>
                        <a:gd name="T9" fmla="*/ 0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9"/>
                        <a:gd name="T16" fmla="*/ 0 h 91"/>
                        <a:gd name="T17" fmla="*/ 69 w 69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9" h="91">
                          <a:moveTo>
                            <a:pt x="69" y="0"/>
                          </a:moveTo>
                          <a:lnTo>
                            <a:pt x="0" y="39"/>
                          </a:lnTo>
                          <a:lnTo>
                            <a:pt x="0" y="91"/>
                          </a:lnTo>
                          <a:lnTo>
                            <a:pt x="69" y="52"/>
                          </a:lnTo>
                          <a:lnTo>
                            <a:pt x="69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0" name="Freeform 174"/>
                    <p:cNvSpPr>
                      <a:spLocks/>
                    </p:cNvSpPr>
                    <p:nvPr/>
                  </p:nvSpPr>
                  <p:spPr bwMode="auto">
                    <a:xfrm>
                      <a:off x="2027" y="2797"/>
                      <a:ext cx="69" cy="91"/>
                    </a:xfrm>
                    <a:custGeom>
                      <a:avLst/>
                      <a:gdLst>
                        <a:gd name="T0" fmla="*/ 69 w 69"/>
                        <a:gd name="T1" fmla="*/ 0 h 91"/>
                        <a:gd name="T2" fmla="*/ 0 w 69"/>
                        <a:gd name="T3" fmla="*/ 39 h 91"/>
                        <a:gd name="T4" fmla="*/ 0 w 69"/>
                        <a:gd name="T5" fmla="*/ 91 h 91"/>
                        <a:gd name="T6" fmla="*/ 69 w 69"/>
                        <a:gd name="T7" fmla="*/ 52 h 91"/>
                        <a:gd name="T8" fmla="*/ 69 w 69"/>
                        <a:gd name="T9" fmla="*/ 0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9"/>
                        <a:gd name="T16" fmla="*/ 0 h 91"/>
                        <a:gd name="T17" fmla="*/ 69 w 69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9" h="91">
                          <a:moveTo>
                            <a:pt x="69" y="0"/>
                          </a:moveTo>
                          <a:lnTo>
                            <a:pt x="0" y="39"/>
                          </a:lnTo>
                          <a:lnTo>
                            <a:pt x="0" y="91"/>
                          </a:lnTo>
                          <a:lnTo>
                            <a:pt x="69" y="52"/>
                          </a:lnTo>
                          <a:lnTo>
                            <a:pt x="69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1" name="Freeform 334"/>
                    <p:cNvSpPr>
                      <a:spLocks/>
                    </p:cNvSpPr>
                    <p:nvPr/>
                  </p:nvSpPr>
                  <p:spPr bwMode="auto">
                    <a:xfrm>
                      <a:off x="1269" y="2389"/>
                      <a:ext cx="1075" cy="510"/>
                    </a:xfrm>
                    <a:custGeom>
                      <a:avLst/>
                      <a:gdLst>
                        <a:gd name="T0" fmla="*/ 323 w 1075"/>
                        <a:gd name="T1" fmla="*/ 0 h 510"/>
                        <a:gd name="T2" fmla="*/ 184 w 1075"/>
                        <a:gd name="T3" fmla="*/ 39 h 510"/>
                        <a:gd name="T4" fmla="*/ 145 w 1075"/>
                        <a:gd name="T5" fmla="*/ 61 h 510"/>
                        <a:gd name="T6" fmla="*/ 117 w 1075"/>
                        <a:gd name="T7" fmla="*/ 82 h 510"/>
                        <a:gd name="T8" fmla="*/ 95 w 1075"/>
                        <a:gd name="T9" fmla="*/ 98 h 510"/>
                        <a:gd name="T10" fmla="*/ 80 w 1075"/>
                        <a:gd name="T11" fmla="*/ 111 h 510"/>
                        <a:gd name="T12" fmla="*/ 70 w 1075"/>
                        <a:gd name="T13" fmla="*/ 120 h 510"/>
                        <a:gd name="T14" fmla="*/ 69 w 1075"/>
                        <a:gd name="T15" fmla="*/ 122 h 510"/>
                        <a:gd name="T16" fmla="*/ 37 w 1075"/>
                        <a:gd name="T17" fmla="*/ 158 h 510"/>
                        <a:gd name="T18" fmla="*/ 17 w 1075"/>
                        <a:gd name="T19" fmla="*/ 191 h 510"/>
                        <a:gd name="T20" fmla="*/ 6 w 1075"/>
                        <a:gd name="T21" fmla="*/ 224 h 510"/>
                        <a:gd name="T22" fmla="*/ 0 w 1075"/>
                        <a:gd name="T23" fmla="*/ 254 h 510"/>
                        <a:gd name="T24" fmla="*/ 2 w 1075"/>
                        <a:gd name="T25" fmla="*/ 282 h 510"/>
                        <a:gd name="T26" fmla="*/ 7 w 1075"/>
                        <a:gd name="T27" fmla="*/ 308 h 510"/>
                        <a:gd name="T28" fmla="*/ 15 w 1075"/>
                        <a:gd name="T29" fmla="*/ 328 h 510"/>
                        <a:gd name="T30" fmla="*/ 24 w 1075"/>
                        <a:gd name="T31" fmla="*/ 347 h 510"/>
                        <a:gd name="T32" fmla="*/ 31 w 1075"/>
                        <a:gd name="T33" fmla="*/ 360 h 510"/>
                        <a:gd name="T34" fmla="*/ 37 w 1075"/>
                        <a:gd name="T35" fmla="*/ 369 h 510"/>
                        <a:gd name="T36" fmla="*/ 41 w 1075"/>
                        <a:gd name="T37" fmla="*/ 371 h 510"/>
                        <a:gd name="T38" fmla="*/ 67 w 1075"/>
                        <a:gd name="T39" fmla="*/ 402 h 510"/>
                        <a:gd name="T40" fmla="*/ 98 w 1075"/>
                        <a:gd name="T41" fmla="*/ 428 h 510"/>
                        <a:gd name="T42" fmla="*/ 133 w 1075"/>
                        <a:gd name="T43" fmla="*/ 449 h 510"/>
                        <a:gd name="T44" fmla="*/ 172 w 1075"/>
                        <a:gd name="T45" fmla="*/ 467 h 510"/>
                        <a:gd name="T46" fmla="*/ 213 w 1075"/>
                        <a:gd name="T47" fmla="*/ 480 h 510"/>
                        <a:gd name="T48" fmla="*/ 250 w 1075"/>
                        <a:gd name="T49" fmla="*/ 489 h 510"/>
                        <a:gd name="T50" fmla="*/ 286 w 1075"/>
                        <a:gd name="T51" fmla="*/ 497 h 510"/>
                        <a:gd name="T52" fmla="*/ 317 w 1075"/>
                        <a:gd name="T53" fmla="*/ 502 h 510"/>
                        <a:gd name="T54" fmla="*/ 341 w 1075"/>
                        <a:gd name="T55" fmla="*/ 504 h 510"/>
                        <a:gd name="T56" fmla="*/ 356 w 1075"/>
                        <a:gd name="T57" fmla="*/ 506 h 510"/>
                        <a:gd name="T58" fmla="*/ 362 w 1075"/>
                        <a:gd name="T59" fmla="*/ 506 h 510"/>
                        <a:gd name="T60" fmla="*/ 395 w 1075"/>
                        <a:gd name="T61" fmla="*/ 510 h 510"/>
                        <a:gd name="T62" fmla="*/ 432 w 1075"/>
                        <a:gd name="T63" fmla="*/ 510 h 510"/>
                        <a:gd name="T64" fmla="*/ 473 w 1075"/>
                        <a:gd name="T65" fmla="*/ 508 h 510"/>
                        <a:gd name="T66" fmla="*/ 514 w 1075"/>
                        <a:gd name="T67" fmla="*/ 504 h 510"/>
                        <a:gd name="T68" fmla="*/ 553 w 1075"/>
                        <a:gd name="T69" fmla="*/ 501 h 510"/>
                        <a:gd name="T70" fmla="*/ 588 w 1075"/>
                        <a:gd name="T71" fmla="*/ 497 h 510"/>
                        <a:gd name="T72" fmla="*/ 619 w 1075"/>
                        <a:gd name="T73" fmla="*/ 493 h 510"/>
                        <a:gd name="T74" fmla="*/ 643 w 1075"/>
                        <a:gd name="T75" fmla="*/ 491 h 510"/>
                        <a:gd name="T76" fmla="*/ 660 w 1075"/>
                        <a:gd name="T77" fmla="*/ 488 h 510"/>
                        <a:gd name="T78" fmla="*/ 666 w 1075"/>
                        <a:gd name="T79" fmla="*/ 488 h 510"/>
                        <a:gd name="T80" fmla="*/ 708 w 1075"/>
                        <a:gd name="T81" fmla="*/ 475 h 510"/>
                        <a:gd name="T82" fmla="*/ 751 w 1075"/>
                        <a:gd name="T83" fmla="*/ 458 h 510"/>
                        <a:gd name="T84" fmla="*/ 792 w 1075"/>
                        <a:gd name="T85" fmla="*/ 441 h 510"/>
                        <a:gd name="T86" fmla="*/ 831 w 1075"/>
                        <a:gd name="T87" fmla="*/ 423 h 510"/>
                        <a:gd name="T88" fmla="*/ 866 w 1075"/>
                        <a:gd name="T89" fmla="*/ 404 h 510"/>
                        <a:gd name="T90" fmla="*/ 897 w 1075"/>
                        <a:gd name="T91" fmla="*/ 386 h 510"/>
                        <a:gd name="T92" fmla="*/ 927 w 1075"/>
                        <a:gd name="T93" fmla="*/ 369 h 510"/>
                        <a:gd name="T94" fmla="*/ 949 w 1075"/>
                        <a:gd name="T95" fmla="*/ 354 h 510"/>
                        <a:gd name="T96" fmla="*/ 966 w 1075"/>
                        <a:gd name="T97" fmla="*/ 343 h 510"/>
                        <a:gd name="T98" fmla="*/ 977 w 1075"/>
                        <a:gd name="T99" fmla="*/ 336 h 510"/>
                        <a:gd name="T100" fmla="*/ 981 w 1075"/>
                        <a:gd name="T101" fmla="*/ 332 h 510"/>
                        <a:gd name="T102" fmla="*/ 1075 w 1075"/>
                        <a:gd name="T103" fmla="*/ 317 h 510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1075"/>
                        <a:gd name="T157" fmla="*/ 0 h 510"/>
                        <a:gd name="T158" fmla="*/ 1075 w 1075"/>
                        <a:gd name="T159" fmla="*/ 510 h 510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1075" h="510">
                          <a:moveTo>
                            <a:pt x="323" y="0"/>
                          </a:moveTo>
                          <a:lnTo>
                            <a:pt x="184" y="39"/>
                          </a:lnTo>
                          <a:lnTo>
                            <a:pt x="145" y="61"/>
                          </a:lnTo>
                          <a:lnTo>
                            <a:pt x="117" y="82"/>
                          </a:lnTo>
                          <a:lnTo>
                            <a:pt x="95" y="98"/>
                          </a:lnTo>
                          <a:lnTo>
                            <a:pt x="80" y="111"/>
                          </a:lnTo>
                          <a:lnTo>
                            <a:pt x="70" y="120"/>
                          </a:lnTo>
                          <a:lnTo>
                            <a:pt x="69" y="122"/>
                          </a:lnTo>
                          <a:lnTo>
                            <a:pt x="37" y="158"/>
                          </a:lnTo>
                          <a:lnTo>
                            <a:pt x="17" y="191"/>
                          </a:lnTo>
                          <a:lnTo>
                            <a:pt x="6" y="224"/>
                          </a:lnTo>
                          <a:lnTo>
                            <a:pt x="0" y="254"/>
                          </a:lnTo>
                          <a:lnTo>
                            <a:pt x="2" y="282"/>
                          </a:lnTo>
                          <a:lnTo>
                            <a:pt x="7" y="308"/>
                          </a:lnTo>
                          <a:lnTo>
                            <a:pt x="15" y="328"/>
                          </a:lnTo>
                          <a:lnTo>
                            <a:pt x="24" y="347"/>
                          </a:lnTo>
                          <a:lnTo>
                            <a:pt x="31" y="360"/>
                          </a:lnTo>
                          <a:lnTo>
                            <a:pt x="37" y="369"/>
                          </a:lnTo>
                          <a:lnTo>
                            <a:pt x="41" y="371"/>
                          </a:lnTo>
                          <a:lnTo>
                            <a:pt x="67" y="402"/>
                          </a:lnTo>
                          <a:lnTo>
                            <a:pt x="98" y="428"/>
                          </a:lnTo>
                          <a:lnTo>
                            <a:pt x="133" y="449"/>
                          </a:lnTo>
                          <a:lnTo>
                            <a:pt x="172" y="467"/>
                          </a:lnTo>
                          <a:lnTo>
                            <a:pt x="213" y="480"/>
                          </a:lnTo>
                          <a:lnTo>
                            <a:pt x="250" y="489"/>
                          </a:lnTo>
                          <a:lnTo>
                            <a:pt x="286" y="497"/>
                          </a:lnTo>
                          <a:lnTo>
                            <a:pt x="317" y="502"/>
                          </a:lnTo>
                          <a:lnTo>
                            <a:pt x="341" y="504"/>
                          </a:lnTo>
                          <a:lnTo>
                            <a:pt x="356" y="506"/>
                          </a:lnTo>
                          <a:lnTo>
                            <a:pt x="362" y="506"/>
                          </a:lnTo>
                          <a:lnTo>
                            <a:pt x="395" y="510"/>
                          </a:lnTo>
                          <a:lnTo>
                            <a:pt x="432" y="510"/>
                          </a:lnTo>
                          <a:lnTo>
                            <a:pt x="473" y="508"/>
                          </a:lnTo>
                          <a:lnTo>
                            <a:pt x="514" y="504"/>
                          </a:lnTo>
                          <a:lnTo>
                            <a:pt x="553" y="501"/>
                          </a:lnTo>
                          <a:lnTo>
                            <a:pt x="588" y="497"/>
                          </a:lnTo>
                          <a:lnTo>
                            <a:pt x="619" y="493"/>
                          </a:lnTo>
                          <a:lnTo>
                            <a:pt x="643" y="491"/>
                          </a:lnTo>
                          <a:lnTo>
                            <a:pt x="660" y="488"/>
                          </a:lnTo>
                          <a:lnTo>
                            <a:pt x="666" y="488"/>
                          </a:lnTo>
                          <a:lnTo>
                            <a:pt x="708" y="475"/>
                          </a:lnTo>
                          <a:lnTo>
                            <a:pt x="751" y="458"/>
                          </a:lnTo>
                          <a:lnTo>
                            <a:pt x="792" y="441"/>
                          </a:lnTo>
                          <a:lnTo>
                            <a:pt x="831" y="423"/>
                          </a:lnTo>
                          <a:lnTo>
                            <a:pt x="866" y="404"/>
                          </a:lnTo>
                          <a:lnTo>
                            <a:pt x="897" y="386"/>
                          </a:lnTo>
                          <a:lnTo>
                            <a:pt x="927" y="369"/>
                          </a:lnTo>
                          <a:lnTo>
                            <a:pt x="949" y="354"/>
                          </a:lnTo>
                          <a:lnTo>
                            <a:pt x="966" y="343"/>
                          </a:lnTo>
                          <a:lnTo>
                            <a:pt x="977" y="336"/>
                          </a:lnTo>
                          <a:lnTo>
                            <a:pt x="981" y="332"/>
                          </a:lnTo>
                          <a:lnTo>
                            <a:pt x="1075" y="31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2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3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4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1282" y="2471"/>
                      <a:ext cx="120" cy="94"/>
                    </a:xfrm>
                    <a:custGeom>
                      <a:avLst/>
                      <a:gdLst>
                        <a:gd name="T0" fmla="*/ 35 w 120"/>
                        <a:gd name="T1" fmla="*/ 94 h 94"/>
                        <a:gd name="T2" fmla="*/ 0 w 120"/>
                        <a:gd name="T3" fmla="*/ 48 h 94"/>
                        <a:gd name="T4" fmla="*/ 83 w 120"/>
                        <a:gd name="T5" fmla="*/ 0 h 94"/>
                        <a:gd name="T6" fmla="*/ 85 w 120"/>
                        <a:gd name="T7" fmla="*/ 0 h 94"/>
                        <a:gd name="T8" fmla="*/ 91 w 120"/>
                        <a:gd name="T9" fmla="*/ 0 h 94"/>
                        <a:gd name="T10" fmla="*/ 98 w 120"/>
                        <a:gd name="T11" fmla="*/ 1 h 94"/>
                        <a:gd name="T12" fmla="*/ 107 w 120"/>
                        <a:gd name="T13" fmla="*/ 5 h 94"/>
                        <a:gd name="T14" fmla="*/ 115 w 120"/>
                        <a:gd name="T15" fmla="*/ 14 h 94"/>
                        <a:gd name="T16" fmla="*/ 119 w 120"/>
                        <a:gd name="T17" fmla="*/ 27 h 94"/>
                        <a:gd name="T18" fmla="*/ 120 w 120"/>
                        <a:gd name="T19" fmla="*/ 46 h 94"/>
                        <a:gd name="T20" fmla="*/ 35 w 120"/>
                        <a:gd name="T21" fmla="*/ 94 h 94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20"/>
                        <a:gd name="T34" fmla="*/ 0 h 94"/>
                        <a:gd name="T35" fmla="*/ 120 w 120"/>
                        <a:gd name="T36" fmla="*/ 94 h 94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20" h="94">
                          <a:moveTo>
                            <a:pt x="35" y="94"/>
                          </a:moveTo>
                          <a:lnTo>
                            <a:pt x="0" y="48"/>
                          </a:lnTo>
                          <a:lnTo>
                            <a:pt x="83" y="0"/>
                          </a:lnTo>
                          <a:lnTo>
                            <a:pt x="85" y="0"/>
                          </a:lnTo>
                          <a:lnTo>
                            <a:pt x="91" y="0"/>
                          </a:lnTo>
                          <a:lnTo>
                            <a:pt x="98" y="1"/>
                          </a:lnTo>
                          <a:lnTo>
                            <a:pt x="107" y="5"/>
                          </a:lnTo>
                          <a:lnTo>
                            <a:pt x="115" y="14"/>
                          </a:lnTo>
                          <a:lnTo>
                            <a:pt x="119" y="27"/>
                          </a:lnTo>
                          <a:lnTo>
                            <a:pt x="120" y="46"/>
                          </a:lnTo>
                          <a:lnTo>
                            <a:pt x="35" y="94"/>
                          </a:lnTo>
                          <a:close/>
                        </a:path>
                      </a:pathLst>
                    </a:custGeom>
                    <a:solidFill>
                      <a:srgbClr val="2B2BFF"/>
                    </a:solidFill>
                    <a:ln w="0">
                      <a:solidFill>
                        <a:srgbClr val="2B2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5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1287" y="2471"/>
                      <a:ext cx="114" cy="89"/>
                    </a:xfrm>
                    <a:custGeom>
                      <a:avLst/>
                      <a:gdLst>
                        <a:gd name="T0" fmla="*/ 30 w 114"/>
                        <a:gd name="T1" fmla="*/ 89 h 89"/>
                        <a:gd name="T2" fmla="*/ 0 w 114"/>
                        <a:gd name="T3" fmla="*/ 48 h 89"/>
                        <a:gd name="T4" fmla="*/ 82 w 114"/>
                        <a:gd name="T5" fmla="*/ 0 h 89"/>
                        <a:gd name="T6" fmla="*/ 84 w 114"/>
                        <a:gd name="T7" fmla="*/ 1 h 89"/>
                        <a:gd name="T8" fmla="*/ 91 w 114"/>
                        <a:gd name="T9" fmla="*/ 1 h 89"/>
                        <a:gd name="T10" fmla="*/ 99 w 114"/>
                        <a:gd name="T11" fmla="*/ 5 h 89"/>
                        <a:gd name="T12" fmla="*/ 108 w 114"/>
                        <a:gd name="T13" fmla="*/ 12 h 89"/>
                        <a:gd name="T14" fmla="*/ 114 w 114"/>
                        <a:gd name="T15" fmla="*/ 24 h 89"/>
                        <a:gd name="T16" fmla="*/ 114 w 114"/>
                        <a:gd name="T17" fmla="*/ 40 h 89"/>
                        <a:gd name="T18" fmla="*/ 30 w 114"/>
                        <a:gd name="T19" fmla="*/ 89 h 89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14"/>
                        <a:gd name="T31" fmla="*/ 0 h 89"/>
                        <a:gd name="T32" fmla="*/ 114 w 114"/>
                        <a:gd name="T33" fmla="*/ 89 h 89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14" h="89">
                          <a:moveTo>
                            <a:pt x="30" y="89"/>
                          </a:moveTo>
                          <a:lnTo>
                            <a:pt x="0" y="48"/>
                          </a:lnTo>
                          <a:lnTo>
                            <a:pt x="82" y="0"/>
                          </a:lnTo>
                          <a:lnTo>
                            <a:pt x="84" y="1"/>
                          </a:lnTo>
                          <a:lnTo>
                            <a:pt x="91" y="1"/>
                          </a:lnTo>
                          <a:lnTo>
                            <a:pt x="99" y="5"/>
                          </a:lnTo>
                          <a:lnTo>
                            <a:pt x="108" y="12"/>
                          </a:lnTo>
                          <a:lnTo>
                            <a:pt x="114" y="24"/>
                          </a:lnTo>
                          <a:lnTo>
                            <a:pt x="114" y="40"/>
                          </a:lnTo>
                          <a:lnTo>
                            <a:pt x="30" y="89"/>
                          </a:lnTo>
                          <a:close/>
                        </a:path>
                      </a:pathLst>
                    </a:custGeom>
                    <a:solidFill>
                      <a:srgbClr val="5555FF"/>
                    </a:solidFill>
                    <a:ln w="0">
                      <a:solidFill>
                        <a:srgbClr val="555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6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1293" y="2472"/>
                      <a:ext cx="108" cy="82"/>
                    </a:xfrm>
                    <a:custGeom>
                      <a:avLst/>
                      <a:gdLst>
                        <a:gd name="T0" fmla="*/ 24 w 108"/>
                        <a:gd name="T1" fmla="*/ 82 h 82"/>
                        <a:gd name="T2" fmla="*/ 0 w 108"/>
                        <a:gd name="T3" fmla="*/ 49 h 82"/>
                        <a:gd name="T4" fmla="*/ 80 w 108"/>
                        <a:gd name="T5" fmla="*/ 0 h 82"/>
                        <a:gd name="T6" fmla="*/ 82 w 108"/>
                        <a:gd name="T7" fmla="*/ 0 h 82"/>
                        <a:gd name="T8" fmla="*/ 87 w 108"/>
                        <a:gd name="T9" fmla="*/ 2 h 82"/>
                        <a:gd name="T10" fmla="*/ 95 w 108"/>
                        <a:gd name="T11" fmla="*/ 6 h 82"/>
                        <a:gd name="T12" fmla="*/ 102 w 108"/>
                        <a:gd name="T13" fmla="*/ 11 h 82"/>
                        <a:gd name="T14" fmla="*/ 106 w 108"/>
                        <a:gd name="T15" fmla="*/ 21 h 82"/>
                        <a:gd name="T16" fmla="*/ 108 w 108"/>
                        <a:gd name="T17" fmla="*/ 36 h 82"/>
                        <a:gd name="T18" fmla="*/ 24 w 108"/>
                        <a:gd name="T19" fmla="*/ 82 h 82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08"/>
                        <a:gd name="T31" fmla="*/ 0 h 82"/>
                        <a:gd name="T32" fmla="*/ 108 w 108"/>
                        <a:gd name="T33" fmla="*/ 82 h 82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08" h="82">
                          <a:moveTo>
                            <a:pt x="24" y="82"/>
                          </a:moveTo>
                          <a:lnTo>
                            <a:pt x="0" y="49"/>
                          </a:lnTo>
                          <a:lnTo>
                            <a:pt x="80" y="0"/>
                          </a:lnTo>
                          <a:lnTo>
                            <a:pt x="82" y="0"/>
                          </a:lnTo>
                          <a:lnTo>
                            <a:pt x="87" y="2"/>
                          </a:lnTo>
                          <a:lnTo>
                            <a:pt x="95" y="6"/>
                          </a:lnTo>
                          <a:lnTo>
                            <a:pt x="102" y="11"/>
                          </a:lnTo>
                          <a:lnTo>
                            <a:pt x="106" y="21"/>
                          </a:lnTo>
                          <a:lnTo>
                            <a:pt x="108" y="36"/>
                          </a:lnTo>
                          <a:lnTo>
                            <a:pt x="24" y="82"/>
                          </a:lnTo>
                          <a:close/>
                        </a:path>
                      </a:pathLst>
                    </a:custGeom>
                    <a:solidFill>
                      <a:srgbClr val="8080FF"/>
                    </a:solidFill>
                    <a:ln w="0">
                      <a:solidFill>
                        <a:srgbClr val="808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7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1299" y="2474"/>
                      <a:ext cx="100" cy="74"/>
                    </a:xfrm>
                    <a:custGeom>
                      <a:avLst/>
                      <a:gdLst>
                        <a:gd name="T0" fmla="*/ 18 w 100"/>
                        <a:gd name="T1" fmla="*/ 74 h 74"/>
                        <a:gd name="T2" fmla="*/ 0 w 100"/>
                        <a:gd name="T3" fmla="*/ 47 h 74"/>
                        <a:gd name="T4" fmla="*/ 77 w 100"/>
                        <a:gd name="T5" fmla="*/ 0 h 74"/>
                        <a:gd name="T6" fmla="*/ 79 w 100"/>
                        <a:gd name="T7" fmla="*/ 0 h 74"/>
                        <a:gd name="T8" fmla="*/ 81 w 100"/>
                        <a:gd name="T9" fmla="*/ 0 h 74"/>
                        <a:gd name="T10" fmla="*/ 85 w 100"/>
                        <a:gd name="T11" fmla="*/ 2 h 74"/>
                        <a:gd name="T12" fmla="*/ 89 w 100"/>
                        <a:gd name="T13" fmla="*/ 4 h 74"/>
                        <a:gd name="T14" fmla="*/ 92 w 100"/>
                        <a:gd name="T15" fmla="*/ 8 h 74"/>
                        <a:gd name="T16" fmla="*/ 96 w 100"/>
                        <a:gd name="T17" fmla="*/ 11 h 74"/>
                        <a:gd name="T18" fmla="*/ 98 w 100"/>
                        <a:gd name="T19" fmla="*/ 15 h 74"/>
                        <a:gd name="T20" fmla="*/ 100 w 100"/>
                        <a:gd name="T21" fmla="*/ 21 h 74"/>
                        <a:gd name="T22" fmla="*/ 100 w 100"/>
                        <a:gd name="T23" fmla="*/ 28 h 74"/>
                        <a:gd name="T24" fmla="*/ 18 w 100"/>
                        <a:gd name="T25" fmla="*/ 74 h 7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0"/>
                        <a:gd name="T40" fmla="*/ 0 h 74"/>
                        <a:gd name="T41" fmla="*/ 100 w 100"/>
                        <a:gd name="T42" fmla="*/ 74 h 7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0" h="74">
                          <a:moveTo>
                            <a:pt x="18" y="74"/>
                          </a:moveTo>
                          <a:lnTo>
                            <a:pt x="0" y="47"/>
                          </a:lnTo>
                          <a:lnTo>
                            <a:pt x="77" y="0"/>
                          </a:lnTo>
                          <a:lnTo>
                            <a:pt x="79" y="0"/>
                          </a:lnTo>
                          <a:lnTo>
                            <a:pt x="81" y="0"/>
                          </a:lnTo>
                          <a:lnTo>
                            <a:pt x="85" y="2"/>
                          </a:lnTo>
                          <a:lnTo>
                            <a:pt x="89" y="4"/>
                          </a:lnTo>
                          <a:lnTo>
                            <a:pt x="92" y="8"/>
                          </a:lnTo>
                          <a:lnTo>
                            <a:pt x="96" y="11"/>
                          </a:lnTo>
                          <a:lnTo>
                            <a:pt x="98" y="15"/>
                          </a:lnTo>
                          <a:lnTo>
                            <a:pt x="100" y="21"/>
                          </a:lnTo>
                          <a:lnTo>
                            <a:pt x="100" y="28"/>
                          </a:lnTo>
                          <a:lnTo>
                            <a:pt x="18" y="74"/>
                          </a:lnTo>
                          <a:close/>
                        </a:path>
                      </a:pathLst>
                    </a:custGeom>
                    <a:solidFill>
                      <a:srgbClr val="AAAAFF"/>
                    </a:solidFill>
                    <a:ln w="0">
                      <a:solidFill>
                        <a:srgbClr val="AAAA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8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1304" y="2474"/>
                      <a:ext cx="95" cy="67"/>
                    </a:xfrm>
                    <a:custGeom>
                      <a:avLst/>
                      <a:gdLst>
                        <a:gd name="T0" fmla="*/ 13 w 95"/>
                        <a:gd name="T1" fmla="*/ 67 h 67"/>
                        <a:gd name="T2" fmla="*/ 0 w 95"/>
                        <a:gd name="T3" fmla="*/ 47 h 67"/>
                        <a:gd name="T4" fmla="*/ 76 w 95"/>
                        <a:gd name="T5" fmla="*/ 0 h 67"/>
                        <a:gd name="T6" fmla="*/ 78 w 95"/>
                        <a:gd name="T7" fmla="*/ 2 h 67"/>
                        <a:gd name="T8" fmla="*/ 80 w 95"/>
                        <a:gd name="T9" fmla="*/ 4 h 67"/>
                        <a:gd name="T10" fmla="*/ 84 w 95"/>
                        <a:gd name="T11" fmla="*/ 6 h 67"/>
                        <a:gd name="T12" fmla="*/ 87 w 95"/>
                        <a:gd name="T13" fmla="*/ 9 h 67"/>
                        <a:gd name="T14" fmla="*/ 91 w 95"/>
                        <a:gd name="T15" fmla="*/ 13 h 67"/>
                        <a:gd name="T16" fmla="*/ 95 w 95"/>
                        <a:gd name="T17" fmla="*/ 19 h 67"/>
                        <a:gd name="T18" fmla="*/ 95 w 95"/>
                        <a:gd name="T19" fmla="*/ 22 h 67"/>
                        <a:gd name="T20" fmla="*/ 13 w 95"/>
                        <a:gd name="T21" fmla="*/ 67 h 67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95"/>
                        <a:gd name="T34" fmla="*/ 0 h 67"/>
                        <a:gd name="T35" fmla="*/ 95 w 95"/>
                        <a:gd name="T36" fmla="*/ 67 h 67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95" h="67">
                          <a:moveTo>
                            <a:pt x="13" y="67"/>
                          </a:moveTo>
                          <a:lnTo>
                            <a:pt x="0" y="47"/>
                          </a:lnTo>
                          <a:lnTo>
                            <a:pt x="76" y="0"/>
                          </a:lnTo>
                          <a:lnTo>
                            <a:pt x="78" y="2"/>
                          </a:lnTo>
                          <a:lnTo>
                            <a:pt x="80" y="4"/>
                          </a:lnTo>
                          <a:lnTo>
                            <a:pt x="84" y="6"/>
                          </a:lnTo>
                          <a:lnTo>
                            <a:pt x="87" y="9"/>
                          </a:lnTo>
                          <a:lnTo>
                            <a:pt x="91" y="13"/>
                          </a:lnTo>
                          <a:lnTo>
                            <a:pt x="95" y="19"/>
                          </a:lnTo>
                          <a:lnTo>
                            <a:pt x="95" y="22"/>
                          </a:lnTo>
                          <a:lnTo>
                            <a:pt x="13" y="67"/>
                          </a:lnTo>
                          <a:close/>
                        </a:path>
                      </a:pathLst>
                    </a:custGeom>
                    <a:solidFill>
                      <a:srgbClr val="D5D5FF"/>
                    </a:solidFill>
                    <a:ln w="0">
                      <a:solidFill>
                        <a:srgbClr val="D5D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9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1310" y="2476"/>
                      <a:ext cx="89" cy="59"/>
                    </a:xfrm>
                    <a:custGeom>
                      <a:avLst/>
                      <a:gdLst>
                        <a:gd name="T0" fmla="*/ 89 w 89"/>
                        <a:gd name="T1" fmla="*/ 15 h 59"/>
                        <a:gd name="T2" fmla="*/ 7 w 89"/>
                        <a:gd name="T3" fmla="*/ 59 h 59"/>
                        <a:gd name="T4" fmla="*/ 0 w 89"/>
                        <a:gd name="T5" fmla="*/ 45 h 59"/>
                        <a:gd name="T6" fmla="*/ 74 w 89"/>
                        <a:gd name="T7" fmla="*/ 0 h 59"/>
                        <a:gd name="T8" fmla="*/ 89 w 89"/>
                        <a:gd name="T9" fmla="*/ 15 h 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59"/>
                        <a:gd name="T17" fmla="*/ 89 w 89"/>
                        <a:gd name="T18" fmla="*/ 59 h 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59">
                          <a:moveTo>
                            <a:pt x="89" y="15"/>
                          </a:moveTo>
                          <a:lnTo>
                            <a:pt x="7" y="59"/>
                          </a:lnTo>
                          <a:lnTo>
                            <a:pt x="0" y="45"/>
                          </a:lnTo>
                          <a:lnTo>
                            <a:pt x="74" y="0"/>
                          </a:lnTo>
                          <a:lnTo>
                            <a:pt x="89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0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1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2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3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4" name="Line 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92" y="2407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5" name="Line 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67" y="2422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6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1551" y="2437"/>
                      <a:ext cx="5" cy="9"/>
                    </a:xfrm>
                    <a:custGeom>
                      <a:avLst/>
                      <a:gdLst>
                        <a:gd name="T0" fmla="*/ 5 w 5"/>
                        <a:gd name="T1" fmla="*/ 0 h 9"/>
                        <a:gd name="T2" fmla="*/ 0 w 5"/>
                        <a:gd name="T3" fmla="*/ 6 h 9"/>
                        <a:gd name="T4" fmla="*/ 4 w 5"/>
                        <a:gd name="T5" fmla="*/ 9 h 9"/>
                        <a:gd name="T6" fmla="*/ 0 60000 65536"/>
                        <a:gd name="T7" fmla="*/ 0 60000 65536"/>
                        <a:gd name="T8" fmla="*/ 0 60000 65536"/>
                        <a:gd name="T9" fmla="*/ 0 w 5"/>
                        <a:gd name="T10" fmla="*/ 0 h 9"/>
                        <a:gd name="T11" fmla="*/ 5 w 5"/>
                        <a:gd name="T12" fmla="*/ 9 h 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5" h="9">
                          <a:moveTo>
                            <a:pt x="5" y="0"/>
                          </a:moveTo>
                          <a:lnTo>
                            <a:pt x="0" y="6"/>
                          </a:lnTo>
                          <a:lnTo>
                            <a:pt x="4" y="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7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6" y="2456"/>
                      <a:ext cx="11" cy="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8" name="Line 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88" y="2456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9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12" y="2443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0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36" y="24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1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62" y="24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2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86" y="2398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3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10" y="238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4" name="Line 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36" y="2370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5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60" y="2356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6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84" y="2343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7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09" y="23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8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35" y="23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9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59" y="229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0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83" y="228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1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07" y="2270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2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33" y="2255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3" name="Line 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57" y="2241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4" name="Line 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81" y="22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5" name="Line 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07" y="22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6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31" y="2198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7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5" y="2191"/>
                      <a:ext cx="1" cy="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8" name="Line 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3" y="2483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9" name="Line 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39" y="2498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0" name="Line 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13" y="25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1" name="Line 1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89" y="25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2" name="Line 1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65" y="2541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3" name="Line 1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39" y="25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4" name="Line 1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15" y="2569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5" name="Line 1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91" y="2584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6" name="Line 1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65" y="2598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7" name="Line 1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41" y="26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8" name="Line 1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17" y="26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9" name="Line 1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93" y="2641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0" name="Line 1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26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1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2242" y="2669"/>
                      <a:ext cx="13" cy="7"/>
                    </a:xfrm>
                    <a:custGeom>
                      <a:avLst/>
                      <a:gdLst>
                        <a:gd name="T0" fmla="*/ 13 w 13"/>
                        <a:gd name="T1" fmla="*/ 0 h 7"/>
                        <a:gd name="T2" fmla="*/ 0 w 13"/>
                        <a:gd name="T3" fmla="*/ 7 h 7"/>
                        <a:gd name="T4" fmla="*/ 0 w 13"/>
                        <a:gd name="T5" fmla="*/ 7 h 7"/>
                        <a:gd name="T6" fmla="*/ 0 60000 65536"/>
                        <a:gd name="T7" fmla="*/ 0 60000 65536"/>
                        <a:gd name="T8" fmla="*/ 0 60000 65536"/>
                        <a:gd name="T9" fmla="*/ 0 w 13"/>
                        <a:gd name="T10" fmla="*/ 0 h 7"/>
                        <a:gd name="T11" fmla="*/ 13 w 13"/>
                        <a:gd name="T12" fmla="*/ 7 h 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" h="7">
                          <a:moveTo>
                            <a:pt x="13" y="0"/>
                          </a:moveTo>
                          <a:lnTo>
                            <a:pt x="0" y="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2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4" y="2686"/>
                      <a:ext cx="11" cy="9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3" name="Line 1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76" y="268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4" name="Line 1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0" y="266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5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1579" y="1962"/>
                      <a:ext cx="691" cy="429"/>
                    </a:xfrm>
                    <a:custGeom>
                      <a:avLst/>
                      <a:gdLst>
                        <a:gd name="T0" fmla="*/ 654 w 691"/>
                        <a:gd name="T1" fmla="*/ 0 h 429"/>
                        <a:gd name="T2" fmla="*/ 658 w 691"/>
                        <a:gd name="T3" fmla="*/ 0 h 429"/>
                        <a:gd name="T4" fmla="*/ 663 w 691"/>
                        <a:gd name="T5" fmla="*/ 0 h 429"/>
                        <a:gd name="T6" fmla="*/ 671 w 691"/>
                        <a:gd name="T7" fmla="*/ 2 h 429"/>
                        <a:gd name="T8" fmla="*/ 678 w 691"/>
                        <a:gd name="T9" fmla="*/ 6 h 429"/>
                        <a:gd name="T10" fmla="*/ 686 w 691"/>
                        <a:gd name="T11" fmla="*/ 13 h 429"/>
                        <a:gd name="T12" fmla="*/ 691 w 691"/>
                        <a:gd name="T13" fmla="*/ 28 h 429"/>
                        <a:gd name="T14" fmla="*/ 691 w 691"/>
                        <a:gd name="T15" fmla="*/ 47 h 429"/>
                        <a:gd name="T16" fmla="*/ 35 w 691"/>
                        <a:gd name="T17" fmla="*/ 429 h 429"/>
                        <a:gd name="T18" fmla="*/ 0 w 691"/>
                        <a:gd name="T19" fmla="*/ 381 h 429"/>
                        <a:gd name="T20" fmla="*/ 654 w 691"/>
                        <a:gd name="T21" fmla="*/ 0 h 429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91"/>
                        <a:gd name="T34" fmla="*/ 0 h 429"/>
                        <a:gd name="T35" fmla="*/ 691 w 691"/>
                        <a:gd name="T36" fmla="*/ 429 h 429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91" h="429">
                          <a:moveTo>
                            <a:pt x="654" y="0"/>
                          </a:moveTo>
                          <a:lnTo>
                            <a:pt x="658" y="0"/>
                          </a:lnTo>
                          <a:lnTo>
                            <a:pt x="663" y="0"/>
                          </a:lnTo>
                          <a:lnTo>
                            <a:pt x="671" y="2"/>
                          </a:lnTo>
                          <a:lnTo>
                            <a:pt x="678" y="6"/>
                          </a:lnTo>
                          <a:lnTo>
                            <a:pt x="686" y="13"/>
                          </a:lnTo>
                          <a:lnTo>
                            <a:pt x="691" y="28"/>
                          </a:lnTo>
                          <a:lnTo>
                            <a:pt x="691" y="47"/>
                          </a:lnTo>
                          <a:lnTo>
                            <a:pt x="35" y="429"/>
                          </a:lnTo>
                          <a:lnTo>
                            <a:pt x="0" y="381"/>
                          </a:lnTo>
                          <a:lnTo>
                            <a:pt x="654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6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1584" y="1962"/>
                      <a:ext cx="686" cy="421"/>
                    </a:xfrm>
                    <a:custGeom>
                      <a:avLst/>
                      <a:gdLst>
                        <a:gd name="T0" fmla="*/ 653 w 686"/>
                        <a:gd name="T1" fmla="*/ 0 h 421"/>
                        <a:gd name="T2" fmla="*/ 657 w 686"/>
                        <a:gd name="T3" fmla="*/ 0 h 421"/>
                        <a:gd name="T4" fmla="*/ 662 w 686"/>
                        <a:gd name="T5" fmla="*/ 2 h 421"/>
                        <a:gd name="T6" fmla="*/ 671 w 686"/>
                        <a:gd name="T7" fmla="*/ 4 h 421"/>
                        <a:gd name="T8" fmla="*/ 679 w 686"/>
                        <a:gd name="T9" fmla="*/ 12 h 421"/>
                        <a:gd name="T10" fmla="*/ 684 w 686"/>
                        <a:gd name="T11" fmla="*/ 23 h 421"/>
                        <a:gd name="T12" fmla="*/ 686 w 686"/>
                        <a:gd name="T13" fmla="*/ 41 h 421"/>
                        <a:gd name="T14" fmla="*/ 32 w 686"/>
                        <a:gd name="T15" fmla="*/ 421 h 421"/>
                        <a:gd name="T16" fmla="*/ 0 w 686"/>
                        <a:gd name="T17" fmla="*/ 381 h 421"/>
                        <a:gd name="T18" fmla="*/ 653 w 686"/>
                        <a:gd name="T19" fmla="*/ 0 h 42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86"/>
                        <a:gd name="T31" fmla="*/ 0 h 421"/>
                        <a:gd name="T32" fmla="*/ 686 w 686"/>
                        <a:gd name="T33" fmla="*/ 421 h 42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86" h="421">
                          <a:moveTo>
                            <a:pt x="653" y="0"/>
                          </a:moveTo>
                          <a:lnTo>
                            <a:pt x="657" y="0"/>
                          </a:lnTo>
                          <a:lnTo>
                            <a:pt x="662" y="2"/>
                          </a:lnTo>
                          <a:lnTo>
                            <a:pt x="671" y="4"/>
                          </a:lnTo>
                          <a:lnTo>
                            <a:pt x="679" y="12"/>
                          </a:lnTo>
                          <a:lnTo>
                            <a:pt x="684" y="23"/>
                          </a:lnTo>
                          <a:lnTo>
                            <a:pt x="686" y="41"/>
                          </a:lnTo>
                          <a:lnTo>
                            <a:pt x="32" y="421"/>
                          </a:lnTo>
                          <a:lnTo>
                            <a:pt x="0" y="381"/>
                          </a:lnTo>
                          <a:lnTo>
                            <a:pt x="653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7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1592" y="1964"/>
                      <a:ext cx="676" cy="414"/>
                    </a:xfrm>
                    <a:custGeom>
                      <a:avLst/>
                      <a:gdLst>
                        <a:gd name="T0" fmla="*/ 650 w 676"/>
                        <a:gd name="T1" fmla="*/ 0 h 414"/>
                        <a:gd name="T2" fmla="*/ 652 w 676"/>
                        <a:gd name="T3" fmla="*/ 0 h 414"/>
                        <a:gd name="T4" fmla="*/ 658 w 676"/>
                        <a:gd name="T5" fmla="*/ 2 h 414"/>
                        <a:gd name="T6" fmla="*/ 665 w 676"/>
                        <a:gd name="T7" fmla="*/ 4 h 414"/>
                        <a:gd name="T8" fmla="*/ 671 w 676"/>
                        <a:gd name="T9" fmla="*/ 11 h 414"/>
                        <a:gd name="T10" fmla="*/ 676 w 676"/>
                        <a:gd name="T11" fmla="*/ 21 h 414"/>
                        <a:gd name="T12" fmla="*/ 676 w 676"/>
                        <a:gd name="T13" fmla="*/ 34 h 414"/>
                        <a:gd name="T14" fmla="*/ 24 w 676"/>
                        <a:gd name="T15" fmla="*/ 414 h 414"/>
                        <a:gd name="T16" fmla="*/ 0 w 676"/>
                        <a:gd name="T17" fmla="*/ 379 h 414"/>
                        <a:gd name="T18" fmla="*/ 650 w 676"/>
                        <a:gd name="T19" fmla="*/ 0 h 41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76"/>
                        <a:gd name="T31" fmla="*/ 0 h 414"/>
                        <a:gd name="T32" fmla="*/ 676 w 676"/>
                        <a:gd name="T33" fmla="*/ 414 h 41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76" h="414">
                          <a:moveTo>
                            <a:pt x="650" y="0"/>
                          </a:moveTo>
                          <a:lnTo>
                            <a:pt x="652" y="0"/>
                          </a:lnTo>
                          <a:lnTo>
                            <a:pt x="658" y="2"/>
                          </a:lnTo>
                          <a:lnTo>
                            <a:pt x="665" y="4"/>
                          </a:lnTo>
                          <a:lnTo>
                            <a:pt x="671" y="11"/>
                          </a:lnTo>
                          <a:lnTo>
                            <a:pt x="676" y="21"/>
                          </a:lnTo>
                          <a:lnTo>
                            <a:pt x="676" y="34"/>
                          </a:lnTo>
                          <a:lnTo>
                            <a:pt x="24" y="414"/>
                          </a:lnTo>
                          <a:lnTo>
                            <a:pt x="0" y="379"/>
                          </a:lnTo>
                          <a:lnTo>
                            <a:pt x="650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8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1597" y="1964"/>
                      <a:ext cx="671" cy="406"/>
                    </a:xfrm>
                    <a:custGeom>
                      <a:avLst/>
                      <a:gdLst>
                        <a:gd name="T0" fmla="*/ 649 w 671"/>
                        <a:gd name="T1" fmla="*/ 0 h 406"/>
                        <a:gd name="T2" fmla="*/ 649 w 671"/>
                        <a:gd name="T3" fmla="*/ 0 h 406"/>
                        <a:gd name="T4" fmla="*/ 651 w 671"/>
                        <a:gd name="T5" fmla="*/ 2 h 406"/>
                        <a:gd name="T6" fmla="*/ 655 w 671"/>
                        <a:gd name="T7" fmla="*/ 2 h 406"/>
                        <a:gd name="T8" fmla="*/ 658 w 671"/>
                        <a:gd name="T9" fmla="*/ 6 h 406"/>
                        <a:gd name="T10" fmla="*/ 662 w 671"/>
                        <a:gd name="T11" fmla="*/ 8 h 406"/>
                        <a:gd name="T12" fmla="*/ 666 w 671"/>
                        <a:gd name="T13" fmla="*/ 11 h 406"/>
                        <a:gd name="T14" fmla="*/ 670 w 671"/>
                        <a:gd name="T15" fmla="*/ 17 h 406"/>
                        <a:gd name="T16" fmla="*/ 671 w 671"/>
                        <a:gd name="T17" fmla="*/ 23 h 406"/>
                        <a:gd name="T18" fmla="*/ 671 w 671"/>
                        <a:gd name="T19" fmla="*/ 28 h 406"/>
                        <a:gd name="T20" fmla="*/ 19 w 671"/>
                        <a:gd name="T21" fmla="*/ 406 h 406"/>
                        <a:gd name="T22" fmla="*/ 0 w 671"/>
                        <a:gd name="T23" fmla="*/ 379 h 406"/>
                        <a:gd name="T24" fmla="*/ 649 w 671"/>
                        <a:gd name="T25" fmla="*/ 0 h 40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71"/>
                        <a:gd name="T40" fmla="*/ 0 h 406"/>
                        <a:gd name="T41" fmla="*/ 671 w 671"/>
                        <a:gd name="T42" fmla="*/ 406 h 40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71" h="406">
                          <a:moveTo>
                            <a:pt x="649" y="0"/>
                          </a:moveTo>
                          <a:lnTo>
                            <a:pt x="649" y="0"/>
                          </a:lnTo>
                          <a:lnTo>
                            <a:pt x="651" y="2"/>
                          </a:lnTo>
                          <a:lnTo>
                            <a:pt x="655" y="2"/>
                          </a:lnTo>
                          <a:lnTo>
                            <a:pt x="658" y="6"/>
                          </a:lnTo>
                          <a:lnTo>
                            <a:pt x="662" y="8"/>
                          </a:lnTo>
                          <a:lnTo>
                            <a:pt x="666" y="11"/>
                          </a:lnTo>
                          <a:lnTo>
                            <a:pt x="670" y="17"/>
                          </a:lnTo>
                          <a:lnTo>
                            <a:pt x="671" y="23"/>
                          </a:lnTo>
                          <a:lnTo>
                            <a:pt x="671" y="28"/>
                          </a:lnTo>
                          <a:lnTo>
                            <a:pt x="19" y="406"/>
                          </a:lnTo>
                          <a:lnTo>
                            <a:pt x="0" y="379"/>
                          </a:lnTo>
                          <a:lnTo>
                            <a:pt x="649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9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1621" y="1966"/>
                      <a:ext cx="646" cy="386"/>
                    </a:xfrm>
                    <a:custGeom>
                      <a:avLst/>
                      <a:gdLst>
                        <a:gd name="T0" fmla="*/ 646 w 646"/>
                        <a:gd name="T1" fmla="*/ 15 h 386"/>
                        <a:gd name="T2" fmla="*/ 8 w 646"/>
                        <a:gd name="T3" fmla="*/ 386 h 386"/>
                        <a:gd name="T4" fmla="*/ 0 w 646"/>
                        <a:gd name="T5" fmla="*/ 371 h 386"/>
                        <a:gd name="T6" fmla="*/ 633 w 646"/>
                        <a:gd name="T7" fmla="*/ 0 h 386"/>
                        <a:gd name="T8" fmla="*/ 646 w 646"/>
                        <a:gd name="T9" fmla="*/ 15 h 3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46"/>
                        <a:gd name="T16" fmla="*/ 0 h 386"/>
                        <a:gd name="T17" fmla="*/ 646 w 646"/>
                        <a:gd name="T18" fmla="*/ 386 h 3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46" h="386">
                          <a:moveTo>
                            <a:pt x="646" y="15"/>
                          </a:moveTo>
                          <a:lnTo>
                            <a:pt x="8" y="386"/>
                          </a:lnTo>
                          <a:lnTo>
                            <a:pt x="0" y="371"/>
                          </a:lnTo>
                          <a:lnTo>
                            <a:pt x="633" y="0"/>
                          </a:lnTo>
                          <a:lnTo>
                            <a:pt x="646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0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1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2" name="Line 1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1" y="2192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3" name="Freeform 130"/>
                    <p:cNvSpPr>
                      <a:spLocks/>
                    </p:cNvSpPr>
                    <p:nvPr/>
                  </p:nvSpPr>
                  <p:spPr bwMode="auto">
                    <a:xfrm>
                      <a:off x="1108" y="2576"/>
                      <a:ext cx="72" cy="117"/>
                    </a:xfrm>
                    <a:custGeom>
                      <a:avLst/>
                      <a:gdLst>
                        <a:gd name="T0" fmla="*/ 72 w 72"/>
                        <a:gd name="T1" fmla="*/ 117 h 117"/>
                        <a:gd name="T2" fmla="*/ 72 w 72"/>
                        <a:gd name="T3" fmla="*/ 34 h 117"/>
                        <a:gd name="T4" fmla="*/ 0 w 72"/>
                        <a:gd name="T5" fmla="*/ 0 h 117"/>
                        <a:gd name="T6" fmla="*/ 0 w 72"/>
                        <a:gd name="T7" fmla="*/ 84 h 117"/>
                        <a:gd name="T8" fmla="*/ 72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72" y="117"/>
                          </a:moveTo>
                          <a:lnTo>
                            <a:pt x="72" y="34"/>
                          </a:lnTo>
                          <a:lnTo>
                            <a:pt x="0" y="0"/>
                          </a:lnTo>
                          <a:lnTo>
                            <a:pt x="0" y="84"/>
                          </a:lnTo>
                          <a:lnTo>
                            <a:pt x="72" y="117"/>
                          </a:lnTo>
                          <a:close/>
                        </a:path>
                      </a:pathLst>
                    </a:custGeom>
                    <a:solidFill>
                      <a:srgbClr val="00B200"/>
                    </a:solidFill>
                    <a:ln w="0">
                      <a:solidFill>
                        <a:srgbClr val="00B2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4" name="Freeform 131"/>
                    <p:cNvSpPr>
                      <a:spLocks/>
                    </p:cNvSpPr>
                    <p:nvPr/>
                  </p:nvSpPr>
                  <p:spPr bwMode="auto">
                    <a:xfrm>
                      <a:off x="1180" y="2576"/>
                      <a:ext cx="70" cy="117"/>
                    </a:xfrm>
                    <a:custGeom>
                      <a:avLst/>
                      <a:gdLst>
                        <a:gd name="T0" fmla="*/ 0 w 70"/>
                        <a:gd name="T1" fmla="*/ 117 h 117"/>
                        <a:gd name="T2" fmla="*/ 0 w 70"/>
                        <a:gd name="T3" fmla="*/ 34 h 117"/>
                        <a:gd name="T4" fmla="*/ 70 w 70"/>
                        <a:gd name="T5" fmla="*/ 0 h 117"/>
                        <a:gd name="T6" fmla="*/ 70 w 70"/>
                        <a:gd name="T7" fmla="*/ 84 h 117"/>
                        <a:gd name="T8" fmla="*/ 0 w 70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0"/>
                        <a:gd name="T16" fmla="*/ 0 h 117"/>
                        <a:gd name="T17" fmla="*/ 70 w 70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0" h="117">
                          <a:moveTo>
                            <a:pt x="0" y="117"/>
                          </a:moveTo>
                          <a:lnTo>
                            <a:pt x="0" y="34"/>
                          </a:lnTo>
                          <a:lnTo>
                            <a:pt x="70" y="0"/>
                          </a:lnTo>
                          <a:lnTo>
                            <a:pt x="70" y="84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5" name="Line 1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50" y="2552"/>
                      <a:ext cx="43" cy="24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6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1271" y="2285"/>
                      <a:ext cx="1075" cy="471"/>
                    </a:xfrm>
                    <a:custGeom>
                      <a:avLst/>
                      <a:gdLst>
                        <a:gd name="T0" fmla="*/ 1075 w 1075"/>
                        <a:gd name="T1" fmla="*/ 402 h 471"/>
                        <a:gd name="T2" fmla="*/ 981 w 1075"/>
                        <a:gd name="T3" fmla="*/ 295 h 471"/>
                        <a:gd name="T4" fmla="*/ 977 w 1075"/>
                        <a:gd name="T5" fmla="*/ 297 h 471"/>
                        <a:gd name="T6" fmla="*/ 966 w 1075"/>
                        <a:gd name="T7" fmla="*/ 304 h 471"/>
                        <a:gd name="T8" fmla="*/ 949 w 1075"/>
                        <a:gd name="T9" fmla="*/ 315 h 471"/>
                        <a:gd name="T10" fmla="*/ 925 w 1075"/>
                        <a:gd name="T11" fmla="*/ 330 h 471"/>
                        <a:gd name="T12" fmla="*/ 897 w 1075"/>
                        <a:gd name="T13" fmla="*/ 347 h 471"/>
                        <a:gd name="T14" fmla="*/ 866 w 1075"/>
                        <a:gd name="T15" fmla="*/ 365 h 471"/>
                        <a:gd name="T16" fmla="*/ 829 w 1075"/>
                        <a:gd name="T17" fmla="*/ 384 h 471"/>
                        <a:gd name="T18" fmla="*/ 790 w 1075"/>
                        <a:gd name="T19" fmla="*/ 402 h 471"/>
                        <a:gd name="T20" fmla="*/ 749 w 1075"/>
                        <a:gd name="T21" fmla="*/ 419 h 471"/>
                        <a:gd name="T22" fmla="*/ 708 w 1075"/>
                        <a:gd name="T23" fmla="*/ 436 h 471"/>
                        <a:gd name="T24" fmla="*/ 665 w 1075"/>
                        <a:gd name="T25" fmla="*/ 449 h 471"/>
                        <a:gd name="T26" fmla="*/ 662 w 1075"/>
                        <a:gd name="T27" fmla="*/ 451 h 471"/>
                        <a:gd name="T28" fmla="*/ 653 w 1075"/>
                        <a:gd name="T29" fmla="*/ 453 h 471"/>
                        <a:gd name="T30" fmla="*/ 638 w 1075"/>
                        <a:gd name="T31" fmla="*/ 456 h 471"/>
                        <a:gd name="T32" fmla="*/ 615 w 1075"/>
                        <a:gd name="T33" fmla="*/ 462 h 471"/>
                        <a:gd name="T34" fmla="*/ 586 w 1075"/>
                        <a:gd name="T35" fmla="*/ 466 h 471"/>
                        <a:gd name="T36" fmla="*/ 549 w 1075"/>
                        <a:gd name="T37" fmla="*/ 469 h 471"/>
                        <a:gd name="T38" fmla="*/ 502 w 1075"/>
                        <a:gd name="T39" fmla="*/ 471 h 471"/>
                        <a:gd name="T40" fmla="*/ 447 w 1075"/>
                        <a:gd name="T41" fmla="*/ 471 h 471"/>
                        <a:gd name="T42" fmla="*/ 380 w 1075"/>
                        <a:gd name="T43" fmla="*/ 469 h 471"/>
                        <a:gd name="T44" fmla="*/ 304 w 1075"/>
                        <a:gd name="T45" fmla="*/ 464 h 471"/>
                        <a:gd name="T46" fmla="*/ 298 w 1075"/>
                        <a:gd name="T47" fmla="*/ 462 h 471"/>
                        <a:gd name="T48" fmla="*/ 280 w 1075"/>
                        <a:gd name="T49" fmla="*/ 460 h 471"/>
                        <a:gd name="T50" fmla="*/ 254 w 1075"/>
                        <a:gd name="T51" fmla="*/ 454 h 471"/>
                        <a:gd name="T52" fmla="*/ 222 w 1075"/>
                        <a:gd name="T53" fmla="*/ 445 h 471"/>
                        <a:gd name="T54" fmla="*/ 185 w 1075"/>
                        <a:gd name="T55" fmla="*/ 434 h 471"/>
                        <a:gd name="T56" fmla="*/ 146 w 1075"/>
                        <a:gd name="T57" fmla="*/ 417 h 471"/>
                        <a:gd name="T58" fmla="*/ 107 w 1075"/>
                        <a:gd name="T59" fmla="*/ 395 h 471"/>
                        <a:gd name="T60" fmla="*/ 70 w 1075"/>
                        <a:gd name="T61" fmla="*/ 367 h 471"/>
                        <a:gd name="T62" fmla="*/ 39 w 1075"/>
                        <a:gd name="T63" fmla="*/ 332 h 471"/>
                        <a:gd name="T64" fmla="*/ 37 w 1075"/>
                        <a:gd name="T65" fmla="*/ 330 h 471"/>
                        <a:gd name="T66" fmla="*/ 31 w 1075"/>
                        <a:gd name="T67" fmla="*/ 321 h 471"/>
                        <a:gd name="T68" fmla="*/ 22 w 1075"/>
                        <a:gd name="T69" fmla="*/ 308 h 471"/>
                        <a:gd name="T70" fmla="*/ 15 w 1075"/>
                        <a:gd name="T71" fmla="*/ 291 h 471"/>
                        <a:gd name="T72" fmla="*/ 5 w 1075"/>
                        <a:gd name="T73" fmla="*/ 269 h 471"/>
                        <a:gd name="T74" fmla="*/ 2 w 1075"/>
                        <a:gd name="T75" fmla="*/ 243 h 471"/>
                        <a:gd name="T76" fmla="*/ 0 w 1075"/>
                        <a:gd name="T77" fmla="*/ 215 h 471"/>
                        <a:gd name="T78" fmla="*/ 4 w 1075"/>
                        <a:gd name="T79" fmla="*/ 186 h 471"/>
                        <a:gd name="T80" fmla="*/ 16 w 1075"/>
                        <a:gd name="T81" fmla="*/ 152 h 471"/>
                        <a:gd name="T82" fmla="*/ 37 w 1075"/>
                        <a:gd name="T83" fmla="*/ 119 h 471"/>
                        <a:gd name="T84" fmla="*/ 68 w 1075"/>
                        <a:gd name="T85" fmla="*/ 84 h 471"/>
                        <a:gd name="T86" fmla="*/ 70 w 1075"/>
                        <a:gd name="T87" fmla="*/ 82 h 471"/>
                        <a:gd name="T88" fmla="*/ 80 w 1075"/>
                        <a:gd name="T89" fmla="*/ 72 h 471"/>
                        <a:gd name="T90" fmla="*/ 93 w 1075"/>
                        <a:gd name="T91" fmla="*/ 59 h 471"/>
                        <a:gd name="T92" fmla="*/ 115 w 1075"/>
                        <a:gd name="T93" fmla="*/ 43 h 471"/>
                        <a:gd name="T94" fmla="*/ 144 w 1075"/>
                        <a:gd name="T95" fmla="*/ 22 h 471"/>
                        <a:gd name="T96" fmla="*/ 182 w 1075"/>
                        <a:gd name="T97" fmla="*/ 0 h 471"/>
                        <a:gd name="T98" fmla="*/ 322 w 1075"/>
                        <a:gd name="T99" fmla="*/ 85 h 471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71"/>
                        <a:gd name="T152" fmla="*/ 1075 w 1075"/>
                        <a:gd name="T153" fmla="*/ 471 h 471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71">
                          <a:moveTo>
                            <a:pt x="1075" y="402"/>
                          </a:moveTo>
                          <a:lnTo>
                            <a:pt x="981" y="295"/>
                          </a:lnTo>
                          <a:lnTo>
                            <a:pt x="977" y="297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7"/>
                          </a:lnTo>
                          <a:lnTo>
                            <a:pt x="866" y="365"/>
                          </a:lnTo>
                          <a:lnTo>
                            <a:pt x="829" y="384"/>
                          </a:lnTo>
                          <a:lnTo>
                            <a:pt x="790" y="402"/>
                          </a:lnTo>
                          <a:lnTo>
                            <a:pt x="749" y="419"/>
                          </a:lnTo>
                          <a:lnTo>
                            <a:pt x="708" y="436"/>
                          </a:lnTo>
                          <a:lnTo>
                            <a:pt x="665" y="449"/>
                          </a:lnTo>
                          <a:lnTo>
                            <a:pt x="662" y="451"/>
                          </a:lnTo>
                          <a:lnTo>
                            <a:pt x="653" y="453"/>
                          </a:lnTo>
                          <a:lnTo>
                            <a:pt x="638" y="456"/>
                          </a:lnTo>
                          <a:lnTo>
                            <a:pt x="615" y="462"/>
                          </a:lnTo>
                          <a:lnTo>
                            <a:pt x="586" y="466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4"/>
                          </a:lnTo>
                          <a:lnTo>
                            <a:pt x="298" y="462"/>
                          </a:lnTo>
                          <a:lnTo>
                            <a:pt x="280" y="460"/>
                          </a:lnTo>
                          <a:lnTo>
                            <a:pt x="254" y="454"/>
                          </a:lnTo>
                          <a:lnTo>
                            <a:pt x="222" y="445"/>
                          </a:lnTo>
                          <a:lnTo>
                            <a:pt x="185" y="434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2"/>
                          </a:lnTo>
                          <a:lnTo>
                            <a:pt x="37" y="330"/>
                          </a:lnTo>
                          <a:lnTo>
                            <a:pt x="31" y="321"/>
                          </a:lnTo>
                          <a:lnTo>
                            <a:pt x="22" y="308"/>
                          </a:lnTo>
                          <a:lnTo>
                            <a:pt x="15" y="291"/>
                          </a:lnTo>
                          <a:lnTo>
                            <a:pt x="5" y="269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6"/>
                          </a:lnTo>
                          <a:lnTo>
                            <a:pt x="16" y="152"/>
                          </a:lnTo>
                          <a:lnTo>
                            <a:pt x="37" y="119"/>
                          </a:lnTo>
                          <a:lnTo>
                            <a:pt x="68" y="84"/>
                          </a:lnTo>
                          <a:lnTo>
                            <a:pt x="70" y="82"/>
                          </a:lnTo>
                          <a:lnTo>
                            <a:pt x="80" y="72"/>
                          </a:lnTo>
                          <a:lnTo>
                            <a:pt x="93" y="59"/>
                          </a:lnTo>
                          <a:lnTo>
                            <a:pt x="115" y="43"/>
                          </a:lnTo>
                          <a:lnTo>
                            <a:pt x="144" y="22"/>
                          </a:lnTo>
                          <a:lnTo>
                            <a:pt x="182" y="0"/>
                          </a:lnTo>
                          <a:lnTo>
                            <a:pt x="322" y="8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7" name="Freeform 134"/>
                    <p:cNvSpPr>
                      <a:spLocks/>
                    </p:cNvSpPr>
                    <p:nvPr/>
                  </p:nvSpPr>
                  <p:spPr bwMode="auto">
                    <a:xfrm>
                      <a:off x="1260" y="2354"/>
                      <a:ext cx="1075" cy="469"/>
                    </a:xfrm>
                    <a:custGeom>
                      <a:avLst/>
                      <a:gdLst>
                        <a:gd name="T0" fmla="*/ 1075 w 1075"/>
                        <a:gd name="T1" fmla="*/ 354 h 469"/>
                        <a:gd name="T2" fmla="*/ 981 w 1075"/>
                        <a:gd name="T3" fmla="*/ 293 h 469"/>
                        <a:gd name="T4" fmla="*/ 977 w 1075"/>
                        <a:gd name="T5" fmla="*/ 295 h 469"/>
                        <a:gd name="T6" fmla="*/ 966 w 1075"/>
                        <a:gd name="T7" fmla="*/ 303 h 469"/>
                        <a:gd name="T8" fmla="*/ 949 w 1075"/>
                        <a:gd name="T9" fmla="*/ 314 h 469"/>
                        <a:gd name="T10" fmla="*/ 925 w 1075"/>
                        <a:gd name="T11" fmla="*/ 328 h 469"/>
                        <a:gd name="T12" fmla="*/ 897 w 1075"/>
                        <a:gd name="T13" fmla="*/ 345 h 469"/>
                        <a:gd name="T14" fmla="*/ 866 w 1075"/>
                        <a:gd name="T15" fmla="*/ 364 h 469"/>
                        <a:gd name="T16" fmla="*/ 829 w 1075"/>
                        <a:gd name="T17" fmla="*/ 382 h 469"/>
                        <a:gd name="T18" fmla="*/ 790 w 1075"/>
                        <a:gd name="T19" fmla="*/ 401 h 469"/>
                        <a:gd name="T20" fmla="*/ 749 w 1075"/>
                        <a:gd name="T21" fmla="*/ 419 h 469"/>
                        <a:gd name="T22" fmla="*/ 708 w 1075"/>
                        <a:gd name="T23" fmla="*/ 434 h 469"/>
                        <a:gd name="T24" fmla="*/ 665 w 1075"/>
                        <a:gd name="T25" fmla="*/ 447 h 469"/>
                        <a:gd name="T26" fmla="*/ 662 w 1075"/>
                        <a:gd name="T27" fmla="*/ 449 h 469"/>
                        <a:gd name="T28" fmla="*/ 653 w 1075"/>
                        <a:gd name="T29" fmla="*/ 451 h 469"/>
                        <a:gd name="T30" fmla="*/ 638 w 1075"/>
                        <a:gd name="T31" fmla="*/ 456 h 469"/>
                        <a:gd name="T32" fmla="*/ 615 w 1075"/>
                        <a:gd name="T33" fmla="*/ 460 h 469"/>
                        <a:gd name="T34" fmla="*/ 586 w 1075"/>
                        <a:gd name="T35" fmla="*/ 464 h 469"/>
                        <a:gd name="T36" fmla="*/ 549 w 1075"/>
                        <a:gd name="T37" fmla="*/ 468 h 469"/>
                        <a:gd name="T38" fmla="*/ 502 w 1075"/>
                        <a:gd name="T39" fmla="*/ 469 h 469"/>
                        <a:gd name="T40" fmla="*/ 447 w 1075"/>
                        <a:gd name="T41" fmla="*/ 469 h 469"/>
                        <a:gd name="T42" fmla="*/ 380 w 1075"/>
                        <a:gd name="T43" fmla="*/ 468 h 469"/>
                        <a:gd name="T44" fmla="*/ 304 w 1075"/>
                        <a:gd name="T45" fmla="*/ 462 h 469"/>
                        <a:gd name="T46" fmla="*/ 298 w 1075"/>
                        <a:gd name="T47" fmla="*/ 462 h 469"/>
                        <a:gd name="T48" fmla="*/ 280 w 1075"/>
                        <a:gd name="T49" fmla="*/ 458 h 469"/>
                        <a:gd name="T50" fmla="*/ 254 w 1075"/>
                        <a:gd name="T51" fmla="*/ 453 h 469"/>
                        <a:gd name="T52" fmla="*/ 222 w 1075"/>
                        <a:gd name="T53" fmla="*/ 445 h 469"/>
                        <a:gd name="T54" fmla="*/ 185 w 1075"/>
                        <a:gd name="T55" fmla="*/ 432 h 469"/>
                        <a:gd name="T56" fmla="*/ 146 w 1075"/>
                        <a:gd name="T57" fmla="*/ 416 h 469"/>
                        <a:gd name="T58" fmla="*/ 107 w 1075"/>
                        <a:gd name="T59" fmla="*/ 393 h 469"/>
                        <a:gd name="T60" fmla="*/ 70 w 1075"/>
                        <a:gd name="T61" fmla="*/ 366 h 469"/>
                        <a:gd name="T62" fmla="*/ 39 w 1075"/>
                        <a:gd name="T63" fmla="*/ 332 h 469"/>
                        <a:gd name="T64" fmla="*/ 37 w 1075"/>
                        <a:gd name="T65" fmla="*/ 328 h 469"/>
                        <a:gd name="T66" fmla="*/ 31 w 1075"/>
                        <a:gd name="T67" fmla="*/ 321 h 469"/>
                        <a:gd name="T68" fmla="*/ 22 w 1075"/>
                        <a:gd name="T69" fmla="*/ 306 h 469"/>
                        <a:gd name="T70" fmla="*/ 15 w 1075"/>
                        <a:gd name="T71" fmla="*/ 290 h 469"/>
                        <a:gd name="T72" fmla="*/ 5 w 1075"/>
                        <a:gd name="T73" fmla="*/ 267 h 469"/>
                        <a:gd name="T74" fmla="*/ 2 w 1075"/>
                        <a:gd name="T75" fmla="*/ 243 h 469"/>
                        <a:gd name="T76" fmla="*/ 0 w 1075"/>
                        <a:gd name="T77" fmla="*/ 215 h 469"/>
                        <a:gd name="T78" fmla="*/ 4 w 1075"/>
                        <a:gd name="T79" fmla="*/ 184 h 469"/>
                        <a:gd name="T80" fmla="*/ 16 w 1075"/>
                        <a:gd name="T81" fmla="*/ 152 h 469"/>
                        <a:gd name="T82" fmla="*/ 37 w 1075"/>
                        <a:gd name="T83" fmla="*/ 117 h 469"/>
                        <a:gd name="T84" fmla="*/ 68 w 1075"/>
                        <a:gd name="T85" fmla="*/ 84 h 469"/>
                        <a:gd name="T86" fmla="*/ 70 w 1075"/>
                        <a:gd name="T87" fmla="*/ 80 h 469"/>
                        <a:gd name="T88" fmla="*/ 80 w 1075"/>
                        <a:gd name="T89" fmla="*/ 73 h 469"/>
                        <a:gd name="T90" fmla="*/ 93 w 1075"/>
                        <a:gd name="T91" fmla="*/ 60 h 469"/>
                        <a:gd name="T92" fmla="*/ 115 w 1075"/>
                        <a:gd name="T93" fmla="*/ 41 h 469"/>
                        <a:gd name="T94" fmla="*/ 144 w 1075"/>
                        <a:gd name="T95" fmla="*/ 23 h 469"/>
                        <a:gd name="T96" fmla="*/ 182 w 1075"/>
                        <a:gd name="T97" fmla="*/ 0 h 469"/>
                        <a:gd name="T98" fmla="*/ 315 w 1075"/>
                        <a:gd name="T99" fmla="*/ 37 h 469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69"/>
                        <a:gd name="T152" fmla="*/ 1075 w 1075"/>
                        <a:gd name="T153" fmla="*/ 469 h 469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69">
                          <a:moveTo>
                            <a:pt x="1075" y="354"/>
                          </a:moveTo>
                          <a:lnTo>
                            <a:pt x="981" y="293"/>
                          </a:lnTo>
                          <a:lnTo>
                            <a:pt x="977" y="295"/>
                          </a:lnTo>
                          <a:lnTo>
                            <a:pt x="966" y="303"/>
                          </a:lnTo>
                          <a:lnTo>
                            <a:pt x="949" y="314"/>
                          </a:lnTo>
                          <a:lnTo>
                            <a:pt x="925" y="328"/>
                          </a:lnTo>
                          <a:lnTo>
                            <a:pt x="897" y="345"/>
                          </a:lnTo>
                          <a:lnTo>
                            <a:pt x="866" y="364"/>
                          </a:lnTo>
                          <a:lnTo>
                            <a:pt x="829" y="382"/>
                          </a:lnTo>
                          <a:lnTo>
                            <a:pt x="790" y="401"/>
                          </a:lnTo>
                          <a:lnTo>
                            <a:pt x="749" y="419"/>
                          </a:lnTo>
                          <a:lnTo>
                            <a:pt x="708" y="434"/>
                          </a:lnTo>
                          <a:lnTo>
                            <a:pt x="665" y="447"/>
                          </a:lnTo>
                          <a:lnTo>
                            <a:pt x="662" y="449"/>
                          </a:lnTo>
                          <a:lnTo>
                            <a:pt x="653" y="451"/>
                          </a:lnTo>
                          <a:lnTo>
                            <a:pt x="638" y="456"/>
                          </a:lnTo>
                          <a:lnTo>
                            <a:pt x="615" y="460"/>
                          </a:lnTo>
                          <a:lnTo>
                            <a:pt x="586" y="464"/>
                          </a:lnTo>
                          <a:lnTo>
                            <a:pt x="549" y="468"/>
                          </a:lnTo>
                          <a:lnTo>
                            <a:pt x="502" y="469"/>
                          </a:lnTo>
                          <a:lnTo>
                            <a:pt x="447" y="469"/>
                          </a:lnTo>
                          <a:lnTo>
                            <a:pt x="380" y="468"/>
                          </a:lnTo>
                          <a:lnTo>
                            <a:pt x="304" y="462"/>
                          </a:lnTo>
                          <a:lnTo>
                            <a:pt x="298" y="462"/>
                          </a:lnTo>
                          <a:lnTo>
                            <a:pt x="280" y="458"/>
                          </a:lnTo>
                          <a:lnTo>
                            <a:pt x="254" y="453"/>
                          </a:lnTo>
                          <a:lnTo>
                            <a:pt x="222" y="445"/>
                          </a:lnTo>
                          <a:lnTo>
                            <a:pt x="185" y="432"/>
                          </a:lnTo>
                          <a:lnTo>
                            <a:pt x="146" y="416"/>
                          </a:lnTo>
                          <a:lnTo>
                            <a:pt x="107" y="393"/>
                          </a:lnTo>
                          <a:lnTo>
                            <a:pt x="70" y="366"/>
                          </a:lnTo>
                          <a:lnTo>
                            <a:pt x="39" y="332"/>
                          </a:lnTo>
                          <a:lnTo>
                            <a:pt x="37" y="328"/>
                          </a:lnTo>
                          <a:lnTo>
                            <a:pt x="31" y="321"/>
                          </a:lnTo>
                          <a:lnTo>
                            <a:pt x="22" y="306"/>
                          </a:lnTo>
                          <a:lnTo>
                            <a:pt x="15" y="290"/>
                          </a:lnTo>
                          <a:lnTo>
                            <a:pt x="5" y="267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4"/>
                          </a:lnTo>
                          <a:lnTo>
                            <a:pt x="16" y="152"/>
                          </a:lnTo>
                          <a:lnTo>
                            <a:pt x="37" y="117"/>
                          </a:lnTo>
                          <a:lnTo>
                            <a:pt x="68" y="84"/>
                          </a:lnTo>
                          <a:lnTo>
                            <a:pt x="70" y="80"/>
                          </a:lnTo>
                          <a:lnTo>
                            <a:pt x="80" y="73"/>
                          </a:lnTo>
                          <a:lnTo>
                            <a:pt x="93" y="60"/>
                          </a:lnTo>
                          <a:lnTo>
                            <a:pt x="115" y="41"/>
                          </a:lnTo>
                          <a:lnTo>
                            <a:pt x="144" y="23"/>
                          </a:lnTo>
                          <a:lnTo>
                            <a:pt x="182" y="0"/>
                          </a:lnTo>
                          <a:lnTo>
                            <a:pt x="315" y="3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8" name="Freeform 136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9" name="Freeform 137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0" name="Freeform 138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1" name="Freeform 139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2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3" name="Freeform 141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4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5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6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7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8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9" name="Freeform 147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0" name="Freeform 148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1" name="Freeform 149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2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3" name="Freeform 160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4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2543" y="2168"/>
                      <a:ext cx="667" cy="406"/>
                    </a:xfrm>
                    <a:custGeom>
                      <a:avLst/>
                      <a:gdLst>
                        <a:gd name="T0" fmla="*/ 630 w 667"/>
                        <a:gd name="T1" fmla="*/ 0 h 406"/>
                        <a:gd name="T2" fmla="*/ 632 w 667"/>
                        <a:gd name="T3" fmla="*/ 0 h 406"/>
                        <a:gd name="T4" fmla="*/ 638 w 667"/>
                        <a:gd name="T5" fmla="*/ 0 h 406"/>
                        <a:gd name="T6" fmla="*/ 645 w 667"/>
                        <a:gd name="T7" fmla="*/ 2 h 406"/>
                        <a:gd name="T8" fmla="*/ 654 w 667"/>
                        <a:gd name="T9" fmla="*/ 6 h 406"/>
                        <a:gd name="T10" fmla="*/ 662 w 667"/>
                        <a:gd name="T11" fmla="*/ 15 h 406"/>
                        <a:gd name="T12" fmla="*/ 666 w 667"/>
                        <a:gd name="T13" fmla="*/ 28 h 406"/>
                        <a:gd name="T14" fmla="*/ 667 w 667"/>
                        <a:gd name="T15" fmla="*/ 47 h 406"/>
                        <a:gd name="T16" fmla="*/ 35 w 667"/>
                        <a:gd name="T17" fmla="*/ 406 h 406"/>
                        <a:gd name="T18" fmla="*/ 0 w 667"/>
                        <a:gd name="T19" fmla="*/ 360 h 406"/>
                        <a:gd name="T20" fmla="*/ 630 w 667"/>
                        <a:gd name="T21" fmla="*/ 0 h 40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7"/>
                        <a:gd name="T34" fmla="*/ 0 h 406"/>
                        <a:gd name="T35" fmla="*/ 667 w 667"/>
                        <a:gd name="T36" fmla="*/ 406 h 40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7" h="406">
                          <a:moveTo>
                            <a:pt x="630" y="0"/>
                          </a:moveTo>
                          <a:lnTo>
                            <a:pt x="632" y="0"/>
                          </a:lnTo>
                          <a:lnTo>
                            <a:pt x="638" y="0"/>
                          </a:lnTo>
                          <a:lnTo>
                            <a:pt x="645" y="2"/>
                          </a:lnTo>
                          <a:lnTo>
                            <a:pt x="654" y="6"/>
                          </a:lnTo>
                          <a:lnTo>
                            <a:pt x="662" y="15"/>
                          </a:lnTo>
                          <a:lnTo>
                            <a:pt x="666" y="28"/>
                          </a:lnTo>
                          <a:lnTo>
                            <a:pt x="667" y="47"/>
                          </a:lnTo>
                          <a:lnTo>
                            <a:pt x="35" y="406"/>
                          </a:lnTo>
                          <a:lnTo>
                            <a:pt x="0" y="360"/>
                          </a:lnTo>
                          <a:lnTo>
                            <a:pt x="630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5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2548" y="2170"/>
                      <a:ext cx="661" cy="397"/>
                    </a:xfrm>
                    <a:custGeom>
                      <a:avLst/>
                      <a:gdLst>
                        <a:gd name="T0" fmla="*/ 629 w 661"/>
                        <a:gd name="T1" fmla="*/ 0 h 397"/>
                        <a:gd name="T2" fmla="*/ 631 w 661"/>
                        <a:gd name="T3" fmla="*/ 0 h 397"/>
                        <a:gd name="T4" fmla="*/ 638 w 661"/>
                        <a:gd name="T5" fmla="*/ 0 h 397"/>
                        <a:gd name="T6" fmla="*/ 646 w 661"/>
                        <a:gd name="T7" fmla="*/ 4 h 397"/>
                        <a:gd name="T8" fmla="*/ 655 w 661"/>
                        <a:gd name="T9" fmla="*/ 11 h 397"/>
                        <a:gd name="T10" fmla="*/ 661 w 661"/>
                        <a:gd name="T11" fmla="*/ 22 h 397"/>
                        <a:gd name="T12" fmla="*/ 661 w 661"/>
                        <a:gd name="T13" fmla="*/ 39 h 397"/>
                        <a:gd name="T14" fmla="*/ 32 w 661"/>
                        <a:gd name="T15" fmla="*/ 397 h 397"/>
                        <a:gd name="T16" fmla="*/ 0 w 661"/>
                        <a:gd name="T17" fmla="*/ 358 h 397"/>
                        <a:gd name="T18" fmla="*/ 629 w 661"/>
                        <a:gd name="T19" fmla="*/ 0 h 397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61"/>
                        <a:gd name="T31" fmla="*/ 0 h 397"/>
                        <a:gd name="T32" fmla="*/ 661 w 661"/>
                        <a:gd name="T33" fmla="*/ 397 h 397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61" h="397">
                          <a:moveTo>
                            <a:pt x="629" y="0"/>
                          </a:moveTo>
                          <a:lnTo>
                            <a:pt x="631" y="0"/>
                          </a:lnTo>
                          <a:lnTo>
                            <a:pt x="638" y="0"/>
                          </a:lnTo>
                          <a:lnTo>
                            <a:pt x="646" y="4"/>
                          </a:lnTo>
                          <a:lnTo>
                            <a:pt x="655" y="11"/>
                          </a:lnTo>
                          <a:lnTo>
                            <a:pt x="661" y="22"/>
                          </a:lnTo>
                          <a:lnTo>
                            <a:pt x="661" y="39"/>
                          </a:lnTo>
                          <a:lnTo>
                            <a:pt x="32" y="397"/>
                          </a:lnTo>
                          <a:lnTo>
                            <a:pt x="0" y="358"/>
                          </a:lnTo>
                          <a:lnTo>
                            <a:pt x="629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6" name="Freeform 163"/>
                    <p:cNvSpPr>
                      <a:spLocks/>
                    </p:cNvSpPr>
                    <p:nvPr/>
                  </p:nvSpPr>
                  <p:spPr bwMode="auto">
                    <a:xfrm>
                      <a:off x="2556" y="2170"/>
                      <a:ext cx="653" cy="391"/>
                    </a:xfrm>
                    <a:custGeom>
                      <a:avLst/>
                      <a:gdLst>
                        <a:gd name="T0" fmla="*/ 625 w 653"/>
                        <a:gd name="T1" fmla="*/ 0 h 391"/>
                        <a:gd name="T2" fmla="*/ 627 w 653"/>
                        <a:gd name="T3" fmla="*/ 0 h 391"/>
                        <a:gd name="T4" fmla="*/ 632 w 653"/>
                        <a:gd name="T5" fmla="*/ 2 h 391"/>
                        <a:gd name="T6" fmla="*/ 640 w 653"/>
                        <a:gd name="T7" fmla="*/ 6 h 391"/>
                        <a:gd name="T8" fmla="*/ 647 w 653"/>
                        <a:gd name="T9" fmla="*/ 11 h 391"/>
                        <a:gd name="T10" fmla="*/ 651 w 653"/>
                        <a:gd name="T11" fmla="*/ 21 h 391"/>
                        <a:gd name="T12" fmla="*/ 653 w 653"/>
                        <a:gd name="T13" fmla="*/ 33 h 391"/>
                        <a:gd name="T14" fmla="*/ 24 w 653"/>
                        <a:gd name="T15" fmla="*/ 391 h 391"/>
                        <a:gd name="T16" fmla="*/ 0 w 653"/>
                        <a:gd name="T17" fmla="*/ 358 h 391"/>
                        <a:gd name="T18" fmla="*/ 625 w 653"/>
                        <a:gd name="T19" fmla="*/ 0 h 39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53"/>
                        <a:gd name="T31" fmla="*/ 0 h 391"/>
                        <a:gd name="T32" fmla="*/ 653 w 653"/>
                        <a:gd name="T33" fmla="*/ 391 h 39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53" h="391">
                          <a:moveTo>
                            <a:pt x="625" y="0"/>
                          </a:moveTo>
                          <a:lnTo>
                            <a:pt x="627" y="0"/>
                          </a:lnTo>
                          <a:lnTo>
                            <a:pt x="632" y="2"/>
                          </a:lnTo>
                          <a:lnTo>
                            <a:pt x="640" y="6"/>
                          </a:lnTo>
                          <a:lnTo>
                            <a:pt x="647" y="11"/>
                          </a:lnTo>
                          <a:lnTo>
                            <a:pt x="651" y="21"/>
                          </a:lnTo>
                          <a:lnTo>
                            <a:pt x="653" y="33"/>
                          </a:lnTo>
                          <a:lnTo>
                            <a:pt x="24" y="391"/>
                          </a:lnTo>
                          <a:lnTo>
                            <a:pt x="0" y="358"/>
                          </a:lnTo>
                          <a:lnTo>
                            <a:pt x="625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7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2561" y="2170"/>
                      <a:ext cx="646" cy="384"/>
                    </a:xfrm>
                    <a:custGeom>
                      <a:avLst/>
                      <a:gdLst>
                        <a:gd name="T0" fmla="*/ 623 w 646"/>
                        <a:gd name="T1" fmla="*/ 0 h 384"/>
                        <a:gd name="T2" fmla="*/ 625 w 646"/>
                        <a:gd name="T3" fmla="*/ 2 h 384"/>
                        <a:gd name="T4" fmla="*/ 627 w 646"/>
                        <a:gd name="T5" fmla="*/ 2 h 384"/>
                        <a:gd name="T6" fmla="*/ 631 w 646"/>
                        <a:gd name="T7" fmla="*/ 4 h 384"/>
                        <a:gd name="T8" fmla="*/ 635 w 646"/>
                        <a:gd name="T9" fmla="*/ 6 h 384"/>
                        <a:gd name="T10" fmla="*/ 638 w 646"/>
                        <a:gd name="T11" fmla="*/ 9 h 384"/>
                        <a:gd name="T12" fmla="*/ 642 w 646"/>
                        <a:gd name="T13" fmla="*/ 13 h 384"/>
                        <a:gd name="T14" fmla="*/ 644 w 646"/>
                        <a:gd name="T15" fmla="*/ 17 h 384"/>
                        <a:gd name="T16" fmla="*/ 646 w 646"/>
                        <a:gd name="T17" fmla="*/ 22 h 384"/>
                        <a:gd name="T18" fmla="*/ 646 w 646"/>
                        <a:gd name="T19" fmla="*/ 30 h 384"/>
                        <a:gd name="T20" fmla="*/ 19 w 646"/>
                        <a:gd name="T21" fmla="*/ 384 h 384"/>
                        <a:gd name="T22" fmla="*/ 0 w 646"/>
                        <a:gd name="T23" fmla="*/ 358 h 384"/>
                        <a:gd name="T24" fmla="*/ 623 w 646"/>
                        <a:gd name="T25" fmla="*/ 0 h 38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46"/>
                        <a:gd name="T40" fmla="*/ 0 h 384"/>
                        <a:gd name="T41" fmla="*/ 646 w 646"/>
                        <a:gd name="T42" fmla="*/ 384 h 38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46" h="384">
                          <a:moveTo>
                            <a:pt x="623" y="0"/>
                          </a:moveTo>
                          <a:lnTo>
                            <a:pt x="625" y="2"/>
                          </a:lnTo>
                          <a:lnTo>
                            <a:pt x="627" y="2"/>
                          </a:lnTo>
                          <a:lnTo>
                            <a:pt x="631" y="4"/>
                          </a:lnTo>
                          <a:lnTo>
                            <a:pt x="635" y="6"/>
                          </a:lnTo>
                          <a:lnTo>
                            <a:pt x="638" y="9"/>
                          </a:lnTo>
                          <a:lnTo>
                            <a:pt x="642" y="13"/>
                          </a:lnTo>
                          <a:lnTo>
                            <a:pt x="644" y="17"/>
                          </a:lnTo>
                          <a:lnTo>
                            <a:pt x="646" y="22"/>
                          </a:lnTo>
                          <a:lnTo>
                            <a:pt x="646" y="30"/>
                          </a:lnTo>
                          <a:lnTo>
                            <a:pt x="19" y="384"/>
                          </a:lnTo>
                          <a:lnTo>
                            <a:pt x="0" y="358"/>
                          </a:lnTo>
                          <a:lnTo>
                            <a:pt x="623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8" name="Freeform 165"/>
                    <p:cNvSpPr>
                      <a:spLocks/>
                    </p:cNvSpPr>
                    <p:nvPr/>
                  </p:nvSpPr>
                  <p:spPr bwMode="auto">
                    <a:xfrm>
                      <a:off x="2569" y="2172"/>
                      <a:ext cx="638" cy="376"/>
                    </a:xfrm>
                    <a:custGeom>
                      <a:avLst/>
                      <a:gdLst>
                        <a:gd name="T0" fmla="*/ 619 w 638"/>
                        <a:gd name="T1" fmla="*/ 0 h 376"/>
                        <a:gd name="T2" fmla="*/ 621 w 638"/>
                        <a:gd name="T3" fmla="*/ 0 h 376"/>
                        <a:gd name="T4" fmla="*/ 623 w 638"/>
                        <a:gd name="T5" fmla="*/ 2 h 376"/>
                        <a:gd name="T6" fmla="*/ 627 w 638"/>
                        <a:gd name="T7" fmla="*/ 6 h 376"/>
                        <a:gd name="T8" fmla="*/ 632 w 638"/>
                        <a:gd name="T9" fmla="*/ 9 h 376"/>
                        <a:gd name="T10" fmla="*/ 634 w 638"/>
                        <a:gd name="T11" fmla="*/ 13 h 376"/>
                        <a:gd name="T12" fmla="*/ 638 w 638"/>
                        <a:gd name="T13" fmla="*/ 17 h 376"/>
                        <a:gd name="T14" fmla="*/ 638 w 638"/>
                        <a:gd name="T15" fmla="*/ 22 h 376"/>
                        <a:gd name="T16" fmla="*/ 13 w 638"/>
                        <a:gd name="T17" fmla="*/ 376 h 376"/>
                        <a:gd name="T18" fmla="*/ 0 w 638"/>
                        <a:gd name="T19" fmla="*/ 356 h 376"/>
                        <a:gd name="T20" fmla="*/ 619 w 638"/>
                        <a:gd name="T21" fmla="*/ 0 h 37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38"/>
                        <a:gd name="T34" fmla="*/ 0 h 376"/>
                        <a:gd name="T35" fmla="*/ 638 w 638"/>
                        <a:gd name="T36" fmla="*/ 376 h 37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38" h="376">
                          <a:moveTo>
                            <a:pt x="619" y="0"/>
                          </a:moveTo>
                          <a:lnTo>
                            <a:pt x="621" y="0"/>
                          </a:lnTo>
                          <a:lnTo>
                            <a:pt x="623" y="2"/>
                          </a:lnTo>
                          <a:lnTo>
                            <a:pt x="627" y="6"/>
                          </a:lnTo>
                          <a:lnTo>
                            <a:pt x="632" y="9"/>
                          </a:lnTo>
                          <a:lnTo>
                            <a:pt x="634" y="13"/>
                          </a:lnTo>
                          <a:lnTo>
                            <a:pt x="638" y="17"/>
                          </a:lnTo>
                          <a:lnTo>
                            <a:pt x="638" y="22"/>
                          </a:lnTo>
                          <a:lnTo>
                            <a:pt x="13" y="376"/>
                          </a:lnTo>
                          <a:lnTo>
                            <a:pt x="0" y="356"/>
                          </a:lnTo>
                          <a:lnTo>
                            <a:pt x="619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9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2574" y="2172"/>
                      <a:ext cx="633" cy="371"/>
                    </a:xfrm>
                    <a:custGeom>
                      <a:avLst/>
                      <a:gdLst>
                        <a:gd name="T0" fmla="*/ 633 w 633"/>
                        <a:gd name="T1" fmla="*/ 17 h 371"/>
                        <a:gd name="T2" fmla="*/ 8 w 633"/>
                        <a:gd name="T3" fmla="*/ 371 h 371"/>
                        <a:gd name="T4" fmla="*/ 0 w 633"/>
                        <a:gd name="T5" fmla="*/ 356 h 371"/>
                        <a:gd name="T6" fmla="*/ 620 w 633"/>
                        <a:gd name="T7" fmla="*/ 0 h 371"/>
                        <a:gd name="T8" fmla="*/ 633 w 633"/>
                        <a:gd name="T9" fmla="*/ 17 h 3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33"/>
                        <a:gd name="T16" fmla="*/ 0 h 371"/>
                        <a:gd name="T17" fmla="*/ 633 w 633"/>
                        <a:gd name="T18" fmla="*/ 371 h 37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33" h="371">
                          <a:moveTo>
                            <a:pt x="633" y="17"/>
                          </a:moveTo>
                          <a:lnTo>
                            <a:pt x="8" y="371"/>
                          </a:lnTo>
                          <a:lnTo>
                            <a:pt x="0" y="356"/>
                          </a:lnTo>
                          <a:lnTo>
                            <a:pt x="620" y="0"/>
                          </a:lnTo>
                          <a:lnTo>
                            <a:pt x="633" y="1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0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1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2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1109" y="2545"/>
                      <a:ext cx="141" cy="63"/>
                    </a:xfrm>
                    <a:custGeom>
                      <a:avLst/>
                      <a:gdLst>
                        <a:gd name="T0" fmla="*/ 0 w 141"/>
                        <a:gd name="T1" fmla="*/ 31 h 63"/>
                        <a:gd name="T2" fmla="*/ 75 w 141"/>
                        <a:gd name="T3" fmla="*/ 0 h 63"/>
                        <a:gd name="T4" fmla="*/ 141 w 141"/>
                        <a:gd name="T5" fmla="*/ 29 h 63"/>
                        <a:gd name="T6" fmla="*/ 71 w 141"/>
                        <a:gd name="T7" fmla="*/ 63 h 63"/>
                        <a:gd name="T8" fmla="*/ 0 w 141"/>
                        <a:gd name="T9" fmla="*/ 31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1"/>
                        <a:gd name="T16" fmla="*/ 0 h 63"/>
                        <a:gd name="T17" fmla="*/ 141 w 141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1" h="63">
                          <a:moveTo>
                            <a:pt x="0" y="31"/>
                          </a:moveTo>
                          <a:lnTo>
                            <a:pt x="75" y="0"/>
                          </a:lnTo>
                          <a:lnTo>
                            <a:pt x="141" y="29"/>
                          </a:lnTo>
                          <a:lnTo>
                            <a:pt x="71" y="63"/>
                          </a:lnTo>
                          <a:lnTo>
                            <a:pt x="0" y="31"/>
                          </a:lnTo>
                          <a:close/>
                        </a:path>
                      </a:pathLst>
                    </a:custGeom>
                    <a:solidFill>
                      <a:srgbClr val="80FF80"/>
                    </a:solidFill>
                    <a:ln w="0">
                      <a:solidFill>
                        <a:srgbClr val="80FF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3" name="Freeform 175"/>
                    <p:cNvSpPr>
                      <a:spLocks/>
                    </p:cNvSpPr>
                    <p:nvPr/>
                  </p:nvSpPr>
                  <p:spPr bwMode="auto">
                    <a:xfrm>
                      <a:off x="1271" y="2228"/>
                      <a:ext cx="1073" cy="471"/>
                    </a:xfrm>
                    <a:custGeom>
                      <a:avLst/>
                      <a:gdLst>
                        <a:gd name="T0" fmla="*/ 1073 w 1073"/>
                        <a:gd name="T1" fmla="*/ 456 h 471"/>
                        <a:gd name="T2" fmla="*/ 981 w 1073"/>
                        <a:gd name="T3" fmla="*/ 294 h 471"/>
                        <a:gd name="T4" fmla="*/ 977 w 1073"/>
                        <a:gd name="T5" fmla="*/ 296 h 471"/>
                        <a:gd name="T6" fmla="*/ 966 w 1073"/>
                        <a:gd name="T7" fmla="*/ 304 h 471"/>
                        <a:gd name="T8" fmla="*/ 949 w 1073"/>
                        <a:gd name="T9" fmla="*/ 315 h 471"/>
                        <a:gd name="T10" fmla="*/ 925 w 1073"/>
                        <a:gd name="T11" fmla="*/ 330 h 471"/>
                        <a:gd name="T12" fmla="*/ 897 w 1073"/>
                        <a:gd name="T13" fmla="*/ 346 h 471"/>
                        <a:gd name="T14" fmla="*/ 866 w 1073"/>
                        <a:gd name="T15" fmla="*/ 365 h 471"/>
                        <a:gd name="T16" fmla="*/ 829 w 1073"/>
                        <a:gd name="T17" fmla="*/ 383 h 471"/>
                        <a:gd name="T18" fmla="*/ 790 w 1073"/>
                        <a:gd name="T19" fmla="*/ 402 h 471"/>
                        <a:gd name="T20" fmla="*/ 749 w 1073"/>
                        <a:gd name="T21" fmla="*/ 421 h 471"/>
                        <a:gd name="T22" fmla="*/ 708 w 1073"/>
                        <a:gd name="T23" fmla="*/ 435 h 471"/>
                        <a:gd name="T24" fmla="*/ 665 w 1073"/>
                        <a:gd name="T25" fmla="*/ 448 h 471"/>
                        <a:gd name="T26" fmla="*/ 662 w 1073"/>
                        <a:gd name="T27" fmla="*/ 450 h 471"/>
                        <a:gd name="T28" fmla="*/ 653 w 1073"/>
                        <a:gd name="T29" fmla="*/ 452 h 471"/>
                        <a:gd name="T30" fmla="*/ 638 w 1073"/>
                        <a:gd name="T31" fmla="*/ 456 h 471"/>
                        <a:gd name="T32" fmla="*/ 615 w 1073"/>
                        <a:gd name="T33" fmla="*/ 461 h 471"/>
                        <a:gd name="T34" fmla="*/ 586 w 1073"/>
                        <a:gd name="T35" fmla="*/ 465 h 471"/>
                        <a:gd name="T36" fmla="*/ 549 w 1073"/>
                        <a:gd name="T37" fmla="*/ 469 h 471"/>
                        <a:gd name="T38" fmla="*/ 502 w 1073"/>
                        <a:gd name="T39" fmla="*/ 471 h 471"/>
                        <a:gd name="T40" fmla="*/ 447 w 1073"/>
                        <a:gd name="T41" fmla="*/ 471 h 471"/>
                        <a:gd name="T42" fmla="*/ 380 w 1073"/>
                        <a:gd name="T43" fmla="*/ 469 h 471"/>
                        <a:gd name="T44" fmla="*/ 304 w 1073"/>
                        <a:gd name="T45" fmla="*/ 463 h 471"/>
                        <a:gd name="T46" fmla="*/ 298 w 1073"/>
                        <a:gd name="T47" fmla="*/ 463 h 471"/>
                        <a:gd name="T48" fmla="*/ 280 w 1073"/>
                        <a:gd name="T49" fmla="*/ 459 h 471"/>
                        <a:gd name="T50" fmla="*/ 254 w 1073"/>
                        <a:gd name="T51" fmla="*/ 454 h 471"/>
                        <a:gd name="T52" fmla="*/ 222 w 1073"/>
                        <a:gd name="T53" fmla="*/ 446 h 471"/>
                        <a:gd name="T54" fmla="*/ 185 w 1073"/>
                        <a:gd name="T55" fmla="*/ 433 h 471"/>
                        <a:gd name="T56" fmla="*/ 146 w 1073"/>
                        <a:gd name="T57" fmla="*/ 417 h 471"/>
                        <a:gd name="T58" fmla="*/ 107 w 1073"/>
                        <a:gd name="T59" fmla="*/ 395 h 471"/>
                        <a:gd name="T60" fmla="*/ 70 w 1073"/>
                        <a:gd name="T61" fmla="*/ 367 h 471"/>
                        <a:gd name="T62" fmla="*/ 39 w 1073"/>
                        <a:gd name="T63" fmla="*/ 333 h 471"/>
                        <a:gd name="T64" fmla="*/ 37 w 1073"/>
                        <a:gd name="T65" fmla="*/ 330 h 471"/>
                        <a:gd name="T66" fmla="*/ 31 w 1073"/>
                        <a:gd name="T67" fmla="*/ 322 h 471"/>
                        <a:gd name="T68" fmla="*/ 22 w 1073"/>
                        <a:gd name="T69" fmla="*/ 307 h 471"/>
                        <a:gd name="T70" fmla="*/ 15 w 1073"/>
                        <a:gd name="T71" fmla="*/ 291 h 471"/>
                        <a:gd name="T72" fmla="*/ 5 w 1073"/>
                        <a:gd name="T73" fmla="*/ 268 h 471"/>
                        <a:gd name="T74" fmla="*/ 2 w 1073"/>
                        <a:gd name="T75" fmla="*/ 244 h 471"/>
                        <a:gd name="T76" fmla="*/ 0 w 1073"/>
                        <a:gd name="T77" fmla="*/ 215 h 471"/>
                        <a:gd name="T78" fmla="*/ 4 w 1073"/>
                        <a:gd name="T79" fmla="*/ 185 h 471"/>
                        <a:gd name="T80" fmla="*/ 16 w 1073"/>
                        <a:gd name="T81" fmla="*/ 154 h 471"/>
                        <a:gd name="T82" fmla="*/ 37 w 1073"/>
                        <a:gd name="T83" fmla="*/ 118 h 471"/>
                        <a:gd name="T84" fmla="*/ 68 w 1073"/>
                        <a:gd name="T85" fmla="*/ 85 h 471"/>
                        <a:gd name="T86" fmla="*/ 70 w 1073"/>
                        <a:gd name="T87" fmla="*/ 81 h 471"/>
                        <a:gd name="T88" fmla="*/ 80 w 1073"/>
                        <a:gd name="T89" fmla="*/ 72 h 471"/>
                        <a:gd name="T90" fmla="*/ 93 w 1073"/>
                        <a:gd name="T91" fmla="*/ 61 h 471"/>
                        <a:gd name="T92" fmla="*/ 115 w 1073"/>
                        <a:gd name="T93" fmla="*/ 42 h 471"/>
                        <a:gd name="T94" fmla="*/ 144 w 1073"/>
                        <a:gd name="T95" fmla="*/ 24 h 471"/>
                        <a:gd name="T96" fmla="*/ 182 w 1073"/>
                        <a:gd name="T97" fmla="*/ 0 h 471"/>
                        <a:gd name="T98" fmla="*/ 328 w 1073"/>
                        <a:gd name="T99" fmla="*/ 141 h 471"/>
                        <a:gd name="T100" fmla="*/ 137 w 1073"/>
                        <a:gd name="T101" fmla="*/ 259 h 471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1073"/>
                        <a:gd name="T154" fmla="*/ 0 h 471"/>
                        <a:gd name="T155" fmla="*/ 1073 w 1073"/>
                        <a:gd name="T156" fmla="*/ 471 h 471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1073" h="471">
                          <a:moveTo>
                            <a:pt x="1073" y="456"/>
                          </a:moveTo>
                          <a:lnTo>
                            <a:pt x="981" y="294"/>
                          </a:lnTo>
                          <a:lnTo>
                            <a:pt x="977" y="296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6"/>
                          </a:lnTo>
                          <a:lnTo>
                            <a:pt x="866" y="365"/>
                          </a:lnTo>
                          <a:lnTo>
                            <a:pt x="829" y="383"/>
                          </a:lnTo>
                          <a:lnTo>
                            <a:pt x="790" y="402"/>
                          </a:lnTo>
                          <a:lnTo>
                            <a:pt x="749" y="421"/>
                          </a:lnTo>
                          <a:lnTo>
                            <a:pt x="708" y="435"/>
                          </a:lnTo>
                          <a:lnTo>
                            <a:pt x="665" y="448"/>
                          </a:lnTo>
                          <a:lnTo>
                            <a:pt x="662" y="450"/>
                          </a:lnTo>
                          <a:lnTo>
                            <a:pt x="653" y="452"/>
                          </a:lnTo>
                          <a:lnTo>
                            <a:pt x="638" y="456"/>
                          </a:lnTo>
                          <a:lnTo>
                            <a:pt x="615" y="461"/>
                          </a:lnTo>
                          <a:lnTo>
                            <a:pt x="586" y="465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3"/>
                          </a:lnTo>
                          <a:lnTo>
                            <a:pt x="298" y="463"/>
                          </a:lnTo>
                          <a:lnTo>
                            <a:pt x="280" y="459"/>
                          </a:lnTo>
                          <a:lnTo>
                            <a:pt x="254" y="454"/>
                          </a:lnTo>
                          <a:lnTo>
                            <a:pt x="222" y="446"/>
                          </a:lnTo>
                          <a:lnTo>
                            <a:pt x="185" y="433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3"/>
                          </a:lnTo>
                          <a:lnTo>
                            <a:pt x="37" y="330"/>
                          </a:lnTo>
                          <a:lnTo>
                            <a:pt x="31" y="322"/>
                          </a:lnTo>
                          <a:lnTo>
                            <a:pt x="22" y="307"/>
                          </a:lnTo>
                          <a:lnTo>
                            <a:pt x="15" y="291"/>
                          </a:lnTo>
                          <a:lnTo>
                            <a:pt x="5" y="268"/>
                          </a:lnTo>
                          <a:lnTo>
                            <a:pt x="2" y="244"/>
                          </a:lnTo>
                          <a:lnTo>
                            <a:pt x="0" y="215"/>
                          </a:lnTo>
                          <a:lnTo>
                            <a:pt x="4" y="185"/>
                          </a:lnTo>
                          <a:lnTo>
                            <a:pt x="16" y="154"/>
                          </a:lnTo>
                          <a:lnTo>
                            <a:pt x="37" y="118"/>
                          </a:lnTo>
                          <a:lnTo>
                            <a:pt x="68" y="85"/>
                          </a:lnTo>
                          <a:lnTo>
                            <a:pt x="70" y="81"/>
                          </a:lnTo>
                          <a:lnTo>
                            <a:pt x="80" y="72"/>
                          </a:lnTo>
                          <a:lnTo>
                            <a:pt x="93" y="61"/>
                          </a:lnTo>
                          <a:lnTo>
                            <a:pt x="115" y="42"/>
                          </a:lnTo>
                          <a:lnTo>
                            <a:pt x="144" y="24"/>
                          </a:lnTo>
                          <a:lnTo>
                            <a:pt x="182" y="0"/>
                          </a:lnTo>
                          <a:lnTo>
                            <a:pt x="328" y="141"/>
                          </a:lnTo>
                          <a:lnTo>
                            <a:pt x="137" y="25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4" name="Freeform 176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5" name="Freeform 177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6" name="Freeform 178"/>
                    <p:cNvSpPr>
                      <a:spLocks/>
                    </p:cNvSpPr>
                    <p:nvPr/>
                  </p:nvSpPr>
                  <p:spPr bwMode="auto">
                    <a:xfrm>
                      <a:off x="2450" y="1440"/>
                      <a:ext cx="1040" cy="732"/>
                    </a:xfrm>
                    <a:custGeom>
                      <a:avLst/>
                      <a:gdLst>
                        <a:gd name="T0" fmla="*/ 0 w 1040"/>
                        <a:gd name="T1" fmla="*/ 420 h 732"/>
                        <a:gd name="T2" fmla="*/ 72 w 1040"/>
                        <a:gd name="T3" fmla="*/ 166 h 732"/>
                        <a:gd name="T4" fmla="*/ 78 w 1040"/>
                        <a:gd name="T5" fmla="*/ 165 h 732"/>
                        <a:gd name="T6" fmla="*/ 89 w 1040"/>
                        <a:gd name="T7" fmla="*/ 155 h 732"/>
                        <a:gd name="T8" fmla="*/ 110 w 1040"/>
                        <a:gd name="T9" fmla="*/ 144 h 732"/>
                        <a:gd name="T10" fmla="*/ 136 w 1040"/>
                        <a:gd name="T11" fmla="*/ 129 h 732"/>
                        <a:gd name="T12" fmla="*/ 167 w 1040"/>
                        <a:gd name="T13" fmla="*/ 113 h 732"/>
                        <a:gd name="T14" fmla="*/ 206 w 1040"/>
                        <a:gd name="T15" fmla="*/ 92 h 732"/>
                        <a:gd name="T16" fmla="*/ 247 w 1040"/>
                        <a:gd name="T17" fmla="*/ 74 h 732"/>
                        <a:gd name="T18" fmla="*/ 295 w 1040"/>
                        <a:gd name="T19" fmla="*/ 55 h 732"/>
                        <a:gd name="T20" fmla="*/ 345 w 1040"/>
                        <a:gd name="T21" fmla="*/ 37 h 732"/>
                        <a:gd name="T22" fmla="*/ 397 w 1040"/>
                        <a:gd name="T23" fmla="*/ 22 h 732"/>
                        <a:gd name="T24" fmla="*/ 453 w 1040"/>
                        <a:gd name="T25" fmla="*/ 11 h 732"/>
                        <a:gd name="T26" fmla="*/ 510 w 1040"/>
                        <a:gd name="T27" fmla="*/ 3 h 732"/>
                        <a:gd name="T28" fmla="*/ 568 w 1040"/>
                        <a:gd name="T29" fmla="*/ 0 h 732"/>
                        <a:gd name="T30" fmla="*/ 575 w 1040"/>
                        <a:gd name="T31" fmla="*/ 0 h 732"/>
                        <a:gd name="T32" fmla="*/ 592 w 1040"/>
                        <a:gd name="T33" fmla="*/ 0 h 732"/>
                        <a:gd name="T34" fmla="*/ 619 w 1040"/>
                        <a:gd name="T35" fmla="*/ 1 h 732"/>
                        <a:gd name="T36" fmla="*/ 655 w 1040"/>
                        <a:gd name="T37" fmla="*/ 3 h 732"/>
                        <a:gd name="T38" fmla="*/ 696 w 1040"/>
                        <a:gd name="T39" fmla="*/ 7 h 732"/>
                        <a:gd name="T40" fmla="*/ 740 w 1040"/>
                        <a:gd name="T41" fmla="*/ 14 h 732"/>
                        <a:gd name="T42" fmla="*/ 788 w 1040"/>
                        <a:gd name="T43" fmla="*/ 22 h 732"/>
                        <a:gd name="T44" fmla="*/ 836 w 1040"/>
                        <a:gd name="T45" fmla="*/ 35 h 732"/>
                        <a:gd name="T46" fmla="*/ 883 w 1040"/>
                        <a:gd name="T47" fmla="*/ 51 h 732"/>
                        <a:gd name="T48" fmla="*/ 927 w 1040"/>
                        <a:gd name="T49" fmla="*/ 72 h 732"/>
                        <a:gd name="T50" fmla="*/ 966 w 1040"/>
                        <a:gd name="T51" fmla="*/ 98 h 732"/>
                        <a:gd name="T52" fmla="*/ 998 w 1040"/>
                        <a:gd name="T53" fmla="*/ 127 h 732"/>
                        <a:gd name="T54" fmla="*/ 1001 w 1040"/>
                        <a:gd name="T55" fmla="*/ 131 h 732"/>
                        <a:gd name="T56" fmla="*/ 1009 w 1040"/>
                        <a:gd name="T57" fmla="*/ 142 h 732"/>
                        <a:gd name="T58" fmla="*/ 1018 w 1040"/>
                        <a:gd name="T59" fmla="*/ 159 h 732"/>
                        <a:gd name="T60" fmla="*/ 1027 w 1040"/>
                        <a:gd name="T61" fmla="*/ 179 h 732"/>
                        <a:gd name="T62" fmla="*/ 1037 w 1040"/>
                        <a:gd name="T63" fmla="*/ 207 h 732"/>
                        <a:gd name="T64" fmla="*/ 1040 w 1040"/>
                        <a:gd name="T65" fmla="*/ 239 h 732"/>
                        <a:gd name="T66" fmla="*/ 1040 w 1040"/>
                        <a:gd name="T67" fmla="*/ 274 h 732"/>
                        <a:gd name="T68" fmla="*/ 1031 w 1040"/>
                        <a:gd name="T69" fmla="*/ 311 h 732"/>
                        <a:gd name="T70" fmla="*/ 1013 w 1040"/>
                        <a:gd name="T71" fmla="*/ 352 h 732"/>
                        <a:gd name="T72" fmla="*/ 1011 w 1040"/>
                        <a:gd name="T73" fmla="*/ 356 h 732"/>
                        <a:gd name="T74" fmla="*/ 1003 w 1040"/>
                        <a:gd name="T75" fmla="*/ 365 h 732"/>
                        <a:gd name="T76" fmla="*/ 990 w 1040"/>
                        <a:gd name="T77" fmla="*/ 378 h 732"/>
                        <a:gd name="T78" fmla="*/ 976 w 1040"/>
                        <a:gd name="T79" fmla="*/ 394 h 732"/>
                        <a:gd name="T80" fmla="*/ 955 w 1040"/>
                        <a:gd name="T81" fmla="*/ 413 h 732"/>
                        <a:gd name="T82" fmla="*/ 933 w 1040"/>
                        <a:gd name="T83" fmla="*/ 430 h 732"/>
                        <a:gd name="T84" fmla="*/ 907 w 1040"/>
                        <a:gd name="T85" fmla="*/ 448 h 732"/>
                        <a:gd name="T86" fmla="*/ 877 w 1040"/>
                        <a:gd name="T87" fmla="*/ 463 h 732"/>
                        <a:gd name="T88" fmla="*/ 759 w 1040"/>
                        <a:gd name="T89" fmla="*/ 732 h 7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0"/>
                        <a:gd name="T136" fmla="*/ 0 h 732"/>
                        <a:gd name="T137" fmla="*/ 1040 w 1040"/>
                        <a:gd name="T138" fmla="*/ 732 h 7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0" h="732">
                          <a:moveTo>
                            <a:pt x="0" y="420"/>
                          </a:moveTo>
                          <a:lnTo>
                            <a:pt x="72" y="166"/>
                          </a:lnTo>
                          <a:lnTo>
                            <a:pt x="78" y="165"/>
                          </a:lnTo>
                          <a:lnTo>
                            <a:pt x="89" y="155"/>
                          </a:lnTo>
                          <a:lnTo>
                            <a:pt x="110" y="144"/>
                          </a:lnTo>
                          <a:lnTo>
                            <a:pt x="136" y="129"/>
                          </a:lnTo>
                          <a:lnTo>
                            <a:pt x="167" y="113"/>
                          </a:lnTo>
                          <a:lnTo>
                            <a:pt x="206" y="92"/>
                          </a:lnTo>
                          <a:lnTo>
                            <a:pt x="247" y="74"/>
                          </a:lnTo>
                          <a:lnTo>
                            <a:pt x="295" y="55"/>
                          </a:lnTo>
                          <a:lnTo>
                            <a:pt x="345" y="37"/>
                          </a:lnTo>
                          <a:lnTo>
                            <a:pt x="397" y="22"/>
                          </a:lnTo>
                          <a:lnTo>
                            <a:pt x="453" y="11"/>
                          </a:lnTo>
                          <a:lnTo>
                            <a:pt x="510" y="3"/>
                          </a:lnTo>
                          <a:lnTo>
                            <a:pt x="568" y="0"/>
                          </a:lnTo>
                          <a:lnTo>
                            <a:pt x="575" y="0"/>
                          </a:lnTo>
                          <a:lnTo>
                            <a:pt x="592" y="0"/>
                          </a:lnTo>
                          <a:lnTo>
                            <a:pt x="619" y="1"/>
                          </a:lnTo>
                          <a:lnTo>
                            <a:pt x="655" y="3"/>
                          </a:lnTo>
                          <a:lnTo>
                            <a:pt x="696" y="7"/>
                          </a:lnTo>
                          <a:lnTo>
                            <a:pt x="740" y="14"/>
                          </a:lnTo>
                          <a:lnTo>
                            <a:pt x="788" y="22"/>
                          </a:lnTo>
                          <a:lnTo>
                            <a:pt x="836" y="35"/>
                          </a:lnTo>
                          <a:lnTo>
                            <a:pt x="883" y="51"/>
                          </a:lnTo>
                          <a:lnTo>
                            <a:pt x="927" y="72"/>
                          </a:lnTo>
                          <a:lnTo>
                            <a:pt x="966" y="98"/>
                          </a:lnTo>
                          <a:lnTo>
                            <a:pt x="998" y="127"/>
                          </a:lnTo>
                          <a:lnTo>
                            <a:pt x="1001" y="131"/>
                          </a:lnTo>
                          <a:lnTo>
                            <a:pt x="1009" y="142"/>
                          </a:lnTo>
                          <a:lnTo>
                            <a:pt x="1018" y="159"/>
                          </a:lnTo>
                          <a:lnTo>
                            <a:pt x="1027" y="179"/>
                          </a:lnTo>
                          <a:lnTo>
                            <a:pt x="1037" y="207"/>
                          </a:lnTo>
                          <a:lnTo>
                            <a:pt x="1040" y="239"/>
                          </a:lnTo>
                          <a:lnTo>
                            <a:pt x="1040" y="274"/>
                          </a:lnTo>
                          <a:lnTo>
                            <a:pt x="1031" y="311"/>
                          </a:lnTo>
                          <a:lnTo>
                            <a:pt x="1013" y="352"/>
                          </a:lnTo>
                          <a:lnTo>
                            <a:pt x="1011" y="356"/>
                          </a:lnTo>
                          <a:lnTo>
                            <a:pt x="1003" y="365"/>
                          </a:lnTo>
                          <a:lnTo>
                            <a:pt x="990" y="378"/>
                          </a:lnTo>
                          <a:lnTo>
                            <a:pt x="976" y="394"/>
                          </a:lnTo>
                          <a:lnTo>
                            <a:pt x="955" y="413"/>
                          </a:lnTo>
                          <a:lnTo>
                            <a:pt x="933" y="430"/>
                          </a:lnTo>
                          <a:lnTo>
                            <a:pt x="907" y="448"/>
                          </a:lnTo>
                          <a:lnTo>
                            <a:pt x="877" y="463"/>
                          </a:lnTo>
                          <a:lnTo>
                            <a:pt x="759" y="7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7" name="Freeform 179"/>
                    <p:cNvSpPr>
                      <a:spLocks/>
                    </p:cNvSpPr>
                    <p:nvPr/>
                  </p:nvSpPr>
                  <p:spPr bwMode="auto">
                    <a:xfrm>
                      <a:off x="2448" y="1497"/>
                      <a:ext cx="1042" cy="677"/>
                    </a:xfrm>
                    <a:custGeom>
                      <a:avLst/>
                      <a:gdLst>
                        <a:gd name="T0" fmla="*/ 0 w 1042"/>
                        <a:gd name="T1" fmla="*/ 369 h 677"/>
                        <a:gd name="T2" fmla="*/ 74 w 1042"/>
                        <a:gd name="T3" fmla="*/ 167 h 677"/>
                        <a:gd name="T4" fmla="*/ 80 w 1042"/>
                        <a:gd name="T5" fmla="*/ 165 h 677"/>
                        <a:gd name="T6" fmla="*/ 91 w 1042"/>
                        <a:gd name="T7" fmla="*/ 156 h 677"/>
                        <a:gd name="T8" fmla="*/ 112 w 1042"/>
                        <a:gd name="T9" fmla="*/ 145 h 677"/>
                        <a:gd name="T10" fmla="*/ 138 w 1042"/>
                        <a:gd name="T11" fmla="*/ 130 h 677"/>
                        <a:gd name="T12" fmla="*/ 169 w 1042"/>
                        <a:gd name="T13" fmla="*/ 111 h 677"/>
                        <a:gd name="T14" fmla="*/ 208 w 1042"/>
                        <a:gd name="T15" fmla="*/ 93 h 677"/>
                        <a:gd name="T16" fmla="*/ 249 w 1042"/>
                        <a:gd name="T17" fmla="*/ 74 h 677"/>
                        <a:gd name="T18" fmla="*/ 297 w 1042"/>
                        <a:gd name="T19" fmla="*/ 56 h 677"/>
                        <a:gd name="T20" fmla="*/ 347 w 1042"/>
                        <a:gd name="T21" fmla="*/ 37 h 677"/>
                        <a:gd name="T22" fmla="*/ 399 w 1042"/>
                        <a:gd name="T23" fmla="*/ 22 h 677"/>
                        <a:gd name="T24" fmla="*/ 455 w 1042"/>
                        <a:gd name="T25" fmla="*/ 11 h 677"/>
                        <a:gd name="T26" fmla="*/ 512 w 1042"/>
                        <a:gd name="T27" fmla="*/ 2 h 677"/>
                        <a:gd name="T28" fmla="*/ 570 w 1042"/>
                        <a:gd name="T29" fmla="*/ 0 h 677"/>
                        <a:gd name="T30" fmla="*/ 577 w 1042"/>
                        <a:gd name="T31" fmla="*/ 0 h 677"/>
                        <a:gd name="T32" fmla="*/ 594 w 1042"/>
                        <a:gd name="T33" fmla="*/ 0 h 677"/>
                        <a:gd name="T34" fmla="*/ 621 w 1042"/>
                        <a:gd name="T35" fmla="*/ 2 h 677"/>
                        <a:gd name="T36" fmla="*/ 657 w 1042"/>
                        <a:gd name="T37" fmla="*/ 4 h 677"/>
                        <a:gd name="T38" fmla="*/ 698 w 1042"/>
                        <a:gd name="T39" fmla="*/ 7 h 677"/>
                        <a:gd name="T40" fmla="*/ 742 w 1042"/>
                        <a:gd name="T41" fmla="*/ 13 h 677"/>
                        <a:gd name="T42" fmla="*/ 790 w 1042"/>
                        <a:gd name="T43" fmla="*/ 22 h 677"/>
                        <a:gd name="T44" fmla="*/ 838 w 1042"/>
                        <a:gd name="T45" fmla="*/ 35 h 677"/>
                        <a:gd name="T46" fmla="*/ 885 w 1042"/>
                        <a:gd name="T47" fmla="*/ 52 h 677"/>
                        <a:gd name="T48" fmla="*/ 929 w 1042"/>
                        <a:gd name="T49" fmla="*/ 72 h 677"/>
                        <a:gd name="T50" fmla="*/ 968 w 1042"/>
                        <a:gd name="T51" fmla="*/ 98 h 677"/>
                        <a:gd name="T52" fmla="*/ 1000 w 1042"/>
                        <a:gd name="T53" fmla="*/ 128 h 677"/>
                        <a:gd name="T54" fmla="*/ 1003 w 1042"/>
                        <a:gd name="T55" fmla="*/ 132 h 677"/>
                        <a:gd name="T56" fmla="*/ 1011 w 1042"/>
                        <a:gd name="T57" fmla="*/ 143 h 677"/>
                        <a:gd name="T58" fmla="*/ 1020 w 1042"/>
                        <a:gd name="T59" fmla="*/ 158 h 677"/>
                        <a:gd name="T60" fmla="*/ 1029 w 1042"/>
                        <a:gd name="T61" fmla="*/ 180 h 677"/>
                        <a:gd name="T62" fmla="*/ 1039 w 1042"/>
                        <a:gd name="T63" fmla="*/ 208 h 677"/>
                        <a:gd name="T64" fmla="*/ 1042 w 1042"/>
                        <a:gd name="T65" fmla="*/ 237 h 677"/>
                        <a:gd name="T66" fmla="*/ 1042 w 1042"/>
                        <a:gd name="T67" fmla="*/ 273 h 677"/>
                        <a:gd name="T68" fmla="*/ 1033 w 1042"/>
                        <a:gd name="T69" fmla="*/ 312 h 677"/>
                        <a:gd name="T70" fmla="*/ 1015 w 1042"/>
                        <a:gd name="T71" fmla="*/ 352 h 677"/>
                        <a:gd name="T72" fmla="*/ 1013 w 1042"/>
                        <a:gd name="T73" fmla="*/ 356 h 677"/>
                        <a:gd name="T74" fmla="*/ 1005 w 1042"/>
                        <a:gd name="T75" fmla="*/ 365 h 677"/>
                        <a:gd name="T76" fmla="*/ 992 w 1042"/>
                        <a:gd name="T77" fmla="*/ 378 h 677"/>
                        <a:gd name="T78" fmla="*/ 978 w 1042"/>
                        <a:gd name="T79" fmla="*/ 395 h 677"/>
                        <a:gd name="T80" fmla="*/ 957 w 1042"/>
                        <a:gd name="T81" fmla="*/ 412 h 677"/>
                        <a:gd name="T82" fmla="*/ 935 w 1042"/>
                        <a:gd name="T83" fmla="*/ 430 h 677"/>
                        <a:gd name="T84" fmla="*/ 909 w 1042"/>
                        <a:gd name="T85" fmla="*/ 447 h 677"/>
                        <a:gd name="T86" fmla="*/ 879 w 1042"/>
                        <a:gd name="T87" fmla="*/ 462 h 677"/>
                        <a:gd name="T88" fmla="*/ 766 w 1042"/>
                        <a:gd name="T89" fmla="*/ 677 h 677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2"/>
                        <a:gd name="T136" fmla="*/ 0 h 677"/>
                        <a:gd name="T137" fmla="*/ 1042 w 1042"/>
                        <a:gd name="T138" fmla="*/ 677 h 677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2" h="677">
                          <a:moveTo>
                            <a:pt x="0" y="369"/>
                          </a:moveTo>
                          <a:lnTo>
                            <a:pt x="74" y="167"/>
                          </a:lnTo>
                          <a:lnTo>
                            <a:pt x="80" y="165"/>
                          </a:lnTo>
                          <a:lnTo>
                            <a:pt x="91" y="156"/>
                          </a:lnTo>
                          <a:lnTo>
                            <a:pt x="112" y="145"/>
                          </a:lnTo>
                          <a:lnTo>
                            <a:pt x="138" y="130"/>
                          </a:lnTo>
                          <a:lnTo>
                            <a:pt x="169" y="111"/>
                          </a:lnTo>
                          <a:lnTo>
                            <a:pt x="208" y="93"/>
                          </a:lnTo>
                          <a:lnTo>
                            <a:pt x="249" y="74"/>
                          </a:lnTo>
                          <a:lnTo>
                            <a:pt x="297" y="56"/>
                          </a:lnTo>
                          <a:lnTo>
                            <a:pt x="347" y="37"/>
                          </a:lnTo>
                          <a:lnTo>
                            <a:pt x="399" y="22"/>
                          </a:lnTo>
                          <a:lnTo>
                            <a:pt x="455" y="11"/>
                          </a:lnTo>
                          <a:lnTo>
                            <a:pt x="512" y="2"/>
                          </a:lnTo>
                          <a:lnTo>
                            <a:pt x="570" y="0"/>
                          </a:lnTo>
                          <a:lnTo>
                            <a:pt x="577" y="0"/>
                          </a:lnTo>
                          <a:lnTo>
                            <a:pt x="594" y="0"/>
                          </a:lnTo>
                          <a:lnTo>
                            <a:pt x="621" y="2"/>
                          </a:lnTo>
                          <a:lnTo>
                            <a:pt x="657" y="4"/>
                          </a:lnTo>
                          <a:lnTo>
                            <a:pt x="698" y="7"/>
                          </a:lnTo>
                          <a:lnTo>
                            <a:pt x="742" y="13"/>
                          </a:lnTo>
                          <a:lnTo>
                            <a:pt x="790" y="22"/>
                          </a:lnTo>
                          <a:lnTo>
                            <a:pt x="838" y="35"/>
                          </a:lnTo>
                          <a:lnTo>
                            <a:pt x="885" y="52"/>
                          </a:lnTo>
                          <a:lnTo>
                            <a:pt x="929" y="72"/>
                          </a:lnTo>
                          <a:lnTo>
                            <a:pt x="968" y="98"/>
                          </a:lnTo>
                          <a:lnTo>
                            <a:pt x="1000" y="128"/>
                          </a:lnTo>
                          <a:lnTo>
                            <a:pt x="1003" y="132"/>
                          </a:lnTo>
                          <a:lnTo>
                            <a:pt x="1011" y="143"/>
                          </a:lnTo>
                          <a:lnTo>
                            <a:pt x="1020" y="158"/>
                          </a:lnTo>
                          <a:lnTo>
                            <a:pt x="1029" y="180"/>
                          </a:lnTo>
                          <a:lnTo>
                            <a:pt x="1039" y="208"/>
                          </a:lnTo>
                          <a:lnTo>
                            <a:pt x="1042" y="237"/>
                          </a:lnTo>
                          <a:lnTo>
                            <a:pt x="1042" y="273"/>
                          </a:lnTo>
                          <a:lnTo>
                            <a:pt x="1033" y="312"/>
                          </a:lnTo>
                          <a:lnTo>
                            <a:pt x="1015" y="352"/>
                          </a:lnTo>
                          <a:lnTo>
                            <a:pt x="1013" y="356"/>
                          </a:lnTo>
                          <a:lnTo>
                            <a:pt x="1005" y="365"/>
                          </a:lnTo>
                          <a:lnTo>
                            <a:pt x="992" y="378"/>
                          </a:lnTo>
                          <a:lnTo>
                            <a:pt x="978" y="395"/>
                          </a:lnTo>
                          <a:lnTo>
                            <a:pt x="957" y="412"/>
                          </a:lnTo>
                          <a:lnTo>
                            <a:pt x="935" y="430"/>
                          </a:lnTo>
                          <a:lnTo>
                            <a:pt x="909" y="447"/>
                          </a:lnTo>
                          <a:lnTo>
                            <a:pt x="879" y="462"/>
                          </a:lnTo>
                          <a:lnTo>
                            <a:pt x="766" y="67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8" name="Freeform 180"/>
                    <p:cNvSpPr>
                      <a:spLocks/>
                    </p:cNvSpPr>
                    <p:nvPr/>
                  </p:nvSpPr>
                  <p:spPr bwMode="auto">
                    <a:xfrm>
                      <a:off x="2442" y="1574"/>
                      <a:ext cx="1034" cy="632"/>
                    </a:xfrm>
                    <a:custGeom>
                      <a:avLst/>
                      <a:gdLst>
                        <a:gd name="T0" fmla="*/ 0 w 1034"/>
                        <a:gd name="T1" fmla="*/ 311 h 632"/>
                        <a:gd name="T2" fmla="*/ 66 w 1034"/>
                        <a:gd name="T3" fmla="*/ 167 h 632"/>
                        <a:gd name="T4" fmla="*/ 72 w 1034"/>
                        <a:gd name="T5" fmla="*/ 163 h 632"/>
                        <a:gd name="T6" fmla="*/ 83 w 1034"/>
                        <a:gd name="T7" fmla="*/ 155 h 632"/>
                        <a:gd name="T8" fmla="*/ 104 w 1034"/>
                        <a:gd name="T9" fmla="*/ 144 h 632"/>
                        <a:gd name="T10" fmla="*/ 130 w 1034"/>
                        <a:gd name="T11" fmla="*/ 128 h 632"/>
                        <a:gd name="T12" fmla="*/ 161 w 1034"/>
                        <a:gd name="T13" fmla="*/ 111 h 632"/>
                        <a:gd name="T14" fmla="*/ 200 w 1034"/>
                        <a:gd name="T15" fmla="*/ 92 h 632"/>
                        <a:gd name="T16" fmla="*/ 241 w 1034"/>
                        <a:gd name="T17" fmla="*/ 72 h 632"/>
                        <a:gd name="T18" fmla="*/ 289 w 1034"/>
                        <a:gd name="T19" fmla="*/ 53 h 632"/>
                        <a:gd name="T20" fmla="*/ 339 w 1034"/>
                        <a:gd name="T21" fmla="*/ 37 h 632"/>
                        <a:gd name="T22" fmla="*/ 391 w 1034"/>
                        <a:gd name="T23" fmla="*/ 22 h 632"/>
                        <a:gd name="T24" fmla="*/ 447 w 1034"/>
                        <a:gd name="T25" fmla="*/ 9 h 632"/>
                        <a:gd name="T26" fmla="*/ 504 w 1034"/>
                        <a:gd name="T27" fmla="*/ 1 h 632"/>
                        <a:gd name="T28" fmla="*/ 562 w 1034"/>
                        <a:gd name="T29" fmla="*/ 0 h 632"/>
                        <a:gd name="T30" fmla="*/ 569 w 1034"/>
                        <a:gd name="T31" fmla="*/ 0 h 632"/>
                        <a:gd name="T32" fmla="*/ 586 w 1034"/>
                        <a:gd name="T33" fmla="*/ 0 h 632"/>
                        <a:gd name="T34" fmla="*/ 613 w 1034"/>
                        <a:gd name="T35" fmla="*/ 0 h 632"/>
                        <a:gd name="T36" fmla="*/ 649 w 1034"/>
                        <a:gd name="T37" fmla="*/ 1 h 632"/>
                        <a:gd name="T38" fmla="*/ 690 w 1034"/>
                        <a:gd name="T39" fmla="*/ 7 h 632"/>
                        <a:gd name="T40" fmla="*/ 734 w 1034"/>
                        <a:gd name="T41" fmla="*/ 13 h 632"/>
                        <a:gd name="T42" fmla="*/ 782 w 1034"/>
                        <a:gd name="T43" fmla="*/ 22 h 632"/>
                        <a:gd name="T44" fmla="*/ 830 w 1034"/>
                        <a:gd name="T45" fmla="*/ 35 h 632"/>
                        <a:gd name="T46" fmla="*/ 877 w 1034"/>
                        <a:gd name="T47" fmla="*/ 50 h 632"/>
                        <a:gd name="T48" fmla="*/ 921 w 1034"/>
                        <a:gd name="T49" fmla="*/ 70 h 632"/>
                        <a:gd name="T50" fmla="*/ 960 w 1034"/>
                        <a:gd name="T51" fmla="*/ 96 h 632"/>
                        <a:gd name="T52" fmla="*/ 992 w 1034"/>
                        <a:gd name="T53" fmla="*/ 128 h 632"/>
                        <a:gd name="T54" fmla="*/ 995 w 1034"/>
                        <a:gd name="T55" fmla="*/ 131 h 632"/>
                        <a:gd name="T56" fmla="*/ 1003 w 1034"/>
                        <a:gd name="T57" fmla="*/ 141 h 632"/>
                        <a:gd name="T58" fmla="*/ 1012 w 1034"/>
                        <a:gd name="T59" fmla="*/ 157 h 632"/>
                        <a:gd name="T60" fmla="*/ 1021 w 1034"/>
                        <a:gd name="T61" fmla="*/ 180 h 632"/>
                        <a:gd name="T62" fmla="*/ 1031 w 1034"/>
                        <a:gd name="T63" fmla="*/ 205 h 632"/>
                        <a:gd name="T64" fmla="*/ 1034 w 1034"/>
                        <a:gd name="T65" fmla="*/ 237 h 632"/>
                        <a:gd name="T66" fmla="*/ 1034 w 1034"/>
                        <a:gd name="T67" fmla="*/ 272 h 632"/>
                        <a:gd name="T68" fmla="*/ 1025 w 1034"/>
                        <a:gd name="T69" fmla="*/ 311 h 632"/>
                        <a:gd name="T70" fmla="*/ 1007 w 1034"/>
                        <a:gd name="T71" fmla="*/ 352 h 632"/>
                        <a:gd name="T72" fmla="*/ 1005 w 1034"/>
                        <a:gd name="T73" fmla="*/ 356 h 632"/>
                        <a:gd name="T74" fmla="*/ 997 w 1034"/>
                        <a:gd name="T75" fmla="*/ 363 h 632"/>
                        <a:gd name="T76" fmla="*/ 984 w 1034"/>
                        <a:gd name="T77" fmla="*/ 378 h 632"/>
                        <a:gd name="T78" fmla="*/ 970 w 1034"/>
                        <a:gd name="T79" fmla="*/ 393 h 632"/>
                        <a:gd name="T80" fmla="*/ 949 w 1034"/>
                        <a:gd name="T81" fmla="*/ 411 h 632"/>
                        <a:gd name="T82" fmla="*/ 927 w 1034"/>
                        <a:gd name="T83" fmla="*/ 430 h 632"/>
                        <a:gd name="T84" fmla="*/ 901 w 1034"/>
                        <a:gd name="T85" fmla="*/ 447 h 632"/>
                        <a:gd name="T86" fmla="*/ 871 w 1034"/>
                        <a:gd name="T87" fmla="*/ 461 h 632"/>
                        <a:gd name="T88" fmla="*/ 758 w 1034"/>
                        <a:gd name="T89" fmla="*/ 632 h 6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632"/>
                        <a:gd name="T137" fmla="*/ 1034 w 1034"/>
                        <a:gd name="T138" fmla="*/ 632 h 6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632">
                          <a:moveTo>
                            <a:pt x="0" y="311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5"/>
                          </a:lnTo>
                          <a:lnTo>
                            <a:pt x="104" y="144"/>
                          </a:lnTo>
                          <a:lnTo>
                            <a:pt x="130" y="128"/>
                          </a:lnTo>
                          <a:lnTo>
                            <a:pt x="161" y="111"/>
                          </a:lnTo>
                          <a:lnTo>
                            <a:pt x="200" y="92"/>
                          </a:lnTo>
                          <a:lnTo>
                            <a:pt x="241" y="72"/>
                          </a:lnTo>
                          <a:lnTo>
                            <a:pt x="289" y="53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9"/>
                          </a:lnTo>
                          <a:lnTo>
                            <a:pt x="504" y="1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1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0"/>
                          </a:lnTo>
                          <a:lnTo>
                            <a:pt x="921" y="70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1"/>
                          </a:lnTo>
                          <a:lnTo>
                            <a:pt x="1003" y="141"/>
                          </a:lnTo>
                          <a:lnTo>
                            <a:pt x="1012" y="157"/>
                          </a:lnTo>
                          <a:lnTo>
                            <a:pt x="1021" y="180"/>
                          </a:lnTo>
                          <a:lnTo>
                            <a:pt x="1031" y="205"/>
                          </a:lnTo>
                          <a:lnTo>
                            <a:pt x="1034" y="237"/>
                          </a:lnTo>
                          <a:lnTo>
                            <a:pt x="1034" y="272"/>
                          </a:lnTo>
                          <a:lnTo>
                            <a:pt x="1025" y="311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3"/>
                          </a:lnTo>
                          <a:lnTo>
                            <a:pt x="984" y="378"/>
                          </a:lnTo>
                          <a:lnTo>
                            <a:pt x="970" y="393"/>
                          </a:lnTo>
                          <a:lnTo>
                            <a:pt x="949" y="411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1"/>
                          </a:lnTo>
                          <a:lnTo>
                            <a:pt x="758" y="6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9" name="Freeform 181"/>
                    <p:cNvSpPr>
                      <a:spLocks/>
                    </p:cNvSpPr>
                    <p:nvPr/>
                  </p:nvSpPr>
                  <p:spPr bwMode="auto">
                    <a:xfrm>
                      <a:off x="2456" y="1599"/>
                      <a:ext cx="1034" cy="586"/>
                    </a:xfrm>
                    <a:custGeom>
                      <a:avLst/>
                      <a:gdLst>
                        <a:gd name="T0" fmla="*/ 0 w 1034"/>
                        <a:gd name="T1" fmla="*/ 276 h 586"/>
                        <a:gd name="T2" fmla="*/ 66 w 1034"/>
                        <a:gd name="T3" fmla="*/ 167 h 586"/>
                        <a:gd name="T4" fmla="*/ 72 w 1034"/>
                        <a:gd name="T5" fmla="*/ 163 h 586"/>
                        <a:gd name="T6" fmla="*/ 83 w 1034"/>
                        <a:gd name="T7" fmla="*/ 156 h 586"/>
                        <a:gd name="T8" fmla="*/ 104 w 1034"/>
                        <a:gd name="T9" fmla="*/ 145 h 586"/>
                        <a:gd name="T10" fmla="*/ 130 w 1034"/>
                        <a:gd name="T11" fmla="*/ 130 h 586"/>
                        <a:gd name="T12" fmla="*/ 161 w 1034"/>
                        <a:gd name="T13" fmla="*/ 111 h 586"/>
                        <a:gd name="T14" fmla="*/ 200 w 1034"/>
                        <a:gd name="T15" fmla="*/ 93 h 586"/>
                        <a:gd name="T16" fmla="*/ 241 w 1034"/>
                        <a:gd name="T17" fmla="*/ 74 h 586"/>
                        <a:gd name="T18" fmla="*/ 289 w 1034"/>
                        <a:gd name="T19" fmla="*/ 56 h 586"/>
                        <a:gd name="T20" fmla="*/ 339 w 1034"/>
                        <a:gd name="T21" fmla="*/ 37 h 586"/>
                        <a:gd name="T22" fmla="*/ 391 w 1034"/>
                        <a:gd name="T23" fmla="*/ 22 h 586"/>
                        <a:gd name="T24" fmla="*/ 447 w 1034"/>
                        <a:gd name="T25" fmla="*/ 11 h 586"/>
                        <a:gd name="T26" fmla="*/ 504 w 1034"/>
                        <a:gd name="T27" fmla="*/ 2 h 586"/>
                        <a:gd name="T28" fmla="*/ 562 w 1034"/>
                        <a:gd name="T29" fmla="*/ 0 h 586"/>
                        <a:gd name="T30" fmla="*/ 569 w 1034"/>
                        <a:gd name="T31" fmla="*/ 0 h 586"/>
                        <a:gd name="T32" fmla="*/ 586 w 1034"/>
                        <a:gd name="T33" fmla="*/ 0 h 586"/>
                        <a:gd name="T34" fmla="*/ 613 w 1034"/>
                        <a:gd name="T35" fmla="*/ 0 h 586"/>
                        <a:gd name="T36" fmla="*/ 649 w 1034"/>
                        <a:gd name="T37" fmla="*/ 4 h 586"/>
                        <a:gd name="T38" fmla="*/ 690 w 1034"/>
                        <a:gd name="T39" fmla="*/ 7 h 586"/>
                        <a:gd name="T40" fmla="*/ 734 w 1034"/>
                        <a:gd name="T41" fmla="*/ 13 h 586"/>
                        <a:gd name="T42" fmla="*/ 782 w 1034"/>
                        <a:gd name="T43" fmla="*/ 22 h 586"/>
                        <a:gd name="T44" fmla="*/ 830 w 1034"/>
                        <a:gd name="T45" fmla="*/ 35 h 586"/>
                        <a:gd name="T46" fmla="*/ 877 w 1034"/>
                        <a:gd name="T47" fmla="*/ 52 h 586"/>
                        <a:gd name="T48" fmla="*/ 921 w 1034"/>
                        <a:gd name="T49" fmla="*/ 72 h 586"/>
                        <a:gd name="T50" fmla="*/ 960 w 1034"/>
                        <a:gd name="T51" fmla="*/ 96 h 586"/>
                        <a:gd name="T52" fmla="*/ 992 w 1034"/>
                        <a:gd name="T53" fmla="*/ 128 h 586"/>
                        <a:gd name="T54" fmla="*/ 995 w 1034"/>
                        <a:gd name="T55" fmla="*/ 132 h 586"/>
                        <a:gd name="T56" fmla="*/ 1003 w 1034"/>
                        <a:gd name="T57" fmla="*/ 143 h 586"/>
                        <a:gd name="T58" fmla="*/ 1012 w 1034"/>
                        <a:gd name="T59" fmla="*/ 158 h 586"/>
                        <a:gd name="T60" fmla="*/ 1021 w 1034"/>
                        <a:gd name="T61" fmla="*/ 180 h 586"/>
                        <a:gd name="T62" fmla="*/ 1031 w 1034"/>
                        <a:gd name="T63" fmla="*/ 208 h 586"/>
                        <a:gd name="T64" fmla="*/ 1034 w 1034"/>
                        <a:gd name="T65" fmla="*/ 237 h 586"/>
                        <a:gd name="T66" fmla="*/ 1034 w 1034"/>
                        <a:gd name="T67" fmla="*/ 273 h 586"/>
                        <a:gd name="T68" fmla="*/ 1025 w 1034"/>
                        <a:gd name="T69" fmla="*/ 312 h 586"/>
                        <a:gd name="T70" fmla="*/ 1007 w 1034"/>
                        <a:gd name="T71" fmla="*/ 352 h 586"/>
                        <a:gd name="T72" fmla="*/ 1005 w 1034"/>
                        <a:gd name="T73" fmla="*/ 356 h 586"/>
                        <a:gd name="T74" fmla="*/ 997 w 1034"/>
                        <a:gd name="T75" fmla="*/ 365 h 586"/>
                        <a:gd name="T76" fmla="*/ 984 w 1034"/>
                        <a:gd name="T77" fmla="*/ 378 h 586"/>
                        <a:gd name="T78" fmla="*/ 970 w 1034"/>
                        <a:gd name="T79" fmla="*/ 395 h 586"/>
                        <a:gd name="T80" fmla="*/ 949 w 1034"/>
                        <a:gd name="T81" fmla="*/ 412 h 586"/>
                        <a:gd name="T82" fmla="*/ 927 w 1034"/>
                        <a:gd name="T83" fmla="*/ 430 h 586"/>
                        <a:gd name="T84" fmla="*/ 901 w 1034"/>
                        <a:gd name="T85" fmla="*/ 447 h 586"/>
                        <a:gd name="T86" fmla="*/ 871 w 1034"/>
                        <a:gd name="T87" fmla="*/ 462 h 586"/>
                        <a:gd name="T88" fmla="*/ 758 w 1034"/>
                        <a:gd name="T89" fmla="*/ 586 h 58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586"/>
                        <a:gd name="T137" fmla="*/ 1034 w 1034"/>
                        <a:gd name="T138" fmla="*/ 586 h 58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586">
                          <a:moveTo>
                            <a:pt x="0" y="276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6"/>
                          </a:lnTo>
                          <a:lnTo>
                            <a:pt x="104" y="145"/>
                          </a:lnTo>
                          <a:lnTo>
                            <a:pt x="130" y="130"/>
                          </a:lnTo>
                          <a:lnTo>
                            <a:pt x="161" y="111"/>
                          </a:lnTo>
                          <a:lnTo>
                            <a:pt x="200" y="93"/>
                          </a:lnTo>
                          <a:lnTo>
                            <a:pt x="241" y="74"/>
                          </a:lnTo>
                          <a:lnTo>
                            <a:pt x="289" y="56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11"/>
                          </a:lnTo>
                          <a:lnTo>
                            <a:pt x="504" y="2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4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2"/>
                          </a:lnTo>
                          <a:lnTo>
                            <a:pt x="921" y="72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2"/>
                          </a:lnTo>
                          <a:lnTo>
                            <a:pt x="1003" y="143"/>
                          </a:lnTo>
                          <a:lnTo>
                            <a:pt x="1012" y="158"/>
                          </a:lnTo>
                          <a:lnTo>
                            <a:pt x="1021" y="180"/>
                          </a:lnTo>
                          <a:lnTo>
                            <a:pt x="1031" y="208"/>
                          </a:lnTo>
                          <a:lnTo>
                            <a:pt x="1034" y="237"/>
                          </a:lnTo>
                          <a:lnTo>
                            <a:pt x="1034" y="273"/>
                          </a:lnTo>
                          <a:lnTo>
                            <a:pt x="1025" y="312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5"/>
                          </a:lnTo>
                          <a:lnTo>
                            <a:pt x="984" y="378"/>
                          </a:lnTo>
                          <a:lnTo>
                            <a:pt x="970" y="395"/>
                          </a:lnTo>
                          <a:lnTo>
                            <a:pt x="949" y="412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2"/>
                          </a:lnTo>
                          <a:lnTo>
                            <a:pt x="758" y="58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0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2463" y="1651"/>
                      <a:ext cx="1027" cy="534"/>
                    </a:xfrm>
                    <a:custGeom>
                      <a:avLst/>
                      <a:gdLst>
                        <a:gd name="T0" fmla="*/ 0 w 1027"/>
                        <a:gd name="T1" fmla="*/ 221 h 534"/>
                        <a:gd name="T2" fmla="*/ 59 w 1027"/>
                        <a:gd name="T3" fmla="*/ 169 h 534"/>
                        <a:gd name="T4" fmla="*/ 65 w 1027"/>
                        <a:gd name="T5" fmla="*/ 165 h 534"/>
                        <a:gd name="T6" fmla="*/ 76 w 1027"/>
                        <a:gd name="T7" fmla="*/ 158 h 534"/>
                        <a:gd name="T8" fmla="*/ 97 w 1027"/>
                        <a:gd name="T9" fmla="*/ 145 h 534"/>
                        <a:gd name="T10" fmla="*/ 123 w 1027"/>
                        <a:gd name="T11" fmla="*/ 130 h 534"/>
                        <a:gd name="T12" fmla="*/ 154 w 1027"/>
                        <a:gd name="T13" fmla="*/ 113 h 534"/>
                        <a:gd name="T14" fmla="*/ 193 w 1027"/>
                        <a:gd name="T15" fmla="*/ 94 h 534"/>
                        <a:gd name="T16" fmla="*/ 234 w 1027"/>
                        <a:gd name="T17" fmla="*/ 74 h 534"/>
                        <a:gd name="T18" fmla="*/ 282 w 1027"/>
                        <a:gd name="T19" fmla="*/ 56 h 534"/>
                        <a:gd name="T20" fmla="*/ 332 w 1027"/>
                        <a:gd name="T21" fmla="*/ 39 h 534"/>
                        <a:gd name="T22" fmla="*/ 384 w 1027"/>
                        <a:gd name="T23" fmla="*/ 24 h 534"/>
                        <a:gd name="T24" fmla="*/ 440 w 1027"/>
                        <a:gd name="T25" fmla="*/ 11 h 534"/>
                        <a:gd name="T26" fmla="*/ 497 w 1027"/>
                        <a:gd name="T27" fmla="*/ 4 h 534"/>
                        <a:gd name="T28" fmla="*/ 555 w 1027"/>
                        <a:gd name="T29" fmla="*/ 0 h 534"/>
                        <a:gd name="T30" fmla="*/ 562 w 1027"/>
                        <a:gd name="T31" fmla="*/ 0 h 534"/>
                        <a:gd name="T32" fmla="*/ 579 w 1027"/>
                        <a:gd name="T33" fmla="*/ 2 h 534"/>
                        <a:gd name="T34" fmla="*/ 606 w 1027"/>
                        <a:gd name="T35" fmla="*/ 2 h 534"/>
                        <a:gd name="T36" fmla="*/ 642 w 1027"/>
                        <a:gd name="T37" fmla="*/ 4 h 534"/>
                        <a:gd name="T38" fmla="*/ 683 w 1027"/>
                        <a:gd name="T39" fmla="*/ 7 h 534"/>
                        <a:gd name="T40" fmla="*/ 727 w 1027"/>
                        <a:gd name="T41" fmla="*/ 15 h 534"/>
                        <a:gd name="T42" fmla="*/ 775 w 1027"/>
                        <a:gd name="T43" fmla="*/ 24 h 534"/>
                        <a:gd name="T44" fmla="*/ 823 w 1027"/>
                        <a:gd name="T45" fmla="*/ 35 h 534"/>
                        <a:gd name="T46" fmla="*/ 870 w 1027"/>
                        <a:gd name="T47" fmla="*/ 52 h 534"/>
                        <a:gd name="T48" fmla="*/ 914 w 1027"/>
                        <a:gd name="T49" fmla="*/ 72 h 534"/>
                        <a:gd name="T50" fmla="*/ 953 w 1027"/>
                        <a:gd name="T51" fmla="*/ 98 h 534"/>
                        <a:gd name="T52" fmla="*/ 985 w 1027"/>
                        <a:gd name="T53" fmla="*/ 130 h 534"/>
                        <a:gd name="T54" fmla="*/ 988 w 1027"/>
                        <a:gd name="T55" fmla="*/ 133 h 534"/>
                        <a:gd name="T56" fmla="*/ 996 w 1027"/>
                        <a:gd name="T57" fmla="*/ 143 h 534"/>
                        <a:gd name="T58" fmla="*/ 1005 w 1027"/>
                        <a:gd name="T59" fmla="*/ 159 h 534"/>
                        <a:gd name="T60" fmla="*/ 1014 w 1027"/>
                        <a:gd name="T61" fmla="*/ 182 h 534"/>
                        <a:gd name="T62" fmla="*/ 1024 w 1027"/>
                        <a:gd name="T63" fmla="*/ 208 h 534"/>
                        <a:gd name="T64" fmla="*/ 1027 w 1027"/>
                        <a:gd name="T65" fmla="*/ 239 h 534"/>
                        <a:gd name="T66" fmla="*/ 1027 w 1027"/>
                        <a:gd name="T67" fmla="*/ 274 h 534"/>
                        <a:gd name="T68" fmla="*/ 1018 w 1027"/>
                        <a:gd name="T69" fmla="*/ 311 h 534"/>
                        <a:gd name="T70" fmla="*/ 1000 w 1027"/>
                        <a:gd name="T71" fmla="*/ 354 h 534"/>
                        <a:gd name="T72" fmla="*/ 998 w 1027"/>
                        <a:gd name="T73" fmla="*/ 356 h 534"/>
                        <a:gd name="T74" fmla="*/ 990 w 1027"/>
                        <a:gd name="T75" fmla="*/ 365 h 534"/>
                        <a:gd name="T76" fmla="*/ 977 w 1027"/>
                        <a:gd name="T77" fmla="*/ 378 h 534"/>
                        <a:gd name="T78" fmla="*/ 963 w 1027"/>
                        <a:gd name="T79" fmla="*/ 395 h 534"/>
                        <a:gd name="T80" fmla="*/ 942 w 1027"/>
                        <a:gd name="T81" fmla="*/ 413 h 534"/>
                        <a:gd name="T82" fmla="*/ 920 w 1027"/>
                        <a:gd name="T83" fmla="*/ 432 h 534"/>
                        <a:gd name="T84" fmla="*/ 894 w 1027"/>
                        <a:gd name="T85" fmla="*/ 449 h 534"/>
                        <a:gd name="T86" fmla="*/ 864 w 1027"/>
                        <a:gd name="T87" fmla="*/ 463 h 534"/>
                        <a:gd name="T88" fmla="*/ 751 w 1027"/>
                        <a:gd name="T89" fmla="*/ 534 h 534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27"/>
                        <a:gd name="T136" fmla="*/ 0 h 534"/>
                        <a:gd name="T137" fmla="*/ 1027 w 1027"/>
                        <a:gd name="T138" fmla="*/ 534 h 534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27" h="534">
                          <a:moveTo>
                            <a:pt x="0" y="221"/>
                          </a:moveTo>
                          <a:lnTo>
                            <a:pt x="59" y="169"/>
                          </a:lnTo>
                          <a:lnTo>
                            <a:pt x="65" y="165"/>
                          </a:lnTo>
                          <a:lnTo>
                            <a:pt x="76" y="158"/>
                          </a:lnTo>
                          <a:lnTo>
                            <a:pt x="97" y="145"/>
                          </a:lnTo>
                          <a:lnTo>
                            <a:pt x="123" y="130"/>
                          </a:lnTo>
                          <a:lnTo>
                            <a:pt x="154" y="113"/>
                          </a:lnTo>
                          <a:lnTo>
                            <a:pt x="193" y="94"/>
                          </a:lnTo>
                          <a:lnTo>
                            <a:pt x="234" y="74"/>
                          </a:lnTo>
                          <a:lnTo>
                            <a:pt x="282" y="56"/>
                          </a:lnTo>
                          <a:lnTo>
                            <a:pt x="332" y="39"/>
                          </a:lnTo>
                          <a:lnTo>
                            <a:pt x="384" y="24"/>
                          </a:lnTo>
                          <a:lnTo>
                            <a:pt x="440" y="11"/>
                          </a:lnTo>
                          <a:lnTo>
                            <a:pt x="497" y="4"/>
                          </a:lnTo>
                          <a:lnTo>
                            <a:pt x="555" y="0"/>
                          </a:lnTo>
                          <a:lnTo>
                            <a:pt x="562" y="0"/>
                          </a:lnTo>
                          <a:lnTo>
                            <a:pt x="579" y="2"/>
                          </a:lnTo>
                          <a:lnTo>
                            <a:pt x="606" y="2"/>
                          </a:lnTo>
                          <a:lnTo>
                            <a:pt x="642" y="4"/>
                          </a:lnTo>
                          <a:lnTo>
                            <a:pt x="683" y="7"/>
                          </a:lnTo>
                          <a:lnTo>
                            <a:pt x="727" y="15"/>
                          </a:lnTo>
                          <a:lnTo>
                            <a:pt x="775" y="24"/>
                          </a:lnTo>
                          <a:lnTo>
                            <a:pt x="823" y="35"/>
                          </a:lnTo>
                          <a:lnTo>
                            <a:pt x="870" y="52"/>
                          </a:lnTo>
                          <a:lnTo>
                            <a:pt x="914" y="72"/>
                          </a:lnTo>
                          <a:lnTo>
                            <a:pt x="953" y="98"/>
                          </a:lnTo>
                          <a:lnTo>
                            <a:pt x="985" y="130"/>
                          </a:lnTo>
                          <a:lnTo>
                            <a:pt x="988" y="133"/>
                          </a:lnTo>
                          <a:lnTo>
                            <a:pt x="996" y="143"/>
                          </a:lnTo>
                          <a:lnTo>
                            <a:pt x="1005" y="159"/>
                          </a:lnTo>
                          <a:lnTo>
                            <a:pt x="1014" y="182"/>
                          </a:lnTo>
                          <a:lnTo>
                            <a:pt x="1024" y="208"/>
                          </a:lnTo>
                          <a:lnTo>
                            <a:pt x="1027" y="239"/>
                          </a:lnTo>
                          <a:lnTo>
                            <a:pt x="1027" y="274"/>
                          </a:lnTo>
                          <a:lnTo>
                            <a:pt x="1018" y="311"/>
                          </a:lnTo>
                          <a:lnTo>
                            <a:pt x="1000" y="354"/>
                          </a:lnTo>
                          <a:lnTo>
                            <a:pt x="998" y="356"/>
                          </a:lnTo>
                          <a:lnTo>
                            <a:pt x="990" y="365"/>
                          </a:lnTo>
                          <a:lnTo>
                            <a:pt x="977" y="378"/>
                          </a:lnTo>
                          <a:lnTo>
                            <a:pt x="963" y="395"/>
                          </a:lnTo>
                          <a:lnTo>
                            <a:pt x="942" y="413"/>
                          </a:lnTo>
                          <a:lnTo>
                            <a:pt x="920" y="432"/>
                          </a:lnTo>
                          <a:lnTo>
                            <a:pt x="894" y="449"/>
                          </a:lnTo>
                          <a:lnTo>
                            <a:pt x="864" y="463"/>
                          </a:lnTo>
                          <a:lnTo>
                            <a:pt x="751" y="53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1" name="Freeform 251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  <a:close/>
                        </a:path>
                      </a:pathLst>
                    </a:custGeom>
                    <a:solidFill>
                      <a:srgbClr val="D90000"/>
                    </a:solidFill>
                    <a:ln w="0">
                      <a:solidFill>
                        <a:srgbClr val="D9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2" name="Freeform 252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3" name="Line 2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0" y="2569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4" name="Freeform 296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5" name="Freeform 297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6" name="Freeform 298"/>
                    <p:cNvSpPr>
                      <a:spLocks/>
                    </p:cNvSpPr>
                    <p:nvPr/>
                  </p:nvSpPr>
                  <p:spPr bwMode="auto">
                    <a:xfrm>
                      <a:off x="2348" y="2532"/>
                      <a:ext cx="228" cy="165"/>
                    </a:xfrm>
                    <a:custGeom>
                      <a:avLst/>
                      <a:gdLst>
                        <a:gd name="T0" fmla="*/ 191 w 228"/>
                        <a:gd name="T1" fmla="*/ 0 h 165"/>
                        <a:gd name="T2" fmla="*/ 193 w 228"/>
                        <a:gd name="T3" fmla="*/ 0 h 165"/>
                        <a:gd name="T4" fmla="*/ 200 w 228"/>
                        <a:gd name="T5" fmla="*/ 0 h 165"/>
                        <a:gd name="T6" fmla="*/ 208 w 228"/>
                        <a:gd name="T7" fmla="*/ 2 h 165"/>
                        <a:gd name="T8" fmla="*/ 215 w 228"/>
                        <a:gd name="T9" fmla="*/ 5 h 165"/>
                        <a:gd name="T10" fmla="*/ 223 w 228"/>
                        <a:gd name="T11" fmla="*/ 15 h 165"/>
                        <a:gd name="T12" fmla="*/ 228 w 228"/>
                        <a:gd name="T13" fmla="*/ 28 h 165"/>
                        <a:gd name="T14" fmla="*/ 228 w 228"/>
                        <a:gd name="T15" fmla="*/ 48 h 165"/>
                        <a:gd name="T16" fmla="*/ 35 w 228"/>
                        <a:gd name="T17" fmla="*/ 165 h 165"/>
                        <a:gd name="T18" fmla="*/ 39 w 228"/>
                        <a:gd name="T19" fmla="*/ 142 h 165"/>
                        <a:gd name="T20" fmla="*/ 37 w 228"/>
                        <a:gd name="T21" fmla="*/ 128 h 165"/>
                        <a:gd name="T22" fmla="*/ 34 w 228"/>
                        <a:gd name="T23" fmla="*/ 118 h 165"/>
                        <a:gd name="T24" fmla="*/ 28 w 228"/>
                        <a:gd name="T25" fmla="*/ 113 h 165"/>
                        <a:gd name="T26" fmla="*/ 21 w 228"/>
                        <a:gd name="T27" fmla="*/ 111 h 165"/>
                        <a:gd name="T28" fmla="*/ 13 w 228"/>
                        <a:gd name="T29" fmla="*/ 111 h 165"/>
                        <a:gd name="T30" fmla="*/ 6 w 228"/>
                        <a:gd name="T31" fmla="*/ 113 h 165"/>
                        <a:gd name="T32" fmla="*/ 2 w 228"/>
                        <a:gd name="T33" fmla="*/ 115 h 165"/>
                        <a:gd name="T34" fmla="*/ 0 w 228"/>
                        <a:gd name="T35" fmla="*/ 115 h 165"/>
                        <a:gd name="T36" fmla="*/ 191 w 228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28"/>
                        <a:gd name="T58" fmla="*/ 0 h 165"/>
                        <a:gd name="T59" fmla="*/ 228 w 228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28" h="165">
                          <a:moveTo>
                            <a:pt x="191" y="0"/>
                          </a:moveTo>
                          <a:lnTo>
                            <a:pt x="193" y="0"/>
                          </a:lnTo>
                          <a:lnTo>
                            <a:pt x="200" y="0"/>
                          </a:lnTo>
                          <a:lnTo>
                            <a:pt x="208" y="2"/>
                          </a:lnTo>
                          <a:lnTo>
                            <a:pt x="215" y="5"/>
                          </a:lnTo>
                          <a:lnTo>
                            <a:pt x="223" y="15"/>
                          </a:lnTo>
                          <a:lnTo>
                            <a:pt x="228" y="28"/>
                          </a:lnTo>
                          <a:lnTo>
                            <a:pt x="228" y="48"/>
                          </a:lnTo>
                          <a:lnTo>
                            <a:pt x="35" y="165"/>
                          </a:lnTo>
                          <a:lnTo>
                            <a:pt x="39" y="142"/>
                          </a:lnTo>
                          <a:lnTo>
                            <a:pt x="37" y="128"/>
                          </a:lnTo>
                          <a:lnTo>
                            <a:pt x="34" y="118"/>
                          </a:lnTo>
                          <a:lnTo>
                            <a:pt x="28" y="113"/>
                          </a:lnTo>
                          <a:lnTo>
                            <a:pt x="21" y="111"/>
                          </a:lnTo>
                          <a:lnTo>
                            <a:pt x="13" y="111"/>
                          </a:lnTo>
                          <a:lnTo>
                            <a:pt x="6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91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7" name="Freeform 299"/>
                    <p:cNvSpPr>
                      <a:spLocks/>
                    </p:cNvSpPr>
                    <p:nvPr/>
                  </p:nvSpPr>
                  <p:spPr bwMode="auto">
                    <a:xfrm>
                      <a:off x="2354" y="2532"/>
                      <a:ext cx="220" cy="159"/>
                    </a:xfrm>
                    <a:custGeom>
                      <a:avLst/>
                      <a:gdLst>
                        <a:gd name="T0" fmla="*/ 187 w 220"/>
                        <a:gd name="T1" fmla="*/ 0 h 159"/>
                        <a:gd name="T2" fmla="*/ 189 w 220"/>
                        <a:gd name="T3" fmla="*/ 0 h 159"/>
                        <a:gd name="T4" fmla="*/ 194 w 220"/>
                        <a:gd name="T5" fmla="*/ 0 h 159"/>
                        <a:gd name="T6" fmla="*/ 202 w 220"/>
                        <a:gd name="T7" fmla="*/ 2 h 159"/>
                        <a:gd name="T8" fmla="*/ 209 w 220"/>
                        <a:gd name="T9" fmla="*/ 7 h 159"/>
                        <a:gd name="T10" fmla="*/ 217 w 220"/>
                        <a:gd name="T11" fmla="*/ 15 h 159"/>
                        <a:gd name="T12" fmla="*/ 220 w 220"/>
                        <a:gd name="T13" fmla="*/ 26 h 159"/>
                        <a:gd name="T14" fmla="*/ 220 w 220"/>
                        <a:gd name="T15" fmla="*/ 44 h 159"/>
                        <a:gd name="T16" fmla="*/ 31 w 220"/>
                        <a:gd name="T17" fmla="*/ 159 h 159"/>
                        <a:gd name="T18" fmla="*/ 33 w 220"/>
                        <a:gd name="T19" fmla="*/ 139 h 159"/>
                        <a:gd name="T20" fmla="*/ 31 w 220"/>
                        <a:gd name="T21" fmla="*/ 126 h 159"/>
                        <a:gd name="T22" fmla="*/ 28 w 220"/>
                        <a:gd name="T23" fmla="*/ 117 h 159"/>
                        <a:gd name="T24" fmla="*/ 20 w 220"/>
                        <a:gd name="T25" fmla="*/ 113 h 159"/>
                        <a:gd name="T26" fmla="*/ 13 w 220"/>
                        <a:gd name="T27" fmla="*/ 111 h 159"/>
                        <a:gd name="T28" fmla="*/ 5 w 220"/>
                        <a:gd name="T29" fmla="*/ 113 h 159"/>
                        <a:gd name="T30" fmla="*/ 2 w 220"/>
                        <a:gd name="T31" fmla="*/ 115 h 159"/>
                        <a:gd name="T32" fmla="*/ 0 w 220"/>
                        <a:gd name="T33" fmla="*/ 115 h 159"/>
                        <a:gd name="T34" fmla="*/ 187 w 220"/>
                        <a:gd name="T35" fmla="*/ 0 h 159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0"/>
                        <a:gd name="T55" fmla="*/ 0 h 159"/>
                        <a:gd name="T56" fmla="*/ 220 w 220"/>
                        <a:gd name="T57" fmla="*/ 159 h 159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0" h="159">
                          <a:moveTo>
                            <a:pt x="187" y="0"/>
                          </a:moveTo>
                          <a:lnTo>
                            <a:pt x="189" y="0"/>
                          </a:lnTo>
                          <a:lnTo>
                            <a:pt x="194" y="0"/>
                          </a:lnTo>
                          <a:lnTo>
                            <a:pt x="202" y="2"/>
                          </a:lnTo>
                          <a:lnTo>
                            <a:pt x="209" y="7"/>
                          </a:lnTo>
                          <a:lnTo>
                            <a:pt x="217" y="15"/>
                          </a:lnTo>
                          <a:lnTo>
                            <a:pt x="220" y="26"/>
                          </a:lnTo>
                          <a:lnTo>
                            <a:pt x="220" y="44"/>
                          </a:lnTo>
                          <a:lnTo>
                            <a:pt x="31" y="159"/>
                          </a:lnTo>
                          <a:lnTo>
                            <a:pt x="33" y="139"/>
                          </a:lnTo>
                          <a:lnTo>
                            <a:pt x="31" y="126"/>
                          </a:lnTo>
                          <a:lnTo>
                            <a:pt x="28" y="117"/>
                          </a:lnTo>
                          <a:lnTo>
                            <a:pt x="20" y="113"/>
                          </a:lnTo>
                          <a:lnTo>
                            <a:pt x="13" y="111"/>
                          </a:lnTo>
                          <a:lnTo>
                            <a:pt x="5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87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8" name="Freeform 300"/>
                    <p:cNvSpPr>
                      <a:spLocks/>
                    </p:cNvSpPr>
                    <p:nvPr/>
                  </p:nvSpPr>
                  <p:spPr bwMode="auto">
                    <a:xfrm>
                      <a:off x="2359" y="2532"/>
                      <a:ext cx="215" cy="154"/>
                    </a:xfrm>
                    <a:custGeom>
                      <a:avLst/>
                      <a:gdLst>
                        <a:gd name="T0" fmla="*/ 184 w 215"/>
                        <a:gd name="T1" fmla="*/ 0 h 154"/>
                        <a:gd name="T2" fmla="*/ 188 w 215"/>
                        <a:gd name="T3" fmla="*/ 0 h 154"/>
                        <a:gd name="T4" fmla="*/ 193 w 215"/>
                        <a:gd name="T5" fmla="*/ 2 h 154"/>
                        <a:gd name="T6" fmla="*/ 201 w 215"/>
                        <a:gd name="T7" fmla="*/ 5 h 154"/>
                        <a:gd name="T8" fmla="*/ 210 w 215"/>
                        <a:gd name="T9" fmla="*/ 11 h 154"/>
                        <a:gd name="T10" fmla="*/ 214 w 215"/>
                        <a:gd name="T11" fmla="*/ 24 h 154"/>
                        <a:gd name="T12" fmla="*/ 215 w 215"/>
                        <a:gd name="T13" fmla="*/ 40 h 154"/>
                        <a:gd name="T14" fmla="*/ 28 w 215"/>
                        <a:gd name="T15" fmla="*/ 154 h 154"/>
                        <a:gd name="T16" fmla="*/ 30 w 215"/>
                        <a:gd name="T17" fmla="*/ 135 h 154"/>
                        <a:gd name="T18" fmla="*/ 26 w 215"/>
                        <a:gd name="T19" fmla="*/ 124 h 154"/>
                        <a:gd name="T20" fmla="*/ 21 w 215"/>
                        <a:gd name="T21" fmla="*/ 117 h 154"/>
                        <a:gd name="T22" fmla="*/ 13 w 215"/>
                        <a:gd name="T23" fmla="*/ 113 h 154"/>
                        <a:gd name="T24" fmla="*/ 8 w 215"/>
                        <a:gd name="T25" fmla="*/ 113 h 154"/>
                        <a:gd name="T26" fmla="*/ 2 w 215"/>
                        <a:gd name="T27" fmla="*/ 113 h 154"/>
                        <a:gd name="T28" fmla="*/ 0 w 215"/>
                        <a:gd name="T29" fmla="*/ 113 h 154"/>
                        <a:gd name="T30" fmla="*/ 184 w 215"/>
                        <a:gd name="T31" fmla="*/ 0 h 154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5"/>
                        <a:gd name="T49" fmla="*/ 0 h 154"/>
                        <a:gd name="T50" fmla="*/ 215 w 215"/>
                        <a:gd name="T51" fmla="*/ 154 h 154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5" h="154">
                          <a:moveTo>
                            <a:pt x="184" y="0"/>
                          </a:moveTo>
                          <a:lnTo>
                            <a:pt x="188" y="0"/>
                          </a:lnTo>
                          <a:lnTo>
                            <a:pt x="193" y="2"/>
                          </a:lnTo>
                          <a:lnTo>
                            <a:pt x="201" y="5"/>
                          </a:lnTo>
                          <a:lnTo>
                            <a:pt x="210" y="11"/>
                          </a:lnTo>
                          <a:lnTo>
                            <a:pt x="214" y="24"/>
                          </a:lnTo>
                          <a:lnTo>
                            <a:pt x="215" y="40"/>
                          </a:lnTo>
                          <a:lnTo>
                            <a:pt x="28" y="154"/>
                          </a:lnTo>
                          <a:lnTo>
                            <a:pt x="30" y="135"/>
                          </a:lnTo>
                          <a:lnTo>
                            <a:pt x="26" y="124"/>
                          </a:lnTo>
                          <a:lnTo>
                            <a:pt x="21" y="117"/>
                          </a:lnTo>
                          <a:lnTo>
                            <a:pt x="13" y="113"/>
                          </a:lnTo>
                          <a:lnTo>
                            <a:pt x="8" y="113"/>
                          </a:lnTo>
                          <a:lnTo>
                            <a:pt x="2" y="113"/>
                          </a:lnTo>
                          <a:lnTo>
                            <a:pt x="0" y="113"/>
                          </a:lnTo>
                          <a:lnTo>
                            <a:pt x="184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9" name="Freeform 301"/>
                    <p:cNvSpPr>
                      <a:spLocks/>
                    </p:cNvSpPr>
                    <p:nvPr/>
                  </p:nvSpPr>
                  <p:spPr bwMode="auto">
                    <a:xfrm>
                      <a:off x="2365" y="2534"/>
                      <a:ext cx="208" cy="146"/>
                    </a:xfrm>
                    <a:custGeom>
                      <a:avLst/>
                      <a:gdLst>
                        <a:gd name="T0" fmla="*/ 182 w 208"/>
                        <a:gd name="T1" fmla="*/ 0 h 146"/>
                        <a:gd name="T2" fmla="*/ 183 w 208"/>
                        <a:gd name="T3" fmla="*/ 0 h 146"/>
                        <a:gd name="T4" fmla="*/ 189 w 208"/>
                        <a:gd name="T5" fmla="*/ 1 h 146"/>
                        <a:gd name="T6" fmla="*/ 196 w 208"/>
                        <a:gd name="T7" fmla="*/ 3 h 146"/>
                        <a:gd name="T8" fmla="*/ 202 w 208"/>
                        <a:gd name="T9" fmla="*/ 11 h 146"/>
                        <a:gd name="T10" fmla="*/ 208 w 208"/>
                        <a:gd name="T11" fmla="*/ 20 h 146"/>
                        <a:gd name="T12" fmla="*/ 208 w 208"/>
                        <a:gd name="T13" fmla="*/ 35 h 146"/>
                        <a:gd name="T14" fmla="*/ 24 w 208"/>
                        <a:gd name="T15" fmla="*/ 146 h 146"/>
                        <a:gd name="T16" fmla="*/ 24 w 208"/>
                        <a:gd name="T17" fmla="*/ 129 h 146"/>
                        <a:gd name="T18" fmla="*/ 20 w 208"/>
                        <a:gd name="T19" fmla="*/ 120 h 146"/>
                        <a:gd name="T20" fmla="*/ 15 w 208"/>
                        <a:gd name="T21" fmla="*/ 115 h 146"/>
                        <a:gd name="T22" fmla="*/ 7 w 208"/>
                        <a:gd name="T23" fmla="*/ 111 h 146"/>
                        <a:gd name="T24" fmla="*/ 2 w 208"/>
                        <a:gd name="T25" fmla="*/ 111 h 146"/>
                        <a:gd name="T26" fmla="*/ 0 w 208"/>
                        <a:gd name="T27" fmla="*/ 111 h 146"/>
                        <a:gd name="T28" fmla="*/ 182 w 208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08"/>
                        <a:gd name="T46" fmla="*/ 0 h 146"/>
                        <a:gd name="T47" fmla="*/ 208 w 208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08" h="146">
                          <a:moveTo>
                            <a:pt x="182" y="0"/>
                          </a:moveTo>
                          <a:lnTo>
                            <a:pt x="183" y="0"/>
                          </a:lnTo>
                          <a:lnTo>
                            <a:pt x="189" y="1"/>
                          </a:lnTo>
                          <a:lnTo>
                            <a:pt x="196" y="3"/>
                          </a:lnTo>
                          <a:lnTo>
                            <a:pt x="202" y="11"/>
                          </a:lnTo>
                          <a:lnTo>
                            <a:pt x="208" y="20"/>
                          </a:lnTo>
                          <a:lnTo>
                            <a:pt x="208" y="35"/>
                          </a:lnTo>
                          <a:lnTo>
                            <a:pt x="24" y="146"/>
                          </a:lnTo>
                          <a:lnTo>
                            <a:pt x="24" y="129"/>
                          </a:lnTo>
                          <a:lnTo>
                            <a:pt x="20" y="120"/>
                          </a:lnTo>
                          <a:lnTo>
                            <a:pt x="15" y="115"/>
                          </a:lnTo>
                          <a:lnTo>
                            <a:pt x="7" y="111"/>
                          </a:lnTo>
                          <a:lnTo>
                            <a:pt x="2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0" name="Freeform 302"/>
                    <p:cNvSpPr>
                      <a:spLocks/>
                    </p:cNvSpPr>
                    <p:nvPr/>
                  </p:nvSpPr>
                  <p:spPr bwMode="auto">
                    <a:xfrm>
                      <a:off x="2370" y="2534"/>
                      <a:ext cx="203" cy="140"/>
                    </a:xfrm>
                    <a:custGeom>
                      <a:avLst/>
                      <a:gdLst>
                        <a:gd name="T0" fmla="*/ 178 w 203"/>
                        <a:gd name="T1" fmla="*/ 0 h 140"/>
                        <a:gd name="T2" fmla="*/ 180 w 203"/>
                        <a:gd name="T3" fmla="*/ 0 h 140"/>
                        <a:gd name="T4" fmla="*/ 188 w 203"/>
                        <a:gd name="T5" fmla="*/ 3 h 140"/>
                        <a:gd name="T6" fmla="*/ 195 w 203"/>
                        <a:gd name="T7" fmla="*/ 9 h 140"/>
                        <a:gd name="T8" fmla="*/ 201 w 203"/>
                        <a:gd name="T9" fmla="*/ 18 h 140"/>
                        <a:gd name="T10" fmla="*/ 203 w 203"/>
                        <a:gd name="T11" fmla="*/ 31 h 140"/>
                        <a:gd name="T12" fmla="*/ 21 w 203"/>
                        <a:gd name="T13" fmla="*/ 140 h 140"/>
                        <a:gd name="T14" fmla="*/ 21 w 203"/>
                        <a:gd name="T15" fmla="*/ 127 h 140"/>
                        <a:gd name="T16" fmla="*/ 15 w 203"/>
                        <a:gd name="T17" fmla="*/ 118 h 140"/>
                        <a:gd name="T18" fmla="*/ 8 w 203"/>
                        <a:gd name="T19" fmla="*/ 113 h 140"/>
                        <a:gd name="T20" fmla="*/ 2 w 203"/>
                        <a:gd name="T21" fmla="*/ 111 h 140"/>
                        <a:gd name="T22" fmla="*/ 0 w 203"/>
                        <a:gd name="T23" fmla="*/ 109 h 140"/>
                        <a:gd name="T24" fmla="*/ 178 w 203"/>
                        <a:gd name="T25" fmla="*/ 0 h 140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3"/>
                        <a:gd name="T40" fmla="*/ 0 h 140"/>
                        <a:gd name="T41" fmla="*/ 203 w 203"/>
                        <a:gd name="T42" fmla="*/ 140 h 140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3" h="140">
                          <a:moveTo>
                            <a:pt x="178" y="0"/>
                          </a:moveTo>
                          <a:lnTo>
                            <a:pt x="180" y="0"/>
                          </a:lnTo>
                          <a:lnTo>
                            <a:pt x="188" y="3"/>
                          </a:lnTo>
                          <a:lnTo>
                            <a:pt x="195" y="9"/>
                          </a:lnTo>
                          <a:lnTo>
                            <a:pt x="201" y="18"/>
                          </a:lnTo>
                          <a:lnTo>
                            <a:pt x="203" y="31"/>
                          </a:lnTo>
                          <a:lnTo>
                            <a:pt x="21" y="140"/>
                          </a:lnTo>
                          <a:lnTo>
                            <a:pt x="21" y="127"/>
                          </a:lnTo>
                          <a:lnTo>
                            <a:pt x="15" y="118"/>
                          </a:lnTo>
                          <a:lnTo>
                            <a:pt x="8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1" name="Freeform 303"/>
                    <p:cNvSpPr>
                      <a:spLocks/>
                    </p:cNvSpPr>
                    <p:nvPr/>
                  </p:nvSpPr>
                  <p:spPr bwMode="auto">
                    <a:xfrm>
                      <a:off x="2376" y="2534"/>
                      <a:ext cx="195" cy="135"/>
                    </a:xfrm>
                    <a:custGeom>
                      <a:avLst/>
                      <a:gdLst>
                        <a:gd name="T0" fmla="*/ 174 w 195"/>
                        <a:gd name="T1" fmla="*/ 0 h 135"/>
                        <a:gd name="T2" fmla="*/ 174 w 195"/>
                        <a:gd name="T3" fmla="*/ 0 h 135"/>
                        <a:gd name="T4" fmla="*/ 178 w 195"/>
                        <a:gd name="T5" fmla="*/ 1 h 135"/>
                        <a:gd name="T6" fmla="*/ 182 w 195"/>
                        <a:gd name="T7" fmla="*/ 3 h 135"/>
                        <a:gd name="T8" fmla="*/ 185 w 195"/>
                        <a:gd name="T9" fmla="*/ 7 h 135"/>
                        <a:gd name="T10" fmla="*/ 189 w 195"/>
                        <a:gd name="T11" fmla="*/ 11 h 135"/>
                        <a:gd name="T12" fmla="*/ 193 w 195"/>
                        <a:gd name="T13" fmla="*/ 14 h 135"/>
                        <a:gd name="T14" fmla="*/ 195 w 195"/>
                        <a:gd name="T15" fmla="*/ 20 h 135"/>
                        <a:gd name="T16" fmla="*/ 195 w 195"/>
                        <a:gd name="T17" fmla="*/ 26 h 135"/>
                        <a:gd name="T18" fmla="*/ 17 w 195"/>
                        <a:gd name="T19" fmla="*/ 135 h 135"/>
                        <a:gd name="T20" fmla="*/ 17 w 195"/>
                        <a:gd name="T21" fmla="*/ 129 h 135"/>
                        <a:gd name="T22" fmla="*/ 15 w 195"/>
                        <a:gd name="T23" fmla="*/ 126 h 135"/>
                        <a:gd name="T24" fmla="*/ 11 w 195"/>
                        <a:gd name="T25" fmla="*/ 120 h 135"/>
                        <a:gd name="T26" fmla="*/ 9 w 195"/>
                        <a:gd name="T27" fmla="*/ 116 h 135"/>
                        <a:gd name="T28" fmla="*/ 6 w 195"/>
                        <a:gd name="T29" fmla="*/ 113 h 135"/>
                        <a:gd name="T30" fmla="*/ 2 w 195"/>
                        <a:gd name="T31" fmla="*/ 111 h 135"/>
                        <a:gd name="T32" fmla="*/ 0 w 195"/>
                        <a:gd name="T33" fmla="*/ 109 h 135"/>
                        <a:gd name="T34" fmla="*/ 0 w 195"/>
                        <a:gd name="T35" fmla="*/ 109 h 135"/>
                        <a:gd name="T36" fmla="*/ 174 w 195"/>
                        <a:gd name="T37" fmla="*/ 0 h 13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5"/>
                        <a:gd name="T58" fmla="*/ 0 h 135"/>
                        <a:gd name="T59" fmla="*/ 195 w 195"/>
                        <a:gd name="T60" fmla="*/ 135 h 13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5" h="135">
                          <a:moveTo>
                            <a:pt x="174" y="0"/>
                          </a:moveTo>
                          <a:lnTo>
                            <a:pt x="174" y="0"/>
                          </a:lnTo>
                          <a:lnTo>
                            <a:pt x="178" y="1"/>
                          </a:lnTo>
                          <a:lnTo>
                            <a:pt x="182" y="3"/>
                          </a:lnTo>
                          <a:lnTo>
                            <a:pt x="185" y="7"/>
                          </a:lnTo>
                          <a:lnTo>
                            <a:pt x="189" y="11"/>
                          </a:lnTo>
                          <a:lnTo>
                            <a:pt x="193" y="14"/>
                          </a:lnTo>
                          <a:lnTo>
                            <a:pt x="195" y="20"/>
                          </a:lnTo>
                          <a:lnTo>
                            <a:pt x="195" y="26"/>
                          </a:lnTo>
                          <a:lnTo>
                            <a:pt x="17" y="135"/>
                          </a:lnTo>
                          <a:lnTo>
                            <a:pt x="17" y="129"/>
                          </a:lnTo>
                          <a:lnTo>
                            <a:pt x="15" y="126"/>
                          </a:lnTo>
                          <a:lnTo>
                            <a:pt x="11" y="120"/>
                          </a:lnTo>
                          <a:lnTo>
                            <a:pt x="9" y="116"/>
                          </a:lnTo>
                          <a:lnTo>
                            <a:pt x="6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4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2" name="Freeform 304"/>
                    <p:cNvSpPr>
                      <a:spLocks/>
                    </p:cNvSpPr>
                    <p:nvPr/>
                  </p:nvSpPr>
                  <p:spPr bwMode="auto">
                    <a:xfrm>
                      <a:off x="2382" y="2535"/>
                      <a:ext cx="189" cy="128"/>
                    </a:xfrm>
                    <a:custGeom>
                      <a:avLst/>
                      <a:gdLst>
                        <a:gd name="T0" fmla="*/ 170 w 189"/>
                        <a:gd name="T1" fmla="*/ 0 h 128"/>
                        <a:gd name="T2" fmla="*/ 172 w 189"/>
                        <a:gd name="T3" fmla="*/ 0 h 128"/>
                        <a:gd name="T4" fmla="*/ 174 w 189"/>
                        <a:gd name="T5" fmla="*/ 2 h 128"/>
                        <a:gd name="T6" fmla="*/ 178 w 189"/>
                        <a:gd name="T7" fmla="*/ 4 h 128"/>
                        <a:gd name="T8" fmla="*/ 181 w 189"/>
                        <a:gd name="T9" fmla="*/ 8 h 128"/>
                        <a:gd name="T10" fmla="*/ 185 w 189"/>
                        <a:gd name="T11" fmla="*/ 12 h 128"/>
                        <a:gd name="T12" fmla="*/ 187 w 189"/>
                        <a:gd name="T13" fmla="*/ 17 h 128"/>
                        <a:gd name="T14" fmla="*/ 189 w 189"/>
                        <a:gd name="T15" fmla="*/ 21 h 128"/>
                        <a:gd name="T16" fmla="*/ 13 w 189"/>
                        <a:gd name="T17" fmla="*/ 128 h 128"/>
                        <a:gd name="T18" fmla="*/ 0 w 189"/>
                        <a:gd name="T19" fmla="*/ 106 h 128"/>
                        <a:gd name="T20" fmla="*/ 170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0" y="0"/>
                          </a:moveTo>
                          <a:lnTo>
                            <a:pt x="172" y="0"/>
                          </a:lnTo>
                          <a:lnTo>
                            <a:pt x="174" y="2"/>
                          </a:lnTo>
                          <a:lnTo>
                            <a:pt x="178" y="4"/>
                          </a:lnTo>
                          <a:lnTo>
                            <a:pt x="181" y="8"/>
                          </a:lnTo>
                          <a:lnTo>
                            <a:pt x="185" y="12"/>
                          </a:lnTo>
                          <a:lnTo>
                            <a:pt x="187" y="17"/>
                          </a:lnTo>
                          <a:lnTo>
                            <a:pt x="189" y="21"/>
                          </a:lnTo>
                          <a:lnTo>
                            <a:pt x="13" y="128"/>
                          </a:lnTo>
                          <a:lnTo>
                            <a:pt x="0" y="106"/>
                          </a:lnTo>
                          <a:lnTo>
                            <a:pt x="17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3" name="Freeform 314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4" name="Freeform 315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5" name="Freeform 317"/>
                    <p:cNvSpPr>
                      <a:spLocks/>
                    </p:cNvSpPr>
                    <p:nvPr/>
                  </p:nvSpPr>
                  <p:spPr bwMode="auto">
                    <a:xfrm>
                      <a:off x="2535" y="2530"/>
                      <a:ext cx="43" cy="54"/>
                    </a:xfrm>
                    <a:custGeom>
                      <a:avLst/>
                      <a:gdLst>
                        <a:gd name="T0" fmla="*/ 0 w 43"/>
                        <a:gd name="T1" fmla="*/ 4 h 54"/>
                        <a:gd name="T2" fmla="*/ 2 w 43"/>
                        <a:gd name="T3" fmla="*/ 4 h 54"/>
                        <a:gd name="T4" fmla="*/ 8 w 43"/>
                        <a:gd name="T5" fmla="*/ 2 h 54"/>
                        <a:gd name="T6" fmla="*/ 13 w 43"/>
                        <a:gd name="T7" fmla="*/ 0 h 54"/>
                        <a:gd name="T8" fmla="*/ 21 w 43"/>
                        <a:gd name="T9" fmla="*/ 0 h 54"/>
                        <a:gd name="T10" fmla="*/ 28 w 43"/>
                        <a:gd name="T11" fmla="*/ 4 h 54"/>
                        <a:gd name="T12" fmla="*/ 36 w 43"/>
                        <a:gd name="T13" fmla="*/ 15 h 54"/>
                        <a:gd name="T14" fmla="*/ 39 w 43"/>
                        <a:gd name="T15" fmla="*/ 30 h 54"/>
                        <a:gd name="T16" fmla="*/ 43 w 43"/>
                        <a:gd name="T17" fmla="*/ 54 h 5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43"/>
                        <a:gd name="T28" fmla="*/ 0 h 54"/>
                        <a:gd name="T29" fmla="*/ 43 w 43"/>
                        <a:gd name="T30" fmla="*/ 54 h 5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43" h="54">
                          <a:moveTo>
                            <a:pt x="0" y="4"/>
                          </a:moveTo>
                          <a:lnTo>
                            <a:pt x="2" y="4"/>
                          </a:lnTo>
                          <a:lnTo>
                            <a:pt x="8" y="2"/>
                          </a:lnTo>
                          <a:lnTo>
                            <a:pt x="13" y="0"/>
                          </a:lnTo>
                          <a:lnTo>
                            <a:pt x="21" y="0"/>
                          </a:lnTo>
                          <a:lnTo>
                            <a:pt x="28" y="4"/>
                          </a:lnTo>
                          <a:lnTo>
                            <a:pt x="36" y="15"/>
                          </a:lnTo>
                          <a:lnTo>
                            <a:pt x="39" y="30"/>
                          </a:lnTo>
                          <a:lnTo>
                            <a:pt x="43" y="5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6" name="Freeform 373"/>
                    <p:cNvSpPr>
                      <a:spLocks/>
                    </p:cNvSpPr>
                    <p:nvPr/>
                  </p:nvSpPr>
                  <p:spPr bwMode="auto">
                    <a:xfrm>
                      <a:off x="944" y="2654"/>
                      <a:ext cx="351" cy="143"/>
                    </a:xfrm>
                    <a:custGeom>
                      <a:avLst/>
                      <a:gdLst>
                        <a:gd name="T0" fmla="*/ 0 w 351"/>
                        <a:gd name="T1" fmla="*/ 0 h 143"/>
                        <a:gd name="T2" fmla="*/ 4 w 351"/>
                        <a:gd name="T3" fmla="*/ 4 h 143"/>
                        <a:gd name="T4" fmla="*/ 15 w 351"/>
                        <a:gd name="T5" fmla="*/ 11 h 143"/>
                        <a:gd name="T6" fmla="*/ 32 w 351"/>
                        <a:gd name="T7" fmla="*/ 22 h 143"/>
                        <a:gd name="T8" fmla="*/ 54 w 351"/>
                        <a:gd name="T9" fmla="*/ 37 h 143"/>
                        <a:gd name="T10" fmla="*/ 80 w 351"/>
                        <a:gd name="T11" fmla="*/ 54 h 143"/>
                        <a:gd name="T12" fmla="*/ 108 w 351"/>
                        <a:gd name="T13" fmla="*/ 70 h 143"/>
                        <a:gd name="T14" fmla="*/ 138 w 351"/>
                        <a:gd name="T15" fmla="*/ 87 h 143"/>
                        <a:gd name="T16" fmla="*/ 169 w 351"/>
                        <a:gd name="T17" fmla="*/ 102 h 143"/>
                        <a:gd name="T18" fmla="*/ 201 w 351"/>
                        <a:gd name="T19" fmla="*/ 115 h 143"/>
                        <a:gd name="T20" fmla="*/ 230 w 351"/>
                        <a:gd name="T21" fmla="*/ 122 h 143"/>
                        <a:gd name="T22" fmla="*/ 258 w 351"/>
                        <a:gd name="T23" fmla="*/ 128 h 143"/>
                        <a:gd name="T24" fmla="*/ 284 w 351"/>
                        <a:gd name="T25" fmla="*/ 126 h 143"/>
                        <a:gd name="T26" fmla="*/ 282 w 351"/>
                        <a:gd name="T27" fmla="*/ 143 h 143"/>
                        <a:gd name="T28" fmla="*/ 351 w 351"/>
                        <a:gd name="T29" fmla="*/ 111 h 143"/>
                        <a:gd name="T30" fmla="*/ 293 w 351"/>
                        <a:gd name="T31" fmla="*/ 61 h 143"/>
                        <a:gd name="T32" fmla="*/ 293 w 351"/>
                        <a:gd name="T33" fmla="*/ 81 h 143"/>
                        <a:gd name="T34" fmla="*/ 286 w 351"/>
                        <a:gd name="T35" fmla="*/ 81 h 143"/>
                        <a:gd name="T36" fmla="*/ 267 w 351"/>
                        <a:gd name="T37" fmla="*/ 83 h 143"/>
                        <a:gd name="T38" fmla="*/ 242 w 351"/>
                        <a:gd name="T39" fmla="*/ 81 h 143"/>
                        <a:gd name="T40" fmla="*/ 206 w 351"/>
                        <a:gd name="T41" fmla="*/ 80 h 143"/>
                        <a:gd name="T42" fmla="*/ 167 w 351"/>
                        <a:gd name="T43" fmla="*/ 74 h 143"/>
                        <a:gd name="T44" fmla="*/ 125 w 351"/>
                        <a:gd name="T45" fmla="*/ 65 h 143"/>
                        <a:gd name="T46" fmla="*/ 80 w 351"/>
                        <a:gd name="T47" fmla="*/ 50 h 143"/>
                        <a:gd name="T48" fmla="*/ 39 w 351"/>
                        <a:gd name="T49" fmla="*/ 29 h 143"/>
                        <a:gd name="T50" fmla="*/ 0 w 351"/>
                        <a:gd name="T51" fmla="*/ 0 h 143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51"/>
                        <a:gd name="T79" fmla="*/ 0 h 143"/>
                        <a:gd name="T80" fmla="*/ 351 w 351"/>
                        <a:gd name="T81" fmla="*/ 143 h 143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51" h="143">
                          <a:moveTo>
                            <a:pt x="0" y="0"/>
                          </a:moveTo>
                          <a:lnTo>
                            <a:pt x="4" y="4"/>
                          </a:lnTo>
                          <a:lnTo>
                            <a:pt x="15" y="11"/>
                          </a:lnTo>
                          <a:lnTo>
                            <a:pt x="32" y="22"/>
                          </a:lnTo>
                          <a:lnTo>
                            <a:pt x="54" y="37"/>
                          </a:lnTo>
                          <a:lnTo>
                            <a:pt x="80" y="54"/>
                          </a:lnTo>
                          <a:lnTo>
                            <a:pt x="108" y="70"/>
                          </a:lnTo>
                          <a:lnTo>
                            <a:pt x="138" y="87"/>
                          </a:lnTo>
                          <a:lnTo>
                            <a:pt x="169" y="102"/>
                          </a:lnTo>
                          <a:lnTo>
                            <a:pt x="201" y="115"/>
                          </a:lnTo>
                          <a:lnTo>
                            <a:pt x="230" y="122"/>
                          </a:lnTo>
                          <a:lnTo>
                            <a:pt x="258" y="128"/>
                          </a:lnTo>
                          <a:lnTo>
                            <a:pt x="284" y="126"/>
                          </a:lnTo>
                          <a:lnTo>
                            <a:pt x="282" y="143"/>
                          </a:lnTo>
                          <a:lnTo>
                            <a:pt x="351" y="111"/>
                          </a:lnTo>
                          <a:lnTo>
                            <a:pt x="293" y="61"/>
                          </a:lnTo>
                          <a:lnTo>
                            <a:pt x="293" y="81"/>
                          </a:lnTo>
                          <a:lnTo>
                            <a:pt x="286" y="81"/>
                          </a:lnTo>
                          <a:lnTo>
                            <a:pt x="267" y="83"/>
                          </a:lnTo>
                          <a:lnTo>
                            <a:pt x="242" y="81"/>
                          </a:lnTo>
                          <a:lnTo>
                            <a:pt x="206" y="80"/>
                          </a:lnTo>
                          <a:lnTo>
                            <a:pt x="167" y="74"/>
                          </a:lnTo>
                          <a:lnTo>
                            <a:pt x="125" y="65"/>
                          </a:lnTo>
                          <a:lnTo>
                            <a:pt x="80" y="50"/>
                          </a:lnTo>
                          <a:lnTo>
                            <a:pt x="39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7" name="Freeform 374"/>
                    <p:cNvSpPr>
                      <a:spLocks/>
                    </p:cNvSpPr>
                    <p:nvPr/>
                  </p:nvSpPr>
                  <p:spPr bwMode="auto">
                    <a:xfrm>
                      <a:off x="952" y="2648"/>
                      <a:ext cx="347" cy="149"/>
                    </a:xfrm>
                    <a:custGeom>
                      <a:avLst/>
                      <a:gdLst>
                        <a:gd name="T0" fmla="*/ 0 w 347"/>
                        <a:gd name="T1" fmla="*/ 0 h 149"/>
                        <a:gd name="T2" fmla="*/ 4 w 347"/>
                        <a:gd name="T3" fmla="*/ 4 h 149"/>
                        <a:gd name="T4" fmla="*/ 15 w 347"/>
                        <a:gd name="T5" fmla="*/ 11 h 149"/>
                        <a:gd name="T6" fmla="*/ 31 w 347"/>
                        <a:gd name="T7" fmla="*/ 22 h 149"/>
                        <a:gd name="T8" fmla="*/ 52 w 347"/>
                        <a:gd name="T9" fmla="*/ 37 h 149"/>
                        <a:gd name="T10" fmla="*/ 78 w 347"/>
                        <a:gd name="T11" fmla="*/ 54 h 149"/>
                        <a:gd name="T12" fmla="*/ 106 w 347"/>
                        <a:gd name="T13" fmla="*/ 71 h 149"/>
                        <a:gd name="T14" fmla="*/ 135 w 347"/>
                        <a:gd name="T15" fmla="*/ 89 h 149"/>
                        <a:gd name="T16" fmla="*/ 167 w 347"/>
                        <a:gd name="T17" fmla="*/ 104 h 149"/>
                        <a:gd name="T18" fmla="*/ 198 w 347"/>
                        <a:gd name="T19" fmla="*/ 117 h 149"/>
                        <a:gd name="T20" fmla="*/ 228 w 347"/>
                        <a:gd name="T21" fmla="*/ 126 h 149"/>
                        <a:gd name="T22" fmla="*/ 256 w 347"/>
                        <a:gd name="T23" fmla="*/ 132 h 149"/>
                        <a:gd name="T24" fmla="*/ 280 w 347"/>
                        <a:gd name="T25" fmla="*/ 132 h 149"/>
                        <a:gd name="T26" fmla="*/ 278 w 347"/>
                        <a:gd name="T27" fmla="*/ 149 h 149"/>
                        <a:gd name="T28" fmla="*/ 347 w 347"/>
                        <a:gd name="T29" fmla="*/ 121 h 149"/>
                        <a:gd name="T30" fmla="*/ 291 w 347"/>
                        <a:gd name="T31" fmla="*/ 69 h 149"/>
                        <a:gd name="T32" fmla="*/ 291 w 347"/>
                        <a:gd name="T33" fmla="*/ 87 h 149"/>
                        <a:gd name="T34" fmla="*/ 284 w 347"/>
                        <a:gd name="T35" fmla="*/ 87 h 149"/>
                        <a:gd name="T36" fmla="*/ 265 w 347"/>
                        <a:gd name="T37" fmla="*/ 89 h 149"/>
                        <a:gd name="T38" fmla="*/ 239 w 347"/>
                        <a:gd name="T39" fmla="*/ 87 h 149"/>
                        <a:gd name="T40" fmla="*/ 204 w 347"/>
                        <a:gd name="T41" fmla="*/ 86 h 149"/>
                        <a:gd name="T42" fmla="*/ 163 w 347"/>
                        <a:gd name="T43" fmla="*/ 78 h 149"/>
                        <a:gd name="T44" fmla="*/ 122 w 347"/>
                        <a:gd name="T45" fmla="*/ 69 h 149"/>
                        <a:gd name="T46" fmla="*/ 78 w 347"/>
                        <a:gd name="T47" fmla="*/ 52 h 149"/>
                        <a:gd name="T48" fmla="*/ 37 w 347"/>
                        <a:gd name="T49" fmla="*/ 30 h 149"/>
                        <a:gd name="T50" fmla="*/ 0 w 347"/>
                        <a:gd name="T51" fmla="*/ 0 h 1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47"/>
                        <a:gd name="T79" fmla="*/ 0 h 149"/>
                        <a:gd name="T80" fmla="*/ 347 w 347"/>
                        <a:gd name="T81" fmla="*/ 149 h 1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47" h="149">
                          <a:moveTo>
                            <a:pt x="0" y="0"/>
                          </a:moveTo>
                          <a:lnTo>
                            <a:pt x="4" y="4"/>
                          </a:lnTo>
                          <a:lnTo>
                            <a:pt x="15" y="11"/>
                          </a:lnTo>
                          <a:lnTo>
                            <a:pt x="31" y="22"/>
                          </a:lnTo>
                          <a:lnTo>
                            <a:pt x="52" y="37"/>
                          </a:lnTo>
                          <a:lnTo>
                            <a:pt x="78" y="54"/>
                          </a:lnTo>
                          <a:lnTo>
                            <a:pt x="106" y="71"/>
                          </a:lnTo>
                          <a:lnTo>
                            <a:pt x="135" y="89"/>
                          </a:lnTo>
                          <a:lnTo>
                            <a:pt x="167" y="104"/>
                          </a:lnTo>
                          <a:lnTo>
                            <a:pt x="198" y="117"/>
                          </a:lnTo>
                          <a:lnTo>
                            <a:pt x="228" y="126"/>
                          </a:lnTo>
                          <a:lnTo>
                            <a:pt x="256" y="132"/>
                          </a:lnTo>
                          <a:lnTo>
                            <a:pt x="280" y="132"/>
                          </a:lnTo>
                          <a:lnTo>
                            <a:pt x="278" y="149"/>
                          </a:lnTo>
                          <a:lnTo>
                            <a:pt x="347" y="121"/>
                          </a:lnTo>
                          <a:lnTo>
                            <a:pt x="291" y="69"/>
                          </a:lnTo>
                          <a:lnTo>
                            <a:pt x="291" y="87"/>
                          </a:lnTo>
                          <a:lnTo>
                            <a:pt x="284" y="87"/>
                          </a:lnTo>
                          <a:lnTo>
                            <a:pt x="265" y="89"/>
                          </a:lnTo>
                          <a:lnTo>
                            <a:pt x="239" y="87"/>
                          </a:lnTo>
                          <a:lnTo>
                            <a:pt x="204" y="86"/>
                          </a:lnTo>
                          <a:lnTo>
                            <a:pt x="163" y="78"/>
                          </a:lnTo>
                          <a:lnTo>
                            <a:pt x="122" y="69"/>
                          </a:lnTo>
                          <a:lnTo>
                            <a:pt x="78" y="52"/>
                          </a:lnTo>
                          <a:lnTo>
                            <a:pt x="37" y="3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8" name="Line 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13" y="2152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9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63" y="21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0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87" y="21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1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11" y="20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2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37" y="2079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3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1" y="2064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4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85" y="205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5" name="Line 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9" y="203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6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35" y="20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7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9" y="20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8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83" y="19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9" name="Line 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07" y="197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0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33" y="1964"/>
                      <a:ext cx="12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1" name="Line 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58" y="194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2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82" y="1936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3" name="Line 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08" y="19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4" name="Line 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32" y="1907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5" name="Line 7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25" y="1862"/>
                      <a:ext cx="124" cy="4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" name="Group 39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87" y="2137"/>
                      <a:ext cx="616" cy="339"/>
                      <a:chOff x="2582" y="2147"/>
                      <a:chExt cx="616" cy="339"/>
                    </a:xfrm>
                  </p:grpSpPr>
                  <p:sp>
                    <p:nvSpPr>
                      <p:cNvPr id="9511" name="Line 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86" y="2419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2" name="Line 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73" y="2432"/>
                        <a:ext cx="2" cy="2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3" name="Line 9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06" y="2466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4" name="Line 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82" y="2479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5" name="Line 126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2605" y="245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6" name="Line 12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12" y="244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7" name="Line 12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38" y="2425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8" name="Line 12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62" y="2429"/>
                        <a:ext cx="8" cy="3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9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187" y="2169"/>
                        <a:ext cx="11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0" name="Line 73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3179" y="2152"/>
                        <a:ext cx="12" cy="10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1" name="Line 7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53" y="2147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2" name="Line 7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29" y="216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3" name="Line 7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05" y="21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4" name="Line 7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81" y="2189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5" name="Line 7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55" y="22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6" name="Line 7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31" y="2217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7" name="Line 8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07" y="2232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8" name="Line 8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83" y="2247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9" name="Line 8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57" y="2262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0" name="Line 8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33" y="22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1" name="Line 8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09" y="22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2" name="Line 8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83" y="23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3" name="Line 8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59" y="2319"/>
                        <a:ext cx="13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4" name="Line 8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35" y="2332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5" name="Line 8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10" y="2347"/>
                        <a:ext cx="12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6" name="Line 8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84" y="2362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7" name="Line 9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60" y="23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8" name="Line 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36" y="23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9" name="Line 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12" y="2404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497" name="Line 1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83" y="2192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8" name="Line 1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09" y="217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9" name="Line 12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20" y="216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0" name="Line 2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7" y="1870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1" name="Freeform 305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2" name="Freeform 306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3" name="Freeform 307"/>
                    <p:cNvSpPr>
                      <a:spLocks/>
                    </p:cNvSpPr>
                    <p:nvPr/>
                  </p:nvSpPr>
                  <p:spPr bwMode="auto">
                    <a:xfrm>
                      <a:off x="2239" y="1844"/>
                      <a:ext cx="230" cy="165"/>
                    </a:xfrm>
                    <a:custGeom>
                      <a:avLst/>
                      <a:gdLst>
                        <a:gd name="T0" fmla="*/ 193 w 230"/>
                        <a:gd name="T1" fmla="*/ 0 h 165"/>
                        <a:gd name="T2" fmla="*/ 194 w 230"/>
                        <a:gd name="T3" fmla="*/ 0 h 165"/>
                        <a:gd name="T4" fmla="*/ 200 w 230"/>
                        <a:gd name="T5" fmla="*/ 0 h 165"/>
                        <a:gd name="T6" fmla="*/ 209 w 230"/>
                        <a:gd name="T7" fmla="*/ 2 h 165"/>
                        <a:gd name="T8" fmla="*/ 217 w 230"/>
                        <a:gd name="T9" fmla="*/ 7 h 165"/>
                        <a:gd name="T10" fmla="*/ 224 w 230"/>
                        <a:gd name="T11" fmla="*/ 15 h 165"/>
                        <a:gd name="T12" fmla="*/ 230 w 230"/>
                        <a:gd name="T13" fmla="*/ 29 h 165"/>
                        <a:gd name="T14" fmla="*/ 230 w 230"/>
                        <a:gd name="T15" fmla="*/ 50 h 165"/>
                        <a:gd name="T16" fmla="*/ 37 w 230"/>
                        <a:gd name="T17" fmla="*/ 165 h 165"/>
                        <a:gd name="T18" fmla="*/ 41 w 230"/>
                        <a:gd name="T19" fmla="*/ 144 h 165"/>
                        <a:gd name="T20" fmla="*/ 39 w 230"/>
                        <a:gd name="T21" fmla="*/ 128 h 165"/>
                        <a:gd name="T22" fmla="*/ 35 w 230"/>
                        <a:gd name="T23" fmla="*/ 118 h 165"/>
                        <a:gd name="T24" fmla="*/ 28 w 230"/>
                        <a:gd name="T25" fmla="*/ 113 h 165"/>
                        <a:gd name="T26" fmla="*/ 20 w 230"/>
                        <a:gd name="T27" fmla="*/ 111 h 165"/>
                        <a:gd name="T28" fmla="*/ 13 w 230"/>
                        <a:gd name="T29" fmla="*/ 113 h 165"/>
                        <a:gd name="T30" fmla="*/ 7 w 230"/>
                        <a:gd name="T31" fmla="*/ 115 h 165"/>
                        <a:gd name="T32" fmla="*/ 2 w 230"/>
                        <a:gd name="T33" fmla="*/ 115 h 165"/>
                        <a:gd name="T34" fmla="*/ 0 w 230"/>
                        <a:gd name="T35" fmla="*/ 117 h 165"/>
                        <a:gd name="T36" fmla="*/ 193 w 230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30"/>
                        <a:gd name="T58" fmla="*/ 0 h 165"/>
                        <a:gd name="T59" fmla="*/ 230 w 230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30" h="165">
                          <a:moveTo>
                            <a:pt x="193" y="0"/>
                          </a:moveTo>
                          <a:lnTo>
                            <a:pt x="194" y="0"/>
                          </a:lnTo>
                          <a:lnTo>
                            <a:pt x="200" y="0"/>
                          </a:lnTo>
                          <a:lnTo>
                            <a:pt x="209" y="2"/>
                          </a:lnTo>
                          <a:lnTo>
                            <a:pt x="217" y="7"/>
                          </a:lnTo>
                          <a:lnTo>
                            <a:pt x="224" y="15"/>
                          </a:lnTo>
                          <a:lnTo>
                            <a:pt x="230" y="29"/>
                          </a:lnTo>
                          <a:lnTo>
                            <a:pt x="230" y="50"/>
                          </a:lnTo>
                          <a:lnTo>
                            <a:pt x="37" y="165"/>
                          </a:lnTo>
                          <a:lnTo>
                            <a:pt x="41" y="144"/>
                          </a:lnTo>
                          <a:lnTo>
                            <a:pt x="39" y="128"/>
                          </a:lnTo>
                          <a:lnTo>
                            <a:pt x="35" y="118"/>
                          </a:lnTo>
                          <a:lnTo>
                            <a:pt x="28" y="113"/>
                          </a:lnTo>
                          <a:lnTo>
                            <a:pt x="20" y="111"/>
                          </a:lnTo>
                          <a:lnTo>
                            <a:pt x="13" y="113"/>
                          </a:lnTo>
                          <a:lnTo>
                            <a:pt x="7" y="115"/>
                          </a:lnTo>
                          <a:lnTo>
                            <a:pt x="2" y="115"/>
                          </a:lnTo>
                          <a:lnTo>
                            <a:pt x="0" y="117"/>
                          </a:lnTo>
                          <a:lnTo>
                            <a:pt x="193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4" name="Freeform 308"/>
                    <p:cNvSpPr>
                      <a:spLocks/>
                    </p:cNvSpPr>
                    <p:nvPr/>
                  </p:nvSpPr>
                  <p:spPr bwMode="auto">
                    <a:xfrm>
                      <a:off x="2244" y="1846"/>
                      <a:ext cx="223" cy="157"/>
                    </a:xfrm>
                    <a:custGeom>
                      <a:avLst/>
                      <a:gdLst>
                        <a:gd name="T0" fmla="*/ 189 w 223"/>
                        <a:gd name="T1" fmla="*/ 0 h 157"/>
                        <a:gd name="T2" fmla="*/ 191 w 223"/>
                        <a:gd name="T3" fmla="*/ 0 h 157"/>
                        <a:gd name="T4" fmla="*/ 197 w 223"/>
                        <a:gd name="T5" fmla="*/ 0 h 157"/>
                        <a:gd name="T6" fmla="*/ 204 w 223"/>
                        <a:gd name="T7" fmla="*/ 1 h 157"/>
                        <a:gd name="T8" fmla="*/ 212 w 223"/>
                        <a:gd name="T9" fmla="*/ 5 h 157"/>
                        <a:gd name="T10" fmla="*/ 219 w 223"/>
                        <a:gd name="T11" fmla="*/ 13 h 157"/>
                        <a:gd name="T12" fmla="*/ 223 w 223"/>
                        <a:gd name="T13" fmla="*/ 26 h 157"/>
                        <a:gd name="T14" fmla="*/ 223 w 223"/>
                        <a:gd name="T15" fmla="*/ 44 h 157"/>
                        <a:gd name="T16" fmla="*/ 34 w 223"/>
                        <a:gd name="T17" fmla="*/ 157 h 157"/>
                        <a:gd name="T18" fmla="*/ 36 w 223"/>
                        <a:gd name="T19" fmla="*/ 137 h 157"/>
                        <a:gd name="T20" fmla="*/ 34 w 223"/>
                        <a:gd name="T21" fmla="*/ 124 h 157"/>
                        <a:gd name="T22" fmla="*/ 28 w 223"/>
                        <a:gd name="T23" fmla="*/ 116 h 157"/>
                        <a:gd name="T24" fmla="*/ 23 w 223"/>
                        <a:gd name="T25" fmla="*/ 113 h 157"/>
                        <a:gd name="T26" fmla="*/ 15 w 223"/>
                        <a:gd name="T27" fmla="*/ 111 h 157"/>
                        <a:gd name="T28" fmla="*/ 8 w 223"/>
                        <a:gd name="T29" fmla="*/ 111 h 157"/>
                        <a:gd name="T30" fmla="*/ 4 w 223"/>
                        <a:gd name="T31" fmla="*/ 113 h 157"/>
                        <a:gd name="T32" fmla="*/ 0 w 223"/>
                        <a:gd name="T33" fmla="*/ 113 h 157"/>
                        <a:gd name="T34" fmla="*/ 189 w 223"/>
                        <a:gd name="T35" fmla="*/ 0 h 157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3"/>
                        <a:gd name="T55" fmla="*/ 0 h 157"/>
                        <a:gd name="T56" fmla="*/ 223 w 223"/>
                        <a:gd name="T57" fmla="*/ 157 h 157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3" h="157">
                          <a:moveTo>
                            <a:pt x="189" y="0"/>
                          </a:moveTo>
                          <a:lnTo>
                            <a:pt x="191" y="0"/>
                          </a:lnTo>
                          <a:lnTo>
                            <a:pt x="197" y="0"/>
                          </a:lnTo>
                          <a:lnTo>
                            <a:pt x="204" y="1"/>
                          </a:lnTo>
                          <a:lnTo>
                            <a:pt x="212" y="5"/>
                          </a:lnTo>
                          <a:lnTo>
                            <a:pt x="219" y="13"/>
                          </a:lnTo>
                          <a:lnTo>
                            <a:pt x="223" y="26"/>
                          </a:lnTo>
                          <a:lnTo>
                            <a:pt x="223" y="44"/>
                          </a:lnTo>
                          <a:lnTo>
                            <a:pt x="34" y="157"/>
                          </a:lnTo>
                          <a:lnTo>
                            <a:pt x="36" y="137"/>
                          </a:lnTo>
                          <a:lnTo>
                            <a:pt x="34" y="124"/>
                          </a:lnTo>
                          <a:lnTo>
                            <a:pt x="28" y="116"/>
                          </a:lnTo>
                          <a:lnTo>
                            <a:pt x="23" y="113"/>
                          </a:lnTo>
                          <a:lnTo>
                            <a:pt x="15" y="111"/>
                          </a:lnTo>
                          <a:lnTo>
                            <a:pt x="8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9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5" name="Freeform 309"/>
                    <p:cNvSpPr>
                      <a:spLocks/>
                    </p:cNvSpPr>
                    <p:nvPr/>
                  </p:nvSpPr>
                  <p:spPr bwMode="auto">
                    <a:xfrm>
                      <a:off x="2250" y="1846"/>
                      <a:ext cx="217" cy="152"/>
                    </a:xfrm>
                    <a:custGeom>
                      <a:avLst/>
                      <a:gdLst>
                        <a:gd name="T0" fmla="*/ 185 w 217"/>
                        <a:gd name="T1" fmla="*/ 0 h 152"/>
                        <a:gd name="T2" fmla="*/ 187 w 217"/>
                        <a:gd name="T3" fmla="*/ 0 h 152"/>
                        <a:gd name="T4" fmla="*/ 195 w 217"/>
                        <a:gd name="T5" fmla="*/ 1 h 152"/>
                        <a:gd name="T6" fmla="*/ 202 w 217"/>
                        <a:gd name="T7" fmla="*/ 3 h 152"/>
                        <a:gd name="T8" fmla="*/ 209 w 217"/>
                        <a:gd name="T9" fmla="*/ 11 h 152"/>
                        <a:gd name="T10" fmla="*/ 215 w 217"/>
                        <a:gd name="T11" fmla="*/ 22 h 152"/>
                        <a:gd name="T12" fmla="*/ 217 w 217"/>
                        <a:gd name="T13" fmla="*/ 39 h 152"/>
                        <a:gd name="T14" fmla="*/ 30 w 217"/>
                        <a:gd name="T15" fmla="*/ 152 h 152"/>
                        <a:gd name="T16" fmla="*/ 31 w 217"/>
                        <a:gd name="T17" fmla="*/ 133 h 152"/>
                        <a:gd name="T18" fmla="*/ 28 w 217"/>
                        <a:gd name="T19" fmla="*/ 122 h 152"/>
                        <a:gd name="T20" fmla="*/ 22 w 217"/>
                        <a:gd name="T21" fmla="*/ 115 h 152"/>
                        <a:gd name="T22" fmla="*/ 15 w 217"/>
                        <a:gd name="T23" fmla="*/ 113 h 152"/>
                        <a:gd name="T24" fmla="*/ 7 w 217"/>
                        <a:gd name="T25" fmla="*/ 111 h 152"/>
                        <a:gd name="T26" fmla="*/ 4 w 217"/>
                        <a:gd name="T27" fmla="*/ 113 h 152"/>
                        <a:gd name="T28" fmla="*/ 0 w 217"/>
                        <a:gd name="T29" fmla="*/ 113 h 152"/>
                        <a:gd name="T30" fmla="*/ 185 w 217"/>
                        <a:gd name="T31" fmla="*/ 0 h 15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7"/>
                        <a:gd name="T49" fmla="*/ 0 h 152"/>
                        <a:gd name="T50" fmla="*/ 217 w 217"/>
                        <a:gd name="T51" fmla="*/ 152 h 15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7" h="152">
                          <a:moveTo>
                            <a:pt x="185" y="0"/>
                          </a:moveTo>
                          <a:lnTo>
                            <a:pt x="187" y="0"/>
                          </a:lnTo>
                          <a:lnTo>
                            <a:pt x="195" y="1"/>
                          </a:lnTo>
                          <a:lnTo>
                            <a:pt x="202" y="3"/>
                          </a:lnTo>
                          <a:lnTo>
                            <a:pt x="209" y="11"/>
                          </a:lnTo>
                          <a:lnTo>
                            <a:pt x="215" y="22"/>
                          </a:lnTo>
                          <a:lnTo>
                            <a:pt x="217" y="39"/>
                          </a:lnTo>
                          <a:lnTo>
                            <a:pt x="30" y="152"/>
                          </a:lnTo>
                          <a:lnTo>
                            <a:pt x="31" y="133"/>
                          </a:lnTo>
                          <a:lnTo>
                            <a:pt x="28" y="122"/>
                          </a:lnTo>
                          <a:lnTo>
                            <a:pt x="22" y="115"/>
                          </a:lnTo>
                          <a:lnTo>
                            <a:pt x="15" y="113"/>
                          </a:lnTo>
                          <a:lnTo>
                            <a:pt x="7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5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6" name="Freeform 310"/>
                    <p:cNvSpPr>
                      <a:spLocks/>
                    </p:cNvSpPr>
                    <p:nvPr/>
                  </p:nvSpPr>
                  <p:spPr bwMode="auto">
                    <a:xfrm>
                      <a:off x="2255" y="1846"/>
                      <a:ext cx="210" cy="146"/>
                    </a:xfrm>
                    <a:custGeom>
                      <a:avLst/>
                      <a:gdLst>
                        <a:gd name="T0" fmla="*/ 182 w 210"/>
                        <a:gd name="T1" fmla="*/ 0 h 146"/>
                        <a:gd name="T2" fmla="*/ 186 w 210"/>
                        <a:gd name="T3" fmla="*/ 0 h 146"/>
                        <a:gd name="T4" fmla="*/ 190 w 210"/>
                        <a:gd name="T5" fmla="*/ 1 h 146"/>
                        <a:gd name="T6" fmla="*/ 197 w 210"/>
                        <a:gd name="T7" fmla="*/ 5 h 146"/>
                        <a:gd name="T8" fmla="*/ 204 w 210"/>
                        <a:gd name="T9" fmla="*/ 11 h 146"/>
                        <a:gd name="T10" fmla="*/ 210 w 210"/>
                        <a:gd name="T11" fmla="*/ 22 h 146"/>
                        <a:gd name="T12" fmla="*/ 210 w 210"/>
                        <a:gd name="T13" fmla="*/ 35 h 146"/>
                        <a:gd name="T14" fmla="*/ 26 w 210"/>
                        <a:gd name="T15" fmla="*/ 146 h 146"/>
                        <a:gd name="T16" fmla="*/ 26 w 210"/>
                        <a:gd name="T17" fmla="*/ 131 h 146"/>
                        <a:gd name="T18" fmla="*/ 23 w 210"/>
                        <a:gd name="T19" fmla="*/ 120 h 146"/>
                        <a:gd name="T20" fmla="*/ 17 w 210"/>
                        <a:gd name="T21" fmla="*/ 115 h 146"/>
                        <a:gd name="T22" fmla="*/ 10 w 210"/>
                        <a:gd name="T23" fmla="*/ 113 h 146"/>
                        <a:gd name="T24" fmla="*/ 4 w 210"/>
                        <a:gd name="T25" fmla="*/ 111 h 146"/>
                        <a:gd name="T26" fmla="*/ 0 w 210"/>
                        <a:gd name="T27" fmla="*/ 111 h 146"/>
                        <a:gd name="T28" fmla="*/ 182 w 210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10"/>
                        <a:gd name="T46" fmla="*/ 0 h 146"/>
                        <a:gd name="T47" fmla="*/ 210 w 210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10" h="146">
                          <a:moveTo>
                            <a:pt x="182" y="0"/>
                          </a:moveTo>
                          <a:lnTo>
                            <a:pt x="186" y="0"/>
                          </a:lnTo>
                          <a:lnTo>
                            <a:pt x="190" y="1"/>
                          </a:lnTo>
                          <a:lnTo>
                            <a:pt x="197" y="5"/>
                          </a:lnTo>
                          <a:lnTo>
                            <a:pt x="204" y="11"/>
                          </a:lnTo>
                          <a:lnTo>
                            <a:pt x="210" y="22"/>
                          </a:lnTo>
                          <a:lnTo>
                            <a:pt x="210" y="35"/>
                          </a:lnTo>
                          <a:lnTo>
                            <a:pt x="26" y="146"/>
                          </a:lnTo>
                          <a:lnTo>
                            <a:pt x="26" y="131"/>
                          </a:lnTo>
                          <a:lnTo>
                            <a:pt x="23" y="120"/>
                          </a:lnTo>
                          <a:lnTo>
                            <a:pt x="17" y="115"/>
                          </a:lnTo>
                          <a:lnTo>
                            <a:pt x="10" y="113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7" name="Freeform 311"/>
                    <p:cNvSpPr>
                      <a:spLocks/>
                    </p:cNvSpPr>
                    <p:nvPr/>
                  </p:nvSpPr>
                  <p:spPr bwMode="auto">
                    <a:xfrm>
                      <a:off x="2261" y="1846"/>
                      <a:ext cx="202" cy="141"/>
                    </a:xfrm>
                    <a:custGeom>
                      <a:avLst/>
                      <a:gdLst>
                        <a:gd name="T0" fmla="*/ 178 w 202"/>
                        <a:gd name="T1" fmla="*/ 0 h 141"/>
                        <a:gd name="T2" fmla="*/ 182 w 202"/>
                        <a:gd name="T3" fmla="*/ 1 h 141"/>
                        <a:gd name="T4" fmla="*/ 187 w 202"/>
                        <a:gd name="T5" fmla="*/ 3 h 141"/>
                        <a:gd name="T6" fmla="*/ 195 w 202"/>
                        <a:gd name="T7" fmla="*/ 9 h 141"/>
                        <a:gd name="T8" fmla="*/ 202 w 202"/>
                        <a:gd name="T9" fmla="*/ 18 h 141"/>
                        <a:gd name="T10" fmla="*/ 202 w 202"/>
                        <a:gd name="T11" fmla="*/ 31 h 141"/>
                        <a:gd name="T12" fmla="*/ 22 w 202"/>
                        <a:gd name="T13" fmla="*/ 141 h 141"/>
                        <a:gd name="T14" fmla="*/ 20 w 202"/>
                        <a:gd name="T15" fmla="*/ 128 h 141"/>
                        <a:gd name="T16" fmla="*/ 17 w 202"/>
                        <a:gd name="T17" fmla="*/ 120 h 141"/>
                        <a:gd name="T18" fmla="*/ 9 w 202"/>
                        <a:gd name="T19" fmla="*/ 115 h 141"/>
                        <a:gd name="T20" fmla="*/ 4 w 202"/>
                        <a:gd name="T21" fmla="*/ 111 h 141"/>
                        <a:gd name="T22" fmla="*/ 0 w 202"/>
                        <a:gd name="T23" fmla="*/ 111 h 141"/>
                        <a:gd name="T24" fmla="*/ 178 w 202"/>
                        <a:gd name="T25" fmla="*/ 0 h 141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2"/>
                        <a:gd name="T40" fmla="*/ 0 h 141"/>
                        <a:gd name="T41" fmla="*/ 202 w 202"/>
                        <a:gd name="T42" fmla="*/ 141 h 141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2" h="141">
                          <a:moveTo>
                            <a:pt x="178" y="0"/>
                          </a:moveTo>
                          <a:lnTo>
                            <a:pt x="182" y="1"/>
                          </a:lnTo>
                          <a:lnTo>
                            <a:pt x="187" y="3"/>
                          </a:lnTo>
                          <a:lnTo>
                            <a:pt x="195" y="9"/>
                          </a:lnTo>
                          <a:lnTo>
                            <a:pt x="202" y="18"/>
                          </a:lnTo>
                          <a:lnTo>
                            <a:pt x="202" y="31"/>
                          </a:lnTo>
                          <a:lnTo>
                            <a:pt x="22" y="141"/>
                          </a:lnTo>
                          <a:lnTo>
                            <a:pt x="20" y="128"/>
                          </a:lnTo>
                          <a:lnTo>
                            <a:pt x="17" y="120"/>
                          </a:lnTo>
                          <a:lnTo>
                            <a:pt x="9" y="115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8" name="Freeform 312"/>
                    <p:cNvSpPr>
                      <a:spLocks/>
                    </p:cNvSpPr>
                    <p:nvPr/>
                  </p:nvSpPr>
                  <p:spPr bwMode="auto">
                    <a:xfrm>
                      <a:off x="2267" y="1847"/>
                      <a:ext cx="196" cy="134"/>
                    </a:xfrm>
                    <a:custGeom>
                      <a:avLst/>
                      <a:gdLst>
                        <a:gd name="T0" fmla="*/ 176 w 196"/>
                        <a:gd name="T1" fmla="*/ 0 h 134"/>
                        <a:gd name="T2" fmla="*/ 176 w 196"/>
                        <a:gd name="T3" fmla="*/ 0 h 134"/>
                        <a:gd name="T4" fmla="*/ 179 w 196"/>
                        <a:gd name="T5" fmla="*/ 2 h 134"/>
                        <a:gd name="T6" fmla="*/ 181 w 196"/>
                        <a:gd name="T7" fmla="*/ 4 h 134"/>
                        <a:gd name="T8" fmla="*/ 187 w 196"/>
                        <a:gd name="T9" fmla="*/ 6 h 134"/>
                        <a:gd name="T10" fmla="*/ 191 w 196"/>
                        <a:gd name="T11" fmla="*/ 10 h 134"/>
                        <a:gd name="T12" fmla="*/ 192 w 196"/>
                        <a:gd name="T13" fmla="*/ 15 h 134"/>
                        <a:gd name="T14" fmla="*/ 196 w 196"/>
                        <a:gd name="T15" fmla="*/ 21 h 134"/>
                        <a:gd name="T16" fmla="*/ 196 w 196"/>
                        <a:gd name="T17" fmla="*/ 26 h 134"/>
                        <a:gd name="T18" fmla="*/ 16 w 196"/>
                        <a:gd name="T19" fmla="*/ 134 h 134"/>
                        <a:gd name="T20" fmla="*/ 16 w 196"/>
                        <a:gd name="T21" fmla="*/ 130 h 134"/>
                        <a:gd name="T22" fmla="*/ 16 w 196"/>
                        <a:gd name="T23" fmla="*/ 125 h 134"/>
                        <a:gd name="T24" fmla="*/ 13 w 196"/>
                        <a:gd name="T25" fmla="*/ 121 h 134"/>
                        <a:gd name="T26" fmla="*/ 9 w 196"/>
                        <a:gd name="T27" fmla="*/ 117 h 134"/>
                        <a:gd name="T28" fmla="*/ 7 w 196"/>
                        <a:gd name="T29" fmla="*/ 114 h 134"/>
                        <a:gd name="T30" fmla="*/ 3 w 196"/>
                        <a:gd name="T31" fmla="*/ 112 h 134"/>
                        <a:gd name="T32" fmla="*/ 1 w 196"/>
                        <a:gd name="T33" fmla="*/ 110 h 134"/>
                        <a:gd name="T34" fmla="*/ 0 w 196"/>
                        <a:gd name="T35" fmla="*/ 108 h 134"/>
                        <a:gd name="T36" fmla="*/ 176 w 196"/>
                        <a:gd name="T37" fmla="*/ 0 h 134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6"/>
                        <a:gd name="T58" fmla="*/ 0 h 134"/>
                        <a:gd name="T59" fmla="*/ 196 w 196"/>
                        <a:gd name="T60" fmla="*/ 134 h 134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6" h="134">
                          <a:moveTo>
                            <a:pt x="176" y="0"/>
                          </a:moveTo>
                          <a:lnTo>
                            <a:pt x="176" y="0"/>
                          </a:lnTo>
                          <a:lnTo>
                            <a:pt x="179" y="2"/>
                          </a:lnTo>
                          <a:lnTo>
                            <a:pt x="181" y="4"/>
                          </a:lnTo>
                          <a:lnTo>
                            <a:pt x="187" y="6"/>
                          </a:lnTo>
                          <a:lnTo>
                            <a:pt x="191" y="10"/>
                          </a:lnTo>
                          <a:lnTo>
                            <a:pt x="192" y="15"/>
                          </a:lnTo>
                          <a:lnTo>
                            <a:pt x="196" y="21"/>
                          </a:lnTo>
                          <a:lnTo>
                            <a:pt x="196" y="26"/>
                          </a:lnTo>
                          <a:lnTo>
                            <a:pt x="16" y="134"/>
                          </a:lnTo>
                          <a:lnTo>
                            <a:pt x="16" y="130"/>
                          </a:lnTo>
                          <a:lnTo>
                            <a:pt x="16" y="125"/>
                          </a:lnTo>
                          <a:lnTo>
                            <a:pt x="13" y="121"/>
                          </a:lnTo>
                          <a:lnTo>
                            <a:pt x="9" y="117"/>
                          </a:lnTo>
                          <a:lnTo>
                            <a:pt x="7" y="114"/>
                          </a:lnTo>
                          <a:lnTo>
                            <a:pt x="3" y="112"/>
                          </a:lnTo>
                          <a:lnTo>
                            <a:pt x="1" y="110"/>
                          </a:lnTo>
                          <a:lnTo>
                            <a:pt x="0" y="108"/>
                          </a:lnTo>
                          <a:lnTo>
                            <a:pt x="176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9" name="Freeform 313"/>
                    <p:cNvSpPr>
                      <a:spLocks/>
                    </p:cNvSpPr>
                    <p:nvPr/>
                  </p:nvSpPr>
                  <p:spPr bwMode="auto">
                    <a:xfrm>
                      <a:off x="2272" y="1847"/>
                      <a:ext cx="189" cy="128"/>
                    </a:xfrm>
                    <a:custGeom>
                      <a:avLst/>
                      <a:gdLst>
                        <a:gd name="T0" fmla="*/ 173 w 189"/>
                        <a:gd name="T1" fmla="*/ 0 h 128"/>
                        <a:gd name="T2" fmla="*/ 173 w 189"/>
                        <a:gd name="T3" fmla="*/ 0 h 128"/>
                        <a:gd name="T4" fmla="*/ 176 w 189"/>
                        <a:gd name="T5" fmla="*/ 2 h 128"/>
                        <a:gd name="T6" fmla="*/ 180 w 189"/>
                        <a:gd name="T7" fmla="*/ 6 h 128"/>
                        <a:gd name="T8" fmla="*/ 184 w 189"/>
                        <a:gd name="T9" fmla="*/ 10 h 128"/>
                        <a:gd name="T10" fmla="*/ 187 w 189"/>
                        <a:gd name="T11" fmla="*/ 13 h 128"/>
                        <a:gd name="T12" fmla="*/ 189 w 189"/>
                        <a:gd name="T13" fmla="*/ 17 h 128"/>
                        <a:gd name="T14" fmla="*/ 189 w 189"/>
                        <a:gd name="T15" fmla="*/ 23 h 128"/>
                        <a:gd name="T16" fmla="*/ 13 w 189"/>
                        <a:gd name="T17" fmla="*/ 128 h 128"/>
                        <a:gd name="T18" fmla="*/ 0 w 189"/>
                        <a:gd name="T19" fmla="*/ 108 h 128"/>
                        <a:gd name="T20" fmla="*/ 173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3" y="0"/>
                          </a:moveTo>
                          <a:lnTo>
                            <a:pt x="173" y="0"/>
                          </a:lnTo>
                          <a:lnTo>
                            <a:pt x="176" y="2"/>
                          </a:lnTo>
                          <a:lnTo>
                            <a:pt x="180" y="6"/>
                          </a:lnTo>
                          <a:lnTo>
                            <a:pt x="184" y="10"/>
                          </a:lnTo>
                          <a:lnTo>
                            <a:pt x="187" y="13"/>
                          </a:lnTo>
                          <a:lnTo>
                            <a:pt x="189" y="17"/>
                          </a:lnTo>
                          <a:lnTo>
                            <a:pt x="189" y="23"/>
                          </a:lnTo>
                          <a:lnTo>
                            <a:pt x="13" y="128"/>
                          </a:lnTo>
                          <a:lnTo>
                            <a:pt x="0" y="108"/>
                          </a:lnTo>
                          <a:lnTo>
                            <a:pt x="17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10" name="Freeform 316"/>
                    <p:cNvSpPr>
                      <a:spLocks/>
                    </p:cNvSpPr>
                    <p:nvPr/>
                  </p:nvSpPr>
                  <p:spPr bwMode="auto">
                    <a:xfrm>
                      <a:off x="2231" y="1953"/>
                      <a:ext cx="45" cy="61"/>
                    </a:xfrm>
                    <a:custGeom>
                      <a:avLst/>
                      <a:gdLst>
                        <a:gd name="T0" fmla="*/ 0 w 45"/>
                        <a:gd name="T1" fmla="*/ 8 h 61"/>
                        <a:gd name="T2" fmla="*/ 2 w 45"/>
                        <a:gd name="T3" fmla="*/ 8 h 61"/>
                        <a:gd name="T4" fmla="*/ 6 w 45"/>
                        <a:gd name="T5" fmla="*/ 4 h 61"/>
                        <a:gd name="T6" fmla="*/ 13 w 45"/>
                        <a:gd name="T7" fmla="*/ 2 h 61"/>
                        <a:gd name="T8" fmla="*/ 19 w 45"/>
                        <a:gd name="T9" fmla="*/ 0 h 61"/>
                        <a:gd name="T10" fmla="*/ 28 w 45"/>
                        <a:gd name="T11" fmla="*/ 0 h 61"/>
                        <a:gd name="T12" fmla="*/ 34 w 45"/>
                        <a:gd name="T13" fmla="*/ 2 h 61"/>
                        <a:gd name="T14" fmla="*/ 41 w 45"/>
                        <a:gd name="T15" fmla="*/ 9 h 61"/>
                        <a:gd name="T16" fmla="*/ 45 w 45"/>
                        <a:gd name="T17" fmla="*/ 21 h 61"/>
                        <a:gd name="T18" fmla="*/ 45 w 45"/>
                        <a:gd name="T19" fmla="*/ 37 h 61"/>
                        <a:gd name="T20" fmla="*/ 43 w 45"/>
                        <a:gd name="T21" fmla="*/ 61 h 6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45"/>
                        <a:gd name="T34" fmla="*/ 0 h 61"/>
                        <a:gd name="T35" fmla="*/ 45 w 45"/>
                        <a:gd name="T36" fmla="*/ 61 h 6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45" h="61">
                          <a:moveTo>
                            <a:pt x="0" y="8"/>
                          </a:moveTo>
                          <a:lnTo>
                            <a:pt x="2" y="8"/>
                          </a:lnTo>
                          <a:lnTo>
                            <a:pt x="6" y="4"/>
                          </a:lnTo>
                          <a:lnTo>
                            <a:pt x="13" y="2"/>
                          </a:lnTo>
                          <a:lnTo>
                            <a:pt x="19" y="0"/>
                          </a:lnTo>
                          <a:lnTo>
                            <a:pt x="28" y="0"/>
                          </a:lnTo>
                          <a:lnTo>
                            <a:pt x="34" y="2"/>
                          </a:lnTo>
                          <a:lnTo>
                            <a:pt x="41" y="9"/>
                          </a:lnTo>
                          <a:lnTo>
                            <a:pt x="45" y="21"/>
                          </a:lnTo>
                          <a:lnTo>
                            <a:pt x="45" y="37"/>
                          </a:lnTo>
                          <a:lnTo>
                            <a:pt x="43" y="61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9351" name="Text Box 4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8" y="2468"/>
                    <a:ext cx="624" cy="1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</a:pPr>
                    <a:r>
                      <a: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Add arc</a:t>
                    </a:r>
                  </a:p>
                </p:txBody>
              </p:sp>
            </p:grpSp>
          </p:grpSp>
          <p:grpSp>
            <p:nvGrpSpPr>
              <p:cNvPr id="10" name="Group 432"/>
              <p:cNvGrpSpPr>
                <a:grpSpLocks/>
              </p:cNvGrpSpPr>
              <p:nvPr/>
            </p:nvGrpSpPr>
            <p:grpSpPr bwMode="auto">
              <a:xfrm>
                <a:off x="198440" y="2346326"/>
                <a:ext cx="6067425" cy="3787779"/>
                <a:chOff x="125" y="1478"/>
                <a:chExt cx="3822" cy="2386"/>
              </a:xfrm>
            </p:grpSpPr>
            <p:grpSp>
              <p:nvGrpSpPr>
                <p:cNvPr id="11" name="Group 413"/>
                <p:cNvGrpSpPr>
                  <a:grpSpLocks/>
                </p:cNvGrpSpPr>
                <p:nvPr/>
              </p:nvGrpSpPr>
              <p:grpSpPr bwMode="auto">
                <a:xfrm>
                  <a:off x="1874" y="2195"/>
                  <a:ext cx="714" cy="291"/>
                  <a:chOff x="1913" y="2147"/>
                  <a:chExt cx="714" cy="291"/>
                </a:xfrm>
              </p:grpSpPr>
              <p:sp>
                <p:nvSpPr>
                  <p:cNvPr id="9331" name="Freeform 281"/>
                  <p:cNvSpPr>
                    <a:spLocks/>
                  </p:cNvSpPr>
                  <p:nvPr/>
                </p:nvSpPr>
                <p:spPr bwMode="auto">
                  <a:xfrm>
                    <a:off x="1913" y="2269"/>
                    <a:ext cx="432" cy="124"/>
                  </a:xfrm>
                  <a:custGeom>
                    <a:avLst/>
                    <a:gdLst>
                      <a:gd name="T0" fmla="*/ 0 w 432"/>
                      <a:gd name="T1" fmla="*/ 124 h 124"/>
                      <a:gd name="T2" fmla="*/ 432 w 432"/>
                      <a:gd name="T3" fmla="*/ 80 h 124"/>
                      <a:gd name="T4" fmla="*/ 352 w 432"/>
                      <a:gd name="T5" fmla="*/ 0 h 124"/>
                      <a:gd name="T6" fmla="*/ 0 w 432"/>
                      <a:gd name="T7" fmla="*/ 124 h 12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32"/>
                      <a:gd name="T13" fmla="*/ 0 h 124"/>
                      <a:gd name="T14" fmla="*/ 432 w 432"/>
                      <a:gd name="T15" fmla="*/ 124 h 12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32" h="124">
                        <a:moveTo>
                          <a:pt x="0" y="124"/>
                        </a:moveTo>
                        <a:lnTo>
                          <a:pt x="432" y="80"/>
                        </a:lnTo>
                        <a:lnTo>
                          <a:pt x="352" y="0"/>
                        </a:lnTo>
                        <a:lnTo>
                          <a:pt x="0" y="124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32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2087" y="2180"/>
                    <a:ext cx="199" cy="97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2" name="Group 397"/>
                  <p:cNvGrpSpPr>
                    <a:grpSpLocks/>
                  </p:cNvGrpSpPr>
                  <p:nvPr/>
                </p:nvGrpSpPr>
                <p:grpSpPr bwMode="auto">
                  <a:xfrm>
                    <a:off x="2132" y="2147"/>
                    <a:ext cx="495" cy="291"/>
                    <a:chOff x="2132" y="2147"/>
                    <a:chExt cx="495" cy="291"/>
                  </a:xfrm>
                </p:grpSpPr>
                <p:sp>
                  <p:nvSpPr>
                    <p:cNvPr id="9334" name="Line 1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78" y="2319"/>
                      <a:ext cx="249" cy="119"/>
                    </a:xfrm>
                    <a:prstGeom prst="line">
                      <a:avLst/>
                    </a:prstGeom>
                    <a:noFill/>
                    <a:ln w="238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5" name="Line 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32" y="214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6" name="Freeform 157"/>
                    <p:cNvSpPr>
                      <a:spLocks/>
                    </p:cNvSpPr>
                    <p:nvPr/>
                  </p:nvSpPr>
                  <p:spPr bwMode="auto">
                    <a:xfrm>
                      <a:off x="2288" y="2199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5 h 74"/>
                        <a:gd name="T2" fmla="*/ 0 w 263"/>
                        <a:gd name="T3" fmla="*/ 39 h 74"/>
                        <a:gd name="T4" fmla="*/ 68 w 263"/>
                        <a:gd name="T5" fmla="*/ 70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1 h 74"/>
                        <a:gd name="T16" fmla="*/ 72 w 263"/>
                        <a:gd name="T17" fmla="*/ 5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5"/>
                          </a:moveTo>
                          <a:lnTo>
                            <a:pt x="0" y="39"/>
                          </a:lnTo>
                          <a:lnTo>
                            <a:pt x="68" y="70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1"/>
                          </a:lnTo>
                          <a:lnTo>
                            <a:pt x="72" y="5"/>
                          </a:lnTo>
                          <a:close/>
                        </a:path>
                      </a:pathLst>
                    </a:custGeom>
                    <a:solidFill>
                      <a:srgbClr val="80FFFF"/>
                    </a:solidFill>
                    <a:ln w="0">
                      <a:solidFill>
                        <a:srgbClr val="8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7" name="Freeform 158"/>
                    <p:cNvSpPr>
                      <a:spLocks/>
                    </p:cNvSpPr>
                    <p:nvPr/>
                  </p:nvSpPr>
                  <p:spPr bwMode="auto">
                    <a:xfrm>
                      <a:off x="2158" y="2199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5 h 74"/>
                        <a:gd name="T2" fmla="*/ 0 w 263"/>
                        <a:gd name="T3" fmla="*/ 39 h 74"/>
                        <a:gd name="T4" fmla="*/ 68 w 263"/>
                        <a:gd name="T5" fmla="*/ 70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1 h 74"/>
                        <a:gd name="T16" fmla="*/ 74 w 263"/>
                        <a:gd name="T17" fmla="*/ 5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5"/>
                          </a:moveTo>
                          <a:lnTo>
                            <a:pt x="0" y="39"/>
                          </a:lnTo>
                          <a:lnTo>
                            <a:pt x="68" y="70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1"/>
                          </a:lnTo>
                          <a:lnTo>
                            <a:pt x="74" y="5"/>
                          </a:lnTo>
                          <a:close/>
                        </a:path>
                      </a:pathLst>
                    </a:custGeom>
                    <a:solidFill>
                      <a:srgbClr val="80FFFF"/>
                    </a:solidFill>
                    <a:ln w="0">
                      <a:solidFill>
                        <a:srgbClr val="8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8" name="Freeform 282"/>
                    <p:cNvSpPr>
                      <a:spLocks/>
                    </p:cNvSpPr>
                    <p:nvPr/>
                  </p:nvSpPr>
                  <p:spPr bwMode="auto">
                    <a:xfrm>
                      <a:off x="2356" y="2234"/>
                      <a:ext cx="72" cy="117"/>
                    </a:xfrm>
                    <a:custGeom>
                      <a:avLst/>
                      <a:gdLst>
                        <a:gd name="T0" fmla="*/ 0 w 72"/>
                        <a:gd name="T1" fmla="*/ 117 h 117"/>
                        <a:gd name="T2" fmla="*/ 0 w 72"/>
                        <a:gd name="T3" fmla="*/ 33 h 117"/>
                        <a:gd name="T4" fmla="*/ 72 w 72"/>
                        <a:gd name="T5" fmla="*/ 0 h 117"/>
                        <a:gd name="T6" fmla="*/ 72 w 72"/>
                        <a:gd name="T7" fmla="*/ 83 h 117"/>
                        <a:gd name="T8" fmla="*/ 0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2" y="0"/>
                          </a:lnTo>
                          <a:lnTo>
                            <a:pt x="72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9" name="Freeform 283"/>
                    <p:cNvSpPr>
                      <a:spLocks/>
                    </p:cNvSpPr>
                    <p:nvPr/>
                  </p:nvSpPr>
                  <p:spPr bwMode="auto">
                    <a:xfrm>
                      <a:off x="2428" y="2236"/>
                      <a:ext cx="51" cy="113"/>
                    </a:xfrm>
                    <a:custGeom>
                      <a:avLst/>
                      <a:gdLst>
                        <a:gd name="T0" fmla="*/ 51 w 51"/>
                        <a:gd name="T1" fmla="*/ 113 h 113"/>
                        <a:gd name="T2" fmla="*/ 51 w 51"/>
                        <a:gd name="T3" fmla="*/ 31 h 113"/>
                        <a:gd name="T4" fmla="*/ 0 w 51"/>
                        <a:gd name="T5" fmla="*/ 0 h 113"/>
                        <a:gd name="T6" fmla="*/ 0 w 51"/>
                        <a:gd name="T7" fmla="*/ 81 h 113"/>
                        <a:gd name="T8" fmla="*/ 51 w 51"/>
                        <a:gd name="T9" fmla="*/ 113 h 1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1"/>
                        <a:gd name="T16" fmla="*/ 0 h 113"/>
                        <a:gd name="T17" fmla="*/ 51 w 51"/>
                        <a:gd name="T18" fmla="*/ 113 h 11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1" h="113">
                          <a:moveTo>
                            <a:pt x="51" y="113"/>
                          </a:moveTo>
                          <a:lnTo>
                            <a:pt x="51" y="31"/>
                          </a:lnTo>
                          <a:lnTo>
                            <a:pt x="0" y="0"/>
                          </a:lnTo>
                          <a:lnTo>
                            <a:pt x="0" y="81"/>
                          </a:lnTo>
                          <a:lnTo>
                            <a:pt x="51" y="113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0" name="Freeform 284"/>
                    <p:cNvSpPr>
                      <a:spLocks/>
                    </p:cNvSpPr>
                    <p:nvPr/>
                  </p:nvSpPr>
                  <p:spPr bwMode="auto">
                    <a:xfrm>
                      <a:off x="2479" y="2234"/>
                      <a:ext cx="72" cy="117"/>
                    </a:xfrm>
                    <a:custGeom>
                      <a:avLst/>
                      <a:gdLst>
                        <a:gd name="T0" fmla="*/ 0 w 72"/>
                        <a:gd name="T1" fmla="*/ 117 h 117"/>
                        <a:gd name="T2" fmla="*/ 0 w 72"/>
                        <a:gd name="T3" fmla="*/ 33 h 117"/>
                        <a:gd name="T4" fmla="*/ 72 w 72"/>
                        <a:gd name="T5" fmla="*/ 0 h 117"/>
                        <a:gd name="T6" fmla="*/ 72 w 72"/>
                        <a:gd name="T7" fmla="*/ 83 h 117"/>
                        <a:gd name="T8" fmla="*/ 0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2" y="0"/>
                          </a:lnTo>
                          <a:lnTo>
                            <a:pt x="72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1" name="Freeform 285"/>
                    <p:cNvSpPr>
                      <a:spLocks/>
                    </p:cNvSpPr>
                    <p:nvPr/>
                  </p:nvSpPr>
                  <p:spPr bwMode="auto">
                    <a:xfrm>
                      <a:off x="2288" y="2193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2 h 74"/>
                        <a:gd name="T16" fmla="*/ 72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2"/>
                          </a:lnTo>
                          <a:lnTo>
                            <a:pt x="72" y="6"/>
                          </a:lnTo>
                          <a:close/>
                        </a:path>
                      </a:pathLst>
                    </a:custGeom>
                    <a:solidFill>
                      <a:srgbClr val="ABABAB"/>
                    </a:solidFill>
                    <a:ln w="0">
                      <a:solidFill>
                        <a:srgbClr val="ABABA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2" name="Freeform 286"/>
                    <p:cNvSpPr>
                      <a:spLocks/>
                    </p:cNvSpPr>
                    <p:nvPr/>
                  </p:nvSpPr>
                  <p:spPr bwMode="auto">
                    <a:xfrm>
                      <a:off x="2288" y="2193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2 h 74"/>
                        <a:gd name="T16" fmla="*/ 72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2"/>
                          </a:lnTo>
                          <a:lnTo>
                            <a:pt x="72" y="6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3" name="Freeform 287"/>
                    <p:cNvSpPr>
                      <a:spLocks/>
                    </p:cNvSpPr>
                    <p:nvPr/>
                  </p:nvSpPr>
                  <p:spPr bwMode="auto">
                    <a:xfrm>
                      <a:off x="2156" y="2234"/>
                      <a:ext cx="72" cy="117"/>
                    </a:xfrm>
                    <a:custGeom>
                      <a:avLst/>
                      <a:gdLst>
                        <a:gd name="T0" fmla="*/ 72 w 72"/>
                        <a:gd name="T1" fmla="*/ 117 h 117"/>
                        <a:gd name="T2" fmla="*/ 72 w 72"/>
                        <a:gd name="T3" fmla="*/ 33 h 117"/>
                        <a:gd name="T4" fmla="*/ 0 w 72"/>
                        <a:gd name="T5" fmla="*/ 0 h 117"/>
                        <a:gd name="T6" fmla="*/ 0 w 72"/>
                        <a:gd name="T7" fmla="*/ 83 h 117"/>
                        <a:gd name="T8" fmla="*/ 72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72" y="117"/>
                          </a:moveTo>
                          <a:lnTo>
                            <a:pt x="72" y="33"/>
                          </a:lnTo>
                          <a:lnTo>
                            <a:pt x="0" y="0"/>
                          </a:lnTo>
                          <a:lnTo>
                            <a:pt x="0" y="83"/>
                          </a:lnTo>
                          <a:lnTo>
                            <a:pt x="72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4" name="Freeform 288"/>
                    <p:cNvSpPr>
                      <a:spLocks/>
                    </p:cNvSpPr>
                    <p:nvPr/>
                  </p:nvSpPr>
                  <p:spPr bwMode="auto">
                    <a:xfrm>
                      <a:off x="2228" y="2234"/>
                      <a:ext cx="71" cy="117"/>
                    </a:xfrm>
                    <a:custGeom>
                      <a:avLst/>
                      <a:gdLst>
                        <a:gd name="T0" fmla="*/ 0 w 71"/>
                        <a:gd name="T1" fmla="*/ 117 h 117"/>
                        <a:gd name="T2" fmla="*/ 0 w 71"/>
                        <a:gd name="T3" fmla="*/ 33 h 117"/>
                        <a:gd name="T4" fmla="*/ 71 w 71"/>
                        <a:gd name="T5" fmla="*/ 0 h 117"/>
                        <a:gd name="T6" fmla="*/ 71 w 71"/>
                        <a:gd name="T7" fmla="*/ 83 h 117"/>
                        <a:gd name="T8" fmla="*/ 0 w 71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1"/>
                        <a:gd name="T16" fmla="*/ 0 h 117"/>
                        <a:gd name="T17" fmla="*/ 71 w 71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1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1" y="0"/>
                          </a:lnTo>
                          <a:lnTo>
                            <a:pt x="71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5" name="Freeform 289"/>
                    <p:cNvSpPr>
                      <a:spLocks/>
                    </p:cNvSpPr>
                    <p:nvPr/>
                  </p:nvSpPr>
                  <p:spPr bwMode="auto">
                    <a:xfrm>
                      <a:off x="2158" y="2193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2 h 74"/>
                        <a:gd name="T16" fmla="*/ 74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2"/>
                          </a:lnTo>
                          <a:lnTo>
                            <a:pt x="74" y="6"/>
                          </a:lnTo>
                          <a:close/>
                        </a:path>
                      </a:pathLst>
                    </a:custGeom>
                    <a:solidFill>
                      <a:srgbClr val="ABABAB"/>
                    </a:solidFill>
                    <a:ln w="0">
                      <a:solidFill>
                        <a:srgbClr val="ABABA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6" name="Freeform 290"/>
                    <p:cNvSpPr>
                      <a:spLocks/>
                    </p:cNvSpPr>
                    <p:nvPr/>
                  </p:nvSpPr>
                  <p:spPr bwMode="auto">
                    <a:xfrm>
                      <a:off x="2158" y="2193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2 h 74"/>
                        <a:gd name="T16" fmla="*/ 74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2"/>
                          </a:lnTo>
                          <a:lnTo>
                            <a:pt x="74" y="6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7" name="Freeform 291"/>
                    <p:cNvSpPr>
                      <a:spLocks/>
                    </p:cNvSpPr>
                    <p:nvPr/>
                  </p:nvSpPr>
                  <p:spPr bwMode="auto">
                    <a:xfrm>
                      <a:off x="2291" y="2239"/>
                      <a:ext cx="73" cy="117"/>
                    </a:xfrm>
                    <a:custGeom>
                      <a:avLst/>
                      <a:gdLst>
                        <a:gd name="T0" fmla="*/ 73 w 73"/>
                        <a:gd name="T1" fmla="*/ 117 h 117"/>
                        <a:gd name="T2" fmla="*/ 73 w 73"/>
                        <a:gd name="T3" fmla="*/ 36 h 117"/>
                        <a:gd name="T4" fmla="*/ 0 w 73"/>
                        <a:gd name="T5" fmla="*/ 0 h 117"/>
                        <a:gd name="T6" fmla="*/ 0 w 73"/>
                        <a:gd name="T7" fmla="*/ 84 h 117"/>
                        <a:gd name="T8" fmla="*/ 73 w 73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3"/>
                        <a:gd name="T16" fmla="*/ 0 h 117"/>
                        <a:gd name="T17" fmla="*/ 73 w 73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3" h="117">
                          <a:moveTo>
                            <a:pt x="73" y="117"/>
                          </a:moveTo>
                          <a:lnTo>
                            <a:pt x="73" y="36"/>
                          </a:lnTo>
                          <a:lnTo>
                            <a:pt x="0" y="0"/>
                          </a:lnTo>
                          <a:lnTo>
                            <a:pt x="0" y="84"/>
                          </a:lnTo>
                          <a:lnTo>
                            <a:pt x="73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3" name="Group 431"/>
                <p:cNvGrpSpPr>
                  <a:grpSpLocks/>
                </p:cNvGrpSpPr>
                <p:nvPr/>
              </p:nvGrpSpPr>
              <p:grpSpPr bwMode="auto">
                <a:xfrm>
                  <a:off x="125" y="1478"/>
                  <a:ext cx="3822" cy="2386"/>
                  <a:chOff x="125" y="1478"/>
                  <a:chExt cx="3822" cy="2386"/>
                </a:xfrm>
              </p:grpSpPr>
              <p:grpSp>
                <p:nvGrpSpPr>
                  <p:cNvPr id="14" name="Group 430"/>
                  <p:cNvGrpSpPr>
                    <a:grpSpLocks/>
                  </p:cNvGrpSpPr>
                  <p:nvPr/>
                </p:nvGrpSpPr>
                <p:grpSpPr bwMode="auto">
                  <a:xfrm>
                    <a:off x="125" y="2742"/>
                    <a:ext cx="1586" cy="1122"/>
                    <a:chOff x="125" y="2742"/>
                    <a:chExt cx="1586" cy="1122"/>
                  </a:xfrm>
                </p:grpSpPr>
                <p:sp>
                  <p:nvSpPr>
                    <p:cNvPr id="9258" name="Text Box 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5" y="3514"/>
                      <a:ext cx="1048" cy="3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 eaLnBrk="0" hangingPunct="0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Enhanced capabilities</a:t>
                      </a:r>
                    </a:p>
                    <a:p>
                      <a:pPr algn="ctr" eaLnBrk="0" hangingPunct="0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in existing Halls</a:t>
                      </a:r>
                    </a:p>
                  </p:txBody>
                </p:sp>
                <p:sp>
                  <p:nvSpPr>
                    <p:cNvPr id="9259" name="Line 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32" y="3081"/>
                      <a:ext cx="870" cy="38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0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1295" y="3079"/>
                      <a:ext cx="416" cy="725"/>
                    </a:xfrm>
                    <a:custGeom>
                      <a:avLst/>
                      <a:gdLst>
                        <a:gd name="T0" fmla="*/ 0 w 416"/>
                        <a:gd name="T1" fmla="*/ 725 h 725"/>
                        <a:gd name="T2" fmla="*/ 356 w 416"/>
                        <a:gd name="T3" fmla="*/ 48 h 725"/>
                        <a:gd name="T4" fmla="*/ 358 w 416"/>
                        <a:gd name="T5" fmla="*/ 47 h 725"/>
                        <a:gd name="T6" fmla="*/ 362 w 416"/>
                        <a:gd name="T7" fmla="*/ 39 h 725"/>
                        <a:gd name="T8" fmla="*/ 373 w 416"/>
                        <a:gd name="T9" fmla="*/ 28 h 725"/>
                        <a:gd name="T10" fmla="*/ 390 w 416"/>
                        <a:gd name="T11" fmla="*/ 13 h 725"/>
                        <a:gd name="T12" fmla="*/ 416 w 416"/>
                        <a:gd name="T13" fmla="*/ 0 h 725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6"/>
                        <a:gd name="T22" fmla="*/ 0 h 725"/>
                        <a:gd name="T23" fmla="*/ 416 w 416"/>
                        <a:gd name="T24" fmla="*/ 725 h 725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6" h="725">
                          <a:moveTo>
                            <a:pt x="0" y="725"/>
                          </a:moveTo>
                          <a:lnTo>
                            <a:pt x="356" y="48"/>
                          </a:lnTo>
                          <a:lnTo>
                            <a:pt x="358" y="47"/>
                          </a:lnTo>
                          <a:lnTo>
                            <a:pt x="362" y="39"/>
                          </a:lnTo>
                          <a:lnTo>
                            <a:pt x="373" y="28"/>
                          </a:lnTo>
                          <a:lnTo>
                            <a:pt x="390" y="13"/>
                          </a:lnTo>
                          <a:lnTo>
                            <a:pt x="416" y="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1" name="Freeform 150"/>
                    <p:cNvSpPr>
                      <a:spLocks/>
                    </p:cNvSpPr>
                    <p:nvPr/>
                  </p:nvSpPr>
                  <p:spPr bwMode="auto">
                    <a:xfrm>
                      <a:off x="550" y="3066"/>
                      <a:ext cx="210" cy="54"/>
                    </a:xfrm>
                    <a:custGeom>
                      <a:avLst/>
                      <a:gdLst>
                        <a:gd name="T0" fmla="*/ 210 w 210"/>
                        <a:gd name="T1" fmla="*/ 0 h 54"/>
                        <a:gd name="T2" fmla="*/ 56 w 210"/>
                        <a:gd name="T3" fmla="*/ 0 h 54"/>
                        <a:gd name="T4" fmla="*/ 0 w 210"/>
                        <a:gd name="T5" fmla="*/ 54 h 54"/>
                        <a:gd name="T6" fmla="*/ 172 w 210"/>
                        <a:gd name="T7" fmla="*/ 54 h 5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10"/>
                        <a:gd name="T13" fmla="*/ 0 h 54"/>
                        <a:gd name="T14" fmla="*/ 210 w 210"/>
                        <a:gd name="T15" fmla="*/ 54 h 5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0" h="54">
                          <a:moveTo>
                            <a:pt x="210" y="0"/>
                          </a:moveTo>
                          <a:lnTo>
                            <a:pt x="56" y="0"/>
                          </a:lnTo>
                          <a:lnTo>
                            <a:pt x="0" y="54"/>
                          </a:lnTo>
                          <a:lnTo>
                            <a:pt x="172" y="54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2" name="Freeform 151"/>
                    <p:cNvSpPr>
                      <a:spLocks/>
                    </p:cNvSpPr>
                    <p:nvPr/>
                  </p:nvSpPr>
                  <p:spPr bwMode="auto">
                    <a:xfrm>
                      <a:off x="782" y="3391"/>
                      <a:ext cx="196" cy="104"/>
                    </a:xfrm>
                    <a:custGeom>
                      <a:avLst/>
                      <a:gdLst>
                        <a:gd name="T0" fmla="*/ 144 w 196"/>
                        <a:gd name="T1" fmla="*/ 0 h 104"/>
                        <a:gd name="T2" fmla="*/ 0 w 196"/>
                        <a:gd name="T3" fmla="*/ 61 h 104"/>
                        <a:gd name="T4" fmla="*/ 46 w 196"/>
                        <a:gd name="T5" fmla="*/ 104 h 104"/>
                        <a:gd name="T6" fmla="*/ 196 w 196"/>
                        <a:gd name="T7" fmla="*/ 39 h 10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96"/>
                        <a:gd name="T13" fmla="*/ 0 h 104"/>
                        <a:gd name="T14" fmla="*/ 196 w 196"/>
                        <a:gd name="T15" fmla="*/ 104 h 10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96" h="104">
                          <a:moveTo>
                            <a:pt x="144" y="0"/>
                          </a:moveTo>
                          <a:lnTo>
                            <a:pt x="0" y="61"/>
                          </a:lnTo>
                          <a:lnTo>
                            <a:pt x="46" y="104"/>
                          </a:lnTo>
                          <a:lnTo>
                            <a:pt x="196" y="39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3" name="Freeform 152"/>
                    <p:cNvSpPr>
                      <a:spLocks/>
                    </p:cNvSpPr>
                    <p:nvPr/>
                  </p:nvSpPr>
                  <p:spPr bwMode="auto">
                    <a:xfrm>
                      <a:off x="1234" y="3695"/>
                      <a:ext cx="171" cy="169"/>
                    </a:xfrm>
                    <a:custGeom>
                      <a:avLst/>
                      <a:gdLst>
                        <a:gd name="T0" fmla="*/ 78 w 171"/>
                        <a:gd name="T1" fmla="*/ 0 h 169"/>
                        <a:gd name="T2" fmla="*/ 0 w 171"/>
                        <a:gd name="T3" fmla="*/ 141 h 169"/>
                        <a:gd name="T4" fmla="*/ 97 w 171"/>
                        <a:gd name="T5" fmla="*/ 169 h 169"/>
                        <a:gd name="T6" fmla="*/ 171 w 171"/>
                        <a:gd name="T7" fmla="*/ 20 h 169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71"/>
                        <a:gd name="T13" fmla="*/ 0 h 169"/>
                        <a:gd name="T14" fmla="*/ 171 w 171"/>
                        <a:gd name="T15" fmla="*/ 169 h 169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71" h="169">
                          <a:moveTo>
                            <a:pt x="78" y="0"/>
                          </a:moveTo>
                          <a:lnTo>
                            <a:pt x="0" y="141"/>
                          </a:lnTo>
                          <a:lnTo>
                            <a:pt x="97" y="169"/>
                          </a:lnTo>
                          <a:lnTo>
                            <a:pt x="171" y="20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4" name="Freeform 183"/>
                    <p:cNvSpPr>
                      <a:spLocks/>
                    </p:cNvSpPr>
                    <p:nvPr/>
                  </p:nvSpPr>
                  <p:spPr bwMode="auto">
                    <a:xfrm>
                      <a:off x="1507" y="3233"/>
                      <a:ext cx="41" cy="302"/>
                    </a:xfrm>
                    <a:custGeom>
                      <a:avLst/>
                      <a:gdLst>
                        <a:gd name="T0" fmla="*/ 41 w 41"/>
                        <a:gd name="T1" fmla="*/ 0 h 302"/>
                        <a:gd name="T2" fmla="*/ 41 w 41"/>
                        <a:gd name="T3" fmla="*/ 299 h 302"/>
                        <a:gd name="T4" fmla="*/ 18 w 41"/>
                        <a:gd name="T5" fmla="*/ 302 h 302"/>
                        <a:gd name="T6" fmla="*/ 4 w 41"/>
                        <a:gd name="T7" fmla="*/ 302 h 302"/>
                        <a:gd name="T8" fmla="*/ 0 w 41"/>
                        <a:gd name="T9" fmla="*/ 302 h 302"/>
                        <a:gd name="T10" fmla="*/ 0 w 41"/>
                        <a:gd name="T11" fmla="*/ 2 h 302"/>
                        <a:gd name="T12" fmla="*/ 41 w 41"/>
                        <a:gd name="T13" fmla="*/ 0 h 3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"/>
                        <a:gd name="T22" fmla="*/ 0 h 302"/>
                        <a:gd name="T23" fmla="*/ 41 w 41"/>
                        <a:gd name="T24" fmla="*/ 302 h 302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" h="302">
                          <a:moveTo>
                            <a:pt x="41" y="0"/>
                          </a:moveTo>
                          <a:lnTo>
                            <a:pt x="41" y="299"/>
                          </a:lnTo>
                          <a:lnTo>
                            <a:pt x="18" y="302"/>
                          </a:lnTo>
                          <a:lnTo>
                            <a:pt x="4" y="302"/>
                          </a:lnTo>
                          <a:lnTo>
                            <a:pt x="0" y="302"/>
                          </a:lnTo>
                          <a:lnTo>
                            <a:pt x="0" y="2"/>
                          </a:lnTo>
                          <a:lnTo>
                            <a:pt x="41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5" name="Freeform 184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6" name="Freeform 185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7" name="Freeform 186"/>
                    <p:cNvSpPr>
                      <a:spLocks/>
                    </p:cNvSpPr>
                    <p:nvPr/>
                  </p:nvSpPr>
                  <p:spPr bwMode="auto">
                    <a:xfrm>
                      <a:off x="836" y="2864"/>
                      <a:ext cx="343" cy="352"/>
                    </a:xfrm>
                    <a:custGeom>
                      <a:avLst/>
                      <a:gdLst>
                        <a:gd name="T0" fmla="*/ 153 w 343"/>
                        <a:gd name="T1" fmla="*/ 352 h 352"/>
                        <a:gd name="T2" fmla="*/ 116 w 343"/>
                        <a:gd name="T3" fmla="*/ 349 h 352"/>
                        <a:gd name="T4" fmla="*/ 87 w 343"/>
                        <a:gd name="T5" fmla="*/ 339 h 352"/>
                        <a:gd name="T6" fmla="*/ 61 w 343"/>
                        <a:gd name="T7" fmla="*/ 328 h 352"/>
                        <a:gd name="T8" fmla="*/ 42 w 343"/>
                        <a:gd name="T9" fmla="*/ 315 h 352"/>
                        <a:gd name="T10" fmla="*/ 27 w 343"/>
                        <a:gd name="T11" fmla="*/ 301 h 352"/>
                        <a:gd name="T12" fmla="*/ 16 w 343"/>
                        <a:gd name="T13" fmla="*/ 288 h 352"/>
                        <a:gd name="T14" fmla="*/ 9 w 343"/>
                        <a:gd name="T15" fmla="*/ 275 h 352"/>
                        <a:gd name="T16" fmla="*/ 3 w 343"/>
                        <a:gd name="T17" fmla="*/ 263 h 352"/>
                        <a:gd name="T18" fmla="*/ 1 w 343"/>
                        <a:gd name="T19" fmla="*/ 256 h 352"/>
                        <a:gd name="T20" fmla="*/ 0 w 343"/>
                        <a:gd name="T21" fmla="*/ 254 h 352"/>
                        <a:gd name="T22" fmla="*/ 0 w 343"/>
                        <a:gd name="T23" fmla="*/ 0 h 352"/>
                        <a:gd name="T24" fmla="*/ 343 w 343"/>
                        <a:gd name="T25" fmla="*/ 2 h 352"/>
                        <a:gd name="T26" fmla="*/ 343 w 343"/>
                        <a:gd name="T27" fmla="*/ 226 h 352"/>
                        <a:gd name="T28" fmla="*/ 335 w 343"/>
                        <a:gd name="T29" fmla="*/ 243 h 352"/>
                        <a:gd name="T30" fmla="*/ 328 w 343"/>
                        <a:gd name="T31" fmla="*/ 260 h 352"/>
                        <a:gd name="T32" fmla="*/ 320 w 343"/>
                        <a:gd name="T33" fmla="*/ 273 h 352"/>
                        <a:gd name="T34" fmla="*/ 315 w 343"/>
                        <a:gd name="T35" fmla="*/ 282 h 352"/>
                        <a:gd name="T36" fmla="*/ 313 w 343"/>
                        <a:gd name="T37" fmla="*/ 286 h 352"/>
                        <a:gd name="T38" fmla="*/ 296 w 343"/>
                        <a:gd name="T39" fmla="*/ 302 h 352"/>
                        <a:gd name="T40" fmla="*/ 272 w 343"/>
                        <a:gd name="T41" fmla="*/ 315 h 352"/>
                        <a:gd name="T42" fmla="*/ 246 w 343"/>
                        <a:gd name="T43" fmla="*/ 326 h 352"/>
                        <a:gd name="T44" fmla="*/ 220 w 343"/>
                        <a:gd name="T45" fmla="*/ 336 h 352"/>
                        <a:gd name="T46" fmla="*/ 194 w 343"/>
                        <a:gd name="T47" fmla="*/ 343 h 352"/>
                        <a:gd name="T48" fmla="*/ 174 w 343"/>
                        <a:gd name="T49" fmla="*/ 349 h 352"/>
                        <a:gd name="T50" fmla="*/ 159 w 343"/>
                        <a:gd name="T51" fmla="*/ 351 h 352"/>
                        <a:gd name="T52" fmla="*/ 153 w 343"/>
                        <a:gd name="T53" fmla="*/ 352 h 352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43"/>
                        <a:gd name="T82" fmla="*/ 0 h 352"/>
                        <a:gd name="T83" fmla="*/ 343 w 343"/>
                        <a:gd name="T84" fmla="*/ 352 h 352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43" h="352">
                          <a:moveTo>
                            <a:pt x="153" y="352"/>
                          </a:moveTo>
                          <a:lnTo>
                            <a:pt x="116" y="349"/>
                          </a:lnTo>
                          <a:lnTo>
                            <a:pt x="87" y="339"/>
                          </a:lnTo>
                          <a:lnTo>
                            <a:pt x="61" y="328"/>
                          </a:lnTo>
                          <a:lnTo>
                            <a:pt x="42" y="315"/>
                          </a:lnTo>
                          <a:lnTo>
                            <a:pt x="27" y="301"/>
                          </a:lnTo>
                          <a:lnTo>
                            <a:pt x="16" y="288"/>
                          </a:lnTo>
                          <a:lnTo>
                            <a:pt x="9" y="275"/>
                          </a:lnTo>
                          <a:lnTo>
                            <a:pt x="3" y="263"/>
                          </a:lnTo>
                          <a:lnTo>
                            <a:pt x="1" y="256"/>
                          </a:lnTo>
                          <a:lnTo>
                            <a:pt x="0" y="254"/>
                          </a:lnTo>
                          <a:lnTo>
                            <a:pt x="0" y="0"/>
                          </a:lnTo>
                          <a:lnTo>
                            <a:pt x="343" y="2"/>
                          </a:lnTo>
                          <a:lnTo>
                            <a:pt x="343" y="226"/>
                          </a:lnTo>
                          <a:lnTo>
                            <a:pt x="335" y="243"/>
                          </a:lnTo>
                          <a:lnTo>
                            <a:pt x="328" y="260"/>
                          </a:lnTo>
                          <a:lnTo>
                            <a:pt x="320" y="273"/>
                          </a:lnTo>
                          <a:lnTo>
                            <a:pt x="315" y="282"/>
                          </a:lnTo>
                          <a:lnTo>
                            <a:pt x="313" y="286"/>
                          </a:lnTo>
                          <a:lnTo>
                            <a:pt x="296" y="302"/>
                          </a:lnTo>
                          <a:lnTo>
                            <a:pt x="272" y="315"/>
                          </a:lnTo>
                          <a:lnTo>
                            <a:pt x="246" y="326"/>
                          </a:lnTo>
                          <a:lnTo>
                            <a:pt x="220" y="336"/>
                          </a:lnTo>
                          <a:lnTo>
                            <a:pt x="194" y="343"/>
                          </a:lnTo>
                          <a:lnTo>
                            <a:pt x="174" y="349"/>
                          </a:lnTo>
                          <a:lnTo>
                            <a:pt x="159" y="351"/>
                          </a:lnTo>
                          <a:lnTo>
                            <a:pt x="153" y="352"/>
                          </a:lnTo>
                          <a:close/>
                        </a:path>
                      </a:pathLst>
                    </a:custGeom>
                    <a:solidFill>
                      <a:srgbClr val="202020"/>
                    </a:solidFill>
                    <a:ln w="0">
                      <a:solidFill>
                        <a:srgbClr val="20202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8" name="Freeform 187"/>
                    <p:cNvSpPr>
                      <a:spLocks/>
                    </p:cNvSpPr>
                    <p:nvPr/>
                  </p:nvSpPr>
                  <p:spPr bwMode="auto">
                    <a:xfrm>
                      <a:off x="858" y="2866"/>
                      <a:ext cx="300" cy="349"/>
                    </a:xfrm>
                    <a:custGeom>
                      <a:avLst/>
                      <a:gdLst>
                        <a:gd name="T0" fmla="*/ 139 w 300"/>
                        <a:gd name="T1" fmla="*/ 349 h 349"/>
                        <a:gd name="T2" fmla="*/ 102 w 300"/>
                        <a:gd name="T3" fmla="*/ 345 h 349"/>
                        <a:gd name="T4" fmla="*/ 74 w 300"/>
                        <a:gd name="T5" fmla="*/ 337 h 349"/>
                        <a:gd name="T6" fmla="*/ 50 w 300"/>
                        <a:gd name="T7" fmla="*/ 326 h 349"/>
                        <a:gd name="T8" fmla="*/ 31 w 300"/>
                        <a:gd name="T9" fmla="*/ 313 h 349"/>
                        <a:gd name="T10" fmla="*/ 18 w 300"/>
                        <a:gd name="T11" fmla="*/ 299 h 349"/>
                        <a:gd name="T12" fmla="*/ 9 w 300"/>
                        <a:gd name="T13" fmla="*/ 286 h 349"/>
                        <a:gd name="T14" fmla="*/ 4 w 300"/>
                        <a:gd name="T15" fmla="*/ 276 h 349"/>
                        <a:gd name="T16" fmla="*/ 0 w 300"/>
                        <a:gd name="T17" fmla="*/ 269 h 349"/>
                        <a:gd name="T18" fmla="*/ 0 w 300"/>
                        <a:gd name="T19" fmla="*/ 265 h 349"/>
                        <a:gd name="T20" fmla="*/ 0 w 300"/>
                        <a:gd name="T21" fmla="*/ 0 h 349"/>
                        <a:gd name="T22" fmla="*/ 300 w 300"/>
                        <a:gd name="T23" fmla="*/ 0 h 349"/>
                        <a:gd name="T24" fmla="*/ 300 w 300"/>
                        <a:gd name="T25" fmla="*/ 213 h 349"/>
                        <a:gd name="T26" fmla="*/ 295 w 300"/>
                        <a:gd name="T27" fmla="*/ 228 h 349"/>
                        <a:gd name="T28" fmla="*/ 287 w 300"/>
                        <a:gd name="T29" fmla="*/ 245 h 349"/>
                        <a:gd name="T30" fmla="*/ 282 w 300"/>
                        <a:gd name="T31" fmla="*/ 258 h 349"/>
                        <a:gd name="T32" fmla="*/ 276 w 300"/>
                        <a:gd name="T33" fmla="*/ 267 h 349"/>
                        <a:gd name="T34" fmla="*/ 274 w 300"/>
                        <a:gd name="T35" fmla="*/ 271 h 349"/>
                        <a:gd name="T36" fmla="*/ 259 w 300"/>
                        <a:gd name="T37" fmla="*/ 286 h 349"/>
                        <a:gd name="T38" fmla="*/ 241 w 300"/>
                        <a:gd name="T39" fmla="*/ 299 h 349"/>
                        <a:gd name="T40" fmla="*/ 219 w 300"/>
                        <a:gd name="T41" fmla="*/ 312 h 349"/>
                        <a:gd name="T42" fmla="*/ 194 w 300"/>
                        <a:gd name="T43" fmla="*/ 324 h 349"/>
                        <a:gd name="T44" fmla="*/ 174 w 300"/>
                        <a:gd name="T45" fmla="*/ 334 h 349"/>
                        <a:gd name="T46" fmla="*/ 156 w 300"/>
                        <a:gd name="T47" fmla="*/ 341 h 349"/>
                        <a:gd name="T48" fmla="*/ 143 w 300"/>
                        <a:gd name="T49" fmla="*/ 347 h 349"/>
                        <a:gd name="T50" fmla="*/ 139 w 300"/>
                        <a:gd name="T51" fmla="*/ 349 h 3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0"/>
                        <a:gd name="T79" fmla="*/ 0 h 349"/>
                        <a:gd name="T80" fmla="*/ 300 w 300"/>
                        <a:gd name="T81" fmla="*/ 349 h 3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0" h="349">
                          <a:moveTo>
                            <a:pt x="139" y="349"/>
                          </a:moveTo>
                          <a:lnTo>
                            <a:pt x="102" y="345"/>
                          </a:lnTo>
                          <a:lnTo>
                            <a:pt x="74" y="337"/>
                          </a:lnTo>
                          <a:lnTo>
                            <a:pt x="50" y="326"/>
                          </a:lnTo>
                          <a:lnTo>
                            <a:pt x="31" y="313"/>
                          </a:lnTo>
                          <a:lnTo>
                            <a:pt x="18" y="299"/>
                          </a:lnTo>
                          <a:lnTo>
                            <a:pt x="9" y="286"/>
                          </a:lnTo>
                          <a:lnTo>
                            <a:pt x="4" y="276"/>
                          </a:lnTo>
                          <a:lnTo>
                            <a:pt x="0" y="269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300" y="0"/>
                          </a:lnTo>
                          <a:lnTo>
                            <a:pt x="300" y="213"/>
                          </a:lnTo>
                          <a:lnTo>
                            <a:pt x="295" y="228"/>
                          </a:lnTo>
                          <a:lnTo>
                            <a:pt x="287" y="245"/>
                          </a:lnTo>
                          <a:lnTo>
                            <a:pt x="282" y="258"/>
                          </a:lnTo>
                          <a:lnTo>
                            <a:pt x="276" y="267"/>
                          </a:lnTo>
                          <a:lnTo>
                            <a:pt x="274" y="271"/>
                          </a:lnTo>
                          <a:lnTo>
                            <a:pt x="259" y="286"/>
                          </a:lnTo>
                          <a:lnTo>
                            <a:pt x="241" y="299"/>
                          </a:lnTo>
                          <a:lnTo>
                            <a:pt x="219" y="312"/>
                          </a:lnTo>
                          <a:lnTo>
                            <a:pt x="194" y="324"/>
                          </a:lnTo>
                          <a:lnTo>
                            <a:pt x="174" y="334"/>
                          </a:lnTo>
                          <a:lnTo>
                            <a:pt x="156" y="341"/>
                          </a:lnTo>
                          <a:lnTo>
                            <a:pt x="143" y="347"/>
                          </a:lnTo>
                          <a:lnTo>
                            <a:pt x="139" y="349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9" name="Freeform 188"/>
                    <p:cNvSpPr>
                      <a:spLocks/>
                    </p:cNvSpPr>
                    <p:nvPr/>
                  </p:nvSpPr>
                  <p:spPr bwMode="auto">
                    <a:xfrm>
                      <a:off x="880" y="2866"/>
                      <a:ext cx="258" cy="347"/>
                    </a:xfrm>
                    <a:custGeom>
                      <a:avLst/>
                      <a:gdLst>
                        <a:gd name="T0" fmla="*/ 122 w 258"/>
                        <a:gd name="T1" fmla="*/ 347 h 347"/>
                        <a:gd name="T2" fmla="*/ 87 w 258"/>
                        <a:gd name="T3" fmla="*/ 343 h 347"/>
                        <a:gd name="T4" fmla="*/ 59 w 258"/>
                        <a:gd name="T5" fmla="*/ 336 h 347"/>
                        <a:gd name="T6" fmla="*/ 39 w 258"/>
                        <a:gd name="T7" fmla="*/ 324 h 347"/>
                        <a:gd name="T8" fmla="*/ 22 w 258"/>
                        <a:gd name="T9" fmla="*/ 313 h 347"/>
                        <a:gd name="T10" fmla="*/ 11 w 258"/>
                        <a:gd name="T11" fmla="*/ 300 h 347"/>
                        <a:gd name="T12" fmla="*/ 4 w 258"/>
                        <a:gd name="T13" fmla="*/ 289 h 347"/>
                        <a:gd name="T14" fmla="*/ 0 w 258"/>
                        <a:gd name="T15" fmla="*/ 282 h 347"/>
                        <a:gd name="T16" fmla="*/ 0 w 258"/>
                        <a:gd name="T17" fmla="*/ 280 h 347"/>
                        <a:gd name="T18" fmla="*/ 0 w 258"/>
                        <a:gd name="T19" fmla="*/ 0 h 347"/>
                        <a:gd name="T20" fmla="*/ 258 w 258"/>
                        <a:gd name="T21" fmla="*/ 0 h 347"/>
                        <a:gd name="T22" fmla="*/ 258 w 258"/>
                        <a:gd name="T23" fmla="*/ 204 h 347"/>
                        <a:gd name="T24" fmla="*/ 252 w 258"/>
                        <a:gd name="T25" fmla="*/ 217 h 347"/>
                        <a:gd name="T26" fmla="*/ 247 w 258"/>
                        <a:gd name="T27" fmla="*/ 232 h 347"/>
                        <a:gd name="T28" fmla="*/ 241 w 258"/>
                        <a:gd name="T29" fmla="*/ 243 h 347"/>
                        <a:gd name="T30" fmla="*/ 237 w 258"/>
                        <a:gd name="T31" fmla="*/ 252 h 347"/>
                        <a:gd name="T32" fmla="*/ 237 w 258"/>
                        <a:gd name="T33" fmla="*/ 256 h 347"/>
                        <a:gd name="T34" fmla="*/ 224 w 258"/>
                        <a:gd name="T35" fmla="*/ 271 h 347"/>
                        <a:gd name="T36" fmla="*/ 208 w 258"/>
                        <a:gd name="T37" fmla="*/ 284 h 347"/>
                        <a:gd name="T38" fmla="*/ 189 w 258"/>
                        <a:gd name="T39" fmla="*/ 300 h 347"/>
                        <a:gd name="T40" fmla="*/ 171 w 258"/>
                        <a:gd name="T41" fmla="*/ 315 h 347"/>
                        <a:gd name="T42" fmla="*/ 152 w 258"/>
                        <a:gd name="T43" fmla="*/ 328 h 347"/>
                        <a:gd name="T44" fmla="*/ 137 w 258"/>
                        <a:gd name="T45" fmla="*/ 337 h 347"/>
                        <a:gd name="T46" fmla="*/ 126 w 258"/>
                        <a:gd name="T47" fmla="*/ 345 h 347"/>
                        <a:gd name="T48" fmla="*/ 122 w 258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8"/>
                        <a:gd name="T76" fmla="*/ 0 h 347"/>
                        <a:gd name="T77" fmla="*/ 258 w 258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8" h="347">
                          <a:moveTo>
                            <a:pt x="122" y="347"/>
                          </a:moveTo>
                          <a:lnTo>
                            <a:pt x="87" y="343"/>
                          </a:lnTo>
                          <a:lnTo>
                            <a:pt x="59" y="336"/>
                          </a:lnTo>
                          <a:lnTo>
                            <a:pt x="39" y="324"/>
                          </a:lnTo>
                          <a:lnTo>
                            <a:pt x="22" y="313"/>
                          </a:lnTo>
                          <a:lnTo>
                            <a:pt x="11" y="300"/>
                          </a:lnTo>
                          <a:lnTo>
                            <a:pt x="4" y="289"/>
                          </a:lnTo>
                          <a:lnTo>
                            <a:pt x="0" y="282"/>
                          </a:lnTo>
                          <a:lnTo>
                            <a:pt x="0" y="280"/>
                          </a:lnTo>
                          <a:lnTo>
                            <a:pt x="0" y="0"/>
                          </a:lnTo>
                          <a:lnTo>
                            <a:pt x="258" y="0"/>
                          </a:lnTo>
                          <a:lnTo>
                            <a:pt x="258" y="204"/>
                          </a:lnTo>
                          <a:lnTo>
                            <a:pt x="252" y="217"/>
                          </a:lnTo>
                          <a:lnTo>
                            <a:pt x="247" y="232"/>
                          </a:lnTo>
                          <a:lnTo>
                            <a:pt x="241" y="243"/>
                          </a:lnTo>
                          <a:lnTo>
                            <a:pt x="237" y="252"/>
                          </a:lnTo>
                          <a:lnTo>
                            <a:pt x="237" y="256"/>
                          </a:lnTo>
                          <a:lnTo>
                            <a:pt x="224" y="271"/>
                          </a:lnTo>
                          <a:lnTo>
                            <a:pt x="208" y="284"/>
                          </a:lnTo>
                          <a:lnTo>
                            <a:pt x="189" y="300"/>
                          </a:lnTo>
                          <a:lnTo>
                            <a:pt x="171" y="315"/>
                          </a:lnTo>
                          <a:lnTo>
                            <a:pt x="152" y="328"/>
                          </a:lnTo>
                          <a:lnTo>
                            <a:pt x="137" y="337"/>
                          </a:lnTo>
                          <a:lnTo>
                            <a:pt x="126" y="345"/>
                          </a:lnTo>
                          <a:lnTo>
                            <a:pt x="122" y="347"/>
                          </a:lnTo>
                          <a:close/>
                        </a:path>
                      </a:pathLst>
                    </a:custGeom>
                    <a:solidFill>
                      <a:srgbClr val="606060"/>
                    </a:solidFill>
                    <a:ln w="0">
                      <a:solidFill>
                        <a:srgbClr val="60606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0" name="Freeform 189"/>
                    <p:cNvSpPr>
                      <a:spLocks/>
                    </p:cNvSpPr>
                    <p:nvPr/>
                  </p:nvSpPr>
                  <p:spPr bwMode="auto">
                    <a:xfrm>
                      <a:off x="902" y="2866"/>
                      <a:ext cx="215" cy="347"/>
                    </a:xfrm>
                    <a:custGeom>
                      <a:avLst/>
                      <a:gdLst>
                        <a:gd name="T0" fmla="*/ 108 w 215"/>
                        <a:gd name="T1" fmla="*/ 347 h 347"/>
                        <a:gd name="T2" fmla="*/ 78 w 215"/>
                        <a:gd name="T3" fmla="*/ 343 h 347"/>
                        <a:gd name="T4" fmla="*/ 54 w 215"/>
                        <a:gd name="T5" fmla="*/ 337 h 347"/>
                        <a:gd name="T6" fmla="*/ 34 w 215"/>
                        <a:gd name="T7" fmla="*/ 328 h 347"/>
                        <a:gd name="T8" fmla="*/ 21 w 215"/>
                        <a:gd name="T9" fmla="*/ 319 h 347"/>
                        <a:gd name="T10" fmla="*/ 10 w 215"/>
                        <a:gd name="T11" fmla="*/ 310 h 347"/>
                        <a:gd name="T12" fmla="*/ 4 w 215"/>
                        <a:gd name="T13" fmla="*/ 300 h 347"/>
                        <a:gd name="T14" fmla="*/ 0 w 215"/>
                        <a:gd name="T15" fmla="*/ 295 h 347"/>
                        <a:gd name="T16" fmla="*/ 0 w 215"/>
                        <a:gd name="T17" fmla="*/ 293 h 347"/>
                        <a:gd name="T18" fmla="*/ 0 w 215"/>
                        <a:gd name="T19" fmla="*/ 0 h 347"/>
                        <a:gd name="T20" fmla="*/ 215 w 215"/>
                        <a:gd name="T21" fmla="*/ 0 h 347"/>
                        <a:gd name="T22" fmla="*/ 215 w 215"/>
                        <a:gd name="T23" fmla="*/ 193 h 347"/>
                        <a:gd name="T24" fmla="*/ 212 w 215"/>
                        <a:gd name="T25" fmla="*/ 206 h 347"/>
                        <a:gd name="T26" fmla="*/ 206 w 215"/>
                        <a:gd name="T27" fmla="*/ 217 h 347"/>
                        <a:gd name="T28" fmla="*/ 202 w 215"/>
                        <a:gd name="T29" fmla="*/ 230 h 347"/>
                        <a:gd name="T30" fmla="*/ 199 w 215"/>
                        <a:gd name="T31" fmla="*/ 239 h 347"/>
                        <a:gd name="T32" fmla="*/ 199 w 215"/>
                        <a:gd name="T33" fmla="*/ 243 h 347"/>
                        <a:gd name="T34" fmla="*/ 188 w 215"/>
                        <a:gd name="T35" fmla="*/ 254 h 347"/>
                        <a:gd name="T36" fmla="*/ 175 w 215"/>
                        <a:gd name="T37" fmla="*/ 271 h 347"/>
                        <a:gd name="T38" fmla="*/ 160 w 215"/>
                        <a:gd name="T39" fmla="*/ 287 h 347"/>
                        <a:gd name="T40" fmla="*/ 145 w 215"/>
                        <a:gd name="T41" fmla="*/ 304 h 347"/>
                        <a:gd name="T42" fmla="*/ 130 w 215"/>
                        <a:gd name="T43" fmla="*/ 321 h 347"/>
                        <a:gd name="T44" fmla="*/ 119 w 215"/>
                        <a:gd name="T45" fmla="*/ 334 h 347"/>
                        <a:gd name="T46" fmla="*/ 110 w 215"/>
                        <a:gd name="T47" fmla="*/ 343 h 347"/>
                        <a:gd name="T48" fmla="*/ 108 w 215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5"/>
                        <a:gd name="T76" fmla="*/ 0 h 347"/>
                        <a:gd name="T77" fmla="*/ 215 w 215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5" h="347">
                          <a:moveTo>
                            <a:pt x="108" y="347"/>
                          </a:moveTo>
                          <a:lnTo>
                            <a:pt x="78" y="343"/>
                          </a:lnTo>
                          <a:lnTo>
                            <a:pt x="54" y="337"/>
                          </a:lnTo>
                          <a:lnTo>
                            <a:pt x="34" y="328"/>
                          </a:lnTo>
                          <a:lnTo>
                            <a:pt x="21" y="319"/>
                          </a:lnTo>
                          <a:lnTo>
                            <a:pt x="10" y="310"/>
                          </a:lnTo>
                          <a:lnTo>
                            <a:pt x="4" y="300"/>
                          </a:lnTo>
                          <a:lnTo>
                            <a:pt x="0" y="295"/>
                          </a:lnTo>
                          <a:lnTo>
                            <a:pt x="0" y="293"/>
                          </a:lnTo>
                          <a:lnTo>
                            <a:pt x="0" y="0"/>
                          </a:lnTo>
                          <a:lnTo>
                            <a:pt x="215" y="0"/>
                          </a:lnTo>
                          <a:lnTo>
                            <a:pt x="215" y="193"/>
                          </a:lnTo>
                          <a:lnTo>
                            <a:pt x="212" y="206"/>
                          </a:lnTo>
                          <a:lnTo>
                            <a:pt x="206" y="217"/>
                          </a:lnTo>
                          <a:lnTo>
                            <a:pt x="202" y="230"/>
                          </a:lnTo>
                          <a:lnTo>
                            <a:pt x="199" y="239"/>
                          </a:lnTo>
                          <a:lnTo>
                            <a:pt x="199" y="243"/>
                          </a:lnTo>
                          <a:lnTo>
                            <a:pt x="188" y="254"/>
                          </a:lnTo>
                          <a:lnTo>
                            <a:pt x="175" y="271"/>
                          </a:lnTo>
                          <a:lnTo>
                            <a:pt x="160" y="287"/>
                          </a:lnTo>
                          <a:lnTo>
                            <a:pt x="145" y="304"/>
                          </a:lnTo>
                          <a:lnTo>
                            <a:pt x="130" y="321"/>
                          </a:lnTo>
                          <a:lnTo>
                            <a:pt x="119" y="334"/>
                          </a:lnTo>
                          <a:lnTo>
                            <a:pt x="110" y="343"/>
                          </a:lnTo>
                          <a:lnTo>
                            <a:pt x="108" y="34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1" name="Freeform 190"/>
                    <p:cNvSpPr>
                      <a:spLocks/>
                    </p:cNvSpPr>
                    <p:nvPr/>
                  </p:nvSpPr>
                  <p:spPr bwMode="auto">
                    <a:xfrm>
                      <a:off x="923" y="2866"/>
                      <a:ext cx="174" cy="345"/>
                    </a:xfrm>
                    <a:custGeom>
                      <a:avLst/>
                      <a:gdLst>
                        <a:gd name="T0" fmla="*/ 92 w 174"/>
                        <a:gd name="T1" fmla="*/ 345 h 345"/>
                        <a:gd name="T2" fmla="*/ 65 w 174"/>
                        <a:gd name="T3" fmla="*/ 343 h 345"/>
                        <a:gd name="T4" fmla="*/ 42 w 174"/>
                        <a:gd name="T5" fmla="*/ 337 h 345"/>
                        <a:gd name="T6" fmla="*/ 26 w 174"/>
                        <a:gd name="T7" fmla="*/ 330 h 345"/>
                        <a:gd name="T8" fmla="*/ 15 w 174"/>
                        <a:gd name="T9" fmla="*/ 323 h 345"/>
                        <a:gd name="T10" fmla="*/ 5 w 174"/>
                        <a:gd name="T11" fmla="*/ 313 h 345"/>
                        <a:gd name="T12" fmla="*/ 2 w 174"/>
                        <a:gd name="T13" fmla="*/ 308 h 345"/>
                        <a:gd name="T14" fmla="*/ 0 w 174"/>
                        <a:gd name="T15" fmla="*/ 306 h 345"/>
                        <a:gd name="T16" fmla="*/ 0 w 174"/>
                        <a:gd name="T17" fmla="*/ 2 h 345"/>
                        <a:gd name="T18" fmla="*/ 174 w 174"/>
                        <a:gd name="T19" fmla="*/ 0 h 345"/>
                        <a:gd name="T20" fmla="*/ 174 w 174"/>
                        <a:gd name="T21" fmla="*/ 184 h 345"/>
                        <a:gd name="T22" fmla="*/ 170 w 174"/>
                        <a:gd name="T23" fmla="*/ 193 h 345"/>
                        <a:gd name="T24" fmla="*/ 167 w 174"/>
                        <a:gd name="T25" fmla="*/ 204 h 345"/>
                        <a:gd name="T26" fmla="*/ 165 w 174"/>
                        <a:gd name="T27" fmla="*/ 217 h 345"/>
                        <a:gd name="T28" fmla="*/ 163 w 174"/>
                        <a:gd name="T29" fmla="*/ 226 h 345"/>
                        <a:gd name="T30" fmla="*/ 161 w 174"/>
                        <a:gd name="T31" fmla="*/ 228 h 345"/>
                        <a:gd name="T32" fmla="*/ 154 w 174"/>
                        <a:gd name="T33" fmla="*/ 239 h 345"/>
                        <a:gd name="T34" fmla="*/ 144 w 174"/>
                        <a:gd name="T35" fmla="*/ 256 h 345"/>
                        <a:gd name="T36" fmla="*/ 133 w 174"/>
                        <a:gd name="T37" fmla="*/ 274 h 345"/>
                        <a:gd name="T38" fmla="*/ 120 w 174"/>
                        <a:gd name="T39" fmla="*/ 295 h 345"/>
                        <a:gd name="T40" fmla="*/ 111 w 174"/>
                        <a:gd name="T41" fmla="*/ 313 h 345"/>
                        <a:gd name="T42" fmla="*/ 102 w 174"/>
                        <a:gd name="T43" fmla="*/ 330 h 345"/>
                        <a:gd name="T44" fmla="*/ 96 w 174"/>
                        <a:gd name="T45" fmla="*/ 341 h 345"/>
                        <a:gd name="T46" fmla="*/ 92 w 174"/>
                        <a:gd name="T47" fmla="*/ 345 h 345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174"/>
                        <a:gd name="T73" fmla="*/ 0 h 345"/>
                        <a:gd name="T74" fmla="*/ 174 w 174"/>
                        <a:gd name="T75" fmla="*/ 345 h 345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174" h="345">
                          <a:moveTo>
                            <a:pt x="92" y="345"/>
                          </a:moveTo>
                          <a:lnTo>
                            <a:pt x="65" y="343"/>
                          </a:lnTo>
                          <a:lnTo>
                            <a:pt x="42" y="337"/>
                          </a:lnTo>
                          <a:lnTo>
                            <a:pt x="26" y="330"/>
                          </a:lnTo>
                          <a:lnTo>
                            <a:pt x="15" y="323"/>
                          </a:lnTo>
                          <a:lnTo>
                            <a:pt x="5" y="313"/>
                          </a:lnTo>
                          <a:lnTo>
                            <a:pt x="2" y="308"/>
                          </a:lnTo>
                          <a:lnTo>
                            <a:pt x="0" y="306"/>
                          </a:lnTo>
                          <a:lnTo>
                            <a:pt x="0" y="2"/>
                          </a:lnTo>
                          <a:lnTo>
                            <a:pt x="174" y="0"/>
                          </a:lnTo>
                          <a:lnTo>
                            <a:pt x="174" y="184"/>
                          </a:lnTo>
                          <a:lnTo>
                            <a:pt x="170" y="193"/>
                          </a:lnTo>
                          <a:lnTo>
                            <a:pt x="167" y="204"/>
                          </a:lnTo>
                          <a:lnTo>
                            <a:pt x="165" y="217"/>
                          </a:lnTo>
                          <a:lnTo>
                            <a:pt x="163" y="226"/>
                          </a:lnTo>
                          <a:lnTo>
                            <a:pt x="161" y="228"/>
                          </a:lnTo>
                          <a:lnTo>
                            <a:pt x="154" y="239"/>
                          </a:lnTo>
                          <a:lnTo>
                            <a:pt x="144" y="256"/>
                          </a:lnTo>
                          <a:lnTo>
                            <a:pt x="133" y="274"/>
                          </a:lnTo>
                          <a:lnTo>
                            <a:pt x="120" y="295"/>
                          </a:lnTo>
                          <a:lnTo>
                            <a:pt x="111" y="313"/>
                          </a:lnTo>
                          <a:lnTo>
                            <a:pt x="102" y="330"/>
                          </a:lnTo>
                          <a:lnTo>
                            <a:pt x="96" y="341"/>
                          </a:lnTo>
                          <a:lnTo>
                            <a:pt x="92" y="345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2" name="Freeform 191"/>
                    <p:cNvSpPr>
                      <a:spLocks/>
                    </p:cNvSpPr>
                    <p:nvPr/>
                  </p:nvSpPr>
                  <p:spPr bwMode="auto">
                    <a:xfrm>
                      <a:off x="945" y="2866"/>
                      <a:ext cx="132" cy="343"/>
                    </a:xfrm>
                    <a:custGeom>
                      <a:avLst/>
                      <a:gdLst>
                        <a:gd name="T0" fmla="*/ 78 w 132"/>
                        <a:gd name="T1" fmla="*/ 343 h 343"/>
                        <a:gd name="T2" fmla="*/ 52 w 132"/>
                        <a:gd name="T3" fmla="*/ 343 h 343"/>
                        <a:gd name="T4" fmla="*/ 31 w 132"/>
                        <a:gd name="T5" fmla="*/ 339 h 343"/>
                        <a:gd name="T6" fmla="*/ 17 w 132"/>
                        <a:gd name="T7" fmla="*/ 332 h 343"/>
                        <a:gd name="T8" fmla="*/ 7 w 132"/>
                        <a:gd name="T9" fmla="*/ 326 h 343"/>
                        <a:gd name="T10" fmla="*/ 2 w 132"/>
                        <a:gd name="T11" fmla="*/ 321 h 343"/>
                        <a:gd name="T12" fmla="*/ 0 w 132"/>
                        <a:gd name="T13" fmla="*/ 319 h 343"/>
                        <a:gd name="T14" fmla="*/ 0 w 132"/>
                        <a:gd name="T15" fmla="*/ 2 h 343"/>
                        <a:gd name="T16" fmla="*/ 132 w 132"/>
                        <a:gd name="T17" fmla="*/ 0 h 343"/>
                        <a:gd name="T18" fmla="*/ 132 w 132"/>
                        <a:gd name="T19" fmla="*/ 174 h 343"/>
                        <a:gd name="T20" fmla="*/ 128 w 132"/>
                        <a:gd name="T21" fmla="*/ 184 h 343"/>
                        <a:gd name="T22" fmla="*/ 126 w 132"/>
                        <a:gd name="T23" fmla="*/ 198 h 343"/>
                        <a:gd name="T24" fmla="*/ 124 w 132"/>
                        <a:gd name="T25" fmla="*/ 210 h 343"/>
                        <a:gd name="T26" fmla="*/ 122 w 132"/>
                        <a:gd name="T27" fmla="*/ 215 h 343"/>
                        <a:gd name="T28" fmla="*/ 119 w 132"/>
                        <a:gd name="T29" fmla="*/ 224 h 343"/>
                        <a:gd name="T30" fmla="*/ 111 w 132"/>
                        <a:gd name="T31" fmla="*/ 241 h 343"/>
                        <a:gd name="T32" fmla="*/ 104 w 132"/>
                        <a:gd name="T33" fmla="*/ 261 h 343"/>
                        <a:gd name="T34" fmla="*/ 96 w 132"/>
                        <a:gd name="T35" fmla="*/ 284 h 343"/>
                        <a:gd name="T36" fmla="*/ 89 w 132"/>
                        <a:gd name="T37" fmla="*/ 306 h 343"/>
                        <a:gd name="T38" fmla="*/ 83 w 132"/>
                        <a:gd name="T39" fmla="*/ 324 h 343"/>
                        <a:gd name="T40" fmla="*/ 80 w 132"/>
                        <a:gd name="T41" fmla="*/ 337 h 343"/>
                        <a:gd name="T42" fmla="*/ 78 w 132"/>
                        <a:gd name="T43" fmla="*/ 343 h 3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32"/>
                        <a:gd name="T67" fmla="*/ 0 h 343"/>
                        <a:gd name="T68" fmla="*/ 132 w 132"/>
                        <a:gd name="T69" fmla="*/ 343 h 3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32" h="343">
                          <a:moveTo>
                            <a:pt x="78" y="343"/>
                          </a:moveTo>
                          <a:lnTo>
                            <a:pt x="52" y="343"/>
                          </a:lnTo>
                          <a:lnTo>
                            <a:pt x="31" y="339"/>
                          </a:lnTo>
                          <a:lnTo>
                            <a:pt x="17" y="332"/>
                          </a:lnTo>
                          <a:lnTo>
                            <a:pt x="7" y="326"/>
                          </a:lnTo>
                          <a:lnTo>
                            <a:pt x="2" y="321"/>
                          </a:lnTo>
                          <a:lnTo>
                            <a:pt x="0" y="319"/>
                          </a:lnTo>
                          <a:lnTo>
                            <a:pt x="0" y="2"/>
                          </a:lnTo>
                          <a:lnTo>
                            <a:pt x="132" y="0"/>
                          </a:lnTo>
                          <a:lnTo>
                            <a:pt x="132" y="174"/>
                          </a:lnTo>
                          <a:lnTo>
                            <a:pt x="128" y="184"/>
                          </a:lnTo>
                          <a:lnTo>
                            <a:pt x="126" y="198"/>
                          </a:lnTo>
                          <a:lnTo>
                            <a:pt x="124" y="210"/>
                          </a:lnTo>
                          <a:lnTo>
                            <a:pt x="122" y="215"/>
                          </a:lnTo>
                          <a:lnTo>
                            <a:pt x="119" y="224"/>
                          </a:lnTo>
                          <a:lnTo>
                            <a:pt x="111" y="241"/>
                          </a:lnTo>
                          <a:lnTo>
                            <a:pt x="104" y="261"/>
                          </a:lnTo>
                          <a:lnTo>
                            <a:pt x="96" y="284"/>
                          </a:lnTo>
                          <a:lnTo>
                            <a:pt x="89" y="306"/>
                          </a:lnTo>
                          <a:lnTo>
                            <a:pt x="83" y="324"/>
                          </a:lnTo>
                          <a:lnTo>
                            <a:pt x="80" y="337"/>
                          </a:lnTo>
                          <a:lnTo>
                            <a:pt x="78" y="343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3" name="Freeform 192"/>
                    <p:cNvSpPr>
                      <a:spLocks/>
                    </p:cNvSpPr>
                    <p:nvPr/>
                  </p:nvSpPr>
                  <p:spPr bwMode="auto">
                    <a:xfrm>
                      <a:off x="967" y="2866"/>
                      <a:ext cx="89" cy="343"/>
                    </a:xfrm>
                    <a:custGeom>
                      <a:avLst/>
                      <a:gdLst>
                        <a:gd name="T0" fmla="*/ 61 w 89"/>
                        <a:gd name="T1" fmla="*/ 341 h 343"/>
                        <a:gd name="T2" fmla="*/ 39 w 89"/>
                        <a:gd name="T3" fmla="*/ 343 h 343"/>
                        <a:gd name="T4" fmla="*/ 22 w 89"/>
                        <a:gd name="T5" fmla="*/ 341 h 343"/>
                        <a:gd name="T6" fmla="*/ 9 w 89"/>
                        <a:gd name="T7" fmla="*/ 337 h 343"/>
                        <a:gd name="T8" fmla="*/ 2 w 89"/>
                        <a:gd name="T9" fmla="*/ 334 h 343"/>
                        <a:gd name="T10" fmla="*/ 0 w 89"/>
                        <a:gd name="T11" fmla="*/ 334 h 343"/>
                        <a:gd name="T12" fmla="*/ 0 w 89"/>
                        <a:gd name="T13" fmla="*/ 2 h 343"/>
                        <a:gd name="T14" fmla="*/ 89 w 89"/>
                        <a:gd name="T15" fmla="*/ 0 h 343"/>
                        <a:gd name="T16" fmla="*/ 89 w 89"/>
                        <a:gd name="T17" fmla="*/ 163 h 343"/>
                        <a:gd name="T18" fmla="*/ 87 w 89"/>
                        <a:gd name="T19" fmla="*/ 171 h 343"/>
                        <a:gd name="T20" fmla="*/ 85 w 89"/>
                        <a:gd name="T21" fmla="*/ 184 h 343"/>
                        <a:gd name="T22" fmla="*/ 85 w 89"/>
                        <a:gd name="T23" fmla="*/ 197 h 343"/>
                        <a:gd name="T24" fmla="*/ 84 w 89"/>
                        <a:gd name="T25" fmla="*/ 202 h 343"/>
                        <a:gd name="T26" fmla="*/ 82 w 89"/>
                        <a:gd name="T27" fmla="*/ 210 h 343"/>
                        <a:gd name="T28" fmla="*/ 78 w 89"/>
                        <a:gd name="T29" fmla="*/ 226 h 343"/>
                        <a:gd name="T30" fmla="*/ 74 w 89"/>
                        <a:gd name="T31" fmla="*/ 248 h 343"/>
                        <a:gd name="T32" fmla="*/ 71 w 89"/>
                        <a:gd name="T33" fmla="*/ 274 h 343"/>
                        <a:gd name="T34" fmla="*/ 67 w 89"/>
                        <a:gd name="T35" fmla="*/ 299 h 343"/>
                        <a:gd name="T36" fmla="*/ 65 w 89"/>
                        <a:gd name="T37" fmla="*/ 321 h 343"/>
                        <a:gd name="T38" fmla="*/ 63 w 89"/>
                        <a:gd name="T39" fmla="*/ 336 h 343"/>
                        <a:gd name="T40" fmla="*/ 61 w 89"/>
                        <a:gd name="T41" fmla="*/ 341 h 343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89"/>
                        <a:gd name="T64" fmla="*/ 0 h 343"/>
                        <a:gd name="T65" fmla="*/ 89 w 89"/>
                        <a:gd name="T66" fmla="*/ 343 h 343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89" h="343">
                          <a:moveTo>
                            <a:pt x="61" y="341"/>
                          </a:moveTo>
                          <a:lnTo>
                            <a:pt x="39" y="343"/>
                          </a:lnTo>
                          <a:lnTo>
                            <a:pt x="22" y="341"/>
                          </a:lnTo>
                          <a:lnTo>
                            <a:pt x="9" y="337"/>
                          </a:lnTo>
                          <a:lnTo>
                            <a:pt x="2" y="334"/>
                          </a:lnTo>
                          <a:lnTo>
                            <a:pt x="0" y="334"/>
                          </a:lnTo>
                          <a:lnTo>
                            <a:pt x="0" y="2"/>
                          </a:lnTo>
                          <a:lnTo>
                            <a:pt x="89" y="0"/>
                          </a:lnTo>
                          <a:lnTo>
                            <a:pt x="89" y="163"/>
                          </a:lnTo>
                          <a:lnTo>
                            <a:pt x="87" y="171"/>
                          </a:lnTo>
                          <a:lnTo>
                            <a:pt x="85" y="184"/>
                          </a:lnTo>
                          <a:lnTo>
                            <a:pt x="85" y="197"/>
                          </a:lnTo>
                          <a:lnTo>
                            <a:pt x="84" y="202"/>
                          </a:lnTo>
                          <a:lnTo>
                            <a:pt x="82" y="210"/>
                          </a:lnTo>
                          <a:lnTo>
                            <a:pt x="78" y="226"/>
                          </a:lnTo>
                          <a:lnTo>
                            <a:pt x="74" y="248"/>
                          </a:lnTo>
                          <a:lnTo>
                            <a:pt x="71" y="274"/>
                          </a:lnTo>
                          <a:lnTo>
                            <a:pt x="67" y="299"/>
                          </a:lnTo>
                          <a:lnTo>
                            <a:pt x="65" y="321"/>
                          </a:lnTo>
                          <a:lnTo>
                            <a:pt x="63" y="336"/>
                          </a:lnTo>
                          <a:lnTo>
                            <a:pt x="61" y="341"/>
                          </a:lnTo>
                          <a:close/>
                        </a:path>
                      </a:pathLst>
                    </a:custGeom>
                    <a:solidFill>
                      <a:srgbClr val="DFDFDF"/>
                    </a:solidFill>
                    <a:ln w="0">
                      <a:solidFill>
                        <a:srgbClr val="DFDFD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4" name="Freeform 193"/>
                    <p:cNvSpPr>
                      <a:spLocks/>
                    </p:cNvSpPr>
                    <p:nvPr/>
                  </p:nvSpPr>
                  <p:spPr bwMode="auto">
                    <a:xfrm>
                      <a:off x="989" y="2866"/>
                      <a:ext cx="47" cy="347"/>
                    </a:xfrm>
                    <a:custGeom>
                      <a:avLst/>
                      <a:gdLst>
                        <a:gd name="T0" fmla="*/ 47 w 47"/>
                        <a:gd name="T1" fmla="*/ 0 h 347"/>
                        <a:gd name="T2" fmla="*/ 47 w 47"/>
                        <a:gd name="T3" fmla="*/ 341 h 347"/>
                        <a:gd name="T4" fmla="*/ 23 w 47"/>
                        <a:gd name="T5" fmla="*/ 345 h 347"/>
                        <a:gd name="T6" fmla="*/ 6 w 47"/>
                        <a:gd name="T7" fmla="*/ 347 h 347"/>
                        <a:gd name="T8" fmla="*/ 0 w 47"/>
                        <a:gd name="T9" fmla="*/ 347 h 347"/>
                        <a:gd name="T10" fmla="*/ 0 w 47"/>
                        <a:gd name="T11" fmla="*/ 4 h 347"/>
                        <a:gd name="T12" fmla="*/ 47 w 47"/>
                        <a:gd name="T13" fmla="*/ 0 h 34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7"/>
                        <a:gd name="T22" fmla="*/ 0 h 347"/>
                        <a:gd name="T23" fmla="*/ 47 w 47"/>
                        <a:gd name="T24" fmla="*/ 347 h 34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7" h="347">
                          <a:moveTo>
                            <a:pt x="47" y="0"/>
                          </a:moveTo>
                          <a:lnTo>
                            <a:pt x="47" y="341"/>
                          </a:lnTo>
                          <a:lnTo>
                            <a:pt x="23" y="345"/>
                          </a:lnTo>
                          <a:lnTo>
                            <a:pt x="6" y="347"/>
                          </a:lnTo>
                          <a:lnTo>
                            <a:pt x="0" y="347"/>
                          </a:lnTo>
                          <a:lnTo>
                            <a:pt x="0" y="4"/>
                          </a:lnTo>
                          <a:lnTo>
                            <a:pt x="47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5" name="Freeform 19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826" y="2998"/>
                      <a:ext cx="102" cy="107"/>
                    </a:xfrm>
                    <a:custGeom>
                      <a:avLst/>
                      <a:gdLst>
                        <a:gd name="T0" fmla="*/ 52 w 102"/>
                        <a:gd name="T1" fmla="*/ 24 h 107"/>
                        <a:gd name="T2" fmla="*/ 65 w 102"/>
                        <a:gd name="T3" fmla="*/ 66 h 107"/>
                        <a:gd name="T4" fmla="*/ 37 w 102"/>
                        <a:gd name="T5" fmla="*/ 66 h 107"/>
                        <a:gd name="T6" fmla="*/ 52 w 102"/>
                        <a:gd name="T7" fmla="*/ 24 h 107"/>
                        <a:gd name="T8" fmla="*/ 0 w 102"/>
                        <a:gd name="T9" fmla="*/ 107 h 107"/>
                        <a:gd name="T10" fmla="*/ 24 w 102"/>
                        <a:gd name="T11" fmla="*/ 107 h 107"/>
                        <a:gd name="T12" fmla="*/ 32 w 102"/>
                        <a:gd name="T13" fmla="*/ 85 h 107"/>
                        <a:gd name="T14" fmla="*/ 71 w 102"/>
                        <a:gd name="T15" fmla="*/ 85 h 107"/>
                        <a:gd name="T16" fmla="*/ 78 w 102"/>
                        <a:gd name="T17" fmla="*/ 107 h 107"/>
                        <a:gd name="T18" fmla="*/ 102 w 102"/>
                        <a:gd name="T19" fmla="*/ 107 h 107"/>
                        <a:gd name="T20" fmla="*/ 65 w 102"/>
                        <a:gd name="T21" fmla="*/ 0 h 107"/>
                        <a:gd name="T22" fmla="*/ 39 w 102"/>
                        <a:gd name="T23" fmla="*/ 0 h 107"/>
                        <a:gd name="T24" fmla="*/ 0 w 102"/>
                        <a:gd name="T25" fmla="*/ 107 h 10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2"/>
                        <a:gd name="T40" fmla="*/ 0 h 107"/>
                        <a:gd name="T41" fmla="*/ 102 w 102"/>
                        <a:gd name="T42" fmla="*/ 107 h 10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2" h="107">
                          <a:moveTo>
                            <a:pt x="52" y="24"/>
                          </a:moveTo>
                          <a:lnTo>
                            <a:pt x="65" y="66"/>
                          </a:lnTo>
                          <a:lnTo>
                            <a:pt x="37" y="66"/>
                          </a:lnTo>
                          <a:lnTo>
                            <a:pt x="52" y="24"/>
                          </a:lnTo>
                          <a:close/>
                          <a:moveTo>
                            <a:pt x="0" y="107"/>
                          </a:moveTo>
                          <a:lnTo>
                            <a:pt x="24" y="107"/>
                          </a:lnTo>
                          <a:lnTo>
                            <a:pt x="32" y="85"/>
                          </a:lnTo>
                          <a:lnTo>
                            <a:pt x="71" y="85"/>
                          </a:lnTo>
                          <a:lnTo>
                            <a:pt x="78" y="107"/>
                          </a:lnTo>
                          <a:lnTo>
                            <a:pt x="102" y="107"/>
                          </a:lnTo>
                          <a:lnTo>
                            <a:pt x="65" y="0"/>
                          </a:lnTo>
                          <a:lnTo>
                            <a:pt x="39" y="0"/>
                          </a:lnTo>
                          <a:lnTo>
                            <a:pt x="0" y="10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6" name="Freeform 195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7" name="Freeform 196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8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849" y="2742"/>
                      <a:ext cx="313" cy="191"/>
                    </a:xfrm>
                    <a:custGeom>
                      <a:avLst/>
                      <a:gdLst>
                        <a:gd name="T0" fmla="*/ 157 w 313"/>
                        <a:gd name="T1" fmla="*/ 191 h 191"/>
                        <a:gd name="T2" fmla="*/ 198 w 313"/>
                        <a:gd name="T3" fmla="*/ 187 h 191"/>
                        <a:gd name="T4" fmla="*/ 235 w 313"/>
                        <a:gd name="T5" fmla="*/ 180 h 191"/>
                        <a:gd name="T6" fmla="*/ 268 w 313"/>
                        <a:gd name="T7" fmla="*/ 167 h 191"/>
                        <a:gd name="T8" fmla="*/ 293 w 313"/>
                        <a:gd name="T9" fmla="*/ 150 h 191"/>
                        <a:gd name="T10" fmla="*/ 307 w 313"/>
                        <a:gd name="T11" fmla="*/ 130 h 191"/>
                        <a:gd name="T12" fmla="*/ 313 w 313"/>
                        <a:gd name="T13" fmla="*/ 107 h 191"/>
                        <a:gd name="T14" fmla="*/ 307 w 313"/>
                        <a:gd name="T15" fmla="*/ 85 h 191"/>
                        <a:gd name="T16" fmla="*/ 293 w 313"/>
                        <a:gd name="T17" fmla="*/ 59 h 191"/>
                        <a:gd name="T18" fmla="*/ 268 w 313"/>
                        <a:gd name="T19" fmla="*/ 37 h 191"/>
                        <a:gd name="T20" fmla="*/ 235 w 313"/>
                        <a:gd name="T21" fmla="*/ 18 h 191"/>
                        <a:gd name="T22" fmla="*/ 198 w 313"/>
                        <a:gd name="T23" fmla="*/ 5 h 191"/>
                        <a:gd name="T24" fmla="*/ 157 w 313"/>
                        <a:gd name="T25" fmla="*/ 0 h 191"/>
                        <a:gd name="T26" fmla="*/ 114 w 313"/>
                        <a:gd name="T27" fmla="*/ 5 h 191"/>
                        <a:gd name="T28" fmla="*/ 77 w 313"/>
                        <a:gd name="T29" fmla="*/ 18 h 191"/>
                        <a:gd name="T30" fmla="*/ 46 w 313"/>
                        <a:gd name="T31" fmla="*/ 37 h 191"/>
                        <a:gd name="T32" fmla="*/ 22 w 313"/>
                        <a:gd name="T33" fmla="*/ 59 h 191"/>
                        <a:gd name="T34" fmla="*/ 5 w 313"/>
                        <a:gd name="T35" fmla="*/ 85 h 191"/>
                        <a:gd name="T36" fmla="*/ 0 w 313"/>
                        <a:gd name="T37" fmla="*/ 107 h 191"/>
                        <a:gd name="T38" fmla="*/ 5 w 313"/>
                        <a:gd name="T39" fmla="*/ 130 h 191"/>
                        <a:gd name="T40" fmla="*/ 22 w 313"/>
                        <a:gd name="T41" fmla="*/ 150 h 191"/>
                        <a:gd name="T42" fmla="*/ 46 w 313"/>
                        <a:gd name="T43" fmla="*/ 167 h 191"/>
                        <a:gd name="T44" fmla="*/ 77 w 313"/>
                        <a:gd name="T45" fmla="*/ 180 h 191"/>
                        <a:gd name="T46" fmla="*/ 114 w 313"/>
                        <a:gd name="T47" fmla="*/ 187 h 191"/>
                        <a:gd name="T48" fmla="*/ 157 w 313"/>
                        <a:gd name="T49" fmla="*/ 191 h 19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13"/>
                        <a:gd name="T76" fmla="*/ 0 h 191"/>
                        <a:gd name="T77" fmla="*/ 313 w 313"/>
                        <a:gd name="T78" fmla="*/ 191 h 19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13" h="191">
                          <a:moveTo>
                            <a:pt x="157" y="191"/>
                          </a:moveTo>
                          <a:lnTo>
                            <a:pt x="198" y="187"/>
                          </a:lnTo>
                          <a:lnTo>
                            <a:pt x="235" y="180"/>
                          </a:lnTo>
                          <a:lnTo>
                            <a:pt x="268" y="167"/>
                          </a:lnTo>
                          <a:lnTo>
                            <a:pt x="293" y="150"/>
                          </a:lnTo>
                          <a:lnTo>
                            <a:pt x="307" y="130"/>
                          </a:lnTo>
                          <a:lnTo>
                            <a:pt x="313" y="107"/>
                          </a:lnTo>
                          <a:lnTo>
                            <a:pt x="307" y="85"/>
                          </a:lnTo>
                          <a:lnTo>
                            <a:pt x="293" y="59"/>
                          </a:lnTo>
                          <a:lnTo>
                            <a:pt x="268" y="37"/>
                          </a:lnTo>
                          <a:lnTo>
                            <a:pt x="235" y="18"/>
                          </a:lnTo>
                          <a:lnTo>
                            <a:pt x="198" y="5"/>
                          </a:lnTo>
                          <a:lnTo>
                            <a:pt x="157" y="0"/>
                          </a:lnTo>
                          <a:lnTo>
                            <a:pt x="114" y="5"/>
                          </a:lnTo>
                          <a:lnTo>
                            <a:pt x="77" y="18"/>
                          </a:lnTo>
                          <a:lnTo>
                            <a:pt x="46" y="37"/>
                          </a:lnTo>
                          <a:lnTo>
                            <a:pt x="22" y="59"/>
                          </a:lnTo>
                          <a:lnTo>
                            <a:pt x="5" y="85"/>
                          </a:lnTo>
                          <a:lnTo>
                            <a:pt x="0" y="107"/>
                          </a:lnTo>
                          <a:lnTo>
                            <a:pt x="5" y="130"/>
                          </a:lnTo>
                          <a:lnTo>
                            <a:pt x="22" y="150"/>
                          </a:lnTo>
                          <a:lnTo>
                            <a:pt x="46" y="167"/>
                          </a:lnTo>
                          <a:lnTo>
                            <a:pt x="77" y="180"/>
                          </a:lnTo>
                          <a:lnTo>
                            <a:pt x="114" y="187"/>
                          </a:lnTo>
                          <a:lnTo>
                            <a:pt x="157" y="191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9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863" y="2744"/>
                      <a:ext cx="284" cy="170"/>
                    </a:xfrm>
                    <a:custGeom>
                      <a:avLst/>
                      <a:gdLst>
                        <a:gd name="T0" fmla="*/ 143 w 284"/>
                        <a:gd name="T1" fmla="*/ 170 h 170"/>
                        <a:gd name="T2" fmla="*/ 180 w 284"/>
                        <a:gd name="T3" fmla="*/ 168 h 170"/>
                        <a:gd name="T4" fmla="*/ 214 w 284"/>
                        <a:gd name="T5" fmla="*/ 161 h 170"/>
                        <a:gd name="T6" fmla="*/ 243 w 284"/>
                        <a:gd name="T7" fmla="*/ 150 h 170"/>
                        <a:gd name="T8" fmla="*/ 266 w 284"/>
                        <a:gd name="T9" fmla="*/ 135 h 170"/>
                        <a:gd name="T10" fmla="*/ 280 w 284"/>
                        <a:gd name="T11" fmla="*/ 116 h 170"/>
                        <a:gd name="T12" fmla="*/ 284 w 284"/>
                        <a:gd name="T13" fmla="*/ 96 h 170"/>
                        <a:gd name="T14" fmla="*/ 280 w 284"/>
                        <a:gd name="T15" fmla="*/ 76 h 170"/>
                        <a:gd name="T16" fmla="*/ 266 w 284"/>
                        <a:gd name="T17" fmla="*/ 53 h 170"/>
                        <a:gd name="T18" fmla="*/ 243 w 284"/>
                        <a:gd name="T19" fmla="*/ 33 h 170"/>
                        <a:gd name="T20" fmla="*/ 214 w 284"/>
                        <a:gd name="T21" fmla="*/ 16 h 170"/>
                        <a:gd name="T22" fmla="*/ 180 w 284"/>
                        <a:gd name="T23" fmla="*/ 3 h 170"/>
                        <a:gd name="T24" fmla="*/ 143 w 284"/>
                        <a:gd name="T25" fmla="*/ 0 h 170"/>
                        <a:gd name="T26" fmla="*/ 106 w 284"/>
                        <a:gd name="T27" fmla="*/ 3 h 170"/>
                        <a:gd name="T28" fmla="*/ 71 w 284"/>
                        <a:gd name="T29" fmla="*/ 16 h 170"/>
                        <a:gd name="T30" fmla="*/ 43 w 284"/>
                        <a:gd name="T31" fmla="*/ 33 h 170"/>
                        <a:gd name="T32" fmla="*/ 21 w 284"/>
                        <a:gd name="T33" fmla="*/ 53 h 170"/>
                        <a:gd name="T34" fmla="*/ 6 w 284"/>
                        <a:gd name="T35" fmla="*/ 76 h 170"/>
                        <a:gd name="T36" fmla="*/ 0 w 284"/>
                        <a:gd name="T37" fmla="*/ 96 h 170"/>
                        <a:gd name="T38" fmla="*/ 6 w 284"/>
                        <a:gd name="T39" fmla="*/ 116 h 170"/>
                        <a:gd name="T40" fmla="*/ 21 w 284"/>
                        <a:gd name="T41" fmla="*/ 135 h 170"/>
                        <a:gd name="T42" fmla="*/ 43 w 284"/>
                        <a:gd name="T43" fmla="*/ 150 h 170"/>
                        <a:gd name="T44" fmla="*/ 71 w 284"/>
                        <a:gd name="T45" fmla="*/ 161 h 170"/>
                        <a:gd name="T46" fmla="*/ 106 w 284"/>
                        <a:gd name="T47" fmla="*/ 168 h 170"/>
                        <a:gd name="T48" fmla="*/ 143 w 284"/>
                        <a:gd name="T49" fmla="*/ 170 h 170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84"/>
                        <a:gd name="T76" fmla="*/ 0 h 170"/>
                        <a:gd name="T77" fmla="*/ 284 w 284"/>
                        <a:gd name="T78" fmla="*/ 170 h 170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84" h="170">
                          <a:moveTo>
                            <a:pt x="143" y="170"/>
                          </a:moveTo>
                          <a:lnTo>
                            <a:pt x="180" y="168"/>
                          </a:lnTo>
                          <a:lnTo>
                            <a:pt x="214" y="161"/>
                          </a:lnTo>
                          <a:lnTo>
                            <a:pt x="243" y="150"/>
                          </a:lnTo>
                          <a:lnTo>
                            <a:pt x="266" y="135"/>
                          </a:lnTo>
                          <a:lnTo>
                            <a:pt x="280" y="116"/>
                          </a:lnTo>
                          <a:lnTo>
                            <a:pt x="284" y="96"/>
                          </a:lnTo>
                          <a:lnTo>
                            <a:pt x="280" y="76"/>
                          </a:lnTo>
                          <a:lnTo>
                            <a:pt x="266" y="53"/>
                          </a:lnTo>
                          <a:lnTo>
                            <a:pt x="243" y="33"/>
                          </a:lnTo>
                          <a:lnTo>
                            <a:pt x="214" y="16"/>
                          </a:lnTo>
                          <a:lnTo>
                            <a:pt x="180" y="3"/>
                          </a:lnTo>
                          <a:lnTo>
                            <a:pt x="143" y="0"/>
                          </a:lnTo>
                          <a:lnTo>
                            <a:pt x="106" y="3"/>
                          </a:lnTo>
                          <a:lnTo>
                            <a:pt x="71" y="16"/>
                          </a:lnTo>
                          <a:lnTo>
                            <a:pt x="43" y="33"/>
                          </a:lnTo>
                          <a:lnTo>
                            <a:pt x="21" y="53"/>
                          </a:lnTo>
                          <a:lnTo>
                            <a:pt x="6" y="76"/>
                          </a:lnTo>
                          <a:lnTo>
                            <a:pt x="0" y="96"/>
                          </a:lnTo>
                          <a:lnTo>
                            <a:pt x="6" y="116"/>
                          </a:lnTo>
                          <a:lnTo>
                            <a:pt x="21" y="135"/>
                          </a:lnTo>
                          <a:lnTo>
                            <a:pt x="43" y="150"/>
                          </a:lnTo>
                          <a:lnTo>
                            <a:pt x="71" y="161"/>
                          </a:lnTo>
                          <a:lnTo>
                            <a:pt x="106" y="168"/>
                          </a:lnTo>
                          <a:lnTo>
                            <a:pt x="143" y="170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0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880" y="2745"/>
                      <a:ext cx="252" cy="153"/>
                    </a:xfrm>
                    <a:custGeom>
                      <a:avLst/>
                      <a:gdLst>
                        <a:gd name="T0" fmla="*/ 126 w 252"/>
                        <a:gd name="T1" fmla="*/ 153 h 153"/>
                        <a:gd name="T2" fmla="*/ 160 w 252"/>
                        <a:gd name="T3" fmla="*/ 151 h 153"/>
                        <a:gd name="T4" fmla="*/ 189 w 252"/>
                        <a:gd name="T5" fmla="*/ 143 h 153"/>
                        <a:gd name="T6" fmla="*/ 215 w 252"/>
                        <a:gd name="T7" fmla="*/ 134 h 153"/>
                        <a:gd name="T8" fmla="*/ 236 w 252"/>
                        <a:gd name="T9" fmla="*/ 119 h 153"/>
                        <a:gd name="T10" fmla="*/ 249 w 252"/>
                        <a:gd name="T11" fmla="*/ 104 h 153"/>
                        <a:gd name="T12" fmla="*/ 252 w 252"/>
                        <a:gd name="T13" fmla="*/ 86 h 153"/>
                        <a:gd name="T14" fmla="*/ 249 w 252"/>
                        <a:gd name="T15" fmla="*/ 67 h 153"/>
                        <a:gd name="T16" fmla="*/ 236 w 252"/>
                        <a:gd name="T17" fmla="*/ 49 h 153"/>
                        <a:gd name="T18" fmla="*/ 215 w 252"/>
                        <a:gd name="T19" fmla="*/ 30 h 153"/>
                        <a:gd name="T20" fmla="*/ 189 w 252"/>
                        <a:gd name="T21" fmla="*/ 13 h 153"/>
                        <a:gd name="T22" fmla="*/ 160 w 252"/>
                        <a:gd name="T23" fmla="*/ 4 h 153"/>
                        <a:gd name="T24" fmla="*/ 126 w 252"/>
                        <a:gd name="T25" fmla="*/ 0 h 153"/>
                        <a:gd name="T26" fmla="*/ 93 w 252"/>
                        <a:gd name="T27" fmla="*/ 4 h 153"/>
                        <a:gd name="T28" fmla="*/ 63 w 252"/>
                        <a:gd name="T29" fmla="*/ 13 h 153"/>
                        <a:gd name="T30" fmla="*/ 37 w 252"/>
                        <a:gd name="T31" fmla="*/ 30 h 153"/>
                        <a:gd name="T32" fmla="*/ 17 w 252"/>
                        <a:gd name="T33" fmla="*/ 49 h 153"/>
                        <a:gd name="T34" fmla="*/ 4 w 252"/>
                        <a:gd name="T35" fmla="*/ 67 h 153"/>
                        <a:gd name="T36" fmla="*/ 0 w 252"/>
                        <a:gd name="T37" fmla="*/ 86 h 153"/>
                        <a:gd name="T38" fmla="*/ 4 w 252"/>
                        <a:gd name="T39" fmla="*/ 104 h 153"/>
                        <a:gd name="T40" fmla="*/ 17 w 252"/>
                        <a:gd name="T41" fmla="*/ 119 h 153"/>
                        <a:gd name="T42" fmla="*/ 37 w 252"/>
                        <a:gd name="T43" fmla="*/ 134 h 153"/>
                        <a:gd name="T44" fmla="*/ 63 w 252"/>
                        <a:gd name="T45" fmla="*/ 143 h 153"/>
                        <a:gd name="T46" fmla="*/ 93 w 252"/>
                        <a:gd name="T47" fmla="*/ 151 h 153"/>
                        <a:gd name="T48" fmla="*/ 126 w 252"/>
                        <a:gd name="T49" fmla="*/ 153 h 15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2"/>
                        <a:gd name="T76" fmla="*/ 0 h 153"/>
                        <a:gd name="T77" fmla="*/ 252 w 252"/>
                        <a:gd name="T78" fmla="*/ 153 h 15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2" h="153">
                          <a:moveTo>
                            <a:pt x="126" y="153"/>
                          </a:moveTo>
                          <a:lnTo>
                            <a:pt x="160" y="151"/>
                          </a:lnTo>
                          <a:lnTo>
                            <a:pt x="189" y="143"/>
                          </a:lnTo>
                          <a:lnTo>
                            <a:pt x="215" y="134"/>
                          </a:lnTo>
                          <a:lnTo>
                            <a:pt x="236" y="119"/>
                          </a:lnTo>
                          <a:lnTo>
                            <a:pt x="249" y="104"/>
                          </a:lnTo>
                          <a:lnTo>
                            <a:pt x="252" y="86"/>
                          </a:lnTo>
                          <a:lnTo>
                            <a:pt x="249" y="67"/>
                          </a:lnTo>
                          <a:lnTo>
                            <a:pt x="236" y="49"/>
                          </a:lnTo>
                          <a:lnTo>
                            <a:pt x="215" y="30"/>
                          </a:lnTo>
                          <a:lnTo>
                            <a:pt x="189" y="13"/>
                          </a:lnTo>
                          <a:lnTo>
                            <a:pt x="160" y="4"/>
                          </a:lnTo>
                          <a:lnTo>
                            <a:pt x="126" y="0"/>
                          </a:lnTo>
                          <a:lnTo>
                            <a:pt x="93" y="4"/>
                          </a:lnTo>
                          <a:lnTo>
                            <a:pt x="63" y="13"/>
                          </a:lnTo>
                          <a:lnTo>
                            <a:pt x="37" y="30"/>
                          </a:lnTo>
                          <a:lnTo>
                            <a:pt x="17" y="49"/>
                          </a:lnTo>
                          <a:lnTo>
                            <a:pt x="4" y="67"/>
                          </a:lnTo>
                          <a:lnTo>
                            <a:pt x="0" y="86"/>
                          </a:lnTo>
                          <a:lnTo>
                            <a:pt x="4" y="104"/>
                          </a:lnTo>
                          <a:lnTo>
                            <a:pt x="17" y="119"/>
                          </a:lnTo>
                          <a:lnTo>
                            <a:pt x="37" y="134"/>
                          </a:lnTo>
                          <a:lnTo>
                            <a:pt x="63" y="143"/>
                          </a:lnTo>
                          <a:lnTo>
                            <a:pt x="93" y="151"/>
                          </a:lnTo>
                          <a:lnTo>
                            <a:pt x="126" y="153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1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895" y="2745"/>
                      <a:ext cx="222" cy="136"/>
                    </a:xfrm>
                    <a:custGeom>
                      <a:avLst/>
                      <a:gdLst>
                        <a:gd name="T0" fmla="*/ 111 w 222"/>
                        <a:gd name="T1" fmla="*/ 136 h 136"/>
                        <a:gd name="T2" fmla="*/ 146 w 222"/>
                        <a:gd name="T3" fmla="*/ 132 h 136"/>
                        <a:gd name="T4" fmla="*/ 176 w 222"/>
                        <a:gd name="T5" fmla="*/ 125 h 136"/>
                        <a:gd name="T6" fmla="*/ 200 w 222"/>
                        <a:gd name="T7" fmla="*/ 112 h 136"/>
                        <a:gd name="T8" fmla="*/ 217 w 222"/>
                        <a:gd name="T9" fmla="*/ 95 h 136"/>
                        <a:gd name="T10" fmla="*/ 222 w 222"/>
                        <a:gd name="T11" fmla="*/ 78 h 136"/>
                        <a:gd name="T12" fmla="*/ 219 w 222"/>
                        <a:gd name="T13" fmla="*/ 62 h 136"/>
                        <a:gd name="T14" fmla="*/ 208 w 222"/>
                        <a:gd name="T15" fmla="*/ 43 h 136"/>
                        <a:gd name="T16" fmla="*/ 189 w 222"/>
                        <a:gd name="T17" fmla="*/ 26 h 136"/>
                        <a:gd name="T18" fmla="*/ 167 w 222"/>
                        <a:gd name="T19" fmla="*/ 13 h 136"/>
                        <a:gd name="T20" fmla="*/ 141 w 222"/>
                        <a:gd name="T21" fmla="*/ 4 h 136"/>
                        <a:gd name="T22" fmla="*/ 111 w 222"/>
                        <a:gd name="T23" fmla="*/ 0 h 136"/>
                        <a:gd name="T24" fmla="*/ 81 w 222"/>
                        <a:gd name="T25" fmla="*/ 4 h 136"/>
                        <a:gd name="T26" fmla="*/ 56 w 222"/>
                        <a:gd name="T27" fmla="*/ 13 h 136"/>
                        <a:gd name="T28" fmla="*/ 33 w 222"/>
                        <a:gd name="T29" fmla="*/ 26 h 136"/>
                        <a:gd name="T30" fmla="*/ 15 w 222"/>
                        <a:gd name="T31" fmla="*/ 43 h 136"/>
                        <a:gd name="T32" fmla="*/ 4 w 222"/>
                        <a:gd name="T33" fmla="*/ 62 h 136"/>
                        <a:gd name="T34" fmla="*/ 0 w 222"/>
                        <a:gd name="T35" fmla="*/ 78 h 136"/>
                        <a:gd name="T36" fmla="*/ 5 w 222"/>
                        <a:gd name="T37" fmla="*/ 95 h 136"/>
                        <a:gd name="T38" fmla="*/ 22 w 222"/>
                        <a:gd name="T39" fmla="*/ 112 h 136"/>
                        <a:gd name="T40" fmla="*/ 46 w 222"/>
                        <a:gd name="T41" fmla="*/ 125 h 136"/>
                        <a:gd name="T42" fmla="*/ 76 w 222"/>
                        <a:gd name="T43" fmla="*/ 132 h 136"/>
                        <a:gd name="T44" fmla="*/ 111 w 222"/>
                        <a:gd name="T45" fmla="*/ 136 h 1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22"/>
                        <a:gd name="T70" fmla="*/ 0 h 136"/>
                        <a:gd name="T71" fmla="*/ 222 w 222"/>
                        <a:gd name="T72" fmla="*/ 136 h 13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22" h="136">
                          <a:moveTo>
                            <a:pt x="111" y="136"/>
                          </a:moveTo>
                          <a:lnTo>
                            <a:pt x="146" y="132"/>
                          </a:lnTo>
                          <a:lnTo>
                            <a:pt x="176" y="125"/>
                          </a:lnTo>
                          <a:lnTo>
                            <a:pt x="200" y="112"/>
                          </a:lnTo>
                          <a:lnTo>
                            <a:pt x="217" y="95"/>
                          </a:lnTo>
                          <a:lnTo>
                            <a:pt x="222" y="78"/>
                          </a:lnTo>
                          <a:lnTo>
                            <a:pt x="219" y="62"/>
                          </a:lnTo>
                          <a:lnTo>
                            <a:pt x="208" y="43"/>
                          </a:lnTo>
                          <a:lnTo>
                            <a:pt x="189" y="26"/>
                          </a:lnTo>
                          <a:lnTo>
                            <a:pt x="167" y="13"/>
                          </a:lnTo>
                          <a:lnTo>
                            <a:pt x="141" y="4"/>
                          </a:lnTo>
                          <a:lnTo>
                            <a:pt x="111" y="0"/>
                          </a:lnTo>
                          <a:lnTo>
                            <a:pt x="81" y="4"/>
                          </a:lnTo>
                          <a:lnTo>
                            <a:pt x="56" y="13"/>
                          </a:lnTo>
                          <a:lnTo>
                            <a:pt x="33" y="26"/>
                          </a:lnTo>
                          <a:lnTo>
                            <a:pt x="15" y="43"/>
                          </a:lnTo>
                          <a:lnTo>
                            <a:pt x="4" y="62"/>
                          </a:lnTo>
                          <a:lnTo>
                            <a:pt x="0" y="78"/>
                          </a:lnTo>
                          <a:lnTo>
                            <a:pt x="5" y="95"/>
                          </a:lnTo>
                          <a:lnTo>
                            <a:pt x="22" y="112"/>
                          </a:lnTo>
                          <a:lnTo>
                            <a:pt x="46" y="125"/>
                          </a:lnTo>
                          <a:lnTo>
                            <a:pt x="76" y="132"/>
                          </a:lnTo>
                          <a:lnTo>
                            <a:pt x="111" y="136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2" name="Freeform 201"/>
                    <p:cNvSpPr>
                      <a:spLocks/>
                    </p:cNvSpPr>
                    <p:nvPr/>
                  </p:nvSpPr>
                  <p:spPr bwMode="auto">
                    <a:xfrm>
                      <a:off x="910" y="2747"/>
                      <a:ext cx="193" cy="117"/>
                    </a:xfrm>
                    <a:custGeom>
                      <a:avLst/>
                      <a:gdLst>
                        <a:gd name="T0" fmla="*/ 96 w 193"/>
                        <a:gd name="T1" fmla="*/ 117 h 117"/>
                        <a:gd name="T2" fmla="*/ 126 w 193"/>
                        <a:gd name="T3" fmla="*/ 113 h 117"/>
                        <a:gd name="T4" fmla="*/ 154 w 193"/>
                        <a:gd name="T5" fmla="*/ 106 h 117"/>
                        <a:gd name="T6" fmla="*/ 174 w 193"/>
                        <a:gd name="T7" fmla="*/ 97 h 117"/>
                        <a:gd name="T8" fmla="*/ 187 w 193"/>
                        <a:gd name="T9" fmla="*/ 82 h 117"/>
                        <a:gd name="T10" fmla="*/ 193 w 193"/>
                        <a:gd name="T11" fmla="*/ 67 h 117"/>
                        <a:gd name="T12" fmla="*/ 187 w 193"/>
                        <a:gd name="T13" fmla="*/ 49 h 117"/>
                        <a:gd name="T14" fmla="*/ 174 w 193"/>
                        <a:gd name="T15" fmla="*/ 32 h 117"/>
                        <a:gd name="T16" fmla="*/ 154 w 193"/>
                        <a:gd name="T17" fmla="*/ 15 h 117"/>
                        <a:gd name="T18" fmla="*/ 126 w 193"/>
                        <a:gd name="T19" fmla="*/ 4 h 117"/>
                        <a:gd name="T20" fmla="*/ 96 w 193"/>
                        <a:gd name="T21" fmla="*/ 0 h 117"/>
                        <a:gd name="T22" fmla="*/ 66 w 193"/>
                        <a:gd name="T23" fmla="*/ 4 h 117"/>
                        <a:gd name="T24" fmla="*/ 41 w 193"/>
                        <a:gd name="T25" fmla="*/ 15 h 117"/>
                        <a:gd name="T26" fmla="*/ 18 w 193"/>
                        <a:gd name="T27" fmla="*/ 32 h 117"/>
                        <a:gd name="T28" fmla="*/ 5 w 193"/>
                        <a:gd name="T29" fmla="*/ 49 h 117"/>
                        <a:gd name="T30" fmla="*/ 0 w 193"/>
                        <a:gd name="T31" fmla="*/ 67 h 117"/>
                        <a:gd name="T32" fmla="*/ 5 w 193"/>
                        <a:gd name="T33" fmla="*/ 82 h 117"/>
                        <a:gd name="T34" fmla="*/ 18 w 193"/>
                        <a:gd name="T35" fmla="*/ 97 h 117"/>
                        <a:gd name="T36" fmla="*/ 41 w 193"/>
                        <a:gd name="T37" fmla="*/ 106 h 117"/>
                        <a:gd name="T38" fmla="*/ 66 w 193"/>
                        <a:gd name="T39" fmla="*/ 113 h 117"/>
                        <a:gd name="T40" fmla="*/ 96 w 193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3"/>
                        <a:gd name="T64" fmla="*/ 0 h 117"/>
                        <a:gd name="T65" fmla="*/ 193 w 193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3" h="117">
                          <a:moveTo>
                            <a:pt x="96" y="117"/>
                          </a:moveTo>
                          <a:lnTo>
                            <a:pt x="126" y="113"/>
                          </a:lnTo>
                          <a:lnTo>
                            <a:pt x="154" y="106"/>
                          </a:lnTo>
                          <a:lnTo>
                            <a:pt x="174" y="97"/>
                          </a:lnTo>
                          <a:lnTo>
                            <a:pt x="187" y="82"/>
                          </a:lnTo>
                          <a:lnTo>
                            <a:pt x="193" y="67"/>
                          </a:lnTo>
                          <a:lnTo>
                            <a:pt x="187" y="49"/>
                          </a:lnTo>
                          <a:lnTo>
                            <a:pt x="174" y="32"/>
                          </a:lnTo>
                          <a:lnTo>
                            <a:pt x="154" y="15"/>
                          </a:lnTo>
                          <a:lnTo>
                            <a:pt x="126" y="4"/>
                          </a:lnTo>
                          <a:lnTo>
                            <a:pt x="96" y="0"/>
                          </a:lnTo>
                          <a:lnTo>
                            <a:pt x="66" y="4"/>
                          </a:lnTo>
                          <a:lnTo>
                            <a:pt x="41" y="15"/>
                          </a:lnTo>
                          <a:lnTo>
                            <a:pt x="18" y="32"/>
                          </a:lnTo>
                          <a:lnTo>
                            <a:pt x="5" y="49"/>
                          </a:lnTo>
                          <a:lnTo>
                            <a:pt x="0" y="67"/>
                          </a:lnTo>
                          <a:lnTo>
                            <a:pt x="5" y="82"/>
                          </a:lnTo>
                          <a:lnTo>
                            <a:pt x="18" y="97"/>
                          </a:lnTo>
                          <a:lnTo>
                            <a:pt x="41" y="106"/>
                          </a:lnTo>
                          <a:lnTo>
                            <a:pt x="66" y="113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3" name="Freeform 202"/>
                    <p:cNvSpPr>
                      <a:spLocks/>
                    </p:cNvSpPr>
                    <p:nvPr/>
                  </p:nvSpPr>
                  <p:spPr bwMode="auto">
                    <a:xfrm>
                      <a:off x="926" y="2749"/>
                      <a:ext cx="162" cy="97"/>
                    </a:xfrm>
                    <a:custGeom>
                      <a:avLst/>
                      <a:gdLst>
                        <a:gd name="T0" fmla="*/ 80 w 162"/>
                        <a:gd name="T1" fmla="*/ 97 h 97"/>
                        <a:gd name="T2" fmla="*/ 106 w 162"/>
                        <a:gd name="T3" fmla="*/ 95 h 97"/>
                        <a:gd name="T4" fmla="*/ 128 w 162"/>
                        <a:gd name="T5" fmla="*/ 89 h 97"/>
                        <a:gd name="T6" fmla="*/ 145 w 162"/>
                        <a:gd name="T7" fmla="*/ 80 h 97"/>
                        <a:gd name="T8" fmla="*/ 158 w 162"/>
                        <a:gd name="T9" fmla="*/ 69 h 97"/>
                        <a:gd name="T10" fmla="*/ 162 w 162"/>
                        <a:gd name="T11" fmla="*/ 56 h 97"/>
                        <a:gd name="T12" fmla="*/ 158 w 162"/>
                        <a:gd name="T13" fmla="*/ 41 h 97"/>
                        <a:gd name="T14" fmla="*/ 145 w 162"/>
                        <a:gd name="T15" fmla="*/ 26 h 97"/>
                        <a:gd name="T16" fmla="*/ 128 w 162"/>
                        <a:gd name="T17" fmla="*/ 13 h 97"/>
                        <a:gd name="T18" fmla="*/ 106 w 162"/>
                        <a:gd name="T19" fmla="*/ 4 h 97"/>
                        <a:gd name="T20" fmla="*/ 80 w 162"/>
                        <a:gd name="T21" fmla="*/ 0 h 97"/>
                        <a:gd name="T22" fmla="*/ 54 w 162"/>
                        <a:gd name="T23" fmla="*/ 4 h 97"/>
                        <a:gd name="T24" fmla="*/ 34 w 162"/>
                        <a:gd name="T25" fmla="*/ 13 h 97"/>
                        <a:gd name="T26" fmla="*/ 15 w 162"/>
                        <a:gd name="T27" fmla="*/ 26 h 97"/>
                        <a:gd name="T28" fmla="*/ 4 w 162"/>
                        <a:gd name="T29" fmla="*/ 41 h 97"/>
                        <a:gd name="T30" fmla="*/ 0 w 162"/>
                        <a:gd name="T31" fmla="*/ 56 h 97"/>
                        <a:gd name="T32" fmla="*/ 4 w 162"/>
                        <a:gd name="T33" fmla="*/ 69 h 97"/>
                        <a:gd name="T34" fmla="*/ 15 w 162"/>
                        <a:gd name="T35" fmla="*/ 80 h 97"/>
                        <a:gd name="T36" fmla="*/ 34 w 162"/>
                        <a:gd name="T37" fmla="*/ 89 h 97"/>
                        <a:gd name="T38" fmla="*/ 54 w 162"/>
                        <a:gd name="T39" fmla="*/ 95 h 97"/>
                        <a:gd name="T40" fmla="*/ 80 w 162"/>
                        <a:gd name="T41" fmla="*/ 97 h 9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2"/>
                        <a:gd name="T64" fmla="*/ 0 h 97"/>
                        <a:gd name="T65" fmla="*/ 162 w 162"/>
                        <a:gd name="T66" fmla="*/ 97 h 9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2" h="97">
                          <a:moveTo>
                            <a:pt x="80" y="97"/>
                          </a:moveTo>
                          <a:lnTo>
                            <a:pt x="106" y="95"/>
                          </a:lnTo>
                          <a:lnTo>
                            <a:pt x="128" y="89"/>
                          </a:lnTo>
                          <a:lnTo>
                            <a:pt x="145" y="80"/>
                          </a:lnTo>
                          <a:lnTo>
                            <a:pt x="158" y="69"/>
                          </a:lnTo>
                          <a:lnTo>
                            <a:pt x="162" y="56"/>
                          </a:lnTo>
                          <a:lnTo>
                            <a:pt x="158" y="41"/>
                          </a:lnTo>
                          <a:lnTo>
                            <a:pt x="145" y="26"/>
                          </a:lnTo>
                          <a:lnTo>
                            <a:pt x="128" y="13"/>
                          </a:lnTo>
                          <a:lnTo>
                            <a:pt x="106" y="4"/>
                          </a:lnTo>
                          <a:lnTo>
                            <a:pt x="80" y="0"/>
                          </a:lnTo>
                          <a:lnTo>
                            <a:pt x="54" y="4"/>
                          </a:lnTo>
                          <a:lnTo>
                            <a:pt x="34" y="13"/>
                          </a:lnTo>
                          <a:lnTo>
                            <a:pt x="15" y="26"/>
                          </a:lnTo>
                          <a:lnTo>
                            <a:pt x="4" y="41"/>
                          </a:lnTo>
                          <a:lnTo>
                            <a:pt x="0" y="56"/>
                          </a:lnTo>
                          <a:lnTo>
                            <a:pt x="4" y="69"/>
                          </a:lnTo>
                          <a:lnTo>
                            <a:pt x="15" y="80"/>
                          </a:lnTo>
                          <a:lnTo>
                            <a:pt x="34" y="89"/>
                          </a:lnTo>
                          <a:lnTo>
                            <a:pt x="54" y="95"/>
                          </a:lnTo>
                          <a:lnTo>
                            <a:pt x="80" y="97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4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941" y="2751"/>
                      <a:ext cx="132" cy="78"/>
                    </a:xfrm>
                    <a:custGeom>
                      <a:avLst/>
                      <a:gdLst>
                        <a:gd name="T0" fmla="*/ 65 w 132"/>
                        <a:gd name="T1" fmla="*/ 78 h 78"/>
                        <a:gd name="T2" fmla="*/ 91 w 132"/>
                        <a:gd name="T3" fmla="*/ 76 h 78"/>
                        <a:gd name="T4" fmla="*/ 111 w 132"/>
                        <a:gd name="T5" fmla="*/ 69 h 78"/>
                        <a:gd name="T6" fmla="*/ 126 w 132"/>
                        <a:gd name="T7" fmla="*/ 58 h 78"/>
                        <a:gd name="T8" fmla="*/ 132 w 132"/>
                        <a:gd name="T9" fmla="*/ 45 h 78"/>
                        <a:gd name="T10" fmla="*/ 126 w 132"/>
                        <a:gd name="T11" fmla="*/ 30 h 78"/>
                        <a:gd name="T12" fmla="*/ 111 w 132"/>
                        <a:gd name="T13" fmla="*/ 15 h 78"/>
                        <a:gd name="T14" fmla="*/ 91 w 132"/>
                        <a:gd name="T15" fmla="*/ 4 h 78"/>
                        <a:gd name="T16" fmla="*/ 65 w 132"/>
                        <a:gd name="T17" fmla="*/ 0 h 78"/>
                        <a:gd name="T18" fmla="*/ 41 w 132"/>
                        <a:gd name="T19" fmla="*/ 4 h 78"/>
                        <a:gd name="T20" fmla="*/ 19 w 132"/>
                        <a:gd name="T21" fmla="*/ 15 h 78"/>
                        <a:gd name="T22" fmla="*/ 6 w 132"/>
                        <a:gd name="T23" fmla="*/ 30 h 78"/>
                        <a:gd name="T24" fmla="*/ 0 w 132"/>
                        <a:gd name="T25" fmla="*/ 45 h 78"/>
                        <a:gd name="T26" fmla="*/ 6 w 132"/>
                        <a:gd name="T27" fmla="*/ 58 h 78"/>
                        <a:gd name="T28" fmla="*/ 19 w 132"/>
                        <a:gd name="T29" fmla="*/ 69 h 78"/>
                        <a:gd name="T30" fmla="*/ 41 w 132"/>
                        <a:gd name="T31" fmla="*/ 76 h 78"/>
                        <a:gd name="T32" fmla="*/ 65 w 132"/>
                        <a:gd name="T33" fmla="*/ 78 h 7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2"/>
                        <a:gd name="T52" fmla="*/ 0 h 78"/>
                        <a:gd name="T53" fmla="*/ 132 w 132"/>
                        <a:gd name="T54" fmla="*/ 78 h 7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2" h="78">
                          <a:moveTo>
                            <a:pt x="65" y="78"/>
                          </a:moveTo>
                          <a:lnTo>
                            <a:pt x="91" y="76"/>
                          </a:lnTo>
                          <a:lnTo>
                            <a:pt x="111" y="69"/>
                          </a:lnTo>
                          <a:lnTo>
                            <a:pt x="126" y="58"/>
                          </a:lnTo>
                          <a:lnTo>
                            <a:pt x="132" y="45"/>
                          </a:lnTo>
                          <a:lnTo>
                            <a:pt x="126" y="30"/>
                          </a:lnTo>
                          <a:lnTo>
                            <a:pt x="111" y="15"/>
                          </a:lnTo>
                          <a:lnTo>
                            <a:pt x="91" y="4"/>
                          </a:lnTo>
                          <a:lnTo>
                            <a:pt x="65" y="0"/>
                          </a:lnTo>
                          <a:lnTo>
                            <a:pt x="41" y="4"/>
                          </a:lnTo>
                          <a:lnTo>
                            <a:pt x="19" y="15"/>
                          </a:lnTo>
                          <a:lnTo>
                            <a:pt x="6" y="30"/>
                          </a:lnTo>
                          <a:lnTo>
                            <a:pt x="0" y="45"/>
                          </a:lnTo>
                          <a:lnTo>
                            <a:pt x="6" y="58"/>
                          </a:lnTo>
                          <a:lnTo>
                            <a:pt x="19" y="69"/>
                          </a:lnTo>
                          <a:lnTo>
                            <a:pt x="41" y="76"/>
                          </a:lnTo>
                          <a:lnTo>
                            <a:pt x="65" y="7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5" name="Freeform 204"/>
                    <p:cNvSpPr>
                      <a:spLocks/>
                    </p:cNvSpPr>
                    <p:nvPr/>
                  </p:nvSpPr>
                  <p:spPr bwMode="auto">
                    <a:xfrm>
                      <a:off x="956" y="2751"/>
                      <a:ext cx="100" cy="61"/>
                    </a:xfrm>
                    <a:custGeom>
                      <a:avLst/>
                      <a:gdLst>
                        <a:gd name="T0" fmla="*/ 50 w 100"/>
                        <a:gd name="T1" fmla="*/ 61 h 61"/>
                        <a:gd name="T2" fmla="*/ 71 w 100"/>
                        <a:gd name="T3" fmla="*/ 59 h 61"/>
                        <a:gd name="T4" fmla="*/ 87 w 100"/>
                        <a:gd name="T5" fmla="*/ 54 h 61"/>
                        <a:gd name="T6" fmla="*/ 96 w 100"/>
                        <a:gd name="T7" fmla="*/ 45 h 61"/>
                        <a:gd name="T8" fmla="*/ 100 w 100"/>
                        <a:gd name="T9" fmla="*/ 35 h 61"/>
                        <a:gd name="T10" fmla="*/ 96 w 100"/>
                        <a:gd name="T11" fmla="*/ 24 h 61"/>
                        <a:gd name="T12" fmla="*/ 87 w 100"/>
                        <a:gd name="T13" fmla="*/ 13 h 61"/>
                        <a:gd name="T14" fmla="*/ 71 w 100"/>
                        <a:gd name="T15" fmla="*/ 4 h 61"/>
                        <a:gd name="T16" fmla="*/ 50 w 100"/>
                        <a:gd name="T17" fmla="*/ 0 h 61"/>
                        <a:gd name="T18" fmla="*/ 32 w 100"/>
                        <a:gd name="T19" fmla="*/ 4 h 61"/>
                        <a:gd name="T20" fmla="*/ 15 w 100"/>
                        <a:gd name="T21" fmla="*/ 13 h 61"/>
                        <a:gd name="T22" fmla="*/ 6 w 100"/>
                        <a:gd name="T23" fmla="*/ 24 h 61"/>
                        <a:gd name="T24" fmla="*/ 0 w 100"/>
                        <a:gd name="T25" fmla="*/ 35 h 61"/>
                        <a:gd name="T26" fmla="*/ 6 w 100"/>
                        <a:gd name="T27" fmla="*/ 45 h 61"/>
                        <a:gd name="T28" fmla="*/ 15 w 100"/>
                        <a:gd name="T29" fmla="*/ 54 h 61"/>
                        <a:gd name="T30" fmla="*/ 32 w 100"/>
                        <a:gd name="T31" fmla="*/ 59 h 61"/>
                        <a:gd name="T32" fmla="*/ 50 w 100"/>
                        <a:gd name="T33" fmla="*/ 61 h 61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00"/>
                        <a:gd name="T52" fmla="*/ 0 h 61"/>
                        <a:gd name="T53" fmla="*/ 100 w 100"/>
                        <a:gd name="T54" fmla="*/ 61 h 61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00" h="61">
                          <a:moveTo>
                            <a:pt x="50" y="61"/>
                          </a:moveTo>
                          <a:lnTo>
                            <a:pt x="71" y="59"/>
                          </a:lnTo>
                          <a:lnTo>
                            <a:pt x="87" y="54"/>
                          </a:lnTo>
                          <a:lnTo>
                            <a:pt x="96" y="45"/>
                          </a:lnTo>
                          <a:lnTo>
                            <a:pt x="100" y="35"/>
                          </a:lnTo>
                          <a:lnTo>
                            <a:pt x="96" y="24"/>
                          </a:lnTo>
                          <a:lnTo>
                            <a:pt x="87" y="13"/>
                          </a:lnTo>
                          <a:lnTo>
                            <a:pt x="71" y="4"/>
                          </a:lnTo>
                          <a:lnTo>
                            <a:pt x="50" y="0"/>
                          </a:lnTo>
                          <a:lnTo>
                            <a:pt x="32" y="4"/>
                          </a:lnTo>
                          <a:lnTo>
                            <a:pt x="15" y="13"/>
                          </a:lnTo>
                          <a:lnTo>
                            <a:pt x="6" y="24"/>
                          </a:lnTo>
                          <a:lnTo>
                            <a:pt x="0" y="35"/>
                          </a:lnTo>
                          <a:lnTo>
                            <a:pt x="6" y="45"/>
                          </a:lnTo>
                          <a:lnTo>
                            <a:pt x="15" y="54"/>
                          </a:lnTo>
                          <a:lnTo>
                            <a:pt x="32" y="59"/>
                          </a:lnTo>
                          <a:lnTo>
                            <a:pt x="50" y="61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6" name="Freeform 205"/>
                    <p:cNvSpPr>
                      <a:spLocks/>
                    </p:cNvSpPr>
                    <p:nvPr/>
                  </p:nvSpPr>
                  <p:spPr bwMode="auto">
                    <a:xfrm>
                      <a:off x="1167" y="3025"/>
                      <a:ext cx="219" cy="134"/>
                    </a:xfrm>
                    <a:custGeom>
                      <a:avLst/>
                      <a:gdLst>
                        <a:gd name="T0" fmla="*/ 110 w 219"/>
                        <a:gd name="T1" fmla="*/ 134 h 134"/>
                        <a:gd name="T2" fmla="*/ 145 w 219"/>
                        <a:gd name="T3" fmla="*/ 130 h 134"/>
                        <a:gd name="T4" fmla="*/ 175 w 219"/>
                        <a:gd name="T5" fmla="*/ 123 h 134"/>
                        <a:gd name="T6" fmla="*/ 199 w 219"/>
                        <a:gd name="T7" fmla="*/ 110 h 134"/>
                        <a:gd name="T8" fmla="*/ 214 w 219"/>
                        <a:gd name="T9" fmla="*/ 95 h 134"/>
                        <a:gd name="T10" fmla="*/ 219 w 219"/>
                        <a:gd name="T11" fmla="*/ 76 h 134"/>
                        <a:gd name="T12" fmla="*/ 214 w 219"/>
                        <a:gd name="T13" fmla="*/ 56 h 134"/>
                        <a:gd name="T14" fmla="*/ 199 w 219"/>
                        <a:gd name="T15" fmla="*/ 36 h 134"/>
                        <a:gd name="T16" fmla="*/ 175 w 219"/>
                        <a:gd name="T17" fmla="*/ 19 h 134"/>
                        <a:gd name="T18" fmla="*/ 145 w 219"/>
                        <a:gd name="T19" fmla="*/ 6 h 134"/>
                        <a:gd name="T20" fmla="*/ 110 w 219"/>
                        <a:gd name="T21" fmla="*/ 0 h 134"/>
                        <a:gd name="T22" fmla="*/ 75 w 219"/>
                        <a:gd name="T23" fmla="*/ 6 h 134"/>
                        <a:gd name="T24" fmla="*/ 45 w 219"/>
                        <a:gd name="T25" fmla="*/ 19 h 134"/>
                        <a:gd name="T26" fmla="*/ 21 w 219"/>
                        <a:gd name="T27" fmla="*/ 36 h 134"/>
                        <a:gd name="T28" fmla="*/ 6 w 219"/>
                        <a:gd name="T29" fmla="*/ 56 h 134"/>
                        <a:gd name="T30" fmla="*/ 0 w 219"/>
                        <a:gd name="T31" fmla="*/ 76 h 134"/>
                        <a:gd name="T32" fmla="*/ 6 w 219"/>
                        <a:gd name="T33" fmla="*/ 95 h 134"/>
                        <a:gd name="T34" fmla="*/ 21 w 219"/>
                        <a:gd name="T35" fmla="*/ 110 h 134"/>
                        <a:gd name="T36" fmla="*/ 45 w 219"/>
                        <a:gd name="T37" fmla="*/ 123 h 134"/>
                        <a:gd name="T38" fmla="*/ 75 w 219"/>
                        <a:gd name="T39" fmla="*/ 130 h 134"/>
                        <a:gd name="T40" fmla="*/ 110 w 219"/>
                        <a:gd name="T41" fmla="*/ 134 h 13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9"/>
                        <a:gd name="T64" fmla="*/ 0 h 134"/>
                        <a:gd name="T65" fmla="*/ 219 w 219"/>
                        <a:gd name="T66" fmla="*/ 134 h 13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9" h="134">
                          <a:moveTo>
                            <a:pt x="110" y="134"/>
                          </a:moveTo>
                          <a:lnTo>
                            <a:pt x="145" y="130"/>
                          </a:lnTo>
                          <a:lnTo>
                            <a:pt x="175" y="123"/>
                          </a:lnTo>
                          <a:lnTo>
                            <a:pt x="199" y="110"/>
                          </a:lnTo>
                          <a:lnTo>
                            <a:pt x="214" y="95"/>
                          </a:lnTo>
                          <a:lnTo>
                            <a:pt x="219" y="76"/>
                          </a:lnTo>
                          <a:lnTo>
                            <a:pt x="214" y="56"/>
                          </a:lnTo>
                          <a:lnTo>
                            <a:pt x="199" y="36"/>
                          </a:lnTo>
                          <a:lnTo>
                            <a:pt x="175" y="19"/>
                          </a:lnTo>
                          <a:lnTo>
                            <a:pt x="145" y="6"/>
                          </a:lnTo>
                          <a:lnTo>
                            <a:pt x="110" y="0"/>
                          </a:lnTo>
                          <a:lnTo>
                            <a:pt x="75" y="6"/>
                          </a:lnTo>
                          <a:lnTo>
                            <a:pt x="45" y="19"/>
                          </a:lnTo>
                          <a:lnTo>
                            <a:pt x="21" y="36"/>
                          </a:lnTo>
                          <a:lnTo>
                            <a:pt x="6" y="56"/>
                          </a:lnTo>
                          <a:lnTo>
                            <a:pt x="0" y="76"/>
                          </a:lnTo>
                          <a:lnTo>
                            <a:pt x="6" y="95"/>
                          </a:lnTo>
                          <a:lnTo>
                            <a:pt x="21" y="110"/>
                          </a:lnTo>
                          <a:lnTo>
                            <a:pt x="45" y="123"/>
                          </a:lnTo>
                          <a:lnTo>
                            <a:pt x="75" y="130"/>
                          </a:lnTo>
                          <a:lnTo>
                            <a:pt x="110" y="134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7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8" name="Freeform 207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9" name="Freeform 208"/>
                    <p:cNvSpPr>
                      <a:spLocks/>
                    </p:cNvSpPr>
                    <p:nvPr/>
                  </p:nvSpPr>
                  <p:spPr bwMode="auto">
                    <a:xfrm>
                      <a:off x="1132" y="3114"/>
                      <a:ext cx="243" cy="247"/>
                    </a:xfrm>
                    <a:custGeom>
                      <a:avLst/>
                      <a:gdLst>
                        <a:gd name="T0" fmla="*/ 110 w 243"/>
                        <a:gd name="T1" fmla="*/ 247 h 247"/>
                        <a:gd name="T2" fmla="*/ 78 w 243"/>
                        <a:gd name="T3" fmla="*/ 242 h 247"/>
                        <a:gd name="T4" fmla="*/ 52 w 243"/>
                        <a:gd name="T5" fmla="*/ 234 h 247"/>
                        <a:gd name="T6" fmla="*/ 34 w 243"/>
                        <a:gd name="T7" fmla="*/ 223 h 247"/>
                        <a:gd name="T8" fmla="*/ 19 w 243"/>
                        <a:gd name="T9" fmla="*/ 210 h 247"/>
                        <a:gd name="T10" fmla="*/ 10 w 243"/>
                        <a:gd name="T11" fmla="*/ 197 h 247"/>
                        <a:gd name="T12" fmla="*/ 4 w 243"/>
                        <a:gd name="T13" fmla="*/ 188 h 247"/>
                        <a:gd name="T14" fmla="*/ 2 w 243"/>
                        <a:gd name="T15" fmla="*/ 180 h 247"/>
                        <a:gd name="T16" fmla="*/ 0 w 243"/>
                        <a:gd name="T17" fmla="*/ 177 h 247"/>
                        <a:gd name="T18" fmla="*/ 0 w 243"/>
                        <a:gd name="T19" fmla="*/ 0 h 247"/>
                        <a:gd name="T20" fmla="*/ 243 w 243"/>
                        <a:gd name="T21" fmla="*/ 2 h 247"/>
                        <a:gd name="T22" fmla="*/ 243 w 243"/>
                        <a:gd name="T23" fmla="*/ 158 h 247"/>
                        <a:gd name="T24" fmla="*/ 238 w 243"/>
                        <a:gd name="T25" fmla="*/ 173 h 247"/>
                        <a:gd name="T26" fmla="*/ 230 w 243"/>
                        <a:gd name="T27" fmla="*/ 188 h 247"/>
                        <a:gd name="T28" fmla="*/ 225 w 243"/>
                        <a:gd name="T29" fmla="*/ 197 h 247"/>
                        <a:gd name="T30" fmla="*/ 223 w 243"/>
                        <a:gd name="T31" fmla="*/ 201 h 247"/>
                        <a:gd name="T32" fmla="*/ 208 w 243"/>
                        <a:gd name="T33" fmla="*/ 214 h 247"/>
                        <a:gd name="T34" fmla="*/ 189 w 243"/>
                        <a:gd name="T35" fmla="*/ 225 h 247"/>
                        <a:gd name="T36" fmla="*/ 167 w 243"/>
                        <a:gd name="T37" fmla="*/ 232 h 247"/>
                        <a:gd name="T38" fmla="*/ 147 w 243"/>
                        <a:gd name="T39" fmla="*/ 240 h 247"/>
                        <a:gd name="T40" fmla="*/ 128 w 243"/>
                        <a:gd name="T41" fmla="*/ 243 h 247"/>
                        <a:gd name="T42" fmla="*/ 115 w 243"/>
                        <a:gd name="T43" fmla="*/ 245 h 247"/>
                        <a:gd name="T44" fmla="*/ 110 w 243"/>
                        <a:gd name="T45" fmla="*/ 247 h 247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3"/>
                        <a:gd name="T70" fmla="*/ 0 h 247"/>
                        <a:gd name="T71" fmla="*/ 243 w 243"/>
                        <a:gd name="T72" fmla="*/ 247 h 247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3" h="247">
                          <a:moveTo>
                            <a:pt x="110" y="247"/>
                          </a:moveTo>
                          <a:lnTo>
                            <a:pt x="78" y="242"/>
                          </a:lnTo>
                          <a:lnTo>
                            <a:pt x="52" y="234"/>
                          </a:lnTo>
                          <a:lnTo>
                            <a:pt x="34" y="223"/>
                          </a:lnTo>
                          <a:lnTo>
                            <a:pt x="19" y="210"/>
                          </a:lnTo>
                          <a:lnTo>
                            <a:pt x="10" y="197"/>
                          </a:lnTo>
                          <a:lnTo>
                            <a:pt x="4" y="188"/>
                          </a:lnTo>
                          <a:lnTo>
                            <a:pt x="2" y="180"/>
                          </a:lnTo>
                          <a:lnTo>
                            <a:pt x="0" y="177"/>
                          </a:lnTo>
                          <a:lnTo>
                            <a:pt x="0" y="0"/>
                          </a:lnTo>
                          <a:lnTo>
                            <a:pt x="243" y="2"/>
                          </a:lnTo>
                          <a:lnTo>
                            <a:pt x="243" y="158"/>
                          </a:lnTo>
                          <a:lnTo>
                            <a:pt x="238" y="173"/>
                          </a:lnTo>
                          <a:lnTo>
                            <a:pt x="230" y="188"/>
                          </a:lnTo>
                          <a:lnTo>
                            <a:pt x="225" y="197"/>
                          </a:lnTo>
                          <a:lnTo>
                            <a:pt x="223" y="201"/>
                          </a:lnTo>
                          <a:lnTo>
                            <a:pt x="208" y="214"/>
                          </a:lnTo>
                          <a:lnTo>
                            <a:pt x="189" y="225"/>
                          </a:lnTo>
                          <a:lnTo>
                            <a:pt x="167" y="232"/>
                          </a:lnTo>
                          <a:lnTo>
                            <a:pt x="147" y="240"/>
                          </a:lnTo>
                          <a:lnTo>
                            <a:pt x="128" y="243"/>
                          </a:lnTo>
                          <a:lnTo>
                            <a:pt x="115" y="245"/>
                          </a:lnTo>
                          <a:lnTo>
                            <a:pt x="110" y="247"/>
                          </a:lnTo>
                          <a:close/>
                        </a:path>
                      </a:pathLst>
                    </a:custGeom>
                    <a:solidFill>
                      <a:srgbClr val="1C1C1C"/>
                    </a:solidFill>
                    <a:ln w="0">
                      <a:solidFill>
                        <a:srgbClr val="1C1C1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0" name="Freeform 209"/>
                    <p:cNvSpPr>
                      <a:spLocks/>
                    </p:cNvSpPr>
                    <p:nvPr/>
                  </p:nvSpPr>
                  <p:spPr bwMode="auto">
                    <a:xfrm>
                      <a:off x="1147" y="3114"/>
                      <a:ext cx="219" cy="245"/>
                    </a:xfrm>
                    <a:custGeom>
                      <a:avLst/>
                      <a:gdLst>
                        <a:gd name="T0" fmla="*/ 100 w 219"/>
                        <a:gd name="T1" fmla="*/ 245 h 245"/>
                        <a:gd name="T2" fmla="*/ 72 w 219"/>
                        <a:gd name="T3" fmla="*/ 242 h 245"/>
                        <a:gd name="T4" fmla="*/ 48 w 219"/>
                        <a:gd name="T5" fmla="*/ 234 h 245"/>
                        <a:gd name="T6" fmla="*/ 32 w 219"/>
                        <a:gd name="T7" fmla="*/ 225 h 245"/>
                        <a:gd name="T8" fmla="*/ 19 w 219"/>
                        <a:gd name="T9" fmla="*/ 214 h 245"/>
                        <a:gd name="T10" fmla="*/ 9 w 219"/>
                        <a:gd name="T11" fmla="*/ 203 h 245"/>
                        <a:gd name="T12" fmla="*/ 4 w 219"/>
                        <a:gd name="T13" fmla="*/ 193 h 245"/>
                        <a:gd name="T14" fmla="*/ 2 w 219"/>
                        <a:gd name="T15" fmla="*/ 188 h 245"/>
                        <a:gd name="T16" fmla="*/ 0 w 219"/>
                        <a:gd name="T17" fmla="*/ 186 h 245"/>
                        <a:gd name="T18" fmla="*/ 0 w 219"/>
                        <a:gd name="T19" fmla="*/ 0 h 245"/>
                        <a:gd name="T20" fmla="*/ 219 w 219"/>
                        <a:gd name="T21" fmla="*/ 2 h 245"/>
                        <a:gd name="T22" fmla="*/ 219 w 219"/>
                        <a:gd name="T23" fmla="*/ 153 h 245"/>
                        <a:gd name="T24" fmla="*/ 211 w 219"/>
                        <a:gd name="T25" fmla="*/ 165 h 245"/>
                        <a:gd name="T26" fmla="*/ 206 w 219"/>
                        <a:gd name="T27" fmla="*/ 178 h 245"/>
                        <a:gd name="T28" fmla="*/ 202 w 219"/>
                        <a:gd name="T29" fmla="*/ 188 h 245"/>
                        <a:gd name="T30" fmla="*/ 198 w 219"/>
                        <a:gd name="T31" fmla="*/ 193 h 245"/>
                        <a:gd name="T32" fmla="*/ 187 w 219"/>
                        <a:gd name="T33" fmla="*/ 204 h 245"/>
                        <a:gd name="T34" fmla="*/ 171 w 219"/>
                        <a:gd name="T35" fmla="*/ 216 h 245"/>
                        <a:gd name="T36" fmla="*/ 150 w 219"/>
                        <a:gd name="T37" fmla="*/ 225 h 245"/>
                        <a:gd name="T38" fmla="*/ 132 w 219"/>
                        <a:gd name="T39" fmla="*/ 234 h 245"/>
                        <a:gd name="T40" fmla="*/ 117 w 219"/>
                        <a:gd name="T41" fmla="*/ 240 h 245"/>
                        <a:gd name="T42" fmla="*/ 104 w 219"/>
                        <a:gd name="T43" fmla="*/ 243 h 245"/>
                        <a:gd name="T44" fmla="*/ 100 w 219"/>
                        <a:gd name="T45" fmla="*/ 245 h 245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19"/>
                        <a:gd name="T70" fmla="*/ 0 h 245"/>
                        <a:gd name="T71" fmla="*/ 219 w 219"/>
                        <a:gd name="T72" fmla="*/ 245 h 245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19" h="245">
                          <a:moveTo>
                            <a:pt x="100" y="245"/>
                          </a:moveTo>
                          <a:lnTo>
                            <a:pt x="72" y="242"/>
                          </a:lnTo>
                          <a:lnTo>
                            <a:pt x="48" y="234"/>
                          </a:lnTo>
                          <a:lnTo>
                            <a:pt x="32" y="225"/>
                          </a:lnTo>
                          <a:lnTo>
                            <a:pt x="19" y="214"/>
                          </a:lnTo>
                          <a:lnTo>
                            <a:pt x="9" y="203"/>
                          </a:lnTo>
                          <a:lnTo>
                            <a:pt x="4" y="193"/>
                          </a:lnTo>
                          <a:lnTo>
                            <a:pt x="2" y="188"/>
                          </a:lnTo>
                          <a:lnTo>
                            <a:pt x="0" y="186"/>
                          </a:lnTo>
                          <a:lnTo>
                            <a:pt x="0" y="0"/>
                          </a:lnTo>
                          <a:lnTo>
                            <a:pt x="219" y="2"/>
                          </a:lnTo>
                          <a:lnTo>
                            <a:pt x="219" y="153"/>
                          </a:lnTo>
                          <a:lnTo>
                            <a:pt x="211" y="165"/>
                          </a:lnTo>
                          <a:lnTo>
                            <a:pt x="206" y="178"/>
                          </a:lnTo>
                          <a:lnTo>
                            <a:pt x="202" y="188"/>
                          </a:lnTo>
                          <a:lnTo>
                            <a:pt x="198" y="193"/>
                          </a:lnTo>
                          <a:lnTo>
                            <a:pt x="187" y="204"/>
                          </a:lnTo>
                          <a:lnTo>
                            <a:pt x="171" y="216"/>
                          </a:lnTo>
                          <a:lnTo>
                            <a:pt x="150" y="225"/>
                          </a:lnTo>
                          <a:lnTo>
                            <a:pt x="132" y="234"/>
                          </a:lnTo>
                          <a:lnTo>
                            <a:pt x="117" y="240"/>
                          </a:lnTo>
                          <a:lnTo>
                            <a:pt x="104" y="243"/>
                          </a:lnTo>
                          <a:lnTo>
                            <a:pt x="100" y="245"/>
                          </a:lnTo>
                          <a:close/>
                        </a:path>
                      </a:pathLst>
                    </a:custGeom>
                    <a:solidFill>
                      <a:srgbClr val="393939"/>
                    </a:solidFill>
                    <a:ln w="0">
                      <a:solidFill>
                        <a:srgbClr val="39393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1" name="Freeform 211"/>
                    <p:cNvSpPr>
                      <a:spLocks/>
                    </p:cNvSpPr>
                    <p:nvPr/>
                  </p:nvSpPr>
                  <p:spPr bwMode="auto">
                    <a:xfrm>
                      <a:off x="1164" y="3114"/>
                      <a:ext cx="191" cy="245"/>
                    </a:xfrm>
                    <a:custGeom>
                      <a:avLst/>
                      <a:gdLst>
                        <a:gd name="T0" fmla="*/ 89 w 191"/>
                        <a:gd name="T1" fmla="*/ 245 h 245"/>
                        <a:gd name="T2" fmla="*/ 61 w 191"/>
                        <a:gd name="T3" fmla="*/ 242 h 245"/>
                        <a:gd name="T4" fmla="*/ 39 w 191"/>
                        <a:gd name="T5" fmla="*/ 234 h 245"/>
                        <a:gd name="T6" fmla="*/ 22 w 191"/>
                        <a:gd name="T7" fmla="*/ 223 h 245"/>
                        <a:gd name="T8" fmla="*/ 11 w 191"/>
                        <a:gd name="T9" fmla="*/ 214 h 245"/>
                        <a:gd name="T10" fmla="*/ 3 w 191"/>
                        <a:gd name="T11" fmla="*/ 203 h 245"/>
                        <a:gd name="T12" fmla="*/ 0 w 191"/>
                        <a:gd name="T13" fmla="*/ 197 h 245"/>
                        <a:gd name="T14" fmla="*/ 0 w 191"/>
                        <a:gd name="T15" fmla="*/ 193 h 245"/>
                        <a:gd name="T16" fmla="*/ 0 w 191"/>
                        <a:gd name="T17" fmla="*/ 0 h 245"/>
                        <a:gd name="T18" fmla="*/ 191 w 191"/>
                        <a:gd name="T19" fmla="*/ 2 h 245"/>
                        <a:gd name="T20" fmla="*/ 191 w 191"/>
                        <a:gd name="T21" fmla="*/ 147 h 245"/>
                        <a:gd name="T22" fmla="*/ 185 w 191"/>
                        <a:gd name="T23" fmla="*/ 158 h 245"/>
                        <a:gd name="T24" fmla="*/ 180 w 191"/>
                        <a:gd name="T25" fmla="*/ 171 h 245"/>
                        <a:gd name="T26" fmla="*/ 176 w 191"/>
                        <a:gd name="T27" fmla="*/ 180 h 245"/>
                        <a:gd name="T28" fmla="*/ 174 w 191"/>
                        <a:gd name="T29" fmla="*/ 184 h 245"/>
                        <a:gd name="T30" fmla="*/ 163 w 191"/>
                        <a:gd name="T31" fmla="*/ 195 h 245"/>
                        <a:gd name="T32" fmla="*/ 148 w 191"/>
                        <a:gd name="T33" fmla="*/ 206 h 245"/>
                        <a:gd name="T34" fmla="*/ 133 w 191"/>
                        <a:gd name="T35" fmla="*/ 217 h 245"/>
                        <a:gd name="T36" fmla="*/ 117 w 191"/>
                        <a:gd name="T37" fmla="*/ 229 h 245"/>
                        <a:gd name="T38" fmla="*/ 104 w 191"/>
                        <a:gd name="T39" fmla="*/ 238 h 245"/>
                        <a:gd name="T40" fmla="*/ 92 w 191"/>
                        <a:gd name="T41" fmla="*/ 243 h 245"/>
                        <a:gd name="T42" fmla="*/ 89 w 191"/>
                        <a:gd name="T43" fmla="*/ 245 h 245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91"/>
                        <a:gd name="T67" fmla="*/ 0 h 245"/>
                        <a:gd name="T68" fmla="*/ 191 w 191"/>
                        <a:gd name="T69" fmla="*/ 245 h 245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91" h="245">
                          <a:moveTo>
                            <a:pt x="89" y="245"/>
                          </a:moveTo>
                          <a:lnTo>
                            <a:pt x="61" y="242"/>
                          </a:lnTo>
                          <a:lnTo>
                            <a:pt x="39" y="234"/>
                          </a:lnTo>
                          <a:lnTo>
                            <a:pt x="22" y="223"/>
                          </a:lnTo>
                          <a:lnTo>
                            <a:pt x="11" y="214"/>
                          </a:lnTo>
                          <a:lnTo>
                            <a:pt x="3" y="203"/>
                          </a:lnTo>
                          <a:lnTo>
                            <a:pt x="0" y="197"/>
                          </a:lnTo>
                          <a:lnTo>
                            <a:pt x="0" y="193"/>
                          </a:lnTo>
                          <a:lnTo>
                            <a:pt x="0" y="0"/>
                          </a:lnTo>
                          <a:lnTo>
                            <a:pt x="191" y="2"/>
                          </a:lnTo>
                          <a:lnTo>
                            <a:pt x="191" y="147"/>
                          </a:lnTo>
                          <a:lnTo>
                            <a:pt x="185" y="158"/>
                          </a:lnTo>
                          <a:lnTo>
                            <a:pt x="180" y="171"/>
                          </a:lnTo>
                          <a:lnTo>
                            <a:pt x="176" y="180"/>
                          </a:lnTo>
                          <a:lnTo>
                            <a:pt x="174" y="184"/>
                          </a:lnTo>
                          <a:lnTo>
                            <a:pt x="163" y="195"/>
                          </a:lnTo>
                          <a:lnTo>
                            <a:pt x="148" y="206"/>
                          </a:lnTo>
                          <a:lnTo>
                            <a:pt x="133" y="217"/>
                          </a:lnTo>
                          <a:lnTo>
                            <a:pt x="117" y="229"/>
                          </a:lnTo>
                          <a:lnTo>
                            <a:pt x="104" y="238"/>
                          </a:lnTo>
                          <a:lnTo>
                            <a:pt x="92" y="243"/>
                          </a:lnTo>
                          <a:lnTo>
                            <a:pt x="89" y="245"/>
                          </a:lnTo>
                          <a:close/>
                        </a:path>
                      </a:pathLst>
                    </a:custGeom>
                    <a:solidFill>
                      <a:srgbClr val="555555"/>
                    </a:solidFill>
                    <a:ln w="0">
                      <a:solidFill>
                        <a:srgbClr val="55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2" name="Freeform 212"/>
                    <p:cNvSpPr>
                      <a:spLocks/>
                    </p:cNvSpPr>
                    <p:nvPr/>
                  </p:nvSpPr>
                  <p:spPr bwMode="auto">
                    <a:xfrm>
                      <a:off x="1179" y="3114"/>
                      <a:ext cx="165" cy="243"/>
                    </a:xfrm>
                    <a:custGeom>
                      <a:avLst/>
                      <a:gdLst>
                        <a:gd name="T0" fmla="*/ 79 w 165"/>
                        <a:gd name="T1" fmla="*/ 243 h 243"/>
                        <a:gd name="T2" fmla="*/ 55 w 165"/>
                        <a:gd name="T3" fmla="*/ 242 h 243"/>
                        <a:gd name="T4" fmla="*/ 35 w 165"/>
                        <a:gd name="T5" fmla="*/ 236 h 243"/>
                        <a:gd name="T6" fmla="*/ 20 w 165"/>
                        <a:gd name="T7" fmla="*/ 227 h 243"/>
                        <a:gd name="T8" fmla="*/ 11 w 165"/>
                        <a:gd name="T9" fmla="*/ 217 h 243"/>
                        <a:gd name="T10" fmla="*/ 3 w 165"/>
                        <a:gd name="T11" fmla="*/ 210 h 243"/>
                        <a:gd name="T12" fmla="*/ 1 w 165"/>
                        <a:gd name="T13" fmla="*/ 204 h 243"/>
                        <a:gd name="T14" fmla="*/ 0 w 165"/>
                        <a:gd name="T15" fmla="*/ 203 h 243"/>
                        <a:gd name="T16" fmla="*/ 0 w 165"/>
                        <a:gd name="T17" fmla="*/ 0 h 243"/>
                        <a:gd name="T18" fmla="*/ 165 w 165"/>
                        <a:gd name="T19" fmla="*/ 2 h 243"/>
                        <a:gd name="T20" fmla="*/ 165 w 165"/>
                        <a:gd name="T21" fmla="*/ 140 h 243"/>
                        <a:gd name="T22" fmla="*/ 161 w 165"/>
                        <a:gd name="T23" fmla="*/ 151 h 243"/>
                        <a:gd name="T24" fmla="*/ 155 w 165"/>
                        <a:gd name="T25" fmla="*/ 162 h 243"/>
                        <a:gd name="T26" fmla="*/ 152 w 165"/>
                        <a:gd name="T27" fmla="*/ 171 h 243"/>
                        <a:gd name="T28" fmla="*/ 152 w 165"/>
                        <a:gd name="T29" fmla="*/ 175 h 243"/>
                        <a:gd name="T30" fmla="*/ 142 w 165"/>
                        <a:gd name="T31" fmla="*/ 186 h 243"/>
                        <a:gd name="T32" fmla="*/ 129 w 165"/>
                        <a:gd name="T33" fmla="*/ 197 h 243"/>
                        <a:gd name="T34" fmla="*/ 116 w 165"/>
                        <a:gd name="T35" fmla="*/ 210 h 243"/>
                        <a:gd name="T36" fmla="*/ 103 w 165"/>
                        <a:gd name="T37" fmla="*/ 223 h 243"/>
                        <a:gd name="T38" fmla="*/ 92 w 165"/>
                        <a:gd name="T39" fmla="*/ 234 h 243"/>
                        <a:gd name="T40" fmla="*/ 83 w 165"/>
                        <a:gd name="T41" fmla="*/ 242 h 243"/>
                        <a:gd name="T42" fmla="*/ 79 w 165"/>
                        <a:gd name="T43" fmla="*/ 243 h 2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65"/>
                        <a:gd name="T67" fmla="*/ 0 h 243"/>
                        <a:gd name="T68" fmla="*/ 165 w 165"/>
                        <a:gd name="T69" fmla="*/ 243 h 2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65" h="243">
                          <a:moveTo>
                            <a:pt x="79" y="243"/>
                          </a:moveTo>
                          <a:lnTo>
                            <a:pt x="55" y="242"/>
                          </a:lnTo>
                          <a:lnTo>
                            <a:pt x="35" y="236"/>
                          </a:lnTo>
                          <a:lnTo>
                            <a:pt x="20" y="227"/>
                          </a:lnTo>
                          <a:lnTo>
                            <a:pt x="11" y="217"/>
                          </a:lnTo>
                          <a:lnTo>
                            <a:pt x="3" y="210"/>
                          </a:lnTo>
                          <a:lnTo>
                            <a:pt x="1" y="204"/>
                          </a:lnTo>
                          <a:lnTo>
                            <a:pt x="0" y="203"/>
                          </a:lnTo>
                          <a:lnTo>
                            <a:pt x="0" y="0"/>
                          </a:lnTo>
                          <a:lnTo>
                            <a:pt x="165" y="2"/>
                          </a:lnTo>
                          <a:lnTo>
                            <a:pt x="165" y="140"/>
                          </a:lnTo>
                          <a:lnTo>
                            <a:pt x="161" y="151"/>
                          </a:lnTo>
                          <a:lnTo>
                            <a:pt x="155" y="162"/>
                          </a:lnTo>
                          <a:lnTo>
                            <a:pt x="152" y="171"/>
                          </a:lnTo>
                          <a:lnTo>
                            <a:pt x="152" y="175"/>
                          </a:lnTo>
                          <a:lnTo>
                            <a:pt x="142" y="186"/>
                          </a:lnTo>
                          <a:lnTo>
                            <a:pt x="129" y="197"/>
                          </a:lnTo>
                          <a:lnTo>
                            <a:pt x="116" y="210"/>
                          </a:lnTo>
                          <a:lnTo>
                            <a:pt x="103" y="223"/>
                          </a:lnTo>
                          <a:lnTo>
                            <a:pt x="92" y="234"/>
                          </a:lnTo>
                          <a:lnTo>
                            <a:pt x="83" y="242"/>
                          </a:lnTo>
                          <a:lnTo>
                            <a:pt x="79" y="243"/>
                          </a:lnTo>
                          <a:close/>
                        </a:path>
                      </a:pathLst>
                    </a:custGeom>
                    <a:solidFill>
                      <a:srgbClr val="717171"/>
                    </a:solidFill>
                    <a:ln w="0">
                      <a:solidFill>
                        <a:srgbClr val="71717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3" name="Freeform 213"/>
                    <p:cNvSpPr>
                      <a:spLocks/>
                    </p:cNvSpPr>
                    <p:nvPr/>
                  </p:nvSpPr>
                  <p:spPr bwMode="auto">
                    <a:xfrm>
                      <a:off x="1193" y="3116"/>
                      <a:ext cx="139" cy="241"/>
                    </a:xfrm>
                    <a:custGeom>
                      <a:avLst/>
                      <a:gdLst>
                        <a:gd name="T0" fmla="*/ 73 w 139"/>
                        <a:gd name="T1" fmla="*/ 241 h 241"/>
                        <a:gd name="T2" fmla="*/ 47 w 139"/>
                        <a:gd name="T3" fmla="*/ 240 h 241"/>
                        <a:gd name="T4" fmla="*/ 28 w 139"/>
                        <a:gd name="T5" fmla="*/ 232 h 241"/>
                        <a:gd name="T6" fmla="*/ 15 w 139"/>
                        <a:gd name="T7" fmla="*/ 225 h 241"/>
                        <a:gd name="T8" fmla="*/ 8 w 139"/>
                        <a:gd name="T9" fmla="*/ 217 h 241"/>
                        <a:gd name="T10" fmla="*/ 2 w 139"/>
                        <a:gd name="T11" fmla="*/ 210 h 241"/>
                        <a:gd name="T12" fmla="*/ 0 w 139"/>
                        <a:gd name="T13" fmla="*/ 208 h 241"/>
                        <a:gd name="T14" fmla="*/ 0 w 139"/>
                        <a:gd name="T15" fmla="*/ 0 h 241"/>
                        <a:gd name="T16" fmla="*/ 139 w 139"/>
                        <a:gd name="T17" fmla="*/ 0 h 241"/>
                        <a:gd name="T18" fmla="*/ 139 w 139"/>
                        <a:gd name="T19" fmla="*/ 132 h 241"/>
                        <a:gd name="T20" fmla="*/ 136 w 139"/>
                        <a:gd name="T21" fmla="*/ 141 h 241"/>
                        <a:gd name="T22" fmla="*/ 132 w 139"/>
                        <a:gd name="T23" fmla="*/ 152 h 241"/>
                        <a:gd name="T24" fmla="*/ 130 w 139"/>
                        <a:gd name="T25" fmla="*/ 162 h 241"/>
                        <a:gd name="T26" fmla="*/ 128 w 139"/>
                        <a:gd name="T27" fmla="*/ 165 h 241"/>
                        <a:gd name="T28" fmla="*/ 121 w 139"/>
                        <a:gd name="T29" fmla="*/ 175 h 241"/>
                        <a:gd name="T30" fmla="*/ 112 w 139"/>
                        <a:gd name="T31" fmla="*/ 188 h 241"/>
                        <a:gd name="T32" fmla="*/ 101 w 139"/>
                        <a:gd name="T33" fmla="*/ 202 h 241"/>
                        <a:gd name="T34" fmla="*/ 89 w 139"/>
                        <a:gd name="T35" fmla="*/ 215 h 241"/>
                        <a:gd name="T36" fmla="*/ 82 w 139"/>
                        <a:gd name="T37" fmla="*/ 228 h 241"/>
                        <a:gd name="T38" fmla="*/ 75 w 139"/>
                        <a:gd name="T39" fmla="*/ 238 h 241"/>
                        <a:gd name="T40" fmla="*/ 73 w 139"/>
                        <a:gd name="T41" fmla="*/ 241 h 241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39"/>
                        <a:gd name="T64" fmla="*/ 0 h 241"/>
                        <a:gd name="T65" fmla="*/ 139 w 139"/>
                        <a:gd name="T66" fmla="*/ 241 h 241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39" h="241">
                          <a:moveTo>
                            <a:pt x="73" y="241"/>
                          </a:moveTo>
                          <a:lnTo>
                            <a:pt x="47" y="240"/>
                          </a:lnTo>
                          <a:lnTo>
                            <a:pt x="28" y="232"/>
                          </a:lnTo>
                          <a:lnTo>
                            <a:pt x="15" y="225"/>
                          </a:lnTo>
                          <a:lnTo>
                            <a:pt x="8" y="217"/>
                          </a:lnTo>
                          <a:lnTo>
                            <a:pt x="2" y="210"/>
                          </a:lnTo>
                          <a:lnTo>
                            <a:pt x="0" y="208"/>
                          </a:lnTo>
                          <a:lnTo>
                            <a:pt x="0" y="0"/>
                          </a:lnTo>
                          <a:lnTo>
                            <a:pt x="139" y="0"/>
                          </a:lnTo>
                          <a:lnTo>
                            <a:pt x="139" y="132"/>
                          </a:lnTo>
                          <a:lnTo>
                            <a:pt x="136" y="141"/>
                          </a:lnTo>
                          <a:lnTo>
                            <a:pt x="132" y="152"/>
                          </a:lnTo>
                          <a:lnTo>
                            <a:pt x="130" y="162"/>
                          </a:lnTo>
                          <a:lnTo>
                            <a:pt x="128" y="165"/>
                          </a:lnTo>
                          <a:lnTo>
                            <a:pt x="121" y="175"/>
                          </a:lnTo>
                          <a:lnTo>
                            <a:pt x="112" y="188"/>
                          </a:lnTo>
                          <a:lnTo>
                            <a:pt x="101" y="202"/>
                          </a:lnTo>
                          <a:lnTo>
                            <a:pt x="89" y="215"/>
                          </a:lnTo>
                          <a:lnTo>
                            <a:pt x="82" y="228"/>
                          </a:lnTo>
                          <a:lnTo>
                            <a:pt x="75" y="238"/>
                          </a:lnTo>
                          <a:lnTo>
                            <a:pt x="73" y="241"/>
                          </a:lnTo>
                          <a:close/>
                        </a:path>
                      </a:pathLst>
                    </a:custGeom>
                    <a:solidFill>
                      <a:srgbClr val="8E8E8E"/>
                    </a:solidFill>
                    <a:ln w="0">
                      <a:solidFill>
                        <a:srgbClr val="8E8E8E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4" name="Freeform 214"/>
                    <p:cNvSpPr>
                      <a:spLocks/>
                    </p:cNvSpPr>
                    <p:nvPr/>
                  </p:nvSpPr>
                  <p:spPr bwMode="auto">
                    <a:xfrm>
                      <a:off x="1210" y="3116"/>
                      <a:ext cx="111" cy="240"/>
                    </a:xfrm>
                    <a:custGeom>
                      <a:avLst/>
                      <a:gdLst>
                        <a:gd name="T0" fmla="*/ 61 w 111"/>
                        <a:gd name="T1" fmla="*/ 240 h 240"/>
                        <a:gd name="T2" fmla="*/ 37 w 111"/>
                        <a:gd name="T3" fmla="*/ 238 h 240"/>
                        <a:gd name="T4" fmla="*/ 19 w 111"/>
                        <a:gd name="T5" fmla="*/ 232 h 240"/>
                        <a:gd name="T6" fmla="*/ 8 w 111"/>
                        <a:gd name="T7" fmla="*/ 225 h 240"/>
                        <a:gd name="T8" fmla="*/ 2 w 111"/>
                        <a:gd name="T9" fmla="*/ 219 h 240"/>
                        <a:gd name="T10" fmla="*/ 0 w 111"/>
                        <a:gd name="T11" fmla="*/ 217 h 240"/>
                        <a:gd name="T12" fmla="*/ 0 w 111"/>
                        <a:gd name="T13" fmla="*/ 0 h 240"/>
                        <a:gd name="T14" fmla="*/ 111 w 111"/>
                        <a:gd name="T15" fmla="*/ 0 h 240"/>
                        <a:gd name="T16" fmla="*/ 111 w 111"/>
                        <a:gd name="T17" fmla="*/ 125 h 240"/>
                        <a:gd name="T18" fmla="*/ 110 w 111"/>
                        <a:gd name="T19" fmla="*/ 134 h 240"/>
                        <a:gd name="T20" fmla="*/ 106 w 111"/>
                        <a:gd name="T21" fmla="*/ 143 h 240"/>
                        <a:gd name="T22" fmla="*/ 104 w 111"/>
                        <a:gd name="T23" fmla="*/ 152 h 240"/>
                        <a:gd name="T24" fmla="*/ 104 w 111"/>
                        <a:gd name="T25" fmla="*/ 156 h 240"/>
                        <a:gd name="T26" fmla="*/ 98 w 111"/>
                        <a:gd name="T27" fmla="*/ 165 h 240"/>
                        <a:gd name="T28" fmla="*/ 91 w 111"/>
                        <a:gd name="T29" fmla="*/ 178 h 240"/>
                        <a:gd name="T30" fmla="*/ 84 w 111"/>
                        <a:gd name="T31" fmla="*/ 195 h 240"/>
                        <a:gd name="T32" fmla="*/ 74 w 111"/>
                        <a:gd name="T33" fmla="*/ 212 h 240"/>
                        <a:gd name="T34" fmla="*/ 67 w 111"/>
                        <a:gd name="T35" fmla="*/ 227 h 240"/>
                        <a:gd name="T36" fmla="*/ 63 w 111"/>
                        <a:gd name="T37" fmla="*/ 236 h 240"/>
                        <a:gd name="T38" fmla="*/ 61 w 111"/>
                        <a:gd name="T39" fmla="*/ 240 h 24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111"/>
                        <a:gd name="T61" fmla="*/ 0 h 240"/>
                        <a:gd name="T62" fmla="*/ 111 w 111"/>
                        <a:gd name="T63" fmla="*/ 240 h 24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111" h="240">
                          <a:moveTo>
                            <a:pt x="61" y="240"/>
                          </a:moveTo>
                          <a:lnTo>
                            <a:pt x="37" y="238"/>
                          </a:lnTo>
                          <a:lnTo>
                            <a:pt x="19" y="232"/>
                          </a:lnTo>
                          <a:lnTo>
                            <a:pt x="8" y="225"/>
                          </a:lnTo>
                          <a:lnTo>
                            <a:pt x="2" y="219"/>
                          </a:lnTo>
                          <a:lnTo>
                            <a:pt x="0" y="217"/>
                          </a:lnTo>
                          <a:lnTo>
                            <a:pt x="0" y="0"/>
                          </a:lnTo>
                          <a:lnTo>
                            <a:pt x="111" y="0"/>
                          </a:lnTo>
                          <a:lnTo>
                            <a:pt x="111" y="125"/>
                          </a:lnTo>
                          <a:lnTo>
                            <a:pt x="110" y="134"/>
                          </a:lnTo>
                          <a:lnTo>
                            <a:pt x="106" y="143"/>
                          </a:lnTo>
                          <a:lnTo>
                            <a:pt x="104" y="152"/>
                          </a:lnTo>
                          <a:lnTo>
                            <a:pt x="104" y="156"/>
                          </a:lnTo>
                          <a:lnTo>
                            <a:pt x="98" y="165"/>
                          </a:lnTo>
                          <a:lnTo>
                            <a:pt x="91" y="178"/>
                          </a:lnTo>
                          <a:lnTo>
                            <a:pt x="84" y="195"/>
                          </a:lnTo>
                          <a:lnTo>
                            <a:pt x="74" y="212"/>
                          </a:lnTo>
                          <a:lnTo>
                            <a:pt x="67" y="227"/>
                          </a:lnTo>
                          <a:lnTo>
                            <a:pt x="63" y="236"/>
                          </a:lnTo>
                          <a:lnTo>
                            <a:pt x="61" y="240"/>
                          </a:lnTo>
                          <a:close/>
                        </a:path>
                      </a:pathLst>
                    </a:custGeom>
                    <a:solidFill>
                      <a:srgbClr val="AAAAAA"/>
                    </a:solidFill>
                    <a:ln w="0">
                      <a:solidFill>
                        <a:srgbClr val="AA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5" name="Freeform 215"/>
                    <p:cNvSpPr>
                      <a:spLocks/>
                    </p:cNvSpPr>
                    <p:nvPr/>
                  </p:nvSpPr>
                  <p:spPr bwMode="auto">
                    <a:xfrm>
                      <a:off x="1225" y="3116"/>
                      <a:ext cx="85" cy="240"/>
                    </a:xfrm>
                    <a:custGeom>
                      <a:avLst/>
                      <a:gdLst>
                        <a:gd name="T0" fmla="*/ 52 w 85"/>
                        <a:gd name="T1" fmla="*/ 240 h 240"/>
                        <a:gd name="T2" fmla="*/ 31 w 85"/>
                        <a:gd name="T3" fmla="*/ 240 h 240"/>
                        <a:gd name="T4" fmla="*/ 17 w 85"/>
                        <a:gd name="T5" fmla="*/ 236 h 240"/>
                        <a:gd name="T6" fmla="*/ 7 w 85"/>
                        <a:gd name="T7" fmla="*/ 230 h 240"/>
                        <a:gd name="T8" fmla="*/ 2 w 85"/>
                        <a:gd name="T9" fmla="*/ 227 h 240"/>
                        <a:gd name="T10" fmla="*/ 0 w 85"/>
                        <a:gd name="T11" fmla="*/ 225 h 240"/>
                        <a:gd name="T12" fmla="*/ 0 w 85"/>
                        <a:gd name="T13" fmla="*/ 0 h 240"/>
                        <a:gd name="T14" fmla="*/ 85 w 85"/>
                        <a:gd name="T15" fmla="*/ 0 h 240"/>
                        <a:gd name="T16" fmla="*/ 85 w 85"/>
                        <a:gd name="T17" fmla="*/ 119 h 240"/>
                        <a:gd name="T18" fmla="*/ 85 w 85"/>
                        <a:gd name="T19" fmla="*/ 123 h 240"/>
                        <a:gd name="T20" fmla="*/ 83 w 85"/>
                        <a:gd name="T21" fmla="*/ 126 h 240"/>
                        <a:gd name="T22" fmla="*/ 83 w 85"/>
                        <a:gd name="T23" fmla="*/ 132 h 240"/>
                        <a:gd name="T24" fmla="*/ 82 w 85"/>
                        <a:gd name="T25" fmla="*/ 138 h 240"/>
                        <a:gd name="T26" fmla="*/ 82 w 85"/>
                        <a:gd name="T27" fmla="*/ 143 h 240"/>
                        <a:gd name="T28" fmla="*/ 80 w 85"/>
                        <a:gd name="T29" fmla="*/ 147 h 240"/>
                        <a:gd name="T30" fmla="*/ 80 w 85"/>
                        <a:gd name="T31" fmla="*/ 147 h 240"/>
                        <a:gd name="T32" fmla="*/ 76 w 85"/>
                        <a:gd name="T33" fmla="*/ 156 h 240"/>
                        <a:gd name="T34" fmla="*/ 72 w 85"/>
                        <a:gd name="T35" fmla="*/ 169 h 240"/>
                        <a:gd name="T36" fmla="*/ 67 w 85"/>
                        <a:gd name="T37" fmla="*/ 188 h 240"/>
                        <a:gd name="T38" fmla="*/ 61 w 85"/>
                        <a:gd name="T39" fmla="*/ 206 h 240"/>
                        <a:gd name="T40" fmla="*/ 56 w 85"/>
                        <a:gd name="T41" fmla="*/ 223 h 240"/>
                        <a:gd name="T42" fmla="*/ 54 w 85"/>
                        <a:gd name="T43" fmla="*/ 234 h 240"/>
                        <a:gd name="T44" fmla="*/ 52 w 85"/>
                        <a:gd name="T45" fmla="*/ 240 h 240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85"/>
                        <a:gd name="T70" fmla="*/ 0 h 240"/>
                        <a:gd name="T71" fmla="*/ 85 w 85"/>
                        <a:gd name="T72" fmla="*/ 240 h 240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85" h="240">
                          <a:moveTo>
                            <a:pt x="52" y="240"/>
                          </a:moveTo>
                          <a:lnTo>
                            <a:pt x="31" y="240"/>
                          </a:lnTo>
                          <a:lnTo>
                            <a:pt x="17" y="236"/>
                          </a:lnTo>
                          <a:lnTo>
                            <a:pt x="7" y="230"/>
                          </a:lnTo>
                          <a:lnTo>
                            <a:pt x="2" y="227"/>
                          </a:lnTo>
                          <a:lnTo>
                            <a:pt x="0" y="225"/>
                          </a:lnTo>
                          <a:lnTo>
                            <a:pt x="0" y="0"/>
                          </a:lnTo>
                          <a:lnTo>
                            <a:pt x="85" y="0"/>
                          </a:lnTo>
                          <a:lnTo>
                            <a:pt x="85" y="119"/>
                          </a:lnTo>
                          <a:lnTo>
                            <a:pt x="85" y="123"/>
                          </a:lnTo>
                          <a:lnTo>
                            <a:pt x="83" y="126"/>
                          </a:lnTo>
                          <a:lnTo>
                            <a:pt x="83" y="132"/>
                          </a:lnTo>
                          <a:lnTo>
                            <a:pt x="82" y="138"/>
                          </a:lnTo>
                          <a:lnTo>
                            <a:pt x="82" y="143"/>
                          </a:lnTo>
                          <a:lnTo>
                            <a:pt x="80" y="147"/>
                          </a:lnTo>
                          <a:lnTo>
                            <a:pt x="76" y="156"/>
                          </a:lnTo>
                          <a:lnTo>
                            <a:pt x="72" y="169"/>
                          </a:lnTo>
                          <a:lnTo>
                            <a:pt x="67" y="188"/>
                          </a:lnTo>
                          <a:lnTo>
                            <a:pt x="61" y="206"/>
                          </a:lnTo>
                          <a:lnTo>
                            <a:pt x="56" y="223"/>
                          </a:lnTo>
                          <a:lnTo>
                            <a:pt x="54" y="234"/>
                          </a:lnTo>
                          <a:lnTo>
                            <a:pt x="52" y="240"/>
                          </a:lnTo>
                          <a:close/>
                        </a:path>
                      </a:pathLst>
                    </a:custGeom>
                    <a:solidFill>
                      <a:srgbClr val="C6C6C6"/>
                    </a:solidFill>
                    <a:ln w="0">
                      <a:solidFill>
                        <a:srgbClr val="C6C6C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6" name="Freeform 216"/>
                    <p:cNvSpPr>
                      <a:spLocks/>
                    </p:cNvSpPr>
                    <p:nvPr/>
                  </p:nvSpPr>
                  <p:spPr bwMode="auto">
                    <a:xfrm>
                      <a:off x="1240" y="3116"/>
                      <a:ext cx="59" cy="240"/>
                    </a:xfrm>
                    <a:custGeom>
                      <a:avLst/>
                      <a:gdLst>
                        <a:gd name="T0" fmla="*/ 42 w 59"/>
                        <a:gd name="T1" fmla="*/ 238 h 240"/>
                        <a:gd name="T2" fmla="*/ 24 w 59"/>
                        <a:gd name="T3" fmla="*/ 240 h 240"/>
                        <a:gd name="T4" fmla="*/ 11 w 59"/>
                        <a:gd name="T5" fmla="*/ 238 h 240"/>
                        <a:gd name="T6" fmla="*/ 3 w 59"/>
                        <a:gd name="T7" fmla="*/ 234 h 240"/>
                        <a:gd name="T8" fmla="*/ 0 w 59"/>
                        <a:gd name="T9" fmla="*/ 234 h 240"/>
                        <a:gd name="T10" fmla="*/ 0 w 59"/>
                        <a:gd name="T11" fmla="*/ 0 h 240"/>
                        <a:gd name="T12" fmla="*/ 59 w 59"/>
                        <a:gd name="T13" fmla="*/ 0 h 240"/>
                        <a:gd name="T14" fmla="*/ 59 w 59"/>
                        <a:gd name="T15" fmla="*/ 113 h 240"/>
                        <a:gd name="T16" fmla="*/ 59 w 59"/>
                        <a:gd name="T17" fmla="*/ 115 h 240"/>
                        <a:gd name="T18" fmla="*/ 59 w 59"/>
                        <a:gd name="T19" fmla="*/ 119 h 240"/>
                        <a:gd name="T20" fmla="*/ 59 w 59"/>
                        <a:gd name="T21" fmla="*/ 125 h 240"/>
                        <a:gd name="T22" fmla="*/ 57 w 59"/>
                        <a:gd name="T23" fmla="*/ 130 h 240"/>
                        <a:gd name="T24" fmla="*/ 57 w 59"/>
                        <a:gd name="T25" fmla="*/ 134 h 240"/>
                        <a:gd name="T26" fmla="*/ 57 w 59"/>
                        <a:gd name="T27" fmla="*/ 138 h 240"/>
                        <a:gd name="T28" fmla="*/ 57 w 59"/>
                        <a:gd name="T29" fmla="*/ 139 h 240"/>
                        <a:gd name="T30" fmla="*/ 55 w 59"/>
                        <a:gd name="T31" fmla="*/ 147 h 240"/>
                        <a:gd name="T32" fmla="*/ 54 w 59"/>
                        <a:gd name="T33" fmla="*/ 160 h 240"/>
                        <a:gd name="T34" fmla="*/ 50 w 59"/>
                        <a:gd name="T35" fmla="*/ 180 h 240"/>
                        <a:gd name="T36" fmla="*/ 48 w 59"/>
                        <a:gd name="T37" fmla="*/ 201 h 240"/>
                        <a:gd name="T38" fmla="*/ 44 w 59"/>
                        <a:gd name="T39" fmla="*/ 219 h 240"/>
                        <a:gd name="T40" fmla="*/ 44 w 59"/>
                        <a:gd name="T41" fmla="*/ 234 h 240"/>
                        <a:gd name="T42" fmla="*/ 42 w 59"/>
                        <a:gd name="T43" fmla="*/ 238 h 240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59"/>
                        <a:gd name="T67" fmla="*/ 0 h 240"/>
                        <a:gd name="T68" fmla="*/ 59 w 59"/>
                        <a:gd name="T69" fmla="*/ 240 h 240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59" h="240">
                          <a:moveTo>
                            <a:pt x="42" y="238"/>
                          </a:moveTo>
                          <a:lnTo>
                            <a:pt x="24" y="240"/>
                          </a:lnTo>
                          <a:lnTo>
                            <a:pt x="11" y="238"/>
                          </a:lnTo>
                          <a:lnTo>
                            <a:pt x="3" y="234"/>
                          </a:lnTo>
                          <a:lnTo>
                            <a:pt x="0" y="234"/>
                          </a:lnTo>
                          <a:lnTo>
                            <a:pt x="0" y="0"/>
                          </a:lnTo>
                          <a:lnTo>
                            <a:pt x="59" y="0"/>
                          </a:lnTo>
                          <a:lnTo>
                            <a:pt x="59" y="113"/>
                          </a:lnTo>
                          <a:lnTo>
                            <a:pt x="59" y="115"/>
                          </a:lnTo>
                          <a:lnTo>
                            <a:pt x="59" y="119"/>
                          </a:lnTo>
                          <a:lnTo>
                            <a:pt x="59" y="125"/>
                          </a:lnTo>
                          <a:lnTo>
                            <a:pt x="57" y="130"/>
                          </a:lnTo>
                          <a:lnTo>
                            <a:pt x="57" y="134"/>
                          </a:lnTo>
                          <a:lnTo>
                            <a:pt x="57" y="138"/>
                          </a:lnTo>
                          <a:lnTo>
                            <a:pt x="57" y="139"/>
                          </a:lnTo>
                          <a:lnTo>
                            <a:pt x="55" y="147"/>
                          </a:lnTo>
                          <a:lnTo>
                            <a:pt x="54" y="160"/>
                          </a:lnTo>
                          <a:lnTo>
                            <a:pt x="50" y="180"/>
                          </a:lnTo>
                          <a:lnTo>
                            <a:pt x="48" y="201"/>
                          </a:lnTo>
                          <a:lnTo>
                            <a:pt x="44" y="219"/>
                          </a:lnTo>
                          <a:lnTo>
                            <a:pt x="44" y="234"/>
                          </a:lnTo>
                          <a:lnTo>
                            <a:pt x="42" y="238"/>
                          </a:lnTo>
                          <a:close/>
                        </a:path>
                      </a:pathLst>
                    </a:custGeom>
                    <a:solidFill>
                      <a:srgbClr val="E3E3E3"/>
                    </a:solidFill>
                    <a:ln w="0">
                      <a:solidFill>
                        <a:srgbClr val="E3E3E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7" name="Freeform 217"/>
                    <p:cNvSpPr>
                      <a:spLocks/>
                    </p:cNvSpPr>
                    <p:nvPr/>
                  </p:nvSpPr>
                  <p:spPr bwMode="auto">
                    <a:xfrm>
                      <a:off x="1256" y="3116"/>
                      <a:ext cx="32" cy="241"/>
                    </a:xfrm>
                    <a:custGeom>
                      <a:avLst/>
                      <a:gdLst>
                        <a:gd name="T0" fmla="*/ 32 w 32"/>
                        <a:gd name="T1" fmla="*/ 0 h 241"/>
                        <a:gd name="T2" fmla="*/ 32 w 32"/>
                        <a:gd name="T3" fmla="*/ 238 h 241"/>
                        <a:gd name="T4" fmla="*/ 15 w 32"/>
                        <a:gd name="T5" fmla="*/ 241 h 241"/>
                        <a:gd name="T6" fmla="*/ 4 w 32"/>
                        <a:gd name="T7" fmla="*/ 241 h 241"/>
                        <a:gd name="T8" fmla="*/ 0 w 32"/>
                        <a:gd name="T9" fmla="*/ 241 h 241"/>
                        <a:gd name="T10" fmla="*/ 0 w 32"/>
                        <a:gd name="T11" fmla="*/ 0 h 241"/>
                        <a:gd name="T12" fmla="*/ 32 w 32"/>
                        <a:gd name="T13" fmla="*/ 0 h 24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"/>
                        <a:gd name="T22" fmla="*/ 0 h 241"/>
                        <a:gd name="T23" fmla="*/ 32 w 32"/>
                        <a:gd name="T24" fmla="*/ 241 h 24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" h="241">
                          <a:moveTo>
                            <a:pt x="32" y="0"/>
                          </a:moveTo>
                          <a:lnTo>
                            <a:pt x="32" y="238"/>
                          </a:lnTo>
                          <a:lnTo>
                            <a:pt x="15" y="241"/>
                          </a:lnTo>
                          <a:lnTo>
                            <a:pt x="4" y="241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2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8" name="Freeform 21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142" y="3200"/>
                      <a:ext cx="70" cy="83"/>
                    </a:xfrm>
                    <a:custGeom>
                      <a:avLst/>
                      <a:gdLst>
                        <a:gd name="T0" fmla="*/ 35 w 70"/>
                        <a:gd name="T1" fmla="*/ 15 h 83"/>
                        <a:gd name="T2" fmla="*/ 40 w 70"/>
                        <a:gd name="T3" fmla="*/ 15 h 83"/>
                        <a:gd name="T4" fmla="*/ 46 w 70"/>
                        <a:gd name="T5" fmla="*/ 15 h 83"/>
                        <a:gd name="T6" fmla="*/ 48 w 70"/>
                        <a:gd name="T7" fmla="*/ 16 h 83"/>
                        <a:gd name="T8" fmla="*/ 50 w 70"/>
                        <a:gd name="T9" fmla="*/ 20 h 83"/>
                        <a:gd name="T10" fmla="*/ 50 w 70"/>
                        <a:gd name="T11" fmla="*/ 24 h 83"/>
                        <a:gd name="T12" fmla="*/ 50 w 70"/>
                        <a:gd name="T13" fmla="*/ 28 h 83"/>
                        <a:gd name="T14" fmla="*/ 46 w 70"/>
                        <a:gd name="T15" fmla="*/ 31 h 83"/>
                        <a:gd name="T16" fmla="*/ 42 w 70"/>
                        <a:gd name="T17" fmla="*/ 33 h 83"/>
                        <a:gd name="T18" fmla="*/ 38 w 70"/>
                        <a:gd name="T19" fmla="*/ 33 h 83"/>
                        <a:gd name="T20" fmla="*/ 18 w 70"/>
                        <a:gd name="T21" fmla="*/ 33 h 83"/>
                        <a:gd name="T22" fmla="*/ 18 w 70"/>
                        <a:gd name="T23" fmla="*/ 15 h 83"/>
                        <a:gd name="T24" fmla="*/ 35 w 70"/>
                        <a:gd name="T25" fmla="*/ 15 h 83"/>
                        <a:gd name="T26" fmla="*/ 38 w 70"/>
                        <a:gd name="T27" fmla="*/ 46 h 83"/>
                        <a:gd name="T28" fmla="*/ 42 w 70"/>
                        <a:gd name="T29" fmla="*/ 48 h 83"/>
                        <a:gd name="T30" fmla="*/ 46 w 70"/>
                        <a:gd name="T31" fmla="*/ 48 h 83"/>
                        <a:gd name="T32" fmla="*/ 50 w 70"/>
                        <a:gd name="T33" fmla="*/ 50 h 83"/>
                        <a:gd name="T34" fmla="*/ 51 w 70"/>
                        <a:gd name="T35" fmla="*/ 54 h 83"/>
                        <a:gd name="T36" fmla="*/ 51 w 70"/>
                        <a:gd name="T37" fmla="*/ 57 h 83"/>
                        <a:gd name="T38" fmla="*/ 51 w 70"/>
                        <a:gd name="T39" fmla="*/ 63 h 83"/>
                        <a:gd name="T40" fmla="*/ 50 w 70"/>
                        <a:gd name="T41" fmla="*/ 67 h 83"/>
                        <a:gd name="T42" fmla="*/ 46 w 70"/>
                        <a:gd name="T43" fmla="*/ 68 h 83"/>
                        <a:gd name="T44" fmla="*/ 42 w 70"/>
                        <a:gd name="T45" fmla="*/ 68 h 83"/>
                        <a:gd name="T46" fmla="*/ 38 w 70"/>
                        <a:gd name="T47" fmla="*/ 70 h 83"/>
                        <a:gd name="T48" fmla="*/ 18 w 70"/>
                        <a:gd name="T49" fmla="*/ 70 h 83"/>
                        <a:gd name="T50" fmla="*/ 18 w 70"/>
                        <a:gd name="T51" fmla="*/ 46 h 83"/>
                        <a:gd name="T52" fmla="*/ 38 w 70"/>
                        <a:gd name="T53" fmla="*/ 46 h 83"/>
                        <a:gd name="T54" fmla="*/ 40 w 70"/>
                        <a:gd name="T55" fmla="*/ 0 h 83"/>
                        <a:gd name="T56" fmla="*/ 0 w 70"/>
                        <a:gd name="T57" fmla="*/ 0 h 83"/>
                        <a:gd name="T58" fmla="*/ 0 w 70"/>
                        <a:gd name="T59" fmla="*/ 83 h 83"/>
                        <a:gd name="T60" fmla="*/ 38 w 70"/>
                        <a:gd name="T61" fmla="*/ 83 h 83"/>
                        <a:gd name="T62" fmla="*/ 44 w 70"/>
                        <a:gd name="T63" fmla="*/ 83 h 83"/>
                        <a:gd name="T64" fmla="*/ 50 w 70"/>
                        <a:gd name="T65" fmla="*/ 83 h 83"/>
                        <a:gd name="T66" fmla="*/ 55 w 70"/>
                        <a:gd name="T67" fmla="*/ 81 h 83"/>
                        <a:gd name="T68" fmla="*/ 59 w 70"/>
                        <a:gd name="T69" fmla="*/ 79 h 83"/>
                        <a:gd name="T70" fmla="*/ 63 w 70"/>
                        <a:gd name="T71" fmla="*/ 76 h 83"/>
                        <a:gd name="T72" fmla="*/ 66 w 70"/>
                        <a:gd name="T73" fmla="*/ 72 h 83"/>
                        <a:gd name="T74" fmla="*/ 68 w 70"/>
                        <a:gd name="T75" fmla="*/ 67 h 83"/>
                        <a:gd name="T76" fmla="*/ 70 w 70"/>
                        <a:gd name="T77" fmla="*/ 59 h 83"/>
                        <a:gd name="T78" fmla="*/ 68 w 70"/>
                        <a:gd name="T79" fmla="*/ 52 h 83"/>
                        <a:gd name="T80" fmla="*/ 66 w 70"/>
                        <a:gd name="T81" fmla="*/ 46 h 83"/>
                        <a:gd name="T82" fmla="*/ 63 w 70"/>
                        <a:gd name="T83" fmla="*/ 42 h 83"/>
                        <a:gd name="T84" fmla="*/ 57 w 70"/>
                        <a:gd name="T85" fmla="*/ 39 h 83"/>
                        <a:gd name="T86" fmla="*/ 61 w 70"/>
                        <a:gd name="T87" fmla="*/ 37 h 83"/>
                        <a:gd name="T88" fmla="*/ 63 w 70"/>
                        <a:gd name="T89" fmla="*/ 33 h 83"/>
                        <a:gd name="T90" fmla="*/ 66 w 70"/>
                        <a:gd name="T91" fmla="*/ 28 h 83"/>
                        <a:gd name="T92" fmla="*/ 66 w 70"/>
                        <a:gd name="T93" fmla="*/ 22 h 83"/>
                        <a:gd name="T94" fmla="*/ 66 w 70"/>
                        <a:gd name="T95" fmla="*/ 15 h 83"/>
                        <a:gd name="T96" fmla="*/ 63 w 70"/>
                        <a:gd name="T97" fmla="*/ 9 h 83"/>
                        <a:gd name="T98" fmla="*/ 59 w 70"/>
                        <a:gd name="T99" fmla="*/ 5 h 83"/>
                        <a:gd name="T100" fmla="*/ 53 w 70"/>
                        <a:gd name="T101" fmla="*/ 2 h 83"/>
                        <a:gd name="T102" fmla="*/ 48 w 70"/>
                        <a:gd name="T103" fmla="*/ 0 h 83"/>
                        <a:gd name="T104" fmla="*/ 40 w 70"/>
                        <a:gd name="T105" fmla="*/ 0 h 83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70"/>
                        <a:gd name="T160" fmla="*/ 0 h 83"/>
                        <a:gd name="T161" fmla="*/ 70 w 70"/>
                        <a:gd name="T162" fmla="*/ 83 h 83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70" h="83">
                          <a:moveTo>
                            <a:pt x="35" y="15"/>
                          </a:moveTo>
                          <a:lnTo>
                            <a:pt x="40" y="15"/>
                          </a:lnTo>
                          <a:lnTo>
                            <a:pt x="46" y="15"/>
                          </a:lnTo>
                          <a:lnTo>
                            <a:pt x="48" y="16"/>
                          </a:lnTo>
                          <a:lnTo>
                            <a:pt x="50" y="20"/>
                          </a:lnTo>
                          <a:lnTo>
                            <a:pt x="50" y="24"/>
                          </a:lnTo>
                          <a:lnTo>
                            <a:pt x="50" y="28"/>
                          </a:lnTo>
                          <a:lnTo>
                            <a:pt x="46" y="31"/>
                          </a:lnTo>
                          <a:lnTo>
                            <a:pt x="42" y="33"/>
                          </a:lnTo>
                          <a:lnTo>
                            <a:pt x="38" y="33"/>
                          </a:lnTo>
                          <a:lnTo>
                            <a:pt x="18" y="33"/>
                          </a:lnTo>
                          <a:lnTo>
                            <a:pt x="18" y="15"/>
                          </a:lnTo>
                          <a:lnTo>
                            <a:pt x="35" y="15"/>
                          </a:lnTo>
                          <a:close/>
                          <a:moveTo>
                            <a:pt x="38" y="46"/>
                          </a:moveTo>
                          <a:lnTo>
                            <a:pt x="42" y="48"/>
                          </a:lnTo>
                          <a:lnTo>
                            <a:pt x="46" y="48"/>
                          </a:lnTo>
                          <a:lnTo>
                            <a:pt x="50" y="50"/>
                          </a:lnTo>
                          <a:lnTo>
                            <a:pt x="51" y="54"/>
                          </a:lnTo>
                          <a:lnTo>
                            <a:pt x="51" y="57"/>
                          </a:lnTo>
                          <a:lnTo>
                            <a:pt x="51" y="63"/>
                          </a:lnTo>
                          <a:lnTo>
                            <a:pt x="50" y="67"/>
                          </a:lnTo>
                          <a:lnTo>
                            <a:pt x="46" y="68"/>
                          </a:lnTo>
                          <a:lnTo>
                            <a:pt x="42" y="68"/>
                          </a:lnTo>
                          <a:lnTo>
                            <a:pt x="38" y="70"/>
                          </a:lnTo>
                          <a:lnTo>
                            <a:pt x="18" y="70"/>
                          </a:lnTo>
                          <a:lnTo>
                            <a:pt x="18" y="46"/>
                          </a:lnTo>
                          <a:lnTo>
                            <a:pt x="38" y="46"/>
                          </a:lnTo>
                          <a:close/>
                          <a:moveTo>
                            <a:pt x="40" y="0"/>
                          </a:moveTo>
                          <a:lnTo>
                            <a:pt x="0" y="0"/>
                          </a:lnTo>
                          <a:lnTo>
                            <a:pt x="0" y="83"/>
                          </a:lnTo>
                          <a:lnTo>
                            <a:pt x="38" y="83"/>
                          </a:lnTo>
                          <a:lnTo>
                            <a:pt x="44" y="83"/>
                          </a:lnTo>
                          <a:lnTo>
                            <a:pt x="50" y="83"/>
                          </a:lnTo>
                          <a:lnTo>
                            <a:pt x="55" y="81"/>
                          </a:lnTo>
                          <a:lnTo>
                            <a:pt x="59" y="79"/>
                          </a:lnTo>
                          <a:lnTo>
                            <a:pt x="63" y="76"/>
                          </a:lnTo>
                          <a:lnTo>
                            <a:pt x="66" y="72"/>
                          </a:lnTo>
                          <a:lnTo>
                            <a:pt x="68" y="67"/>
                          </a:lnTo>
                          <a:lnTo>
                            <a:pt x="70" y="59"/>
                          </a:lnTo>
                          <a:lnTo>
                            <a:pt x="68" y="52"/>
                          </a:lnTo>
                          <a:lnTo>
                            <a:pt x="66" y="46"/>
                          </a:lnTo>
                          <a:lnTo>
                            <a:pt x="63" y="42"/>
                          </a:lnTo>
                          <a:lnTo>
                            <a:pt x="57" y="39"/>
                          </a:lnTo>
                          <a:lnTo>
                            <a:pt x="61" y="37"/>
                          </a:lnTo>
                          <a:lnTo>
                            <a:pt x="63" y="33"/>
                          </a:lnTo>
                          <a:lnTo>
                            <a:pt x="66" y="28"/>
                          </a:lnTo>
                          <a:lnTo>
                            <a:pt x="66" y="22"/>
                          </a:lnTo>
                          <a:lnTo>
                            <a:pt x="66" y="15"/>
                          </a:lnTo>
                          <a:lnTo>
                            <a:pt x="63" y="9"/>
                          </a:lnTo>
                          <a:lnTo>
                            <a:pt x="59" y="5"/>
                          </a:lnTo>
                          <a:lnTo>
                            <a:pt x="53" y="2"/>
                          </a:lnTo>
                          <a:lnTo>
                            <a:pt x="48" y="0"/>
                          </a:lnTo>
                          <a:lnTo>
                            <a:pt x="4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9" name="Freeform 219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0" name="Freeform 220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1" name="Freeform 221"/>
                    <p:cNvSpPr>
                      <a:spLocks/>
                    </p:cNvSpPr>
                    <p:nvPr/>
                  </p:nvSpPr>
                  <p:spPr bwMode="auto">
                    <a:xfrm>
                      <a:off x="1154" y="3018"/>
                      <a:ext cx="195" cy="119"/>
                    </a:xfrm>
                    <a:custGeom>
                      <a:avLst/>
                      <a:gdLst>
                        <a:gd name="T0" fmla="*/ 99 w 195"/>
                        <a:gd name="T1" fmla="*/ 119 h 119"/>
                        <a:gd name="T2" fmla="*/ 128 w 195"/>
                        <a:gd name="T3" fmla="*/ 117 h 119"/>
                        <a:gd name="T4" fmla="*/ 156 w 195"/>
                        <a:gd name="T5" fmla="*/ 109 h 119"/>
                        <a:gd name="T6" fmla="*/ 177 w 195"/>
                        <a:gd name="T7" fmla="*/ 98 h 119"/>
                        <a:gd name="T8" fmla="*/ 191 w 195"/>
                        <a:gd name="T9" fmla="*/ 83 h 119"/>
                        <a:gd name="T10" fmla="*/ 195 w 195"/>
                        <a:gd name="T11" fmla="*/ 69 h 119"/>
                        <a:gd name="T12" fmla="*/ 191 w 195"/>
                        <a:gd name="T13" fmla="*/ 50 h 119"/>
                        <a:gd name="T14" fmla="*/ 177 w 195"/>
                        <a:gd name="T15" fmla="*/ 32 h 119"/>
                        <a:gd name="T16" fmla="*/ 156 w 195"/>
                        <a:gd name="T17" fmla="*/ 17 h 119"/>
                        <a:gd name="T18" fmla="*/ 128 w 195"/>
                        <a:gd name="T19" fmla="*/ 6 h 119"/>
                        <a:gd name="T20" fmla="*/ 99 w 195"/>
                        <a:gd name="T21" fmla="*/ 0 h 119"/>
                        <a:gd name="T22" fmla="*/ 67 w 195"/>
                        <a:gd name="T23" fmla="*/ 6 h 119"/>
                        <a:gd name="T24" fmla="*/ 41 w 195"/>
                        <a:gd name="T25" fmla="*/ 17 h 119"/>
                        <a:gd name="T26" fmla="*/ 19 w 195"/>
                        <a:gd name="T27" fmla="*/ 32 h 119"/>
                        <a:gd name="T28" fmla="*/ 6 w 195"/>
                        <a:gd name="T29" fmla="*/ 50 h 119"/>
                        <a:gd name="T30" fmla="*/ 0 w 195"/>
                        <a:gd name="T31" fmla="*/ 69 h 119"/>
                        <a:gd name="T32" fmla="*/ 6 w 195"/>
                        <a:gd name="T33" fmla="*/ 83 h 119"/>
                        <a:gd name="T34" fmla="*/ 19 w 195"/>
                        <a:gd name="T35" fmla="*/ 98 h 119"/>
                        <a:gd name="T36" fmla="*/ 41 w 195"/>
                        <a:gd name="T37" fmla="*/ 109 h 119"/>
                        <a:gd name="T38" fmla="*/ 67 w 195"/>
                        <a:gd name="T39" fmla="*/ 117 h 119"/>
                        <a:gd name="T40" fmla="*/ 99 w 195"/>
                        <a:gd name="T41" fmla="*/ 119 h 11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5"/>
                        <a:gd name="T64" fmla="*/ 0 h 119"/>
                        <a:gd name="T65" fmla="*/ 195 w 195"/>
                        <a:gd name="T66" fmla="*/ 119 h 11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5" h="119">
                          <a:moveTo>
                            <a:pt x="99" y="119"/>
                          </a:moveTo>
                          <a:lnTo>
                            <a:pt x="128" y="117"/>
                          </a:lnTo>
                          <a:lnTo>
                            <a:pt x="156" y="109"/>
                          </a:lnTo>
                          <a:lnTo>
                            <a:pt x="177" y="98"/>
                          </a:lnTo>
                          <a:lnTo>
                            <a:pt x="191" y="83"/>
                          </a:lnTo>
                          <a:lnTo>
                            <a:pt x="195" y="69"/>
                          </a:lnTo>
                          <a:lnTo>
                            <a:pt x="191" y="50"/>
                          </a:lnTo>
                          <a:lnTo>
                            <a:pt x="177" y="32"/>
                          </a:lnTo>
                          <a:lnTo>
                            <a:pt x="156" y="17"/>
                          </a:lnTo>
                          <a:lnTo>
                            <a:pt x="128" y="6"/>
                          </a:lnTo>
                          <a:lnTo>
                            <a:pt x="99" y="0"/>
                          </a:lnTo>
                          <a:lnTo>
                            <a:pt x="67" y="6"/>
                          </a:lnTo>
                          <a:lnTo>
                            <a:pt x="41" y="17"/>
                          </a:lnTo>
                          <a:lnTo>
                            <a:pt x="19" y="32"/>
                          </a:lnTo>
                          <a:lnTo>
                            <a:pt x="6" y="50"/>
                          </a:lnTo>
                          <a:lnTo>
                            <a:pt x="0" y="69"/>
                          </a:lnTo>
                          <a:lnTo>
                            <a:pt x="6" y="83"/>
                          </a:lnTo>
                          <a:lnTo>
                            <a:pt x="19" y="98"/>
                          </a:lnTo>
                          <a:lnTo>
                            <a:pt x="41" y="109"/>
                          </a:lnTo>
                          <a:lnTo>
                            <a:pt x="67" y="117"/>
                          </a:lnTo>
                          <a:lnTo>
                            <a:pt x="99" y="119"/>
                          </a:lnTo>
                          <a:close/>
                        </a:path>
                      </a:pathLst>
                    </a:custGeom>
                    <a:solidFill>
                      <a:srgbClr val="5B5B5B"/>
                    </a:solidFill>
                    <a:ln w="0">
                      <a:solidFill>
                        <a:srgbClr val="5B5B5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2" name="Freeform 222"/>
                    <p:cNvSpPr>
                      <a:spLocks/>
                    </p:cNvSpPr>
                    <p:nvPr/>
                  </p:nvSpPr>
                  <p:spPr bwMode="auto">
                    <a:xfrm>
                      <a:off x="1167" y="3020"/>
                      <a:ext cx="171" cy="104"/>
                    </a:xfrm>
                    <a:custGeom>
                      <a:avLst/>
                      <a:gdLst>
                        <a:gd name="T0" fmla="*/ 86 w 171"/>
                        <a:gd name="T1" fmla="*/ 104 h 104"/>
                        <a:gd name="T2" fmla="*/ 112 w 171"/>
                        <a:gd name="T3" fmla="*/ 100 h 104"/>
                        <a:gd name="T4" fmla="*/ 136 w 171"/>
                        <a:gd name="T5" fmla="*/ 94 h 104"/>
                        <a:gd name="T6" fmla="*/ 154 w 171"/>
                        <a:gd name="T7" fmla="*/ 85 h 104"/>
                        <a:gd name="T8" fmla="*/ 165 w 171"/>
                        <a:gd name="T9" fmla="*/ 72 h 104"/>
                        <a:gd name="T10" fmla="*/ 171 w 171"/>
                        <a:gd name="T11" fmla="*/ 59 h 104"/>
                        <a:gd name="T12" fmla="*/ 165 w 171"/>
                        <a:gd name="T13" fmla="*/ 43 h 104"/>
                        <a:gd name="T14" fmla="*/ 154 w 171"/>
                        <a:gd name="T15" fmla="*/ 28 h 104"/>
                        <a:gd name="T16" fmla="*/ 136 w 171"/>
                        <a:gd name="T17" fmla="*/ 13 h 104"/>
                        <a:gd name="T18" fmla="*/ 112 w 171"/>
                        <a:gd name="T19" fmla="*/ 4 h 104"/>
                        <a:gd name="T20" fmla="*/ 86 w 171"/>
                        <a:gd name="T21" fmla="*/ 0 h 104"/>
                        <a:gd name="T22" fmla="*/ 58 w 171"/>
                        <a:gd name="T23" fmla="*/ 4 h 104"/>
                        <a:gd name="T24" fmla="*/ 34 w 171"/>
                        <a:gd name="T25" fmla="*/ 13 h 104"/>
                        <a:gd name="T26" fmla="*/ 17 w 171"/>
                        <a:gd name="T27" fmla="*/ 28 h 104"/>
                        <a:gd name="T28" fmla="*/ 4 w 171"/>
                        <a:gd name="T29" fmla="*/ 43 h 104"/>
                        <a:gd name="T30" fmla="*/ 0 w 171"/>
                        <a:gd name="T31" fmla="*/ 59 h 104"/>
                        <a:gd name="T32" fmla="*/ 4 w 171"/>
                        <a:gd name="T33" fmla="*/ 72 h 104"/>
                        <a:gd name="T34" fmla="*/ 17 w 171"/>
                        <a:gd name="T35" fmla="*/ 85 h 104"/>
                        <a:gd name="T36" fmla="*/ 34 w 171"/>
                        <a:gd name="T37" fmla="*/ 94 h 104"/>
                        <a:gd name="T38" fmla="*/ 58 w 171"/>
                        <a:gd name="T39" fmla="*/ 100 h 104"/>
                        <a:gd name="T40" fmla="*/ 86 w 171"/>
                        <a:gd name="T41" fmla="*/ 104 h 10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71"/>
                        <a:gd name="T64" fmla="*/ 0 h 104"/>
                        <a:gd name="T65" fmla="*/ 171 w 171"/>
                        <a:gd name="T66" fmla="*/ 104 h 10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71" h="104">
                          <a:moveTo>
                            <a:pt x="86" y="104"/>
                          </a:moveTo>
                          <a:lnTo>
                            <a:pt x="112" y="100"/>
                          </a:lnTo>
                          <a:lnTo>
                            <a:pt x="136" y="94"/>
                          </a:lnTo>
                          <a:lnTo>
                            <a:pt x="154" y="85"/>
                          </a:lnTo>
                          <a:lnTo>
                            <a:pt x="165" y="72"/>
                          </a:lnTo>
                          <a:lnTo>
                            <a:pt x="171" y="59"/>
                          </a:lnTo>
                          <a:lnTo>
                            <a:pt x="165" y="43"/>
                          </a:lnTo>
                          <a:lnTo>
                            <a:pt x="154" y="28"/>
                          </a:lnTo>
                          <a:lnTo>
                            <a:pt x="136" y="13"/>
                          </a:lnTo>
                          <a:lnTo>
                            <a:pt x="112" y="4"/>
                          </a:lnTo>
                          <a:lnTo>
                            <a:pt x="86" y="0"/>
                          </a:lnTo>
                          <a:lnTo>
                            <a:pt x="58" y="4"/>
                          </a:lnTo>
                          <a:lnTo>
                            <a:pt x="34" y="13"/>
                          </a:lnTo>
                          <a:lnTo>
                            <a:pt x="17" y="28"/>
                          </a:lnTo>
                          <a:lnTo>
                            <a:pt x="4" y="43"/>
                          </a:lnTo>
                          <a:lnTo>
                            <a:pt x="0" y="59"/>
                          </a:lnTo>
                          <a:lnTo>
                            <a:pt x="4" y="72"/>
                          </a:lnTo>
                          <a:lnTo>
                            <a:pt x="17" y="85"/>
                          </a:lnTo>
                          <a:lnTo>
                            <a:pt x="34" y="94"/>
                          </a:lnTo>
                          <a:lnTo>
                            <a:pt x="58" y="100"/>
                          </a:lnTo>
                          <a:lnTo>
                            <a:pt x="86" y="104"/>
                          </a:lnTo>
                          <a:close/>
                        </a:path>
                      </a:pathLst>
                    </a:custGeom>
                    <a:solidFill>
                      <a:srgbClr val="767676"/>
                    </a:solidFill>
                    <a:ln w="0">
                      <a:solidFill>
                        <a:srgbClr val="76767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3" name="Freeform 223"/>
                    <p:cNvSpPr>
                      <a:spLocks/>
                    </p:cNvSpPr>
                    <p:nvPr/>
                  </p:nvSpPr>
                  <p:spPr bwMode="auto">
                    <a:xfrm>
                      <a:off x="1179" y="3022"/>
                      <a:ext cx="146" cy="87"/>
                    </a:xfrm>
                    <a:custGeom>
                      <a:avLst/>
                      <a:gdLst>
                        <a:gd name="T0" fmla="*/ 74 w 146"/>
                        <a:gd name="T1" fmla="*/ 87 h 87"/>
                        <a:gd name="T2" fmla="*/ 102 w 146"/>
                        <a:gd name="T3" fmla="*/ 85 h 87"/>
                        <a:gd name="T4" fmla="*/ 126 w 146"/>
                        <a:gd name="T5" fmla="*/ 76 h 87"/>
                        <a:gd name="T6" fmla="*/ 141 w 146"/>
                        <a:gd name="T7" fmla="*/ 65 h 87"/>
                        <a:gd name="T8" fmla="*/ 146 w 146"/>
                        <a:gd name="T9" fmla="*/ 50 h 87"/>
                        <a:gd name="T10" fmla="*/ 142 w 146"/>
                        <a:gd name="T11" fmla="*/ 35 h 87"/>
                        <a:gd name="T12" fmla="*/ 133 w 146"/>
                        <a:gd name="T13" fmla="*/ 22 h 87"/>
                        <a:gd name="T14" fmla="*/ 116 w 146"/>
                        <a:gd name="T15" fmla="*/ 11 h 87"/>
                        <a:gd name="T16" fmla="*/ 96 w 146"/>
                        <a:gd name="T17" fmla="*/ 2 h 87"/>
                        <a:gd name="T18" fmla="*/ 74 w 146"/>
                        <a:gd name="T19" fmla="*/ 0 h 87"/>
                        <a:gd name="T20" fmla="*/ 50 w 146"/>
                        <a:gd name="T21" fmla="*/ 2 h 87"/>
                        <a:gd name="T22" fmla="*/ 29 w 146"/>
                        <a:gd name="T23" fmla="*/ 11 h 87"/>
                        <a:gd name="T24" fmla="*/ 14 w 146"/>
                        <a:gd name="T25" fmla="*/ 22 h 87"/>
                        <a:gd name="T26" fmla="*/ 3 w 146"/>
                        <a:gd name="T27" fmla="*/ 35 h 87"/>
                        <a:gd name="T28" fmla="*/ 0 w 146"/>
                        <a:gd name="T29" fmla="*/ 50 h 87"/>
                        <a:gd name="T30" fmla="*/ 5 w 146"/>
                        <a:gd name="T31" fmla="*/ 65 h 87"/>
                        <a:gd name="T32" fmla="*/ 22 w 146"/>
                        <a:gd name="T33" fmla="*/ 76 h 87"/>
                        <a:gd name="T34" fmla="*/ 44 w 146"/>
                        <a:gd name="T35" fmla="*/ 85 h 87"/>
                        <a:gd name="T36" fmla="*/ 74 w 146"/>
                        <a:gd name="T37" fmla="*/ 87 h 87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46"/>
                        <a:gd name="T58" fmla="*/ 0 h 87"/>
                        <a:gd name="T59" fmla="*/ 146 w 146"/>
                        <a:gd name="T60" fmla="*/ 87 h 87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46" h="87">
                          <a:moveTo>
                            <a:pt x="74" y="87"/>
                          </a:moveTo>
                          <a:lnTo>
                            <a:pt x="102" y="85"/>
                          </a:lnTo>
                          <a:lnTo>
                            <a:pt x="126" y="76"/>
                          </a:lnTo>
                          <a:lnTo>
                            <a:pt x="141" y="65"/>
                          </a:lnTo>
                          <a:lnTo>
                            <a:pt x="146" y="50"/>
                          </a:lnTo>
                          <a:lnTo>
                            <a:pt x="142" y="35"/>
                          </a:lnTo>
                          <a:lnTo>
                            <a:pt x="133" y="22"/>
                          </a:lnTo>
                          <a:lnTo>
                            <a:pt x="116" y="11"/>
                          </a:lnTo>
                          <a:lnTo>
                            <a:pt x="96" y="2"/>
                          </a:lnTo>
                          <a:lnTo>
                            <a:pt x="74" y="0"/>
                          </a:lnTo>
                          <a:lnTo>
                            <a:pt x="50" y="2"/>
                          </a:lnTo>
                          <a:lnTo>
                            <a:pt x="29" y="11"/>
                          </a:lnTo>
                          <a:lnTo>
                            <a:pt x="14" y="22"/>
                          </a:lnTo>
                          <a:lnTo>
                            <a:pt x="3" y="35"/>
                          </a:lnTo>
                          <a:lnTo>
                            <a:pt x="0" y="50"/>
                          </a:lnTo>
                          <a:lnTo>
                            <a:pt x="5" y="65"/>
                          </a:lnTo>
                          <a:lnTo>
                            <a:pt x="22" y="76"/>
                          </a:lnTo>
                          <a:lnTo>
                            <a:pt x="44" y="85"/>
                          </a:lnTo>
                          <a:lnTo>
                            <a:pt x="74" y="87"/>
                          </a:lnTo>
                          <a:close/>
                        </a:path>
                      </a:pathLst>
                    </a:custGeom>
                    <a:solidFill>
                      <a:srgbClr val="929292"/>
                    </a:solidFill>
                    <a:ln w="0">
                      <a:solidFill>
                        <a:srgbClr val="92929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4" name="Freeform 224"/>
                    <p:cNvSpPr>
                      <a:spLocks/>
                    </p:cNvSpPr>
                    <p:nvPr/>
                  </p:nvSpPr>
                  <p:spPr bwMode="auto">
                    <a:xfrm>
                      <a:off x="1192" y="3022"/>
                      <a:ext cx="122" cy="74"/>
                    </a:xfrm>
                    <a:custGeom>
                      <a:avLst/>
                      <a:gdLst>
                        <a:gd name="T0" fmla="*/ 61 w 122"/>
                        <a:gd name="T1" fmla="*/ 74 h 74"/>
                        <a:gd name="T2" fmla="*/ 85 w 122"/>
                        <a:gd name="T3" fmla="*/ 72 h 74"/>
                        <a:gd name="T4" fmla="*/ 103 w 122"/>
                        <a:gd name="T5" fmla="*/ 65 h 74"/>
                        <a:gd name="T6" fmla="*/ 116 w 122"/>
                        <a:gd name="T7" fmla="*/ 54 h 74"/>
                        <a:gd name="T8" fmla="*/ 122 w 122"/>
                        <a:gd name="T9" fmla="*/ 42 h 74"/>
                        <a:gd name="T10" fmla="*/ 116 w 122"/>
                        <a:gd name="T11" fmla="*/ 28 h 74"/>
                        <a:gd name="T12" fmla="*/ 103 w 122"/>
                        <a:gd name="T13" fmla="*/ 15 h 74"/>
                        <a:gd name="T14" fmla="*/ 85 w 122"/>
                        <a:gd name="T15" fmla="*/ 3 h 74"/>
                        <a:gd name="T16" fmla="*/ 61 w 122"/>
                        <a:gd name="T17" fmla="*/ 0 h 74"/>
                        <a:gd name="T18" fmla="*/ 37 w 122"/>
                        <a:gd name="T19" fmla="*/ 3 h 74"/>
                        <a:gd name="T20" fmla="*/ 18 w 122"/>
                        <a:gd name="T21" fmla="*/ 15 h 74"/>
                        <a:gd name="T22" fmla="*/ 5 w 122"/>
                        <a:gd name="T23" fmla="*/ 28 h 74"/>
                        <a:gd name="T24" fmla="*/ 0 w 122"/>
                        <a:gd name="T25" fmla="*/ 42 h 74"/>
                        <a:gd name="T26" fmla="*/ 5 w 122"/>
                        <a:gd name="T27" fmla="*/ 54 h 74"/>
                        <a:gd name="T28" fmla="*/ 18 w 122"/>
                        <a:gd name="T29" fmla="*/ 65 h 74"/>
                        <a:gd name="T30" fmla="*/ 37 w 122"/>
                        <a:gd name="T31" fmla="*/ 72 h 74"/>
                        <a:gd name="T32" fmla="*/ 61 w 122"/>
                        <a:gd name="T33" fmla="*/ 74 h 74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22"/>
                        <a:gd name="T52" fmla="*/ 0 h 74"/>
                        <a:gd name="T53" fmla="*/ 122 w 122"/>
                        <a:gd name="T54" fmla="*/ 74 h 74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22" h="74">
                          <a:moveTo>
                            <a:pt x="61" y="74"/>
                          </a:moveTo>
                          <a:lnTo>
                            <a:pt x="85" y="72"/>
                          </a:lnTo>
                          <a:lnTo>
                            <a:pt x="103" y="65"/>
                          </a:lnTo>
                          <a:lnTo>
                            <a:pt x="116" y="54"/>
                          </a:lnTo>
                          <a:lnTo>
                            <a:pt x="122" y="42"/>
                          </a:lnTo>
                          <a:lnTo>
                            <a:pt x="116" y="28"/>
                          </a:lnTo>
                          <a:lnTo>
                            <a:pt x="103" y="15"/>
                          </a:lnTo>
                          <a:lnTo>
                            <a:pt x="85" y="3"/>
                          </a:lnTo>
                          <a:lnTo>
                            <a:pt x="61" y="0"/>
                          </a:lnTo>
                          <a:lnTo>
                            <a:pt x="37" y="3"/>
                          </a:lnTo>
                          <a:lnTo>
                            <a:pt x="18" y="15"/>
                          </a:lnTo>
                          <a:lnTo>
                            <a:pt x="5" y="28"/>
                          </a:lnTo>
                          <a:lnTo>
                            <a:pt x="0" y="42"/>
                          </a:lnTo>
                          <a:lnTo>
                            <a:pt x="5" y="54"/>
                          </a:lnTo>
                          <a:lnTo>
                            <a:pt x="18" y="65"/>
                          </a:lnTo>
                          <a:lnTo>
                            <a:pt x="37" y="72"/>
                          </a:lnTo>
                          <a:lnTo>
                            <a:pt x="61" y="74"/>
                          </a:lnTo>
                          <a:close/>
                        </a:path>
                      </a:pathLst>
                    </a:custGeom>
                    <a:solidFill>
                      <a:srgbClr val="ADADAD"/>
                    </a:solidFill>
                    <a:ln w="0">
                      <a:solidFill>
                        <a:srgbClr val="ADADA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5" name="Freeform 225"/>
                    <p:cNvSpPr>
                      <a:spLocks/>
                    </p:cNvSpPr>
                    <p:nvPr/>
                  </p:nvSpPr>
                  <p:spPr bwMode="auto">
                    <a:xfrm>
                      <a:off x="1205" y="3024"/>
                      <a:ext cx="96" cy="59"/>
                    </a:xfrm>
                    <a:custGeom>
                      <a:avLst/>
                      <a:gdLst>
                        <a:gd name="T0" fmla="*/ 48 w 96"/>
                        <a:gd name="T1" fmla="*/ 59 h 59"/>
                        <a:gd name="T2" fmla="*/ 66 w 96"/>
                        <a:gd name="T3" fmla="*/ 55 h 59"/>
                        <a:gd name="T4" fmla="*/ 83 w 96"/>
                        <a:gd name="T5" fmla="*/ 50 h 59"/>
                        <a:gd name="T6" fmla="*/ 92 w 96"/>
                        <a:gd name="T7" fmla="*/ 42 h 59"/>
                        <a:gd name="T8" fmla="*/ 96 w 96"/>
                        <a:gd name="T9" fmla="*/ 33 h 59"/>
                        <a:gd name="T10" fmla="*/ 92 w 96"/>
                        <a:gd name="T11" fmla="*/ 22 h 59"/>
                        <a:gd name="T12" fmla="*/ 83 w 96"/>
                        <a:gd name="T13" fmla="*/ 11 h 59"/>
                        <a:gd name="T14" fmla="*/ 66 w 96"/>
                        <a:gd name="T15" fmla="*/ 1 h 59"/>
                        <a:gd name="T16" fmla="*/ 48 w 96"/>
                        <a:gd name="T17" fmla="*/ 0 h 59"/>
                        <a:gd name="T18" fmla="*/ 29 w 96"/>
                        <a:gd name="T19" fmla="*/ 1 h 59"/>
                        <a:gd name="T20" fmla="*/ 13 w 96"/>
                        <a:gd name="T21" fmla="*/ 11 h 59"/>
                        <a:gd name="T22" fmla="*/ 3 w 96"/>
                        <a:gd name="T23" fmla="*/ 22 h 59"/>
                        <a:gd name="T24" fmla="*/ 0 w 96"/>
                        <a:gd name="T25" fmla="*/ 33 h 59"/>
                        <a:gd name="T26" fmla="*/ 3 w 96"/>
                        <a:gd name="T27" fmla="*/ 42 h 59"/>
                        <a:gd name="T28" fmla="*/ 13 w 96"/>
                        <a:gd name="T29" fmla="*/ 50 h 59"/>
                        <a:gd name="T30" fmla="*/ 29 w 96"/>
                        <a:gd name="T31" fmla="*/ 55 h 59"/>
                        <a:gd name="T32" fmla="*/ 48 w 96"/>
                        <a:gd name="T33" fmla="*/ 59 h 59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96"/>
                        <a:gd name="T52" fmla="*/ 0 h 59"/>
                        <a:gd name="T53" fmla="*/ 96 w 96"/>
                        <a:gd name="T54" fmla="*/ 59 h 59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96" h="59">
                          <a:moveTo>
                            <a:pt x="48" y="59"/>
                          </a:moveTo>
                          <a:lnTo>
                            <a:pt x="66" y="55"/>
                          </a:lnTo>
                          <a:lnTo>
                            <a:pt x="83" y="50"/>
                          </a:lnTo>
                          <a:lnTo>
                            <a:pt x="92" y="42"/>
                          </a:lnTo>
                          <a:lnTo>
                            <a:pt x="96" y="33"/>
                          </a:lnTo>
                          <a:lnTo>
                            <a:pt x="92" y="22"/>
                          </a:lnTo>
                          <a:lnTo>
                            <a:pt x="83" y="11"/>
                          </a:lnTo>
                          <a:lnTo>
                            <a:pt x="66" y="1"/>
                          </a:lnTo>
                          <a:lnTo>
                            <a:pt x="48" y="0"/>
                          </a:lnTo>
                          <a:lnTo>
                            <a:pt x="29" y="1"/>
                          </a:lnTo>
                          <a:lnTo>
                            <a:pt x="13" y="11"/>
                          </a:lnTo>
                          <a:lnTo>
                            <a:pt x="3" y="22"/>
                          </a:lnTo>
                          <a:lnTo>
                            <a:pt x="0" y="33"/>
                          </a:lnTo>
                          <a:lnTo>
                            <a:pt x="3" y="42"/>
                          </a:lnTo>
                          <a:lnTo>
                            <a:pt x="13" y="50"/>
                          </a:lnTo>
                          <a:lnTo>
                            <a:pt x="29" y="55"/>
                          </a:lnTo>
                          <a:lnTo>
                            <a:pt x="48" y="59"/>
                          </a:lnTo>
                          <a:close/>
                        </a:path>
                      </a:pathLst>
                    </a:custGeom>
                    <a:solidFill>
                      <a:srgbClr val="C8C8C8"/>
                    </a:solidFill>
                    <a:ln w="0">
                      <a:solidFill>
                        <a:srgbClr val="C8C8C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6" name="Freeform 226"/>
                    <p:cNvSpPr>
                      <a:spLocks/>
                    </p:cNvSpPr>
                    <p:nvPr/>
                  </p:nvSpPr>
                  <p:spPr bwMode="auto">
                    <a:xfrm>
                      <a:off x="1216" y="3024"/>
                      <a:ext cx="74" cy="44"/>
                    </a:xfrm>
                    <a:custGeom>
                      <a:avLst/>
                      <a:gdLst>
                        <a:gd name="T0" fmla="*/ 37 w 74"/>
                        <a:gd name="T1" fmla="*/ 44 h 44"/>
                        <a:gd name="T2" fmla="*/ 55 w 74"/>
                        <a:gd name="T3" fmla="*/ 42 h 44"/>
                        <a:gd name="T4" fmla="*/ 68 w 74"/>
                        <a:gd name="T5" fmla="*/ 35 h 44"/>
                        <a:gd name="T6" fmla="*/ 74 w 74"/>
                        <a:gd name="T7" fmla="*/ 26 h 44"/>
                        <a:gd name="T8" fmla="*/ 68 w 74"/>
                        <a:gd name="T9" fmla="*/ 14 h 44"/>
                        <a:gd name="T10" fmla="*/ 55 w 74"/>
                        <a:gd name="T11" fmla="*/ 5 h 44"/>
                        <a:gd name="T12" fmla="*/ 37 w 74"/>
                        <a:gd name="T13" fmla="*/ 0 h 44"/>
                        <a:gd name="T14" fmla="*/ 18 w 74"/>
                        <a:gd name="T15" fmla="*/ 5 h 44"/>
                        <a:gd name="T16" fmla="*/ 5 w 74"/>
                        <a:gd name="T17" fmla="*/ 14 h 44"/>
                        <a:gd name="T18" fmla="*/ 0 w 74"/>
                        <a:gd name="T19" fmla="*/ 26 h 44"/>
                        <a:gd name="T20" fmla="*/ 5 w 74"/>
                        <a:gd name="T21" fmla="*/ 35 h 44"/>
                        <a:gd name="T22" fmla="*/ 18 w 74"/>
                        <a:gd name="T23" fmla="*/ 42 h 44"/>
                        <a:gd name="T24" fmla="*/ 37 w 74"/>
                        <a:gd name="T25" fmla="*/ 44 h 4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74"/>
                        <a:gd name="T40" fmla="*/ 0 h 44"/>
                        <a:gd name="T41" fmla="*/ 74 w 74"/>
                        <a:gd name="T42" fmla="*/ 44 h 4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74" h="44">
                          <a:moveTo>
                            <a:pt x="37" y="44"/>
                          </a:moveTo>
                          <a:lnTo>
                            <a:pt x="55" y="42"/>
                          </a:lnTo>
                          <a:lnTo>
                            <a:pt x="68" y="35"/>
                          </a:lnTo>
                          <a:lnTo>
                            <a:pt x="74" y="26"/>
                          </a:lnTo>
                          <a:lnTo>
                            <a:pt x="68" y="14"/>
                          </a:lnTo>
                          <a:lnTo>
                            <a:pt x="55" y="5"/>
                          </a:lnTo>
                          <a:lnTo>
                            <a:pt x="37" y="0"/>
                          </a:lnTo>
                          <a:lnTo>
                            <a:pt x="18" y="5"/>
                          </a:lnTo>
                          <a:lnTo>
                            <a:pt x="5" y="14"/>
                          </a:lnTo>
                          <a:lnTo>
                            <a:pt x="0" y="26"/>
                          </a:lnTo>
                          <a:lnTo>
                            <a:pt x="5" y="35"/>
                          </a:lnTo>
                          <a:lnTo>
                            <a:pt x="18" y="42"/>
                          </a:lnTo>
                          <a:lnTo>
                            <a:pt x="37" y="44"/>
                          </a:lnTo>
                          <a:close/>
                        </a:path>
                      </a:pathLst>
                    </a:custGeom>
                    <a:solidFill>
                      <a:srgbClr val="E4E4E4"/>
                    </a:solidFill>
                    <a:ln w="0">
                      <a:solidFill>
                        <a:srgbClr val="E4E4E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7" name="Freeform 227"/>
                    <p:cNvSpPr>
                      <a:spLocks/>
                    </p:cNvSpPr>
                    <p:nvPr/>
                  </p:nvSpPr>
                  <p:spPr bwMode="auto">
                    <a:xfrm>
                      <a:off x="1236" y="3033"/>
                      <a:ext cx="50" cy="30"/>
                    </a:xfrm>
                    <a:custGeom>
                      <a:avLst/>
                      <a:gdLst>
                        <a:gd name="T0" fmla="*/ 26 w 50"/>
                        <a:gd name="T1" fmla="*/ 30 h 30"/>
                        <a:gd name="T2" fmla="*/ 33 w 50"/>
                        <a:gd name="T3" fmla="*/ 30 h 30"/>
                        <a:gd name="T4" fmla="*/ 39 w 50"/>
                        <a:gd name="T5" fmla="*/ 28 h 30"/>
                        <a:gd name="T6" fmla="*/ 45 w 50"/>
                        <a:gd name="T7" fmla="*/ 24 h 30"/>
                        <a:gd name="T8" fmla="*/ 48 w 50"/>
                        <a:gd name="T9" fmla="*/ 22 h 30"/>
                        <a:gd name="T10" fmla="*/ 50 w 50"/>
                        <a:gd name="T11" fmla="*/ 17 h 30"/>
                        <a:gd name="T12" fmla="*/ 48 w 50"/>
                        <a:gd name="T13" fmla="*/ 13 h 30"/>
                        <a:gd name="T14" fmla="*/ 45 w 50"/>
                        <a:gd name="T15" fmla="*/ 9 h 30"/>
                        <a:gd name="T16" fmla="*/ 39 w 50"/>
                        <a:gd name="T17" fmla="*/ 4 h 30"/>
                        <a:gd name="T18" fmla="*/ 33 w 50"/>
                        <a:gd name="T19" fmla="*/ 2 h 30"/>
                        <a:gd name="T20" fmla="*/ 26 w 50"/>
                        <a:gd name="T21" fmla="*/ 0 h 30"/>
                        <a:gd name="T22" fmla="*/ 17 w 50"/>
                        <a:gd name="T23" fmla="*/ 2 h 30"/>
                        <a:gd name="T24" fmla="*/ 11 w 50"/>
                        <a:gd name="T25" fmla="*/ 4 h 30"/>
                        <a:gd name="T26" fmla="*/ 6 w 50"/>
                        <a:gd name="T27" fmla="*/ 9 h 30"/>
                        <a:gd name="T28" fmla="*/ 2 w 50"/>
                        <a:gd name="T29" fmla="*/ 13 h 30"/>
                        <a:gd name="T30" fmla="*/ 0 w 50"/>
                        <a:gd name="T31" fmla="*/ 17 h 30"/>
                        <a:gd name="T32" fmla="*/ 2 w 50"/>
                        <a:gd name="T33" fmla="*/ 22 h 30"/>
                        <a:gd name="T34" fmla="*/ 6 w 50"/>
                        <a:gd name="T35" fmla="*/ 24 h 30"/>
                        <a:gd name="T36" fmla="*/ 11 w 50"/>
                        <a:gd name="T37" fmla="*/ 28 h 30"/>
                        <a:gd name="T38" fmla="*/ 17 w 50"/>
                        <a:gd name="T39" fmla="*/ 30 h 30"/>
                        <a:gd name="T40" fmla="*/ 26 w 50"/>
                        <a:gd name="T41" fmla="*/ 30 h 3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50"/>
                        <a:gd name="T64" fmla="*/ 0 h 30"/>
                        <a:gd name="T65" fmla="*/ 50 w 50"/>
                        <a:gd name="T66" fmla="*/ 30 h 3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50" h="30">
                          <a:moveTo>
                            <a:pt x="26" y="30"/>
                          </a:moveTo>
                          <a:lnTo>
                            <a:pt x="33" y="30"/>
                          </a:lnTo>
                          <a:lnTo>
                            <a:pt x="39" y="28"/>
                          </a:lnTo>
                          <a:lnTo>
                            <a:pt x="45" y="24"/>
                          </a:lnTo>
                          <a:lnTo>
                            <a:pt x="48" y="22"/>
                          </a:lnTo>
                          <a:lnTo>
                            <a:pt x="50" y="17"/>
                          </a:lnTo>
                          <a:lnTo>
                            <a:pt x="48" y="13"/>
                          </a:lnTo>
                          <a:lnTo>
                            <a:pt x="45" y="9"/>
                          </a:lnTo>
                          <a:lnTo>
                            <a:pt x="39" y="4"/>
                          </a:lnTo>
                          <a:lnTo>
                            <a:pt x="33" y="2"/>
                          </a:lnTo>
                          <a:lnTo>
                            <a:pt x="26" y="0"/>
                          </a:lnTo>
                          <a:lnTo>
                            <a:pt x="17" y="2"/>
                          </a:lnTo>
                          <a:lnTo>
                            <a:pt x="11" y="4"/>
                          </a:lnTo>
                          <a:lnTo>
                            <a:pt x="6" y="9"/>
                          </a:lnTo>
                          <a:lnTo>
                            <a:pt x="2" y="13"/>
                          </a:lnTo>
                          <a:lnTo>
                            <a:pt x="0" y="17"/>
                          </a:lnTo>
                          <a:lnTo>
                            <a:pt x="2" y="22"/>
                          </a:lnTo>
                          <a:lnTo>
                            <a:pt x="6" y="24"/>
                          </a:lnTo>
                          <a:lnTo>
                            <a:pt x="11" y="28"/>
                          </a:lnTo>
                          <a:lnTo>
                            <a:pt x="17" y="30"/>
                          </a:lnTo>
                          <a:lnTo>
                            <a:pt x="26" y="3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8" name="Freeform 228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9" name="Freeform 229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0" name="Freeform 230"/>
                    <p:cNvSpPr>
                      <a:spLocks/>
                    </p:cNvSpPr>
                    <p:nvPr/>
                  </p:nvSpPr>
                  <p:spPr bwMode="auto">
                    <a:xfrm>
                      <a:off x="1303" y="3331"/>
                      <a:ext cx="308" cy="308"/>
                    </a:xfrm>
                    <a:custGeom>
                      <a:avLst/>
                      <a:gdLst>
                        <a:gd name="T0" fmla="*/ 137 w 308"/>
                        <a:gd name="T1" fmla="*/ 308 h 308"/>
                        <a:gd name="T2" fmla="*/ 102 w 308"/>
                        <a:gd name="T3" fmla="*/ 305 h 308"/>
                        <a:gd name="T4" fmla="*/ 72 w 308"/>
                        <a:gd name="T5" fmla="*/ 295 h 308"/>
                        <a:gd name="T6" fmla="*/ 48 w 308"/>
                        <a:gd name="T7" fmla="*/ 282 h 308"/>
                        <a:gd name="T8" fmla="*/ 31 w 308"/>
                        <a:gd name="T9" fmla="*/ 269 h 308"/>
                        <a:gd name="T10" fmla="*/ 18 w 308"/>
                        <a:gd name="T11" fmla="*/ 254 h 308"/>
                        <a:gd name="T12" fmla="*/ 9 w 308"/>
                        <a:gd name="T13" fmla="*/ 241 h 308"/>
                        <a:gd name="T14" fmla="*/ 4 w 308"/>
                        <a:gd name="T15" fmla="*/ 230 h 308"/>
                        <a:gd name="T16" fmla="*/ 0 w 308"/>
                        <a:gd name="T17" fmla="*/ 223 h 308"/>
                        <a:gd name="T18" fmla="*/ 0 w 308"/>
                        <a:gd name="T19" fmla="*/ 219 h 308"/>
                        <a:gd name="T20" fmla="*/ 0 w 308"/>
                        <a:gd name="T21" fmla="*/ 0 h 308"/>
                        <a:gd name="T22" fmla="*/ 308 w 308"/>
                        <a:gd name="T23" fmla="*/ 2 h 308"/>
                        <a:gd name="T24" fmla="*/ 308 w 308"/>
                        <a:gd name="T25" fmla="*/ 199 h 308"/>
                        <a:gd name="T26" fmla="*/ 300 w 308"/>
                        <a:gd name="T27" fmla="*/ 214 h 308"/>
                        <a:gd name="T28" fmla="*/ 295 w 308"/>
                        <a:gd name="T29" fmla="*/ 228 h 308"/>
                        <a:gd name="T30" fmla="*/ 287 w 308"/>
                        <a:gd name="T31" fmla="*/ 241 h 308"/>
                        <a:gd name="T32" fmla="*/ 282 w 308"/>
                        <a:gd name="T33" fmla="*/ 249 h 308"/>
                        <a:gd name="T34" fmla="*/ 280 w 308"/>
                        <a:gd name="T35" fmla="*/ 253 h 308"/>
                        <a:gd name="T36" fmla="*/ 265 w 308"/>
                        <a:gd name="T37" fmla="*/ 267 h 308"/>
                        <a:gd name="T38" fmla="*/ 245 w 308"/>
                        <a:gd name="T39" fmla="*/ 279 h 308"/>
                        <a:gd name="T40" fmla="*/ 220 w 308"/>
                        <a:gd name="T41" fmla="*/ 288 h 308"/>
                        <a:gd name="T42" fmla="*/ 196 w 308"/>
                        <a:gd name="T43" fmla="*/ 295 h 308"/>
                        <a:gd name="T44" fmla="*/ 174 w 308"/>
                        <a:gd name="T45" fmla="*/ 301 h 308"/>
                        <a:gd name="T46" fmla="*/ 156 w 308"/>
                        <a:gd name="T47" fmla="*/ 305 h 308"/>
                        <a:gd name="T48" fmla="*/ 143 w 308"/>
                        <a:gd name="T49" fmla="*/ 308 h 308"/>
                        <a:gd name="T50" fmla="*/ 137 w 308"/>
                        <a:gd name="T51" fmla="*/ 308 h 30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8"/>
                        <a:gd name="T79" fmla="*/ 0 h 308"/>
                        <a:gd name="T80" fmla="*/ 308 w 308"/>
                        <a:gd name="T81" fmla="*/ 308 h 30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8" h="308">
                          <a:moveTo>
                            <a:pt x="137" y="308"/>
                          </a:moveTo>
                          <a:lnTo>
                            <a:pt x="102" y="305"/>
                          </a:lnTo>
                          <a:lnTo>
                            <a:pt x="72" y="295"/>
                          </a:lnTo>
                          <a:lnTo>
                            <a:pt x="48" y="282"/>
                          </a:lnTo>
                          <a:lnTo>
                            <a:pt x="31" y="269"/>
                          </a:lnTo>
                          <a:lnTo>
                            <a:pt x="18" y="254"/>
                          </a:lnTo>
                          <a:lnTo>
                            <a:pt x="9" y="241"/>
                          </a:lnTo>
                          <a:lnTo>
                            <a:pt x="4" y="230"/>
                          </a:lnTo>
                          <a:lnTo>
                            <a:pt x="0" y="223"/>
                          </a:lnTo>
                          <a:lnTo>
                            <a:pt x="0" y="219"/>
                          </a:lnTo>
                          <a:lnTo>
                            <a:pt x="0" y="0"/>
                          </a:lnTo>
                          <a:lnTo>
                            <a:pt x="308" y="2"/>
                          </a:lnTo>
                          <a:lnTo>
                            <a:pt x="308" y="199"/>
                          </a:lnTo>
                          <a:lnTo>
                            <a:pt x="300" y="214"/>
                          </a:lnTo>
                          <a:lnTo>
                            <a:pt x="295" y="228"/>
                          </a:lnTo>
                          <a:lnTo>
                            <a:pt x="287" y="241"/>
                          </a:lnTo>
                          <a:lnTo>
                            <a:pt x="282" y="249"/>
                          </a:lnTo>
                          <a:lnTo>
                            <a:pt x="280" y="253"/>
                          </a:lnTo>
                          <a:lnTo>
                            <a:pt x="265" y="267"/>
                          </a:lnTo>
                          <a:lnTo>
                            <a:pt x="245" y="279"/>
                          </a:lnTo>
                          <a:lnTo>
                            <a:pt x="220" y="288"/>
                          </a:lnTo>
                          <a:lnTo>
                            <a:pt x="196" y="295"/>
                          </a:lnTo>
                          <a:lnTo>
                            <a:pt x="174" y="301"/>
                          </a:lnTo>
                          <a:lnTo>
                            <a:pt x="156" y="305"/>
                          </a:lnTo>
                          <a:lnTo>
                            <a:pt x="143" y="308"/>
                          </a:lnTo>
                          <a:lnTo>
                            <a:pt x="137" y="308"/>
                          </a:lnTo>
                          <a:close/>
                        </a:path>
                      </a:pathLst>
                    </a:custGeom>
                    <a:solidFill>
                      <a:srgbClr val="1A1A1A"/>
                    </a:solidFill>
                    <a:ln w="0">
                      <a:solidFill>
                        <a:srgbClr val="1A1A1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1" name="Freeform 231"/>
                    <p:cNvSpPr>
                      <a:spLocks/>
                    </p:cNvSpPr>
                    <p:nvPr/>
                  </p:nvSpPr>
                  <p:spPr bwMode="auto">
                    <a:xfrm>
                      <a:off x="1320" y="3331"/>
                      <a:ext cx="278" cy="306"/>
                    </a:xfrm>
                    <a:custGeom>
                      <a:avLst/>
                      <a:gdLst>
                        <a:gd name="T0" fmla="*/ 127 w 278"/>
                        <a:gd name="T1" fmla="*/ 306 h 306"/>
                        <a:gd name="T2" fmla="*/ 94 w 278"/>
                        <a:gd name="T3" fmla="*/ 303 h 306"/>
                        <a:gd name="T4" fmla="*/ 66 w 278"/>
                        <a:gd name="T5" fmla="*/ 295 h 306"/>
                        <a:gd name="T6" fmla="*/ 46 w 278"/>
                        <a:gd name="T7" fmla="*/ 286 h 306"/>
                        <a:gd name="T8" fmla="*/ 29 w 278"/>
                        <a:gd name="T9" fmla="*/ 273 h 306"/>
                        <a:gd name="T10" fmla="*/ 16 w 278"/>
                        <a:gd name="T11" fmla="*/ 260 h 306"/>
                        <a:gd name="T12" fmla="*/ 9 w 278"/>
                        <a:gd name="T13" fmla="*/ 249 h 306"/>
                        <a:gd name="T14" fmla="*/ 3 w 278"/>
                        <a:gd name="T15" fmla="*/ 238 h 306"/>
                        <a:gd name="T16" fmla="*/ 1 w 278"/>
                        <a:gd name="T17" fmla="*/ 232 h 306"/>
                        <a:gd name="T18" fmla="*/ 0 w 278"/>
                        <a:gd name="T19" fmla="*/ 228 h 306"/>
                        <a:gd name="T20" fmla="*/ 0 w 278"/>
                        <a:gd name="T21" fmla="*/ 0 h 306"/>
                        <a:gd name="T22" fmla="*/ 278 w 278"/>
                        <a:gd name="T23" fmla="*/ 2 h 306"/>
                        <a:gd name="T24" fmla="*/ 278 w 278"/>
                        <a:gd name="T25" fmla="*/ 191 h 306"/>
                        <a:gd name="T26" fmla="*/ 272 w 278"/>
                        <a:gd name="T27" fmla="*/ 206 h 306"/>
                        <a:gd name="T28" fmla="*/ 267 w 278"/>
                        <a:gd name="T29" fmla="*/ 219 h 306"/>
                        <a:gd name="T30" fmla="*/ 261 w 278"/>
                        <a:gd name="T31" fmla="*/ 232 h 306"/>
                        <a:gd name="T32" fmla="*/ 255 w 278"/>
                        <a:gd name="T33" fmla="*/ 240 h 306"/>
                        <a:gd name="T34" fmla="*/ 254 w 278"/>
                        <a:gd name="T35" fmla="*/ 243 h 306"/>
                        <a:gd name="T36" fmla="*/ 241 w 278"/>
                        <a:gd name="T37" fmla="*/ 256 h 306"/>
                        <a:gd name="T38" fmla="*/ 222 w 278"/>
                        <a:gd name="T39" fmla="*/ 269 h 306"/>
                        <a:gd name="T40" fmla="*/ 202 w 278"/>
                        <a:gd name="T41" fmla="*/ 280 h 306"/>
                        <a:gd name="T42" fmla="*/ 179 w 278"/>
                        <a:gd name="T43" fmla="*/ 290 h 306"/>
                        <a:gd name="T44" fmla="*/ 159 w 278"/>
                        <a:gd name="T45" fmla="*/ 297 h 306"/>
                        <a:gd name="T46" fmla="*/ 142 w 278"/>
                        <a:gd name="T47" fmla="*/ 303 h 306"/>
                        <a:gd name="T48" fmla="*/ 131 w 278"/>
                        <a:gd name="T49" fmla="*/ 306 h 306"/>
                        <a:gd name="T50" fmla="*/ 127 w 278"/>
                        <a:gd name="T51" fmla="*/ 306 h 30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78"/>
                        <a:gd name="T79" fmla="*/ 0 h 306"/>
                        <a:gd name="T80" fmla="*/ 278 w 278"/>
                        <a:gd name="T81" fmla="*/ 306 h 306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78" h="306">
                          <a:moveTo>
                            <a:pt x="127" y="306"/>
                          </a:moveTo>
                          <a:lnTo>
                            <a:pt x="94" y="303"/>
                          </a:lnTo>
                          <a:lnTo>
                            <a:pt x="66" y="295"/>
                          </a:lnTo>
                          <a:lnTo>
                            <a:pt x="46" y="286"/>
                          </a:lnTo>
                          <a:lnTo>
                            <a:pt x="29" y="273"/>
                          </a:lnTo>
                          <a:lnTo>
                            <a:pt x="16" y="260"/>
                          </a:lnTo>
                          <a:lnTo>
                            <a:pt x="9" y="249"/>
                          </a:lnTo>
                          <a:lnTo>
                            <a:pt x="3" y="238"/>
                          </a:lnTo>
                          <a:lnTo>
                            <a:pt x="1" y="232"/>
                          </a:lnTo>
                          <a:lnTo>
                            <a:pt x="0" y="228"/>
                          </a:lnTo>
                          <a:lnTo>
                            <a:pt x="0" y="0"/>
                          </a:lnTo>
                          <a:lnTo>
                            <a:pt x="278" y="2"/>
                          </a:lnTo>
                          <a:lnTo>
                            <a:pt x="278" y="191"/>
                          </a:lnTo>
                          <a:lnTo>
                            <a:pt x="272" y="206"/>
                          </a:lnTo>
                          <a:lnTo>
                            <a:pt x="267" y="219"/>
                          </a:lnTo>
                          <a:lnTo>
                            <a:pt x="261" y="232"/>
                          </a:lnTo>
                          <a:lnTo>
                            <a:pt x="255" y="240"/>
                          </a:lnTo>
                          <a:lnTo>
                            <a:pt x="254" y="243"/>
                          </a:lnTo>
                          <a:lnTo>
                            <a:pt x="241" y="256"/>
                          </a:lnTo>
                          <a:lnTo>
                            <a:pt x="222" y="269"/>
                          </a:lnTo>
                          <a:lnTo>
                            <a:pt x="202" y="280"/>
                          </a:lnTo>
                          <a:lnTo>
                            <a:pt x="179" y="290"/>
                          </a:lnTo>
                          <a:lnTo>
                            <a:pt x="159" y="297"/>
                          </a:lnTo>
                          <a:lnTo>
                            <a:pt x="142" y="303"/>
                          </a:lnTo>
                          <a:lnTo>
                            <a:pt x="131" y="306"/>
                          </a:lnTo>
                          <a:lnTo>
                            <a:pt x="127" y="306"/>
                          </a:ln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0">
                      <a:solidFill>
                        <a:srgbClr val="33333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2" name="Freeform 232"/>
                    <p:cNvSpPr>
                      <a:spLocks/>
                    </p:cNvSpPr>
                    <p:nvPr/>
                  </p:nvSpPr>
                  <p:spPr bwMode="auto">
                    <a:xfrm>
                      <a:off x="1338" y="3331"/>
                      <a:ext cx="249" cy="306"/>
                    </a:xfrm>
                    <a:custGeom>
                      <a:avLst/>
                      <a:gdLst>
                        <a:gd name="T0" fmla="*/ 115 w 249"/>
                        <a:gd name="T1" fmla="*/ 306 h 306"/>
                        <a:gd name="T2" fmla="*/ 82 w 249"/>
                        <a:gd name="T3" fmla="*/ 303 h 306"/>
                        <a:gd name="T4" fmla="*/ 56 w 249"/>
                        <a:gd name="T5" fmla="*/ 295 h 306"/>
                        <a:gd name="T6" fmla="*/ 35 w 249"/>
                        <a:gd name="T7" fmla="*/ 284 h 306"/>
                        <a:gd name="T8" fmla="*/ 20 w 249"/>
                        <a:gd name="T9" fmla="*/ 271 h 306"/>
                        <a:gd name="T10" fmla="*/ 11 w 249"/>
                        <a:gd name="T11" fmla="*/ 260 h 306"/>
                        <a:gd name="T12" fmla="*/ 4 w 249"/>
                        <a:gd name="T13" fmla="*/ 249 h 306"/>
                        <a:gd name="T14" fmla="*/ 0 w 249"/>
                        <a:gd name="T15" fmla="*/ 241 h 306"/>
                        <a:gd name="T16" fmla="*/ 0 w 249"/>
                        <a:gd name="T17" fmla="*/ 240 h 306"/>
                        <a:gd name="T18" fmla="*/ 0 w 249"/>
                        <a:gd name="T19" fmla="*/ 0 h 306"/>
                        <a:gd name="T20" fmla="*/ 249 w 249"/>
                        <a:gd name="T21" fmla="*/ 2 h 306"/>
                        <a:gd name="T22" fmla="*/ 249 w 249"/>
                        <a:gd name="T23" fmla="*/ 186 h 306"/>
                        <a:gd name="T24" fmla="*/ 243 w 249"/>
                        <a:gd name="T25" fmla="*/ 197 h 306"/>
                        <a:gd name="T26" fmla="*/ 237 w 249"/>
                        <a:gd name="T27" fmla="*/ 210 h 306"/>
                        <a:gd name="T28" fmla="*/ 232 w 249"/>
                        <a:gd name="T29" fmla="*/ 223 h 306"/>
                        <a:gd name="T30" fmla="*/ 228 w 249"/>
                        <a:gd name="T31" fmla="*/ 230 h 306"/>
                        <a:gd name="T32" fmla="*/ 226 w 249"/>
                        <a:gd name="T33" fmla="*/ 234 h 306"/>
                        <a:gd name="T34" fmla="*/ 215 w 249"/>
                        <a:gd name="T35" fmla="*/ 245 h 306"/>
                        <a:gd name="T36" fmla="*/ 198 w 249"/>
                        <a:gd name="T37" fmla="*/ 258 h 306"/>
                        <a:gd name="T38" fmla="*/ 180 w 249"/>
                        <a:gd name="T39" fmla="*/ 271 h 306"/>
                        <a:gd name="T40" fmla="*/ 161 w 249"/>
                        <a:gd name="T41" fmla="*/ 282 h 306"/>
                        <a:gd name="T42" fmla="*/ 145 w 249"/>
                        <a:gd name="T43" fmla="*/ 292 h 306"/>
                        <a:gd name="T44" fmla="*/ 130 w 249"/>
                        <a:gd name="T45" fmla="*/ 299 h 306"/>
                        <a:gd name="T46" fmla="*/ 119 w 249"/>
                        <a:gd name="T47" fmla="*/ 305 h 306"/>
                        <a:gd name="T48" fmla="*/ 115 w 249"/>
                        <a:gd name="T49" fmla="*/ 306 h 30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49"/>
                        <a:gd name="T76" fmla="*/ 0 h 306"/>
                        <a:gd name="T77" fmla="*/ 249 w 249"/>
                        <a:gd name="T78" fmla="*/ 306 h 306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49" h="306">
                          <a:moveTo>
                            <a:pt x="115" y="306"/>
                          </a:moveTo>
                          <a:lnTo>
                            <a:pt x="82" y="303"/>
                          </a:lnTo>
                          <a:lnTo>
                            <a:pt x="56" y="295"/>
                          </a:lnTo>
                          <a:lnTo>
                            <a:pt x="35" y="284"/>
                          </a:lnTo>
                          <a:lnTo>
                            <a:pt x="20" y="271"/>
                          </a:lnTo>
                          <a:lnTo>
                            <a:pt x="11" y="260"/>
                          </a:lnTo>
                          <a:lnTo>
                            <a:pt x="4" y="249"/>
                          </a:lnTo>
                          <a:lnTo>
                            <a:pt x="0" y="241"/>
                          </a:lnTo>
                          <a:lnTo>
                            <a:pt x="0" y="240"/>
                          </a:lnTo>
                          <a:lnTo>
                            <a:pt x="0" y="0"/>
                          </a:lnTo>
                          <a:lnTo>
                            <a:pt x="249" y="2"/>
                          </a:lnTo>
                          <a:lnTo>
                            <a:pt x="249" y="186"/>
                          </a:lnTo>
                          <a:lnTo>
                            <a:pt x="243" y="197"/>
                          </a:lnTo>
                          <a:lnTo>
                            <a:pt x="237" y="210"/>
                          </a:lnTo>
                          <a:lnTo>
                            <a:pt x="232" y="223"/>
                          </a:lnTo>
                          <a:lnTo>
                            <a:pt x="228" y="230"/>
                          </a:lnTo>
                          <a:lnTo>
                            <a:pt x="226" y="234"/>
                          </a:lnTo>
                          <a:lnTo>
                            <a:pt x="215" y="245"/>
                          </a:lnTo>
                          <a:lnTo>
                            <a:pt x="198" y="258"/>
                          </a:lnTo>
                          <a:lnTo>
                            <a:pt x="180" y="271"/>
                          </a:lnTo>
                          <a:lnTo>
                            <a:pt x="161" y="282"/>
                          </a:lnTo>
                          <a:lnTo>
                            <a:pt x="145" y="292"/>
                          </a:lnTo>
                          <a:lnTo>
                            <a:pt x="130" y="299"/>
                          </a:lnTo>
                          <a:lnTo>
                            <a:pt x="119" y="305"/>
                          </a:lnTo>
                          <a:lnTo>
                            <a:pt x="115" y="306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0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3" name="Freeform 233"/>
                    <p:cNvSpPr>
                      <a:spLocks/>
                    </p:cNvSpPr>
                    <p:nvPr/>
                  </p:nvSpPr>
                  <p:spPr bwMode="auto">
                    <a:xfrm>
                      <a:off x="1355" y="3333"/>
                      <a:ext cx="219" cy="303"/>
                    </a:xfrm>
                    <a:custGeom>
                      <a:avLst/>
                      <a:gdLst>
                        <a:gd name="T0" fmla="*/ 105 w 219"/>
                        <a:gd name="T1" fmla="*/ 303 h 303"/>
                        <a:gd name="T2" fmla="*/ 76 w 219"/>
                        <a:gd name="T3" fmla="*/ 301 h 303"/>
                        <a:gd name="T4" fmla="*/ 52 w 219"/>
                        <a:gd name="T5" fmla="*/ 293 h 303"/>
                        <a:gd name="T6" fmla="*/ 33 w 219"/>
                        <a:gd name="T7" fmla="*/ 284 h 303"/>
                        <a:gd name="T8" fmla="*/ 20 w 219"/>
                        <a:gd name="T9" fmla="*/ 275 h 303"/>
                        <a:gd name="T10" fmla="*/ 11 w 219"/>
                        <a:gd name="T11" fmla="*/ 264 h 303"/>
                        <a:gd name="T12" fmla="*/ 3 w 219"/>
                        <a:gd name="T13" fmla="*/ 254 h 303"/>
                        <a:gd name="T14" fmla="*/ 2 w 219"/>
                        <a:gd name="T15" fmla="*/ 249 h 303"/>
                        <a:gd name="T16" fmla="*/ 0 w 219"/>
                        <a:gd name="T17" fmla="*/ 247 h 303"/>
                        <a:gd name="T18" fmla="*/ 0 w 219"/>
                        <a:gd name="T19" fmla="*/ 0 h 303"/>
                        <a:gd name="T20" fmla="*/ 219 w 219"/>
                        <a:gd name="T21" fmla="*/ 0 h 303"/>
                        <a:gd name="T22" fmla="*/ 219 w 219"/>
                        <a:gd name="T23" fmla="*/ 176 h 303"/>
                        <a:gd name="T24" fmla="*/ 215 w 219"/>
                        <a:gd name="T25" fmla="*/ 188 h 303"/>
                        <a:gd name="T26" fmla="*/ 209 w 219"/>
                        <a:gd name="T27" fmla="*/ 201 h 303"/>
                        <a:gd name="T28" fmla="*/ 206 w 219"/>
                        <a:gd name="T29" fmla="*/ 210 h 303"/>
                        <a:gd name="T30" fmla="*/ 202 w 219"/>
                        <a:gd name="T31" fmla="*/ 219 h 303"/>
                        <a:gd name="T32" fmla="*/ 200 w 219"/>
                        <a:gd name="T33" fmla="*/ 223 h 303"/>
                        <a:gd name="T34" fmla="*/ 191 w 219"/>
                        <a:gd name="T35" fmla="*/ 234 h 303"/>
                        <a:gd name="T36" fmla="*/ 176 w 219"/>
                        <a:gd name="T37" fmla="*/ 247 h 303"/>
                        <a:gd name="T38" fmla="*/ 161 w 219"/>
                        <a:gd name="T39" fmla="*/ 260 h 303"/>
                        <a:gd name="T40" fmla="*/ 144 w 219"/>
                        <a:gd name="T41" fmla="*/ 273 h 303"/>
                        <a:gd name="T42" fmla="*/ 130 w 219"/>
                        <a:gd name="T43" fmla="*/ 284 h 303"/>
                        <a:gd name="T44" fmla="*/ 117 w 219"/>
                        <a:gd name="T45" fmla="*/ 295 h 303"/>
                        <a:gd name="T46" fmla="*/ 109 w 219"/>
                        <a:gd name="T47" fmla="*/ 301 h 303"/>
                        <a:gd name="T48" fmla="*/ 105 w 219"/>
                        <a:gd name="T49" fmla="*/ 303 h 30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9"/>
                        <a:gd name="T76" fmla="*/ 0 h 303"/>
                        <a:gd name="T77" fmla="*/ 219 w 219"/>
                        <a:gd name="T78" fmla="*/ 303 h 30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9" h="303">
                          <a:moveTo>
                            <a:pt x="105" y="303"/>
                          </a:moveTo>
                          <a:lnTo>
                            <a:pt x="76" y="301"/>
                          </a:lnTo>
                          <a:lnTo>
                            <a:pt x="52" y="293"/>
                          </a:lnTo>
                          <a:lnTo>
                            <a:pt x="33" y="284"/>
                          </a:lnTo>
                          <a:lnTo>
                            <a:pt x="20" y="275"/>
                          </a:lnTo>
                          <a:lnTo>
                            <a:pt x="11" y="264"/>
                          </a:lnTo>
                          <a:lnTo>
                            <a:pt x="3" y="254"/>
                          </a:lnTo>
                          <a:lnTo>
                            <a:pt x="2" y="249"/>
                          </a:lnTo>
                          <a:lnTo>
                            <a:pt x="0" y="247"/>
                          </a:lnTo>
                          <a:lnTo>
                            <a:pt x="0" y="0"/>
                          </a:lnTo>
                          <a:lnTo>
                            <a:pt x="219" y="0"/>
                          </a:lnTo>
                          <a:lnTo>
                            <a:pt x="219" y="176"/>
                          </a:lnTo>
                          <a:lnTo>
                            <a:pt x="215" y="188"/>
                          </a:lnTo>
                          <a:lnTo>
                            <a:pt x="209" y="201"/>
                          </a:lnTo>
                          <a:lnTo>
                            <a:pt x="206" y="210"/>
                          </a:lnTo>
                          <a:lnTo>
                            <a:pt x="202" y="219"/>
                          </a:lnTo>
                          <a:lnTo>
                            <a:pt x="200" y="223"/>
                          </a:lnTo>
                          <a:lnTo>
                            <a:pt x="191" y="234"/>
                          </a:lnTo>
                          <a:lnTo>
                            <a:pt x="176" y="247"/>
                          </a:lnTo>
                          <a:lnTo>
                            <a:pt x="161" y="260"/>
                          </a:lnTo>
                          <a:lnTo>
                            <a:pt x="144" y="273"/>
                          </a:lnTo>
                          <a:lnTo>
                            <a:pt x="130" y="284"/>
                          </a:lnTo>
                          <a:lnTo>
                            <a:pt x="117" y="295"/>
                          </a:lnTo>
                          <a:lnTo>
                            <a:pt x="109" y="301"/>
                          </a:lnTo>
                          <a:lnTo>
                            <a:pt x="105" y="303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0">
                      <a:solidFill>
                        <a:srgbClr val="66666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4" name="Freeform 234"/>
                    <p:cNvSpPr>
                      <a:spLocks/>
                    </p:cNvSpPr>
                    <p:nvPr/>
                  </p:nvSpPr>
                  <p:spPr bwMode="auto">
                    <a:xfrm>
                      <a:off x="1373" y="3333"/>
                      <a:ext cx="189" cy="303"/>
                    </a:xfrm>
                    <a:custGeom>
                      <a:avLst/>
                      <a:gdLst>
                        <a:gd name="T0" fmla="*/ 95 w 189"/>
                        <a:gd name="T1" fmla="*/ 303 h 303"/>
                        <a:gd name="T2" fmla="*/ 65 w 189"/>
                        <a:gd name="T3" fmla="*/ 299 h 303"/>
                        <a:gd name="T4" fmla="*/ 41 w 189"/>
                        <a:gd name="T5" fmla="*/ 293 h 303"/>
                        <a:gd name="T6" fmla="*/ 24 w 189"/>
                        <a:gd name="T7" fmla="*/ 284 h 303"/>
                        <a:gd name="T8" fmla="*/ 11 w 189"/>
                        <a:gd name="T9" fmla="*/ 275 h 303"/>
                        <a:gd name="T10" fmla="*/ 4 w 189"/>
                        <a:gd name="T11" fmla="*/ 265 h 303"/>
                        <a:gd name="T12" fmla="*/ 0 w 189"/>
                        <a:gd name="T13" fmla="*/ 258 h 303"/>
                        <a:gd name="T14" fmla="*/ 0 w 189"/>
                        <a:gd name="T15" fmla="*/ 256 h 303"/>
                        <a:gd name="T16" fmla="*/ 0 w 189"/>
                        <a:gd name="T17" fmla="*/ 0 h 303"/>
                        <a:gd name="T18" fmla="*/ 189 w 189"/>
                        <a:gd name="T19" fmla="*/ 0 h 303"/>
                        <a:gd name="T20" fmla="*/ 189 w 189"/>
                        <a:gd name="T21" fmla="*/ 169 h 303"/>
                        <a:gd name="T22" fmla="*/ 184 w 189"/>
                        <a:gd name="T23" fmla="*/ 182 h 303"/>
                        <a:gd name="T24" fmla="*/ 178 w 189"/>
                        <a:gd name="T25" fmla="*/ 197 h 303"/>
                        <a:gd name="T26" fmla="*/ 175 w 189"/>
                        <a:gd name="T27" fmla="*/ 208 h 303"/>
                        <a:gd name="T28" fmla="*/ 173 w 189"/>
                        <a:gd name="T29" fmla="*/ 212 h 303"/>
                        <a:gd name="T30" fmla="*/ 165 w 189"/>
                        <a:gd name="T31" fmla="*/ 223 h 303"/>
                        <a:gd name="T32" fmla="*/ 154 w 189"/>
                        <a:gd name="T33" fmla="*/ 236 h 303"/>
                        <a:gd name="T34" fmla="*/ 141 w 189"/>
                        <a:gd name="T35" fmla="*/ 251 h 303"/>
                        <a:gd name="T36" fmla="*/ 126 w 189"/>
                        <a:gd name="T37" fmla="*/ 265 h 303"/>
                        <a:gd name="T38" fmla="*/ 115 w 189"/>
                        <a:gd name="T39" fmla="*/ 280 h 303"/>
                        <a:gd name="T40" fmla="*/ 104 w 189"/>
                        <a:gd name="T41" fmla="*/ 291 h 303"/>
                        <a:gd name="T42" fmla="*/ 97 w 189"/>
                        <a:gd name="T43" fmla="*/ 299 h 303"/>
                        <a:gd name="T44" fmla="*/ 95 w 189"/>
                        <a:gd name="T45" fmla="*/ 303 h 303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9"/>
                        <a:gd name="T70" fmla="*/ 0 h 303"/>
                        <a:gd name="T71" fmla="*/ 189 w 189"/>
                        <a:gd name="T72" fmla="*/ 303 h 303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9" h="303">
                          <a:moveTo>
                            <a:pt x="95" y="303"/>
                          </a:moveTo>
                          <a:lnTo>
                            <a:pt x="65" y="299"/>
                          </a:lnTo>
                          <a:lnTo>
                            <a:pt x="41" y="293"/>
                          </a:lnTo>
                          <a:lnTo>
                            <a:pt x="24" y="284"/>
                          </a:lnTo>
                          <a:lnTo>
                            <a:pt x="11" y="275"/>
                          </a:lnTo>
                          <a:lnTo>
                            <a:pt x="4" y="265"/>
                          </a:lnTo>
                          <a:lnTo>
                            <a:pt x="0" y="258"/>
                          </a:lnTo>
                          <a:lnTo>
                            <a:pt x="0" y="256"/>
                          </a:lnTo>
                          <a:lnTo>
                            <a:pt x="0" y="0"/>
                          </a:lnTo>
                          <a:lnTo>
                            <a:pt x="189" y="0"/>
                          </a:lnTo>
                          <a:lnTo>
                            <a:pt x="189" y="169"/>
                          </a:lnTo>
                          <a:lnTo>
                            <a:pt x="184" y="182"/>
                          </a:lnTo>
                          <a:lnTo>
                            <a:pt x="178" y="197"/>
                          </a:lnTo>
                          <a:lnTo>
                            <a:pt x="175" y="208"/>
                          </a:lnTo>
                          <a:lnTo>
                            <a:pt x="173" y="212"/>
                          </a:lnTo>
                          <a:lnTo>
                            <a:pt x="165" y="223"/>
                          </a:lnTo>
                          <a:lnTo>
                            <a:pt x="154" y="236"/>
                          </a:lnTo>
                          <a:lnTo>
                            <a:pt x="141" y="251"/>
                          </a:lnTo>
                          <a:lnTo>
                            <a:pt x="126" y="265"/>
                          </a:lnTo>
                          <a:lnTo>
                            <a:pt x="115" y="280"/>
                          </a:lnTo>
                          <a:lnTo>
                            <a:pt x="104" y="291"/>
                          </a:lnTo>
                          <a:lnTo>
                            <a:pt x="97" y="299"/>
                          </a:lnTo>
                          <a:lnTo>
                            <a:pt x="95" y="30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5" name="Freeform 235"/>
                    <p:cNvSpPr>
                      <a:spLocks/>
                    </p:cNvSpPr>
                    <p:nvPr/>
                  </p:nvSpPr>
                  <p:spPr bwMode="auto">
                    <a:xfrm>
                      <a:off x="1390" y="3333"/>
                      <a:ext cx="159" cy="301"/>
                    </a:xfrm>
                    <a:custGeom>
                      <a:avLst/>
                      <a:gdLst>
                        <a:gd name="T0" fmla="*/ 83 w 159"/>
                        <a:gd name="T1" fmla="*/ 301 h 301"/>
                        <a:gd name="T2" fmla="*/ 54 w 159"/>
                        <a:gd name="T3" fmla="*/ 299 h 301"/>
                        <a:gd name="T4" fmla="*/ 32 w 159"/>
                        <a:gd name="T5" fmla="*/ 293 h 301"/>
                        <a:gd name="T6" fmla="*/ 17 w 159"/>
                        <a:gd name="T7" fmla="*/ 284 h 301"/>
                        <a:gd name="T8" fmla="*/ 7 w 159"/>
                        <a:gd name="T9" fmla="*/ 275 h 301"/>
                        <a:gd name="T10" fmla="*/ 2 w 159"/>
                        <a:gd name="T11" fmla="*/ 267 h 301"/>
                        <a:gd name="T12" fmla="*/ 0 w 159"/>
                        <a:gd name="T13" fmla="*/ 265 h 301"/>
                        <a:gd name="T14" fmla="*/ 0 w 159"/>
                        <a:gd name="T15" fmla="*/ 0 h 301"/>
                        <a:gd name="T16" fmla="*/ 159 w 159"/>
                        <a:gd name="T17" fmla="*/ 0 h 301"/>
                        <a:gd name="T18" fmla="*/ 159 w 159"/>
                        <a:gd name="T19" fmla="*/ 162 h 301"/>
                        <a:gd name="T20" fmla="*/ 156 w 159"/>
                        <a:gd name="T21" fmla="*/ 173 h 301"/>
                        <a:gd name="T22" fmla="*/ 152 w 159"/>
                        <a:gd name="T23" fmla="*/ 188 h 301"/>
                        <a:gd name="T24" fmla="*/ 148 w 159"/>
                        <a:gd name="T25" fmla="*/ 199 h 301"/>
                        <a:gd name="T26" fmla="*/ 146 w 159"/>
                        <a:gd name="T27" fmla="*/ 202 h 301"/>
                        <a:gd name="T28" fmla="*/ 141 w 159"/>
                        <a:gd name="T29" fmla="*/ 212 h 301"/>
                        <a:gd name="T30" fmla="*/ 132 w 159"/>
                        <a:gd name="T31" fmla="*/ 226 h 301"/>
                        <a:gd name="T32" fmla="*/ 121 w 159"/>
                        <a:gd name="T33" fmla="*/ 241 h 301"/>
                        <a:gd name="T34" fmla="*/ 109 w 159"/>
                        <a:gd name="T35" fmla="*/ 260 h 301"/>
                        <a:gd name="T36" fmla="*/ 100 w 159"/>
                        <a:gd name="T37" fmla="*/ 275 h 301"/>
                        <a:gd name="T38" fmla="*/ 91 w 159"/>
                        <a:gd name="T39" fmla="*/ 290 h 301"/>
                        <a:gd name="T40" fmla="*/ 85 w 159"/>
                        <a:gd name="T41" fmla="*/ 299 h 301"/>
                        <a:gd name="T42" fmla="*/ 83 w 15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59"/>
                        <a:gd name="T67" fmla="*/ 0 h 301"/>
                        <a:gd name="T68" fmla="*/ 159 w 15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59" h="301">
                          <a:moveTo>
                            <a:pt x="83" y="301"/>
                          </a:moveTo>
                          <a:lnTo>
                            <a:pt x="54" y="299"/>
                          </a:lnTo>
                          <a:lnTo>
                            <a:pt x="32" y="293"/>
                          </a:lnTo>
                          <a:lnTo>
                            <a:pt x="17" y="284"/>
                          </a:lnTo>
                          <a:lnTo>
                            <a:pt x="7" y="275"/>
                          </a:lnTo>
                          <a:lnTo>
                            <a:pt x="2" y="267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159" y="0"/>
                          </a:lnTo>
                          <a:lnTo>
                            <a:pt x="159" y="162"/>
                          </a:lnTo>
                          <a:lnTo>
                            <a:pt x="156" y="173"/>
                          </a:lnTo>
                          <a:lnTo>
                            <a:pt x="152" y="188"/>
                          </a:lnTo>
                          <a:lnTo>
                            <a:pt x="148" y="199"/>
                          </a:lnTo>
                          <a:lnTo>
                            <a:pt x="146" y="202"/>
                          </a:lnTo>
                          <a:lnTo>
                            <a:pt x="141" y="212"/>
                          </a:lnTo>
                          <a:lnTo>
                            <a:pt x="132" y="226"/>
                          </a:lnTo>
                          <a:lnTo>
                            <a:pt x="121" y="241"/>
                          </a:lnTo>
                          <a:lnTo>
                            <a:pt x="109" y="260"/>
                          </a:lnTo>
                          <a:lnTo>
                            <a:pt x="100" y="275"/>
                          </a:lnTo>
                          <a:lnTo>
                            <a:pt x="91" y="290"/>
                          </a:lnTo>
                          <a:lnTo>
                            <a:pt x="85" y="299"/>
                          </a:lnTo>
                          <a:lnTo>
                            <a:pt x="83" y="301"/>
                          </a:lnTo>
                          <a:close/>
                        </a:path>
                      </a:pathLst>
                    </a:custGeom>
                    <a:solidFill>
                      <a:srgbClr val="999999"/>
                    </a:solidFill>
                    <a:ln w="0">
                      <a:solidFill>
                        <a:srgbClr val="9999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6" name="Freeform 236"/>
                    <p:cNvSpPr>
                      <a:spLocks/>
                    </p:cNvSpPr>
                    <p:nvPr/>
                  </p:nvSpPr>
                  <p:spPr bwMode="auto">
                    <a:xfrm>
                      <a:off x="1407" y="3333"/>
                      <a:ext cx="129" cy="301"/>
                    </a:xfrm>
                    <a:custGeom>
                      <a:avLst/>
                      <a:gdLst>
                        <a:gd name="T0" fmla="*/ 74 w 129"/>
                        <a:gd name="T1" fmla="*/ 301 h 301"/>
                        <a:gd name="T2" fmla="*/ 48 w 129"/>
                        <a:gd name="T3" fmla="*/ 299 h 301"/>
                        <a:gd name="T4" fmla="*/ 29 w 129"/>
                        <a:gd name="T5" fmla="*/ 295 h 301"/>
                        <a:gd name="T6" fmla="*/ 16 w 129"/>
                        <a:gd name="T7" fmla="*/ 288 h 301"/>
                        <a:gd name="T8" fmla="*/ 7 w 129"/>
                        <a:gd name="T9" fmla="*/ 282 h 301"/>
                        <a:gd name="T10" fmla="*/ 2 w 129"/>
                        <a:gd name="T11" fmla="*/ 277 h 301"/>
                        <a:gd name="T12" fmla="*/ 0 w 129"/>
                        <a:gd name="T13" fmla="*/ 275 h 301"/>
                        <a:gd name="T14" fmla="*/ 0 w 129"/>
                        <a:gd name="T15" fmla="*/ 0 h 301"/>
                        <a:gd name="T16" fmla="*/ 129 w 129"/>
                        <a:gd name="T17" fmla="*/ 0 h 301"/>
                        <a:gd name="T18" fmla="*/ 129 w 129"/>
                        <a:gd name="T19" fmla="*/ 156 h 301"/>
                        <a:gd name="T20" fmla="*/ 128 w 129"/>
                        <a:gd name="T21" fmla="*/ 165 h 301"/>
                        <a:gd name="T22" fmla="*/ 124 w 129"/>
                        <a:gd name="T23" fmla="*/ 178 h 301"/>
                        <a:gd name="T24" fmla="*/ 122 w 129"/>
                        <a:gd name="T25" fmla="*/ 189 h 301"/>
                        <a:gd name="T26" fmla="*/ 120 w 129"/>
                        <a:gd name="T27" fmla="*/ 193 h 301"/>
                        <a:gd name="T28" fmla="*/ 116 w 129"/>
                        <a:gd name="T29" fmla="*/ 202 h 301"/>
                        <a:gd name="T30" fmla="*/ 109 w 129"/>
                        <a:gd name="T31" fmla="*/ 215 h 301"/>
                        <a:gd name="T32" fmla="*/ 102 w 129"/>
                        <a:gd name="T33" fmla="*/ 234 h 301"/>
                        <a:gd name="T34" fmla="*/ 92 w 129"/>
                        <a:gd name="T35" fmla="*/ 252 h 301"/>
                        <a:gd name="T36" fmla="*/ 85 w 129"/>
                        <a:gd name="T37" fmla="*/ 271 h 301"/>
                        <a:gd name="T38" fmla="*/ 79 w 129"/>
                        <a:gd name="T39" fmla="*/ 286 h 301"/>
                        <a:gd name="T40" fmla="*/ 76 w 129"/>
                        <a:gd name="T41" fmla="*/ 297 h 301"/>
                        <a:gd name="T42" fmla="*/ 74 w 12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29"/>
                        <a:gd name="T67" fmla="*/ 0 h 301"/>
                        <a:gd name="T68" fmla="*/ 129 w 12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29" h="301">
                          <a:moveTo>
                            <a:pt x="74" y="301"/>
                          </a:moveTo>
                          <a:lnTo>
                            <a:pt x="48" y="299"/>
                          </a:lnTo>
                          <a:lnTo>
                            <a:pt x="29" y="295"/>
                          </a:lnTo>
                          <a:lnTo>
                            <a:pt x="16" y="288"/>
                          </a:lnTo>
                          <a:lnTo>
                            <a:pt x="7" y="282"/>
                          </a:lnTo>
                          <a:lnTo>
                            <a:pt x="2" y="277"/>
                          </a:lnTo>
                          <a:lnTo>
                            <a:pt x="0" y="275"/>
                          </a:lnTo>
                          <a:lnTo>
                            <a:pt x="0" y="0"/>
                          </a:lnTo>
                          <a:lnTo>
                            <a:pt x="129" y="0"/>
                          </a:lnTo>
                          <a:lnTo>
                            <a:pt x="129" y="156"/>
                          </a:lnTo>
                          <a:lnTo>
                            <a:pt x="128" y="165"/>
                          </a:lnTo>
                          <a:lnTo>
                            <a:pt x="124" y="178"/>
                          </a:lnTo>
                          <a:lnTo>
                            <a:pt x="122" y="189"/>
                          </a:lnTo>
                          <a:lnTo>
                            <a:pt x="120" y="193"/>
                          </a:lnTo>
                          <a:lnTo>
                            <a:pt x="116" y="202"/>
                          </a:lnTo>
                          <a:lnTo>
                            <a:pt x="109" y="215"/>
                          </a:lnTo>
                          <a:lnTo>
                            <a:pt x="102" y="234"/>
                          </a:lnTo>
                          <a:lnTo>
                            <a:pt x="92" y="252"/>
                          </a:lnTo>
                          <a:lnTo>
                            <a:pt x="85" y="271"/>
                          </a:lnTo>
                          <a:lnTo>
                            <a:pt x="79" y="286"/>
                          </a:lnTo>
                          <a:lnTo>
                            <a:pt x="76" y="297"/>
                          </a:lnTo>
                          <a:lnTo>
                            <a:pt x="74" y="301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solidFill>
                        <a:srgbClr val="B2B2B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7" name="Freeform 237"/>
                    <p:cNvSpPr>
                      <a:spLocks/>
                    </p:cNvSpPr>
                    <p:nvPr/>
                  </p:nvSpPr>
                  <p:spPr bwMode="auto">
                    <a:xfrm>
                      <a:off x="1425" y="3333"/>
                      <a:ext cx="100" cy="299"/>
                    </a:xfrm>
                    <a:custGeom>
                      <a:avLst/>
                      <a:gdLst>
                        <a:gd name="T0" fmla="*/ 61 w 100"/>
                        <a:gd name="T1" fmla="*/ 299 h 299"/>
                        <a:gd name="T2" fmla="*/ 37 w 100"/>
                        <a:gd name="T3" fmla="*/ 299 h 299"/>
                        <a:gd name="T4" fmla="*/ 21 w 100"/>
                        <a:gd name="T5" fmla="*/ 295 h 299"/>
                        <a:gd name="T6" fmla="*/ 9 w 100"/>
                        <a:gd name="T7" fmla="*/ 290 h 299"/>
                        <a:gd name="T8" fmla="*/ 2 w 100"/>
                        <a:gd name="T9" fmla="*/ 286 h 299"/>
                        <a:gd name="T10" fmla="*/ 0 w 100"/>
                        <a:gd name="T11" fmla="*/ 284 h 299"/>
                        <a:gd name="T12" fmla="*/ 0 w 100"/>
                        <a:gd name="T13" fmla="*/ 2 h 299"/>
                        <a:gd name="T14" fmla="*/ 100 w 100"/>
                        <a:gd name="T15" fmla="*/ 0 h 299"/>
                        <a:gd name="T16" fmla="*/ 100 w 100"/>
                        <a:gd name="T17" fmla="*/ 149 h 299"/>
                        <a:gd name="T18" fmla="*/ 98 w 100"/>
                        <a:gd name="T19" fmla="*/ 156 h 299"/>
                        <a:gd name="T20" fmla="*/ 97 w 100"/>
                        <a:gd name="T21" fmla="*/ 169 h 299"/>
                        <a:gd name="T22" fmla="*/ 95 w 100"/>
                        <a:gd name="T23" fmla="*/ 178 h 299"/>
                        <a:gd name="T24" fmla="*/ 93 w 100"/>
                        <a:gd name="T25" fmla="*/ 184 h 299"/>
                        <a:gd name="T26" fmla="*/ 91 w 100"/>
                        <a:gd name="T27" fmla="*/ 191 h 299"/>
                        <a:gd name="T28" fmla="*/ 86 w 100"/>
                        <a:gd name="T29" fmla="*/ 206 h 299"/>
                        <a:gd name="T30" fmla="*/ 80 w 100"/>
                        <a:gd name="T31" fmla="*/ 225 h 299"/>
                        <a:gd name="T32" fmla="*/ 74 w 100"/>
                        <a:gd name="T33" fmla="*/ 245 h 299"/>
                        <a:gd name="T34" fmla="*/ 71 w 100"/>
                        <a:gd name="T35" fmla="*/ 265 h 299"/>
                        <a:gd name="T36" fmla="*/ 65 w 100"/>
                        <a:gd name="T37" fmla="*/ 282 h 299"/>
                        <a:gd name="T38" fmla="*/ 63 w 100"/>
                        <a:gd name="T39" fmla="*/ 295 h 299"/>
                        <a:gd name="T40" fmla="*/ 61 w 100"/>
                        <a:gd name="T41" fmla="*/ 299 h 29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00"/>
                        <a:gd name="T64" fmla="*/ 0 h 299"/>
                        <a:gd name="T65" fmla="*/ 100 w 100"/>
                        <a:gd name="T66" fmla="*/ 299 h 29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00" h="299">
                          <a:moveTo>
                            <a:pt x="61" y="299"/>
                          </a:moveTo>
                          <a:lnTo>
                            <a:pt x="37" y="299"/>
                          </a:lnTo>
                          <a:lnTo>
                            <a:pt x="21" y="295"/>
                          </a:lnTo>
                          <a:lnTo>
                            <a:pt x="9" y="290"/>
                          </a:lnTo>
                          <a:lnTo>
                            <a:pt x="2" y="286"/>
                          </a:lnTo>
                          <a:lnTo>
                            <a:pt x="0" y="284"/>
                          </a:lnTo>
                          <a:lnTo>
                            <a:pt x="0" y="2"/>
                          </a:lnTo>
                          <a:lnTo>
                            <a:pt x="100" y="0"/>
                          </a:lnTo>
                          <a:lnTo>
                            <a:pt x="100" y="149"/>
                          </a:lnTo>
                          <a:lnTo>
                            <a:pt x="98" y="156"/>
                          </a:lnTo>
                          <a:lnTo>
                            <a:pt x="97" y="169"/>
                          </a:lnTo>
                          <a:lnTo>
                            <a:pt x="95" y="178"/>
                          </a:lnTo>
                          <a:lnTo>
                            <a:pt x="93" y="184"/>
                          </a:lnTo>
                          <a:lnTo>
                            <a:pt x="91" y="191"/>
                          </a:lnTo>
                          <a:lnTo>
                            <a:pt x="86" y="206"/>
                          </a:lnTo>
                          <a:lnTo>
                            <a:pt x="80" y="225"/>
                          </a:lnTo>
                          <a:lnTo>
                            <a:pt x="74" y="245"/>
                          </a:lnTo>
                          <a:lnTo>
                            <a:pt x="71" y="265"/>
                          </a:lnTo>
                          <a:lnTo>
                            <a:pt x="65" y="282"/>
                          </a:lnTo>
                          <a:lnTo>
                            <a:pt x="63" y="295"/>
                          </a:lnTo>
                          <a:lnTo>
                            <a:pt x="61" y="299"/>
                          </a:lnTo>
                          <a:close/>
                        </a:path>
                      </a:pathLst>
                    </a:custGeom>
                    <a:solidFill>
                      <a:srgbClr val="CCCCCC"/>
                    </a:solidFill>
                    <a:ln w="0">
                      <a:solidFill>
                        <a:srgbClr val="CCCC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8" name="Freeform 238"/>
                    <p:cNvSpPr>
                      <a:spLocks/>
                    </p:cNvSpPr>
                    <p:nvPr/>
                  </p:nvSpPr>
                  <p:spPr bwMode="auto">
                    <a:xfrm>
                      <a:off x="1442" y="3333"/>
                      <a:ext cx="70" cy="299"/>
                    </a:xfrm>
                    <a:custGeom>
                      <a:avLst/>
                      <a:gdLst>
                        <a:gd name="T0" fmla="*/ 52 w 70"/>
                        <a:gd name="T1" fmla="*/ 299 h 299"/>
                        <a:gd name="T2" fmla="*/ 30 w 70"/>
                        <a:gd name="T3" fmla="*/ 299 h 299"/>
                        <a:gd name="T4" fmla="*/ 13 w 70"/>
                        <a:gd name="T5" fmla="*/ 297 h 299"/>
                        <a:gd name="T6" fmla="*/ 4 w 70"/>
                        <a:gd name="T7" fmla="*/ 295 h 299"/>
                        <a:gd name="T8" fmla="*/ 0 w 70"/>
                        <a:gd name="T9" fmla="*/ 293 h 299"/>
                        <a:gd name="T10" fmla="*/ 0 w 70"/>
                        <a:gd name="T11" fmla="*/ 2 h 299"/>
                        <a:gd name="T12" fmla="*/ 70 w 70"/>
                        <a:gd name="T13" fmla="*/ 0 h 299"/>
                        <a:gd name="T14" fmla="*/ 70 w 70"/>
                        <a:gd name="T15" fmla="*/ 141 h 299"/>
                        <a:gd name="T16" fmla="*/ 70 w 70"/>
                        <a:gd name="T17" fmla="*/ 149 h 299"/>
                        <a:gd name="T18" fmla="*/ 69 w 70"/>
                        <a:gd name="T19" fmla="*/ 160 h 299"/>
                        <a:gd name="T20" fmla="*/ 69 w 70"/>
                        <a:gd name="T21" fmla="*/ 169 h 299"/>
                        <a:gd name="T22" fmla="*/ 67 w 70"/>
                        <a:gd name="T23" fmla="*/ 175 h 299"/>
                        <a:gd name="T24" fmla="*/ 67 w 70"/>
                        <a:gd name="T25" fmla="*/ 180 h 299"/>
                        <a:gd name="T26" fmla="*/ 63 w 70"/>
                        <a:gd name="T27" fmla="*/ 195 h 299"/>
                        <a:gd name="T28" fmla="*/ 61 w 70"/>
                        <a:gd name="T29" fmla="*/ 215 h 299"/>
                        <a:gd name="T30" fmla="*/ 57 w 70"/>
                        <a:gd name="T31" fmla="*/ 238 h 299"/>
                        <a:gd name="T32" fmla="*/ 56 w 70"/>
                        <a:gd name="T33" fmla="*/ 260 h 299"/>
                        <a:gd name="T34" fmla="*/ 54 w 70"/>
                        <a:gd name="T35" fmla="*/ 280 h 299"/>
                        <a:gd name="T36" fmla="*/ 52 w 70"/>
                        <a:gd name="T37" fmla="*/ 293 h 299"/>
                        <a:gd name="T38" fmla="*/ 52 w 70"/>
                        <a:gd name="T39" fmla="*/ 299 h 299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70"/>
                        <a:gd name="T61" fmla="*/ 0 h 299"/>
                        <a:gd name="T62" fmla="*/ 70 w 70"/>
                        <a:gd name="T63" fmla="*/ 299 h 299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70" h="299">
                          <a:moveTo>
                            <a:pt x="52" y="299"/>
                          </a:moveTo>
                          <a:lnTo>
                            <a:pt x="30" y="299"/>
                          </a:lnTo>
                          <a:lnTo>
                            <a:pt x="13" y="297"/>
                          </a:lnTo>
                          <a:lnTo>
                            <a:pt x="4" y="295"/>
                          </a:lnTo>
                          <a:lnTo>
                            <a:pt x="0" y="293"/>
                          </a:lnTo>
                          <a:lnTo>
                            <a:pt x="0" y="2"/>
                          </a:lnTo>
                          <a:lnTo>
                            <a:pt x="70" y="0"/>
                          </a:lnTo>
                          <a:lnTo>
                            <a:pt x="70" y="141"/>
                          </a:lnTo>
                          <a:lnTo>
                            <a:pt x="70" y="149"/>
                          </a:lnTo>
                          <a:lnTo>
                            <a:pt x="69" y="160"/>
                          </a:lnTo>
                          <a:lnTo>
                            <a:pt x="69" y="169"/>
                          </a:lnTo>
                          <a:lnTo>
                            <a:pt x="67" y="175"/>
                          </a:lnTo>
                          <a:lnTo>
                            <a:pt x="67" y="180"/>
                          </a:lnTo>
                          <a:lnTo>
                            <a:pt x="63" y="195"/>
                          </a:lnTo>
                          <a:lnTo>
                            <a:pt x="61" y="215"/>
                          </a:lnTo>
                          <a:lnTo>
                            <a:pt x="57" y="238"/>
                          </a:lnTo>
                          <a:lnTo>
                            <a:pt x="56" y="260"/>
                          </a:lnTo>
                          <a:lnTo>
                            <a:pt x="54" y="280"/>
                          </a:lnTo>
                          <a:lnTo>
                            <a:pt x="52" y="293"/>
                          </a:lnTo>
                          <a:lnTo>
                            <a:pt x="52" y="299"/>
                          </a:lnTo>
                          <a:close/>
                        </a:path>
                      </a:pathLst>
                    </a:custGeom>
                    <a:solidFill>
                      <a:srgbClr val="E5E5E5"/>
                    </a:solidFill>
                    <a:ln w="0">
                      <a:solidFill>
                        <a:srgbClr val="E5E5E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9" name="Freeform 239"/>
                    <p:cNvSpPr>
                      <a:spLocks/>
                    </p:cNvSpPr>
                    <p:nvPr/>
                  </p:nvSpPr>
                  <p:spPr bwMode="auto">
                    <a:xfrm>
                      <a:off x="1299" y="3452"/>
                      <a:ext cx="93" cy="113"/>
                    </a:xfrm>
                    <a:custGeom>
                      <a:avLst/>
                      <a:gdLst>
                        <a:gd name="T0" fmla="*/ 0 w 93"/>
                        <a:gd name="T1" fmla="*/ 57 h 113"/>
                        <a:gd name="T2" fmla="*/ 2 w 93"/>
                        <a:gd name="T3" fmla="*/ 80 h 113"/>
                        <a:gd name="T4" fmla="*/ 13 w 93"/>
                        <a:gd name="T5" fmla="*/ 98 h 113"/>
                        <a:gd name="T6" fmla="*/ 28 w 93"/>
                        <a:gd name="T7" fmla="*/ 109 h 113"/>
                        <a:gd name="T8" fmla="*/ 48 w 93"/>
                        <a:gd name="T9" fmla="*/ 113 h 113"/>
                        <a:gd name="T10" fmla="*/ 65 w 93"/>
                        <a:gd name="T11" fmla="*/ 109 h 113"/>
                        <a:gd name="T12" fmla="*/ 78 w 93"/>
                        <a:gd name="T13" fmla="*/ 102 h 113"/>
                        <a:gd name="T14" fmla="*/ 85 w 93"/>
                        <a:gd name="T15" fmla="*/ 95 h 113"/>
                        <a:gd name="T16" fmla="*/ 91 w 93"/>
                        <a:gd name="T17" fmla="*/ 83 h 113"/>
                        <a:gd name="T18" fmla="*/ 93 w 93"/>
                        <a:gd name="T19" fmla="*/ 74 h 113"/>
                        <a:gd name="T20" fmla="*/ 71 w 93"/>
                        <a:gd name="T21" fmla="*/ 74 h 113"/>
                        <a:gd name="T22" fmla="*/ 69 w 93"/>
                        <a:gd name="T23" fmla="*/ 80 h 113"/>
                        <a:gd name="T24" fmla="*/ 65 w 93"/>
                        <a:gd name="T25" fmla="*/ 85 h 113"/>
                        <a:gd name="T26" fmla="*/ 61 w 93"/>
                        <a:gd name="T27" fmla="*/ 91 h 113"/>
                        <a:gd name="T28" fmla="*/ 56 w 93"/>
                        <a:gd name="T29" fmla="*/ 93 h 113"/>
                        <a:gd name="T30" fmla="*/ 48 w 93"/>
                        <a:gd name="T31" fmla="*/ 93 h 113"/>
                        <a:gd name="T32" fmla="*/ 41 w 93"/>
                        <a:gd name="T33" fmla="*/ 93 h 113"/>
                        <a:gd name="T34" fmla="*/ 35 w 93"/>
                        <a:gd name="T35" fmla="*/ 89 h 113"/>
                        <a:gd name="T36" fmla="*/ 30 w 93"/>
                        <a:gd name="T37" fmla="*/ 85 h 113"/>
                        <a:gd name="T38" fmla="*/ 26 w 93"/>
                        <a:gd name="T39" fmla="*/ 80 h 113"/>
                        <a:gd name="T40" fmla="*/ 24 w 93"/>
                        <a:gd name="T41" fmla="*/ 72 h 113"/>
                        <a:gd name="T42" fmla="*/ 22 w 93"/>
                        <a:gd name="T43" fmla="*/ 67 h 113"/>
                        <a:gd name="T44" fmla="*/ 22 w 93"/>
                        <a:gd name="T45" fmla="*/ 57 h 113"/>
                        <a:gd name="T46" fmla="*/ 22 w 93"/>
                        <a:gd name="T47" fmla="*/ 46 h 113"/>
                        <a:gd name="T48" fmla="*/ 26 w 93"/>
                        <a:gd name="T49" fmla="*/ 37 h 113"/>
                        <a:gd name="T50" fmla="*/ 30 w 93"/>
                        <a:gd name="T51" fmla="*/ 30 h 113"/>
                        <a:gd name="T52" fmla="*/ 33 w 93"/>
                        <a:gd name="T53" fmla="*/ 24 h 113"/>
                        <a:gd name="T54" fmla="*/ 41 w 93"/>
                        <a:gd name="T55" fmla="*/ 20 h 113"/>
                        <a:gd name="T56" fmla="*/ 48 w 93"/>
                        <a:gd name="T57" fmla="*/ 20 h 113"/>
                        <a:gd name="T58" fmla="*/ 56 w 93"/>
                        <a:gd name="T59" fmla="*/ 20 h 113"/>
                        <a:gd name="T60" fmla="*/ 61 w 93"/>
                        <a:gd name="T61" fmla="*/ 22 h 113"/>
                        <a:gd name="T62" fmla="*/ 65 w 93"/>
                        <a:gd name="T63" fmla="*/ 26 h 113"/>
                        <a:gd name="T64" fmla="*/ 69 w 93"/>
                        <a:gd name="T65" fmla="*/ 31 h 113"/>
                        <a:gd name="T66" fmla="*/ 71 w 93"/>
                        <a:gd name="T67" fmla="*/ 39 h 113"/>
                        <a:gd name="T68" fmla="*/ 93 w 93"/>
                        <a:gd name="T69" fmla="*/ 39 h 113"/>
                        <a:gd name="T70" fmla="*/ 91 w 93"/>
                        <a:gd name="T71" fmla="*/ 28 h 113"/>
                        <a:gd name="T72" fmla="*/ 85 w 93"/>
                        <a:gd name="T73" fmla="*/ 18 h 113"/>
                        <a:gd name="T74" fmla="*/ 76 w 93"/>
                        <a:gd name="T75" fmla="*/ 9 h 113"/>
                        <a:gd name="T76" fmla="*/ 63 w 93"/>
                        <a:gd name="T77" fmla="*/ 2 h 113"/>
                        <a:gd name="T78" fmla="*/ 46 w 93"/>
                        <a:gd name="T79" fmla="*/ 0 h 113"/>
                        <a:gd name="T80" fmla="*/ 30 w 93"/>
                        <a:gd name="T81" fmla="*/ 4 h 113"/>
                        <a:gd name="T82" fmla="*/ 15 w 93"/>
                        <a:gd name="T83" fmla="*/ 13 h 113"/>
                        <a:gd name="T84" fmla="*/ 4 w 93"/>
                        <a:gd name="T85" fmla="*/ 31 h 113"/>
                        <a:gd name="T86" fmla="*/ 0 w 93"/>
                        <a:gd name="T87" fmla="*/ 57 h 11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93"/>
                        <a:gd name="T133" fmla="*/ 0 h 113"/>
                        <a:gd name="T134" fmla="*/ 93 w 93"/>
                        <a:gd name="T135" fmla="*/ 113 h 113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93" h="113">
                          <a:moveTo>
                            <a:pt x="0" y="57"/>
                          </a:moveTo>
                          <a:lnTo>
                            <a:pt x="2" y="80"/>
                          </a:lnTo>
                          <a:lnTo>
                            <a:pt x="13" y="98"/>
                          </a:lnTo>
                          <a:lnTo>
                            <a:pt x="28" y="109"/>
                          </a:lnTo>
                          <a:lnTo>
                            <a:pt x="48" y="113"/>
                          </a:lnTo>
                          <a:lnTo>
                            <a:pt x="65" y="109"/>
                          </a:lnTo>
                          <a:lnTo>
                            <a:pt x="78" y="102"/>
                          </a:lnTo>
                          <a:lnTo>
                            <a:pt x="85" y="95"/>
                          </a:lnTo>
                          <a:lnTo>
                            <a:pt x="91" y="83"/>
                          </a:lnTo>
                          <a:lnTo>
                            <a:pt x="93" y="74"/>
                          </a:lnTo>
                          <a:lnTo>
                            <a:pt x="71" y="74"/>
                          </a:lnTo>
                          <a:lnTo>
                            <a:pt x="69" y="80"/>
                          </a:lnTo>
                          <a:lnTo>
                            <a:pt x="65" y="85"/>
                          </a:lnTo>
                          <a:lnTo>
                            <a:pt x="61" y="91"/>
                          </a:lnTo>
                          <a:lnTo>
                            <a:pt x="56" y="93"/>
                          </a:lnTo>
                          <a:lnTo>
                            <a:pt x="48" y="93"/>
                          </a:lnTo>
                          <a:lnTo>
                            <a:pt x="41" y="93"/>
                          </a:lnTo>
                          <a:lnTo>
                            <a:pt x="35" y="89"/>
                          </a:lnTo>
                          <a:lnTo>
                            <a:pt x="30" y="85"/>
                          </a:lnTo>
                          <a:lnTo>
                            <a:pt x="26" y="80"/>
                          </a:lnTo>
                          <a:lnTo>
                            <a:pt x="24" y="72"/>
                          </a:lnTo>
                          <a:lnTo>
                            <a:pt x="22" y="67"/>
                          </a:lnTo>
                          <a:lnTo>
                            <a:pt x="22" y="57"/>
                          </a:lnTo>
                          <a:lnTo>
                            <a:pt x="22" y="46"/>
                          </a:lnTo>
                          <a:lnTo>
                            <a:pt x="26" y="37"/>
                          </a:lnTo>
                          <a:lnTo>
                            <a:pt x="30" y="30"/>
                          </a:lnTo>
                          <a:lnTo>
                            <a:pt x="33" y="24"/>
                          </a:lnTo>
                          <a:lnTo>
                            <a:pt x="41" y="20"/>
                          </a:lnTo>
                          <a:lnTo>
                            <a:pt x="48" y="20"/>
                          </a:lnTo>
                          <a:lnTo>
                            <a:pt x="56" y="20"/>
                          </a:lnTo>
                          <a:lnTo>
                            <a:pt x="61" y="22"/>
                          </a:lnTo>
                          <a:lnTo>
                            <a:pt x="65" y="26"/>
                          </a:lnTo>
                          <a:lnTo>
                            <a:pt x="69" y="31"/>
                          </a:lnTo>
                          <a:lnTo>
                            <a:pt x="71" y="39"/>
                          </a:lnTo>
                          <a:lnTo>
                            <a:pt x="93" y="39"/>
                          </a:lnTo>
                          <a:lnTo>
                            <a:pt x="91" y="28"/>
                          </a:lnTo>
                          <a:lnTo>
                            <a:pt x="85" y="18"/>
                          </a:lnTo>
                          <a:lnTo>
                            <a:pt x="76" y="9"/>
                          </a:lnTo>
                          <a:lnTo>
                            <a:pt x="63" y="2"/>
                          </a:lnTo>
                          <a:lnTo>
                            <a:pt x="46" y="0"/>
                          </a:lnTo>
                          <a:lnTo>
                            <a:pt x="30" y="4"/>
                          </a:lnTo>
                          <a:lnTo>
                            <a:pt x="15" y="13"/>
                          </a:lnTo>
                          <a:lnTo>
                            <a:pt x="4" y="31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0" name="Freeform 240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1" name="Freeform 241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2" name="Freeform 242"/>
                    <p:cNvSpPr>
                      <a:spLocks/>
                    </p:cNvSpPr>
                    <p:nvPr/>
                  </p:nvSpPr>
                  <p:spPr bwMode="auto">
                    <a:xfrm>
                      <a:off x="1327" y="3218"/>
                      <a:ext cx="273" cy="163"/>
                    </a:xfrm>
                    <a:custGeom>
                      <a:avLst/>
                      <a:gdLst>
                        <a:gd name="T0" fmla="*/ 135 w 273"/>
                        <a:gd name="T1" fmla="*/ 163 h 163"/>
                        <a:gd name="T2" fmla="*/ 172 w 273"/>
                        <a:gd name="T3" fmla="*/ 162 h 163"/>
                        <a:gd name="T4" fmla="*/ 204 w 273"/>
                        <a:gd name="T5" fmla="*/ 154 h 163"/>
                        <a:gd name="T6" fmla="*/ 232 w 273"/>
                        <a:gd name="T7" fmla="*/ 143 h 163"/>
                        <a:gd name="T8" fmla="*/ 254 w 273"/>
                        <a:gd name="T9" fmla="*/ 128 h 163"/>
                        <a:gd name="T10" fmla="*/ 267 w 273"/>
                        <a:gd name="T11" fmla="*/ 112 h 163"/>
                        <a:gd name="T12" fmla="*/ 273 w 273"/>
                        <a:gd name="T13" fmla="*/ 93 h 163"/>
                        <a:gd name="T14" fmla="*/ 267 w 273"/>
                        <a:gd name="T15" fmla="*/ 73 h 163"/>
                        <a:gd name="T16" fmla="*/ 254 w 273"/>
                        <a:gd name="T17" fmla="*/ 50 h 163"/>
                        <a:gd name="T18" fmla="*/ 232 w 273"/>
                        <a:gd name="T19" fmla="*/ 32 h 163"/>
                        <a:gd name="T20" fmla="*/ 204 w 273"/>
                        <a:gd name="T21" fmla="*/ 15 h 163"/>
                        <a:gd name="T22" fmla="*/ 172 w 273"/>
                        <a:gd name="T23" fmla="*/ 4 h 163"/>
                        <a:gd name="T24" fmla="*/ 135 w 273"/>
                        <a:gd name="T25" fmla="*/ 0 h 163"/>
                        <a:gd name="T26" fmla="*/ 100 w 273"/>
                        <a:gd name="T27" fmla="*/ 4 h 163"/>
                        <a:gd name="T28" fmla="*/ 67 w 273"/>
                        <a:gd name="T29" fmla="*/ 15 h 163"/>
                        <a:gd name="T30" fmla="*/ 41 w 273"/>
                        <a:gd name="T31" fmla="*/ 32 h 163"/>
                        <a:gd name="T32" fmla="*/ 18 w 273"/>
                        <a:gd name="T33" fmla="*/ 50 h 163"/>
                        <a:gd name="T34" fmla="*/ 5 w 273"/>
                        <a:gd name="T35" fmla="*/ 73 h 163"/>
                        <a:gd name="T36" fmla="*/ 0 w 273"/>
                        <a:gd name="T37" fmla="*/ 93 h 163"/>
                        <a:gd name="T38" fmla="*/ 5 w 273"/>
                        <a:gd name="T39" fmla="*/ 112 h 163"/>
                        <a:gd name="T40" fmla="*/ 18 w 273"/>
                        <a:gd name="T41" fmla="*/ 128 h 163"/>
                        <a:gd name="T42" fmla="*/ 41 w 273"/>
                        <a:gd name="T43" fmla="*/ 143 h 163"/>
                        <a:gd name="T44" fmla="*/ 67 w 273"/>
                        <a:gd name="T45" fmla="*/ 154 h 163"/>
                        <a:gd name="T46" fmla="*/ 100 w 273"/>
                        <a:gd name="T47" fmla="*/ 162 h 163"/>
                        <a:gd name="T48" fmla="*/ 135 w 273"/>
                        <a:gd name="T49" fmla="*/ 163 h 16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3"/>
                        <a:gd name="T76" fmla="*/ 0 h 163"/>
                        <a:gd name="T77" fmla="*/ 273 w 273"/>
                        <a:gd name="T78" fmla="*/ 163 h 16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3" h="163">
                          <a:moveTo>
                            <a:pt x="135" y="163"/>
                          </a:moveTo>
                          <a:lnTo>
                            <a:pt x="172" y="162"/>
                          </a:lnTo>
                          <a:lnTo>
                            <a:pt x="204" y="154"/>
                          </a:lnTo>
                          <a:lnTo>
                            <a:pt x="232" y="143"/>
                          </a:lnTo>
                          <a:lnTo>
                            <a:pt x="254" y="128"/>
                          </a:lnTo>
                          <a:lnTo>
                            <a:pt x="267" y="112"/>
                          </a:lnTo>
                          <a:lnTo>
                            <a:pt x="273" y="93"/>
                          </a:lnTo>
                          <a:lnTo>
                            <a:pt x="267" y="73"/>
                          </a:lnTo>
                          <a:lnTo>
                            <a:pt x="254" y="50"/>
                          </a:lnTo>
                          <a:lnTo>
                            <a:pt x="232" y="32"/>
                          </a:lnTo>
                          <a:lnTo>
                            <a:pt x="204" y="15"/>
                          </a:lnTo>
                          <a:lnTo>
                            <a:pt x="172" y="4"/>
                          </a:lnTo>
                          <a:lnTo>
                            <a:pt x="135" y="0"/>
                          </a:lnTo>
                          <a:lnTo>
                            <a:pt x="100" y="4"/>
                          </a:lnTo>
                          <a:lnTo>
                            <a:pt x="67" y="15"/>
                          </a:lnTo>
                          <a:lnTo>
                            <a:pt x="41" y="32"/>
                          </a:lnTo>
                          <a:lnTo>
                            <a:pt x="18" y="50"/>
                          </a:lnTo>
                          <a:lnTo>
                            <a:pt x="5" y="73"/>
                          </a:lnTo>
                          <a:lnTo>
                            <a:pt x="0" y="93"/>
                          </a:lnTo>
                          <a:lnTo>
                            <a:pt x="5" y="112"/>
                          </a:lnTo>
                          <a:lnTo>
                            <a:pt x="18" y="128"/>
                          </a:lnTo>
                          <a:lnTo>
                            <a:pt x="41" y="143"/>
                          </a:lnTo>
                          <a:lnTo>
                            <a:pt x="67" y="154"/>
                          </a:lnTo>
                          <a:lnTo>
                            <a:pt x="100" y="162"/>
                          </a:lnTo>
                          <a:lnTo>
                            <a:pt x="135" y="163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3" name="Freeform 243"/>
                    <p:cNvSpPr>
                      <a:spLocks/>
                    </p:cNvSpPr>
                    <p:nvPr/>
                  </p:nvSpPr>
                  <p:spPr bwMode="auto">
                    <a:xfrm>
                      <a:off x="1340" y="3218"/>
                      <a:ext cx="247" cy="149"/>
                    </a:xfrm>
                    <a:custGeom>
                      <a:avLst/>
                      <a:gdLst>
                        <a:gd name="T0" fmla="*/ 122 w 247"/>
                        <a:gd name="T1" fmla="*/ 149 h 149"/>
                        <a:gd name="T2" fmla="*/ 161 w 247"/>
                        <a:gd name="T3" fmla="*/ 145 h 149"/>
                        <a:gd name="T4" fmla="*/ 195 w 247"/>
                        <a:gd name="T5" fmla="*/ 136 h 149"/>
                        <a:gd name="T6" fmla="*/ 222 w 247"/>
                        <a:gd name="T7" fmla="*/ 123 h 149"/>
                        <a:gd name="T8" fmla="*/ 239 w 247"/>
                        <a:gd name="T9" fmla="*/ 104 h 149"/>
                        <a:gd name="T10" fmla="*/ 247 w 247"/>
                        <a:gd name="T11" fmla="*/ 86 h 149"/>
                        <a:gd name="T12" fmla="*/ 241 w 247"/>
                        <a:gd name="T13" fmla="*/ 67 h 149"/>
                        <a:gd name="T14" fmla="*/ 228 w 247"/>
                        <a:gd name="T15" fmla="*/ 47 h 149"/>
                        <a:gd name="T16" fmla="*/ 209 w 247"/>
                        <a:gd name="T17" fmla="*/ 30 h 149"/>
                        <a:gd name="T18" fmla="*/ 185 w 247"/>
                        <a:gd name="T19" fmla="*/ 15 h 149"/>
                        <a:gd name="T20" fmla="*/ 156 w 247"/>
                        <a:gd name="T21" fmla="*/ 4 h 149"/>
                        <a:gd name="T22" fmla="*/ 122 w 247"/>
                        <a:gd name="T23" fmla="*/ 0 h 149"/>
                        <a:gd name="T24" fmla="*/ 91 w 247"/>
                        <a:gd name="T25" fmla="*/ 4 h 149"/>
                        <a:gd name="T26" fmla="*/ 61 w 247"/>
                        <a:gd name="T27" fmla="*/ 15 h 149"/>
                        <a:gd name="T28" fmla="*/ 37 w 247"/>
                        <a:gd name="T29" fmla="*/ 30 h 149"/>
                        <a:gd name="T30" fmla="*/ 17 w 247"/>
                        <a:gd name="T31" fmla="*/ 47 h 149"/>
                        <a:gd name="T32" fmla="*/ 5 w 247"/>
                        <a:gd name="T33" fmla="*/ 67 h 149"/>
                        <a:gd name="T34" fmla="*/ 0 w 247"/>
                        <a:gd name="T35" fmla="*/ 86 h 149"/>
                        <a:gd name="T36" fmla="*/ 7 w 247"/>
                        <a:gd name="T37" fmla="*/ 104 h 149"/>
                        <a:gd name="T38" fmla="*/ 24 w 247"/>
                        <a:gd name="T39" fmla="*/ 123 h 149"/>
                        <a:gd name="T40" fmla="*/ 50 w 247"/>
                        <a:gd name="T41" fmla="*/ 136 h 149"/>
                        <a:gd name="T42" fmla="*/ 85 w 247"/>
                        <a:gd name="T43" fmla="*/ 145 h 149"/>
                        <a:gd name="T44" fmla="*/ 122 w 247"/>
                        <a:gd name="T45" fmla="*/ 149 h 14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7"/>
                        <a:gd name="T70" fmla="*/ 0 h 149"/>
                        <a:gd name="T71" fmla="*/ 247 w 247"/>
                        <a:gd name="T72" fmla="*/ 149 h 14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7" h="149">
                          <a:moveTo>
                            <a:pt x="122" y="149"/>
                          </a:moveTo>
                          <a:lnTo>
                            <a:pt x="161" y="145"/>
                          </a:lnTo>
                          <a:lnTo>
                            <a:pt x="195" y="136"/>
                          </a:lnTo>
                          <a:lnTo>
                            <a:pt x="222" y="123"/>
                          </a:lnTo>
                          <a:lnTo>
                            <a:pt x="239" y="104"/>
                          </a:lnTo>
                          <a:lnTo>
                            <a:pt x="247" y="86"/>
                          </a:lnTo>
                          <a:lnTo>
                            <a:pt x="241" y="67"/>
                          </a:lnTo>
                          <a:lnTo>
                            <a:pt x="228" y="47"/>
                          </a:lnTo>
                          <a:lnTo>
                            <a:pt x="209" y="30"/>
                          </a:lnTo>
                          <a:lnTo>
                            <a:pt x="185" y="15"/>
                          </a:lnTo>
                          <a:lnTo>
                            <a:pt x="156" y="4"/>
                          </a:lnTo>
                          <a:lnTo>
                            <a:pt x="122" y="0"/>
                          </a:lnTo>
                          <a:lnTo>
                            <a:pt x="91" y="4"/>
                          </a:lnTo>
                          <a:lnTo>
                            <a:pt x="61" y="15"/>
                          </a:lnTo>
                          <a:lnTo>
                            <a:pt x="37" y="30"/>
                          </a:lnTo>
                          <a:lnTo>
                            <a:pt x="17" y="47"/>
                          </a:lnTo>
                          <a:lnTo>
                            <a:pt x="5" y="67"/>
                          </a:lnTo>
                          <a:lnTo>
                            <a:pt x="0" y="86"/>
                          </a:lnTo>
                          <a:lnTo>
                            <a:pt x="7" y="104"/>
                          </a:lnTo>
                          <a:lnTo>
                            <a:pt x="24" y="123"/>
                          </a:lnTo>
                          <a:lnTo>
                            <a:pt x="50" y="136"/>
                          </a:lnTo>
                          <a:lnTo>
                            <a:pt x="85" y="145"/>
                          </a:lnTo>
                          <a:lnTo>
                            <a:pt x="122" y="149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4" name="Freeform 244"/>
                    <p:cNvSpPr>
                      <a:spLocks/>
                    </p:cNvSpPr>
                    <p:nvPr/>
                  </p:nvSpPr>
                  <p:spPr bwMode="auto">
                    <a:xfrm>
                      <a:off x="1355" y="3220"/>
                      <a:ext cx="217" cy="132"/>
                    </a:xfrm>
                    <a:custGeom>
                      <a:avLst/>
                      <a:gdLst>
                        <a:gd name="T0" fmla="*/ 109 w 217"/>
                        <a:gd name="T1" fmla="*/ 132 h 132"/>
                        <a:gd name="T2" fmla="*/ 143 w 217"/>
                        <a:gd name="T3" fmla="*/ 128 h 132"/>
                        <a:gd name="T4" fmla="*/ 172 w 217"/>
                        <a:gd name="T5" fmla="*/ 121 h 132"/>
                        <a:gd name="T6" fmla="*/ 196 w 217"/>
                        <a:gd name="T7" fmla="*/ 108 h 132"/>
                        <a:gd name="T8" fmla="*/ 211 w 217"/>
                        <a:gd name="T9" fmla="*/ 93 h 132"/>
                        <a:gd name="T10" fmla="*/ 217 w 217"/>
                        <a:gd name="T11" fmla="*/ 74 h 132"/>
                        <a:gd name="T12" fmla="*/ 211 w 217"/>
                        <a:gd name="T13" fmla="*/ 56 h 132"/>
                        <a:gd name="T14" fmla="*/ 196 w 217"/>
                        <a:gd name="T15" fmla="*/ 35 h 132"/>
                        <a:gd name="T16" fmla="*/ 172 w 217"/>
                        <a:gd name="T17" fmla="*/ 17 h 132"/>
                        <a:gd name="T18" fmla="*/ 143 w 217"/>
                        <a:gd name="T19" fmla="*/ 4 h 132"/>
                        <a:gd name="T20" fmla="*/ 109 w 217"/>
                        <a:gd name="T21" fmla="*/ 0 h 132"/>
                        <a:gd name="T22" fmla="*/ 74 w 217"/>
                        <a:gd name="T23" fmla="*/ 4 h 132"/>
                        <a:gd name="T24" fmla="*/ 44 w 217"/>
                        <a:gd name="T25" fmla="*/ 17 h 132"/>
                        <a:gd name="T26" fmla="*/ 20 w 217"/>
                        <a:gd name="T27" fmla="*/ 35 h 132"/>
                        <a:gd name="T28" fmla="*/ 5 w 217"/>
                        <a:gd name="T29" fmla="*/ 56 h 132"/>
                        <a:gd name="T30" fmla="*/ 0 w 217"/>
                        <a:gd name="T31" fmla="*/ 74 h 132"/>
                        <a:gd name="T32" fmla="*/ 5 w 217"/>
                        <a:gd name="T33" fmla="*/ 93 h 132"/>
                        <a:gd name="T34" fmla="*/ 20 w 217"/>
                        <a:gd name="T35" fmla="*/ 108 h 132"/>
                        <a:gd name="T36" fmla="*/ 44 w 217"/>
                        <a:gd name="T37" fmla="*/ 121 h 132"/>
                        <a:gd name="T38" fmla="*/ 74 w 217"/>
                        <a:gd name="T39" fmla="*/ 128 h 132"/>
                        <a:gd name="T40" fmla="*/ 109 w 217"/>
                        <a:gd name="T41" fmla="*/ 132 h 132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7"/>
                        <a:gd name="T64" fmla="*/ 0 h 132"/>
                        <a:gd name="T65" fmla="*/ 217 w 217"/>
                        <a:gd name="T66" fmla="*/ 132 h 132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7" h="132">
                          <a:moveTo>
                            <a:pt x="109" y="132"/>
                          </a:moveTo>
                          <a:lnTo>
                            <a:pt x="143" y="128"/>
                          </a:lnTo>
                          <a:lnTo>
                            <a:pt x="172" y="121"/>
                          </a:lnTo>
                          <a:lnTo>
                            <a:pt x="196" y="108"/>
                          </a:lnTo>
                          <a:lnTo>
                            <a:pt x="211" y="93"/>
                          </a:lnTo>
                          <a:lnTo>
                            <a:pt x="217" y="74"/>
                          </a:lnTo>
                          <a:lnTo>
                            <a:pt x="211" y="56"/>
                          </a:lnTo>
                          <a:lnTo>
                            <a:pt x="196" y="35"/>
                          </a:lnTo>
                          <a:lnTo>
                            <a:pt x="172" y="17"/>
                          </a:lnTo>
                          <a:lnTo>
                            <a:pt x="143" y="4"/>
                          </a:lnTo>
                          <a:lnTo>
                            <a:pt x="109" y="0"/>
                          </a:lnTo>
                          <a:lnTo>
                            <a:pt x="74" y="4"/>
                          </a:lnTo>
                          <a:lnTo>
                            <a:pt x="44" y="17"/>
                          </a:lnTo>
                          <a:lnTo>
                            <a:pt x="20" y="35"/>
                          </a:lnTo>
                          <a:lnTo>
                            <a:pt x="5" y="56"/>
                          </a:lnTo>
                          <a:lnTo>
                            <a:pt x="0" y="74"/>
                          </a:lnTo>
                          <a:lnTo>
                            <a:pt x="5" y="93"/>
                          </a:lnTo>
                          <a:lnTo>
                            <a:pt x="20" y="108"/>
                          </a:lnTo>
                          <a:lnTo>
                            <a:pt x="44" y="121"/>
                          </a:lnTo>
                          <a:lnTo>
                            <a:pt x="74" y="128"/>
                          </a:lnTo>
                          <a:lnTo>
                            <a:pt x="109" y="132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5" name="Freeform 245"/>
                    <p:cNvSpPr>
                      <a:spLocks/>
                    </p:cNvSpPr>
                    <p:nvPr/>
                  </p:nvSpPr>
                  <p:spPr bwMode="auto">
                    <a:xfrm>
                      <a:off x="1368" y="3220"/>
                      <a:ext cx="191" cy="117"/>
                    </a:xfrm>
                    <a:custGeom>
                      <a:avLst/>
                      <a:gdLst>
                        <a:gd name="T0" fmla="*/ 96 w 191"/>
                        <a:gd name="T1" fmla="*/ 117 h 117"/>
                        <a:gd name="T2" fmla="*/ 126 w 191"/>
                        <a:gd name="T3" fmla="*/ 115 h 117"/>
                        <a:gd name="T4" fmla="*/ 152 w 191"/>
                        <a:gd name="T5" fmla="*/ 108 h 117"/>
                        <a:gd name="T6" fmla="*/ 172 w 191"/>
                        <a:gd name="T7" fmla="*/ 97 h 117"/>
                        <a:gd name="T8" fmla="*/ 187 w 191"/>
                        <a:gd name="T9" fmla="*/ 84 h 117"/>
                        <a:gd name="T10" fmla="*/ 191 w 191"/>
                        <a:gd name="T11" fmla="*/ 67 h 117"/>
                        <a:gd name="T12" fmla="*/ 187 w 191"/>
                        <a:gd name="T13" fmla="*/ 50 h 117"/>
                        <a:gd name="T14" fmla="*/ 172 w 191"/>
                        <a:gd name="T15" fmla="*/ 32 h 117"/>
                        <a:gd name="T16" fmla="*/ 152 w 191"/>
                        <a:gd name="T17" fmla="*/ 17 h 117"/>
                        <a:gd name="T18" fmla="*/ 126 w 191"/>
                        <a:gd name="T19" fmla="*/ 6 h 117"/>
                        <a:gd name="T20" fmla="*/ 96 w 191"/>
                        <a:gd name="T21" fmla="*/ 0 h 117"/>
                        <a:gd name="T22" fmla="*/ 65 w 191"/>
                        <a:gd name="T23" fmla="*/ 6 h 117"/>
                        <a:gd name="T24" fmla="*/ 39 w 191"/>
                        <a:gd name="T25" fmla="*/ 17 h 117"/>
                        <a:gd name="T26" fmla="*/ 18 w 191"/>
                        <a:gd name="T27" fmla="*/ 32 h 117"/>
                        <a:gd name="T28" fmla="*/ 3 w 191"/>
                        <a:gd name="T29" fmla="*/ 50 h 117"/>
                        <a:gd name="T30" fmla="*/ 0 w 191"/>
                        <a:gd name="T31" fmla="*/ 67 h 117"/>
                        <a:gd name="T32" fmla="*/ 3 w 191"/>
                        <a:gd name="T33" fmla="*/ 84 h 117"/>
                        <a:gd name="T34" fmla="*/ 18 w 191"/>
                        <a:gd name="T35" fmla="*/ 97 h 117"/>
                        <a:gd name="T36" fmla="*/ 39 w 191"/>
                        <a:gd name="T37" fmla="*/ 108 h 117"/>
                        <a:gd name="T38" fmla="*/ 65 w 191"/>
                        <a:gd name="T39" fmla="*/ 115 h 117"/>
                        <a:gd name="T40" fmla="*/ 96 w 191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1"/>
                        <a:gd name="T64" fmla="*/ 0 h 117"/>
                        <a:gd name="T65" fmla="*/ 191 w 191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1" h="117">
                          <a:moveTo>
                            <a:pt x="96" y="117"/>
                          </a:moveTo>
                          <a:lnTo>
                            <a:pt x="126" y="115"/>
                          </a:lnTo>
                          <a:lnTo>
                            <a:pt x="152" y="108"/>
                          </a:lnTo>
                          <a:lnTo>
                            <a:pt x="172" y="97"/>
                          </a:lnTo>
                          <a:lnTo>
                            <a:pt x="187" y="84"/>
                          </a:lnTo>
                          <a:lnTo>
                            <a:pt x="191" y="67"/>
                          </a:lnTo>
                          <a:lnTo>
                            <a:pt x="187" y="50"/>
                          </a:lnTo>
                          <a:lnTo>
                            <a:pt x="172" y="32"/>
                          </a:lnTo>
                          <a:lnTo>
                            <a:pt x="152" y="17"/>
                          </a:lnTo>
                          <a:lnTo>
                            <a:pt x="126" y="6"/>
                          </a:lnTo>
                          <a:lnTo>
                            <a:pt x="96" y="0"/>
                          </a:lnTo>
                          <a:lnTo>
                            <a:pt x="65" y="6"/>
                          </a:lnTo>
                          <a:lnTo>
                            <a:pt x="39" y="17"/>
                          </a:lnTo>
                          <a:lnTo>
                            <a:pt x="18" y="32"/>
                          </a:lnTo>
                          <a:lnTo>
                            <a:pt x="3" y="50"/>
                          </a:lnTo>
                          <a:lnTo>
                            <a:pt x="0" y="67"/>
                          </a:lnTo>
                          <a:lnTo>
                            <a:pt x="3" y="84"/>
                          </a:lnTo>
                          <a:lnTo>
                            <a:pt x="18" y="97"/>
                          </a:lnTo>
                          <a:lnTo>
                            <a:pt x="39" y="108"/>
                          </a:lnTo>
                          <a:lnTo>
                            <a:pt x="65" y="115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6" name="Freeform 246"/>
                    <p:cNvSpPr>
                      <a:spLocks/>
                    </p:cNvSpPr>
                    <p:nvPr/>
                  </p:nvSpPr>
                  <p:spPr bwMode="auto">
                    <a:xfrm>
                      <a:off x="1381" y="3222"/>
                      <a:ext cx="165" cy="100"/>
                    </a:xfrm>
                    <a:custGeom>
                      <a:avLst/>
                      <a:gdLst>
                        <a:gd name="T0" fmla="*/ 83 w 165"/>
                        <a:gd name="T1" fmla="*/ 100 h 100"/>
                        <a:gd name="T2" fmla="*/ 109 w 165"/>
                        <a:gd name="T3" fmla="*/ 98 h 100"/>
                        <a:gd name="T4" fmla="*/ 131 w 165"/>
                        <a:gd name="T5" fmla="*/ 93 h 100"/>
                        <a:gd name="T6" fmla="*/ 150 w 165"/>
                        <a:gd name="T7" fmla="*/ 83 h 100"/>
                        <a:gd name="T8" fmla="*/ 161 w 165"/>
                        <a:gd name="T9" fmla="*/ 70 h 100"/>
                        <a:gd name="T10" fmla="*/ 165 w 165"/>
                        <a:gd name="T11" fmla="*/ 57 h 100"/>
                        <a:gd name="T12" fmla="*/ 161 w 165"/>
                        <a:gd name="T13" fmla="*/ 43 h 100"/>
                        <a:gd name="T14" fmla="*/ 150 w 165"/>
                        <a:gd name="T15" fmla="*/ 26 h 100"/>
                        <a:gd name="T16" fmla="*/ 131 w 165"/>
                        <a:gd name="T17" fmla="*/ 13 h 100"/>
                        <a:gd name="T18" fmla="*/ 109 w 165"/>
                        <a:gd name="T19" fmla="*/ 4 h 100"/>
                        <a:gd name="T20" fmla="*/ 83 w 165"/>
                        <a:gd name="T21" fmla="*/ 0 h 100"/>
                        <a:gd name="T22" fmla="*/ 57 w 165"/>
                        <a:gd name="T23" fmla="*/ 4 h 100"/>
                        <a:gd name="T24" fmla="*/ 33 w 165"/>
                        <a:gd name="T25" fmla="*/ 13 h 100"/>
                        <a:gd name="T26" fmla="*/ 16 w 165"/>
                        <a:gd name="T27" fmla="*/ 26 h 100"/>
                        <a:gd name="T28" fmla="*/ 3 w 165"/>
                        <a:gd name="T29" fmla="*/ 43 h 100"/>
                        <a:gd name="T30" fmla="*/ 0 w 165"/>
                        <a:gd name="T31" fmla="*/ 57 h 100"/>
                        <a:gd name="T32" fmla="*/ 3 w 165"/>
                        <a:gd name="T33" fmla="*/ 70 h 100"/>
                        <a:gd name="T34" fmla="*/ 16 w 165"/>
                        <a:gd name="T35" fmla="*/ 83 h 100"/>
                        <a:gd name="T36" fmla="*/ 33 w 165"/>
                        <a:gd name="T37" fmla="*/ 93 h 100"/>
                        <a:gd name="T38" fmla="*/ 57 w 165"/>
                        <a:gd name="T39" fmla="*/ 98 h 100"/>
                        <a:gd name="T40" fmla="*/ 83 w 165"/>
                        <a:gd name="T41" fmla="*/ 100 h 10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5"/>
                        <a:gd name="T64" fmla="*/ 0 h 100"/>
                        <a:gd name="T65" fmla="*/ 165 w 165"/>
                        <a:gd name="T66" fmla="*/ 100 h 10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5" h="100">
                          <a:moveTo>
                            <a:pt x="83" y="100"/>
                          </a:moveTo>
                          <a:lnTo>
                            <a:pt x="109" y="98"/>
                          </a:lnTo>
                          <a:lnTo>
                            <a:pt x="131" y="93"/>
                          </a:lnTo>
                          <a:lnTo>
                            <a:pt x="150" y="83"/>
                          </a:lnTo>
                          <a:lnTo>
                            <a:pt x="161" y="70"/>
                          </a:lnTo>
                          <a:lnTo>
                            <a:pt x="165" y="57"/>
                          </a:lnTo>
                          <a:lnTo>
                            <a:pt x="161" y="43"/>
                          </a:lnTo>
                          <a:lnTo>
                            <a:pt x="150" y="26"/>
                          </a:lnTo>
                          <a:lnTo>
                            <a:pt x="131" y="13"/>
                          </a:lnTo>
                          <a:lnTo>
                            <a:pt x="109" y="4"/>
                          </a:lnTo>
                          <a:lnTo>
                            <a:pt x="83" y="0"/>
                          </a:lnTo>
                          <a:lnTo>
                            <a:pt x="57" y="4"/>
                          </a:lnTo>
                          <a:lnTo>
                            <a:pt x="33" y="13"/>
                          </a:lnTo>
                          <a:lnTo>
                            <a:pt x="16" y="26"/>
                          </a:lnTo>
                          <a:lnTo>
                            <a:pt x="3" y="43"/>
                          </a:lnTo>
                          <a:lnTo>
                            <a:pt x="0" y="57"/>
                          </a:lnTo>
                          <a:lnTo>
                            <a:pt x="3" y="70"/>
                          </a:lnTo>
                          <a:lnTo>
                            <a:pt x="16" y="83"/>
                          </a:lnTo>
                          <a:lnTo>
                            <a:pt x="33" y="93"/>
                          </a:lnTo>
                          <a:lnTo>
                            <a:pt x="57" y="98"/>
                          </a:lnTo>
                          <a:lnTo>
                            <a:pt x="83" y="100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7" name="Freeform 247"/>
                    <p:cNvSpPr>
                      <a:spLocks/>
                    </p:cNvSpPr>
                    <p:nvPr/>
                  </p:nvSpPr>
                  <p:spPr bwMode="auto">
                    <a:xfrm>
                      <a:off x="1394" y="3224"/>
                      <a:ext cx="139" cy="83"/>
                    </a:xfrm>
                    <a:custGeom>
                      <a:avLst/>
                      <a:gdLst>
                        <a:gd name="T0" fmla="*/ 70 w 139"/>
                        <a:gd name="T1" fmla="*/ 83 h 83"/>
                        <a:gd name="T2" fmla="*/ 96 w 139"/>
                        <a:gd name="T3" fmla="*/ 81 h 83"/>
                        <a:gd name="T4" fmla="*/ 118 w 139"/>
                        <a:gd name="T5" fmla="*/ 72 h 83"/>
                        <a:gd name="T6" fmla="*/ 133 w 139"/>
                        <a:gd name="T7" fmla="*/ 61 h 83"/>
                        <a:gd name="T8" fmla="*/ 139 w 139"/>
                        <a:gd name="T9" fmla="*/ 46 h 83"/>
                        <a:gd name="T10" fmla="*/ 133 w 139"/>
                        <a:gd name="T11" fmla="*/ 31 h 83"/>
                        <a:gd name="T12" fmla="*/ 118 w 139"/>
                        <a:gd name="T13" fmla="*/ 17 h 83"/>
                        <a:gd name="T14" fmla="*/ 96 w 139"/>
                        <a:gd name="T15" fmla="*/ 4 h 83"/>
                        <a:gd name="T16" fmla="*/ 70 w 139"/>
                        <a:gd name="T17" fmla="*/ 0 h 83"/>
                        <a:gd name="T18" fmla="*/ 42 w 139"/>
                        <a:gd name="T19" fmla="*/ 4 h 83"/>
                        <a:gd name="T20" fmla="*/ 20 w 139"/>
                        <a:gd name="T21" fmla="*/ 17 h 83"/>
                        <a:gd name="T22" fmla="*/ 5 w 139"/>
                        <a:gd name="T23" fmla="*/ 31 h 83"/>
                        <a:gd name="T24" fmla="*/ 0 w 139"/>
                        <a:gd name="T25" fmla="*/ 46 h 83"/>
                        <a:gd name="T26" fmla="*/ 5 w 139"/>
                        <a:gd name="T27" fmla="*/ 61 h 83"/>
                        <a:gd name="T28" fmla="*/ 20 w 139"/>
                        <a:gd name="T29" fmla="*/ 72 h 83"/>
                        <a:gd name="T30" fmla="*/ 42 w 139"/>
                        <a:gd name="T31" fmla="*/ 81 h 83"/>
                        <a:gd name="T32" fmla="*/ 70 w 139"/>
                        <a:gd name="T33" fmla="*/ 83 h 83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9"/>
                        <a:gd name="T52" fmla="*/ 0 h 83"/>
                        <a:gd name="T53" fmla="*/ 139 w 139"/>
                        <a:gd name="T54" fmla="*/ 83 h 83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9" h="83">
                          <a:moveTo>
                            <a:pt x="70" y="83"/>
                          </a:moveTo>
                          <a:lnTo>
                            <a:pt x="96" y="81"/>
                          </a:lnTo>
                          <a:lnTo>
                            <a:pt x="118" y="72"/>
                          </a:lnTo>
                          <a:lnTo>
                            <a:pt x="133" y="61"/>
                          </a:lnTo>
                          <a:lnTo>
                            <a:pt x="139" y="46"/>
                          </a:lnTo>
                          <a:lnTo>
                            <a:pt x="133" y="31"/>
                          </a:lnTo>
                          <a:lnTo>
                            <a:pt x="118" y="17"/>
                          </a:lnTo>
                          <a:lnTo>
                            <a:pt x="96" y="4"/>
                          </a:lnTo>
                          <a:lnTo>
                            <a:pt x="70" y="0"/>
                          </a:lnTo>
                          <a:lnTo>
                            <a:pt x="42" y="4"/>
                          </a:lnTo>
                          <a:lnTo>
                            <a:pt x="20" y="17"/>
                          </a:lnTo>
                          <a:lnTo>
                            <a:pt x="5" y="31"/>
                          </a:lnTo>
                          <a:lnTo>
                            <a:pt x="0" y="46"/>
                          </a:lnTo>
                          <a:lnTo>
                            <a:pt x="5" y="61"/>
                          </a:lnTo>
                          <a:lnTo>
                            <a:pt x="20" y="72"/>
                          </a:lnTo>
                          <a:lnTo>
                            <a:pt x="42" y="81"/>
                          </a:lnTo>
                          <a:lnTo>
                            <a:pt x="70" y="83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8" name="Freeform 248"/>
                    <p:cNvSpPr>
                      <a:spLocks/>
                    </p:cNvSpPr>
                    <p:nvPr/>
                  </p:nvSpPr>
                  <p:spPr bwMode="auto">
                    <a:xfrm>
                      <a:off x="1407" y="3224"/>
                      <a:ext cx="113" cy="68"/>
                    </a:xfrm>
                    <a:custGeom>
                      <a:avLst/>
                      <a:gdLst>
                        <a:gd name="T0" fmla="*/ 57 w 113"/>
                        <a:gd name="T1" fmla="*/ 68 h 68"/>
                        <a:gd name="T2" fmla="*/ 79 w 113"/>
                        <a:gd name="T3" fmla="*/ 67 h 68"/>
                        <a:gd name="T4" fmla="*/ 96 w 113"/>
                        <a:gd name="T5" fmla="*/ 61 h 68"/>
                        <a:gd name="T6" fmla="*/ 109 w 113"/>
                        <a:gd name="T7" fmla="*/ 50 h 68"/>
                        <a:gd name="T8" fmla="*/ 113 w 113"/>
                        <a:gd name="T9" fmla="*/ 39 h 68"/>
                        <a:gd name="T10" fmla="*/ 109 w 113"/>
                        <a:gd name="T11" fmla="*/ 26 h 68"/>
                        <a:gd name="T12" fmla="*/ 96 w 113"/>
                        <a:gd name="T13" fmla="*/ 13 h 68"/>
                        <a:gd name="T14" fmla="*/ 79 w 113"/>
                        <a:gd name="T15" fmla="*/ 4 h 68"/>
                        <a:gd name="T16" fmla="*/ 57 w 113"/>
                        <a:gd name="T17" fmla="*/ 0 h 68"/>
                        <a:gd name="T18" fmla="*/ 35 w 113"/>
                        <a:gd name="T19" fmla="*/ 4 h 68"/>
                        <a:gd name="T20" fmla="*/ 16 w 113"/>
                        <a:gd name="T21" fmla="*/ 13 h 68"/>
                        <a:gd name="T22" fmla="*/ 5 w 113"/>
                        <a:gd name="T23" fmla="*/ 26 h 68"/>
                        <a:gd name="T24" fmla="*/ 0 w 113"/>
                        <a:gd name="T25" fmla="*/ 39 h 68"/>
                        <a:gd name="T26" fmla="*/ 5 w 113"/>
                        <a:gd name="T27" fmla="*/ 50 h 68"/>
                        <a:gd name="T28" fmla="*/ 16 w 113"/>
                        <a:gd name="T29" fmla="*/ 61 h 68"/>
                        <a:gd name="T30" fmla="*/ 35 w 113"/>
                        <a:gd name="T31" fmla="*/ 67 h 68"/>
                        <a:gd name="T32" fmla="*/ 57 w 113"/>
                        <a:gd name="T33" fmla="*/ 68 h 6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13"/>
                        <a:gd name="T52" fmla="*/ 0 h 68"/>
                        <a:gd name="T53" fmla="*/ 113 w 113"/>
                        <a:gd name="T54" fmla="*/ 68 h 6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13" h="68">
                          <a:moveTo>
                            <a:pt x="57" y="68"/>
                          </a:moveTo>
                          <a:lnTo>
                            <a:pt x="79" y="67"/>
                          </a:lnTo>
                          <a:lnTo>
                            <a:pt x="96" y="61"/>
                          </a:lnTo>
                          <a:lnTo>
                            <a:pt x="109" y="50"/>
                          </a:lnTo>
                          <a:lnTo>
                            <a:pt x="113" y="39"/>
                          </a:lnTo>
                          <a:lnTo>
                            <a:pt x="109" y="26"/>
                          </a:lnTo>
                          <a:lnTo>
                            <a:pt x="96" y="13"/>
                          </a:lnTo>
                          <a:lnTo>
                            <a:pt x="79" y="4"/>
                          </a:lnTo>
                          <a:lnTo>
                            <a:pt x="57" y="0"/>
                          </a:lnTo>
                          <a:lnTo>
                            <a:pt x="35" y="4"/>
                          </a:lnTo>
                          <a:lnTo>
                            <a:pt x="16" y="13"/>
                          </a:lnTo>
                          <a:lnTo>
                            <a:pt x="5" y="26"/>
                          </a:lnTo>
                          <a:lnTo>
                            <a:pt x="0" y="39"/>
                          </a:lnTo>
                          <a:lnTo>
                            <a:pt x="5" y="50"/>
                          </a:lnTo>
                          <a:lnTo>
                            <a:pt x="16" y="61"/>
                          </a:lnTo>
                          <a:lnTo>
                            <a:pt x="35" y="67"/>
                          </a:lnTo>
                          <a:lnTo>
                            <a:pt x="57" y="6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9" name="Freeform 249"/>
                    <p:cNvSpPr>
                      <a:spLocks/>
                    </p:cNvSpPr>
                    <p:nvPr/>
                  </p:nvSpPr>
                  <p:spPr bwMode="auto">
                    <a:xfrm>
                      <a:off x="1422" y="3226"/>
                      <a:ext cx="85" cy="52"/>
                    </a:xfrm>
                    <a:custGeom>
                      <a:avLst/>
                      <a:gdLst>
                        <a:gd name="T0" fmla="*/ 42 w 85"/>
                        <a:gd name="T1" fmla="*/ 52 h 52"/>
                        <a:gd name="T2" fmla="*/ 64 w 85"/>
                        <a:gd name="T3" fmla="*/ 50 h 52"/>
                        <a:gd name="T4" fmla="*/ 79 w 85"/>
                        <a:gd name="T5" fmla="*/ 41 h 52"/>
                        <a:gd name="T6" fmla="*/ 85 w 85"/>
                        <a:gd name="T7" fmla="*/ 29 h 52"/>
                        <a:gd name="T8" fmla="*/ 83 w 85"/>
                        <a:gd name="T9" fmla="*/ 20 h 52"/>
                        <a:gd name="T10" fmla="*/ 72 w 85"/>
                        <a:gd name="T11" fmla="*/ 9 h 52"/>
                        <a:gd name="T12" fmla="*/ 59 w 85"/>
                        <a:gd name="T13" fmla="*/ 3 h 52"/>
                        <a:gd name="T14" fmla="*/ 42 w 85"/>
                        <a:gd name="T15" fmla="*/ 0 h 52"/>
                        <a:gd name="T16" fmla="*/ 25 w 85"/>
                        <a:gd name="T17" fmla="*/ 3 h 52"/>
                        <a:gd name="T18" fmla="*/ 11 w 85"/>
                        <a:gd name="T19" fmla="*/ 9 h 52"/>
                        <a:gd name="T20" fmla="*/ 1 w 85"/>
                        <a:gd name="T21" fmla="*/ 20 h 52"/>
                        <a:gd name="T22" fmla="*/ 0 w 85"/>
                        <a:gd name="T23" fmla="*/ 29 h 52"/>
                        <a:gd name="T24" fmla="*/ 5 w 85"/>
                        <a:gd name="T25" fmla="*/ 41 h 52"/>
                        <a:gd name="T26" fmla="*/ 20 w 85"/>
                        <a:gd name="T27" fmla="*/ 50 h 52"/>
                        <a:gd name="T28" fmla="*/ 42 w 85"/>
                        <a:gd name="T29" fmla="*/ 52 h 5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85"/>
                        <a:gd name="T46" fmla="*/ 0 h 52"/>
                        <a:gd name="T47" fmla="*/ 85 w 85"/>
                        <a:gd name="T48" fmla="*/ 52 h 5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85" h="52">
                          <a:moveTo>
                            <a:pt x="42" y="52"/>
                          </a:moveTo>
                          <a:lnTo>
                            <a:pt x="64" y="50"/>
                          </a:lnTo>
                          <a:lnTo>
                            <a:pt x="79" y="41"/>
                          </a:lnTo>
                          <a:lnTo>
                            <a:pt x="85" y="29"/>
                          </a:lnTo>
                          <a:lnTo>
                            <a:pt x="83" y="20"/>
                          </a:lnTo>
                          <a:lnTo>
                            <a:pt x="72" y="9"/>
                          </a:lnTo>
                          <a:lnTo>
                            <a:pt x="59" y="3"/>
                          </a:lnTo>
                          <a:lnTo>
                            <a:pt x="42" y="0"/>
                          </a:lnTo>
                          <a:lnTo>
                            <a:pt x="25" y="3"/>
                          </a:lnTo>
                          <a:lnTo>
                            <a:pt x="11" y="9"/>
                          </a:lnTo>
                          <a:lnTo>
                            <a:pt x="1" y="20"/>
                          </a:lnTo>
                          <a:lnTo>
                            <a:pt x="0" y="29"/>
                          </a:lnTo>
                          <a:lnTo>
                            <a:pt x="5" y="41"/>
                          </a:lnTo>
                          <a:lnTo>
                            <a:pt x="20" y="50"/>
                          </a:lnTo>
                          <a:lnTo>
                            <a:pt x="42" y="52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0" name="Freeform 250"/>
                    <p:cNvSpPr>
                      <a:spLocks/>
                    </p:cNvSpPr>
                    <p:nvPr/>
                  </p:nvSpPr>
                  <p:spPr bwMode="auto">
                    <a:xfrm>
                      <a:off x="1434" y="3228"/>
                      <a:ext cx="60" cy="35"/>
                    </a:xfrm>
                    <a:custGeom>
                      <a:avLst/>
                      <a:gdLst>
                        <a:gd name="T0" fmla="*/ 30 w 60"/>
                        <a:gd name="T1" fmla="*/ 35 h 35"/>
                        <a:gd name="T2" fmla="*/ 45 w 60"/>
                        <a:gd name="T3" fmla="*/ 33 h 35"/>
                        <a:gd name="T4" fmla="*/ 56 w 60"/>
                        <a:gd name="T5" fmla="*/ 27 h 35"/>
                        <a:gd name="T6" fmla="*/ 60 w 60"/>
                        <a:gd name="T7" fmla="*/ 20 h 35"/>
                        <a:gd name="T8" fmla="*/ 56 w 60"/>
                        <a:gd name="T9" fmla="*/ 11 h 35"/>
                        <a:gd name="T10" fmla="*/ 45 w 60"/>
                        <a:gd name="T11" fmla="*/ 1 h 35"/>
                        <a:gd name="T12" fmla="*/ 30 w 60"/>
                        <a:gd name="T13" fmla="*/ 0 h 35"/>
                        <a:gd name="T14" fmla="*/ 15 w 60"/>
                        <a:gd name="T15" fmla="*/ 1 h 35"/>
                        <a:gd name="T16" fmla="*/ 4 w 60"/>
                        <a:gd name="T17" fmla="*/ 11 h 35"/>
                        <a:gd name="T18" fmla="*/ 0 w 60"/>
                        <a:gd name="T19" fmla="*/ 20 h 35"/>
                        <a:gd name="T20" fmla="*/ 4 w 60"/>
                        <a:gd name="T21" fmla="*/ 27 h 35"/>
                        <a:gd name="T22" fmla="*/ 15 w 60"/>
                        <a:gd name="T23" fmla="*/ 33 h 35"/>
                        <a:gd name="T24" fmla="*/ 30 w 60"/>
                        <a:gd name="T25" fmla="*/ 35 h 3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0"/>
                        <a:gd name="T40" fmla="*/ 0 h 35"/>
                        <a:gd name="T41" fmla="*/ 60 w 60"/>
                        <a:gd name="T42" fmla="*/ 35 h 35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0" h="35">
                          <a:moveTo>
                            <a:pt x="30" y="35"/>
                          </a:moveTo>
                          <a:lnTo>
                            <a:pt x="45" y="33"/>
                          </a:lnTo>
                          <a:lnTo>
                            <a:pt x="56" y="27"/>
                          </a:lnTo>
                          <a:lnTo>
                            <a:pt x="60" y="20"/>
                          </a:lnTo>
                          <a:lnTo>
                            <a:pt x="56" y="11"/>
                          </a:lnTo>
                          <a:lnTo>
                            <a:pt x="45" y="1"/>
                          </a:lnTo>
                          <a:lnTo>
                            <a:pt x="30" y="0"/>
                          </a:lnTo>
                          <a:lnTo>
                            <a:pt x="15" y="1"/>
                          </a:lnTo>
                          <a:lnTo>
                            <a:pt x="4" y="11"/>
                          </a:lnTo>
                          <a:lnTo>
                            <a:pt x="0" y="20"/>
                          </a:lnTo>
                          <a:lnTo>
                            <a:pt x="4" y="27"/>
                          </a:lnTo>
                          <a:lnTo>
                            <a:pt x="15" y="33"/>
                          </a:lnTo>
                          <a:lnTo>
                            <a:pt x="30" y="3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" name="Group 422"/>
                  <p:cNvGrpSpPr>
                    <a:grpSpLocks/>
                  </p:cNvGrpSpPr>
                  <p:nvPr/>
                </p:nvGrpSpPr>
                <p:grpSpPr bwMode="auto">
                  <a:xfrm>
                    <a:off x="1597" y="1478"/>
                    <a:ext cx="864" cy="457"/>
                    <a:chOff x="1636" y="1430"/>
                    <a:chExt cx="864" cy="457"/>
                  </a:xfrm>
                </p:grpSpPr>
                <p:sp>
                  <p:nvSpPr>
                    <p:cNvPr id="9255" name="Freeform 375"/>
                    <p:cNvSpPr>
                      <a:spLocks/>
                    </p:cNvSpPr>
                    <p:nvPr/>
                  </p:nvSpPr>
                  <p:spPr bwMode="auto">
                    <a:xfrm>
                      <a:off x="2195" y="1702"/>
                      <a:ext cx="152" cy="168"/>
                    </a:xfrm>
                    <a:custGeom>
                      <a:avLst/>
                      <a:gdLst>
                        <a:gd name="T0" fmla="*/ 0 w 152"/>
                        <a:gd name="T1" fmla="*/ 0 h 168"/>
                        <a:gd name="T2" fmla="*/ 0 w 152"/>
                        <a:gd name="T3" fmla="*/ 3 h 168"/>
                        <a:gd name="T4" fmla="*/ 0 w 152"/>
                        <a:gd name="T5" fmla="*/ 15 h 168"/>
                        <a:gd name="T6" fmla="*/ 2 w 152"/>
                        <a:gd name="T7" fmla="*/ 33 h 168"/>
                        <a:gd name="T8" fmla="*/ 5 w 152"/>
                        <a:gd name="T9" fmla="*/ 53 h 168"/>
                        <a:gd name="T10" fmla="*/ 13 w 152"/>
                        <a:gd name="T11" fmla="*/ 76 h 168"/>
                        <a:gd name="T12" fmla="*/ 24 w 152"/>
                        <a:gd name="T13" fmla="*/ 100 h 168"/>
                        <a:gd name="T14" fmla="*/ 39 w 152"/>
                        <a:gd name="T15" fmla="*/ 120 h 168"/>
                        <a:gd name="T16" fmla="*/ 59 w 152"/>
                        <a:gd name="T17" fmla="*/ 139 h 168"/>
                        <a:gd name="T18" fmla="*/ 85 w 152"/>
                        <a:gd name="T19" fmla="*/ 150 h 168"/>
                        <a:gd name="T20" fmla="*/ 78 w 152"/>
                        <a:gd name="T21" fmla="*/ 165 h 168"/>
                        <a:gd name="T22" fmla="*/ 152 w 152"/>
                        <a:gd name="T23" fmla="*/ 168 h 168"/>
                        <a:gd name="T24" fmla="*/ 124 w 152"/>
                        <a:gd name="T25" fmla="*/ 98 h 168"/>
                        <a:gd name="T26" fmla="*/ 115 w 152"/>
                        <a:gd name="T27" fmla="*/ 115 h 168"/>
                        <a:gd name="T28" fmla="*/ 111 w 152"/>
                        <a:gd name="T29" fmla="*/ 115 h 168"/>
                        <a:gd name="T30" fmla="*/ 106 w 152"/>
                        <a:gd name="T31" fmla="*/ 117 h 168"/>
                        <a:gd name="T32" fmla="*/ 96 w 152"/>
                        <a:gd name="T33" fmla="*/ 115 h 168"/>
                        <a:gd name="T34" fmla="*/ 83 w 152"/>
                        <a:gd name="T35" fmla="*/ 111 h 168"/>
                        <a:gd name="T36" fmla="*/ 68 w 152"/>
                        <a:gd name="T37" fmla="*/ 104 h 168"/>
                        <a:gd name="T38" fmla="*/ 52 w 152"/>
                        <a:gd name="T39" fmla="*/ 89 h 168"/>
                        <a:gd name="T40" fmla="*/ 35 w 152"/>
                        <a:gd name="T41" fmla="*/ 68 h 168"/>
                        <a:gd name="T42" fmla="*/ 16 w 152"/>
                        <a:gd name="T43" fmla="*/ 39 h 168"/>
                        <a:gd name="T44" fmla="*/ 0 w 152"/>
                        <a:gd name="T45" fmla="*/ 0 h 168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52"/>
                        <a:gd name="T70" fmla="*/ 0 h 168"/>
                        <a:gd name="T71" fmla="*/ 152 w 152"/>
                        <a:gd name="T72" fmla="*/ 168 h 168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52" h="168">
                          <a:moveTo>
                            <a:pt x="0" y="0"/>
                          </a:moveTo>
                          <a:lnTo>
                            <a:pt x="0" y="3"/>
                          </a:lnTo>
                          <a:lnTo>
                            <a:pt x="0" y="15"/>
                          </a:lnTo>
                          <a:lnTo>
                            <a:pt x="2" y="33"/>
                          </a:lnTo>
                          <a:lnTo>
                            <a:pt x="5" y="53"/>
                          </a:lnTo>
                          <a:lnTo>
                            <a:pt x="13" y="76"/>
                          </a:lnTo>
                          <a:lnTo>
                            <a:pt x="24" y="100"/>
                          </a:lnTo>
                          <a:lnTo>
                            <a:pt x="39" y="120"/>
                          </a:lnTo>
                          <a:lnTo>
                            <a:pt x="59" y="139"/>
                          </a:lnTo>
                          <a:lnTo>
                            <a:pt x="85" y="150"/>
                          </a:lnTo>
                          <a:lnTo>
                            <a:pt x="78" y="165"/>
                          </a:lnTo>
                          <a:lnTo>
                            <a:pt x="152" y="168"/>
                          </a:lnTo>
                          <a:lnTo>
                            <a:pt x="124" y="98"/>
                          </a:lnTo>
                          <a:lnTo>
                            <a:pt x="115" y="115"/>
                          </a:lnTo>
                          <a:lnTo>
                            <a:pt x="111" y="115"/>
                          </a:lnTo>
                          <a:lnTo>
                            <a:pt x="106" y="117"/>
                          </a:lnTo>
                          <a:lnTo>
                            <a:pt x="96" y="115"/>
                          </a:lnTo>
                          <a:lnTo>
                            <a:pt x="83" y="111"/>
                          </a:lnTo>
                          <a:lnTo>
                            <a:pt x="68" y="104"/>
                          </a:lnTo>
                          <a:lnTo>
                            <a:pt x="52" y="89"/>
                          </a:lnTo>
                          <a:lnTo>
                            <a:pt x="35" y="68"/>
                          </a:lnTo>
                          <a:lnTo>
                            <a:pt x="16" y="3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6" name="Freeform 376"/>
                    <p:cNvSpPr>
                      <a:spLocks/>
                    </p:cNvSpPr>
                    <p:nvPr/>
                  </p:nvSpPr>
                  <p:spPr bwMode="auto">
                    <a:xfrm>
                      <a:off x="2199" y="1711"/>
                      <a:ext cx="144" cy="176"/>
                    </a:xfrm>
                    <a:custGeom>
                      <a:avLst/>
                      <a:gdLst>
                        <a:gd name="T0" fmla="*/ 0 w 144"/>
                        <a:gd name="T1" fmla="*/ 0 h 176"/>
                        <a:gd name="T2" fmla="*/ 0 w 144"/>
                        <a:gd name="T3" fmla="*/ 4 h 176"/>
                        <a:gd name="T4" fmla="*/ 0 w 144"/>
                        <a:gd name="T5" fmla="*/ 17 h 176"/>
                        <a:gd name="T6" fmla="*/ 0 w 144"/>
                        <a:gd name="T7" fmla="*/ 33 h 176"/>
                        <a:gd name="T8" fmla="*/ 3 w 144"/>
                        <a:gd name="T9" fmla="*/ 56 h 176"/>
                        <a:gd name="T10" fmla="*/ 11 w 144"/>
                        <a:gd name="T11" fmla="*/ 78 h 176"/>
                        <a:gd name="T12" fmla="*/ 20 w 144"/>
                        <a:gd name="T13" fmla="*/ 102 h 176"/>
                        <a:gd name="T14" fmla="*/ 35 w 144"/>
                        <a:gd name="T15" fmla="*/ 122 h 176"/>
                        <a:gd name="T16" fmla="*/ 53 w 144"/>
                        <a:gd name="T17" fmla="*/ 141 h 176"/>
                        <a:gd name="T18" fmla="*/ 79 w 144"/>
                        <a:gd name="T19" fmla="*/ 156 h 176"/>
                        <a:gd name="T20" fmla="*/ 72 w 144"/>
                        <a:gd name="T21" fmla="*/ 169 h 176"/>
                        <a:gd name="T22" fmla="*/ 144 w 144"/>
                        <a:gd name="T23" fmla="*/ 176 h 176"/>
                        <a:gd name="T24" fmla="*/ 118 w 144"/>
                        <a:gd name="T25" fmla="*/ 102 h 176"/>
                        <a:gd name="T26" fmla="*/ 109 w 144"/>
                        <a:gd name="T27" fmla="*/ 121 h 176"/>
                        <a:gd name="T28" fmla="*/ 107 w 144"/>
                        <a:gd name="T29" fmla="*/ 121 h 176"/>
                        <a:gd name="T30" fmla="*/ 100 w 144"/>
                        <a:gd name="T31" fmla="*/ 121 h 176"/>
                        <a:gd name="T32" fmla="*/ 90 w 144"/>
                        <a:gd name="T33" fmla="*/ 119 h 176"/>
                        <a:gd name="T34" fmla="*/ 79 w 144"/>
                        <a:gd name="T35" fmla="*/ 115 h 176"/>
                        <a:gd name="T36" fmla="*/ 64 w 144"/>
                        <a:gd name="T37" fmla="*/ 106 h 176"/>
                        <a:gd name="T38" fmla="*/ 48 w 144"/>
                        <a:gd name="T39" fmla="*/ 93 h 176"/>
                        <a:gd name="T40" fmla="*/ 31 w 144"/>
                        <a:gd name="T41" fmla="*/ 70 h 176"/>
                        <a:gd name="T42" fmla="*/ 14 w 144"/>
                        <a:gd name="T43" fmla="*/ 41 h 176"/>
                        <a:gd name="T44" fmla="*/ 0 w 144"/>
                        <a:gd name="T45" fmla="*/ 0 h 17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44"/>
                        <a:gd name="T70" fmla="*/ 0 h 176"/>
                        <a:gd name="T71" fmla="*/ 144 w 144"/>
                        <a:gd name="T72" fmla="*/ 176 h 17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44" h="176">
                          <a:moveTo>
                            <a:pt x="0" y="0"/>
                          </a:moveTo>
                          <a:lnTo>
                            <a:pt x="0" y="4"/>
                          </a:lnTo>
                          <a:lnTo>
                            <a:pt x="0" y="17"/>
                          </a:lnTo>
                          <a:lnTo>
                            <a:pt x="0" y="33"/>
                          </a:lnTo>
                          <a:lnTo>
                            <a:pt x="3" y="56"/>
                          </a:lnTo>
                          <a:lnTo>
                            <a:pt x="11" y="78"/>
                          </a:lnTo>
                          <a:lnTo>
                            <a:pt x="20" y="102"/>
                          </a:lnTo>
                          <a:lnTo>
                            <a:pt x="35" y="122"/>
                          </a:lnTo>
                          <a:lnTo>
                            <a:pt x="53" y="141"/>
                          </a:lnTo>
                          <a:lnTo>
                            <a:pt x="79" y="156"/>
                          </a:lnTo>
                          <a:lnTo>
                            <a:pt x="72" y="169"/>
                          </a:lnTo>
                          <a:lnTo>
                            <a:pt x="144" y="176"/>
                          </a:lnTo>
                          <a:lnTo>
                            <a:pt x="118" y="102"/>
                          </a:lnTo>
                          <a:lnTo>
                            <a:pt x="109" y="121"/>
                          </a:lnTo>
                          <a:lnTo>
                            <a:pt x="107" y="121"/>
                          </a:lnTo>
                          <a:lnTo>
                            <a:pt x="100" y="121"/>
                          </a:lnTo>
                          <a:lnTo>
                            <a:pt x="90" y="119"/>
                          </a:lnTo>
                          <a:lnTo>
                            <a:pt x="79" y="115"/>
                          </a:lnTo>
                          <a:lnTo>
                            <a:pt x="64" y="106"/>
                          </a:lnTo>
                          <a:lnTo>
                            <a:pt x="48" y="93"/>
                          </a:lnTo>
                          <a:lnTo>
                            <a:pt x="31" y="70"/>
                          </a:lnTo>
                          <a:lnTo>
                            <a:pt x="14" y="4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7" name="Text Box 4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36" y="1430"/>
                      <a:ext cx="864" cy="3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Add 5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6" name="Group 420"/>
                  <p:cNvGrpSpPr>
                    <a:grpSpLocks/>
                  </p:cNvGrpSpPr>
                  <p:nvPr/>
                </p:nvGrpSpPr>
                <p:grpSpPr bwMode="auto">
                  <a:xfrm>
                    <a:off x="2313" y="2792"/>
                    <a:ext cx="864" cy="341"/>
                    <a:chOff x="2352" y="2744"/>
                    <a:chExt cx="864" cy="341"/>
                  </a:xfrm>
                </p:grpSpPr>
                <p:sp>
                  <p:nvSpPr>
                    <p:cNvPr id="9252" name="Freeform 371"/>
                    <p:cNvSpPr>
                      <a:spLocks/>
                    </p:cNvSpPr>
                    <p:nvPr/>
                  </p:nvSpPr>
                  <p:spPr bwMode="auto">
                    <a:xfrm>
                      <a:off x="2475" y="2744"/>
                      <a:ext cx="176" cy="146"/>
                    </a:xfrm>
                    <a:custGeom>
                      <a:avLst/>
                      <a:gdLst>
                        <a:gd name="T0" fmla="*/ 176 w 176"/>
                        <a:gd name="T1" fmla="*/ 144 h 146"/>
                        <a:gd name="T2" fmla="*/ 172 w 176"/>
                        <a:gd name="T3" fmla="*/ 146 h 146"/>
                        <a:gd name="T4" fmla="*/ 159 w 176"/>
                        <a:gd name="T5" fmla="*/ 144 h 146"/>
                        <a:gd name="T6" fmla="*/ 143 w 176"/>
                        <a:gd name="T7" fmla="*/ 144 h 146"/>
                        <a:gd name="T8" fmla="*/ 122 w 176"/>
                        <a:gd name="T9" fmla="*/ 141 h 146"/>
                        <a:gd name="T10" fmla="*/ 98 w 176"/>
                        <a:gd name="T11" fmla="*/ 135 h 146"/>
                        <a:gd name="T12" fmla="*/ 74 w 176"/>
                        <a:gd name="T13" fmla="*/ 126 h 146"/>
                        <a:gd name="T14" fmla="*/ 54 w 176"/>
                        <a:gd name="T15" fmla="*/ 111 h 146"/>
                        <a:gd name="T16" fmla="*/ 33 w 176"/>
                        <a:gd name="T17" fmla="*/ 93 h 146"/>
                        <a:gd name="T18" fmla="*/ 20 w 176"/>
                        <a:gd name="T19" fmla="*/ 67 h 146"/>
                        <a:gd name="T20" fmla="*/ 7 w 176"/>
                        <a:gd name="T21" fmla="*/ 74 h 146"/>
                        <a:gd name="T22" fmla="*/ 0 w 176"/>
                        <a:gd name="T23" fmla="*/ 0 h 146"/>
                        <a:gd name="T24" fmla="*/ 72 w 176"/>
                        <a:gd name="T25" fmla="*/ 26 h 146"/>
                        <a:gd name="T26" fmla="*/ 55 w 176"/>
                        <a:gd name="T27" fmla="*/ 35 h 146"/>
                        <a:gd name="T28" fmla="*/ 55 w 176"/>
                        <a:gd name="T29" fmla="*/ 39 h 146"/>
                        <a:gd name="T30" fmla="*/ 55 w 176"/>
                        <a:gd name="T31" fmla="*/ 44 h 146"/>
                        <a:gd name="T32" fmla="*/ 55 w 176"/>
                        <a:gd name="T33" fmla="*/ 54 h 146"/>
                        <a:gd name="T34" fmla="*/ 61 w 176"/>
                        <a:gd name="T35" fmla="*/ 67 h 146"/>
                        <a:gd name="T36" fmla="*/ 68 w 176"/>
                        <a:gd name="T37" fmla="*/ 81 h 146"/>
                        <a:gd name="T38" fmla="*/ 83 w 176"/>
                        <a:gd name="T39" fmla="*/ 96 h 146"/>
                        <a:gd name="T40" fmla="*/ 106 w 176"/>
                        <a:gd name="T41" fmla="*/ 113 h 146"/>
                        <a:gd name="T42" fmla="*/ 135 w 176"/>
                        <a:gd name="T43" fmla="*/ 130 h 146"/>
                        <a:gd name="T44" fmla="*/ 176 w 176"/>
                        <a:gd name="T45" fmla="*/ 144 h 14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76"/>
                        <a:gd name="T70" fmla="*/ 0 h 146"/>
                        <a:gd name="T71" fmla="*/ 176 w 176"/>
                        <a:gd name="T72" fmla="*/ 146 h 14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76" h="146">
                          <a:moveTo>
                            <a:pt x="176" y="144"/>
                          </a:moveTo>
                          <a:lnTo>
                            <a:pt x="172" y="146"/>
                          </a:lnTo>
                          <a:lnTo>
                            <a:pt x="159" y="144"/>
                          </a:lnTo>
                          <a:lnTo>
                            <a:pt x="143" y="144"/>
                          </a:lnTo>
                          <a:lnTo>
                            <a:pt x="122" y="141"/>
                          </a:lnTo>
                          <a:lnTo>
                            <a:pt x="98" y="135"/>
                          </a:lnTo>
                          <a:lnTo>
                            <a:pt x="74" y="126"/>
                          </a:lnTo>
                          <a:lnTo>
                            <a:pt x="54" y="111"/>
                          </a:lnTo>
                          <a:lnTo>
                            <a:pt x="33" y="93"/>
                          </a:lnTo>
                          <a:lnTo>
                            <a:pt x="20" y="67"/>
                          </a:lnTo>
                          <a:lnTo>
                            <a:pt x="7" y="74"/>
                          </a:lnTo>
                          <a:lnTo>
                            <a:pt x="0" y="0"/>
                          </a:lnTo>
                          <a:lnTo>
                            <a:pt x="72" y="26"/>
                          </a:lnTo>
                          <a:lnTo>
                            <a:pt x="55" y="35"/>
                          </a:lnTo>
                          <a:lnTo>
                            <a:pt x="55" y="39"/>
                          </a:lnTo>
                          <a:lnTo>
                            <a:pt x="55" y="44"/>
                          </a:lnTo>
                          <a:lnTo>
                            <a:pt x="55" y="54"/>
                          </a:lnTo>
                          <a:lnTo>
                            <a:pt x="61" y="67"/>
                          </a:lnTo>
                          <a:lnTo>
                            <a:pt x="68" y="81"/>
                          </a:lnTo>
                          <a:lnTo>
                            <a:pt x="83" y="96"/>
                          </a:lnTo>
                          <a:lnTo>
                            <a:pt x="106" y="113"/>
                          </a:lnTo>
                          <a:lnTo>
                            <a:pt x="135" y="130"/>
                          </a:lnTo>
                          <a:lnTo>
                            <a:pt x="176" y="144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3" name="Freeform 372"/>
                    <p:cNvSpPr>
                      <a:spLocks/>
                    </p:cNvSpPr>
                    <p:nvPr/>
                  </p:nvSpPr>
                  <p:spPr bwMode="auto">
                    <a:xfrm>
                      <a:off x="2464" y="2748"/>
                      <a:ext cx="181" cy="139"/>
                    </a:xfrm>
                    <a:custGeom>
                      <a:avLst/>
                      <a:gdLst>
                        <a:gd name="T0" fmla="*/ 181 w 181"/>
                        <a:gd name="T1" fmla="*/ 139 h 139"/>
                        <a:gd name="T2" fmla="*/ 178 w 181"/>
                        <a:gd name="T3" fmla="*/ 139 h 139"/>
                        <a:gd name="T4" fmla="*/ 165 w 181"/>
                        <a:gd name="T5" fmla="*/ 139 h 139"/>
                        <a:gd name="T6" fmla="*/ 148 w 181"/>
                        <a:gd name="T7" fmla="*/ 139 h 139"/>
                        <a:gd name="T8" fmla="*/ 128 w 181"/>
                        <a:gd name="T9" fmla="*/ 137 h 139"/>
                        <a:gd name="T10" fmla="*/ 104 w 181"/>
                        <a:gd name="T11" fmla="*/ 131 h 139"/>
                        <a:gd name="T12" fmla="*/ 79 w 181"/>
                        <a:gd name="T13" fmla="*/ 122 h 139"/>
                        <a:gd name="T14" fmla="*/ 57 w 181"/>
                        <a:gd name="T15" fmla="*/ 109 h 139"/>
                        <a:gd name="T16" fmla="*/ 37 w 181"/>
                        <a:gd name="T17" fmla="*/ 90 h 139"/>
                        <a:gd name="T18" fmla="*/ 24 w 181"/>
                        <a:gd name="T19" fmla="*/ 64 h 139"/>
                        <a:gd name="T20" fmla="*/ 11 w 181"/>
                        <a:gd name="T21" fmla="*/ 74 h 139"/>
                        <a:gd name="T22" fmla="*/ 0 w 181"/>
                        <a:gd name="T23" fmla="*/ 0 h 139"/>
                        <a:gd name="T24" fmla="*/ 74 w 181"/>
                        <a:gd name="T25" fmla="*/ 24 h 139"/>
                        <a:gd name="T26" fmla="*/ 57 w 181"/>
                        <a:gd name="T27" fmla="*/ 33 h 139"/>
                        <a:gd name="T28" fmla="*/ 55 w 181"/>
                        <a:gd name="T29" fmla="*/ 37 h 139"/>
                        <a:gd name="T30" fmla="*/ 55 w 181"/>
                        <a:gd name="T31" fmla="*/ 42 h 139"/>
                        <a:gd name="T32" fmla="*/ 57 w 181"/>
                        <a:gd name="T33" fmla="*/ 51 h 139"/>
                        <a:gd name="T34" fmla="*/ 63 w 181"/>
                        <a:gd name="T35" fmla="*/ 64 h 139"/>
                        <a:gd name="T36" fmla="*/ 72 w 181"/>
                        <a:gd name="T37" fmla="*/ 77 h 139"/>
                        <a:gd name="T38" fmla="*/ 87 w 181"/>
                        <a:gd name="T39" fmla="*/ 94 h 139"/>
                        <a:gd name="T40" fmla="*/ 109 w 181"/>
                        <a:gd name="T41" fmla="*/ 109 h 139"/>
                        <a:gd name="T42" fmla="*/ 141 w 181"/>
                        <a:gd name="T43" fmla="*/ 124 h 139"/>
                        <a:gd name="T44" fmla="*/ 181 w 181"/>
                        <a:gd name="T45" fmla="*/ 139 h 13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1"/>
                        <a:gd name="T70" fmla="*/ 0 h 139"/>
                        <a:gd name="T71" fmla="*/ 181 w 181"/>
                        <a:gd name="T72" fmla="*/ 139 h 13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1" h="139">
                          <a:moveTo>
                            <a:pt x="181" y="139"/>
                          </a:moveTo>
                          <a:lnTo>
                            <a:pt x="178" y="139"/>
                          </a:lnTo>
                          <a:lnTo>
                            <a:pt x="165" y="139"/>
                          </a:lnTo>
                          <a:lnTo>
                            <a:pt x="148" y="139"/>
                          </a:lnTo>
                          <a:lnTo>
                            <a:pt x="128" y="137"/>
                          </a:lnTo>
                          <a:lnTo>
                            <a:pt x="104" y="131"/>
                          </a:lnTo>
                          <a:lnTo>
                            <a:pt x="79" y="122"/>
                          </a:lnTo>
                          <a:lnTo>
                            <a:pt x="57" y="109"/>
                          </a:lnTo>
                          <a:lnTo>
                            <a:pt x="37" y="90"/>
                          </a:lnTo>
                          <a:lnTo>
                            <a:pt x="24" y="64"/>
                          </a:lnTo>
                          <a:lnTo>
                            <a:pt x="11" y="74"/>
                          </a:lnTo>
                          <a:lnTo>
                            <a:pt x="0" y="0"/>
                          </a:lnTo>
                          <a:lnTo>
                            <a:pt x="74" y="24"/>
                          </a:lnTo>
                          <a:lnTo>
                            <a:pt x="57" y="33"/>
                          </a:lnTo>
                          <a:lnTo>
                            <a:pt x="55" y="37"/>
                          </a:lnTo>
                          <a:lnTo>
                            <a:pt x="55" y="42"/>
                          </a:lnTo>
                          <a:lnTo>
                            <a:pt x="57" y="51"/>
                          </a:lnTo>
                          <a:lnTo>
                            <a:pt x="63" y="64"/>
                          </a:lnTo>
                          <a:lnTo>
                            <a:pt x="72" y="77"/>
                          </a:lnTo>
                          <a:lnTo>
                            <a:pt x="87" y="94"/>
                          </a:lnTo>
                          <a:lnTo>
                            <a:pt x="109" y="109"/>
                          </a:lnTo>
                          <a:lnTo>
                            <a:pt x="141" y="124"/>
                          </a:lnTo>
                          <a:lnTo>
                            <a:pt x="181" y="139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4" name="Text Box 4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352" y="2784"/>
                      <a:ext cx="864" cy="3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Add 5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7" name="Group 419"/>
                  <p:cNvGrpSpPr>
                    <a:grpSpLocks/>
                  </p:cNvGrpSpPr>
                  <p:nvPr/>
                </p:nvGrpSpPr>
                <p:grpSpPr bwMode="auto">
                  <a:xfrm>
                    <a:off x="2883" y="2486"/>
                    <a:ext cx="1064" cy="238"/>
                    <a:chOff x="2922" y="2438"/>
                    <a:chExt cx="1064" cy="238"/>
                  </a:xfrm>
                </p:grpSpPr>
                <p:sp>
                  <p:nvSpPr>
                    <p:cNvPr id="9249" name="Freeform 292"/>
                    <p:cNvSpPr>
                      <a:spLocks/>
                    </p:cNvSpPr>
                    <p:nvPr/>
                  </p:nvSpPr>
                  <p:spPr bwMode="auto">
                    <a:xfrm>
                      <a:off x="2933" y="2438"/>
                      <a:ext cx="176" cy="146"/>
                    </a:xfrm>
                    <a:custGeom>
                      <a:avLst/>
                      <a:gdLst>
                        <a:gd name="T0" fmla="*/ 176 w 176"/>
                        <a:gd name="T1" fmla="*/ 146 h 146"/>
                        <a:gd name="T2" fmla="*/ 172 w 176"/>
                        <a:gd name="T3" fmla="*/ 146 h 146"/>
                        <a:gd name="T4" fmla="*/ 159 w 176"/>
                        <a:gd name="T5" fmla="*/ 146 h 146"/>
                        <a:gd name="T6" fmla="*/ 143 w 176"/>
                        <a:gd name="T7" fmla="*/ 144 h 146"/>
                        <a:gd name="T8" fmla="*/ 120 w 176"/>
                        <a:gd name="T9" fmla="*/ 141 h 146"/>
                        <a:gd name="T10" fmla="*/ 98 w 176"/>
                        <a:gd name="T11" fmla="*/ 135 h 146"/>
                        <a:gd name="T12" fmla="*/ 74 w 176"/>
                        <a:gd name="T13" fmla="*/ 126 h 146"/>
                        <a:gd name="T14" fmla="*/ 52 w 176"/>
                        <a:gd name="T15" fmla="*/ 111 h 146"/>
                        <a:gd name="T16" fmla="*/ 33 w 176"/>
                        <a:gd name="T17" fmla="*/ 93 h 146"/>
                        <a:gd name="T18" fmla="*/ 20 w 176"/>
                        <a:gd name="T19" fmla="*/ 67 h 146"/>
                        <a:gd name="T20" fmla="*/ 7 w 176"/>
                        <a:gd name="T21" fmla="*/ 74 h 146"/>
                        <a:gd name="T22" fmla="*/ 0 w 176"/>
                        <a:gd name="T23" fmla="*/ 0 h 146"/>
                        <a:gd name="T24" fmla="*/ 72 w 176"/>
                        <a:gd name="T25" fmla="*/ 26 h 146"/>
                        <a:gd name="T26" fmla="*/ 55 w 176"/>
                        <a:gd name="T27" fmla="*/ 37 h 146"/>
                        <a:gd name="T28" fmla="*/ 54 w 176"/>
                        <a:gd name="T29" fmla="*/ 39 h 146"/>
                        <a:gd name="T30" fmla="*/ 54 w 176"/>
                        <a:gd name="T31" fmla="*/ 44 h 146"/>
                        <a:gd name="T32" fmla="*/ 55 w 176"/>
                        <a:gd name="T33" fmla="*/ 54 h 146"/>
                        <a:gd name="T34" fmla="*/ 61 w 176"/>
                        <a:gd name="T35" fmla="*/ 67 h 146"/>
                        <a:gd name="T36" fmla="*/ 68 w 176"/>
                        <a:gd name="T37" fmla="*/ 81 h 146"/>
                        <a:gd name="T38" fmla="*/ 83 w 176"/>
                        <a:gd name="T39" fmla="*/ 96 h 146"/>
                        <a:gd name="T40" fmla="*/ 106 w 176"/>
                        <a:gd name="T41" fmla="*/ 113 h 146"/>
                        <a:gd name="T42" fmla="*/ 135 w 176"/>
                        <a:gd name="T43" fmla="*/ 130 h 146"/>
                        <a:gd name="T44" fmla="*/ 176 w 176"/>
                        <a:gd name="T45" fmla="*/ 146 h 14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76"/>
                        <a:gd name="T70" fmla="*/ 0 h 146"/>
                        <a:gd name="T71" fmla="*/ 176 w 176"/>
                        <a:gd name="T72" fmla="*/ 146 h 14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76" h="146">
                          <a:moveTo>
                            <a:pt x="176" y="146"/>
                          </a:moveTo>
                          <a:lnTo>
                            <a:pt x="172" y="146"/>
                          </a:lnTo>
                          <a:lnTo>
                            <a:pt x="159" y="146"/>
                          </a:lnTo>
                          <a:lnTo>
                            <a:pt x="143" y="144"/>
                          </a:lnTo>
                          <a:lnTo>
                            <a:pt x="120" y="141"/>
                          </a:lnTo>
                          <a:lnTo>
                            <a:pt x="98" y="135"/>
                          </a:lnTo>
                          <a:lnTo>
                            <a:pt x="74" y="126"/>
                          </a:lnTo>
                          <a:lnTo>
                            <a:pt x="52" y="111"/>
                          </a:lnTo>
                          <a:lnTo>
                            <a:pt x="33" y="93"/>
                          </a:lnTo>
                          <a:lnTo>
                            <a:pt x="20" y="67"/>
                          </a:lnTo>
                          <a:lnTo>
                            <a:pt x="7" y="74"/>
                          </a:lnTo>
                          <a:lnTo>
                            <a:pt x="0" y="0"/>
                          </a:lnTo>
                          <a:lnTo>
                            <a:pt x="72" y="26"/>
                          </a:lnTo>
                          <a:lnTo>
                            <a:pt x="55" y="37"/>
                          </a:lnTo>
                          <a:lnTo>
                            <a:pt x="54" y="39"/>
                          </a:lnTo>
                          <a:lnTo>
                            <a:pt x="54" y="44"/>
                          </a:lnTo>
                          <a:lnTo>
                            <a:pt x="55" y="54"/>
                          </a:lnTo>
                          <a:lnTo>
                            <a:pt x="61" y="67"/>
                          </a:lnTo>
                          <a:lnTo>
                            <a:pt x="68" y="81"/>
                          </a:lnTo>
                          <a:lnTo>
                            <a:pt x="83" y="96"/>
                          </a:lnTo>
                          <a:lnTo>
                            <a:pt x="106" y="113"/>
                          </a:lnTo>
                          <a:lnTo>
                            <a:pt x="135" y="130"/>
                          </a:lnTo>
                          <a:lnTo>
                            <a:pt x="176" y="146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0" name="Freeform 293"/>
                    <p:cNvSpPr>
                      <a:spLocks/>
                    </p:cNvSpPr>
                    <p:nvPr/>
                  </p:nvSpPr>
                  <p:spPr bwMode="auto">
                    <a:xfrm>
                      <a:off x="2922" y="2443"/>
                      <a:ext cx="181" cy="138"/>
                    </a:xfrm>
                    <a:custGeom>
                      <a:avLst/>
                      <a:gdLst>
                        <a:gd name="T0" fmla="*/ 181 w 181"/>
                        <a:gd name="T1" fmla="*/ 138 h 138"/>
                        <a:gd name="T2" fmla="*/ 178 w 181"/>
                        <a:gd name="T3" fmla="*/ 138 h 138"/>
                        <a:gd name="T4" fmla="*/ 165 w 181"/>
                        <a:gd name="T5" fmla="*/ 138 h 138"/>
                        <a:gd name="T6" fmla="*/ 148 w 181"/>
                        <a:gd name="T7" fmla="*/ 138 h 138"/>
                        <a:gd name="T8" fmla="*/ 126 w 181"/>
                        <a:gd name="T9" fmla="*/ 136 h 138"/>
                        <a:gd name="T10" fmla="*/ 104 w 181"/>
                        <a:gd name="T11" fmla="*/ 130 h 138"/>
                        <a:gd name="T12" fmla="*/ 79 w 181"/>
                        <a:gd name="T13" fmla="*/ 121 h 138"/>
                        <a:gd name="T14" fmla="*/ 57 w 181"/>
                        <a:gd name="T15" fmla="*/ 108 h 138"/>
                        <a:gd name="T16" fmla="*/ 37 w 181"/>
                        <a:gd name="T17" fmla="*/ 89 h 138"/>
                        <a:gd name="T18" fmla="*/ 24 w 181"/>
                        <a:gd name="T19" fmla="*/ 65 h 138"/>
                        <a:gd name="T20" fmla="*/ 11 w 181"/>
                        <a:gd name="T21" fmla="*/ 73 h 138"/>
                        <a:gd name="T22" fmla="*/ 0 w 181"/>
                        <a:gd name="T23" fmla="*/ 0 h 138"/>
                        <a:gd name="T24" fmla="*/ 74 w 181"/>
                        <a:gd name="T25" fmla="*/ 23 h 138"/>
                        <a:gd name="T26" fmla="*/ 55 w 181"/>
                        <a:gd name="T27" fmla="*/ 32 h 138"/>
                        <a:gd name="T28" fmla="*/ 55 w 181"/>
                        <a:gd name="T29" fmla="*/ 36 h 138"/>
                        <a:gd name="T30" fmla="*/ 55 w 181"/>
                        <a:gd name="T31" fmla="*/ 41 h 138"/>
                        <a:gd name="T32" fmla="*/ 57 w 181"/>
                        <a:gd name="T33" fmla="*/ 50 h 138"/>
                        <a:gd name="T34" fmla="*/ 63 w 181"/>
                        <a:gd name="T35" fmla="*/ 63 h 138"/>
                        <a:gd name="T36" fmla="*/ 72 w 181"/>
                        <a:gd name="T37" fmla="*/ 78 h 138"/>
                        <a:gd name="T38" fmla="*/ 87 w 181"/>
                        <a:gd name="T39" fmla="*/ 93 h 138"/>
                        <a:gd name="T40" fmla="*/ 109 w 181"/>
                        <a:gd name="T41" fmla="*/ 108 h 138"/>
                        <a:gd name="T42" fmla="*/ 141 w 181"/>
                        <a:gd name="T43" fmla="*/ 123 h 138"/>
                        <a:gd name="T44" fmla="*/ 181 w 181"/>
                        <a:gd name="T45" fmla="*/ 138 h 138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1"/>
                        <a:gd name="T70" fmla="*/ 0 h 138"/>
                        <a:gd name="T71" fmla="*/ 181 w 181"/>
                        <a:gd name="T72" fmla="*/ 138 h 138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1" h="138">
                          <a:moveTo>
                            <a:pt x="181" y="138"/>
                          </a:moveTo>
                          <a:lnTo>
                            <a:pt x="178" y="138"/>
                          </a:lnTo>
                          <a:lnTo>
                            <a:pt x="165" y="138"/>
                          </a:lnTo>
                          <a:lnTo>
                            <a:pt x="148" y="138"/>
                          </a:lnTo>
                          <a:lnTo>
                            <a:pt x="126" y="136"/>
                          </a:lnTo>
                          <a:lnTo>
                            <a:pt x="104" y="130"/>
                          </a:lnTo>
                          <a:lnTo>
                            <a:pt x="79" y="121"/>
                          </a:lnTo>
                          <a:lnTo>
                            <a:pt x="57" y="108"/>
                          </a:lnTo>
                          <a:lnTo>
                            <a:pt x="37" y="89"/>
                          </a:lnTo>
                          <a:lnTo>
                            <a:pt x="24" y="65"/>
                          </a:lnTo>
                          <a:lnTo>
                            <a:pt x="11" y="73"/>
                          </a:lnTo>
                          <a:lnTo>
                            <a:pt x="0" y="0"/>
                          </a:lnTo>
                          <a:lnTo>
                            <a:pt x="74" y="23"/>
                          </a:lnTo>
                          <a:lnTo>
                            <a:pt x="55" y="32"/>
                          </a:lnTo>
                          <a:lnTo>
                            <a:pt x="55" y="36"/>
                          </a:lnTo>
                          <a:lnTo>
                            <a:pt x="55" y="41"/>
                          </a:lnTo>
                          <a:lnTo>
                            <a:pt x="57" y="50"/>
                          </a:lnTo>
                          <a:lnTo>
                            <a:pt x="63" y="63"/>
                          </a:lnTo>
                          <a:lnTo>
                            <a:pt x="72" y="78"/>
                          </a:lnTo>
                          <a:lnTo>
                            <a:pt x="87" y="93"/>
                          </a:lnTo>
                          <a:lnTo>
                            <a:pt x="109" y="108"/>
                          </a:lnTo>
                          <a:lnTo>
                            <a:pt x="141" y="123"/>
                          </a:lnTo>
                          <a:lnTo>
                            <a:pt x="181" y="138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1" name="Text Box 4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930" y="2496"/>
                      <a:ext cx="1056" cy="18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8" name="Group 421"/>
                  <p:cNvGrpSpPr>
                    <a:grpSpLocks/>
                  </p:cNvGrpSpPr>
                  <p:nvPr/>
                </p:nvGrpSpPr>
                <p:grpSpPr bwMode="auto">
                  <a:xfrm>
                    <a:off x="642" y="2016"/>
                    <a:ext cx="1098" cy="253"/>
                    <a:chOff x="681" y="1968"/>
                    <a:chExt cx="1098" cy="253"/>
                  </a:xfrm>
                </p:grpSpPr>
                <p:sp>
                  <p:nvSpPr>
                    <p:cNvPr id="9246" name="Freeform 294"/>
                    <p:cNvSpPr>
                      <a:spLocks/>
                    </p:cNvSpPr>
                    <p:nvPr/>
                  </p:nvSpPr>
                  <p:spPr bwMode="auto">
                    <a:xfrm>
                      <a:off x="1568" y="2086"/>
                      <a:ext cx="208" cy="122"/>
                    </a:xfrm>
                    <a:custGeom>
                      <a:avLst/>
                      <a:gdLst>
                        <a:gd name="T0" fmla="*/ 0 w 208"/>
                        <a:gd name="T1" fmla="*/ 0 h 122"/>
                        <a:gd name="T2" fmla="*/ 2 w 208"/>
                        <a:gd name="T3" fmla="*/ 5 h 122"/>
                        <a:gd name="T4" fmla="*/ 7 w 208"/>
                        <a:gd name="T5" fmla="*/ 14 h 122"/>
                        <a:gd name="T6" fmla="*/ 17 w 208"/>
                        <a:gd name="T7" fmla="*/ 29 h 122"/>
                        <a:gd name="T8" fmla="*/ 28 w 208"/>
                        <a:gd name="T9" fmla="*/ 48 h 122"/>
                        <a:gd name="T10" fmla="*/ 45 w 208"/>
                        <a:gd name="T11" fmla="*/ 66 h 122"/>
                        <a:gd name="T12" fmla="*/ 63 w 208"/>
                        <a:gd name="T13" fmla="*/ 83 h 122"/>
                        <a:gd name="T14" fmla="*/ 85 w 208"/>
                        <a:gd name="T15" fmla="*/ 96 h 122"/>
                        <a:gd name="T16" fmla="*/ 111 w 208"/>
                        <a:gd name="T17" fmla="*/ 105 h 122"/>
                        <a:gd name="T18" fmla="*/ 139 w 208"/>
                        <a:gd name="T19" fmla="*/ 105 h 122"/>
                        <a:gd name="T20" fmla="*/ 137 w 208"/>
                        <a:gd name="T21" fmla="*/ 122 h 122"/>
                        <a:gd name="T22" fmla="*/ 208 w 208"/>
                        <a:gd name="T23" fmla="*/ 96 h 122"/>
                        <a:gd name="T24" fmla="*/ 154 w 208"/>
                        <a:gd name="T25" fmla="*/ 42 h 122"/>
                        <a:gd name="T26" fmla="*/ 152 w 208"/>
                        <a:gd name="T27" fmla="*/ 63 h 122"/>
                        <a:gd name="T28" fmla="*/ 150 w 208"/>
                        <a:gd name="T29" fmla="*/ 63 h 122"/>
                        <a:gd name="T30" fmla="*/ 145 w 208"/>
                        <a:gd name="T31" fmla="*/ 66 h 122"/>
                        <a:gd name="T32" fmla="*/ 135 w 208"/>
                        <a:gd name="T33" fmla="*/ 68 h 122"/>
                        <a:gd name="T34" fmla="*/ 122 w 208"/>
                        <a:gd name="T35" fmla="*/ 70 h 122"/>
                        <a:gd name="T36" fmla="*/ 106 w 208"/>
                        <a:gd name="T37" fmla="*/ 68 h 122"/>
                        <a:gd name="T38" fmla="*/ 85 w 208"/>
                        <a:gd name="T39" fmla="*/ 63 h 122"/>
                        <a:gd name="T40" fmla="*/ 61 w 208"/>
                        <a:gd name="T41" fmla="*/ 50 h 122"/>
                        <a:gd name="T42" fmla="*/ 32 w 208"/>
                        <a:gd name="T43" fmla="*/ 29 h 122"/>
                        <a:gd name="T44" fmla="*/ 0 w 208"/>
                        <a:gd name="T45" fmla="*/ 0 h 122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08"/>
                        <a:gd name="T70" fmla="*/ 0 h 122"/>
                        <a:gd name="T71" fmla="*/ 208 w 208"/>
                        <a:gd name="T72" fmla="*/ 122 h 122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08" h="122">
                          <a:moveTo>
                            <a:pt x="0" y="0"/>
                          </a:moveTo>
                          <a:lnTo>
                            <a:pt x="2" y="5"/>
                          </a:lnTo>
                          <a:lnTo>
                            <a:pt x="7" y="14"/>
                          </a:lnTo>
                          <a:lnTo>
                            <a:pt x="17" y="29"/>
                          </a:lnTo>
                          <a:lnTo>
                            <a:pt x="28" y="48"/>
                          </a:lnTo>
                          <a:lnTo>
                            <a:pt x="45" y="66"/>
                          </a:lnTo>
                          <a:lnTo>
                            <a:pt x="63" y="83"/>
                          </a:lnTo>
                          <a:lnTo>
                            <a:pt x="85" y="96"/>
                          </a:lnTo>
                          <a:lnTo>
                            <a:pt x="111" y="105"/>
                          </a:lnTo>
                          <a:lnTo>
                            <a:pt x="139" y="105"/>
                          </a:lnTo>
                          <a:lnTo>
                            <a:pt x="137" y="122"/>
                          </a:lnTo>
                          <a:lnTo>
                            <a:pt x="208" y="96"/>
                          </a:lnTo>
                          <a:lnTo>
                            <a:pt x="154" y="42"/>
                          </a:lnTo>
                          <a:lnTo>
                            <a:pt x="152" y="63"/>
                          </a:lnTo>
                          <a:lnTo>
                            <a:pt x="150" y="63"/>
                          </a:lnTo>
                          <a:lnTo>
                            <a:pt x="145" y="66"/>
                          </a:lnTo>
                          <a:lnTo>
                            <a:pt x="135" y="68"/>
                          </a:lnTo>
                          <a:lnTo>
                            <a:pt x="122" y="70"/>
                          </a:lnTo>
                          <a:lnTo>
                            <a:pt x="106" y="68"/>
                          </a:lnTo>
                          <a:lnTo>
                            <a:pt x="85" y="63"/>
                          </a:lnTo>
                          <a:lnTo>
                            <a:pt x="61" y="50"/>
                          </a:lnTo>
                          <a:lnTo>
                            <a:pt x="32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47" name="Freeform 295"/>
                    <p:cNvSpPr>
                      <a:spLocks/>
                    </p:cNvSpPr>
                    <p:nvPr/>
                  </p:nvSpPr>
                  <p:spPr bwMode="auto">
                    <a:xfrm>
                      <a:off x="1575" y="2095"/>
                      <a:ext cx="204" cy="126"/>
                    </a:xfrm>
                    <a:custGeom>
                      <a:avLst/>
                      <a:gdLst>
                        <a:gd name="T0" fmla="*/ 0 w 204"/>
                        <a:gd name="T1" fmla="*/ 0 h 126"/>
                        <a:gd name="T2" fmla="*/ 2 w 204"/>
                        <a:gd name="T3" fmla="*/ 4 h 126"/>
                        <a:gd name="T4" fmla="*/ 8 w 204"/>
                        <a:gd name="T5" fmla="*/ 15 h 126"/>
                        <a:gd name="T6" fmla="*/ 15 w 204"/>
                        <a:gd name="T7" fmla="*/ 29 h 126"/>
                        <a:gd name="T8" fmla="*/ 26 w 204"/>
                        <a:gd name="T9" fmla="*/ 48 h 126"/>
                        <a:gd name="T10" fmla="*/ 41 w 204"/>
                        <a:gd name="T11" fmla="*/ 67 h 126"/>
                        <a:gd name="T12" fmla="*/ 60 w 204"/>
                        <a:gd name="T13" fmla="*/ 85 h 126"/>
                        <a:gd name="T14" fmla="*/ 82 w 204"/>
                        <a:gd name="T15" fmla="*/ 98 h 126"/>
                        <a:gd name="T16" fmla="*/ 106 w 204"/>
                        <a:gd name="T17" fmla="*/ 107 h 126"/>
                        <a:gd name="T18" fmla="*/ 136 w 204"/>
                        <a:gd name="T19" fmla="*/ 109 h 126"/>
                        <a:gd name="T20" fmla="*/ 134 w 204"/>
                        <a:gd name="T21" fmla="*/ 126 h 126"/>
                        <a:gd name="T22" fmla="*/ 204 w 204"/>
                        <a:gd name="T23" fmla="*/ 104 h 126"/>
                        <a:gd name="T24" fmla="*/ 153 w 204"/>
                        <a:gd name="T25" fmla="*/ 46 h 126"/>
                        <a:gd name="T26" fmla="*/ 149 w 204"/>
                        <a:gd name="T27" fmla="*/ 67 h 126"/>
                        <a:gd name="T28" fmla="*/ 147 w 204"/>
                        <a:gd name="T29" fmla="*/ 68 h 126"/>
                        <a:gd name="T30" fmla="*/ 141 w 204"/>
                        <a:gd name="T31" fmla="*/ 70 h 126"/>
                        <a:gd name="T32" fmla="*/ 132 w 204"/>
                        <a:gd name="T33" fmla="*/ 72 h 126"/>
                        <a:gd name="T34" fmla="*/ 119 w 204"/>
                        <a:gd name="T35" fmla="*/ 74 h 126"/>
                        <a:gd name="T36" fmla="*/ 102 w 204"/>
                        <a:gd name="T37" fmla="*/ 72 h 126"/>
                        <a:gd name="T38" fmla="*/ 82 w 204"/>
                        <a:gd name="T39" fmla="*/ 65 h 126"/>
                        <a:gd name="T40" fmla="*/ 58 w 204"/>
                        <a:gd name="T41" fmla="*/ 52 h 126"/>
                        <a:gd name="T42" fmla="*/ 32 w 204"/>
                        <a:gd name="T43" fmla="*/ 29 h 126"/>
                        <a:gd name="T44" fmla="*/ 0 w 204"/>
                        <a:gd name="T45" fmla="*/ 0 h 12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04"/>
                        <a:gd name="T70" fmla="*/ 0 h 126"/>
                        <a:gd name="T71" fmla="*/ 204 w 204"/>
                        <a:gd name="T72" fmla="*/ 126 h 12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04" h="126">
                          <a:moveTo>
                            <a:pt x="0" y="0"/>
                          </a:moveTo>
                          <a:lnTo>
                            <a:pt x="2" y="4"/>
                          </a:lnTo>
                          <a:lnTo>
                            <a:pt x="8" y="15"/>
                          </a:lnTo>
                          <a:lnTo>
                            <a:pt x="15" y="29"/>
                          </a:lnTo>
                          <a:lnTo>
                            <a:pt x="26" y="48"/>
                          </a:lnTo>
                          <a:lnTo>
                            <a:pt x="41" y="67"/>
                          </a:lnTo>
                          <a:lnTo>
                            <a:pt x="60" y="85"/>
                          </a:lnTo>
                          <a:lnTo>
                            <a:pt x="82" y="98"/>
                          </a:lnTo>
                          <a:lnTo>
                            <a:pt x="106" y="107"/>
                          </a:lnTo>
                          <a:lnTo>
                            <a:pt x="136" y="109"/>
                          </a:lnTo>
                          <a:lnTo>
                            <a:pt x="134" y="126"/>
                          </a:lnTo>
                          <a:lnTo>
                            <a:pt x="204" y="104"/>
                          </a:lnTo>
                          <a:lnTo>
                            <a:pt x="153" y="46"/>
                          </a:lnTo>
                          <a:lnTo>
                            <a:pt x="149" y="67"/>
                          </a:lnTo>
                          <a:lnTo>
                            <a:pt x="147" y="68"/>
                          </a:lnTo>
                          <a:lnTo>
                            <a:pt x="141" y="70"/>
                          </a:lnTo>
                          <a:lnTo>
                            <a:pt x="132" y="72"/>
                          </a:lnTo>
                          <a:lnTo>
                            <a:pt x="119" y="74"/>
                          </a:lnTo>
                          <a:lnTo>
                            <a:pt x="102" y="72"/>
                          </a:lnTo>
                          <a:lnTo>
                            <a:pt x="82" y="65"/>
                          </a:lnTo>
                          <a:lnTo>
                            <a:pt x="58" y="52"/>
                          </a:lnTo>
                          <a:lnTo>
                            <a:pt x="32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48" name="Text Box 4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81" y="1968"/>
                      <a:ext cx="1056" cy="18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</p:grpSp>
        </p:grpSp>
        <p:sp>
          <p:nvSpPr>
            <p:cNvPr id="9230" name="TextBox 329"/>
            <p:cNvSpPr txBox="1">
              <a:spLocks noChangeArrowheads="1"/>
            </p:cNvSpPr>
            <p:nvPr/>
          </p:nvSpPr>
          <p:spPr bwMode="auto">
            <a:xfrm>
              <a:off x="6013450" y="2286000"/>
              <a:ext cx="22923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>
                  <a:latin typeface="Arial" pitchFamily="34" charset="0"/>
                  <a:cs typeface="Arial" pitchFamily="34" charset="0"/>
                </a:rPr>
                <a:t>Upgrade arc magnets </a:t>
              </a:r>
            </a:p>
            <a:p>
              <a:pPr algn="ctr"/>
              <a:r>
                <a:rPr lang="en-US" sz="1200" dirty="0">
                  <a:latin typeface="Arial" pitchFamily="34" charset="0"/>
                  <a:cs typeface="Arial" pitchFamily="34" charset="0"/>
                </a:rPr>
                <a:t>and supplies</a:t>
              </a:r>
            </a:p>
          </p:txBody>
        </p:sp>
        <p:sp>
          <p:nvSpPr>
            <p:cNvPr id="9231" name="Freeform 376"/>
            <p:cNvSpPr>
              <a:spLocks/>
            </p:cNvSpPr>
            <p:nvPr/>
          </p:nvSpPr>
          <p:spPr bwMode="auto">
            <a:xfrm rot="5400000">
              <a:off x="6109494" y="2374106"/>
              <a:ext cx="230188" cy="269875"/>
            </a:xfrm>
            <a:custGeom>
              <a:avLst/>
              <a:gdLst>
                <a:gd name="T0" fmla="*/ 0 w 144"/>
                <a:gd name="T1" fmla="*/ 0 h 176"/>
                <a:gd name="T2" fmla="*/ 0 w 144"/>
                <a:gd name="T3" fmla="*/ 6140 h 176"/>
                <a:gd name="T4" fmla="*/ 0 w 144"/>
                <a:gd name="T5" fmla="*/ 26095 h 176"/>
                <a:gd name="T6" fmla="*/ 0 w 144"/>
                <a:gd name="T7" fmla="*/ 50656 h 176"/>
                <a:gd name="T8" fmla="*/ 4792 w 144"/>
                <a:gd name="T9" fmla="*/ 85961 h 176"/>
                <a:gd name="T10" fmla="*/ 17571 w 144"/>
                <a:gd name="T11" fmla="*/ 119732 h 176"/>
                <a:gd name="T12" fmla="*/ 31947 w 144"/>
                <a:gd name="T13" fmla="*/ 156572 h 176"/>
                <a:gd name="T14" fmla="*/ 55908 w 144"/>
                <a:gd name="T15" fmla="*/ 187273 h 176"/>
                <a:gd name="T16" fmla="*/ 84660 w 144"/>
                <a:gd name="T17" fmla="*/ 216438 h 176"/>
                <a:gd name="T18" fmla="*/ 126192 w 144"/>
                <a:gd name="T19" fmla="*/ 239464 h 176"/>
                <a:gd name="T20" fmla="*/ 115011 w 144"/>
                <a:gd name="T21" fmla="*/ 259419 h 176"/>
                <a:gd name="T22" fmla="*/ 230021 w 144"/>
                <a:gd name="T23" fmla="*/ 270164 h 176"/>
                <a:gd name="T24" fmla="*/ 188489 w 144"/>
                <a:gd name="T25" fmla="*/ 156572 h 176"/>
                <a:gd name="T26" fmla="*/ 174113 w 144"/>
                <a:gd name="T27" fmla="*/ 185738 h 176"/>
                <a:gd name="T28" fmla="*/ 170918 w 144"/>
                <a:gd name="T29" fmla="*/ 185738 h 176"/>
                <a:gd name="T30" fmla="*/ 159737 w 144"/>
                <a:gd name="T31" fmla="*/ 185738 h 176"/>
                <a:gd name="T32" fmla="*/ 143763 w 144"/>
                <a:gd name="T33" fmla="*/ 182668 h 176"/>
                <a:gd name="T34" fmla="*/ 126192 w 144"/>
                <a:gd name="T35" fmla="*/ 176528 h 176"/>
                <a:gd name="T36" fmla="*/ 102232 w 144"/>
                <a:gd name="T37" fmla="*/ 162712 h 176"/>
                <a:gd name="T38" fmla="*/ 76674 w 144"/>
                <a:gd name="T39" fmla="*/ 142757 h 176"/>
                <a:gd name="T40" fmla="*/ 49518 w 144"/>
                <a:gd name="T41" fmla="*/ 107452 h 176"/>
                <a:gd name="T42" fmla="*/ 22363 w 144"/>
                <a:gd name="T43" fmla="*/ 62936 h 176"/>
                <a:gd name="T44" fmla="*/ 0 w 144"/>
                <a:gd name="T45" fmla="*/ 0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44"/>
                <a:gd name="T70" fmla="*/ 0 h 176"/>
                <a:gd name="T71" fmla="*/ 144 w 144"/>
                <a:gd name="T72" fmla="*/ 176 h 17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44" h="176">
                  <a:moveTo>
                    <a:pt x="0" y="0"/>
                  </a:moveTo>
                  <a:lnTo>
                    <a:pt x="0" y="4"/>
                  </a:lnTo>
                  <a:lnTo>
                    <a:pt x="0" y="17"/>
                  </a:lnTo>
                  <a:lnTo>
                    <a:pt x="0" y="33"/>
                  </a:lnTo>
                  <a:lnTo>
                    <a:pt x="3" y="56"/>
                  </a:lnTo>
                  <a:lnTo>
                    <a:pt x="11" y="78"/>
                  </a:lnTo>
                  <a:lnTo>
                    <a:pt x="20" y="102"/>
                  </a:lnTo>
                  <a:lnTo>
                    <a:pt x="35" y="122"/>
                  </a:lnTo>
                  <a:lnTo>
                    <a:pt x="53" y="141"/>
                  </a:lnTo>
                  <a:lnTo>
                    <a:pt x="79" y="156"/>
                  </a:lnTo>
                  <a:lnTo>
                    <a:pt x="72" y="169"/>
                  </a:lnTo>
                  <a:lnTo>
                    <a:pt x="144" y="176"/>
                  </a:lnTo>
                  <a:lnTo>
                    <a:pt x="118" y="102"/>
                  </a:lnTo>
                  <a:lnTo>
                    <a:pt x="109" y="121"/>
                  </a:lnTo>
                  <a:lnTo>
                    <a:pt x="107" y="121"/>
                  </a:lnTo>
                  <a:lnTo>
                    <a:pt x="100" y="121"/>
                  </a:lnTo>
                  <a:lnTo>
                    <a:pt x="90" y="119"/>
                  </a:lnTo>
                  <a:lnTo>
                    <a:pt x="79" y="115"/>
                  </a:lnTo>
                  <a:lnTo>
                    <a:pt x="64" y="106"/>
                  </a:lnTo>
                  <a:lnTo>
                    <a:pt x="48" y="93"/>
                  </a:lnTo>
                  <a:lnTo>
                    <a:pt x="31" y="70"/>
                  </a:lnTo>
                  <a:lnTo>
                    <a:pt x="14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Text Box 427"/>
            <p:cNvSpPr txBox="1">
              <a:spLocks noChangeArrowheads="1"/>
            </p:cNvSpPr>
            <p:nvPr/>
          </p:nvSpPr>
          <p:spPr bwMode="auto">
            <a:xfrm>
              <a:off x="4724400" y="3386435"/>
              <a:ext cx="9969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CHL upgrade</a:t>
              </a:r>
            </a:p>
          </p:txBody>
        </p:sp>
      </p:grpSp>
      <p:pic>
        <p:nvPicPr>
          <p:cNvPr id="3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287" y="1066800"/>
            <a:ext cx="222967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35" name="TextBox 334"/>
          <p:cNvSpPr txBox="1"/>
          <p:nvPr/>
        </p:nvSpPr>
        <p:spPr>
          <a:xfrm>
            <a:off x="381000" y="38862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6" name="TextBox 335"/>
          <p:cNvSpPr txBox="1"/>
          <p:nvPr/>
        </p:nvSpPr>
        <p:spPr>
          <a:xfrm>
            <a:off x="381000" y="9906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7" name="Rectangle 336"/>
          <p:cNvSpPr/>
          <p:nvPr/>
        </p:nvSpPr>
        <p:spPr>
          <a:xfrm>
            <a:off x="2590800" y="1295400"/>
            <a:ext cx="3886200" cy="609398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SzPct val="100000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Upgrade is designed to build on existing facility: vast majority of accelerator and experimental equipment have continued use</a:t>
            </a:r>
          </a:p>
        </p:txBody>
      </p:sp>
      <p:grpSp>
        <p:nvGrpSpPr>
          <p:cNvPr id="19" name="Group 342"/>
          <p:cNvGrpSpPr/>
          <p:nvPr/>
        </p:nvGrpSpPr>
        <p:grpSpPr>
          <a:xfrm>
            <a:off x="47625" y="3962400"/>
            <a:ext cx="2362200" cy="1143000"/>
            <a:chOff x="152400" y="4038600"/>
            <a:chExt cx="2209800" cy="1143000"/>
          </a:xfrm>
        </p:grpSpPr>
        <p:sp>
          <p:nvSpPr>
            <p:cNvPr id="340" name="Rectangle 339"/>
            <p:cNvSpPr/>
            <p:nvPr/>
          </p:nvSpPr>
          <p:spPr bwMode="auto">
            <a:xfrm>
              <a:off x="228600" y="4038600"/>
              <a:ext cx="2133600" cy="1143000"/>
            </a:xfrm>
            <a:prstGeom prst="rect">
              <a:avLst/>
            </a:prstGeom>
            <a:solidFill>
              <a:srgbClr val="FFEDC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4">
                  <a:lumMod val="65000"/>
                  <a:lumOff val="35000"/>
                  <a:alpha val="6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39" name="Text Box 3"/>
            <p:cNvSpPr txBox="1">
              <a:spLocks noChangeArrowheads="1"/>
            </p:cNvSpPr>
            <p:nvPr/>
          </p:nvSpPr>
          <p:spPr bwMode="auto">
            <a:xfrm>
              <a:off x="152400" y="4088993"/>
              <a:ext cx="2133600" cy="1092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accent4">
                  <a:lumMod val="65000"/>
                  <a:lumOff val="35000"/>
                  <a:alpha val="6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marL="112713" indent="476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The completion of the 12 </a:t>
              </a:r>
              <a:r>
                <a:rPr lang="en-US" sz="1300" dirty="0" err="1" smtClean="0">
                  <a:latin typeface="Arial" pitchFamily="34" charset="0"/>
                  <a:cs typeface="Arial" pitchFamily="34" charset="0"/>
                </a:rPr>
                <a:t>GeV</a:t>
              </a:r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 Upgrade of CEBAF was ranked the highest priority in the 2007 NSAC Long Range Plan.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38200"/>
          </a:xfrm>
        </p:spPr>
        <p:txBody>
          <a:bodyPr>
            <a:normAutofit/>
          </a:bodyPr>
          <a:lstStyle/>
          <a:p>
            <a:r>
              <a:rPr lang="en-US" sz="3600" b="1" i="0" dirty="0" smtClean="0">
                <a:solidFill>
                  <a:schemeClr val="tx1"/>
                </a:solidFill>
              </a:rPr>
              <a:t>Planning  for Future</a:t>
            </a:r>
            <a:r>
              <a:rPr lang="en-US" i="0" dirty="0" smtClean="0">
                <a:solidFill>
                  <a:schemeClr val="tx1"/>
                </a:solidFill>
              </a:rPr>
              <a:t> </a:t>
            </a:r>
            <a:r>
              <a:rPr lang="en-US" sz="3600" b="1" i="0" dirty="0" smtClean="0">
                <a:solidFill>
                  <a:schemeClr val="tx1"/>
                </a:solidFill>
              </a:rPr>
              <a:t>Projects</a:t>
            </a:r>
            <a:endParaRPr lang="en-US" sz="3600" b="1" i="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484" y="834199"/>
            <a:ext cx="8839200" cy="5257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/>
              <a:t>Future Hall A Large Installation Programs: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0033CC"/>
                </a:solidFill>
              </a:rPr>
              <a:t>MOLLER</a:t>
            </a:r>
          </a:p>
          <a:p>
            <a:pPr marL="1036638">
              <a:spcBef>
                <a:spcPts val="0"/>
              </a:spcBef>
              <a:buFontTx/>
              <a:buChar char="-"/>
            </a:pPr>
            <a:r>
              <a:rPr lang="en-US" sz="2000" dirty="0" smtClean="0"/>
              <a:t>Parity Violating (PV) e-e scattering</a:t>
            </a:r>
          </a:p>
          <a:p>
            <a:pPr marL="1036638">
              <a:spcBef>
                <a:spcPts val="0"/>
              </a:spcBef>
              <a:buFontTx/>
              <a:buChar char="-"/>
            </a:pPr>
            <a:r>
              <a:rPr lang="en-US" sz="2000" dirty="0" smtClean="0"/>
              <a:t>Precise Standard Model test</a:t>
            </a:r>
          </a:p>
          <a:p>
            <a:pPr marL="1036638">
              <a:spcBef>
                <a:spcPts val="0"/>
              </a:spcBef>
              <a:buNone/>
            </a:pPr>
            <a:r>
              <a:rPr lang="en-US" sz="2000" dirty="0" smtClean="0"/>
              <a:t>-	Submitted to DOE-ONP Sep. 2011</a:t>
            </a:r>
          </a:p>
          <a:p>
            <a:pPr>
              <a:spcBef>
                <a:spcPts val="0"/>
              </a:spcBef>
            </a:pPr>
            <a:endParaRPr lang="en-US" sz="1800" dirty="0" smtClean="0"/>
          </a:p>
          <a:p>
            <a:pPr>
              <a:spcBef>
                <a:spcPts val="0"/>
              </a:spcBef>
            </a:pPr>
            <a:r>
              <a:rPr lang="en-US" sz="2400" b="1" dirty="0" err="1" smtClean="0">
                <a:solidFill>
                  <a:srgbClr val="0033CC"/>
                </a:solidFill>
              </a:rPr>
              <a:t>SoLID</a:t>
            </a:r>
            <a:r>
              <a:rPr lang="en-US" sz="2400" b="1" dirty="0" smtClean="0">
                <a:solidFill>
                  <a:srgbClr val="0033CC"/>
                </a:solidFill>
              </a:rPr>
              <a:t> (PV e</a:t>
            </a:r>
            <a:r>
              <a:rPr lang="en-US" sz="2400" b="1" baseline="30000" dirty="0" smtClean="0">
                <a:solidFill>
                  <a:srgbClr val="0033CC"/>
                </a:solidFill>
              </a:rPr>
              <a:t>-</a:t>
            </a:r>
            <a:r>
              <a:rPr lang="en-US" sz="2400" b="1" dirty="0" smtClean="0">
                <a:solidFill>
                  <a:srgbClr val="0033CC"/>
                </a:solidFill>
              </a:rPr>
              <a:t> - q scattering + SIDIS)</a:t>
            </a:r>
          </a:p>
          <a:p>
            <a:pPr marL="1033463" indent="-347663">
              <a:spcBef>
                <a:spcPts val="0"/>
              </a:spcBef>
              <a:buFontTx/>
              <a:buChar char="-"/>
            </a:pPr>
            <a:r>
              <a:rPr lang="en-US" sz="2000" dirty="0" smtClean="0"/>
              <a:t>PV e-quark + High Precision TMD Studies</a:t>
            </a:r>
          </a:p>
          <a:p>
            <a:pPr marL="1033463" indent="-347663">
              <a:spcBef>
                <a:spcPts val="0"/>
              </a:spcBef>
              <a:buNone/>
            </a:pPr>
            <a:r>
              <a:rPr lang="en-US" sz="2000" dirty="0" smtClean="0"/>
              <a:t>-	Chinese collaboration still developing</a:t>
            </a:r>
          </a:p>
          <a:p>
            <a:pPr marL="1033463" indent="-347663">
              <a:spcBef>
                <a:spcPts val="0"/>
              </a:spcBef>
              <a:buNone/>
            </a:pPr>
            <a:r>
              <a:rPr lang="en-US" sz="2000" dirty="0" smtClean="0"/>
              <a:t>-    CLEO solenoid under negotiation</a:t>
            </a:r>
          </a:p>
          <a:p>
            <a:pPr marL="1033463" indent="-347663">
              <a:spcBef>
                <a:spcPts val="0"/>
              </a:spcBef>
              <a:buNone/>
            </a:pPr>
            <a:r>
              <a:rPr lang="en-US" sz="2000" dirty="0" smtClean="0"/>
              <a:t>-	Directors review in Fall 2012?</a:t>
            </a:r>
          </a:p>
          <a:p>
            <a:pPr>
              <a:spcBef>
                <a:spcPts val="0"/>
              </a:spcBef>
              <a:buNone/>
            </a:pPr>
            <a:endParaRPr lang="en-US" sz="1200" dirty="0" smtClean="0"/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Also ongoing: </a:t>
            </a:r>
            <a:endParaRPr lang="en-US" b="1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</a:pPr>
            <a:r>
              <a:rPr lang="en-US" sz="1800" b="1" dirty="0" smtClean="0">
                <a:solidFill>
                  <a:srgbClr val="002060"/>
                </a:solidFill>
              </a:rPr>
              <a:t> </a:t>
            </a:r>
            <a:r>
              <a:rPr lang="en-US" sz="1800" b="1" dirty="0" smtClean="0">
                <a:solidFill>
                  <a:srgbClr val="0033CC"/>
                </a:solidFill>
              </a:rPr>
              <a:t>HPS (Conditional approval - HEP): </a:t>
            </a:r>
            <a:r>
              <a:rPr lang="en-US" sz="1800" dirty="0" smtClean="0"/>
              <a:t>Parasitic test run completed</a:t>
            </a:r>
          </a:p>
          <a:p>
            <a:pPr>
              <a:spcBef>
                <a:spcPts val="0"/>
              </a:spcBef>
            </a:pPr>
            <a:r>
              <a:rPr lang="en-US" sz="1800" b="1" dirty="0" smtClean="0">
                <a:solidFill>
                  <a:srgbClr val="0033CC"/>
                </a:solidFill>
              </a:rPr>
              <a:t> </a:t>
            </a:r>
            <a:r>
              <a:rPr lang="en-US" sz="1800" b="1" dirty="0" err="1" smtClean="0">
                <a:solidFill>
                  <a:srgbClr val="0033CC"/>
                </a:solidFill>
              </a:rPr>
              <a:t>DarkLight</a:t>
            </a:r>
            <a:r>
              <a:rPr lang="en-US" sz="1800" b="1" dirty="0" smtClean="0">
                <a:solidFill>
                  <a:srgbClr val="0033CC"/>
                </a:solidFill>
              </a:rPr>
              <a:t> :</a:t>
            </a:r>
            <a:r>
              <a:rPr lang="en-US" sz="1800" dirty="0" smtClean="0">
                <a:solidFill>
                  <a:srgbClr val="0033CC"/>
                </a:solidFill>
              </a:rPr>
              <a:t> </a:t>
            </a:r>
            <a:r>
              <a:rPr lang="en-US" sz="1800" dirty="0" smtClean="0"/>
              <a:t>planning for Summer test run at FEL</a:t>
            </a:r>
          </a:p>
          <a:p>
            <a:pPr>
              <a:spcBef>
                <a:spcPts val="0"/>
              </a:spcBef>
            </a:pPr>
            <a:r>
              <a:rPr lang="en-US" sz="1800" dirty="0" smtClean="0"/>
              <a:t>  </a:t>
            </a:r>
            <a:r>
              <a:rPr lang="en-US" sz="1800" dirty="0" smtClean="0">
                <a:latin typeface="Symbol" pitchFamily="18" charset="2"/>
              </a:rPr>
              <a:t>p</a:t>
            </a:r>
            <a:r>
              <a:rPr lang="en-US" sz="1800" baseline="30000" dirty="0" smtClean="0"/>
              <a:t>0</a:t>
            </a:r>
            <a:r>
              <a:rPr lang="en-US" sz="1800" dirty="0" smtClean="0"/>
              <a:t> spectrometer (off SHMS carriage)			NSF/MRI submitted</a:t>
            </a:r>
          </a:p>
          <a:p>
            <a:pPr>
              <a:spcBef>
                <a:spcPts val="0"/>
              </a:spcBef>
            </a:pPr>
            <a:r>
              <a:rPr lang="en-US" sz="1800" dirty="0" smtClean="0"/>
              <a:t> Windowless target for proton charge radius experiment	NSF/MRI submitted</a:t>
            </a:r>
          </a:p>
          <a:p>
            <a:pPr>
              <a:spcBef>
                <a:spcPts val="0"/>
              </a:spcBef>
            </a:pPr>
            <a:r>
              <a:rPr lang="en-US" sz="1800" dirty="0" smtClean="0"/>
              <a:t> (Part of) Hall B Forward Tagger			NSF/MRI Submitted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4327" y="1211784"/>
            <a:ext cx="2415379" cy="1491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CE5F9"/>
              </a:clrFrom>
              <a:clrTo>
                <a:srgbClr val="CCE5F9">
                  <a:alpha val="0"/>
                </a:srgbClr>
              </a:clrTo>
            </a:clrChange>
          </a:blip>
          <a:srcRect l="3403" t="14978" r="1875" b="4770"/>
          <a:stretch>
            <a:fillRect/>
          </a:stretch>
        </p:blipFill>
        <p:spPr bwMode="auto">
          <a:xfrm>
            <a:off x="6587241" y="3064895"/>
            <a:ext cx="1978395" cy="1711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657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Long-Term Planning for Ancillary Equipment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329" y="1171191"/>
            <a:ext cx="892665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Developed FY13-FY18 capital equipment plan including (parts of)</a:t>
            </a:r>
          </a:p>
          <a:p>
            <a:pPr marL="630238" lvl="1" indent="-396875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Hall A: SBS basic, SBS neutron, SBS proton, Tritium target, …</a:t>
            </a:r>
          </a:p>
          <a:p>
            <a:pPr marL="630238" lvl="1" indent="-396875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Hall B: Forward Tagger, Polarized target, one-sector RICH,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HDIce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-transverse</a:t>
            </a:r>
          </a:p>
          <a:p>
            <a:pPr marL="630238" lvl="1" indent="-396875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Hall C: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Beamline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/Compton, Polarized 3He, Target upgrade, large experiments</a:t>
            </a:r>
          </a:p>
          <a:p>
            <a:pPr marL="630238" lvl="1" indent="-396875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Hall D: L3 Farm, Forward Calorimeter upgrade, Cherenkov</a:t>
            </a:r>
          </a:p>
          <a:p>
            <a:pPr marL="630238" lvl="1" indent="-396875">
              <a:lnSpc>
                <a:spcPct val="200000"/>
              </a:lnSpc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Division: fast pipelined electronics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001" y="4951544"/>
            <a:ext cx="9002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Still ongoing discussion: planning for new/upgraded End Station Refrigerator for future high cryogenic demand experiments such as the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Moller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experiment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9565"/>
            <a:ext cx="9144000" cy="808037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latin typeface="Arial" pitchFamily="34" charset="0"/>
                <a:ea typeface="+mj-ea"/>
                <a:cs typeface="Arial" pitchFamily="34" charset="0"/>
              </a:rPr>
              <a:t>12 </a:t>
            </a:r>
            <a:r>
              <a:rPr lang="en-US" sz="3600" b="1" dirty="0" err="1">
                <a:latin typeface="Arial" pitchFamily="34" charset="0"/>
                <a:ea typeface="+mj-ea"/>
                <a:cs typeface="Arial" pitchFamily="34" charset="0"/>
              </a:rPr>
              <a:t>GeV</a:t>
            </a:r>
            <a:r>
              <a:rPr lang="en-US" sz="3600" b="1" dirty="0"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3600" b="1" dirty="0" smtClean="0">
                <a:latin typeface="Arial" pitchFamily="34" charset="0"/>
                <a:ea typeface="+mj-ea"/>
                <a:cs typeface="Arial" pitchFamily="34" charset="0"/>
              </a:rPr>
              <a:t>White Paper Under Construction   </a:t>
            </a:r>
            <a:endParaRPr lang="en-US" sz="3600" b="1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201" y="840250"/>
            <a:ext cx="8992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Physics Opportunities with the 12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Upgrade at Jefferson Lab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Preparation for NSAC subcommittee activity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Update Physics Case for “NSAC” Audience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273" y="2248923"/>
            <a:ext cx="86389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Overview (3) 								– 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McKeown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Pennington,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Ent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Meson Spectroscopy and Structure (5) 		–  Meyer,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Dudek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• Nucleon Structure and Spectroscopy (10) 	– 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Meziani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Richards </a:t>
            </a:r>
          </a:p>
          <a:p>
            <a:r>
              <a:rPr lang="de-DE" sz="2000" dirty="0" smtClean="0">
                <a:latin typeface="Arial" pitchFamily="34" charset="0"/>
                <a:cs typeface="Arial" pitchFamily="34" charset="0"/>
              </a:rPr>
              <a:t>• QCD and Nuclei (5) 						–  Weinstein, Miller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• The Standard Model and Beyond (5) 		–  Kumar,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Essig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• Appendix A: Experimental Equipment (10) 	–  Young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1273" y="4399005"/>
            <a:ext cx="8229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Complete draft exists (~50 pages),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soon to be circulated amongst wider audience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124" y="5918886"/>
            <a:ext cx="5173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Thanks to Susan Brown for multiple editing tasks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C00000"/>
                </a:solidFill>
              </a:rPr>
              <a:t>12 </a:t>
            </a:r>
            <a:r>
              <a:rPr lang="en-US" sz="4000" dirty="0" err="1" smtClean="0">
                <a:solidFill>
                  <a:srgbClr val="C00000"/>
                </a:solidFill>
              </a:rPr>
              <a:t>GeV</a:t>
            </a:r>
            <a:r>
              <a:rPr lang="en-US" sz="4000" dirty="0" smtClean="0">
                <a:solidFill>
                  <a:srgbClr val="C00000"/>
                </a:solidFill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</a:rPr>
              <a:t>JLab</a:t>
            </a:r>
            <a:r>
              <a:rPr lang="en-US" sz="4000" dirty="0" smtClean="0">
                <a:solidFill>
                  <a:srgbClr val="C00000"/>
                </a:solidFill>
              </a:rPr>
              <a:t> – The Potential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073" y="1186245"/>
            <a:ext cx="7772400" cy="44958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en-US" dirty="0" smtClean="0">
                <a:solidFill>
                  <a:srgbClr val="002060"/>
                </a:solidFill>
              </a:rPr>
              <a:t>Opportunity to discover and study new exotic mesons to elucidate the mechanism of confinement.</a:t>
            </a:r>
          </a:p>
          <a:p>
            <a:pPr>
              <a:buClr>
                <a:srgbClr val="C00000"/>
              </a:buClr>
            </a:pPr>
            <a:endParaRPr lang="en-US" sz="1200" dirty="0" smtClean="0">
              <a:solidFill>
                <a:srgbClr val="002060"/>
              </a:solidFill>
            </a:endParaRPr>
          </a:p>
          <a:p>
            <a:pPr>
              <a:buClr>
                <a:srgbClr val="C00000"/>
              </a:buClr>
            </a:pPr>
            <a:r>
              <a:rPr lang="en-US" dirty="0" smtClean="0">
                <a:solidFill>
                  <a:srgbClr val="002060"/>
                </a:solidFill>
              </a:rPr>
              <a:t>Open a new landscape of nucleon tomography, with potential to identify the missing angular momentum. </a:t>
            </a:r>
          </a:p>
          <a:p>
            <a:pPr>
              <a:buClr>
                <a:srgbClr val="C00000"/>
              </a:buClr>
            </a:pPr>
            <a:endParaRPr lang="en-US" sz="1200" dirty="0" smtClean="0">
              <a:solidFill>
                <a:srgbClr val="002060"/>
              </a:solidFill>
            </a:endParaRPr>
          </a:p>
          <a:p>
            <a:pPr>
              <a:buClr>
                <a:srgbClr val="C00000"/>
              </a:buClr>
            </a:pPr>
            <a:r>
              <a:rPr lang="en-US" dirty="0" smtClean="0">
                <a:solidFill>
                  <a:srgbClr val="002060"/>
                </a:solidFill>
              </a:rPr>
              <a:t>Establish the quantitative foundation for the short-distance behavior in nuclei, underpinning the development of precision nuclear structure studies. </a:t>
            </a:r>
          </a:p>
          <a:p>
            <a:pPr>
              <a:buClr>
                <a:srgbClr val="C00000"/>
              </a:buClr>
            </a:pPr>
            <a:endParaRPr lang="en-US" sz="1200" dirty="0" smtClean="0">
              <a:solidFill>
                <a:srgbClr val="002060"/>
              </a:solidFill>
            </a:endParaRPr>
          </a:p>
          <a:p>
            <a:pPr>
              <a:buClr>
                <a:srgbClr val="C00000"/>
              </a:buClr>
            </a:pPr>
            <a:r>
              <a:rPr lang="en-US" dirty="0" smtClean="0">
                <a:solidFill>
                  <a:srgbClr val="002060"/>
                </a:solidFill>
              </a:rPr>
              <a:t>Provide stringent new tests of the standard model and extensions, complementing the information obtained at LHC.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85912"/>
            <a:ext cx="2719387" cy="2924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1981200" y="3262312"/>
            <a:ext cx="1053494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12 </a:t>
            </a:r>
            <a:r>
              <a:rPr lang="en-US" sz="2000" b="1" dirty="0" err="1">
                <a:solidFill>
                  <a:srgbClr val="0070C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GeV</a:t>
            </a:r>
            <a:endParaRPr lang="en-US" sz="2000" b="1" dirty="0">
              <a:solidFill>
                <a:srgbClr val="0070C0"/>
              </a:solidFill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</p:txBody>
      </p:sp>
      <p:sp>
        <p:nvSpPr>
          <p:cNvPr id="5" name="Line 11"/>
          <p:cNvSpPr>
            <a:spLocks noChangeShapeType="1"/>
          </p:cNvSpPr>
          <p:nvPr/>
        </p:nvSpPr>
        <p:spPr bwMode="auto">
          <a:xfrm rot="21480000">
            <a:off x="1219491" y="3139206"/>
            <a:ext cx="1679575" cy="46038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 type="triangle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52400" y="823912"/>
            <a:ext cx="34988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3363" indent="-233363">
              <a:buFont typeface="Arial" pitchFamily="34" charset="0"/>
              <a:buChar char="•"/>
              <a:defRPr/>
            </a:pPr>
            <a:r>
              <a:rPr lang="en-US" sz="1800" dirty="0" smtClean="0">
                <a:solidFill>
                  <a:srgbClr val="262FE6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With </a:t>
            </a:r>
            <a:r>
              <a:rPr lang="en-US" sz="1800" dirty="0">
                <a:solidFill>
                  <a:srgbClr val="262FE6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12 </a:t>
            </a:r>
            <a:r>
              <a:rPr lang="en-US" sz="1800" dirty="0" err="1">
                <a:solidFill>
                  <a:srgbClr val="262FE6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GeV</a:t>
            </a:r>
            <a:r>
              <a:rPr lang="en-US" sz="1800" dirty="0">
                <a:solidFill>
                  <a:srgbClr val="262FE6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 we study mostly the </a:t>
            </a:r>
            <a:r>
              <a:rPr lang="en-US" sz="1800" u="sng" dirty="0">
                <a:solidFill>
                  <a:srgbClr val="262FE6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valence quark </a:t>
            </a:r>
            <a:r>
              <a:rPr lang="en-US" sz="1800" u="sng" dirty="0" smtClean="0">
                <a:solidFill>
                  <a:srgbClr val="262FE6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component</a:t>
            </a:r>
            <a:endParaRPr lang="en-US" sz="1800" dirty="0">
              <a:solidFill>
                <a:srgbClr val="262FE6"/>
              </a:solidFill>
              <a:latin typeface="Arial" pitchFamily="34" charset="0"/>
              <a:ea typeface="ＭＳ Ｐゴシック" pitchFamily="-107" charset="-128"/>
              <a:cs typeface="Arial" pitchFamily="34" charset="0"/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4038600" y="838200"/>
            <a:ext cx="5056188" cy="3676650"/>
            <a:chOff x="-49212" y="1447800"/>
            <a:chExt cx="5056188" cy="3676650"/>
          </a:xfrm>
        </p:grpSpPr>
        <p:pic>
          <p:nvPicPr>
            <p:cNvPr id="8" name="Picture 2" descr="cteq-pdfs-10gev2-lin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" y="2209800"/>
              <a:ext cx="4403725" cy="29146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TextBox 3"/>
            <p:cNvSpPr txBox="1">
              <a:spLocks noChangeArrowheads="1"/>
            </p:cNvSpPr>
            <p:nvPr/>
          </p:nvSpPr>
          <p:spPr bwMode="auto">
            <a:xfrm>
              <a:off x="-49212" y="1447800"/>
              <a:ext cx="505618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33363" indent="-233363">
                <a:buFont typeface="Arial" pitchFamily="34" charset="0"/>
                <a:buChar char="•"/>
                <a:defRPr/>
              </a:pPr>
              <a:r>
                <a:rPr lang="en-US" sz="1800" dirty="0" smtClean="0">
                  <a:solidFill>
                    <a:srgbClr val="C00000"/>
                  </a:solidFill>
                  <a:latin typeface="Arial" pitchFamily="34" charset="0"/>
                  <a:ea typeface="ＭＳ Ｐゴシック" pitchFamily="-107" charset="-128"/>
                  <a:cs typeface="Arial" pitchFamily="34" charset="0"/>
                </a:rPr>
                <a:t>An </a:t>
              </a:r>
              <a:r>
                <a:rPr lang="en-US" sz="1800" dirty="0">
                  <a:solidFill>
                    <a:srgbClr val="C00000"/>
                  </a:solidFill>
                  <a:latin typeface="Arial" pitchFamily="34" charset="0"/>
                  <a:ea typeface="ＭＳ Ｐゴシック" pitchFamily="-107" charset="-128"/>
                  <a:cs typeface="Arial" pitchFamily="34" charset="0"/>
                </a:rPr>
                <a:t>EIC aims to study the </a:t>
              </a:r>
              <a:r>
                <a:rPr lang="en-US" sz="1800" u="sng" dirty="0">
                  <a:latin typeface="Arial" pitchFamily="34" charset="0"/>
                  <a:ea typeface="ＭＳ Ｐゴシック" pitchFamily="-107" charset="-128"/>
                  <a:cs typeface="Arial" pitchFamily="34" charset="0"/>
                </a:rPr>
                <a:t>sea quarks, gluons, and scale (Q</a:t>
              </a:r>
              <a:r>
                <a:rPr lang="en-US" sz="1800" u="sng" baseline="30000" dirty="0">
                  <a:latin typeface="Arial" pitchFamily="34" charset="0"/>
                  <a:ea typeface="ＭＳ Ｐゴシック" pitchFamily="-107" charset="-128"/>
                  <a:cs typeface="Arial" pitchFamily="34" charset="0"/>
                </a:rPr>
                <a:t>2</a:t>
              </a:r>
              <a:r>
                <a:rPr lang="en-US" sz="1800" u="sng" dirty="0">
                  <a:latin typeface="Arial" pitchFamily="34" charset="0"/>
                  <a:ea typeface="ＭＳ Ｐゴシック" pitchFamily="-107" charset="-128"/>
                  <a:cs typeface="Arial" pitchFamily="34" charset="0"/>
                </a:rPr>
                <a:t>) dependence</a:t>
              </a:r>
              <a:r>
                <a:rPr lang="en-US" sz="1800" dirty="0">
                  <a:solidFill>
                    <a:srgbClr val="FF0000"/>
                  </a:solidFill>
                  <a:latin typeface="Arial" pitchFamily="34" charset="0"/>
                  <a:ea typeface="ＭＳ Ｐゴシック" pitchFamily="-107" charset="-128"/>
                  <a:cs typeface="Arial" pitchFamily="34" charset="0"/>
                </a:rPr>
                <a:t>.  </a:t>
              </a:r>
            </a:p>
          </p:txBody>
        </p:sp>
      </p:grpSp>
      <p:sp>
        <p:nvSpPr>
          <p:cNvPr id="14" name="Line 11"/>
          <p:cNvSpPr>
            <a:spLocks noChangeShapeType="1"/>
          </p:cNvSpPr>
          <p:nvPr/>
        </p:nvSpPr>
        <p:spPr bwMode="auto">
          <a:xfrm rot="21480000">
            <a:off x="6172734" y="2773745"/>
            <a:ext cx="1751532" cy="61165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 type="triangle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rot="21480000">
            <a:off x="5181910" y="3248303"/>
            <a:ext cx="2746338" cy="65696"/>
          </a:xfrm>
          <a:prstGeom prst="line">
            <a:avLst/>
          </a:prstGeom>
          <a:noFill/>
          <a:ln w="76200">
            <a:solidFill>
              <a:schemeClr val="accent2">
                <a:lumMod val="75000"/>
              </a:schemeClr>
            </a:solidFill>
            <a:round/>
            <a:headEnd type="triangle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924800" y="2514600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MEIC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 l="6720" t="3174" b="3487"/>
          <a:stretch>
            <a:fillRect/>
          </a:stretch>
        </p:blipFill>
        <p:spPr bwMode="auto">
          <a:xfrm>
            <a:off x="1952322" y="3048000"/>
            <a:ext cx="510540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itle 5"/>
          <p:cNvSpPr>
            <a:spLocks noGrp="1"/>
          </p:cNvSpPr>
          <p:nvPr>
            <p:ph type="title"/>
          </p:nvPr>
        </p:nvSpPr>
        <p:spPr>
          <a:xfrm>
            <a:off x="-38100" y="0"/>
            <a:ext cx="9182100" cy="7620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12 </a:t>
            </a:r>
            <a:r>
              <a:rPr lang="en-US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Wingdings 3"/>
              </a:rPr>
              <a:t>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EIC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97931" y="3048000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EIC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99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latin typeface="Arial" pitchFamily="34" charset="0"/>
                <a:ea typeface="ＭＳ Ｐゴシック" pitchFamily="-107" charset="-128"/>
                <a:cs typeface="Arial" pitchFamily="34" charset="0"/>
              </a:rPr>
              <a:t>The </a:t>
            </a:r>
            <a:r>
              <a:rPr lang="en-US" sz="4400" b="1" dirty="0" smtClean="0">
                <a:latin typeface="Arial" pitchFamily="34" charset="0"/>
                <a:ea typeface="ＭＳ Ｐゴシック" pitchFamily="-107" charset="-128"/>
                <a:cs typeface="Arial" pitchFamily="34" charset="0"/>
              </a:rPr>
              <a:t>Physics Program </a:t>
            </a:r>
            <a:r>
              <a:rPr lang="en-US" sz="4400" b="1" dirty="0">
                <a:latin typeface="Arial" pitchFamily="34" charset="0"/>
                <a:ea typeface="ＭＳ Ｐゴシック" pitchFamily="-107" charset="-128"/>
                <a:cs typeface="Arial" pitchFamily="34" charset="0"/>
              </a:rPr>
              <a:t>of an </a:t>
            </a:r>
            <a:r>
              <a:rPr lang="en-US" sz="4400" b="1" dirty="0" smtClean="0">
                <a:latin typeface="Arial" pitchFamily="34" charset="0"/>
                <a:ea typeface="ＭＳ Ｐゴシック" pitchFamily="-107" charset="-128"/>
                <a:cs typeface="Arial" pitchFamily="34" charset="0"/>
              </a:rPr>
              <a:t>EIC</a:t>
            </a:r>
            <a:endParaRPr lang="en-US" sz="4400" b="1" dirty="0">
              <a:latin typeface="Arial" pitchFamily="34" charset="0"/>
              <a:ea typeface="ＭＳ Ｐゴシック" pitchFamily="-107" charset="-128"/>
              <a:cs typeface="Arial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55307" y="868159"/>
            <a:ext cx="8458200" cy="5139869"/>
          </a:xfrm>
          <a:prstGeom prst="rect">
            <a:avLst/>
          </a:prstGeom>
          <a:ln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endParaRPr lang="en-US" sz="800" dirty="0">
              <a:solidFill>
                <a:srgbClr val="000000"/>
              </a:solidFill>
              <a:latin typeface="Arial" pitchFamily="34" charset="0"/>
              <a:ea typeface="ＭＳ Ｐゴシック" pitchFamily="-107" charset="-128"/>
              <a:cs typeface="Arial" pitchFamily="34" charset="0"/>
            </a:endParaRPr>
          </a:p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I) 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Map the spin and spatial structure of quarks and gluons in nucleons</a:t>
            </a:r>
          </a:p>
          <a:p>
            <a:pPr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	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Sea quark and gluon 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polarization</a:t>
            </a:r>
          </a:p>
          <a:p>
            <a:pPr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	Transverse spatial distributions</a:t>
            </a:r>
          </a:p>
          <a:p>
            <a:pPr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	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Orbital motion of quarks/gluons</a:t>
            </a:r>
          </a:p>
          <a:p>
            <a:pPr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	Parton correlations: beyond one-body densities</a:t>
            </a:r>
          </a:p>
          <a:p>
            <a:pPr>
              <a:defRPr/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		 </a:t>
            </a:r>
            <a:r>
              <a:rPr lang="en-US" sz="1600" i="1" dirty="0" smtClean="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(show the nucleon structure picture of the day…)</a:t>
            </a:r>
          </a:p>
          <a:p>
            <a:pPr>
              <a:defRPr/>
            </a:pPr>
            <a:endParaRPr lang="en-US" sz="1600" dirty="0" smtClean="0">
              <a:solidFill>
                <a:srgbClr val="FF0000"/>
              </a:solidFill>
              <a:latin typeface="Arial" pitchFamily="34" charset="0"/>
              <a:ea typeface="ＭＳ Ｐゴシック" pitchFamily="-107" charset="-128"/>
              <a:cs typeface="Arial" pitchFamily="34" charset="0"/>
            </a:endParaRPr>
          </a:p>
          <a:p>
            <a:pPr>
              <a:defRPr/>
            </a:pPr>
            <a:r>
              <a:rPr lang="en-US" sz="2000" dirty="0" smtClean="0">
                <a:solidFill>
                  <a:srgbClr val="3333FF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II) Discover </a:t>
            </a:r>
            <a:r>
              <a:rPr lang="en-US" sz="2000" dirty="0">
                <a:solidFill>
                  <a:srgbClr val="3333FF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the </a:t>
            </a:r>
            <a:r>
              <a:rPr lang="en-US" sz="2000" dirty="0" smtClean="0">
                <a:solidFill>
                  <a:srgbClr val="3333FF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collective effects of </a:t>
            </a:r>
            <a:r>
              <a:rPr lang="en-US" sz="2000" dirty="0">
                <a:solidFill>
                  <a:srgbClr val="3333FF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gluons in atomic nuclei</a:t>
            </a:r>
          </a:p>
          <a:p>
            <a:pPr>
              <a:defRPr/>
            </a:pPr>
            <a:r>
              <a:rPr lang="en-US" sz="2000" dirty="0">
                <a:solidFill>
                  <a:srgbClr val="3333FF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	</a:t>
            </a:r>
            <a:r>
              <a:rPr lang="en-US" sz="1600" dirty="0" smtClean="0">
                <a:solidFill>
                  <a:srgbClr val="3333FF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Color transparency: Small-size configurations</a:t>
            </a:r>
          </a:p>
          <a:p>
            <a:pPr>
              <a:defRPr/>
            </a:pPr>
            <a:r>
              <a:rPr lang="en-US" sz="1600" dirty="0" smtClean="0">
                <a:solidFill>
                  <a:srgbClr val="3333FF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	</a:t>
            </a:r>
            <a:r>
              <a:rPr lang="en-US" sz="1600" b="1" dirty="0" smtClean="0">
                <a:solidFill>
                  <a:srgbClr val="3333FF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Nuclear gluons</a:t>
            </a:r>
            <a:r>
              <a:rPr lang="en-US" sz="1600" dirty="0" smtClean="0">
                <a:solidFill>
                  <a:srgbClr val="3333FF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: EMC effect, shadowing</a:t>
            </a:r>
          </a:p>
          <a:p>
            <a:pPr>
              <a:defRPr/>
            </a:pPr>
            <a:r>
              <a:rPr lang="en-US" sz="1600" dirty="0" smtClean="0">
                <a:solidFill>
                  <a:srgbClr val="3333FF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	Strong color fields: </a:t>
            </a:r>
            <a:r>
              <a:rPr lang="en-US" sz="1600" dirty="0" err="1" smtClean="0">
                <a:solidFill>
                  <a:srgbClr val="3333FF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Unitarity</a:t>
            </a:r>
            <a:r>
              <a:rPr lang="en-US" sz="1600" dirty="0" smtClean="0">
                <a:solidFill>
                  <a:srgbClr val="3333FF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 limit, saturation</a:t>
            </a:r>
          </a:p>
          <a:p>
            <a:pPr>
              <a:defRPr/>
            </a:pPr>
            <a:r>
              <a:rPr lang="en-US" sz="1600" dirty="0" smtClean="0">
                <a:solidFill>
                  <a:srgbClr val="3333FF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	Fluctuations: Diffraction</a:t>
            </a:r>
          </a:p>
          <a:p>
            <a:pPr>
              <a:defRPr/>
            </a:pPr>
            <a:r>
              <a:rPr lang="en-US" sz="1600" dirty="0" smtClean="0">
                <a:solidFill>
                  <a:srgbClr val="3333FF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		</a:t>
            </a:r>
            <a:r>
              <a:rPr lang="en-US" sz="1600" i="1" dirty="0" smtClean="0">
                <a:solidFill>
                  <a:srgbClr val="3333FF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 </a:t>
            </a:r>
            <a:r>
              <a:rPr lang="en-US" sz="1600" i="1" dirty="0" smtClean="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(without gluons there are no protons, no neutrons, no atomic nuclei)</a:t>
            </a:r>
            <a:endParaRPr lang="en-US" sz="1600" i="1" dirty="0">
              <a:solidFill>
                <a:schemeClr val="tx1"/>
              </a:solidFill>
              <a:latin typeface="Arial" pitchFamily="34" charset="0"/>
              <a:ea typeface="ＭＳ Ｐゴシック" pitchFamily="-107" charset="-128"/>
              <a:cs typeface="Arial" pitchFamily="34" charset="0"/>
            </a:endParaRPr>
          </a:p>
          <a:p>
            <a:pPr>
              <a:defRPr/>
            </a:pPr>
            <a:endParaRPr lang="en-US" sz="1600" dirty="0" smtClean="0">
              <a:solidFill>
                <a:srgbClr val="CC0099"/>
              </a:solidFill>
              <a:latin typeface="Arial" pitchFamily="34" charset="0"/>
              <a:ea typeface="ＭＳ Ｐゴシック" pitchFamily="-107" charset="-128"/>
              <a:cs typeface="Arial" pitchFamily="34" charset="0"/>
            </a:endParaRPr>
          </a:p>
          <a:p>
            <a:pPr>
              <a:defRPr/>
            </a:pPr>
            <a:r>
              <a:rPr lang="en-US" dirty="0" smtClean="0">
                <a:solidFill>
                  <a:srgbClr val="CC0099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III) U</a:t>
            </a:r>
            <a:r>
              <a:rPr lang="en-US" sz="2000" dirty="0" smtClean="0">
                <a:solidFill>
                  <a:srgbClr val="CC0099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nderstand </a:t>
            </a:r>
            <a:r>
              <a:rPr lang="en-US" sz="2000" dirty="0">
                <a:solidFill>
                  <a:srgbClr val="CC0099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the </a:t>
            </a:r>
            <a:r>
              <a:rPr lang="en-US" sz="2000" dirty="0" smtClean="0">
                <a:solidFill>
                  <a:srgbClr val="CC0099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emergence of </a:t>
            </a:r>
            <a:r>
              <a:rPr lang="en-US" sz="2000" dirty="0" err="1" smtClean="0">
                <a:solidFill>
                  <a:srgbClr val="CC0099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hadronic</a:t>
            </a:r>
            <a:r>
              <a:rPr lang="en-US" sz="2000" dirty="0" smtClean="0">
                <a:solidFill>
                  <a:srgbClr val="CC0099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 matter from color charge</a:t>
            </a:r>
            <a:endParaRPr lang="en-US" sz="2000" dirty="0">
              <a:solidFill>
                <a:srgbClr val="CC0099"/>
              </a:solidFill>
              <a:latin typeface="Arial" pitchFamily="34" charset="0"/>
              <a:ea typeface="ＭＳ Ｐゴシック" pitchFamily="-107" charset="-128"/>
              <a:cs typeface="Arial" pitchFamily="34" charset="0"/>
            </a:endParaRPr>
          </a:p>
          <a:p>
            <a:pPr>
              <a:defRPr/>
            </a:pPr>
            <a:r>
              <a:rPr lang="en-US" sz="2000" dirty="0">
                <a:solidFill>
                  <a:srgbClr val="CC0099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	</a:t>
            </a:r>
            <a:r>
              <a:rPr lang="en-US" sz="1600" dirty="0" smtClean="0">
                <a:solidFill>
                  <a:srgbClr val="CC0099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Materialization of color: </a:t>
            </a:r>
            <a:r>
              <a:rPr lang="en-US" sz="1600" b="1" dirty="0" smtClean="0">
                <a:solidFill>
                  <a:srgbClr val="CC0099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Fragmentation</a:t>
            </a:r>
            <a:r>
              <a:rPr lang="en-US" sz="1600" dirty="0" smtClean="0">
                <a:solidFill>
                  <a:srgbClr val="CC0099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, hadron breakup, color correlations</a:t>
            </a:r>
          </a:p>
          <a:p>
            <a:pPr>
              <a:defRPr/>
            </a:pPr>
            <a:r>
              <a:rPr lang="en-US" sz="1600" dirty="0" smtClean="0">
                <a:solidFill>
                  <a:srgbClr val="CC0099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	Parton propagation in matter: Radiation, energy loss</a:t>
            </a:r>
          </a:p>
          <a:p>
            <a:pPr>
              <a:defRPr/>
            </a:pPr>
            <a:r>
              <a:rPr lang="en-US" sz="1600" dirty="0" smtClean="0">
                <a:solidFill>
                  <a:srgbClr val="CC0099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		</a:t>
            </a:r>
            <a:r>
              <a:rPr lang="en-US" sz="1600" i="1" dirty="0" smtClean="0">
                <a:solidFill>
                  <a:srgbClr val="CC0099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 </a:t>
            </a:r>
            <a:r>
              <a:rPr lang="en-US" sz="1600" i="1" dirty="0" smtClean="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(how </a:t>
            </a:r>
            <a:r>
              <a:rPr lang="en-US" sz="1600" i="1" u="sng" dirty="0" smtClean="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does</a:t>
            </a:r>
            <a:r>
              <a:rPr lang="en-US" sz="1600" i="1" dirty="0" smtClean="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 M = E/c</a:t>
            </a:r>
            <a:r>
              <a:rPr lang="en-US" sz="1600" i="1" baseline="30000" dirty="0" smtClean="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2</a:t>
            </a:r>
            <a:r>
              <a:rPr lang="en-US" sz="1600" i="1" dirty="0" smtClean="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 work to create </a:t>
            </a:r>
            <a:r>
              <a:rPr lang="en-US" sz="1600" i="1" dirty="0" err="1" smtClean="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pions</a:t>
            </a:r>
            <a:r>
              <a:rPr lang="en-US" sz="1600" i="1" dirty="0" smtClean="0">
                <a:solidFill>
                  <a:schemeClr val="tx1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rPr>
              <a:t> and nucleons?)</a:t>
            </a:r>
          </a:p>
          <a:p>
            <a:pPr>
              <a:defRPr/>
            </a:pPr>
            <a:endParaRPr lang="en-US" sz="800" dirty="0">
              <a:solidFill>
                <a:srgbClr val="000000"/>
              </a:solidFill>
              <a:latin typeface="Arial" pitchFamily="34" charset="0"/>
              <a:ea typeface="ＭＳ Ｐゴシック" pitchFamily="-107" charset="-128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36208" y="1524000"/>
            <a:ext cx="2514600" cy="646331"/>
          </a:xfrm>
          <a:prstGeom prst="rect">
            <a:avLst/>
          </a:prstGeom>
          <a:solidFill>
            <a:srgbClr val="CC0099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Needs high luminosity and range of energies</a:t>
            </a:r>
            <a:endParaRPr lang="en-US" sz="18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856" y="6060987"/>
            <a:ext cx="6026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+ some developing ideas for fundamental symmetry tests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Fr_1617-Schlegel_19var.jpg"/>
          <p:cNvPicPr>
            <a:picLocks noChangeAspect="1"/>
          </p:cNvPicPr>
          <p:nvPr/>
        </p:nvPicPr>
        <p:blipFill>
          <a:blip r:embed="rId2" cstate="print"/>
          <a:srcRect l="50000"/>
          <a:stretch>
            <a:fillRect/>
          </a:stretch>
        </p:blipFill>
        <p:spPr>
          <a:xfrm>
            <a:off x="78258" y="1476630"/>
            <a:ext cx="842045" cy="838200"/>
          </a:xfrm>
          <a:prstGeom prst="rect">
            <a:avLst/>
          </a:prstGeom>
        </p:spPr>
      </p:pic>
      <p:pic>
        <p:nvPicPr>
          <p:cNvPr id="12" name="Picture 11" descr="170px-Gulden_1848_achter_3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972" y="5080686"/>
            <a:ext cx="838200" cy="838200"/>
          </a:xfrm>
          <a:prstGeom prst="rect">
            <a:avLst/>
          </a:prstGeom>
        </p:spPr>
      </p:pic>
      <p:pic>
        <p:nvPicPr>
          <p:cNvPr id="13" name="Picture 12" descr="Fr_1617-Schlegel_19var.jpg"/>
          <p:cNvPicPr>
            <a:picLocks noChangeAspect="1"/>
          </p:cNvPicPr>
          <p:nvPr/>
        </p:nvPicPr>
        <p:blipFill>
          <a:blip r:embed="rId2" cstate="print"/>
          <a:srcRect l="50000"/>
          <a:stretch>
            <a:fillRect/>
          </a:stretch>
        </p:blipFill>
        <p:spPr>
          <a:xfrm>
            <a:off x="78258" y="3342501"/>
            <a:ext cx="842045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304800" y="0"/>
            <a:ext cx="9067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>         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j-ea"/>
                <a:cs typeface="+mj-cs"/>
              </a:rPr>
              <a:t>Medium Energy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charset="0"/>
                <a:ea typeface="+mj-ea"/>
                <a:cs typeface="+mj-cs"/>
              </a:rPr>
              <a:t>EIC@JLab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05000" cy="64553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>
            <a:noFill/>
            <a:miter lim="800000"/>
            <a:headEnd/>
            <a:tailEnd/>
          </a:ln>
        </p:spPr>
      </p:pic>
      <p:sp>
        <p:nvSpPr>
          <p:cNvPr id="23" name="TextBox 2"/>
          <p:cNvSpPr txBox="1">
            <a:spLocks noChangeArrowheads="1"/>
          </p:cNvSpPr>
          <p:nvPr/>
        </p:nvSpPr>
        <p:spPr bwMode="auto">
          <a:xfrm>
            <a:off x="0" y="4038600"/>
            <a:ext cx="8686800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err="1" smtClean="0">
                <a:solidFill>
                  <a:srgbClr val="00206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JLab</a:t>
            </a:r>
            <a:r>
              <a:rPr lang="en-US" b="1" dirty="0" smtClean="0">
                <a:solidFill>
                  <a:srgbClr val="00206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 Concept</a:t>
            </a:r>
          </a:p>
          <a:p>
            <a:pPr>
              <a:defRPr/>
            </a:pPr>
            <a:endParaRPr lang="en-US" sz="1000" b="1" dirty="0" smtClean="0">
              <a:solidFill>
                <a:srgbClr val="002060"/>
              </a:solidFill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  <a:p>
            <a:pPr>
              <a:buBlip>
                <a:blip r:embed="rId3"/>
              </a:buBlip>
              <a:defRPr/>
            </a:pPr>
            <a:r>
              <a:rPr lang="en-US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  Initial configuration (MEIC):</a:t>
            </a:r>
          </a:p>
          <a:p>
            <a:pPr marL="461963" lvl="1" indent="-176213">
              <a:buFont typeface="Arial" pitchFamily="34" charset="0"/>
              <a:buChar char="•"/>
              <a:defRPr/>
            </a:pPr>
            <a:r>
              <a:rPr lang="en-US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3-11 </a:t>
            </a:r>
            <a:r>
              <a:rPr lang="en-US" dirty="0" err="1">
                <a:latin typeface="Arial" pitchFamily="34" charset="0"/>
                <a:ea typeface="ＭＳ Ｐゴシック" pitchFamily="1" charset="-128"/>
                <a:cs typeface="Arial" pitchFamily="34" charset="0"/>
              </a:rPr>
              <a:t>GeV</a:t>
            </a:r>
            <a:r>
              <a:rPr lang="en-US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 on </a:t>
            </a:r>
            <a:r>
              <a:rPr lang="en-US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20-100 </a:t>
            </a:r>
            <a:r>
              <a:rPr lang="en-US" dirty="0" err="1">
                <a:latin typeface="Arial" pitchFamily="34" charset="0"/>
                <a:ea typeface="ＭＳ Ｐゴシック" pitchFamily="1" charset="-128"/>
                <a:cs typeface="Arial" pitchFamily="34" charset="0"/>
              </a:rPr>
              <a:t>GeV</a:t>
            </a:r>
            <a:r>
              <a:rPr lang="en-US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ea typeface="ＭＳ Ｐゴシック" pitchFamily="1" charset="-128"/>
                <a:cs typeface="Arial" pitchFamily="34" charset="0"/>
              </a:rPr>
              <a:t>ep</a:t>
            </a:r>
            <a:r>
              <a:rPr lang="en-US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/</a:t>
            </a:r>
            <a:r>
              <a:rPr lang="en-US" dirty="0" err="1">
                <a:latin typeface="Arial" pitchFamily="34" charset="0"/>
                <a:ea typeface="ＭＳ Ｐゴシック" pitchFamily="1" charset="-128"/>
                <a:cs typeface="Arial" pitchFamily="34" charset="0"/>
              </a:rPr>
              <a:t>eA</a:t>
            </a:r>
            <a:r>
              <a:rPr lang="en-US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collider</a:t>
            </a:r>
          </a:p>
          <a:p>
            <a:pPr marL="461963" lvl="1" indent="-176213">
              <a:buFont typeface="Arial" pitchFamily="34" charset="0"/>
              <a:buChar char="•"/>
              <a:defRPr/>
            </a:pPr>
            <a:r>
              <a:rPr lang="en-US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fully-polarized</a:t>
            </a:r>
            <a:r>
              <a:rPr lang="en-US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, longitudinal and </a:t>
            </a:r>
            <a:r>
              <a:rPr lang="en-US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transverse</a:t>
            </a:r>
          </a:p>
          <a:p>
            <a:pPr marL="461963" lvl="1" indent="-176213">
              <a:buFont typeface="Arial" pitchFamily="34" charset="0"/>
              <a:buChar char="•"/>
              <a:defRPr/>
            </a:pPr>
            <a:r>
              <a:rPr lang="en-US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luminosity</a:t>
            </a:r>
            <a:r>
              <a:rPr lang="en-US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: up to few x 10</a:t>
            </a:r>
            <a:r>
              <a:rPr lang="en-US" baseline="30000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34</a:t>
            </a:r>
            <a:r>
              <a:rPr lang="en-US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 e-nucleons cm</a:t>
            </a:r>
            <a:r>
              <a:rPr lang="en-US" baseline="30000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-2</a:t>
            </a:r>
            <a:r>
              <a:rPr lang="en-US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s</a:t>
            </a:r>
            <a:r>
              <a:rPr lang="en-US" baseline="30000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-1</a:t>
            </a:r>
          </a:p>
          <a:p>
            <a:pPr marL="461963" lvl="1" indent="-176213">
              <a:defRPr/>
            </a:pPr>
            <a:endParaRPr lang="en-US" sz="1000" dirty="0"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  <a:p>
            <a:pPr marL="0" lvl="2">
              <a:buBlip>
                <a:blip r:embed="rId3"/>
              </a:buBlip>
              <a:defRPr/>
            </a:pPr>
            <a:r>
              <a:rPr lang="en-US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 Upgradable </a:t>
            </a:r>
            <a:r>
              <a:rPr lang="en-US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to higher energies (250 </a:t>
            </a:r>
            <a:r>
              <a:rPr lang="en-US" dirty="0" err="1">
                <a:latin typeface="Arial" pitchFamily="34" charset="0"/>
                <a:ea typeface="ＭＳ Ｐゴシック" pitchFamily="1" charset="-128"/>
                <a:cs typeface="Arial" pitchFamily="34" charset="0"/>
              </a:rPr>
              <a:t>GeV</a:t>
            </a:r>
            <a:r>
              <a:rPr lang="en-US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 protons)</a:t>
            </a:r>
          </a:p>
          <a:p>
            <a:pPr lvl="2">
              <a:defRPr/>
            </a:pPr>
            <a:r>
              <a:rPr lang="en-US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 </a:t>
            </a:r>
            <a:endParaRPr lang="en-US" dirty="0"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</p:txBody>
      </p:sp>
      <p:grpSp>
        <p:nvGrpSpPr>
          <p:cNvPr id="2" name="Group 4"/>
          <p:cNvGrpSpPr/>
          <p:nvPr/>
        </p:nvGrpSpPr>
        <p:grpSpPr>
          <a:xfrm>
            <a:off x="0" y="1192369"/>
            <a:ext cx="5334000" cy="2693831"/>
            <a:chOff x="182061" y="852860"/>
            <a:chExt cx="8570967" cy="4416268"/>
          </a:xfrm>
        </p:grpSpPr>
        <p:pic>
          <p:nvPicPr>
            <p:cNvPr id="26" name="Picture 2" descr="CompleteThreeRing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6177" y="1063654"/>
              <a:ext cx="7748363" cy="4205474"/>
            </a:xfrm>
            <a:prstGeom prst="rect">
              <a:avLst/>
            </a:prstGeom>
            <a:noFill/>
          </p:spPr>
        </p:pic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5283612" y="896847"/>
              <a:ext cx="1704265" cy="454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Pre-booster</a:t>
              </a:r>
            </a:p>
          </p:txBody>
        </p:sp>
        <p:sp>
          <p:nvSpPr>
            <p:cNvPr id="28" name="Text Box 5"/>
            <p:cNvSpPr txBox="1">
              <a:spLocks noChangeArrowheads="1"/>
            </p:cNvSpPr>
            <p:nvPr/>
          </p:nvSpPr>
          <p:spPr bwMode="auto">
            <a:xfrm>
              <a:off x="7628549" y="1448612"/>
              <a:ext cx="1124479" cy="756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Ion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source</a:t>
              </a:r>
            </a:p>
          </p:txBody>
        </p:sp>
        <p:sp>
          <p:nvSpPr>
            <p:cNvPr id="29" name="Line 8"/>
            <p:cNvSpPr>
              <a:spLocks noChangeShapeType="1"/>
            </p:cNvSpPr>
            <p:nvPr/>
          </p:nvSpPr>
          <p:spPr bwMode="auto">
            <a:xfrm flipH="1">
              <a:off x="2891922" y="1744738"/>
              <a:ext cx="459480" cy="35992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 Box 9"/>
            <p:cNvSpPr txBox="1">
              <a:spLocks noChangeArrowheads="1"/>
            </p:cNvSpPr>
            <p:nvPr/>
          </p:nvSpPr>
          <p:spPr bwMode="auto">
            <a:xfrm>
              <a:off x="3038473" y="1060780"/>
              <a:ext cx="1460355" cy="756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T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ransfer beam line</a:t>
              </a:r>
            </a:p>
          </p:txBody>
        </p:sp>
        <p:sp>
          <p:nvSpPr>
            <p:cNvPr id="31" name="Line 10"/>
            <p:cNvSpPr>
              <a:spLocks noChangeShapeType="1"/>
            </p:cNvSpPr>
            <p:nvPr/>
          </p:nvSpPr>
          <p:spPr bwMode="auto">
            <a:xfrm flipH="1" flipV="1">
              <a:off x="2514600" y="2545079"/>
              <a:ext cx="523875" cy="53149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 Box 11"/>
            <p:cNvSpPr txBox="1">
              <a:spLocks noChangeArrowheads="1"/>
            </p:cNvSpPr>
            <p:nvPr/>
          </p:nvSpPr>
          <p:spPr bwMode="auto">
            <a:xfrm>
              <a:off x="2699554" y="3015744"/>
              <a:ext cx="1590509" cy="756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Medium energy IP</a:t>
              </a:r>
            </a:p>
          </p:txBody>
        </p:sp>
        <p:sp>
          <p:nvSpPr>
            <p:cNvPr id="33" name="Text Box 12"/>
            <p:cNvSpPr txBox="1">
              <a:spLocks noChangeArrowheads="1"/>
            </p:cNvSpPr>
            <p:nvPr/>
          </p:nvSpPr>
          <p:spPr bwMode="auto">
            <a:xfrm>
              <a:off x="4264152" y="3004580"/>
              <a:ext cx="2327333" cy="1059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Arial" pitchFamily="34" charset="0"/>
                  <a:cs typeface="Arial" pitchFamily="34" charset="0"/>
                </a:rPr>
                <a:t>Electron collider ring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(3 to 11 GeV)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 Box 13"/>
            <p:cNvSpPr txBox="1">
              <a:spLocks noChangeArrowheads="1"/>
            </p:cNvSpPr>
            <p:nvPr/>
          </p:nvSpPr>
          <p:spPr bwMode="auto">
            <a:xfrm>
              <a:off x="1858890" y="3854893"/>
              <a:ext cx="1214477" cy="454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Injector</a:t>
              </a:r>
            </a:p>
          </p:txBody>
        </p:sp>
        <p:sp>
          <p:nvSpPr>
            <p:cNvPr id="35" name="Text Box 14"/>
            <p:cNvSpPr txBox="1">
              <a:spLocks noChangeArrowheads="1"/>
            </p:cNvSpPr>
            <p:nvPr/>
          </p:nvSpPr>
          <p:spPr bwMode="auto">
            <a:xfrm>
              <a:off x="3027670" y="4555940"/>
              <a:ext cx="2210249" cy="454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12 GeV CEBAF</a:t>
              </a:r>
            </a:p>
          </p:txBody>
        </p:sp>
        <p:sp>
          <p:nvSpPr>
            <p:cNvPr id="36" name="Text Box 15"/>
            <p:cNvSpPr txBox="1">
              <a:spLocks noChangeArrowheads="1"/>
            </p:cNvSpPr>
            <p:nvPr/>
          </p:nvSpPr>
          <p:spPr bwMode="auto">
            <a:xfrm>
              <a:off x="6988140" y="852860"/>
              <a:ext cx="1280823" cy="756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SRF linac</a:t>
              </a:r>
            </a:p>
          </p:txBody>
        </p:sp>
        <p:sp>
          <p:nvSpPr>
            <p:cNvPr id="37" name="Line 16"/>
            <p:cNvSpPr>
              <a:spLocks noChangeShapeType="1"/>
            </p:cNvSpPr>
            <p:nvPr/>
          </p:nvSpPr>
          <p:spPr bwMode="auto">
            <a:xfrm flipH="1" flipV="1">
              <a:off x="6617393" y="2387794"/>
              <a:ext cx="404753" cy="3653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Text Box 17"/>
            <p:cNvSpPr txBox="1">
              <a:spLocks noChangeArrowheads="1"/>
            </p:cNvSpPr>
            <p:nvPr/>
          </p:nvSpPr>
          <p:spPr bwMode="auto">
            <a:xfrm>
              <a:off x="182061" y="1012862"/>
              <a:ext cx="2588490" cy="756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3E0895"/>
                  </a:solidFill>
                  <a:effectLst/>
                  <a:latin typeface="Arial" pitchFamily="34" charset="0"/>
                  <a:cs typeface="Arial" pitchFamily="34" charset="0"/>
                </a:rPr>
                <a:t>Warm large booster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3E0895"/>
                  </a:solidFill>
                  <a:effectLst/>
                  <a:latin typeface="Arial" pitchFamily="34" charset="0"/>
                  <a:cs typeface="Arial" pitchFamily="34" charset="0"/>
                </a:rPr>
                <a:t>(up to 20 GeV)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Text Box 18"/>
            <p:cNvSpPr txBox="1">
              <a:spLocks noChangeArrowheads="1"/>
            </p:cNvSpPr>
            <p:nvPr/>
          </p:nvSpPr>
          <p:spPr bwMode="auto">
            <a:xfrm>
              <a:off x="6617394" y="2387795"/>
              <a:ext cx="1888799" cy="1362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0033CC"/>
                  </a:solidFill>
                  <a:effectLst/>
                  <a:latin typeface="Arial" pitchFamily="34" charset="0"/>
                  <a:cs typeface="Arial" pitchFamily="34" charset="0"/>
                </a:rPr>
                <a:t>Cold </a:t>
              </a:r>
              <a:r>
                <a:rPr lang="en-US" sz="1200" b="1" dirty="0" smtClean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ion</a:t>
              </a: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0033CC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normalizeH="0" baseline="0" dirty="0" smtClean="0">
                  <a:ln>
                    <a:noFill/>
                  </a:ln>
                  <a:solidFill>
                    <a:srgbClr val="0033CC"/>
                  </a:solidFill>
                  <a:effectLst/>
                  <a:latin typeface="Arial" pitchFamily="34" charset="0"/>
                  <a:cs typeface="Arial" pitchFamily="34" charset="0"/>
                </a:rPr>
                <a:t>collider ring</a:t>
              </a:r>
              <a:r>
                <a:rPr kumimoji="0" lang="en-US" sz="1200" b="1" i="0" u="none" strike="noStrike" cap="none" normalizeH="0" dirty="0" smtClean="0">
                  <a:ln>
                    <a:noFill/>
                  </a:ln>
                  <a:solidFill>
                    <a:srgbClr val="0033CC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 smtClean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(up to 100 GeV)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Line 10"/>
            <p:cNvSpPr>
              <a:spLocks noChangeShapeType="1"/>
            </p:cNvSpPr>
            <p:nvPr/>
          </p:nvSpPr>
          <p:spPr bwMode="auto">
            <a:xfrm flipV="1">
              <a:off x="3808095" y="2552700"/>
              <a:ext cx="481966" cy="53149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med" len="lg"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4220" y="990600"/>
            <a:ext cx="3669780" cy="505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dirty="0" smtClean="0"/>
              <a:t>EIC Realization Imagined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39098986"/>
              </p:ext>
            </p:extLst>
          </p:nvPr>
        </p:nvGraphicFramePr>
        <p:xfrm>
          <a:off x="121907" y="1258421"/>
          <a:ext cx="8945893" cy="4532779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944757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</a:tblGrid>
              <a:tr h="271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latin typeface="Arial" pitchFamily="34" charset="0"/>
                          <a:cs typeface="Arial" pitchFamily="34" charset="0"/>
                        </a:rPr>
                        <a:t>   Activity Name                                                        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12 </a:t>
                      </a:r>
                      <a:r>
                        <a:rPr lang="en-US" sz="1600" b="1" dirty="0" err="1" smtClean="0">
                          <a:latin typeface="Arial" pitchFamily="34" charset="0"/>
                          <a:cs typeface="Arial" pitchFamily="34" charset="0"/>
                        </a:rPr>
                        <a:t>GeV</a:t>
                      </a: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 Upgrade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FRIB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8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EIC Physics Case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128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NSAC LRP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EIC CD0</a:t>
                      </a:r>
                      <a:endParaRPr kumimoji="0" lang="en-US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5363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EIC Machine Design/R&amp;D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EIC CD1/</a:t>
                      </a:r>
                      <a:r>
                        <a:rPr lang="en-US" sz="1600" b="1" dirty="0" err="1" smtClean="0">
                          <a:latin typeface="Arial" pitchFamily="34" charset="0"/>
                          <a:cs typeface="Arial" pitchFamily="34" charset="0"/>
                        </a:rPr>
                        <a:t>Downsel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EIC CD2/CD3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EIC Construction</a:t>
                      </a:r>
                      <a:endParaRPr kumimoji="0" lang="en-US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28" name="Straight Connector 27"/>
          <p:cNvCxnSpPr/>
          <p:nvPr/>
        </p:nvCxnSpPr>
        <p:spPr bwMode="auto">
          <a:xfrm>
            <a:off x="2963636" y="3287486"/>
            <a:ext cx="9144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3962400" y="3660321"/>
            <a:ext cx="5334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6172200" y="5562600"/>
            <a:ext cx="26670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3657600" y="2438400"/>
            <a:ext cx="28956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4590142" y="4724400"/>
            <a:ext cx="6858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5257800" y="5181600"/>
            <a:ext cx="8382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2075543" y="4252686"/>
            <a:ext cx="2648857" cy="14514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 rot="120000" flipV="1">
            <a:off x="2046514" y="2819400"/>
            <a:ext cx="1001486" cy="39914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>
            <a:off x="4419600" y="2057400"/>
            <a:ext cx="46482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 flipV="1">
            <a:off x="6553200" y="2423886"/>
            <a:ext cx="2489200" cy="14514"/>
          </a:xfrm>
          <a:prstGeom prst="line">
            <a:avLst/>
          </a:prstGeom>
          <a:solidFill>
            <a:schemeClr val="accent1"/>
          </a:solidFill>
          <a:ln w="152400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>
            <a:off x="2076450" y="2057400"/>
            <a:ext cx="24384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="" xmlns:p14="http://schemas.microsoft.com/office/powerpoint/2010/main" val="75378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52400" y="78043"/>
            <a:ext cx="8839200" cy="560387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EIC Progress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987513"/>
            <a:ext cx="8839201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Close and frequent collaboration between accelerator and nuclear physicists regarding the machine, interaction region and detector requirements has taken place. </a:t>
            </a:r>
            <a:endParaRPr lang="en-US" dirty="0" smtClean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marL="0" lvl="2" algn="ctr"/>
            <a:r>
              <a:rPr lang="en-US" sz="2400" dirty="0" smtClean="0">
                <a:solidFill>
                  <a:srgbClr val="262FE6"/>
                </a:solidFill>
                <a:latin typeface="Arial" pitchFamily="34" charset="0"/>
                <a:cs typeface="Arial" pitchFamily="34" charset="0"/>
              </a:rPr>
              <a:t>“We are proud to announce that we have achieved a fully integrated detector and interaction region”</a:t>
            </a:r>
          </a:p>
          <a:p>
            <a:pPr>
              <a:buFont typeface="Arial" pitchFamily="34" charset="0"/>
              <a:buChar char="•"/>
            </a:pP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Several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JLab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user proposals for generic detector R&amp;D call</a:t>
            </a:r>
          </a:p>
          <a:p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Draft MEIC Intermediate Design Report completed</a:t>
            </a:r>
          </a:p>
          <a:p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Concept for regular electron cooling further worked out</a:t>
            </a:r>
          </a:p>
          <a:p>
            <a:pPr lvl="2">
              <a:buFontTx/>
              <a:buChar char="-"/>
            </a:pPr>
            <a:r>
              <a:rPr lang="en-US" sz="2400" dirty="0" smtClean="0">
                <a:solidFill>
                  <a:srgbClr val="262FE6"/>
                </a:solidFill>
                <a:latin typeface="Arial" pitchFamily="34" charset="0"/>
                <a:cs typeface="Arial" pitchFamily="34" charset="0"/>
              </a:rPr>
              <a:t> Many aspects of cooling can be tested at </a:t>
            </a:r>
            <a:r>
              <a:rPr lang="en-US" sz="2400" dirty="0" err="1" smtClean="0">
                <a:solidFill>
                  <a:srgbClr val="262FE6"/>
                </a:solidFill>
                <a:latin typeface="Arial" pitchFamily="34" charset="0"/>
                <a:cs typeface="Arial" pitchFamily="34" charset="0"/>
              </a:rPr>
              <a:t>JLab</a:t>
            </a:r>
            <a:r>
              <a:rPr lang="en-US" sz="2400" dirty="0" smtClean="0">
                <a:solidFill>
                  <a:srgbClr val="262FE6"/>
                </a:solidFill>
                <a:latin typeface="Arial" pitchFamily="34" charset="0"/>
                <a:cs typeface="Arial" pitchFamily="34" charset="0"/>
              </a:rPr>
              <a:t>/FEL</a:t>
            </a:r>
          </a:p>
          <a:p>
            <a:pPr lvl="2">
              <a:buFontTx/>
              <a:buChar char="-"/>
            </a:pP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Cost Estimate developed, estimate anticipated shortly</a:t>
            </a:r>
          </a:p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			(3 main cost drivers: Ion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Linac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, SC Magnets &amp; SRF Cooling, Civil construction)</a:t>
            </a:r>
          </a:p>
          <a:p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Steering committee with many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JLab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users working on EIC white paper accessible to general nuclear science community</a:t>
            </a:r>
          </a:p>
          <a:p>
            <a:pPr>
              <a:buFont typeface="Arial" pitchFamily="34" charset="0"/>
              <a:buChar char="•"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/>
          <p:cNvSpPr/>
          <p:nvPr/>
        </p:nvSpPr>
        <p:spPr bwMode="auto">
          <a:xfrm>
            <a:off x="0" y="854075"/>
            <a:ext cx="9144000" cy="46166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5613" marR="0" indent="-4556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2" name="Line 5"/>
          <p:cNvSpPr>
            <a:spLocks noChangeShapeType="1"/>
          </p:cNvSpPr>
          <p:nvPr/>
        </p:nvSpPr>
        <p:spPr bwMode="auto">
          <a:xfrm>
            <a:off x="3087129" y="3455556"/>
            <a:ext cx="11113" cy="29908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3" name="AutoShape 8"/>
          <p:cNvSpPr>
            <a:spLocks noChangeArrowheads="1"/>
          </p:cNvSpPr>
          <p:nvPr/>
        </p:nvSpPr>
        <p:spPr bwMode="auto">
          <a:xfrm>
            <a:off x="3430803" y="1506537"/>
            <a:ext cx="1096963" cy="1633538"/>
          </a:xfrm>
          <a:prstGeom prst="roundRect">
            <a:avLst>
              <a:gd name="adj" fmla="val 231"/>
            </a:avLst>
          </a:prstGeom>
          <a:solidFill>
            <a:srgbClr val="CC6633">
              <a:alpha val="29803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4" name="AutoShape 9"/>
          <p:cNvSpPr>
            <a:spLocks noChangeArrowheads="1"/>
          </p:cNvSpPr>
          <p:nvPr/>
        </p:nvSpPr>
        <p:spPr bwMode="auto">
          <a:xfrm>
            <a:off x="1047966" y="1639887"/>
            <a:ext cx="2286000" cy="1371600"/>
          </a:xfrm>
          <a:prstGeom prst="roundRect">
            <a:avLst>
              <a:gd name="adj" fmla="val 116"/>
            </a:avLst>
          </a:prstGeom>
          <a:solidFill>
            <a:srgbClr val="47B8B8">
              <a:alpha val="79999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868" name="Line 10"/>
          <p:cNvSpPr>
            <a:spLocks noChangeShapeType="1"/>
          </p:cNvSpPr>
          <p:nvPr/>
        </p:nvSpPr>
        <p:spPr bwMode="auto">
          <a:xfrm>
            <a:off x="874928" y="2295525"/>
            <a:ext cx="6615113" cy="1587"/>
          </a:xfrm>
          <a:prstGeom prst="line">
            <a:avLst/>
          </a:prstGeom>
          <a:noFill/>
          <a:ln w="18360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6" name="AutoShape 11"/>
          <p:cNvSpPr>
            <a:spLocks noChangeArrowheads="1"/>
          </p:cNvSpPr>
          <p:nvPr/>
        </p:nvSpPr>
        <p:spPr bwMode="auto">
          <a:xfrm rot="-180000">
            <a:off x="4624603" y="1860550"/>
            <a:ext cx="1079500" cy="374650"/>
          </a:xfrm>
          <a:prstGeom prst="roundRect">
            <a:avLst>
              <a:gd name="adj" fmla="val 579"/>
            </a:avLst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7" name="Line 12"/>
          <p:cNvSpPr>
            <a:spLocks noChangeShapeType="1"/>
          </p:cNvSpPr>
          <p:nvPr/>
        </p:nvSpPr>
        <p:spPr bwMode="auto">
          <a:xfrm flipV="1">
            <a:off x="854291" y="2130425"/>
            <a:ext cx="3824287" cy="254000"/>
          </a:xfrm>
          <a:prstGeom prst="line">
            <a:avLst/>
          </a:prstGeom>
          <a:noFill/>
          <a:ln w="18360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8" name="AutoShape 13"/>
          <p:cNvSpPr>
            <a:spLocks noChangeArrowheads="1"/>
          </p:cNvSpPr>
          <p:nvPr/>
        </p:nvSpPr>
        <p:spPr bwMode="auto">
          <a:xfrm>
            <a:off x="3762591" y="2255837"/>
            <a:ext cx="225425" cy="79375"/>
          </a:xfrm>
          <a:prstGeom prst="roundRect">
            <a:avLst>
              <a:gd name="adj" fmla="val 579"/>
            </a:avLst>
          </a:prstGeom>
          <a:solidFill>
            <a:srgbClr val="00AE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9" name="AutoShape 14"/>
          <p:cNvSpPr>
            <a:spLocks noChangeArrowheads="1"/>
          </p:cNvSpPr>
          <p:nvPr/>
        </p:nvSpPr>
        <p:spPr bwMode="auto">
          <a:xfrm rot="-300000">
            <a:off x="5893016" y="1839912"/>
            <a:ext cx="446087" cy="207963"/>
          </a:xfrm>
          <a:prstGeom prst="roundRect">
            <a:avLst>
              <a:gd name="adj" fmla="val 579"/>
            </a:avLst>
          </a:prstGeom>
          <a:solidFill>
            <a:srgbClr val="00AE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90" name="Text Box 15"/>
          <p:cNvSpPr txBox="1">
            <a:spLocks noChangeArrowheads="1"/>
          </p:cNvSpPr>
          <p:nvPr/>
        </p:nvSpPr>
        <p:spPr bwMode="auto">
          <a:xfrm>
            <a:off x="1541678" y="1244600"/>
            <a:ext cx="1222375" cy="315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solenoid</a:t>
            </a:r>
          </a:p>
        </p:txBody>
      </p:sp>
      <p:sp>
        <p:nvSpPr>
          <p:cNvPr id="20491" name="Text Box 16"/>
          <p:cNvSpPr txBox="1">
            <a:spLocks noChangeArrowheads="1"/>
          </p:cNvSpPr>
          <p:nvPr/>
        </p:nvSpPr>
        <p:spPr bwMode="auto">
          <a:xfrm>
            <a:off x="4651591" y="2384425"/>
            <a:ext cx="1041400" cy="236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electron FFQs</a:t>
            </a:r>
          </a:p>
        </p:txBody>
      </p:sp>
      <p:sp>
        <p:nvSpPr>
          <p:cNvPr id="20492" name="Text Box 17"/>
          <p:cNvSpPr txBox="1">
            <a:spLocks noChangeArrowheads="1"/>
          </p:cNvSpPr>
          <p:nvPr/>
        </p:nvSpPr>
        <p:spPr bwMode="auto">
          <a:xfrm>
            <a:off x="236753" y="2401887"/>
            <a:ext cx="422275" cy="392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2300DC"/>
                </a:solidFill>
                <a:latin typeface="Arial" pitchFamily="34" charset="0"/>
                <a:cs typeface="Arial" pitchFamily="34" charset="0"/>
              </a:rPr>
              <a:t>50 mrad</a:t>
            </a:r>
          </a:p>
        </p:txBody>
      </p:sp>
      <p:sp>
        <p:nvSpPr>
          <p:cNvPr id="20493" name="Text Box 18"/>
          <p:cNvSpPr txBox="1">
            <a:spLocks noChangeArrowheads="1"/>
          </p:cNvSpPr>
          <p:nvPr/>
        </p:nvSpPr>
        <p:spPr bwMode="auto">
          <a:xfrm>
            <a:off x="354228" y="1970087"/>
            <a:ext cx="422275" cy="392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B84747"/>
                </a:solidFill>
                <a:latin typeface="Arial" pitchFamily="34" charset="0"/>
                <a:cs typeface="Arial" pitchFamily="34" charset="0"/>
              </a:rPr>
              <a:t>0 mrad</a:t>
            </a:r>
          </a:p>
        </p:txBody>
      </p:sp>
      <p:sp>
        <p:nvSpPr>
          <p:cNvPr id="20494" name="Text Box 19"/>
          <p:cNvSpPr txBox="1">
            <a:spLocks noChangeArrowheads="1"/>
          </p:cNvSpPr>
          <p:nvPr/>
        </p:nvSpPr>
        <p:spPr bwMode="auto">
          <a:xfrm>
            <a:off x="4781766" y="1460500"/>
            <a:ext cx="1549400" cy="328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ion dipole w/ detectors</a:t>
            </a:r>
          </a:p>
        </p:txBody>
      </p:sp>
      <p:sp>
        <p:nvSpPr>
          <p:cNvPr id="20495" name="Line 21"/>
          <p:cNvSpPr>
            <a:spLocks noChangeShapeType="1"/>
          </p:cNvSpPr>
          <p:nvPr/>
        </p:nvSpPr>
        <p:spPr bwMode="auto">
          <a:xfrm flipV="1">
            <a:off x="4708741" y="1965325"/>
            <a:ext cx="1346200" cy="171450"/>
          </a:xfrm>
          <a:prstGeom prst="line">
            <a:avLst/>
          </a:prstGeom>
          <a:noFill/>
          <a:ln w="18360">
            <a:solidFill>
              <a:srgbClr val="000080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96" name="AutoShape 22"/>
          <p:cNvSpPr>
            <a:spLocks noChangeArrowheads="1"/>
          </p:cNvSpPr>
          <p:nvPr/>
        </p:nvSpPr>
        <p:spPr bwMode="auto">
          <a:xfrm rot="-300000">
            <a:off x="6574053" y="1776412"/>
            <a:ext cx="446088" cy="207963"/>
          </a:xfrm>
          <a:prstGeom prst="roundRect">
            <a:avLst>
              <a:gd name="adj" fmla="val 579"/>
            </a:avLst>
          </a:prstGeom>
          <a:solidFill>
            <a:srgbClr val="00AE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97" name="AutoShape 23"/>
          <p:cNvSpPr>
            <a:spLocks noChangeArrowheads="1"/>
          </p:cNvSpPr>
          <p:nvPr/>
        </p:nvSpPr>
        <p:spPr bwMode="auto">
          <a:xfrm rot="-300000">
            <a:off x="7258266" y="1704975"/>
            <a:ext cx="446087" cy="207962"/>
          </a:xfrm>
          <a:prstGeom prst="roundRect">
            <a:avLst>
              <a:gd name="adj" fmla="val 579"/>
            </a:avLst>
          </a:prstGeom>
          <a:solidFill>
            <a:srgbClr val="00AE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98" name="AutoShape 24"/>
          <p:cNvSpPr>
            <a:spLocks noChangeArrowheads="1"/>
          </p:cNvSpPr>
          <p:nvPr/>
        </p:nvSpPr>
        <p:spPr bwMode="auto">
          <a:xfrm>
            <a:off x="5169116" y="2252662"/>
            <a:ext cx="225425" cy="92075"/>
          </a:xfrm>
          <a:prstGeom prst="roundRect">
            <a:avLst>
              <a:gd name="adj" fmla="val 579"/>
            </a:avLst>
          </a:prstGeom>
          <a:solidFill>
            <a:srgbClr val="00AE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99" name="AutoShape 25"/>
          <p:cNvSpPr>
            <a:spLocks noChangeArrowheads="1"/>
          </p:cNvSpPr>
          <p:nvPr/>
        </p:nvSpPr>
        <p:spPr bwMode="auto">
          <a:xfrm>
            <a:off x="5745378" y="2252662"/>
            <a:ext cx="225425" cy="92075"/>
          </a:xfrm>
          <a:prstGeom prst="roundRect">
            <a:avLst>
              <a:gd name="adj" fmla="val 579"/>
            </a:avLst>
          </a:prstGeom>
          <a:solidFill>
            <a:srgbClr val="00AE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00" name="AutoShape 26"/>
          <p:cNvSpPr>
            <a:spLocks noChangeArrowheads="1"/>
          </p:cNvSpPr>
          <p:nvPr/>
        </p:nvSpPr>
        <p:spPr bwMode="auto">
          <a:xfrm rot="-60000">
            <a:off x="4157878" y="2255837"/>
            <a:ext cx="454025" cy="77788"/>
          </a:xfrm>
          <a:prstGeom prst="roundRect">
            <a:avLst>
              <a:gd name="adj" fmla="val 579"/>
            </a:avLst>
          </a:prstGeom>
          <a:solidFill>
            <a:srgbClr val="00AE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01" name="Line 27"/>
          <p:cNvSpPr>
            <a:spLocks noChangeShapeType="1"/>
          </p:cNvSpPr>
          <p:nvPr/>
        </p:nvSpPr>
        <p:spPr bwMode="auto">
          <a:xfrm flipV="1">
            <a:off x="7953591" y="1735137"/>
            <a:ext cx="371475" cy="412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02" name="Text Box 28"/>
          <p:cNvSpPr txBox="1">
            <a:spLocks noChangeArrowheads="1"/>
          </p:cNvSpPr>
          <p:nvPr/>
        </p:nvSpPr>
        <p:spPr bwMode="auto">
          <a:xfrm rot="-180000">
            <a:off x="7967878" y="1839912"/>
            <a:ext cx="417513" cy="236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ions</a:t>
            </a:r>
          </a:p>
        </p:txBody>
      </p:sp>
      <p:sp>
        <p:nvSpPr>
          <p:cNvPr id="20503" name="Line 29"/>
          <p:cNvSpPr>
            <a:spLocks noChangeShapeType="1"/>
          </p:cNvSpPr>
          <p:nvPr/>
        </p:nvSpPr>
        <p:spPr bwMode="auto">
          <a:xfrm flipH="1">
            <a:off x="7740866" y="2314575"/>
            <a:ext cx="612775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04" name="Text Box 30"/>
          <p:cNvSpPr txBox="1">
            <a:spLocks noChangeArrowheads="1"/>
          </p:cNvSpPr>
          <p:nvPr/>
        </p:nvSpPr>
        <p:spPr bwMode="auto">
          <a:xfrm>
            <a:off x="7734516" y="2324100"/>
            <a:ext cx="1041400" cy="236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electrons</a:t>
            </a:r>
          </a:p>
        </p:txBody>
      </p:sp>
      <p:sp>
        <p:nvSpPr>
          <p:cNvPr id="20505" name="Text Box 31"/>
          <p:cNvSpPr txBox="1">
            <a:spLocks noChangeArrowheads="1"/>
          </p:cNvSpPr>
          <p:nvPr/>
        </p:nvSpPr>
        <p:spPr bwMode="auto">
          <a:xfrm>
            <a:off x="1998878" y="1857375"/>
            <a:ext cx="417513" cy="236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IP</a:t>
            </a:r>
          </a:p>
        </p:txBody>
      </p:sp>
      <p:sp>
        <p:nvSpPr>
          <p:cNvPr id="20506" name="Text Box 33"/>
          <p:cNvSpPr txBox="1">
            <a:spLocks noChangeArrowheads="1"/>
          </p:cNvSpPr>
          <p:nvPr/>
        </p:nvSpPr>
        <p:spPr bwMode="auto">
          <a:xfrm rot="-300000">
            <a:off x="6737566" y="1401762"/>
            <a:ext cx="733425" cy="236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ion FFQs</a:t>
            </a:r>
          </a:p>
        </p:txBody>
      </p:sp>
      <p:sp>
        <p:nvSpPr>
          <p:cNvPr id="20507" name="Text Box 34"/>
          <p:cNvSpPr txBox="1">
            <a:spLocks noChangeArrowheads="1"/>
          </p:cNvSpPr>
          <p:nvPr/>
        </p:nvSpPr>
        <p:spPr bwMode="auto">
          <a:xfrm>
            <a:off x="1830603" y="2647950"/>
            <a:ext cx="850900" cy="315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2+3 m</a:t>
            </a:r>
          </a:p>
        </p:txBody>
      </p:sp>
      <p:sp>
        <p:nvSpPr>
          <p:cNvPr id="20508" name="Text Box 35"/>
          <p:cNvSpPr txBox="1">
            <a:spLocks noChangeArrowheads="1"/>
          </p:cNvSpPr>
          <p:nvPr/>
        </p:nvSpPr>
        <p:spPr bwMode="auto">
          <a:xfrm>
            <a:off x="3557803" y="2684462"/>
            <a:ext cx="850900" cy="315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 m</a:t>
            </a:r>
          </a:p>
        </p:txBody>
      </p:sp>
      <p:sp>
        <p:nvSpPr>
          <p:cNvPr id="20509" name="Text Box 36"/>
          <p:cNvSpPr txBox="1">
            <a:spLocks noChangeArrowheads="1"/>
          </p:cNvSpPr>
          <p:nvPr/>
        </p:nvSpPr>
        <p:spPr bwMode="auto">
          <a:xfrm>
            <a:off x="4781766" y="2684462"/>
            <a:ext cx="850900" cy="315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 m</a:t>
            </a:r>
          </a:p>
        </p:txBody>
      </p:sp>
      <p:sp>
        <p:nvSpPr>
          <p:cNvPr id="20510" name="TextBox 33"/>
          <p:cNvSpPr txBox="1">
            <a:spLocks noChangeArrowheads="1"/>
          </p:cNvSpPr>
          <p:nvPr/>
        </p:nvSpPr>
        <p:spPr bwMode="auto">
          <a:xfrm>
            <a:off x="6516411" y="3459540"/>
            <a:ext cx="262758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Detect particles with angles 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below 0.5</a:t>
            </a:r>
            <a:r>
              <a:rPr lang="en-US" sz="1600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beyond ion FFQs and in arcs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Need 4 m machine element free region</a:t>
            </a:r>
            <a:endParaRPr lang="en-US" sz="1600" b="1" dirty="0">
              <a:solidFill>
                <a:srgbClr val="CC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11" name="Text Box 32"/>
          <p:cNvSpPr txBox="1">
            <a:spLocks noChangeArrowheads="1"/>
          </p:cNvSpPr>
          <p:nvPr/>
        </p:nvSpPr>
        <p:spPr bwMode="auto">
          <a:xfrm>
            <a:off x="3541928" y="1146175"/>
            <a:ext cx="850900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detectors</a:t>
            </a:r>
          </a:p>
        </p:txBody>
      </p:sp>
      <p:sp>
        <p:nvSpPr>
          <p:cNvPr id="20512" name="TextBox 33"/>
          <p:cNvSpPr txBox="1">
            <a:spLocks noChangeArrowheads="1"/>
          </p:cNvSpPr>
          <p:nvPr/>
        </p:nvSpPr>
        <p:spPr bwMode="auto">
          <a:xfrm>
            <a:off x="1258329" y="3012644"/>
            <a:ext cx="2057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Central detector</a:t>
            </a:r>
            <a:endParaRPr lang="en-US" sz="18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13" name="TextBox 41"/>
          <p:cNvSpPr txBox="1">
            <a:spLocks noChangeArrowheads="1"/>
          </p:cNvSpPr>
          <p:nvPr/>
        </p:nvSpPr>
        <p:spPr bwMode="auto">
          <a:xfrm>
            <a:off x="4522572" y="3444875"/>
            <a:ext cx="2286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Detect particles with angles 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down to 0.5</a:t>
            </a:r>
            <a:r>
              <a:rPr lang="en-US" sz="1600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before ion FFQs.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Need 1-2 Tm </a:t>
            </a:r>
            <a:r>
              <a:rPr lang="en-US" sz="1600" b="1" dirty="0" smtClean="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dipole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14" name="Line 5"/>
          <p:cNvSpPr>
            <a:spLocks noChangeShapeType="1"/>
          </p:cNvSpPr>
          <p:nvPr/>
        </p:nvSpPr>
        <p:spPr bwMode="auto">
          <a:xfrm flipH="1">
            <a:off x="1944129" y="3422219"/>
            <a:ext cx="20638" cy="30162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15" name="AutoShape 1"/>
          <p:cNvSpPr>
            <a:spLocks noChangeArrowheads="1"/>
          </p:cNvSpPr>
          <p:nvPr/>
        </p:nvSpPr>
        <p:spPr bwMode="auto">
          <a:xfrm>
            <a:off x="1180542" y="3982606"/>
            <a:ext cx="1909762" cy="1477963"/>
          </a:xfrm>
          <a:prstGeom prst="roundRect">
            <a:avLst>
              <a:gd name="adj" fmla="val 116"/>
            </a:avLst>
          </a:prstGeom>
          <a:solidFill>
            <a:srgbClr val="CCFFFF">
              <a:alpha val="98038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16" name="Line 2"/>
          <p:cNvSpPr>
            <a:spLocks noChangeShapeType="1"/>
          </p:cNvSpPr>
          <p:nvPr/>
        </p:nvSpPr>
        <p:spPr bwMode="auto">
          <a:xfrm flipV="1">
            <a:off x="496329" y="4722381"/>
            <a:ext cx="4267200" cy="9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Line 3"/>
          <p:cNvSpPr>
            <a:spLocks noChangeShapeType="1"/>
          </p:cNvSpPr>
          <p:nvPr/>
        </p:nvSpPr>
        <p:spPr bwMode="auto">
          <a:xfrm>
            <a:off x="1944129" y="4720794"/>
            <a:ext cx="2293938" cy="14779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18" name="Line 4"/>
          <p:cNvSpPr>
            <a:spLocks noChangeShapeType="1"/>
          </p:cNvSpPr>
          <p:nvPr/>
        </p:nvSpPr>
        <p:spPr bwMode="auto">
          <a:xfrm flipV="1">
            <a:off x="1944129" y="3242831"/>
            <a:ext cx="2293938" cy="14795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19" name="AutoShape 6"/>
          <p:cNvSpPr>
            <a:spLocks noChangeArrowheads="1"/>
          </p:cNvSpPr>
          <p:nvPr/>
        </p:nvSpPr>
        <p:spPr bwMode="auto">
          <a:xfrm>
            <a:off x="997979" y="3800044"/>
            <a:ext cx="2417763" cy="1841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646 w 21600"/>
              <a:gd name="T13" fmla="*/ 2646 h 21600"/>
              <a:gd name="T14" fmla="*/ 18954 w 21600"/>
              <a:gd name="T15" fmla="*/ 1895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692" y="21600"/>
                </a:lnTo>
                <a:lnTo>
                  <a:pt x="19908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C0C0C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20" name="AutoShape 14"/>
          <p:cNvSpPr>
            <a:spLocks noChangeArrowheads="1"/>
          </p:cNvSpPr>
          <p:nvPr/>
        </p:nvSpPr>
        <p:spPr bwMode="auto">
          <a:xfrm>
            <a:off x="1480579" y="4381069"/>
            <a:ext cx="938213" cy="679450"/>
          </a:xfrm>
          <a:prstGeom prst="roundRect">
            <a:avLst>
              <a:gd name="adj" fmla="val 579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21" name="AutoShape 15"/>
          <p:cNvSpPr>
            <a:spLocks noChangeArrowheads="1"/>
          </p:cNvSpPr>
          <p:nvPr/>
        </p:nvSpPr>
        <p:spPr bwMode="auto">
          <a:xfrm>
            <a:off x="2968067" y="4012769"/>
            <a:ext cx="114300" cy="1401762"/>
          </a:xfrm>
          <a:prstGeom prst="roundRect">
            <a:avLst>
              <a:gd name="adj" fmla="val 579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22" name="AutoShape 16"/>
          <p:cNvSpPr>
            <a:spLocks noChangeArrowheads="1"/>
          </p:cNvSpPr>
          <p:nvPr/>
        </p:nvSpPr>
        <p:spPr bwMode="auto">
          <a:xfrm>
            <a:off x="1258329" y="3984194"/>
            <a:ext cx="1711325" cy="109537"/>
          </a:xfrm>
          <a:prstGeom prst="roundRect">
            <a:avLst>
              <a:gd name="adj" fmla="val 579"/>
            </a:avLst>
          </a:prstGeom>
          <a:solidFill>
            <a:srgbClr val="CC66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23" name="AutoShape 17"/>
          <p:cNvSpPr>
            <a:spLocks noChangeArrowheads="1"/>
          </p:cNvSpPr>
          <p:nvPr/>
        </p:nvSpPr>
        <p:spPr bwMode="auto">
          <a:xfrm>
            <a:off x="1853642" y="4633481"/>
            <a:ext cx="192087" cy="185738"/>
          </a:xfrm>
          <a:prstGeom prst="irregularSeal2">
            <a:avLst/>
          </a:prstGeom>
          <a:solidFill>
            <a:srgbClr val="8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24" name="AutoShape 18"/>
          <p:cNvSpPr>
            <a:spLocks noChangeArrowheads="1"/>
          </p:cNvSpPr>
          <p:nvPr/>
        </p:nvSpPr>
        <p:spPr bwMode="auto">
          <a:xfrm>
            <a:off x="1258329" y="5343094"/>
            <a:ext cx="1711325" cy="111125"/>
          </a:xfrm>
          <a:prstGeom prst="roundRect">
            <a:avLst>
              <a:gd name="adj" fmla="val 579"/>
            </a:avLst>
          </a:prstGeom>
          <a:solidFill>
            <a:srgbClr val="CC66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25" name="AutoShape 19"/>
          <p:cNvSpPr>
            <a:spLocks noChangeArrowheads="1"/>
          </p:cNvSpPr>
          <p:nvPr/>
        </p:nvSpPr>
        <p:spPr bwMode="auto">
          <a:xfrm>
            <a:off x="2653742" y="4265181"/>
            <a:ext cx="114300" cy="922338"/>
          </a:xfrm>
          <a:prstGeom prst="roundRect">
            <a:avLst>
              <a:gd name="adj" fmla="val 579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26" name="AutoShape 20"/>
          <p:cNvSpPr>
            <a:spLocks noChangeArrowheads="1"/>
          </p:cNvSpPr>
          <p:nvPr/>
        </p:nvSpPr>
        <p:spPr bwMode="auto">
          <a:xfrm>
            <a:off x="1742517" y="4138181"/>
            <a:ext cx="1146175" cy="2587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023 w 21600"/>
              <a:gd name="T13" fmla="*/ 6023 h 21600"/>
              <a:gd name="T14" fmla="*/ 15577 w 21600"/>
              <a:gd name="T15" fmla="*/ 155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445" y="21600"/>
                </a:lnTo>
                <a:lnTo>
                  <a:pt x="1315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808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27" name="AutoShape 21"/>
          <p:cNvSpPr>
            <a:spLocks noChangeArrowheads="1"/>
          </p:cNvSpPr>
          <p:nvPr/>
        </p:nvSpPr>
        <p:spPr bwMode="auto">
          <a:xfrm flipV="1">
            <a:off x="1748867" y="5057344"/>
            <a:ext cx="1146175" cy="2587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023 w 21600"/>
              <a:gd name="T13" fmla="*/ 6023 h 21600"/>
              <a:gd name="T14" fmla="*/ 15577 w 21600"/>
              <a:gd name="T15" fmla="*/ 155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445" y="21600"/>
                </a:lnTo>
                <a:lnTo>
                  <a:pt x="1315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808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28" name="AutoShape 22"/>
          <p:cNvSpPr>
            <a:spLocks noChangeArrowheads="1"/>
          </p:cNvSpPr>
          <p:nvPr/>
        </p:nvSpPr>
        <p:spPr bwMode="auto">
          <a:xfrm>
            <a:off x="3726892" y="3515881"/>
            <a:ext cx="190500" cy="2400300"/>
          </a:xfrm>
          <a:prstGeom prst="roundRect">
            <a:avLst>
              <a:gd name="adj" fmla="val 579"/>
            </a:avLst>
          </a:prstGeom>
          <a:solidFill>
            <a:srgbClr val="FF66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29" name="AutoShape 23"/>
          <p:cNvSpPr>
            <a:spLocks noChangeArrowheads="1"/>
          </p:cNvSpPr>
          <p:nvPr/>
        </p:nvSpPr>
        <p:spPr bwMode="auto">
          <a:xfrm>
            <a:off x="3938029" y="3341256"/>
            <a:ext cx="190500" cy="2770188"/>
          </a:xfrm>
          <a:prstGeom prst="roundRect">
            <a:avLst>
              <a:gd name="adj" fmla="val 579"/>
            </a:avLst>
          </a:prstGeom>
          <a:solidFill>
            <a:srgbClr val="E6E6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30" name="AutoShape 24"/>
          <p:cNvSpPr>
            <a:spLocks noChangeArrowheads="1"/>
          </p:cNvSpPr>
          <p:nvPr/>
        </p:nvSpPr>
        <p:spPr bwMode="auto">
          <a:xfrm>
            <a:off x="4149167" y="3798456"/>
            <a:ext cx="190500" cy="1846263"/>
          </a:xfrm>
          <a:prstGeom prst="roundRect">
            <a:avLst>
              <a:gd name="adj" fmla="val 579"/>
            </a:avLst>
          </a:prstGeom>
          <a:solidFill>
            <a:srgbClr val="E6E6E6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31" name="AutoShape 25"/>
          <p:cNvSpPr>
            <a:spLocks noChangeArrowheads="1"/>
          </p:cNvSpPr>
          <p:nvPr/>
        </p:nvSpPr>
        <p:spPr bwMode="auto">
          <a:xfrm>
            <a:off x="3680854" y="3585731"/>
            <a:ext cx="39688" cy="2274888"/>
          </a:xfrm>
          <a:prstGeom prst="roundRect">
            <a:avLst>
              <a:gd name="adj" fmla="val 579"/>
            </a:avLst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32" name="AutoShape 26"/>
          <p:cNvSpPr>
            <a:spLocks noChangeArrowheads="1"/>
          </p:cNvSpPr>
          <p:nvPr/>
        </p:nvSpPr>
        <p:spPr bwMode="auto">
          <a:xfrm>
            <a:off x="683654" y="3738131"/>
            <a:ext cx="38100" cy="1993900"/>
          </a:xfrm>
          <a:prstGeom prst="roundRect">
            <a:avLst>
              <a:gd name="adj" fmla="val 579"/>
            </a:avLst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33" name="Text Box 27"/>
          <p:cNvSpPr txBox="1">
            <a:spLocks noChangeArrowheads="1"/>
          </p:cNvSpPr>
          <p:nvPr/>
        </p:nvSpPr>
        <p:spPr bwMode="auto">
          <a:xfrm rot="-5400000">
            <a:off x="3212552" y="4594698"/>
            <a:ext cx="1247755" cy="2887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4520" rIns="90000" bIns="4680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EM Calorimeter</a:t>
            </a:r>
          </a:p>
        </p:txBody>
      </p:sp>
      <p:sp>
        <p:nvSpPr>
          <p:cNvPr id="20534" name="Text Box 28"/>
          <p:cNvSpPr txBox="1">
            <a:spLocks noChangeArrowheads="1"/>
          </p:cNvSpPr>
          <p:nvPr/>
        </p:nvSpPr>
        <p:spPr bwMode="auto">
          <a:xfrm rot="-5400000">
            <a:off x="3297761" y="4505004"/>
            <a:ext cx="1518662" cy="2887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4520" rIns="90000" bIns="4680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Hadron Calorimeter</a:t>
            </a:r>
          </a:p>
        </p:txBody>
      </p:sp>
      <p:sp>
        <p:nvSpPr>
          <p:cNvPr id="20535" name="Text Box 29"/>
          <p:cNvSpPr txBox="1">
            <a:spLocks noChangeArrowheads="1"/>
          </p:cNvSpPr>
          <p:nvPr/>
        </p:nvSpPr>
        <p:spPr bwMode="auto">
          <a:xfrm rot="-5400000">
            <a:off x="3675595" y="4470079"/>
            <a:ext cx="1188444" cy="2887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4520" rIns="90000" bIns="4680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Muon Detector</a:t>
            </a:r>
          </a:p>
        </p:txBody>
      </p:sp>
      <p:sp>
        <p:nvSpPr>
          <p:cNvPr id="20536" name="AutoShape 30"/>
          <p:cNvSpPr>
            <a:spLocks noChangeArrowheads="1"/>
          </p:cNvSpPr>
          <p:nvPr/>
        </p:nvSpPr>
        <p:spPr bwMode="auto">
          <a:xfrm rot="16200000" flipH="1">
            <a:off x="-910196" y="4625544"/>
            <a:ext cx="2954337" cy="1920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505 w 21600"/>
              <a:gd name="T13" fmla="*/ 2505 h 21600"/>
              <a:gd name="T14" fmla="*/ 19095 w 21600"/>
              <a:gd name="T15" fmla="*/ 1909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409" y="21600"/>
                </a:lnTo>
                <a:lnTo>
                  <a:pt x="2019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6633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37" name="Text Box 31"/>
          <p:cNvSpPr txBox="1">
            <a:spLocks noChangeArrowheads="1"/>
          </p:cNvSpPr>
          <p:nvPr/>
        </p:nvSpPr>
        <p:spPr bwMode="auto">
          <a:xfrm rot="-5400000">
            <a:off x="-25948" y="4404198"/>
            <a:ext cx="1247755" cy="2887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4520" rIns="90000" bIns="4680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EM Calorimeter</a:t>
            </a:r>
          </a:p>
        </p:txBody>
      </p:sp>
      <p:sp>
        <p:nvSpPr>
          <p:cNvPr id="20538" name="AutoShape 33"/>
          <p:cNvSpPr>
            <a:spLocks noChangeArrowheads="1"/>
          </p:cNvSpPr>
          <p:nvPr/>
        </p:nvSpPr>
        <p:spPr bwMode="auto">
          <a:xfrm>
            <a:off x="1004329" y="3430156"/>
            <a:ext cx="2370138" cy="369888"/>
          </a:xfrm>
          <a:prstGeom prst="roundRect">
            <a:avLst>
              <a:gd name="adj" fmla="val 579"/>
            </a:avLst>
          </a:prstGeom>
          <a:solidFill>
            <a:srgbClr val="CCCC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39" name="Text Box 34"/>
          <p:cNvSpPr txBox="1">
            <a:spLocks noChangeArrowheads="1"/>
          </p:cNvSpPr>
          <p:nvPr/>
        </p:nvSpPr>
        <p:spPr bwMode="auto">
          <a:xfrm>
            <a:off x="1037667" y="3495244"/>
            <a:ext cx="2326576" cy="2887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4520" rIns="90000" bIns="4680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Solenoid yoke + Muon Detector</a:t>
            </a:r>
          </a:p>
        </p:txBody>
      </p:sp>
      <p:sp>
        <p:nvSpPr>
          <p:cNvPr id="20540" name="Text Box 35"/>
          <p:cNvSpPr txBox="1">
            <a:spLocks noChangeArrowheads="1"/>
          </p:cNvSpPr>
          <p:nvPr/>
        </p:nvSpPr>
        <p:spPr bwMode="auto">
          <a:xfrm>
            <a:off x="3363354" y="3269819"/>
            <a:ext cx="488380" cy="2887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4520" rIns="90000" bIns="4680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TOF</a:t>
            </a:r>
          </a:p>
        </p:txBody>
      </p:sp>
      <p:sp>
        <p:nvSpPr>
          <p:cNvPr id="20541" name="AutoShape 36"/>
          <p:cNvSpPr>
            <a:spLocks noChangeArrowheads="1"/>
          </p:cNvSpPr>
          <p:nvPr/>
        </p:nvSpPr>
        <p:spPr bwMode="auto">
          <a:xfrm>
            <a:off x="1144029" y="4147706"/>
            <a:ext cx="114300" cy="1165225"/>
          </a:xfrm>
          <a:prstGeom prst="roundRect">
            <a:avLst>
              <a:gd name="adj" fmla="val 579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42" name="AutoShape 37"/>
          <p:cNvSpPr>
            <a:spLocks noChangeArrowheads="1"/>
          </p:cNvSpPr>
          <p:nvPr/>
        </p:nvSpPr>
        <p:spPr bwMode="auto">
          <a:xfrm rot="16200000" flipH="1">
            <a:off x="23254" y="4530294"/>
            <a:ext cx="1846263" cy="38258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485 w 21600"/>
              <a:gd name="T13" fmla="*/ 3485 h 21600"/>
              <a:gd name="T14" fmla="*/ 18115 w 21600"/>
              <a:gd name="T15" fmla="*/ 1811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369" y="21600"/>
                </a:lnTo>
                <a:lnTo>
                  <a:pt x="1823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999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43" name="Text Box 38"/>
          <p:cNvSpPr txBox="1">
            <a:spLocks noChangeArrowheads="1"/>
          </p:cNvSpPr>
          <p:nvPr/>
        </p:nvSpPr>
        <p:spPr bwMode="auto">
          <a:xfrm rot="-5400000">
            <a:off x="654213" y="4412136"/>
            <a:ext cx="608157" cy="2887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4520" rIns="90000" bIns="4680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HTCC</a:t>
            </a:r>
          </a:p>
        </p:txBody>
      </p:sp>
      <p:sp>
        <p:nvSpPr>
          <p:cNvPr id="20544" name="AutoShape 39"/>
          <p:cNvSpPr>
            <a:spLocks noChangeArrowheads="1"/>
          </p:cNvSpPr>
          <p:nvPr/>
        </p:nvSpPr>
        <p:spPr bwMode="auto">
          <a:xfrm flipV="1">
            <a:off x="999567" y="5454219"/>
            <a:ext cx="2417762" cy="1857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646 w 21600"/>
              <a:gd name="T13" fmla="*/ 2646 h 21600"/>
              <a:gd name="T14" fmla="*/ 18954 w 21600"/>
              <a:gd name="T15" fmla="*/ 1895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692" y="21600"/>
                </a:lnTo>
                <a:lnTo>
                  <a:pt x="19908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C0C0C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45" name="AutoShape 40"/>
          <p:cNvSpPr>
            <a:spLocks noChangeArrowheads="1"/>
          </p:cNvSpPr>
          <p:nvPr/>
        </p:nvSpPr>
        <p:spPr bwMode="auto">
          <a:xfrm>
            <a:off x="1004329" y="5639956"/>
            <a:ext cx="2370138" cy="369888"/>
          </a:xfrm>
          <a:prstGeom prst="roundRect">
            <a:avLst>
              <a:gd name="adj" fmla="val 579"/>
            </a:avLst>
          </a:prstGeom>
          <a:solidFill>
            <a:srgbClr val="CCCC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46" name="AutoShape 41"/>
          <p:cNvSpPr>
            <a:spLocks noChangeArrowheads="1"/>
          </p:cNvSpPr>
          <p:nvPr/>
        </p:nvSpPr>
        <p:spPr bwMode="auto">
          <a:xfrm rot="5400000">
            <a:off x="2272741" y="4435044"/>
            <a:ext cx="2214563" cy="5730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60 w 21600"/>
              <a:gd name="T13" fmla="*/ 3560 h 21600"/>
              <a:gd name="T14" fmla="*/ 18040 w 21600"/>
              <a:gd name="T15" fmla="*/ 1804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519" y="21600"/>
                </a:lnTo>
                <a:lnTo>
                  <a:pt x="1808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966CC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47" name="Text Box 42"/>
          <p:cNvSpPr txBox="1">
            <a:spLocks noChangeArrowheads="1"/>
          </p:cNvSpPr>
          <p:nvPr/>
        </p:nvSpPr>
        <p:spPr bwMode="auto">
          <a:xfrm rot="-5400000">
            <a:off x="3146837" y="4401023"/>
            <a:ext cx="556860" cy="2887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4520" rIns="90000" bIns="4680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RICH</a:t>
            </a:r>
          </a:p>
        </p:txBody>
      </p:sp>
      <p:sp>
        <p:nvSpPr>
          <p:cNvPr id="20548" name="AutoShape 43"/>
          <p:cNvSpPr>
            <a:spLocks noChangeArrowheads="1"/>
          </p:cNvSpPr>
          <p:nvPr/>
        </p:nvSpPr>
        <p:spPr bwMode="auto">
          <a:xfrm rot="3300000">
            <a:off x="3153804" y="3638119"/>
            <a:ext cx="36513" cy="611187"/>
          </a:xfrm>
          <a:prstGeom prst="roundRect">
            <a:avLst>
              <a:gd name="adj" fmla="val 579"/>
            </a:avLst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49" name="AutoShape 44"/>
          <p:cNvSpPr>
            <a:spLocks noChangeArrowheads="1"/>
          </p:cNvSpPr>
          <p:nvPr/>
        </p:nvSpPr>
        <p:spPr bwMode="auto">
          <a:xfrm>
            <a:off x="1136092" y="4081031"/>
            <a:ext cx="1803400" cy="58738"/>
          </a:xfrm>
          <a:prstGeom prst="roundRect">
            <a:avLst>
              <a:gd name="adj" fmla="val 579"/>
            </a:avLst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50" name="AutoShape 45"/>
          <p:cNvSpPr>
            <a:spLocks noChangeArrowheads="1"/>
          </p:cNvSpPr>
          <p:nvPr/>
        </p:nvSpPr>
        <p:spPr bwMode="auto">
          <a:xfrm rot="-3300000">
            <a:off x="3151423" y="5202600"/>
            <a:ext cx="36513" cy="612775"/>
          </a:xfrm>
          <a:prstGeom prst="roundRect">
            <a:avLst>
              <a:gd name="adj" fmla="val 579"/>
            </a:avLst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51" name="AutoShape 46"/>
          <p:cNvSpPr>
            <a:spLocks noChangeArrowheads="1"/>
          </p:cNvSpPr>
          <p:nvPr/>
        </p:nvSpPr>
        <p:spPr bwMode="auto">
          <a:xfrm flipV="1">
            <a:off x="1174192" y="5060519"/>
            <a:ext cx="1435100" cy="2603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295 w 21600"/>
              <a:gd name="T13" fmla="*/ 4295 h 21600"/>
              <a:gd name="T14" fmla="*/ 17305 w 21600"/>
              <a:gd name="T15" fmla="*/ 1730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989" y="21600"/>
                </a:lnTo>
                <a:lnTo>
                  <a:pt x="1661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808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52" name="AutoShape 47"/>
          <p:cNvSpPr>
            <a:spLocks noChangeArrowheads="1"/>
          </p:cNvSpPr>
          <p:nvPr/>
        </p:nvSpPr>
        <p:spPr bwMode="auto">
          <a:xfrm>
            <a:off x="1136092" y="5306581"/>
            <a:ext cx="1803400" cy="58738"/>
          </a:xfrm>
          <a:prstGeom prst="roundRect">
            <a:avLst>
              <a:gd name="adj" fmla="val 579"/>
            </a:avLst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53" name="AutoShape 48"/>
          <p:cNvSpPr>
            <a:spLocks noChangeArrowheads="1"/>
          </p:cNvSpPr>
          <p:nvPr/>
        </p:nvSpPr>
        <p:spPr bwMode="auto">
          <a:xfrm>
            <a:off x="1171017" y="4139769"/>
            <a:ext cx="1433512" cy="2587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295 w 21600"/>
              <a:gd name="T13" fmla="*/ 4295 h 21600"/>
              <a:gd name="T14" fmla="*/ 17305 w 21600"/>
              <a:gd name="T15" fmla="*/ 1730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989" y="21600"/>
                </a:lnTo>
                <a:lnTo>
                  <a:pt x="1661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808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54" name="Text Box 49"/>
          <p:cNvSpPr txBox="1">
            <a:spLocks noChangeArrowheads="1"/>
          </p:cNvSpPr>
          <p:nvPr/>
        </p:nvSpPr>
        <p:spPr bwMode="auto">
          <a:xfrm>
            <a:off x="1190067" y="4135006"/>
            <a:ext cx="1587399" cy="2887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4520" rIns="90000" bIns="4680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RICH or DIRC/LTCC</a:t>
            </a:r>
          </a:p>
        </p:txBody>
      </p:sp>
      <p:sp>
        <p:nvSpPr>
          <p:cNvPr id="20555" name="Text Box 50"/>
          <p:cNvSpPr txBox="1">
            <a:spLocks noChangeArrowheads="1"/>
          </p:cNvSpPr>
          <p:nvPr/>
        </p:nvSpPr>
        <p:spPr bwMode="auto">
          <a:xfrm>
            <a:off x="1571067" y="4400119"/>
            <a:ext cx="764353" cy="2887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4520" rIns="90000" bIns="4680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Tracking</a:t>
            </a:r>
          </a:p>
        </p:txBody>
      </p:sp>
      <p:sp>
        <p:nvSpPr>
          <p:cNvPr id="20556" name="AutoShape 51"/>
          <p:cNvSpPr>
            <a:spLocks noChangeArrowheads="1"/>
          </p:cNvSpPr>
          <p:nvPr/>
        </p:nvSpPr>
        <p:spPr bwMode="auto">
          <a:xfrm>
            <a:off x="1182129" y="3925456"/>
            <a:ext cx="1901825" cy="42863"/>
          </a:xfrm>
          <a:prstGeom prst="roundRect">
            <a:avLst>
              <a:gd name="adj" fmla="val 579"/>
            </a:avLst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57" name="AutoShape 52"/>
          <p:cNvSpPr>
            <a:spLocks noChangeArrowheads="1"/>
          </p:cNvSpPr>
          <p:nvPr/>
        </p:nvSpPr>
        <p:spPr bwMode="auto">
          <a:xfrm>
            <a:off x="1182129" y="5476444"/>
            <a:ext cx="1901825" cy="44450"/>
          </a:xfrm>
          <a:prstGeom prst="roundRect">
            <a:avLst>
              <a:gd name="adj" fmla="val 579"/>
            </a:avLst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8" name="Straight Arrow Connector 87"/>
          <p:cNvCxnSpPr/>
          <p:nvPr/>
        </p:nvCxnSpPr>
        <p:spPr>
          <a:xfrm>
            <a:off x="1180542" y="6392431"/>
            <a:ext cx="763587" cy="11113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59" name="Straight Arrow Connector 88"/>
          <p:cNvCxnSpPr>
            <a:cxnSpLocks noChangeShapeType="1"/>
          </p:cNvCxnSpPr>
          <p:nvPr/>
        </p:nvCxnSpPr>
        <p:spPr bwMode="auto">
          <a:xfrm flipV="1">
            <a:off x="1944129" y="6392431"/>
            <a:ext cx="1146175" cy="95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0560" name="Straight Arrow Connector 89"/>
          <p:cNvCxnSpPr>
            <a:cxnSpLocks noChangeShapeType="1"/>
          </p:cNvCxnSpPr>
          <p:nvPr/>
        </p:nvCxnSpPr>
        <p:spPr bwMode="auto">
          <a:xfrm flipV="1">
            <a:off x="3090304" y="6392431"/>
            <a:ext cx="765175" cy="95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20561" name="TextBox 90"/>
          <p:cNvSpPr txBox="1">
            <a:spLocks noChangeArrowheads="1"/>
          </p:cNvSpPr>
          <p:nvPr/>
        </p:nvSpPr>
        <p:spPr bwMode="auto">
          <a:xfrm>
            <a:off x="1394854" y="6103506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2m</a:t>
            </a:r>
          </a:p>
        </p:txBody>
      </p:sp>
      <p:sp>
        <p:nvSpPr>
          <p:cNvPr id="20562" name="TextBox 91"/>
          <p:cNvSpPr txBox="1">
            <a:spLocks noChangeArrowheads="1"/>
          </p:cNvSpPr>
          <p:nvPr/>
        </p:nvSpPr>
        <p:spPr bwMode="auto">
          <a:xfrm>
            <a:off x="2326717" y="6093981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3m</a:t>
            </a:r>
          </a:p>
        </p:txBody>
      </p:sp>
      <p:sp>
        <p:nvSpPr>
          <p:cNvPr id="20563" name="TextBox 92"/>
          <p:cNvSpPr txBox="1">
            <a:spLocks noChangeArrowheads="1"/>
          </p:cNvSpPr>
          <p:nvPr/>
        </p:nvSpPr>
        <p:spPr bwMode="auto">
          <a:xfrm>
            <a:off x="3218892" y="6086044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2m</a:t>
            </a:r>
          </a:p>
        </p:txBody>
      </p:sp>
      <p:cxnSp>
        <p:nvCxnSpPr>
          <p:cNvPr id="20564" name="Straight Arrow Connector 94"/>
          <p:cNvCxnSpPr>
            <a:cxnSpLocks noChangeShapeType="1"/>
          </p:cNvCxnSpPr>
          <p:nvPr/>
        </p:nvCxnSpPr>
        <p:spPr bwMode="auto">
          <a:xfrm rot="5400000" flipH="1" flipV="1">
            <a:off x="-481571" y="4700156"/>
            <a:ext cx="1538288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20565" name="TextBox 95"/>
          <p:cNvSpPr txBox="1">
            <a:spLocks noChangeArrowheads="1"/>
          </p:cNvSpPr>
          <p:nvPr/>
        </p:nvSpPr>
        <p:spPr bwMode="auto">
          <a:xfrm rot="-5400000">
            <a:off x="-175977" y="4415200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4-5m</a:t>
            </a:r>
          </a:p>
        </p:txBody>
      </p:sp>
      <p:sp>
        <p:nvSpPr>
          <p:cNvPr id="20566" name="Text Box 32"/>
          <p:cNvSpPr txBox="1">
            <a:spLocks noChangeArrowheads="1"/>
          </p:cNvSpPr>
          <p:nvPr/>
        </p:nvSpPr>
        <p:spPr bwMode="auto">
          <a:xfrm>
            <a:off x="961467" y="5455806"/>
            <a:ext cx="2336194" cy="2610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4520" rIns="90000" bIns="4680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Solenoid yoke + Hadronic Calorimeter</a:t>
            </a:r>
          </a:p>
        </p:txBody>
      </p:sp>
      <p:sp>
        <p:nvSpPr>
          <p:cNvPr id="20567" name="TextBox 98"/>
          <p:cNvSpPr txBox="1">
            <a:spLocks noChangeArrowheads="1"/>
          </p:cNvSpPr>
          <p:nvPr/>
        </p:nvSpPr>
        <p:spPr bwMode="auto">
          <a:xfrm>
            <a:off x="4547286" y="4782060"/>
            <a:ext cx="4419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Very-forward detector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Large dipole bend @ 20 meter from IP 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 correct 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50 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mr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ion horizontal crossing angle) allows for 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very-small angle detection (&lt;0.3</a:t>
            </a:r>
            <a:r>
              <a:rPr lang="en-US" sz="1600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Need 20 m machine element free region</a:t>
            </a:r>
            <a:endParaRPr lang="en-US" sz="1600" b="1" dirty="0">
              <a:solidFill>
                <a:srgbClr val="CC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68" name="Rectangle 88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65901"/>
            <a:ext cx="86106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 smtClean="0">
                <a:solidFill>
                  <a:schemeClr val="tx1"/>
                </a:solidFill>
                <a:ea typeface="ＭＳ Ｐゴシック" pitchFamily="34" charset="-128"/>
              </a:rPr>
              <a:t>MEIC: </a:t>
            </a:r>
            <a:r>
              <a:rPr lang="en-US" sz="60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Full</a:t>
            </a:r>
            <a:r>
              <a:rPr lang="en-US" b="1" dirty="0" smtClean="0">
                <a:solidFill>
                  <a:srgbClr val="FF0000"/>
                </a:solidFill>
                <a:ea typeface="ＭＳ Ｐゴシック" pitchFamily="34" charset="-128"/>
              </a:rPr>
              <a:t> </a:t>
            </a:r>
            <a:r>
              <a:rPr lang="en-US" sz="4000" b="1" dirty="0" smtClean="0">
                <a:solidFill>
                  <a:schemeClr val="tx1"/>
                </a:solidFill>
                <a:ea typeface="ＭＳ Ｐゴシック" pitchFamily="34" charset="-128"/>
              </a:rPr>
              <a:t>Acceptance Detector</a:t>
            </a:r>
          </a:p>
        </p:txBody>
      </p:sp>
      <p:grpSp>
        <p:nvGrpSpPr>
          <p:cNvPr id="2" name="Group 92"/>
          <p:cNvGrpSpPr>
            <a:grpSpLocks/>
          </p:cNvGrpSpPr>
          <p:nvPr/>
        </p:nvGrpSpPr>
        <p:grpSpPr bwMode="auto">
          <a:xfrm>
            <a:off x="2183028" y="762000"/>
            <a:ext cx="3733800" cy="400050"/>
            <a:chOff x="2133600" y="381000"/>
            <a:chExt cx="3733800" cy="400110"/>
          </a:xfrm>
        </p:grpSpPr>
        <p:cxnSp>
          <p:nvCxnSpPr>
            <p:cNvPr id="20571" name="Straight Arrow Connector 90"/>
            <p:cNvCxnSpPr>
              <a:cxnSpLocks noChangeShapeType="1"/>
            </p:cNvCxnSpPr>
            <p:nvPr/>
          </p:nvCxnSpPr>
          <p:spPr bwMode="auto">
            <a:xfrm>
              <a:off x="2133600" y="762000"/>
              <a:ext cx="3733800" cy="1588"/>
            </a:xfrm>
            <a:prstGeom prst="straightConnector1">
              <a:avLst/>
            </a:prstGeom>
            <a:noFill/>
            <a:ln w="44450">
              <a:solidFill>
                <a:srgbClr val="FF0000"/>
              </a:solidFill>
              <a:round/>
              <a:headEnd type="arrow" w="lg" len="lg"/>
              <a:tailEnd type="arrow" w="lg" len="lg"/>
            </a:ln>
          </p:spPr>
        </p:cxnSp>
        <p:sp>
          <p:nvSpPr>
            <p:cNvPr id="20572" name="TextBox 91"/>
            <p:cNvSpPr txBox="1">
              <a:spLocks noChangeArrowheads="1"/>
            </p:cNvSpPr>
            <p:nvPr/>
          </p:nvSpPr>
          <p:spPr bwMode="auto">
            <a:xfrm>
              <a:off x="3352800" y="381000"/>
              <a:ext cx="118241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7 meters</a:t>
              </a:r>
            </a:p>
          </p:txBody>
        </p:sp>
      </p:grpSp>
      <p:sp>
        <p:nvSpPr>
          <p:cNvPr id="92" name="Oval 91"/>
          <p:cNvSpPr/>
          <p:nvPr/>
        </p:nvSpPr>
        <p:spPr>
          <a:xfrm>
            <a:off x="4773828" y="1371600"/>
            <a:ext cx="838200" cy="457200"/>
          </a:xfrm>
          <a:prstGeom prst="ellipse">
            <a:avLst/>
          </a:prstGeom>
          <a:noFill/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CC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105400" y="2987675"/>
            <a:ext cx="3382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Three-stage detection</a:t>
            </a:r>
            <a:endParaRPr lang="en-US" sz="2400" b="1" u="sng" dirty="0">
              <a:solidFill>
                <a:srgbClr val="CC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379554" y="6028032"/>
            <a:ext cx="4499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Arial" pitchFamily="34" charset="0"/>
                <a:cs typeface="Arial" pitchFamily="34" charset="0"/>
              </a:rPr>
              <a:t>All incorporated in MEIC design</a:t>
            </a:r>
            <a:endParaRPr lang="en-US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Text Box 5"/>
          <p:cNvSpPr txBox="1">
            <a:spLocks noChangeArrowheads="1"/>
          </p:cNvSpPr>
          <p:nvPr/>
        </p:nvSpPr>
        <p:spPr bwMode="auto">
          <a:xfrm>
            <a:off x="5169116" y="762000"/>
            <a:ext cx="4114800" cy="285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81639" tIns="42452" rIns="81639" bIns="42452">
            <a:spAutoFit/>
          </a:bodyPr>
          <a:lstStyle/>
          <a:p>
            <a:pPr>
              <a:spcBef>
                <a:spcPts val="680"/>
              </a:spcBef>
              <a:tabLst>
                <a:tab pos="656650" algn="l"/>
              </a:tabLst>
            </a:pPr>
            <a:r>
              <a:rPr lang="en-US" sz="1300" dirty="0" smtClean="0">
                <a:solidFill>
                  <a:srgbClr val="147806"/>
                </a:solidFill>
                <a:latin typeface="Arial" pitchFamily="34" charset="0"/>
                <a:cs typeface="Arial" pitchFamily="34" charset="0"/>
              </a:rPr>
              <a:t>(P. </a:t>
            </a:r>
            <a:r>
              <a:rPr lang="en-US" sz="1300" dirty="0" err="1" smtClean="0">
                <a:solidFill>
                  <a:srgbClr val="147806"/>
                </a:solidFill>
                <a:latin typeface="Arial" pitchFamily="34" charset="0"/>
                <a:cs typeface="Arial" pitchFamily="34" charset="0"/>
              </a:rPr>
              <a:t>Nadel-Turonski</a:t>
            </a:r>
            <a:r>
              <a:rPr lang="en-US" sz="1300" dirty="0" smtClean="0">
                <a:solidFill>
                  <a:srgbClr val="147806"/>
                </a:solidFill>
                <a:latin typeface="Arial" pitchFamily="34" charset="0"/>
                <a:cs typeface="Arial" pitchFamily="34" charset="0"/>
              </a:rPr>
              <a:t>, V. </a:t>
            </a:r>
            <a:r>
              <a:rPr lang="en-US" sz="1300" dirty="0" err="1" smtClean="0">
                <a:solidFill>
                  <a:srgbClr val="147806"/>
                </a:solidFill>
                <a:latin typeface="Arial" pitchFamily="34" charset="0"/>
                <a:cs typeface="Arial" pitchFamily="34" charset="0"/>
              </a:rPr>
              <a:t>Morozov</a:t>
            </a:r>
            <a:r>
              <a:rPr lang="en-US" sz="1300" dirty="0" smtClean="0">
                <a:solidFill>
                  <a:srgbClr val="147806"/>
                </a:solidFill>
                <a:latin typeface="Arial" pitchFamily="34" charset="0"/>
                <a:cs typeface="Arial" pitchFamily="34" charset="0"/>
              </a:rPr>
              <a:t>, T. Horn, C. Hyde) </a:t>
            </a:r>
            <a:endParaRPr lang="en-US" sz="1300" dirty="0">
              <a:solidFill>
                <a:srgbClr val="14780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21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 smtClean="0">
                <a:solidFill>
                  <a:schemeClr val="tx1"/>
                </a:solidFill>
              </a:rPr>
              <a:t> Century Science Questions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81445"/>
            <a:ext cx="7772400" cy="5334000"/>
          </a:xfrm>
        </p:spPr>
        <p:txBody>
          <a:bodyPr/>
          <a:lstStyle/>
          <a:p>
            <a:pPr>
              <a:spcBef>
                <a:spcPts val="0"/>
              </a:spcBef>
              <a:buClr>
                <a:srgbClr val="C00000"/>
              </a:buClr>
            </a:pPr>
            <a:r>
              <a:rPr lang="en-US" b="1" dirty="0" smtClean="0">
                <a:solidFill>
                  <a:srgbClr val="002060"/>
                </a:solidFill>
              </a:rPr>
              <a:t>What is the role of </a:t>
            </a:r>
            <a:r>
              <a:rPr lang="en-US" b="1" dirty="0" err="1" smtClean="0">
                <a:solidFill>
                  <a:srgbClr val="002060"/>
                </a:solidFill>
              </a:rPr>
              <a:t>gluonic</a:t>
            </a:r>
            <a:r>
              <a:rPr lang="en-US" b="1" dirty="0" smtClean="0">
                <a:solidFill>
                  <a:srgbClr val="002060"/>
                </a:solidFill>
              </a:rPr>
              <a:t> excitations in the spectroscopy of light mesons? </a:t>
            </a:r>
          </a:p>
          <a:p>
            <a:pPr>
              <a:spcBef>
                <a:spcPts val="0"/>
              </a:spcBef>
              <a:buClr>
                <a:srgbClr val="C00000"/>
              </a:buClr>
            </a:pPr>
            <a:endParaRPr lang="en-US" sz="1200" b="1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buClr>
                <a:srgbClr val="C00000"/>
              </a:buClr>
            </a:pPr>
            <a:r>
              <a:rPr lang="en-US" b="1" dirty="0" smtClean="0">
                <a:solidFill>
                  <a:srgbClr val="002060"/>
                </a:solidFill>
              </a:rPr>
              <a:t>Where is the missing spin in the nucleon?</a:t>
            </a:r>
          </a:p>
          <a:p>
            <a:pPr>
              <a:spcBef>
                <a:spcPts val="0"/>
              </a:spcBef>
              <a:buClr>
                <a:srgbClr val="C00000"/>
              </a:buClr>
              <a:buNone/>
            </a:pPr>
            <a:r>
              <a:rPr lang="en-US" b="1" dirty="0" smtClean="0">
                <a:solidFill>
                  <a:srgbClr val="002060"/>
                </a:solidFill>
              </a:rPr>
              <a:t>	What is the role of orbital angular momentum?</a:t>
            </a:r>
          </a:p>
          <a:p>
            <a:pPr>
              <a:spcBef>
                <a:spcPts val="0"/>
              </a:spcBef>
              <a:buClr>
                <a:srgbClr val="C00000"/>
              </a:buClr>
            </a:pPr>
            <a:endParaRPr lang="en-US" sz="1200" b="1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buClr>
                <a:srgbClr val="C00000"/>
              </a:buClr>
            </a:pPr>
            <a:r>
              <a:rPr lang="en-US" b="1" dirty="0" smtClean="0">
                <a:solidFill>
                  <a:srgbClr val="002060"/>
                </a:solidFill>
              </a:rPr>
              <a:t>Can we reveal a novel landscape of nucleon substructure through measurements of new multidimensional distribution functions?</a:t>
            </a:r>
          </a:p>
          <a:p>
            <a:pPr>
              <a:spcBef>
                <a:spcPts val="0"/>
              </a:spcBef>
              <a:buClr>
                <a:srgbClr val="C00000"/>
              </a:buClr>
            </a:pPr>
            <a:endParaRPr lang="en-US" sz="1200" b="1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buClr>
                <a:srgbClr val="C00000"/>
              </a:buClr>
            </a:pPr>
            <a:r>
              <a:rPr lang="en-US" b="1" dirty="0" smtClean="0">
                <a:solidFill>
                  <a:srgbClr val="002060"/>
                </a:solidFill>
              </a:rPr>
              <a:t>What is the relation of short-range nuclear structure and </a:t>
            </a:r>
            <a:r>
              <a:rPr lang="en-US" b="1" dirty="0" err="1" smtClean="0">
                <a:solidFill>
                  <a:srgbClr val="002060"/>
                </a:solidFill>
              </a:rPr>
              <a:t>parton</a:t>
            </a:r>
            <a:r>
              <a:rPr lang="en-US" b="1" dirty="0" smtClean="0">
                <a:solidFill>
                  <a:srgbClr val="002060"/>
                </a:solidFill>
              </a:rPr>
              <a:t> dynamics?</a:t>
            </a:r>
          </a:p>
          <a:p>
            <a:pPr>
              <a:spcBef>
                <a:spcPts val="0"/>
              </a:spcBef>
              <a:buClr>
                <a:srgbClr val="C00000"/>
              </a:buClr>
              <a:buNone/>
            </a:pPr>
            <a:endParaRPr lang="en-US" sz="1200" b="1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buClr>
                <a:srgbClr val="C00000"/>
              </a:buClr>
            </a:pPr>
            <a:r>
              <a:rPr lang="en-US" b="1" dirty="0" smtClean="0">
                <a:solidFill>
                  <a:srgbClr val="002060"/>
                </a:solidFill>
              </a:rPr>
              <a:t>Can we discover evidence for physics</a:t>
            </a:r>
          </a:p>
          <a:p>
            <a:pPr>
              <a:spcBef>
                <a:spcPts val="0"/>
              </a:spcBef>
              <a:buClr>
                <a:srgbClr val="C00000"/>
              </a:buClr>
              <a:buNone/>
            </a:pPr>
            <a:r>
              <a:rPr lang="en-US" b="1" dirty="0" smtClean="0">
                <a:solidFill>
                  <a:srgbClr val="002060"/>
                </a:solidFill>
              </a:rPr>
              <a:t>	beyond the standard model</a:t>
            </a:r>
          </a:p>
          <a:p>
            <a:pPr>
              <a:spcBef>
                <a:spcPts val="0"/>
              </a:spcBef>
              <a:buClr>
                <a:srgbClr val="C00000"/>
              </a:buClr>
              <a:buNone/>
            </a:pPr>
            <a:r>
              <a:rPr lang="en-US" b="1" dirty="0" smtClean="0">
                <a:solidFill>
                  <a:srgbClr val="002060"/>
                </a:solidFill>
              </a:rPr>
              <a:t>	of particle physics?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l="9353" t="9973" r="61652" b="50015"/>
          <a:stretch>
            <a:fillRect/>
          </a:stretch>
        </p:blipFill>
        <p:spPr bwMode="auto">
          <a:xfrm>
            <a:off x="7378456" y="838201"/>
            <a:ext cx="1687286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041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2505075"/>
            <a:ext cx="1517171" cy="1914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3654" y="4343400"/>
            <a:ext cx="2071687" cy="220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/>
          <p:cNvSpPr>
            <a:spLocks noGrp="1"/>
          </p:cNvSpPr>
          <p:nvPr>
            <p:ph type="sldNum" idx="4294967295"/>
          </p:nvPr>
        </p:nvSpPr>
        <p:spPr>
          <a:xfrm>
            <a:off x="6555505" y="6247633"/>
            <a:ext cx="2128991" cy="470732"/>
          </a:xfrm>
          <a:prstGeom prst="rect">
            <a:avLst/>
          </a:prstGeom>
        </p:spPr>
        <p:txBody>
          <a:bodyPr lIns="82945" tIns="41473" rIns="82945" bIns="41473"/>
          <a:lstStyle/>
          <a:p>
            <a:fld id="{367EACCB-9093-40D9-9C43-46E90FC79A65}" type="slidenum">
              <a:rPr lang="en-US"/>
              <a:pPr/>
              <a:t>30</a:t>
            </a:fld>
            <a:endParaRPr lang="en-US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0644" y="5248587"/>
            <a:ext cx="7464431" cy="12063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7900889" y="5843120"/>
            <a:ext cx="270671" cy="359436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lIns="81639" tIns="40820" rIns="81639" bIns="40820">
            <a:spAutoFit/>
          </a:bodyPr>
          <a:lstStyle/>
          <a:p>
            <a:pPr hangingPunct="1">
              <a:lnSpc>
                <a:spcPct val="100000"/>
              </a:lnSpc>
            </a:pPr>
            <a:r>
              <a:rPr lang="de-DE" b="1">
                <a:solidFill>
                  <a:srgbClr val="FF0000"/>
                </a:solidFill>
                <a:latin typeface="Arial Narrow" pitchFamily="32" charset="0"/>
              </a:rPr>
              <a:t>e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8335907" y="5470277"/>
            <a:ext cx="280289" cy="359436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lIns="81639" tIns="40820" rIns="81639" bIns="40820">
            <a:spAutoFit/>
          </a:bodyPr>
          <a:lstStyle/>
          <a:p>
            <a:pPr hangingPunct="1">
              <a:lnSpc>
                <a:spcPct val="100000"/>
              </a:lnSpc>
            </a:pPr>
            <a:r>
              <a:rPr lang="de-DE" b="1">
                <a:solidFill>
                  <a:srgbClr val="0000FF"/>
                </a:solidFill>
                <a:latin typeface="Arial Narrow" pitchFamily="32" charset="0"/>
              </a:rPr>
              <a:t>p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7971471" y="5061446"/>
            <a:ext cx="280289" cy="359436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lIns="81639" tIns="40820" rIns="81639" bIns="40820">
            <a:spAutoFit/>
          </a:bodyPr>
          <a:lstStyle/>
          <a:p>
            <a:pPr hangingPunct="1">
              <a:lnSpc>
                <a:spcPct val="100000"/>
              </a:lnSpc>
            </a:pPr>
            <a:r>
              <a:rPr lang="de-DE" b="1">
                <a:solidFill>
                  <a:srgbClr val="00FF00"/>
                </a:solidFill>
                <a:latin typeface="Arial Narrow" pitchFamily="32" charset="0"/>
              </a:rPr>
              <a:t>n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4239256" y="5382466"/>
            <a:ext cx="1050090" cy="2101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67271" tIns="41473" rIns="67271" bIns="33635"/>
          <a:lstStyle/>
          <a:p>
            <a:pPr algn="ctr">
              <a:tabLst>
                <a:tab pos="656650" algn="l"/>
              </a:tabLst>
            </a:pPr>
            <a:r>
              <a:rPr lang="en-US" sz="900" dirty="0">
                <a:solidFill>
                  <a:srgbClr val="000000"/>
                </a:solidFill>
                <a:cs typeface="Arial" charset="0"/>
              </a:rPr>
              <a:t>20 Tm dipole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1627713" y="5480355"/>
            <a:ext cx="1050091" cy="2101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67271" tIns="41473" rIns="67271" bIns="33635"/>
          <a:lstStyle/>
          <a:p>
            <a:pPr algn="ctr">
              <a:tabLst>
                <a:tab pos="656650" algn="l"/>
              </a:tabLst>
            </a:pPr>
            <a:r>
              <a:rPr lang="en-US" sz="900" dirty="0">
                <a:solidFill>
                  <a:srgbClr val="000000"/>
                </a:solidFill>
                <a:cs typeface="Arial" charset="0"/>
              </a:rPr>
              <a:t>2 Tm dipole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779286" y="5742352"/>
            <a:ext cx="1050090" cy="2101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67271" tIns="41473" rIns="67271" bIns="33635"/>
          <a:lstStyle/>
          <a:p>
            <a:pPr algn="ctr">
              <a:tabLst>
                <a:tab pos="656650" algn="l"/>
              </a:tabLst>
            </a:pPr>
            <a:r>
              <a:rPr lang="en-US" sz="900" dirty="0">
                <a:solidFill>
                  <a:srgbClr val="000000"/>
                </a:solidFill>
                <a:cs typeface="Arial" charset="0"/>
              </a:rPr>
              <a:t>solenoid</a:t>
            </a:r>
          </a:p>
        </p:txBody>
      </p:sp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691" y="1894443"/>
            <a:ext cx="7464431" cy="311086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2121789" y="4529759"/>
            <a:ext cx="4572000" cy="75864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2945" tIns="73149" rIns="82945" bIns="41473"/>
          <a:lstStyle/>
          <a:p>
            <a:pPr marL="272164" indent="-272164">
              <a:lnSpc>
                <a:spcPct val="90000"/>
              </a:lnSpc>
              <a:spcBef>
                <a:spcPts val="726"/>
              </a:spcBef>
              <a:buFont typeface="Arial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100 </a:t>
            </a:r>
            <a:r>
              <a:rPr lang="en-US" sz="15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maximum ion energy allows using large-aperture magnets with </a:t>
            </a:r>
            <a:r>
              <a:rPr lang="en-US" sz="15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achievable field strengths</a:t>
            </a: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5486400" y="2997136"/>
            <a:ext cx="3558209" cy="9213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2945" tIns="73149" rIns="82945" bIns="41473"/>
          <a:lstStyle/>
          <a:p>
            <a:pPr marL="272164" indent="-272164">
              <a:lnSpc>
                <a:spcPct val="90000"/>
              </a:lnSpc>
              <a:spcBef>
                <a:spcPts val="726"/>
              </a:spcBef>
              <a:buFont typeface="Arial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Momentum </a:t>
            </a:r>
            <a:r>
              <a:rPr lang="en-US" i="1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resolution &lt; 3x10</a:t>
            </a:r>
            <a:r>
              <a:rPr lang="en-US" i="1" baseline="33000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-4</a:t>
            </a:r>
          </a:p>
          <a:p>
            <a:pPr marL="672490" lvl="1" indent="-257764">
              <a:lnSpc>
                <a:spcPct val="90000"/>
              </a:lnSpc>
              <a:spcBef>
                <a:spcPts val="726"/>
              </a:spcBef>
              <a:buFont typeface="Times New Roman" pitchFamily="16" charset="0"/>
              <a:buChar char="–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limited by intrinsic beam momentum spread</a:t>
            </a: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3447007" y="1462580"/>
            <a:ext cx="4888900" cy="4635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2945" tIns="73149" rIns="82945" bIns="41473"/>
          <a:lstStyle/>
          <a:p>
            <a:pPr marL="272164" indent="-272164">
              <a:lnSpc>
                <a:spcPct val="90000"/>
              </a:lnSpc>
              <a:spcBef>
                <a:spcPts val="726"/>
              </a:spcBef>
              <a:buFont typeface="Arial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Excellent acceptance for </a:t>
            </a:r>
            <a:r>
              <a:rPr lang="en-US" i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all ion fragments</a:t>
            </a:r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2154919" y="1037914"/>
            <a:ext cx="6889690" cy="46353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2945" tIns="73149" rIns="82945" bIns="41473"/>
          <a:lstStyle/>
          <a:p>
            <a:pPr marL="272164" indent="-272164">
              <a:lnSpc>
                <a:spcPct val="90000"/>
              </a:lnSpc>
              <a:spcBef>
                <a:spcPts val="726"/>
              </a:spcBef>
              <a:buFont typeface="Arial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Neutron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detection in a 25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mrad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cone </a:t>
            </a:r>
            <a:r>
              <a:rPr lang="en-US" i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down to zero degrees</a:t>
            </a: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4557596" y="1918916"/>
            <a:ext cx="4682915" cy="1117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2945" tIns="73149" rIns="82945" bIns="41473"/>
          <a:lstStyle/>
          <a:p>
            <a:pPr marL="272164" indent="-272164">
              <a:lnSpc>
                <a:spcPct val="90000"/>
              </a:lnSpc>
              <a:spcBef>
                <a:spcPts val="726"/>
              </a:spcBef>
              <a:buFont typeface="Arial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Recoil baryon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acceptance:</a:t>
            </a:r>
          </a:p>
          <a:p>
            <a:pPr marL="672490" lvl="1" indent="-257764">
              <a:lnSpc>
                <a:spcPct val="90000"/>
              </a:lnSpc>
              <a:spcBef>
                <a:spcPts val="726"/>
              </a:spcBef>
              <a:buFont typeface="Times New Roman" pitchFamily="16" charset="0"/>
              <a:buChar char="–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up to </a:t>
            </a:r>
            <a:r>
              <a:rPr lang="en-US" sz="1500" dirty="0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99.5%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of beam energy for </a:t>
            </a:r>
            <a:r>
              <a:rPr lang="en-US" sz="1500" i="1" dirty="0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all angles</a:t>
            </a:r>
          </a:p>
          <a:p>
            <a:pPr marL="672490" lvl="1" indent="-257764">
              <a:lnSpc>
                <a:spcPct val="90000"/>
              </a:lnSpc>
              <a:spcBef>
                <a:spcPts val="726"/>
              </a:spcBef>
              <a:buFont typeface="Times New Roman" pitchFamily="16" charset="0"/>
              <a:buChar char="–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down to </a:t>
            </a:r>
            <a:r>
              <a:rPr lang="en-US" sz="1500" dirty="0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2-3 </a:t>
            </a:r>
            <a:r>
              <a:rPr lang="en-US" sz="1500" dirty="0" err="1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mrad</a:t>
            </a:r>
            <a:r>
              <a:rPr lang="en-US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for </a:t>
            </a:r>
            <a:r>
              <a:rPr lang="en-US" sz="1500" i="1" dirty="0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all </a:t>
            </a:r>
            <a:r>
              <a:rPr lang="en-US" sz="1500" i="1" dirty="0" err="1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momenta</a:t>
            </a:r>
            <a:endParaRPr lang="en-US" sz="1500" i="1" dirty="0">
              <a:solidFill>
                <a:srgbClr val="00808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423" name="Rectangle 15"/>
          <p:cNvSpPr>
            <a:spLocks noChangeArrowheads="1"/>
          </p:cNvSpPr>
          <p:nvPr/>
        </p:nvSpPr>
        <p:spPr bwMode="auto">
          <a:xfrm>
            <a:off x="7906651" y="4605110"/>
            <a:ext cx="280289" cy="359436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lIns="81639" tIns="40820" rIns="81639" bIns="40820">
            <a:spAutoFit/>
          </a:bodyPr>
          <a:lstStyle/>
          <a:p>
            <a:pPr hangingPunct="1">
              <a:lnSpc>
                <a:spcPct val="100000"/>
              </a:lnSpc>
            </a:pPr>
            <a:r>
              <a:rPr lang="de-DE" b="1">
                <a:solidFill>
                  <a:srgbClr val="00FF00"/>
                </a:solidFill>
                <a:latin typeface="Arial Narrow" pitchFamily="32" charset="0"/>
              </a:rPr>
              <a:t>n</a:t>
            </a:r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7650251" y="4818163"/>
            <a:ext cx="280289" cy="359436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lIns="81639" tIns="40820" rIns="81639" bIns="40820">
            <a:spAutoFit/>
          </a:bodyPr>
          <a:lstStyle/>
          <a:p>
            <a:pPr hangingPunct="1">
              <a:lnSpc>
                <a:spcPct val="100000"/>
              </a:lnSpc>
            </a:pPr>
            <a:r>
              <a:rPr lang="de-DE" b="1">
                <a:solidFill>
                  <a:srgbClr val="0000FF"/>
                </a:solidFill>
                <a:latin typeface="Arial Narrow" pitchFamily="32" charset="0"/>
              </a:rPr>
              <a:t>p</a:t>
            </a:r>
          </a:p>
        </p:txBody>
      </p:sp>
      <p:sp>
        <p:nvSpPr>
          <p:cNvPr id="17425" name="Rectangle 17"/>
          <p:cNvSpPr>
            <a:spLocks noChangeArrowheads="1"/>
          </p:cNvSpPr>
          <p:nvPr/>
        </p:nvSpPr>
        <p:spPr bwMode="auto">
          <a:xfrm>
            <a:off x="7378004" y="4895899"/>
            <a:ext cx="270671" cy="359436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  <p:txBody>
          <a:bodyPr wrap="none" lIns="81639" tIns="40820" rIns="81639" bIns="40820">
            <a:spAutoFit/>
          </a:bodyPr>
          <a:lstStyle/>
          <a:p>
            <a:pPr hangingPunct="1">
              <a:lnSpc>
                <a:spcPct val="100000"/>
              </a:lnSpc>
            </a:pPr>
            <a:r>
              <a:rPr lang="de-DE" b="1">
                <a:solidFill>
                  <a:srgbClr val="FF0000"/>
                </a:solidFill>
                <a:latin typeface="Arial Narrow" pitchFamily="32" charset="0"/>
              </a:rPr>
              <a:t>e</a:t>
            </a:r>
          </a:p>
        </p:txBody>
      </p:sp>
      <p:sp>
        <p:nvSpPr>
          <p:cNvPr id="17426" name="Line 18"/>
          <p:cNvSpPr>
            <a:spLocks noChangeShapeType="1"/>
          </p:cNvSpPr>
          <p:nvPr/>
        </p:nvSpPr>
        <p:spPr bwMode="auto">
          <a:xfrm flipH="1">
            <a:off x="7346314" y="6040338"/>
            <a:ext cx="492635" cy="144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0" y="0"/>
            <a:ext cx="9144000" cy="625475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457200" fontAlgn="auto">
              <a:spcAft>
                <a:spcPts val="0"/>
              </a:spcAft>
              <a:defRPr/>
            </a:pPr>
            <a:r>
              <a:rPr lang="en-US" sz="3600" b="1" dirty="0">
                <a:latin typeface="Arial" pitchFamily="34" charset="0"/>
                <a:cs typeface="Arial" pitchFamily="34" charset="0"/>
              </a:rPr>
              <a:t>MEIC Detector &amp; Interaction Region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8239" y="805254"/>
            <a:ext cx="27382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GEANT4 model of extended IR exists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08274" y="6049921"/>
            <a:ext cx="3561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More in V.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Morozov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presentation!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"/>
          <p:cNvSpPr>
            <a:spLocks noChangeArrowheads="1"/>
          </p:cNvSpPr>
          <p:nvPr/>
        </p:nvSpPr>
        <p:spPr bwMode="auto">
          <a:xfrm>
            <a:off x="0" y="127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b="1" dirty="0">
                <a:latin typeface="Arial" pitchFamily="34" charset="0"/>
                <a:ea typeface="ＭＳ Ｐゴシック" charset="-128"/>
                <a:cs typeface="Arial" pitchFamily="34" charset="0"/>
              </a:rPr>
              <a:t>Generic Detector R&amp;D for an EIC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741363"/>
            <a:ext cx="8610600" cy="70480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(see </a:t>
            </a:r>
            <a:r>
              <a:rPr lang="en-US" sz="1600" dirty="0">
                <a:latin typeface="Arial" pitchFamily="34" charset="0"/>
                <a:cs typeface="Arial" pitchFamily="34" charset="0"/>
                <a:sym typeface="Wingdings" pitchFamily="2" charset="2"/>
                <a:hlinkClick r:id="rId2"/>
              </a:rPr>
              <a:t>https://wiki.bnl.gov/conferences/index.php/EIC_R%25D</a:t>
            </a:r>
            <a:r>
              <a:rPr lang="en-US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  <a:endParaRPr lang="en-US" sz="1600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buFontTx/>
              <a:buAutoNum type="arabicParenR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  <a:sym typeface="Wingdings" pitchFamily="2" charset="2"/>
              </a:rPr>
              <a:t>DIRC-based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PID – includes tests radiation improved </a:t>
            </a:r>
            <a:r>
              <a:rPr lang="en-US" sz="20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SiPMs</a:t>
            </a:r>
            <a:endParaRPr lang="en-US" sz="20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		</a:t>
            </a:r>
            <a:r>
              <a:rPr lang="en-US" sz="2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ODU, </a:t>
            </a:r>
            <a:r>
              <a:rPr lang="en-US" sz="2000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JLab</a:t>
            </a:r>
            <a:r>
              <a:rPr lang="en-US" sz="2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, CUA, GSI/Darmstadt, USC		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approved - ongoing</a:t>
            </a:r>
          </a:p>
          <a:p>
            <a:pPr marL="457200" indent="-457200">
              <a:buFontTx/>
              <a:buAutoNum type="arabicParenR" startAt="2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Micro-Pattern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Gaseous Detectors for a Vertex Tracker in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EIC</a:t>
            </a:r>
          </a:p>
          <a:p>
            <a:pPr marL="457200" indent="-457200"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sz="2000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Saclay</a:t>
            </a:r>
            <a:r>
              <a:rPr lang="en-US" sz="2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MIT, Temple							</a:t>
            </a: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approved - ongoing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defRPr/>
            </a:pPr>
            <a:endParaRPr lang="en-US" sz="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AutoNum type="arabicParenR" startAt="3"/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Detector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R&amp;D towards an EIC detector</a:t>
            </a:r>
          </a:p>
          <a:p>
            <a:pPr marL="457200" lvl="2" indent="-457200">
              <a:defRPr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		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BNL-based collaboration + </a:t>
            </a:r>
            <a:r>
              <a:rPr lang="en-US" sz="20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UVa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+Temple</a:t>
            </a:r>
          </a:p>
          <a:p>
            <a:pPr marL="457200" lvl="2" indent="-457200">
              <a:defRPr/>
            </a:pPr>
            <a:r>
              <a:rPr lang="en-US" sz="12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		</a:t>
            </a: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(following two LOIs - funded but encouraged to stronger collaborate with other proposals)</a:t>
            </a:r>
            <a:endParaRPr lang="en-US" sz="2000" dirty="0" smtClean="0">
              <a:solidFill>
                <a:srgbClr val="0000FF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defRPr/>
            </a:pPr>
            <a:endParaRPr lang="en-US" sz="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)  Development of a Spin-Light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Polarimeter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for the EIC</a:t>
            </a:r>
          </a:p>
          <a:p>
            <a:pPr marL="457200" indent="-457200"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		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Mississippi State U, ANL, Mainz, Stony Brook U, </a:t>
            </a:r>
            <a:r>
              <a:rPr lang="en-US" sz="20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UVa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W&amp;M</a:t>
            </a:r>
          </a:p>
          <a:p>
            <a:pPr marL="457200" lvl="2" indent="-457200">
              <a:defRPr/>
            </a:pP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	(resubmitted – modest funds recommended to further develop proposal)</a:t>
            </a:r>
            <a:endParaRPr lang="en-US" sz="1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defRPr/>
            </a:pPr>
            <a:endParaRPr lang="en-US" sz="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AutoNum type="arabicParenR" startAt="5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Silicon-Based Tracking System for EIC Detector</a:t>
            </a:r>
          </a:p>
          <a:p>
            <a:pPr marL="457200" indent="-457200"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sz="2000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JLab</a:t>
            </a:r>
            <a:r>
              <a:rPr lang="en-US" sz="2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UNH, Moscow State U</a:t>
            </a:r>
          </a:p>
          <a:p>
            <a:pPr marL="457200" lvl="2" indent="-457200">
              <a:defRPr/>
            </a:pP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	(submitted – no funding but strongly encouraged to come back)</a:t>
            </a:r>
            <a:endParaRPr lang="en-US" sz="12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defRPr/>
            </a:pPr>
            <a:endParaRPr lang="en-US" sz="4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6)	RICH detector for Forward Detection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		</a:t>
            </a:r>
            <a:r>
              <a:rPr lang="en-US" sz="2000" dirty="0">
                <a:solidFill>
                  <a:srgbClr val="262FE6"/>
                </a:solidFill>
                <a:latin typeface="Arial" pitchFamily="34" charset="0"/>
                <a:cs typeface="Arial" pitchFamily="34" charset="0"/>
              </a:rPr>
              <a:t>INFN, </a:t>
            </a:r>
            <a:r>
              <a:rPr lang="en-US" sz="2000" dirty="0" err="1" smtClean="0">
                <a:solidFill>
                  <a:srgbClr val="262FE6"/>
                </a:solidFill>
                <a:latin typeface="Arial" pitchFamily="34" charset="0"/>
                <a:cs typeface="Arial" pitchFamily="34" charset="0"/>
              </a:rPr>
              <a:t>JLab</a:t>
            </a:r>
            <a:r>
              <a:rPr lang="en-US" sz="2000" dirty="0" smtClean="0">
                <a:solidFill>
                  <a:srgbClr val="262FE6"/>
                </a:solidFill>
                <a:latin typeface="Arial" pitchFamily="34" charset="0"/>
                <a:cs typeface="Arial" pitchFamily="34" charset="0"/>
              </a:rPr>
              <a:t>, CNU, UTFSM</a:t>
            </a:r>
          </a:p>
          <a:p>
            <a:pPr marL="457200" indent="-457200">
              <a:defRPr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(submitted – modest funding recommended to purchase </a:t>
            </a:r>
            <a:r>
              <a:rPr lang="en-US" sz="1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SiPMTs</a:t>
            </a: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and HAPD and perform simulations)</a:t>
            </a:r>
            <a:endParaRPr lang="en-US" sz="1200" dirty="0" smtClean="0">
              <a:solidFill>
                <a:srgbClr val="262FE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defRPr/>
            </a:pPr>
            <a:endParaRPr lang="en-US" sz="400" dirty="0" smtClean="0">
              <a:solidFill>
                <a:srgbClr val="262FE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arenR" startAt="7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 Pre-Shower Detector for Forward Electromagnetic Calorimeters</a:t>
            </a:r>
          </a:p>
          <a:p>
            <a:pPr marL="457200" indent="-457200"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sz="2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UTFSM		</a:t>
            </a:r>
            <a:r>
              <a:rPr lang="en-US" sz="1200" dirty="0" smtClean="0">
                <a:solidFill>
                  <a:srgbClr val="262FE6"/>
                </a:solidFill>
                <a:latin typeface="Arial" pitchFamily="34" charset="0"/>
                <a:cs typeface="Arial" pitchFamily="34" charset="0"/>
              </a:rPr>
              <a:t>		</a:t>
            </a: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(submitted – funding recommended)</a:t>
            </a:r>
          </a:p>
          <a:p>
            <a:pPr marL="457200" indent="-457200">
              <a:defRPr/>
            </a:pP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defRPr/>
            </a:pPr>
            <a:endParaRPr lang="en-US" sz="2000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defRPr/>
            </a:pPr>
            <a:endParaRPr lang="en-US" sz="2800" b="1" dirty="0">
              <a:solidFill>
                <a:srgbClr val="262FE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defRPr/>
            </a:pP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sz="3600" dirty="0" smtClean="0">
                <a:solidFill>
                  <a:srgbClr val="C00000"/>
                </a:solidFill>
              </a:rPr>
              <a:t>Outlook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492" y="943230"/>
            <a:ext cx="8173994" cy="48768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en-US" b="1" dirty="0" smtClean="0">
                <a:solidFill>
                  <a:srgbClr val="002060"/>
                </a:solidFill>
              </a:rPr>
              <a:t>The Jefferson Lab electron accelerator is a unique world-leading facility for nuclear physics research</a:t>
            </a:r>
          </a:p>
          <a:p>
            <a:pPr>
              <a:buClr>
                <a:srgbClr val="C00000"/>
              </a:buClr>
              <a:buNone/>
            </a:pPr>
            <a:endParaRPr lang="en-US" sz="1200" b="1" dirty="0" smtClean="0">
              <a:solidFill>
                <a:srgbClr val="002060"/>
              </a:solidFill>
            </a:endParaRPr>
          </a:p>
          <a:p>
            <a:pPr>
              <a:buClr>
                <a:srgbClr val="C00000"/>
              </a:buClr>
            </a:pPr>
            <a:r>
              <a:rPr lang="en-US" b="1" dirty="0" smtClean="0">
                <a:solidFill>
                  <a:srgbClr val="002060"/>
                </a:solidFill>
              </a:rPr>
              <a:t> 12 </a:t>
            </a:r>
            <a:r>
              <a:rPr lang="en-US" b="1" dirty="0" err="1" smtClean="0">
                <a:solidFill>
                  <a:srgbClr val="002060"/>
                </a:solidFill>
              </a:rPr>
              <a:t>GeV</a:t>
            </a:r>
            <a:r>
              <a:rPr lang="en-US" b="1" dirty="0" smtClean="0">
                <a:solidFill>
                  <a:srgbClr val="002060"/>
                </a:solidFill>
              </a:rPr>
              <a:t> upgrade ensures another decade of opportunities </a:t>
            </a:r>
          </a:p>
          <a:p>
            <a:pPr>
              <a:buClr>
                <a:srgbClr val="C00000"/>
              </a:buClr>
              <a:buNone/>
            </a:pPr>
            <a:r>
              <a:rPr lang="en-US" b="1" dirty="0" smtClean="0">
                <a:solidFill>
                  <a:srgbClr val="002060"/>
                </a:solidFill>
              </a:rPr>
              <a:t>		- new vistas in QCD </a:t>
            </a:r>
          </a:p>
          <a:p>
            <a:pPr lvl="2">
              <a:buClr>
                <a:srgbClr val="C00000"/>
              </a:buClr>
              <a:buFontTx/>
              <a:buChar char="-"/>
            </a:pPr>
            <a:r>
              <a:rPr lang="en-US" b="1" dirty="0" smtClean="0">
                <a:solidFill>
                  <a:srgbClr val="002060"/>
                </a:solidFill>
              </a:rPr>
              <a:t>growing program to search for new physics 	beyond the standard model</a:t>
            </a:r>
          </a:p>
          <a:p>
            <a:pPr lvl="2">
              <a:buClr>
                <a:srgbClr val="C00000"/>
              </a:buClr>
              <a:buFontTx/>
              <a:buChar char="-"/>
            </a:pPr>
            <a:endParaRPr lang="en-US" sz="1200" b="1" dirty="0" smtClean="0">
              <a:solidFill>
                <a:srgbClr val="002060"/>
              </a:solidFill>
            </a:endParaRPr>
          </a:p>
          <a:p>
            <a:pPr>
              <a:buClr>
                <a:srgbClr val="C00000"/>
              </a:buClr>
            </a:pPr>
            <a:r>
              <a:rPr lang="en-US" b="1" dirty="0" smtClean="0">
                <a:solidFill>
                  <a:srgbClr val="002060"/>
                </a:solidFill>
              </a:rPr>
              <a:t>MEIC design well developed – time scale following 12 </a:t>
            </a:r>
            <a:r>
              <a:rPr lang="en-US" b="1" dirty="0" err="1" smtClean="0">
                <a:solidFill>
                  <a:srgbClr val="002060"/>
                </a:solidFill>
              </a:rPr>
              <a:t>GeV</a:t>
            </a:r>
            <a:r>
              <a:rPr lang="en-US" b="1" dirty="0" smtClean="0">
                <a:solidFill>
                  <a:srgbClr val="002060"/>
                </a:solidFill>
              </a:rPr>
              <a:t> program is “natural”.</a:t>
            </a:r>
          </a:p>
          <a:p>
            <a:pPr lvl="2">
              <a:buClr>
                <a:srgbClr val="C00000"/>
              </a:buClr>
              <a:buNone/>
            </a:pPr>
            <a:r>
              <a:rPr lang="en-US" b="1" dirty="0" smtClean="0">
                <a:solidFill>
                  <a:srgbClr val="002060"/>
                </a:solidFill>
              </a:rPr>
              <a:t>- </a:t>
            </a:r>
            <a:r>
              <a:rPr lang="en-US" b="1" dirty="0" err="1" smtClean="0">
                <a:solidFill>
                  <a:srgbClr val="002060"/>
                </a:solidFill>
              </a:rPr>
              <a:t>JLab</a:t>
            </a:r>
            <a:r>
              <a:rPr lang="en-US" b="1" dirty="0" smtClean="0">
                <a:solidFill>
                  <a:srgbClr val="002060"/>
                </a:solidFill>
              </a:rPr>
              <a:t> users major contributors to science </a:t>
            </a:r>
          </a:p>
          <a:p>
            <a:pPr lvl="2">
              <a:buClr>
                <a:srgbClr val="C00000"/>
              </a:buClr>
              <a:buNone/>
            </a:pPr>
            <a:r>
              <a:rPr lang="en-US" b="1" dirty="0" smtClean="0">
                <a:solidFill>
                  <a:srgbClr val="002060"/>
                </a:solidFill>
              </a:rPr>
              <a:t>- truly integrated detector/interaction region design is unprecedented</a:t>
            </a:r>
          </a:p>
          <a:p>
            <a:pPr>
              <a:buClr>
                <a:srgbClr val="C00000"/>
              </a:buClr>
            </a:pPr>
            <a:endParaRPr lang="en-US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228600" y="188913"/>
            <a:ext cx="8915400" cy="719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lnSpc>
                <a:spcPct val="81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altLang="zh-CN" sz="3600" b="1">
              <a:solidFill>
                <a:srgbClr val="000000"/>
              </a:solidFill>
            </a:endParaRP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2089150" y="908050"/>
            <a:ext cx="4144963" cy="4349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zh-CN" altLang="en-GB" sz="2000">
                <a:solidFill>
                  <a:srgbClr val="000000"/>
                </a:solidFill>
              </a:rPr>
              <a:t>    </a:t>
            </a:r>
            <a:r>
              <a:rPr lang="en-GB" altLang="zh-CN" sz="2000">
                <a:solidFill>
                  <a:srgbClr val="000000"/>
                </a:solidFill>
              </a:rPr>
              <a:t>W</a:t>
            </a:r>
            <a:r>
              <a:rPr lang="en-GB" altLang="zh-CN" sz="2000" baseline="-25000">
                <a:solidFill>
                  <a:srgbClr val="000000"/>
                </a:solidFill>
              </a:rPr>
              <a:t>p</a:t>
            </a:r>
            <a:r>
              <a:rPr lang="en-GB" altLang="zh-CN" sz="2000" baseline="30000">
                <a:solidFill>
                  <a:srgbClr val="000000"/>
                </a:solidFill>
              </a:rPr>
              <a:t>u</a:t>
            </a:r>
            <a:r>
              <a:rPr lang="en-GB" altLang="zh-CN" sz="2000">
                <a:solidFill>
                  <a:srgbClr val="000000"/>
                </a:solidFill>
              </a:rPr>
              <a:t>(x,k</a:t>
            </a:r>
            <a:r>
              <a:rPr lang="en-GB" altLang="zh-CN" sz="2000" baseline="-33000">
                <a:solidFill>
                  <a:srgbClr val="000000"/>
                </a:solidFill>
              </a:rPr>
              <a:t>T</a:t>
            </a:r>
            <a:r>
              <a:rPr lang="en-GB" altLang="zh-CN" sz="2000">
                <a:solidFill>
                  <a:srgbClr val="000000"/>
                </a:solidFill>
              </a:rPr>
              <a:t>,</a:t>
            </a:r>
            <a:r>
              <a:rPr lang="en-GB" altLang="zh-CN" sz="2000" b="1" i="1">
                <a:solidFill>
                  <a:srgbClr val="000000"/>
                </a:solidFill>
              </a:rPr>
              <a:t>r </a:t>
            </a:r>
            <a:r>
              <a:rPr lang="en-GB" altLang="zh-CN" sz="2000">
                <a:solidFill>
                  <a:srgbClr val="000000"/>
                </a:solidFill>
              </a:rPr>
              <a:t>)  Wigner distributions</a:t>
            </a:r>
          </a:p>
        </p:txBody>
      </p:sp>
      <p:grpSp>
        <p:nvGrpSpPr>
          <p:cNvPr id="2" name="Group 36"/>
          <p:cNvGrpSpPr/>
          <p:nvPr/>
        </p:nvGrpSpPr>
        <p:grpSpPr>
          <a:xfrm>
            <a:off x="3203575" y="3068638"/>
            <a:ext cx="708025" cy="2376487"/>
            <a:chOff x="3203575" y="3068638"/>
            <a:chExt cx="708025" cy="2376487"/>
          </a:xfrm>
        </p:grpSpPr>
        <p:sp>
          <p:nvSpPr>
            <p:cNvPr id="19485" name="Text Box 8"/>
            <p:cNvSpPr txBox="1">
              <a:spLocks noChangeArrowheads="1"/>
            </p:cNvSpPr>
            <p:nvPr/>
          </p:nvSpPr>
          <p:spPr bwMode="auto">
            <a:xfrm>
              <a:off x="3287713" y="4005263"/>
              <a:ext cx="623887" cy="4159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>
                  <a:solidFill>
                    <a:srgbClr val="000000"/>
                  </a:solidFill>
                </a:rPr>
                <a:t>d</a:t>
              </a:r>
              <a:r>
                <a:rPr lang="en-GB" altLang="zh-CN" sz="2000" baseline="30000">
                  <a:solidFill>
                    <a:srgbClr val="000000"/>
                  </a:solidFill>
                </a:rPr>
                <a:t>2</a:t>
              </a:r>
              <a:r>
                <a:rPr lang="en-GB" altLang="zh-CN" sz="2000">
                  <a:solidFill>
                    <a:srgbClr val="000000"/>
                  </a:solidFill>
                </a:rPr>
                <a:t>k</a:t>
              </a:r>
              <a:r>
                <a:rPr lang="en-GB" altLang="zh-CN" sz="2000" baseline="-25000">
                  <a:solidFill>
                    <a:srgbClr val="000000"/>
                  </a:solidFill>
                </a:rPr>
                <a:t>T</a:t>
              </a:r>
            </a:p>
          </p:txBody>
        </p:sp>
        <p:sp>
          <p:nvSpPr>
            <p:cNvPr id="19486" name="Line 10"/>
            <p:cNvSpPr>
              <a:spLocks noChangeShapeType="1"/>
            </p:cNvSpPr>
            <p:nvPr/>
          </p:nvSpPr>
          <p:spPr bwMode="auto">
            <a:xfrm>
              <a:off x="3203575" y="3068638"/>
              <a:ext cx="1587" cy="237648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487" name="Text Box 11"/>
          <p:cNvSpPr txBox="1">
            <a:spLocks noChangeArrowheads="1"/>
          </p:cNvSpPr>
          <p:nvPr/>
        </p:nvSpPr>
        <p:spPr bwMode="auto">
          <a:xfrm>
            <a:off x="2578100" y="5445125"/>
            <a:ext cx="1666875" cy="7000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2000">
                <a:solidFill>
                  <a:srgbClr val="000000"/>
                </a:solidFill>
              </a:rPr>
              <a:t>PDFs</a:t>
            </a:r>
            <a:r>
              <a:rPr lang="en-GB" altLang="zh-CN" sz="2000">
                <a:solidFill>
                  <a:srgbClr val="0066FF"/>
                </a:solidFill>
              </a:rPr>
              <a:t> </a:t>
            </a:r>
          </a:p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2000">
                <a:solidFill>
                  <a:srgbClr val="0066FF"/>
                </a:solidFill>
              </a:rPr>
              <a:t>f</a:t>
            </a:r>
            <a:r>
              <a:rPr lang="en-GB" altLang="zh-CN" sz="2000" baseline="-25000">
                <a:solidFill>
                  <a:srgbClr val="0066FF"/>
                </a:solidFill>
              </a:rPr>
              <a:t>1</a:t>
            </a:r>
            <a:r>
              <a:rPr lang="en-GB" altLang="zh-CN" sz="2000" baseline="30000">
                <a:solidFill>
                  <a:srgbClr val="000000"/>
                </a:solidFill>
              </a:rPr>
              <a:t>u</a:t>
            </a:r>
            <a:r>
              <a:rPr lang="en-GB" altLang="zh-CN" sz="2000">
                <a:solidFill>
                  <a:srgbClr val="000000"/>
                </a:solidFill>
              </a:rPr>
              <a:t>(x), .. </a:t>
            </a:r>
            <a:r>
              <a:rPr lang="en-GB" altLang="zh-CN" sz="2000">
                <a:solidFill>
                  <a:srgbClr val="FF3300"/>
                </a:solidFill>
              </a:rPr>
              <a:t>h</a:t>
            </a:r>
            <a:r>
              <a:rPr lang="en-GB" altLang="zh-CN" sz="2000" baseline="-25000">
                <a:solidFill>
                  <a:srgbClr val="FF3300"/>
                </a:solidFill>
              </a:rPr>
              <a:t>1</a:t>
            </a:r>
            <a:r>
              <a:rPr lang="en-GB" altLang="zh-CN" sz="2000" baseline="30000">
                <a:solidFill>
                  <a:srgbClr val="000000"/>
                </a:solidFill>
              </a:rPr>
              <a:t>u</a:t>
            </a:r>
            <a:r>
              <a:rPr lang="en-GB" altLang="zh-CN" sz="2000">
                <a:solidFill>
                  <a:srgbClr val="000000"/>
                </a:solidFill>
              </a:rPr>
              <a:t>(x)</a:t>
            </a:r>
            <a:r>
              <a:rPr lang="ar-SA" altLang="zh-CN" sz="2000">
                <a:solidFill>
                  <a:srgbClr val="000000"/>
                </a:solidFill>
              </a:rPr>
              <a:t>‏</a:t>
            </a:r>
            <a:endParaRPr lang="en-GB" altLang="zh-CN" sz="2000">
              <a:solidFill>
                <a:srgbClr val="000000"/>
              </a:solidFill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79388" y="4365625"/>
            <a:ext cx="2301875" cy="1939925"/>
            <a:chOff x="113" y="2750"/>
            <a:chExt cx="1450" cy="1222"/>
          </a:xfrm>
        </p:grpSpPr>
        <p:pic>
          <p:nvPicPr>
            <p:cNvPr id="19489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3" y="2750"/>
              <a:ext cx="1451" cy="12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490" name="Rectangle 14"/>
            <p:cNvSpPr>
              <a:spLocks noChangeArrowheads="1"/>
            </p:cNvSpPr>
            <p:nvPr/>
          </p:nvSpPr>
          <p:spPr bwMode="auto">
            <a:xfrm>
              <a:off x="1062" y="2866"/>
              <a:ext cx="369" cy="1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73025" y="1365250"/>
            <a:ext cx="4292600" cy="2495550"/>
            <a:chOff x="46" y="860"/>
            <a:chExt cx="2704" cy="1572"/>
          </a:xfrm>
        </p:grpSpPr>
        <p:sp>
          <p:nvSpPr>
            <p:cNvPr id="19477" name="Line 3"/>
            <p:cNvSpPr>
              <a:spLocks noChangeShapeType="1"/>
            </p:cNvSpPr>
            <p:nvPr/>
          </p:nvSpPr>
          <p:spPr bwMode="auto">
            <a:xfrm flipH="1">
              <a:off x="2106" y="860"/>
              <a:ext cx="627" cy="57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8" name="Text Box 4"/>
            <p:cNvSpPr txBox="1">
              <a:spLocks noChangeArrowheads="1"/>
            </p:cNvSpPr>
            <p:nvPr/>
          </p:nvSpPr>
          <p:spPr bwMode="auto">
            <a:xfrm>
              <a:off x="1882" y="1026"/>
              <a:ext cx="408" cy="2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>
                  <a:solidFill>
                    <a:srgbClr val="000000"/>
                  </a:solidFill>
                </a:rPr>
                <a:t>d</a:t>
              </a:r>
              <a:r>
                <a:rPr lang="en-GB" altLang="zh-CN" sz="2000" baseline="30000">
                  <a:solidFill>
                    <a:srgbClr val="000000"/>
                  </a:solidFill>
                </a:rPr>
                <a:t>3</a:t>
              </a:r>
              <a:r>
                <a:rPr lang="en-GB" altLang="zh-CN" sz="2000" b="1" i="1">
                  <a:solidFill>
                    <a:srgbClr val="000000"/>
                  </a:solidFill>
                </a:rPr>
                <a:t>r</a:t>
              </a:r>
              <a:r>
                <a:rPr lang="en-GB" altLang="zh-CN" sz="2000">
                  <a:solidFill>
                    <a:srgbClr val="000000"/>
                  </a:solidFill>
                </a:rPr>
                <a:t>   </a:t>
              </a:r>
            </a:p>
          </p:txBody>
        </p:sp>
        <p:sp>
          <p:nvSpPr>
            <p:cNvPr id="19479" name="Text Box 9"/>
            <p:cNvSpPr txBox="1">
              <a:spLocks noChangeArrowheads="1"/>
            </p:cNvSpPr>
            <p:nvPr/>
          </p:nvSpPr>
          <p:spPr bwMode="auto">
            <a:xfrm>
              <a:off x="1406" y="1480"/>
              <a:ext cx="1344" cy="420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>
                  <a:solidFill>
                    <a:srgbClr val="000000"/>
                  </a:solidFill>
                </a:rPr>
                <a:t>TMD PDFs </a:t>
              </a:r>
              <a:r>
                <a:rPr lang="en-GB" altLang="zh-CN">
                  <a:solidFill>
                    <a:srgbClr val="0066FF"/>
                  </a:solidFill>
                </a:rPr>
                <a:t>f</a:t>
              </a:r>
              <a:r>
                <a:rPr lang="en-GB" altLang="zh-CN" baseline="-25000">
                  <a:solidFill>
                    <a:srgbClr val="0066FF"/>
                  </a:solidFill>
                </a:rPr>
                <a:t>1</a:t>
              </a:r>
              <a:r>
                <a:rPr lang="en-GB" altLang="zh-CN" baseline="30000">
                  <a:solidFill>
                    <a:srgbClr val="000000"/>
                  </a:solidFill>
                </a:rPr>
                <a:t>u</a:t>
              </a:r>
              <a:r>
                <a:rPr lang="en-GB" altLang="zh-CN">
                  <a:solidFill>
                    <a:srgbClr val="000000"/>
                  </a:solidFill>
                </a:rPr>
                <a:t>(x,k</a:t>
              </a:r>
              <a:r>
                <a:rPr lang="en-GB" altLang="zh-CN" baseline="-25000">
                  <a:solidFill>
                    <a:srgbClr val="000000"/>
                  </a:solidFill>
                </a:rPr>
                <a:t>T</a:t>
              </a:r>
              <a:r>
                <a:rPr lang="en-GB" altLang="zh-CN">
                  <a:solidFill>
                    <a:srgbClr val="000000"/>
                  </a:solidFill>
                </a:rPr>
                <a:t>), .. </a:t>
              </a:r>
              <a:r>
                <a:rPr lang="en-GB" altLang="zh-CN">
                  <a:solidFill>
                    <a:srgbClr val="FF3300"/>
                  </a:solidFill>
                </a:rPr>
                <a:t>h</a:t>
              </a:r>
              <a:r>
                <a:rPr lang="en-GB" altLang="zh-CN" baseline="-25000">
                  <a:solidFill>
                    <a:srgbClr val="FF3300"/>
                  </a:solidFill>
                </a:rPr>
                <a:t>1</a:t>
              </a:r>
              <a:r>
                <a:rPr lang="en-GB" altLang="zh-CN" baseline="30000">
                  <a:solidFill>
                    <a:srgbClr val="000000"/>
                  </a:solidFill>
                </a:rPr>
                <a:t>u</a:t>
              </a:r>
              <a:r>
                <a:rPr lang="en-GB" altLang="zh-CN">
                  <a:solidFill>
                    <a:srgbClr val="000000"/>
                  </a:solidFill>
                </a:rPr>
                <a:t>(x,k</a:t>
              </a:r>
              <a:r>
                <a:rPr lang="en-GB" altLang="zh-CN" baseline="-25000">
                  <a:solidFill>
                    <a:srgbClr val="000000"/>
                  </a:solidFill>
                </a:rPr>
                <a:t>T</a:t>
              </a:r>
              <a:r>
                <a:rPr lang="en-GB" altLang="zh-CN">
                  <a:solidFill>
                    <a:srgbClr val="000000"/>
                  </a:solidFill>
                </a:rPr>
                <a:t>)</a:t>
              </a:r>
              <a:r>
                <a:rPr lang="ar-SA" altLang="zh-CN">
                  <a:solidFill>
                    <a:srgbClr val="000000"/>
                  </a:solidFill>
                </a:rPr>
                <a:t>‏</a:t>
              </a:r>
              <a:endParaRPr lang="en-GB" altLang="zh-CN">
                <a:solidFill>
                  <a:srgbClr val="000000"/>
                </a:solidFill>
              </a:endParaRPr>
            </a:p>
          </p:txBody>
        </p:sp>
        <p:pic>
          <p:nvPicPr>
            <p:cNvPr id="19480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" y="976"/>
              <a:ext cx="1250" cy="14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3176588" y="3055938"/>
            <a:ext cx="2921000" cy="65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lnSpc>
                <a:spcPct val="7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4000" b="1" u="sng" dirty="0">
                <a:solidFill>
                  <a:srgbClr val="007A77"/>
                </a:solidFill>
                <a:latin typeface="Arial" pitchFamily="34" charset="0"/>
                <a:cs typeface="Arial" pitchFamily="34" charset="0"/>
              </a:rPr>
              <a:t>3D imaging</a:t>
            </a:r>
          </a:p>
        </p:txBody>
      </p:sp>
      <p:sp>
        <p:nvSpPr>
          <p:cNvPr id="19464" name="Text Box 25"/>
          <p:cNvSpPr txBox="1">
            <a:spLocks noChangeArrowheads="1"/>
          </p:cNvSpPr>
          <p:nvPr/>
        </p:nvSpPr>
        <p:spPr bwMode="auto">
          <a:xfrm>
            <a:off x="6637338" y="788988"/>
            <a:ext cx="828675" cy="65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lnSpc>
                <a:spcPct val="7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4000" b="1" u="sng" dirty="0">
                <a:solidFill>
                  <a:srgbClr val="007A77"/>
                </a:solidFill>
                <a:latin typeface="Arial" pitchFamily="34" charset="0"/>
                <a:cs typeface="Arial" pitchFamily="34" charset="0"/>
              </a:rPr>
              <a:t>6D </a:t>
            </a:r>
            <a:r>
              <a:rPr lang="en-GB" altLang="zh-CN" sz="4000" b="1" u="sng" dirty="0" smtClean="0">
                <a:solidFill>
                  <a:srgbClr val="007A77"/>
                </a:solidFill>
                <a:latin typeface="Arial" pitchFamily="34" charset="0"/>
                <a:cs typeface="Arial" pitchFamily="34" charset="0"/>
              </a:rPr>
              <a:t>Dist.</a:t>
            </a:r>
            <a:endParaRPr lang="en-GB" altLang="zh-CN" sz="4000" b="1" u="sng" dirty="0">
              <a:solidFill>
                <a:srgbClr val="007A77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473" name="Text Box 20"/>
          <p:cNvSpPr txBox="1">
            <a:spLocks noChangeArrowheads="1"/>
          </p:cNvSpPr>
          <p:nvPr/>
        </p:nvSpPr>
        <p:spPr bwMode="auto">
          <a:xfrm>
            <a:off x="5364163" y="5013339"/>
            <a:ext cx="1079500" cy="130493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2000">
                <a:solidFill>
                  <a:srgbClr val="000000"/>
                </a:solidFill>
              </a:rPr>
              <a:t>Form Factors</a:t>
            </a:r>
          </a:p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2000">
                <a:solidFill>
                  <a:srgbClr val="000000"/>
                </a:solidFill>
              </a:rPr>
              <a:t>G</a:t>
            </a:r>
            <a:r>
              <a:rPr lang="en-GB" altLang="zh-CN" sz="2000" baseline="-25000">
                <a:solidFill>
                  <a:srgbClr val="000000"/>
                </a:solidFill>
              </a:rPr>
              <a:t>E</a:t>
            </a:r>
            <a:r>
              <a:rPr lang="en-GB" altLang="zh-CN" sz="2000">
                <a:solidFill>
                  <a:srgbClr val="000000"/>
                </a:solidFill>
              </a:rPr>
              <a:t>(Q</a:t>
            </a:r>
            <a:r>
              <a:rPr lang="en-GB" altLang="zh-CN" sz="2000" baseline="30000">
                <a:solidFill>
                  <a:srgbClr val="000000"/>
                </a:solidFill>
              </a:rPr>
              <a:t>2</a:t>
            </a:r>
            <a:r>
              <a:rPr lang="en-GB" altLang="zh-CN" sz="2000">
                <a:solidFill>
                  <a:srgbClr val="000000"/>
                </a:solidFill>
              </a:rPr>
              <a:t>), </a:t>
            </a:r>
          </a:p>
          <a:p>
            <a:pPr>
              <a:lnSpc>
                <a:spcPct val="93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2000">
                <a:solidFill>
                  <a:srgbClr val="000000"/>
                </a:solidFill>
              </a:rPr>
              <a:t>G</a:t>
            </a:r>
            <a:r>
              <a:rPr lang="en-GB" altLang="zh-CN" sz="2000" baseline="-25000">
                <a:solidFill>
                  <a:srgbClr val="000000"/>
                </a:solidFill>
              </a:rPr>
              <a:t>M</a:t>
            </a:r>
            <a:r>
              <a:rPr lang="en-GB" altLang="zh-CN" sz="2000">
                <a:solidFill>
                  <a:srgbClr val="000000"/>
                </a:solidFill>
              </a:rPr>
              <a:t>(Q</a:t>
            </a:r>
            <a:r>
              <a:rPr lang="en-GB" altLang="zh-CN" sz="2000" baseline="30000">
                <a:solidFill>
                  <a:srgbClr val="000000"/>
                </a:solidFill>
              </a:rPr>
              <a:t>2</a:t>
            </a:r>
            <a:r>
              <a:rPr lang="en-GB" altLang="zh-CN" sz="2000">
                <a:solidFill>
                  <a:srgbClr val="000000"/>
                </a:solidFill>
              </a:rPr>
              <a:t>)</a:t>
            </a:r>
            <a:r>
              <a:rPr lang="ar-SA" altLang="zh-CN" sz="2000">
                <a:solidFill>
                  <a:srgbClr val="000000"/>
                </a:solidFill>
              </a:rPr>
              <a:t>‏</a:t>
            </a:r>
            <a:endParaRPr lang="en-GB" altLang="zh-CN" sz="2000">
              <a:solidFill>
                <a:srgbClr val="000000"/>
              </a:solidFill>
            </a:endParaRPr>
          </a:p>
        </p:txBody>
      </p:sp>
      <p:pic>
        <p:nvPicPr>
          <p:cNvPr id="19474" name="Picture 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3675" y="4419610"/>
            <a:ext cx="2371725" cy="1927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37"/>
          <p:cNvGrpSpPr/>
          <p:nvPr/>
        </p:nvGrpSpPr>
        <p:grpSpPr>
          <a:xfrm>
            <a:off x="3846513" y="2852738"/>
            <a:ext cx="5260975" cy="2520967"/>
            <a:chOff x="3846513" y="2852738"/>
            <a:chExt cx="5260975" cy="2520967"/>
          </a:xfrm>
        </p:grpSpPr>
        <p:sp>
          <p:nvSpPr>
            <p:cNvPr id="19470" name="Line 17"/>
            <p:cNvSpPr>
              <a:spLocks noChangeShapeType="1"/>
            </p:cNvSpPr>
            <p:nvPr/>
          </p:nvSpPr>
          <p:spPr bwMode="auto">
            <a:xfrm flipH="1">
              <a:off x="3846513" y="2852738"/>
              <a:ext cx="1860550" cy="252096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1" name="Text Box 18"/>
            <p:cNvSpPr txBox="1">
              <a:spLocks noChangeArrowheads="1"/>
            </p:cNvSpPr>
            <p:nvPr/>
          </p:nvSpPr>
          <p:spPr bwMode="auto">
            <a:xfrm>
              <a:off x="4572000" y="4149734"/>
              <a:ext cx="647700" cy="7000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 dirty="0">
                  <a:solidFill>
                    <a:srgbClr val="000000"/>
                  </a:solidFill>
                </a:rPr>
                <a:t>d</a:t>
              </a:r>
              <a:r>
                <a:rPr lang="en-GB" altLang="zh-CN" sz="2000" baseline="30000" dirty="0">
                  <a:solidFill>
                    <a:srgbClr val="000000"/>
                  </a:solidFill>
                </a:rPr>
                <a:t>2</a:t>
              </a:r>
              <a:r>
                <a:rPr lang="en-GB" altLang="zh-CN" sz="2000" dirty="0">
                  <a:solidFill>
                    <a:srgbClr val="000000"/>
                  </a:solidFill>
                </a:rPr>
                <a:t>r</a:t>
              </a:r>
              <a:r>
                <a:rPr lang="en-GB" altLang="zh-CN" sz="2000" baseline="-25000" dirty="0">
                  <a:solidFill>
                    <a:srgbClr val="000000"/>
                  </a:solidFill>
                </a:rPr>
                <a:t>T</a:t>
              </a:r>
              <a:r>
                <a:rPr lang="en-GB" altLang="zh-CN" sz="2000" dirty="0">
                  <a:solidFill>
                    <a:srgbClr val="000000"/>
                  </a:solidFill>
                </a:rPr>
                <a:t>   </a:t>
              </a:r>
            </a:p>
          </p:txBody>
        </p:sp>
        <p:sp>
          <p:nvSpPr>
            <p:cNvPr id="19472" name="Line 19"/>
            <p:cNvSpPr>
              <a:spLocks noChangeShapeType="1"/>
            </p:cNvSpPr>
            <p:nvPr/>
          </p:nvSpPr>
          <p:spPr bwMode="auto">
            <a:xfrm flipH="1">
              <a:off x="5940425" y="2852738"/>
              <a:ext cx="127000" cy="194787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5" name="Text Box 22"/>
            <p:cNvSpPr txBox="1">
              <a:spLocks noChangeArrowheads="1"/>
            </p:cNvSpPr>
            <p:nvPr/>
          </p:nvSpPr>
          <p:spPr bwMode="auto">
            <a:xfrm>
              <a:off x="6119813" y="3825881"/>
              <a:ext cx="2987675" cy="66040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 dirty="0" err="1">
                  <a:solidFill>
                    <a:srgbClr val="000000"/>
                  </a:solidFill>
                </a:rPr>
                <a:t>dx</a:t>
              </a:r>
              <a:r>
                <a:rPr lang="en-GB" altLang="zh-CN" sz="2000" dirty="0">
                  <a:solidFill>
                    <a:srgbClr val="000000"/>
                  </a:solidFill>
                </a:rPr>
                <a:t> &amp;</a:t>
              </a:r>
            </a:p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 dirty="0">
                  <a:solidFill>
                    <a:srgbClr val="000000"/>
                  </a:solidFill>
                </a:rPr>
                <a:t>Fourier Transformation    </a:t>
              </a:r>
            </a:p>
          </p:txBody>
        </p:sp>
      </p:grpSp>
      <p:sp>
        <p:nvSpPr>
          <p:cNvPr id="19476" name="Text Box 26"/>
          <p:cNvSpPr txBox="1">
            <a:spLocks noChangeArrowheads="1"/>
          </p:cNvSpPr>
          <p:nvPr/>
        </p:nvSpPr>
        <p:spPr bwMode="auto">
          <a:xfrm>
            <a:off x="4356100" y="5516581"/>
            <a:ext cx="828675" cy="65722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lnSpc>
                <a:spcPct val="76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zh-CN" sz="4000" b="1" u="sng" dirty="0">
                <a:solidFill>
                  <a:srgbClr val="007A77"/>
                </a:solidFill>
                <a:latin typeface="Arial" pitchFamily="34" charset="0"/>
                <a:cs typeface="Arial" pitchFamily="34" charset="0"/>
              </a:rPr>
              <a:t>1D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59400" y="39469"/>
            <a:ext cx="762260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0" dirty="0">
                <a:latin typeface="Arial" pitchFamily="34" charset="0"/>
                <a:ea typeface="ＭＳ Ｐゴシック" charset="-128"/>
                <a:cs typeface="Arial" pitchFamily="34" charset="0"/>
              </a:rPr>
              <a:t>Unified View of Nucleon Structure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41"/>
          <p:cNvGrpSpPr/>
          <p:nvPr/>
        </p:nvGrpSpPr>
        <p:grpSpPr>
          <a:xfrm>
            <a:off x="4427538" y="1341438"/>
            <a:ext cx="4508818" cy="1935162"/>
            <a:chOff x="4427538" y="1341438"/>
            <a:chExt cx="4508818" cy="1935162"/>
          </a:xfrm>
        </p:grpSpPr>
        <p:sp>
          <p:nvSpPr>
            <p:cNvPr id="19481" name="Text Box 5"/>
            <p:cNvSpPr txBox="1">
              <a:spLocks noChangeArrowheads="1"/>
            </p:cNvSpPr>
            <p:nvPr/>
          </p:nvSpPr>
          <p:spPr bwMode="auto">
            <a:xfrm>
              <a:off x="5154613" y="2349501"/>
              <a:ext cx="1481137" cy="377825"/>
            </a:xfrm>
            <a:prstGeom prst="rect">
              <a:avLst/>
            </a:prstGeom>
            <a:solidFill>
              <a:srgbClr val="FFFFFF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>
                  <a:solidFill>
                    <a:srgbClr val="000000"/>
                  </a:solidFill>
                </a:rPr>
                <a:t>GPDs/IPDs</a:t>
              </a:r>
            </a:p>
          </p:txBody>
        </p:sp>
        <p:sp>
          <p:nvSpPr>
            <p:cNvPr id="19482" name="Line 6"/>
            <p:cNvSpPr>
              <a:spLocks noChangeShapeType="1"/>
            </p:cNvSpPr>
            <p:nvPr/>
          </p:nvSpPr>
          <p:spPr bwMode="auto">
            <a:xfrm>
              <a:off x="4427538" y="1341438"/>
              <a:ext cx="1152525" cy="93503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83" name="Text Box 7"/>
            <p:cNvSpPr txBox="1">
              <a:spLocks noChangeArrowheads="1"/>
            </p:cNvSpPr>
            <p:nvPr/>
          </p:nvSpPr>
          <p:spPr bwMode="auto">
            <a:xfrm>
              <a:off x="4900613" y="1616076"/>
              <a:ext cx="965200" cy="4159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altLang="zh-CN" sz="2000" dirty="0">
                  <a:solidFill>
                    <a:srgbClr val="000000"/>
                  </a:solidFill>
                </a:rPr>
                <a:t>d</a:t>
              </a:r>
              <a:r>
                <a:rPr lang="en-GB" altLang="zh-CN" sz="2000" baseline="30000" dirty="0">
                  <a:solidFill>
                    <a:srgbClr val="000000"/>
                  </a:solidFill>
                </a:rPr>
                <a:t>2</a:t>
              </a:r>
              <a:r>
                <a:rPr lang="en-GB" altLang="zh-CN" sz="2000" dirty="0">
                  <a:solidFill>
                    <a:srgbClr val="000000"/>
                  </a:solidFill>
                </a:rPr>
                <a:t>k</a:t>
              </a:r>
              <a:r>
                <a:rPr lang="en-GB" altLang="zh-CN" sz="2000" baseline="-25000" dirty="0">
                  <a:solidFill>
                    <a:srgbClr val="000000"/>
                  </a:solidFill>
                </a:rPr>
                <a:t>T </a:t>
              </a:r>
              <a:r>
                <a:rPr lang="en-GB" altLang="zh-CN" sz="2000" dirty="0" err="1">
                  <a:solidFill>
                    <a:srgbClr val="000000"/>
                  </a:solidFill>
                </a:rPr>
                <a:t>dr</a:t>
              </a:r>
              <a:r>
                <a:rPr lang="en-GB" altLang="zh-CN" sz="2000" baseline="-25000" dirty="0" err="1">
                  <a:solidFill>
                    <a:srgbClr val="000000"/>
                  </a:solidFill>
                </a:rPr>
                <a:t>z</a:t>
              </a:r>
              <a:endParaRPr lang="en-GB" altLang="zh-CN" sz="2000" baseline="-25000" dirty="0">
                <a:solidFill>
                  <a:srgbClr val="000000"/>
                </a:solidFill>
              </a:endParaRPr>
            </a:p>
          </p:txBody>
        </p:sp>
        <p:grpSp>
          <p:nvGrpSpPr>
            <p:cNvPr id="7" name="Group 40"/>
            <p:cNvGrpSpPr/>
            <p:nvPr/>
          </p:nvGrpSpPr>
          <p:grpSpPr>
            <a:xfrm>
              <a:off x="6781800" y="1447800"/>
              <a:ext cx="2154556" cy="1828800"/>
              <a:chOff x="6727508" y="1371600"/>
              <a:chExt cx="2154556" cy="1828800"/>
            </a:xfrm>
          </p:grpSpPr>
          <p:pic>
            <p:nvPicPr>
              <p:cNvPr id="33" name="Picture 15" descr="fig02-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20296" b="53353"/>
              <a:stretch>
                <a:fillRect/>
              </a:stretch>
            </p:blipFill>
            <p:spPr bwMode="auto">
              <a:xfrm>
                <a:off x="6727508" y="1371600"/>
                <a:ext cx="2154556" cy="18288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39" name="Rectangle 38"/>
              <p:cNvSpPr/>
              <p:nvPr/>
            </p:nvSpPr>
            <p:spPr>
              <a:xfrm>
                <a:off x="7010400" y="1447800"/>
                <a:ext cx="5334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927647" y="1269609"/>
            <a:ext cx="3216353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028700" lvl="2" indent="-228600" fontAlgn="base">
              <a:spcAft>
                <a:spcPct val="0"/>
              </a:spcAft>
              <a:buSzPct val="100000"/>
              <a:defRPr/>
            </a:pPr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028700" lvl="2" indent="-228600" fontAlgn="base">
              <a:spcAft>
                <a:spcPct val="0"/>
              </a:spcAft>
              <a:buSzPct val="100000"/>
              <a:defRPr/>
            </a:pPr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028700" lvl="2" indent="-228600" fontAlgn="base">
              <a:spcAft>
                <a:spcPct val="0"/>
              </a:spcAft>
              <a:buSzPct val="100000"/>
              <a:defRPr/>
            </a:pPr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028700" lvl="2" indent="-228600" fontAlgn="base">
              <a:spcAft>
                <a:spcPct val="0"/>
              </a:spcAft>
              <a:buSzPct val="100000"/>
              <a:defRPr/>
            </a:pPr>
            <a:endParaRPr lang="en-US" sz="1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028700" lvl="2" indent="-228600" fontAlgn="base">
              <a:spcAft>
                <a:spcPct val="0"/>
              </a:spcAft>
              <a:buSzPct val="100000"/>
              <a:defRPr/>
            </a:pPr>
            <a:endParaRPr lang="en-US" sz="1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1028700" lvl="2" indent="-228600" fontAlgn="base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strike="dblStrike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12 </a:t>
            </a:r>
            <a:r>
              <a:rPr lang="en-US" sz="1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16-month</a:t>
            </a:r>
            <a:r>
              <a:rPr lang="en-US" sz="1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installation              </a:t>
            </a:r>
          </a:p>
          <a:p>
            <a:pPr marL="1028700" lvl="2" indent="-228600" fontAlgn="base"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	May 2012 - </a:t>
            </a:r>
            <a:r>
              <a:rPr lang="en-US" sz="1200" b="1" strike="dblStrike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May</a:t>
            </a:r>
            <a:r>
              <a:rPr lang="en-US" sz="1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Sept</a:t>
            </a:r>
            <a:r>
              <a:rPr lang="en-US" sz="1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2013</a:t>
            </a:r>
          </a:p>
          <a:p>
            <a:pPr marL="1028700" lvl="2" indent="-228600" fontAlgn="base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endParaRPr lang="en-US" sz="12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marL="1028700" lvl="2" indent="-228600" fontAlgn="base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Hall A commissioning start       </a:t>
            </a:r>
            <a:r>
              <a:rPr lang="en-US" sz="1200" b="1" strike="dblStrike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Oct 2013</a:t>
            </a:r>
            <a:r>
              <a:rPr lang="en-US" sz="12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Feb 2014</a:t>
            </a:r>
          </a:p>
          <a:p>
            <a:pPr marL="1028700" lvl="2" indent="-228600" fontAlgn="base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Hall D commissioning start  </a:t>
            </a:r>
          </a:p>
          <a:p>
            <a:pPr marL="1028700" lvl="2" indent="-228600" fontAlgn="base"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200" b="1" strike="dblStrike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April 2014</a:t>
            </a:r>
            <a:r>
              <a:rPr lang="en-US" sz="12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Oct 2014</a:t>
            </a:r>
          </a:p>
          <a:p>
            <a:pPr marL="1028700" lvl="2" indent="-228600" fontAlgn="base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Halls B &amp; C commissioning start </a:t>
            </a:r>
            <a:r>
              <a:rPr lang="en-US" sz="1200" b="1" strike="dblStrike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Oct 2014</a:t>
            </a:r>
            <a:r>
              <a:rPr lang="en-US" sz="1200" b="1" dirty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Apr 2015</a:t>
            </a:r>
          </a:p>
          <a:p>
            <a:pPr marL="1028700" lvl="2" indent="-228600" fontAlgn="base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endParaRPr lang="en-US" sz="12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  <a:p>
            <a:pPr marL="1028700" lvl="2" indent="-228600" fontAlgn="base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Project Completion June </a:t>
            </a:r>
            <a:r>
              <a:rPr lang="en-US" sz="12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2015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mtClean="0"/>
              <a:t>12 GeV Upgrade Project Schedule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38785" y="1140932"/>
            <a:ext cx="2564496" cy="76944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May 18: Completed 6 </a:t>
            </a:r>
            <a:r>
              <a:rPr lang="en-US" sz="11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program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FY12</a:t>
            </a:r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reduction of $</a:t>
            </a:r>
            <a:r>
              <a:rPr lang="en-US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16M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extended 12 month shutdown</a:t>
            </a:r>
            <a:r>
              <a:rPr lang="en-US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1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39" t="1111" r="4924" b="3195"/>
          <a:stretch/>
        </p:blipFill>
        <p:spPr>
          <a:xfrm>
            <a:off x="109705" y="1028700"/>
            <a:ext cx="6367295" cy="5235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705600" y="5695890"/>
            <a:ext cx="2335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Next DOE Project Review</a:t>
            </a:r>
          </a:p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June 21, 2012</a:t>
            </a:r>
          </a:p>
        </p:txBody>
      </p:sp>
    </p:spTree>
    <p:extLst>
      <p:ext uri="{BB962C8B-B14F-4D97-AF65-F5344CB8AC3E}">
        <p14:creationId xmlns:p14="http://schemas.microsoft.com/office/powerpoint/2010/main" xmlns="" val="418046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77341" y="2867468"/>
          <a:ext cx="7212225" cy="2743200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1397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42445"/>
                <a:gridCol w="1442445"/>
                <a:gridCol w="1442445"/>
                <a:gridCol w="1442445"/>
                <a:gridCol w="1442445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YEAR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Hall A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Hall D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Hall B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Hall C</a:t>
                      </a:r>
                      <a:endParaRPr lang="en-US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25 (15)*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60 (&lt;10)*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37065" y="23240"/>
            <a:ext cx="9068508" cy="107782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latin typeface="Arial" pitchFamily="34" charset="0"/>
                <a:ea typeface="+mj-ea"/>
                <a:cs typeface="Arial" pitchFamily="34" charset="0"/>
              </a:rPr>
              <a:t>Early Beam Guidance in PAC Days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779" y="5721181"/>
            <a:ext cx="906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* PAC days between parentheses indicate possible choice of energies &lt; 2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/pass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422" y="1519885"/>
            <a:ext cx="8885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 pitchFamily="34" charset="0"/>
                <a:cs typeface="Arial" pitchFamily="34" charset="0"/>
              </a:rPr>
              <a:t>The table is split in years, but the exact correlation with FY or CY may shift. Treat the entries simply as one-year blocks to give some guidance on the best expectations for startup.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128953"/>
            <a:ext cx="9143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(While 12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machine development is ongoing, we assumed a conversion of actual days to PAC days of less than 50%)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1483" y="864973"/>
            <a:ext cx="6993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Fold in planning of beam development by Accelerator/OPS  </a:t>
            </a:r>
            <a:endParaRPr lang="en-US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374" y="2496758"/>
            <a:ext cx="7201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32 weeks of operations ~ 80 PAC days/Hall   (for Hall multiplicity of 3)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"/>
          <p:cNvSpPr>
            <a:spLocks noChangeArrowheads="1"/>
          </p:cNvSpPr>
          <p:nvPr/>
        </p:nvSpPr>
        <p:spPr bwMode="auto">
          <a:xfrm>
            <a:off x="0" y="127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b="1" dirty="0">
                <a:latin typeface="Arial" pitchFamily="34" charset="0"/>
                <a:ea typeface="ＭＳ Ｐゴシック" charset="-128"/>
                <a:cs typeface="Arial" pitchFamily="34" charset="0"/>
              </a:rPr>
              <a:t>Generic Detector R&amp;D for an EIC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903072"/>
            <a:ext cx="8610600" cy="544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Approved Detector R&amp;D items after 1</a:t>
            </a:r>
            <a:r>
              <a:rPr lang="en-US" sz="2000" baseline="30000" dirty="0">
                <a:latin typeface="Arial" pitchFamily="34" charset="0"/>
                <a:cs typeface="Arial" pitchFamily="34" charset="0"/>
              </a:rPr>
              <a:t>st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call/meeting</a:t>
            </a:r>
          </a:p>
          <a:p>
            <a:pPr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(see also </a:t>
            </a:r>
            <a:r>
              <a:rPr lang="en-US" sz="2000" dirty="0">
                <a:latin typeface="Arial" pitchFamily="34" charset="0"/>
                <a:cs typeface="Arial" pitchFamily="34" charset="0"/>
                <a:sym typeface="Wingdings" pitchFamily="2" charset="2"/>
                <a:hlinkClick r:id="rId2"/>
              </a:rPr>
              <a:t>https://wiki.bnl.gov/conferences/index.php/EIC_R%25D</a:t>
            </a:r>
            <a:r>
              <a:rPr lang="en-US" sz="2000" dirty="0"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AutoNum type="arabicParenR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DIRC-based PID for the EIC Central Detector</a:t>
            </a:r>
          </a:p>
          <a:p>
            <a:pPr marL="457200" indent="-457200"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		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Catholic U A, Old Dominion U, GSI/Darmstadt, </a:t>
            </a:r>
            <a:r>
              <a:rPr lang="en-US" sz="20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JLab</a:t>
            </a:r>
            <a:endParaRPr lang="en-US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2)   Proposal to test improved radiation tolerant Silicon PMTs </a:t>
            </a:r>
          </a:p>
          <a:p>
            <a:pPr marL="1371600" lvl="2" indent="-457200">
              <a:defRPr/>
            </a:pPr>
            <a:r>
              <a:rPr lang="en-US" sz="20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JLab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Radiation Detector &amp; Imaging (RDI) Group</a:t>
            </a:r>
          </a:p>
          <a:p>
            <a:pPr marL="457200" indent="-457200">
              <a:buFontTx/>
              <a:buAutoNum type="arabicParenR" startAt="3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  <a:sym typeface="Wingdings" pitchFamily="2" charset="2"/>
              </a:rPr>
              <a:t>Letter-of-Intent for detector R&amp;D towards an EIC detector</a:t>
            </a:r>
          </a:p>
          <a:p>
            <a:pPr marL="457200" indent="-457200">
              <a:defRPr/>
            </a:pPr>
            <a:r>
              <a:rPr lang="en-US" sz="2000" dirty="0">
                <a:latin typeface="Arial" pitchFamily="34" charset="0"/>
                <a:cs typeface="Arial" pitchFamily="34" charset="0"/>
                <a:sym typeface="Wingdings" pitchFamily="2" charset="2"/>
              </a:rPr>
              <a:t>		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BNL-based collaboration, includes </a:t>
            </a:r>
            <a:r>
              <a:rPr lang="en-US" sz="20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UVa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(+Temple for 2</a:t>
            </a:r>
            <a:r>
              <a:rPr lang="en-US" sz="2000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nd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call)</a:t>
            </a:r>
          </a:p>
          <a:p>
            <a:pPr marL="457200" indent="-457200">
              <a:defRPr/>
            </a:pPr>
            <a:endParaRPr lang="en-US" sz="800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57200" indent="-457200">
              <a:defRPr/>
            </a:pPr>
            <a:r>
              <a:rPr lang="en-US" sz="2000" dirty="0">
                <a:latin typeface="Arial" pitchFamily="34" charset="0"/>
                <a:cs typeface="Arial" pitchFamily="34" charset="0"/>
                <a:sym typeface="Wingdings" pitchFamily="2" charset="2"/>
              </a:rPr>
              <a:t>Submitted in response to 2</a:t>
            </a:r>
            <a:r>
              <a:rPr lang="en-US" sz="2000" baseline="30000" dirty="0">
                <a:latin typeface="Arial" pitchFamily="34" charset="0"/>
                <a:cs typeface="Arial" pitchFamily="34" charset="0"/>
                <a:sym typeface="Wingdings" pitchFamily="2" charset="2"/>
              </a:rPr>
              <a:t>nd</a:t>
            </a:r>
            <a:r>
              <a:rPr lang="en-US" sz="2000" dirty="0">
                <a:latin typeface="Arial" pitchFamily="34" charset="0"/>
                <a:cs typeface="Arial" pitchFamily="34" charset="0"/>
                <a:sym typeface="Wingdings" pitchFamily="2" charset="2"/>
              </a:rPr>
              <a:t> call for proposals</a:t>
            </a:r>
          </a:p>
          <a:p>
            <a:pPr marL="457200" indent="-457200">
              <a:buFontTx/>
              <a:buAutoNum type="arabicParenR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  <a:sym typeface="Wingdings" pitchFamily="2" charset="2"/>
              </a:rPr>
              <a:t>DIRC-based PID for the EIC Central Detector</a:t>
            </a:r>
          </a:p>
          <a:p>
            <a:pPr marL="457200" indent="-457200">
              <a:defRPr/>
            </a:pPr>
            <a:r>
              <a:rPr lang="en-US" sz="2000" dirty="0">
                <a:latin typeface="Arial" pitchFamily="34" charset="0"/>
                <a:cs typeface="Arial" pitchFamily="34" charset="0"/>
                <a:sym typeface="Wingdings" pitchFamily="2" charset="2"/>
              </a:rPr>
              <a:t>		</a:t>
            </a:r>
            <a:r>
              <a:rPr lang="en-US" sz="2000" dirty="0">
                <a:solidFill>
                  <a:srgbClr val="262FE6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Includes </a:t>
            </a:r>
            <a:r>
              <a:rPr lang="en-US" sz="2000" dirty="0" err="1">
                <a:solidFill>
                  <a:srgbClr val="262FE6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SiPMT</a:t>
            </a:r>
            <a:r>
              <a:rPr lang="en-US" sz="2000" dirty="0">
                <a:solidFill>
                  <a:srgbClr val="262FE6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, augmented with USC &amp; </a:t>
            </a:r>
            <a:r>
              <a:rPr lang="en-US" sz="2000" dirty="0" err="1">
                <a:solidFill>
                  <a:srgbClr val="262FE6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JLab</a:t>
            </a:r>
            <a:r>
              <a:rPr lang="en-US" sz="2000" dirty="0">
                <a:solidFill>
                  <a:srgbClr val="262FE6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RDI Group</a:t>
            </a:r>
            <a:endParaRPr lang="en-US" sz="20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2)    Micro-Pattern Gaseous Detectors for a Vertex Tracker in EIC		</a:t>
            </a:r>
            <a:r>
              <a:rPr lang="en-US" sz="20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Saclay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MIT, Temple</a:t>
            </a:r>
          </a:p>
          <a:p>
            <a:pPr marL="457200" indent="-457200"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3)    Development of a Spin-Light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Polarimeter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for the EIC</a:t>
            </a:r>
          </a:p>
          <a:p>
            <a:pPr marL="457200" indent="-457200"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		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Mississippi State U, ANL, Mainz, Stony Brook U, </a:t>
            </a:r>
            <a:r>
              <a:rPr lang="en-US" sz="20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UVa</a:t>
            </a:r>
            <a:r>
              <a:rPr lang="en-US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W&amp;M</a:t>
            </a:r>
            <a:endParaRPr lang="en-US" sz="2800" b="1" dirty="0">
              <a:solidFill>
                <a:srgbClr val="262FE6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First two approved, third was well received but got homework assignment to “further develop this very interesting proposal”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 bwMode="auto">
          <a:xfrm>
            <a:off x="381000" y="2021002"/>
            <a:ext cx="5279806" cy="280324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6200000" scaled="0"/>
          </a:gradFill>
          <a:ln w="9525" cap="flat" cmpd="sng" algn="ctr">
            <a:solidFill>
              <a:schemeClr val="tx2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</a:pPr>
            <a:endParaRPr lang="en-US" sz="2400" dirty="0">
              <a:solidFill>
                <a:srgbClr val="00206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Arial" pitchFamily="34" charset="0"/>
              <a:buNone/>
            </a:pP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8991600" cy="548640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1600" b="1" dirty="0" smtClean="0"/>
              <a:t>High gradient </a:t>
            </a:r>
            <a:r>
              <a:rPr lang="en-US" sz="1600" b="1" dirty="0" err="1" smtClean="0"/>
              <a:t>cryomodule</a:t>
            </a:r>
            <a:r>
              <a:rPr lang="en-US" sz="1600" b="1" dirty="0" smtClean="0"/>
              <a:t> performance</a:t>
            </a:r>
          </a:p>
          <a:p>
            <a:pPr>
              <a:spcAft>
                <a:spcPts val="600"/>
              </a:spcAft>
              <a:buNone/>
            </a:pPr>
            <a:r>
              <a:rPr lang="en-US" sz="1600" b="1" dirty="0" smtClean="0"/>
              <a:t>	demonstrated in tunnel</a:t>
            </a:r>
          </a:p>
          <a:p>
            <a:pPr>
              <a:spcAft>
                <a:spcPts val="600"/>
              </a:spcAft>
              <a:buNone/>
            </a:pPr>
            <a:r>
              <a:rPr lang="en-US" sz="1600" b="1" dirty="0" smtClean="0">
                <a:sym typeface="Wingdings"/>
              </a:rPr>
              <a:t>	</a:t>
            </a:r>
            <a:r>
              <a:rPr lang="en-US" sz="1700" b="1" dirty="0" smtClean="0">
                <a:sym typeface="Wingdings 3"/>
              </a:rPr>
              <a:t> </a:t>
            </a:r>
            <a:r>
              <a:rPr lang="en-US" sz="1700" b="1" dirty="0" smtClean="0">
                <a:sym typeface="Wingdings"/>
              </a:rPr>
              <a:t>Met research beam spec. of </a:t>
            </a:r>
            <a:r>
              <a:rPr lang="en-US" sz="1700" b="1" dirty="0" smtClean="0">
                <a:solidFill>
                  <a:srgbClr val="4D7400"/>
                </a:solidFill>
                <a:sym typeface="Wingdings"/>
              </a:rPr>
              <a:t>108 </a:t>
            </a:r>
            <a:r>
              <a:rPr lang="en-US" sz="1700" b="1" dirty="0" err="1" smtClean="0">
                <a:solidFill>
                  <a:srgbClr val="4D7400"/>
                </a:solidFill>
                <a:sym typeface="Wingdings"/>
              </a:rPr>
              <a:t>MeV</a:t>
            </a:r>
            <a:r>
              <a:rPr lang="en-US" sz="1700" b="1" dirty="0" smtClean="0">
                <a:solidFill>
                  <a:srgbClr val="4D7400"/>
                </a:solidFill>
                <a:sym typeface="Wingdings"/>
              </a:rPr>
              <a:t> </a:t>
            </a:r>
            <a:r>
              <a:rPr lang="en-US" sz="1700" b="1" dirty="0" smtClean="0">
                <a:sym typeface="Wingdings"/>
              </a:rPr>
              <a:t>@</a:t>
            </a:r>
            <a:r>
              <a:rPr lang="en-US" sz="1700" b="1" dirty="0" smtClean="0">
                <a:solidFill>
                  <a:srgbClr val="4D7400"/>
                </a:solidFill>
                <a:sym typeface="Wingdings"/>
              </a:rPr>
              <a:t> </a:t>
            </a:r>
            <a:r>
              <a:rPr lang="en-US" sz="1700" b="1" dirty="0" smtClean="0">
                <a:solidFill>
                  <a:srgbClr val="0000CC"/>
                </a:solidFill>
                <a:sym typeface="Wingdings"/>
              </a:rPr>
              <a:t>465 </a:t>
            </a:r>
            <a:r>
              <a:rPr lang="en-US" sz="1700" b="1" dirty="0" err="1" smtClean="0">
                <a:solidFill>
                  <a:srgbClr val="0000CC"/>
                </a:solidFill>
                <a:latin typeface="Symbol" pitchFamily="18" charset="2"/>
                <a:sym typeface="Wingdings"/>
              </a:rPr>
              <a:t>m</a:t>
            </a:r>
            <a:r>
              <a:rPr lang="en-US" sz="1700" b="1" dirty="0" err="1" smtClean="0">
                <a:solidFill>
                  <a:srgbClr val="0000CC"/>
                </a:solidFill>
                <a:sym typeface="Wingdings"/>
              </a:rPr>
              <a:t>A</a:t>
            </a:r>
            <a:endParaRPr lang="en-US" sz="1700" b="1" dirty="0" smtClean="0">
              <a:solidFill>
                <a:srgbClr val="0000CC"/>
              </a:solidFill>
            </a:endParaRPr>
          </a:p>
          <a:p>
            <a:pPr>
              <a:spcAft>
                <a:spcPts val="1000"/>
              </a:spcAft>
            </a:pPr>
            <a:endParaRPr lang="en-US" sz="2000" b="1" dirty="0" smtClean="0"/>
          </a:p>
          <a:p>
            <a:pPr>
              <a:spcAft>
                <a:spcPts val="1000"/>
              </a:spcAft>
            </a:pPr>
            <a:endParaRPr lang="en-US" sz="1200" b="1" dirty="0" smtClean="0"/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1600" b="1" dirty="0" smtClean="0">
              <a:solidFill>
                <a:srgbClr val="FF0000"/>
              </a:solidFill>
              <a:sym typeface="Wingdings"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1600" b="1" dirty="0" smtClean="0">
              <a:solidFill>
                <a:srgbClr val="FF0000"/>
              </a:solidFill>
              <a:sym typeface="Wingdings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800" b="1" dirty="0" smtClean="0">
              <a:solidFill>
                <a:srgbClr val="FF0000"/>
              </a:solidFill>
              <a:sym typeface="Wingdings"/>
            </a:endParaRPr>
          </a:p>
          <a:p>
            <a:pPr>
              <a:spcBef>
                <a:spcPts val="1200"/>
              </a:spcBef>
              <a:spcAft>
                <a:spcPts val="600"/>
              </a:spcAft>
            </a:pPr>
            <a:endParaRPr lang="en-US" sz="1600" b="1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b="1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1600" b="1" dirty="0" smtClean="0"/>
          </a:p>
          <a:p>
            <a:pPr>
              <a:spcBef>
                <a:spcPts val="1200"/>
              </a:spcBef>
              <a:spcAft>
                <a:spcPts val="315"/>
              </a:spcAft>
            </a:pPr>
            <a:r>
              <a:rPr lang="en-US" sz="1600" b="1" dirty="0" smtClean="0"/>
              <a:t>Central Helium Liquefier-2 equipment in place</a:t>
            </a:r>
            <a:endParaRPr lang="en-US" sz="1600" b="1" dirty="0" smtClean="0">
              <a:sym typeface="Wingdings"/>
            </a:endParaRPr>
          </a:p>
          <a:p>
            <a:pPr>
              <a:spcBef>
                <a:spcPts val="600"/>
              </a:spcBef>
              <a:spcAft>
                <a:spcPts val="315"/>
              </a:spcAft>
            </a:pPr>
            <a:r>
              <a:rPr lang="en-US" sz="1600" b="1" dirty="0" smtClean="0"/>
              <a:t>Hall D – equipment installation in progress</a:t>
            </a:r>
            <a:endParaRPr lang="en-US" sz="1600" b="1" dirty="0" smtClean="0">
              <a:sym typeface="Wingdings"/>
            </a:endParaRPr>
          </a:p>
          <a:p>
            <a:pPr>
              <a:spcBef>
                <a:spcPts val="600"/>
              </a:spcBef>
              <a:spcAft>
                <a:spcPts val="315"/>
              </a:spcAft>
            </a:pPr>
            <a:r>
              <a:rPr lang="en-US" sz="1600" b="1" dirty="0" smtClean="0">
                <a:sym typeface="Wingdings"/>
              </a:rPr>
              <a:t>Superconducting magnets under construction</a:t>
            </a:r>
          </a:p>
          <a:p>
            <a:pPr>
              <a:spcBef>
                <a:spcPts val="600"/>
              </a:spcBef>
              <a:spcAft>
                <a:spcPts val="315"/>
              </a:spcAft>
            </a:pPr>
            <a:r>
              <a:rPr lang="en-US" sz="1600" b="1" dirty="0" smtClean="0">
                <a:sym typeface="Wingdings"/>
              </a:rPr>
              <a:t>All major detector systems under construction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12 </a:t>
            </a:r>
            <a:r>
              <a:rPr lang="en-US" b="1" dirty="0" err="1" smtClean="0">
                <a:solidFill>
                  <a:schemeClr val="tx1"/>
                </a:solidFill>
              </a:rPr>
              <a:t>GeV</a:t>
            </a:r>
            <a:r>
              <a:rPr lang="en-US" b="1" dirty="0" smtClean="0">
                <a:solidFill>
                  <a:schemeClr val="tx1"/>
                </a:solidFill>
              </a:rPr>
              <a:t> Upgrade – </a:t>
            </a:r>
            <a:r>
              <a:rPr lang="en-US" dirty="0" smtClean="0">
                <a:solidFill>
                  <a:schemeClr val="tx1"/>
                </a:solidFill>
              </a:rPr>
              <a:t>Recent Progress</a:t>
            </a:r>
            <a:r>
              <a:rPr lang="en-US" b="1" dirty="0" smtClean="0">
                <a:solidFill>
                  <a:schemeClr val="tx1"/>
                </a:solidFill>
              </a:rPr>
              <a:t>  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3" cstate="print"/>
          <a:srcRect b="-9524"/>
          <a:stretch>
            <a:fillRect/>
          </a:stretch>
        </p:blipFill>
        <p:spPr bwMode="auto">
          <a:xfrm>
            <a:off x="6100116" y="4572000"/>
            <a:ext cx="2656412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7" name="TextBox 26"/>
          <p:cNvSpPr txBox="1"/>
          <p:nvPr/>
        </p:nvSpPr>
        <p:spPr>
          <a:xfrm>
            <a:off x="6176316" y="4724400"/>
            <a:ext cx="728084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CHL-2</a:t>
            </a:r>
          </a:p>
          <a:p>
            <a:pPr algn="ctr"/>
            <a:r>
              <a:rPr lang="en-US" sz="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installation</a:t>
            </a:r>
          </a:p>
        </p:txBody>
      </p:sp>
      <p:grpSp>
        <p:nvGrpSpPr>
          <p:cNvPr id="4" name="Group 10"/>
          <p:cNvGrpSpPr/>
          <p:nvPr/>
        </p:nvGrpSpPr>
        <p:grpSpPr>
          <a:xfrm>
            <a:off x="5958015" y="2038887"/>
            <a:ext cx="2940933" cy="1754010"/>
            <a:chOff x="4376909" y="4690561"/>
            <a:chExt cx="2940933" cy="1754010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76909" y="4690561"/>
              <a:ext cx="2940933" cy="17540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4" name="TextBox 13"/>
            <p:cNvSpPr txBox="1"/>
            <p:nvPr/>
          </p:nvSpPr>
          <p:spPr>
            <a:xfrm>
              <a:off x="4445805" y="4734417"/>
              <a:ext cx="1378904" cy="3385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Third C100 </a:t>
              </a:r>
              <a:r>
                <a:rPr lang="en-US" sz="800" b="1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Cryomodule</a:t>
              </a:r>
              <a:endParaRPr lang="en-US" sz="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8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transferred to tunnel</a:t>
              </a:r>
            </a:p>
          </p:txBody>
        </p:sp>
      </p:grpSp>
      <p:sp>
        <p:nvSpPr>
          <p:cNvPr id="18" name="Subtitle 2"/>
          <p:cNvSpPr txBox="1">
            <a:spLocks/>
          </p:cNvSpPr>
          <p:nvPr/>
        </p:nvSpPr>
        <p:spPr bwMode="auto">
          <a:xfrm>
            <a:off x="1752600" y="4516820"/>
            <a:ext cx="2514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457200" indent="-457200" fontAlgn="base">
              <a:spcBef>
                <a:spcPct val="20000"/>
              </a:spcBef>
              <a:spcAft>
                <a:spcPct val="0"/>
              </a:spcAft>
            </a:pPr>
            <a:r>
              <a:rPr lang="en-US" sz="1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TIME (in 20 minute increments)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 bwMode="auto">
          <a:xfrm>
            <a:off x="4953000" y="2093027"/>
            <a:ext cx="619127" cy="24091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457200" indent="-457200" algn="ctr" fontAlgn="base">
              <a:spcBef>
                <a:spcPct val="20000"/>
              </a:spcBef>
              <a:spcAft>
                <a:spcPct val="0"/>
              </a:spcAft>
            </a:pPr>
            <a:endParaRPr lang="en-US" sz="1200" b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66726" y="2078420"/>
            <a:ext cx="5105401" cy="2423719"/>
            <a:chOff x="457201" y="2057400"/>
            <a:chExt cx="5105401" cy="2423719"/>
          </a:xfrm>
        </p:grpSpPr>
        <p:sp>
          <p:nvSpPr>
            <p:cNvPr id="34" name="Subtitle 2"/>
            <p:cNvSpPr txBox="1">
              <a:spLocks/>
            </p:cNvSpPr>
            <p:nvPr/>
          </p:nvSpPr>
          <p:spPr bwMode="auto">
            <a:xfrm>
              <a:off x="487420" y="2057400"/>
              <a:ext cx="5075181" cy="27558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457200" indent="-457200" algn="ctr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1200" b="1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C100 </a:t>
              </a:r>
              <a:r>
                <a:rPr lang="en-US" sz="1200" b="1" kern="0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Cryomodule</a:t>
              </a:r>
              <a:r>
                <a:rPr lang="en-US" sz="1200" b="1" kern="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Energy Gain – May 18</a:t>
              </a:r>
              <a:r>
                <a:rPr lang="en-US" sz="1200" b="1" kern="0" baseline="300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th</a:t>
              </a:r>
              <a:endParaRPr lang="en-US" sz="1200" b="1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16200000">
              <a:off x="4431683" y="3204384"/>
              <a:ext cx="19848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Beam Current/pass (</a:t>
              </a:r>
              <a:r>
                <a:rPr lang="en-US" sz="1200" b="1" dirty="0" err="1">
                  <a:solidFill>
                    <a:srgbClr val="0000CC"/>
                  </a:solidFill>
                  <a:latin typeface="Symbol" pitchFamily="18" charset="2"/>
                  <a:cs typeface="Arial" pitchFamily="34" charset="0"/>
                </a:rPr>
                <a:t>m</a:t>
              </a:r>
              <a:r>
                <a:rPr lang="en-US" sz="1200" b="1" dirty="0" err="1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A</a:t>
              </a:r>
              <a:r>
                <a:rPr lang="en-US" sz="12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79571" y="2332986"/>
              <a:ext cx="4542308" cy="2148133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4876800" y="3124200"/>
              <a:ext cx="4443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kern="0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– </a:t>
              </a:r>
              <a:r>
                <a:rPr lang="en-US" sz="8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150</a:t>
              </a:r>
            </a:p>
          </p:txBody>
        </p:sp>
        <p:sp>
          <p:nvSpPr>
            <p:cNvPr id="19" name="Subtitle 2"/>
            <p:cNvSpPr txBox="1">
              <a:spLocks/>
            </p:cNvSpPr>
            <p:nvPr/>
          </p:nvSpPr>
          <p:spPr>
            <a:xfrm rot="16200000">
              <a:off x="-495300" y="3238499"/>
              <a:ext cx="2133601" cy="2286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algn="ctr">
                <a:spcBef>
                  <a:spcPct val="20000"/>
                </a:spcBef>
                <a:buFont typeface="Arial" pitchFamily="34" charset="0"/>
                <a:buNone/>
              </a:pPr>
              <a:r>
                <a:rPr lang="en-US" sz="1200" b="1" dirty="0">
                  <a:solidFill>
                    <a:srgbClr val="4D7400"/>
                  </a:solidFill>
                  <a:latin typeface="Arial" pitchFamily="34" charset="0"/>
                  <a:cs typeface="Arial" pitchFamily="34" charset="0"/>
                </a:rPr>
                <a:t> ENERGY GAIN (</a:t>
              </a:r>
              <a:r>
                <a:rPr lang="en-US" sz="1200" b="1" dirty="0" err="1">
                  <a:solidFill>
                    <a:srgbClr val="4D7400"/>
                  </a:solidFill>
                  <a:latin typeface="Arial" pitchFamily="34" charset="0"/>
                  <a:cs typeface="Arial" pitchFamily="34" charset="0"/>
                </a:rPr>
                <a:t>MeV</a:t>
              </a:r>
              <a:r>
                <a:rPr lang="en-US" sz="1200" b="1" dirty="0">
                  <a:solidFill>
                    <a:srgbClr val="4D7400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876800" y="4204156"/>
              <a:ext cx="41549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kern="0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– </a:t>
              </a:r>
              <a:r>
                <a:rPr lang="en-US" sz="8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50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876800" y="3670756"/>
              <a:ext cx="4443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kern="0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– </a:t>
              </a:r>
              <a:r>
                <a:rPr lang="en-US" sz="8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100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876800" y="2527756"/>
              <a:ext cx="4443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kern="0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– </a:t>
              </a:r>
              <a:r>
                <a:rPr lang="en-US" sz="800" b="1" dirty="0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200</a:t>
              </a:r>
            </a:p>
          </p:txBody>
        </p:sp>
        <p:cxnSp>
          <p:nvCxnSpPr>
            <p:cNvPr id="43" name="Straight Connector 42"/>
            <p:cNvCxnSpPr/>
            <p:nvPr/>
          </p:nvCxnSpPr>
          <p:spPr bwMode="auto">
            <a:xfrm>
              <a:off x="4953000" y="2362200"/>
              <a:ext cx="0" cy="19812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Subtitle 2"/>
            <p:cNvSpPr txBox="1">
              <a:spLocks/>
            </p:cNvSpPr>
            <p:nvPr/>
          </p:nvSpPr>
          <p:spPr>
            <a:xfrm>
              <a:off x="1464734" y="2590800"/>
              <a:ext cx="685800" cy="2286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algn="ctr">
                <a:spcBef>
                  <a:spcPct val="20000"/>
                </a:spcBef>
                <a:buFont typeface="Arial" pitchFamily="34" charset="0"/>
                <a:buNone/>
              </a:pPr>
              <a:r>
                <a:rPr lang="en-US" sz="1000" b="1" dirty="0">
                  <a:solidFill>
                    <a:srgbClr val="4D7400"/>
                  </a:solidFill>
                  <a:latin typeface="Arial" pitchFamily="34" charset="0"/>
                  <a:cs typeface="Arial" pitchFamily="34" charset="0"/>
                </a:rPr>
                <a:t>98 </a:t>
              </a:r>
              <a:r>
                <a:rPr lang="en-US" sz="1000" b="1" dirty="0" err="1">
                  <a:solidFill>
                    <a:srgbClr val="4D7400"/>
                  </a:solidFill>
                  <a:latin typeface="Arial" pitchFamily="34" charset="0"/>
                  <a:cs typeface="Arial" pitchFamily="34" charset="0"/>
                </a:rPr>
                <a:t>MeV</a:t>
              </a:r>
              <a:endParaRPr lang="en-US" sz="1000" b="1" dirty="0">
                <a:solidFill>
                  <a:srgbClr val="4D74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Subtitle 2"/>
            <p:cNvSpPr txBox="1">
              <a:spLocks/>
            </p:cNvSpPr>
            <p:nvPr/>
          </p:nvSpPr>
          <p:spPr>
            <a:xfrm>
              <a:off x="2683934" y="2438400"/>
              <a:ext cx="990600" cy="22860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algn="ctr">
                <a:spcBef>
                  <a:spcPct val="20000"/>
                </a:spcBef>
                <a:buFont typeface="Arial" pitchFamily="34" charset="0"/>
                <a:buNone/>
              </a:pPr>
              <a:r>
                <a:rPr lang="en-US" sz="1000" b="1" dirty="0">
                  <a:solidFill>
                    <a:srgbClr val="4D7400"/>
                  </a:solidFill>
                  <a:latin typeface="Arial" pitchFamily="34" charset="0"/>
                  <a:cs typeface="Arial" pitchFamily="34" charset="0"/>
                </a:rPr>
                <a:t>108 </a:t>
              </a:r>
              <a:r>
                <a:rPr lang="en-US" sz="1000" b="1" dirty="0" err="1">
                  <a:solidFill>
                    <a:srgbClr val="4D7400"/>
                  </a:solidFill>
                  <a:latin typeface="Arial" pitchFamily="34" charset="0"/>
                  <a:cs typeface="Arial" pitchFamily="34" charset="0"/>
                </a:rPr>
                <a:t>MeV</a:t>
              </a:r>
              <a:endParaRPr lang="en-US" sz="1000" b="1" dirty="0">
                <a:solidFill>
                  <a:srgbClr val="4D74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4683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-3048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63" charset="-128"/>
                <a:cs typeface="Arial" pitchFamily="34" charset="0"/>
              </a:rPr>
              <a:t>Planning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63" charset="-128"/>
                <a:cs typeface="Arial" pitchFamily="34" charset="0"/>
              </a:rPr>
              <a:t> for the Down – De-installation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63" charset="-128"/>
              <a:cs typeface="Arial" pitchFamily="34" charset="0"/>
            </a:endParaRPr>
          </a:p>
        </p:txBody>
      </p:sp>
      <p:pic>
        <p:nvPicPr>
          <p:cNvPr id="4" name="Picture 3" descr="qweakopenhouse.jpg"/>
          <p:cNvPicPr>
            <a:picLocks noChangeAspect="1"/>
          </p:cNvPicPr>
          <p:nvPr/>
        </p:nvPicPr>
        <p:blipFill>
          <a:blip r:embed="rId2" cstate="print"/>
          <a:srcRect l="24974"/>
          <a:stretch>
            <a:fillRect/>
          </a:stretch>
        </p:blipFill>
        <p:spPr>
          <a:xfrm>
            <a:off x="6827520" y="934998"/>
            <a:ext cx="2111465" cy="2402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2" descr="DSC_0097"/>
          <p:cNvPicPr>
            <a:picLocks noChangeAspect="1" noChangeArrowheads="1"/>
          </p:cNvPicPr>
          <p:nvPr/>
        </p:nvPicPr>
        <p:blipFill>
          <a:blip r:embed="rId3"/>
          <a:srcRect l="20639" t="21431" r="38947" b="18397"/>
          <a:stretch>
            <a:fillRect/>
          </a:stretch>
        </p:blipFill>
        <p:spPr bwMode="auto">
          <a:xfrm>
            <a:off x="4098799" y="931574"/>
            <a:ext cx="2463637" cy="240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/>
          <a:srcRect r="-2259"/>
          <a:stretch>
            <a:fillRect/>
          </a:stretch>
        </p:blipFill>
        <p:spPr bwMode="auto">
          <a:xfrm>
            <a:off x="164974" y="906042"/>
            <a:ext cx="3721226" cy="2732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/>
          <p:cNvSpPr txBox="1"/>
          <p:nvPr/>
        </p:nvSpPr>
        <p:spPr>
          <a:xfrm>
            <a:off x="155449" y="3790951"/>
            <a:ext cx="85684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Plans for CLAS, SOS (and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Qweak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 de-installation in place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70% of scope planned for FY12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Labor planning completed</a:t>
            </a:r>
          </a:p>
          <a:p>
            <a:pPr marL="914400" lvl="1" indent="-457200"/>
            <a:r>
              <a:rPr lang="en-US" dirty="0" smtClean="0">
                <a:latin typeface="Arial" pitchFamily="34" charset="0"/>
                <a:cs typeface="Arial" pitchFamily="34" charset="0"/>
              </a:rPr>
              <a:t>–	assistance from Physics and Engineering in crunch time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Plans for storage of detector components to be salvaged in place</a:t>
            </a:r>
          </a:p>
          <a:p>
            <a:pPr marL="914400" lvl="1" indent="-457200"/>
            <a:r>
              <a:rPr lang="en-US" dirty="0" smtClean="0">
                <a:latin typeface="Arial" pitchFamily="34" charset="0"/>
                <a:cs typeface="Arial" pitchFamily="34" charset="0"/>
              </a:rPr>
              <a:t>–	e.g., frames prepared for CLAS/FTOF components to be used in future Hall C/SRC experiment led by Tel Aviv group</a:t>
            </a:r>
          </a:p>
          <a:p>
            <a:pPr marL="914400" lvl="1" indent="-457200"/>
            <a:r>
              <a:rPr lang="en-US" dirty="0" smtClean="0">
                <a:latin typeface="Arial" pitchFamily="34" charset="0"/>
                <a:cs typeface="Arial" pitchFamily="34" charset="0"/>
              </a:rPr>
              <a:t>–	and of course for components to be recycled for 12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GeV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9565"/>
            <a:ext cx="9144000" cy="808037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latin typeface="Arial" pitchFamily="34" charset="0"/>
                <a:ea typeface="+mj-ea"/>
                <a:cs typeface="Arial" pitchFamily="34" charset="0"/>
              </a:rPr>
              <a:t>12 </a:t>
            </a:r>
            <a:r>
              <a:rPr lang="en-US" sz="3600" b="1" dirty="0" err="1">
                <a:latin typeface="Arial" pitchFamily="34" charset="0"/>
                <a:ea typeface="+mj-ea"/>
                <a:cs typeface="Arial" pitchFamily="34" charset="0"/>
              </a:rPr>
              <a:t>GeV</a:t>
            </a:r>
            <a:r>
              <a:rPr lang="en-US" sz="3600" b="1" dirty="0">
                <a:latin typeface="Arial" pitchFamily="34" charset="0"/>
                <a:ea typeface="+mj-ea"/>
                <a:cs typeface="Arial" pitchFamily="34" charset="0"/>
              </a:rPr>
              <a:t> Experiments approved to date  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09600" y="1262102"/>
          <a:ext cx="7924799" cy="413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0987"/>
                <a:gridCol w="1110953"/>
                <a:gridCol w="1110953"/>
                <a:gridCol w="1110953"/>
                <a:gridCol w="1110953"/>
              </a:tblGrid>
              <a:tr h="370840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Hall A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Hall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B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Hall C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Hall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D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The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Hadron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Spectra as Probes of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QCD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GluEx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&amp; heavy baryon and meson spectroscopy)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The Transverse Structure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of the Hadrons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(elastic and transition form factors)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The Longitudinal Structure of the Hadrons</a:t>
                      </a:r>
                    </a:p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Unpolarized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and polarized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parton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distributions)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The 3D Structure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of the Hadrons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(GPDs and TMDs)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Hadrons and Cold Nuclear Matter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Low-Energy Tests of the Standard Model and Fundamental Symmetries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659" name="TextBox 4"/>
          <p:cNvSpPr txBox="1">
            <a:spLocks noChangeArrowheads="1"/>
          </p:cNvSpPr>
          <p:nvPr/>
        </p:nvSpPr>
        <p:spPr bwMode="auto">
          <a:xfrm>
            <a:off x="60325" y="5467860"/>
            <a:ext cx="90836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(E12-11-105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has not been included here since it is a test experiment at the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injector)</a:t>
            </a:r>
          </a:p>
          <a:p>
            <a:endParaRPr lang="en-US" sz="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48 approved experiments correspond to 3058 approved days, 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of which 638 days in Hall A are associated with the MOLLER and SOLID programs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660" name="TextBox 5"/>
          <p:cNvSpPr txBox="1">
            <a:spLocks noChangeArrowheads="1"/>
          </p:cNvSpPr>
          <p:nvPr/>
        </p:nvSpPr>
        <p:spPr bwMode="auto">
          <a:xfrm>
            <a:off x="368634" y="827901"/>
            <a:ext cx="85201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>
                <a:latin typeface="Arial" pitchFamily="34" charset="0"/>
                <a:cs typeface="Arial" pitchFamily="34" charset="0"/>
              </a:rPr>
              <a:t>(All approved experiments received scientific rating since last </a:t>
            </a:r>
            <a:r>
              <a:rPr lang="en-US" sz="1600" i="1" dirty="0" smtClean="0">
                <a:latin typeface="Arial" pitchFamily="34" charset="0"/>
                <a:cs typeface="Arial" pitchFamily="34" charset="0"/>
              </a:rPr>
              <a:t>Program Advisory Committee)</a:t>
            </a:r>
            <a:endParaRPr lang="en-US" sz="16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-304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63" charset="-128"/>
                <a:cs typeface="Arial" pitchFamily="34" charset="0"/>
              </a:rPr>
              <a:t>Planning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63" charset="-128"/>
                <a:cs typeface="Arial" pitchFamily="34" charset="0"/>
              </a:rPr>
              <a:t> for the Down - Space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63" charset="-128"/>
              <a:cs typeface="Arial" pitchFamily="34" charset="0"/>
            </a:endParaRPr>
          </a:p>
        </p:txBody>
      </p:sp>
      <p:pic>
        <p:nvPicPr>
          <p:cNvPr id="3" name="Picture 2" descr="IMG_10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829056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3" descr="IMG_10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4608" y="829056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 descr="IMG_10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3645408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 descr="IMG_10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4608" y="3645408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/>
          <p:cNvSpPr txBox="1"/>
          <p:nvPr/>
        </p:nvSpPr>
        <p:spPr>
          <a:xfrm>
            <a:off x="601348" y="829056"/>
            <a:ext cx="37449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Experimental Staging Building</a:t>
            </a:r>
          </a:p>
          <a:p>
            <a:pPr marL="171450" indent="-171450"/>
            <a:r>
              <a:rPr lang="en-US" sz="1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15,000 Sq. Ft., temperature controlled</a:t>
            </a:r>
          </a:p>
          <a:p>
            <a:pPr marL="171450" indent="-171450"/>
            <a:r>
              <a:rPr lang="en-US" sz="1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Home for detectors moving in and out of Hall</a:t>
            </a:r>
          </a:p>
          <a:p>
            <a:pPr marL="171450" indent="-171450"/>
            <a:r>
              <a:rPr lang="en-US" sz="1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Hall D/</a:t>
            </a:r>
            <a:r>
              <a:rPr lang="en-US" sz="1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Bcal</a:t>
            </a:r>
            <a:r>
              <a:rPr lang="en-US" sz="1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 Hall B/PCAL, Hall B/DC, HKS/HES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75431" y="847344"/>
            <a:ext cx="30700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Chalet Building 98</a:t>
            </a:r>
          </a:p>
          <a:p>
            <a:pPr marL="171450" indent="-171450"/>
            <a:r>
              <a:rPr lang="en-US" sz="1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4,400 Sq. Ft., temperature controlled</a:t>
            </a:r>
          </a:p>
          <a:p>
            <a:pPr marL="171450" indent="-171450"/>
            <a:r>
              <a:rPr lang="en-US" sz="1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Future home for various Hall workshops</a:t>
            </a:r>
          </a:p>
          <a:p>
            <a:pPr marL="171450" indent="-171450"/>
            <a:r>
              <a:rPr lang="en-US" sz="1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Hall B/FTOF construction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9448" y="3645408"/>
            <a:ext cx="2860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TEDF High Bay</a:t>
            </a:r>
          </a:p>
          <a:p>
            <a:pPr marL="171450" indent="-171450"/>
            <a:r>
              <a:rPr lang="en-US" sz="1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4,600 Sq. Ft., temperature controlled</a:t>
            </a:r>
          </a:p>
          <a:p>
            <a:pPr marL="171450" indent="-171450"/>
            <a:r>
              <a:rPr lang="en-US" sz="1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Home for detector construction</a:t>
            </a:r>
          </a:p>
          <a:p>
            <a:pPr marL="171450" indent="-171450"/>
            <a:r>
              <a:rPr lang="en-US" sz="1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Hall D space,  Hall B/HTCC &amp; LTCC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46855" y="3663696"/>
            <a:ext cx="36113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Physics Storage Building</a:t>
            </a:r>
          </a:p>
          <a:p>
            <a:pPr marL="171450" indent="-171450"/>
            <a:r>
              <a:rPr lang="en-US" sz="1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15,000 Sq. Ft., floor space</a:t>
            </a:r>
          </a:p>
          <a:p>
            <a:pPr marL="171450" indent="-171450"/>
            <a:r>
              <a:rPr lang="en-US" sz="1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	 5,000 Sq. Ft. mezzanine space</a:t>
            </a:r>
          </a:p>
          <a:p>
            <a:pPr marL="171450" indent="-171450"/>
            <a:r>
              <a:rPr lang="en-US" sz="1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Storage of equipment coming in and out of Hall   (but cleaned up, so emergency space)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28601" y="3437241"/>
            <a:ext cx="4125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eRHIC</a:t>
            </a:r>
            <a:r>
              <a:rPr lang="en-US" b="1" dirty="0" smtClean="0">
                <a:solidFill>
                  <a:srgbClr val="262FE6"/>
                </a:solidFill>
                <a:latin typeface="Arial" pitchFamily="34" charset="0"/>
                <a:cs typeface="Arial" pitchFamily="34" charset="0"/>
              </a:rPr>
              <a:t>: take advantage of higher proton/ion energies</a:t>
            </a:r>
            <a:endParaRPr lang="en-US" b="1" dirty="0">
              <a:solidFill>
                <a:srgbClr val="262FE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19" y="1248481"/>
            <a:ext cx="1935360" cy="2050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874239" y="742988"/>
            <a:ext cx="1143360" cy="393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>
            <a:spAutoFit/>
          </a:bodyPr>
          <a:lstStyle/>
          <a:p>
            <a:pPr>
              <a:tabLst>
                <a:tab pos="656650" algn="l"/>
              </a:tabLst>
            </a:pPr>
            <a:r>
              <a:rPr lang="en-US" sz="2000" u="sng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Stage I 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91679" y="754285"/>
            <a:ext cx="1764000" cy="3627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>
            <a:spAutoFit/>
          </a:bodyPr>
          <a:lstStyle/>
          <a:p>
            <a:pPr>
              <a:tabLst>
                <a:tab pos="656650" algn="l"/>
                <a:tab pos="1313299" algn="l"/>
              </a:tabLst>
            </a:pPr>
            <a:r>
              <a:rPr 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eRHIC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 @ BNL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7904" y="1241856"/>
            <a:ext cx="2142535" cy="1500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703039" y="784656"/>
            <a:ext cx="2481120" cy="3627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MEIC / ELIC @ </a:t>
            </a:r>
            <a:r>
              <a:rPr lang="en-US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JLab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Lucida Sans Unicode" pitchFamily="34" charset="0"/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6858000" y="1549984"/>
            <a:ext cx="2231161" cy="144447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2945" tIns="73149" rIns="82945" bIns="41473"/>
          <a:lstStyle/>
          <a:p>
            <a:pPr>
              <a:lnSpc>
                <a:spcPct val="90000"/>
              </a:lnSpc>
              <a:spcBef>
                <a:spcPts val="726"/>
              </a:spcBef>
              <a:tabLst>
                <a:tab pos="656650" algn="l"/>
                <a:tab pos="1313299" algn="l"/>
                <a:tab pos="1969949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√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s = </a:t>
            </a:r>
            <a:r>
              <a:rPr lang="en-US" dirty="0">
                <a:solidFill>
                  <a:srgbClr val="B800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15 – 66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 GeV</a:t>
            </a:r>
          </a:p>
          <a:p>
            <a:pPr>
              <a:lnSpc>
                <a:spcPct val="90000"/>
              </a:lnSpc>
              <a:spcBef>
                <a:spcPts val="726"/>
              </a:spcBef>
              <a:tabLst>
                <a:tab pos="656650" algn="l"/>
                <a:tab pos="1313299" algn="l"/>
                <a:tab pos="1969949" algn="l"/>
              </a:tabLst>
            </a:pPr>
            <a:r>
              <a:rPr lang="en-US" dirty="0" err="1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baseline="-33000" dirty="0" err="1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 = 3 – 11 GeV</a:t>
            </a:r>
          </a:p>
          <a:p>
            <a:pPr>
              <a:lnSpc>
                <a:spcPct val="90000"/>
              </a:lnSpc>
              <a:spcBef>
                <a:spcPts val="726"/>
              </a:spcBef>
              <a:tabLst>
                <a:tab pos="656650" algn="l"/>
                <a:tab pos="1313299" algn="l"/>
                <a:tab pos="1969949" algn="l"/>
              </a:tabLst>
            </a:pPr>
            <a:r>
              <a:rPr lang="en-US" dirty="0" err="1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baseline="-33000" dirty="0" err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 = 20 – 100 GeV</a:t>
            </a:r>
          </a:p>
          <a:p>
            <a:pPr>
              <a:lnSpc>
                <a:spcPct val="90000"/>
              </a:lnSpc>
              <a:spcBef>
                <a:spcPts val="726"/>
              </a:spcBef>
              <a:tabLst>
                <a:tab pos="656650" algn="l"/>
                <a:tab pos="1313299" algn="l"/>
                <a:tab pos="1969949" algn="l"/>
              </a:tabLst>
            </a:pPr>
            <a:r>
              <a:rPr lang="en-US" dirty="0" err="1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baseline="-33000" dirty="0" err="1">
                <a:solidFill>
                  <a:srgbClr val="000000"/>
                </a:solidFill>
                <a:latin typeface="Times New Roman" pitchFamily="18" charset="0"/>
              </a:rPr>
              <a:t>Pb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 = up to 40 GeV/A</a:t>
            </a: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2264639" y="1519230"/>
            <a:ext cx="2307361" cy="14444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2945" tIns="73149" rIns="82945" bIns="41473"/>
          <a:lstStyle/>
          <a:p>
            <a:pPr>
              <a:lnSpc>
                <a:spcPct val="90000"/>
              </a:lnSpc>
              <a:spcBef>
                <a:spcPts val="726"/>
              </a:spcBef>
              <a:tabLst>
                <a:tab pos="656650" algn="l"/>
                <a:tab pos="1313299" algn="l"/>
                <a:tab pos="1969949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√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s = </a:t>
            </a:r>
            <a:r>
              <a:rPr lang="en-US" dirty="0">
                <a:solidFill>
                  <a:srgbClr val="B8004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25 – 71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 GeV</a:t>
            </a:r>
          </a:p>
          <a:p>
            <a:pPr>
              <a:lnSpc>
                <a:spcPct val="90000"/>
              </a:lnSpc>
              <a:spcBef>
                <a:spcPts val="726"/>
              </a:spcBef>
              <a:tabLst>
                <a:tab pos="656650" algn="l"/>
                <a:tab pos="1313299" algn="l"/>
                <a:tab pos="1969949" algn="l"/>
              </a:tabLst>
            </a:pPr>
            <a:r>
              <a:rPr lang="en-US" dirty="0" err="1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baseline="-33000" dirty="0" err="1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 = 3 – 5 GeV</a:t>
            </a:r>
          </a:p>
          <a:p>
            <a:pPr>
              <a:lnSpc>
                <a:spcPct val="90000"/>
              </a:lnSpc>
              <a:spcBef>
                <a:spcPts val="726"/>
              </a:spcBef>
              <a:tabLst>
                <a:tab pos="656650" algn="l"/>
                <a:tab pos="1313299" algn="l"/>
                <a:tab pos="1969949" algn="l"/>
              </a:tabLst>
            </a:pPr>
            <a:r>
              <a:rPr lang="en-US" dirty="0" err="1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baseline="-33000" dirty="0" err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 = 50 – 250 GeV</a:t>
            </a:r>
          </a:p>
          <a:p>
            <a:pPr>
              <a:lnSpc>
                <a:spcPct val="90000"/>
              </a:lnSpc>
              <a:spcBef>
                <a:spcPts val="726"/>
              </a:spcBef>
              <a:tabLst>
                <a:tab pos="656650" algn="l"/>
                <a:tab pos="1313299" algn="l"/>
                <a:tab pos="1969949" algn="l"/>
              </a:tabLst>
            </a:pPr>
            <a:r>
              <a:rPr lang="en-US" dirty="0" err="1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baseline="-33000" dirty="0" err="1">
                <a:solidFill>
                  <a:srgbClr val="000000"/>
                </a:solidFill>
                <a:latin typeface="Times New Roman" pitchFamily="18" charset="0"/>
              </a:rPr>
              <a:t>Pb</a:t>
            </a:r>
            <a:r>
              <a:rPr lang="en-US" dirty="0">
                <a:solidFill>
                  <a:srgbClr val="000000"/>
                </a:solidFill>
                <a:latin typeface="Times New Roman" pitchFamily="18" charset="0"/>
              </a:rPr>
              <a:t> = up to 100 GeV/A</a:t>
            </a: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8077200" y="1107538"/>
            <a:ext cx="979200" cy="3629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>
            <a:spAutoFit/>
          </a:bodyPr>
          <a:lstStyle/>
          <a:p>
            <a:pPr>
              <a:tabLst>
                <a:tab pos="656650" algn="l"/>
              </a:tabLst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(MEIC)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6060" y="4151880"/>
            <a:ext cx="39628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MEIC</a:t>
            </a:r>
            <a:r>
              <a:rPr lang="en-US" b="1" dirty="0" smtClean="0">
                <a:solidFill>
                  <a:srgbClr val="262FE6"/>
                </a:solidFill>
                <a:latin typeface="Arial" pitchFamily="34" charset="0"/>
                <a:cs typeface="Arial" pitchFamily="34" charset="0"/>
              </a:rPr>
              <a:t>:  take advantage of lower proton/ion energies for detector/IR design </a:t>
            </a:r>
            <a:endParaRPr lang="en-US" b="1" dirty="0">
              <a:solidFill>
                <a:srgbClr val="262FE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7467240" y="772146"/>
            <a:ext cx="1143360" cy="393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2452" rIns="81639" bIns="42452">
            <a:spAutoFit/>
          </a:bodyPr>
          <a:lstStyle/>
          <a:p>
            <a:pPr>
              <a:tabLst>
                <a:tab pos="656650" algn="l"/>
              </a:tabLst>
            </a:pPr>
            <a:r>
              <a:rPr lang="en-US" sz="2000" u="sng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Lucida Sans Unicode" pitchFamily="34" charset="0"/>
              </a:rPr>
              <a:t>Stage I 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0" y="64008"/>
            <a:ext cx="9144000" cy="62179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2800" b="1" kern="0" dirty="0">
                <a:latin typeface="Arial" pitchFamily="34" charset="0"/>
                <a:ea typeface="+mj-ea"/>
                <a:cs typeface="Arial" pitchFamily="34" charset="0"/>
              </a:rPr>
              <a:t>A High-Luminosity </a:t>
            </a:r>
            <a:r>
              <a:rPr lang="en-US" sz="2800" b="1" kern="0" dirty="0" smtClean="0">
                <a:latin typeface="Arial" pitchFamily="34" charset="0"/>
                <a:ea typeface="+mj-ea"/>
                <a:cs typeface="Arial" pitchFamily="34" charset="0"/>
              </a:rPr>
              <a:t>US-Based Electron </a:t>
            </a:r>
            <a:r>
              <a:rPr lang="en-US" sz="2800" b="1" kern="0" dirty="0">
                <a:latin typeface="Arial" pitchFamily="34" charset="0"/>
                <a:ea typeface="+mj-ea"/>
                <a:cs typeface="Arial" pitchFamily="34" charset="0"/>
              </a:rPr>
              <a:t>Ion </a:t>
            </a:r>
            <a:r>
              <a:rPr lang="en-US" sz="2800" b="1" kern="0" dirty="0" smtClean="0">
                <a:latin typeface="Arial" pitchFamily="34" charset="0"/>
                <a:ea typeface="+mj-ea"/>
                <a:cs typeface="Arial" pitchFamily="34" charset="0"/>
              </a:rPr>
              <a:t>Collider</a:t>
            </a:r>
            <a:endParaRPr lang="en-US" sz="28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1407" y="5300335"/>
            <a:ext cx="2905846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“world’s first polarized  e-p collider and world’s first e-A collider”</a:t>
            </a:r>
            <a:endParaRPr lang="en-US" sz="18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Group 31"/>
          <p:cNvGrpSpPr>
            <a:grpSpLocks/>
          </p:cNvGrpSpPr>
          <p:nvPr/>
        </p:nvGrpSpPr>
        <p:grpSpPr bwMode="auto">
          <a:xfrm>
            <a:off x="4353780" y="3183918"/>
            <a:ext cx="4648587" cy="2528888"/>
            <a:chOff x="4647813" y="3886200"/>
            <a:chExt cx="4648587" cy="2528888"/>
          </a:xfrm>
        </p:grpSpPr>
        <p:pic>
          <p:nvPicPr>
            <p:cNvPr id="18" name="Picture 24" descr="EIC_Luminosity_250GeV_linear.png"/>
            <p:cNvPicPr>
              <a:picLocks noChangeAspect="1"/>
            </p:cNvPicPr>
            <p:nvPr/>
          </p:nvPicPr>
          <p:blipFill>
            <a:blip r:embed="rId5" cstate="print"/>
            <a:srcRect l="7500" t="-525" r="16667" b="10303"/>
            <a:stretch>
              <a:fillRect/>
            </a:stretch>
          </p:blipFill>
          <p:spPr bwMode="auto">
            <a:xfrm>
              <a:off x="4939284" y="3886200"/>
              <a:ext cx="4052316" cy="222654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4" name="TextBox 7"/>
            <p:cNvSpPr txBox="1">
              <a:spLocks noChangeArrowheads="1"/>
            </p:cNvSpPr>
            <p:nvPr/>
          </p:nvSpPr>
          <p:spPr bwMode="auto">
            <a:xfrm>
              <a:off x="7467600" y="6138863"/>
              <a:ext cx="182880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Proton Energy (</a:t>
              </a:r>
              <a:r>
                <a:rPr lang="en-US" sz="12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GeV</a:t>
              </a:r>
              <a:r>
                <a:rPr lang="en-US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sp>
          <p:nvSpPr>
            <p:cNvPr id="25" name="TextBox 24"/>
            <p:cNvSpPr txBox="1">
              <a:spLocks noChangeArrowheads="1"/>
            </p:cNvSpPr>
            <p:nvPr/>
          </p:nvSpPr>
          <p:spPr bwMode="auto">
            <a:xfrm rot="16200000">
              <a:off x="3871913" y="4684325"/>
              <a:ext cx="1828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Luminosity (x10</a:t>
              </a:r>
              <a:r>
                <a:rPr lang="en-US" sz="1200" baseline="30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32</a:t>
              </a:r>
              <a:r>
                <a:rPr lang="en-US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sp>
          <p:nvSpPr>
            <p:cNvPr id="26" name="TextBox 18"/>
            <p:cNvSpPr txBox="1">
              <a:spLocks noChangeArrowheads="1"/>
            </p:cNvSpPr>
            <p:nvPr/>
          </p:nvSpPr>
          <p:spPr bwMode="auto">
            <a:xfrm>
              <a:off x="7543800" y="5638800"/>
              <a:ext cx="1600200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dirty="0">
                  <a:solidFill>
                    <a:srgbClr val="EEB500"/>
                  </a:solidFill>
                  <a:latin typeface="Arial" pitchFamily="34" charset="0"/>
                  <a:cs typeface="Arial" pitchFamily="34" charset="0"/>
                </a:rPr>
                <a:t>eRHIC-1, </a:t>
              </a:r>
              <a:r>
                <a:rPr lang="en-US" sz="1200" dirty="0" err="1">
                  <a:solidFill>
                    <a:srgbClr val="EEB500"/>
                  </a:solidFill>
                  <a:latin typeface="Arial" pitchFamily="34" charset="0"/>
                  <a:cs typeface="Arial" pitchFamily="34" charset="0"/>
                </a:rPr>
                <a:t>E</a:t>
              </a:r>
              <a:r>
                <a:rPr lang="en-US" sz="1200" baseline="-25000" dirty="0" err="1">
                  <a:solidFill>
                    <a:srgbClr val="EEB500"/>
                  </a:solidFill>
                  <a:latin typeface="Arial" pitchFamily="34" charset="0"/>
                  <a:cs typeface="Arial" pitchFamily="34" charset="0"/>
                </a:rPr>
                <a:t>e</a:t>
              </a:r>
              <a:r>
                <a:rPr lang="en-US" sz="1200" dirty="0">
                  <a:solidFill>
                    <a:srgbClr val="EEB500"/>
                  </a:solidFill>
                  <a:latin typeface="Arial" pitchFamily="34" charset="0"/>
                  <a:cs typeface="Arial" pitchFamily="34" charset="0"/>
                </a:rPr>
                <a:t>=5 </a:t>
              </a:r>
              <a:r>
                <a:rPr lang="en-US" sz="1200" dirty="0" err="1">
                  <a:solidFill>
                    <a:srgbClr val="EEB500"/>
                  </a:solidFill>
                  <a:latin typeface="Arial" pitchFamily="34" charset="0"/>
                  <a:cs typeface="Arial" pitchFamily="34" charset="0"/>
                </a:rPr>
                <a:t>GeV</a:t>
              </a:r>
              <a:endParaRPr lang="en-US" sz="1200" dirty="0">
                <a:solidFill>
                  <a:srgbClr val="EEB5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0"/>
            <p:cNvSpPr txBox="1">
              <a:spLocks noChangeArrowheads="1"/>
            </p:cNvSpPr>
            <p:nvPr/>
          </p:nvSpPr>
          <p:spPr bwMode="auto">
            <a:xfrm>
              <a:off x="6858000" y="4267200"/>
              <a:ext cx="950912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E</a:t>
              </a:r>
              <a:r>
                <a:rPr lang="en-US" sz="1200" baseline="-250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e</a:t>
              </a:r>
              <a:r>
                <a:rPr lang="en-US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=5 </a:t>
              </a:r>
              <a:r>
                <a:rPr lang="en-US" sz="12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GeV</a:t>
              </a:r>
              <a:endPara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Box 23"/>
            <p:cNvSpPr txBox="1">
              <a:spLocks noChangeArrowheads="1"/>
            </p:cNvSpPr>
            <p:nvPr/>
          </p:nvSpPr>
          <p:spPr bwMode="auto">
            <a:xfrm>
              <a:off x="6781800" y="5257800"/>
              <a:ext cx="102870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E</a:t>
              </a:r>
              <a:r>
                <a:rPr lang="en-US" sz="1200" baseline="-250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e</a:t>
              </a:r>
              <a:r>
                <a:rPr lang="en-US" sz="12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=10 </a:t>
              </a:r>
              <a:r>
                <a:rPr lang="en-US" sz="1200" dirty="0" err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GeV</a:t>
              </a:r>
              <a:endParaRPr lang="en-US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9" name="Straight Arrow Connector 9"/>
            <p:cNvCxnSpPr>
              <a:cxnSpLocks noChangeShapeType="1"/>
              <a:stCxn id="27" idx="1"/>
            </p:cNvCxnSpPr>
            <p:nvPr/>
          </p:nvCxnSpPr>
          <p:spPr bwMode="auto">
            <a:xfrm flipH="1">
              <a:off x="6553202" y="4405313"/>
              <a:ext cx="304798" cy="98425"/>
            </a:xfrm>
            <a:prstGeom prst="straightConnector1">
              <a:avLst/>
            </a:prstGeom>
            <a:noFill/>
            <a:ln w="9525" algn="ctr">
              <a:solidFill>
                <a:schemeClr val="accent2"/>
              </a:solidFill>
              <a:round/>
              <a:headEnd/>
              <a:tailEnd type="arrow" w="med" len="med"/>
            </a:ln>
          </p:spPr>
        </p:cxnSp>
        <p:cxnSp>
          <p:nvCxnSpPr>
            <p:cNvPr id="30" name="Straight Arrow Connector 14"/>
            <p:cNvCxnSpPr>
              <a:cxnSpLocks noChangeShapeType="1"/>
            </p:cNvCxnSpPr>
            <p:nvPr/>
          </p:nvCxnSpPr>
          <p:spPr bwMode="auto">
            <a:xfrm flipH="1">
              <a:off x="6477000" y="4495800"/>
              <a:ext cx="457200" cy="838200"/>
            </a:xfrm>
            <a:prstGeom prst="straightConnector1">
              <a:avLst/>
            </a:prstGeom>
            <a:noFill/>
            <a:ln w="9525" algn="ctr">
              <a:solidFill>
                <a:srgbClr val="147806"/>
              </a:solidFill>
              <a:round/>
              <a:headEnd/>
              <a:tailEnd type="arrow" w="med" len="med"/>
            </a:ln>
          </p:spPr>
        </p:cxnSp>
        <p:cxnSp>
          <p:nvCxnSpPr>
            <p:cNvPr id="31" name="Straight Arrow Connector 26"/>
            <p:cNvCxnSpPr>
              <a:cxnSpLocks noChangeShapeType="1"/>
            </p:cNvCxnSpPr>
            <p:nvPr/>
          </p:nvCxnSpPr>
          <p:spPr bwMode="auto">
            <a:xfrm flipH="1">
              <a:off x="6477000" y="5562600"/>
              <a:ext cx="533400" cy="381000"/>
            </a:xfrm>
            <a:prstGeom prst="straightConnector1">
              <a:avLst/>
            </a:prstGeom>
            <a:noFill/>
            <a:ln w="9525" algn="ctr">
              <a:solidFill>
                <a:srgbClr val="92D050"/>
              </a:solidFill>
              <a:round/>
              <a:headEnd/>
              <a:tailEnd type="arrow" w="med" len="med"/>
            </a:ln>
          </p:spPr>
        </p:cxnSp>
        <p:cxnSp>
          <p:nvCxnSpPr>
            <p:cNvPr id="32" name="Straight Arrow Connector 28"/>
            <p:cNvCxnSpPr>
              <a:cxnSpLocks noChangeShapeType="1"/>
            </p:cNvCxnSpPr>
            <p:nvPr/>
          </p:nvCxnSpPr>
          <p:spPr bwMode="auto">
            <a:xfrm flipH="1">
              <a:off x="6400800" y="5562600"/>
              <a:ext cx="533400" cy="266700"/>
            </a:xfrm>
            <a:prstGeom prst="straightConnector1">
              <a:avLst/>
            </a:prstGeom>
            <a:noFill/>
            <a:ln w="9525" algn="ctr">
              <a:solidFill>
                <a:srgbClr val="05BEFF"/>
              </a:solidFill>
              <a:round/>
              <a:headEnd/>
              <a:tailEnd type="arrow" w="med" len="med"/>
            </a:ln>
          </p:spPr>
        </p:cxnSp>
        <p:pic>
          <p:nvPicPr>
            <p:cNvPr id="33" name="Picture 13"/>
            <p:cNvPicPr>
              <a:picLocks noChangeAspect="1"/>
            </p:cNvPicPr>
            <p:nvPr/>
          </p:nvPicPr>
          <p:blipFill>
            <a:blip r:embed="rId6" cstate="print"/>
            <a:srcRect r="66431" b="19463"/>
            <a:stretch>
              <a:fillRect/>
            </a:stretch>
          </p:blipFill>
          <p:spPr bwMode="auto">
            <a:xfrm>
              <a:off x="6858000" y="4038600"/>
              <a:ext cx="714375" cy="249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4" name="Straight Arrow Connector 26643"/>
            <p:cNvCxnSpPr>
              <a:cxnSpLocks noChangeShapeType="1"/>
            </p:cNvCxnSpPr>
            <p:nvPr/>
          </p:nvCxnSpPr>
          <p:spPr bwMode="auto">
            <a:xfrm flipH="1" flipV="1">
              <a:off x="8305800" y="5410200"/>
              <a:ext cx="141288" cy="24923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6" cstate="print"/>
            <a:srcRect r="66431" b="19463"/>
            <a:stretch>
              <a:fillRect/>
            </a:stretch>
          </p:blipFill>
          <p:spPr bwMode="auto">
            <a:xfrm>
              <a:off x="6934200" y="5029200"/>
              <a:ext cx="714375" cy="249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6" name="TextBox 35"/>
          <p:cNvSpPr txBox="1"/>
          <p:nvPr/>
        </p:nvSpPr>
        <p:spPr>
          <a:xfrm>
            <a:off x="4594737" y="5774718"/>
            <a:ext cx="419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Stage 1 MEIC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dedicated ~1 km ring optimized for 20-100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GeV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protons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958" y="878613"/>
            <a:ext cx="8496300" cy="5029200"/>
          </a:xfrm>
        </p:spPr>
        <p:txBody>
          <a:bodyPr>
            <a:noAutofit/>
          </a:bodyPr>
          <a:lstStyle/>
          <a:p>
            <a:pPr marL="457200" indent="-457200">
              <a:spcBef>
                <a:spcPts val="0"/>
              </a:spcBef>
              <a:buClr>
                <a:srgbClr val="C00000"/>
              </a:buClr>
            </a:pPr>
            <a:r>
              <a:rPr lang="en-US" dirty="0" smtClean="0"/>
              <a:t>PAC39* scheduled for week of June 18, 2012</a:t>
            </a:r>
          </a:p>
          <a:p>
            <a:pPr marL="457200" indent="-457200">
              <a:spcBef>
                <a:spcPts val="0"/>
              </a:spcBef>
              <a:buClr>
                <a:srgbClr val="C00000"/>
              </a:buClr>
            </a:pPr>
            <a:r>
              <a:rPr lang="en-US" dirty="0" smtClean="0"/>
              <a:t>Consider 13 new proposals,</a:t>
            </a:r>
          </a:p>
          <a:p>
            <a:pPr marL="457200" indent="-457200">
              <a:spcBef>
                <a:spcPts val="0"/>
              </a:spcBef>
              <a:buClr>
                <a:srgbClr val="C00000"/>
              </a:buClr>
              <a:buNone/>
            </a:pPr>
            <a:r>
              <a:rPr lang="en-US" dirty="0" smtClean="0"/>
              <a:t>			 6 conditionally approved experiments returning 		 3 letters of intent</a:t>
            </a:r>
          </a:p>
          <a:p>
            <a:pPr>
              <a:spcBef>
                <a:spcPts val="0"/>
              </a:spcBef>
              <a:buClr>
                <a:srgbClr val="C00000"/>
              </a:buClr>
            </a:pPr>
            <a:r>
              <a:rPr lang="en-US" i="1" dirty="0" smtClean="0"/>
              <a:t>Please be aware that we will be strict with PAC deadlines</a:t>
            </a:r>
          </a:p>
          <a:p>
            <a:pPr marL="457200" indent="-457200">
              <a:spcBef>
                <a:spcPts val="0"/>
              </a:spcBef>
              <a:buClr>
                <a:srgbClr val="C00000"/>
              </a:buClr>
            </a:pPr>
            <a:endParaRPr lang="en-US" sz="1200" dirty="0" smtClean="0">
              <a:solidFill>
                <a:srgbClr val="FF0000"/>
              </a:solidFill>
            </a:endParaRPr>
          </a:p>
          <a:p>
            <a:pPr marL="457200" indent="-457200">
              <a:spcBef>
                <a:spcPts val="0"/>
              </a:spcBef>
              <a:buClr>
                <a:srgbClr val="C00000"/>
              </a:buClr>
            </a:pPr>
            <a:r>
              <a:rPr lang="en-US" dirty="0" smtClean="0">
                <a:solidFill>
                  <a:srgbClr val="C00000"/>
                </a:solidFill>
              </a:rPr>
              <a:t>Hall Leaders to present “early running” plans</a:t>
            </a:r>
          </a:p>
          <a:p>
            <a:pPr marL="914400" indent="-457200">
              <a:spcBef>
                <a:spcPts val="0"/>
              </a:spcBef>
              <a:buClr>
                <a:srgbClr val="C00000"/>
              </a:buClr>
              <a:buNone/>
            </a:pPr>
            <a:r>
              <a:rPr lang="en-US" dirty="0" smtClean="0">
                <a:solidFill>
                  <a:srgbClr val="C00000"/>
                </a:solidFill>
              </a:rPr>
              <a:t>-	Select commissioning experiments</a:t>
            </a:r>
          </a:p>
          <a:p>
            <a:pPr marL="914400" indent="-457200">
              <a:spcBef>
                <a:spcPts val="0"/>
              </a:spcBef>
              <a:buClr>
                <a:srgbClr val="C00000"/>
              </a:buClr>
              <a:buNone/>
            </a:pPr>
            <a:r>
              <a:rPr lang="en-US" dirty="0" smtClean="0">
                <a:solidFill>
                  <a:srgbClr val="C00000"/>
                </a:solidFill>
              </a:rPr>
              <a:t>-	Discuss early-year physics plans</a:t>
            </a:r>
          </a:p>
          <a:p>
            <a:pPr marL="457200" indent="-457200">
              <a:spcBef>
                <a:spcPts val="0"/>
              </a:spcBef>
              <a:buClr>
                <a:srgbClr val="C00000"/>
              </a:buClr>
            </a:pPr>
            <a:endParaRPr lang="en-US" sz="1200" dirty="0" smtClean="0"/>
          </a:p>
          <a:p>
            <a:pPr marL="457200" indent="-457200">
              <a:spcBef>
                <a:spcPts val="0"/>
              </a:spcBef>
              <a:buClr>
                <a:srgbClr val="C00000"/>
              </a:buClr>
            </a:pPr>
            <a:r>
              <a:rPr lang="en-US" dirty="0" smtClean="0"/>
              <a:t>Discussion of priorities, jeopardy, etc.</a:t>
            </a:r>
          </a:p>
          <a:p>
            <a:pPr marL="914400" indent="0">
              <a:spcBef>
                <a:spcPts val="0"/>
              </a:spcBef>
              <a:buClr>
                <a:srgbClr val="C00000"/>
              </a:buClr>
              <a:buNone/>
            </a:pPr>
            <a:r>
              <a:rPr lang="en-US" sz="2000" dirty="0" smtClean="0"/>
              <a:t>(Jeopardy is the process we used to control the 6-GeV science backlog: if an experiment was not on the running schedule for three years, it had to come back for a PAC reevaluation)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3048"/>
            <a:ext cx="91440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63" charset="-128"/>
                <a:cs typeface="Arial" pitchFamily="34" charset="0"/>
              </a:rPr>
              <a:t>Planning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63" charset="-128"/>
                <a:cs typeface="Arial" pitchFamily="34" charset="0"/>
              </a:rPr>
              <a:t> for 12 </a:t>
            </a:r>
            <a:r>
              <a:rPr kumimoji="0" lang="en-US" sz="3600" b="1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63" charset="-128"/>
                <a:cs typeface="Arial" pitchFamily="34" charset="0"/>
              </a:rPr>
              <a:t>GeV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ＭＳ Ｐゴシック" pitchFamily="63" charset="-128"/>
                <a:cs typeface="Arial" pitchFamily="34" charset="0"/>
              </a:rPr>
              <a:t> – Early Experiments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ＭＳ Ｐゴシック" pitchFamily="63" charset="-128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359" y="5735847"/>
            <a:ext cx="8494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* Note that we have maintained an independent technical review (D. Mack, D. </a:t>
            </a:r>
            <a:r>
              <a:rPr lang="en-US" sz="1600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Higinbotham</a:t>
            </a:r>
            <a:r>
              <a:rPr lang="en-US" sz="1600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S. </a:t>
            </a:r>
            <a:r>
              <a:rPr lang="en-US" sz="1600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Stepanyan</a:t>
            </a:r>
            <a:r>
              <a:rPr lang="en-US" sz="1600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, B. </a:t>
            </a:r>
            <a:r>
              <a:rPr lang="en-US" sz="1600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Zihlmann</a:t>
            </a:r>
            <a:r>
              <a:rPr lang="en-US" sz="1600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) for select (4-5) proposals for benefit of consistency and the PAC</a:t>
            </a:r>
            <a:endParaRPr lang="en-US" sz="1600" i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0" y="9525"/>
            <a:ext cx="914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latin typeface="Arial" pitchFamily="34" charset="0"/>
                <a:cs typeface="Arial" pitchFamily="34" charset="0"/>
              </a:rPr>
              <a:t>12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GeV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Upgrade Physics Instrumentation</a:t>
            </a:r>
          </a:p>
        </p:txBody>
      </p:sp>
      <p:sp>
        <p:nvSpPr>
          <p:cNvPr id="37892" name="Rectangle 3"/>
          <p:cNvSpPr>
            <a:spLocks noChangeArrowheads="1"/>
          </p:cNvSpPr>
          <p:nvPr/>
        </p:nvSpPr>
        <p:spPr bwMode="auto">
          <a:xfrm>
            <a:off x="1379850" y="838200"/>
            <a:ext cx="510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b="1" i="1" u="sng" dirty="0" err="1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GLUEx</a:t>
            </a:r>
            <a:r>
              <a:rPr lang="en-US" b="1" i="1" u="sng" dirty="0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 (Hall D):</a:t>
            </a:r>
            <a:r>
              <a:rPr lang="en-US" sz="2000" b="1" dirty="0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exploring origin of confinement by studying</a:t>
            </a:r>
            <a:r>
              <a:rPr lang="en-US" sz="2000" b="1" dirty="0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hybrid mesons</a:t>
            </a:r>
          </a:p>
        </p:txBody>
      </p:sp>
      <p:sp>
        <p:nvSpPr>
          <p:cNvPr id="37893" name="Rectangle 8"/>
          <p:cNvSpPr>
            <a:spLocks noChangeArrowheads="1"/>
          </p:cNvSpPr>
          <p:nvPr/>
        </p:nvSpPr>
        <p:spPr bwMode="auto">
          <a:xfrm>
            <a:off x="2590800" y="2920314"/>
            <a:ext cx="5791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b="1" i="1" u="sng" dirty="0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CLAS12 (Hall B):</a:t>
            </a:r>
            <a:r>
              <a:rPr lang="en-US" sz="2000" b="1" i="1" dirty="0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understanding nucleon structure via </a:t>
            </a: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generalized </a:t>
            </a:r>
            <a:r>
              <a:rPr lang="en-US" sz="20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parton</a:t>
            </a: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distributions</a:t>
            </a:r>
          </a:p>
        </p:txBody>
      </p:sp>
      <p:sp>
        <p:nvSpPr>
          <p:cNvPr id="37894" name="Rectangle 10"/>
          <p:cNvSpPr>
            <a:spLocks noChangeArrowheads="1"/>
          </p:cNvSpPr>
          <p:nvPr/>
        </p:nvSpPr>
        <p:spPr bwMode="auto">
          <a:xfrm>
            <a:off x="483972" y="3748215"/>
            <a:ext cx="60356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b="1" i="1" u="sng" dirty="0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SHMS (Hall C):</a:t>
            </a:r>
            <a:r>
              <a:rPr lang="en-US" sz="2000" b="1" dirty="0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precision determination of </a:t>
            </a:r>
            <a:b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valence quark properties</a:t>
            </a:r>
            <a:r>
              <a:rPr lang="en-US" sz="2000" b="1" dirty="0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 nucleons and nuclei</a:t>
            </a:r>
          </a:p>
        </p:txBody>
      </p:sp>
      <p:sp>
        <p:nvSpPr>
          <p:cNvPr id="381963" name="Rectangle 11"/>
          <p:cNvSpPr>
            <a:spLocks noChangeArrowheads="1"/>
          </p:cNvSpPr>
          <p:nvPr/>
        </p:nvSpPr>
        <p:spPr bwMode="auto">
          <a:xfrm>
            <a:off x="2667000" y="5649090"/>
            <a:ext cx="6248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b="1" i="1" u="sng" dirty="0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Hall A:</a:t>
            </a:r>
            <a:r>
              <a:rPr lang="en-US" sz="2000" b="1" dirty="0">
                <a:solidFill>
                  <a:srgbClr val="FC01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nucleon form factors,</a:t>
            </a:r>
            <a:r>
              <a:rPr lang="en-US" sz="2000" b="1" dirty="0" smtClean="0">
                <a:solidFill>
                  <a:srgbClr val="FC0128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defRPr/>
            </a:pPr>
            <a:r>
              <a:rPr lang="en-US" sz="20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&amp; </a:t>
            </a:r>
            <a:r>
              <a:rPr lang="en-US" sz="2000" b="1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future new </a:t>
            </a:r>
            <a:r>
              <a:rPr lang="en-US" sz="20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experiments like </a:t>
            </a:r>
            <a:r>
              <a:rPr lang="en-US" sz="2000" b="1" i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Moller</a:t>
            </a:r>
            <a:r>
              <a:rPr lang="en-US" sz="20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&amp; SOLID</a:t>
            </a:r>
            <a:endParaRPr lang="en-US" sz="2000" b="1" i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7" name="Picture 13" descr="hallacomb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4547581"/>
            <a:ext cx="2505075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Content Placeholder 3" descr="SHMS-HMS.JPG"/>
          <p:cNvPicPr>
            <a:picLocks noChangeAspect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6576040" y="3832656"/>
            <a:ext cx="2493818" cy="1841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 descr="Hall B CLAs12 w Man3.png"/>
          <p:cNvPicPr>
            <a:picLocks noChangeAspect="1"/>
          </p:cNvPicPr>
          <p:nvPr/>
        </p:nvPicPr>
        <p:blipFill>
          <a:blip r:embed="rId5" cstate="print"/>
          <a:srcRect l="46571" t="38367" b="8871"/>
          <a:stretch>
            <a:fillRect/>
          </a:stretch>
        </p:blipFill>
        <p:spPr bwMode="auto">
          <a:xfrm>
            <a:off x="76200" y="1654064"/>
            <a:ext cx="2481044" cy="192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8" descr="detecto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32100" y="813486"/>
            <a:ext cx="2478847" cy="21068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t="1784" b="1247"/>
          <a:stretch>
            <a:fillRect/>
          </a:stretch>
        </p:blipFill>
        <p:spPr bwMode="auto">
          <a:xfrm>
            <a:off x="304800" y="914400"/>
            <a:ext cx="8553450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2" name="Group 4"/>
          <p:cNvGrpSpPr/>
          <p:nvPr/>
        </p:nvGrpSpPr>
        <p:grpSpPr>
          <a:xfrm>
            <a:off x="2819400" y="1440358"/>
            <a:ext cx="5657783" cy="3893642"/>
            <a:chOff x="2819400" y="1383268"/>
            <a:chExt cx="5657783" cy="3893642"/>
          </a:xfrm>
        </p:grpSpPr>
        <p:sp>
          <p:nvSpPr>
            <p:cNvPr id="6" name="TextBox 5"/>
            <p:cNvSpPr txBox="1"/>
            <p:nvPr/>
          </p:nvSpPr>
          <p:spPr>
            <a:xfrm>
              <a:off x="6019800" y="2514600"/>
              <a:ext cx="787395" cy="369332"/>
            </a:xfrm>
            <a:prstGeom prst="rect">
              <a:avLst/>
            </a:prstGeom>
            <a:noFill/>
            <a:scene3d>
              <a:camera prst="orthographicFront">
                <a:rot lat="0" lon="0" rev="9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2060"/>
                  </a:solidFill>
                  <a:latin typeface="Helvetica" pitchFamily="34" charset="0"/>
                </a:rPr>
                <a:t>BCAL</a:t>
              </a:r>
              <a:endParaRPr lang="en-US" sz="1800" dirty="0">
                <a:solidFill>
                  <a:srgbClr val="002060"/>
                </a:solidFill>
                <a:latin typeface="Helvetica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24600" y="3505200"/>
              <a:ext cx="787395" cy="369332"/>
            </a:xfrm>
            <a:prstGeom prst="rect">
              <a:avLst/>
            </a:prstGeom>
            <a:noFill/>
            <a:scene3d>
              <a:camera prst="orthographicFront">
                <a:rot lat="0" lon="0" rev="9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002060"/>
                  </a:solidFill>
                  <a:latin typeface="Helvetica" pitchFamily="34" charset="0"/>
                </a:rPr>
                <a:t>BCAL</a:t>
              </a:r>
              <a:endParaRPr lang="en-US" sz="1800" dirty="0">
                <a:solidFill>
                  <a:srgbClr val="002060"/>
                </a:solidFill>
                <a:latin typeface="Helvetica" pitchFamily="34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5000227" y="1760762"/>
              <a:ext cx="924983" cy="159275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628290" y="1557424"/>
              <a:ext cx="600075" cy="10990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163733" y="3581400"/>
              <a:ext cx="1176867" cy="10329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137399" y="3276600"/>
              <a:ext cx="1035361" cy="8212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562600" y="3516868"/>
              <a:ext cx="684804" cy="369332"/>
            </a:xfrm>
            <a:prstGeom prst="rect">
              <a:avLst/>
            </a:prstGeom>
            <a:noFill/>
            <a:scene3d>
              <a:camera prst="orthographicFront">
                <a:rot lat="0" lon="0" rev="9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00"/>
                  </a:solidFill>
                  <a:latin typeface="Helvetica" pitchFamily="34" charset="0"/>
                </a:rPr>
                <a:t>CDC</a:t>
              </a:r>
              <a:endParaRPr lang="en-US" sz="1800" dirty="0">
                <a:solidFill>
                  <a:srgbClr val="FFFF00"/>
                </a:solidFill>
                <a:latin typeface="Helvetica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683901" y="3059668"/>
              <a:ext cx="659155" cy="369332"/>
            </a:xfrm>
            <a:prstGeom prst="rect">
              <a:avLst/>
            </a:prstGeom>
            <a:noFill/>
            <a:scene3d>
              <a:camera prst="orthographicFront">
                <a:rot lat="0" lon="0" rev="9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00"/>
                  </a:solidFill>
                  <a:latin typeface="Helvetica" pitchFamily="34" charset="0"/>
                </a:rPr>
                <a:t>FDC</a:t>
              </a:r>
              <a:endParaRPr lang="en-US" sz="1800" dirty="0">
                <a:solidFill>
                  <a:srgbClr val="FFFF00"/>
                </a:solidFill>
                <a:latin typeface="Helvetica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530598" y="1916668"/>
              <a:ext cx="642162" cy="369332"/>
            </a:xfrm>
            <a:prstGeom prst="rect">
              <a:avLst/>
            </a:prstGeom>
            <a:noFill/>
            <a:scene3d>
              <a:camera prst="orthographicFront">
                <a:rot lat="20960233" lon="1562009" rev="20037934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00"/>
                  </a:solidFill>
                  <a:latin typeface="Helvetica" pitchFamily="34" charset="0"/>
                </a:rPr>
                <a:t>TOF</a:t>
              </a:r>
              <a:endParaRPr lang="en-US" sz="1800" dirty="0">
                <a:solidFill>
                  <a:srgbClr val="FFFF00"/>
                </a:solidFill>
                <a:latin typeface="Helvetica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76964" y="1383268"/>
              <a:ext cx="800219" cy="369332"/>
            </a:xfrm>
            <a:prstGeom prst="rect">
              <a:avLst/>
            </a:prstGeom>
            <a:noFill/>
            <a:scene3d>
              <a:camera prst="orthographicFront">
                <a:rot lat="20960233" lon="1562009" rev="20337934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FFFF00"/>
                  </a:solidFill>
                  <a:latin typeface="Helvetica" pitchFamily="34" charset="0"/>
                </a:rPr>
                <a:t>FCAL</a:t>
              </a:r>
              <a:endParaRPr lang="en-US" sz="1800" dirty="0">
                <a:solidFill>
                  <a:srgbClr val="FFFF00"/>
                </a:solidFill>
                <a:latin typeface="Helvetica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819400" y="2907268"/>
              <a:ext cx="12779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00"/>
                  </a:solidFill>
                  <a:latin typeface="Helvetica" pitchFamily="34" charset="0"/>
                </a:rPr>
                <a:t>start counter</a:t>
              </a:r>
              <a:endParaRPr lang="en-US" sz="1400" b="1" dirty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cxnSp>
          <p:nvCxnSpPr>
            <p:cNvPr id="22" name="Straight Arrow Connector 21"/>
            <p:cNvCxnSpPr>
              <a:stCxn id="21" idx="3"/>
            </p:cNvCxnSpPr>
            <p:nvPr/>
          </p:nvCxnSpPr>
          <p:spPr bwMode="auto">
            <a:xfrm>
              <a:off x="4097314" y="3061157"/>
              <a:ext cx="1654454" cy="303311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>
            <a:xfrm>
              <a:off x="6315075" y="4444484"/>
              <a:ext cx="300037" cy="83242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91440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New Hall D – Photon Beam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>
          <a:blip r:embed="rId3" cstate="print"/>
          <a:srcRect l="9353" t="9973" r="61652" b="50015"/>
          <a:stretch>
            <a:fillRect/>
          </a:stretch>
        </p:blipFill>
        <p:spPr bwMode="auto">
          <a:xfrm>
            <a:off x="609600" y="2038290"/>
            <a:ext cx="2057400" cy="185829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29" name="Straight Connector 28"/>
          <p:cNvCxnSpPr/>
          <p:nvPr/>
        </p:nvCxnSpPr>
        <p:spPr>
          <a:xfrm flipH="1">
            <a:off x="8001000" y="1143000"/>
            <a:ext cx="110106" cy="381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683901" y="1449883"/>
            <a:ext cx="1240899" cy="4635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Hall D: </a:t>
            </a:r>
            <a:r>
              <a:rPr lang="en-US" sz="2800" b="1" dirty="0" err="1" smtClean="0">
                <a:solidFill>
                  <a:schemeClr val="tx1"/>
                </a:solidFill>
              </a:rPr>
              <a:t>Gluonic</a:t>
            </a:r>
            <a:r>
              <a:rPr lang="en-US" sz="2800" b="1" dirty="0" smtClean="0">
                <a:solidFill>
                  <a:schemeClr val="tx1"/>
                </a:solidFill>
              </a:rPr>
              <a:t> Excitations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308925" y="32955"/>
            <a:ext cx="8458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105000"/>
              </a:lnSpc>
              <a:spcBef>
                <a:spcPct val="20000"/>
              </a:spcBef>
              <a:defRPr/>
            </a:pPr>
            <a:r>
              <a:rPr lang="en-US" sz="2000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Myriad Roman"/>
              </a:rPr>
              <a:t>QCD predicts a rich spectrum of as yet to be discovered </a:t>
            </a:r>
            <a:r>
              <a:rPr lang="en-US" sz="2000" dirty="0" err="1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Myriad Roman"/>
              </a:rPr>
              <a:t>gluonic</a:t>
            </a:r>
            <a:r>
              <a:rPr lang="en-US" sz="2000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Myriad Roman"/>
              </a:rPr>
              <a:t> excitations - whose experimental verification is crucial for our understanding of QCD in the confinement regime.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96558" y="2038864"/>
            <a:ext cx="7157952" cy="182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105000"/>
              </a:lnSpc>
              <a:defRPr/>
            </a:pPr>
            <a:r>
              <a:rPr lang="en-US" sz="2000" dirty="0">
                <a:latin typeface="Arial" pitchFamily="34" charset="0"/>
                <a:ea typeface="MS PGothic" pitchFamily="34" charset="-128"/>
                <a:cs typeface="Arial" pitchFamily="34" charset="0"/>
                <a:sym typeface="Myriad Roman"/>
              </a:rPr>
              <a:t>With the upgraded CEBAF, a linearly polarized photon beam, and the </a:t>
            </a:r>
            <a:r>
              <a:rPr lang="en-US" sz="2000" dirty="0" err="1">
                <a:latin typeface="Arial" pitchFamily="34" charset="0"/>
                <a:ea typeface="MS PGothic" pitchFamily="34" charset="-128"/>
                <a:cs typeface="Arial" pitchFamily="34" charset="0"/>
                <a:sym typeface="Myriad Roman"/>
              </a:rPr>
              <a:t>GlueX</a:t>
            </a:r>
            <a:r>
              <a:rPr lang="en-US" sz="2000" dirty="0">
                <a:latin typeface="Arial" pitchFamily="34" charset="0"/>
                <a:ea typeface="MS PGothic" pitchFamily="34" charset="-128"/>
                <a:cs typeface="Arial" pitchFamily="34" charset="0"/>
                <a:sym typeface="Myriad Roman"/>
              </a:rPr>
              <a:t> detector, Jefferson Lab will be </a:t>
            </a:r>
            <a:r>
              <a:rPr lang="en-US" sz="2000" u="sng" dirty="0">
                <a:latin typeface="Arial" pitchFamily="34" charset="0"/>
                <a:ea typeface="MS PGothic" pitchFamily="34" charset="-128"/>
                <a:cs typeface="Arial" pitchFamily="34" charset="0"/>
                <a:sym typeface="Myriad Roman"/>
              </a:rPr>
              <a:t>uniquely poised</a:t>
            </a:r>
            <a:r>
              <a:rPr lang="en-US" sz="2000" dirty="0">
                <a:latin typeface="Arial" pitchFamily="34" charset="0"/>
                <a:ea typeface="MS PGothic" pitchFamily="34" charset="-128"/>
                <a:cs typeface="Arial" pitchFamily="34" charset="0"/>
                <a:sym typeface="Myriad Roman"/>
              </a:rPr>
              <a:t> to: </a:t>
            </a:r>
            <a:r>
              <a:rPr lang="en-US" sz="2000" dirty="0" smtClean="0">
                <a:solidFill>
                  <a:srgbClr val="2A0ED2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Myriad Roman"/>
              </a:rPr>
              <a:t>- </a:t>
            </a:r>
            <a:r>
              <a:rPr lang="en-US" sz="2000" dirty="0">
                <a:solidFill>
                  <a:srgbClr val="270DC3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Myriad Roman"/>
              </a:rPr>
              <a:t>discover these states, </a:t>
            </a:r>
          </a:p>
          <a:p>
            <a:pPr eaLnBrk="0" hangingPunct="0">
              <a:lnSpc>
                <a:spcPct val="105000"/>
              </a:lnSpc>
              <a:spcBef>
                <a:spcPct val="20000"/>
              </a:spcBef>
              <a:buFont typeface="Times" pitchFamily="18" charset="0"/>
              <a:buNone/>
              <a:defRPr/>
            </a:pPr>
            <a:r>
              <a:rPr lang="en-US" sz="2000" dirty="0">
                <a:solidFill>
                  <a:srgbClr val="270DC3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Myriad Roman"/>
              </a:rPr>
              <a:t>     </a:t>
            </a:r>
            <a:r>
              <a:rPr lang="en-US" sz="2000" dirty="0" smtClean="0">
                <a:solidFill>
                  <a:srgbClr val="270DC3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Myriad Roman"/>
              </a:rPr>
              <a:t>- </a:t>
            </a:r>
            <a:r>
              <a:rPr lang="en-US" sz="2000" dirty="0">
                <a:solidFill>
                  <a:srgbClr val="270DC3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Myriad Roman"/>
              </a:rPr>
              <a:t>map out their spectrum, and </a:t>
            </a:r>
          </a:p>
          <a:p>
            <a:pPr eaLnBrk="0" hangingPunct="0">
              <a:lnSpc>
                <a:spcPct val="105000"/>
              </a:lnSpc>
              <a:spcBef>
                <a:spcPct val="20000"/>
              </a:spcBef>
              <a:buFont typeface="Times" pitchFamily="18" charset="0"/>
              <a:buNone/>
              <a:defRPr/>
            </a:pPr>
            <a:r>
              <a:rPr lang="en-US" sz="2000" dirty="0">
                <a:solidFill>
                  <a:srgbClr val="270DC3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Myriad Roman"/>
              </a:rPr>
              <a:t>     </a:t>
            </a:r>
            <a:r>
              <a:rPr lang="en-US" sz="2000" dirty="0" smtClean="0">
                <a:solidFill>
                  <a:srgbClr val="270DC3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Myriad Roman"/>
              </a:rPr>
              <a:t>- </a:t>
            </a:r>
            <a:r>
              <a:rPr lang="en-US" sz="2000" dirty="0">
                <a:solidFill>
                  <a:srgbClr val="270DC3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Myriad Roman"/>
              </a:rPr>
              <a:t>measure their properties</a:t>
            </a:r>
            <a:endParaRPr lang="en-US" sz="2000" dirty="0">
              <a:solidFill>
                <a:srgbClr val="2A0ED2"/>
              </a:solidFill>
              <a:latin typeface="Arial" pitchFamily="34" charset="0"/>
              <a:ea typeface="MS PGothic" pitchFamily="34" charset="-128"/>
              <a:cs typeface="Arial" pitchFamily="34" charset="0"/>
              <a:sym typeface="Myriad Roman"/>
            </a:endParaRPr>
          </a:p>
        </p:txBody>
      </p: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2136892" y="4124796"/>
            <a:ext cx="1295400" cy="2062162"/>
            <a:chOff x="1488" y="2385"/>
            <a:chExt cx="816" cy="1584"/>
          </a:xfrm>
        </p:grpSpPr>
        <p:grpSp>
          <p:nvGrpSpPr>
            <p:cNvPr id="6" name="Group 38"/>
            <p:cNvGrpSpPr>
              <a:grpSpLocks/>
            </p:cNvGrpSpPr>
            <p:nvPr/>
          </p:nvGrpSpPr>
          <p:grpSpPr bwMode="auto">
            <a:xfrm>
              <a:off x="1488" y="2385"/>
              <a:ext cx="816" cy="1584"/>
              <a:chOff x="4224" y="1440"/>
              <a:chExt cx="816" cy="1584"/>
            </a:xfrm>
          </p:grpSpPr>
          <p:sp>
            <p:nvSpPr>
              <p:cNvPr id="17437" name="AutoShape 39"/>
              <p:cNvSpPr>
                <a:spLocks noChangeArrowheads="1"/>
              </p:cNvSpPr>
              <p:nvPr/>
            </p:nvSpPr>
            <p:spPr bwMode="auto">
              <a:xfrm>
                <a:off x="4608" y="2832"/>
                <a:ext cx="432" cy="144"/>
              </a:xfrm>
              <a:prstGeom prst="rightArrow">
                <a:avLst>
                  <a:gd name="adj1" fmla="val 50000"/>
                  <a:gd name="adj2" fmla="val 75000"/>
                </a:avLst>
              </a:prstGeom>
              <a:solidFill>
                <a:srgbClr val="FFE957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38" name="AutoShape 40"/>
              <p:cNvSpPr>
                <a:spLocks noChangeArrowheads="1"/>
              </p:cNvSpPr>
              <p:nvPr/>
            </p:nvSpPr>
            <p:spPr bwMode="auto">
              <a:xfrm>
                <a:off x="4608" y="1488"/>
                <a:ext cx="432" cy="144"/>
              </a:xfrm>
              <a:prstGeom prst="rightArrow">
                <a:avLst>
                  <a:gd name="adj1" fmla="val 50000"/>
                  <a:gd name="adj2" fmla="val 75000"/>
                </a:avLst>
              </a:prstGeom>
              <a:solidFill>
                <a:srgbClr val="FFE957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39" name="Oval 41"/>
              <p:cNvSpPr>
                <a:spLocks noChangeArrowheads="1"/>
              </p:cNvSpPr>
              <p:nvPr/>
            </p:nvSpPr>
            <p:spPr bwMode="auto">
              <a:xfrm rot="-5400000">
                <a:off x="4080" y="2064"/>
                <a:ext cx="1344" cy="384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18605A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40" name="Oval 42"/>
              <p:cNvSpPr>
                <a:spLocks noChangeArrowheads="1"/>
              </p:cNvSpPr>
              <p:nvPr/>
            </p:nvSpPr>
            <p:spPr bwMode="auto">
              <a:xfrm>
                <a:off x="4632" y="2784"/>
                <a:ext cx="240" cy="24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41" name="Oval 43"/>
              <p:cNvSpPr>
                <a:spLocks noChangeArrowheads="1"/>
              </p:cNvSpPr>
              <p:nvPr/>
            </p:nvSpPr>
            <p:spPr bwMode="auto">
              <a:xfrm>
                <a:off x="4632" y="1440"/>
                <a:ext cx="240" cy="240"/>
              </a:xfrm>
              <a:prstGeom prst="ellipse">
                <a:avLst/>
              </a:prstGeom>
              <a:solidFill>
                <a:srgbClr val="ED181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42" name="Rectangle 44"/>
              <p:cNvSpPr>
                <a:spLocks noChangeArrowheads="1"/>
              </p:cNvSpPr>
              <p:nvPr/>
            </p:nvSpPr>
            <p:spPr bwMode="auto">
              <a:xfrm>
                <a:off x="4272" y="1536"/>
                <a:ext cx="205" cy="2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>
                    <a:solidFill>
                      <a:srgbClr val="ED181E"/>
                    </a:solidFill>
                    <a:latin typeface="Arial" pitchFamily="34" charset="0"/>
                    <a:cs typeface="Arial" pitchFamily="34" charset="0"/>
                  </a:rPr>
                  <a:t>q</a:t>
                </a:r>
                <a:endParaRPr lang="en-US" sz="1800" b="1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7" name="Group 45"/>
              <p:cNvGrpSpPr>
                <a:grpSpLocks/>
              </p:cNvGrpSpPr>
              <p:nvPr/>
            </p:nvGrpSpPr>
            <p:grpSpPr bwMode="auto">
              <a:xfrm>
                <a:off x="4224" y="2640"/>
                <a:ext cx="205" cy="284"/>
                <a:chOff x="1728" y="2832"/>
                <a:chExt cx="205" cy="284"/>
              </a:xfrm>
            </p:grpSpPr>
            <p:sp>
              <p:nvSpPr>
                <p:cNvPr id="17444" name="Rectangle 46"/>
                <p:cNvSpPr>
                  <a:spLocks noChangeArrowheads="1"/>
                </p:cNvSpPr>
                <p:nvPr/>
              </p:nvSpPr>
              <p:spPr bwMode="auto">
                <a:xfrm>
                  <a:off x="1728" y="2832"/>
                  <a:ext cx="205" cy="2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b="1">
                      <a:solidFill>
                        <a:schemeClr val="accent2"/>
                      </a:solidFill>
                      <a:latin typeface="Arial" pitchFamily="34" charset="0"/>
                      <a:cs typeface="Arial" pitchFamily="34" charset="0"/>
                    </a:rPr>
                    <a:t>q</a:t>
                  </a:r>
                  <a:endParaRPr lang="en-US" b="1">
                    <a:solidFill>
                      <a:srgbClr val="ED181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445" name="Line 47"/>
                <p:cNvSpPr>
                  <a:spLocks noChangeShapeType="1"/>
                </p:cNvSpPr>
                <p:nvPr/>
              </p:nvSpPr>
              <p:spPr bwMode="auto">
                <a:xfrm>
                  <a:off x="1764" y="2909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17436" name="Rectangle 48"/>
            <p:cNvSpPr>
              <a:spLocks noChangeArrowheads="1"/>
            </p:cNvSpPr>
            <p:nvPr/>
          </p:nvSpPr>
          <p:spPr bwMode="auto">
            <a:xfrm rot="16200000">
              <a:off x="1738" y="3088"/>
              <a:ext cx="52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991A42"/>
                  </a:solidFill>
                  <a:latin typeface="Arial" pitchFamily="34" charset="0"/>
                  <a:cs typeface="Arial" pitchFamily="34" charset="0"/>
                </a:rPr>
                <a:t>after</a:t>
              </a:r>
              <a:endParaRPr lang="en-US" sz="18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49"/>
          <p:cNvGrpSpPr>
            <a:grpSpLocks/>
          </p:cNvGrpSpPr>
          <p:nvPr/>
        </p:nvGrpSpPr>
        <p:grpSpPr bwMode="auto">
          <a:xfrm>
            <a:off x="612892" y="4124796"/>
            <a:ext cx="1066800" cy="2062162"/>
            <a:chOff x="528" y="2385"/>
            <a:chExt cx="672" cy="1584"/>
          </a:xfrm>
        </p:grpSpPr>
        <p:grpSp>
          <p:nvGrpSpPr>
            <p:cNvPr id="16" name="Group 50"/>
            <p:cNvGrpSpPr>
              <a:grpSpLocks/>
            </p:cNvGrpSpPr>
            <p:nvPr/>
          </p:nvGrpSpPr>
          <p:grpSpPr bwMode="auto">
            <a:xfrm>
              <a:off x="528" y="2385"/>
              <a:ext cx="672" cy="1584"/>
              <a:chOff x="960" y="1296"/>
              <a:chExt cx="672" cy="1584"/>
            </a:xfrm>
          </p:grpSpPr>
          <p:sp>
            <p:nvSpPr>
              <p:cNvPr id="17426" name="AutoShape 51"/>
              <p:cNvSpPr>
                <a:spLocks noChangeArrowheads="1"/>
              </p:cNvSpPr>
              <p:nvPr/>
            </p:nvSpPr>
            <p:spPr bwMode="auto">
              <a:xfrm>
                <a:off x="1200" y="2688"/>
                <a:ext cx="432" cy="144"/>
              </a:xfrm>
              <a:prstGeom prst="rightArrow">
                <a:avLst>
                  <a:gd name="adj1" fmla="val 50000"/>
                  <a:gd name="adj2" fmla="val 75000"/>
                </a:avLst>
              </a:prstGeom>
              <a:solidFill>
                <a:srgbClr val="FFE957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27" name="AutoShape 52"/>
              <p:cNvSpPr>
                <a:spLocks noChangeArrowheads="1"/>
              </p:cNvSpPr>
              <p:nvPr/>
            </p:nvSpPr>
            <p:spPr bwMode="auto">
              <a:xfrm>
                <a:off x="1200" y="1344"/>
                <a:ext cx="432" cy="144"/>
              </a:xfrm>
              <a:prstGeom prst="rightArrow">
                <a:avLst>
                  <a:gd name="adj1" fmla="val 50000"/>
                  <a:gd name="adj2" fmla="val 75000"/>
                </a:avLst>
              </a:prstGeom>
              <a:solidFill>
                <a:srgbClr val="FFE957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28" name="Line 53"/>
              <p:cNvSpPr>
                <a:spLocks noChangeShapeType="1"/>
              </p:cNvSpPr>
              <p:nvPr/>
            </p:nvSpPr>
            <p:spPr bwMode="auto">
              <a:xfrm rot="-5400000">
                <a:off x="720" y="2088"/>
                <a:ext cx="1296" cy="0"/>
              </a:xfrm>
              <a:prstGeom prst="line">
                <a:avLst/>
              </a:prstGeom>
              <a:noFill/>
              <a:ln w="57150">
                <a:solidFill>
                  <a:srgbClr val="18605A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29" name="Oval 54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240" cy="24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30" name="Oval 55"/>
              <p:cNvSpPr>
                <a:spLocks noChangeArrowheads="1"/>
              </p:cNvSpPr>
              <p:nvPr/>
            </p:nvSpPr>
            <p:spPr bwMode="auto">
              <a:xfrm>
                <a:off x="1248" y="1296"/>
                <a:ext cx="240" cy="240"/>
              </a:xfrm>
              <a:prstGeom prst="ellipse">
                <a:avLst/>
              </a:prstGeom>
              <a:solidFill>
                <a:srgbClr val="ED181E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31" name="Rectangle 56"/>
              <p:cNvSpPr>
                <a:spLocks noChangeArrowheads="1"/>
              </p:cNvSpPr>
              <p:nvPr/>
            </p:nvSpPr>
            <p:spPr bwMode="auto">
              <a:xfrm>
                <a:off x="960" y="1392"/>
                <a:ext cx="205" cy="2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b="1">
                    <a:solidFill>
                      <a:srgbClr val="ED181E"/>
                    </a:solidFill>
                    <a:latin typeface="Arial" pitchFamily="34" charset="0"/>
                    <a:cs typeface="Arial" pitchFamily="34" charset="0"/>
                  </a:rPr>
                  <a:t>q</a:t>
                </a:r>
                <a:endParaRPr lang="en-US" sz="1800" b="1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7" name="Group 57"/>
              <p:cNvGrpSpPr>
                <a:grpSpLocks/>
              </p:cNvGrpSpPr>
              <p:nvPr/>
            </p:nvGrpSpPr>
            <p:grpSpPr bwMode="auto">
              <a:xfrm>
                <a:off x="960" y="2448"/>
                <a:ext cx="205" cy="284"/>
                <a:chOff x="1728" y="2832"/>
                <a:chExt cx="205" cy="284"/>
              </a:xfrm>
            </p:grpSpPr>
            <p:sp>
              <p:nvSpPr>
                <p:cNvPr id="17433" name="Rectangle 58"/>
                <p:cNvSpPr>
                  <a:spLocks noChangeArrowheads="1"/>
                </p:cNvSpPr>
                <p:nvPr/>
              </p:nvSpPr>
              <p:spPr bwMode="auto">
                <a:xfrm>
                  <a:off x="1728" y="2832"/>
                  <a:ext cx="205" cy="2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r>
                    <a:rPr lang="en-US" b="1">
                      <a:solidFill>
                        <a:schemeClr val="accent2"/>
                      </a:solidFill>
                      <a:latin typeface="Arial" pitchFamily="34" charset="0"/>
                      <a:cs typeface="Arial" pitchFamily="34" charset="0"/>
                    </a:rPr>
                    <a:t>q</a:t>
                  </a:r>
                  <a:endParaRPr lang="en-US" b="1">
                    <a:solidFill>
                      <a:srgbClr val="ED181E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7434" name="Line 59"/>
                <p:cNvSpPr>
                  <a:spLocks noChangeShapeType="1"/>
                </p:cNvSpPr>
                <p:nvPr/>
              </p:nvSpPr>
              <p:spPr bwMode="auto">
                <a:xfrm>
                  <a:off x="1764" y="2909"/>
                  <a:ext cx="144" cy="0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17425" name="Rectangle 60"/>
            <p:cNvSpPr>
              <a:spLocks noChangeArrowheads="1"/>
            </p:cNvSpPr>
            <p:nvPr/>
          </p:nvSpPr>
          <p:spPr bwMode="auto">
            <a:xfrm rot="16200000">
              <a:off x="686" y="3095"/>
              <a:ext cx="68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>
                  <a:solidFill>
                    <a:srgbClr val="991A42"/>
                  </a:solidFill>
                  <a:latin typeface="Arial" pitchFamily="34" charset="0"/>
                  <a:cs typeface="Arial" pitchFamily="34" charset="0"/>
                </a:rPr>
                <a:t>before</a:t>
              </a:r>
              <a:endParaRPr lang="en-US" sz="1800" b="1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8" name="Group 61"/>
          <p:cNvGrpSpPr>
            <a:grpSpLocks/>
          </p:cNvGrpSpPr>
          <p:nvPr/>
        </p:nvGrpSpPr>
        <p:grpSpPr bwMode="auto">
          <a:xfrm>
            <a:off x="141405" y="4755033"/>
            <a:ext cx="787400" cy="762000"/>
            <a:chOff x="231" y="2961"/>
            <a:chExt cx="496" cy="480"/>
          </a:xfrm>
        </p:grpSpPr>
        <p:sp>
          <p:nvSpPr>
            <p:cNvPr id="17422" name="Rectangle 64"/>
            <p:cNvSpPr>
              <a:spLocks noChangeArrowheads="1"/>
            </p:cNvSpPr>
            <p:nvPr/>
          </p:nvSpPr>
          <p:spPr bwMode="auto">
            <a:xfrm>
              <a:off x="231" y="2976"/>
              <a:ext cx="49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800" b="1" dirty="0">
                  <a:latin typeface="Symbol" pitchFamily="18" charset="2"/>
                  <a:cs typeface="Arial" pitchFamily="34" charset="0"/>
                </a:rPr>
                <a:t>g</a:t>
              </a:r>
            </a:p>
            <a:p>
              <a:pPr algn="ctr" eaLnBrk="0" hangingPunct="0"/>
              <a:r>
                <a:rPr lang="en-US" sz="1800" b="1" dirty="0">
                  <a:latin typeface="Arial" pitchFamily="34" charset="0"/>
                  <a:cs typeface="Arial" pitchFamily="34" charset="0"/>
                </a:rPr>
                <a:t>beam</a:t>
              </a:r>
            </a:p>
          </p:txBody>
        </p:sp>
        <p:sp>
          <p:nvSpPr>
            <p:cNvPr id="17423" name="Rectangle 66"/>
            <p:cNvSpPr>
              <a:spLocks noChangeArrowheads="1"/>
            </p:cNvSpPr>
            <p:nvPr/>
          </p:nvSpPr>
          <p:spPr bwMode="auto">
            <a:xfrm>
              <a:off x="240" y="2961"/>
              <a:ext cx="480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8618" y="3035652"/>
            <a:ext cx="5378293" cy="32134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7" name="Rectangle 5"/>
          <p:cNvSpPr>
            <a:spLocks/>
          </p:cNvSpPr>
          <p:nvPr/>
        </p:nvSpPr>
        <p:spPr bwMode="auto">
          <a:xfrm>
            <a:off x="6233247" y="2924506"/>
            <a:ext cx="278722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1200" b="1" i="1" dirty="0">
                <a:solidFill>
                  <a:srgbClr val="002D9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States with Exotic Quantum Numbers</a:t>
            </a:r>
          </a:p>
        </p:txBody>
      </p:sp>
      <p:grpSp>
        <p:nvGrpSpPr>
          <p:cNvPr id="48" name="Group 8"/>
          <p:cNvGrpSpPr>
            <a:grpSpLocks/>
          </p:cNvGrpSpPr>
          <p:nvPr/>
        </p:nvGrpSpPr>
        <p:grpSpPr bwMode="auto">
          <a:xfrm>
            <a:off x="4131717" y="4251950"/>
            <a:ext cx="617538" cy="436005"/>
            <a:chOff x="-1358" y="2049"/>
            <a:chExt cx="389" cy="216"/>
          </a:xfrm>
        </p:grpSpPr>
        <p:sp>
          <p:nvSpPr>
            <p:cNvPr id="49" name="Text Box 9"/>
            <p:cNvSpPr txBox="1">
              <a:spLocks noChangeArrowheads="1"/>
            </p:cNvSpPr>
            <p:nvPr/>
          </p:nvSpPr>
          <p:spPr bwMode="auto">
            <a:xfrm>
              <a:off x="-1358" y="2082"/>
              <a:ext cx="197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en-GB" b="1" baseline="300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 Box 10"/>
            <p:cNvSpPr txBox="1">
              <a:spLocks noChangeArrowheads="1"/>
            </p:cNvSpPr>
            <p:nvPr/>
          </p:nvSpPr>
          <p:spPr bwMode="auto">
            <a:xfrm>
              <a:off x="-1291" y="2049"/>
              <a:ext cx="322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GB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-+</a:t>
              </a:r>
            </a:p>
          </p:txBody>
        </p:sp>
      </p:grpSp>
      <p:grpSp>
        <p:nvGrpSpPr>
          <p:cNvPr id="52" name="Group 11"/>
          <p:cNvGrpSpPr>
            <a:grpSpLocks/>
          </p:cNvGrpSpPr>
          <p:nvPr/>
        </p:nvGrpSpPr>
        <p:grpSpPr bwMode="auto">
          <a:xfrm>
            <a:off x="4166644" y="3399122"/>
            <a:ext cx="555625" cy="449263"/>
            <a:chOff x="-1199" y="1202"/>
            <a:chExt cx="350" cy="283"/>
          </a:xfrm>
        </p:grpSpPr>
        <p:sp>
          <p:nvSpPr>
            <p:cNvPr id="54" name="Text Box 12"/>
            <p:cNvSpPr txBox="1">
              <a:spLocks noChangeArrowheads="1"/>
            </p:cNvSpPr>
            <p:nvPr/>
          </p:nvSpPr>
          <p:spPr bwMode="auto">
            <a:xfrm>
              <a:off x="-1199" y="1252"/>
              <a:ext cx="19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b="1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GB" b="1" baseline="30000">
                <a:solidFill>
                  <a:schemeClr val="accent2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Text Box 13"/>
            <p:cNvSpPr txBox="1">
              <a:spLocks noChangeArrowheads="1"/>
            </p:cNvSpPr>
            <p:nvPr/>
          </p:nvSpPr>
          <p:spPr bwMode="auto">
            <a:xfrm>
              <a:off x="-1099" y="1202"/>
              <a:ext cx="25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+-</a:t>
              </a:r>
            </a:p>
          </p:txBody>
        </p:sp>
      </p:grpSp>
      <p:grpSp>
        <p:nvGrpSpPr>
          <p:cNvPr id="58" name="Group 14"/>
          <p:cNvGrpSpPr>
            <a:grpSpLocks/>
          </p:cNvGrpSpPr>
          <p:nvPr/>
        </p:nvGrpSpPr>
        <p:grpSpPr bwMode="auto">
          <a:xfrm>
            <a:off x="4147592" y="3121738"/>
            <a:ext cx="550863" cy="438150"/>
            <a:chOff x="-936" y="542"/>
            <a:chExt cx="347" cy="276"/>
          </a:xfrm>
        </p:grpSpPr>
        <p:sp>
          <p:nvSpPr>
            <p:cNvPr id="59" name="Text Box 15"/>
            <p:cNvSpPr txBox="1">
              <a:spLocks noChangeArrowheads="1"/>
            </p:cNvSpPr>
            <p:nvPr/>
          </p:nvSpPr>
          <p:spPr bwMode="auto">
            <a:xfrm>
              <a:off x="-936" y="585"/>
              <a:ext cx="19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b="1">
                  <a:solidFill>
                    <a:srgbClr val="339933"/>
                  </a:solidFill>
                  <a:latin typeface="Arial" pitchFamily="34" charset="0"/>
                  <a:cs typeface="Arial" pitchFamily="34" charset="0"/>
                </a:rPr>
                <a:t>2</a:t>
              </a:r>
              <a:endParaRPr lang="en-GB" b="1" baseline="30000">
                <a:solidFill>
                  <a:srgbClr val="3399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Text Box 16"/>
            <p:cNvSpPr txBox="1">
              <a:spLocks noChangeArrowheads="1"/>
            </p:cNvSpPr>
            <p:nvPr/>
          </p:nvSpPr>
          <p:spPr bwMode="auto">
            <a:xfrm>
              <a:off x="-839" y="542"/>
              <a:ext cx="25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 b="1" dirty="0">
                  <a:solidFill>
                    <a:srgbClr val="339933"/>
                  </a:solidFill>
                  <a:latin typeface="Arial" pitchFamily="34" charset="0"/>
                  <a:cs typeface="Arial" pitchFamily="34" charset="0"/>
                </a:rPr>
                <a:t>+-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9" descr="PA080037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>
          <a:xfrm>
            <a:off x="4275200" y="421336"/>
            <a:ext cx="4716400" cy="2093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TextBox 10"/>
          <p:cNvSpPr txBox="1"/>
          <p:nvPr/>
        </p:nvSpPr>
        <p:spPr>
          <a:xfrm>
            <a:off x="6934200" y="119390"/>
            <a:ext cx="18549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Hall D &amp; Counting House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224135"/>
            <a:ext cx="428354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12 </a:t>
            </a:r>
            <a:r>
              <a:rPr lang="en-US" sz="2600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sz="2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Hall D - Highlights</a:t>
            </a:r>
            <a:endParaRPr lang="en-US" sz="2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 descr="M:\12GeVUpgrade\Posters\Pictures\Civil\HallD_interior_Jan2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0974" y="1066800"/>
            <a:ext cx="2892426" cy="1915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TextBox 17"/>
          <p:cNvSpPr txBox="1"/>
          <p:nvPr/>
        </p:nvSpPr>
        <p:spPr>
          <a:xfrm>
            <a:off x="2438400" y="805190"/>
            <a:ext cx="11063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Hall D Interior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4962525"/>
            <a:ext cx="1194474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2895600"/>
            <a:ext cx="2971800" cy="1982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3" name="TextBox 22"/>
          <p:cNvSpPr txBox="1"/>
          <p:nvPr/>
        </p:nvSpPr>
        <p:spPr>
          <a:xfrm>
            <a:off x="152400" y="4953000"/>
            <a:ext cx="11112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BCAL Module</a:t>
            </a:r>
          </a:p>
          <a:p>
            <a:pPr algn="ctr"/>
            <a:r>
              <a:rPr lang="en-US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(Open House)</a:t>
            </a:r>
            <a:endParaRPr lang="en-US" sz="11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8200" y="5638800"/>
            <a:ext cx="906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Mini-BCAL</a:t>
            </a:r>
            <a:endParaRPr lang="en-US" sz="11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4267200" y="2921913"/>
            <a:ext cx="4343400" cy="3393162"/>
            <a:chOff x="3810000" y="2921913"/>
            <a:chExt cx="4343400" cy="3393162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864311" y="3962400"/>
              <a:ext cx="2289089" cy="2352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3" name="TextBox 12"/>
            <p:cNvSpPr txBox="1"/>
            <p:nvPr/>
          </p:nvSpPr>
          <p:spPr>
            <a:xfrm>
              <a:off x="4066792" y="2921913"/>
              <a:ext cx="164820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Central Drift Chamber</a:t>
              </a:r>
            </a:p>
            <a:p>
              <a:pPr algn="ctr"/>
              <a:r>
                <a:rPr lang="en-US" sz="11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(Carnegie Mellon)</a:t>
              </a:r>
              <a:endPara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10000" y="3327400"/>
              <a:ext cx="1962150" cy="261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26" name="TextBox 25"/>
            <p:cNvSpPr txBox="1"/>
            <p:nvPr/>
          </p:nvSpPr>
          <p:spPr>
            <a:xfrm>
              <a:off x="6172200" y="3581400"/>
              <a:ext cx="171874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Forward Drift Chamber</a:t>
              </a:r>
            </a:p>
            <a:p>
              <a:pPr algn="ctr"/>
              <a:r>
                <a:rPr lang="en-US" sz="1100" b="1" dirty="0" err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JLab</a:t>
              </a:r>
              <a:endParaRPr lang="en-US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82231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ter 1">
  <a:themeElements>
    <a:clrScheme name="Master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Master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2961</TotalTime>
  <Words>2324</Words>
  <Application>Microsoft Office PowerPoint</Application>
  <PresentationFormat>On-screen Show (4:3)</PresentationFormat>
  <Paragraphs>725</Paragraphs>
  <Slides>41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Master 1</vt:lpstr>
      <vt:lpstr>3_JLab_PowerPoint1</vt:lpstr>
      <vt:lpstr>Slide 1</vt:lpstr>
      <vt:lpstr>12 GeV Upgrade Project</vt:lpstr>
      <vt:lpstr>21st Century Science Questions</vt:lpstr>
      <vt:lpstr>Slide 4</vt:lpstr>
      <vt:lpstr>Slide 5</vt:lpstr>
      <vt:lpstr>Slide 6</vt:lpstr>
      <vt:lpstr>New Hall D – Photon Beam</vt:lpstr>
      <vt:lpstr>Hall D: Gluonic Excitations</vt:lpstr>
      <vt:lpstr>Slide 9</vt:lpstr>
      <vt:lpstr>Slide 10</vt:lpstr>
      <vt:lpstr>Slide 11</vt:lpstr>
      <vt:lpstr>12 GeV Hall B - Highlights</vt:lpstr>
      <vt:lpstr>Slide 13</vt:lpstr>
      <vt:lpstr>Hall C at 12 GeV: HMS + SHMS</vt:lpstr>
      <vt:lpstr>12 GeV Hall C - Highlights</vt:lpstr>
      <vt:lpstr>Slide 16</vt:lpstr>
      <vt:lpstr>Slide 17</vt:lpstr>
      <vt:lpstr>Together stronger: SIDIS Studies with 12 GeV</vt:lpstr>
      <vt:lpstr>Slide 19</vt:lpstr>
      <vt:lpstr>Planning  for Future Projects</vt:lpstr>
      <vt:lpstr>Slide 21</vt:lpstr>
      <vt:lpstr>Slide 22</vt:lpstr>
      <vt:lpstr>12 GeV JLab – The Potential</vt:lpstr>
      <vt:lpstr>12 GeV  EIC</vt:lpstr>
      <vt:lpstr>Slide 25</vt:lpstr>
      <vt:lpstr>Slide 26</vt:lpstr>
      <vt:lpstr>EIC Realization Imagined</vt:lpstr>
      <vt:lpstr>Slide 28</vt:lpstr>
      <vt:lpstr>MEIC: Full Acceptance Detector</vt:lpstr>
      <vt:lpstr>Slide 30</vt:lpstr>
      <vt:lpstr>Slide 31</vt:lpstr>
      <vt:lpstr>Outlook</vt:lpstr>
      <vt:lpstr>Slide 33</vt:lpstr>
      <vt:lpstr>Slide 34</vt:lpstr>
      <vt:lpstr>12 GeV Upgrade Project Schedule</vt:lpstr>
      <vt:lpstr>Slide 36</vt:lpstr>
      <vt:lpstr>Slide 37</vt:lpstr>
      <vt:lpstr>12 GeV Upgrade – Recent Progress  </vt:lpstr>
      <vt:lpstr>Slide 39</vt:lpstr>
      <vt:lpstr>Slide 40</vt:lpstr>
      <vt:lpstr>Slide 41</vt:lpstr>
    </vt:vector>
  </TitlesOfParts>
  <Company>Jefferson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Roger Carlini</dc:creator>
  <cp:lastModifiedBy>ent</cp:lastModifiedBy>
  <cp:revision>267</cp:revision>
  <dcterms:created xsi:type="dcterms:W3CDTF">2011-04-25T20:30:03Z</dcterms:created>
  <dcterms:modified xsi:type="dcterms:W3CDTF">2012-06-04T16:31:29Z</dcterms:modified>
</cp:coreProperties>
</file>