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885" r:id="rId3"/>
    <p:sldId id="863" r:id="rId4"/>
    <p:sldId id="871" r:id="rId5"/>
    <p:sldId id="873" r:id="rId6"/>
    <p:sldId id="820" r:id="rId7"/>
    <p:sldId id="864" r:id="rId8"/>
    <p:sldId id="865" r:id="rId9"/>
    <p:sldId id="867" r:id="rId10"/>
    <p:sldId id="868" r:id="rId11"/>
    <p:sldId id="866" r:id="rId12"/>
    <p:sldId id="869" r:id="rId13"/>
    <p:sldId id="870" r:id="rId14"/>
    <p:sldId id="821" r:id="rId15"/>
    <p:sldId id="823" r:id="rId16"/>
    <p:sldId id="824" r:id="rId17"/>
    <p:sldId id="825" r:id="rId18"/>
    <p:sldId id="852" r:id="rId19"/>
    <p:sldId id="861" r:id="rId20"/>
    <p:sldId id="826" r:id="rId21"/>
    <p:sldId id="829" r:id="rId22"/>
    <p:sldId id="828" r:id="rId23"/>
    <p:sldId id="827" r:id="rId24"/>
    <p:sldId id="862" r:id="rId25"/>
    <p:sldId id="799" r:id="rId26"/>
    <p:sldId id="830" r:id="rId27"/>
    <p:sldId id="884" r:id="rId28"/>
    <p:sldId id="856" r:id="rId29"/>
    <p:sldId id="882" r:id="rId30"/>
    <p:sldId id="875" r:id="rId31"/>
    <p:sldId id="876" r:id="rId32"/>
    <p:sldId id="834" r:id="rId33"/>
    <p:sldId id="835" r:id="rId34"/>
    <p:sldId id="836" r:id="rId35"/>
    <p:sldId id="833" r:id="rId36"/>
    <p:sldId id="860" r:id="rId37"/>
    <p:sldId id="817" r:id="rId38"/>
    <p:sldId id="819" r:id="rId39"/>
    <p:sldId id="838" r:id="rId40"/>
    <p:sldId id="859" r:id="rId4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106636"/>
    <a:srgbClr val="336600"/>
    <a:srgbClr val="FF0000"/>
    <a:srgbClr val="E68900"/>
    <a:srgbClr val="669900"/>
    <a:srgbClr val="009900"/>
    <a:srgbClr val="000099"/>
    <a:srgbClr val="09007E"/>
    <a:srgbClr val="000000"/>
    <a:srgbClr val="CBCBCB"/>
  </p:clrMru>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2" autoAdjust="0"/>
    <p:restoredTop sz="93431" autoAdjust="0"/>
  </p:normalViewPr>
  <p:slideViewPr>
    <p:cSldViewPr snapToGrid="0">
      <p:cViewPr varScale="1">
        <p:scale>
          <a:sx n="73" d="100"/>
          <a:sy n="73" d="100"/>
        </p:scale>
        <p:origin x="-1002" y="-102"/>
      </p:cViewPr>
      <p:guideLst>
        <p:guide orient="horz" pos="317"/>
        <p:guide pos="2882"/>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showGuides="1">
      <p:cViewPr>
        <p:scale>
          <a:sx n="110" d="100"/>
          <a:sy n="110" d="100"/>
        </p:scale>
        <p:origin x="-1248" y="151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henrye\Desktop\ECA%20funding%20profile.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SCNAS6P\SC-26\NSAC%20DIRECTORY\2012\NSAC%20Charge\Budget%20files%20-%20graphs\Whale_bar_charts_051012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dirty="0" smtClean="0"/>
              <a:t>American</a:t>
            </a:r>
            <a:r>
              <a:rPr lang="en-US" baseline="0" dirty="0" smtClean="0"/>
              <a:t> Reinvestment and Recovery Act</a:t>
            </a:r>
            <a:r>
              <a:rPr lang="en-US" dirty="0" smtClean="0"/>
              <a:t> /Base</a:t>
            </a:r>
            <a:r>
              <a:rPr lang="en-US" baseline="0" dirty="0" smtClean="0"/>
              <a:t> </a:t>
            </a:r>
            <a:r>
              <a:rPr lang="en-US" dirty="0" smtClean="0"/>
              <a:t>Funding </a:t>
            </a:r>
            <a:r>
              <a:rPr lang="en-US" dirty="0" smtClean="0"/>
              <a:t>($000</a:t>
            </a:r>
            <a:r>
              <a:rPr lang="en-US" dirty="0" smtClean="0"/>
              <a:t>) </a:t>
            </a:r>
            <a:endParaRPr lang="en-US" dirty="0"/>
          </a:p>
        </c:rich>
      </c:tx>
      <c:layout>
        <c:manualLayout>
          <c:xMode val="edge"/>
          <c:yMode val="edge"/>
          <c:x val="0.10519180387602475"/>
          <c:y val="2.0277806796760424E-2"/>
        </c:manualLayout>
      </c:layout>
    </c:title>
    <c:view3D>
      <c:rAngAx val="1"/>
    </c:view3D>
    <c:plotArea>
      <c:layout/>
      <c:bar3DChart>
        <c:barDir val="col"/>
        <c:grouping val="stacked"/>
        <c:ser>
          <c:idx val="0"/>
          <c:order val="0"/>
          <c:tx>
            <c:strRef>
              <c:f>Sheet1!$A$3</c:f>
              <c:strCache>
                <c:ptCount val="1"/>
                <c:pt idx="0">
                  <c:v>2010 Cohort (Recovery)</c:v>
                </c:pt>
              </c:strCache>
            </c:strRef>
          </c:tx>
          <c:spPr>
            <a:solidFill>
              <a:srgbClr val="FFFF00"/>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Sheet1!$B$3:$H$3</c:f>
              <c:numCache>
                <c:formatCode>General</c:formatCode>
                <c:ptCount val="7"/>
                <c:pt idx="0">
                  <c:v>2343</c:v>
                </c:pt>
                <c:pt idx="1">
                  <c:v>2343</c:v>
                </c:pt>
                <c:pt idx="2">
                  <c:v>2343</c:v>
                </c:pt>
                <c:pt idx="3">
                  <c:v>2343</c:v>
                </c:pt>
                <c:pt idx="4">
                  <c:v>1593</c:v>
                </c:pt>
                <c:pt idx="5">
                  <c:v>0</c:v>
                </c:pt>
                <c:pt idx="6">
                  <c:v>0</c:v>
                </c:pt>
              </c:numCache>
            </c:numRef>
          </c:val>
        </c:ser>
        <c:ser>
          <c:idx val="1"/>
          <c:order val="1"/>
          <c:tx>
            <c:strRef>
              <c:f>Sheet1!$A$4</c:f>
              <c:strCache>
                <c:ptCount val="1"/>
                <c:pt idx="0">
                  <c:v>2010 Cohort (Base)</c:v>
                </c:pt>
              </c:strCache>
            </c:strRef>
          </c:tx>
          <c:spPr>
            <a:solidFill>
              <a:srgbClr val="FF0000"/>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Sheet1!$B$4:$H$4</c:f>
              <c:numCache>
                <c:formatCode>General</c:formatCode>
                <c:ptCount val="7"/>
                <c:pt idx="1">
                  <c:v>0</c:v>
                </c:pt>
                <c:pt idx="2">
                  <c:v>0</c:v>
                </c:pt>
                <c:pt idx="3">
                  <c:v>0</c:v>
                </c:pt>
                <c:pt idx="4">
                  <c:v>750</c:v>
                </c:pt>
                <c:pt idx="5">
                  <c:v>0</c:v>
                </c:pt>
                <c:pt idx="6">
                  <c:v>0</c:v>
                </c:pt>
              </c:numCache>
            </c:numRef>
          </c:val>
        </c:ser>
        <c:ser>
          <c:idx val="2"/>
          <c:order val="2"/>
          <c:tx>
            <c:strRef>
              <c:f>Sheet1!$A$5</c:f>
              <c:strCache>
                <c:ptCount val="1"/>
                <c:pt idx="0">
                  <c:v>2011 Cohort (Base)</c:v>
                </c:pt>
              </c:strCache>
            </c:strRef>
          </c:tx>
          <c:spPr>
            <a:solidFill>
              <a:schemeClr val="accent3">
                <a:lumMod val="50000"/>
              </a:schemeClr>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Sheet1!$B$5:$H$5</c:f>
              <c:numCache>
                <c:formatCode>General</c:formatCode>
                <c:ptCount val="7"/>
                <c:pt idx="1">
                  <c:v>2250</c:v>
                </c:pt>
                <c:pt idx="2">
                  <c:v>2250</c:v>
                </c:pt>
                <c:pt idx="3">
                  <c:v>2250</c:v>
                </c:pt>
                <c:pt idx="4">
                  <c:v>2250</c:v>
                </c:pt>
                <c:pt idx="5">
                  <c:v>2250</c:v>
                </c:pt>
              </c:numCache>
            </c:numRef>
          </c:val>
        </c:ser>
        <c:ser>
          <c:idx val="3"/>
          <c:order val="3"/>
          <c:tx>
            <c:strRef>
              <c:f>Sheet1!$A$6</c:f>
              <c:strCache>
                <c:ptCount val="1"/>
                <c:pt idx="0">
                  <c:v>2012 Cohort (Base)</c:v>
                </c:pt>
              </c:strCache>
            </c:strRef>
          </c:tx>
          <c:spPr>
            <a:solidFill>
              <a:schemeClr val="accent3">
                <a:lumMod val="65000"/>
              </a:schemeClr>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Sheet1!$B$6:$H$6</c:f>
              <c:numCache>
                <c:formatCode>General</c:formatCode>
                <c:ptCount val="7"/>
                <c:pt idx="2">
                  <c:v>2250</c:v>
                </c:pt>
                <c:pt idx="3">
                  <c:v>2250</c:v>
                </c:pt>
                <c:pt idx="4">
                  <c:v>2250</c:v>
                </c:pt>
                <c:pt idx="5">
                  <c:v>2250</c:v>
                </c:pt>
                <c:pt idx="6">
                  <c:v>2250</c:v>
                </c:pt>
              </c:numCache>
            </c:numRef>
          </c:val>
        </c:ser>
        <c:ser>
          <c:idx val="4"/>
          <c:order val="4"/>
          <c:tx>
            <c:strRef>
              <c:f>Sheet1!$A$7</c:f>
              <c:strCache>
                <c:ptCount val="1"/>
                <c:pt idx="0">
                  <c:v>2013 Cohort (Base)</c:v>
                </c:pt>
              </c:strCache>
            </c:strRef>
          </c:tx>
          <c:spPr>
            <a:solidFill>
              <a:schemeClr val="accent3">
                <a:lumMod val="75000"/>
              </a:schemeClr>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Sheet1!$B$7:$H$7</c:f>
              <c:numCache>
                <c:formatCode>General</c:formatCode>
                <c:ptCount val="7"/>
                <c:pt idx="3">
                  <c:v>2250</c:v>
                </c:pt>
                <c:pt idx="4">
                  <c:v>2250</c:v>
                </c:pt>
                <c:pt idx="5">
                  <c:v>2250</c:v>
                </c:pt>
                <c:pt idx="6">
                  <c:v>2250</c:v>
                </c:pt>
              </c:numCache>
            </c:numRef>
          </c:val>
        </c:ser>
        <c:ser>
          <c:idx val="5"/>
          <c:order val="5"/>
          <c:tx>
            <c:strRef>
              <c:f>Sheet1!$A$8</c:f>
              <c:strCache>
                <c:ptCount val="1"/>
                <c:pt idx="0">
                  <c:v>2014 Cohort (Base)</c:v>
                </c:pt>
              </c:strCache>
            </c:strRef>
          </c:tx>
          <c:spPr>
            <a:solidFill>
              <a:schemeClr val="accent3">
                <a:lumMod val="85000"/>
              </a:schemeClr>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Sheet1!$B$8:$H$8</c:f>
              <c:numCache>
                <c:formatCode>General</c:formatCode>
                <c:ptCount val="7"/>
                <c:pt idx="4">
                  <c:v>2250</c:v>
                </c:pt>
                <c:pt idx="5">
                  <c:v>2250</c:v>
                </c:pt>
                <c:pt idx="6">
                  <c:v>2250</c:v>
                </c:pt>
              </c:numCache>
            </c:numRef>
          </c:val>
        </c:ser>
        <c:ser>
          <c:idx val="6"/>
          <c:order val="6"/>
          <c:tx>
            <c:strRef>
              <c:f>Sheet1!$A$9</c:f>
              <c:strCache>
                <c:ptCount val="1"/>
                <c:pt idx="0">
                  <c:v>2015 Cohort (Base)</c:v>
                </c:pt>
              </c:strCache>
            </c:strRef>
          </c:tx>
          <c:spPr>
            <a:solidFill>
              <a:schemeClr val="accent3">
                <a:lumMod val="95000"/>
              </a:schemeClr>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Sheet1!$B$9:$H$9</c:f>
              <c:numCache>
                <c:formatCode>General</c:formatCode>
                <c:ptCount val="7"/>
                <c:pt idx="5">
                  <c:v>2250</c:v>
                </c:pt>
                <c:pt idx="6">
                  <c:v>2250</c:v>
                </c:pt>
              </c:numCache>
            </c:numRef>
          </c:val>
        </c:ser>
        <c:ser>
          <c:idx val="7"/>
          <c:order val="7"/>
          <c:tx>
            <c:strRef>
              <c:f>Sheet1!$A$10</c:f>
              <c:strCache>
                <c:ptCount val="1"/>
                <c:pt idx="0">
                  <c:v>2016 Cohort (Base)</c:v>
                </c:pt>
              </c:strCache>
            </c:strRef>
          </c:tx>
          <c:spPr>
            <a:solidFill>
              <a:schemeClr val="accent3"/>
            </a:solidFill>
          </c:spPr>
          <c:cat>
            <c:numRef>
              <c:f>Sheet1!$B$2:$H$2</c:f>
              <c:numCache>
                <c:formatCode>General</c:formatCode>
                <c:ptCount val="7"/>
                <c:pt idx="0">
                  <c:v>2010</c:v>
                </c:pt>
                <c:pt idx="1">
                  <c:v>2011</c:v>
                </c:pt>
                <c:pt idx="2">
                  <c:v>2012</c:v>
                </c:pt>
                <c:pt idx="3">
                  <c:v>2013</c:v>
                </c:pt>
                <c:pt idx="4">
                  <c:v>2014</c:v>
                </c:pt>
                <c:pt idx="5">
                  <c:v>2015</c:v>
                </c:pt>
                <c:pt idx="6">
                  <c:v>2016</c:v>
                </c:pt>
              </c:numCache>
            </c:numRef>
          </c:cat>
          <c:val>
            <c:numRef>
              <c:f>Sheet1!$B$10:$H$10</c:f>
              <c:numCache>
                <c:formatCode>General</c:formatCode>
                <c:ptCount val="7"/>
                <c:pt idx="6">
                  <c:v>2250</c:v>
                </c:pt>
              </c:numCache>
            </c:numRef>
          </c:val>
        </c:ser>
        <c:shape val="box"/>
        <c:axId val="122644736"/>
        <c:axId val="114426240"/>
        <c:axId val="0"/>
      </c:bar3DChart>
      <c:catAx>
        <c:axId val="122644736"/>
        <c:scaling>
          <c:orientation val="minMax"/>
        </c:scaling>
        <c:delete val="1"/>
        <c:axPos val="b"/>
        <c:title>
          <c:tx>
            <c:rich>
              <a:bodyPr/>
              <a:lstStyle/>
              <a:p>
                <a:pPr>
                  <a:defRPr/>
                </a:pPr>
                <a:r>
                  <a:rPr lang="en-US"/>
                  <a:t>Fiscal Year</a:t>
                </a:r>
              </a:p>
            </c:rich>
          </c:tx>
          <c:layout/>
        </c:title>
        <c:numFmt formatCode="General" sourceLinked="1"/>
        <c:tickLblPos val="none"/>
        <c:crossAx val="114426240"/>
        <c:crosses val="autoZero"/>
        <c:auto val="1"/>
        <c:lblAlgn val="ctr"/>
        <c:lblOffset val="100"/>
      </c:catAx>
      <c:valAx>
        <c:axId val="114426240"/>
        <c:scaling>
          <c:orientation val="minMax"/>
        </c:scaling>
        <c:axPos val="l"/>
        <c:majorGridlines/>
        <c:title>
          <c:tx>
            <c:rich>
              <a:bodyPr rot="-5400000" vert="horz"/>
              <a:lstStyle/>
              <a:p>
                <a:pPr>
                  <a:defRPr/>
                </a:pPr>
                <a:r>
                  <a:rPr lang="en-US"/>
                  <a:t>Funding ($1000s)</a:t>
                </a:r>
              </a:p>
            </c:rich>
          </c:tx>
          <c:layout/>
        </c:title>
        <c:numFmt formatCode="General" sourceLinked="1"/>
        <c:tickLblPos val="nextTo"/>
        <c:crossAx val="122644736"/>
        <c:crosses val="autoZero"/>
        <c:crossBetween val="between"/>
      </c:valAx>
    </c:plotArea>
    <c:legend>
      <c:legendPos val="r"/>
      <c:layout>
        <c:manualLayout>
          <c:xMode val="edge"/>
          <c:yMode val="edge"/>
          <c:x val="0.7914024464549807"/>
          <c:y val="0.32217317116688465"/>
          <c:w val="0.20859755354501941"/>
          <c:h val="0.46211263697109317"/>
        </c:manualLayout>
      </c:layout>
      <c:txPr>
        <a:bodyPr/>
        <a:lstStyle/>
        <a:p>
          <a:pPr>
            <a:defRPr b="1"/>
          </a:pPr>
          <a:endParaRPr lang="en-US"/>
        </a:p>
      </c:txPr>
    </c:legend>
    <c:plotVisOnly val="1"/>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stacked"/>
        <c:ser>
          <c:idx val="0"/>
          <c:order val="0"/>
          <c:tx>
            <c:strRef>
              <c:f>'FY08-13 NSAC'!$A$42</c:f>
              <c:strCache>
                <c:ptCount val="1"/>
                <c:pt idx="0">
                  <c:v>Research</c:v>
                </c:pt>
              </c:strCache>
            </c:strRef>
          </c:tx>
          <c:spPr>
            <a:solidFill>
              <a:schemeClr val="accent1">
                <a:lumMod val="75000"/>
              </a:schemeClr>
            </a:solidFill>
          </c:spPr>
          <c:cat>
            <c:strRef>
              <c:f>'FY08-13 NSAC'!$B$41:$G$41</c:f>
              <c:strCache>
                <c:ptCount val="6"/>
                <c:pt idx="0">
                  <c:v>FY08</c:v>
                </c:pt>
                <c:pt idx="1">
                  <c:v>FY09</c:v>
                </c:pt>
                <c:pt idx="2">
                  <c:v>FY10</c:v>
                </c:pt>
                <c:pt idx="3">
                  <c:v>FY11</c:v>
                </c:pt>
                <c:pt idx="4">
                  <c:v>FY12</c:v>
                </c:pt>
                <c:pt idx="5">
                  <c:v>FY13 Req</c:v>
                </c:pt>
              </c:strCache>
            </c:strRef>
          </c:cat>
          <c:val>
            <c:numRef>
              <c:f>'FY08-13 NSAC'!$B$42:$G$42</c:f>
              <c:numCache>
                <c:formatCode>#,##0_);\-#,##0_);\—_)</c:formatCode>
                <c:ptCount val="6"/>
                <c:pt idx="0">
                  <c:v>142944</c:v>
                </c:pt>
                <c:pt idx="1">
                  <c:v>156177</c:v>
                </c:pt>
                <c:pt idx="2">
                  <c:v>173114</c:v>
                </c:pt>
                <c:pt idx="3">
                  <c:v>173525</c:v>
                </c:pt>
                <c:pt idx="4">
                  <c:v>172215</c:v>
                </c:pt>
                <c:pt idx="5">
                  <c:v>162812</c:v>
                </c:pt>
              </c:numCache>
            </c:numRef>
          </c:val>
        </c:ser>
        <c:ser>
          <c:idx val="1"/>
          <c:order val="1"/>
          <c:tx>
            <c:strRef>
              <c:f>'FY08-13 NSAC'!$A$43</c:f>
              <c:strCache>
                <c:ptCount val="1"/>
                <c:pt idx="0">
                  <c:v>SBIR/STTR/Other</c:v>
                </c:pt>
              </c:strCache>
            </c:strRef>
          </c:tx>
          <c:spPr>
            <a:solidFill>
              <a:schemeClr val="accent1"/>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NSAC'!$B$43:$G$43</c:f>
              <c:numCache>
                <c:formatCode>#,##0_);\-#,##0_);\—_)</c:formatCode>
                <c:ptCount val="6"/>
                <c:pt idx="0">
                  <c:v>20357</c:v>
                </c:pt>
                <c:pt idx="1">
                  <c:v>18929</c:v>
                </c:pt>
                <c:pt idx="2">
                  <c:v>19701</c:v>
                </c:pt>
                <c:pt idx="3">
                  <c:v>16484</c:v>
                </c:pt>
                <c:pt idx="4">
                  <c:v>18809</c:v>
                </c:pt>
                <c:pt idx="5">
                  <c:v>18985</c:v>
                </c:pt>
              </c:numCache>
            </c:numRef>
          </c:val>
        </c:ser>
        <c:ser>
          <c:idx val="2"/>
          <c:order val="2"/>
          <c:tx>
            <c:strRef>
              <c:f>'FY08-13 NSAC'!$A$44</c:f>
              <c:strCache>
                <c:ptCount val="1"/>
                <c:pt idx="0">
                  <c:v>Other Operations</c:v>
                </c:pt>
              </c:strCache>
            </c:strRef>
          </c:tx>
          <c:spPr>
            <a:ln w="25400">
              <a:noFill/>
            </a:ln>
          </c:spPr>
          <c:cat>
            <c:strRef>
              <c:f>'FY08-13 NSAC'!$B$41:$G$41</c:f>
              <c:strCache>
                <c:ptCount val="6"/>
                <c:pt idx="0">
                  <c:v>FY08</c:v>
                </c:pt>
                <c:pt idx="1">
                  <c:v>FY09</c:v>
                </c:pt>
                <c:pt idx="2">
                  <c:v>FY10</c:v>
                </c:pt>
                <c:pt idx="3">
                  <c:v>FY11</c:v>
                </c:pt>
                <c:pt idx="4">
                  <c:v>FY12</c:v>
                </c:pt>
                <c:pt idx="5">
                  <c:v>FY13 Req</c:v>
                </c:pt>
              </c:strCache>
            </c:strRef>
          </c:cat>
          <c:val>
            <c:numRef>
              <c:f>'FY08-13 NSAC'!$B$44:$G$44</c:f>
              <c:numCache>
                <c:formatCode>#,##0_);\-#,##0_);\—_)</c:formatCode>
                <c:ptCount val="6"/>
                <c:pt idx="0">
                  <c:v>5350</c:v>
                </c:pt>
                <c:pt idx="1">
                  <c:v>23732</c:v>
                </c:pt>
                <c:pt idx="2">
                  <c:v>20369</c:v>
                </c:pt>
                <c:pt idx="3">
                  <c:v>20363</c:v>
                </c:pt>
                <c:pt idx="4">
                  <c:v>22919</c:v>
                </c:pt>
                <c:pt idx="5">
                  <c:v>18419</c:v>
                </c:pt>
              </c:numCache>
            </c:numRef>
          </c:val>
        </c:ser>
        <c:ser>
          <c:idx val="3"/>
          <c:order val="3"/>
          <c:tx>
            <c:strRef>
              <c:f>'FY08-13 NSAC'!$A$45</c:f>
              <c:strCache>
                <c:ptCount val="1"/>
                <c:pt idx="0">
                  <c:v>HRIBF Operations/D&amp;D</c:v>
                </c:pt>
              </c:strCache>
            </c:strRef>
          </c:tx>
          <c:spPr>
            <a:solidFill>
              <a:schemeClr val="accent3">
                <a:lumMod val="50000"/>
              </a:schemeClr>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NSAC'!$B$45:$G$45</c:f>
              <c:numCache>
                <c:formatCode>#,##0_);\-#,##0_);\—_)</c:formatCode>
                <c:ptCount val="6"/>
                <c:pt idx="0">
                  <c:v>13081</c:v>
                </c:pt>
                <c:pt idx="1">
                  <c:v>15860</c:v>
                </c:pt>
                <c:pt idx="2">
                  <c:v>17080</c:v>
                </c:pt>
                <c:pt idx="3">
                  <c:v>17165</c:v>
                </c:pt>
                <c:pt idx="4">
                  <c:v>6821</c:v>
                </c:pt>
                <c:pt idx="5">
                  <c:v>6479</c:v>
                </c:pt>
              </c:numCache>
            </c:numRef>
          </c:val>
        </c:ser>
        <c:ser>
          <c:idx val="4"/>
          <c:order val="4"/>
          <c:tx>
            <c:strRef>
              <c:f>'FY08-13 NSAC'!$A$46</c:f>
              <c:strCache>
                <c:ptCount val="1"/>
                <c:pt idx="0">
                  <c:v>ATLAS Operations</c:v>
                </c:pt>
              </c:strCache>
            </c:strRef>
          </c:tx>
          <c:spPr>
            <a:solidFill>
              <a:schemeClr val="accent3">
                <a:lumMod val="60000"/>
                <a:lumOff val="40000"/>
              </a:schemeClr>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NSAC'!$B$46:$G$46</c:f>
              <c:numCache>
                <c:formatCode>#,##0_);\-#,##0_);\—_)</c:formatCode>
                <c:ptCount val="6"/>
                <c:pt idx="0">
                  <c:v>12404</c:v>
                </c:pt>
                <c:pt idx="1">
                  <c:v>15180</c:v>
                </c:pt>
                <c:pt idx="2">
                  <c:v>16216</c:v>
                </c:pt>
                <c:pt idx="3">
                  <c:v>16196</c:v>
                </c:pt>
                <c:pt idx="4">
                  <c:v>16048</c:v>
                </c:pt>
                <c:pt idx="5">
                  <c:v>16429</c:v>
                </c:pt>
              </c:numCache>
            </c:numRef>
          </c:val>
        </c:ser>
        <c:ser>
          <c:idx val="5"/>
          <c:order val="5"/>
          <c:tx>
            <c:strRef>
              <c:f>'FY08-13 NSAC'!$A$47</c:f>
              <c:strCache>
                <c:ptCount val="1"/>
                <c:pt idx="0">
                  <c:v>RHIC Operations</c:v>
                </c:pt>
              </c:strCache>
            </c:strRef>
          </c:tx>
          <c:spPr>
            <a:solidFill>
              <a:schemeClr val="accent4"/>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NSAC'!$B$47:$G$47</c:f>
              <c:numCache>
                <c:formatCode>#,##0_);\-#,##0_);\—_)</c:formatCode>
                <c:ptCount val="6"/>
                <c:pt idx="0">
                  <c:v>137041</c:v>
                </c:pt>
                <c:pt idx="1">
                  <c:v>148384</c:v>
                </c:pt>
                <c:pt idx="2">
                  <c:v>157195</c:v>
                </c:pt>
                <c:pt idx="3">
                  <c:v>159385</c:v>
                </c:pt>
                <c:pt idx="4">
                  <c:v>157617</c:v>
                </c:pt>
                <c:pt idx="5">
                  <c:v>156571</c:v>
                </c:pt>
              </c:numCache>
            </c:numRef>
          </c:val>
        </c:ser>
        <c:ser>
          <c:idx val="6"/>
          <c:order val="6"/>
          <c:tx>
            <c:strRef>
              <c:f>'FY08-13 NSAC'!$A$48</c:f>
              <c:strCache>
                <c:ptCount val="1"/>
                <c:pt idx="0">
                  <c:v>CEBAF Operations</c:v>
                </c:pt>
              </c:strCache>
            </c:strRef>
          </c:tx>
          <c:spPr>
            <a:solidFill>
              <a:schemeClr val="accent2">
                <a:lumMod val="75000"/>
              </a:schemeClr>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NSAC'!$B$48:$G$48</c:f>
              <c:numCache>
                <c:formatCode>#,##0_);\-#,##0_);\—_)</c:formatCode>
                <c:ptCount val="6"/>
                <c:pt idx="0">
                  <c:v>70740</c:v>
                </c:pt>
                <c:pt idx="1">
                  <c:v>80394</c:v>
                </c:pt>
                <c:pt idx="2">
                  <c:v>83327</c:v>
                </c:pt>
                <c:pt idx="3">
                  <c:v>82563</c:v>
                </c:pt>
                <c:pt idx="4">
                  <c:v>77372</c:v>
                </c:pt>
                <c:pt idx="5">
                  <c:v>77771</c:v>
                </c:pt>
              </c:numCache>
            </c:numRef>
          </c:val>
        </c:ser>
        <c:ser>
          <c:idx val="7"/>
          <c:order val="7"/>
          <c:tx>
            <c:strRef>
              <c:f>'FY08-13 NSAC'!$A$49</c:f>
              <c:strCache>
                <c:ptCount val="1"/>
                <c:pt idx="0">
                  <c:v>12 GeV Construction</c:v>
                </c:pt>
              </c:strCache>
            </c:strRef>
          </c:tx>
          <c:spPr>
            <a:solidFill>
              <a:schemeClr val="accent2"/>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NSAC'!$B$49:$G$49</c:f>
              <c:numCache>
                <c:formatCode>#,##0_);\-#,##0_);\—_)</c:formatCode>
                <c:ptCount val="6"/>
                <c:pt idx="0">
                  <c:v>14377</c:v>
                </c:pt>
                <c:pt idx="1">
                  <c:v>28623</c:v>
                </c:pt>
                <c:pt idx="2">
                  <c:v>20000</c:v>
                </c:pt>
                <c:pt idx="3">
                  <c:v>35928</c:v>
                </c:pt>
                <c:pt idx="4">
                  <c:v>50000</c:v>
                </c:pt>
                <c:pt idx="5">
                  <c:v>43072</c:v>
                </c:pt>
              </c:numCache>
            </c:numRef>
          </c:val>
        </c:ser>
        <c:ser>
          <c:idx val="8"/>
          <c:order val="8"/>
          <c:tx>
            <c:strRef>
              <c:f>'FY08-13 NSAC'!$A$50</c:f>
              <c:strCache>
                <c:ptCount val="1"/>
                <c:pt idx="0">
                  <c:v>FRIB Construction</c:v>
                </c:pt>
              </c:strCache>
            </c:strRef>
          </c:tx>
          <c:spPr>
            <a:solidFill>
              <a:schemeClr val="accent5"/>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NSAC'!$B$50:$G$50</c:f>
              <c:numCache>
                <c:formatCode>#,##0_);\-#,##0_);\—_)</c:formatCode>
                <c:ptCount val="6"/>
                <c:pt idx="0">
                  <c:v>0</c:v>
                </c:pt>
                <c:pt idx="1">
                  <c:v>7000</c:v>
                </c:pt>
                <c:pt idx="2">
                  <c:v>12000</c:v>
                </c:pt>
                <c:pt idx="3">
                  <c:v>10000</c:v>
                </c:pt>
                <c:pt idx="4">
                  <c:v>22000</c:v>
                </c:pt>
                <c:pt idx="5">
                  <c:v>22000</c:v>
                </c:pt>
              </c:numCache>
            </c:numRef>
          </c:val>
        </c:ser>
        <c:ser>
          <c:idx val="9"/>
          <c:order val="9"/>
          <c:tx>
            <c:strRef>
              <c:f>'FY08-13 NSAC'!$A$51</c:f>
              <c:strCache>
                <c:ptCount val="1"/>
                <c:pt idx="0">
                  <c:v>Instrumentation/MIEs</c:v>
                </c:pt>
              </c:strCache>
            </c:strRef>
          </c:tx>
          <c:spPr>
            <a:solidFill>
              <a:schemeClr val="bg2">
                <a:lumMod val="75000"/>
              </a:schemeClr>
            </a:solidFill>
            <a:ln w="25400">
              <a:noFill/>
            </a:ln>
          </c:spPr>
          <c:cat>
            <c:strRef>
              <c:f>'FY08-13 NSAC'!$B$41:$G$41</c:f>
              <c:strCache>
                <c:ptCount val="6"/>
                <c:pt idx="0">
                  <c:v>FY08</c:v>
                </c:pt>
                <c:pt idx="1">
                  <c:v>FY09</c:v>
                </c:pt>
                <c:pt idx="2">
                  <c:v>FY10</c:v>
                </c:pt>
                <c:pt idx="3">
                  <c:v>FY11</c:v>
                </c:pt>
                <c:pt idx="4">
                  <c:v>FY12</c:v>
                </c:pt>
                <c:pt idx="5">
                  <c:v>FY13 Req</c:v>
                </c:pt>
              </c:strCache>
            </c:strRef>
          </c:cat>
          <c:val>
            <c:numRef>
              <c:f>'FY08-13 NSAC'!$B$51:$G$51</c:f>
              <c:numCache>
                <c:formatCode>#,##0_);\-#,##0_);\—_)</c:formatCode>
                <c:ptCount val="6"/>
                <c:pt idx="0">
                  <c:v>17932</c:v>
                </c:pt>
                <c:pt idx="1">
                  <c:v>17801</c:v>
                </c:pt>
                <c:pt idx="2">
                  <c:v>15998</c:v>
                </c:pt>
                <c:pt idx="3">
                  <c:v>8505</c:v>
                </c:pt>
                <c:pt idx="4">
                  <c:v>3586</c:v>
                </c:pt>
                <c:pt idx="5">
                  <c:v>4400</c:v>
                </c:pt>
              </c:numCache>
            </c:numRef>
          </c:val>
        </c:ser>
        <c:overlap val="100"/>
        <c:axId val="114512640"/>
        <c:axId val="114514560"/>
      </c:barChart>
      <c:lineChart>
        <c:grouping val="standard"/>
        <c:ser>
          <c:idx val="10"/>
          <c:order val="10"/>
          <c:tx>
            <c:strRef>
              <c:f>'FY08-13 NSAC'!$A$52</c:f>
              <c:strCache>
                <c:ptCount val="1"/>
                <c:pt idx="0">
                  <c:v>2007 LRP - DOE projected
(adjusted to include Isotope Program)</c:v>
                </c:pt>
              </c:strCache>
            </c:strRef>
          </c:tx>
          <c:spPr>
            <a:ln w="15875">
              <a:solidFill>
                <a:schemeClr val="tx1"/>
              </a:solidFill>
            </a:ln>
          </c:spPr>
          <c:marker>
            <c:symbol val="diamond"/>
            <c:size val="3"/>
            <c:spPr>
              <a:solidFill>
                <a:schemeClr val="tx1"/>
              </a:solidFill>
              <a:ln>
                <a:solidFill>
                  <a:schemeClr val="tx1"/>
                </a:solidFill>
              </a:ln>
            </c:spPr>
          </c:marker>
          <c:cat>
            <c:strRef>
              <c:f>'FY08-13 NSAC'!$B$41:$G$41</c:f>
              <c:strCache>
                <c:ptCount val="6"/>
                <c:pt idx="0">
                  <c:v>FY08</c:v>
                </c:pt>
                <c:pt idx="1">
                  <c:v>FY09</c:v>
                </c:pt>
                <c:pt idx="2">
                  <c:v>FY10</c:v>
                </c:pt>
                <c:pt idx="3">
                  <c:v>FY11</c:v>
                </c:pt>
                <c:pt idx="4">
                  <c:v>FY12</c:v>
                </c:pt>
                <c:pt idx="5">
                  <c:v>FY13 Req</c:v>
                </c:pt>
              </c:strCache>
            </c:strRef>
          </c:cat>
          <c:val>
            <c:numRef>
              <c:f>'FY08-13 NSAC'!$B$52:$G$52</c:f>
              <c:numCache>
                <c:formatCode>#,##0_);\-#,##0_);\—_)</c:formatCode>
                <c:ptCount val="6"/>
                <c:pt idx="0">
                  <c:v>471319</c:v>
                </c:pt>
                <c:pt idx="1">
                  <c:v>511750</c:v>
                </c:pt>
                <c:pt idx="2">
                  <c:v>564244</c:v>
                </c:pt>
                <c:pt idx="3">
                  <c:v>595399</c:v>
                </c:pt>
                <c:pt idx="4">
                  <c:v>657600</c:v>
                </c:pt>
                <c:pt idx="5">
                  <c:v>700927</c:v>
                </c:pt>
              </c:numCache>
            </c:numRef>
          </c:val>
        </c:ser>
        <c:marker val="1"/>
        <c:axId val="114512640"/>
        <c:axId val="114514560"/>
      </c:lineChart>
      <c:catAx>
        <c:axId val="114512640"/>
        <c:scaling>
          <c:orientation val="minMax"/>
        </c:scaling>
        <c:axPos val="b"/>
        <c:majorTickMark val="none"/>
        <c:tickLblPos val="nextTo"/>
        <c:crossAx val="114514560"/>
        <c:crosses val="autoZero"/>
        <c:auto val="1"/>
        <c:lblAlgn val="ctr"/>
        <c:lblOffset val="100"/>
      </c:catAx>
      <c:valAx>
        <c:axId val="114514560"/>
        <c:scaling>
          <c:orientation val="minMax"/>
        </c:scaling>
        <c:axPos val="l"/>
        <c:majorGridlines/>
        <c:numFmt formatCode="#,##0_);\-#,##0_);\—_)" sourceLinked="1"/>
        <c:majorTickMark val="none"/>
        <c:tickLblPos val="nextTo"/>
        <c:crossAx val="114512640"/>
        <c:crosses val="autoZero"/>
        <c:crossBetween val="between"/>
      </c:valAx>
    </c:plotArea>
    <c:legend>
      <c:legendPos val="r"/>
      <c:layout/>
    </c:legend>
    <c:plotVisOnly val="1"/>
    <c:dispBlanksAs val="zero"/>
  </c:chart>
  <c:spPr>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drawing1.xml><?xml version="1.0" encoding="utf-8"?>
<c:userShapes xmlns:c="http://schemas.openxmlformats.org/drawingml/2006/chart">
  <cdr:relSizeAnchor xmlns:cdr="http://schemas.openxmlformats.org/drawingml/2006/chartDrawing">
    <cdr:from>
      <cdr:x>0.10413</cdr:x>
      <cdr:y>0.83832</cdr:y>
    </cdr:from>
    <cdr:to>
      <cdr:x>0.86051</cdr:x>
      <cdr:y>1</cdr:y>
    </cdr:to>
    <cdr:sp macro="" textlink="">
      <cdr:nvSpPr>
        <cdr:cNvPr id="2" name="TextBox 1"/>
        <cdr:cNvSpPr txBox="1"/>
      </cdr:nvSpPr>
      <cdr:spPr>
        <a:xfrm xmlns:a="http://schemas.openxmlformats.org/drawingml/2006/main">
          <a:off x="897466" y="4741332"/>
          <a:ext cx="6519333"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4820"/>
          </a:xfrm>
          <a:prstGeom prst="rect">
            <a:avLst/>
          </a:prstGeom>
        </p:spPr>
        <p:txBody>
          <a:bodyPr vert="horz" lIns="92489" tIns="46245" rIns="92489" bIns="4624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184" y="0"/>
            <a:ext cx="3037628" cy="464820"/>
          </a:xfrm>
          <a:prstGeom prst="rect">
            <a:avLst/>
          </a:prstGeom>
        </p:spPr>
        <p:txBody>
          <a:bodyPr vert="horz" lIns="92489" tIns="46245" rIns="92489" bIns="46245"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6/5/2012</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489" tIns="46245" rIns="92489" bIns="46245" rtlCol="0" anchor="ctr"/>
          <a:lstStyle/>
          <a:p>
            <a:pPr lvl="0"/>
            <a:endParaRPr lang="en-US" noProof="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2489" tIns="46245" rIns="92489" bIns="4624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89"/>
            <a:ext cx="3037628" cy="464820"/>
          </a:xfrm>
          <a:prstGeom prst="rect">
            <a:avLst/>
          </a:prstGeom>
        </p:spPr>
        <p:txBody>
          <a:bodyPr vert="horz" lIns="92489" tIns="46245" rIns="92489" bIns="4624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184" y="8829989"/>
            <a:ext cx="3037628" cy="464820"/>
          </a:xfrm>
          <a:prstGeom prst="rect">
            <a:avLst/>
          </a:prstGeom>
        </p:spPr>
        <p:txBody>
          <a:bodyPr vert="horz" lIns="92489" tIns="46245" rIns="92489" bIns="46245"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Use either this or the previous slide –</a:t>
            </a:r>
            <a:r>
              <a:rPr lang="en-US" b="1" baseline="0" dirty="0" smtClean="0"/>
              <a:t> not both (same data)</a:t>
            </a:r>
            <a:endParaRPr lang="en-US" b="1"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96381A-F256-4FCC-A8A9-171E310B2DB3}" type="slidenum">
              <a:rPr lang="en-US" smtClean="0"/>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600075" y="0"/>
            <a:ext cx="4876800" cy="3657600"/>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701344" y="4416098"/>
            <a:ext cx="5604669" cy="4093305"/>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7D4B03-D190-4B71-8058-33F8D2816B06}" type="slidenum">
              <a:rPr lang="en-GB"/>
              <a:pPr fontAlgn="base">
                <a:spcBef>
                  <a:spcPct val="0"/>
                </a:spcBef>
                <a:spcAft>
                  <a:spcPct val="0"/>
                </a:spcAft>
              </a:pPr>
              <a:t>11</a:t>
            </a:fld>
            <a:endParaRPr lang="en-GB"/>
          </a:p>
        </p:txBody>
      </p:sp>
      <p:sp>
        <p:nvSpPr>
          <p:cNvPr id="43011" name="Text Box 1"/>
          <p:cNvSpPr txBox="1">
            <a:spLocks noChangeArrowheads="1"/>
          </p:cNvSpPr>
          <p:nvPr/>
        </p:nvSpPr>
        <p:spPr bwMode="auto">
          <a:xfrm>
            <a:off x="1168401" y="697231"/>
            <a:ext cx="4670354" cy="3482922"/>
          </a:xfrm>
          <a:prstGeom prst="rect">
            <a:avLst/>
          </a:prstGeom>
          <a:solidFill>
            <a:srgbClr val="FFFFFF"/>
          </a:solidFill>
          <a:ln w="9360">
            <a:solidFill>
              <a:srgbClr val="000000"/>
            </a:solidFill>
            <a:miter lim="800000"/>
            <a:headEnd/>
            <a:tailEnd/>
          </a:ln>
        </p:spPr>
        <p:txBody>
          <a:bodyPr wrap="none" lIns="93177" tIns="46589" rIns="93177" bIns="46589" anchor="ctr"/>
          <a:lstStyle/>
          <a:p>
            <a:endParaRPr lang="en-US">
              <a:latin typeface="Calibri" pitchFamily="34" charset="0"/>
            </a:endParaRPr>
          </a:p>
        </p:txBody>
      </p:sp>
      <p:sp>
        <p:nvSpPr>
          <p:cNvPr id="43012" name="Rectangle 2"/>
          <p:cNvSpPr txBox="1">
            <a:spLocks noGrp="1" noChangeArrowheads="1"/>
          </p:cNvSpPr>
          <p:nvPr>
            <p:ph type="body"/>
          </p:nvPr>
        </p:nvSpPr>
        <p:spPr bwMode="auto">
          <a:xfrm>
            <a:off x="701040" y="4415790"/>
            <a:ext cx="5601829" cy="4176924"/>
          </a:xfrm>
          <a:noFill/>
        </p:spPr>
        <p:txBody>
          <a:bodyPr wrap="none" numCol="1" anchor="ctr"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31"/>
          <p:cNvSpPr>
            <a:spLocks noGrp="1" noChangeArrowheads="1"/>
          </p:cNvSpPr>
          <p:nvPr>
            <p:ph type="sldNum" sz="quarter" idx="5"/>
          </p:nvPr>
        </p:nvSpPr>
        <p:spPr>
          <a:noFill/>
        </p:spPr>
        <p:txBody>
          <a:bodyPr/>
          <a:lstStyle/>
          <a:p>
            <a:fld id="{9903BEAD-9A0D-4108-905A-6433FF254A1C}" type="slidenum">
              <a:rPr lang="en-US">
                <a:latin typeface="Arial" charset="0"/>
              </a:rPr>
              <a:pPr/>
              <a:t>15</a:t>
            </a:fld>
            <a:endParaRPr lang="en-US">
              <a:latin typeface="Arial" charset="0"/>
            </a:endParaRPr>
          </a:p>
        </p:txBody>
      </p:sp>
      <p:sp>
        <p:nvSpPr>
          <p:cNvPr id="107523" name="Rectangle 2"/>
          <p:cNvSpPr>
            <a:spLocks noGrp="1" noRot="1" noChangeAspect="1" noChangeArrowheads="1" noTextEdit="1"/>
          </p:cNvSpPr>
          <p:nvPr>
            <p:ph type="sldImg"/>
          </p:nvPr>
        </p:nvSpPr>
        <p:spPr>
          <a:xfrm>
            <a:off x="1190625" y="698500"/>
            <a:ext cx="4645025" cy="3484563"/>
          </a:xfrm>
          <a:ln/>
        </p:spPr>
      </p:sp>
      <p:sp>
        <p:nvSpPr>
          <p:cNvPr id="107524"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20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latin typeface="Arial" pitchFamily="34" charset="0"/>
            </a:endParaRPr>
          </a:p>
        </p:txBody>
      </p:sp>
      <p:sp>
        <p:nvSpPr>
          <p:cNvPr id="32772" name="Footer Placeholder 3"/>
          <p:cNvSpPr>
            <a:spLocks noGrp="1"/>
          </p:cNvSpPr>
          <p:nvPr>
            <p:ph type="ftr" sz="quarter" idx="4"/>
          </p:nvPr>
        </p:nvSpPr>
        <p:spPr>
          <a:noFill/>
        </p:spPr>
        <p:txBody>
          <a:bodyPr/>
          <a:lstStyle/>
          <a:p>
            <a:r>
              <a:rPr lang="en-US" smtClean="0">
                <a:latin typeface="Arial" pitchFamily="34" charset="0"/>
              </a:rPr>
              <a:t>Go to "View | Header and Footer" to add your organization, sponsor, meeting name here; then, click "Apply to All"</a:t>
            </a:r>
          </a:p>
        </p:txBody>
      </p:sp>
      <p:sp>
        <p:nvSpPr>
          <p:cNvPr id="32773" name="Slide Number Placeholder 4"/>
          <p:cNvSpPr>
            <a:spLocks noGrp="1"/>
          </p:cNvSpPr>
          <p:nvPr>
            <p:ph type="sldNum" sz="quarter" idx="5"/>
          </p:nvPr>
        </p:nvSpPr>
        <p:spPr>
          <a:noFill/>
        </p:spPr>
        <p:txBody>
          <a:bodyPr/>
          <a:lstStyle/>
          <a:p>
            <a:fld id="{8D5A61C1-EEA4-4F5C-AB11-D2D009E6DE3C}"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i="1" baseline="0"/>
            </a:lvl1pPr>
          </a:lstStyle>
          <a:p>
            <a:r>
              <a:rPr lang="en-US"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0BE738F-1651-410B-8F58-2BAFB56ADFCB}" type="datetimeFigureOut">
              <a:rPr lang="en-US" smtClean="0"/>
              <a:pPr/>
              <a:t>6/5/2012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44239F-A578-4BB7-8042-38DC781613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7"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5" r:id="rId2"/>
    <p:sldLayoutId id="2147483666" r:id="rId3"/>
    <p:sldLayoutId id="2147483667" r:id="rId4"/>
  </p:sldLayoutIdLst>
  <p:transition/>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hyperlink" Target="http://www.braccoimaging.com/" TargetMode="External"/><Relationship Id="rId13" Type="http://schemas.openxmlformats.org/officeDocument/2006/relationships/image" Target="../media/image71.jpeg"/><Relationship Id="rId18" Type="http://schemas.openxmlformats.org/officeDocument/2006/relationships/image" Target="../media/image75.png"/><Relationship Id="rId26" Type="http://schemas.openxmlformats.org/officeDocument/2006/relationships/image" Target="../media/image81.png"/><Relationship Id="rId39" Type="http://schemas.openxmlformats.org/officeDocument/2006/relationships/hyperlink" Target="http://www.excelitas.com/Index.aspx" TargetMode="External"/><Relationship Id="rId3" Type="http://schemas.openxmlformats.org/officeDocument/2006/relationships/image" Target="../media/image63.png"/><Relationship Id="rId21" Type="http://schemas.openxmlformats.org/officeDocument/2006/relationships/image" Target="../media/image77.gif"/><Relationship Id="rId34" Type="http://schemas.openxmlformats.org/officeDocument/2006/relationships/image" Target="../media/image86.gif"/><Relationship Id="rId42" Type="http://schemas.openxmlformats.org/officeDocument/2006/relationships/image" Target="../media/image91.png"/><Relationship Id="rId7" Type="http://schemas.openxmlformats.org/officeDocument/2006/relationships/image" Target="../media/image67.gif"/><Relationship Id="rId12" Type="http://schemas.openxmlformats.org/officeDocument/2006/relationships/image" Target="../media/image70.jpeg"/><Relationship Id="rId17" Type="http://schemas.openxmlformats.org/officeDocument/2006/relationships/image" Target="../media/image74.gif"/><Relationship Id="rId25" Type="http://schemas.openxmlformats.org/officeDocument/2006/relationships/image" Target="../media/image80.gif"/><Relationship Id="rId33" Type="http://schemas.openxmlformats.org/officeDocument/2006/relationships/hyperlink" Target="http://inorganicventures.com/" TargetMode="External"/><Relationship Id="rId38" Type="http://schemas.openxmlformats.org/officeDocument/2006/relationships/image" Target="../media/image88.gif"/><Relationship Id="rId2" Type="http://schemas.openxmlformats.org/officeDocument/2006/relationships/notesSlide" Target="../notesSlides/notesSlide9.xml"/><Relationship Id="rId16" Type="http://schemas.openxmlformats.org/officeDocument/2006/relationships/hyperlink" Target="http://www.actiniumpharmaceuticals.com/index.htm" TargetMode="External"/><Relationship Id="rId20" Type="http://schemas.openxmlformats.org/officeDocument/2006/relationships/hyperlink" Target="http://www.qsa-global.com/home.aspx" TargetMode="External"/><Relationship Id="rId29" Type="http://schemas.openxmlformats.org/officeDocument/2006/relationships/hyperlink" Target="http://www.thermofisher.com/global/en/home.asp" TargetMode="External"/><Relationship Id="rId41" Type="http://schemas.openxmlformats.org/officeDocument/2006/relationships/image" Target="../media/image90.gif"/><Relationship Id="rId1" Type="http://schemas.openxmlformats.org/officeDocument/2006/relationships/slideLayout" Target="../slideLayouts/slideLayout3.xml"/><Relationship Id="rId6" Type="http://schemas.openxmlformats.org/officeDocument/2006/relationships/image" Target="../media/image66.gif"/><Relationship Id="rId11" Type="http://schemas.openxmlformats.org/officeDocument/2006/relationships/image" Target="../media/image69.gif"/><Relationship Id="rId24" Type="http://schemas.openxmlformats.org/officeDocument/2006/relationships/image" Target="../media/image79.jpeg"/><Relationship Id="rId32" Type="http://schemas.openxmlformats.org/officeDocument/2006/relationships/image" Target="../media/image85.jpeg"/><Relationship Id="rId37" Type="http://schemas.openxmlformats.org/officeDocument/2006/relationships/hyperlink" Target="http://www.sigmaaldrich.com/chemistry.html" TargetMode="External"/><Relationship Id="rId40" Type="http://schemas.openxmlformats.org/officeDocument/2006/relationships/image" Target="../media/image89.png"/><Relationship Id="rId5" Type="http://schemas.openxmlformats.org/officeDocument/2006/relationships/image" Target="../media/image65.gif"/><Relationship Id="rId15" Type="http://schemas.openxmlformats.org/officeDocument/2006/relationships/image" Target="../media/image73.png"/><Relationship Id="rId23" Type="http://schemas.openxmlformats.org/officeDocument/2006/relationships/hyperlink" Target="http://www.bmc.org/index.htm" TargetMode="External"/><Relationship Id="rId28" Type="http://schemas.openxmlformats.org/officeDocument/2006/relationships/image" Target="../media/image83.png"/><Relationship Id="rId36" Type="http://schemas.openxmlformats.org/officeDocument/2006/relationships/image" Target="../media/image87.png"/><Relationship Id="rId10" Type="http://schemas.openxmlformats.org/officeDocument/2006/relationships/hyperlink" Target="http://www.slb.com/" TargetMode="External"/><Relationship Id="rId19" Type="http://schemas.openxmlformats.org/officeDocument/2006/relationships/image" Target="../media/image76.png"/><Relationship Id="rId31" Type="http://schemas.openxmlformats.org/officeDocument/2006/relationships/hyperlink" Target="http://www.iconisotopes.com/Index.asp" TargetMode="External"/><Relationship Id="rId4" Type="http://schemas.openxmlformats.org/officeDocument/2006/relationships/image" Target="../media/image64.gif"/><Relationship Id="rId9" Type="http://schemas.openxmlformats.org/officeDocument/2006/relationships/image" Target="../media/image68.jpeg"/><Relationship Id="rId14" Type="http://schemas.openxmlformats.org/officeDocument/2006/relationships/image" Target="../media/image72.png"/><Relationship Id="rId22" Type="http://schemas.openxmlformats.org/officeDocument/2006/relationships/image" Target="../media/image78.png"/><Relationship Id="rId27" Type="http://schemas.openxmlformats.org/officeDocument/2006/relationships/image" Target="../media/image82.gif"/><Relationship Id="rId30" Type="http://schemas.openxmlformats.org/officeDocument/2006/relationships/image" Target="../media/image84.gif"/><Relationship Id="rId35" Type="http://schemas.openxmlformats.org/officeDocument/2006/relationships/hyperlink" Target="http://www.medicalisotopes.com/index.php"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1.jpeg"/><Relationship Id="rId7" Type="http://schemas.openxmlformats.org/officeDocument/2006/relationships/image" Target="../media/image97.jpeg"/><Relationship Id="rId12" Type="http://schemas.openxmlformats.org/officeDocument/2006/relationships/image" Target="../media/image102.png"/><Relationship Id="rId17" Type="http://schemas.openxmlformats.org/officeDocument/2006/relationships/image" Target="../media/image107.gif"/><Relationship Id="rId2" Type="http://schemas.openxmlformats.org/officeDocument/2006/relationships/image" Target="../media/image92.jpeg"/><Relationship Id="rId16" Type="http://schemas.openxmlformats.org/officeDocument/2006/relationships/image" Target="../media/image106.jpeg"/><Relationship Id="rId20"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96.jpeg"/><Relationship Id="rId11" Type="http://schemas.openxmlformats.org/officeDocument/2006/relationships/image" Target="../media/image101.gif"/><Relationship Id="rId5" Type="http://schemas.openxmlformats.org/officeDocument/2006/relationships/image" Target="../media/image95.png"/><Relationship Id="rId15" Type="http://schemas.openxmlformats.org/officeDocument/2006/relationships/image" Target="../media/image105.jpeg"/><Relationship Id="rId10" Type="http://schemas.openxmlformats.org/officeDocument/2006/relationships/image" Target="../media/image100.gif"/><Relationship Id="rId19" Type="http://schemas.openxmlformats.org/officeDocument/2006/relationships/image" Target="../media/image109.jpeg"/><Relationship Id="rId4" Type="http://schemas.openxmlformats.org/officeDocument/2006/relationships/image" Target="../media/image94.png"/><Relationship Id="rId9" Type="http://schemas.openxmlformats.org/officeDocument/2006/relationships/image" Target="../media/image99.jpeg"/><Relationship Id="rId14" Type="http://schemas.openxmlformats.org/officeDocument/2006/relationships/image" Target="../media/image104.png"/></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hyperlink" Target="http://cyclotron.tamu.edu/nsac-subcommittee-2012"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wmf"/><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4.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p:nvPr>
        </p:nvSpPr>
        <p:spPr>
          <a:xfrm>
            <a:off x="389992" y="1671306"/>
            <a:ext cx="8229600" cy="730644"/>
          </a:xfrm>
        </p:spPr>
        <p:txBody>
          <a:bodyPr>
            <a:noAutofit/>
          </a:bodyPr>
          <a:lstStyle/>
          <a:p>
            <a:pPr eaLnBrk="1" hangingPunct="1">
              <a:defRPr/>
            </a:pPr>
            <a:r>
              <a:rPr lang="en-US" dirty="0" smtClean="0">
                <a:solidFill>
                  <a:srgbClr val="106636"/>
                </a:solidFill>
              </a:rPr>
              <a:t>Perspectives from DOE Nuclear Physics</a:t>
            </a:r>
          </a:p>
        </p:txBody>
      </p:sp>
      <p:sp>
        <p:nvSpPr>
          <p:cNvPr id="6" name="Subtitle 4"/>
          <p:cNvSpPr>
            <a:spLocks noGrp="1"/>
          </p:cNvSpPr>
          <p:nvPr>
            <p:ph type="subTitle" idx="1"/>
          </p:nvPr>
        </p:nvSpPr>
        <p:spPr>
          <a:xfrm>
            <a:off x="1214846" y="2426153"/>
            <a:ext cx="6400800" cy="752475"/>
          </a:xfrm>
        </p:spPr>
        <p:txBody>
          <a:bodyPr rtlCol="0">
            <a:noAutofit/>
          </a:bodyPr>
          <a:lstStyle/>
          <a:p>
            <a:pPr eaLnBrk="1" fontAlgn="auto" hangingPunct="1">
              <a:spcAft>
                <a:spcPts val="0"/>
              </a:spcAft>
              <a:defRPr/>
            </a:pPr>
            <a:r>
              <a:rPr lang="en-US" sz="2000" dirty="0" smtClean="0">
                <a:solidFill>
                  <a:srgbClr val="106636"/>
                </a:solidFill>
              </a:rPr>
              <a:t>Presentation to the JLAB Users Group </a:t>
            </a:r>
          </a:p>
          <a:p>
            <a:pPr eaLnBrk="1" fontAlgn="auto" hangingPunct="1">
              <a:spcAft>
                <a:spcPts val="0"/>
              </a:spcAft>
              <a:defRPr/>
            </a:pPr>
            <a:r>
              <a:rPr lang="en-US" sz="2000" dirty="0" smtClean="0">
                <a:solidFill>
                  <a:srgbClr val="106636"/>
                </a:solidFill>
              </a:rPr>
              <a:t>June 5, 2012</a:t>
            </a:r>
          </a:p>
        </p:txBody>
      </p:sp>
      <p:sp>
        <p:nvSpPr>
          <p:cNvPr id="7" name="Rectangle 4"/>
          <p:cNvSpPr>
            <a:spLocks noChangeArrowheads="1"/>
          </p:cNvSpPr>
          <p:nvPr/>
        </p:nvSpPr>
        <p:spPr bwMode="auto">
          <a:xfrm>
            <a:off x="1442973" y="3760229"/>
            <a:ext cx="6135757" cy="1292662"/>
          </a:xfrm>
          <a:prstGeom prst="rect">
            <a:avLst/>
          </a:prstGeom>
          <a:noFill/>
          <a:ln w="9525">
            <a:noFill/>
            <a:miter lim="800000"/>
            <a:headEnd/>
            <a:tailEnd/>
          </a:ln>
        </p:spPr>
        <p:txBody>
          <a:bodyPr wrap="square">
            <a:spAutoFit/>
          </a:bodyPr>
          <a:lstStyle/>
          <a:p>
            <a:pPr algn="ctr">
              <a:spcBef>
                <a:spcPct val="10000"/>
              </a:spcBef>
            </a:pPr>
            <a:r>
              <a:rPr lang="en-US" sz="2000" dirty="0">
                <a:solidFill>
                  <a:srgbClr val="106636"/>
                </a:solidFill>
                <a:cs typeface="Arial" charset="0"/>
              </a:rPr>
              <a:t>Dr. </a:t>
            </a:r>
            <a:r>
              <a:rPr lang="en-US" sz="2000" dirty="0" smtClean="0">
                <a:solidFill>
                  <a:srgbClr val="106636"/>
                </a:solidFill>
                <a:cs typeface="Arial" charset="0"/>
              </a:rPr>
              <a:t>T. J. Hallman</a:t>
            </a:r>
            <a:r>
              <a:rPr lang="en-US" sz="2000" dirty="0">
                <a:solidFill>
                  <a:srgbClr val="106636"/>
                </a:solidFill>
                <a:cs typeface="Arial" charset="0"/>
              </a:rPr>
              <a:t/>
            </a:r>
            <a:br>
              <a:rPr lang="en-US" sz="2000" dirty="0">
                <a:solidFill>
                  <a:srgbClr val="106636"/>
                </a:solidFill>
                <a:cs typeface="Arial" charset="0"/>
              </a:rPr>
            </a:br>
            <a:r>
              <a:rPr lang="en-US" sz="2000" dirty="0" smtClean="0">
                <a:solidFill>
                  <a:srgbClr val="106636"/>
                </a:solidFill>
                <a:cs typeface="Arial" charset="0"/>
              </a:rPr>
              <a:t>Associate Director</a:t>
            </a:r>
            <a:r>
              <a:rPr lang="en-US" sz="2000" dirty="0">
                <a:solidFill>
                  <a:srgbClr val="106636"/>
                </a:solidFill>
                <a:cs typeface="Arial" charset="0"/>
              </a:rPr>
              <a:t> </a:t>
            </a:r>
            <a:r>
              <a:rPr lang="en-US" sz="2000" dirty="0" smtClean="0">
                <a:solidFill>
                  <a:srgbClr val="106636"/>
                </a:solidFill>
                <a:cs typeface="Arial" charset="0"/>
              </a:rPr>
              <a:t>for Nuclear Physics</a:t>
            </a:r>
          </a:p>
          <a:p>
            <a:pPr algn="ctr">
              <a:spcBef>
                <a:spcPct val="10000"/>
              </a:spcBef>
            </a:pPr>
            <a:r>
              <a:rPr lang="en-US" sz="2000" dirty="0" smtClean="0">
                <a:solidFill>
                  <a:srgbClr val="106636"/>
                </a:solidFill>
                <a:cs typeface="Arial" charset="0"/>
              </a:rPr>
              <a:t>DOE Office </a:t>
            </a:r>
            <a:r>
              <a:rPr lang="en-US" sz="2000" dirty="0">
                <a:solidFill>
                  <a:srgbClr val="106636"/>
                </a:solidFill>
                <a:cs typeface="Arial" charset="0"/>
              </a:rPr>
              <a:t>of Science</a:t>
            </a:r>
            <a:br>
              <a:rPr lang="en-US" sz="2000" dirty="0">
                <a:solidFill>
                  <a:srgbClr val="106636"/>
                </a:solidFill>
                <a:cs typeface="Arial" charset="0"/>
              </a:rPr>
            </a:br>
            <a:endParaRPr lang="en-US" sz="1600" i="1" dirty="0">
              <a:solidFill>
                <a:srgbClr val="106636"/>
              </a:solidFill>
              <a:cs typeface="Arial" charset="0"/>
            </a:endParaRPr>
          </a:p>
        </p:txBody>
      </p:sp>
      <p:grpSp>
        <p:nvGrpSpPr>
          <p:cNvPr id="5" name="Group 10"/>
          <p:cNvGrpSpPr/>
          <p:nvPr/>
        </p:nvGrpSpPr>
        <p:grpSpPr>
          <a:xfrm>
            <a:off x="619809" y="5208627"/>
            <a:ext cx="7935311" cy="1376961"/>
            <a:chOff x="567557" y="5234151"/>
            <a:chExt cx="7935311" cy="1376961"/>
          </a:xfrm>
        </p:grpSpPr>
        <p:sp>
          <p:nvSpPr>
            <p:cNvPr id="8" name="Rectangle 7"/>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1" name="Rectangle 10"/>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pic>
        <p:nvPicPr>
          <p:cNvPr id="12" name="Picture 5" descr="fancy-srcLG"/>
          <p:cNvPicPr>
            <a:picLocks noChangeAspect="1" noChangeArrowheads="1"/>
          </p:cNvPicPr>
          <p:nvPr/>
        </p:nvPicPr>
        <p:blipFill>
          <a:blip r:embed="rId7" cstate="print"/>
          <a:srcRect/>
          <a:stretch>
            <a:fillRect/>
          </a:stretch>
        </p:blipFill>
        <p:spPr bwMode="auto">
          <a:xfrm>
            <a:off x="2618879" y="5199017"/>
            <a:ext cx="2109875" cy="1424023"/>
          </a:xfrm>
          <a:prstGeom prst="rect">
            <a:avLst/>
          </a:prstGeom>
          <a:noFill/>
          <a:ln w="9525">
            <a:noFill/>
            <a:miter lim="800000"/>
            <a:headEnd/>
            <a:tailEnd/>
          </a:ln>
        </p:spPr>
      </p:pic>
      <p:pic>
        <p:nvPicPr>
          <p:cNvPr id="13" name="Picture 9" descr="he4_he6_he8_figure"/>
          <p:cNvPicPr>
            <a:picLocks noChangeAspect="1" noChangeArrowheads="1"/>
          </p:cNvPicPr>
          <p:nvPr/>
        </p:nvPicPr>
        <p:blipFill>
          <a:blip r:embed="rId8" cstate="print"/>
          <a:srcRect l="64012" t="8145" r="7877" b="8009"/>
          <a:stretch>
            <a:fillRect/>
          </a:stretch>
        </p:blipFill>
        <p:spPr bwMode="auto">
          <a:xfrm>
            <a:off x="4728753" y="5210668"/>
            <a:ext cx="1933304" cy="1358530"/>
          </a:xfrm>
          <a:prstGeom prst="rect">
            <a:avLst/>
          </a:prstGeom>
          <a:noFill/>
          <a:ln w="9525">
            <a:noFill/>
            <a:miter lim="800000"/>
            <a:headEnd/>
            <a:tailEnd/>
          </a:ln>
        </p:spPr>
      </p:pic>
      <p:pic>
        <p:nvPicPr>
          <p:cNvPr id="14" name="Picture 6" descr="CUORE2"/>
          <p:cNvPicPr>
            <a:picLocks noChangeAspect="1" noChangeArrowheads="1"/>
          </p:cNvPicPr>
          <p:nvPr/>
        </p:nvPicPr>
        <p:blipFill>
          <a:blip r:embed="rId9" cstate="print"/>
          <a:srcRect/>
          <a:stretch>
            <a:fillRect/>
          </a:stretch>
        </p:blipFill>
        <p:spPr bwMode="auto">
          <a:xfrm>
            <a:off x="6596742" y="5189068"/>
            <a:ext cx="1841861" cy="14185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16" name="Picture 28"/>
          <p:cNvPicPr>
            <a:picLocks noChangeAspect="1" noChangeArrowheads="1"/>
          </p:cNvPicPr>
          <p:nvPr/>
        </p:nvPicPr>
        <p:blipFill>
          <a:blip r:embed="rId2" cstate="print"/>
          <a:srcRect t="12141" r="5055" b="2875"/>
          <a:stretch>
            <a:fillRect/>
          </a:stretch>
        </p:blipFill>
        <p:spPr bwMode="auto">
          <a:xfrm>
            <a:off x="1600200" y="1143000"/>
            <a:ext cx="6172200" cy="4267200"/>
          </a:xfrm>
          <a:prstGeom prst="rect">
            <a:avLst/>
          </a:prstGeom>
          <a:ln>
            <a:noFill/>
          </a:ln>
          <a:effectLst>
            <a:outerShdw blurRad="292100" dist="139700" dir="2700000" algn="tl" rotWithShape="0">
              <a:srgbClr val="333333">
                <a:alpha val="65000"/>
              </a:srgbClr>
            </a:outerShdw>
          </a:effectLst>
        </p:spPr>
      </p:pic>
      <p:sp>
        <p:nvSpPr>
          <p:cNvPr id="29698" name="Rectangle 2"/>
          <p:cNvSpPr>
            <a:spLocks noGrp="1" noChangeArrowheads="1"/>
          </p:cNvSpPr>
          <p:nvPr>
            <p:ph type="title"/>
          </p:nvPr>
        </p:nvSpPr>
        <p:spPr>
          <a:xfrm>
            <a:off x="685800" y="0"/>
            <a:ext cx="7772400" cy="685800"/>
          </a:xfrm>
        </p:spPr>
        <p:txBody>
          <a:bodyPr/>
          <a:lstStyle/>
          <a:p>
            <a:pPr eaLnBrk="1" hangingPunct="1">
              <a:defRPr/>
            </a:pPr>
            <a:r>
              <a:rPr lang="en-US" sz="3200" dirty="0" smtClean="0"/>
              <a:t>Projected Results</a:t>
            </a:r>
          </a:p>
        </p:txBody>
      </p:sp>
      <p:sp>
        <p:nvSpPr>
          <p:cNvPr id="37913" name="Text Box 10"/>
          <p:cNvSpPr txBox="1">
            <a:spLocks noChangeArrowheads="1"/>
          </p:cNvSpPr>
          <p:nvPr/>
        </p:nvSpPr>
        <p:spPr bwMode="auto">
          <a:xfrm>
            <a:off x="1905000" y="5562600"/>
            <a:ext cx="1676400" cy="400110"/>
          </a:xfrm>
          <a:prstGeom prst="rect">
            <a:avLst/>
          </a:prstGeom>
          <a:noFill/>
          <a:ln w="9525">
            <a:noFill/>
            <a:miter lim="800000"/>
            <a:headEnd/>
            <a:tailEnd/>
          </a:ln>
        </p:spPr>
        <p:txBody>
          <a:bodyPr wrap="square">
            <a:spAutoFit/>
          </a:bodyPr>
          <a:lstStyle/>
          <a:p>
            <a:pPr>
              <a:spcBef>
                <a:spcPct val="50000"/>
              </a:spcBef>
            </a:pPr>
            <a:r>
              <a:rPr lang="en-US" sz="2000" b="1" dirty="0">
                <a:latin typeface="Calibri" pitchFamily="34" charset="0"/>
              </a:rPr>
              <a:t> </a:t>
            </a:r>
            <a:r>
              <a:rPr lang="en-US" sz="2000" b="1" dirty="0" err="1">
                <a:latin typeface="Calibri" pitchFamily="34" charset="0"/>
              </a:rPr>
              <a:t>JLab</a:t>
            </a:r>
            <a:r>
              <a:rPr lang="en-US" sz="2000" b="1" dirty="0">
                <a:latin typeface="Calibri" pitchFamily="34" charset="0"/>
              </a:rPr>
              <a:t> </a:t>
            </a:r>
            <a:r>
              <a:rPr lang="en-US" sz="2000" b="1" dirty="0" smtClean="0">
                <a:latin typeface="Calibri" pitchFamily="34" charset="0"/>
              </a:rPr>
              <a:t>program</a:t>
            </a:r>
            <a:endParaRPr lang="en-US" sz="2000" b="1" dirty="0">
              <a:latin typeface="Calibri" pitchFamily="34" charset="0"/>
            </a:endParaRPr>
          </a:p>
        </p:txBody>
      </p:sp>
      <p:sp>
        <p:nvSpPr>
          <p:cNvPr id="24587" name="Line 11"/>
          <p:cNvSpPr>
            <a:spLocks noChangeShapeType="1"/>
          </p:cNvSpPr>
          <p:nvPr/>
        </p:nvSpPr>
        <p:spPr bwMode="auto">
          <a:xfrm flipV="1">
            <a:off x="3124200" y="3886200"/>
            <a:ext cx="990600" cy="1676400"/>
          </a:xfrm>
          <a:prstGeom prst="line">
            <a:avLst/>
          </a:prstGeom>
          <a:noFill/>
          <a:ln w="28575">
            <a:solidFill>
              <a:srgbClr val="006400"/>
            </a:solidFill>
            <a:round/>
            <a:headEnd/>
            <a:tailEnd type="triangle" w="med" len="med"/>
          </a:ln>
        </p:spPr>
        <p:txBody>
          <a:bodyPr wrap="none" anchor="ctr"/>
          <a:lstStyle/>
          <a:p>
            <a:endParaRPr lang="en-US"/>
          </a:p>
        </p:txBody>
      </p:sp>
      <p:sp>
        <p:nvSpPr>
          <p:cNvPr id="24588" name="Line 12"/>
          <p:cNvSpPr>
            <a:spLocks noChangeShapeType="1"/>
          </p:cNvSpPr>
          <p:nvPr/>
        </p:nvSpPr>
        <p:spPr bwMode="auto">
          <a:xfrm flipV="1">
            <a:off x="3124200" y="4191000"/>
            <a:ext cx="1219200" cy="1371600"/>
          </a:xfrm>
          <a:prstGeom prst="line">
            <a:avLst/>
          </a:prstGeom>
          <a:noFill/>
          <a:ln w="28575">
            <a:solidFill>
              <a:srgbClr val="006400"/>
            </a:solidFill>
            <a:round/>
            <a:headEnd/>
            <a:tailEnd type="triangle" w="med" len="med"/>
          </a:ln>
        </p:spPr>
        <p:txBody>
          <a:bodyPr wrap="none" anchor="ctr"/>
          <a:lstStyle/>
          <a:p>
            <a:endParaRPr lang="en-US"/>
          </a:p>
        </p:txBody>
      </p:sp>
      <p:sp>
        <p:nvSpPr>
          <p:cNvPr id="24589" name="Line 13"/>
          <p:cNvSpPr>
            <a:spLocks noChangeShapeType="1"/>
          </p:cNvSpPr>
          <p:nvPr/>
        </p:nvSpPr>
        <p:spPr bwMode="auto">
          <a:xfrm flipV="1">
            <a:off x="3124200" y="4495800"/>
            <a:ext cx="1828800" cy="1066800"/>
          </a:xfrm>
          <a:prstGeom prst="line">
            <a:avLst/>
          </a:prstGeom>
          <a:noFill/>
          <a:ln w="28575">
            <a:solidFill>
              <a:srgbClr val="006400"/>
            </a:solidFill>
            <a:round/>
            <a:headEnd/>
            <a:tailEnd type="triangle" w="med" len="med"/>
          </a:ln>
        </p:spPr>
        <p:txBody>
          <a:bodyPr wrap="none" anchor="ctr"/>
          <a:lstStyle/>
          <a:p>
            <a:endParaRPr lang="en-US"/>
          </a:p>
        </p:txBody>
      </p:sp>
      <p:sp>
        <p:nvSpPr>
          <p:cNvPr id="23" name="Slide Number Placeholder 22"/>
          <p:cNvSpPr>
            <a:spLocks noGrp="1"/>
          </p:cNvSpPr>
          <p:nvPr>
            <p:ph type="sldNum" sz="quarter" idx="4294967295"/>
          </p:nvPr>
        </p:nvSpPr>
        <p:spPr>
          <a:xfrm>
            <a:off x="7855132" y="6330225"/>
            <a:ext cx="1066800" cy="365125"/>
          </a:xfrm>
          <a:prstGeom prst="rect">
            <a:avLst/>
          </a:prstGeom>
        </p:spPr>
        <p:txBody>
          <a:bodyPr/>
          <a:lstStyle/>
          <a:p>
            <a:pPr>
              <a:defRPr/>
            </a:pPr>
            <a:fld id="{1F7E4364-E960-41EC-B13B-30410153E510}" type="slidenum">
              <a:rPr lang="en-US" smtClean="0"/>
              <a:pPr>
                <a:defRPr/>
              </a:pPr>
              <a:t>10</a:t>
            </a:fld>
            <a:endParaRPr lang="en-US" dirty="0"/>
          </a:p>
        </p:txBody>
      </p:sp>
      <p:sp>
        <p:nvSpPr>
          <p:cNvPr id="9" name="Footer Placeholder 1"/>
          <p:cNvSpPr txBox="1">
            <a:spLocks/>
          </p:cNvSpPr>
          <p:nvPr/>
        </p:nvSpPr>
        <p:spPr>
          <a:xfrm>
            <a:off x="3978335"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28600" y="188913"/>
            <a:ext cx="8915400" cy="719137"/>
          </a:xfrm>
          <a:prstGeom prst="rect">
            <a:avLst/>
          </a:prstGeom>
          <a:noFill/>
          <a:ln w="9525">
            <a:noFill/>
            <a:round/>
            <a:headEnd/>
            <a:tailEnd/>
          </a:ln>
        </p:spPr>
        <p:txBody>
          <a:bodyPr lIns="90000" tIns="46800" rIns="90000" bIns="46800" anchor="ctr"/>
          <a:lstStyle/>
          <a:p>
            <a:pPr algn="ctr">
              <a:lnSpc>
                <a:spcPct val="81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zh-CN" sz="3600" b="1">
              <a:solidFill>
                <a:srgbClr val="000000"/>
              </a:solidFill>
            </a:endParaRPr>
          </a:p>
        </p:txBody>
      </p:sp>
      <p:sp>
        <p:nvSpPr>
          <p:cNvPr id="19459" name="Text Box 2"/>
          <p:cNvSpPr txBox="1">
            <a:spLocks noChangeArrowheads="1"/>
          </p:cNvSpPr>
          <p:nvPr/>
        </p:nvSpPr>
        <p:spPr bwMode="auto">
          <a:xfrm>
            <a:off x="2089150" y="908050"/>
            <a:ext cx="4144963" cy="434975"/>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GB" sz="2000">
                <a:solidFill>
                  <a:srgbClr val="000000"/>
                </a:solidFill>
              </a:rPr>
              <a:t>    </a:t>
            </a:r>
            <a:r>
              <a:rPr lang="en-GB" altLang="zh-CN" sz="2000">
                <a:solidFill>
                  <a:srgbClr val="000000"/>
                </a:solidFill>
              </a:rPr>
              <a:t>W</a:t>
            </a:r>
            <a:r>
              <a:rPr lang="en-GB" altLang="zh-CN" sz="2000" baseline="-25000">
                <a:solidFill>
                  <a:srgbClr val="000000"/>
                </a:solidFill>
              </a:rPr>
              <a:t>p</a:t>
            </a:r>
            <a:r>
              <a:rPr lang="en-GB" altLang="zh-CN" sz="2000" baseline="30000">
                <a:solidFill>
                  <a:srgbClr val="000000"/>
                </a:solidFill>
              </a:rPr>
              <a:t>u</a:t>
            </a:r>
            <a:r>
              <a:rPr lang="en-GB" altLang="zh-CN" sz="2000">
                <a:solidFill>
                  <a:srgbClr val="000000"/>
                </a:solidFill>
              </a:rPr>
              <a:t>(x,k</a:t>
            </a:r>
            <a:r>
              <a:rPr lang="en-GB" altLang="zh-CN" sz="2000" baseline="-33000">
                <a:solidFill>
                  <a:srgbClr val="000000"/>
                </a:solidFill>
              </a:rPr>
              <a:t>T</a:t>
            </a:r>
            <a:r>
              <a:rPr lang="en-GB" altLang="zh-CN" sz="2000">
                <a:solidFill>
                  <a:srgbClr val="000000"/>
                </a:solidFill>
              </a:rPr>
              <a:t>,</a:t>
            </a:r>
            <a:r>
              <a:rPr lang="en-GB" altLang="zh-CN" sz="2000" b="1" i="1">
                <a:solidFill>
                  <a:srgbClr val="000000"/>
                </a:solidFill>
              </a:rPr>
              <a:t>r </a:t>
            </a:r>
            <a:r>
              <a:rPr lang="en-GB" altLang="zh-CN" sz="2000">
                <a:solidFill>
                  <a:srgbClr val="000000"/>
                </a:solidFill>
              </a:rPr>
              <a:t>)  Wigner distributions</a:t>
            </a:r>
          </a:p>
        </p:txBody>
      </p:sp>
      <p:grpSp>
        <p:nvGrpSpPr>
          <p:cNvPr id="2" name="Group 36"/>
          <p:cNvGrpSpPr/>
          <p:nvPr/>
        </p:nvGrpSpPr>
        <p:grpSpPr>
          <a:xfrm>
            <a:off x="3203575" y="3068638"/>
            <a:ext cx="708025" cy="2376487"/>
            <a:chOff x="3203575" y="3068638"/>
            <a:chExt cx="708025" cy="2376487"/>
          </a:xfrm>
        </p:grpSpPr>
        <p:sp>
          <p:nvSpPr>
            <p:cNvPr id="19485" name="Text Box 8"/>
            <p:cNvSpPr txBox="1">
              <a:spLocks noChangeArrowheads="1"/>
            </p:cNvSpPr>
            <p:nvPr/>
          </p:nvSpPr>
          <p:spPr bwMode="auto">
            <a:xfrm>
              <a:off x="3287713" y="4005263"/>
              <a:ext cx="623887" cy="415925"/>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d</a:t>
              </a:r>
              <a:r>
                <a:rPr lang="en-GB" altLang="zh-CN" sz="2000" baseline="30000">
                  <a:solidFill>
                    <a:srgbClr val="000000"/>
                  </a:solidFill>
                </a:rPr>
                <a:t>2</a:t>
              </a:r>
              <a:r>
                <a:rPr lang="en-GB" altLang="zh-CN" sz="2000">
                  <a:solidFill>
                    <a:srgbClr val="000000"/>
                  </a:solidFill>
                </a:rPr>
                <a:t>k</a:t>
              </a:r>
              <a:r>
                <a:rPr lang="en-GB" altLang="zh-CN" sz="2000" baseline="-25000">
                  <a:solidFill>
                    <a:srgbClr val="000000"/>
                  </a:solidFill>
                </a:rPr>
                <a:t>T</a:t>
              </a:r>
            </a:p>
          </p:txBody>
        </p:sp>
        <p:sp>
          <p:nvSpPr>
            <p:cNvPr id="19486" name="Line 10"/>
            <p:cNvSpPr>
              <a:spLocks noChangeShapeType="1"/>
            </p:cNvSpPr>
            <p:nvPr/>
          </p:nvSpPr>
          <p:spPr bwMode="auto">
            <a:xfrm>
              <a:off x="3203575" y="3068638"/>
              <a:ext cx="1587" cy="2376487"/>
            </a:xfrm>
            <a:prstGeom prst="line">
              <a:avLst/>
            </a:prstGeom>
            <a:noFill/>
            <a:ln w="9360">
              <a:solidFill>
                <a:srgbClr val="000000"/>
              </a:solidFill>
              <a:miter lim="800000"/>
              <a:headEnd/>
              <a:tailEnd type="triangle" w="med" len="med"/>
            </a:ln>
          </p:spPr>
          <p:txBody>
            <a:bodyPr/>
            <a:lstStyle/>
            <a:p>
              <a:endParaRPr lang="en-US"/>
            </a:p>
          </p:txBody>
        </p:sp>
      </p:grpSp>
      <p:sp>
        <p:nvSpPr>
          <p:cNvPr id="19487" name="Text Box 11"/>
          <p:cNvSpPr txBox="1">
            <a:spLocks noChangeArrowheads="1"/>
          </p:cNvSpPr>
          <p:nvPr/>
        </p:nvSpPr>
        <p:spPr bwMode="auto">
          <a:xfrm>
            <a:off x="2578100" y="5445125"/>
            <a:ext cx="1666875" cy="700087"/>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PDFs</a:t>
            </a:r>
            <a:r>
              <a:rPr lang="en-GB" altLang="zh-CN" sz="2000">
                <a:solidFill>
                  <a:srgbClr val="0066FF"/>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66FF"/>
                </a:solidFill>
              </a:rPr>
              <a:t>f</a:t>
            </a:r>
            <a:r>
              <a:rPr lang="en-GB" altLang="zh-CN" sz="2000" baseline="-25000">
                <a:solidFill>
                  <a:srgbClr val="0066FF"/>
                </a:solidFill>
              </a:rPr>
              <a:t>1</a:t>
            </a:r>
            <a:r>
              <a:rPr lang="en-GB" altLang="zh-CN" sz="2000" baseline="30000">
                <a:solidFill>
                  <a:srgbClr val="000000"/>
                </a:solidFill>
              </a:rPr>
              <a:t>u</a:t>
            </a:r>
            <a:r>
              <a:rPr lang="en-GB" altLang="zh-CN" sz="2000">
                <a:solidFill>
                  <a:srgbClr val="000000"/>
                </a:solidFill>
              </a:rPr>
              <a:t>(x), .. </a:t>
            </a:r>
            <a:r>
              <a:rPr lang="en-GB" altLang="zh-CN" sz="2000">
                <a:solidFill>
                  <a:srgbClr val="FF3300"/>
                </a:solidFill>
              </a:rPr>
              <a:t>h</a:t>
            </a:r>
            <a:r>
              <a:rPr lang="en-GB" altLang="zh-CN" sz="2000" baseline="-25000">
                <a:solidFill>
                  <a:srgbClr val="FF3300"/>
                </a:solidFill>
              </a:rPr>
              <a:t>1</a:t>
            </a:r>
            <a:r>
              <a:rPr lang="en-GB" altLang="zh-CN" sz="2000" baseline="30000">
                <a:solidFill>
                  <a:srgbClr val="000000"/>
                </a:solidFill>
              </a:rPr>
              <a:t>u</a:t>
            </a:r>
            <a:r>
              <a:rPr lang="en-GB" altLang="zh-CN" sz="2000">
                <a:solidFill>
                  <a:srgbClr val="000000"/>
                </a:solidFill>
              </a:rPr>
              <a:t>(x)</a:t>
            </a:r>
            <a:r>
              <a:rPr lang="x-none" altLang="zh-CN" sz="2000">
                <a:solidFill>
                  <a:srgbClr val="000000"/>
                </a:solidFill>
              </a:rPr>
              <a:t>‏</a:t>
            </a:r>
            <a:endParaRPr lang="en-GB" altLang="zh-CN" sz="2000">
              <a:solidFill>
                <a:srgbClr val="000000"/>
              </a:solidFill>
            </a:endParaRPr>
          </a:p>
        </p:txBody>
      </p:sp>
      <p:grpSp>
        <p:nvGrpSpPr>
          <p:cNvPr id="3" name="Group 12"/>
          <p:cNvGrpSpPr>
            <a:grpSpLocks/>
          </p:cNvGrpSpPr>
          <p:nvPr/>
        </p:nvGrpSpPr>
        <p:grpSpPr bwMode="auto">
          <a:xfrm>
            <a:off x="179388" y="4365625"/>
            <a:ext cx="2301875" cy="1939925"/>
            <a:chOff x="113" y="2750"/>
            <a:chExt cx="1450" cy="1222"/>
          </a:xfrm>
        </p:grpSpPr>
        <p:pic>
          <p:nvPicPr>
            <p:cNvPr id="19489" name="Picture 13"/>
            <p:cNvPicPr>
              <a:picLocks noChangeAspect="1" noChangeArrowheads="1"/>
            </p:cNvPicPr>
            <p:nvPr/>
          </p:nvPicPr>
          <p:blipFill>
            <a:blip r:embed="rId3" cstate="print"/>
            <a:srcRect/>
            <a:stretch>
              <a:fillRect/>
            </a:stretch>
          </p:blipFill>
          <p:spPr bwMode="auto">
            <a:xfrm>
              <a:off x="113" y="2750"/>
              <a:ext cx="1451" cy="1223"/>
            </a:xfrm>
            <a:prstGeom prst="rect">
              <a:avLst/>
            </a:prstGeom>
            <a:ln>
              <a:noFill/>
            </a:ln>
            <a:effectLst>
              <a:outerShdw blurRad="292100" dist="139700" dir="2700000" algn="tl" rotWithShape="0">
                <a:srgbClr val="333333">
                  <a:alpha val="65000"/>
                </a:srgbClr>
              </a:outerShdw>
            </a:effectLst>
          </p:spPr>
        </p:pic>
        <p:sp>
          <p:nvSpPr>
            <p:cNvPr id="19490" name="Rectangle 14"/>
            <p:cNvSpPr>
              <a:spLocks noChangeArrowheads="1"/>
            </p:cNvSpPr>
            <p:nvPr/>
          </p:nvSpPr>
          <p:spPr bwMode="auto">
            <a:xfrm>
              <a:off x="1062" y="2866"/>
              <a:ext cx="369" cy="140"/>
            </a:xfrm>
            <a:prstGeom prst="rect">
              <a:avLst/>
            </a:prstGeom>
            <a:solidFill>
              <a:srgbClr val="FFFFFF"/>
            </a:solidFill>
            <a:ln w="9525">
              <a:noFill/>
              <a:round/>
              <a:headEnd/>
              <a:tailEnd/>
            </a:ln>
          </p:spPr>
          <p:txBody>
            <a:bodyPr wrap="none" anchor="ctr"/>
            <a:lstStyle/>
            <a:p>
              <a:endParaRPr lang="en-US"/>
            </a:p>
          </p:txBody>
        </p:sp>
      </p:grpSp>
      <p:grpSp>
        <p:nvGrpSpPr>
          <p:cNvPr id="4" name="Group 28"/>
          <p:cNvGrpSpPr>
            <a:grpSpLocks/>
          </p:cNvGrpSpPr>
          <p:nvPr/>
        </p:nvGrpSpPr>
        <p:grpSpPr bwMode="auto">
          <a:xfrm>
            <a:off x="73025" y="1365250"/>
            <a:ext cx="4292600" cy="2495550"/>
            <a:chOff x="46" y="860"/>
            <a:chExt cx="2704" cy="1572"/>
          </a:xfrm>
        </p:grpSpPr>
        <p:sp>
          <p:nvSpPr>
            <p:cNvPr id="19477" name="Line 3"/>
            <p:cNvSpPr>
              <a:spLocks noChangeShapeType="1"/>
            </p:cNvSpPr>
            <p:nvPr/>
          </p:nvSpPr>
          <p:spPr bwMode="auto">
            <a:xfrm flipH="1">
              <a:off x="2106" y="860"/>
              <a:ext cx="627" cy="574"/>
            </a:xfrm>
            <a:prstGeom prst="line">
              <a:avLst/>
            </a:prstGeom>
            <a:noFill/>
            <a:ln w="9360">
              <a:solidFill>
                <a:srgbClr val="000000"/>
              </a:solidFill>
              <a:miter lim="800000"/>
              <a:headEnd/>
              <a:tailEnd type="triangle" w="med" len="med"/>
            </a:ln>
          </p:spPr>
          <p:txBody>
            <a:bodyPr/>
            <a:lstStyle/>
            <a:p>
              <a:endParaRPr lang="en-US"/>
            </a:p>
          </p:txBody>
        </p:sp>
        <p:sp>
          <p:nvSpPr>
            <p:cNvPr id="19478" name="Text Box 4"/>
            <p:cNvSpPr txBox="1">
              <a:spLocks noChangeArrowheads="1"/>
            </p:cNvSpPr>
            <p:nvPr/>
          </p:nvSpPr>
          <p:spPr bwMode="auto">
            <a:xfrm>
              <a:off x="1882" y="1026"/>
              <a:ext cx="408" cy="238"/>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d</a:t>
              </a:r>
              <a:r>
                <a:rPr lang="en-GB" altLang="zh-CN" sz="2000" baseline="30000">
                  <a:solidFill>
                    <a:srgbClr val="000000"/>
                  </a:solidFill>
                </a:rPr>
                <a:t>3</a:t>
              </a:r>
              <a:r>
                <a:rPr lang="en-GB" altLang="zh-CN" sz="2000" b="1" i="1">
                  <a:solidFill>
                    <a:srgbClr val="000000"/>
                  </a:solidFill>
                </a:rPr>
                <a:t>r</a:t>
              </a:r>
              <a:r>
                <a:rPr lang="en-GB" altLang="zh-CN" sz="2000">
                  <a:solidFill>
                    <a:srgbClr val="000000"/>
                  </a:solidFill>
                </a:rPr>
                <a:t>   </a:t>
              </a:r>
            </a:p>
          </p:txBody>
        </p:sp>
        <p:sp>
          <p:nvSpPr>
            <p:cNvPr id="19479" name="Text Box 9"/>
            <p:cNvSpPr txBox="1">
              <a:spLocks noChangeArrowheads="1"/>
            </p:cNvSpPr>
            <p:nvPr/>
          </p:nvSpPr>
          <p:spPr bwMode="auto">
            <a:xfrm>
              <a:off x="1406" y="1480"/>
              <a:ext cx="1344" cy="420"/>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TMD PDFs </a:t>
              </a:r>
              <a:r>
                <a:rPr lang="en-GB" altLang="zh-CN">
                  <a:solidFill>
                    <a:srgbClr val="0066FF"/>
                  </a:solidFill>
                </a:rPr>
                <a:t>f</a:t>
              </a:r>
              <a:r>
                <a:rPr lang="en-GB" altLang="zh-CN" baseline="-25000">
                  <a:solidFill>
                    <a:srgbClr val="0066FF"/>
                  </a:solidFill>
                </a:rPr>
                <a:t>1</a:t>
              </a:r>
              <a:r>
                <a:rPr lang="en-GB" altLang="zh-CN" baseline="30000">
                  <a:solidFill>
                    <a:srgbClr val="000000"/>
                  </a:solidFill>
                </a:rPr>
                <a:t>u</a:t>
              </a:r>
              <a:r>
                <a:rPr lang="en-GB" altLang="zh-CN">
                  <a:solidFill>
                    <a:srgbClr val="000000"/>
                  </a:solidFill>
                </a:rPr>
                <a:t>(x,k</a:t>
              </a:r>
              <a:r>
                <a:rPr lang="en-GB" altLang="zh-CN" baseline="-25000">
                  <a:solidFill>
                    <a:srgbClr val="000000"/>
                  </a:solidFill>
                </a:rPr>
                <a:t>T</a:t>
              </a:r>
              <a:r>
                <a:rPr lang="en-GB" altLang="zh-CN">
                  <a:solidFill>
                    <a:srgbClr val="000000"/>
                  </a:solidFill>
                </a:rPr>
                <a:t>), .. </a:t>
              </a:r>
              <a:r>
                <a:rPr lang="en-GB" altLang="zh-CN">
                  <a:solidFill>
                    <a:srgbClr val="FF3300"/>
                  </a:solidFill>
                </a:rPr>
                <a:t>h</a:t>
              </a:r>
              <a:r>
                <a:rPr lang="en-GB" altLang="zh-CN" baseline="-25000">
                  <a:solidFill>
                    <a:srgbClr val="FF3300"/>
                  </a:solidFill>
                </a:rPr>
                <a:t>1</a:t>
              </a:r>
              <a:r>
                <a:rPr lang="en-GB" altLang="zh-CN" baseline="30000">
                  <a:solidFill>
                    <a:srgbClr val="000000"/>
                  </a:solidFill>
                </a:rPr>
                <a:t>u</a:t>
              </a:r>
              <a:r>
                <a:rPr lang="en-GB" altLang="zh-CN">
                  <a:solidFill>
                    <a:srgbClr val="000000"/>
                  </a:solidFill>
                </a:rPr>
                <a:t>(x,k</a:t>
              </a:r>
              <a:r>
                <a:rPr lang="en-GB" altLang="zh-CN" baseline="-25000">
                  <a:solidFill>
                    <a:srgbClr val="000000"/>
                  </a:solidFill>
                </a:rPr>
                <a:t>T</a:t>
              </a:r>
              <a:r>
                <a:rPr lang="en-GB" altLang="zh-CN">
                  <a:solidFill>
                    <a:srgbClr val="000000"/>
                  </a:solidFill>
                </a:rPr>
                <a:t>)</a:t>
              </a:r>
              <a:r>
                <a:rPr lang="x-none" altLang="zh-CN">
                  <a:solidFill>
                    <a:srgbClr val="000000"/>
                  </a:solidFill>
                </a:rPr>
                <a:t>‏</a:t>
              </a:r>
              <a:endParaRPr lang="en-GB" altLang="zh-CN">
                <a:solidFill>
                  <a:srgbClr val="000000"/>
                </a:solidFill>
              </a:endParaRPr>
            </a:p>
          </p:txBody>
        </p:sp>
        <p:pic>
          <p:nvPicPr>
            <p:cNvPr id="19480" name="Picture 16"/>
            <p:cNvPicPr>
              <a:picLocks noChangeAspect="1" noChangeArrowheads="1"/>
            </p:cNvPicPr>
            <p:nvPr/>
          </p:nvPicPr>
          <p:blipFill>
            <a:blip r:embed="rId4" cstate="print"/>
            <a:srcRect/>
            <a:stretch>
              <a:fillRect/>
            </a:stretch>
          </p:blipFill>
          <p:spPr bwMode="auto">
            <a:xfrm>
              <a:off x="46" y="976"/>
              <a:ext cx="1250" cy="1456"/>
            </a:xfrm>
            <a:prstGeom prst="rect">
              <a:avLst/>
            </a:prstGeom>
            <a:ln>
              <a:noFill/>
            </a:ln>
            <a:effectLst>
              <a:outerShdw blurRad="292100" dist="139700" dir="2700000" algn="tl" rotWithShape="0">
                <a:srgbClr val="333333">
                  <a:alpha val="65000"/>
                </a:srgbClr>
              </a:outerShdw>
            </a:effectLst>
          </p:spPr>
        </p:pic>
      </p:grpSp>
      <p:sp>
        <p:nvSpPr>
          <p:cNvPr id="7192" name="Text Box 24"/>
          <p:cNvSpPr txBox="1">
            <a:spLocks noChangeArrowheads="1"/>
          </p:cNvSpPr>
          <p:nvPr/>
        </p:nvSpPr>
        <p:spPr bwMode="auto">
          <a:xfrm>
            <a:off x="3176588" y="3055938"/>
            <a:ext cx="2921000"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3D imaging</a:t>
            </a:r>
          </a:p>
        </p:txBody>
      </p:sp>
      <p:sp>
        <p:nvSpPr>
          <p:cNvPr id="19464" name="Text Box 25"/>
          <p:cNvSpPr txBox="1">
            <a:spLocks noChangeArrowheads="1"/>
          </p:cNvSpPr>
          <p:nvPr/>
        </p:nvSpPr>
        <p:spPr bwMode="auto">
          <a:xfrm>
            <a:off x="6637338" y="788988"/>
            <a:ext cx="828675"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6D </a:t>
            </a:r>
            <a:r>
              <a:rPr lang="en-GB" altLang="zh-CN" sz="4000" b="1" u="sng" dirty="0" smtClean="0">
                <a:solidFill>
                  <a:srgbClr val="007A77"/>
                </a:solidFill>
                <a:latin typeface="Arial" pitchFamily="34" charset="0"/>
                <a:cs typeface="Arial" pitchFamily="34" charset="0"/>
              </a:rPr>
              <a:t>Dist.</a:t>
            </a:r>
            <a:endParaRPr lang="en-GB" altLang="zh-CN" sz="4000" b="1" u="sng" dirty="0">
              <a:solidFill>
                <a:srgbClr val="007A77"/>
              </a:solidFill>
              <a:latin typeface="Arial" pitchFamily="34" charset="0"/>
              <a:cs typeface="Arial" pitchFamily="34" charset="0"/>
            </a:endParaRPr>
          </a:p>
        </p:txBody>
      </p:sp>
      <p:sp>
        <p:nvSpPr>
          <p:cNvPr id="19473" name="Text Box 20"/>
          <p:cNvSpPr txBox="1">
            <a:spLocks noChangeArrowheads="1"/>
          </p:cNvSpPr>
          <p:nvPr/>
        </p:nvSpPr>
        <p:spPr bwMode="auto">
          <a:xfrm>
            <a:off x="5364163" y="5013339"/>
            <a:ext cx="1079500" cy="1304934"/>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Form Factors</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E</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M</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a:t>
            </a:r>
            <a:r>
              <a:rPr lang="x-none" altLang="zh-CN" sz="2000">
                <a:solidFill>
                  <a:srgbClr val="000000"/>
                </a:solidFill>
              </a:rPr>
              <a:t>‏</a:t>
            </a:r>
            <a:endParaRPr lang="en-GB" altLang="zh-CN" sz="2000">
              <a:solidFill>
                <a:srgbClr val="000000"/>
              </a:solidFill>
            </a:endParaRPr>
          </a:p>
        </p:txBody>
      </p:sp>
      <p:pic>
        <p:nvPicPr>
          <p:cNvPr id="19474" name="Picture 21"/>
          <p:cNvPicPr>
            <a:picLocks noChangeAspect="1" noChangeArrowheads="1"/>
          </p:cNvPicPr>
          <p:nvPr/>
        </p:nvPicPr>
        <p:blipFill>
          <a:blip r:embed="rId5" cstate="print"/>
          <a:srcRect/>
          <a:stretch>
            <a:fillRect/>
          </a:stretch>
        </p:blipFill>
        <p:spPr bwMode="auto">
          <a:xfrm>
            <a:off x="6543675" y="4419610"/>
            <a:ext cx="2371725" cy="1927215"/>
          </a:xfrm>
          <a:prstGeom prst="rect">
            <a:avLst/>
          </a:prstGeom>
          <a:ln>
            <a:noFill/>
          </a:ln>
          <a:effectLst>
            <a:outerShdw blurRad="292100" dist="139700" dir="2700000" algn="tl" rotWithShape="0">
              <a:srgbClr val="333333">
                <a:alpha val="65000"/>
              </a:srgbClr>
            </a:outerShdw>
          </a:effectLst>
        </p:spPr>
      </p:pic>
      <p:grpSp>
        <p:nvGrpSpPr>
          <p:cNvPr id="5" name="Group 37"/>
          <p:cNvGrpSpPr/>
          <p:nvPr/>
        </p:nvGrpSpPr>
        <p:grpSpPr>
          <a:xfrm>
            <a:off x="3846513" y="2852738"/>
            <a:ext cx="5260975" cy="2520967"/>
            <a:chOff x="3846513" y="2852738"/>
            <a:chExt cx="5260975" cy="2520967"/>
          </a:xfrm>
        </p:grpSpPr>
        <p:sp>
          <p:nvSpPr>
            <p:cNvPr id="19470" name="Line 17"/>
            <p:cNvSpPr>
              <a:spLocks noChangeShapeType="1"/>
            </p:cNvSpPr>
            <p:nvPr/>
          </p:nvSpPr>
          <p:spPr bwMode="auto">
            <a:xfrm flipH="1">
              <a:off x="3846513" y="2852738"/>
              <a:ext cx="1860550" cy="2520967"/>
            </a:xfrm>
            <a:prstGeom prst="line">
              <a:avLst/>
            </a:prstGeom>
            <a:noFill/>
            <a:ln w="9360">
              <a:solidFill>
                <a:srgbClr val="000000"/>
              </a:solidFill>
              <a:miter lim="800000"/>
              <a:headEnd/>
              <a:tailEnd type="triangle" w="med" len="med"/>
            </a:ln>
          </p:spPr>
          <p:txBody>
            <a:bodyPr/>
            <a:lstStyle/>
            <a:p>
              <a:endParaRPr lang="en-US"/>
            </a:p>
          </p:txBody>
        </p:sp>
        <p:sp>
          <p:nvSpPr>
            <p:cNvPr id="19471" name="Text Box 18"/>
            <p:cNvSpPr txBox="1">
              <a:spLocks noChangeArrowheads="1"/>
            </p:cNvSpPr>
            <p:nvPr/>
          </p:nvSpPr>
          <p:spPr bwMode="auto">
            <a:xfrm>
              <a:off x="4572000" y="4149734"/>
              <a:ext cx="647700" cy="700092"/>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r</a:t>
              </a:r>
              <a:r>
                <a:rPr lang="en-GB" altLang="zh-CN" sz="2000" baseline="-25000" dirty="0">
                  <a:solidFill>
                    <a:srgbClr val="000000"/>
                  </a:solidFill>
                </a:rPr>
                <a:t>T</a:t>
              </a:r>
              <a:r>
                <a:rPr lang="en-GB" altLang="zh-CN" sz="2000" dirty="0">
                  <a:solidFill>
                    <a:srgbClr val="000000"/>
                  </a:solidFill>
                </a:rPr>
                <a:t>   </a:t>
              </a:r>
            </a:p>
          </p:txBody>
        </p:sp>
        <p:sp>
          <p:nvSpPr>
            <p:cNvPr id="19472" name="Line 19"/>
            <p:cNvSpPr>
              <a:spLocks noChangeShapeType="1"/>
            </p:cNvSpPr>
            <p:nvPr/>
          </p:nvSpPr>
          <p:spPr bwMode="auto">
            <a:xfrm flipH="1">
              <a:off x="5940425" y="2852738"/>
              <a:ext cx="127000" cy="1947875"/>
            </a:xfrm>
            <a:prstGeom prst="line">
              <a:avLst/>
            </a:prstGeom>
            <a:noFill/>
            <a:ln w="9360">
              <a:solidFill>
                <a:srgbClr val="000000"/>
              </a:solidFill>
              <a:miter lim="800000"/>
              <a:headEnd/>
              <a:tailEnd type="triangle" w="med" len="med"/>
            </a:ln>
          </p:spPr>
          <p:txBody>
            <a:bodyPr/>
            <a:lstStyle/>
            <a:p>
              <a:endParaRPr lang="en-US"/>
            </a:p>
          </p:txBody>
        </p:sp>
        <p:sp>
          <p:nvSpPr>
            <p:cNvPr id="19475" name="Text Box 22"/>
            <p:cNvSpPr txBox="1">
              <a:spLocks noChangeArrowheads="1"/>
            </p:cNvSpPr>
            <p:nvPr/>
          </p:nvSpPr>
          <p:spPr bwMode="auto">
            <a:xfrm>
              <a:off x="6119813" y="3825881"/>
              <a:ext cx="2987675" cy="660404"/>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err="1">
                  <a:solidFill>
                    <a:srgbClr val="000000"/>
                  </a:solidFill>
                </a:rPr>
                <a:t>dx</a:t>
              </a:r>
              <a:r>
                <a:rPr lang="en-GB" altLang="zh-CN" sz="2000" dirty="0">
                  <a:solidFill>
                    <a:srgbClr val="000000"/>
                  </a:solidFill>
                </a:rPr>
                <a:t> &amp;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Fourier Transformation    </a:t>
              </a:r>
            </a:p>
          </p:txBody>
        </p:sp>
      </p:grpSp>
      <p:sp>
        <p:nvSpPr>
          <p:cNvPr id="19476" name="Text Box 26"/>
          <p:cNvSpPr txBox="1">
            <a:spLocks noChangeArrowheads="1"/>
          </p:cNvSpPr>
          <p:nvPr/>
        </p:nvSpPr>
        <p:spPr bwMode="auto">
          <a:xfrm>
            <a:off x="4356100" y="5516581"/>
            <a:ext cx="828675" cy="657229"/>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1D</a:t>
            </a:r>
          </a:p>
        </p:txBody>
      </p:sp>
      <p:sp>
        <p:nvSpPr>
          <p:cNvPr id="32" name="TextBox 31"/>
          <p:cNvSpPr txBox="1"/>
          <p:nvPr/>
        </p:nvSpPr>
        <p:spPr>
          <a:xfrm>
            <a:off x="759400" y="39469"/>
            <a:ext cx="7622600" cy="646331"/>
          </a:xfrm>
          <a:prstGeom prst="rect">
            <a:avLst/>
          </a:prstGeom>
          <a:noFill/>
        </p:spPr>
        <p:txBody>
          <a:bodyPr wrap="none">
            <a:spAutoFit/>
          </a:bodyPr>
          <a:lstStyle/>
          <a:p>
            <a:pPr fontAlgn="auto">
              <a:spcBef>
                <a:spcPts val="0"/>
              </a:spcBef>
              <a:spcAft>
                <a:spcPts val="0"/>
              </a:spcAft>
              <a:defRPr/>
            </a:pPr>
            <a:r>
              <a:rPr lang="en-US" sz="3600" b="1" kern="0" dirty="0">
                <a:latin typeface="Arial" pitchFamily="34" charset="0"/>
                <a:ea typeface="ＭＳ Ｐゴシック" charset="-128"/>
                <a:cs typeface="Arial" pitchFamily="34" charset="0"/>
              </a:rPr>
              <a:t>Unified View of Nucleon Structure</a:t>
            </a:r>
            <a:endParaRPr lang="en-US" sz="3600" b="1" dirty="0">
              <a:latin typeface="Arial" pitchFamily="34" charset="0"/>
              <a:cs typeface="Arial" pitchFamily="34" charset="0"/>
            </a:endParaRPr>
          </a:p>
        </p:txBody>
      </p:sp>
      <p:grpSp>
        <p:nvGrpSpPr>
          <p:cNvPr id="6" name="Group 41"/>
          <p:cNvGrpSpPr/>
          <p:nvPr/>
        </p:nvGrpSpPr>
        <p:grpSpPr>
          <a:xfrm>
            <a:off x="4427538" y="1341438"/>
            <a:ext cx="4508818" cy="1935162"/>
            <a:chOff x="4427538" y="1341438"/>
            <a:chExt cx="4508818" cy="1935162"/>
          </a:xfrm>
        </p:grpSpPr>
        <p:sp>
          <p:nvSpPr>
            <p:cNvPr id="19481" name="Text Box 5"/>
            <p:cNvSpPr txBox="1">
              <a:spLocks noChangeArrowheads="1"/>
            </p:cNvSpPr>
            <p:nvPr/>
          </p:nvSpPr>
          <p:spPr bwMode="auto">
            <a:xfrm>
              <a:off x="5154613" y="2349501"/>
              <a:ext cx="1481137" cy="377825"/>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GPDs/IPDs</a:t>
              </a:r>
            </a:p>
          </p:txBody>
        </p:sp>
        <p:sp>
          <p:nvSpPr>
            <p:cNvPr id="19482" name="Line 6"/>
            <p:cNvSpPr>
              <a:spLocks noChangeShapeType="1"/>
            </p:cNvSpPr>
            <p:nvPr/>
          </p:nvSpPr>
          <p:spPr bwMode="auto">
            <a:xfrm>
              <a:off x="4427538" y="1341438"/>
              <a:ext cx="1152525" cy="935038"/>
            </a:xfrm>
            <a:prstGeom prst="line">
              <a:avLst/>
            </a:prstGeom>
            <a:noFill/>
            <a:ln w="9360">
              <a:solidFill>
                <a:srgbClr val="000000"/>
              </a:solidFill>
              <a:miter lim="800000"/>
              <a:headEnd/>
              <a:tailEnd type="triangle" w="med" len="med"/>
            </a:ln>
          </p:spPr>
          <p:txBody>
            <a:bodyPr/>
            <a:lstStyle/>
            <a:p>
              <a:endParaRPr lang="en-US"/>
            </a:p>
          </p:txBody>
        </p:sp>
        <p:sp>
          <p:nvSpPr>
            <p:cNvPr id="19483" name="Text Box 7"/>
            <p:cNvSpPr txBox="1">
              <a:spLocks noChangeArrowheads="1"/>
            </p:cNvSpPr>
            <p:nvPr/>
          </p:nvSpPr>
          <p:spPr bwMode="auto">
            <a:xfrm>
              <a:off x="4900613" y="1616076"/>
              <a:ext cx="965200" cy="415925"/>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k</a:t>
              </a:r>
              <a:r>
                <a:rPr lang="en-GB" altLang="zh-CN" sz="2000" baseline="-25000" dirty="0">
                  <a:solidFill>
                    <a:srgbClr val="000000"/>
                  </a:solidFill>
                </a:rPr>
                <a:t>T </a:t>
              </a:r>
              <a:r>
                <a:rPr lang="en-GB" altLang="zh-CN" sz="2000" dirty="0" err="1">
                  <a:solidFill>
                    <a:srgbClr val="000000"/>
                  </a:solidFill>
                </a:rPr>
                <a:t>dr</a:t>
              </a:r>
              <a:r>
                <a:rPr lang="en-GB" altLang="zh-CN" sz="2000" baseline="-25000" dirty="0" err="1">
                  <a:solidFill>
                    <a:srgbClr val="000000"/>
                  </a:solidFill>
                </a:rPr>
                <a:t>z</a:t>
              </a:r>
              <a:endParaRPr lang="en-GB" altLang="zh-CN" sz="2000" baseline="-25000" dirty="0">
                <a:solidFill>
                  <a:srgbClr val="000000"/>
                </a:solidFill>
              </a:endParaRPr>
            </a:p>
          </p:txBody>
        </p:sp>
        <p:grpSp>
          <p:nvGrpSpPr>
            <p:cNvPr id="7" name="Group 40"/>
            <p:cNvGrpSpPr/>
            <p:nvPr/>
          </p:nvGrpSpPr>
          <p:grpSpPr>
            <a:xfrm>
              <a:off x="6781800" y="1447800"/>
              <a:ext cx="2154556" cy="1828800"/>
              <a:chOff x="6727508" y="1371600"/>
              <a:chExt cx="2154556" cy="1828800"/>
            </a:xfrm>
          </p:grpSpPr>
          <p:pic>
            <p:nvPicPr>
              <p:cNvPr id="33" name="Picture 15" descr="fig02-3"/>
              <p:cNvPicPr>
                <a:picLocks noChangeAspect="1" noChangeArrowheads="1"/>
              </p:cNvPicPr>
              <p:nvPr/>
            </p:nvPicPr>
            <p:blipFill>
              <a:blip r:embed="rId6" cstate="print"/>
              <a:srcRect l="20296" b="53353"/>
              <a:stretch>
                <a:fillRect/>
              </a:stretch>
            </p:blipFill>
            <p:spPr bwMode="auto">
              <a:xfrm>
                <a:off x="6727508" y="1371600"/>
                <a:ext cx="2154556" cy="1828800"/>
              </a:xfrm>
              <a:prstGeom prst="rect">
                <a:avLst/>
              </a:prstGeom>
              <a:ln>
                <a:noFill/>
              </a:ln>
              <a:effectLst>
                <a:outerShdw blurRad="292100" dist="139700" dir="2700000" algn="tl" rotWithShape="0">
                  <a:srgbClr val="333333">
                    <a:alpha val="65000"/>
                  </a:srgbClr>
                </a:outerShdw>
              </a:effectLst>
            </p:spPr>
          </p:pic>
          <p:sp>
            <p:nvSpPr>
              <p:cNvPr id="39" name="Rectangle 38"/>
              <p:cNvSpPr/>
              <p:nvPr/>
            </p:nvSpPr>
            <p:spPr>
              <a:xfrm>
                <a:off x="7010400" y="14478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z="3600" i="0" dirty="0" smtClean="0">
                <a:solidFill>
                  <a:srgbClr val="336600"/>
                </a:solidFill>
              </a:rPr>
              <a:t>EIC Science Frontier</a:t>
            </a:r>
            <a:endParaRPr lang="en-US" sz="3600" i="0" dirty="0">
              <a:solidFill>
                <a:srgbClr val="336600"/>
              </a:solidFill>
            </a:endParaRPr>
          </a:p>
        </p:txBody>
      </p:sp>
      <p:sp>
        <p:nvSpPr>
          <p:cNvPr id="3" name="Content Placeholder 2"/>
          <p:cNvSpPr>
            <a:spLocks noGrp="1"/>
          </p:cNvSpPr>
          <p:nvPr>
            <p:ph idx="1"/>
          </p:nvPr>
        </p:nvSpPr>
        <p:spPr>
          <a:xfrm>
            <a:off x="533400" y="1143000"/>
            <a:ext cx="8077200" cy="5334000"/>
          </a:xfrm>
        </p:spPr>
        <p:txBody>
          <a:bodyPr/>
          <a:lstStyle/>
          <a:p>
            <a:pPr>
              <a:buClr>
                <a:srgbClr val="C00000"/>
              </a:buClr>
              <a:buNone/>
            </a:pPr>
            <a:r>
              <a:rPr lang="en-US" b="1" i="1" dirty="0" smtClean="0">
                <a:solidFill>
                  <a:schemeClr val="accent6">
                    <a:lumMod val="75000"/>
                  </a:schemeClr>
                </a:solidFill>
              </a:rPr>
              <a:t>Explore the nuclear landscape </a:t>
            </a:r>
            <a:r>
              <a:rPr lang="en-US" b="1" i="1" u="sng" dirty="0" smtClean="0">
                <a:solidFill>
                  <a:schemeClr val="accent6">
                    <a:lumMod val="75000"/>
                  </a:schemeClr>
                </a:solidFill>
              </a:rPr>
              <a:t>at low x </a:t>
            </a:r>
            <a:r>
              <a:rPr lang="en-US" b="1" i="1" dirty="0" smtClean="0">
                <a:solidFill>
                  <a:schemeClr val="accent6">
                    <a:lumMod val="75000"/>
                  </a:schemeClr>
                </a:solidFill>
              </a:rPr>
              <a:t>to:</a:t>
            </a:r>
          </a:p>
          <a:p>
            <a:pPr>
              <a:buClr>
                <a:srgbClr val="C00000"/>
              </a:buClr>
              <a:buNone/>
            </a:pPr>
            <a:endParaRPr lang="en-US" b="1" i="1" dirty="0" smtClean="0">
              <a:solidFill>
                <a:schemeClr val="accent6">
                  <a:lumMod val="75000"/>
                </a:schemeClr>
              </a:solidFill>
            </a:endParaRPr>
          </a:p>
          <a:p>
            <a:pPr>
              <a:buClr>
                <a:srgbClr val="C00000"/>
              </a:buClr>
            </a:pPr>
            <a:r>
              <a:rPr lang="en-US" b="1" dirty="0" smtClean="0">
                <a:solidFill>
                  <a:schemeClr val="accent6">
                    <a:lumMod val="75000"/>
                  </a:schemeClr>
                </a:solidFill>
              </a:rPr>
              <a:t>Discover the collective effects of gluons in nuclei</a:t>
            </a:r>
          </a:p>
          <a:p>
            <a:pPr>
              <a:buClr>
                <a:srgbClr val="C00000"/>
              </a:buClr>
            </a:pPr>
            <a:endParaRPr lang="en-US" b="1" dirty="0" smtClean="0">
              <a:solidFill>
                <a:schemeClr val="accent6">
                  <a:lumMod val="75000"/>
                </a:schemeClr>
              </a:solidFill>
            </a:endParaRPr>
          </a:p>
          <a:p>
            <a:pPr>
              <a:buClr>
                <a:srgbClr val="C00000"/>
              </a:buClr>
            </a:pPr>
            <a:r>
              <a:rPr lang="en-US" b="1" dirty="0" smtClean="0">
                <a:solidFill>
                  <a:srgbClr val="002060"/>
                </a:solidFill>
              </a:rPr>
              <a:t>Complete the map of the </a:t>
            </a:r>
            <a:r>
              <a:rPr lang="en-US" b="1" dirty="0" smtClean="0">
                <a:solidFill>
                  <a:schemeClr val="accent6">
                    <a:lumMod val="75000"/>
                  </a:schemeClr>
                </a:solidFill>
              </a:rPr>
              <a:t>spin and spatial structure of sea quarks and gluons in nucleons </a:t>
            </a:r>
          </a:p>
          <a:p>
            <a:pPr>
              <a:buClr>
                <a:srgbClr val="C00000"/>
              </a:buClr>
            </a:pPr>
            <a:endParaRPr lang="en-US" b="1" dirty="0" smtClean="0">
              <a:solidFill>
                <a:schemeClr val="accent6">
                  <a:lumMod val="75000"/>
                </a:schemeClr>
              </a:solidFill>
            </a:endParaRPr>
          </a:p>
          <a:p>
            <a:pPr>
              <a:buClr>
                <a:srgbClr val="C00000"/>
              </a:buClr>
            </a:pPr>
            <a:r>
              <a:rPr lang="en-US" b="1" dirty="0" smtClean="0">
                <a:solidFill>
                  <a:srgbClr val="002060"/>
                </a:solidFill>
              </a:rPr>
              <a:t>Understand the emergence of </a:t>
            </a:r>
            <a:r>
              <a:rPr lang="en-US" b="1" dirty="0" err="1" smtClean="0">
                <a:solidFill>
                  <a:srgbClr val="002060"/>
                </a:solidFill>
              </a:rPr>
              <a:t>hadronic</a:t>
            </a:r>
            <a:r>
              <a:rPr lang="en-US" b="1" dirty="0" smtClean="0">
                <a:solidFill>
                  <a:srgbClr val="002060"/>
                </a:solidFill>
              </a:rPr>
              <a:t> matter from quarks and gluons</a:t>
            </a:r>
          </a:p>
          <a:p>
            <a:pPr>
              <a:buClr>
                <a:srgbClr val="C00000"/>
              </a:buClr>
              <a:buNone/>
            </a:pPr>
            <a:endParaRPr lang="en-US" dirty="0">
              <a:solidFill>
                <a:srgbClr val="002060"/>
              </a:solidFill>
            </a:endParaRPr>
          </a:p>
        </p:txBody>
      </p:sp>
      <p:sp>
        <p:nvSpPr>
          <p:cNvPr id="4"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81000" y="838200"/>
            <a:ext cx="8528050" cy="3686175"/>
            <a:chOff x="381000" y="1447800"/>
            <a:chExt cx="8528050" cy="3686175"/>
          </a:xfrm>
        </p:grpSpPr>
        <p:pic>
          <p:nvPicPr>
            <p:cNvPr id="14" name="Picture 2" descr="cteq-pdfs-10gev2-liny"/>
            <p:cNvPicPr>
              <a:picLocks noChangeAspect="1" noChangeArrowheads="1"/>
            </p:cNvPicPr>
            <p:nvPr/>
          </p:nvPicPr>
          <p:blipFill>
            <a:blip r:embed="rId2" cstate="print"/>
            <a:srcRect/>
            <a:stretch>
              <a:fillRect/>
            </a:stretch>
          </p:blipFill>
          <p:spPr bwMode="auto">
            <a:xfrm>
              <a:off x="381000" y="2209800"/>
              <a:ext cx="4403725" cy="2914650"/>
            </a:xfrm>
            <a:prstGeom prst="rect">
              <a:avLst/>
            </a:prstGeom>
            <a:ln>
              <a:noFill/>
            </a:ln>
            <a:effectLst>
              <a:outerShdw blurRad="292100" dist="139700" dir="2700000" algn="tl" rotWithShape="0">
                <a:srgbClr val="333333">
                  <a:alpha val="65000"/>
                </a:srgbClr>
              </a:outerShdw>
            </a:effectLst>
          </p:spPr>
        </p:pic>
        <p:pic>
          <p:nvPicPr>
            <p:cNvPr id="8" name="Picture 5"/>
            <p:cNvPicPr>
              <a:picLocks noChangeAspect="1" noChangeArrowheads="1"/>
            </p:cNvPicPr>
            <p:nvPr/>
          </p:nvPicPr>
          <p:blipFill>
            <a:blip r:embed="rId3" cstate="print"/>
            <a:srcRect/>
            <a:stretch>
              <a:fillRect/>
            </a:stretch>
          </p:blipFill>
          <p:spPr bwMode="auto">
            <a:xfrm>
              <a:off x="5943600" y="2209800"/>
              <a:ext cx="2719387" cy="2924175"/>
            </a:xfrm>
            <a:prstGeom prst="rect">
              <a:avLst/>
            </a:prstGeom>
            <a:ln>
              <a:noFill/>
            </a:ln>
            <a:effectLst>
              <a:outerShdw blurRad="292100" dist="139700" dir="2700000" algn="tl" rotWithShape="0">
                <a:srgbClr val="333333">
                  <a:alpha val="65000"/>
                </a:srgbClr>
              </a:outerShdw>
            </a:effectLst>
          </p:spPr>
        </p:pic>
        <p:sp>
          <p:nvSpPr>
            <p:cNvPr id="9" name="Text Box 14"/>
            <p:cNvSpPr txBox="1">
              <a:spLocks noChangeArrowheads="1"/>
            </p:cNvSpPr>
            <p:nvPr/>
          </p:nvSpPr>
          <p:spPr bwMode="auto">
            <a:xfrm>
              <a:off x="7467600" y="3886200"/>
              <a:ext cx="1053494" cy="400110"/>
            </a:xfrm>
            <a:prstGeom prst="rect">
              <a:avLst/>
            </a:prstGeom>
            <a:noFill/>
            <a:ln w="12700">
              <a:noFill/>
              <a:miter lim="800000"/>
              <a:headEnd/>
              <a:tailEnd/>
            </a:ln>
            <a:effectLst/>
          </p:spPr>
          <p:txBody>
            <a:bodyPr wrap="none">
              <a:spAutoFit/>
            </a:bodyPr>
            <a:lstStyle/>
            <a:p>
              <a:pPr>
                <a:defRPr/>
              </a:pPr>
              <a:r>
                <a:rPr lang="en-US" sz="2000" b="1" dirty="0">
                  <a:solidFill>
                    <a:srgbClr val="0070C0"/>
                  </a:solidFill>
                  <a:latin typeface="Arial" pitchFamily="34" charset="0"/>
                  <a:ea typeface="ＭＳ Ｐゴシック" pitchFamily="1" charset="-128"/>
                  <a:cs typeface="Arial" pitchFamily="34" charset="0"/>
                </a:rPr>
                <a:t>12 </a:t>
              </a:r>
              <a:r>
                <a:rPr lang="en-US" sz="2000" b="1" dirty="0" err="1">
                  <a:solidFill>
                    <a:srgbClr val="0070C0"/>
                  </a:solidFill>
                  <a:latin typeface="Arial" pitchFamily="34" charset="0"/>
                  <a:ea typeface="ＭＳ Ｐゴシック" pitchFamily="1" charset="-128"/>
                  <a:cs typeface="Arial" pitchFamily="34" charset="0"/>
                </a:rPr>
                <a:t>GeV</a:t>
              </a:r>
              <a:endParaRPr lang="en-US" sz="2000" b="1" dirty="0">
                <a:solidFill>
                  <a:srgbClr val="0070C0"/>
                </a:solidFill>
                <a:latin typeface="Arial" pitchFamily="34" charset="0"/>
                <a:ea typeface="ＭＳ Ｐゴシック" pitchFamily="1" charset="-128"/>
                <a:cs typeface="Arial" pitchFamily="34" charset="0"/>
              </a:endParaRPr>
            </a:p>
          </p:txBody>
        </p:sp>
        <p:sp>
          <p:nvSpPr>
            <p:cNvPr id="10" name="Line 11"/>
            <p:cNvSpPr>
              <a:spLocks noChangeShapeType="1"/>
            </p:cNvSpPr>
            <p:nvPr/>
          </p:nvSpPr>
          <p:spPr bwMode="auto">
            <a:xfrm rot="21480000">
              <a:off x="6705891" y="3763094"/>
              <a:ext cx="1679575" cy="46038"/>
            </a:xfrm>
            <a:prstGeom prst="line">
              <a:avLst/>
            </a:prstGeom>
            <a:noFill/>
            <a:ln w="76200">
              <a:solidFill>
                <a:srgbClr val="0070C0"/>
              </a:solidFill>
              <a:round/>
              <a:headEnd type="triangle"/>
              <a:tailEnd type="triangle" w="med" len="med"/>
            </a:ln>
          </p:spPr>
          <p:txBody>
            <a:bodyPr/>
            <a:lstStyle/>
            <a:p>
              <a:endParaRPr lang="en-US"/>
            </a:p>
          </p:txBody>
        </p:sp>
        <p:sp>
          <p:nvSpPr>
            <p:cNvPr id="12" name="TextBox 3"/>
            <p:cNvSpPr txBox="1">
              <a:spLocks noChangeArrowheads="1"/>
            </p:cNvSpPr>
            <p:nvPr/>
          </p:nvSpPr>
          <p:spPr bwMode="auto">
            <a:xfrm>
              <a:off x="5410200" y="1447800"/>
              <a:ext cx="3498850"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262FE6"/>
                  </a:solidFill>
                  <a:latin typeface="Arial" pitchFamily="34" charset="0"/>
                  <a:ea typeface="ＭＳ Ｐゴシック" pitchFamily="-107" charset="-128"/>
                  <a:cs typeface="Arial" pitchFamily="34" charset="0"/>
                </a:rPr>
                <a:t>With </a:t>
              </a:r>
              <a:r>
                <a:rPr lang="en-US" sz="1800" dirty="0">
                  <a:solidFill>
                    <a:srgbClr val="262FE6"/>
                  </a:solidFill>
                  <a:latin typeface="Arial" pitchFamily="34" charset="0"/>
                  <a:ea typeface="ＭＳ Ｐゴシック" pitchFamily="-107" charset="-128"/>
                  <a:cs typeface="Arial" pitchFamily="34" charset="0"/>
                </a:rPr>
                <a:t>12 </a:t>
              </a:r>
              <a:r>
                <a:rPr lang="en-US" sz="1800" dirty="0" err="1">
                  <a:solidFill>
                    <a:srgbClr val="262FE6"/>
                  </a:solidFill>
                  <a:latin typeface="Arial" pitchFamily="34" charset="0"/>
                  <a:ea typeface="ＭＳ Ｐゴシック" pitchFamily="-107" charset="-128"/>
                  <a:cs typeface="Arial" pitchFamily="34" charset="0"/>
                </a:rPr>
                <a:t>GeV</a:t>
              </a:r>
              <a:r>
                <a:rPr lang="en-US" sz="1800" dirty="0">
                  <a:solidFill>
                    <a:srgbClr val="262FE6"/>
                  </a:solidFill>
                  <a:latin typeface="Arial" pitchFamily="34" charset="0"/>
                  <a:ea typeface="ＭＳ Ｐゴシック" pitchFamily="-107" charset="-128"/>
                  <a:cs typeface="Arial" pitchFamily="34" charset="0"/>
                </a:rPr>
                <a:t> we study mostly the </a:t>
              </a:r>
              <a:r>
                <a:rPr lang="en-US" sz="1800" u="sng" dirty="0">
                  <a:solidFill>
                    <a:srgbClr val="262FE6"/>
                  </a:solidFill>
                  <a:latin typeface="Arial" pitchFamily="34" charset="0"/>
                  <a:ea typeface="ＭＳ Ｐゴシック" pitchFamily="-107" charset="-128"/>
                  <a:cs typeface="Arial" pitchFamily="34" charset="0"/>
                </a:rPr>
                <a:t>valence quark </a:t>
              </a:r>
              <a:r>
                <a:rPr lang="en-US" sz="1800" u="sng" dirty="0" smtClean="0">
                  <a:solidFill>
                    <a:srgbClr val="262FE6"/>
                  </a:solidFill>
                  <a:latin typeface="Arial" pitchFamily="34" charset="0"/>
                  <a:ea typeface="ＭＳ Ｐゴシック" pitchFamily="-107" charset="-128"/>
                  <a:cs typeface="Arial" pitchFamily="34" charset="0"/>
                </a:rPr>
                <a:t>component</a:t>
              </a:r>
              <a:endParaRPr lang="en-US" sz="1800" dirty="0">
                <a:solidFill>
                  <a:srgbClr val="262FE6"/>
                </a:solidFill>
                <a:latin typeface="Arial" pitchFamily="34" charset="0"/>
                <a:ea typeface="ＭＳ Ｐゴシック" pitchFamily="-107" charset="-128"/>
                <a:cs typeface="Arial" pitchFamily="34" charset="0"/>
              </a:endParaRPr>
            </a:p>
          </p:txBody>
        </p:sp>
        <p:sp>
          <p:nvSpPr>
            <p:cNvPr id="13" name="TextBox 3"/>
            <p:cNvSpPr txBox="1">
              <a:spLocks noChangeArrowheads="1"/>
            </p:cNvSpPr>
            <p:nvPr/>
          </p:nvSpPr>
          <p:spPr bwMode="auto">
            <a:xfrm>
              <a:off x="381000" y="1447800"/>
              <a:ext cx="5056188"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C00000"/>
                  </a:solidFill>
                  <a:latin typeface="Arial" pitchFamily="34" charset="0"/>
                  <a:ea typeface="ＭＳ Ｐゴシック" pitchFamily="-107" charset="-128"/>
                  <a:cs typeface="Arial" pitchFamily="34" charset="0"/>
                </a:rPr>
                <a:t>An </a:t>
              </a:r>
              <a:r>
                <a:rPr lang="en-US" sz="1800" dirty="0">
                  <a:solidFill>
                    <a:srgbClr val="C00000"/>
                  </a:solidFill>
                  <a:latin typeface="Arial" pitchFamily="34" charset="0"/>
                  <a:ea typeface="ＭＳ Ｐゴシック" pitchFamily="-107" charset="-128"/>
                  <a:cs typeface="Arial" pitchFamily="34" charset="0"/>
                </a:rPr>
                <a:t>EIC aims to study the </a:t>
              </a:r>
              <a:r>
                <a:rPr lang="en-US" sz="1800" u="sng" dirty="0">
                  <a:latin typeface="Arial" pitchFamily="34" charset="0"/>
                  <a:ea typeface="ＭＳ Ｐゴシック" pitchFamily="-107" charset="-128"/>
                  <a:cs typeface="Arial" pitchFamily="34" charset="0"/>
                </a:rPr>
                <a:t>sea quarks, gluons, and scale (Q</a:t>
              </a:r>
              <a:r>
                <a:rPr lang="en-US" sz="1800" u="sng" baseline="30000" dirty="0">
                  <a:latin typeface="Arial" pitchFamily="34" charset="0"/>
                  <a:ea typeface="ＭＳ Ｐゴシック" pitchFamily="-107" charset="-128"/>
                  <a:cs typeface="Arial" pitchFamily="34" charset="0"/>
                </a:rPr>
                <a:t>2</a:t>
              </a:r>
              <a:r>
                <a:rPr lang="en-US" sz="1800" u="sng" dirty="0">
                  <a:latin typeface="Arial" pitchFamily="34" charset="0"/>
                  <a:ea typeface="ＭＳ Ｐゴシック" pitchFamily="-107" charset="-128"/>
                  <a:cs typeface="Arial" pitchFamily="34" charset="0"/>
                </a:rPr>
                <a:t>) dependence</a:t>
              </a:r>
              <a:r>
                <a:rPr lang="en-US" sz="1800" dirty="0">
                  <a:solidFill>
                    <a:srgbClr val="FF0000"/>
                  </a:solidFill>
                  <a:latin typeface="Arial" pitchFamily="34" charset="0"/>
                  <a:ea typeface="ＭＳ Ｐゴシック" pitchFamily="-107" charset="-128"/>
                  <a:cs typeface="Arial" pitchFamily="34" charset="0"/>
                </a:rPr>
                <a:t>.  </a:t>
              </a:r>
            </a:p>
          </p:txBody>
        </p:sp>
      </p:grpSp>
      <p:sp>
        <p:nvSpPr>
          <p:cNvPr id="6" name="Title 5"/>
          <p:cNvSpPr>
            <a:spLocks noGrp="1"/>
          </p:cNvSpPr>
          <p:nvPr>
            <p:ph type="title"/>
          </p:nvPr>
        </p:nvSpPr>
        <p:spPr>
          <a:xfrm>
            <a:off x="2351314" y="0"/>
            <a:ext cx="4038600" cy="762000"/>
          </a:xfrm>
        </p:spPr>
        <p:txBody>
          <a:bodyPr>
            <a:noAutofit/>
          </a:bodyPr>
          <a:lstStyle/>
          <a:p>
            <a:r>
              <a:rPr lang="en-US" dirty="0" smtClean="0">
                <a:solidFill>
                  <a:srgbClr val="336600"/>
                </a:solidFill>
                <a:latin typeface="Arial" pitchFamily="34" charset="0"/>
                <a:cs typeface="Arial" pitchFamily="34" charset="0"/>
              </a:rPr>
              <a:t>Into the “sea”:  EIC</a:t>
            </a:r>
            <a:endParaRPr lang="en-US" dirty="0">
              <a:solidFill>
                <a:srgbClr val="336600"/>
              </a:solidFill>
            </a:endParaRPr>
          </a:p>
        </p:txBody>
      </p:sp>
      <p:sp>
        <p:nvSpPr>
          <p:cNvPr id="15" name="Line 11"/>
          <p:cNvSpPr>
            <a:spLocks noChangeShapeType="1"/>
          </p:cNvSpPr>
          <p:nvPr/>
        </p:nvSpPr>
        <p:spPr bwMode="auto">
          <a:xfrm rot="21480000">
            <a:off x="2057934" y="2773745"/>
            <a:ext cx="1751532" cy="61165"/>
          </a:xfrm>
          <a:prstGeom prst="line">
            <a:avLst/>
          </a:prstGeom>
          <a:noFill/>
          <a:ln w="76200">
            <a:solidFill>
              <a:srgbClr val="C00000"/>
            </a:solidFill>
            <a:round/>
            <a:headEnd type="triangle"/>
            <a:tailEnd type="triangle" w="med" len="med"/>
          </a:ln>
        </p:spPr>
        <p:txBody>
          <a:bodyPr/>
          <a:lstStyle/>
          <a:p>
            <a:endParaRPr lang="en-US"/>
          </a:p>
        </p:txBody>
      </p:sp>
      <p:sp>
        <p:nvSpPr>
          <p:cNvPr id="16" name="Line 11"/>
          <p:cNvSpPr>
            <a:spLocks noChangeShapeType="1"/>
          </p:cNvSpPr>
          <p:nvPr/>
        </p:nvSpPr>
        <p:spPr bwMode="auto">
          <a:xfrm rot="21480000">
            <a:off x="1067110" y="3248303"/>
            <a:ext cx="2746338" cy="65696"/>
          </a:xfrm>
          <a:prstGeom prst="line">
            <a:avLst/>
          </a:prstGeom>
          <a:noFill/>
          <a:ln w="76200">
            <a:solidFill>
              <a:schemeClr val="accent2">
                <a:lumMod val="75000"/>
              </a:schemeClr>
            </a:solidFill>
            <a:round/>
            <a:headEnd type="triangle"/>
            <a:tailEnd type="triangle" w="med" len="med"/>
          </a:ln>
        </p:spPr>
        <p:txBody>
          <a:bodyPr/>
          <a:lstStyle/>
          <a:p>
            <a:endParaRPr lang="en-US"/>
          </a:p>
        </p:txBody>
      </p:sp>
      <p:sp>
        <p:nvSpPr>
          <p:cNvPr id="17" name="TextBox 16"/>
          <p:cNvSpPr txBox="1"/>
          <p:nvPr/>
        </p:nvSpPr>
        <p:spPr>
          <a:xfrm>
            <a:off x="3810000" y="2514600"/>
            <a:ext cx="840295" cy="400110"/>
          </a:xfrm>
          <a:prstGeom prst="rect">
            <a:avLst/>
          </a:prstGeom>
          <a:noFill/>
        </p:spPr>
        <p:txBody>
          <a:bodyPr wrap="none" rtlCol="0">
            <a:spAutoFit/>
          </a:bodyPr>
          <a:lstStyle/>
          <a:p>
            <a:pPr>
              <a:buClr>
                <a:srgbClr val="FF0000"/>
              </a:buClr>
            </a:pPr>
            <a:r>
              <a:rPr lang="en-US" sz="2000" b="1" dirty="0" err="1" smtClean="0">
                <a:solidFill>
                  <a:srgbClr val="C00000"/>
                </a:solidFill>
                <a:latin typeface="Arial" pitchFamily="34" charset="0"/>
                <a:cs typeface="Arial" pitchFamily="34" charset="0"/>
              </a:rPr>
              <a:t>mEIC</a:t>
            </a:r>
            <a:endParaRPr lang="en-US" sz="2000" b="1" dirty="0">
              <a:solidFill>
                <a:srgbClr val="C00000"/>
              </a:solidFill>
              <a:latin typeface="Arial" pitchFamily="34" charset="0"/>
              <a:cs typeface="Arial" pitchFamily="34" charset="0"/>
            </a:endParaRPr>
          </a:p>
        </p:txBody>
      </p:sp>
      <p:sp>
        <p:nvSpPr>
          <p:cNvPr id="18" name="TextBox 17"/>
          <p:cNvSpPr txBox="1"/>
          <p:nvPr/>
        </p:nvSpPr>
        <p:spPr>
          <a:xfrm>
            <a:off x="3883132" y="3048000"/>
            <a:ext cx="612668" cy="400110"/>
          </a:xfrm>
          <a:prstGeom prst="rect">
            <a:avLst/>
          </a:prstGeom>
          <a:noFill/>
        </p:spPr>
        <p:txBody>
          <a:bodyPr wrap="none" rtlCol="0">
            <a:spAutoFit/>
          </a:bodyPr>
          <a:lstStyle/>
          <a:p>
            <a:pPr>
              <a:buClr>
                <a:srgbClr val="FF0000"/>
              </a:buClr>
            </a:pPr>
            <a:r>
              <a:rPr lang="en-US" sz="2000" b="1" dirty="0" smtClean="0">
                <a:solidFill>
                  <a:schemeClr val="accent2">
                    <a:lumMod val="75000"/>
                  </a:schemeClr>
                </a:solidFill>
                <a:latin typeface="Arial" pitchFamily="34" charset="0"/>
                <a:cs typeface="Arial" pitchFamily="34" charset="0"/>
              </a:rPr>
              <a:t>EIC</a:t>
            </a:r>
            <a:endParaRPr lang="en-US" sz="2000" b="1" dirty="0">
              <a:solidFill>
                <a:schemeClr val="accent2">
                  <a:lumMod val="75000"/>
                </a:schemeClr>
              </a:solidFill>
              <a:latin typeface="Arial" pitchFamily="34" charset="0"/>
              <a:cs typeface="Arial" pitchFamily="34" charset="0"/>
            </a:endParaRPr>
          </a:p>
        </p:txBody>
      </p:sp>
      <p:pic>
        <p:nvPicPr>
          <p:cNvPr id="20" name="Picture 3"/>
          <p:cNvPicPr>
            <a:picLocks noChangeAspect="1" noChangeArrowheads="1"/>
          </p:cNvPicPr>
          <p:nvPr/>
        </p:nvPicPr>
        <p:blipFill>
          <a:blip r:embed="rId4" cstate="print"/>
          <a:srcRect l="6720" t="3174" b="3487"/>
          <a:stretch>
            <a:fillRect/>
          </a:stretch>
        </p:blipFill>
        <p:spPr bwMode="auto">
          <a:xfrm>
            <a:off x="1981200" y="3048000"/>
            <a:ext cx="5105400" cy="3352800"/>
          </a:xfrm>
          <a:prstGeom prst="rect">
            <a:avLst/>
          </a:prstGeom>
          <a:ln>
            <a:noFill/>
          </a:ln>
          <a:effectLst>
            <a:outerShdw blurRad="292100" dist="139700" dir="2700000" algn="tl" rotWithShape="0">
              <a:srgbClr val="333333">
                <a:alpha val="65000"/>
              </a:srgbClr>
            </a:outerShdw>
          </a:effectLst>
        </p:spPr>
      </p:pic>
      <p:sp>
        <p:nvSpPr>
          <p:cNvPr id="21"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22"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9"/>
          <p:cNvGrpSpPr/>
          <p:nvPr/>
        </p:nvGrpSpPr>
        <p:grpSpPr>
          <a:xfrm>
            <a:off x="4011561" y="884903"/>
            <a:ext cx="4940710" cy="5176683"/>
            <a:chOff x="-52388" y="852488"/>
            <a:chExt cx="9196388" cy="6005512"/>
          </a:xfrm>
        </p:grpSpPr>
        <p:pic>
          <p:nvPicPr>
            <p:cNvPr id="3074" name="Picture 2"/>
            <p:cNvPicPr>
              <a:picLocks noChangeAspect="1" noChangeArrowheads="1"/>
            </p:cNvPicPr>
            <p:nvPr/>
          </p:nvPicPr>
          <p:blipFill>
            <a:blip r:embed="rId2" cstate="print"/>
            <a:srcRect/>
            <a:stretch>
              <a:fillRect/>
            </a:stretch>
          </p:blipFill>
          <p:spPr bwMode="auto">
            <a:xfrm>
              <a:off x="0" y="852488"/>
              <a:ext cx="9144000" cy="6005512"/>
            </a:xfrm>
            <a:prstGeom prst="rect">
              <a:avLst/>
            </a:prstGeom>
            <a:noFill/>
            <a:ln w="9525">
              <a:noFill/>
              <a:miter lim="800000"/>
              <a:headEnd/>
              <a:tailEnd/>
            </a:ln>
            <a:effectLst/>
          </p:spPr>
        </p:pic>
        <p:sp>
          <p:nvSpPr>
            <p:cNvPr id="3119" name="Text Box 47"/>
            <p:cNvSpPr txBox="1">
              <a:spLocks noChangeArrowheads="1"/>
            </p:cNvSpPr>
            <p:nvPr/>
          </p:nvSpPr>
          <p:spPr bwMode="auto">
            <a:xfrm>
              <a:off x="-52388" y="3175000"/>
              <a:ext cx="758826" cy="304800"/>
            </a:xfrm>
            <a:prstGeom prst="rect">
              <a:avLst/>
            </a:prstGeom>
            <a:noFill/>
            <a:ln w="9525">
              <a:noFill/>
              <a:miter lim="800000"/>
              <a:headEnd/>
              <a:tailEnd/>
            </a:ln>
            <a:effectLst/>
          </p:spPr>
          <p:txBody>
            <a:bodyPr wrap="none">
              <a:spAutoFit/>
            </a:bodyPr>
            <a:lstStyle/>
            <a:p>
              <a:r>
                <a:rPr lang="en-US" sz="1400" b="1">
                  <a:solidFill>
                    <a:schemeClr val="bg1"/>
                  </a:solidFill>
                  <a:latin typeface="Times New Roman" pitchFamily="18" charset="0"/>
                  <a:ea typeface="ＭＳ Ｐゴシック"/>
                  <a:cs typeface="ＭＳ Ｐゴシック"/>
                </a:rPr>
                <a:t>LINAC</a:t>
              </a:r>
            </a:p>
          </p:txBody>
        </p:sp>
        <p:grpSp>
          <p:nvGrpSpPr>
            <p:cNvPr id="3" name="Group 68"/>
            <p:cNvGrpSpPr/>
            <p:nvPr/>
          </p:nvGrpSpPr>
          <p:grpSpPr>
            <a:xfrm>
              <a:off x="44450" y="1166813"/>
              <a:ext cx="8794750" cy="4319587"/>
              <a:chOff x="44450" y="1166813"/>
              <a:chExt cx="8794750" cy="4319587"/>
            </a:xfrm>
          </p:grpSpPr>
          <p:sp>
            <p:nvSpPr>
              <p:cNvPr id="3075" name="Oval 3"/>
              <p:cNvSpPr>
                <a:spLocks noChangeArrowheads="1"/>
              </p:cNvSpPr>
              <p:nvPr/>
            </p:nvSpPr>
            <p:spPr bwMode="auto">
              <a:xfrm>
                <a:off x="914400" y="1182688"/>
                <a:ext cx="7924800" cy="1676400"/>
              </a:xfrm>
              <a:prstGeom prst="ellipse">
                <a:avLst/>
              </a:prstGeom>
              <a:noFill/>
              <a:ln w="25400">
                <a:solidFill>
                  <a:srgbClr val="0000FF"/>
                </a:solidFill>
                <a:round/>
                <a:headEnd/>
                <a:tailEnd/>
              </a:ln>
              <a:effectLst/>
            </p:spPr>
            <p:txBody>
              <a:bodyPr wrap="none" anchor="ctr"/>
              <a:lstStyle/>
              <a:p>
                <a:endParaRPr lang="en-US"/>
              </a:p>
            </p:txBody>
          </p:sp>
          <p:sp>
            <p:nvSpPr>
              <p:cNvPr id="3076" name="Oval 4"/>
              <p:cNvSpPr>
                <a:spLocks noChangeArrowheads="1"/>
              </p:cNvSpPr>
              <p:nvPr/>
            </p:nvSpPr>
            <p:spPr bwMode="auto">
              <a:xfrm>
                <a:off x="914400" y="1214438"/>
                <a:ext cx="7924800" cy="1676400"/>
              </a:xfrm>
              <a:prstGeom prst="ellipse">
                <a:avLst/>
              </a:prstGeom>
              <a:noFill/>
              <a:ln w="25400">
                <a:solidFill>
                  <a:srgbClr val="FFFF00"/>
                </a:solidFill>
                <a:round/>
                <a:headEnd/>
                <a:tailEnd/>
              </a:ln>
              <a:effectLst/>
            </p:spPr>
            <p:txBody>
              <a:bodyPr wrap="none" anchor="ctr"/>
              <a:lstStyle/>
              <a:p>
                <a:endParaRPr lang="en-US"/>
              </a:p>
            </p:txBody>
          </p:sp>
          <p:sp>
            <p:nvSpPr>
              <p:cNvPr id="3077" name="Line 5"/>
              <p:cNvSpPr>
                <a:spLocks noChangeShapeType="1"/>
              </p:cNvSpPr>
              <p:nvPr/>
            </p:nvSpPr>
            <p:spPr bwMode="auto">
              <a:xfrm flipH="1">
                <a:off x="3200400" y="3087688"/>
                <a:ext cx="304800" cy="457200"/>
              </a:xfrm>
              <a:prstGeom prst="line">
                <a:avLst/>
              </a:prstGeom>
              <a:noFill/>
              <a:ln w="25400">
                <a:solidFill>
                  <a:srgbClr val="00FF00"/>
                </a:solidFill>
                <a:round/>
                <a:headEnd/>
                <a:tailEnd/>
              </a:ln>
              <a:effectLst/>
            </p:spPr>
            <p:txBody>
              <a:bodyPr/>
              <a:lstStyle/>
              <a:p>
                <a:endParaRPr lang="en-US"/>
              </a:p>
            </p:txBody>
          </p:sp>
          <p:sp>
            <p:nvSpPr>
              <p:cNvPr id="3078" name="Line 6"/>
              <p:cNvSpPr>
                <a:spLocks noChangeShapeType="1"/>
              </p:cNvSpPr>
              <p:nvPr/>
            </p:nvSpPr>
            <p:spPr bwMode="auto">
              <a:xfrm>
                <a:off x="3200400" y="3544888"/>
                <a:ext cx="76200" cy="533400"/>
              </a:xfrm>
              <a:prstGeom prst="line">
                <a:avLst/>
              </a:prstGeom>
              <a:noFill/>
              <a:ln w="25400">
                <a:solidFill>
                  <a:srgbClr val="00FF00"/>
                </a:solidFill>
                <a:round/>
                <a:headEnd/>
                <a:tailEnd/>
              </a:ln>
              <a:effectLst/>
            </p:spPr>
            <p:txBody>
              <a:bodyPr/>
              <a:lstStyle/>
              <a:p>
                <a:endParaRPr lang="en-US"/>
              </a:p>
            </p:txBody>
          </p:sp>
          <p:sp>
            <p:nvSpPr>
              <p:cNvPr id="3079" name="Arc 7"/>
              <p:cNvSpPr>
                <a:spLocks/>
              </p:cNvSpPr>
              <p:nvPr/>
            </p:nvSpPr>
            <p:spPr bwMode="auto">
              <a:xfrm>
                <a:off x="3200400" y="2782888"/>
                <a:ext cx="304800" cy="304800"/>
              </a:xfrm>
              <a:custGeom>
                <a:avLst/>
                <a:gdLst>
                  <a:gd name="G0" fmla="+- 0 0 0"/>
                  <a:gd name="G1" fmla="+- 21600 0 0"/>
                  <a:gd name="G2" fmla="+- 21600 0 0"/>
                  <a:gd name="T0" fmla="*/ 0 w 21600"/>
                  <a:gd name="T1" fmla="*/ 0 h 25397"/>
                  <a:gd name="T2" fmla="*/ 21264 w 21600"/>
                  <a:gd name="T3" fmla="*/ 25397 h 25397"/>
                  <a:gd name="T4" fmla="*/ 0 w 21600"/>
                  <a:gd name="T5" fmla="*/ 21600 h 25397"/>
                </a:gdLst>
                <a:ahLst/>
                <a:cxnLst>
                  <a:cxn ang="0">
                    <a:pos x="T0" y="T1"/>
                  </a:cxn>
                  <a:cxn ang="0">
                    <a:pos x="T2" y="T3"/>
                  </a:cxn>
                  <a:cxn ang="0">
                    <a:pos x="T4" y="T5"/>
                  </a:cxn>
                </a:cxnLst>
                <a:rect l="0" t="0" r="r" b="b"/>
                <a:pathLst>
                  <a:path w="21600" h="25397" fill="none" extrusionOk="0">
                    <a:moveTo>
                      <a:pt x="-1" y="0"/>
                    </a:moveTo>
                    <a:cubicBezTo>
                      <a:pt x="11929" y="0"/>
                      <a:pt x="21600" y="9670"/>
                      <a:pt x="21600" y="21600"/>
                    </a:cubicBezTo>
                    <a:cubicBezTo>
                      <a:pt x="21600" y="22873"/>
                      <a:pt x="21487" y="24143"/>
                      <a:pt x="21263" y="25396"/>
                    </a:cubicBezTo>
                  </a:path>
                  <a:path w="21600" h="25397" stroke="0" extrusionOk="0">
                    <a:moveTo>
                      <a:pt x="-1" y="0"/>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a:effectLst/>
            </p:spPr>
            <p:txBody>
              <a:bodyPr wrap="none" anchor="ctr"/>
              <a:lstStyle/>
              <a:p>
                <a:endParaRPr lang="en-US"/>
              </a:p>
            </p:txBody>
          </p:sp>
          <p:sp>
            <p:nvSpPr>
              <p:cNvPr id="3080" name="Freeform 8"/>
              <p:cNvSpPr>
                <a:spLocks/>
              </p:cNvSpPr>
              <p:nvPr/>
            </p:nvSpPr>
            <p:spPr bwMode="auto">
              <a:xfrm>
                <a:off x="3505200" y="2870200"/>
                <a:ext cx="539750" cy="228600"/>
              </a:xfrm>
              <a:custGeom>
                <a:avLst/>
                <a:gdLst/>
                <a:ahLst/>
                <a:cxnLst>
                  <a:cxn ang="0">
                    <a:pos x="0" y="144"/>
                  </a:cxn>
                  <a:cxn ang="0">
                    <a:pos x="96" y="48"/>
                  </a:cxn>
                  <a:cxn ang="0">
                    <a:pos x="288" y="0"/>
                  </a:cxn>
                </a:cxnLst>
                <a:rect l="0" t="0" r="r" b="b"/>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a:effectLst/>
            </p:spPr>
            <p:txBody>
              <a:bodyPr/>
              <a:lstStyle/>
              <a:p>
                <a:endParaRPr lang="en-US"/>
              </a:p>
            </p:txBody>
          </p:sp>
          <p:sp>
            <p:nvSpPr>
              <p:cNvPr id="3081" name="Line 9"/>
              <p:cNvSpPr>
                <a:spLocks noChangeShapeType="1"/>
              </p:cNvSpPr>
              <p:nvPr/>
            </p:nvSpPr>
            <p:spPr bwMode="auto">
              <a:xfrm rot="20365824" flipH="1">
                <a:off x="1274763" y="3884613"/>
                <a:ext cx="233362" cy="133350"/>
              </a:xfrm>
              <a:prstGeom prst="line">
                <a:avLst/>
              </a:prstGeom>
              <a:noFill/>
              <a:ln w="25400">
                <a:solidFill>
                  <a:srgbClr val="33CCCC"/>
                </a:solidFill>
                <a:round/>
                <a:headEnd/>
                <a:tailEnd/>
              </a:ln>
              <a:effectLst/>
            </p:spPr>
            <p:txBody>
              <a:bodyPr/>
              <a:lstStyle/>
              <a:p>
                <a:endParaRPr lang="en-US"/>
              </a:p>
            </p:txBody>
          </p:sp>
          <p:sp>
            <p:nvSpPr>
              <p:cNvPr id="3082" name="Line 10"/>
              <p:cNvSpPr>
                <a:spLocks noChangeShapeType="1"/>
              </p:cNvSpPr>
              <p:nvPr/>
            </p:nvSpPr>
            <p:spPr bwMode="auto">
              <a:xfrm>
                <a:off x="277813" y="3529013"/>
                <a:ext cx="733425" cy="323850"/>
              </a:xfrm>
              <a:prstGeom prst="line">
                <a:avLst/>
              </a:prstGeom>
              <a:noFill/>
              <a:ln w="25400">
                <a:solidFill>
                  <a:srgbClr val="FF0000"/>
                </a:solidFill>
                <a:round/>
                <a:headEnd/>
                <a:tailEnd/>
              </a:ln>
              <a:effectLst/>
            </p:spPr>
            <p:txBody>
              <a:bodyPr/>
              <a:lstStyle/>
              <a:p>
                <a:endParaRPr lang="en-US"/>
              </a:p>
            </p:txBody>
          </p:sp>
          <p:sp>
            <p:nvSpPr>
              <p:cNvPr id="3083" name="Line 11"/>
              <p:cNvSpPr>
                <a:spLocks noChangeShapeType="1"/>
              </p:cNvSpPr>
              <p:nvPr/>
            </p:nvSpPr>
            <p:spPr bwMode="auto">
              <a:xfrm rot="855002" flipV="1">
                <a:off x="1016000" y="3776663"/>
                <a:ext cx="26988" cy="79375"/>
              </a:xfrm>
              <a:prstGeom prst="line">
                <a:avLst/>
              </a:prstGeom>
              <a:noFill/>
              <a:ln w="25400">
                <a:solidFill>
                  <a:srgbClr val="FF0000"/>
                </a:solidFill>
                <a:round/>
                <a:headEnd/>
                <a:tailEnd/>
              </a:ln>
              <a:effectLst/>
            </p:spPr>
            <p:txBody>
              <a:bodyPr/>
              <a:lstStyle/>
              <a:p>
                <a:endParaRPr lang="en-US"/>
              </a:p>
            </p:txBody>
          </p:sp>
          <p:sp>
            <p:nvSpPr>
              <p:cNvPr id="3084" name="Line 12"/>
              <p:cNvSpPr>
                <a:spLocks noChangeShapeType="1"/>
              </p:cNvSpPr>
              <p:nvPr/>
            </p:nvSpPr>
            <p:spPr bwMode="auto">
              <a:xfrm>
                <a:off x="1066800" y="3773488"/>
                <a:ext cx="0" cy="0"/>
              </a:xfrm>
              <a:prstGeom prst="line">
                <a:avLst/>
              </a:prstGeom>
              <a:noFill/>
              <a:ln w="9525">
                <a:solidFill>
                  <a:schemeClr val="tx1"/>
                </a:solidFill>
                <a:round/>
                <a:headEnd/>
                <a:tailEnd/>
              </a:ln>
              <a:effectLst/>
            </p:spPr>
            <p:txBody>
              <a:bodyPr/>
              <a:lstStyle/>
              <a:p>
                <a:endParaRPr lang="en-US"/>
              </a:p>
            </p:txBody>
          </p:sp>
          <p:sp>
            <p:nvSpPr>
              <p:cNvPr id="3085" name="Line 13"/>
              <p:cNvSpPr>
                <a:spLocks noChangeShapeType="1"/>
              </p:cNvSpPr>
              <p:nvPr/>
            </p:nvSpPr>
            <p:spPr bwMode="auto">
              <a:xfrm rot="855002" flipV="1">
                <a:off x="149225" y="3489325"/>
                <a:ext cx="150813" cy="130175"/>
              </a:xfrm>
              <a:prstGeom prst="line">
                <a:avLst/>
              </a:prstGeom>
              <a:noFill/>
              <a:ln w="25400">
                <a:solidFill>
                  <a:srgbClr val="FF0000"/>
                </a:solidFill>
                <a:round/>
                <a:headEnd/>
                <a:tailEnd/>
              </a:ln>
              <a:effectLst/>
            </p:spPr>
            <p:txBody>
              <a:bodyPr/>
              <a:lstStyle/>
              <a:p>
                <a:endParaRPr lang="en-US"/>
              </a:p>
            </p:txBody>
          </p:sp>
          <p:sp>
            <p:nvSpPr>
              <p:cNvPr id="3086" name="Line 14"/>
              <p:cNvSpPr>
                <a:spLocks noChangeShapeType="1"/>
              </p:cNvSpPr>
              <p:nvPr/>
            </p:nvSpPr>
            <p:spPr bwMode="auto">
              <a:xfrm rot="855002" flipV="1">
                <a:off x="44450" y="3436938"/>
                <a:ext cx="150813" cy="130175"/>
              </a:xfrm>
              <a:prstGeom prst="line">
                <a:avLst/>
              </a:prstGeom>
              <a:noFill/>
              <a:ln w="25400">
                <a:solidFill>
                  <a:srgbClr val="FF0000"/>
                </a:solidFill>
                <a:round/>
                <a:headEnd/>
                <a:tailEnd/>
              </a:ln>
              <a:effectLst/>
            </p:spPr>
            <p:txBody>
              <a:bodyPr/>
              <a:lstStyle/>
              <a:p>
                <a:endParaRPr lang="en-US"/>
              </a:p>
            </p:txBody>
          </p:sp>
          <p:sp>
            <p:nvSpPr>
              <p:cNvPr id="3087" name="Line 15"/>
              <p:cNvSpPr>
                <a:spLocks noChangeShapeType="1"/>
              </p:cNvSpPr>
              <p:nvPr/>
            </p:nvSpPr>
            <p:spPr bwMode="auto">
              <a:xfrm rot="-741322">
                <a:off x="44450" y="3527425"/>
                <a:ext cx="92075" cy="76200"/>
              </a:xfrm>
              <a:prstGeom prst="line">
                <a:avLst/>
              </a:prstGeom>
              <a:noFill/>
              <a:ln w="25400">
                <a:solidFill>
                  <a:srgbClr val="FF0000"/>
                </a:solidFill>
                <a:round/>
                <a:headEnd/>
                <a:tailEnd/>
              </a:ln>
              <a:effectLst/>
            </p:spPr>
            <p:txBody>
              <a:bodyPr/>
              <a:lstStyle/>
              <a:p>
                <a:endParaRPr lang="en-US"/>
              </a:p>
            </p:txBody>
          </p:sp>
          <p:sp>
            <p:nvSpPr>
              <p:cNvPr id="3088" name="Line 16"/>
              <p:cNvSpPr>
                <a:spLocks noChangeShapeType="1"/>
              </p:cNvSpPr>
              <p:nvPr/>
            </p:nvSpPr>
            <p:spPr bwMode="auto">
              <a:xfrm rot="-369779">
                <a:off x="200025" y="3444875"/>
                <a:ext cx="109538" cy="76200"/>
              </a:xfrm>
              <a:prstGeom prst="line">
                <a:avLst/>
              </a:prstGeom>
              <a:noFill/>
              <a:ln w="25400">
                <a:solidFill>
                  <a:srgbClr val="FF0000"/>
                </a:solidFill>
                <a:round/>
                <a:headEnd/>
                <a:tailEnd/>
              </a:ln>
              <a:effectLst/>
            </p:spPr>
            <p:txBody>
              <a:bodyPr/>
              <a:lstStyle/>
              <a:p>
                <a:endParaRPr lang="en-US"/>
              </a:p>
            </p:txBody>
          </p:sp>
          <p:sp>
            <p:nvSpPr>
              <p:cNvPr id="3089" name="Line 17"/>
              <p:cNvSpPr>
                <a:spLocks noChangeShapeType="1"/>
              </p:cNvSpPr>
              <p:nvPr/>
            </p:nvSpPr>
            <p:spPr bwMode="auto">
              <a:xfrm rot="344547">
                <a:off x="1031875" y="3825875"/>
                <a:ext cx="26988" cy="344488"/>
              </a:xfrm>
              <a:prstGeom prst="line">
                <a:avLst/>
              </a:prstGeom>
              <a:noFill/>
              <a:ln w="25400">
                <a:solidFill>
                  <a:srgbClr val="FFCC00"/>
                </a:solidFill>
                <a:round/>
                <a:headEnd/>
                <a:tailEnd/>
              </a:ln>
              <a:effectLst/>
            </p:spPr>
            <p:txBody>
              <a:bodyPr/>
              <a:lstStyle/>
              <a:p>
                <a:endParaRPr lang="en-US"/>
              </a:p>
            </p:txBody>
          </p:sp>
          <p:sp>
            <p:nvSpPr>
              <p:cNvPr id="3090" name="Line 18"/>
              <p:cNvSpPr>
                <a:spLocks noChangeShapeType="1"/>
              </p:cNvSpPr>
              <p:nvPr/>
            </p:nvSpPr>
            <p:spPr bwMode="auto">
              <a:xfrm>
                <a:off x="1041400" y="4168775"/>
                <a:ext cx="101600" cy="138113"/>
              </a:xfrm>
              <a:prstGeom prst="line">
                <a:avLst/>
              </a:prstGeom>
              <a:noFill/>
              <a:ln w="25400">
                <a:solidFill>
                  <a:srgbClr val="FFCC00"/>
                </a:solidFill>
                <a:round/>
                <a:headEnd/>
                <a:tailEnd/>
              </a:ln>
              <a:effectLst/>
            </p:spPr>
            <p:txBody>
              <a:bodyPr/>
              <a:lstStyle/>
              <a:p>
                <a:endParaRPr lang="en-US"/>
              </a:p>
            </p:txBody>
          </p:sp>
          <p:sp>
            <p:nvSpPr>
              <p:cNvPr id="3091" name="Line 19"/>
              <p:cNvSpPr>
                <a:spLocks noChangeShapeType="1"/>
              </p:cNvSpPr>
              <p:nvPr/>
            </p:nvSpPr>
            <p:spPr bwMode="auto">
              <a:xfrm>
                <a:off x="1143000" y="4306888"/>
                <a:ext cx="1066800" cy="762000"/>
              </a:xfrm>
              <a:prstGeom prst="line">
                <a:avLst/>
              </a:prstGeom>
              <a:noFill/>
              <a:ln w="25400">
                <a:solidFill>
                  <a:srgbClr val="FFCC00"/>
                </a:solidFill>
                <a:round/>
                <a:headEnd/>
                <a:tailEnd/>
              </a:ln>
              <a:effectLst/>
            </p:spPr>
            <p:txBody>
              <a:bodyPr/>
              <a:lstStyle/>
              <a:p>
                <a:endParaRPr lang="en-US"/>
              </a:p>
            </p:txBody>
          </p:sp>
          <p:sp>
            <p:nvSpPr>
              <p:cNvPr id="3092" name="Line 20"/>
              <p:cNvSpPr>
                <a:spLocks noChangeShapeType="1"/>
              </p:cNvSpPr>
              <p:nvPr/>
            </p:nvSpPr>
            <p:spPr bwMode="auto">
              <a:xfrm>
                <a:off x="2209800" y="5068888"/>
                <a:ext cx="304800" cy="152400"/>
              </a:xfrm>
              <a:prstGeom prst="line">
                <a:avLst/>
              </a:prstGeom>
              <a:noFill/>
              <a:ln w="25400">
                <a:solidFill>
                  <a:srgbClr val="FFCC00"/>
                </a:solidFill>
                <a:round/>
                <a:headEnd/>
                <a:tailEnd/>
              </a:ln>
              <a:effectLst/>
            </p:spPr>
            <p:txBody>
              <a:bodyPr/>
              <a:lstStyle/>
              <a:p>
                <a:endParaRPr lang="en-US"/>
              </a:p>
            </p:txBody>
          </p:sp>
          <p:sp>
            <p:nvSpPr>
              <p:cNvPr id="3093" name="Line 21"/>
              <p:cNvSpPr>
                <a:spLocks noChangeShapeType="1"/>
              </p:cNvSpPr>
              <p:nvPr/>
            </p:nvSpPr>
            <p:spPr bwMode="auto">
              <a:xfrm>
                <a:off x="2514600" y="5221288"/>
                <a:ext cx="3200400" cy="152400"/>
              </a:xfrm>
              <a:prstGeom prst="line">
                <a:avLst/>
              </a:prstGeom>
              <a:noFill/>
              <a:ln w="25400">
                <a:solidFill>
                  <a:srgbClr val="FFCC00"/>
                </a:solidFill>
                <a:round/>
                <a:headEnd/>
                <a:tailEnd/>
              </a:ln>
              <a:effectLst/>
            </p:spPr>
            <p:txBody>
              <a:bodyPr/>
              <a:lstStyle/>
              <a:p>
                <a:endParaRPr lang="en-US"/>
              </a:p>
            </p:txBody>
          </p:sp>
          <p:sp>
            <p:nvSpPr>
              <p:cNvPr id="3094" name="Line 22"/>
              <p:cNvSpPr>
                <a:spLocks noChangeShapeType="1"/>
              </p:cNvSpPr>
              <p:nvPr/>
            </p:nvSpPr>
            <p:spPr bwMode="auto">
              <a:xfrm flipH="1">
                <a:off x="5638800" y="5373688"/>
                <a:ext cx="76200" cy="109537"/>
              </a:xfrm>
              <a:prstGeom prst="line">
                <a:avLst/>
              </a:prstGeom>
              <a:noFill/>
              <a:ln w="25400">
                <a:solidFill>
                  <a:srgbClr val="FFCC00"/>
                </a:solidFill>
                <a:round/>
                <a:headEnd/>
                <a:tailEnd/>
              </a:ln>
              <a:effectLst/>
            </p:spPr>
            <p:txBody>
              <a:bodyPr/>
              <a:lstStyle/>
              <a:p>
                <a:endParaRPr lang="en-US"/>
              </a:p>
            </p:txBody>
          </p:sp>
          <p:sp>
            <p:nvSpPr>
              <p:cNvPr id="3095" name="Rectangle 23"/>
              <p:cNvSpPr>
                <a:spLocks noChangeArrowheads="1"/>
              </p:cNvSpPr>
              <p:nvPr/>
            </p:nvSpPr>
            <p:spPr bwMode="auto">
              <a:xfrm rot="183840">
                <a:off x="4572000" y="5373688"/>
                <a:ext cx="304800" cy="76200"/>
              </a:xfrm>
              <a:prstGeom prst="rect">
                <a:avLst/>
              </a:prstGeom>
              <a:solidFill>
                <a:srgbClr val="FFCC00"/>
              </a:solidFill>
              <a:ln w="9525">
                <a:solidFill>
                  <a:srgbClr val="FFCC00"/>
                </a:solidFill>
                <a:miter lim="800000"/>
                <a:headEnd/>
                <a:tailEnd/>
              </a:ln>
              <a:effectLst/>
            </p:spPr>
            <p:txBody>
              <a:bodyPr wrap="none" anchor="ctr"/>
              <a:lstStyle/>
              <a:p>
                <a:endParaRPr lang="en-US"/>
              </a:p>
            </p:txBody>
          </p:sp>
          <p:sp>
            <p:nvSpPr>
              <p:cNvPr id="3096" name="Rectangle 24"/>
              <p:cNvSpPr>
                <a:spLocks noChangeArrowheads="1"/>
              </p:cNvSpPr>
              <p:nvPr/>
            </p:nvSpPr>
            <p:spPr bwMode="auto">
              <a:xfrm rot="183840">
                <a:off x="5105400" y="5410200"/>
                <a:ext cx="304800" cy="76200"/>
              </a:xfrm>
              <a:prstGeom prst="rect">
                <a:avLst/>
              </a:prstGeom>
              <a:solidFill>
                <a:srgbClr val="FFCC00"/>
              </a:solidFill>
              <a:ln w="9525">
                <a:solidFill>
                  <a:srgbClr val="FFCC00"/>
                </a:solidFill>
                <a:miter lim="800000"/>
                <a:headEnd/>
                <a:tailEnd/>
              </a:ln>
              <a:effectLst/>
            </p:spPr>
            <p:txBody>
              <a:bodyPr wrap="none" anchor="ctr"/>
              <a:lstStyle/>
              <a:p>
                <a:endParaRPr lang="en-US"/>
              </a:p>
            </p:txBody>
          </p:sp>
          <p:sp>
            <p:nvSpPr>
              <p:cNvPr id="3097" name="Line 25"/>
              <p:cNvSpPr>
                <a:spLocks noChangeShapeType="1"/>
              </p:cNvSpPr>
              <p:nvPr/>
            </p:nvSpPr>
            <p:spPr bwMode="auto">
              <a:xfrm rot="216884" flipH="1">
                <a:off x="5410200" y="5465763"/>
                <a:ext cx="255588" cy="0"/>
              </a:xfrm>
              <a:prstGeom prst="line">
                <a:avLst/>
              </a:prstGeom>
              <a:noFill/>
              <a:ln w="25400">
                <a:solidFill>
                  <a:srgbClr val="FFCC00"/>
                </a:solidFill>
                <a:round/>
                <a:headEnd/>
                <a:tailEnd/>
              </a:ln>
              <a:effectLst/>
            </p:spPr>
            <p:txBody>
              <a:bodyPr/>
              <a:lstStyle/>
              <a:p>
                <a:endParaRPr lang="en-US"/>
              </a:p>
            </p:txBody>
          </p:sp>
          <p:sp>
            <p:nvSpPr>
              <p:cNvPr id="3098" name="Line 26"/>
              <p:cNvSpPr>
                <a:spLocks noChangeShapeType="1"/>
              </p:cNvSpPr>
              <p:nvPr/>
            </p:nvSpPr>
            <p:spPr bwMode="auto">
              <a:xfrm rot="216884" flipH="1">
                <a:off x="4876800" y="5419725"/>
                <a:ext cx="152400" cy="0"/>
              </a:xfrm>
              <a:prstGeom prst="line">
                <a:avLst/>
              </a:prstGeom>
              <a:noFill/>
              <a:ln w="25400">
                <a:solidFill>
                  <a:srgbClr val="FFCC00"/>
                </a:solidFill>
                <a:prstDash val="sysDot"/>
                <a:round/>
                <a:headEnd/>
                <a:tailEnd/>
              </a:ln>
              <a:effectLst/>
            </p:spPr>
            <p:txBody>
              <a:bodyPr/>
              <a:lstStyle/>
              <a:p>
                <a:endParaRPr lang="en-US"/>
              </a:p>
            </p:txBody>
          </p:sp>
          <p:sp>
            <p:nvSpPr>
              <p:cNvPr id="3099" name="Line 27"/>
              <p:cNvSpPr>
                <a:spLocks noChangeShapeType="1"/>
              </p:cNvSpPr>
              <p:nvPr/>
            </p:nvSpPr>
            <p:spPr bwMode="auto">
              <a:xfrm rot="216884" flipH="1">
                <a:off x="5030788" y="5370513"/>
                <a:ext cx="76200" cy="76200"/>
              </a:xfrm>
              <a:prstGeom prst="line">
                <a:avLst/>
              </a:prstGeom>
              <a:noFill/>
              <a:ln w="25400">
                <a:solidFill>
                  <a:srgbClr val="FFCC00"/>
                </a:solidFill>
                <a:prstDash val="sysDot"/>
                <a:round/>
                <a:headEnd/>
                <a:tailEnd/>
              </a:ln>
              <a:effectLst/>
            </p:spPr>
            <p:txBody>
              <a:bodyPr/>
              <a:lstStyle/>
              <a:p>
                <a:endParaRPr lang="en-US"/>
              </a:p>
            </p:txBody>
          </p:sp>
          <p:sp>
            <p:nvSpPr>
              <p:cNvPr id="3100" name="Line 28"/>
              <p:cNvSpPr>
                <a:spLocks noChangeShapeType="1"/>
              </p:cNvSpPr>
              <p:nvPr/>
            </p:nvSpPr>
            <p:spPr bwMode="auto">
              <a:xfrm rot="274163" flipH="1">
                <a:off x="5105400" y="5378450"/>
                <a:ext cx="381000" cy="9525"/>
              </a:xfrm>
              <a:prstGeom prst="line">
                <a:avLst/>
              </a:prstGeom>
              <a:noFill/>
              <a:ln w="25400">
                <a:solidFill>
                  <a:srgbClr val="FFCC00"/>
                </a:solidFill>
                <a:prstDash val="sysDot"/>
                <a:round/>
                <a:headEnd/>
                <a:tailEnd/>
              </a:ln>
              <a:effectLst/>
            </p:spPr>
            <p:txBody>
              <a:bodyPr/>
              <a:lstStyle/>
              <a:p>
                <a:endParaRPr lang="en-US"/>
              </a:p>
            </p:txBody>
          </p:sp>
          <p:sp>
            <p:nvSpPr>
              <p:cNvPr id="3101" name="Line 29"/>
              <p:cNvSpPr>
                <a:spLocks noChangeShapeType="1"/>
              </p:cNvSpPr>
              <p:nvPr/>
            </p:nvSpPr>
            <p:spPr bwMode="auto">
              <a:xfrm rot="216884" flipH="1" flipV="1">
                <a:off x="5480050" y="5383213"/>
                <a:ext cx="76200" cy="76200"/>
              </a:xfrm>
              <a:prstGeom prst="line">
                <a:avLst/>
              </a:prstGeom>
              <a:noFill/>
              <a:ln w="25400">
                <a:solidFill>
                  <a:srgbClr val="FFCC00"/>
                </a:solidFill>
                <a:prstDash val="sysDot"/>
                <a:round/>
                <a:headEnd/>
                <a:tailEnd/>
              </a:ln>
              <a:effectLst/>
            </p:spPr>
            <p:txBody>
              <a:bodyPr/>
              <a:lstStyle/>
              <a:p>
                <a:endParaRPr lang="en-US"/>
              </a:p>
            </p:txBody>
          </p:sp>
          <p:sp>
            <p:nvSpPr>
              <p:cNvPr id="3102" name="Line 30"/>
              <p:cNvSpPr>
                <a:spLocks noChangeShapeType="1"/>
              </p:cNvSpPr>
              <p:nvPr/>
            </p:nvSpPr>
            <p:spPr bwMode="auto">
              <a:xfrm rot="-318485" flipH="1" flipV="1">
                <a:off x="2819400" y="3697288"/>
                <a:ext cx="381000" cy="228600"/>
              </a:xfrm>
              <a:prstGeom prst="line">
                <a:avLst/>
              </a:prstGeom>
              <a:noFill/>
              <a:ln w="25400">
                <a:solidFill>
                  <a:srgbClr val="FF00FF"/>
                </a:solidFill>
                <a:round/>
                <a:headEnd/>
                <a:tailEnd/>
              </a:ln>
              <a:effectLst/>
            </p:spPr>
            <p:txBody>
              <a:bodyPr/>
              <a:lstStyle/>
              <a:p>
                <a:endParaRPr lang="en-US"/>
              </a:p>
            </p:txBody>
          </p:sp>
          <p:sp>
            <p:nvSpPr>
              <p:cNvPr id="3103" name="Line 31"/>
              <p:cNvSpPr>
                <a:spLocks noChangeShapeType="1"/>
              </p:cNvSpPr>
              <p:nvPr/>
            </p:nvSpPr>
            <p:spPr bwMode="auto">
              <a:xfrm flipH="1">
                <a:off x="2514600" y="3719513"/>
                <a:ext cx="304800" cy="0"/>
              </a:xfrm>
              <a:prstGeom prst="line">
                <a:avLst/>
              </a:prstGeom>
              <a:noFill/>
              <a:ln w="25400">
                <a:solidFill>
                  <a:srgbClr val="FF00FF"/>
                </a:solidFill>
                <a:round/>
                <a:headEnd/>
                <a:tailEnd/>
              </a:ln>
              <a:effectLst/>
            </p:spPr>
            <p:txBody>
              <a:bodyPr/>
              <a:lstStyle/>
              <a:p>
                <a:endParaRPr lang="en-US"/>
              </a:p>
            </p:txBody>
          </p:sp>
          <p:sp>
            <p:nvSpPr>
              <p:cNvPr id="3104" name="Line 32"/>
              <p:cNvSpPr>
                <a:spLocks noChangeShapeType="1"/>
              </p:cNvSpPr>
              <p:nvPr/>
            </p:nvSpPr>
            <p:spPr bwMode="auto">
              <a:xfrm flipH="1" flipV="1">
                <a:off x="2362200" y="3646488"/>
                <a:ext cx="152400" cy="76200"/>
              </a:xfrm>
              <a:prstGeom prst="line">
                <a:avLst/>
              </a:prstGeom>
              <a:noFill/>
              <a:ln w="25400">
                <a:solidFill>
                  <a:srgbClr val="FF00FF"/>
                </a:solidFill>
                <a:round/>
                <a:headEnd/>
                <a:tailEnd/>
              </a:ln>
              <a:effectLst/>
            </p:spPr>
            <p:txBody>
              <a:bodyPr/>
              <a:lstStyle/>
              <a:p>
                <a:endParaRPr lang="en-US"/>
              </a:p>
            </p:txBody>
          </p:sp>
          <p:sp>
            <p:nvSpPr>
              <p:cNvPr id="3105" name="Oval 33"/>
              <p:cNvSpPr>
                <a:spLocks noChangeArrowheads="1"/>
              </p:cNvSpPr>
              <p:nvPr/>
            </p:nvSpPr>
            <p:spPr bwMode="auto">
              <a:xfrm>
                <a:off x="2286000" y="3573463"/>
                <a:ext cx="152400" cy="76200"/>
              </a:xfrm>
              <a:prstGeom prst="ellipse">
                <a:avLst/>
              </a:prstGeom>
              <a:noFill/>
              <a:ln w="25400">
                <a:solidFill>
                  <a:srgbClr val="FF00FF"/>
                </a:solidFill>
                <a:round/>
                <a:headEnd/>
                <a:tailEnd/>
              </a:ln>
              <a:effectLst/>
            </p:spPr>
            <p:txBody>
              <a:bodyPr wrap="none" anchor="ctr"/>
              <a:lstStyle/>
              <a:p>
                <a:endParaRPr lang="en-US"/>
              </a:p>
            </p:txBody>
          </p:sp>
          <p:sp>
            <p:nvSpPr>
              <p:cNvPr id="3106" name="Line 34"/>
              <p:cNvSpPr>
                <a:spLocks noChangeShapeType="1"/>
              </p:cNvSpPr>
              <p:nvPr/>
            </p:nvSpPr>
            <p:spPr bwMode="auto">
              <a:xfrm flipH="1">
                <a:off x="3200400" y="4154488"/>
                <a:ext cx="228600" cy="123825"/>
              </a:xfrm>
              <a:prstGeom prst="line">
                <a:avLst/>
              </a:prstGeom>
              <a:noFill/>
              <a:ln w="25400">
                <a:solidFill>
                  <a:srgbClr val="00FF00"/>
                </a:solidFill>
                <a:round/>
                <a:headEnd/>
                <a:tailEnd/>
              </a:ln>
              <a:effectLst/>
            </p:spPr>
            <p:txBody>
              <a:bodyPr/>
              <a:lstStyle/>
              <a:p>
                <a:endParaRPr lang="en-US"/>
              </a:p>
            </p:txBody>
          </p:sp>
          <p:sp>
            <p:nvSpPr>
              <p:cNvPr id="3107" name="Line 35"/>
              <p:cNvSpPr>
                <a:spLocks noChangeShapeType="1"/>
              </p:cNvSpPr>
              <p:nvPr/>
            </p:nvSpPr>
            <p:spPr bwMode="auto">
              <a:xfrm flipH="1">
                <a:off x="3276600" y="3849688"/>
                <a:ext cx="304800" cy="381000"/>
              </a:xfrm>
              <a:prstGeom prst="line">
                <a:avLst/>
              </a:prstGeom>
              <a:noFill/>
              <a:ln w="25400">
                <a:solidFill>
                  <a:srgbClr val="00FF00"/>
                </a:solidFill>
                <a:round/>
                <a:headEnd/>
                <a:tailEnd/>
              </a:ln>
              <a:effectLst/>
            </p:spPr>
            <p:txBody>
              <a:bodyPr/>
              <a:lstStyle/>
              <a:p>
                <a:endParaRPr lang="en-US"/>
              </a:p>
            </p:txBody>
          </p:sp>
          <p:sp>
            <p:nvSpPr>
              <p:cNvPr id="3108" name="Line 36"/>
              <p:cNvSpPr>
                <a:spLocks noChangeShapeType="1"/>
              </p:cNvSpPr>
              <p:nvPr/>
            </p:nvSpPr>
            <p:spPr bwMode="auto">
              <a:xfrm flipH="1">
                <a:off x="3429000" y="4002088"/>
                <a:ext cx="152400" cy="152400"/>
              </a:xfrm>
              <a:prstGeom prst="line">
                <a:avLst/>
              </a:prstGeom>
              <a:noFill/>
              <a:ln w="25400">
                <a:solidFill>
                  <a:srgbClr val="00FF00"/>
                </a:solidFill>
                <a:round/>
                <a:headEnd/>
                <a:tailEnd/>
              </a:ln>
              <a:effectLst/>
            </p:spPr>
            <p:txBody>
              <a:bodyPr/>
              <a:lstStyle/>
              <a:p>
                <a:endParaRPr lang="en-US"/>
              </a:p>
            </p:txBody>
          </p:sp>
          <p:sp>
            <p:nvSpPr>
              <p:cNvPr id="3109" name="Line 37"/>
              <p:cNvSpPr>
                <a:spLocks noChangeShapeType="1"/>
              </p:cNvSpPr>
              <p:nvPr/>
            </p:nvSpPr>
            <p:spPr bwMode="auto">
              <a:xfrm flipH="1">
                <a:off x="3429000" y="4002088"/>
                <a:ext cx="381000" cy="152400"/>
              </a:xfrm>
              <a:prstGeom prst="line">
                <a:avLst/>
              </a:prstGeom>
              <a:noFill/>
              <a:ln w="25400">
                <a:solidFill>
                  <a:srgbClr val="00FF00"/>
                </a:solidFill>
                <a:round/>
                <a:headEnd/>
                <a:tailEnd/>
              </a:ln>
              <a:effectLst/>
            </p:spPr>
            <p:txBody>
              <a:bodyPr/>
              <a:lstStyle/>
              <a:p>
                <a:endParaRPr lang="en-US"/>
              </a:p>
            </p:txBody>
          </p:sp>
          <p:sp>
            <p:nvSpPr>
              <p:cNvPr id="3110" name="Line 38"/>
              <p:cNvSpPr>
                <a:spLocks noChangeShapeType="1"/>
              </p:cNvSpPr>
              <p:nvPr/>
            </p:nvSpPr>
            <p:spPr bwMode="auto">
              <a:xfrm rot="20674670" flipH="1">
                <a:off x="3733800" y="3925888"/>
                <a:ext cx="152400" cy="76200"/>
              </a:xfrm>
              <a:prstGeom prst="line">
                <a:avLst/>
              </a:prstGeom>
              <a:noFill/>
              <a:ln w="25400">
                <a:solidFill>
                  <a:srgbClr val="00FF00"/>
                </a:solidFill>
                <a:round/>
                <a:headEnd/>
                <a:tailEnd/>
              </a:ln>
              <a:effectLst/>
            </p:spPr>
            <p:txBody>
              <a:bodyPr/>
              <a:lstStyle/>
              <a:p>
                <a:endParaRPr lang="en-US"/>
              </a:p>
            </p:txBody>
          </p:sp>
          <p:sp>
            <p:nvSpPr>
              <p:cNvPr id="3111" name="Line 39"/>
              <p:cNvSpPr>
                <a:spLocks noChangeShapeType="1"/>
              </p:cNvSpPr>
              <p:nvPr/>
            </p:nvSpPr>
            <p:spPr bwMode="auto">
              <a:xfrm rot="21278497" flipH="1">
                <a:off x="3808413" y="3829050"/>
                <a:ext cx="393700" cy="152400"/>
              </a:xfrm>
              <a:prstGeom prst="line">
                <a:avLst/>
              </a:prstGeom>
              <a:noFill/>
              <a:ln w="25400">
                <a:solidFill>
                  <a:srgbClr val="00FF00"/>
                </a:solidFill>
                <a:round/>
                <a:headEnd/>
                <a:tailEnd/>
              </a:ln>
              <a:effectLst/>
            </p:spPr>
            <p:txBody>
              <a:bodyPr/>
              <a:lstStyle/>
              <a:p>
                <a:endParaRPr lang="en-US"/>
              </a:p>
            </p:txBody>
          </p:sp>
          <p:sp>
            <p:nvSpPr>
              <p:cNvPr id="3112" name="Line 40"/>
              <p:cNvSpPr>
                <a:spLocks noChangeShapeType="1"/>
              </p:cNvSpPr>
              <p:nvPr/>
            </p:nvSpPr>
            <p:spPr bwMode="auto">
              <a:xfrm rot="1243533" flipH="1" flipV="1">
                <a:off x="3189288" y="3921125"/>
                <a:ext cx="92075" cy="76200"/>
              </a:xfrm>
              <a:prstGeom prst="line">
                <a:avLst/>
              </a:prstGeom>
              <a:noFill/>
              <a:ln w="25400">
                <a:solidFill>
                  <a:srgbClr val="FF00FF"/>
                </a:solidFill>
                <a:round/>
                <a:headEnd/>
                <a:tailEnd/>
              </a:ln>
              <a:effectLst/>
            </p:spPr>
            <p:txBody>
              <a:bodyPr/>
              <a:lstStyle/>
              <a:p>
                <a:endParaRPr lang="en-US"/>
              </a:p>
            </p:txBody>
          </p:sp>
          <p:sp>
            <p:nvSpPr>
              <p:cNvPr id="3113" name="Line 41"/>
              <p:cNvSpPr>
                <a:spLocks noChangeShapeType="1"/>
              </p:cNvSpPr>
              <p:nvPr/>
            </p:nvSpPr>
            <p:spPr bwMode="auto">
              <a:xfrm flipH="1" flipV="1">
                <a:off x="3124200" y="3316288"/>
                <a:ext cx="76200" cy="228600"/>
              </a:xfrm>
              <a:prstGeom prst="line">
                <a:avLst/>
              </a:prstGeom>
              <a:noFill/>
              <a:ln w="25400">
                <a:solidFill>
                  <a:srgbClr val="00CCFF"/>
                </a:solidFill>
                <a:round/>
                <a:headEnd/>
                <a:tailEnd/>
              </a:ln>
              <a:effectLst/>
            </p:spPr>
            <p:txBody>
              <a:bodyPr/>
              <a:lstStyle/>
              <a:p>
                <a:endParaRPr lang="en-US"/>
              </a:p>
            </p:txBody>
          </p:sp>
          <p:sp>
            <p:nvSpPr>
              <p:cNvPr id="3114" name="Line 42"/>
              <p:cNvSpPr>
                <a:spLocks noChangeShapeType="1"/>
              </p:cNvSpPr>
              <p:nvPr/>
            </p:nvSpPr>
            <p:spPr bwMode="auto">
              <a:xfrm rot="13263285" flipV="1">
                <a:off x="1322388" y="3652838"/>
                <a:ext cx="215900" cy="160337"/>
              </a:xfrm>
              <a:prstGeom prst="line">
                <a:avLst/>
              </a:prstGeom>
              <a:noFill/>
              <a:ln w="25400">
                <a:solidFill>
                  <a:srgbClr val="993366"/>
                </a:solidFill>
                <a:round/>
                <a:headEnd/>
                <a:tailEnd/>
              </a:ln>
              <a:effectLst/>
            </p:spPr>
            <p:txBody>
              <a:bodyPr/>
              <a:lstStyle/>
              <a:p>
                <a:endParaRPr lang="en-US"/>
              </a:p>
            </p:txBody>
          </p:sp>
          <p:sp>
            <p:nvSpPr>
              <p:cNvPr id="3115" name="Rectangle 43"/>
              <p:cNvSpPr>
                <a:spLocks noChangeArrowheads="1"/>
              </p:cNvSpPr>
              <p:nvPr/>
            </p:nvSpPr>
            <p:spPr bwMode="auto">
              <a:xfrm rot="4257526">
                <a:off x="1873250" y="3584575"/>
                <a:ext cx="76200" cy="152400"/>
              </a:xfrm>
              <a:prstGeom prst="rect">
                <a:avLst/>
              </a:prstGeom>
              <a:solidFill>
                <a:srgbClr val="800080"/>
              </a:solidFill>
              <a:ln w="9525">
                <a:solidFill>
                  <a:srgbClr val="0000FF"/>
                </a:solidFill>
                <a:miter lim="800000"/>
                <a:headEnd/>
                <a:tailEnd/>
              </a:ln>
              <a:effectLst/>
            </p:spPr>
            <p:txBody>
              <a:bodyPr wrap="none" anchor="ctr"/>
              <a:lstStyle/>
              <a:p>
                <a:endParaRPr lang="en-US"/>
              </a:p>
            </p:txBody>
          </p:sp>
          <p:sp>
            <p:nvSpPr>
              <p:cNvPr id="3116" name="Line 44"/>
              <p:cNvSpPr>
                <a:spLocks noChangeShapeType="1"/>
              </p:cNvSpPr>
              <p:nvPr/>
            </p:nvSpPr>
            <p:spPr bwMode="auto">
              <a:xfrm rot="21414741" flipH="1">
                <a:off x="1555750" y="3692525"/>
                <a:ext cx="284163" cy="49213"/>
              </a:xfrm>
              <a:prstGeom prst="line">
                <a:avLst/>
              </a:prstGeom>
              <a:noFill/>
              <a:ln w="25400">
                <a:solidFill>
                  <a:srgbClr val="993366"/>
                </a:solidFill>
                <a:round/>
                <a:headEnd/>
                <a:tailEnd/>
              </a:ln>
              <a:effectLst/>
            </p:spPr>
            <p:txBody>
              <a:bodyPr/>
              <a:lstStyle/>
              <a:p>
                <a:endParaRPr lang="en-US"/>
              </a:p>
            </p:txBody>
          </p:sp>
          <p:sp>
            <p:nvSpPr>
              <p:cNvPr id="3117" name="Text Box 45"/>
              <p:cNvSpPr txBox="1">
                <a:spLocks noChangeArrowheads="1"/>
              </p:cNvSpPr>
              <p:nvPr/>
            </p:nvSpPr>
            <p:spPr bwMode="auto">
              <a:xfrm>
                <a:off x="4191000" y="1616075"/>
                <a:ext cx="1112838" cy="519113"/>
              </a:xfrm>
              <a:prstGeom prst="rect">
                <a:avLst/>
              </a:prstGeom>
              <a:noFill/>
              <a:ln w="9525">
                <a:noFill/>
                <a:miter lim="800000"/>
                <a:headEnd/>
                <a:tailEnd/>
              </a:ln>
              <a:effectLst/>
            </p:spPr>
            <p:txBody>
              <a:bodyPr wrap="none">
                <a:spAutoFit/>
              </a:bodyPr>
              <a:lstStyle/>
              <a:p>
                <a:r>
                  <a:rPr lang="en-US" sz="2800" b="1" dirty="0">
                    <a:solidFill>
                      <a:schemeClr val="bg1"/>
                    </a:solidFill>
                    <a:latin typeface="Times New Roman" pitchFamily="18" charset="0"/>
                    <a:ea typeface="ＭＳ Ｐゴシック"/>
                    <a:cs typeface="ＭＳ Ｐゴシック"/>
                  </a:rPr>
                  <a:t>RHIC</a:t>
                </a:r>
              </a:p>
            </p:txBody>
          </p:sp>
          <p:sp>
            <p:nvSpPr>
              <p:cNvPr id="3118" name="Text Box 46"/>
              <p:cNvSpPr txBox="1">
                <a:spLocks noChangeArrowheads="1"/>
              </p:cNvSpPr>
              <p:nvPr/>
            </p:nvSpPr>
            <p:spPr bwMode="auto">
              <a:xfrm>
                <a:off x="1485900" y="3284538"/>
                <a:ext cx="658813" cy="304800"/>
              </a:xfrm>
              <a:prstGeom prst="rect">
                <a:avLst/>
              </a:prstGeom>
              <a:noFill/>
              <a:ln w="9525">
                <a:noFill/>
                <a:miter lim="800000"/>
                <a:headEnd/>
                <a:tailEnd/>
              </a:ln>
              <a:effectLst/>
            </p:spPr>
            <p:txBody>
              <a:bodyPr wrap="none">
                <a:spAutoFit/>
              </a:bodyPr>
              <a:lstStyle/>
              <a:p>
                <a:r>
                  <a:rPr lang="en-US" sz="1400" b="1">
                    <a:solidFill>
                      <a:schemeClr val="bg1"/>
                    </a:solidFill>
                    <a:latin typeface="Times New Roman" pitchFamily="18" charset="0"/>
                    <a:ea typeface="ＭＳ Ｐゴシック"/>
                    <a:cs typeface="ＭＳ Ｐゴシック"/>
                  </a:rPr>
                  <a:t>NSRL</a:t>
                </a:r>
              </a:p>
            </p:txBody>
          </p:sp>
          <p:sp>
            <p:nvSpPr>
              <p:cNvPr id="3120" name="Text Box 48"/>
              <p:cNvSpPr txBox="1">
                <a:spLocks noChangeArrowheads="1"/>
              </p:cNvSpPr>
              <p:nvPr/>
            </p:nvSpPr>
            <p:spPr bwMode="auto">
              <a:xfrm>
                <a:off x="971550" y="3476625"/>
                <a:ext cx="768350" cy="304800"/>
              </a:xfrm>
              <a:prstGeom prst="rect">
                <a:avLst/>
              </a:prstGeom>
              <a:noFill/>
              <a:ln w="9525">
                <a:noFill/>
                <a:miter lim="800000"/>
                <a:headEnd/>
                <a:tailEnd/>
              </a:ln>
              <a:effectLst/>
            </p:spPr>
            <p:txBody>
              <a:bodyPr wrap="none">
                <a:spAutoFit/>
              </a:bodyPr>
              <a:lstStyle/>
              <a:p>
                <a:r>
                  <a:rPr lang="en-US" sz="1400" b="1">
                    <a:solidFill>
                      <a:schemeClr val="bg1"/>
                    </a:solidFill>
                    <a:latin typeface="Times New Roman" pitchFamily="18" charset="0"/>
                    <a:ea typeface="ＭＳ Ｐゴシック"/>
                    <a:cs typeface="ＭＳ Ｐゴシック"/>
                  </a:rPr>
                  <a:t>Booster</a:t>
                </a:r>
              </a:p>
            </p:txBody>
          </p:sp>
          <p:sp>
            <p:nvSpPr>
              <p:cNvPr id="3121" name="Text Box 49"/>
              <p:cNvSpPr txBox="1">
                <a:spLocks noChangeArrowheads="1"/>
              </p:cNvSpPr>
              <p:nvPr/>
            </p:nvSpPr>
            <p:spPr bwMode="auto">
              <a:xfrm>
                <a:off x="1936750" y="3886200"/>
                <a:ext cx="654050" cy="366713"/>
              </a:xfrm>
              <a:prstGeom prst="rect">
                <a:avLst/>
              </a:prstGeom>
              <a:noFill/>
              <a:ln w="9525">
                <a:noFill/>
                <a:miter lim="800000"/>
                <a:headEnd/>
                <a:tailEnd/>
              </a:ln>
              <a:effectLst/>
            </p:spPr>
            <p:txBody>
              <a:bodyPr wrap="none">
                <a:spAutoFit/>
              </a:bodyPr>
              <a:lstStyle/>
              <a:p>
                <a:r>
                  <a:rPr lang="en-US" b="1" dirty="0">
                    <a:solidFill>
                      <a:schemeClr val="bg1"/>
                    </a:solidFill>
                    <a:latin typeface="Times New Roman" pitchFamily="18" charset="0"/>
                    <a:ea typeface="ＭＳ Ｐゴシック"/>
                    <a:cs typeface="ＭＳ Ｐゴシック"/>
                  </a:rPr>
                  <a:t>AGS</a:t>
                </a:r>
              </a:p>
            </p:txBody>
          </p:sp>
          <p:sp>
            <p:nvSpPr>
              <p:cNvPr id="3122" name="Text Box 50"/>
              <p:cNvSpPr txBox="1">
                <a:spLocks noChangeArrowheads="1"/>
              </p:cNvSpPr>
              <p:nvPr/>
            </p:nvSpPr>
            <p:spPr bwMode="auto">
              <a:xfrm>
                <a:off x="4600575" y="5068888"/>
                <a:ext cx="885825" cy="304800"/>
              </a:xfrm>
              <a:prstGeom prst="rect">
                <a:avLst/>
              </a:prstGeom>
              <a:noFill/>
              <a:ln w="9525">
                <a:noFill/>
                <a:miter lim="800000"/>
                <a:headEnd/>
                <a:tailEnd/>
              </a:ln>
              <a:effectLst/>
            </p:spPr>
            <p:txBody>
              <a:bodyPr wrap="none">
                <a:spAutoFit/>
              </a:bodyPr>
              <a:lstStyle/>
              <a:p>
                <a:r>
                  <a:rPr lang="en-US" sz="1400" b="1">
                    <a:solidFill>
                      <a:schemeClr val="bg1"/>
                    </a:solidFill>
                    <a:latin typeface="Times New Roman" pitchFamily="18" charset="0"/>
                    <a:ea typeface="ＭＳ Ｐゴシック"/>
                    <a:cs typeface="ＭＳ Ｐゴシック"/>
                  </a:rPr>
                  <a:t>Tandems</a:t>
                </a:r>
              </a:p>
            </p:txBody>
          </p:sp>
          <p:sp>
            <p:nvSpPr>
              <p:cNvPr id="3123" name="Rectangle 51"/>
              <p:cNvSpPr>
                <a:spLocks noChangeArrowheads="1"/>
              </p:cNvSpPr>
              <p:nvPr/>
            </p:nvSpPr>
            <p:spPr bwMode="auto">
              <a:xfrm rot="219660">
                <a:off x="3581400" y="2782888"/>
                <a:ext cx="152400" cy="98425"/>
              </a:xfrm>
              <a:prstGeom prst="rect">
                <a:avLst/>
              </a:prstGeom>
              <a:noFill/>
              <a:ln w="25400">
                <a:solidFill>
                  <a:schemeClr val="bg1"/>
                </a:solidFill>
                <a:miter lim="800000"/>
                <a:headEnd/>
                <a:tailEnd/>
              </a:ln>
              <a:effectLst/>
            </p:spPr>
            <p:txBody>
              <a:bodyPr wrap="none" anchor="ctr"/>
              <a:lstStyle/>
              <a:p>
                <a:endParaRPr lang="en-US"/>
              </a:p>
            </p:txBody>
          </p:sp>
          <p:sp>
            <p:nvSpPr>
              <p:cNvPr id="3124" name="Rectangle 52"/>
              <p:cNvSpPr>
                <a:spLocks noChangeArrowheads="1"/>
              </p:cNvSpPr>
              <p:nvPr/>
            </p:nvSpPr>
            <p:spPr bwMode="auto">
              <a:xfrm rot="3112852">
                <a:off x="900113" y="2151062"/>
                <a:ext cx="152400" cy="98425"/>
              </a:xfrm>
              <a:prstGeom prst="rect">
                <a:avLst/>
              </a:prstGeom>
              <a:noFill/>
              <a:ln w="25400">
                <a:solidFill>
                  <a:schemeClr val="bg1"/>
                </a:solidFill>
                <a:miter lim="800000"/>
                <a:headEnd/>
                <a:tailEnd/>
              </a:ln>
              <a:effectLst/>
            </p:spPr>
            <p:txBody>
              <a:bodyPr wrap="none" anchor="ctr"/>
              <a:lstStyle/>
              <a:p>
                <a:endParaRPr lang="en-US"/>
              </a:p>
            </p:txBody>
          </p:sp>
          <p:sp>
            <p:nvSpPr>
              <p:cNvPr id="3125" name="Rectangle 53"/>
              <p:cNvSpPr>
                <a:spLocks noChangeArrowheads="1"/>
              </p:cNvSpPr>
              <p:nvPr/>
            </p:nvSpPr>
            <p:spPr bwMode="auto">
              <a:xfrm rot="-771096">
                <a:off x="7829550" y="2525713"/>
                <a:ext cx="152400" cy="98425"/>
              </a:xfrm>
              <a:prstGeom prst="rect">
                <a:avLst/>
              </a:prstGeom>
              <a:noFill/>
              <a:ln w="25400">
                <a:solidFill>
                  <a:schemeClr val="bg1"/>
                </a:solidFill>
                <a:miter lim="800000"/>
                <a:headEnd/>
                <a:tailEnd/>
              </a:ln>
              <a:effectLst/>
            </p:spPr>
            <p:txBody>
              <a:bodyPr wrap="none" anchor="ctr"/>
              <a:lstStyle/>
              <a:p>
                <a:endParaRPr lang="en-US"/>
              </a:p>
            </p:txBody>
          </p:sp>
          <p:sp>
            <p:nvSpPr>
              <p:cNvPr id="3126" name="Rectangle 54"/>
              <p:cNvSpPr>
                <a:spLocks noChangeArrowheads="1"/>
              </p:cNvSpPr>
              <p:nvPr/>
            </p:nvSpPr>
            <p:spPr bwMode="auto">
              <a:xfrm rot="1180436">
                <a:off x="8226425" y="1570038"/>
                <a:ext cx="152400" cy="98425"/>
              </a:xfrm>
              <a:prstGeom prst="rect">
                <a:avLst/>
              </a:prstGeom>
              <a:noFill/>
              <a:ln w="25400">
                <a:solidFill>
                  <a:schemeClr val="bg1"/>
                </a:solidFill>
                <a:miter lim="800000"/>
                <a:headEnd/>
                <a:tailEnd/>
              </a:ln>
              <a:effectLst/>
            </p:spPr>
            <p:txBody>
              <a:bodyPr wrap="none" anchor="ctr"/>
              <a:lstStyle/>
              <a:p>
                <a:endParaRPr lang="en-US"/>
              </a:p>
            </p:txBody>
          </p:sp>
          <p:sp>
            <p:nvSpPr>
              <p:cNvPr id="3127" name="Rectangle 55"/>
              <p:cNvSpPr>
                <a:spLocks noChangeArrowheads="1"/>
              </p:cNvSpPr>
              <p:nvPr/>
            </p:nvSpPr>
            <p:spPr bwMode="auto">
              <a:xfrm rot="181585">
                <a:off x="5627688" y="1166813"/>
                <a:ext cx="152400" cy="98425"/>
              </a:xfrm>
              <a:prstGeom prst="rect">
                <a:avLst/>
              </a:prstGeom>
              <a:noFill/>
              <a:ln w="25400">
                <a:solidFill>
                  <a:schemeClr val="bg1"/>
                </a:solidFill>
                <a:miter lim="800000"/>
                <a:headEnd/>
                <a:tailEnd/>
              </a:ln>
              <a:effectLst/>
            </p:spPr>
            <p:txBody>
              <a:bodyPr wrap="none" anchor="ctr"/>
              <a:lstStyle/>
              <a:p>
                <a:endParaRPr lang="en-US"/>
              </a:p>
            </p:txBody>
          </p:sp>
          <p:sp>
            <p:nvSpPr>
              <p:cNvPr id="3128" name="Rectangle 56"/>
              <p:cNvSpPr>
                <a:spLocks noChangeArrowheads="1"/>
              </p:cNvSpPr>
              <p:nvPr/>
            </p:nvSpPr>
            <p:spPr bwMode="auto">
              <a:xfrm rot="-581619">
                <a:off x="2498725" y="1303338"/>
                <a:ext cx="152400" cy="98425"/>
              </a:xfrm>
              <a:prstGeom prst="rect">
                <a:avLst/>
              </a:prstGeom>
              <a:noFill/>
              <a:ln w="25400">
                <a:solidFill>
                  <a:schemeClr val="bg1"/>
                </a:solidFill>
                <a:miter lim="800000"/>
                <a:headEnd/>
                <a:tailEnd/>
              </a:ln>
              <a:effectLst/>
            </p:spPr>
            <p:txBody>
              <a:bodyPr wrap="none" anchor="ctr"/>
              <a:lstStyle/>
              <a:p>
                <a:endParaRPr lang="en-US"/>
              </a:p>
            </p:txBody>
          </p:sp>
          <p:sp>
            <p:nvSpPr>
              <p:cNvPr id="3129" name="Text Box 57"/>
              <p:cNvSpPr txBox="1">
                <a:spLocks noChangeArrowheads="1"/>
              </p:cNvSpPr>
              <p:nvPr/>
            </p:nvSpPr>
            <p:spPr bwMode="auto">
              <a:xfrm>
                <a:off x="3810000" y="2859088"/>
                <a:ext cx="1230313" cy="611187"/>
              </a:xfrm>
              <a:prstGeom prst="rect">
                <a:avLst/>
              </a:prstGeom>
              <a:noFill/>
              <a:ln w="9525">
                <a:noFill/>
                <a:miter lim="800000"/>
                <a:headEnd/>
                <a:tailEnd/>
              </a:ln>
              <a:effectLst/>
            </p:spPr>
            <p:txBody>
              <a:bodyPr wrap="none">
                <a:spAutoFit/>
              </a:bodyPr>
              <a:lstStyle/>
              <a:p>
                <a:r>
                  <a:rPr lang="en-US" b="1" u="sng" dirty="0">
                    <a:solidFill>
                      <a:schemeClr val="bg1"/>
                    </a:solidFill>
                    <a:latin typeface="Times New Roman" pitchFamily="18" charset="0"/>
                    <a:ea typeface="ＭＳ Ｐゴシック"/>
                    <a:cs typeface="ＭＳ Ｐゴシック"/>
                  </a:rPr>
                  <a:t>STAR</a:t>
                </a:r>
              </a:p>
              <a:p>
                <a:r>
                  <a:rPr lang="en-US" sz="1600" b="1" dirty="0">
                    <a:solidFill>
                      <a:srgbClr val="FFFF00"/>
                    </a:solidFill>
                    <a:latin typeface="Times New Roman" pitchFamily="18" charset="0"/>
                    <a:ea typeface="ＭＳ Ｐゴシック"/>
                    <a:cs typeface="ＭＳ Ｐゴシック"/>
                  </a:rPr>
                  <a:t>6:00 o’clock</a:t>
                </a:r>
              </a:p>
            </p:txBody>
          </p:sp>
          <p:sp>
            <p:nvSpPr>
              <p:cNvPr id="3130" name="Text Box 58"/>
              <p:cNvSpPr txBox="1">
                <a:spLocks noChangeArrowheads="1"/>
              </p:cNvSpPr>
              <p:nvPr/>
            </p:nvSpPr>
            <p:spPr bwMode="auto">
              <a:xfrm>
                <a:off x="152400" y="2325688"/>
                <a:ext cx="1230313" cy="611187"/>
              </a:xfrm>
              <a:prstGeom prst="rect">
                <a:avLst/>
              </a:prstGeom>
              <a:noFill/>
              <a:ln w="9525">
                <a:noFill/>
                <a:miter lim="800000"/>
                <a:headEnd/>
                <a:tailEnd/>
              </a:ln>
              <a:effectLst/>
            </p:spPr>
            <p:txBody>
              <a:bodyPr wrap="none">
                <a:spAutoFit/>
              </a:bodyPr>
              <a:lstStyle/>
              <a:p>
                <a:r>
                  <a:rPr lang="en-US" b="1" u="sng" dirty="0">
                    <a:solidFill>
                      <a:schemeClr val="bg1"/>
                    </a:solidFill>
                    <a:latin typeface="Times New Roman" pitchFamily="18" charset="0"/>
                    <a:ea typeface="ＭＳ Ｐゴシック"/>
                    <a:cs typeface="ＭＳ Ｐゴシック"/>
                  </a:rPr>
                  <a:t>PHENIX</a:t>
                </a:r>
              </a:p>
              <a:p>
                <a:r>
                  <a:rPr lang="en-US" sz="1600" b="1" dirty="0">
                    <a:solidFill>
                      <a:srgbClr val="FFFF00"/>
                    </a:solidFill>
                    <a:latin typeface="Times New Roman" pitchFamily="18" charset="0"/>
                    <a:ea typeface="ＭＳ Ｐゴシック"/>
                    <a:cs typeface="ＭＳ Ｐゴシック"/>
                  </a:rPr>
                  <a:t>8:00 o’clock</a:t>
                </a:r>
              </a:p>
            </p:txBody>
          </p:sp>
          <p:sp>
            <p:nvSpPr>
              <p:cNvPr id="3136" name="Line 64"/>
              <p:cNvSpPr>
                <a:spLocks noChangeShapeType="1"/>
              </p:cNvSpPr>
              <p:nvPr/>
            </p:nvSpPr>
            <p:spPr bwMode="auto">
              <a:xfrm>
                <a:off x="836613" y="3741738"/>
                <a:ext cx="220662" cy="100012"/>
              </a:xfrm>
              <a:prstGeom prst="line">
                <a:avLst/>
              </a:prstGeom>
              <a:noFill/>
              <a:ln w="25400">
                <a:solidFill>
                  <a:srgbClr val="0066FF"/>
                </a:solidFill>
                <a:round/>
                <a:headEnd/>
                <a:tailEnd/>
              </a:ln>
              <a:effectLst/>
            </p:spPr>
            <p:txBody>
              <a:bodyPr/>
              <a:lstStyle/>
              <a:p>
                <a:endParaRPr lang="en-US"/>
              </a:p>
            </p:txBody>
          </p:sp>
          <p:sp>
            <p:nvSpPr>
              <p:cNvPr id="3137" name="Oval 65"/>
              <p:cNvSpPr>
                <a:spLocks noChangeArrowheads="1"/>
              </p:cNvSpPr>
              <p:nvPr/>
            </p:nvSpPr>
            <p:spPr bwMode="auto">
              <a:xfrm>
                <a:off x="1044575" y="3722688"/>
                <a:ext cx="473075" cy="166687"/>
              </a:xfrm>
              <a:prstGeom prst="ellipse">
                <a:avLst/>
              </a:prstGeom>
              <a:noFill/>
              <a:ln w="25400">
                <a:solidFill>
                  <a:srgbClr val="33CCCC"/>
                </a:solidFill>
                <a:round/>
                <a:headEnd/>
                <a:tailEnd/>
              </a:ln>
              <a:effectLst/>
            </p:spPr>
            <p:txBody>
              <a:bodyPr wrap="none" anchor="ctr"/>
              <a:lstStyle/>
              <a:p>
                <a:endParaRPr lang="en-US"/>
              </a:p>
            </p:txBody>
          </p:sp>
          <p:sp>
            <p:nvSpPr>
              <p:cNvPr id="3138" name="Oval 66"/>
              <p:cNvSpPr>
                <a:spLocks noChangeArrowheads="1"/>
              </p:cNvSpPr>
              <p:nvPr/>
            </p:nvSpPr>
            <p:spPr bwMode="auto">
              <a:xfrm>
                <a:off x="1295400" y="3746500"/>
                <a:ext cx="1981200" cy="758825"/>
              </a:xfrm>
              <a:prstGeom prst="ellipse">
                <a:avLst/>
              </a:prstGeom>
              <a:noFill/>
              <a:ln w="25400">
                <a:solidFill>
                  <a:srgbClr val="00FF00"/>
                </a:solidFill>
                <a:round/>
                <a:headEnd/>
                <a:tailEnd/>
              </a:ln>
              <a:effectLst/>
            </p:spPr>
            <p:txBody>
              <a:bodyPr wrap="none" anchor="ctr"/>
              <a:lstStyle/>
              <a:p>
                <a:endParaRPr lang="en-US"/>
              </a:p>
            </p:txBody>
          </p:sp>
          <p:sp>
            <p:nvSpPr>
              <p:cNvPr id="3139" name="Freeform 67"/>
              <p:cNvSpPr>
                <a:spLocks/>
              </p:cNvSpPr>
              <p:nvPr/>
            </p:nvSpPr>
            <p:spPr bwMode="auto">
              <a:xfrm>
                <a:off x="706438" y="3656013"/>
                <a:ext cx="246062" cy="107950"/>
              </a:xfrm>
              <a:custGeom>
                <a:avLst/>
                <a:gdLst/>
                <a:ahLst/>
                <a:cxnLst>
                  <a:cxn ang="0">
                    <a:pos x="0" y="24"/>
                  </a:cxn>
                  <a:cxn ang="0">
                    <a:pos x="93" y="67"/>
                  </a:cxn>
                  <a:cxn ang="0">
                    <a:pos x="126" y="45"/>
                  </a:cxn>
                  <a:cxn ang="0">
                    <a:pos x="33" y="0"/>
                  </a:cxn>
                  <a:cxn ang="0">
                    <a:pos x="0" y="24"/>
                  </a:cxn>
                </a:cxnLst>
                <a:rect l="0" t="0" r="r" b="b"/>
                <a:pathLst>
                  <a:path w="126" h="67">
                    <a:moveTo>
                      <a:pt x="0" y="24"/>
                    </a:moveTo>
                    <a:lnTo>
                      <a:pt x="93" y="67"/>
                    </a:lnTo>
                    <a:lnTo>
                      <a:pt x="126" y="45"/>
                    </a:lnTo>
                    <a:lnTo>
                      <a:pt x="33" y="0"/>
                    </a:lnTo>
                    <a:lnTo>
                      <a:pt x="0" y="24"/>
                    </a:lnTo>
                    <a:close/>
                  </a:path>
                </a:pathLst>
              </a:custGeom>
              <a:solidFill>
                <a:srgbClr val="0066FF"/>
              </a:solidFill>
              <a:ln w="9525" cap="flat" cmpd="sng">
                <a:solidFill>
                  <a:srgbClr val="0066FF"/>
                </a:solidFill>
                <a:prstDash val="solid"/>
                <a:round/>
                <a:headEnd/>
                <a:tailEnd/>
              </a:ln>
              <a:effectLst/>
            </p:spPr>
            <p:txBody>
              <a:bodyPr/>
              <a:lstStyle/>
              <a:p>
                <a:endParaRPr lang="en-US"/>
              </a:p>
            </p:txBody>
          </p:sp>
          <p:sp>
            <p:nvSpPr>
              <p:cNvPr id="3140" name="Text Box 68"/>
              <p:cNvSpPr txBox="1">
                <a:spLocks noChangeArrowheads="1"/>
              </p:cNvSpPr>
              <p:nvPr/>
            </p:nvSpPr>
            <p:spPr bwMode="auto">
              <a:xfrm>
                <a:off x="552450" y="3352800"/>
                <a:ext cx="590550" cy="304800"/>
              </a:xfrm>
              <a:prstGeom prst="rect">
                <a:avLst/>
              </a:prstGeom>
              <a:noFill/>
              <a:ln w="9525">
                <a:noFill/>
                <a:miter lim="800000"/>
                <a:headEnd/>
                <a:tailEnd/>
              </a:ln>
              <a:effectLst/>
            </p:spPr>
            <p:txBody>
              <a:bodyPr wrap="none">
                <a:spAutoFit/>
              </a:bodyPr>
              <a:lstStyle/>
              <a:p>
                <a:r>
                  <a:rPr lang="en-US" sz="1400" b="1" dirty="0">
                    <a:solidFill>
                      <a:schemeClr val="bg1"/>
                    </a:solidFill>
                    <a:latin typeface="Times New Roman" pitchFamily="18" charset="0"/>
                    <a:ea typeface="ＭＳ Ｐゴシック"/>
                    <a:cs typeface="ＭＳ Ｐゴシック"/>
                  </a:rPr>
                  <a:t>EBIS</a:t>
                </a:r>
              </a:p>
            </p:txBody>
          </p:sp>
        </p:grpSp>
      </p:grpSp>
      <p:sp>
        <p:nvSpPr>
          <p:cNvPr id="66" name="TextBox 65"/>
          <p:cNvSpPr txBox="1"/>
          <p:nvPr/>
        </p:nvSpPr>
        <p:spPr>
          <a:xfrm>
            <a:off x="0" y="824722"/>
            <a:ext cx="3935896" cy="3385542"/>
          </a:xfrm>
          <a:prstGeom prst="rect">
            <a:avLst/>
          </a:prstGeom>
          <a:solidFill>
            <a:schemeClr val="bg1"/>
          </a:solidFill>
        </p:spPr>
        <p:txBody>
          <a:bodyPr wrap="square" rtlCol="0">
            <a:spAutoFit/>
          </a:bodyPr>
          <a:lstStyle/>
          <a:p>
            <a:pPr marL="285750" indent="-285750">
              <a:buFont typeface="Wingdings" pitchFamily="2" charset="2"/>
              <a:buChar char="§"/>
            </a:pPr>
            <a:r>
              <a:rPr lang="en-US" sz="1600" dirty="0" smtClean="0">
                <a:latin typeface="Arial Narrow" pitchFamily="34" charset="0"/>
              </a:rPr>
              <a:t>To  elucidate the fundamenal properties of the Perfect Liquid discovered in Au+Au collisions </a:t>
            </a:r>
          </a:p>
          <a:p>
            <a:endParaRPr lang="en-US" sz="1600" dirty="0" smtClean="0">
              <a:latin typeface="Arial Narrow" pitchFamily="34" charset="0"/>
            </a:endParaRPr>
          </a:p>
          <a:p>
            <a:pPr marL="285750" indent="-285750">
              <a:buFont typeface="Wingdings" pitchFamily="2" charset="2"/>
              <a:buChar char="§"/>
            </a:pPr>
            <a:r>
              <a:rPr lang="en-US" sz="1600" dirty="0" smtClean="0">
                <a:latin typeface="Arial Narrow" pitchFamily="34" charset="0"/>
              </a:rPr>
              <a:t>To determine the contribution to the proton spin  from gluons, sea quarks/anti-quarks; to study transversity and  advance understanding of contributions from orbital motion within the proton</a:t>
            </a:r>
          </a:p>
          <a:p>
            <a:pPr marL="285750" indent="-285750">
              <a:buFont typeface="Wingdings" pitchFamily="2" charset="2"/>
              <a:buChar char="§"/>
            </a:pPr>
            <a:endParaRPr lang="en-US" sz="600" dirty="0" smtClean="0">
              <a:latin typeface="Arial Narrow" pitchFamily="34" charset="0"/>
            </a:endParaRPr>
          </a:p>
          <a:p>
            <a:pPr marL="285750" indent="-285750">
              <a:buFont typeface="Wingdings" pitchFamily="2" charset="2"/>
              <a:buChar char="§"/>
            </a:pPr>
            <a:r>
              <a:rPr lang="en-US" sz="1600" dirty="0" smtClean="0">
                <a:latin typeface="Arial Narrow" pitchFamily="34" charset="0"/>
              </a:rPr>
              <a:t>To address other scientific “targets of discovery opportunity” afforded by RHIC’s capabilities</a:t>
            </a:r>
          </a:p>
          <a:p>
            <a:endParaRPr lang="en-US" sz="1600" dirty="0" smtClean="0">
              <a:latin typeface="Arial Narrow" pitchFamily="34" charset="0"/>
            </a:endParaRPr>
          </a:p>
          <a:p>
            <a:endParaRPr lang="en-US" sz="1600" dirty="0" smtClean="0">
              <a:latin typeface="Arial Narrow" pitchFamily="34" charset="0"/>
            </a:endParaRPr>
          </a:p>
          <a:p>
            <a:endParaRPr lang="en-US" sz="1600" dirty="0" smtClean="0">
              <a:latin typeface="Arial Narrow" pitchFamily="34" charset="0"/>
              <a:sym typeface="Symbol"/>
            </a:endParaRPr>
          </a:p>
        </p:txBody>
      </p:sp>
      <p:sp>
        <p:nvSpPr>
          <p:cNvPr id="67" name="TextBox 66"/>
          <p:cNvSpPr txBox="1"/>
          <p:nvPr/>
        </p:nvSpPr>
        <p:spPr>
          <a:xfrm>
            <a:off x="1520808" y="195258"/>
            <a:ext cx="6298519" cy="400110"/>
          </a:xfrm>
          <a:prstGeom prst="rect">
            <a:avLst/>
          </a:prstGeom>
          <a:noFill/>
        </p:spPr>
        <p:txBody>
          <a:bodyPr wrap="none" rtlCol="0">
            <a:spAutoFit/>
          </a:bodyPr>
          <a:lstStyle/>
          <a:p>
            <a:r>
              <a:rPr lang="en-US" sz="2000" dirty="0" smtClean="0">
                <a:solidFill>
                  <a:srgbClr val="336600"/>
                </a:solidFill>
              </a:rPr>
              <a:t> Research Focus of the Relativistic Heavy Ion Collider</a:t>
            </a:r>
            <a:endParaRPr lang="en-US" sz="2000" dirty="0">
              <a:solidFill>
                <a:srgbClr val="336600"/>
              </a:solidFill>
            </a:endParaRPr>
          </a:p>
        </p:txBody>
      </p:sp>
      <p:sp>
        <p:nvSpPr>
          <p:cNvPr id="69" name="Slide Number Placeholder 3"/>
          <p:cNvSpPr>
            <a:spLocks noGrp="1"/>
          </p:cNvSpPr>
          <p:nvPr>
            <p:ph type="sldNum" sz="quarter" idx="10"/>
          </p:nvPr>
        </p:nvSpPr>
        <p:spPr>
          <a:xfrm>
            <a:off x="8413750" y="6351588"/>
            <a:ext cx="381000" cy="365125"/>
          </a:xfrm>
          <a:noFill/>
        </p:spPr>
        <p:txBody>
          <a:bodyPr/>
          <a:lstStyle/>
          <a:p>
            <a:fld id="{8423F272-759E-44C8-ACA0-FD59D08013B3}" type="slidenum">
              <a:rPr lang="en-US"/>
              <a:pPr/>
              <a:t>14</a:t>
            </a:fld>
            <a:endParaRPr lang="en-US" dirty="0"/>
          </a:p>
        </p:txBody>
      </p:sp>
      <p:sp>
        <p:nvSpPr>
          <p:cNvPr id="76" name="TextBox 75"/>
          <p:cNvSpPr txBox="1"/>
          <p:nvPr/>
        </p:nvSpPr>
        <p:spPr>
          <a:xfrm>
            <a:off x="1920240" y="4362995"/>
            <a:ext cx="684803" cy="369332"/>
          </a:xfrm>
          <a:prstGeom prst="rect">
            <a:avLst/>
          </a:prstGeom>
          <a:noFill/>
        </p:spPr>
        <p:txBody>
          <a:bodyPr wrap="none" rtlCol="0">
            <a:spAutoFit/>
          </a:bodyPr>
          <a:lstStyle/>
          <a:p>
            <a:r>
              <a:rPr lang="en-US" dirty="0" smtClean="0">
                <a:solidFill>
                  <a:schemeClr val="bg1"/>
                </a:solidFill>
              </a:rPr>
              <a:t>BLIP</a:t>
            </a:r>
            <a:endParaRPr lang="en-US" dirty="0">
              <a:solidFill>
                <a:schemeClr val="bg1"/>
              </a:solidFill>
            </a:endParaRPr>
          </a:p>
        </p:txBody>
      </p:sp>
      <p:sp>
        <p:nvSpPr>
          <p:cNvPr id="77" name="TextBox 76"/>
          <p:cNvSpPr txBox="1"/>
          <p:nvPr/>
        </p:nvSpPr>
        <p:spPr>
          <a:xfrm>
            <a:off x="2791096" y="5547360"/>
            <a:ext cx="800219" cy="369332"/>
          </a:xfrm>
          <a:prstGeom prst="rect">
            <a:avLst/>
          </a:prstGeom>
          <a:noFill/>
        </p:spPr>
        <p:txBody>
          <a:bodyPr wrap="none" rtlCol="0">
            <a:spAutoFit/>
          </a:bodyPr>
          <a:lstStyle/>
          <a:p>
            <a:r>
              <a:rPr lang="en-US" dirty="0" smtClean="0">
                <a:solidFill>
                  <a:schemeClr val="bg1"/>
                </a:solidFill>
              </a:rPr>
              <a:t>NSRL</a:t>
            </a:r>
            <a:endParaRPr lang="en-US" dirty="0">
              <a:solidFill>
                <a:schemeClr val="bg1"/>
              </a:solidFill>
            </a:endParaRPr>
          </a:p>
        </p:txBody>
      </p:sp>
      <p:sp>
        <p:nvSpPr>
          <p:cNvPr id="78" name="TextBox 77"/>
          <p:cNvSpPr txBox="1"/>
          <p:nvPr/>
        </p:nvSpPr>
        <p:spPr>
          <a:xfrm>
            <a:off x="169816" y="5695406"/>
            <a:ext cx="3724096" cy="584775"/>
          </a:xfrm>
          <a:prstGeom prst="rect">
            <a:avLst/>
          </a:prstGeom>
          <a:noFill/>
        </p:spPr>
        <p:txBody>
          <a:bodyPr wrap="none" rtlCol="0">
            <a:spAutoFit/>
          </a:bodyPr>
          <a:lstStyle/>
          <a:p>
            <a:r>
              <a:rPr lang="en-US" sz="1600" dirty="0" smtClean="0">
                <a:latin typeface="Arial Narrow" pitchFamily="34" charset="0"/>
              </a:rPr>
              <a:t>RHIC also stewards strong core competencies</a:t>
            </a:r>
          </a:p>
          <a:p>
            <a:r>
              <a:rPr lang="en-US" sz="1600" dirty="0" smtClean="0">
                <a:latin typeface="Arial Narrow" pitchFamily="34" charset="0"/>
              </a:rPr>
              <a:t>in accelerator physics</a:t>
            </a:r>
            <a:endParaRPr lang="en-US" sz="1600" dirty="0">
              <a:latin typeface="Arial Narrow" pitchFamily="34" charset="0"/>
            </a:endParaRPr>
          </a:p>
        </p:txBody>
      </p:sp>
      <p:pic>
        <p:nvPicPr>
          <p:cNvPr id="79" name="Picture 78" descr="antialpha_mass-HR.jpg"/>
          <p:cNvPicPr>
            <a:picLocks noChangeAspect="1"/>
          </p:cNvPicPr>
          <p:nvPr/>
        </p:nvPicPr>
        <p:blipFill>
          <a:blip r:embed="rId3" cstate="print"/>
          <a:srcRect r="16602" b="17185"/>
          <a:stretch>
            <a:fillRect/>
          </a:stretch>
        </p:blipFill>
        <p:spPr>
          <a:xfrm>
            <a:off x="0" y="3702030"/>
            <a:ext cx="3749040" cy="1807535"/>
          </a:xfrm>
          <a:prstGeom prst="rect">
            <a:avLst/>
          </a:prstGeom>
        </p:spPr>
      </p:pic>
      <p:sp>
        <p:nvSpPr>
          <p:cNvPr id="75"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6"/>
          <p:cNvPicPr>
            <a:picLocks noChangeAspect="1" noChangeArrowheads="1"/>
          </p:cNvPicPr>
          <p:nvPr/>
        </p:nvPicPr>
        <p:blipFill>
          <a:blip r:embed="rId3" cstate="print"/>
          <a:srcRect t="55587"/>
          <a:stretch>
            <a:fillRect/>
          </a:stretch>
        </p:blipFill>
        <p:spPr bwMode="auto">
          <a:xfrm rot="10800000">
            <a:off x="6093114" y="2566731"/>
            <a:ext cx="1976063" cy="625649"/>
          </a:xfrm>
          <a:prstGeom prst="rect">
            <a:avLst/>
          </a:prstGeom>
          <a:noFill/>
          <a:ln w="9525">
            <a:noFill/>
            <a:miter lim="800000"/>
            <a:headEnd/>
            <a:tailEnd/>
          </a:ln>
        </p:spPr>
      </p:pic>
      <p:pic>
        <p:nvPicPr>
          <p:cNvPr id="3" name="Picture 2"/>
          <p:cNvPicPr>
            <a:picLocks noChangeAspect="1"/>
          </p:cNvPicPr>
          <p:nvPr/>
        </p:nvPicPr>
        <p:blipFill rotWithShape="1">
          <a:blip r:embed="rId4" cstate="print"/>
          <a:srcRect l="7895" t="2055" r="16557"/>
          <a:stretch/>
        </p:blipFill>
        <p:spPr>
          <a:xfrm>
            <a:off x="7619999" y="2061943"/>
            <a:ext cx="1524001" cy="3777383"/>
          </a:xfrm>
          <a:prstGeom prst="rect">
            <a:avLst/>
          </a:prstGeom>
        </p:spPr>
      </p:pic>
      <p:sp>
        <p:nvSpPr>
          <p:cNvPr id="39" name="Oval 38"/>
          <p:cNvSpPr/>
          <p:nvPr/>
        </p:nvSpPr>
        <p:spPr>
          <a:xfrm>
            <a:off x="711200" y="3304673"/>
            <a:ext cx="48125" cy="4812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4" cstate="print"/>
          <a:srcRect l="7895" t="36653" r="16557"/>
          <a:stretch/>
        </p:blipFill>
        <p:spPr>
          <a:xfrm>
            <a:off x="12480" y="3400928"/>
            <a:ext cx="1452699" cy="2382276"/>
          </a:xfrm>
          <a:prstGeom prst="rect">
            <a:avLst/>
          </a:prstGeom>
        </p:spPr>
      </p:pic>
      <p:pic>
        <p:nvPicPr>
          <p:cNvPr id="22" name="Picture 21"/>
          <p:cNvPicPr>
            <a:picLocks noChangeAspect="1"/>
          </p:cNvPicPr>
          <p:nvPr/>
        </p:nvPicPr>
        <p:blipFill rotWithShape="1">
          <a:blip r:embed="rId4" cstate="print"/>
          <a:srcRect l="7895" t="36653" r="16557"/>
          <a:stretch/>
        </p:blipFill>
        <p:spPr>
          <a:xfrm rot="10800000">
            <a:off x="5348" y="900730"/>
            <a:ext cx="1419618" cy="2328027"/>
          </a:xfrm>
          <a:prstGeom prst="rect">
            <a:avLst/>
          </a:prstGeom>
        </p:spPr>
      </p:pic>
      <p:sp>
        <p:nvSpPr>
          <p:cNvPr id="35" name="TextBox 34"/>
          <p:cNvSpPr txBox="1"/>
          <p:nvPr/>
        </p:nvSpPr>
        <p:spPr>
          <a:xfrm>
            <a:off x="923091" y="4965699"/>
            <a:ext cx="1820109" cy="1169551"/>
          </a:xfrm>
          <a:prstGeom prst="rect">
            <a:avLst/>
          </a:prstGeom>
          <a:noFill/>
          <a:ln>
            <a:noFill/>
          </a:ln>
        </p:spPr>
        <p:txBody>
          <a:bodyPr wrap="square" rtlCol="0">
            <a:spAutoFit/>
          </a:bodyPr>
          <a:lstStyle/>
          <a:p>
            <a:r>
              <a:rPr lang="en-US" sz="1000" dirty="0" smtClean="0">
                <a:latin typeface="Arial" pitchFamily="34" charset="0"/>
                <a:cs typeface="Arial" pitchFamily="34" charset="0"/>
              </a:rPr>
              <a:t>Schematic of expected symmetric  back-to-back energy flow (“jets”) around the beam  direction from the interaction of two energetic </a:t>
            </a:r>
            <a:r>
              <a:rPr lang="en-US" sz="1000" dirty="0" err="1" smtClean="0">
                <a:latin typeface="Arial" pitchFamily="34" charset="0"/>
                <a:cs typeface="Arial" pitchFamily="34" charset="0"/>
              </a:rPr>
              <a:t>partons</a:t>
            </a:r>
            <a:r>
              <a:rPr lang="en-US" sz="1000" dirty="0" smtClean="0">
                <a:latin typeface="Arial" pitchFamily="34" charset="0"/>
                <a:cs typeface="Arial" pitchFamily="34" charset="0"/>
              </a:rPr>
              <a:t> (quarks, gluons) in proton – proton collisions</a:t>
            </a:r>
            <a:endParaRPr lang="en-US" sz="1000" dirty="0">
              <a:latin typeface="Arial" pitchFamily="34" charset="0"/>
              <a:cs typeface="Arial" pitchFamily="34" charset="0"/>
            </a:endParaRPr>
          </a:p>
        </p:txBody>
      </p:sp>
      <p:sp>
        <p:nvSpPr>
          <p:cNvPr id="36" name="TextBox 35"/>
          <p:cNvSpPr txBox="1"/>
          <p:nvPr/>
        </p:nvSpPr>
        <p:spPr>
          <a:xfrm>
            <a:off x="6146800" y="4965699"/>
            <a:ext cx="2006600" cy="1323439"/>
          </a:xfrm>
          <a:prstGeom prst="rect">
            <a:avLst/>
          </a:prstGeom>
          <a:noFill/>
          <a:ln>
            <a:noFill/>
          </a:ln>
        </p:spPr>
        <p:txBody>
          <a:bodyPr wrap="square" rtlCol="0">
            <a:spAutoFit/>
          </a:bodyPr>
          <a:lstStyle/>
          <a:p>
            <a:r>
              <a:rPr lang="en-US" sz="1000" dirty="0" smtClean="0">
                <a:latin typeface="Arial" pitchFamily="34" charset="0"/>
                <a:cs typeface="Arial" pitchFamily="34" charset="0"/>
              </a:rPr>
              <a:t>Observation in CMS of large asymmetric non back-to-back (jet) energy flow around the beam direction from the interaction of two energetic </a:t>
            </a:r>
            <a:r>
              <a:rPr lang="en-US" sz="1000" dirty="0" err="1" smtClean="0">
                <a:latin typeface="Arial" pitchFamily="34" charset="0"/>
                <a:cs typeface="Arial" pitchFamily="34" charset="0"/>
              </a:rPr>
              <a:t>partons</a:t>
            </a:r>
            <a:r>
              <a:rPr lang="en-US" sz="1000" dirty="0" smtClean="0">
                <a:latin typeface="Arial" pitchFamily="34" charset="0"/>
                <a:cs typeface="Arial" pitchFamily="34" charset="0"/>
              </a:rPr>
              <a:t> (quarks, gluons) in relativistic nucleus-nucleus collisions</a:t>
            </a:r>
            <a:endParaRPr lang="en-US" sz="1000" dirty="0">
              <a:latin typeface="Arial" pitchFamily="34" charset="0"/>
              <a:cs typeface="Arial" pitchFamily="34" charset="0"/>
            </a:endParaRPr>
          </a:p>
        </p:txBody>
      </p:sp>
      <p:pic>
        <p:nvPicPr>
          <p:cNvPr id="37" name="Picture 6"/>
          <p:cNvPicPr>
            <a:picLocks noChangeAspect="1" noChangeArrowheads="1"/>
          </p:cNvPicPr>
          <p:nvPr/>
        </p:nvPicPr>
        <p:blipFill>
          <a:blip r:embed="rId3" cstate="print"/>
          <a:srcRect t="44577"/>
          <a:stretch>
            <a:fillRect/>
          </a:stretch>
        </p:blipFill>
        <p:spPr bwMode="auto">
          <a:xfrm>
            <a:off x="6502192" y="3110552"/>
            <a:ext cx="1132472" cy="1751568"/>
          </a:xfrm>
          <a:prstGeom prst="rect">
            <a:avLst/>
          </a:prstGeom>
          <a:noFill/>
          <a:ln w="9525">
            <a:noFill/>
            <a:miter lim="800000"/>
            <a:headEnd/>
            <a:tailEnd/>
          </a:ln>
        </p:spPr>
      </p:pic>
      <p:pic>
        <p:nvPicPr>
          <p:cNvPr id="180230" name="Picture 6"/>
          <p:cNvPicPr>
            <a:picLocks noChangeAspect="1" noChangeArrowheads="1"/>
          </p:cNvPicPr>
          <p:nvPr/>
        </p:nvPicPr>
        <p:blipFill>
          <a:blip r:embed="rId3" cstate="print"/>
          <a:srcRect/>
          <a:stretch>
            <a:fillRect/>
          </a:stretch>
        </p:blipFill>
        <p:spPr bwMode="auto">
          <a:xfrm rot="170719">
            <a:off x="1283370" y="1662496"/>
            <a:ext cx="1132472" cy="3160387"/>
          </a:xfrm>
          <a:prstGeom prst="rect">
            <a:avLst/>
          </a:prstGeom>
          <a:noFill/>
          <a:ln w="9525">
            <a:noFill/>
            <a:miter lim="800000"/>
            <a:headEnd/>
            <a:tailEnd/>
          </a:ln>
        </p:spPr>
      </p:pic>
      <p:sp>
        <p:nvSpPr>
          <p:cNvPr id="40" name="TextBox 39"/>
          <p:cNvSpPr txBox="1"/>
          <p:nvPr/>
        </p:nvSpPr>
        <p:spPr>
          <a:xfrm>
            <a:off x="245980" y="2967789"/>
            <a:ext cx="967573" cy="738664"/>
          </a:xfrm>
          <a:prstGeom prst="rect">
            <a:avLst/>
          </a:prstGeom>
          <a:noFill/>
        </p:spPr>
        <p:txBody>
          <a:bodyPr wrap="none" rtlCol="0">
            <a:spAutoFit/>
          </a:bodyPr>
          <a:lstStyle/>
          <a:p>
            <a:pPr algn="ctr"/>
            <a:r>
              <a:rPr lang="en-US" sz="1400" dirty="0" smtClean="0">
                <a:latin typeface="Arial Narrow" pitchFamily="34" charset="0"/>
              </a:rPr>
              <a:t>Beam’s Eye</a:t>
            </a:r>
          </a:p>
          <a:p>
            <a:pPr algn="ctr"/>
            <a:endParaRPr lang="en-US" sz="1400" dirty="0" smtClean="0">
              <a:latin typeface="Arial Narrow" pitchFamily="34" charset="0"/>
            </a:endParaRPr>
          </a:p>
          <a:p>
            <a:pPr algn="ctr"/>
            <a:r>
              <a:rPr lang="en-US" sz="1400" dirty="0" smtClean="0">
                <a:latin typeface="Arial Narrow" pitchFamily="34" charset="0"/>
              </a:rPr>
              <a:t>View</a:t>
            </a:r>
            <a:endParaRPr lang="en-US" sz="1400" dirty="0">
              <a:latin typeface="Arial Narrow" pitchFamily="34" charset="0"/>
            </a:endParaRPr>
          </a:p>
        </p:txBody>
      </p:sp>
      <p:sp>
        <p:nvSpPr>
          <p:cNvPr id="43" name="Oval 42"/>
          <p:cNvSpPr/>
          <p:nvPr/>
        </p:nvSpPr>
        <p:spPr>
          <a:xfrm flipV="1">
            <a:off x="8328260" y="3352797"/>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2768242" y="3058637"/>
            <a:ext cx="3289300" cy="3170099"/>
          </a:xfrm>
          <a:prstGeom prst="rect">
            <a:avLst/>
          </a:prstGeom>
          <a:noFill/>
          <a:ln>
            <a:noFill/>
          </a:ln>
        </p:spPr>
        <p:txBody>
          <a:bodyPr wrap="square" rtlCol="0">
            <a:spAutoFit/>
          </a:bodyPr>
          <a:lstStyle/>
          <a:p>
            <a:r>
              <a:rPr lang="en-US" sz="1400" dirty="0" smtClean="0">
                <a:latin typeface="Arial" pitchFamily="34" charset="0"/>
                <a:cs typeface="Arial" pitchFamily="34" charset="0"/>
              </a:rPr>
              <a:t>Heavy ion data at the LHC indicate a new state of opaque, strongly interacting matter similar to that first discovered at RHIC is produced in heavy ion collisions.  “Jets” of energetic particles that traverse the new form of matter are disrupted (right) unlike in proton-proton collisions (left).</a:t>
            </a:r>
          </a:p>
          <a:p>
            <a:endParaRPr lang="en-US" sz="400" dirty="0" smtClean="0">
              <a:latin typeface="Arial" pitchFamily="34" charset="0"/>
              <a:cs typeface="Arial" pitchFamily="34" charset="0"/>
            </a:endParaRPr>
          </a:p>
          <a:p>
            <a:r>
              <a:rPr lang="en-US" sz="1400" dirty="0" smtClean="0">
                <a:latin typeface="Arial" pitchFamily="34" charset="0"/>
                <a:cs typeface="Arial" pitchFamily="34" charset="0"/>
              </a:rPr>
              <a:t>The results show that this new form of matter, believed to have influenced the evolution of  the early universe, has unique properties and interacts more strongly than any matter previously produced in the laboratory.</a:t>
            </a:r>
            <a:endParaRPr lang="en-US" sz="1400" dirty="0">
              <a:latin typeface="Arial" pitchFamily="34" charset="0"/>
              <a:cs typeface="Arial" pitchFamily="34" charset="0"/>
            </a:endParaRPr>
          </a:p>
        </p:txBody>
      </p:sp>
      <p:sp>
        <p:nvSpPr>
          <p:cNvPr id="45" name="TextBox 44"/>
          <p:cNvSpPr txBox="1"/>
          <p:nvPr/>
        </p:nvSpPr>
        <p:spPr>
          <a:xfrm>
            <a:off x="0" y="181792"/>
            <a:ext cx="9144000" cy="369332"/>
          </a:xfrm>
          <a:prstGeom prst="rect">
            <a:avLst/>
          </a:prstGeom>
          <a:noFill/>
        </p:spPr>
        <p:txBody>
          <a:bodyPr wrap="square" rtlCol="0">
            <a:spAutoFit/>
          </a:bodyPr>
          <a:lstStyle/>
          <a:p>
            <a:pPr algn="ctr">
              <a:lnSpc>
                <a:spcPct val="90000"/>
              </a:lnSpc>
            </a:pPr>
            <a:r>
              <a:rPr lang="en-US" sz="2000" dirty="0" smtClean="0">
                <a:solidFill>
                  <a:srgbClr val="106636"/>
                </a:solidFill>
              </a:rPr>
              <a:t>Other NP Investments: Heavy Ion Research at the LHC</a:t>
            </a:r>
            <a:endParaRPr lang="en-US" sz="2000" dirty="0">
              <a:solidFill>
                <a:srgbClr val="106636"/>
              </a:solidFill>
            </a:endParaRPr>
          </a:p>
        </p:txBody>
      </p:sp>
      <p:sp>
        <p:nvSpPr>
          <p:cNvPr id="46" name="TextBox 45"/>
          <p:cNvSpPr txBox="1"/>
          <p:nvPr/>
        </p:nvSpPr>
        <p:spPr>
          <a:xfrm>
            <a:off x="6781800" y="1291389"/>
            <a:ext cx="1769311" cy="861774"/>
          </a:xfrm>
          <a:prstGeom prst="rect">
            <a:avLst/>
          </a:prstGeom>
          <a:noFill/>
          <a:ln>
            <a:noFill/>
          </a:ln>
        </p:spPr>
        <p:txBody>
          <a:bodyPr wrap="square" rtlCol="0">
            <a:spAutoFit/>
          </a:bodyPr>
          <a:lstStyle/>
          <a:p>
            <a:r>
              <a:rPr lang="en-US" sz="1000" dirty="0" smtClean="0">
                <a:latin typeface="Arial" pitchFamily="34" charset="0"/>
                <a:cs typeface="Arial" pitchFamily="34" charset="0"/>
              </a:rPr>
              <a:t>Energy deposition in the CMS detector at the Large </a:t>
            </a:r>
            <a:r>
              <a:rPr lang="en-US" sz="1000" dirty="0" err="1" smtClean="0">
                <a:latin typeface="Arial" pitchFamily="34" charset="0"/>
                <a:cs typeface="Arial" pitchFamily="34" charset="0"/>
              </a:rPr>
              <a:t>Hadron</a:t>
            </a:r>
            <a:r>
              <a:rPr lang="en-US" sz="1000" dirty="0" smtClean="0">
                <a:latin typeface="Arial" pitchFamily="34" charset="0"/>
                <a:cs typeface="Arial" pitchFamily="34" charset="0"/>
              </a:rPr>
              <a:t> Collider (LHC) as a function of angle around the beam direction </a:t>
            </a:r>
          </a:p>
        </p:txBody>
      </p:sp>
      <p:cxnSp>
        <p:nvCxnSpPr>
          <p:cNvPr id="53" name="Straight Arrow Connector 52"/>
          <p:cNvCxnSpPr/>
          <p:nvPr/>
        </p:nvCxnSpPr>
        <p:spPr>
          <a:xfrm flipH="1" flipV="1">
            <a:off x="6497054" y="2807371"/>
            <a:ext cx="545430" cy="4331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2" name="Picture 71" descr="0712017_02.jpg"/>
          <p:cNvPicPr>
            <a:picLocks noChangeAspect="1"/>
          </p:cNvPicPr>
          <p:nvPr/>
        </p:nvPicPr>
        <p:blipFill>
          <a:blip r:embed="rId5" cstate="print"/>
          <a:stretch>
            <a:fillRect/>
          </a:stretch>
        </p:blipFill>
        <p:spPr>
          <a:xfrm>
            <a:off x="2752950" y="832549"/>
            <a:ext cx="3306826" cy="2215574"/>
          </a:xfrm>
          <a:prstGeom prst="rect">
            <a:avLst/>
          </a:prstGeom>
        </p:spPr>
      </p:pic>
      <p:pic>
        <p:nvPicPr>
          <p:cNvPr id="75" name="Picture 6"/>
          <p:cNvPicPr>
            <a:picLocks noChangeAspect="1" noChangeArrowheads="1"/>
          </p:cNvPicPr>
          <p:nvPr/>
        </p:nvPicPr>
        <p:blipFill>
          <a:blip r:embed="rId3" cstate="print"/>
          <a:srcRect l="74282" t="80957" r="5680" b="2847"/>
          <a:stretch>
            <a:fillRect/>
          </a:stretch>
        </p:blipFill>
        <p:spPr bwMode="auto">
          <a:xfrm rot="10800000" flipH="1">
            <a:off x="7251030" y="2585937"/>
            <a:ext cx="609603" cy="256679"/>
          </a:xfrm>
          <a:prstGeom prst="rect">
            <a:avLst/>
          </a:prstGeom>
          <a:solidFill>
            <a:schemeClr val="accent1"/>
          </a:solidFill>
          <a:ln w="9525">
            <a:noFill/>
            <a:miter lim="800000"/>
            <a:headEnd/>
            <a:tailEnd/>
          </a:ln>
        </p:spPr>
      </p:pic>
      <p:cxnSp>
        <p:nvCxnSpPr>
          <p:cNvPr id="56" name="Straight Arrow Connector 55"/>
          <p:cNvCxnSpPr/>
          <p:nvPr/>
        </p:nvCxnSpPr>
        <p:spPr>
          <a:xfrm flipV="1">
            <a:off x="7083380" y="2701402"/>
            <a:ext cx="645751" cy="5440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6866024" y="2759244"/>
            <a:ext cx="204477" cy="51199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6647535" y="2775063"/>
            <a:ext cx="435845" cy="509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z="1200" smtClean="0">
                <a:solidFill>
                  <a:srgbClr val="336600"/>
                </a:solidFill>
              </a:rPr>
              <a:pPr>
                <a:defRPr/>
              </a:pPr>
              <a:t>15</a:t>
            </a:fld>
            <a:endParaRPr lang="en-US" sz="1200" dirty="0">
              <a:solidFill>
                <a:srgbClr val="336600"/>
              </a:solidFill>
            </a:endParaRPr>
          </a:p>
        </p:txBody>
      </p:sp>
      <p:sp>
        <p:nvSpPr>
          <p:cNvPr id="29" name="Rectangle 28"/>
          <p:cNvSpPr/>
          <p:nvPr/>
        </p:nvSpPr>
        <p:spPr>
          <a:xfrm>
            <a:off x="2755363" y="809222"/>
            <a:ext cx="3302000" cy="5359757"/>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954590" y="3090929"/>
            <a:ext cx="257579" cy="296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75" idx="1"/>
          </p:cNvCxnSpPr>
          <p:nvPr/>
        </p:nvCxnSpPr>
        <p:spPr>
          <a:xfrm flipV="1">
            <a:off x="7106653" y="2714276"/>
            <a:ext cx="144377" cy="52623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extLst>
      <p:ext uri="{BB962C8B-B14F-4D97-AF65-F5344CB8AC3E}">
        <p14:creationId xmlns:p14="http://schemas.microsoft.com/office/powerpoint/2010/main" xmlns="" val="254310018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ATLAS floor plan-Jan08"/>
          <p:cNvPicPr>
            <a:picLocks noChangeAspect="1" noChangeArrowheads="1"/>
          </p:cNvPicPr>
          <p:nvPr/>
        </p:nvPicPr>
        <p:blipFill>
          <a:blip r:embed="rId2" cstate="print"/>
          <a:srcRect/>
          <a:stretch>
            <a:fillRect/>
          </a:stretch>
        </p:blipFill>
        <p:spPr bwMode="auto">
          <a:xfrm>
            <a:off x="242887" y="857250"/>
            <a:ext cx="8755176" cy="5329238"/>
          </a:xfrm>
          <a:prstGeom prst="rect">
            <a:avLst/>
          </a:prstGeom>
          <a:noFill/>
        </p:spPr>
      </p:pic>
      <p:sp>
        <p:nvSpPr>
          <p:cNvPr id="10" name="Title 1"/>
          <p:cNvSpPr txBox="1">
            <a:spLocks/>
          </p:cNvSpPr>
          <p:nvPr/>
        </p:nvSpPr>
        <p:spPr bwMode="auto">
          <a:xfrm>
            <a:off x="485774" y="266700"/>
            <a:ext cx="7954963" cy="323165"/>
          </a:xfrm>
          <a:prstGeom prst="rect">
            <a:avLst/>
          </a:prstGeom>
          <a:noFill/>
          <a:ln w="9525">
            <a:noFill/>
            <a:miter lim="800000"/>
            <a:headEnd/>
            <a:tailEnd/>
          </a:ln>
        </p:spPr>
        <p:txBody>
          <a:bodyPr tIns="0">
            <a:spAutoFit/>
          </a:bodyPr>
          <a:lstStyle/>
          <a:p>
            <a:pPr algn="ctr">
              <a:lnSpc>
                <a:spcPct val="90000"/>
              </a:lnSpc>
              <a:defRPr/>
            </a:pPr>
            <a:r>
              <a:rPr lang="en-US" sz="2000" kern="0" dirty="0" smtClean="0">
                <a:solidFill>
                  <a:srgbClr val="106636"/>
                </a:solidFill>
                <a:latin typeface="Arial" pitchFamily="34" charset="0"/>
                <a:ea typeface="+mj-ea"/>
                <a:cs typeface="Arial" pitchFamily="34" charset="0"/>
              </a:rPr>
              <a:t>Argonne Tandem </a:t>
            </a:r>
            <a:r>
              <a:rPr lang="en-US" sz="2000" kern="0" dirty="0" err="1" smtClean="0">
                <a:solidFill>
                  <a:srgbClr val="106636"/>
                </a:solidFill>
                <a:latin typeface="Arial" pitchFamily="34" charset="0"/>
                <a:ea typeface="+mj-ea"/>
                <a:cs typeface="Arial" pitchFamily="34" charset="0"/>
              </a:rPr>
              <a:t>Linac</a:t>
            </a:r>
            <a:r>
              <a:rPr lang="en-US" sz="2000" kern="0" dirty="0" smtClean="0">
                <a:solidFill>
                  <a:srgbClr val="106636"/>
                </a:solidFill>
                <a:latin typeface="Arial" pitchFamily="34" charset="0"/>
                <a:ea typeface="+mj-ea"/>
                <a:cs typeface="Arial" pitchFamily="34" charset="0"/>
              </a:rPr>
              <a:t> Accelerator System Layout</a:t>
            </a:r>
            <a:endParaRPr lang="en-US" sz="2000" kern="0" dirty="0">
              <a:solidFill>
                <a:srgbClr val="106636"/>
              </a:solidFill>
              <a:latin typeface="Arial" pitchFamily="34" charset="0"/>
              <a:ea typeface="+mj-ea"/>
              <a:cs typeface="Arial" pitchFamily="34" charset="0"/>
            </a:endParaRPr>
          </a:p>
        </p:txBody>
      </p:sp>
      <p:cxnSp>
        <p:nvCxnSpPr>
          <p:cNvPr id="14" name="Straight Arrow Connector 13"/>
          <p:cNvCxnSpPr>
            <a:stCxn id="17" idx="2"/>
          </p:cNvCxnSpPr>
          <p:nvPr/>
        </p:nvCxnSpPr>
        <p:spPr>
          <a:xfrm>
            <a:off x="1216024" y="2439886"/>
            <a:ext cx="212726" cy="6319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2"/>
          <p:cNvSpPr>
            <a:spLocks noGrp="1"/>
          </p:cNvSpPr>
          <p:nvPr>
            <p:ph type="sldNum" sz="quarter" idx="4294967295"/>
          </p:nvPr>
        </p:nvSpPr>
        <p:spPr>
          <a:xfrm>
            <a:off x="8304420" y="6416815"/>
            <a:ext cx="415925" cy="277811"/>
          </a:xfrm>
          <a:prstGeom prst="rect">
            <a:avLst/>
          </a:prstGeom>
        </p:spPr>
        <p:txBody>
          <a:bodyPr/>
          <a:lstStyle/>
          <a:p>
            <a:fld id="{68F455FD-F83C-4433-AE11-4D89943CC4D6}" type="slidenum">
              <a:rPr lang="en-US" sz="1200" smtClean="0">
                <a:solidFill>
                  <a:srgbClr val="106636"/>
                </a:solidFill>
              </a:rPr>
              <a:pPr/>
              <a:t>16</a:t>
            </a:fld>
            <a:endParaRPr lang="en-US" sz="1200" dirty="0">
              <a:solidFill>
                <a:srgbClr val="106636"/>
              </a:solidFill>
            </a:endParaRPr>
          </a:p>
        </p:txBody>
      </p:sp>
      <p:pic>
        <p:nvPicPr>
          <p:cNvPr id="17" name="Content Placeholder 3"/>
          <p:cNvPicPr>
            <a:picLocks noChangeAspect="1"/>
          </p:cNvPicPr>
          <p:nvPr/>
        </p:nvPicPr>
        <p:blipFill>
          <a:blip r:embed="rId3" cstate="print"/>
          <a:srcRect/>
          <a:stretch>
            <a:fillRect/>
          </a:stretch>
        </p:blipFill>
        <p:spPr bwMode="auto">
          <a:xfrm>
            <a:off x="0" y="817724"/>
            <a:ext cx="2432048" cy="1622162"/>
          </a:xfrm>
          <a:prstGeom prst="rect">
            <a:avLst/>
          </a:prstGeom>
          <a:noFill/>
          <a:ln w="9525">
            <a:noFill/>
            <a:miter lim="800000"/>
            <a:headEnd/>
            <a:tailEnd/>
          </a:ln>
        </p:spPr>
      </p:pic>
      <p:sp>
        <p:nvSpPr>
          <p:cNvPr id="19" name="Freeform 18"/>
          <p:cNvSpPr>
            <a:spLocks noChangeAspect="1"/>
          </p:cNvSpPr>
          <p:nvPr/>
        </p:nvSpPr>
        <p:spPr>
          <a:xfrm>
            <a:off x="2257425" y="1936476"/>
            <a:ext cx="419100" cy="241574"/>
          </a:xfrm>
          <a:custGeom>
            <a:avLst/>
            <a:gdLst>
              <a:gd name="connsiteX0" fmla="*/ 0 w 562131"/>
              <a:gd name="connsiteY0" fmla="*/ 149901 h 299803"/>
              <a:gd name="connsiteX1" fmla="*/ 164892 w 562131"/>
              <a:gd name="connsiteY1" fmla="*/ 0 h 299803"/>
              <a:gd name="connsiteX2" fmla="*/ 562131 w 562131"/>
              <a:gd name="connsiteY2" fmla="*/ 7495 h 299803"/>
              <a:gd name="connsiteX3" fmla="*/ 562131 w 562131"/>
              <a:gd name="connsiteY3" fmla="*/ 299803 h 299803"/>
              <a:gd name="connsiteX4" fmla="*/ 239843 w 562131"/>
              <a:gd name="connsiteY4" fmla="*/ 284813 h 299803"/>
              <a:gd name="connsiteX5" fmla="*/ 7495 w 562131"/>
              <a:gd name="connsiteY5" fmla="*/ 202367 h 299803"/>
              <a:gd name="connsiteX0" fmla="*/ 0 w 562131"/>
              <a:gd name="connsiteY0" fmla="*/ 149901 h 307673"/>
              <a:gd name="connsiteX1" fmla="*/ 164892 w 562131"/>
              <a:gd name="connsiteY1" fmla="*/ 0 h 307673"/>
              <a:gd name="connsiteX2" fmla="*/ 562131 w 562131"/>
              <a:gd name="connsiteY2" fmla="*/ 7495 h 307673"/>
              <a:gd name="connsiteX3" fmla="*/ 562131 w 562131"/>
              <a:gd name="connsiteY3" fmla="*/ 299803 h 307673"/>
              <a:gd name="connsiteX4" fmla="*/ 167453 w 562131"/>
              <a:gd name="connsiteY4" fmla="*/ 307673 h 307673"/>
              <a:gd name="connsiteX5" fmla="*/ 7495 w 562131"/>
              <a:gd name="connsiteY5" fmla="*/ 202367 h 307673"/>
              <a:gd name="connsiteX0" fmla="*/ 0 w 562131"/>
              <a:gd name="connsiteY0" fmla="*/ 149901 h 300053"/>
              <a:gd name="connsiteX1" fmla="*/ 164892 w 562131"/>
              <a:gd name="connsiteY1" fmla="*/ 0 h 300053"/>
              <a:gd name="connsiteX2" fmla="*/ 562131 w 562131"/>
              <a:gd name="connsiteY2" fmla="*/ 7495 h 300053"/>
              <a:gd name="connsiteX3" fmla="*/ 562131 w 562131"/>
              <a:gd name="connsiteY3" fmla="*/ 299803 h 300053"/>
              <a:gd name="connsiteX4" fmla="*/ 171263 w 562131"/>
              <a:gd name="connsiteY4" fmla="*/ 300053 h 300053"/>
              <a:gd name="connsiteX5" fmla="*/ 7495 w 562131"/>
              <a:gd name="connsiteY5" fmla="*/ 202367 h 300053"/>
              <a:gd name="connsiteX0" fmla="*/ 0 w 558321"/>
              <a:gd name="connsiteY0" fmla="*/ 130851 h 300053"/>
              <a:gd name="connsiteX1" fmla="*/ 161082 w 558321"/>
              <a:gd name="connsiteY1" fmla="*/ 0 h 300053"/>
              <a:gd name="connsiteX2" fmla="*/ 558321 w 558321"/>
              <a:gd name="connsiteY2" fmla="*/ 7495 h 300053"/>
              <a:gd name="connsiteX3" fmla="*/ 558321 w 558321"/>
              <a:gd name="connsiteY3" fmla="*/ 299803 h 300053"/>
              <a:gd name="connsiteX4" fmla="*/ 167453 w 558321"/>
              <a:gd name="connsiteY4" fmla="*/ 300053 h 300053"/>
              <a:gd name="connsiteX5" fmla="*/ 3685 w 558321"/>
              <a:gd name="connsiteY5" fmla="*/ 202367 h 300053"/>
              <a:gd name="connsiteX0" fmla="*/ 7745 w 566066"/>
              <a:gd name="connsiteY0" fmla="*/ 130851 h 300053"/>
              <a:gd name="connsiteX1" fmla="*/ 168827 w 566066"/>
              <a:gd name="connsiteY1" fmla="*/ 0 h 300053"/>
              <a:gd name="connsiteX2" fmla="*/ 566066 w 566066"/>
              <a:gd name="connsiteY2" fmla="*/ 7495 h 300053"/>
              <a:gd name="connsiteX3" fmla="*/ 566066 w 566066"/>
              <a:gd name="connsiteY3" fmla="*/ 299803 h 300053"/>
              <a:gd name="connsiteX4" fmla="*/ 175198 w 566066"/>
              <a:gd name="connsiteY4" fmla="*/ 300053 h 300053"/>
              <a:gd name="connsiteX5" fmla="*/ 0 w 566066"/>
              <a:gd name="connsiteY5" fmla="*/ 183317 h 300053"/>
              <a:gd name="connsiteX0" fmla="*/ 0 w 558321"/>
              <a:gd name="connsiteY0" fmla="*/ 130851 h 300053"/>
              <a:gd name="connsiteX1" fmla="*/ 161082 w 558321"/>
              <a:gd name="connsiteY1" fmla="*/ 0 h 300053"/>
              <a:gd name="connsiteX2" fmla="*/ 558321 w 558321"/>
              <a:gd name="connsiteY2" fmla="*/ 7495 h 300053"/>
              <a:gd name="connsiteX3" fmla="*/ 558321 w 558321"/>
              <a:gd name="connsiteY3" fmla="*/ 299803 h 300053"/>
              <a:gd name="connsiteX4" fmla="*/ 167453 w 558321"/>
              <a:gd name="connsiteY4" fmla="*/ 300053 h 300053"/>
              <a:gd name="connsiteX5" fmla="*/ 7495 w 558321"/>
              <a:gd name="connsiteY5" fmla="*/ 187127 h 300053"/>
              <a:gd name="connsiteX0" fmla="*/ 125 w 558446"/>
              <a:gd name="connsiteY0" fmla="*/ 130851 h 300053"/>
              <a:gd name="connsiteX1" fmla="*/ 161207 w 558446"/>
              <a:gd name="connsiteY1" fmla="*/ 0 h 300053"/>
              <a:gd name="connsiteX2" fmla="*/ 558446 w 558446"/>
              <a:gd name="connsiteY2" fmla="*/ 7495 h 300053"/>
              <a:gd name="connsiteX3" fmla="*/ 558446 w 558446"/>
              <a:gd name="connsiteY3" fmla="*/ 299803 h 300053"/>
              <a:gd name="connsiteX4" fmla="*/ 167578 w 558446"/>
              <a:gd name="connsiteY4" fmla="*/ 300053 h 300053"/>
              <a:gd name="connsiteX5" fmla="*/ 0 w 558446"/>
              <a:gd name="connsiteY5" fmla="*/ 183317 h 30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446" h="300053">
                <a:moveTo>
                  <a:pt x="125" y="130851"/>
                </a:moveTo>
                <a:lnTo>
                  <a:pt x="161207" y="0"/>
                </a:lnTo>
                <a:lnTo>
                  <a:pt x="558446" y="7495"/>
                </a:lnTo>
                <a:lnTo>
                  <a:pt x="558446" y="299803"/>
                </a:lnTo>
                <a:lnTo>
                  <a:pt x="167578" y="300053"/>
                </a:lnTo>
                <a:lnTo>
                  <a:pt x="0" y="183317"/>
                </a:lnTo>
              </a:path>
            </a:pathLst>
          </a:custGeom>
          <a:solidFill>
            <a:schemeClr val="accent2"/>
          </a:solidFill>
          <a:ln w="38100"/>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dirty="0">
              <a:solidFill>
                <a:srgbClr val="FF0000"/>
              </a:solidFill>
            </a:endParaRPr>
          </a:p>
        </p:txBody>
      </p:sp>
      <p:cxnSp>
        <p:nvCxnSpPr>
          <p:cNvPr id="20" name="Straight Arrow Connector 19"/>
          <p:cNvCxnSpPr>
            <a:endCxn id="22" idx="0"/>
          </p:cNvCxnSpPr>
          <p:nvPr/>
        </p:nvCxnSpPr>
        <p:spPr>
          <a:xfrm flipH="1">
            <a:off x="590549" y="2071690"/>
            <a:ext cx="1666876" cy="1904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442912" y="1614488"/>
            <a:ext cx="147637" cy="476250"/>
          </a:xfrm>
          <a:custGeom>
            <a:avLst/>
            <a:gdLst>
              <a:gd name="connsiteX0" fmla="*/ 541020 w 541020"/>
              <a:gd name="connsiteY0" fmla="*/ 1851660 h 1851660"/>
              <a:gd name="connsiteX1" fmla="*/ 0 w 541020"/>
              <a:gd name="connsiteY1" fmla="*/ 1447800 h 1851660"/>
              <a:gd name="connsiteX2" fmla="*/ 38100 w 541020"/>
              <a:gd name="connsiteY2" fmla="*/ 518160 h 1851660"/>
              <a:gd name="connsiteX3" fmla="*/ 312420 w 541020"/>
              <a:gd name="connsiteY3" fmla="*/ 0 h 1851660"/>
              <a:gd name="connsiteX0" fmla="*/ 998220 w 998220"/>
              <a:gd name="connsiteY0" fmla="*/ 1851660 h 1851660"/>
              <a:gd name="connsiteX1" fmla="*/ 0 w 998220"/>
              <a:gd name="connsiteY1" fmla="*/ 1447800 h 1851660"/>
              <a:gd name="connsiteX2" fmla="*/ 38100 w 998220"/>
              <a:gd name="connsiteY2" fmla="*/ 518160 h 1851660"/>
              <a:gd name="connsiteX3" fmla="*/ 312420 w 998220"/>
              <a:gd name="connsiteY3" fmla="*/ 0 h 1851660"/>
              <a:gd name="connsiteX0" fmla="*/ 960120 w 960120"/>
              <a:gd name="connsiteY0" fmla="*/ 1851660 h 1851660"/>
              <a:gd name="connsiteX1" fmla="*/ 251460 w 960120"/>
              <a:gd name="connsiteY1" fmla="*/ 1173480 h 1851660"/>
              <a:gd name="connsiteX2" fmla="*/ 0 w 960120"/>
              <a:gd name="connsiteY2" fmla="*/ 518160 h 1851660"/>
              <a:gd name="connsiteX3" fmla="*/ 274320 w 960120"/>
              <a:gd name="connsiteY3" fmla="*/ 0 h 1851660"/>
              <a:gd name="connsiteX0" fmla="*/ 769620 w 769620"/>
              <a:gd name="connsiteY0" fmla="*/ 1851660 h 1851660"/>
              <a:gd name="connsiteX1" fmla="*/ 60960 w 769620"/>
              <a:gd name="connsiteY1" fmla="*/ 1173480 h 1851660"/>
              <a:gd name="connsiteX2" fmla="*/ 0 w 769620"/>
              <a:gd name="connsiteY2" fmla="*/ 525780 h 1851660"/>
              <a:gd name="connsiteX3" fmla="*/ 83820 w 769620"/>
              <a:gd name="connsiteY3" fmla="*/ 0 h 1851660"/>
              <a:gd name="connsiteX0" fmla="*/ 769620 w 769620"/>
              <a:gd name="connsiteY0" fmla="*/ 1905000 h 1905000"/>
              <a:gd name="connsiteX1" fmla="*/ 60960 w 769620"/>
              <a:gd name="connsiteY1" fmla="*/ 1226820 h 1905000"/>
              <a:gd name="connsiteX2" fmla="*/ 0 w 769620"/>
              <a:gd name="connsiteY2" fmla="*/ 579120 h 1905000"/>
              <a:gd name="connsiteX3" fmla="*/ 601980 w 769620"/>
              <a:gd name="connsiteY3" fmla="*/ 0 h 1905000"/>
            </a:gdLst>
            <a:ahLst/>
            <a:cxnLst>
              <a:cxn ang="0">
                <a:pos x="connsiteX0" y="connsiteY0"/>
              </a:cxn>
              <a:cxn ang="0">
                <a:pos x="connsiteX1" y="connsiteY1"/>
              </a:cxn>
              <a:cxn ang="0">
                <a:pos x="connsiteX2" y="connsiteY2"/>
              </a:cxn>
              <a:cxn ang="0">
                <a:pos x="connsiteX3" y="connsiteY3"/>
              </a:cxn>
            </a:cxnLst>
            <a:rect l="l" t="t" r="r" b="b"/>
            <a:pathLst>
              <a:path w="769620" h="1905000">
                <a:moveTo>
                  <a:pt x="769620" y="1905000"/>
                </a:moveTo>
                <a:lnTo>
                  <a:pt x="60960" y="1226820"/>
                </a:lnTo>
                <a:lnTo>
                  <a:pt x="0" y="579120"/>
                </a:lnTo>
                <a:lnTo>
                  <a:pt x="601980" y="0"/>
                </a:lnTo>
              </a:path>
            </a:pathLst>
          </a:custGeom>
          <a:noFill/>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dirty="0"/>
          </a:p>
        </p:txBody>
      </p:sp>
      <p:cxnSp>
        <p:nvCxnSpPr>
          <p:cNvPr id="25" name="Straight Arrow Connector 24"/>
          <p:cNvCxnSpPr/>
          <p:nvPr/>
        </p:nvCxnSpPr>
        <p:spPr>
          <a:xfrm flipV="1">
            <a:off x="457200" y="1057274"/>
            <a:ext cx="657226" cy="6591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Line 11"/>
          <p:cNvSpPr>
            <a:spLocks noChangeShapeType="1"/>
          </p:cNvSpPr>
          <p:nvPr/>
        </p:nvSpPr>
        <p:spPr bwMode="auto">
          <a:xfrm flipV="1">
            <a:off x="1068388" y="1012824"/>
            <a:ext cx="682625" cy="115888"/>
          </a:xfrm>
          <a:prstGeom prst="line">
            <a:avLst/>
          </a:prstGeom>
          <a:noFill/>
          <a:ln w="44450">
            <a:solidFill>
              <a:srgbClr val="00CC00"/>
            </a:solidFill>
            <a:round/>
            <a:headEnd/>
            <a:tailEnd type="arrow" w="med" len="med"/>
          </a:ln>
          <a:effectLst/>
        </p:spPr>
        <p:txBody>
          <a:bodyPr/>
          <a:lstStyle/>
          <a:p>
            <a:endParaRPr lang="en-US"/>
          </a:p>
        </p:txBody>
      </p:sp>
      <p:sp>
        <p:nvSpPr>
          <p:cNvPr id="29" name="Line 10"/>
          <p:cNvSpPr>
            <a:spLocks noChangeShapeType="1"/>
          </p:cNvSpPr>
          <p:nvPr/>
        </p:nvSpPr>
        <p:spPr bwMode="auto">
          <a:xfrm flipV="1">
            <a:off x="1023938" y="828675"/>
            <a:ext cx="176212" cy="328612"/>
          </a:xfrm>
          <a:prstGeom prst="line">
            <a:avLst/>
          </a:prstGeom>
          <a:noFill/>
          <a:ln w="44450">
            <a:solidFill>
              <a:srgbClr val="FF0000"/>
            </a:solidFill>
            <a:round/>
            <a:headEnd/>
            <a:tailEnd type="arrow" w="med" len="med"/>
          </a:ln>
          <a:effectLst/>
        </p:spPr>
        <p:txBody>
          <a:bodyPr/>
          <a:lstStyle/>
          <a:p>
            <a:endParaRPr lang="en-US"/>
          </a:p>
        </p:txBody>
      </p:sp>
      <p:sp>
        <p:nvSpPr>
          <p:cNvPr id="18" name="TextBox 17"/>
          <p:cNvSpPr txBox="1"/>
          <p:nvPr/>
        </p:nvSpPr>
        <p:spPr>
          <a:xfrm>
            <a:off x="2623930" y="1351722"/>
            <a:ext cx="3450816" cy="923330"/>
          </a:xfrm>
          <a:prstGeom prst="rect">
            <a:avLst/>
          </a:prstGeom>
          <a:noFill/>
        </p:spPr>
        <p:txBody>
          <a:bodyPr wrap="none" rtlCol="0">
            <a:spAutoFit/>
          </a:bodyPr>
          <a:lstStyle/>
          <a:p>
            <a:r>
              <a:rPr lang="en-US" dirty="0" smtClean="0">
                <a:latin typeface="Arial Narrow" pitchFamily="34" charset="0"/>
              </a:rPr>
              <a:t>A Unique Premier Stable Beam Facility</a:t>
            </a:r>
          </a:p>
          <a:p>
            <a:r>
              <a:rPr lang="en-US" dirty="0" smtClean="0">
                <a:latin typeface="Arial Narrow" pitchFamily="34" charset="0"/>
              </a:rPr>
              <a:t>For research on Nuclear Structure &amp;</a:t>
            </a:r>
          </a:p>
          <a:p>
            <a:r>
              <a:rPr lang="en-US" dirty="0" smtClean="0">
                <a:latin typeface="Arial Narrow" pitchFamily="34" charset="0"/>
              </a:rPr>
              <a:t>Nuclear Astrophysics</a:t>
            </a:r>
            <a:endParaRPr lang="en-US" dirty="0">
              <a:latin typeface="Arial Narrow" pitchFamily="34" charset="0"/>
            </a:endParaRPr>
          </a:p>
        </p:txBody>
      </p:sp>
      <p:sp>
        <p:nvSpPr>
          <p:cNvPr id="15"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stretch>
            <a:fillRect/>
          </a:stretch>
        </p:blipFill>
        <p:spPr>
          <a:xfrm>
            <a:off x="256673" y="1108254"/>
            <a:ext cx="4703346" cy="2894367"/>
          </a:xfrm>
          <a:prstGeom prst="rect">
            <a:avLst/>
          </a:prstGeom>
        </p:spPr>
      </p:pic>
      <p:sp>
        <p:nvSpPr>
          <p:cNvPr id="5" name="TextBox 4"/>
          <p:cNvSpPr txBox="1"/>
          <p:nvPr/>
        </p:nvSpPr>
        <p:spPr>
          <a:xfrm>
            <a:off x="138022" y="0"/>
            <a:ext cx="8871284" cy="7347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2000" dirty="0" smtClean="0">
                <a:solidFill>
                  <a:srgbClr val="106636"/>
                </a:solidFill>
                <a:latin typeface="Arial" pitchFamily="34" charset="0"/>
                <a:ea typeface="+mj-ea"/>
                <a:cs typeface="Arial" pitchFamily="34" charset="0"/>
              </a:rPr>
              <a:t>Research Focus of the Facility for Rare Isotope Beams </a:t>
            </a:r>
          </a:p>
        </p:txBody>
      </p:sp>
      <p:sp>
        <p:nvSpPr>
          <p:cNvPr id="9" name="TextBox 8"/>
          <p:cNvSpPr txBox="1"/>
          <p:nvPr/>
        </p:nvSpPr>
        <p:spPr>
          <a:xfrm>
            <a:off x="449179" y="766012"/>
            <a:ext cx="4732421" cy="338554"/>
          </a:xfrm>
          <a:prstGeom prst="rect">
            <a:avLst/>
          </a:prstGeom>
          <a:noFill/>
        </p:spPr>
        <p:txBody>
          <a:bodyPr wrap="square" rtlCol="0">
            <a:spAutoFit/>
          </a:bodyPr>
          <a:lstStyle/>
          <a:p>
            <a:r>
              <a:rPr lang="en-US" sz="1600" dirty="0" smtClean="0">
                <a:latin typeface="Arial Narrow" pitchFamily="34" charset="0"/>
              </a:rPr>
              <a:t>Existing National Superconducting Cyclotron Laboratory</a:t>
            </a:r>
            <a:endParaRPr lang="en-US" sz="1600" dirty="0">
              <a:latin typeface="Arial Narrow" pitchFamily="34" charset="0"/>
            </a:endParaRPr>
          </a:p>
        </p:txBody>
      </p:sp>
      <p:sp>
        <p:nvSpPr>
          <p:cNvPr id="19" name="Rectangle 4"/>
          <p:cNvSpPr txBox="1">
            <a:spLocks noChangeAspect="1" noChangeArrowheads="1"/>
          </p:cNvSpPr>
          <p:nvPr/>
        </p:nvSpPr>
        <p:spPr>
          <a:xfrm>
            <a:off x="5537200" y="870286"/>
            <a:ext cx="3382211" cy="5329664"/>
          </a:xfrm>
          <a:prstGeom prst="rect">
            <a:avLst/>
          </a:prstGeom>
          <a:ln>
            <a:noFill/>
          </a:ln>
        </p:spPr>
        <p:txBody>
          <a:bodyPr wrap="square">
            <a:spAutoFit/>
          </a:bodyPr>
          <a:lstStyle/>
          <a:p>
            <a:pPr marR="0" lvl="0" algn="l" defTabSz="914400" rtl="0" eaLnBrk="0" fontAlgn="base" latinLnBrk="0" hangingPunct="0">
              <a:lnSpc>
                <a:spcPct val="100000"/>
              </a:lnSpc>
              <a:spcBef>
                <a:spcPts val="0"/>
              </a:spcBef>
              <a:spcAft>
                <a:spcPts val="0"/>
              </a:spcAft>
              <a:buClrTx/>
              <a:buSzTx/>
              <a:buFont typeface="Arial" charset="0"/>
              <a:buNone/>
              <a:tabLst/>
              <a:defRPr/>
            </a:pPr>
            <a:r>
              <a:rPr lang="en-US" sz="1600" b="1" dirty="0" smtClean="0">
                <a:latin typeface="Arial" pitchFamily="34" charset="0"/>
                <a:cs typeface="Arial" pitchFamily="34" charset="0"/>
              </a:rPr>
              <a:t>FRIB will increase the n</a:t>
            </a:r>
            <a:r>
              <a:rPr kumimoji="0" lang="en-US" sz="1600" b="1" i="0" u="none" strike="noStrike" kern="1200" cap="none" spc="0" normalizeH="0" baseline="0" noProof="0" dirty="0" smtClean="0">
                <a:ln>
                  <a:noFill/>
                </a:ln>
                <a:effectLst/>
                <a:uLnTx/>
                <a:uFillTx/>
                <a:latin typeface="Arial" pitchFamily="34" charset="0"/>
                <a:cs typeface="Arial" pitchFamily="34" charset="0"/>
              </a:rPr>
              <a:t>umber of isotopes</a:t>
            </a:r>
            <a:r>
              <a:rPr kumimoji="0" lang="en-US" sz="1600" b="1" i="0" u="none" strike="noStrike" kern="1200" cap="none" spc="0" normalizeH="0" noProof="0" dirty="0" smtClean="0">
                <a:ln>
                  <a:noFill/>
                </a:ln>
                <a:effectLst/>
                <a:uLnTx/>
                <a:uFillTx/>
                <a:latin typeface="Arial" pitchFamily="34" charset="0"/>
                <a:cs typeface="Arial" pitchFamily="34" charset="0"/>
              </a:rPr>
              <a:t> with known properties from ~2,000 observed over </a:t>
            </a:r>
            <a:r>
              <a:rPr lang="en-US" sz="1600" b="1" dirty="0" smtClean="0">
                <a:latin typeface="Arial" pitchFamily="34" charset="0"/>
                <a:cs typeface="Arial" pitchFamily="34" charset="0"/>
              </a:rPr>
              <a:t>the last century to ~5,000 and will provide world-leading capabilities for research on:</a:t>
            </a:r>
          </a:p>
          <a:p>
            <a:pPr marL="173736" marR="0" lvl="0" indent="-173736" algn="l" defTabSz="914400" rtl="0" eaLnBrk="0" fontAlgn="base" latinLnBrk="0" hangingPunct="0">
              <a:lnSpc>
                <a:spcPct val="100000"/>
              </a:lnSpc>
              <a:spcBef>
                <a:spcPts val="0"/>
              </a:spcBef>
              <a:spcAft>
                <a:spcPts val="0"/>
              </a:spcAft>
              <a:buClrTx/>
              <a:buSzTx/>
              <a:buFont typeface="Arial" charset="0"/>
              <a:buNone/>
              <a:tabLst/>
              <a:defRPr/>
            </a:pPr>
            <a:endParaRPr kumimoji="0" lang="en-US" sz="800" i="0" u="none" strike="noStrike" kern="1200" cap="none" spc="0" normalizeH="0" baseline="0" noProof="0" dirty="0" smtClean="0">
              <a:ln>
                <a:noFill/>
              </a:ln>
              <a:effectLst/>
              <a:uLnTx/>
              <a:uFillTx/>
              <a:latin typeface="Arial" pitchFamily="34" charset="0"/>
              <a:cs typeface="Arial" pitchFamily="34" charset="0"/>
            </a:endParaRPr>
          </a:p>
          <a:p>
            <a:pPr marL="173736" marR="0" lvl="0" indent="-173736" algn="l" defTabSz="914400" rtl="0" eaLnBrk="0" fontAlgn="base" latinLnBrk="0" hangingPunct="0">
              <a:lnSpc>
                <a:spcPct val="100000"/>
              </a:lnSpc>
              <a:spcBef>
                <a:spcPts val="0"/>
              </a:spcBef>
              <a:spcAft>
                <a:spcPts val="400"/>
              </a:spcAft>
              <a:buClrTx/>
              <a:buSzTx/>
              <a:tabLst/>
              <a:defRPr/>
            </a:pPr>
            <a:r>
              <a:rPr kumimoji="0" lang="en-US" sz="1600" b="1" i="0" strike="noStrike" kern="1200" cap="none" spc="0" normalizeH="0" baseline="0" noProof="0" dirty="0" smtClean="0">
                <a:ln>
                  <a:noFill/>
                </a:ln>
                <a:effectLst/>
                <a:uLnTx/>
                <a:uFillTx/>
                <a:latin typeface="Arial" pitchFamily="34" charset="0"/>
                <a:cs typeface="Arial" pitchFamily="34" charset="0"/>
              </a:rPr>
              <a:t>Nuclear Structure</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The</a:t>
            </a:r>
            <a:r>
              <a:rPr kumimoji="0" lang="en-US" sz="1200" i="0" strike="noStrike" kern="1200" cap="none" spc="0" normalizeH="0" noProof="0" dirty="0" smtClean="0">
                <a:ln>
                  <a:noFill/>
                </a:ln>
                <a:effectLst/>
                <a:uLnTx/>
                <a:uFillTx/>
                <a:latin typeface="Arial" pitchFamily="34" charset="0"/>
                <a:cs typeface="Arial" pitchFamily="34" charset="0"/>
              </a:rPr>
              <a:t> ultimate </a:t>
            </a:r>
            <a:r>
              <a:rPr kumimoji="0" lang="en-US" sz="1200" i="0" strike="noStrike" kern="1200" cap="none" spc="0" normalizeH="0" baseline="0" noProof="0" dirty="0" smtClean="0">
                <a:ln>
                  <a:noFill/>
                </a:ln>
                <a:effectLst/>
                <a:uLnTx/>
                <a:uFillTx/>
                <a:latin typeface="Arial" pitchFamily="34" charset="0"/>
                <a:cs typeface="Arial" pitchFamily="34" charset="0"/>
              </a:rPr>
              <a:t>limits of existence for nuclei</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lang="en-US" sz="1200" dirty="0" smtClean="0">
                <a:latin typeface="Arial" pitchFamily="34" charset="0"/>
                <a:cs typeface="Arial" pitchFamily="34" charset="0"/>
              </a:rPr>
              <a:t>Nuclei which have</a:t>
            </a:r>
            <a:r>
              <a:rPr kumimoji="0" lang="en-US" sz="1200" i="0" strike="noStrike" kern="1200" cap="none" spc="0" normalizeH="0" baseline="0" noProof="0" dirty="0" smtClean="0">
                <a:ln>
                  <a:noFill/>
                </a:ln>
                <a:effectLst/>
                <a:uLnTx/>
                <a:uFillTx/>
                <a:latin typeface="Arial" pitchFamily="34" charset="0"/>
                <a:cs typeface="Arial" pitchFamily="34" charset="0"/>
              </a:rPr>
              <a:t> neutron skins</a:t>
            </a:r>
          </a:p>
          <a:p>
            <a:pPr marL="356616" marR="0" lvl="1" indent="-173736" algn="l" defTabSz="914400" rtl="0" eaLnBrk="0" fontAlgn="base" latinLnBrk="0" hangingPunct="0">
              <a:lnSpc>
                <a:spcPct val="100000"/>
              </a:lnSpc>
              <a:spcBef>
                <a:spcPts val="0"/>
              </a:spcBef>
              <a:spcAft>
                <a:spcPts val="6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The synthesis of super heavy elements</a:t>
            </a:r>
          </a:p>
          <a:p>
            <a:pPr marL="173736" marR="0" lvl="0" indent="-173736" algn="l" defTabSz="914400" rtl="0" eaLnBrk="0" fontAlgn="base" latinLnBrk="0" hangingPunct="0">
              <a:lnSpc>
                <a:spcPct val="100000"/>
              </a:lnSpc>
              <a:spcBef>
                <a:spcPts val="0"/>
              </a:spcBef>
              <a:spcAft>
                <a:spcPts val="400"/>
              </a:spcAft>
              <a:buClrTx/>
              <a:buSzTx/>
              <a:tabLst/>
              <a:defRPr/>
            </a:pPr>
            <a:r>
              <a:rPr kumimoji="0" lang="en-US" sz="1600" b="1" i="0" strike="noStrike" kern="1200" cap="none" spc="0" normalizeH="0" baseline="0" noProof="0" dirty="0" smtClean="0">
                <a:ln>
                  <a:noFill/>
                </a:ln>
                <a:effectLst/>
                <a:uLnTx/>
                <a:uFillTx/>
                <a:latin typeface="Arial" pitchFamily="34" charset="0"/>
                <a:cs typeface="Arial" pitchFamily="34" charset="0"/>
              </a:rPr>
              <a:t>Nuclear Astrophysics</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The origin of the heavy elements and explosive </a:t>
            </a:r>
            <a:r>
              <a:rPr kumimoji="0" lang="en-US" sz="1200" i="0" strike="noStrike" kern="1200" cap="none" spc="0" normalizeH="0" baseline="0" noProof="0" dirty="0" err="1" smtClean="0">
                <a:ln>
                  <a:noFill/>
                </a:ln>
                <a:effectLst/>
                <a:uLnTx/>
                <a:uFillTx/>
                <a:latin typeface="Arial" pitchFamily="34" charset="0"/>
                <a:cs typeface="Arial" pitchFamily="34" charset="0"/>
              </a:rPr>
              <a:t>nucleo</a:t>
            </a:r>
            <a:r>
              <a:rPr kumimoji="0" lang="en-US" sz="1200" i="0" strike="noStrike" kern="1200" cap="none" spc="0" normalizeH="0" baseline="0" noProof="0" dirty="0" smtClean="0">
                <a:ln>
                  <a:noFill/>
                </a:ln>
                <a:effectLst/>
                <a:uLnTx/>
                <a:uFillTx/>
                <a:latin typeface="Arial" pitchFamily="34" charset="0"/>
                <a:cs typeface="Arial" pitchFamily="34" charset="0"/>
              </a:rPr>
              <a:t>-synthesis</a:t>
            </a:r>
          </a:p>
          <a:p>
            <a:pPr marL="356616" marR="0" lvl="1" indent="-173736" algn="l" defTabSz="914400" rtl="0" eaLnBrk="0" fontAlgn="base" latinLnBrk="0" hangingPunct="0">
              <a:lnSpc>
                <a:spcPct val="100000"/>
              </a:lnSpc>
              <a:spcBef>
                <a:spcPts val="0"/>
              </a:spcBef>
              <a:spcAft>
                <a:spcPts val="6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Composition of neutron star crusts</a:t>
            </a:r>
            <a:endParaRPr kumimoji="0" lang="en-US" sz="1400" i="0" strike="noStrike" kern="1200" cap="none" spc="0" normalizeH="0" baseline="0" noProof="0" dirty="0" smtClean="0">
              <a:ln>
                <a:noFill/>
              </a:ln>
              <a:effectLst/>
              <a:uLnTx/>
              <a:uFillTx/>
              <a:latin typeface="Arial" pitchFamily="34" charset="0"/>
              <a:cs typeface="Arial" pitchFamily="34" charset="0"/>
            </a:endParaRPr>
          </a:p>
          <a:p>
            <a:pPr marL="173736" marR="0" lvl="0" indent="-173736" algn="l" defTabSz="914400" rtl="0" eaLnBrk="0" fontAlgn="base" latinLnBrk="0" hangingPunct="0">
              <a:lnSpc>
                <a:spcPct val="100000"/>
              </a:lnSpc>
              <a:spcBef>
                <a:spcPts val="0"/>
              </a:spcBef>
              <a:spcAft>
                <a:spcPts val="400"/>
              </a:spcAft>
              <a:buClrTx/>
              <a:buSzTx/>
              <a:tabLst/>
              <a:defRPr/>
            </a:pPr>
            <a:r>
              <a:rPr kumimoji="0" lang="en-US" sz="1600" b="1" i="0" strike="noStrike" kern="1200" cap="none" spc="0" normalizeH="0" baseline="0" noProof="0" dirty="0" smtClean="0">
                <a:ln>
                  <a:noFill/>
                </a:ln>
                <a:effectLst/>
                <a:uLnTx/>
                <a:uFillTx/>
                <a:latin typeface="Arial" pitchFamily="34" charset="0"/>
                <a:cs typeface="Arial" pitchFamily="34" charset="0"/>
              </a:rPr>
              <a:t>Fundamental Symmetries</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Tests of fundamental symmetries, Atomic EDMs, Weak Charge</a:t>
            </a:r>
          </a:p>
          <a:p>
            <a:pPr marL="356616" marR="0" lvl="1" indent="-173736" algn="l" defTabSz="914400" rtl="0" eaLnBrk="0" fontAlgn="base" latinLnBrk="0" hangingPunct="0">
              <a:lnSpc>
                <a:spcPct val="100000"/>
              </a:lnSpc>
              <a:spcBef>
                <a:spcPts val="0"/>
              </a:spcBef>
              <a:spcAft>
                <a:spcPts val="600"/>
              </a:spcAft>
              <a:buClrTx/>
              <a:buSzTx/>
              <a:buFont typeface="Arial" charset="0"/>
              <a:buChar char="–"/>
              <a:tabLst/>
              <a:defRPr/>
            </a:pPr>
            <a:endParaRPr lang="en-US" sz="600" dirty="0" smtClean="0">
              <a:latin typeface="Arial" pitchFamily="34" charset="0"/>
              <a:cs typeface="Arial" pitchFamily="34" charset="0"/>
            </a:endParaRPr>
          </a:p>
          <a:p>
            <a:pPr marL="0" lvl="1" indent="-173736" eaLnBrk="0" hangingPunct="0">
              <a:spcBef>
                <a:spcPts val="0"/>
              </a:spcBef>
              <a:spcAft>
                <a:spcPts val="600"/>
              </a:spcAft>
            </a:pPr>
            <a:r>
              <a:rPr lang="en-US" sz="1600" b="1" dirty="0" smtClean="0">
                <a:latin typeface="Arial" pitchFamily="34" charset="0"/>
                <a:cs typeface="Arial" pitchFamily="34" charset="0"/>
              </a:rPr>
              <a:t>T</a:t>
            </a:r>
            <a:r>
              <a:rPr kumimoji="0" lang="en-US" sz="1600" b="1" i="0" u="none" strike="noStrike" kern="1200" cap="none" spc="0" normalizeH="0" baseline="0" noProof="0" dirty="0" smtClean="0">
                <a:ln>
                  <a:noFill/>
                </a:ln>
                <a:effectLst/>
                <a:uLnTx/>
                <a:uFillTx/>
                <a:latin typeface="Arial" pitchFamily="34" charset="0"/>
                <a:cs typeface="Arial" pitchFamily="34" charset="0"/>
              </a:rPr>
              <a:t>his research will</a:t>
            </a:r>
            <a:r>
              <a:rPr kumimoji="0" lang="en-US" sz="1600" b="1" i="0" u="none" strike="noStrike" kern="1200" cap="none" spc="0" normalizeH="0" noProof="0" dirty="0" smtClean="0">
                <a:ln>
                  <a:noFill/>
                </a:ln>
                <a:effectLst/>
                <a:uLnTx/>
                <a:uFillTx/>
                <a:latin typeface="Arial" pitchFamily="34" charset="0"/>
                <a:cs typeface="Arial" pitchFamily="34" charset="0"/>
              </a:rPr>
              <a:t> provide the basis for </a:t>
            </a:r>
            <a:r>
              <a:rPr lang="en-US" sz="1600" b="1" noProof="0" dirty="0" smtClean="0">
                <a:latin typeface="Arial" pitchFamily="34" charset="0"/>
                <a:cs typeface="Arial" pitchFamily="34" charset="0"/>
              </a:rPr>
              <a:t>a</a:t>
            </a:r>
            <a:r>
              <a:rPr lang="en-US" sz="1600" b="1" dirty="0" smtClean="0">
                <a:latin typeface="Arial" pitchFamily="34" charset="0"/>
                <a:cs typeface="Arial" pitchFamily="34" charset="0"/>
              </a:rPr>
              <a:t> model of nuclei and how they interact.</a:t>
            </a:r>
            <a:endParaRPr kumimoji="0" lang="en-US" sz="1600" b="1" i="0" u="none" strike="noStrike" kern="1200" cap="none" spc="0" normalizeH="0" baseline="0" noProof="0" dirty="0" smtClean="0">
              <a:ln>
                <a:noFill/>
              </a:ln>
              <a:effectLst/>
              <a:uLnTx/>
              <a:uFillTx/>
              <a:latin typeface="Arial" pitchFamily="34" charset="0"/>
              <a:cs typeface="Arial" pitchFamily="34" charset="0"/>
            </a:endParaRPr>
          </a:p>
        </p:txBody>
      </p:sp>
      <p:pic>
        <p:nvPicPr>
          <p:cNvPr id="26" name="Content Placeholder 5" descr="hallway_MLeitner_york.jpg"/>
          <p:cNvPicPr>
            <a:picLocks noChangeAspect="1"/>
          </p:cNvPicPr>
          <p:nvPr/>
        </p:nvPicPr>
        <p:blipFill>
          <a:blip r:embed="rId3" cstate="print"/>
          <a:stretch>
            <a:fillRect/>
          </a:stretch>
        </p:blipFill>
        <p:spPr bwMode="auto">
          <a:xfrm>
            <a:off x="465220" y="4124954"/>
            <a:ext cx="3737811" cy="2093174"/>
          </a:xfrm>
          <a:prstGeom prst="rect">
            <a:avLst/>
          </a:prstGeom>
          <a:noFill/>
          <a:ln w="9525">
            <a:noFill/>
            <a:miter lim="800000"/>
            <a:headEnd/>
            <a:tailEnd/>
          </a:ln>
        </p:spPr>
      </p:pic>
      <p:sp>
        <p:nvSpPr>
          <p:cNvPr id="27" name="Content Placeholder 3"/>
          <p:cNvSpPr txBox="1">
            <a:spLocks/>
          </p:cNvSpPr>
          <p:nvPr/>
        </p:nvSpPr>
        <p:spPr>
          <a:xfrm>
            <a:off x="3296653" y="5132288"/>
            <a:ext cx="2507648" cy="1218900"/>
          </a:xfrm>
          <a:prstGeom prst="rect">
            <a:avLst/>
          </a:prstGeom>
        </p:spPr>
        <p:txBody>
          <a:bodyPr lIns="91424" tIns="45712" rIns="91424" bIns="45712"/>
          <a:lstStyle/>
          <a:p>
            <a:pPr marL="180146" indent="-180146" defTabSz="803150" eaLnBrk="0" hangingPunct="0">
              <a:lnSpc>
                <a:spcPct val="90000"/>
              </a:lnSpc>
              <a:spcBef>
                <a:spcPts val="1206"/>
              </a:spcBef>
              <a:buSzPct val="100000"/>
            </a:pPr>
            <a:r>
              <a:rPr lang="en-US" kern="0" dirty="0" smtClean="0">
                <a:solidFill>
                  <a:srgbClr val="064308"/>
                </a:solidFill>
                <a:latin typeface="Arial Narrow" pitchFamily="34" charset="0"/>
                <a:ea typeface="ＭＳ Ｐゴシック" pitchFamily="-65" charset="-128"/>
                <a:cs typeface="ＭＳ Ｐゴシック" pitchFamily="-65" charset="-128"/>
              </a:rPr>
              <a:t>Tunnel is</a:t>
            </a:r>
          </a:p>
          <a:p>
            <a:pPr marL="361950" lvl="1" indent="-184150" defTabSz="803150" eaLnBrk="0" hangingPunct="0">
              <a:lnSpc>
                <a:spcPct val="90000"/>
              </a:lnSpc>
              <a:spcBef>
                <a:spcPts val="201"/>
              </a:spcBef>
              <a:buSzPct val="100000"/>
              <a:buFont typeface="Wingdings" pitchFamily="2" charset="2"/>
              <a:buChar char="§"/>
            </a:pPr>
            <a:r>
              <a:rPr lang="en-US" sz="1600" kern="0" dirty="0" smtClean="0">
                <a:latin typeface="Arial Narrow" pitchFamily="34" charset="0"/>
                <a:ea typeface="ＭＳ Ｐゴシック" charset="-128"/>
                <a:cs typeface="ＭＳ Ｐゴシック"/>
              </a:rPr>
              <a:t>550 ft long</a:t>
            </a:r>
          </a:p>
          <a:p>
            <a:pPr marL="361950" lvl="1" indent="-184150" defTabSz="803150" eaLnBrk="0" hangingPunct="0">
              <a:lnSpc>
                <a:spcPct val="90000"/>
              </a:lnSpc>
              <a:spcBef>
                <a:spcPts val="201"/>
              </a:spcBef>
              <a:buSzPct val="100000"/>
              <a:buFont typeface="Wingdings" pitchFamily="2" charset="2"/>
              <a:buChar char="§"/>
            </a:pPr>
            <a:r>
              <a:rPr lang="en-US" sz="1600" kern="0" dirty="0" smtClean="0">
                <a:latin typeface="Arial Narrow" pitchFamily="34" charset="0"/>
                <a:ea typeface="ＭＳ Ｐゴシック" charset="-128"/>
                <a:cs typeface="ＭＳ Ｐゴシック"/>
              </a:rPr>
              <a:t>70 ft wide</a:t>
            </a:r>
          </a:p>
          <a:p>
            <a:pPr marL="361950" lvl="1" indent="-184150" defTabSz="803150" eaLnBrk="0" hangingPunct="0">
              <a:lnSpc>
                <a:spcPct val="90000"/>
              </a:lnSpc>
              <a:spcBef>
                <a:spcPts val="201"/>
              </a:spcBef>
              <a:buSzPct val="100000"/>
              <a:buFont typeface="Wingdings" pitchFamily="2" charset="2"/>
              <a:buChar char="§"/>
            </a:pPr>
            <a:r>
              <a:rPr lang="en-US" sz="1600" kern="0" dirty="0" smtClean="0">
                <a:latin typeface="Arial Narrow" pitchFamily="34" charset="0"/>
                <a:ea typeface="ＭＳ Ｐゴシック" charset="-128"/>
                <a:cs typeface="ＭＳ Ｐゴシック"/>
              </a:rPr>
              <a:t>25 ft underground</a:t>
            </a:r>
          </a:p>
          <a:p>
            <a:pPr marL="180146" indent="-180146" defTabSz="803150" eaLnBrk="0" hangingPunct="0">
              <a:lnSpc>
                <a:spcPct val="90000"/>
              </a:lnSpc>
              <a:spcBef>
                <a:spcPts val="1206"/>
              </a:spcBef>
              <a:buSzPct val="100000"/>
              <a:buFont typeface="Wingdings" pitchFamily="2" charset="2"/>
              <a:buChar char="§"/>
            </a:pPr>
            <a:endParaRPr lang="en-US" kern="0" dirty="0">
              <a:solidFill>
                <a:srgbClr val="064308"/>
              </a:solidFill>
              <a:latin typeface="Arial Narrow" pitchFamily="34" charset="0"/>
              <a:ea typeface="ＭＳ Ｐゴシック" pitchFamily="-65" charset="-128"/>
              <a:cs typeface="ＭＳ Ｐゴシック" pitchFamily="-65" charset="-128"/>
            </a:endParaRPr>
          </a:p>
        </p:txBody>
      </p:sp>
      <p:sp>
        <p:nvSpPr>
          <p:cNvPr id="28" name="TextBox 27"/>
          <p:cNvSpPr txBox="1"/>
          <p:nvPr/>
        </p:nvSpPr>
        <p:spPr>
          <a:xfrm>
            <a:off x="208547" y="4074695"/>
            <a:ext cx="2723053" cy="369332"/>
          </a:xfrm>
          <a:prstGeom prst="rect">
            <a:avLst/>
          </a:prstGeom>
          <a:noFill/>
        </p:spPr>
        <p:txBody>
          <a:bodyPr wrap="none" rtlCol="0">
            <a:spAutoFit/>
          </a:bodyPr>
          <a:lstStyle/>
          <a:p>
            <a:r>
              <a:rPr lang="en-US" dirty="0" smtClean="0">
                <a:latin typeface="Arial Narrow" pitchFamily="34" charset="0"/>
              </a:rPr>
              <a:t>New FRIB Linear Accelerator</a:t>
            </a:r>
            <a:endParaRPr lang="en-US" dirty="0">
              <a:latin typeface="Arial Narrow" pitchFamily="34" charset="0"/>
            </a:endParaRPr>
          </a:p>
        </p:txBody>
      </p:sp>
      <p:cxnSp>
        <p:nvCxnSpPr>
          <p:cNvPr id="29" name="Straight Arrow Connector 28"/>
          <p:cNvCxnSpPr/>
          <p:nvPr/>
        </p:nvCxnSpPr>
        <p:spPr>
          <a:xfrm flipV="1">
            <a:off x="2807368" y="3721770"/>
            <a:ext cx="192506" cy="5293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807368" y="4219074"/>
            <a:ext cx="368969" cy="19250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535905" y="4731168"/>
            <a:ext cx="685800" cy="184666"/>
          </a:xfrm>
          <a:prstGeom prst="rect">
            <a:avLst/>
          </a:prstGeom>
          <a:noFill/>
        </p:spPr>
        <p:txBody>
          <a:bodyPr wrap="square" lIns="0" tIns="0" rIns="0" bIns="0" rtlCol="0">
            <a:spAutoFit/>
          </a:bodyPr>
          <a:lstStyle/>
          <a:p>
            <a:r>
              <a:rPr lang="en-US" sz="1200" dirty="0" smtClean="0"/>
              <a:t>Front End</a:t>
            </a:r>
          </a:p>
        </p:txBody>
      </p:sp>
      <p:cxnSp>
        <p:nvCxnSpPr>
          <p:cNvPr id="42" name="Straight Arrow Connector 41"/>
          <p:cNvCxnSpPr/>
          <p:nvPr/>
        </p:nvCxnSpPr>
        <p:spPr>
          <a:xfrm flipH="1" flipV="1">
            <a:off x="3737811" y="4443663"/>
            <a:ext cx="745957" cy="37699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29326" y="5800474"/>
            <a:ext cx="1905000" cy="461665"/>
          </a:xfrm>
          <a:prstGeom prst="rect">
            <a:avLst/>
          </a:prstGeom>
          <a:noFill/>
        </p:spPr>
        <p:txBody>
          <a:bodyPr wrap="square" rtlCol="0">
            <a:spAutoFit/>
          </a:bodyPr>
          <a:lstStyle/>
          <a:p>
            <a:r>
              <a:rPr lang="en-US" sz="1200" dirty="0" smtClean="0"/>
              <a:t>Beam Delivery </a:t>
            </a:r>
          </a:p>
          <a:p>
            <a:r>
              <a:rPr lang="en-US" sz="1200" dirty="0" smtClean="0"/>
              <a:t>System</a:t>
            </a:r>
            <a:endParaRPr lang="en-US" sz="1200" dirty="0"/>
          </a:p>
        </p:txBody>
      </p:sp>
      <p:cxnSp>
        <p:nvCxnSpPr>
          <p:cNvPr id="46" name="Straight Arrow Connector 45"/>
          <p:cNvCxnSpPr/>
          <p:nvPr/>
        </p:nvCxnSpPr>
        <p:spPr>
          <a:xfrm flipH="1" flipV="1">
            <a:off x="1042737" y="5662863"/>
            <a:ext cx="994611" cy="32084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684421" y="1850858"/>
            <a:ext cx="729687" cy="338554"/>
          </a:xfrm>
          <a:prstGeom prst="rect">
            <a:avLst/>
          </a:prstGeom>
          <a:noFill/>
        </p:spPr>
        <p:txBody>
          <a:bodyPr wrap="none" rtlCol="0">
            <a:spAutoFit/>
          </a:bodyPr>
          <a:lstStyle/>
          <a:p>
            <a:r>
              <a:rPr lang="en-US" sz="1600" dirty="0" smtClean="0"/>
              <a:t>NSCL</a:t>
            </a:r>
            <a:endParaRPr lang="en-US" sz="1600" dirty="0"/>
          </a:p>
        </p:txBody>
      </p:sp>
      <p:sp>
        <p:nvSpPr>
          <p:cNvPr id="55" name="Slide Number Placeholder 3"/>
          <p:cNvSpPr>
            <a:spLocks noGrp="1"/>
          </p:cNvSpPr>
          <p:nvPr>
            <p:ph type="sldNum" sz="quarter" idx="12"/>
          </p:nvPr>
        </p:nvSpPr>
        <p:spPr>
          <a:xfrm>
            <a:off x="8413750" y="6351588"/>
            <a:ext cx="381000" cy="365125"/>
          </a:xfrm>
        </p:spPr>
        <p:txBody>
          <a:bodyPr/>
          <a:lstStyle/>
          <a:p>
            <a:fld id="{8F7F0FD8-C4D8-4FC8-ACE5-C8022F3C3BAB}" type="slidenum">
              <a:rPr lang="en-US" smtClean="0"/>
              <a:pPr/>
              <a:t>17</a:t>
            </a:fld>
            <a:endParaRPr lang="en-US" dirty="0"/>
          </a:p>
        </p:txBody>
      </p:sp>
      <p:sp>
        <p:nvSpPr>
          <p:cNvPr id="20"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a:xfrm>
            <a:off x="8475617" y="6492875"/>
            <a:ext cx="381000" cy="365125"/>
          </a:xfrm>
          <a:noFill/>
        </p:spPr>
        <p:txBody>
          <a:bodyPr/>
          <a:lstStyle/>
          <a:p>
            <a:fld id="{8423F272-759E-44C8-ACA0-FD59D08013B3}" type="slidenum">
              <a:rPr lang="en-US" sz="1200"/>
              <a:pPr/>
              <a:t>18</a:t>
            </a:fld>
            <a:endParaRPr lang="en-US" sz="1200" dirty="0"/>
          </a:p>
        </p:txBody>
      </p:sp>
      <p:sp>
        <p:nvSpPr>
          <p:cNvPr id="10" name="Text Box 4"/>
          <p:cNvSpPr txBox="1">
            <a:spLocks noChangeArrowheads="1"/>
          </p:cNvSpPr>
          <p:nvPr/>
        </p:nvSpPr>
        <p:spPr bwMode="auto">
          <a:xfrm>
            <a:off x="261257" y="929640"/>
            <a:ext cx="8621485" cy="5355312"/>
          </a:xfrm>
          <a:prstGeom prst="rect">
            <a:avLst/>
          </a:prstGeom>
          <a:noFill/>
          <a:ln w="9525">
            <a:noFill/>
            <a:miter lim="800000"/>
            <a:headEnd/>
            <a:tailEnd/>
          </a:ln>
          <a:effectLst/>
        </p:spPr>
        <p:txBody>
          <a:bodyPr wrap="square">
            <a:spAutoFit/>
          </a:bodyPr>
          <a:lstStyle/>
          <a:p>
            <a:pPr>
              <a:spcBef>
                <a:spcPts val="600"/>
              </a:spcBef>
            </a:pPr>
            <a:r>
              <a:rPr lang="en-US" sz="2000" dirty="0"/>
              <a:t>Research in nuclear theory spans the entire NP program. </a:t>
            </a:r>
          </a:p>
          <a:p>
            <a:pPr>
              <a:spcBef>
                <a:spcPts val="600"/>
              </a:spcBef>
            </a:pPr>
            <a:endParaRPr lang="en-US" sz="800" dirty="0"/>
          </a:p>
          <a:p>
            <a:pPr>
              <a:spcBef>
                <a:spcPts val="600"/>
              </a:spcBef>
            </a:pPr>
            <a:r>
              <a:rPr lang="en-US" dirty="0"/>
              <a:t>Theory:</a:t>
            </a:r>
          </a:p>
          <a:p>
            <a:pPr>
              <a:spcBef>
                <a:spcPts val="600"/>
              </a:spcBef>
              <a:buFontTx/>
              <a:buChar char="•"/>
            </a:pPr>
            <a:r>
              <a:rPr lang="en-US" dirty="0"/>
              <a:t>  Poses scientific questions that lead to the construction of </a:t>
            </a:r>
            <a:r>
              <a:rPr lang="en-US" dirty="0" smtClean="0"/>
              <a:t>facilities</a:t>
            </a:r>
            <a:endParaRPr lang="en-US" dirty="0"/>
          </a:p>
          <a:p>
            <a:pPr>
              <a:spcBef>
                <a:spcPts val="600"/>
              </a:spcBef>
              <a:buFontTx/>
              <a:buChar char="•"/>
            </a:pPr>
            <a:r>
              <a:rPr lang="en-US" dirty="0"/>
              <a:t>  Helps make the case for, and guide the design of new facilities</a:t>
            </a:r>
            <a:r>
              <a:rPr lang="en-US" dirty="0" smtClean="0"/>
              <a:t>, </a:t>
            </a:r>
            <a:r>
              <a:rPr lang="en-US" dirty="0"/>
              <a:t>their </a:t>
            </a:r>
          </a:p>
          <a:p>
            <a:pPr>
              <a:spcBef>
                <a:spcPts val="600"/>
              </a:spcBef>
            </a:pPr>
            <a:r>
              <a:rPr lang="en-US" dirty="0"/>
              <a:t>   research </a:t>
            </a:r>
            <a:r>
              <a:rPr lang="en-US" dirty="0" smtClean="0"/>
              <a:t>programs and their strategic operations plan</a:t>
            </a:r>
            <a:endParaRPr lang="en-US" dirty="0"/>
          </a:p>
          <a:p>
            <a:pPr>
              <a:spcBef>
                <a:spcPts val="600"/>
              </a:spcBef>
              <a:buFontTx/>
              <a:buChar char="•"/>
            </a:pPr>
            <a:r>
              <a:rPr lang="en-US" dirty="0"/>
              <a:t>  Provides a framework for understanding measurements made at facilities</a:t>
            </a:r>
          </a:p>
          <a:p>
            <a:pPr lvl="1">
              <a:spcBef>
                <a:spcPts val="600"/>
              </a:spcBef>
              <a:buFontTx/>
              <a:buChar char="•"/>
            </a:pPr>
            <a:r>
              <a:rPr lang="en-US" dirty="0"/>
              <a:t>  Theory effort is key to understanding flow, charmonium, etc. at RHIC</a:t>
            </a:r>
          </a:p>
          <a:p>
            <a:pPr lvl="1">
              <a:spcBef>
                <a:spcPts val="600"/>
              </a:spcBef>
              <a:buFontTx/>
              <a:buChar char="•"/>
            </a:pPr>
            <a:r>
              <a:rPr lang="en-US" dirty="0"/>
              <a:t>   Ab Initio calculations of nuclear structure, reactions, are essential for</a:t>
            </a:r>
          </a:p>
          <a:p>
            <a:pPr lvl="1">
              <a:spcBef>
                <a:spcPts val="600"/>
              </a:spcBef>
            </a:pPr>
            <a:r>
              <a:rPr lang="en-US" dirty="0"/>
              <a:t>    understanding drip lines, nucleosynthesis, atomic EDMs, …</a:t>
            </a:r>
          </a:p>
          <a:p>
            <a:pPr lvl="1">
              <a:spcBef>
                <a:spcPts val="600"/>
              </a:spcBef>
              <a:buFontTx/>
              <a:buChar char="•"/>
            </a:pPr>
            <a:r>
              <a:rPr lang="en-US" dirty="0"/>
              <a:t>  Calculations of nuclear and nucleon matrix elements are crucial for: 	</a:t>
            </a:r>
          </a:p>
          <a:p>
            <a:pPr lvl="2">
              <a:spcBef>
                <a:spcPts val="600"/>
              </a:spcBef>
              <a:buFontTx/>
              <a:buChar char="•"/>
            </a:pPr>
            <a:r>
              <a:rPr lang="en-US" dirty="0"/>
              <a:t>  Understanding and interpreting weak decays </a:t>
            </a:r>
            <a:r>
              <a:rPr lang="en-US" dirty="0">
                <a:sym typeface="Wingdings" pitchFamily="2" charset="2"/>
              </a:rPr>
              <a:t>CKM matrix </a:t>
            </a:r>
          </a:p>
          <a:p>
            <a:pPr lvl="2">
              <a:spcBef>
                <a:spcPts val="600"/>
              </a:spcBef>
            </a:pPr>
            <a:r>
              <a:rPr lang="en-US" dirty="0">
                <a:sym typeface="Wingdings" pitchFamily="2" charset="2"/>
              </a:rPr>
              <a:t>    elements  new standard model</a:t>
            </a:r>
          </a:p>
          <a:p>
            <a:pPr lvl="2">
              <a:spcBef>
                <a:spcPts val="600"/>
              </a:spcBef>
              <a:buFontTx/>
              <a:buChar char="•"/>
            </a:pPr>
            <a:r>
              <a:rPr lang="en-US" dirty="0">
                <a:sym typeface="Wingdings" pitchFamily="2" charset="2"/>
              </a:rPr>
              <a:t>  Understanding and interpreting neutrinoless double beta decay</a:t>
            </a:r>
            <a:endParaRPr lang="en-US" sz="1600" dirty="0"/>
          </a:p>
          <a:p>
            <a:pPr>
              <a:spcBef>
                <a:spcPts val="600"/>
              </a:spcBef>
            </a:pPr>
            <a:endParaRPr lang="en-US" sz="1600" dirty="0"/>
          </a:p>
        </p:txBody>
      </p:sp>
      <p:sp>
        <p:nvSpPr>
          <p:cNvPr id="11" name="Rectangle 3"/>
          <p:cNvSpPr txBox="1">
            <a:spLocks noChangeArrowheads="1"/>
          </p:cNvSpPr>
          <p:nvPr/>
        </p:nvSpPr>
        <p:spPr>
          <a:xfrm>
            <a:off x="838200" y="0"/>
            <a:ext cx="7239000" cy="835025"/>
          </a:xfrm>
          <a:prstGeom prst="rect">
            <a:avLst/>
          </a:prstGeom>
          <a:noFill/>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smtClean="0">
                <a:ln>
                  <a:noFill/>
                </a:ln>
                <a:solidFill>
                  <a:srgbClr val="106636"/>
                </a:solidFill>
                <a:effectLst/>
                <a:uLnTx/>
                <a:uFillTx/>
                <a:latin typeface="Arial" pitchFamily="34" charset="0"/>
                <a:ea typeface="+mj-ea"/>
                <a:cs typeface="Arial" pitchFamily="34" charset="0"/>
              </a:rPr>
              <a:t>Nuclear Theory</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8"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6769" y="200898"/>
            <a:ext cx="5821157" cy="487448"/>
          </a:xfrm>
          <a:prstGeom prst="rect">
            <a:avLst/>
          </a:prstGeom>
          <a:noFill/>
        </p:spPr>
        <p:txBody>
          <a:bodyPr wrap="none" lIns="86493" tIns="43247" rIns="86493" bIns="43247" rtlCol="0">
            <a:spAutoFit/>
          </a:bodyPr>
          <a:lstStyle/>
          <a:p>
            <a:r>
              <a:rPr lang="en-US" sz="2600" dirty="0" smtClean="0">
                <a:solidFill>
                  <a:srgbClr val="106636"/>
                </a:solidFill>
              </a:rPr>
              <a:t>Existing Topical Theory Collaborations</a:t>
            </a:r>
            <a:endParaRPr lang="en-US" sz="2600" dirty="0">
              <a:solidFill>
                <a:srgbClr val="106636"/>
              </a:solidFill>
            </a:endParaRPr>
          </a:p>
        </p:txBody>
      </p:sp>
      <p:sp>
        <p:nvSpPr>
          <p:cNvPr id="3" name="TextBox 2"/>
          <p:cNvSpPr txBox="1"/>
          <p:nvPr/>
        </p:nvSpPr>
        <p:spPr>
          <a:xfrm>
            <a:off x="0" y="655157"/>
            <a:ext cx="8947052" cy="5581150"/>
          </a:xfrm>
          <a:prstGeom prst="rect">
            <a:avLst/>
          </a:prstGeom>
          <a:noFill/>
        </p:spPr>
        <p:txBody>
          <a:bodyPr wrap="square" lIns="86493" tIns="43247" rIns="86493" bIns="43247" rtlCol="0">
            <a:spAutoFit/>
          </a:bodyPr>
          <a:lstStyle/>
          <a:p>
            <a:endParaRPr lang="en-US" sz="1700" dirty="0" smtClean="0"/>
          </a:p>
          <a:p>
            <a:r>
              <a:rPr lang="en-US" sz="1700" b="1" dirty="0" smtClean="0"/>
              <a:t>Topical  Theory Collaborations</a:t>
            </a:r>
          </a:p>
          <a:p>
            <a:endParaRPr lang="en-US" sz="1700" dirty="0" smtClean="0"/>
          </a:p>
          <a:p>
            <a:r>
              <a:rPr lang="en-US" sz="1700" dirty="0" smtClean="0"/>
              <a:t>	Selection announced Dec 14, 2009</a:t>
            </a:r>
          </a:p>
          <a:p>
            <a:endParaRPr lang="en-US" sz="1700" dirty="0" smtClean="0"/>
          </a:p>
          <a:p>
            <a:r>
              <a:rPr lang="en-US" sz="1700" dirty="0" smtClean="0"/>
              <a:t>	</a:t>
            </a:r>
            <a:r>
              <a:rPr lang="en-US" sz="1700" b="1" dirty="0" smtClean="0"/>
              <a:t>“Jet and Electromagnetic Tomography (JET) in Heavy-Ion Collisions “</a:t>
            </a:r>
          </a:p>
          <a:p>
            <a:r>
              <a:rPr lang="en-US" sz="1700" dirty="0" smtClean="0"/>
              <a:t>	Principal Investigator/Project Director: X-N. Wang  (LBNL), eight collaborating</a:t>
            </a:r>
          </a:p>
          <a:p>
            <a:r>
              <a:rPr lang="en-US" sz="1700" dirty="0" smtClean="0"/>
              <a:t>                institutions </a:t>
            </a:r>
          </a:p>
          <a:p>
            <a:r>
              <a:rPr lang="en-US" sz="1700" dirty="0" smtClean="0"/>
              <a:t>	</a:t>
            </a:r>
          </a:p>
          <a:p>
            <a:r>
              <a:rPr lang="en-US" sz="1700" dirty="0" smtClean="0"/>
              <a:t> 	</a:t>
            </a:r>
            <a:r>
              <a:rPr lang="en-US" sz="1700" b="1" dirty="0" smtClean="0"/>
              <a:t> “Advancing the Theory of Nuclear Reactions with Rare Isotopes: From the </a:t>
            </a:r>
          </a:p>
          <a:p>
            <a:r>
              <a:rPr lang="en-US" sz="1700" b="1" dirty="0" smtClean="0"/>
              <a:t>	Laboratory to the Cosmos “</a:t>
            </a:r>
          </a:p>
          <a:p>
            <a:r>
              <a:rPr lang="en-US" sz="1700" dirty="0" smtClean="0"/>
              <a:t>	Principal Investigator/Project Director: I. Thompson  (LLNL), four collaborating</a:t>
            </a:r>
          </a:p>
          <a:p>
            <a:r>
              <a:rPr lang="en-US" sz="1700" dirty="0" smtClean="0"/>
              <a:t>                institutions</a:t>
            </a:r>
          </a:p>
          <a:p>
            <a:endParaRPr lang="en-US" sz="1700" dirty="0" smtClean="0"/>
          </a:p>
          <a:p>
            <a:r>
              <a:rPr lang="en-US" sz="1700" dirty="0" smtClean="0"/>
              <a:t>	</a:t>
            </a:r>
            <a:r>
              <a:rPr lang="en-US" sz="1700" b="1" dirty="0" smtClean="0"/>
              <a:t>“Neutrinos and Nucleosynthesis in Hot and Dense Matter” </a:t>
            </a:r>
          </a:p>
          <a:p>
            <a:r>
              <a:rPr lang="en-US" sz="1700" dirty="0" smtClean="0"/>
              <a:t>	Principal Investigator/Project Director: S. </a:t>
            </a:r>
            <a:r>
              <a:rPr lang="en-US" sz="1700" dirty="0" smtClean="0"/>
              <a:t>Reddy (INT formerly LANL), </a:t>
            </a:r>
            <a:r>
              <a:rPr lang="en-US" sz="1700" dirty="0" smtClean="0"/>
              <a:t>six </a:t>
            </a:r>
            <a:endParaRPr lang="en-US" sz="1700" dirty="0" smtClean="0"/>
          </a:p>
          <a:p>
            <a:r>
              <a:rPr lang="en-US" sz="1700" dirty="0" smtClean="0"/>
              <a:t> </a:t>
            </a:r>
            <a:r>
              <a:rPr lang="en-US" sz="1700" dirty="0" smtClean="0"/>
              <a:t>              </a:t>
            </a:r>
            <a:r>
              <a:rPr lang="en-US" sz="1700" dirty="0" smtClean="0"/>
              <a:t>collaborating </a:t>
            </a:r>
            <a:r>
              <a:rPr lang="en-US" sz="1700" dirty="0" smtClean="0"/>
              <a:t>institutions</a:t>
            </a:r>
          </a:p>
          <a:p>
            <a:endParaRPr lang="en-US" sz="1700" dirty="0" smtClean="0"/>
          </a:p>
          <a:p>
            <a:r>
              <a:rPr lang="en-US" sz="1700" dirty="0" smtClean="0"/>
              <a:t>Topical Collaborations are fixed-term, multi-institution collaborations established to investigate a specific topic in nuclear physics of special interest to the community, which is well aligned with programmatic NP goals. </a:t>
            </a:r>
            <a:endParaRPr lang="en-US" sz="1700" dirty="0"/>
          </a:p>
        </p:txBody>
      </p:sp>
      <p:sp>
        <p:nvSpPr>
          <p:cNvPr id="5" name="Slide Number Placeholder 3"/>
          <p:cNvSpPr>
            <a:spLocks noGrp="1"/>
          </p:cNvSpPr>
          <p:nvPr>
            <p:ph type="sldNum" sz="quarter" idx="10"/>
          </p:nvPr>
        </p:nvSpPr>
        <p:spPr>
          <a:xfrm>
            <a:off x="8413750" y="6351588"/>
            <a:ext cx="381000" cy="365125"/>
          </a:xfrm>
          <a:noFill/>
        </p:spPr>
        <p:txBody>
          <a:bodyPr/>
          <a:lstStyle/>
          <a:p>
            <a:fld id="{8423F272-759E-44C8-ACA0-FD59D08013B3}" type="slidenum">
              <a:rPr lang="en-US" sz="1200"/>
              <a:pPr/>
              <a:t>19</a:t>
            </a:fld>
            <a:endParaRPr lang="en-US" sz="1200" dirty="0"/>
          </a:p>
        </p:txBody>
      </p:sp>
      <p:sp>
        <p:nvSpPr>
          <p:cNvPr id="6"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F244239F-A578-4BB7-8042-38DC781613B6}" type="slidenum">
              <a:rPr lang="en-US" smtClean="0"/>
              <a:pPr/>
              <a:t>2</a:t>
            </a:fld>
            <a:endParaRPr lang="en-US"/>
          </a:p>
        </p:txBody>
      </p:sp>
      <p:pic>
        <p:nvPicPr>
          <p:cNvPr id="4" name="Picture 2" descr="C:\Users\stewartm\Desktop\Edited Photos\JLab (requested Angle #3).jpg"/>
          <p:cNvPicPr>
            <a:picLocks noChangeAspect="1" noChangeArrowheads="1"/>
          </p:cNvPicPr>
          <p:nvPr/>
        </p:nvPicPr>
        <p:blipFill>
          <a:blip r:embed="rId2" cstate="print"/>
          <a:srcRect l="16228" r="8043"/>
          <a:stretch>
            <a:fillRect/>
          </a:stretch>
        </p:blipFill>
        <p:spPr bwMode="auto">
          <a:xfrm>
            <a:off x="274320" y="812422"/>
            <a:ext cx="3840479" cy="3306464"/>
          </a:xfrm>
          <a:prstGeom prst="rect">
            <a:avLst/>
          </a:prstGeom>
          <a:noFill/>
        </p:spPr>
      </p:pic>
      <p:pic>
        <p:nvPicPr>
          <p:cNvPr id="5" name="Picture 3"/>
          <p:cNvPicPr>
            <a:picLocks noChangeAspect="1" noChangeArrowheads="1"/>
          </p:cNvPicPr>
          <p:nvPr/>
        </p:nvPicPr>
        <p:blipFill>
          <a:blip r:embed="rId3" cstate="print"/>
          <a:srcRect l="12119" r="5056" b="3805"/>
          <a:stretch>
            <a:fillRect/>
          </a:stretch>
        </p:blipFill>
        <p:spPr bwMode="auto">
          <a:xfrm>
            <a:off x="3657599" y="2540349"/>
            <a:ext cx="5290457" cy="367221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98618" y="169817"/>
            <a:ext cx="5362365" cy="523220"/>
          </a:xfrm>
          <a:prstGeom prst="rect">
            <a:avLst/>
          </a:prstGeom>
          <a:noFill/>
        </p:spPr>
        <p:txBody>
          <a:bodyPr wrap="none" rtlCol="0">
            <a:spAutoFit/>
          </a:bodyPr>
          <a:lstStyle/>
          <a:p>
            <a:r>
              <a:rPr lang="en-US" sz="2800" dirty="0" smtClean="0">
                <a:solidFill>
                  <a:srgbClr val="106636"/>
                </a:solidFill>
              </a:rPr>
              <a:t>First Comment: Congratulations!</a:t>
            </a:r>
            <a:endParaRPr lang="en-US" sz="2800" dirty="0">
              <a:solidFill>
                <a:srgbClr val="106636"/>
              </a:solidFill>
            </a:endParaRPr>
          </a:p>
        </p:txBody>
      </p:sp>
      <p:sp>
        <p:nvSpPr>
          <p:cNvPr id="7" name="TextBox 6"/>
          <p:cNvSpPr txBox="1"/>
          <p:nvPr/>
        </p:nvSpPr>
        <p:spPr>
          <a:xfrm>
            <a:off x="4467498" y="1136468"/>
            <a:ext cx="4083169" cy="923330"/>
          </a:xfrm>
          <a:prstGeom prst="rect">
            <a:avLst/>
          </a:prstGeom>
          <a:noFill/>
        </p:spPr>
        <p:txBody>
          <a:bodyPr wrap="none" rtlCol="0">
            <a:spAutoFit/>
          </a:bodyPr>
          <a:lstStyle/>
          <a:p>
            <a:r>
              <a:rPr lang="en-US" dirty="0" smtClean="0"/>
              <a:t>On the successful conclusion of the</a:t>
            </a:r>
          </a:p>
          <a:p>
            <a:r>
              <a:rPr lang="en-US" dirty="0" smtClean="0"/>
              <a:t>6 GeV era and the watershed of high</a:t>
            </a:r>
          </a:p>
          <a:p>
            <a:r>
              <a:rPr lang="en-US" dirty="0" smtClean="0"/>
              <a:t>impact science which resulted !</a:t>
            </a:r>
            <a:endParaRPr lang="en-US" dirty="0"/>
          </a:p>
        </p:txBody>
      </p:sp>
      <p:sp>
        <p:nvSpPr>
          <p:cNvPr id="8"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etector200.jpg"/>
          <p:cNvPicPr>
            <a:picLocks noChangeAspect="1"/>
          </p:cNvPicPr>
          <p:nvPr/>
        </p:nvPicPr>
        <p:blipFill>
          <a:blip r:embed="rId3" cstate="print"/>
          <a:stretch>
            <a:fillRect/>
          </a:stretch>
        </p:blipFill>
        <p:spPr>
          <a:xfrm>
            <a:off x="6081166" y="3668554"/>
            <a:ext cx="2397493" cy="2529683"/>
          </a:xfrm>
          <a:prstGeom prst="rect">
            <a:avLst/>
          </a:prstGeom>
        </p:spPr>
      </p:pic>
      <p:sp>
        <p:nvSpPr>
          <p:cNvPr id="4" name="TextBox 3"/>
          <p:cNvSpPr txBox="1"/>
          <p:nvPr/>
        </p:nvSpPr>
        <p:spPr>
          <a:xfrm>
            <a:off x="4326871" y="1666875"/>
            <a:ext cx="43542" cy="364338"/>
          </a:xfrm>
          <a:prstGeom prst="rect">
            <a:avLst/>
          </a:prstGeom>
          <a:noFill/>
        </p:spPr>
        <p:txBody>
          <a:bodyPr wrap="square" lIns="86493" tIns="43247" rIns="86493" bIns="43247" rtlCol="0">
            <a:spAutoFit/>
          </a:bodyPr>
          <a:lstStyle/>
          <a:p>
            <a:endParaRPr lang="en-US" dirty="0"/>
          </a:p>
        </p:txBody>
      </p:sp>
      <p:sp>
        <p:nvSpPr>
          <p:cNvPr id="18" name="TextBox 17"/>
          <p:cNvSpPr txBox="1"/>
          <p:nvPr/>
        </p:nvSpPr>
        <p:spPr>
          <a:xfrm>
            <a:off x="293518" y="0"/>
            <a:ext cx="8383169" cy="82600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2000" dirty="0" smtClean="0">
                <a:solidFill>
                  <a:srgbClr val="106636"/>
                </a:solidFill>
                <a:latin typeface="Arial" pitchFamily="34" charset="0"/>
                <a:ea typeface="+mj-ea"/>
                <a:cs typeface="Arial" pitchFamily="34" charset="0"/>
              </a:rPr>
              <a:t>Neutrino-less Double Beta Decay</a:t>
            </a:r>
          </a:p>
        </p:txBody>
      </p:sp>
      <p:sp>
        <p:nvSpPr>
          <p:cNvPr id="11" name="TextBox 10"/>
          <p:cNvSpPr txBox="1"/>
          <p:nvPr/>
        </p:nvSpPr>
        <p:spPr>
          <a:xfrm>
            <a:off x="870952" y="798095"/>
            <a:ext cx="7353295" cy="369332"/>
          </a:xfrm>
          <a:prstGeom prst="rect">
            <a:avLst/>
          </a:prstGeom>
          <a:noFill/>
        </p:spPr>
        <p:txBody>
          <a:bodyPr wrap="none" rtlCol="0">
            <a:spAutoFit/>
          </a:bodyPr>
          <a:lstStyle/>
          <a:p>
            <a:pPr>
              <a:spcAft>
                <a:spcPts val="800"/>
              </a:spcAft>
            </a:pPr>
            <a:r>
              <a:rPr lang="en-US" b="1" dirty="0" smtClean="0">
                <a:latin typeface="Arial" pitchFamily="34" charset="0"/>
                <a:cs typeface="Arial" pitchFamily="34" charset="0"/>
              </a:rPr>
              <a:t>Grand challenge question: Is the neutrino its own anti-particle?</a:t>
            </a:r>
          </a:p>
        </p:txBody>
      </p:sp>
      <p:sp>
        <p:nvSpPr>
          <p:cNvPr id="17" name="TextBox 16"/>
          <p:cNvSpPr txBox="1"/>
          <p:nvPr/>
        </p:nvSpPr>
        <p:spPr>
          <a:xfrm>
            <a:off x="510988" y="4948518"/>
            <a:ext cx="1018227" cy="369332"/>
          </a:xfrm>
          <a:prstGeom prst="rect">
            <a:avLst/>
          </a:prstGeom>
          <a:noFill/>
        </p:spPr>
        <p:txBody>
          <a:bodyPr wrap="none" rtlCol="0">
            <a:spAutoFit/>
          </a:bodyPr>
          <a:lstStyle/>
          <a:p>
            <a:r>
              <a:rPr lang="en-US" b="1" dirty="0" smtClean="0">
                <a:solidFill>
                  <a:schemeClr val="bg1"/>
                </a:solidFill>
              </a:rPr>
              <a:t>CUORE</a:t>
            </a:r>
            <a:endParaRPr lang="en-US" b="1" dirty="0">
              <a:solidFill>
                <a:schemeClr val="bg1"/>
              </a:solidFill>
            </a:endParaRPr>
          </a:p>
        </p:txBody>
      </p:sp>
      <p:pic>
        <p:nvPicPr>
          <p:cNvPr id="20" name="Picture 19" descr="detector1.jpg"/>
          <p:cNvPicPr>
            <a:picLocks noChangeAspect="1"/>
          </p:cNvPicPr>
          <p:nvPr/>
        </p:nvPicPr>
        <p:blipFill>
          <a:blip r:embed="rId4" cstate="print"/>
          <a:stretch>
            <a:fillRect/>
          </a:stretch>
        </p:blipFill>
        <p:spPr>
          <a:xfrm>
            <a:off x="6128084" y="2007072"/>
            <a:ext cx="2257325" cy="1694881"/>
          </a:xfrm>
          <a:prstGeom prst="rect">
            <a:avLst/>
          </a:prstGeom>
        </p:spPr>
      </p:pic>
      <p:sp>
        <p:nvSpPr>
          <p:cNvPr id="21" name="TextBox 20"/>
          <p:cNvSpPr txBox="1"/>
          <p:nvPr/>
        </p:nvSpPr>
        <p:spPr>
          <a:xfrm>
            <a:off x="5807074" y="1211514"/>
            <a:ext cx="2841626" cy="738664"/>
          </a:xfrm>
          <a:prstGeom prst="rect">
            <a:avLst/>
          </a:prstGeom>
          <a:noFill/>
        </p:spPr>
        <p:txBody>
          <a:bodyPr wrap="square" rtlCol="0">
            <a:spAutoFit/>
          </a:bodyPr>
          <a:lstStyle/>
          <a:p>
            <a:r>
              <a:rPr lang="en-US" sz="1400" dirty="0" smtClean="0">
                <a:latin typeface="Arial Narrow" pitchFamily="34" charset="0"/>
                <a:cs typeface="Arial" pitchFamily="34" charset="0"/>
              </a:rPr>
              <a:t>Germanium detector and the cryostat for the </a:t>
            </a:r>
            <a:r>
              <a:rPr lang="en-US" sz="1400" dirty="0" err="1" smtClean="0">
                <a:latin typeface="Arial Narrow" pitchFamily="34" charset="0"/>
                <a:cs typeface="Arial" pitchFamily="34" charset="0"/>
              </a:rPr>
              <a:t>Majorana</a:t>
            </a:r>
            <a:r>
              <a:rPr lang="en-US" sz="1400" dirty="0" smtClean="0">
                <a:latin typeface="Arial Narrow" pitchFamily="34" charset="0"/>
                <a:cs typeface="Arial" pitchFamily="34" charset="0"/>
              </a:rPr>
              <a:t> Demonstrator </a:t>
            </a:r>
            <a:r>
              <a:rPr lang="en-US" sz="1400" dirty="0">
                <a:latin typeface="Arial Narrow" pitchFamily="34" charset="0"/>
                <a:cs typeface="Arial" pitchFamily="34" charset="0"/>
              </a:rPr>
              <a:t>(</a:t>
            </a:r>
            <a:r>
              <a:rPr lang="en-US" sz="1400" dirty="0" smtClean="0">
                <a:latin typeface="Arial Narrow" pitchFamily="34" charset="0"/>
                <a:cs typeface="Arial" pitchFamily="34" charset="0"/>
              </a:rPr>
              <a:t>MJD</a:t>
            </a:r>
            <a:r>
              <a:rPr lang="en-US" sz="1400" dirty="0" smtClean="0">
                <a:latin typeface="Arial Narrow" pitchFamily="34" charset="0"/>
              </a:rPr>
              <a:t> 40-kg ultra-clean Ge detector</a:t>
            </a:r>
            <a:r>
              <a:rPr lang="en-US" sz="1400" dirty="0" smtClean="0">
                <a:latin typeface="Arial Narrow" pitchFamily="34" charset="0"/>
                <a:cs typeface="Arial" pitchFamily="34" charset="0"/>
              </a:rPr>
              <a:t>). </a:t>
            </a:r>
          </a:p>
        </p:txBody>
      </p:sp>
      <p:sp>
        <p:nvSpPr>
          <p:cNvPr id="26" name="TextBox 25"/>
          <p:cNvSpPr txBox="1"/>
          <p:nvPr/>
        </p:nvSpPr>
        <p:spPr>
          <a:xfrm>
            <a:off x="426915" y="1430327"/>
            <a:ext cx="4895716" cy="4585871"/>
          </a:xfrm>
          <a:prstGeom prst="rect">
            <a:avLst/>
          </a:prstGeom>
          <a:noFill/>
          <a:ln>
            <a:noFill/>
          </a:ln>
        </p:spPr>
        <p:txBody>
          <a:bodyPr wrap="square" rtlCol="0">
            <a:spAutoFit/>
          </a:bodyPr>
          <a:lstStyle/>
          <a:p>
            <a:pPr marL="228600" lvl="0" indent="-228600">
              <a:spcAft>
                <a:spcPts val="600"/>
              </a:spcAft>
              <a:buFont typeface="Wingdings" pitchFamily="2" charset="2"/>
              <a:buChar char="§"/>
            </a:pPr>
            <a:r>
              <a:rPr lang="en-US" sz="1600" dirty="0" smtClean="0">
                <a:latin typeface="Arial" pitchFamily="34" charset="0"/>
                <a:cs typeface="Arial" pitchFamily="34" charset="0"/>
              </a:rPr>
              <a:t>An R&amp;D </a:t>
            </a:r>
            <a:r>
              <a:rPr lang="en-US" sz="1600" dirty="0">
                <a:latin typeface="Arial" pitchFamily="34" charset="0"/>
                <a:cs typeface="Arial" pitchFamily="34" charset="0"/>
              </a:rPr>
              <a:t>effort </a:t>
            </a:r>
            <a:r>
              <a:rPr lang="en-US" sz="1600" dirty="0" smtClean="0">
                <a:latin typeface="Arial" pitchFamily="34" charset="0"/>
                <a:cs typeface="Arial" pitchFamily="34" charset="0"/>
              </a:rPr>
              <a:t>on the </a:t>
            </a:r>
            <a:r>
              <a:rPr lang="en-US" sz="1600" dirty="0" err="1" smtClean="0">
                <a:latin typeface="Arial" pitchFamily="34" charset="0"/>
                <a:cs typeface="Arial" pitchFamily="34" charset="0"/>
              </a:rPr>
              <a:t>Majorana</a:t>
            </a:r>
            <a:r>
              <a:rPr lang="en-US" sz="1600" dirty="0" smtClean="0">
                <a:latin typeface="Arial" pitchFamily="34" charset="0"/>
                <a:cs typeface="Arial" pitchFamily="34" charset="0"/>
              </a:rPr>
              <a:t> Demonstrator (MJD) will help </a:t>
            </a:r>
            <a:r>
              <a:rPr lang="en-US" sz="1600" dirty="0">
                <a:latin typeface="Arial" pitchFamily="34" charset="0"/>
                <a:cs typeface="Arial" pitchFamily="34" charset="0"/>
              </a:rPr>
              <a:t>establish the </a:t>
            </a:r>
            <a:r>
              <a:rPr lang="en-US" sz="1600" dirty="0" smtClean="0">
                <a:latin typeface="Arial" pitchFamily="34" charset="0"/>
                <a:cs typeface="Arial" pitchFamily="34" charset="0"/>
              </a:rPr>
              <a:t>feasibility of a </a:t>
            </a:r>
            <a:r>
              <a:rPr lang="en-US" sz="1600" dirty="0" err="1" smtClean="0">
                <a:latin typeface="Arial" pitchFamily="34" charset="0"/>
                <a:cs typeface="Arial" pitchFamily="34" charset="0"/>
              </a:rPr>
              <a:t>tonne</a:t>
            </a:r>
            <a:r>
              <a:rPr lang="en-US" sz="1600" dirty="0" smtClean="0">
                <a:latin typeface="Arial" pitchFamily="34" charset="0"/>
                <a:cs typeface="Arial" pitchFamily="34" charset="0"/>
              </a:rPr>
              <a:t>-scale </a:t>
            </a:r>
            <a:r>
              <a:rPr lang="en-US" sz="1600" baseline="30000" dirty="0" smtClean="0">
                <a:latin typeface="Arial" pitchFamily="34" charset="0"/>
                <a:cs typeface="Arial" pitchFamily="34" charset="0"/>
              </a:rPr>
              <a:t>76</a:t>
            </a:r>
            <a:r>
              <a:rPr lang="en-US" sz="1600" dirty="0" smtClean="0">
                <a:latin typeface="Arial" pitchFamily="34" charset="0"/>
                <a:cs typeface="Arial" pitchFamily="34" charset="0"/>
              </a:rPr>
              <a:t>Ge neutrino-less </a:t>
            </a:r>
            <a:r>
              <a:rPr lang="en-US" sz="1600" dirty="0">
                <a:latin typeface="Arial" pitchFamily="34" charset="0"/>
                <a:cs typeface="Arial" pitchFamily="34" charset="0"/>
              </a:rPr>
              <a:t>double beta-decay </a:t>
            </a:r>
            <a:r>
              <a:rPr lang="en-US" sz="1600" dirty="0" smtClean="0">
                <a:latin typeface="Arial" pitchFamily="34" charset="0"/>
                <a:cs typeface="Arial" pitchFamily="34" charset="0"/>
              </a:rPr>
              <a:t>experiment.</a:t>
            </a:r>
          </a:p>
          <a:p>
            <a:pPr marL="228600" lvl="0" indent="-228600">
              <a:spcAft>
                <a:spcPts val="600"/>
              </a:spcAft>
              <a:buFont typeface="Wingdings" pitchFamily="2" charset="2"/>
              <a:buChar char="§"/>
            </a:pPr>
            <a:r>
              <a:rPr lang="en-US" sz="1600" dirty="0" smtClean="0">
                <a:latin typeface="Arial" pitchFamily="34" charset="0"/>
                <a:cs typeface="Arial" pitchFamily="34" charset="0"/>
              </a:rPr>
              <a:t>The MJD technology demonstration is planned prior to a down-select with the German GERDA  experiment between </a:t>
            </a:r>
            <a:r>
              <a:rPr lang="en-US" sz="1600" dirty="0">
                <a:latin typeface="Arial" pitchFamily="34" charset="0"/>
                <a:cs typeface="Arial" pitchFamily="34" charset="0"/>
              </a:rPr>
              <a:t>competing </a:t>
            </a:r>
            <a:r>
              <a:rPr lang="en-US" sz="1600" dirty="0" smtClean="0">
                <a:latin typeface="Arial" pitchFamily="34" charset="0"/>
                <a:cs typeface="Arial" pitchFamily="34" charset="0"/>
              </a:rPr>
              <a:t>Ge technologies and a planned collaboration together.</a:t>
            </a:r>
          </a:p>
          <a:p>
            <a:pPr marL="228600" lvl="0" indent="-228600">
              <a:spcAft>
                <a:spcPts val="600"/>
              </a:spcAft>
              <a:buFont typeface="Wingdings" pitchFamily="2" charset="2"/>
              <a:buChar char="§"/>
            </a:pPr>
            <a:r>
              <a:rPr lang="en-US" sz="1600" dirty="0" smtClean="0">
                <a:latin typeface="Arial" pitchFamily="34" charset="0"/>
                <a:cs typeface="Arial" pitchFamily="34" charset="0"/>
              </a:rPr>
              <a:t>MJD is on </a:t>
            </a:r>
            <a:r>
              <a:rPr lang="en-US" sz="1600" dirty="0">
                <a:latin typeface="Arial" pitchFamily="34" charset="0"/>
                <a:cs typeface="Arial" pitchFamily="34" charset="0"/>
              </a:rPr>
              <a:t>track with </a:t>
            </a:r>
            <a:r>
              <a:rPr lang="en-US" sz="1600" dirty="0" smtClean="0">
                <a:latin typeface="Arial" pitchFamily="34" charset="0"/>
                <a:cs typeface="Arial" pitchFamily="34" charset="0"/>
              </a:rPr>
              <a:t>electroforming </a:t>
            </a:r>
            <a:r>
              <a:rPr lang="en-US" sz="1600" dirty="0">
                <a:latin typeface="Arial" pitchFamily="34" charset="0"/>
                <a:cs typeface="Arial" pitchFamily="34" charset="0"/>
              </a:rPr>
              <a:t>and </a:t>
            </a:r>
            <a:r>
              <a:rPr lang="en-US" sz="1600" dirty="0" smtClean="0">
                <a:latin typeface="Arial" pitchFamily="34" charset="0"/>
                <a:cs typeface="Arial" pitchFamily="34" charset="0"/>
              </a:rPr>
              <a:t>with procurement and processing of enriched Ge.</a:t>
            </a:r>
          </a:p>
          <a:p>
            <a:pPr marL="228600" lvl="0" indent="-228600">
              <a:spcAft>
                <a:spcPts val="600"/>
              </a:spcAft>
              <a:buFont typeface="Wingdings" pitchFamily="2" charset="2"/>
              <a:buChar char="§"/>
            </a:pPr>
            <a:r>
              <a:rPr lang="en-US" sz="1600" dirty="0" smtClean="0">
                <a:latin typeface="Arial" pitchFamily="34" charset="0"/>
                <a:cs typeface="Arial" pitchFamily="34" charset="0"/>
              </a:rPr>
              <a:t>MJD plans to </a:t>
            </a:r>
            <a:r>
              <a:rPr lang="en-US" sz="1600" dirty="0">
                <a:latin typeface="Arial" pitchFamily="34" charset="0"/>
                <a:cs typeface="Arial" pitchFamily="34" charset="0"/>
              </a:rPr>
              <a:t>go underground with </a:t>
            </a:r>
            <a:r>
              <a:rPr lang="en-US" sz="1600" dirty="0" smtClean="0">
                <a:latin typeface="Arial" pitchFamily="34" charset="0"/>
                <a:cs typeface="Arial" pitchFamily="34" charset="0"/>
              </a:rPr>
              <a:t>natural </a:t>
            </a:r>
            <a:r>
              <a:rPr lang="en-US" sz="1600" dirty="0">
                <a:latin typeface="Arial" pitchFamily="34" charset="0"/>
                <a:cs typeface="Arial" pitchFamily="34" charset="0"/>
              </a:rPr>
              <a:t>Ge </a:t>
            </a:r>
            <a:r>
              <a:rPr lang="en-US" sz="1600" dirty="0" smtClean="0">
                <a:latin typeface="Arial" pitchFamily="34" charset="0"/>
                <a:cs typeface="Arial" pitchFamily="34" charset="0"/>
              </a:rPr>
              <a:t>in a prototype cryostat at the Sanford Laboratory (South Dakota) in late spring 2012.</a:t>
            </a:r>
            <a:endParaRPr lang="en-US" sz="1600" dirty="0">
              <a:latin typeface="Arial" pitchFamily="34" charset="0"/>
              <a:cs typeface="Arial" pitchFamily="34" charset="0"/>
            </a:endParaRPr>
          </a:p>
          <a:p>
            <a:pPr marL="228600" lvl="0" indent="-228600">
              <a:spcAft>
                <a:spcPts val="600"/>
              </a:spcAft>
              <a:buFont typeface="Wingdings" pitchFamily="2" charset="2"/>
              <a:buChar char="§"/>
            </a:pPr>
            <a:r>
              <a:rPr lang="en-US" sz="1600" dirty="0" smtClean="0">
                <a:latin typeface="Arial" pitchFamily="34" charset="0"/>
                <a:cs typeface="Arial" pitchFamily="34" charset="0"/>
              </a:rPr>
              <a:t>The technology and the location of a </a:t>
            </a:r>
            <a:r>
              <a:rPr lang="en-US" sz="1600" dirty="0">
                <a:latin typeface="Arial" pitchFamily="34" charset="0"/>
                <a:cs typeface="Arial" pitchFamily="34" charset="0"/>
              </a:rPr>
              <a:t>future, international </a:t>
            </a:r>
            <a:r>
              <a:rPr lang="en-US" sz="1600" dirty="0" err="1" smtClean="0">
                <a:latin typeface="Arial" pitchFamily="34" charset="0"/>
                <a:cs typeface="Arial" pitchFamily="34" charset="0"/>
              </a:rPr>
              <a:t>tonne</a:t>
            </a:r>
            <a:r>
              <a:rPr lang="en-US" sz="1600" dirty="0" smtClean="0">
                <a:latin typeface="Arial" pitchFamily="34" charset="0"/>
                <a:cs typeface="Arial" pitchFamily="34" charset="0"/>
              </a:rPr>
              <a:t>-scale experiment is TBD based on the best value and the best science capability.</a:t>
            </a:r>
            <a:endParaRPr lang="en-US" sz="1600" dirty="0">
              <a:latin typeface="Arial" pitchFamily="34" charset="0"/>
              <a:cs typeface="Arial" pitchFamily="34" charset="0"/>
            </a:endParaRPr>
          </a:p>
        </p:txBody>
      </p:sp>
      <p:sp>
        <p:nvSpPr>
          <p:cNvPr id="12" name="Slide Number Placeholder 3"/>
          <p:cNvSpPr>
            <a:spLocks noGrp="1"/>
          </p:cNvSpPr>
          <p:nvPr>
            <p:ph type="sldNum" sz="quarter" idx="12"/>
          </p:nvPr>
        </p:nvSpPr>
        <p:spPr>
          <a:xfrm>
            <a:off x="8413750" y="6351588"/>
            <a:ext cx="381000" cy="365125"/>
          </a:xfrm>
        </p:spPr>
        <p:txBody>
          <a:bodyPr/>
          <a:lstStyle/>
          <a:p>
            <a:pPr>
              <a:defRPr/>
            </a:pPr>
            <a:fld id="{6EEA275D-5A49-48A8-817D-44C3EA0A3A2F}" type="slidenum">
              <a:rPr lang="en-US" smtClean="0"/>
              <a:pPr>
                <a:defRPr/>
              </a:pPr>
              <a:t>20</a:t>
            </a:fld>
            <a:endParaRPr lang="en-US" dirty="0"/>
          </a:p>
        </p:txBody>
      </p:sp>
      <p:sp>
        <p:nvSpPr>
          <p:cNvPr id="13"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5738" y="0"/>
            <a:ext cx="8229600" cy="557213"/>
          </a:xfrm>
        </p:spPr>
        <p:txBody>
          <a:bodyPr/>
          <a:lstStyle/>
          <a:p>
            <a:r>
              <a:rPr lang="en-US" i="0" dirty="0" smtClean="0">
                <a:latin typeface="Arial" pitchFamily="34" charset="0"/>
                <a:cs typeface="Arial" pitchFamily="34" charset="0"/>
              </a:rPr>
              <a:t>Atom Trap Trace Analysis (ATTA) at ANL</a:t>
            </a:r>
          </a:p>
        </p:txBody>
      </p:sp>
      <p:sp>
        <p:nvSpPr>
          <p:cNvPr id="22531" name="Text Box 16"/>
          <p:cNvSpPr txBox="1">
            <a:spLocks noChangeArrowheads="1"/>
          </p:cNvSpPr>
          <p:nvPr/>
        </p:nvSpPr>
        <p:spPr bwMode="auto">
          <a:xfrm>
            <a:off x="211138" y="1147762"/>
            <a:ext cx="8932862" cy="1016000"/>
          </a:xfrm>
          <a:prstGeom prst="rect">
            <a:avLst/>
          </a:prstGeom>
          <a:noFill/>
          <a:ln w="9525">
            <a:noFill/>
            <a:miter lim="800000"/>
            <a:headEnd/>
            <a:tailEnd/>
          </a:ln>
        </p:spPr>
        <p:txBody>
          <a:bodyPr>
            <a:spAutoFit/>
          </a:bodyPr>
          <a:lstStyle/>
          <a:p>
            <a:pPr marL="176213" indent="-176213">
              <a:lnSpc>
                <a:spcPct val="120000"/>
              </a:lnSpc>
              <a:buFont typeface="Wingdings" pitchFamily="2" charset="2"/>
              <a:buNone/>
            </a:pPr>
            <a:r>
              <a:rPr lang="en-US" dirty="0">
                <a:latin typeface="Arial" pitchFamily="34" charset="0"/>
                <a:ea typeface="Arial Unicode MS" pitchFamily="34" charset="-128"/>
                <a:cs typeface="Arial" pitchFamily="34" charset="0"/>
              </a:rPr>
              <a:t>Developed </a:t>
            </a:r>
            <a:r>
              <a:rPr lang="en-US" dirty="0">
                <a:solidFill>
                  <a:srgbClr val="0000FF"/>
                </a:solidFill>
                <a:latin typeface="Arial" pitchFamily="34" charset="0"/>
                <a:ea typeface="Arial Unicode MS" pitchFamily="34" charset="-128"/>
                <a:cs typeface="Arial" pitchFamily="34" charset="0"/>
              </a:rPr>
              <a:t>ATTA-3</a:t>
            </a:r>
            <a:r>
              <a:rPr lang="en-US" dirty="0">
                <a:latin typeface="Arial" pitchFamily="34" charset="0"/>
                <a:ea typeface="Arial Unicode MS" pitchFamily="34" charset="-128"/>
                <a:cs typeface="Arial" pitchFamily="34" charset="0"/>
              </a:rPr>
              <a:t> instrument with greatly improved sensitivity and selectivity</a:t>
            </a:r>
            <a:endParaRPr lang="en-US" sz="800" dirty="0">
              <a:latin typeface="Arial" pitchFamily="34" charset="0"/>
              <a:ea typeface="Arial Unicode MS" pitchFamily="34" charset="-128"/>
              <a:cs typeface="Arial" pitchFamily="34" charset="0"/>
            </a:endParaRPr>
          </a:p>
          <a:p>
            <a:pPr marL="176213" indent="-176213">
              <a:lnSpc>
                <a:spcPct val="120000"/>
              </a:lnSpc>
              <a:buFontTx/>
              <a:buChar char="•"/>
            </a:pPr>
            <a:r>
              <a:rPr lang="en-US" sz="1600" dirty="0">
                <a:solidFill>
                  <a:srgbClr val="0000FF"/>
                </a:solidFill>
                <a:latin typeface="Arial" pitchFamily="34" charset="0"/>
                <a:ea typeface="Arial Unicode MS" pitchFamily="34" charset="-128"/>
                <a:cs typeface="Arial" pitchFamily="34" charset="0"/>
              </a:rPr>
              <a:t>Sensitivity</a:t>
            </a:r>
            <a:r>
              <a:rPr lang="en-US" sz="1600" dirty="0">
                <a:latin typeface="Arial" pitchFamily="34" charset="0"/>
                <a:ea typeface="Arial Unicode MS" pitchFamily="34" charset="-128"/>
                <a:cs typeface="Arial" pitchFamily="34" charset="0"/>
              </a:rPr>
              <a:t>: Capable of </a:t>
            </a:r>
            <a:r>
              <a:rPr lang="en-US" sz="1600" baseline="30000" dirty="0">
                <a:latin typeface="Arial" pitchFamily="34" charset="0"/>
                <a:ea typeface="Arial Unicode MS" pitchFamily="34" charset="-128"/>
                <a:cs typeface="Arial" pitchFamily="34" charset="0"/>
              </a:rPr>
              <a:t>81</a:t>
            </a:r>
            <a:r>
              <a:rPr lang="en-US" sz="1600" dirty="0">
                <a:latin typeface="Arial" pitchFamily="34" charset="0"/>
                <a:ea typeface="Arial Unicode MS" pitchFamily="34" charset="-128"/>
                <a:cs typeface="Arial" pitchFamily="34" charset="0"/>
              </a:rPr>
              <a:t>Kr-dating with a sample of 10 micro-liter (STP) of krypton gas;</a:t>
            </a:r>
            <a:endParaRPr lang="en-US" sz="800" dirty="0">
              <a:latin typeface="Arial" pitchFamily="34" charset="0"/>
              <a:ea typeface="Arial Unicode MS" pitchFamily="34" charset="-128"/>
              <a:cs typeface="Arial" pitchFamily="34" charset="0"/>
            </a:endParaRPr>
          </a:p>
          <a:p>
            <a:pPr marL="176213" indent="-176213">
              <a:lnSpc>
                <a:spcPct val="120000"/>
              </a:lnSpc>
              <a:buFontTx/>
              <a:buChar char="•"/>
            </a:pPr>
            <a:r>
              <a:rPr lang="en-US" sz="1600" dirty="0">
                <a:solidFill>
                  <a:srgbClr val="0000FF"/>
                </a:solidFill>
                <a:latin typeface="Arial" pitchFamily="34" charset="0"/>
                <a:ea typeface="Arial Unicode MS" pitchFamily="34" charset="-128"/>
                <a:cs typeface="Arial" pitchFamily="34" charset="0"/>
              </a:rPr>
              <a:t>Selectivity</a:t>
            </a:r>
            <a:r>
              <a:rPr lang="en-US" sz="1600" dirty="0">
                <a:latin typeface="Arial" pitchFamily="34" charset="0"/>
                <a:ea typeface="Arial Unicode MS" pitchFamily="34" charset="-128"/>
                <a:cs typeface="Arial" pitchFamily="34" charset="0"/>
              </a:rPr>
              <a:t>: Analyzed </a:t>
            </a:r>
            <a:r>
              <a:rPr lang="en-US" sz="1600" baseline="30000" dirty="0">
                <a:latin typeface="Arial" pitchFamily="34" charset="0"/>
                <a:ea typeface="Arial Unicode MS" pitchFamily="34" charset="-128"/>
                <a:cs typeface="Arial" pitchFamily="34" charset="0"/>
              </a:rPr>
              <a:t>39</a:t>
            </a:r>
            <a:r>
              <a:rPr lang="en-US" sz="1600" dirty="0">
                <a:latin typeface="Arial" pitchFamily="34" charset="0"/>
                <a:ea typeface="Arial Unicode MS" pitchFamily="34" charset="-128"/>
                <a:cs typeface="Arial" pitchFamily="34" charset="0"/>
              </a:rPr>
              <a:t>Ar in environmental samples at the isotopic abundance level of 8x10</a:t>
            </a:r>
            <a:r>
              <a:rPr lang="en-US" sz="1600" baseline="30000" dirty="0">
                <a:latin typeface="Arial" pitchFamily="34" charset="0"/>
                <a:ea typeface="Arial Unicode MS" pitchFamily="34" charset="-128"/>
                <a:cs typeface="Arial" pitchFamily="34" charset="0"/>
              </a:rPr>
              <a:t>-16</a:t>
            </a:r>
            <a:r>
              <a:rPr lang="en-US" sz="1600" dirty="0">
                <a:latin typeface="Arial" pitchFamily="34" charset="0"/>
                <a:ea typeface="Arial Unicode MS" pitchFamily="34" charset="-128"/>
                <a:cs typeface="Arial" pitchFamily="34" charset="0"/>
              </a:rPr>
              <a:t>.</a:t>
            </a:r>
          </a:p>
        </p:txBody>
      </p:sp>
      <p:sp>
        <p:nvSpPr>
          <p:cNvPr id="22532" name="Text Box 90"/>
          <p:cNvSpPr txBox="1">
            <a:spLocks noChangeArrowheads="1"/>
          </p:cNvSpPr>
          <p:nvPr/>
        </p:nvSpPr>
        <p:spPr bwMode="auto">
          <a:xfrm>
            <a:off x="211138" y="2708275"/>
            <a:ext cx="6037262" cy="1354138"/>
          </a:xfrm>
          <a:prstGeom prst="rect">
            <a:avLst/>
          </a:prstGeom>
          <a:noFill/>
          <a:ln w="9525" algn="ctr">
            <a:noFill/>
            <a:miter lim="800000"/>
            <a:headEnd/>
            <a:tailEnd/>
          </a:ln>
        </p:spPr>
        <p:txBody>
          <a:bodyPr>
            <a:spAutoFit/>
          </a:bodyPr>
          <a:lstStyle/>
          <a:p>
            <a:pPr marL="171450" indent="-171450"/>
            <a:r>
              <a:rPr lang="en-US" b="1">
                <a:latin typeface="Arial" pitchFamily="34" charset="0"/>
                <a:ea typeface="Arial Unicode MS" pitchFamily="34" charset="-128"/>
                <a:cs typeface="Arial" pitchFamily="34" charset="0"/>
              </a:rPr>
              <a:t>Samples to be analyzed in 2011-2012</a:t>
            </a:r>
          </a:p>
          <a:p>
            <a:pPr marL="171450" indent="-171450">
              <a:buFontTx/>
              <a:buChar char="•"/>
            </a:pPr>
            <a:r>
              <a:rPr lang="en-US" sz="1600">
                <a:latin typeface="Arial" pitchFamily="34" charset="0"/>
                <a:ea typeface="Arial Unicode MS" pitchFamily="34" charset="-128"/>
                <a:cs typeface="Arial" pitchFamily="34" charset="0"/>
              </a:rPr>
              <a:t>Done: Yellowstone National Park,  WIPP sites (with Sandia);</a:t>
            </a:r>
          </a:p>
          <a:p>
            <a:pPr marL="171450" indent="-171450">
              <a:buFontTx/>
              <a:buChar char="•"/>
            </a:pPr>
            <a:r>
              <a:rPr lang="en-US" sz="1600">
                <a:latin typeface="Arial" pitchFamily="34" charset="0"/>
                <a:ea typeface="Arial Unicode MS" pitchFamily="34" charset="-128"/>
                <a:cs typeface="Arial" pitchFamily="34" charset="0"/>
              </a:rPr>
              <a:t>In progress: Great Artesian Basin, Australia;</a:t>
            </a:r>
          </a:p>
          <a:p>
            <a:pPr marL="171450" indent="-171450">
              <a:buFontTx/>
              <a:buChar char="•"/>
            </a:pPr>
            <a:r>
              <a:rPr lang="en-US" sz="1600">
                <a:latin typeface="Arial" pitchFamily="34" charset="0"/>
                <a:ea typeface="Arial Unicode MS" pitchFamily="34" charset="-128"/>
                <a:cs typeface="Arial" pitchFamily="34" charset="0"/>
              </a:rPr>
              <a:t>In plan: Participate in a comprehensive study of world-wide aquifers (with IAEA).</a:t>
            </a:r>
          </a:p>
        </p:txBody>
      </p:sp>
      <p:sp>
        <p:nvSpPr>
          <p:cNvPr id="22533" name="Oval 3"/>
          <p:cNvSpPr>
            <a:spLocks noChangeArrowheads="1"/>
          </p:cNvSpPr>
          <p:nvPr/>
        </p:nvSpPr>
        <p:spPr bwMode="auto">
          <a:xfrm>
            <a:off x="4926013" y="1241425"/>
            <a:ext cx="1652587" cy="722313"/>
          </a:xfrm>
          <a:prstGeom prst="ellipse">
            <a:avLst/>
          </a:prstGeom>
          <a:noFill/>
          <a:ln w="9525" algn="ctr">
            <a:noFill/>
            <a:round/>
            <a:headEnd/>
            <a:tailEnd/>
          </a:ln>
        </p:spPr>
        <p:txBody>
          <a:bodyPr/>
          <a:lstStyle/>
          <a:p>
            <a:endParaRPr lang="en-US"/>
          </a:p>
        </p:txBody>
      </p:sp>
      <p:sp>
        <p:nvSpPr>
          <p:cNvPr id="22534" name="Rectangle 6"/>
          <p:cNvSpPr>
            <a:spLocks noChangeArrowheads="1"/>
          </p:cNvSpPr>
          <p:nvPr/>
        </p:nvSpPr>
        <p:spPr bwMode="auto">
          <a:xfrm>
            <a:off x="0" y="2173288"/>
            <a:ext cx="9144000" cy="369888"/>
          </a:xfrm>
          <a:prstGeom prst="rect">
            <a:avLst/>
          </a:prstGeom>
          <a:noFill/>
          <a:ln w="9525">
            <a:noFill/>
            <a:miter lim="800000"/>
            <a:headEnd/>
            <a:tailEnd/>
          </a:ln>
        </p:spPr>
        <p:txBody>
          <a:bodyPr>
            <a:spAutoFit/>
          </a:bodyPr>
          <a:lstStyle/>
          <a:p>
            <a:r>
              <a:rPr lang="en-US" b="1" baseline="30000" dirty="0">
                <a:solidFill>
                  <a:srgbClr val="0000FF"/>
                </a:solidFill>
                <a:latin typeface="Arial" pitchFamily="34" charset="0"/>
                <a:cs typeface="Arial" pitchFamily="34" charset="0"/>
              </a:rPr>
              <a:t>81</a:t>
            </a:r>
            <a:r>
              <a:rPr lang="en-US" b="1" dirty="0">
                <a:solidFill>
                  <a:srgbClr val="0000FF"/>
                </a:solidFill>
                <a:latin typeface="Arial" pitchFamily="34" charset="0"/>
                <a:cs typeface="Arial" pitchFamily="34" charset="0"/>
              </a:rPr>
              <a:t>Kr-dating realized with a range of applications in earth &amp; environmental sciences</a:t>
            </a:r>
          </a:p>
        </p:txBody>
      </p:sp>
      <p:grpSp>
        <p:nvGrpSpPr>
          <p:cNvPr id="2" name="Group 11"/>
          <p:cNvGrpSpPr>
            <a:grpSpLocks/>
          </p:cNvGrpSpPr>
          <p:nvPr/>
        </p:nvGrpSpPr>
        <p:grpSpPr bwMode="auto">
          <a:xfrm>
            <a:off x="2590800" y="3917950"/>
            <a:ext cx="5972175" cy="2333625"/>
            <a:chOff x="2787489" y="3918015"/>
            <a:chExt cx="5971611" cy="2333896"/>
          </a:xfrm>
        </p:grpSpPr>
        <p:pic>
          <p:nvPicPr>
            <p:cNvPr id="22543" name="Picture 82" descr="ATTA diagram 2007"/>
            <p:cNvPicPr>
              <a:picLocks noChangeAspect="1" noChangeArrowheads="1"/>
            </p:cNvPicPr>
            <p:nvPr/>
          </p:nvPicPr>
          <p:blipFill>
            <a:blip r:embed="rId3" cstate="print"/>
            <a:srcRect/>
            <a:stretch>
              <a:fillRect/>
            </a:stretch>
          </p:blipFill>
          <p:spPr bwMode="auto">
            <a:xfrm>
              <a:off x="2787489" y="3918015"/>
              <a:ext cx="5971611" cy="2333896"/>
            </a:xfrm>
            <a:prstGeom prst="rect">
              <a:avLst/>
            </a:prstGeom>
            <a:noFill/>
            <a:ln w="9525">
              <a:noFill/>
              <a:miter lim="800000"/>
              <a:headEnd/>
              <a:tailEnd/>
            </a:ln>
          </p:spPr>
        </p:pic>
        <p:sp>
          <p:nvSpPr>
            <p:cNvPr id="22544" name="TextBox 10"/>
            <p:cNvSpPr txBox="1">
              <a:spLocks noChangeArrowheads="1"/>
            </p:cNvSpPr>
            <p:nvPr/>
          </p:nvSpPr>
          <p:spPr bwMode="auto">
            <a:xfrm>
              <a:off x="4977347" y="4336330"/>
              <a:ext cx="1635037" cy="338593"/>
            </a:xfrm>
            <a:prstGeom prst="rect">
              <a:avLst/>
            </a:prstGeom>
            <a:noFill/>
            <a:ln w="9525">
              <a:noFill/>
              <a:miter lim="800000"/>
              <a:headEnd/>
              <a:tailEnd/>
            </a:ln>
          </p:spPr>
          <p:txBody>
            <a:bodyPr wrap="none">
              <a:spAutoFit/>
            </a:bodyPr>
            <a:lstStyle/>
            <a:p>
              <a:r>
                <a:rPr lang="en-US" sz="1600">
                  <a:latin typeface="Arial" pitchFamily="34" charset="0"/>
                  <a:cs typeface="Arial" pitchFamily="34" charset="0"/>
                </a:rPr>
                <a:t>ATTA apparatus</a:t>
              </a:r>
            </a:p>
          </p:txBody>
        </p:sp>
      </p:grpSp>
      <p:grpSp>
        <p:nvGrpSpPr>
          <p:cNvPr id="3" name="Group 20"/>
          <p:cNvGrpSpPr>
            <a:grpSpLocks/>
          </p:cNvGrpSpPr>
          <p:nvPr/>
        </p:nvGrpSpPr>
        <p:grpSpPr bwMode="auto">
          <a:xfrm>
            <a:off x="6503988" y="2584450"/>
            <a:ext cx="2536825" cy="2006600"/>
            <a:chOff x="6504496" y="2585156"/>
            <a:chExt cx="2535805" cy="2006519"/>
          </a:xfrm>
        </p:grpSpPr>
        <p:pic>
          <p:nvPicPr>
            <p:cNvPr id="22541" name="Picture 7"/>
            <p:cNvPicPr>
              <a:picLocks noChangeAspect="1"/>
            </p:cNvPicPr>
            <p:nvPr/>
          </p:nvPicPr>
          <p:blipFill>
            <a:blip r:embed="rId4" cstate="print"/>
            <a:srcRect/>
            <a:stretch>
              <a:fillRect/>
            </a:stretch>
          </p:blipFill>
          <p:spPr bwMode="auto">
            <a:xfrm>
              <a:off x="6504496" y="2745414"/>
              <a:ext cx="2461682" cy="1846261"/>
            </a:xfrm>
            <a:prstGeom prst="rect">
              <a:avLst/>
            </a:prstGeom>
            <a:noFill/>
            <a:ln w="9525">
              <a:noFill/>
              <a:miter lim="800000"/>
              <a:headEnd/>
              <a:tailEnd/>
            </a:ln>
          </p:spPr>
        </p:pic>
        <p:sp>
          <p:nvSpPr>
            <p:cNvPr id="22542" name="TextBox 8"/>
            <p:cNvSpPr txBox="1">
              <a:spLocks noChangeArrowheads="1"/>
            </p:cNvSpPr>
            <p:nvPr/>
          </p:nvSpPr>
          <p:spPr bwMode="auto">
            <a:xfrm>
              <a:off x="7616855" y="2585156"/>
              <a:ext cx="1423446" cy="523220"/>
            </a:xfrm>
            <a:prstGeom prst="rect">
              <a:avLst/>
            </a:prstGeom>
            <a:noFill/>
            <a:ln w="9525">
              <a:noFill/>
              <a:miter lim="800000"/>
              <a:headEnd/>
              <a:tailEnd/>
            </a:ln>
          </p:spPr>
          <p:txBody>
            <a:bodyPr>
              <a:spAutoFit/>
            </a:bodyPr>
            <a:lstStyle/>
            <a:p>
              <a:r>
                <a:rPr lang="en-US" sz="1400">
                  <a:latin typeface="Arial" pitchFamily="34" charset="0"/>
                  <a:cs typeface="Arial" pitchFamily="34" charset="0"/>
                </a:rPr>
                <a:t>A single </a:t>
              </a:r>
              <a:r>
                <a:rPr lang="en-US" sz="1400" baseline="30000">
                  <a:latin typeface="Arial" pitchFamily="34" charset="0"/>
                  <a:cs typeface="Arial" pitchFamily="34" charset="0"/>
                </a:rPr>
                <a:t>81</a:t>
              </a:r>
              <a:r>
                <a:rPr lang="en-US" sz="1400">
                  <a:latin typeface="Arial" pitchFamily="34" charset="0"/>
                  <a:cs typeface="Arial" pitchFamily="34" charset="0"/>
                </a:rPr>
                <a:t>Kr atom in the trap</a:t>
              </a:r>
            </a:p>
          </p:txBody>
        </p:sp>
      </p:grpSp>
      <p:sp>
        <p:nvSpPr>
          <p:cNvPr id="20" name="Rectangle 3"/>
          <p:cNvSpPr>
            <a:spLocks noChangeArrowheads="1"/>
          </p:cNvSpPr>
          <p:nvPr/>
        </p:nvSpPr>
        <p:spPr bwMode="auto">
          <a:xfrm>
            <a:off x="211138" y="4999038"/>
            <a:ext cx="5972175" cy="1347787"/>
          </a:xfrm>
          <a:prstGeom prst="rect">
            <a:avLst/>
          </a:prstGeom>
          <a:noFill/>
          <a:ln>
            <a:noFill/>
          </a:ln>
          <a:effectLst/>
          <a:extLst/>
        </p:spPr>
        <p:txBody>
          <a:bodyPr wrap="none">
            <a:spAutoFit/>
          </a:bodyPr>
          <a:lstStyle/>
          <a:p>
            <a:pPr>
              <a:lnSpc>
                <a:spcPct val="120000"/>
              </a:lnSpc>
              <a:defRPr/>
            </a:pPr>
            <a:r>
              <a:rPr lang="en-US" altLang="en-US" dirty="0">
                <a:latin typeface="Arial" pitchFamily="34" charset="0"/>
                <a:ea typeface="Arial Unicode MS" pitchFamily="34" charset="-128"/>
                <a:cs typeface="Arial Unicode MS" pitchFamily="34" charset="-128"/>
              </a:rPr>
              <a:t>References</a:t>
            </a:r>
          </a:p>
          <a:p>
            <a:pPr marL="171450" indent="-171450">
              <a:lnSpc>
                <a:spcPct val="120000"/>
              </a:lnSpc>
              <a:buFont typeface="Arial" pitchFamily="34" charset="0"/>
              <a:buChar char="•"/>
              <a:defRPr/>
            </a:pPr>
            <a:r>
              <a:rPr lang="en-US" altLang="en-US" sz="1200" dirty="0">
                <a:latin typeface="Arial" pitchFamily="34" charset="0"/>
                <a:ea typeface="Arial Unicode MS" pitchFamily="34" charset="-128"/>
                <a:cs typeface="Arial Unicode MS" pitchFamily="34" charset="-128"/>
              </a:rPr>
              <a:t>ATTA-1:</a:t>
            </a:r>
            <a:r>
              <a:rPr lang="en-US" altLang="en-US" sz="1200" i="1" dirty="0">
                <a:latin typeface="Arial" pitchFamily="34" charset="0"/>
                <a:ea typeface="Arial Unicode MS" pitchFamily="34" charset="-128"/>
                <a:cs typeface="Arial Unicode MS" pitchFamily="34" charset="-128"/>
              </a:rPr>
              <a:t> Chen et al., Science (1999)</a:t>
            </a:r>
          </a:p>
          <a:p>
            <a:pPr marL="171450" indent="-171450">
              <a:lnSpc>
                <a:spcPct val="120000"/>
              </a:lnSpc>
              <a:buFont typeface="Arial" pitchFamily="34" charset="0"/>
              <a:buChar char="•"/>
              <a:defRPr/>
            </a:pPr>
            <a:r>
              <a:rPr lang="en-US" sz="1200" dirty="0">
                <a:latin typeface="Arial" pitchFamily="34" charset="0"/>
                <a:ea typeface="Arial Unicode MS" pitchFamily="34" charset="-128"/>
                <a:cs typeface="Arial Unicode MS" pitchFamily="34" charset="-128"/>
              </a:rPr>
              <a:t>ATTA-2:</a:t>
            </a:r>
            <a:r>
              <a:rPr lang="en-US" sz="1200" i="1" dirty="0">
                <a:latin typeface="Arial" pitchFamily="34" charset="0"/>
                <a:ea typeface="Arial Unicode MS" pitchFamily="34" charset="-128"/>
                <a:cs typeface="Arial Unicode MS" pitchFamily="34" charset="-128"/>
              </a:rPr>
              <a:t> Du et al., </a:t>
            </a:r>
            <a:r>
              <a:rPr lang="en-US" sz="1200" i="1" dirty="0" err="1">
                <a:latin typeface="Arial" pitchFamily="34" charset="0"/>
                <a:ea typeface="Arial Unicode MS" pitchFamily="34" charset="-128"/>
                <a:cs typeface="Arial Unicode MS" pitchFamily="34" charset="-128"/>
              </a:rPr>
              <a:t>Geophys</a:t>
            </a:r>
            <a:r>
              <a:rPr lang="en-US" sz="1200" i="1" dirty="0">
                <a:latin typeface="Arial" pitchFamily="34" charset="0"/>
                <a:ea typeface="Arial Unicode MS" pitchFamily="34" charset="-128"/>
                <a:cs typeface="Arial Unicode MS" pitchFamily="34" charset="-128"/>
              </a:rPr>
              <a:t>. Res. </a:t>
            </a:r>
            <a:r>
              <a:rPr lang="en-US" sz="1200" i="1" dirty="0" err="1">
                <a:latin typeface="Arial" pitchFamily="34" charset="0"/>
                <a:ea typeface="Arial Unicode MS" pitchFamily="34" charset="-128"/>
                <a:cs typeface="Arial Unicode MS" pitchFamily="34" charset="-128"/>
              </a:rPr>
              <a:t>Lett</a:t>
            </a:r>
            <a:r>
              <a:rPr lang="en-US" sz="1200" i="1" dirty="0">
                <a:latin typeface="Arial" pitchFamily="34" charset="0"/>
                <a:ea typeface="Arial Unicode MS" pitchFamily="34" charset="-128"/>
                <a:cs typeface="Arial Unicode MS" pitchFamily="34" charset="-128"/>
              </a:rPr>
              <a:t>. (2003)</a:t>
            </a:r>
          </a:p>
          <a:p>
            <a:pPr marL="171450" indent="-171450">
              <a:lnSpc>
                <a:spcPct val="120000"/>
              </a:lnSpc>
              <a:buFont typeface="Arial" pitchFamily="34" charset="0"/>
              <a:buChar char="•"/>
              <a:defRPr/>
            </a:pPr>
            <a:r>
              <a:rPr lang="en-US" sz="1200" dirty="0">
                <a:latin typeface="Arial" pitchFamily="34" charset="0"/>
                <a:ea typeface="Arial Unicode MS" pitchFamily="34" charset="-128"/>
                <a:cs typeface="Arial Unicode MS" pitchFamily="34" charset="-128"/>
              </a:rPr>
              <a:t>ATTA-3:</a:t>
            </a:r>
            <a:r>
              <a:rPr lang="en-US" sz="1200" i="1" dirty="0">
                <a:latin typeface="Arial" pitchFamily="34" charset="0"/>
                <a:ea typeface="Arial Unicode MS" pitchFamily="34" charset="-128"/>
                <a:cs typeface="Arial Unicode MS" pitchFamily="34" charset="-128"/>
              </a:rPr>
              <a:t> Jiang et al., Phys. Rev. </a:t>
            </a:r>
            <a:r>
              <a:rPr lang="en-US" sz="1200" i="1" dirty="0" err="1">
                <a:latin typeface="Arial" pitchFamily="34" charset="0"/>
                <a:ea typeface="Arial Unicode MS" pitchFamily="34" charset="-128"/>
                <a:cs typeface="Arial Unicode MS" pitchFamily="34" charset="-128"/>
              </a:rPr>
              <a:t>Lett</a:t>
            </a:r>
            <a:r>
              <a:rPr lang="en-US" sz="1200" i="1" dirty="0">
                <a:latin typeface="Arial" pitchFamily="34" charset="0"/>
                <a:ea typeface="Arial Unicode MS" pitchFamily="34" charset="-128"/>
                <a:cs typeface="Arial Unicode MS" pitchFamily="34" charset="-128"/>
              </a:rPr>
              <a:t>. (2011)</a:t>
            </a:r>
          </a:p>
          <a:p>
            <a:pPr marL="171450" indent="-171450">
              <a:lnSpc>
                <a:spcPct val="120000"/>
              </a:lnSpc>
              <a:buFont typeface="Arial" pitchFamily="34" charset="0"/>
              <a:buChar char="•"/>
              <a:defRPr/>
            </a:pPr>
            <a:r>
              <a:rPr lang="en-US" sz="1400" b="1" dirty="0">
                <a:solidFill>
                  <a:srgbClr val="0000FF"/>
                </a:solidFill>
                <a:latin typeface="Arial" pitchFamily="34" charset="0"/>
                <a:ea typeface="Arial Unicode MS" pitchFamily="34" charset="-128"/>
                <a:cs typeface="Arial Unicode MS" pitchFamily="34" charset="-128"/>
              </a:rPr>
              <a:t>Featured in the Science Section of New York Times (Nov. 22, 2011)</a:t>
            </a:r>
          </a:p>
        </p:txBody>
      </p:sp>
      <p:sp>
        <p:nvSpPr>
          <p:cNvPr id="22538" name="Slide Number Placeholder 15"/>
          <p:cNvSpPr>
            <a:spLocks noGrp="1"/>
          </p:cNvSpPr>
          <p:nvPr>
            <p:ph type="sldNum" sz="quarter" idx="4294967295"/>
          </p:nvPr>
        </p:nvSpPr>
        <p:spPr>
          <a:xfrm>
            <a:off x="8485909" y="6326620"/>
            <a:ext cx="384175" cy="365125"/>
          </a:xfrm>
          <a:prstGeom prst="rect">
            <a:avLst/>
          </a:prstGeom>
          <a:noFill/>
        </p:spPr>
        <p:txBody>
          <a:bodyPr/>
          <a:lstStyle/>
          <a:p>
            <a:fld id="{42DA52CA-E4E8-4BA8-8AE7-DDCDB61CF7E1}" type="slidenum">
              <a:rPr lang="en-US" sz="1200" smtClean="0">
                <a:solidFill>
                  <a:srgbClr val="106636"/>
                </a:solidFill>
              </a:rPr>
              <a:pPr/>
              <a:t>21</a:t>
            </a:fld>
            <a:endParaRPr lang="en-US" sz="1200" dirty="0" smtClean="0">
              <a:solidFill>
                <a:srgbClr val="106636"/>
              </a:solidFill>
            </a:endParaRPr>
          </a:p>
        </p:txBody>
      </p:sp>
      <p:sp>
        <p:nvSpPr>
          <p:cNvPr id="21" name="Rectangle 5"/>
          <p:cNvSpPr>
            <a:spLocks noChangeArrowheads="1"/>
          </p:cNvSpPr>
          <p:nvPr/>
        </p:nvSpPr>
        <p:spPr bwMode="auto">
          <a:xfrm>
            <a:off x="1485899" y="742949"/>
            <a:ext cx="5857694" cy="369332"/>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u="sng" kern="0" dirty="0" smtClean="0">
                <a:latin typeface="Arial Narrow" pitchFamily="34" charset="0"/>
                <a:cs typeface="Arial" pitchFamily="34" charset="0"/>
              </a:rPr>
              <a:t>ATTA-3 at ANL to </a:t>
            </a:r>
            <a:r>
              <a:rPr lang="en-US" u="sng" kern="0" dirty="0">
                <a:latin typeface="Arial Narrow" pitchFamily="34" charset="0"/>
                <a:cs typeface="Arial" pitchFamily="34" charset="0"/>
              </a:rPr>
              <a:t>be Used to Map Major Aquifers around the World</a:t>
            </a:r>
          </a:p>
        </p:txBody>
      </p:sp>
      <p:sp>
        <p:nvSpPr>
          <p:cNvPr id="18"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3" cstate="print"/>
          <a:srcRect l="38599" t="44789" r="46082" b="48076"/>
          <a:stretch>
            <a:fillRect/>
          </a:stretch>
        </p:blipFill>
        <p:spPr bwMode="auto">
          <a:xfrm>
            <a:off x="4796591" y="3218928"/>
            <a:ext cx="1912111" cy="679303"/>
          </a:xfrm>
          <a:prstGeom prst="rect">
            <a:avLst/>
          </a:prstGeom>
          <a:noFill/>
          <a:ln w="9525">
            <a:noFill/>
            <a:miter lim="800000"/>
            <a:headEnd/>
            <a:tailEnd/>
          </a:ln>
        </p:spPr>
      </p:pic>
      <p:pic>
        <p:nvPicPr>
          <p:cNvPr id="4104" name="Picture 8" descr="http://www.sandersmedical.com/images_02/SandersLogo.gif"/>
          <p:cNvPicPr>
            <a:picLocks noChangeAspect="1" noChangeArrowheads="1"/>
          </p:cNvPicPr>
          <p:nvPr/>
        </p:nvPicPr>
        <p:blipFill>
          <a:blip r:embed="rId4" cstate="print"/>
          <a:srcRect/>
          <a:stretch>
            <a:fillRect/>
          </a:stretch>
        </p:blipFill>
        <p:spPr bwMode="auto">
          <a:xfrm>
            <a:off x="4812631" y="5664499"/>
            <a:ext cx="1287330" cy="547271"/>
          </a:xfrm>
          <a:prstGeom prst="rect">
            <a:avLst/>
          </a:prstGeom>
          <a:noFill/>
        </p:spPr>
      </p:pic>
      <p:pic>
        <p:nvPicPr>
          <p:cNvPr id="6157" name="Picture 13" descr="http://www.paintrials.com/images/logo_02.gif"/>
          <p:cNvPicPr>
            <a:picLocks noChangeAspect="1" noChangeArrowheads="1"/>
          </p:cNvPicPr>
          <p:nvPr/>
        </p:nvPicPr>
        <p:blipFill>
          <a:blip r:embed="rId5" cstate="print"/>
          <a:srcRect l="9320" t="16522" r="21279"/>
          <a:stretch>
            <a:fillRect/>
          </a:stretch>
        </p:blipFill>
        <p:spPr bwMode="auto">
          <a:xfrm>
            <a:off x="4876800" y="3852587"/>
            <a:ext cx="1488010" cy="679309"/>
          </a:xfrm>
          <a:prstGeom prst="rect">
            <a:avLst/>
          </a:prstGeom>
          <a:noFill/>
        </p:spPr>
      </p:pic>
      <p:sp>
        <p:nvSpPr>
          <p:cNvPr id="44" name="Slide Number Placeholder 3"/>
          <p:cNvSpPr>
            <a:spLocks noGrp="1"/>
          </p:cNvSpPr>
          <p:nvPr>
            <p:ph type="sldNum" sz="quarter" idx="12"/>
          </p:nvPr>
        </p:nvSpPr>
        <p:spPr/>
        <p:txBody>
          <a:bodyPr/>
          <a:lstStyle/>
          <a:p>
            <a:fld id="{8F7F0FD8-C4D8-4FC8-ACE5-C8022F3C3BAB}" type="slidenum">
              <a:rPr lang="en-US" smtClean="0"/>
              <a:pPr/>
              <a:t>22</a:t>
            </a:fld>
            <a:endParaRPr lang="en-US" dirty="0"/>
          </a:p>
        </p:txBody>
      </p:sp>
      <p:sp>
        <p:nvSpPr>
          <p:cNvPr id="2" name="Title 1"/>
          <p:cNvSpPr>
            <a:spLocks noGrp="1"/>
          </p:cNvSpPr>
          <p:nvPr>
            <p:ph type="title" idx="4294967295"/>
          </p:nvPr>
        </p:nvSpPr>
        <p:spPr>
          <a:xfrm>
            <a:off x="0" y="61332"/>
            <a:ext cx="9144000" cy="633413"/>
          </a:xfrm>
        </p:spPr>
        <p:txBody>
          <a:bodyPr>
            <a:noAutofit/>
          </a:bodyPr>
          <a:lstStyle/>
          <a:p>
            <a:pPr>
              <a:lnSpc>
                <a:spcPct val="90000"/>
              </a:lnSpc>
            </a:pPr>
            <a:r>
              <a:rPr lang="en-US" sz="2000" dirty="0" smtClean="0">
                <a:solidFill>
                  <a:srgbClr val="336600"/>
                </a:solidFill>
                <a:latin typeface="Arial" pitchFamily="34" charset="0"/>
              </a:rPr>
              <a:t>Isotopes and Radioisotopes in Short </a:t>
            </a:r>
            <a:r>
              <a:rPr lang="en-US" sz="2000" dirty="0" smtClean="0">
                <a:solidFill>
                  <a:srgbClr val="336600"/>
                </a:solidFill>
              </a:rPr>
              <a:t>S</a:t>
            </a:r>
            <a:r>
              <a:rPr lang="en-US" sz="2000" dirty="0" smtClean="0">
                <a:solidFill>
                  <a:srgbClr val="336600"/>
                </a:solidFill>
                <a:latin typeface="Arial" pitchFamily="34" charset="0"/>
              </a:rPr>
              <a:t>upply Provided at Full </a:t>
            </a:r>
            <a:r>
              <a:rPr lang="en-US" sz="2000" dirty="0" smtClean="0">
                <a:solidFill>
                  <a:srgbClr val="336600"/>
                </a:solidFill>
              </a:rPr>
              <a:t>C</a:t>
            </a:r>
            <a:r>
              <a:rPr lang="en-US" sz="2000" dirty="0" smtClean="0">
                <a:solidFill>
                  <a:srgbClr val="336600"/>
                </a:solidFill>
                <a:latin typeface="Arial" pitchFamily="34" charset="0"/>
              </a:rPr>
              <a:t>ost </a:t>
            </a:r>
            <a:r>
              <a:rPr lang="en-US" sz="2000" dirty="0" smtClean="0">
                <a:solidFill>
                  <a:srgbClr val="336600"/>
                </a:solidFill>
              </a:rPr>
              <a:t>R</a:t>
            </a:r>
            <a:r>
              <a:rPr lang="en-US" sz="2000" dirty="0" smtClean="0">
                <a:solidFill>
                  <a:srgbClr val="336600"/>
                </a:solidFill>
                <a:latin typeface="Arial" pitchFamily="34" charset="0"/>
              </a:rPr>
              <a:t>ecovery by the Office of Science to Support U.S. Needs and Industrial Competitiveness</a:t>
            </a:r>
            <a:endParaRPr lang="en-US" sz="2000" dirty="0">
              <a:solidFill>
                <a:srgbClr val="336600"/>
              </a:solidFill>
              <a:latin typeface="Arial" pitchFamily="34" charset="0"/>
            </a:endParaRPr>
          </a:p>
        </p:txBody>
      </p:sp>
      <p:sp>
        <p:nvSpPr>
          <p:cNvPr id="4" name="Text Placeholder 3"/>
          <p:cNvSpPr>
            <a:spLocks noGrp="1"/>
          </p:cNvSpPr>
          <p:nvPr>
            <p:ph type="body" idx="4294967295"/>
          </p:nvPr>
        </p:nvSpPr>
        <p:spPr>
          <a:xfrm>
            <a:off x="242638" y="889843"/>
            <a:ext cx="3898231" cy="639763"/>
          </a:xfrm>
        </p:spPr>
        <p:txBody>
          <a:bodyPr>
            <a:noAutofit/>
          </a:bodyPr>
          <a:lstStyle/>
          <a:p>
            <a:pPr algn="ctr">
              <a:spcBef>
                <a:spcPct val="0"/>
              </a:spcBef>
              <a:buNone/>
            </a:pPr>
            <a:r>
              <a:rPr lang="en-US" sz="1400" dirty="0" smtClean="0">
                <a:solidFill>
                  <a:schemeClr val="tx1"/>
                </a:solidFill>
                <a:latin typeface="Arial" pitchFamily="34" charset="0"/>
                <a:ea typeface="+mj-ea"/>
              </a:rPr>
              <a:t>Some key isotopes and radioisotopes and the companies that use them</a:t>
            </a:r>
            <a:endParaRPr lang="en-US" sz="1400" dirty="0">
              <a:solidFill>
                <a:schemeClr val="tx1"/>
              </a:solidFill>
              <a:latin typeface="Arial" pitchFamily="34" charset="0"/>
              <a:ea typeface="+mj-ea"/>
            </a:endParaRPr>
          </a:p>
        </p:txBody>
      </p:sp>
      <p:grpSp>
        <p:nvGrpSpPr>
          <p:cNvPr id="5" name="Group 41"/>
          <p:cNvGrpSpPr/>
          <p:nvPr/>
        </p:nvGrpSpPr>
        <p:grpSpPr>
          <a:xfrm>
            <a:off x="6753726" y="1026695"/>
            <a:ext cx="978568" cy="609600"/>
            <a:chOff x="5903232" y="1371146"/>
            <a:chExt cx="1114425" cy="729343"/>
          </a:xfrm>
        </p:grpSpPr>
        <p:pic>
          <p:nvPicPr>
            <p:cNvPr id="4100" name="Picture 4" descr="GE logo"/>
            <p:cNvPicPr>
              <a:picLocks noChangeAspect="1" noChangeArrowheads="1"/>
            </p:cNvPicPr>
            <p:nvPr/>
          </p:nvPicPr>
          <p:blipFill>
            <a:blip r:embed="rId6" cstate="print"/>
            <a:srcRect/>
            <a:stretch>
              <a:fillRect/>
            </a:stretch>
          </p:blipFill>
          <p:spPr bwMode="auto">
            <a:xfrm>
              <a:off x="6175375" y="1371146"/>
              <a:ext cx="533400" cy="533400"/>
            </a:xfrm>
            <a:prstGeom prst="rect">
              <a:avLst/>
            </a:prstGeom>
            <a:noFill/>
          </p:spPr>
        </p:pic>
        <p:pic>
          <p:nvPicPr>
            <p:cNvPr id="4102" name="Picture 6" descr="GE Healthcare"/>
            <p:cNvPicPr>
              <a:picLocks noChangeAspect="1" noChangeArrowheads="1"/>
            </p:cNvPicPr>
            <p:nvPr/>
          </p:nvPicPr>
          <p:blipFill>
            <a:blip r:embed="rId7" cstate="print"/>
            <a:srcRect/>
            <a:stretch>
              <a:fillRect/>
            </a:stretch>
          </p:blipFill>
          <p:spPr bwMode="auto">
            <a:xfrm>
              <a:off x="5903232" y="1909989"/>
              <a:ext cx="1114425" cy="190500"/>
            </a:xfrm>
            <a:prstGeom prst="rect">
              <a:avLst/>
            </a:prstGeom>
            <a:noFill/>
          </p:spPr>
        </p:pic>
      </p:grpSp>
      <p:grpSp>
        <p:nvGrpSpPr>
          <p:cNvPr id="6" name="Group 45"/>
          <p:cNvGrpSpPr/>
          <p:nvPr/>
        </p:nvGrpSpPr>
        <p:grpSpPr>
          <a:xfrm>
            <a:off x="7856769" y="962526"/>
            <a:ext cx="998473" cy="740800"/>
            <a:chOff x="4381587" y="1350182"/>
            <a:chExt cx="1447629" cy="1390524"/>
          </a:xfrm>
        </p:grpSpPr>
        <p:pic>
          <p:nvPicPr>
            <p:cNvPr id="3" name="Picture 2" descr="Bracco">
              <a:hlinkClick r:id="rId8"/>
            </p:cNvPr>
            <p:cNvPicPr>
              <a:picLocks noChangeAspect="1" noChangeArrowheads="1"/>
            </p:cNvPicPr>
            <p:nvPr/>
          </p:nvPicPr>
          <p:blipFill>
            <a:blip r:embed="rId9" cstate="print"/>
            <a:srcRect/>
            <a:stretch>
              <a:fillRect/>
            </a:stretch>
          </p:blipFill>
          <p:spPr bwMode="auto">
            <a:xfrm>
              <a:off x="4415972" y="1369105"/>
              <a:ext cx="1343025" cy="1371601"/>
            </a:xfrm>
            <a:prstGeom prst="rect">
              <a:avLst/>
            </a:prstGeom>
            <a:noFill/>
            <a:ln w="3175">
              <a:solidFill>
                <a:schemeClr val="tx1"/>
              </a:solidFill>
            </a:ln>
          </p:spPr>
        </p:pic>
        <p:sp>
          <p:nvSpPr>
            <p:cNvPr id="45" name="Rectangle 44"/>
            <p:cNvSpPr/>
            <p:nvPr/>
          </p:nvSpPr>
          <p:spPr>
            <a:xfrm>
              <a:off x="4381587" y="1350182"/>
              <a:ext cx="1447629" cy="278171"/>
            </a:xfrm>
            <a:prstGeom prst="rect">
              <a:avLst/>
            </a:prstGeom>
          </p:spPr>
          <p:txBody>
            <a:bodyPr wrap="none">
              <a:spAutoFit/>
            </a:bodyPr>
            <a:lstStyle/>
            <a:p>
              <a:pPr algn="ctr"/>
              <a:r>
                <a:rPr lang="en-US" sz="900" b="1" dirty="0" err="1" smtClean="0"/>
                <a:t>Bracco</a:t>
              </a:r>
              <a:r>
                <a:rPr lang="en-US" sz="900" b="1" dirty="0" smtClean="0"/>
                <a:t> Diagnostics Inc.</a:t>
              </a:r>
              <a:endParaRPr lang="en-US" sz="900" dirty="0"/>
            </a:p>
          </p:txBody>
        </p:sp>
      </p:grpSp>
      <p:pic>
        <p:nvPicPr>
          <p:cNvPr id="4106" name="Picture 10" descr="Schlumberger">
            <a:hlinkClick r:id="rId10"/>
          </p:cNvPr>
          <p:cNvPicPr>
            <a:picLocks noChangeAspect="1" noChangeArrowheads="1"/>
          </p:cNvPicPr>
          <p:nvPr/>
        </p:nvPicPr>
        <p:blipFill>
          <a:blip r:embed="rId11" cstate="print"/>
          <a:srcRect l="5075" t="30277" r="7105" b="22971"/>
          <a:stretch>
            <a:fillRect/>
          </a:stretch>
        </p:blipFill>
        <p:spPr bwMode="auto">
          <a:xfrm>
            <a:off x="7700209" y="1874846"/>
            <a:ext cx="1232951" cy="304016"/>
          </a:xfrm>
          <a:prstGeom prst="rect">
            <a:avLst/>
          </a:prstGeom>
          <a:noFill/>
        </p:spPr>
      </p:pic>
      <p:pic>
        <p:nvPicPr>
          <p:cNvPr id="6146" name="Picture 2" descr="Isotope Products Laboratories"/>
          <p:cNvPicPr>
            <a:picLocks noChangeAspect="1" noChangeArrowheads="1"/>
          </p:cNvPicPr>
          <p:nvPr/>
        </p:nvPicPr>
        <p:blipFill>
          <a:blip r:embed="rId12" cstate="print"/>
          <a:srcRect/>
          <a:stretch>
            <a:fillRect/>
          </a:stretch>
        </p:blipFill>
        <p:spPr bwMode="auto">
          <a:xfrm>
            <a:off x="7812505" y="2305890"/>
            <a:ext cx="1331495" cy="317554"/>
          </a:xfrm>
          <a:prstGeom prst="rect">
            <a:avLst/>
          </a:prstGeom>
          <a:noFill/>
        </p:spPr>
      </p:pic>
      <p:pic>
        <p:nvPicPr>
          <p:cNvPr id="6148" name="Picture 4" descr="Frontier Technology Corporation | World's Expert in Neutron Sources"/>
          <p:cNvPicPr>
            <a:picLocks noChangeAspect="1" noChangeArrowheads="1"/>
          </p:cNvPicPr>
          <p:nvPr/>
        </p:nvPicPr>
        <p:blipFill>
          <a:blip r:embed="rId13" cstate="print"/>
          <a:srcRect r="24346"/>
          <a:stretch>
            <a:fillRect/>
          </a:stretch>
        </p:blipFill>
        <p:spPr bwMode="auto">
          <a:xfrm>
            <a:off x="6866021" y="2746969"/>
            <a:ext cx="2082609" cy="434655"/>
          </a:xfrm>
          <a:prstGeom prst="rect">
            <a:avLst/>
          </a:prstGeom>
          <a:noFill/>
        </p:spPr>
      </p:pic>
      <p:pic>
        <p:nvPicPr>
          <p:cNvPr id="6150" name="Picture 6" descr="http://www.ga.com/images/h-header.png"/>
          <p:cNvPicPr>
            <a:picLocks noChangeAspect="1" noChangeArrowheads="1"/>
          </p:cNvPicPr>
          <p:nvPr/>
        </p:nvPicPr>
        <p:blipFill>
          <a:blip r:embed="rId14" cstate="print"/>
          <a:srcRect l="1676" t="35066" r="71396" b="31320"/>
          <a:stretch>
            <a:fillRect/>
          </a:stretch>
        </p:blipFill>
        <p:spPr bwMode="auto">
          <a:xfrm>
            <a:off x="4892842" y="2751983"/>
            <a:ext cx="1792704" cy="416909"/>
          </a:xfrm>
          <a:prstGeom prst="rect">
            <a:avLst/>
          </a:prstGeom>
          <a:noFill/>
        </p:spPr>
      </p:pic>
      <p:pic>
        <p:nvPicPr>
          <p:cNvPr id="6151" name="Picture 7"/>
          <p:cNvPicPr>
            <a:picLocks noChangeAspect="1" noChangeArrowheads="1"/>
          </p:cNvPicPr>
          <p:nvPr/>
        </p:nvPicPr>
        <p:blipFill>
          <a:blip r:embed="rId15" cstate="print"/>
          <a:srcRect l="6772" t="21062" r="79577" b="70947"/>
          <a:stretch>
            <a:fillRect/>
          </a:stretch>
        </p:blipFill>
        <p:spPr bwMode="auto">
          <a:xfrm>
            <a:off x="6673516" y="1715224"/>
            <a:ext cx="1077892" cy="481880"/>
          </a:xfrm>
          <a:prstGeom prst="rect">
            <a:avLst/>
          </a:prstGeom>
          <a:noFill/>
          <a:ln w="9525">
            <a:noFill/>
            <a:miter lim="800000"/>
            <a:headEnd/>
            <a:tailEnd/>
          </a:ln>
        </p:spPr>
      </p:pic>
      <p:pic>
        <p:nvPicPr>
          <p:cNvPr id="6153" name="Picture 9" descr="Actinium Pharmaceuticals">
            <a:hlinkClick r:id="rId16"/>
          </p:cNvPr>
          <p:cNvPicPr>
            <a:picLocks noChangeAspect="1" noChangeArrowheads="1"/>
          </p:cNvPicPr>
          <p:nvPr/>
        </p:nvPicPr>
        <p:blipFill>
          <a:blip r:embed="rId17" cstate="print"/>
          <a:srcRect/>
          <a:stretch>
            <a:fillRect/>
          </a:stretch>
        </p:blipFill>
        <p:spPr bwMode="auto">
          <a:xfrm>
            <a:off x="6461841" y="3258922"/>
            <a:ext cx="1266825" cy="657226"/>
          </a:xfrm>
          <a:prstGeom prst="rect">
            <a:avLst/>
          </a:prstGeom>
          <a:noFill/>
        </p:spPr>
      </p:pic>
      <p:pic>
        <p:nvPicPr>
          <p:cNvPr id="6155" name="Picture 11" descr="http://www.nrdstaticcontrol.com/image/BannerHeading.png"/>
          <p:cNvPicPr>
            <a:picLocks noChangeAspect="1" noChangeArrowheads="1"/>
          </p:cNvPicPr>
          <p:nvPr/>
        </p:nvPicPr>
        <p:blipFill>
          <a:blip r:embed="rId18" cstate="print"/>
          <a:srcRect r="80729" b="23940"/>
          <a:stretch>
            <a:fillRect/>
          </a:stretch>
        </p:blipFill>
        <p:spPr bwMode="auto">
          <a:xfrm>
            <a:off x="4828673" y="1110351"/>
            <a:ext cx="829605" cy="430837"/>
          </a:xfrm>
          <a:prstGeom prst="rect">
            <a:avLst/>
          </a:prstGeom>
          <a:noFill/>
        </p:spPr>
      </p:pic>
      <p:pic>
        <p:nvPicPr>
          <p:cNvPr id="24" name="Picture 6"/>
          <p:cNvPicPr>
            <a:picLocks noChangeAspect="1" noChangeArrowheads="1"/>
          </p:cNvPicPr>
          <p:nvPr/>
        </p:nvPicPr>
        <p:blipFill>
          <a:blip r:embed="rId19" cstate="print"/>
          <a:srcRect l="9312" t="19954" r="77884" b="70947"/>
          <a:stretch>
            <a:fillRect/>
          </a:stretch>
        </p:blipFill>
        <p:spPr bwMode="auto">
          <a:xfrm>
            <a:off x="7828546" y="3264090"/>
            <a:ext cx="1122947" cy="609407"/>
          </a:xfrm>
          <a:prstGeom prst="rect">
            <a:avLst/>
          </a:prstGeom>
          <a:noFill/>
          <a:ln w="9525">
            <a:noFill/>
            <a:miter lim="800000"/>
            <a:headEnd/>
            <a:tailEnd/>
          </a:ln>
        </p:spPr>
      </p:pic>
      <p:sp>
        <p:nvSpPr>
          <p:cNvPr id="25" name="Rectangle 24"/>
          <p:cNvSpPr/>
          <p:nvPr/>
        </p:nvSpPr>
        <p:spPr>
          <a:xfrm>
            <a:off x="6181707" y="4122820"/>
            <a:ext cx="1750542" cy="276999"/>
          </a:xfrm>
          <a:prstGeom prst="rect">
            <a:avLst/>
          </a:prstGeom>
        </p:spPr>
        <p:txBody>
          <a:bodyPr wrap="square">
            <a:spAutoFit/>
          </a:bodyPr>
          <a:lstStyle/>
          <a:p>
            <a:pPr algn="ctr"/>
            <a:r>
              <a:rPr lang="en-US" sz="1200" b="1" dirty="0" smtClean="0"/>
              <a:t>Spectrum Techniques</a:t>
            </a:r>
            <a:endParaRPr lang="en-US" sz="1200" b="1" dirty="0"/>
          </a:p>
        </p:txBody>
      </p:sp>
      <p:pic>
        <p:nvPicPr>
          <p:cNvPr id="6159" name="Picture 15" descr="QSA Global">
            <a:hlinkClick r:id="rId20" tooltip="QSA Global"/>
          </p:cNvPr>
          <p:cNvPicPr>
            <a:picLocks noChangeAspect="1" noChangeArrowheads="1"/>
          </p:cNvPicPr>
          <p:nvPr/>
        </p:nvPicPr>
        <p:blipFill>
          <a:blip r:embed="rId21" cstate="print"/>
          <a:srcRect/>
          <a:stretch>
            <a:fillRect/>
          </a:stretch>
        </p:blipFill>
        <p:spPr bwMode="auto">
          <a:xfrm>
            <a:off x="4905155" y="1780673"/>
            <a:ext cx="1654472" cy="336884"/>
          </a:xfrm>
          <a:prstGeom prst="rect">
            <a:avLst/>
          </a:prstGeom>
          <a:noFill/>
        </p:spPr>
      </p:pic>
      <p:pic>
        <p:nvPicPr>
          <p:cNvPr id="27" name="Picture 7"/>
          <p:cNvPicPr>
            <a:picLocks noChangeAspect="1" noChangeArrowheads="1"/>
          </p:cNvPicPr>
          <p:nvPr/>
        </p:nvPicPr>
        <p:blipFill>
          <a:blip r:embed="rId22" cstate="print"/>
          <a:srcRect l="847" t="21062" r="82963" b="73164"/>
          <a:stretch>
            <a:fillRect/>
          </a:stretch>
        </p:blipFill>
        <p:spPr bwMode="auto">
          <a:xfrm>
            <a:off x="4844715" y="2268238"/>
            <a:ext cx="1440383" cy="392135"/>
          </a:xfrm>
          <a:prstGeom prst="rect">
            <a:avLst/>
          </a:prstGeom>
          <a:noFill/>
          <a:ln w="9525">
            <a:noFill/>
            <a:miter lim="800000"/>
            <a:headEnd/>
            <a:tailEnd/>
          </a:ln>
        </p:spPr>
      </p:pic>
      <p:pic>
        <p:nvPicPr>
          <p:cNvPr id="29" name="Picture 6" descr="Boston Medical Center logo">
            <a:hlinkClick r:id="rId23"/>
          </p:cNvPr>
          <p:cNvPicPr>
            <a:picLocks noChangeAspect="1" noChangeArrowheads="1"/>
          </p:cNvPicPr>
          <p:nvPr/>
        </p:nvPicPr>
        <p:blipFill>
          <a:blip r:embed="rId24" cstate="print"/>
          <a:srcRect/>
          <a:stretch>
            <a:fillRect/>
          </a:stretch>
        </p:blipFill>
        <p:spPr bwMode="auto">
          <a:xfrm>
            <a:off x="7620000" y="3932993"/>
            <a:ext cx="1309178" cy="779273"/>
          </a:xfrm>
          <a:prstGeom prst="rect">
            <a:avLst/>
          </a:prstGeom>
          <a:noFill/>
        </p:spPr>
      </p:pic>
      <p:pic>
        <p:nvPicPr>
          <p:cNvPr id="30" name="Picture 22" descr="http://www.linde-gas.com/en/resources/img/logo.gif"/>
          <p:cNvPicPr>
            <a:picLocks noChangeAspect="1" noChangeArrowheads="1"/>
          </p:cNvPicPr>
          <p:nvPr/>
        </p:nvPicPr>
        <p:blipFill>
          <a:blip r:embed="rId25" cstate="print"/>
          <a:srcRect/>
          <a:stretch>
            <a:fillRect/>
          </a:stretch>
        </p:blipFill>
        <p:spPr bwMode="auto">
          <a:xfrm>
            <a:off x="4908884" y="4586120"/>
            <a:ext cx="1267326" cy="633664"/>
          </a:xfrm>
          <a:prstGeom prst="rect">
            <a:avLst/>
          </a:prstGeom>
          <a:noFill/>
        </p:spPr>
      </p:pic>
      <p:pic>
        <p:nvPicPr>
          <p:cNvPr id="31" name="Picture 2"/>
          <p:cNvPicPr>
            <a:picLocks noChangeAspect="1" noChangeArrowheads="1"/>
          </p:cNvPicPr>
          <p:nvPr/>
        </p:nvPicPr>
        <p:blipFill>
          <a:blip r:embed="rId26" cstate="print"/>
          <a:srcRect l="17737" t="19954" r="71958" b="66513"/>
          <a:stretch>
            <a:fillRect/>
          </a:stretch>
        </p:blipFill>
        <p:spPr bwMode="auto">
          <a:xfrm>
            <a:off x="6481010" y="4633372"/>
            <a:ext cx="645019" cy="646909"/>
          </a:xfrm>
          <a:prstGeom prst="rect">
            <a:avLst/>
          </a:prstGeom>
          <a:noFill/>
          <a:ln w="9525">
            <a:noFill/>
            <a:miter lim="800000"/>
            <a:headEnd/>
            <a:tailEnd/>
          </a:ln>
        </p:spPr>
      </p:pic>
      <p:pic>
        <p:nvPicPr>
          <p:cNvPr id="32" name="Picture 8" descr="CIL logo"/>
          <p:cNvPicPr>
            <a:picLocks noChangeAspect="1" noChangeArrowheads="1"/>
          </p:cNvPicPr>
          <p:nvPr/>
        </p:nvPicPr>
        <p:blipFill>
          <a:blip r:embed="rId27" cstate="print"/>
          <a:srcRect/>
          <a:stretch>
            <a:fillRect/>
          </a:stretch>
        </p:blipFill>
        <p:spPr bwMode="auto">
          <a:xfrm>
            <a:off x="8446078" y="4789223"/>
            <a:ext cx="495300" cy="981076"/>
          </a:xfrm>
          <a:prstGeom prst="rect">
            <a:avLst/>
          </a:prstGeom>
          <a:noFill/>
        </p:spPr>
      </p:pic>
      <p:pic>
        <p:nvPicPr>
          <p:cNvPr id="33" name="Picture 5"/>
          <p:cNvPicPr>
            <a:picLocks noChangeAspect="1" noChangeArrowheads="1"/>
          </p:cNvPicPr>
          <p:nvPr/>
        </p:nvPicPr>
        <p:blipFill>
          <a:blip r:embed="rId28" cstate="print"/>
          <a:srcRect l="39788" t="23279" r="41481" b="59861"/>
          <a:stretch>
            <a:fillRect/>
          </a:stretch>
        </p:blipFill>
        <p:spPr bwMode="auto">
          <a:xfrm>
            <a:off x="5743075" y="976220"/>
            <a:ext cx="916696" cy="630077"/>
          </a:xfrm>
          <a:prstGeom prst="rect">
            <a:avLst/>
          </a:prstGeom>
          <a:noFill/>
          <a:ln w="9525">
            <a:noFill/>
            <a:miter lim="800000"/>
            <a:headEnd/>
            <a:tailEnd/>
          </a:ln>
        </p:spPr>
      </p:pic>
      <p:pic>
        <p:nvPicPr>
          <p:cNvPr id="34" name="Picture 24" descr="Thermo Fisher Scientific">
            <a:hlinkClick r:id="rId29"/>
          </p:cNvPr>
          <p:cNvPicPr>
            <a:picLocks noChangeAspect="1" noChangeArrowheads="1"/>
          </p:cNvPicPr>
          <p:nvPr/>
        </p:nvPicPr>
        <p:blipFill>
          <a:blip r:embed="rId30" cstate="print"/>
          <a:srcRect b="46227"/>
          <a:stretch>
            <a:fillRect/>
          </a:stretch>
        </p:blipFill>
        <p:spPr bwMode="auto">
          <a:xfrm>
            <a:off x="6529137" y="5325435"/>
            <a:ext cx="1393635" cy="341440"/>
          </a:xfrm>
          <a:prstGeom prst="rect">
            <a:avLst/>
          </a:prstGeom>
          <a:noFill/>
        </p:spPr>
      </p:pic>
      <p:pic>
        <p:nvPicPr>
          <p:cNvPr id="35" name="Picture 12" descr="Stable Isotopes and Labeled Compounds">
            <a:hlinkClick r:id="rId31"/>
          </p:cNvPr>
          <p:cNvPicPr>
            <a:picLocks noChangeAspect="1" noChangeArrowheads="1"/>
          </p:cNvPicPr>
          <p:nvPr/>
        </p:nvPicPr>
        <p:blipFill>
          <a:blip r:embed="rId32" cstate="print"/>
          <a:srcRect/>
          <a:stretch>
            <a:fillRect/>
          </a:stretch>
        </p:blipFill>
        <p:spPr bwMode="auto">
          <a:xfrm>
            <a:off x="7218947" y="4836522"/>
            <a:ext cx="1009975" cy="415059"/>
          </a:xfrm>
          <a:prstGeom prst="rect">
            <a:avLst/>
          </a:prstGeom>
          <a:noFill/>
        </p:spPr>
      </p:pic>
      <p:pic>
        <p:nvPicPr>
          <p:cNvPr id="36" name="Picture 16" descr="Inorganic Ventures Logo">
            <a:hlinkClick r:id="rId33" tooltip="Inorganic Ventures - Inorganic Standards and Certified Reference Materials"/>
          </p:cNvPr>
          <p:cNvPicPr>
            <a:picLocks noChangeAspect="1" noChangeArrowheads="1"/>
          </p:cNvPicPr>
          <p:nvPr/>
        </p:nvPicPr>
        <p:blipFill>
          <a:blip r:embed="rId34" cstate="print"/>
          <a:srcRect/>
          <a:stretch>
            <a:fillRect/>
          </a:stretch>
        </p:blipFill>
        <p:spPr bwMode="auto">
          <a:xfrm>
            <a:off x="6368716" y="2298408"/>
            <a:ext cx="1286254" cy="343851"/>
          </a:xfrm>
          <a:prstGeom prst="rect">
            <a:avLst/>
          </a:prstGeom>
          <a:noFill/>
        </p:spPr>
      </p:pic>
      <p:pic>
        <p:nvPicPr>
          <p:cNvPr id="37" name="Picture 18" descr="Medical Isotopes, Inc. is a premier manufacturer of stable isotope chemicals labeled with: Deuterium, C13, N15, O18 and metal isotopes.  We specialize in custom synthesis with isotopes and non-labeled compounds.">
            <a:hlinkClick r:id="rId35"/>
          </p:cNvPr>
          <p:cNvPicPr>
            <a:picLocks noChangeAspect="1" noChangeArrowheads="1"/>
          </p:cNvPicPr>
          <p:nvPr/>
        </p:nvPicPr>
        <p:blipFill>
          <a:blip r:embed="rId36" cstate="print"/>
          <a:srcRect/>
          <a:stretch>
            <a:fillRect/>
          </a:stretch>
        </p:blipFill>
        <p:spPr bwMode="auto">
          <a:xfrm>
            <a:off x="6358537" y="5743074"/>
            <a:ext cx="1449961" cy="376990"/>
          </a:xfrm>
          <a:prstGeom prst="rect">
            <a:avLst/>
          </a:prstGeom>
          <a:noFill/>
        </p:spPr>
      </p:pic>
      <p:pic>
        <p:nvPicPr>
          <p:cNvPr id="38" name="Picture 4" descr="Aldrich - Chemistry logo">
            <a:hlinkClick r:id="rId37" tooltip="Aldrich - Chemistry logo"/>
          </p:cNvPr>
          <p:cNvPicPr>
            <a:picLocks noChangeAspect="1" noChangeArrowheads="1"/>
          </p:cNvPicPr>
          <p:nvPr/>
        </p:nvPicPr>
        <p:blipFill>
          <a:blip r:embed="rId38" cstate="print"/>
          <a:srcRect l="7743" t="21475" r="41028" b="26175"/>
          <a:stretch>
            <a:fillRect/>
          </a:stretch>
        </p:blipFill>
        <p:spPr bwMode="auto">
          <a:xfrm>
            <a:off x="7956884" y="5788213"/>
            <a:ext cx="1187116" cy="363934"/>
          </a:xfrm>
          <a:prstGeom prst="rect">
            <a:avLst/>
          </a:prstGeom>
          <a:noFill/>
        </p:spPr>
      </p:pic>
      <p:pic>
        <p:nvPicPr>
          <p:cNvPr id="40" name="Picture 10" descr="Excelitas">
            <a:hlinkClick r:id="rId39"/>
          </p:cNvPr>
          <p:cNvPicPr>
            <a:picLocks noChangeAspect="1" noChangeArrowheads="1"/>
          </p:cNvPicPr>
          <p:nvPr/>
        </p:nvPicPr>
        <p:blipFill>
          <a:blip r:embed="rId40" cstate="print"/>
          <a:srcRect/>
          <a:stretch>
            <a:fillRect/>
          </a:stretch>
        </p:blipFill>
        <p:spPr bwMode="auto">
          <a:xfrm>
            <a:off x="4951822" y="5325978"/>
            <a:ext cx="1379102" cy="328863"/>
          </a:xfrm>
          <a:prstGeom prst="rect">
            <a:avLst/>
          </a:prstGeom>
          <a:noFill/>
        </p:spPr>
      </p:pic>
      <p:pic>
        <p:nvPicPr>
          <p:cNvPr id="41" name="Picture 20" descr="NEC"/>
          <p:cNvPicPr>
            <a:picLocks noChangeAspect="1" noChangeArrowheads="1"/>
          </p:cNvPicPr>
          <p:nvPr/>
        </p:nvPicPr>
        <p:blipFill>
          <a:blip r:embed="rId41" cstate="print"/>
          <a:srcRect/>
          <a:stretch>
            <a:fillRect/>
          </a:stretch>
        </p:blipFill>
        <p:spPr bwMode="auto">
          <a:xfrm>
            <a:off x="5967663" y="3943478"/>
            <a:ext cx="1558441" cy="138090"/>
          </a:xfrm>
          <a:prstGeom prst="rect">
            <a:avLst/>
          </a:prstGeom>
          <a:noFill/>
        </p:spPr>
      </p:pic>
      <p:pic>
        <p:nvPicPr>
          <p:cNvPr id="166916" name="Picture 4"/>
          <p:cNvPicPr>
            <a:picLocks noChangeAspect="1" noChangeArrowheads="1"/>
          </p:cNvPicPr>
          <p:nvPr/>
        </p:nvPicPr>
        <p:blipFill>
          <a:blip r:embed="rId42" cstate="print"/>
          <a:srcRect r="4286"/>
          <a:stretch>
            <a:fillRect/>
          </a:stretch>
        </p:blipFill>
        <p:spPr bwMode="auto">
          <a:xfrm>
            <a:off x="72434" y="1378767"/>
            <a:ext cx="4418199" cy="4643166"/>
          </a:xfrm>
          <a:prstGeom prst="rect">
            <a:avLst/>
          </a:prstGeom>
          <a:noFill/>
          <a:ln w="9525">
            <a:noFill/>
            <a:miter lim="800000"/>
            <a:headEnd/>
            <a:tailEnd/>
          </a:ln>
        </p:spPr>
      </p:pic>
      <p:sp>
        <p:nvSpPr>
          <p:cNvPr id="42" name="Rectangle 41"/>
          <p:cNvSpPr/>
          <p:nvPr/>
        </p:nvSpPr>
        <p:spPr>
          <a:xfrm>
            <a:off x="3498056" y="2971800"/>
            <a:ext cx="92869" cy="126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tional_Nuclear_Security_Administration_NNSA_logo.jpg"/>
          <p:cNvPicPr>
            <a:picLocks noChangeAspect="1"/>
          </p:cNvPicPr>
          <p:nvPr/>
        </p:nvPicPr>
        <p:blipFill>
          <a:blip r:embed="rId2" cstate="print"/>
          <a:stretch>
            <a:fillRect/>
          </a:stretch>
        </p:blipFill>
        <p:spPr>
          <a:xfrm>
            <a:off x="5226218" y="3898231"/>
            <a:ext cx="1345315" cy="941720"/>
          </a:xfrm>
          <a:prstGeom prst="rect">
            <a:avLst/>
          </a:prstGeom>
        </p:spPr>
      </p:pic>
      <p:sp>
        <p:nvSpPr>
          <p:cNvPr id="3" name="Slide Number Placeholder 2"/>
          <p:cNvSpPr>
            <a:spLocks noGrp="1"/>
          </p:cNvSpPr>
          <p:nvPr>
            <p:ph type="sldNum" sz="quarter" idx="12"/>
          </p:nvPr>
        </p:nvSpPr>
        <p:spPr/>
        <p:txBody>
          <a:bodyPr/>
          <a:lstStyle/>
          <a:p>
            <a:fld id="{68F455FD-F83C-4433-AE11-4D89943CC4D6}" type="slidenum">
              <a:rPr lang="en-US" smtClean="0"/>
              <a:pPr/>
              <a:t>23</a:t>
            </a:fld>
            <a:endParaRPr lang="en-US"/>
          </a:p>
        </p:txBody>
      </p:sp>
      <p:sp>
        <p:nvSpPr>
          <p:cNvPr id="4" name="TextBox 3"/>
          <p:cNvSpPr txBox="1"/>
          <p:nvPr/>
        </p:nvSpPr>
        <p:spPr>
          <a:xfrm>
            <a:off x="369637" y="1430422"/>
            <a:ext cx="3577646" cy="4693593"/>
          </a:xfrm>
          <a:prstGeom prst="rect">
            <a:avLst/>
          </a:prstGeom>
          <a:noFill/>
          <a:ln>
            <a:noFill/>
          </a:ln>
        </p:spPr>
        <p:txBody>
          <a:bodyPr wrap="none" rtlCol="0">
            <a:spAutoFit/>
          </a:bodyPr>
          <a:lstStyle/>
          <a:p>
            <a:pPr marL="177800" indent="-177800">
              <a:spcAft>
                <a:spcPts val="200"/>
              </a:spcAft>
              <a:buFont typeface="Wingdings" pitchFamily="2" charset="2"/>
              <a:buChar char="§"/>
            </a:pPr>
            <a:r>
              <a:rPr lang="en-US" sz="1200" dirty="0" smtClean="0">
                <a:latin typeface="Arial" pitchFamily="34" charset="0"/>
                <a:cs typeface="Arial" pitchFamily="34" charset="0"/>
              </a:rPr>
              <a:t>Armed Forces Radiobiology Research Institute</a:t>
            </a:r>
          </a:p>
          <a:p>
            <a:pPr marL="177800" indent="-177800">
              <a:spcAft>
                <a:spcPts val="200"/>
              </a:spcAft>
              <a:buFont typeface="Wingdings" pitchFamily="2" charset="2"/>
              <a:buChar char="§"/>
            </a:pPr>
            <a:r>
              <a:rPr lang="en-US" sz="1200" dirty="0" smtClean="0">
                <a:latin typeface="Arial" pitchFamily="34" charset="0"/>
                <a:cs typeface="Arial" pitchFamily="34" charset="0"/>
              </a:rPr>
              <a:t>Central Intelligence Agency</a:t>
            </a:r>
          </a:p>
          <a:p>
            <a:pPr marL="177800" indent="-177800">
              <a:spcAft>
                <a:spcPts val="200"/>
              </a:spcAft>
              <a:buFont typeface="Wingdings" pitchFamily="2" charset="2"/>
              <a:buChar char="§"/>
            </a:pPr>
            <a:r>
              <a:rPr lang="en-US" sz="1200" dirty="0" smtClean="0">
                <a:latin typeface="Arial" pitchFamily="34" charset="0"/>
                <a:cs typeface="Arial" pitchFamily="34" charset="0"/>
              </a:rPr>
              <a:t>Defense Threat Reduction Agency</a:t>
            </a:r>
          </a:p>
          <a:p>
            <a:pPr marL="177800" indent="-177800">
              <a:spcAft>
                <a:spcPts val="200"/>
              </a:spcAft>
              <a:buFont typeface="Wingdings" pitchFamily="2" charset="2"/>
              <a:buChar char="§"/>
            </a:pPr>
            <a:r>
              <a:rPr lang="en-US" sz="1200" dirty="0" smtClean="0">
                <a:latin typeface="Arial" pitchFamily="34" charset="0"/>
                <a:cs typeface="Arial" pitchFamily="34" charset="0"/>
              </a:rPr>
              <a:t>Department of Agriculture</a:t>
            </a:r>
          </a:p>
          <a:p>
            <a:pPr marL="177800" indent="-177800">
              <a:spcAft>
                <a:spcPts val="200"/>
              </a:spcAft>
              <a:buFont typeface="Wingdings" pitchFamily="2" charset="2"/>
              <a:buChar char="§"/>
            </a:pPr>
            <a:r>
              <a:rPr lang="en-US" sz="1200" dirty="0" smtClean="0">
                <a:latin typeface="Arial" pitchFamily="34" charset="0"/>
                <a:cs typeface="Arial" pitchFamily="34" charset="0"/>
              </a:rPr>
              <a:t>DOE/Office of Environmental Management</a:t>
            </a:r>
          </a:p>
          <a:p>
            <a:pPr marL="177800" indent="-177800">
              <a:spcAft>
                <a:spcPts val="200"/>
              </a:spcAft>
              <a:buFont typeface="Wingdings" pitchFamily="2" charset="2"/>
              <a:buChar char="§"/>
            </a:pPr>
            <a:r>
              <a:rPr lang="en-US" sz="1200" dirty="0" smtClean="0">
                <a:latin typeface="Arial" pitchFamily="34" charset="0"/>
                <a:cs typeface="Arial" pitchFamily="34" charset="0"/>
              </a:rPr>
              <a:t>DOE/Office of Intelligence</a:t>
            </a:r>
          </a:p>
          <a:p>
            <a:pPr marL="177800" indent="-177800">
              <a:spcAft>
                <a:spcPts val="200"/>
              </a:spcAft>
              <a:buFont typeface="Wingdings" pitchFamily="2" charset="2"/>
              <a:buChar char="§"/>
            </a:pPr>
            <a:r>
              <a:rPr lang="en-US" sz="1200" dirty="0" smtClean="0">
                <a:latin typeface="Arial" pitchFamily="34" charset="0"/>
                <a:cs typeface="Arial" pitchFamily="34" charset="0"/>
              </a:rPr>
              <a:t>DOE/New Brunswick Laboratory</a:t>
            </a:r>
          </a:p>
          <a:p>
            <a:pPr marL="177800" indent="-177800">
              <a:spcAft>
                <a:spcPts val="200"/>
              </a:spcAft>
              <a:buFont typeface="Wingdings" pitchFamily="2" charset="2"/>
              <a:buChar char="§"/>
            </a:pPr>
            <a:r>
              <a:rPr lang="en-US" sz="1200" dirty="0" smtClean="0">
                <a:latin typeface="Arial" pitchFamily="34" charset="0"/>
                <a:cs typeface="Arial" pitchFamily="34" charset="0"/>
              </a:rPr>
              <a:t>DOE/Nuclear Energy</a:t>
            </a:r>
          </a:p>
          <a:p>
            <a:pPr marL="177800" indent="-177800">
              <a:spcAft>
                <a:spcPts val="200"/>
              </a:spcAft>
              <a:buFont typeface="Wingdings" pitchFamily="2" charset="2"/>
              <a:buChar char="§"/>
            </a:pPr>
            <a:r>
              <a:rPr lang="en-US" sz="1200" dirty="0" smtClean="0">
                <a:latin typeface="Arial" pitchFamily="34" charset="0"/>
                <a:cs typeface="Arial" pitchFamily="34" charset="0"/>
              </a:rPr>
              <a:t>DOE/National Nuclear Security Administration</a:t>
            </a:r>
          </a:p>
          <a:p>
            <a:pPr marL="177800" indent="-177800">
              <a:spcAft>
                <a:spcPts val="200"/>
              </a:spcAft>
              <a:buFont typeface="Wingdings" pitchFamily="2" charset="2"/>
              <a:buChar char="§"/>
            </a:pPr>
            <a:r>
              <a:rPr lang="en-US" sz="1200" dirty="0" smtClean="0">
                <a:latin typeface="Arial" pitchFamily="34" charset="0"/>
                <a:cs typeface="Arial" pitchFamily="34" charset="0"/>
              </a:rPr>
              <a:t>DOE/Office of Science</a:t>
            </a:r>
          </a:p>
          <a:p>
            <a:pPr marL="177800" indent="-177800">
              <a:spcAft>
                <a:spcPts val="200"/>
              </a:spcAft>
              <a:buFont typeface="Wingdings" pitchFamily="2" charset="2"/>
              <a:buChar char="§"/>
            </a:pPr>
            <a:r>
              <a:rPr lang="en-US" sz="1200" dirty="0" smtClean="0">
                <a:latin typeface="Arial" pitchFamily="34" charset="0"/>
                <a:cs typeface="Arial" pitchFamily="34" charset="0"/>
              </a:rPr>
              <a:t>DOE/Savannah River Operations Office</a:t>
            </a:r>
          </a:p>
          <a:p>
            <a:pPr marL="177800" indent="-177800">
              <a:spcAft>
                <a:spcPts val="200"/>
              </a:spcAft>
              <a:buFont typeface="Wingdings" pitchFamily="2" charset="2"/>
              <a:buChar char="§"/>
            </a:pPr>
            <a:r>
              <a:rPr lang="en-US" sz="1200" dirty="0" smtClean="0">
                <a:latin typeface="Arial" pitchFamily="34" charset="0"/>
                <a:cs typeface="Arial" pitchFamily="34" charset="0"/>
              </a:rPr>
              <a:t>Department of Health and Human Services</a:t>
            </a:r>
          </a:p>
          <a:p>
            <a:pPr marL="177800" indent="-177800">
              <a:spcAft>
                <a:spcPts val="200"/>
              </a:spcAft>
              <a:buFont typeface="Wingdings" pitchFamily="2" charset="2"/>
              <a:buChar char="§"/>
            </a:pPr>
            <a:r>
              <a:rPr lang="en-US" sz="1200" dirty="0" smtClean="0">
                <a:latin typeface="Arial" pitchFamily="34" charset="0"/>
                <a:cs typeface="Arial" pitchFamily="34" charset="0"/>
              </a:rPr>
              <a:t>Department of Homeland Security</a:t>
            </a:r>
          </a:p>
          <a:p>
            <a:pPr marL="177800" indent="-177800">
              <a:spcAft>
                <a:spcPts val="200"/>
              </a:spcAft>
              <a:buFont typeface="Wingdings" pitchFamily="2" charset="2"/>
              <a:buChar char="§"/>
            </a:pPr>
            <a:r>
              <a:rPr lang="en-US" sz="1200" dirty="0" smtClean="0">
                <a:latin typeface="Arial" pitchFamily="34" charset="0"/>
                <a:cs typeface="Arial" pitchFamily="34" charset="0"/>
              </a:rPr>
              <a:t>Department of Transportation</a:t>
            </a:r>
          </a:p>
          <a:p>
            <a:pPr marL="177800" indent="-177800">
              <a:spcAft>
                <a:spcPts val="200"/>
              </a:spcAft>
              <a:buFont typeface="Wingdings" pitchFamily="2" charset="2"/>
              <a:buChar char="§"/>
            </a:pPr>
            <a:r>
              <a:rPr lang="en-US" sz="1200" dirty="0" smtClean="0">
                <a:latin typeface="Arial" pitchFamily="34" charset="0"/>
                <a:cs typeface="Arial" pitchFamily="34" charset="0"/>
              </a:rPr>
              <a:t>Environmental Protection Agency</a:t>
            </a:r>
          </a:p>
          <a:p>
            <a:pPr marL="177800" indent="-177800">
              <a:spcAft>
                <a:spcPts val="200"/>
              </a:spcAft>
              <a:buFont typeface="Wingdings" pitchFamily="2" charset="2"/>
              <a:buChar char="§"/>
            </a:pPr>
            <a:r>
              <a:rPr lang="en-US" sz="1200" dirty="0" smtClean="0">
                <a:latin typeface="Arial" pitchFamily="34" charset="0"/>
                <a:cs typeface="Arial" pitchFamily="34" charset="0"/>
              </a:rPr>
              <a:t>Federal Bureau of Investigation</a:t>
            </a:r>
          </a:p>
          <a:p>
            <a:pPr marL="177800" indent="-177800">
              <a:spcAft>
                <a:spcPts val="200"/>
              </a:spcAft>
              <a:buFont typeface="Wingdings" pitchFamily="2" charset="2"/>
              <a:buChar char="§"/>
            </a:pPr>
            <a:r>
              <a:rPr lang="en-US" sz="1200" dirty="0" smtClean="0">
                <a:latin typeface="Arial" pitchFamily="34" charset="0"/>
                <a:cs typeface="Arial" pitchFamily="34" charset="0"/>
              </a:rPr>
              <a:t>National Aeronautics and Space Administration</a:t>
            </a:r>
          </a:p>
          <a:p>
            <a:pPr marL="177800" indent="-177800">
              <a:spcAft>
                <a:spcPts val="200"/>
              </a:spcAft>
              <a:buFont typeface="Wingdings" pitchFamily="2" charset="2"/>
              <a:buChar char="§"/>
            </a:pPr>
            <a:r>
              <a:rPr lang="en-US" sz="1200" dirty="0" smtClean="0">
                <a:latin typeface="Arial" pitchFamily="34" charset="0"/>
                <a:cs typeface="Arial" pitchFamily="34" charset="0"/>
              </a:rPr>
              <a:t>National Institutes of Health</a:t>
            </a:r>
          </a:p>
          <a:p>
            <a:pPr marL="177800" indent="-177800">
              <a:spcAft>
                <a:spcPts val="200"/>
              </a:spcAft>
              <a:buFont typeface="Wingdings" pitchFamily="2" charset="2"/>
              <a:buChar char="§"/>
            </a:pPr>
            <a:r>
              <a:rPr lang="en-US" sz="1200" dirty="0" smtClean="0">
                <a:latin typeface="Arial" pitchFamily="34" charset="0"/>
                <a:cs typeface="Arial" pitchFamily="34" charset="0"/>
              </a:rPr>
              <a:t>National Institute of Standards  and Technology</a:t>
            </a:r>
          </a:p>
          <a:p>
            <a:pPr marL="177800" indent="-177800">
              <a:spcAft>
                <a:spcPts val="200"/>
              </a:spcAft>
              <a:buFont typeface="Wingdings" pitchFamily="2" charset="2"/>
              <a:buChar char="§"/>
            </a:pPr>
            <a:r>
              <a:rPr lang="en-US" sz="1200" dirty="0" smtClean="0">
                <a:latin typeface="Arial" pitchFamily="34" charset="0"/>
                <a:cs typeface="Arial" pitchFamily="34" charset="0"/>
              </a:rPr>
              <a:t>National Science Foundation</a:t>
            </a:r>
          </a:p>
          <a:p>
            <a:pPr marL="177800" indent="-177800">
              <a:spcAft>
                <a:spcPts val="200"/>
              </a:spcAft>
              <a:buFont typeface="Wingdings" pitchFamily="2" charset="2"/>
              <a:buChar char="§"/>
            </a:pPr>
            <a:r>
              <a:rPr lang="en-US" sz="1200" dirty="0" smtClean="0">
                <a:latin typeface="Arial" pitchFamily="34" charset="0"/>
                <a:cs typeface="Arial" pitchFamily="34" charset="0"/>
              </a:rPr>
              <a:t>National Security Staff</a:t>
            </a:r>
          </a:p>
          <a:p>
            <a:pPr marL="177800" indent="-177800">
              <a:spcAft>
                <a:spcPts val="200"/>
              </a:spcAft>
              <a:buFont typeface="Wingdings" pitchFamily="2" charset="2"/>
              <a:buChar char="§"/>
            </a:pPr>
            <a:r>
              <a:rPr lang="en-US" sz="1200" dirty="0" smtClean="0">
                <a:latin typeface="Arial" pitchFamily="34" charset="0"/>
                <a:cs typeface="Arial" pitchFamily="34" charset="0"/>
              </a:rPr>
              <a:t>Office of the Assistant Secretary of Defense</a:t>
            </a:r>
          </a:p>
        </p:txBody>
      </p:sp>
      <p:pic>
        <p:nvPicPr>
          <p:cNvPr id="7" name="Picture 6" descr="logoweb.png"/>
          <p:cNvPicPr>
            <a:picLocks noChangeAspect="1"/>
          </p:cNvPicPr>
          <p:nvPr/>
        </p:nvPicPr>
        <p:blipFill>
          <a:blip r:embed="rId3" cstate="print"/>
          <a:stretch>
            <a:fillRect/>
          </a:stretch>
        </p:blipFill>
        <p:spPr>
          <a:xfrm>
            <a:off x="4122821" y="834246"/>
            <a:ext cx="1067299" cy="860954"/>
          </a:xfrm>
          <a:prstGeom prst="rect">
            <a:avLst/>
          </a:prstGeom>
        </p:spPr>
      </p:pic>
      <p:pic>
        <p:nvPicPr>
          <p:cNvPr id="8" name="Picture 7" descr="untitled.bmp"/>
          <p:cNvPicPr>
            <a:picLocks noChangeAspect="1"/>
          </p:cNvPicPr>
          <p:nvPr/>
        </p:nvPicPr>
        <p:blipFill>
          <a:blip r:embed="rId4" cstate="print"/>
          <a:stretch>
            <a:fillRect/>
          </a:stretch>
        </p:blipFill>
        <p:spPr>
          <a:xfrm>
            <a:off x="5358063" y="849191"/>
            <a:ext cx="1012060" cy="999566"/>
          </a:xfrm>
          <a:prstGeom prst="rect">
            <a:avLst/>
          </a:prstGeom>
        </p:spPr>
      </p:pic>
      <p:pic>
        <p:nvPicPr>
          <p:cNvPr id="9" name="Picture 8" descr="150px-US-DefenseThreatReductionAgency-Seal_svg.png"/>
          <p:cNvPicPr>
            <a:picLocks noChangeAspect="1"/>
          </p:cNvPicPr>
          <p:nvPr/>
        </p:nvPicPr>
        <p:blipFill>
          <a:blip r:embed="rId5" cstate="print"/>
          <a:stretch>
            <a:fillRect/>
          </a:stretch>
        </p:blipFill>
        <p:spPr>
          <a:xfrm>
            <a:off x="6549192" y="838202"/>
            <a:ext cx="990598" cy="990598"/>
          </a:xfrm>
          <a:prstGeom prst="rect">
            <a:avLst/>
          </a:prstGeom>
        </p:spPr>
      </p:pic>
      <p:pic>
        <p:nvPicPr>
          <p:cNvPr id="10" name="Picture 9" descr="USDA-Logo.jpg"/>
          <p:cNvPicPr>
            <a:picLocks noChangeAspect="1"/>
          </p:cNvPicPr>
          <p:nvPr/>
        </p:nvPicPr>
        <p:blipFill>
          <a:blip r:embed="rId6" cstate="print"/>
          <a:stretch>
            <a:fillRect/>
          </a:stretch>
        </p:blipFill>
        <p:spPr>
          <a:xfrm>
            <a:off x="4130960" y="1998996"/>
            <a:ext cx="1050639" cy="744203"/>
          </a:xfrm>
          <a:prstGeom prst="rect">
            <a:avLst/>
          </a:prstGeom>
        </p:spPr>
      </p:pic>
      <p:pic>
        <p:nvPicPr>
          <p:cNvPr id="11" name="Picture 10" descr="new_brunswick_laboratory_logo_small.jpg"/>
          <p:cNvPicPr>
            <a:picLocks noChangeAspect="1"/>
          </p:cNvPicPr>
          <p:nvPr/>
        </p:nvPicPr>
        <p:blipFill>
          <a:blip r:embed="rId7" cstate="print"/>
          <a:stretch>
            <a:fillRect/>
          </a:stretch>
        </p:blipFill>
        <p:spPr>
          <a:xfrm>
            <a:off x="4063344" y="5085347"/>
            <a:ext cx="2243175" cy="802105"/>
          </a:xfrm>
          <a:prstGeom prst="rect">
            <a:avLst/>
          </a:prstGeom>
        </p:spPr>
      </p:pic>
      <p:pic>
        <p:nvPicPr>
          <p:cNvPr id="12" name="Picture 11" descr="eouploader_3e0e575f-eb75-4273-b9bb-b33616f7a437_1_data.jpg"/>
          <p:cNvPicPr>
            <a:picLocks noChangeAspect="1"/>
          </p:cNvPicPr>
          <p:nvPr/>
        </p:nvPicPr>
        <p:blipFill>
          <a:blip r:embed="rId8" cstate="print"/>
          <a:stretch>
            <a:fillRect/>
          </a:stretch>
        </p:blipFill>
        <p:spPr>
          <a:xfrm>
            <a:off x="5374104" y="2835443"/>
            <a:ext cx="1232484" cy="1232484"/>
          </a:xfrm>
          <a:prstGeom prst="rect">
            <a:avLst/>
          </a:prstGeom>
        </p:spPr>
      </p:pic>
      <p:pic>
        <p:nvPicPr>
          <p:cNvPr id="16" name="Picture 15" descr="office_of_science_logo_rdax_69x40.jpg"/>
          <p:cNvPicPr>
            <a:picLocks noChangeAspect="1"/>
          </p:cNvPicPr>
          <p:nvPr/>
        </p:nvPicPr>
        <p:blipFill>
          <a:blip r:embed="rId9" cstate="print"/>
          <a:stretch>
            <a:fillRect/>
          </a:stretch>
        </p:blipFill>
        <p:spPr>
          <a:xfrm>
            <a:off x="6545179" y="5259076"/>
            <a:ext cx="2225841" cy="628126"/>
          </a:xfrm>
          <a:prstGeom prst="rect">
            <a:avLst/>
          </a:prstGeom>
        </p:spPr>
      </p:pic>
      <p:pic>
        <p:nvPicPr>
          <p:cNvPr id="17" name="Picture 16" descr="srohd.gif"/>
          <p:cNvPicPr>
            <a:picLocks noChangeAspect="1"/>
          </p:cNvPicPr>
          <p:nvPr/>
        </p:nvPicPr>
        <p:blipFill>
          <a:blip r:embed="rId10" cstate="print"/>
          <a:srcRect r="29649"/>
          <a:stretch>
            <a:fillRect/>
          </a:stretch>
        </p:blipFill>
        <p:spPr>
          <a:xfrm>
            <a:off x="4090737" y="5669763"/>
            <a:ext cx="4860758" cy="690931"/>
          </a:xfrm>
          <a:prstGeom prst="rect">
            <a:avLst/>
          </a:prstGeom>
        </p:spPr>
      </p:pic>
      <p:pic>
        <p:nvPicPr>
          <p:cNvPr id="18" name="Picture 17" descr="logo_k.gif"/>
          <p:cNvPicPr>
            <a:picLocks noChangeAspect="1"/>
          </p:cNvPicPr>
          <p:nvPr/>
        </p:nvPicPr>
        <p:blipFill>
          <a:blip r:embed="rId11" cstate="print"/>
          <a:stretch>
            <a:fillRect/>
          </a:stretch>
        </p:blipFill>
        <p:spPr>
          <a:xfrm>
            <a:off x="4154905" y="2819544"/>
            <a:ext cx="1041233" cy="1050614"/>
          </a:xfrm>
          <a:prstGeom prst="rect">
            <a:avLst/>
          </a:prstGeom>
        </p:spPr>
      </p:pic>
      <p:pic>
        <p:nvPicPr>
          <p:cNvPr id="19" name="Picture 18" descr="dhs-signature.png"/>
          <p:cNvPicPr>
            <a:picLocks noChangeAspect="1"/>
          </p:cNvPicPr>
          <p:nvPr/>
        </p:nvPicPr>
        <p:blipFill>
          <a:blip r:embed="rId12" cstate="print"/>
          <a:stretch>
            <a:fillRect/>
          </a:stretch>
        </p:blipFill>
        <p:spPr>
          <a:xfrm>
            <a:off x="5460834" y="4703436"/>
            <a:ext cx="1814011" cy="542333"/>
          </a:xfrm>
          <a:prstGeom prst="rect">
            <a:avLst/>
          </a:prstGeom>
        </p:spPr>
      </p:pic>
      <p:pic>
        <p:nvPicPr>
          <p:cNvPr id="20" name="Picture 19" descr="transportation.bmp"/>
          <p:cNvPicPr>
            <a:picLocks noChangeAspect="1"/>
          </p:cNvPicPr>
          <p:nvPr/>
        </p:nvPicPr>
        <p:blipFill>
          <a:blip r:embed="rId13" cstate="print"/>
          <a:stretch>
            <a:fillRect/>
          </a:stretch>
        </p:blipFill>
        <p:spPr>
          <a:xfrm>
            <a:off x="6561220" y="1827524"/>
            <a:ext cx="1090863" cy="1105538"/>
          </a:xfrm>
          <a:prstGeom prst="rect">
            <a:avLst/>
          </a:prstGeom>
        </p:spPr>
      </p:pic>
      <p:pic>
        <p:nvPicPr>
          <p:cNvPr id="21" name="Picture 20" descr="EPA.bmp"/>
          <p:cNvPicPr>
            <a:picLocks noChangeAspect="1"/>
          </p:cNvPicPr>
          <p:nvPr/>
        </p:nvPicPr>
        <p:blipFill>
          <a:blip r:embed="rId14" cstate="print"/>
          <a:stretch>
            <a:fillRect/>
          </a:stretch>
        </p:blipFill>
        <p:spPr>
          <a:xfrm>
            <a:off x="7812505" y="800777"/>
            <a:ext cx="977125" cy="1063476"/>
          </a:xfrm>
          <a:prstGeom prst="rect">
            <a:avLst/>
          </a:prstGeom>
        </p:spPr>
      </p:pic>
      <p:pic>
        <p:nvPicPr>
          <p:cNvPr id="22" name="Picture 21" descr="FBI.jpg"/>
          <p:cNvPicPr>
            <a:picLocks noChangeAspect="1"/>
          </p:cNvPicPr>
          <p:nvPr/>
        </p:nvPicPr>
        <p:blipFill>
          <a:blip r:embed="rId15" cstate="print"/>
          <a:stretch>
            <a:fillRect/>
          </a:stretch>
        </p:blipFill>
        <p:spPr>
          <a:xfrm>
            <a:off x="7763082" y="1876926"/>
            <a:ext cx="1148808" cy="1120912"/>
          </a:xfrm>
          <a:prstGeom prst="rect">
            <a:avLst/>
          </a:prstGeom>
        </p:spPr>
      </p:pic>
      <p:pic>
        <p:nvPicPr>
          <p:cNvPr id="23" name="Picture 22" descr="NASA.jpg"/>
          <p:cNvPicPr>
            <a:picLocks noChangeAspect="1"/>
          </p:cNvPicPr>
          <p:nvPr/>
        </p:nvPicPr>
        <p:blipFill>
          <a:blip r:embed="rId16" cstate="print"/>
          <a:stretch>
            <a:fillRect/>
          </a:stretch>
        </p:blipFill>
        <p:spPr>
          <a:xfrm>
            <a:off x="5293895" y="1876925"/>
            <a:ext cx="1284932" cy="1038225"/>
          </a:xfrm>
          <a:prstGeom prst="rect">
            <a:avLst/>
          </a:prstGeom>
        </p:spPr>
      </p:pic>
      <p:pic>
        <p:nvPicPr>
          <p:cNvPr id="25" name="Picture 24" descr="NIH_LOGO.gif"/>
          <p:cNvPicPr>
            <a:picLocks noChangeAspect="1"/>
          </p:cNvPicPr>
          <p:nvPr/>
        </p:nvPicPr>
        <p:blipFill>
          <a:blip r:embed="rId17" cstate="print"/>
          <a:stretch>
            <a:fillRect/>
          </a:stretch>
        </p:blipFill>
        <p:spPr>
          <a:xfrm>
            <a:off x="6753727" y="3033669"/>
            <a:ext cx="959510" cy="944773"/>
          </a:xfrm>
          <a:prstGeom prst="rect">
            <a:avLst/>
          </a:prstGeom>
        </p:spPr>
      </p:pic>
      <p:pic>
        <p:nvPicPr>
          <p:cNvPr id="26" name="Picture 25" descr="150px-NIST_logo_svg.png"/>
          <p:cNvPicPr>
            <a:picLocks noChangeAspect="1"/>
          </p:cNvPicPr>
          <p:nvPr/>
        </p:nvPicPr>
        <p:blipFill>
          <a:blip r:embed="rId18" cstate="print"/>
          <a:stretch>
            <a:fillRect/>
          </a:stretch>
        </p:blipFill>
        <p:spPr>
          <a:xfrm>
            <a:off x="6651955" y="4203030"/>
            <a:ext cx="1240759" cy="330869"/>
          </a:xfrm>
          <a:prstGeom prst="rect">
            <a:avLst/>
          </a:prstGeom>
        </p:spPr>
      </p:pic>
      <p:pic>
        <p:nvPicPr>
          <p:cNvPr id="27" name="Picture 26" descr="nsf1v.jpg"/>
          <p:cNvPicPr>
            <a:picLocks noChangeAspect="1"/>
          </p:cNvPicPr>
          <p:nvPr/>
        </p:nvPicPr>
        <p:blipFill>
          <a:blip r:embed="rId19" cstate="print"/>
          <a:stretch>
            <a:fillRect/>
          </a:stretch>
        </p:blipFill>
        <p:spPr>
          <a:xfrm>
            <a:off x="7796463" y="3049002"/>
            <a:ext cx="1085850" cy="1085850"/>
          </a:xfrm>
          <a:prstGeom prst="rect">
            <a:avLst/>
          </a:prstGeom>
        </p:spPr>
      </p:pic>
      <p:pic>
        <p:nvPicPr>
          <p:cNvPr id="28" name="Picture 27" descr="defense.bmp"/>
          <p:cNvPicPr>
            <a:picLocks noChangeAspect="1"/>
          </p:cNvPicPr>
          <p:nvPr/>
        </p:nvPicPr>
        <p:blipFill>
          <a:blip r:embed="rId20" cstate="print"/>
          <a:stretch>
            <a:fillRect/>
          </a:stretch>
        </p:blipFill>
        <p:spPr>
          <a:xfrm>
            <a:off x="4138863" y="4022559"/>
            <a:ext cx="1014662" cy="1014662"/>
          </a:xfrm>
          <a:prstGeom prst="rect">
            <a:avLst/>
          </a:prstGeom>
        </p:spPr>
      </p:pic>
      <p:pic>
        <p:nvPicPr>
          <p:cNvPr id="30" name="Picture 29" descr="DOE.jpg"/>
          <p:cNvPicPr>
            <a:picLocks noChangeAspect="1"/>
          </p:cNvPicPr>
          <p:nvPr/>
        </p:nvPicPr>
        <p:blipFill>
          <a:blip r:embed="rId21" cstate="print"/>
          <a:stretch>
            <a:fillRect/>
          </a:stretch>
        </p:blipFill>
        <p:spPr>
          <a:xfrm>
            <a:off x="8021053" y="4134854"/>
            <a:ext cx="911140" cy="911140"/>
          </a:xfrm>
          <a:prstGeom prst="rect">
            <a:avLst/>
          </a:prstGeom>
        </p:spPr>
      </p:pic>
      <p:sp>
        <p:nvSpPr>
          <p:cNvPr id="31" name="TextBox 30"/>
          <p:cNvSpPr txBox="1"/>
          <p:nvPr/>
        </p:nvSpPr>
        <p:spPr>
          <a:xfrm>
            <a:off x="626880" y="25400"/>
            <a:ext cx="7826053" cy="707886"/>
          </a:xfrm>
          <a:prstGeom prst="rect">
            <a:avLst/>
          </a:prstGeom>
          <a:noFill/>
        </p:spPr>
        <p:txBody>
          <a:bodyPr wrap="none" rtlCol="0">
            <a:spAutoFit/>
          </a:bodyPr>
          <a:lstStyle/>
          <a:p>
            <a:pPr algn="ctr"/>
            <a:r>
              <a:rPr lang="en-US" sz="2000" dirty="0" smtClean="0">
                <a:solidFill>
                  <a:srgbClr val="336600"/>
                </a:solidFill>
              </a:rPr>
              <a:t>An SC-NNSA Joint Workshop on Isotope Supply and Demand</a:t>
            </a:r>
          </a:p>
          <a:p>
            <a:pPr algn="ctr"/>
            <a:r>
              <a:rPr lang="en-US" sz="1600" dirty="0" smtClean="0">
                <a:solidFill>
                  <a:srgbClr val="336600"/>
                </a:solidFill>
              </a:rPr>
              <a:t>A New Era of </a:t>
            </a:r>
            <a:r>
              <a:rPr lang="en-US" sz="1600" dirty="0" smtClean="0">
                <a:solidFill>
                  <a:srgbClr val="106636"/>
                </a:solidFill>
              </a:rPr>
              <a:t>Communication</a:t>
            </a:r>
            <a:r>
              <a:rPr lang="en-US" sz="1600" dirty="0" smtClean="0">
                <a:solidFill>
                  <a:srgbClr val="336600"/>
                </a:solidFill>
              </a:rPr>
              <a:t> and Coordination on Isotopes by Federal Agencies</a:t>
            </a:r>
          </a:p>
          <a:p>
            <a:endParaRPr lang="en-US" sz="400" dirty="0" smtClean="0">
              <a:solidFill>
                <a:srgbClr val="336600"/>
              </a:solidFill>
            </a:endParaRPr>
          </a:p>
        </p:txBody>
      </p:sp>
      <p:sp>
        <p:nvSpPr>
          <p:cNvPr id="32" name="TextBox 31"/>
          <p:cNvSpPr txBox="1"/>
          <p:nvPr/>
        </p:nvSpPr>
        <p:spPr>
          <a:xfrm>
            <a:off x="524041" y="874964"/>
            <a:ext cx="3305457" cy="523220"/>
          </a:xfrm>
          <a:prstGeom prst="rect">
            <a:avLst/>
          </a:prstGeom>
          <a:noFill/>
        </p:spPr>
        <p:txBody>
          <a:bodyPr wrap="none" rtlCol="0">
            <a:spAutoFit/>
          </a:bodyPr>
          <a:lstStyle/>
          <a:p>
            <a:pPr algn="ctr"/>
            <a:r>
              <a:rPr lang="en-US" sz="1400" b="1" dirty="0" smtClean="0"/>
              <a:t>1</a:t>
            </a:r>
            <a:r>
              <a:rPr lang="en-US" sz="1400" b="1" baseline="30000" dirty="0" smtClean="0"/>
              <a:t>st </a:t>
            </a:r>
            <a:r>
              <a:rPr lang="en-US" sz="1400" b="1" dirty="0" smtClean="0"/>
              <a:t>Workshop on Isotope Federal </a:t>
            </a:r>
          </a:p>
          <a:p>
            <a:pPr algn="ctr"/>
            <a:r>
              <a:rPr lang="en-US" sz="1400" b="1" dirty="0" smtClean="0"/>
              <a:t>Supply and Demand, Jan 11-12, 2012</a:t>
            </a:r>
            <a:endParaRPr lang="en-US" sz="1400" b="1" dirty="0"/>
          </a:p>
        </p:txBody>
      </p:sp>
      <p:sp>
        <p:nvSpPr>
          <p:cNvPr id="29"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36313" y="0"/>
            <a:ext cx="8803109" cy="1143000"/>
          </a:xfrm>
        </p:spPr>
        <p:txBody>
          <a:bodyPr lIns="91432" tIns="45716" rIns="91432" bIns="45716"/>
          <a:lstStyle/>
          <a:p>
            <a:pPr algn="l"/>
            <a:r>
              <a:rPr lang="en-US" i="0" dirty="0" smtClean="0"/>
              <a:t>Science Early Career Research Award Program Funding</a:t>
            </a:r>
          </a:p>
        </p:txBody>
      </p:sp>
      <p:graphicFrame>
        <p:nvGraphicFramePr>
          <p:cNvPr id="7" name="Chart 6"/>
          <p:cNvGraphicFramePr/>
          <p:nvPr/>
        </p:nvGraphicFramePr>
        <p:xfrm>
          <a:off x="612825" y="864871"/>
          <a:ext cx="7869969" cy="522287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72039" y="1714499"/>
            <a:ext cx="1925155" cy="379726"/>
          </a:xfrm>
          <a:prstGeom prst="rect">
            <a:avLst/>
          </a:prstGeom>
          <a:noFill/>
        </p:spPr>
        <p:txBody>
          <a:bodyPr wrap="none" lIns="86493" tIns="43247" rIns="86493" bIns="43247" rtlCol="0">
            <a:spAutoFit/>
          </a:bodyPr>
          <a:lstStyle/>
          <a:p>
            <a:r>
              <a:rPr lang="en-US" sz="1900" dirty="0" smtClean="0"/>
              <a:t>Nuclear Physics</a:t>
            </a:r>
            <a:endParaRPr lang="en-US" sz="1900" dirty="0"/>
          </a:p>
        </p:txBody>
      </p:sp>
      <p:sp>
        <p:nvSpPr>
          <p:cNvPr id="6" name="TextBox 5"/>
          <p:cNvSpPr txBox="1"/>
          <p:nvPr/>
        </p:nvSpPr>
        <p:spPr>
          <a:xfrm>
            <a:off x="1726700" y="5941630"/>
            <a:ext cx="431156" cy="364338"/>
          </a:xfrm>
          <a:prstGeom prst="rect">
            <a:avLst/>
          </a:prstGeom>
          <a:noFill/>
        </p:spPr>
        <p:txBody>
          <a:bodyPr wrap="none" lIns="86493" tIns="43247" rIns="86493" bIns="43247" rtlCol="0">
            <a:spAutoFit/>
          </a:bodyPr>
          <a:lstStyle/>
          <a:p>
            <a:r>
              <a:rPr lang="en-US" b="1" dirty="0" smtClean="0"/>
              <a:t>10</a:t>
            </a:r>
            <a:endParaRPr lang="en-US" b="1" dirty="0"/>
          </a:p>
        </p:txBody>
      </p:sp>
      <p:sp>
        <p:nvSpPr>
          <p:cNvPr id="8" name="TextBox 7"/>
          <p:cNvSpPr txBox="1"/>
          <p:nvPr/>
        </p:nvSpPr>
        <p:spPr>
          <a:xfrm>
            <a:off x="2517478" y="5966262"/>
            <a:ext cx="418396" cy="364338"/>
          </a:xfrm>
          <a:prstGeom prst="rect">
            <a:avLst/>
          </a:prstGeom>
          <a:noFill/>
        </p:spPr>
        <p:txBody>
          <a:bodyPr wrap="none" lIns="86493" tIns="43247" rIns="86493" bIns="43247" rtlCol="0">
            <a:spAutoFit/>
          </a:bodyPr>
          <a:lstStyle/>
          <a:p>
            <a:r>
              <a:rPr lang="en-US" b="1" dirty="0" smtClean="0"/>
              <a:t>11</a:t>
            </a:r>
            <a:endParaRPr lang="en-US" b="1" dirty="0"/>
          </a:p>
        </p:txBody>
      </p:sp>
      <p:sp>
        <p:nvSpPr>
          <p:cNvPr id="9" name="TextBox 8"/>
          <p:cNvSpPr txBox="1"/>
          <p:nvPr/>
        </p:nvSpPr>
        <p:spPr>
          <a:xfrm>
            <a:off x="3173122" y="5976116"/>
            <a:ext cx="431156" cy="364338"/>
          </a:xfrm>
          <a:prstGeom prst="rect">
            <a:avLst/>
          </a:prstGeom>
          <a:noFill/>
        </p:spPr>
        <p:txBody>
          <a:bodyPr wrap="none" lIns="86493" tIns="43247" rIns="86493" bIns="43247" rtlCol="0">
            <a:spAutoFit/>
          </a:bodyPr>
          <a:lstStyle/>
          <a:p>
            <a:r>
              <a:rPr lang="en-US" b="1" dirty="0" smtClean="0"/>
              <a:t>12</a:t>
            </a:r>
            <a:endParaRPr lang="en-US" b="1" dirty="0"/>
          </a:p>
        </p:txBody>
      </p:sp>
      <p:sp>
        <p:nvSpPr>
          <p:cNvPr id="10" name="TextBox 9"/>
          <p:cNvSpPr txBox="1"/>
          <p:nvPr/>
        </p:nvSpPr>
        <p:spPr>
          <a:xfrm>
            <a:off x="3693635" y="5956410"/>
            <a:ext cx="1008237" cy="364338"/>
          </a:xfrm>
          <a:prstGeom prst="rect">
            <a:avLst/>
          </a:prstGeom>
          <a:solidFill>
            <a:schemeClr val="bg1"/>
          </a:solidFill>
        </p:spPr>
        <p:txBody>
          <a:bodyPr wrap="none" lIns="86493" tIns="43247" rIns="86493" bIns="43247" rtlCol="0">
            <a:spAutoFit/>
          </a:bodyPr>
          <a:lstStyle/>
          <a:p>
            <a:r>
              <a:rPr lang="en-US" b="1" dirty="0" smtClean="0"/>
              <a:t>     13    </a:t>
            </a:r>
            <a:endParaRPr lang="en-US" b="1" dirty="0"/>
          </a:p>
        </p:txBody>
      </p:sp>
      <p:sp>
        <p:nvSpPr>
          <p:cNvPr id="11" name="TextBox 10"/>
          <p:cNvSpPr txBox="1"/>
          <p:nvPr/>
        </p:nvSpPr>
        <p:spPr>
          <a:xfrm>
            <a:off x="4699624" y="5956410"/>
            <a:ext cx="431156" cy="364338"/>
          </a:xfrm>
          <a:prstGeom prst="rect">
            <a:avLst/>
          </a:prstGeom>
          <a:noFill/>
        </p:spPr>
        <p:txBody>
          <a:bodyPr wrap="none" lIns="86493" tIns="43247" rIns="86493" bIns="43247" rtlCol="0">
            <a:spAutoFit/>
          </a:bodyPr>
          <a:lstStyle/>
          <a:p>
            <a:r>
              <a:rPr lang="en-US" b="1" dirty="0" smtClean="0"/>
              <a:t>14</a:t>
            </a:r>
            <a:endParaRPr lang="en-US" b="1" dirty="0"/>
          </a:p>
        </p:txBody>
      </p:sp>
      <p:sp>
        <p:nvSpPr>
          <p:cNvPr id="12" name="TextBox 11"/>
          <p:cNvSpPr txBox="1"/>
          <p:nvPr/>
        </p:nvSpPr>
        <p:spPr>
          <a:xfrm>
            <a:off x="5430343" y="5921923"/>
            <a:ext cx="431156" cy="364338"/>
          </a:xfrm>
          <a:prstGeom prst="rect">
            <a:avLst/>
          </a:prstGeom>
          <a:noFill/>
        </p:spPr>
        <p:txBody>
          <a:bodyPr wrap="none" lIns="86493" tIns="43247" rIns="86493" bIns="43247" rtlCol="0">
            <a:spAutoFit/>
          </a:bodyPr>
          <a:lstStyle/>
          <a:p>
            <a:r>
              <a:rPr lang="en-US" b="1" dirty="0" smtClean="0"/>
              <a:t>15</a:t>
            </a:r>
            <a:endParaRPr lang="en-US" b="1" dirty="0"/>
          </a:p>
        </p:txBody>
      </p:sp>
      <p:sp>
        <p:nvSpPr>
          <p:cNvPr id="13" name="TextBox 12"/>
          <p:cNvSpPr txBox="1"/>
          <p:nvPr/>
        </p:nvSpPr>
        <p:spPr>
          <a:xfrm>
            <a:off x="6161062" y="5931776"/>
            <a:ext cx="431156" cy="364338"/>
          </a:xfrm>
          <a:prstGeom prst="rect">
            <a:avLst/>
          </a:prstGeom>
          <a:noFill/>
        </p:spPr>
        <p:txBody>
          <a:bodyPr wrap="none" lIns="86493" tIns="43247" rIns="86493" bIns="43247" rtlCol="0">
            <a:spAutoFit/>
          </a:bodyPr>
          <a:lstStyle/>
          <a:p>
            <a:r>
              <a:rPr lang="en-US" b="1" dirty="0" smtClean="0"/>
              <a:t>16</a:t>
            </a:r>
            <a:endParaRPr lang="en-US" b="1" dirty="0"/>
          </a:p>
        </p:txBody>
      </p:sp>
      <p:sp>
        <p:nvSpPr>
          <p:cNvPr id="14" name="TextBox 13"/>
          <p:cNvSpPr txBox="1"/>
          <p:nvPr/>
        </p:nvSpPr>
        <p:spPr>
          <a:xfrm>
            <a:off x="6846739" y="5926849"/>
            <a:ext cx="1662327" cy="364338"/>
          </a:xfrm>
          <a:prstGeom prst="rect">
            <a:avLst/>
          </a:prstGeom>
          <a:noFill/>
        </p:spPr>
        <p:txBody>
          <a:bodyPr wrap="none" lIns="86493" tIns="43247" rIns="86493" bIns="43247" rtlCol="0">
            <a:spAutoFit/>
          </a:bodyPr>
          <a:lstStyle/>
          <a:p>
            <a:r>
              <a:rPr lang="en-US" dirty="0" smtClean="0"/>
              <a:t>FISCAL YEAR</a:t>
            </a:r>
            <a:endParaRPr lang="en-US" dirty="0"/>
          </a:p>
        </p:txBody>
      </p:sp>
      <p:sp>
        <p:nvSpPr>
          <p:cNvPr id="17" name="Slide Number Placeholder 3"/>
          <p:cNvSpPr>
            <a:spLocks noGrp="1"/>
          </p:cNvSpPr>
          <p:nvPr>
            <p:ph type="sldNum" sz="quarter" idx="10"/>
          </p:nvPr>
        </p:nvSpPr>
        <p:spPr>
          <a:xfrm>
            <a:off x="8371547" y="6324062"/>
            <a:ext cx="381000" cy="365125"/>
          </a:xfrm>
          <a:noFill/>
        </p:spPr>
        <p:txBody>
          <a:bodyPr/>
          <a:lstStyle/>
          <a:p>
            <a:fld id="{8423F272-759E-44C8-ACA0-FD59D08013B3}" type="slidenum">
              <a:rPr lang="en-US"/>
              <a:pPr/>
              <a:t>24</a:t>
            </a:fld>
            <a:endParaRPr lang="en-US" dirty="0"/>
          </a:p>
        </p:txBody>
      </p:sp>
      <p:sp>
        <p:nvSpPr>
          <p:cNvPr id="16"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xfrm>
            <a:off x="8449492" y="6336121"/>
            <a:ext cx="381000" cy="365125"/>
          </a:xfrm>
          <a:noFill/>
        </p:spPr>
        <p:txBody>
          <a:bodyPr/>
          <a:lstStyle/>
          <a:p>
            <a:fld id="{8423F272-759E-44C8-ACA0-FD59D08013B3}" type="slidenum">
              <a:rPr lang="en-US"/>
              <a:pPr/>
              <a:t>25</a:t>
            </a:fld>
            <a:endParaRPr lang="en-US" dirty="0"/>
          </a:p>
        </p:txBody>
      </p:sp>
      <p:sp>
        <p:nvSpPr>
          <p:cNvPr id="130050" name="Rectangle 2"/>
          <p:cNvSpPr>
            <a:spLocks noGrp="1" noChangeArrowheads="1"/>
          </p:cNvSpPr>
          <p:nvPr>
            <p:ph type="title"/>
          </p:nvPr>
        </p:nvSpPr>
        <p:spPr>
          <a:xfrm>
            <a:off x="1940378" y="0"/>
            <a:ext cx="5165725" cy="723900"/>
          </a:xfrm>
        </p:spPr>
        <p:txBody>
          <a:bodyPr/>
          <a:lstStyle/>
          <a:p>
            <a:pPr eaLnBrk="1" hangingPunct="1">
              <a:defRPr/>
            </a:pPr>
            <a:r>
              <a:rPr lang="en-US" b="1" i="0" dirty="0" smtClean="0">
                <a:solidFill>
                  <a:srgbClr val="336600"/>
                </a:solidFill>
                <a:effectLst/>
              </a:rPr>
              <a:t>Office of Science Funding History </a:t>
            </a:r>
          </a:p>
        </p:txBody>
      </p:sp>
      <p:graphicFrame>
        <p:nvGraphicFramePr>
          <p:cNvPr id="6" name="Table 5"/>
          <p:cNvGraphicFramePr>
            <a:graphicFrameLocks noGrp="1"/>
          </p:cNvGraphicFramePr>
          <p:nvPr/>
        </p:nvGraphicFramePr>
        <p:xfrm>
          <a:off x="876693" y="810711"/>
          <a:ext cx="7484882" cy="5224064"/>
        </p:xfrm>
        <a:graphic>
          <a:graphicData uri="http://schemas.openxmlformats.org/drawingml/2006/table">
            <a:tbl>
              <a:tblPr/>
              <a:tblGrid>
                <a:gridCol w="2691513"/>
                <a:gridCol w="684767"/>
                <a:gridCol w="684767"/>
                <a:gridCol w="684767"/>
                <a:gridCol w="684767"/>
                <a:gridCol w="684767"/>
                <a:gridCol w="684767"/>
                <a:gridCol w="684767"/>
              </a:tblGrid>
              <a:tr h="202146">
                <a:tc>
                  <a:txBody>
                    <a:bodyPr/>
                    <a:lstStyle/>
                    <a:p>
                      <a:pPr algn="l" fontAlgn="b"/>
                      <a:endParaRPr lang="en-US" sz="1200" b="0" i="0" u="none" strike="noStrike" dirty="0">
                        <a:solidFill>
                          <a:srgbClr val="000000"/>
                        </a:solidFill>
                        <a:latin typeface="Arial"/>
                      </a:endParaRPr>
                    </a:p>
                  </a:txBody>
                  <a:tcPr marL="7749" marR="7749" marT="7749" marB="0" anchor="b">
                    <a:lnL>
                      <a:noFill/>
                    </a:lnL>
                    <a:lnR>
                      <a:noFill/>
                    </a:lnR>
                    <a:lnT>
                      <a:noFill/>
                    </a:lnT>
                    <a:lnB>
                      <a:noFill/>
                    </a:lnB>
                  </a:tcPr>
                </a:tc>
                <a:tc gridSpan="7">
                  <a:txBody>
                    <a:bodyPr/>
                    <a:lstStyle/>
                    <a:p>
                      <a:pPr algn="ctr" fontAlgn="b"/>
                      <a:r>
                        <a:rPr lang="en-US" sz="1200" b="0" i="0" u="none" strike="noStrike">
                          <a:solidFill>
                            <a:srgbClr val="000000"/>
                          </a:solidFill>
                          <a:latin typeface="Calibri"/>
                        </a:rPr>
                        <a:t>(dollars in thousands)</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4292">
                <a:tc>
                  <a:txBody>
                    <a:bodyPr/>
                    <a:lstStyle/>
                    <a:p>
                      <a:pPr algn="l" fontAlgn="b"/>
                      <a:endParaRPr lang="en-US" sz="1200" b="0" i="0" u="none" strike="noStrike">
                        <a:solidFill>
                          <a:srgbClr val="000000"/>
                        </a:solidFill>
                        <a:latin typeface="Arial"/>
                      </a:endParaRPr>
                    </a:p>
                  </a:txBody>
                  <a:tcPr marL="7749" marR="7749" marT="774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200" b="0" i="0" u="none" strike="noStrike">
                          <a:solidFill>
                            <a:srgbClr val="000000"/>
                          </a:solidFill>
                          <a:latin typeface="Calibri"/>
                        </a:rPr>
                        <a:t>FY 2008</a:t>
                      </a:r>
                    </a:p>
                  </a:txBody>
                  <a:tcPr marL="7749" marR="7749" marT="7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FY 2009</a:t>
                      </a:r>
                    </a:p>
                  </a:txBody>
                  <a:tcPr marL="7749" marR="7749" marT="7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FY 2009 ARRA</a:t>
                      </a:r>
                    </a:p>
                  </a:txBody>
                  <a:tcPr marL="7749" marR="7749" marT="7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FY 2010</a:t>
                      </a:r>
                    </a:p>
                  </a:txBody>
                  <a:tcPr marL="7749" marR="7749" marT="7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FY 2011</a:t>
                      </a:r>
                    </a:p>
                  </a:txBody>
                  <a:tcPr marL="7749" marR="7749" marT="7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FY 2012</a:t>
                      </a:r>
                    </a:p>
                  </a:txBody>
                  <a:tcPr marL="7749" marR="7749" marT="7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Calibri"/>
                        </a:rPr>
                        <a:t>FY 2013</a:t>
                      </a:r>
                      <a:br>
                        <a:rPr lang="en-US" sz="1200" b="0" i="0" u="none" strike="noStrike">
                          <a:solidFill>
                            <a:srgbClr val="000000"/>
                          </a:solidFill>
                          <a:latin typeface="Calibri"/>
                        </a:rPr>
                      </a:br>
                      <a:r>
                        <a:rPr lang="en-US" sz="1200" b="0" i="0" u="none" strike="noStrike">
                          <a:solidFill>
                            <a:srgbClr val="000000"/>
                          </a:solidFill>
                          <a:latin typeface="Calibri"/>
                        </a:rPr>
                        <a:t>Pres. Req.</a:t>
                      </a:r>
                    </a:p>
                  </a:txBody>
                  <a:tcPr marL="7749" marR="7749" marT="7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146">
                <a:tc>
                  <a:txBody>
                    <a:bodyPr/>
                    <a:lstStyle/>
                    <a:p>
                      <a:pPr algn="l" fontAlgn="b"/>
                      <a:endParaRPr lang="en-US" sz="1200" b="0" i="0" u="none" strike="noStrike">
                        <a:solidFill>
                          <a:srgbClr val="17375D"/>
                        </a:solidFill>
                        <a:latin typeface="Calibri"/>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rgbClr val="000000"/>
                        </a:solidFill>
                        <a:latin typeface="Calibri"/>
                      </a:endParaRP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r>
              <a:tr h="202146">
                <a:tc>
                  <a:txBody>
                    <a:bodyPr/>
                    <a:lstStyle/>
                    <a:p>
                      <a:pPr algn="l" fontAlgn="b"/>
                      <a:r>
                        <a:rPr lang="en-US" sz="1200" b="0" i="0" u="none" strike="noStrike">
                          <a:solidFill>
                            <a:srgbClr val="000000"/>
                          </a:solidFill>
                          <a:latin typeface="Calibri"/>
                        </a:rPr>
                        <a:t>Advanced Scientific Computing Research</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341,774</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358,772</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161,795</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383,199</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410,317</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440,868</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455,593</a:t>
                      </a:r>
                    </a:p>
                  </a:txBody>
                  <a:tcPr marL="7749" marR="7749" marT="7749" marB="0" anchor="b">
                    <a:lnL>
                      <a:noFill/>
                    </a:lnL>
                    <a:lnR>
                      <a:noFill/>
                    </a:lnR>
                    <a:lnT>
                      <a:noFill/>
                    </a:lnT>
                    <a:lnB>
                      <a:noFill/>
                    </a:lnB>
                  </a:tcPr>
                </a:tc>
              </a:tr>
              <a:tr h="202146">
                <a:tc>
                  <a:txBody>
                    <a:bodyPr/>
                    <a:lstStyle/>
                    <a:p>
                      <a:pPr algn="l" fontAlgn="b"/>
                      <a:r>
                        <a:rPr lang="en-US" sz="1200" b="0" i="0" u="none" strike="noStrike">
                          <a:solidFill>
                            <a:srgbClr val="000000"/>
                          </a:solidFill>
                          <a:latin typeface="Calibri"/>
                        </a:rPr>
                        <a:t>Basic Energy Sciences</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1,252,756</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1,535,765</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555,406</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1,598,968</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1,638,511</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1,688,093</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1,799,592</a:t>
                      </a:r>
                    </a:p>
                  </a:txBody>
                  <a:tcPr marL="7749" marR="7749" marT="7749" marB="0" anchor="b">
                    <a:lnL>
                      <a:noFill/>
                    </a:lnL>
                    <a:lnR>
                      <a:noFill/>
                    </a:lnR>
                    <a:lnT>
                      <a:noFill/>
                    </a:lnT>
                    <a:lnB>
                      <a:noFill/>
                    </a:lnB>
                  </a:tcPr>
                </a:tc>
              </a:tr>
              <a:tr h="202146">
                <a:tc>
                  <a:txBody>
                    <a:bodyPr/>
                    <a:lstStyle/>
                    <a:p>
                      <a:pPr algn="l" fontAlgn="b"/>
                      <a:r>
                        <a:rPr lang="en-US" sz="1200" b="0" i="0" u="none" strike="noStrike">
                          <a:solidFill>
                            <a:srgbClr val="000000"/>
                          </a:solidFill>
                          <a:latin typeface="Calibri"/>
                        </a:rPr>
                        <a:t>Biological and Environmental Research</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531,063</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585,176</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165,653</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588,031</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595,246</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609,557</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625,347</a:t>
                      </a:r>
                    </a:p>
                  </a:txBody>
                  <a:tcPr marL="7749" marR="7749" marT="7749" marB="0" anchor="b">
                    <a:lnL>
                      <a:noFill/>
                    </a:lnL>
                    <a:lnR>
                      <a:noFill/>
                    </a:lnR>
                    <a:lnT>
                      <a:noFill/>
                    </a:lnT>
                    <a:lnB>
                      <a:noFill/>
                    </a:lnB>
                  </a:tcPr>
                </a:tc>
              </a:tr>
              <a:tr h="202146">
                <a:tc>
                  <a:txBody>
                    <a:bodyPr/>
                    <a:lstStyle/>
                    <a:p>
                      <a:pPr algn="l" fontAlgn="b"/>
                      <a:r>
                        <a:rPr lang="en-US" sz="1200" b="0" i="0" u="none" strike="noStrike">
                          <a:solidFill>
                            <a:srgbClr val="000000"/>
                          </a:solidFill>
                          <a:latin typeface="Calibri"/>
                        </a:rPr>
                        <a:t>Fusion Energy Sciences</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294,933</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394,518</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91,023</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417,650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367,257</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400,996</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398,324</a:t>
                      </a:r>
                    </a:p>
                  </a:txBody>
                  <a:tcPr marL="7749" marR="7749" marT="7749" marB="0" anchor="b">
                    <a:lnL>
                      <a:noFill/>
                    </a:lnL>
                    <a:lnR>
                      <a:noFill/>
                    </a:lnR>
                    <a:lnT>
                      <a:noFill/>
                    </a:lnT>
                    <a:lnB>
                      <a:noFill/>
                    </a:lnB>
                  </a:tcPr>
                </a:tc>
              </a:tr>
              <a:tr h="202146">
                <a:tc>
                  <a:txBody>
                    <a:bodyPr/>
                    <a:lstStyle/>
                    <a:p>
                      <a:pPr algn="l" fontAlgn="b"/>
                      <a:r>
                        <a:rPr lang="en-US" sz="1200" b="0" i="0" u="none" strike="noStrike">
                          <a:solidFill>
                            <a:srgbClr val="000000"/>
                          </a:solidFill>
                          <a:latin typeface="Calibri"/>
                        </a:rPr>
                        <a:t>High Energy Physics</a:t>
                      </a:r>
                    </a:p>
                  </a:txBody>
                  <a:tcPr marL="92990"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702,845</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775,868</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232,390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790,811</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775,578</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790,860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776,521</a:t>
                      </a:r>
                    </a:p>
                  </a:txBody>
                  <a:tcPr marL="7749" marR="7749" marT="7749" marB="0" anchor="b">
                    <a:lnL>
                      <a:noFill/>
                    </a:lnL>
                    <a:lnR>
                      <a:noFill/>
                    </a:lnR>
                    <a:lnT>
                      <a:noFill/>
                    </a:lnT>
                    <a:lnB>
                      <a:noFill/>
                    </a:lnB>
                  </a:tcPr>
                </a:tc>
              </a:tr>
              <a:tr h="202146">
                <a:tc>
                  <a:txBody>
                    <a:bodyPr/>
                    <a:lstStyle/>
                    <a:p>
                      <a:pPr algn="l" fontAlgn="b"/>
                      <a:r>
                        <a:rPr lang="en-US" sz="1200" b="1" i="0" u="none" strike="noStrike" dirty="0">
                          <a:solidFill>
                            <a:srgbClr val="000000"/>
                          </a:solidFill>
                          <a:latin typeface="Calibri"/>
                        </a:rPr>
                        <a:t>Nuclear Physics</a:t>
                      </a:r>
                    </a:p>
                  </a:txBody>
                  <a:tcPr marL="92990"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423,671</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500,307</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154,800</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522,460</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527,684</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547,387</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526,938</a:t>
                      </a:r>
                    </a:p>
                  </a:txBody>
                  <a:tcPr marL="7749" marR="7749" marT="7749" marB="0" anchor="b">
                    <a:lnL>
                      <a:noFill/>
                    </a:lnL>
                    <a:lnR>
                      <a:noFill/>
                    </a:lnR>
                    <a:lnT>
                      <a:noFill/>
                    </a:lnT>
                    <a:lnB>
                      <a:noFill/>
                    </a:lnB>
                    <a:solidFill>
                      <a:schemeClr val="accent5">
                        <a:lumMod val="40000"/>
                        <a:lumOff val="60000"/>
                      </a:schemeClr>
                    </a:solidFill>
                  </a:tcPr>
                </a:tc>
              </a:tr>
              <a:tr h="404292">
                <a:tc>
                  <a:txBody>
                    <a:bodyPr/>
                    <a:lstStyle/>
                    <a:p>
                      <a:pPr algn="l" fontAlgn="b"/>
                      <a:r>
                        <a:rPr lang="en-US" sz="1200" b="0" i="0" u="none" strike="noStrike">
                          <a:solidFill>
                            <a:srgbClr val="000000"/>
                          </a:solidFill>
                          <a:latin typeface="Calibri"/>
                        </a:rPr>
                        <a:t>Workforce Development for Teachers and Scientists</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8,044</a:t>
                      </a:r>
                    </a:p>
                  </a:txBody>
                  <a:tcPr marL="7749"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13,583</a:t>
                      </a:r>
                    </a:p>
                  </a:txBody>
                  <a:tcPr marL="7749"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12,500</a:t>
                      </a:r>
                    </a:p>
                  </a:txBody>
                  <a:tcPr marL="7749"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20,678</a:t>
                      </a:r>
                    </a:p>
                  </a:txBody>
                  <a:tcPr marL="7749"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22,600</a:t>
                      </a:r>
                    </a:p>
                  </a:txBody>
                  <a:tcPr marL="7749"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18,500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14,500</a:t>
                      </a:r>
                    </a:p>
                  </a:txBody>
                  <a:tcPr marL="7749" marR="7749" marT="7749" marB="0" anchor="b">
                    <a:lnL>
                      <a:noFill/>
                    </a:lnL>
                    <a:lnR>
                      <a:noFill/>
                    </a:lnR>
                    <a:lnT>
                      <a:noFill/>
                    </a:lnT>
                    <a:lnB>
                      <a:noFill/>
                    </a:lnB>
                  </a:tcPr>
                </a:tc>
              </a:tr>
              <a:tr h="202146">
                <a:tc>
                  <a:txBody>
                    <a:bodyPr/>
                    <a:lstStyle/>
                    <a:p>
                      <a:pPr algn="l" fontAlgn="b"/>
                      <a:r>
                        <a:rPr lang="en-US" sz="1200" b="0" i="0" u="none" strike="noStrike">
                          <a:solidFill>
                            <a:srgbClr val="000000"/>
                          </a:solidFill>
                          <a:latin typeface="Calibri"/>
                        </a:rPr>
                        <a:t>Science Laboratories and Infrastructure</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66,861</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145,380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198,114</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127,600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125,748</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111,800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117,790</a:t>
                      </a:r>
                    </a:p>
                  </a:txBody>
                  <a:tcPr marL="7749" marR="7749" marT="7749" marB="0" anchor="b">
                    <a:lnL>
                      <a:noFill/>
                    </a:lnL>
                    <a:lnR>
                      <a:noFill/>
                    </a:lnR>
                    <a:lnT>
                      <a:noFill/>
                    </a:lnT>
                    <a:lnB>
                      <a:noFill/>
                    </a:lnB>
                  </a:tcPr>
                </a:tc>
              </a:tr>
              <a:tr h="202146">
                <a:tc>
                  <a:txBody>
                    <a:bodyPr/>
                    <a:lstStyle/>
                    <a:p>
                      <a:pPr algn="l" fontAlgn="b"/>
                      <a:r>
                        <a:rPr lang="en-US" sz="1200" b="0" i="0" u="none" strike="noStrike">
                          <a:solidFill>
                            <a:srgbClr val="000000"/>
                          </a:solidFill>
                          <a:latin typeface="Calibri"/>
                        </a:rPr>
                        <a:t>Safeguards and Security</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75,946</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80,603</a:t>
                      </a:r>
                    </a:p>
                  </a:txBody>
                  <a:tcPr marL="7749"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83,000</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83,786</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80,573</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84,000</a:t>
                      </a:r>
                    </a:p>
                  </a:txBody>
                  <a:tcPr marL="7749" marR="7749" marT="7749" marB="0" anchor="b">
                    <a:lnL>
                      <a:noFill/>
                    </a:lnL>
                    <a:lnR>
                      <a:noFill/>
                    </a:lnR>
                    <a:lnT>
                      <a:noFill/>
                    </a:lnT>
                    <a:lnB>
                      <a:noFill/>
                    </a:lnB>
                  </a:tcPr>
                </a:tc>
              </a:tr>
              <a:tr h="202146">
                <a:tc>
                  <a:txBody>
                    <a:bodyPr/>
                    <a:lstStyle/>
                    <a:p>
                      <a:pPr algn="l" fontAlgn="b"/>
                      <a:r>
                        <a:rPr lang="en-US" sz="1200" b="0" i="0" u="none" strike="noStrike">
                          <a:solidFill>
                            <a:srgbClr val="000000"/>
                          </a:solidFill>
                          <a:latin typeface="Calibri"/>
                        </a:rPr>
                        <a:t>Program Direction</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177,779</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186,695</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5,600</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189,377</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202,520</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185,000</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202,551</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r>
              <a:tr h="202146">
                <a:tc>
                  <a:txBody>
                    <a:bodyPr/>
                    <a:lstStyle/>
                    <a:p>
                      <a:pPr algn="l" fontAlgn="b"/>
                      <a:r>
                        <a:rPr lang="en-US" sz="1200" b="0" i="0" u="none" strike="noStrike">
                          <a:solidFill>
                            <a:srgbClr val="000000"/>
                          </a:solidFill>
                          <a:latin typeface="Calibri"/>
                        </a:rPr>
                        <a:t>Subtotal, Office of Science</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3,875,672</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4,576,667</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1,577,281</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4,721,774</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4,749,247</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4,873,634</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5,001,156</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r>
              <a:tr h="202146">
                <a:tc>
                  <a:txBody>
                    <a:bodyPr/>
                    <a:lstStyle/>
                    <a:p>
                      <a:pPr algn="l" fontAlgn="b"/>
                      <a:r>
                        <a:rPr lang="en-US" sz="1200" b="0" i="0" u="none" strike="noStrike">
                          <a:solidFill>
                            <a:srgbClr val="000000"/>
                          </a:solidFill>
                          <a:latin typeface="Calibri"/>
                        </a:rPr>
                        <a:t>Other (incl SBIR/STTR)</a:t>
                      </a:r>
                    </a:p>
                  </a:txBody>
                  <a:tcPr marL="92990"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207,211</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230,503</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55,637</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242,113</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148,036</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-9,104</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r>
              <a:tr h="202146">
                <a:tc>
                  <a:txBody>
                    <a:bodyPr/>
                    <a:lstStyle/>
                    <a:p>
                      <a:pPr algn="l" fontAlgn="b"/>
                      <a:r>
                        <a:rPr lang="en-US" sz="1200" b="0" i="0" u="none" strike="noStrike" dirty="0">
                          <a:solidFill>
                            <a:srgbClr val="000000"/>
                          </a:solidFill>
                          <a:latin typeface="Calibri"/>
                        </a:rPr>
                        <a:t>Total, Office of </a:t>
                      </a:r>
                      <a:r>
                        <a:rPr lang="en-US" sz="1200" b="0" i="0" u="none" strike="noStrike" dirty="0" smtClean="0">
                          <a:solidFill>
                            <a:srgbClr val="000000"/>
                          </a:solidFill>
                          <a:latin typeface="Calibri"/>
                        </a:rPr>
                        <a:t>Science (SC)</a:t>
                      </a:r>
                    </a:p>
                  </a:txBody>
                  <a:tcPr marL="7749" marR="7749" marT="7749" marB="0" anchor="b">
                    <a:lnL>
                      <a:noFill/>
                    </a:lnL>
                    <a:lnR>
                      <a:noFill/>
                    </a:lnR>
                    <a:lnT>
                      <a:noFill/>
                    </a:lnT>
                    <a:lnB>
                      <a:noFill/>
                    </a:lnB>
                  </a:tcPr>
                </a:tc>
                <a:tc>
                  <a:txBody>
                    <a:bodyPr/>
                    <a:lstStyle/>
                    <a:p>
                      <a:pPr algn="r" fontAlgn="b"/>
                      <a:r>
                        <a:rPr lang="en-US" sz="1200" b="0" i="0" u="none" strike="noStrike">
                          <a:solidFill>
                            <a:srgbClr val="000000"/>
                          </a:solidFill>
                          <a:latin typeface="Calibri"/>
                        </a:rPr>
                        <a:t>4,082,883</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4,807,170</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dirty="0">
                          <a:solidFill>
                            <a:srgbClr val="000000"/>
                          </a:solidFill>
                          <a:latin typeface="Calibri"/>
                        </a:rPr>
                        <a:t>1,632,918</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4,963,887</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4,897,283</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4,873,634</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latin typeface="Calibri"/>
                        </a:rPr>
                        <a:t>4,992,052</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tcPr>
                </a:tc>
              </a:tr>
              <a:tr h="189007">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r>
              <a:tr h="202146">
                <a:tc>
                  <a:txBody>
                    <a:bodyPr/>
                    <a:lstStyle/>
                    <a:p>
                      <a:pPr algn="l" fontAlgn="b"/>
                      <a:r>
                        <a:rPr lang="en-US" sz="1200" b="1" i="0" u="none" strike="noStrike" dirty="0" smtClean="0">
                          <a:solidFill>
                            <a:srgbClr val="000000"/>
                          </a:solidFill>
                          <a:latin typeface="Calibri"/>
                        </a:rPr>
                        <a:t>  Nuclear Physics - % </a:t>
                      </a:r>
                      <a:r>
                        <a:rPr lang="en-US" sz="1200" b="1" i="0" u="none" strike="noStrike" dirty="0">
                          <a:solidFill>
                            <a:srgbClr val="000000"/>
                          </a:solidFill>
                          <a:latin typeface="Calibri"/>
                        </a:rPr>
                        <a:t>of SC</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a:solidFill>
                            <a:srgbClr val="000000"/>
                          </a:solidFill>
                          <a:latin typeface="Calibri"/>
                        </a:rPr>
                        <a:t>10.4%</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10.4%</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9.5%</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10.5%</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10.8%</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11.2%</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10.6%</a:t>
                      </a:r>
                    </a:p>
                  </a:txBody>
                  <a:tcPr marL="7749" marR="7749" marT="7749" marB="0" anchor="b">
                    <a:lnL>
                      <a:noFill/>
                    </a:lnL>
                    <a:lnR>
                      <a:noFill/>
                    </a:lnR>
                    <a:lnT>
                      <a:noFill/>
                    </a:lnT>
                    <a:lnB>
                      <a:noFill/>
                    </a:lnB>
                    <a:solidFill>
                      <a:schemeClr val="accent5">
                        <a:lumMod val="40000"/>
                        <a:lumOff val="60000"/>
                      </a:schemeClr>
                    </a:solidFill>
                  </a:tcPr>
                </a:tc>
              </a:tr>
              <a:tr h="384077">
                <a:tc>
                  <a:txBody>
                    <a:bodyPr/>
                    <a:lstStyle/>
                    <a:p>
                      <a:pPr algn="l" fontAlgn="b"/>
                      <a:endParaRPr lang="en-US" sz="1200" b="0" i="0" u="none" strike="noStrike" dirty="0">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dirty="0">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dirty="0">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dirty="0">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c>
                  <a:txBody>
                    <a:bodyPr/>
                    <a:lstStyle/>
                    <a:p>
                      <a:pPr algn="l" fontAlgn="b"/>
                      <a:endParaRPr lang="en-US" sz="1200" b="0" i="0" u="none" strike="noStrike">
                        <a:solidFill>
                          <a:srgbClr val="000000"/>
                        </a:solidFill>
                        <a:latin typeface="Arial"/>
                      </a:endParaRPr>
                    </a:p>
                  </a:txBody>
                  <a:tcPr marL="7749" marR="7749" marT="7749" marB="0" anchor="b">
                    <a:lnL>
                      <a:noFill/>
                    </a:lnL>
                    <a:lnR>
                      <a:noFill/>
                    </a:lnR>
                    <a:lnT>
                      <a:noFill/>
                    </a:lnT>
                    <a:lnB>
                      <a:noFill/>
                    </a:lnB>
                  </a:tcPr>
                </a:tc>
              </a:tr>
              <a:tr h="202146">
                <a:tc>
                  <a:txBody>
                    <a:bodyPr/>
                    <a:lstStyle/>
                    <a:p>
                      <a:pPr algn="l" fontAlgn="b"/>
                      <a:r>
                        <a:rPr lang="en-US" sz="1200" b="1" i="0" u="none" strike="noStrike" dirty="0">
                          <a:solidFill>
                            <a:srgbClr val="000000"/>
                          </a:solidFill>
                          <a:latin typeface="Calibri"/>
                        </a:rPr>
                        <a:t>Nuclear Physics</a:t>
                      </a:r>
                    </a:p>
                  </a:txBody>
                  <a:tcPr marL="92990"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423,671</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500,307</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154,800</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522,460</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527,684</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547,387</a:t>
                      </a:r>
                    </a:p>
                  </a:txBody>
                  <a:tcPr marL="7749" marR="7749" marT="7749" marB="0" anchor="b">
                    <a:lnL>
                      <a:noFill/>
                    </a:lnL>
                    <a:lnR>
                      <a:noFill/>
                    </a:lnR>
                    <a:lnT>
                      <a:noFill/>
                    </a:lnT>
                    <a:lnB>
                      <a:noFill/>
                    </a:lnB>
                    <a:solidFill>
                      <a:schemeClr val="accent5">
                        <a:lumMod val="40000"/>
                        <a:lumOff val="60000"/>
                      </a:schemeClr>
                    </a:solidFill>
                  </a:tcPr>
                </a:tc>
                <a:tc>
                  <a:txBody>
                    <a:bodyPr/>
                    <a:lstStyle/>
                    <a:p>
                      <a:pPr algn="r" fontAlgn="b"/>
                      <a:r>
                        <a:rPr lang="en-US" sz="1200" b="1" i="0" u="none" strike="noStrike" dirty="0">
                          <a:solidFill>
                            <a:srgbClr val="000000"/>
                          </a:solidFill>
                          <a:latin typeface="Calibri"/>
                        </a:rPr>
                        <a:t>526,938</a:t>
                      </a:r>
                    </a:p>
                  </a:txBody>
                  <a:tcPr marL="7749" marR="7749" marT="7749" marB="0" anchor="b">
                    <a:lnL>
                      <a:noFill/>
                    </a:lnL>
                    <a:lnR>
                      <a:noFill/>
                    </a:lnR>
                    <a:lnT>
                      <a:noFill/>
                    </a:lnT>
                    <a:lnB>
                      <a:noFill/>
                    </a:lnB>
                    <a:solidFill>
                      <a:schemeClr val="accent5">
                        <a:lumMod val="40000"/>
                        <a:lumOff val="60000"/>
                      </a:schemeClr>
                    </a:solidFill>
                  </a:tcPr>
                </a:tc>
              </a:tr>
              <a:tr h="202146">
                <a:tc>
                  <a:txBody>
                    <a:bodyPr/>
                    <a:lstStyle/>
                    <a:p>
                      <a:pPr algn="l" fontAlgn="b"/>
                      <a:r>
                        <a:rPr lang="en-US" sz="1200" b="0" i="0" u="none" strike="noStrike">
                          <a:solidFill>
                            <a:srgbClr val="000000"/>
                          </a:solidFill>
                          <a:latin typeface="Calibri"/>
                        </a:rPr>
                        <a:t>SBIR/STTR for comparability</a:t>
                      </a:r>
                    </a:p>
                  </a:txBody>
                  <a:tcPr marL="92990" marR="7749" marT="7749" marB="0" anchor="b">
                    <a:lnL>
                      <a:noFill/>
                    </a:lnL>
                    <a:lnR>
                      <a:noFill/>
                    </a:lnR>
                    <a:lnT>
                      <a:noFill/>
                    </a:lnT>
                    <a:lnB>
                      <a:noFill/>
                    </a:lnB>
                  </a:tcPr>
                </a:tc>
                <a:tc>
                  <a:txBody>
                    <a:bodyPr/>
                    <a:lstStyle/>
                    <a:p>
                      <a:pPr algn="r" fontAlgn="b"/>
                      <a:r>
                        <a:rPr lang="en-US" sz="1200" b="0" i="0" u="none" strike="noStrike" dirty="0">
                          <a:solidFill>
                            <a:srgbClr val="000000"/>
                          </a:solidFill>
                          <a:latin typeface="Calibri"/>
                        </a:rPr>
                        <a:t>10,555</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11,773</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1,100</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12,540</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12,430</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Calibri"/>
                        </a:rPr>
                        <a:t>…</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Calibri"/>
                        </a:rPr>
                        <a:t>…</a:t>
                      </a:r>
                    </a:p>
                  </a:txBody>
                  <a:tcPr marL="7749" marR="7749" marT="7749" marB="0" anchor="b">
                    <a:lnL>
                      <a:noFill/>
                    </a:lnL>
                    <a:lnR>
                      <a:noFill/>
                    </a:lnR>
                    <a:lnT>
                      <a:noFill/>
                    </a:lnT>
                    <a:lnB w="6350" cap="flat" cmpd="sng" algn="ctr">
                      <a:solidFill>
                        <a:srgbClr val="000000"/>
                      </a:solidFill>
                      <a:prstDash val="solid"/>
                      <a:round/>
                      <a:headEnd type="none" w="med" len="med"/>
                      <a:tailEnd type="none" w="med" len="med"/>
                    </a:lnB>
                  </a:tcPr>
                </a:tc>
              </a:tr>
              <a:tr h="202146">
                <a:tc>
                  <a:txBody>
                    <a:bodyPr/>
                    <a:lstStyle/>
                    <a:p>
                      <a:pPr algn="l" fontAlgn="b"/>
                      <a:r>
                        <a:rPr lang="en-US" sz="1200" b="1" i="0" u="none" strike="noStrike" dirty="0">
                          <a:solidFill>
                            <a:srgbClr val="000000"/>
                          </a:solidFill>
                          <a:latin typeface="Calibri"/>
                        </a:rPr>
                        <a:t>Total, Nuclear Physics (</a:t>
                      </a:r>
                      <a:r>
                        <a:rPr lang="en-US" sz="1200" b="1" i="0" u="none" strike="noStrike" dirty="0" err="1">
                          <a:solidFill>
                            <a:srgbClr val="000000"/>
                          </a:solidFill>
                          <a:latin typeface="Calibri"/>
                        </a:rPr>
                        <a:t>incl</a:t>
                      </a:r>
                      <a:r>
                        <a:rPr lang="en-US" sz="1200" b="1" i="0" u="none" strike="noStrike" dirty="0">
                          <a:solidFill>
                            <a:srgbClr val="000000"/>
                          </a:solidFill>
                          <a:latin typeface="Calibri"/>
                        </a:rPr>
                        <a:t> SBIR/STTR)</a:t>
                      </a:r>
                    </a:p>
                  </a:txBody>
                  <a:tcPr marL="92990" marR="7749" marT="7749" marB="0" anchor="b">
                    <a:lnL>
                      <a:noFill/>
                    </a:lnL>
                    <a:lnR>
                      <a:noFill/>
                    </a:lnR>
                    <a:lnT>
                      <a:noFill/>
                    </a:lnT>
                    <a:lnB>
                      <a:noFill/>
                    </a:lnB>
                    <a:solidFill>
                      <a:schemeClr val="accent5"/>
                    </a:solidFill>
                  </a:tcPr>
                </a:tc>
                <a:tc>
                  <a:txBody>
                    <a:bodyPr/>
                    <a:lstStyle/>
                    <a:p>
                      <a:pPr algn="r" fontAlgn="b"/>
                      <a:r>
                        <a:rPr lang="en-US" sz="1200" b="1" i="0" u="none" strike="noStrike">
                          <a:solidFill>
                            <a:srgbClr val="000000"/>
                          </a:solidFill>
                          <a:latin typeface="Calibri"/>
                        </a:rPr>
                        <a:t>434,226</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r" fontAlgn="b"/>
                      <a:r>
                        <a:rPr lang="en-US" sz="1200" b="1" i="0" u="none" strike="noStrike">
                          <a:solidFill>
                            <a:srgbClr val="000000"/>
                          </a:solidFill>
                          <a:latin typeface="Calibri"/>
                        </a:rPr>
                        <a:t>512,080</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r" fontAlgn="b"/>
                      <a:r>
                        <a:rPr lang="en-US" sz="1200" b="1" i="0" u="none" strike="noStrike">
                          <a:solidFill>
                            <a:srgbClr val="000000"/>
                          </a:solidFill>
                          <a:latin typeface="Calibri"/>
                        </a:rPr>
                        <a:t>155,900</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r" fontAlgn="b"/>
                      <a:r>
                        <a:rPr lang="en-US" sz="1200" b="1" i="0" u="none" strike="noStrike">
                          <a:solidFill>
                            <a:srgbClr val="000000"/>
                          </a:solidFill>
                          <a:latin typeface="Calibri"/>
                        </a:rPr>
                        <a:t>535,000</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r" fontAlgn="b"/>
                      <a:r>
                        <a:rPr lang="en-US" sz="1200" b="1" i="0" u="none" strike="noStrike">
                          <a:solidFill>
                            <a:srgbClr val="000000"/>
                          </a:solidFill>
                          <a:latin typeface="Calibri"/>
                        </a:rPr>
                        <a:t>540,114</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r" fontAlgn="b"/>
                      <a:r>
                        <a:rPr lang="en-US" sz="1200" b="1" i="0" u="none" strike="noStrike">
                          <a:solidFill>
                            <a:srgbClr val="000000"/>
                          </a:solidFill>
                          <a:latin typeface="Calibri"/>
                        </a:rPr>
                        <a:t>547,387</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c>
                  <a:txBody>
                    <a:bodyPr/>
                    <a:lstStyle/>
                    <a:p>
                      <a:pPr algn="r" fontAlgn="b"/>
                      <a:r>
                        <a:rPr lang="en-US" sz="1200" b="1" i="0" u="none" strike="noStrike" dirty="0">
                          <a:solidFill>
                            <a:srgbClr val="000000"/>
                          </a:solidFill>
                          <a:latin typeface="Calibri"/>
                        </a:rPr>
                        <a:t>526,938</a:t>
                      </a:r>
                    </a:p>
                  </a:txBody>
                  <a:tcPr marL="7749" marR="7749" marT="7749" marB="0" anchor="b">
                    <a:lnL>
                      <a:noFill/>
                    </a:lnL>
                    <a:lnR>
                      <a:noFill/>
                    </a:lnR>
                    <a:lnT w="6350" cap="flat" cmpd="sng" algn="ctr">
                      <a:solidFill>
                        <a:srgbClr val="000000"/>
                      </a:solidFill>
                      <a:prstDash val="solid"/>
                      <a:round/>
                      <a:headEnd type="none" w="med" len="med"/>
                      <a:tailEnd type="none" w="med" len="med"/>
                    </a:lnT>
                    <a:lnB>
                      <a:noFill/>
                    </a:lnB>
                    <a:solidFill>
                      <a:schemeClr val="accent5"/>
                    </a:solidFill>
                  </a:tcPr>
                </a:tc>
              </a:tr>
              <a:tr h="202146">
                <a:tc>
                  <a:txBody>
                    <a:bodyPr/>
                    <a:lstStyle/>
                    <a:p>
                      <a:pPr algn="l" fontAlgn="b"/>
                      <a:r>
                        <a:rPr lang="en-US" sz="1200" b="1" i="0" u="none" strike="noStrike" dirty="0">
                          <a:solidFill>
                            <a:srgbClr val="000000"/>
                          </a:solidFill>
                          <a:latin typeface="Calibri"/>
                        </a:rPr>
                        <a:t>% Change year to year</a:t>
                      </a:r>
                    </a:p>
                  </a:txBody>
                  <a:tcPr marL="92990" marR="7749" marT="7749" marB="0" anchor="b">
                    <a:lnL>
                      <a:noFill/>
                    </a:lnL>
                    <a:lnR>
                      <a:noFill/>
                    </a:lnR>
                    <a:lnT>
                      <a:noFill/>
                    </a:lnT>
                    <a:lnB>
                      <a:noFill/>
                    </a:lnB>
                  </a:tcPr>
                </a:tc>
                <a:tc>
                  <a:txBody>
                    <a:bodyPr/>
                    <a:lstStyle/>
                    <a:p>
                      <a:pPr algn="l" fontAlgn="b"/>
                      <a:endParaRPr lang="en-US" sz="1200" b="1" i="0" u="none" strike="noStrike" dirty="0">
                        <a:solidFill>
                          <a:srgbClr val="000000"/>
                        </a:solidFill>
                        <a:latin typeface="Calibri"/>
                      </a:endParaRPr>
                    </a:p>
                  </a:txBody>
                  <a:tcPr marL="7749" marR="7749" marT="7749" marB="0" anchor="b">
                    <a:lnL>
                      <a:noFill/>
                    </a:lnL>
                    <a:lnR>
                      <a:noFill/>
                    </a:lnR>
                    <a:lnT>
                      <a:noFill/>
                    </a:lnT>
                    <a:lnB>
                      <a:noFill/>
                    </a:lnB>
                  </a:tcPr>
                </a:tc>
                <a:tc>
                  <a:txBody>
                    <a:bodyPr/>
                    <a:lstStyle/>
                    <a:p>
                      <a:pPr algn="r" fontAlgn="b"/>
                      <a:r>
                        <a:rPr lang="en-US" sz="1200" b="1" i="0" u="none" strike="noStrike" dirty="0">
                          <a:solidFill>
                            <a:srgbClr val="000000"/>
                          </a:solidFill>
                          <a:latin typeface="Calibri"/>
                        </a:rPr>
                        <a:t>+17.9%</a:t>
                      </a:r>
                    </a:p>
                  </a:txBody>
                  <a:tcPr marL="7749" marR="7749" marT="7749" marB="0" anchor="b">
                    <a:lnL>
                      <a:noFill/>
                    </a:lnL>
                    <a:lnR>
                      <a:noFill/>
                    </a:lnR>
                    <a:lnT>
                      <a:noFill/>
                    </a:lnT>
                    <a:lnB>
                      <a:noFill/>
                    </a:lnB>
                  </a:tcPr>
                </a:tc>
                <a:tc>
                  <a:txBody>
                    <a:bodyPr/>
                    <a:lstStyle/>
                    <a:p>
                      <a:pPr algn="l" fontAlgn="b"/>
                      <a:endParaRPr lang="en-US" sz="1200" b="1" i="0" u="none" strike="noStrike" dirty="0">
                        <a:solidFill>
                          <a:srgbClr val="000000"/>
                        </a:solidFill>
                        <a:latin typeface="Calibri"/>
                      </a:endParaRPr>
                    </a:p>
                  </a:txBody>
                  <a:tcPr marL="7749" marR="7749" marT="7749" marB="0" anchor="b">
                    <a:lnL>
                      <a:noFill/>
                    </a:lnL>
                    <a:lnR>
                      <a:noFill/>
                    </a:lnR>
                    <a:lnT>
                      <a:noFill/>
                    </a:lnT>
                    <a:lnB>
                      <a:noFill/>
                    </a:lnB>
                  </a:tcPr>
                </a:tc>
                <a:tc>
                  <a:txBody>
                    <a:bodyPr/>
                    <a:lstStyle/>
                    <a:p>
                      <a:pPr algn="r" fontAlgn="b"/>
                      <a:r>
                        <a:rPr lang="en-US" sz="1200" b="1" i="0" u="none" strike="noStrike" dirty="0">
                          <a:solidFill>
                            <a:srgbClr val="000000"/>
                          </a:solidFill>
                          <a:latin typeface="Calibri"/>
                        </a:rPr>
                        <a:t>+4.5%</a:t>
                      </a:r>
                    </a:p>
                  </a:txBody>
                  <a:tcPr marL="7749" marR="7749" marT="7749" marB="0" anchor="b">
                    <a:lnL>
                      <a:noFill/>
                    </a:lnL>
                    <a:lnR>
                      <a:noFill/>
                    </a:lnR>
                    <a:lnT>
                      <a:noFill/>
                    </a:lnT>
                    <a:lnB>
                      <a:noFill/>
                    </a:lnB>
                  </a:tcPr>
                </a:tc>
                <a:tc>
                  <a:txBody>
                    <a:bodyPr/>
                    <a:lstStyle/>
                    <a:p>
                      <a:pPr algn="r" fontAlgn="b"/>
                      <a:r>
                        <a:rPr lang="en-US" sz="1200" b="1" i="0" u="none" strike="noStrike" dirty="0">
                          <a:solidFill>
                            <a:srgbClr val="000000"/>
                          </a:solidFill>
                          <a:latin typeface="Calibri"/>
                        </a:rPr>
                        <a:t>+1.0%</a:t>
                      </a:r>
                    </a:p>
                  </a:txBody>
                  <a:tcPr marL="7749" marR="7749" marT="7749" marB="0" anchor="b">
                    <a:lnL>
                      <a:noFill/>
                    </a:lnL>
                    <a:lnR>
                      <a:noFill/>
                    </a:lnR>
                    <a:lnT>
                      <a:noFill/>
                    </a:lnT>
                    <a:lnB>
                      <a:noFill/>
                    </a:lnB>
                  </a:tcPr>
                </a:tc>
                <a:tc>
                  <a:txBody>
                    <a:bodyPr/>
                    <a:lstStyle/>
                    <a:p>
                      <a:pPr algn="r" fontAlgn="b"/>
                      <a:r>
                        <a:rPr lang="en-US" sz="1200" b="1" i="0" u="none" strike="noStrike" dirty="0">
                          <a:solidFill>
                            <a:srgbClr val="000000"/>
                          </a:solidFill>
                          <a:latin typeface="Calibri"/>
                        </a:rPr>
                        <a:t>+1.3%</a:t>
                      </a:r>
                    </a:p>
                  </a:txBody>
                  <a:tcPr marL="7749" marR="7749" marT="7749" marB="0" anchor="b">
                    <a:lnL>
                      <a:noFill/>
                    </a:lnL>
                    <a:lnR>
                      <a:noFill/>
                    </a:lnR>
                    <a:lnT>
                      <a:noFill/>
                    </a:lnT>
                    <a:lnB>
                      <a:noFill/>
                    </a:lnB>
                  </a:tcPr>
                </a:tc>
                <a:tc>
                  <a:txBody>
                    <a:bodyPr/>
                    <a:lstStyle/>
                    <a:p>
                      <a:pPr algn="r" fontAlgn="b"/>
                      <a:r>
                        <a:rPr lang="en-US" sz="1200" b="1" i="0" u="none" strike="noStrike" dirty="0">
                          <a:solidFill>
                            <a:srgbClr val="000000"/>
                          </a:solidFill>
                          <a:latin typeface="Calibri"/>
                        </a:rPr>
                        <a:t>-3.7%</a:t>
                      </a:r>
                    </a:p>
                  </a:txBody>
                  <a:tcPr marL="7749" marR="7749" marT="7749" marB="0" anchor="b">
                    <a:lnL>
                      <a:noFill/>
                    </a:lnL>
                    <a:lnR>
                      <a:noFill/>
                    </a:lnR>
                    <a:lnT>
                      <a:noFill/>
                    </a:lnT>
                    <a:lnB>
                      <a:noFill/>
                    </a:lnB>
                  </a:tcPr>
                </a:tc>
              </a:tr>
            </a:tbl>
          </a:graphicData>
        </a:graphic>
      </p:graphicFrame>
      <p:sp>
        <p:nvSpPr>
          <p:cNvPr id="7"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2706" y="192165"/>
            <a:ext cx="7058295" cy="400110"/>
          </a:xfrm>
          <a:prstGeom prst="rect">
            <a:avLst/>
          </a:prstGeom>
        </p:spPr>
        <p:txBody>
          <a:bodyPr wrap="square">
            <a:spAutoFit/>
          </a:bodyPr>
          <a:lstStyle/>
          <a:p>
            <a:r>
              <a:rPr lang="en-US" sz="2000" dirty="0" smtClean="0">
                <a:solidFill>
                  <a:srgbClr val="336600"/>
                </a:solidFill>
              </a:rPr>
              <a:t>Office of Nuclear Physics FY 2013 Congressional Request </a:t>
            </a:r>
            <a:endParaRPr lang="en-US" sz="2000" dirty="0">
              <a:solidFill>
                <a:srgbClr val="336600"/>
              </a:solidFill>
            </a:endParaRPr>
          </a:p>
        </p:txBody>
      </p:sp>
      <p:sp>
        <p:nvSpPr>
          <p:cNvPr id="7" name="Slide Number Placeholder 2"/>
          <p:cNvSpPr>
            <a:spLocks noGrp="1"/>
          </p:cNvSpPr>
          <p:nvPr>
            <p:ph type="sldNum" sz="quarter" idx="4294967295"/>
          </p:nvPr>
        </p:nvSpPr>
        <p:spPr>
          <a:xfrm>
            <a:off x="8135454" y="6492875"/>
            <a:ext cx="730250" cy="365125"/>
          </a:xfrm>
          <a:prstGeom prst="rect">
            <a:avLst/>
          </a:prstGeom>
        </p:spPr>
        <p:txBody>
          <a:bodyPr/>
          <a:lstStyle/>
          <a:p>
            <a:fld id="{68F455FD-F83C-4433-AE11-4D89943CC4D6}" type="slidenum">
              <a:rPr lang="en-US" sz="1200" smtClean="0">
                <a:solidFill>
                  <a:srgbClr val="106636"/>
                </a:solidFill>
              </a:rPr>
              <a:pPr/>
              <a:t>26</a:t>
            </a:fld>
            <a:endParaRPr lang="en-US" sz="1200" dirty="0">
              <a:solidFill>
                <a:srgbClr val="106636"/>
              </a:solidFill>
            </a:endParaRPr>
          </a:p>
        </p:txBody>
      </p:sp>
      <p:sp>
        <p:nvSpPr>
          <p:cNvPr id="8" name="Content Placeholder 2"/>
          <p:cNvSpPr>
            <a:spLocks noGrp="1"/>
          </p:cNvSpPr>
          <p:nvPr>
            <p:ph idx="1"/>
          </p:nvPr>
        </p:nvSpPr>
        <p:spPr>
          <a:xfrm>
            <a:off x="172528" y="914400"/>
            <a:ext cx="8842075" cy="5943600"/>
          </a:xfrm>
        </p:spPr>
        <p:txBody>
          <a:bodyPr>
            <a:normAutofit fontScale="70000" lnSpcReduction="20000"/>
          </a:bodyPr>
          <a:lstStyle/>
          <a:p>
            <a:pPr marL="0" lvl="1" indent="0">
              <a:lnSpc>
                <a:spcPct val="120000"/>
              </a:lnSpc>
              <a:spcBef>
                <a:spcPts val="0"/>
              </a:spcBef>
              <a:spcAft>
                <a:spcPts val="600"/>
              </a:spcAft>
            </a:pPr>
            <a:r>
              <a:rPr lang="en-US" dirty="0" smtClean="0">
                <a:solidFill>
                  <a:schemeClr val="tx1"/>
                </a:solidFill>
              </a:rPr>
              <a:t>The FY 2013 request for Nuclear Physics optimizes, within available resources, scientific productivity by a balance of investments in research, facility operations, new tools, and capabilities. </a:t>
            </a:r>
          </a:p>
          <a:p>
            <a:pPr marL="274320" lvl="1" indent="-274320">
              <a:lnSpc>
                <a:spcPct val="120000"/>
              </a:lnSpc>
              <a:spcBef>
                <a:spcPts val="0"/>
              </a:spcBef>
              <a:spcAft>
                <a:spcPts val="600"/>
              </a:spcAft>
              <a:buFont typeface="Arial" pitchFamily="34" charset="0"/>
              <a:buChar char="•"/>
            </a:pPr>
            <a:r>
              <a:rPr lang="en-US" dirty="0" smtClean="0">
                <a:solidFill>
                  <a:schemeClr val="tx1"/>
                </a:solidFill>
              </a:rPr>
              <a:t>It continues support for the two highest priorities in the 2007 Long Range Plan for Nuclear Science:</a:t>
            </a:r>
          </a:p>
          <a:p>
            <a:pPr marL="548640" lvl="2" indent="-274320">
              <a:lnSpc>
                <a:spcPct val="120000"/>
              </a:lnSpc>
              <a:spcBef>
                <a:spcPts val="0"/>
              </a:spcBef>
              <a:spcAft>
                <a:spcPts val="300"/>
              </a:spcAft>
              <a:buFont typeface="Wingdings" pitchFamily="2" charset="2"/>
              <a:buChar char="§"/>
            </a:pPr>
            <a:r>
              <a:rPr lang="en-US" dirty="0" smtClean="0"/>
              <a:t>12 GeV CEBAF Upgrade</a:t>
            </a:r>
          </a:p>
          <a:p>
            <a:pPr marL="548640" lvl="2" indent="-274320">
              <a:lnSpc>
                <a:spcPct val="120000"/>
              </a:lnSpc>
              <a:spcBef>
                <a:spcPts val="0"/>
              </a:spcBef>
              <a:spcAft>
                <a:spcPts val="300"/>
              </a:spcAft>
              <a:buFont typeface="Wingdings" pitchFamily="2" charset="2"/>
              <a:buChar char="§"/>
            </a:pPr>
            <a:r>
              <a:rPr lang="en-US" dirty="0" smtClean="0"/>
              <a:t>Facility for Rare Isotope Beams (FRIB)</a:t>
            </a:r>
          </a:p>
          <a:p>
            <a:pPr marL="274320" lvl="1" indent="-274320">
              <a:lnSpc>
                <a:spcPct val="120000"/>
              </a:lnSpc>
              <a:spcBef>
                <a:spcPts val="0"/>
              </a:spcBef>
              <a:spcAft>
                <a:spcPts val="600"/>
              </a:spcAft>
              <a:buFont typeface="Arial" pitchFamily="34" charset="0"/>
              <a:buChar char="•"/>
            </a:pPr>
            <a:r>
              <a:rPr lang="en-US" dirty="0" smtClean="0">
                <a:solidFill>
                  <a:schemeClr val="tx1"/>
                </a:solidFill>
              </a:rPr>
              <a:t>The FY 2013 budget is a decrease of $20.4M, or 3.7%, relative to the enacted FY 2012 appropriation.</a:t>
            </a:r>
          </a:p>
          <a:p>
            <a:pPr marL="548640" lvl="2" indent="-274320">
              <a:lnSpc>
                <a:spcPct val="120000"/>
              </a:lnSpc>
              <a:spcBef>
                <a:spcPts val="0"/>
              </a:spcBef>
              <a:spcAft>
                <a:spcPts val="600"/>
              </a:spcAft>
              <a:buFont typeface="Wingdings" pitchFamily="2" charset="2"/>
              <a:buChar char="§"/>
            </a:pPr>
            <a:r>
              <a:rPr lang="en-US" dirty="0" smtClean="0"/>
              <a:t>Funding for research across the program decreases by $9.9M, or 5.8%, relative to FY 2012.</a:t>
            </a:r>
          </a:p>
          <a:p>
            <a:pPr marL="548640" lvl="2" indent="-274320">
              <a:lnSpc>
                <a:spcPct val="120000"/>
              </a:lnSpc>
              <a:spcBef>
                <a:spcPts val="0"/>
              </a:spcBef>
              <a:spcAft>
                <a:spcPts val="600"/>
              </a:spcAft>
              <a:buFont typeface="Wingdings" pitchFamily="2" charset="2"/>
              <a:buChar char="§"/>
            </a:pPr>
            <a:r>
              <a:rPr lang="en-US" dirty="0" smtClean="0"/>
              <a:t>NP national user facilities are operated for an estimated 5,360 hours of beam time for research, 38% of optimal utilization for the operating facilities, and a decrease of about 6,800 hours compared with the beam hours planned for FY 2012. </a:t>
            </a:r>
          </a:p>
          <a:p>
            <a:pPr marL="822960" lvl="3" indent="-274320">
              <a:lnSpc>
                <a:spcPct val="120000"/>
              </a:lnSpc>
              <a:spcBef>
                <a:spcPts val="0"/>
              </a:spcBef>
              <a:spcAft>
                <a:spcPts val="300"/>
              </a:spcAft>
            </a:pPr>
            <a:r>
              <a:rPr lang="en-US" dirty="0" smtClean="0"/>
              <a:t>Reduction in hours is a result of reduced RHIC and ATLAS operations, and a planned shutdown period at CEBAF associated with the construction of the 12 GeV CEBAF Upgrade.</a:t>
            </a:r>
          </a:p>
          <a:p>
            <a:pPr marL="822960" lvl="3" indent="-274320">
              <a:lnSpc>
                <a:spcPct val="120000"/>
              </a:lnSpc>
              <a:spcBef>
                <a:spcPts val="0"/>
              </a:spcBef>
              <a:spcAft>
                <a:spcPts val="300"/>
              </a:spcAft>
            </a:pPr>
            <a:r>
              <a:rPr lang="en-US" dirty="0" smtClean="0"/>
              <a:t>At RHIC, FY </a:t>
            </a:r>
            <a:r>
              <a:rPr lang="en-US" dirty="0"/>
              <a:t>2013-FY 2014 running </a:t>
            </a:r>
            <a:r>
              <a:rPr lang="en-US" dirty="0" smtClean="0"/>
              <a:t>will be combined into </a:t>
            </a:r>
            <a:r>
              <a:rPr lang="en-US" dirty="0"/>
              <a:t>a single back-to-back run bridging the two fiscal </a:t>
            </a:r>
            <a:r>
              <a:rPr lang="en-US" dirty="0" smtClean="0"/>
              <a:t>years.</a:t>
            </a:r>
          </a:p>
          <a:p>
            <a:pPr marL="822960" lvl="3" indent="-274320">
              <a:lnSpc>
                <a:spcPct val="120000"/>
              </a:lnSpc>
              <a:spcBef>
                <a:spcPts val="0"/>
              </a:spcBef>
              <a:spcAft>
                <a:spcPts val="300"/>
              </a:spcAft>
            </a:pPr>
            <a:r>
              <a:rPr lang="en-US" dirty="0" smtClean="0"/>
              <a:t>HRIBF D&amp;D activities are supported.</a:t>
            </a:r>
            <a:endParaRPr lang="en-US" dirty="0"/>
          </a:p>
          <a:p>
            <a:pPr marL="548640" lvl="2" indent="-274320">
              <a:lnSpc>
                <a:spcPct val="120000"/>
              </a:lnSpc>
              <a:spcBef>
                <a:spcPts val="0"/>
              </a:spcBef>
              <a:spcAft>
                <a:spcPts val="600"/>
              </a:spcAft>
              <a:buFont typeface="Wingdings" pitchFamily="2" charset="2"/>
              <a:buChar char="§"/>
            </a:pPr>
            <a:r>
              <a:rPr lang="en-US" dirty="0" smtClean="0"/>
              <a:t>Funding for the 12 GeV CEBAF Upgrade project (TEC and OPC) ramps down $6.9M according to the original baseline plan; it does not restore the FY 2012 reduction of $16M. </a:t>
            </a:r>
          </a:p>
          <a:p>
            <a:pPr marL="548640" lvl="2" indent="-274320">
              <a:lnSpc>
                <a:spcPct val="120000"/>
              </a:lnSpc>
              <a:spcBef>
                <a:spcPts val="0"/>
              </a:spcBef>
              <a:spcAft>
                <a:spcPts val="600"/>
              </a:spcAft>
              <a:buFont typeface="Wingdings" pitchFamily="2" charset="2"/>
              <a:buChar char="§"/>
            </a:pPr>
            <a:r>
              <a:rPr lang="en-US" dirty="0" smtClean="0"/>
              <a:t>Funding for FRIB is flat with the FY 2012 enacted level.</a:t>
            </a:r>
          </a:p>
          <a:p>
            <a:pPr marL="548640" lvl="2" indent="-274320">
              <a:lnSpc>
                <a:spcPct val="120000"/>
              </a:lnSpc>
              <a:spcBef>
                <a:spcPts val="0"/>
              </a:spcBef>
              <a:spcAft>
                <a:spcPts val="600"/>
              </a:spcAft>
              <a:buFont typeface="Wingdings" pitchFamily="2" charset="2"/>
              <a:buChar char="§"/>
            </a:pPr>
            <a:r>
              <a:rPr lang="en-US" dirty="0" smtClean="0"/>
              <a:t>Funding is provided for the STAR Heavy Flavor Tracker MIE per the project baseline.</a:t>
            </a:r>
          </a:p>
        </p:txBody>
      </p:sp>
      <p:sp>
        <p:nvSpPr>
          <p:cNvPr id="6"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a:xfrm>
            <a:off x="8462555" y="6336121"/>
            <a:ext cx="381000" cy="365125"/>
          </a:xfrm>
          <a:noFill/>
        </p:spPr>
        <p:txBody>
          <a:bodyPr/>
          <a:lstStyle/>
          <a:p>
            <a:fld id="{8423F272-759E-44C8-ACA0-FD59D08013B3}" type="slidenum">
              <a:rPr lang="en-US" sz="1200"/>
              <a:pPr/>
              <a:t>27</a:t>
            </a:fld>
            <a:endParaRPr lang="en-US" sz="1200" dirty="0"/>
          </a:p>
        </p:txBody>
      </p:sp>
      <p:sp>
        <p:nvSpPr>
          <p:cNvPr id="6" name="TextBox 5"/>
          <p:cNvSpPr txBox="1"/>
          <p:nvPr/>
        </p:nvSpPr>
        <p:spPr>
          <a:xfrm>
            <a:off x="1403359" y="0"/>
            <a:ext cx="6387702" cy="738664"/>
          </a:xfrm>
          <a:prstGeom prst="rect">
            <a:avLst/>
          </a:prstGeom>
          <a:noFill/>
        </p:spPr>
        <p:txBody>
          <a:bodyPr wrap="square" rtlCol="0">
            <a:spAutoFit/>
          </a:bodyPr>
          <a:lstStyle/>
          <a:p>
            <a:pPr algn="ctr"/>
            <a:r>
              <a:rPr lang="en-US" sz="2400" b="1" dirty="0" smtClean="0">
                <a:solidFill>
                  <a:srgbClr val="106636"/>
                </a:solidFill>
                <a:latin typeface="Arial" pitchFamily="34" charset="0"/>
                <a:cs typeface="Arial" pitchFamily="34" charset="0"/>
              </a:rPr>
              <a:t>Nuclear Physics Funding Distribution</a:t>
            </a:r>
          </a:p>
          <a:p>
            <a:pPr algn="ctr"/>
            <a:r>
              <a:rPr lang="en-US" b="1" dirty="0" smtClean="0">
                <a:solidFill>
                  <a:srgbClr val="106636"/>
                </a:solidFill>
                <a:latin typeface="Arial" pitchFamily="34" charset="0"/>
                <a:cs typeface="Arial" pitchFamily="34" charset="0"/>
              </a:rPr>
              <a:t>FY 2008 – FY 2013 </a:t>
            </a:r>
            <a:endParaRPr lang="en-US" b="1" dirty="0">
              <a:solidFill>
                <a:srgbClr val="106636"/>
              </a:solidFill>
              <a:latin typeface="Arial" pitchFamily="34" charset="0"/>
              <a:cs typeface="Arial" pitchFamily="34" charset="0"/>
            </a:endParaRPr>
          </a:p>
        </p:txBody>
      </p:sp>
      <p:graphicFrame>
        <p:nvGraphicFramePr>
          <p:cNvPr id="10" name="Chart 9"/>
          <p:cNvGraphicFramePr>
            <a:graphicFrameLocks noGrp="1"/>
          </p:cNvGraphicFramePr>
          <p:nvPr/>
        </p:nvGraphicFramePr>
        <p:xfrm>
          <a:off x="755780" y="765109"/>
          <a:ext cx="7613780" cy="5430417"/>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F244239F-A578-4BB7-8042-38DC781613B6}" type="slidenum">
              <a:rPr lang="en-US" smtClean="0"/>
              <a:pPr/>
              <a:t>28</a:t>
            </a:fld>
            <a:endParaRPr lang="en-US"/>
          </a:p>
        </p:txBody>
      </p:sp>
      <p:pic>
        <p:nvPicPr>
          <p:cNvPr id="1026" name="Picture 2"/>
          <p:cNvPicPr>
            <a:picLocks noChangeAspect="1" noChangeArrowheads="1"/>
          </p:cNvPicPr>
          <p:nvPr/>
        </p:nvPicPr>
        <p:blipFill>
          <a:blip r:embed="rId2" cstate="print"/>
          <a:srcRect b="26020"/>
          <a:stretch>
            <a:fillRect/>
          </a:stretch>
        </p:blipFill>
        <p:spPr bwMode="auto">
          <a:xfrm>
            <a:off x="254357" y="1065723"/>
            <a:ext cx="8680637" cy="320583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97372" y="4480560"/>
            <a:ext cx="8622354" cy="1334412"/>
          </a:xfrm>
          <a:prstGeom prst="rect">
            <a:avLst/>
          </a:prstGeom>
          <a:noFill/>
          <a:ln w="9525">
            <a:noFill/>
            <a:miter lim="800000"/>
            <a:headEnd/>
            <a:tailEnd/>
          </a:ln>
        </p:spPr>
      </p:pic>
      <p:sp>
        <p:nvSpPr>
          <p:cNvPr id="7" name="TextBox 6"/>
          <p:cNvSpPr txBox="1"/>
          <p:nvPr/>
        </p:nvSpPr>
        <p:spPr>
          <a:xfrm>
            <a:off x="8386354" y="3775166"/>
            <a:ext cx="595035" cy="584775"/>
          </a:xfrm>
          <a:prstGeom prst="rect">
            <a:avLst/>
          </a:prstGeom>
          <a:noFill/>
        </p:spPr>
        <p:txBody>
          <a:bodyPr wrap="none" rtlCol="0">
            <a:spAutoFit/>
          </a:bodyPr>
          <a:lstStyle/>
          <a:p>
            <a:r>
              <a:rPr lang="en-US" sz="3200" dirty="0" smtClean="0"/>
              <a:t>…</a:t>
            </a:r>
            <a:endParaRPr lang="en-US" sz="3200" dirty="0"/>
          </a:p>
        </p:txBody>
      </p:sp>
      <p:sp>
        <p:nvSpPr>
          <p:cNvPr id="8" name="TextBox 7"/>
          <p:cNvSpPr txBox="1"/>
          <p:nvPr/>
        </p:nvSpPr>
        <p:spPr>
          <a:xfrm>
            <a:off x="2481943" y="182880"/>
            <a:ext cx="4147289" cy="369332"/>
          </a:xfrm>
          <a:prstGeom prst="rect">
            <a:avLst/>
          </a:prstGeom>
          <a:noFill/>
        </p:spPr>
        <p:txBody>
          <a:bodyPr wrap="none" rtlCol="0">
            <a:spAutoFit/>
          </a:bodyPr>
          <a:lstStyle/>
          <a:p>
            <a:r>
              <a:rPr lang="en-US" dirty="0" smtClean="0"/>
              <a:t>From the DOE―NSF Charge to NSAC</a:t>
            </a:r>
            <a:endParaRPr lang="en-US" dirty="0"/>
          </a:p>
        </p:txBody>
      </p:sp>
      <p:sp>
        <p:nvSpPr>
          <p:cNvPr id="9"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cxnSp>
        <p:nvCxnSpPr>
          <p:cNvPr id="11" name="Straight Connector 10"/>
          <p:cNvCxnSpPr/>
          <p:nvPr/>
        </p:nvCxnSpPr>
        <p:spPr>
          <a:xfrm>
            <a:off x="378823" y="2651760"/>
            <a:ext cx="819041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9634" y="2913017"/>
            <a:ext cx="6048103"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1406" y="4711337"/>
            <a:ext cx="819041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5429" y="4968240"/>
            <a:ext cx="819041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5761" y="5512526"/>
            <a:ext cx="819041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2697" y="5251269"/>
            <a:ext cx="819041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65760" y="5773783"/>
            <a:ext cx="2076994"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F244239F-A578-4BB7-8042-38DC781613B6}" type="slidenum">
              <a:rPr lang="en-US" smtClean="0"/>
              <a:pPr/>
              <a:t>29</a:t>
            </a:fld>
            <a:endParaRPr lang="en-US"/>
          </a:p>
        </p:txBody>
      </p:sp>
      <p:sp>
        <p:nvSpPr>
          <p:cNvPr id="4" name="TextBox 3"/>
          <p:cNvSpPr txBox="1"/>
          <p:nvPr/>
        </p:nvSpPr>
        <p:spPr>
          <a:xfrm>
            <a:off x="465351" y="-195943"/>
            <a:ext cx="7568290" cy="6447919"/>
          </a:xfrm>
          <a:prstGeom prst="rect">
            <a:avLst/>
          </a:prstGeom>
          <a:noFill/>
        </p:spPr>
        <p:txBody>
          <a:bodyPr wrap="none" rtlCol="0">
            <a:spAutoFit/>
          </a:bodyPr>
          <a:lstStyle/>
          <a:p>
            <a:r>
              <a:rPr lang="en-US" sz="1600" dirty="0" smtClean="0">
                <a:latin typeface="Arial Narrow" pitchFamily="34" charset="0"/>
              </a:rPr>
              <a:t> </a:t>
            </a:r>
          </a:p>
          <a:p>
            <a:r>
              <a:rPr lang="en-US" sz="1600" b="1" dirty="0" smtClean="0">
                <a:latin typeface="Arial Narrow" pitchFamily="34" charset="0"/>
              </a:rPr>
              <a:t>		</a:t>
            </a:r>
            <a:r>
              <a:rPr lang="en-US" sz="2400" dirty="0" smtClean="0">
                <a:solidFill>
                  <a:srgbClr val="106636"/>
                </a:solidFill>
                <a:latin typeface="Arial Narrow" pitchFamily="34" charset="0"/>
              </a:rPr>
              <a:t>  NSAC Subcommittee Members</a:t>
            </a:r>
          </a:p>
          <a:p>
            <a:r>
              <a:rPr lang="en-US" sz="1600" dirty="0" smtClean="0">
                <a:latin typeface="Arial Narrow" pitchFamily="34" charset="0"/>
              </a:rPr>
              <a:t> </a:t>
            </a:r>
          </a:p>
          <a:p>
            <a:pPr>
              <a:spcBef>
                <a:spcPts val="600"/>
              </a:spcBef>
            </a:pPr>
            <a:r>
              <a:rPr lang="en-US" sz="1600" b="1" dirty="0" smtClean="0">
                <a:latin typeface="Arial Narrow" pitchFamily="34" charset="0"/>
              </a:rPr>
              <a:t>Professor Adam Burrows</a:t>
            </a:r>
            <a:r>
              <a:rPr lang="en-US" sz="1600" dirty="0" smtClean="0">
                <a:latin typeface="Arial Narrow" pitchFamily="34" charset="0"/>
              </a:rPr>
              <a:t>, Department of Astrophysical Sciences, Princeton University </a:t>
            </a:r>
          </a:p>
          <a:p>
            <a:r>
              <a:rPr lang="en-US" sz="1600" b="1" dirty="0" smtClean="0">
                <a:latin typeface="Arial Narrow" pitchFamily="34" charset="0"/>
              </a:rPr>
              <a:t>Dr. Joseph Carlson</a:t>
            </a:r>
            <a:r>
              <a:rPr lang="en-US" sz="1600" dirty="0" smtClean="0">
                <a:latin typeface="Arial Narrow" pitchFamily="34" charset="0"/>
              </a:rPr>
              <a:t>, Los Alamos National Laboratory</a:t>
            </a:r>
          </a:p>
          <a:p>
            <a:r>
              <a:rPr lang="en-US" sz="1600" b="1" dirty="0" smtClean="0">
                <a:latin typeface="Arial Narrow" pitchFamily="34" charset="0"/>
              </a:rPr>
              <a:t>Dr. George Crabtree </a:t>
            </a:r>
            <a:r>
              <a:rPr lang="en-US" sz="1600" dirty="0" smtClean="0">
                <a:latin typeface="Arial Narrow" pitchFamily="34" charset="0"/>
              </a:rPr>
              <a:t>Material Science Division, Argonne National Laboratory/ University of Illnois</a:t>
            </a:r>
          </a:p>
          <a:p>
            <a:r>
              <a:rPr lang="en-US" sz="1600" b="1" dirty="0" smtClean="0">
                <a:latin typeface="Arial Narrow" pitchFamily="34" charset="0"/>
              </a:rPr>
              <a:t>Professor Brad Fillippone</a:t>
            </a:r>
            <a:r>
              <a:rPr lang="en-US" sz="1600" dirty="0" smtClean="0">
                <a:latin typeface="Arial Narrow" pitchFamily="34" charset="0"/>
              </a:rPr>
              <a:t>, Department of Physics, California Institute of Technology</a:t>
            </a:r>
          </a:p>
          <a:p>
            <a:r>
              <a:rPr lang="en-US" sz="1600" b="1" dirty="0" smtClean="0">
                <a:latin typeface="Arial Narrow" pitchFamily="34" charset="0"/>
              </a:rPr>
              <a:t>Professor Stuart Freedman </a:t>
            </a:r>
            <a:r>
              <a:rPr lang="en-US" sz="1600" dirty="0" smtClean="0">
                <a:latin typeface="Arial Narrow" pitchFamily="34" charset="0"/>
              </a:rPr>
              <a:t>Department of Physics University of California</a:t>
            </a:r>
          </a:p>
          <a:p>
            <a:r>
              <a:rPr lang="en-US" sz="1600" b="1" dirty="0" smtClean="0">
                <a:latin typeface="Arial Narrow" pitchFamily="34" charset="0"/>
              </a:rPr>
              <a:t>Professor Haiyan Gao</a:t>
            </a:r>
            <a:r>
              <a:rPr lang="en-US" sz="1600" dirty="0" smtClean="0">
                <a:latin typeface="Arial Narrow" pitchFamily="34" charset="0"/>
              </a:rPr>
              <a:t>, Triangle Universities Nuclear Laboratory Duke University </a:t>
            </a:r>
          </a:p>
          <a:p>
            <a:r>
              <a:rPr lang="en-US" sz="1600" b="1" dirty="0" smtClean="0">
                <a:latin typeface="Arial Narrow" pitchFamily="34" charset="0"/>
              </a:rPr>
              <a:t>Dr. Donald Geesaman (NSAC Chair)</a:t>
            </a:r>
            <a:r>
              <a:rPr lang="en-US" sz="1600" dirty="0" smtClean="0">
                <a:latin typeface="Arial Narrow" pitchFamily="34" charset="0"/>
              </a:rPr>
              <a:t>, Physics Division, Argonne National Laboratory</a:t>
            </a:r>
          </a:p>
          <a:p>
            <a:r>
              <a:rPr lang="en-US" sz="1600" b="1" dirty="0" smtClean="0">
                <a:latin typeface="Arial Narrow" pitchFamily="34" charset="0"/>
              </a:rPr>
              <a:t>Professor Barbara Jacak </a:t>
            </a:r>
            <a:r>
              <a:rPr lang="en-US" sz="1600" dirty="0" smtClean="0">
                <a:latin typeface="Arial Narrow" pitchFamily="34" charset="0"/>
              </a:rPr>
              <a:t>Department of Physics &amp; Astronomy State University of New York</a:t>
            </a:r>
          </a:p>
          <a:p>
            <a:r>
              <a:rPr lang="en-US" sz="1600" b="1" dirty="0" smtClean="0">
                <a:latin typeface="Arial Narrow" pitchFamily="34" charset="0"/>
              </a:rPr>
              <a:t>Dr. Peter Jacobs</a:t>
            </a:r>
            <a:r>
              <a:rPr lang="en-US" sz="1600" dirty="0" smtClean="0">
                <a:latin typeface="Arial Narrow" pitchFamily="34" charset="0"/>
              </a:rPr>
              <a:t>, Nuclear Science Division, Lawrence Berkeley National Laboratory</a:t>
            </a:r>
          </a:p>
          <a:p>
            <a:r>
              <a:rPr lang="en-US" sz="1600" b="1" dirty="0" smtClean="0">
                <a:latin typeface="Arial Narrow" pitchFamily="34" charset="0"/>
              </a:rPr>
              <a:t>Professor David Kaplan </a:t>
            </a:r>
            <a:r>
              <a:rPr lang="en-US" sz="1600" dirty="0" smtClean="0">
                <a:latin typeface="Arial Narrow" pitchFamily="34" charset="0"/>
              </a:rPr>
              <a:t>Institute of Nuclear Theory University of Washington </a:t>
            </a:r>
          </a:p>
          <a:p>
            <a:r>
              <a:rPr lang="en-US" sz="1600" b="1" dirty="0" smtClean="0">
                <a:latin typeface="Arial Narrow" pitchFamily="34" charset="0"/>
              </a:rPr>
              <a:t>Professor Kirby Kemper </a:t>
            </a:r>
            <a:r>
              <a:rPr lang="en-US" sz="1600" dirty="0" smtClean="0">
                <a:latin typeface="Arial Narrow" pitchFamily="34" charset="0"/>
              </a:rPr>
              <a:t>Department of Physics Florida State University</a:t>
            </a:r>
          </a:p>
          <a:p>
            <a:r>
              <a:rPr lang="en-US" sz="1600" b="1" dirty="0" smtClean="0">
                <a:latin typeface="Arial Narrow" pitchFamily="34" charset="0"/>
              </a:rPr>
              <a:t>Professor Krishna Kumar </a:t>
            </a:r>
            <a:r>
              <a:rPr lang="en-US" sz="1600" dirty="0" smtClean="0">
                <a:latin typeface="Arial Narrow" pitchFamily="34" charset="0"/>
              </a:rPr>
              <a:t>Department of Physics University of Massachusetts Amherst</a:t>
            </a:r>
          </a:p>
          <a:p>
            <a:r>
              <a:rPr lang="en-US" sz="1600" b="1" dirty="0" smtClean="0">
                <a:latin typeface="Arial Narrow" pitchFamily="34" charset="0"/>
              </a:rPr>
              <a:t>Professor Naomi C. R. Makins </a:t>
            </a:r>
            <a:r>
              <a:rPr lang="en-US" sz="1600" dirty="0" smtClean="0">
                <a:latin typeface="Arial Narrow" pitchFamily="34" charset="0"/>
              </a:rPr>
              <a:t>Department of Physics University of Illinois</a:t>
            </a:r>
          </a:p>
          <a:p>
            <a:r>
              <a:rPr lang="en-US" sz="1600" b="1" dirty="0" smtClean="0">
                <a:latin typeface="Arial Narrow" pitchFamily="34" charset="0"/>
              </a:rPr>
              <a:t>Professor Curtis Meyer </a:t>
            </a:r>
            <a:r>
              <a:rPr lang="en-US" sz="1600" dirty="0" smtClean="0">
                <a:latin typeface="Arial Narrow" pitchFamily="34" charset="0"/>
              </a:rPr>
              <a:t>Department of Physics Carnegie Mellon University</a:t>
            </a:r>
          </a:p>
          <a:p>
            <a:r>
              <a:rPr lang="en-US" sz="1600" b="1" dirty="0" smtClean="0">
                <a:latin typeface="Arial Narrow" pitchFamily="34" charset="0"/>
              </a:rPr>
              <a:t>Professor Jamie Nagle </a:t>
            </a:r>
            <a:r>
              <a:rPr lang="en-US" sz="1600" dirty="0" smtClean="0">
                <a:latin typeface="Arial Narrow" pitchFamily="34" charset="0"/>
              </a:rPr>
              <a:t>Physics Department University of Colorado</a:t>
            </a:r>
          </a:p>
          <a:p>
            <a:r>
              <a:rPr lang="en-US" sz="1600" b="1" dirty="0" smtClean="0">
                <a:latin typeface="Arial Narrow" pitchFamily="34" charset="0"/>
              </a:rPr>
              <a:t>Professor Witold Nazarewicz </a:t>
            </a:r>
            <a:r>
              <a:rPr lang="en-US" sz="1600" dirty="0" smtClean="0">
                <a:latin typeface="Arial Narrow" pitchFamily="34" charset="0"/>
              </a:rPr>
              <a:t>Department of Physics &amp; Astronomy University of Tennessee</a:t>
            </a:r>
          </a:p>
          <a:p>
            <a:r>
              <a:rPr lang="en-US" sz="1600" b="1" dirty="0" smtClean="0">
                <a:latin typeface="Arial Narrow" pitchFamily="34" charset="0"/>
              </a:rPr>
              <a:t>Professor Krishna Rajagopal </a:t>
            </a:r>
            <a:r>
              <a:rPr lang="en-US" sz="1600" dirty="0" smtClean="0">
                <a:latin typeface="Arial Narrow" pitchFamily="34" charset="0"/>
              </a:rPr>
              <a:t>Department of Physics Massachusetts Institute of Technology</a:t>
            </a:r>
          </a:p>
          <a:p>
            <a:r>
              <a:rPr lang="en-US" sz="1600" b="1" dirty="0" smtClean="0">
                <a:latin typeface="Arial Narrow" pitchFamily="34" charset="0"/>
              </a:rPr>
              <a:t>Professor Michael Ramsey-Musolf</a:t>
            </a:r>
            <a:r>
              <a:rPr lang="en-US" sz="1600" dirty="0" smtClean="0">
                <a:latin typeface="Arial Narrow" pitchFamily="34" charset="0"/>
              </a:rPr>
              <a:t> Department of Physics University of Wisconsin</a:t>
            </a:r>
          </a:p>
          <a:p>
            <a:r>
              <a:rPr lang="en-US" sz="1600" b="1" dirty="0" smtClean="0">
                <a:latin typeface="Arial Narrow" pitchFamily="34" charset="0"/>
              </a:rPr>
              <a:t>Professor Lee Sobotka </a:t>
            </a:r>
            <a:r>
              <a:rPr lang="en-US" sz="1600" dirty="0" smtClean="0">
                <a:latin typeface="Arial Narrow" pitchFamily="34" charset="0"/>
              </a:rPr>
              <a:t>Department of Chemistry Washington University</a:t>
            </a:r>
          </a:p>
          <a:p>
            <a:r>
              <a:rPr lang="en-US" sz="1600" b="1" dirty="0" smtClean="0">
                <a:latin typeface="Arial Narrow" pitchFamily="34" charset="0"/>
              </a:rPr>
              <a:t>Professor Robert Tribble (Chair)</a:t>
            </a:r>
            <a:r>
              <a:rPr lang="en-US" sz="1600" dirty="0" smtClean="0">
                <a:latin typeface="Arial Narrow" pitchFamily="34" charset="0"/>
              </a:rPr>
              <a:t>Cyclotron Institute Texas A&amp;M University </a:t>
            </a:r>
          </a:p>
          <a:p>
            <a:r>
              <a:rPr lang="en-US" sz="1600" b="1" dirty="0" smtClean="0">
                <a:latin typeface="Arial Narrow" pitchFamily="34" charset="0"/>
              </a:rPr>
              <a:t>Professor Michael Wiescher </a:t>
            </a:r>
            <a:r>
              <a:rPr lang="en-US" sz="1600" dirty="0" smtClean="0">
                <a:latin typeface="Arial Narrow" pitchFamily="34" charset="0"/>
              </a:rPr>
              <a:t>Department of Physics University of Notre Dame Notre Dame</a:t>
            </a:r>
          </a:p>
          <a:p>
            <a:r>
              <a:rPr lang="en-US" sz="1600" b="1" dirty="0" smtClean="0">
                <a:latin typeface="Arial Narrow" pitchFamily="34" charset="0"/>
              </a:rPr>
              <a:t>Professor John Wilkerson </a:t>
            </a:r>
            <a:r>
              <a:rPr lang="en-US" sz="1600" dirty="0" smtClean="0">
                <a:latin typeface="Arial Narrow" pitchFamily="34" charset="0"/>
              </a:rPr>
              <a:t>Department of Physics &amp; Astronom University of North Carolina</a:t>
            </a:r>
          </a:p>
        </p:txBody>
      </p:sp>
      <p:sp>
        <p:nvSpPr>
          <p:cNvPr id="5"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9600" y="0"/>
            <a:ext cx="7772400" cy="762000"/>
          </a:xfrm>
        </p:spPr>
        <p:txBody>
          <a:bodyPr/>
          <a:lstStyle/>
          <a:p>
            <a:r>
              <a:rPr lang="en-US" dirty="0" smtClean="0">
                <a:solidFill>
                  <a:schemeClr val="tx1"/>
                </a:solidFill>
              </a:rPr>
              <a:t>JLAB: A Laboratory for Nuclear Science</a:t>
            </a:r>
            <a:endParaRPr lang="en-US" dirty="0">
              <a:solidFill>
                <a:schemeClr val="tx1"/>
              </a:solidFill>
            </a:endParaRPr>
          </a:p>
        </p:txBody>
      </p:sp>
      <p:pic>
        <p:nvPicPr>
          <p:cNvPr id="297987" name="Picture 3"/>
          <p:cNvPicPr>
            <a:picLocks noChangeAspect="1" noChangeArrowheads="1"/>
          </p:cNvPicPr>
          <p:nvPr/>
        </p:nvPicPr>
        <p:blipFill>
          <a:blip r:embed="rId2" cstate="print"/>
          <a:srcRect/>
          <a:stretch>
            <a:fillRect/>
          </a:stretch>
        </p:blipFill>
        <p:spPr bwMode="auto">
          <a:xfrm>
            <a:off x="1699053" y="1066801"/>
            <a:ext cx="5756287" cy="4419600"/>
          </a:xfrm>
          <a:prstGeom prst="rect">
            <a:avLst/>
          </a:prstGeom>
          <a:noFill/>
          <a:ln w="9525">
            <a:noFill/>
            <a:miter lim="800000"/>
            <a:headEnd/>
            <a:tailEnd/>
          </a:ln>
        </p:spPr>
      </p:pic>
      <p:grpSp>
        <p:nvGrpSpPr>
          <p:cNvPr id="2" name="Group 24"/>
          <p:cNvGrpSpPr/>
          <p:nvPr/>
        </p:nvGrpSpPr>
        <p:grpSpPr>
          <a:xfrm>
            <a:off x="7072313" y="698863"/>
            <a:ext cx="2581138" cy="2959852"/>
            <a:chOff x="6654302" y="607423"/>
            <a:chExt cx="2581138" cy="2959852"/>
          </a:xfrm>
        </p:grpSpPr>
        <p:pic>
          <p:nvPicPr>
            <p:cNvPr id="14" name="Picture 4"/>
            <p:cNvPicPr>
              <a:picLocks noChangeArrowheads="1"/>
            </p:cNvPicPr>
            <p:nvPr/>
          </p:nvPicPr>
          <p:blipFill>
            <a:blip r:embed="rId3" cstate="print"/>
            <a:srcRect/>
            <a:stretch>
              <a:fillRect/>
            </a:stretch>
          </p:blipFill>
          <p:spPr bwMode="auto">
            <a:xfrm>
              <a:off x="6654302" y="607423"/>
              <a:ext cx="2071687" cy="2209800"/>
            </a:xfrm>
            <a:prstGeom prst="rect">
              <a:avLst/>
            </a:prstGeom>
            <a:noFill/>
            <a:ln w="12700">
              <a:noFill/>
              <a:miter lim="800000"/>
              <a:headEnd/>
              <a:tailEnd/>
            </a:ln>
          </p:spPr>
        </p:pic>
        <p:sp>
          <p:nvSpPr>
            <p:cNvPr id="15" name="TextBox 14"/>
            <p:cNvSpPr txBox="1"/>
            <p:nvPr/>
          </p:nvSpPr>
          <p:spPr>
            <a:xfrm>
              <a:off x="7158446" y="2551612"/>
              <a:ext cx="2076994" cy="1015663"/>
            </a:xfrm>
            <a:prstGeom prst="rect">
              <a:avLst/>
            </a:prstGeom>
            <a:noFill/>
          </p:spPr>
          <p:txBody>
            <a:bodyPr wrap="square" rtlCol="0">
              <a:spAutoFit/>
            </a:bodyPr>
            <a:lstStyle/>
            <a:p>
              <a:r>
                <a:rPr lang="en-US" sz="2000" b="1" dirty="0" smtClean="0">
                  <a:solidFill>
                    <a:srgbClr val="002060"/>
                  </a:solidFill>
                  <a:latin typeface="Arial Narrow" pitchFamily="34" charset="0"/>
                  <a:cs typeface="Arial" pitchFamily="34" charset="0"/>
                </a:rPr>
                <a:t>Fundamental</a:t>
              </a:r>
            </a:p>
            <a:p>
              <a:r>
                <a:rPr lang="en-US" sz="2000" b="1" dirty="0" smtClean="0">
                  <a:solidFill>
                    <a:srgbClr val="002060"/>
                  </a:solidFill>
                  <a:latin typeface="Arial Narrow" pitchFamily="34" charset="0"/>
                  <a:cs typeface="Arial" pitchFamily="34" charset="0"/>
                </a:rPr>
                <a:t>Forces &amp; Symmetries</a:t>
              </a:r>
            </a:p>
          </p:txBody>
        </p:sp>
      </p:grpSp>
      <p:grpSp>
        <p:nvGrpSpPr>
          <p:cNvPr id="3" name="Group 23"/>
          <p:cNvGrpSpPr/>
          <p:nvPr/>
        </p:nvGrpSpPr>
        <p:grpSpPr>
          <a:xfrm>
            <a:off x="3579223" y="4781004"/>
            <a:ext cx="2474387" cy="1495214"/>
            <a:chOff x="3894909" y="1217226"/>
            <a:chExt cx="2089033" cy="1621284"/>
          </a:xfrm>
        </p:grpSpPr>
        <p:pic>
          <p:nvPicPr>
            <p:cNvPr id="11" name="Picture 4" descr="ev2_side"/>
            <p:cNvPicPr>
              <a:picLocks noChangeAspect="1" noChangeArrowheads="1"/>
            </p:cNvPicPr>
            <p:nvPr/>
          </p:nvPicPr>
          <p:blipFill>
            <a:blip r:embed="rId4" cstate="print"/>
            <a:srcRect/>
            <a:stretch>
              <a:fillRect/>
            </a:stretch>
          </p:blipFill>
          <p:spPr bwMode="auto">
            <a:xfrm>
              <a:off x="4038600" y="1217226"/>
              <a:ext cx="1582619" cy="1221172"/>
            </a:xfrm>
            <a:prstGeom prst="rect">
              <a:avLst/>
            </a:prstGeom>
            <a:noFill/>
            <a:ln w="9525">
              <a:noFill/>
              <a:miter lim="800000"/>
              <a:headEnd/>
              <a:tailEnd/>
            </a:ln>
          </p:spPr>
        </p:pic>
        <p:sp>
          <p:nvSpPr>
            <p:cNvPr id="16" name="TextBox 15"/>
            <p:cNvSpPr txBox="1"/>
            <p:nvPr/>
          </p:nvSpPr>
          <p:spPr>
            <a:xfrm>
              <a:off x="3894909" y="2438400"/>
              <a:ext cx="2089033" cy="400110"/>
            </a:xfrm>
            <a:prstGeom prst="rect">
              <a:avLst/>
            </a:prstGeom>
            <a:noFill/>
          </p:spPr>
          <p:txBody>
            <a:bodyPr wrap="none" rtlCol="0">
              <a:spAutoFit/>
            </a:bodyPr>
            <a:lstStyle/>
            <a:p>
              <a:r>
                <a:rPr lang="en-US" sz="2000" b="1" dirty="0" smtClean="0">
                  <a:solidFill>
                    <a:srgbClr val="002060"/>
                  </a:solidFill>
                  <a:latin typeface="Arial Narrow" pitchFamily="34" charset="0"/>
                  <a:cs typeface="Arial" pitchFamily="34" charset="0"/>
                </a:rPr>
                <a:t>Hadrons from QGP</a:t>
              </a:r>
            </a:p>
          </p:txBody>
        </p:sp>
      </p:grpSp>
      <p:grpSp>
        <p:nvGrpSpPr>
          <p:cNvPr id="5" name="Group 28"/>
          <p:cNvGrpSpPr/>
          <p:nvPr/>
        </p:nvGrpSpPr>
        <p:grpSpPr>
          <a:xfrm>
            <a:off x="222068" y="2704010"/>
            <a:ext cx="1189560" cy="2408234"/>
            <a:chOff x="818606" y="2743200"/>
            <a:chExt cx="1189560" cy="2408234"/>
          </a:xfrm>
        </p:grpSpPr>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sp>
          <p:nvSpPr>
            <p:cNvPr id="18" name="TextBox 17"/>
            <p:cNvSpPr txBox="1"/>
            <p:nvPr/>
          </p:nvSpPr>
          <p:spPr>
            <a:xfrm>
              <a:off x="818606" y="4443548"/>
              <a:ext cx="989373" cy="707886"/>
            </a:xfrm>
            <a:prstGeom prst="rect">
              <a:avLst/>
            </a:prstGeom>
            <a:noFill/>
          </p:spPr>
          <p:txBody>
            <a:bodyPr wrap="none" rtlCol="0">
              <a:spAutoFit/>
            </a:bodyPr>
            <a:lstStyle/>
            <a:p>
              <a:r>
                <a:rPr lang="en-US" sz="2000" b="1" dirty="0" smtClean="0">
                  <a:solidFill>
                    <a:srgbClr val="002060"/>
                  </a:solidFill>
                  <a:latin typeface="Arial Narrow" pitchFamily="34" charset="0"/>
                  <a:cs typeface="Arial" pitchFamily="34" charset="0"/>
                </a:rPr>
                <a:t>Medical</a:t>
              </a:r>
            </a:p>
            <a:p>
              <a:r>
                <a:rPr lang="en-US" sz="2000" b="1" dirty="0" smtClean="0">
                  <a:solidFill>
                    <a:srgbClr val="002060"/>
                  </a:solidFill>
                  <a:latin typeface="Arial Narrow" pitchFamily="34" charset="0"/>
                  <a:cs typeface="Arial" pitchFamily="34" charset="0"/>
                </a:rPr>
                <a:t>Imaging</a:t>
              </a:r>
            </a:p>
          </p:txBody>
        </p:sp>
      </p:grpSp>
      <p:grpSp>
        <p:nvGrpSpPr>
          <p:cNvPr id="6" name="Group 27"/>
          <p:cNvGrpSpPr/>
          <p:nvPr/>
        </p:nvGrpSpPr>
        <p:grpSpPr>
          <a:xfrm>
            <a:off x="5734594" y="3540036"/>
            <a:ext cx="2135521" cy="1306288"/>
            <a:chOff x="1705282" y="5157949"/>
            <a:chExt cx="2004442" cy="1405741"/>
          </a:xfrm>
        </p:grpSpPr>
        <p:pic>
          <p:nvPicPr>
            <p:cNvPr id="12" name="Picture 3" descr="CSSMcover1280x1024lattice"/>
            <p:cNvPicPr>
              <a:picLocks noChangeAspect="1" noChangeArrowheads="1"/>
            </p:cNvPicPr>
            <p:nvPr/>
          </p:nvPicPr>
          <p:blipFill>
            <a:blip r:embed="rId6" cstate="print"/>
            <a:srcRect t="6697"/>
            <a:stretch>
              <a:fillRect/>
            </a:stretch>
          </p:blipFill>
          <p:spPr bwMode="auto">
            <a:xfrm>
              <a:off x="1958136" y="5157949"/>
              <a:ext cx="1356154" cy="1012004"/>
            </a:xfrm>
            <a:prstGeom prst="rect">
              <a:avLst/>
            </a:prstGeom>
            <a:noFill/>
            <a:ln w="9525">
              <a:noFill/>
              <a:miter lim="800000"/>
              <a:headEnd/>
              <a:tailEnd/>
            </a:ln>
          </p:spPr>
        </p:pic>
        <p:sp>
          <p:nvSpPr>
            <p:cNvPr id="19" name="TextBox 18"/>
            <p:cNvSpPr txBox="1"/>
            <p:nvPr/>
          </p:nvSpPr>
          <p:spPr>
            <a:xfrm>
              <a:off x="1705282" y="6133118"/>
              <a:ext cx="2004442" cy="430572"/>
            </a:xfrm>
            <a:prstGeom prst="rect">
              <a:avLst/>
            </a:prstGeom>
            <a:noFill/>
          </p:spPr>
          <p:txBody>
            <a:bodyPr wrap="none" rtlCol="0">
              <a:spAutoFit/>
            </a:bodyPr>
            <a:lstStyle/>
            <a:p>
              <a:r>
                <a:rPr lang="en-US" sz="2000" b="1" dirty="0" smtClean="0">
                  <a:solidFill>
                    <a:srgbClr val="002060"/>
                  </a:solidFill>
                  <a:latin typeface="Arial Narrow" pitchFamily="34" charset="0"/>
                  <a:cs typeface="Arial" pitchFamily="34" charset="0"/>
                </a:rPr>
                <a:t>Quark Confinement</a:t>
              </a:r>
            </a:p>
          </p:txBody>
        </p:sp>
      </p:grpSp>
      <p:grpSp>
        <p:nvGrpSpPr>
          <p:cNvPr id="7" name="Group 26"/>
          <p:cNvGrpSpPr/>
          <p:nvPr/>
        </p:nvGrpSpPr>
        <p:grpSpPr>
          <a:xfrm>
            <a:off x="3010989" y="836022"/>
            <a:ext cx="1829344" cy="2118675"/>
            <a:chOff x="4953000" y="4609011"/>
            <a:chExt cx="1829344" cy="2118675"/>
          </a:xfrm>
        </p:grpSpPr>
        <p:pic>
          <p:nvPicPr>
            <p:cNvPr id="297988" name="Picture 4"/>
            <p:cNvPicPr>
              <a:picLocks noChangeAspect="1" noChangeArrowheads="1"/>
            </p:cNvPicPr>
            <p:nvPr/>
          </p:nvPicPr>
          <p:blipFill>
            <a:blip r:embed="rId7" cstate="print"/>
            <a:srcRect/>
            <a:stretch>
              <a:fillRect/>
            </a:stretch>
          </p:blipFill>
          <p:spPr bwMode="auto">
            <a:xfrm>
              <a:off x="5124994" y="4609011"/>
              <a:ext cx="1657350" cy="1386904"/>
            </a:xfrm>
            <a:prstGeom prst="rect">
              <a:avLst/>
            </a:prstGeom>
            <a:noFill/>
            <a:ln w="9525">
              <a:noFill/>
              <a:miter lim="800000"/>
              <a:headEnd/>
              <a:tailEnd/>
            </a:ln>
          </p:spPr>
        </p:pic>
        <p:sp>
          <p:nvSpPr>
            <p:cNvPr id="20" name="TextBox 19"/>
            <p:cNvSpPr txBox="1"/>
            <p:nvPr/>
          </p:nvSpPr>
          <p:spPr>
            <a:xfrm>
              <a:off x="4953000" y="6019800"/>
              <a:ext cx="1351652" cy="707886"/>
            </a:xfrm>
            <a:prstGeom prst="rect">
              <a:avLst/>
            </a:prstGeom>
            <a:noFill/>
          </p:spPr>
          <p:txBody>
            <a:bodyPr wrap="none" rtlCol="0">
              <a:spAutoFit/>
            </a:bodyPr>
            <a:lstStyle/>
            <a:p>
              <a:r>
                <a:rPr lang="en-US" sz="2000" b="1" dirty="0" smtClean="0">
                  <a:solidFill>
                    <a:srgbClr val="002060"/>
                  </a:solidFill>
                  <a:latin typeface="Arial Narrow" pitchFamily="34" charset="0"/>
                  <a:cs typeface="Arial" pitchFamily="34" charset="0"/>
                </a:rPr>
                <a:t> Structure</a:t>
              </a:r>
            </a:p>
            <a:p>
              <a:r>
                <a:rPr lang="en-US" sz="2000" b="1" dirty="0" smtClean="0">
                  <a:solidFill>
                    <a:srgbClr val="002060"/>
                  </a:solidFill>
                  <a:latin typeface="Arial Narrow" pitchFamily="34" charset="0"/>
                  <a:cs typeface="Arial" pitchFamily="34" charset="0"/>
                </a:rPr>
                <a:t> of Hadrons</a:t>
              </a:r>
            </a:p>
          </p:txBody>
        </p:sp>
      </p:grpSp>
      <p:grpSp>
        <p:nvGrpSpPr>
          <p:cNvPr id="8" name="Group 25"/>
          <p:cNvGrpSpPr/>
          <p:nvPr/>
        </p:nvGrpSpPr>
        <p:grpSpPr>
          <a:xfrm>
            <a:off x="334655" y="5292634"/>
            <a:ext cx="2447734" cy="903031"/>
            <a:chOff x="6400800" y="3581400"/>
            <a:chExt cx="2447734" cy="903031"/>
          </a:xfrm>
        </p:grpSpPr>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1" name="TextBox 20"/>
            <p:cNvSpPr txBox="1"/>
            <p:nvPr/>
          </p:nvSpPr>
          <p:spPr>
            <a:xfrm>
              <a:off x="6703423" y="4084321"/>
              <a:ext cx="1821332" cy="400110"/>
            </a:xfrm>
            <a:prstGeom prst="rect">
              <a:avLst/>
            </a:prstGeom>
            <a:noFill/>
          </p:spPr>
          <p:txBody>
            <a:bodyPr wrap="none" rtlCol="0">
              <a:spAutoFit/>
            </a:bodyPr>
            <a:lstStyle/>
            <a:p>
              <a:r>
                <a:rPr lang="en-US" sz="2000" b="1" dirty="0" smtClean="0">
                  <a:solidFill>
                    <a:srgbClr val="002060"/>
                  </a:solidFill>
                  <a:latin typeface="Arial Narrow" pitchFamily="34" charset="0"/>
                  <a:cs typeface="Arial" pitchFamily="34" charset="0"/>
                </a:rPr>
                <a:t>Accelerator S&amp;T</a:t>
              </a:r>
            </a:p>
          </p:txBody>
        </p:sp>
      </p:grpSp>
      <p:grpSp>
        <p:nvGrpSpPr>
          <p:cNvPr id="9" name="Group 22"/>
          <p:cNvGrpSpPr/>
          <p:nvPr/>
        </p:nvGrpSpPr>
        <p:grpSpPr>
          <a:xfrm>
            <a:off x="444137" y="862149"/>
            <a:ext cx="2045443" cy="1808722"/>
            <a:chOff x="1175657" y="979714"/>
            <a:chExt cx="2045443" cy="1808722"/>
          </a:xfrm>
        </p:grpSpPr>
        <p:sp>
          <p:nvSpPr>
            <p:cNvPr id="17" name="TextBox 16"/>
            <p:cNvSpPr txBox="1"/>
            <p:nvPr/>
          </p:nvSpPr>
          <p:spPr>
            <a:xfrm>
              <a:off x="1206137" y="2388326"/>
              <a:ext cx="1949573" cy="400110"/>
            </a:xfrm>
            <a:prstGeom prst="rect">
              <a:avLst/>
            </a:prstGeom>
            <a:noFill/>
          </p:spPr>
          <p:txBody>
            <a:bodyPr wrap="none" rtlCol="0">
              <a:spAutoFit/>
            </a:bodyPr>
            <a:lstStyle/>
            <a:p>
              <a:r>
                <a:rPr lang="en-US" sz="2000" b="1" dirty="0" smtClean="0">
                  <a:solidFill>
                    <a:srgbClr val="002060"/>
                  </a:solidFill>
                  <a:latin typeface="Arial Narrow" pitchFamily="34" charset="0"/>
                  <a:cs typeface="Arial" pitchFamily="34" charset="0"/>
                </a:rPr>
                <a:t>Nuclear Structure</a:t>
              </a:r>
            </a:p>
          </p:txBody>
        </p:sp>
        <p:pic>
          <p:nvPicPr>
            <p:cNvPr id="297990" name="Picture 6"/>
            <p:cNvPicPr>
              <a:picLocks noChangeAspect="1" noChangeArrowheads="1"/>
            </p:cNvPicPr>
            <p:nvPr/>
          </p:nvPicPr>
          <p:blipFill>
            <a:blip r:embed="rId9" cstate="print"/>
            <a:srcRect/>
            <a:stretch>
              <a:fillRect/>
            </a:stretch>
          </p:blipFill>
          <p:spPr bwMode="auto">
            <a:xfrm>
              <a:off x="1175657" y="979714"/>
              <a:ext cx="2045443" cy="1457324"/>
            </a:xfrm>
            <a:prstGeom prst="rect">
              <a:avLst/>
            </a:prstGeom>
            <a:noFill/>
            <a:ln w="9525">
              <a:solidFill>
                <a:schemeClr val="tx1"/>
              </a:solidFill>
              <a:miter lim="800000"/>
              <a:headEnd/>
              <a:tailEnd/>
            </a:ln>
          </p:spPr>
        </p:pic>
      </p:grpSp>
      <p:grpSp>
        <p:nvGrpSpPr>
          <p:cNvPr id="22" name="Group 31"/>
          <p:cNvGrpSpPr/>
          <p:nvPr/>
        </p:nvGrpSpPr>
        <p:grpSpPr>
          <a:xfrm>
            <a:off x="6473076" y="4832930"/>
            <a:ext cx="2670924" cy="1482478"/>
            <a:chOff x="6019800" y="4937432"/>
            <a:chExt cx="2670924" cy="1482478"/>
          </a:xfrm>
        </p:grpSpPr>
        <p:pic>
          <p:nvPicPr>
            <p:cNvPr id="305153" name="Picture 1"/>
            <p:cNvPicPr>
              <a:picLocks noChangeAspect="1" noChangeArrowheads="1"/>
            </p:cNvPicPr>
            <p:nvPr/>
          </p:nvPicPr>
          <p:blipFill>
            <a:blip r:embed="rId10" cstate="print"/>
            <a:srcRect/>
            <a:stretch>
              <a:fillRect/>
            </a:stretch>
          </p:blipFill>
          <p:spPr bwMode="auto">
            <a:xfrm>
              <a:off x="6858000" y="4937432"/>
              <a:ext cx="1195986" cy="1082368"/>
            </a:xfrm>
            <a:prstGeom prst="rect">
              <a:avLst/>
            </a:prstGeom>
            <a:noFill/>
            <a:ln w="9525">
              <a:noFill/>
              <a:miter lim="800000"/>
              <a:headEnd/>
              <a:tailEnd/>
            </a:ln>
          </p:spPr>
        </p:pic>
        <p:sp>
          <p:nvSpPr>
            <p:cNvPr id="31" name="TextBox 30"/>
            <p:cNvSpPr txBox="1"/>
            <p:nvPr/>
          </p:nvSpPr>
          <p:spPr>
            <a:xfrm>
              <a:off x="6019800" y="6019800"/>
              <a:ext cx="2670924" cy="400110"/>
            </a:xfrm>
            <a:prstGeom prst="rect">
              <a:avLst/>
            </a:prstGeom>
            <a:noFill/>
          </p:spPr>
          <p:txBody>
            <a:bodyPr wrap="none" rtlCol="0">
              <a:spAutoFit/>
            </a:bodyPr>
            <a:lstStyle/>
            <a:p>
              <a:r>
                <a:rPr lang="en-US" sz="2000" b="1" dirty="0" smtClean="0">
                  <a:solidFill>
                    <a:srgbClr val="002060"/>
                  </a:solidFill>
                  <a:latin typeface="Arial Narrow" pitchFamily="34" charset="0"/>
                  <a:cs typeface="Arial" pitchFamily="34" charset="0"/>
                </a:rPr>
                <a:t>Theory and Computation</a:t>
              </a:r>
            </a:p>
          </p:txBody>
        </p:sp>
      </p:grpSp>
      <p:sp>
        <p:nvSpPr>
          <p:cNvPr id="28"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29" name="Slide Number Placeholder 3"/>
          <p:cNvSpPr>
            <a:spLocks noGrp="1"/>
          </p:cNvSpPr>
          <p:nvPr>
            <p:ph type="sldNum" sz="quarter" idx="12"/>
          </p:nvPr>
        </p:nvSpPr>
        <p:spPr>
          <a:xfrm>
            <a:off x="8413750" y="6351588"/>
            <a:ext cx="381000" cy="365125"/>
          </a:xfrm>
        </p:spPr>
        <p:txBody>
          <a:bodyPr/>
          <a:lstStyle/>
          <a:p>
            <a:pPr>
              <a:defRPr/>
            </a:pPr>
            <a:fld id="{6EEA275D-5A49-48A8-817D-44C3EA0A3A2F}"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F244239F-A578-4BB7-8042-38DC781613B6}" type="slidenum">
              <a:rPr lang="en-US" smtClean="0"/>
              <a:pPr/>
              <a:t>30</a:t>
            </a:fld>
            <a:endParaRPr lang="en-US"/>
          </a:p>
        </p:txBody>
      </p:sp>
      <p:sp>
        <p:nvSpPr>
          <p:cNvPr id="4" name="TextBox 3"/>
          <p:cNvSpPr txBox="1"/>
          <p:nvPr/>
        </p:nvSpPr>
        <p:spPr>
          <a:xfrm>
            <a:off x="304466" y="850091"/>
            <a:ext cx="8623494" cy="5355312"/>
          </a:xfrm>
          <a:prstGeom prst="rect">
            <a:avLst/>
          </a:prstGeom>
          <a:noFill/>
        </p:spPr>
        <p:txBody>
          <a:bodyPr wrap="square" rtlCol="0">
            <a:spAutoFit/>
          </a:bodyPr>
          <a:lstStyle/>
          <a:p>
            <a:r>
              <a:rPr lang="en-US" dirty="0" smtClean="0">
                <a:latin typeface="Arial Narrow" pitchFamily="34" charset="0"/>
              </a:rPr>
              <a:t>To members of the DNP:</a:t>
            </a:r>
          </a:p>
          <a:p>
            <a:r>
              <a:rPr lang="en-US" dirty="0" smtClean="0">
                <a:latin typeface="Arial Narrow" pitchFamily="34" charset="0"/>
              </a:rPr>
              <a:t> </a:t>
            </a:r>
          </a:p>
          <a:p>
            <a:r>
              <a:rPr lang="en-US" dirty="0" smtClean="0">
                <a:latin typeface="Arial Narrow" pitchFamily="34" charset="0"/>
              </a:rPr>
              <a:t>The first meeting of a new NSAC subcommittee was held on May 15, 2012.  The subcommittee has been charged to provide advice on implementing the priorities and recommendations of the 2007 NSAC Long Range Plan in light of projected budgetary constraints and for guidance on developing a plan to implement the highest priority science in the context of likely available funding and world-wide capabilities.  The subcommittee used its first meeting to hear presentations from DOE and NSF representatives and to begin setting the agenda for the next meeting, which will mostly focus on presentations from the four major areas of science that were covered in the 2007 Long Range Plan.  Also some significant time in the first meeting was devoted to the issue of community input to the process.</a:t>
            </a:r>
          </a:p>
          <a:p>
            <a:r>
              <a:rPr lang="en-US" dirty="0" smtClean="0">
                <a:latin typeface="Arial Narrow" pitchFamily="34" charset="0"/>
              </a:rPr>
              <a:t> </a:t>
            </a:r>
          </a:p>
          <a:p>
            <a:r>
              <a:rPr lang="en-US" dirty="0" smtClean="0">
                <a:latin typeface="Arial Narrow" pitchFamily="34" charset="0"/>
              </a:rPr>
              <a:t>While the subcommittee is not carrying out a new LRP, it recognizes that the impact of the present effort will be significant for the field.  We welcome input from individual members of the community and have a link on the subcommittee website</a:t>
            </a:r>
          </a:p>
          <a:p>
            <a:endParaRPr lang="en-US" dirty="0" smtClean="0">
              <a:latin typeface="Arial Narrow" pitchFamily="34" charset="0"/>
            </a:endParaRPr>
          </a:p>
          <a:p>
            <a:r>
              <a:rPr lang="en-US" dirty="0" smtClean="0">
                <a:latin typeface="Arial Narrow" pitchFamily="34" charset="0"/>
              </a:rPr>
              <a:t>      </a:t>
            </a:r>
            <a:r>
              <a:rPr lang="en-US" u="sng" dirty="0" smtClean="0">
                <a:latin typeface="Arial Narrow" pitchFamily="34" charset="0"/>
                <a:hlinkClick r:id="rId2"/>
              </a:rPr>
              <a:t>http://cyclotron.tamu.edu/nsac-subcommittee-2012</a:t>
            </a:r>
            <a:endParaRPr lang="en-US" dirty="0" smtClean="0">
              <a:latin typeface="Arial Narrow" pitchFamily="34" charset="0"/>
            </a:endParaRPr>
          </a:p>
          <a:p>
            <a:endParaRPr lang="en-US" dirty="0" smtClean="0">
              <a:latin typeface="Arial Narrow" pitchFamily="34" charset="0"/>
            </a:endParaRPr>
          </a:p>
          <a:p>
            <a:r>
              <a:rPr lang="en-US" dirty="0" smtClean="0">
                <a:latin typeface="Arial Narrow" pitchFamily="34" charset="0"/>
              </a:rPr>
              <a:t>for DNP members to post comments to the subcommittee.  </a:t>
            </a:r>
            <a:endParaRPr lang="en-US" dirty="0">
              <a:latin typeface="Arial Narrow" pitchFamily="34" charset="0"/>
            </a:endParaRPr>
          </a:p>
        </p:txBody>
      </p:sp>
      <p:sp>
        <p:nvSpPr>
          <p:cNvPr id="5" name="TextBox 4"/>
          <p:cNvSpPr txBox="1"/>
          <p:nvPr/>
        </p:nvSpPr>
        <p:spPr>
          <a:xfrm>
            <a:off x="1280160" y="209006"/>
            <a:ext cx="6977359" cy="369332"/>
          </a:xfrm>
          <a:prstGeom prst="rect">
            <a:avLst/>
          </a:prstGeom>
          <a:noFill/>
        </p:spPr>
        <p:txBody>
          <a:bodyPr wrap="none" rtlCol="0">
            <a:spAutoFit/>
          </a:bodyPr>
          <a:lstStyle/>
          <a:p>
            <a:r>
              <a:rPr lang="en-US" dirty="0" smtClean="0"/>
              <a:t>Message to the DNP from NSAC Subcommittee Chair, Bob Tribble</a:t>
            </a:r>
            <a:endParaRPr lang="en-US" dirty="0"/>
          </a:p>
        </p:txBody>
      </p:sp>
      <p:cxnSp>
        <p:nvCxnSpPr>
          <p:cNvPr id="7" name="Straight Connector 6"/>
          <p:cNvCxnSpPr/>
          <p:nvPr/>
        </p:nvCxnSpPr>
        <p:spPr>
          <a:xfrm>
            <a:off x="404949" y="4454434"/>
            <a:ext cx="809897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9783" y="4737462"/>
            <a:ext cx="809897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4617" y="5020490"/>
            <a:ext cx="3731623" cy="8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F244239F-A578-4BB7-8042-38DC781613B6}" type="slidenum">
              <a:rPr lang="en-US" smtClean="0"/>
              <a:pPr/>
              <a:t>31</a:t>
            </a:fld>
            <a:endParaRPr lang="en-US"/>
          </a:p>
        </p:txBody>
      </p:sp>
      <p:sp>
        <p:nvSpPr>
          <p:cNvPr id="4" name="TextBox 3"/>
          <p:cNvSpPr txBox="1"/>
          <p:nvPr/>
        </p:nvSpPr>
        <p:spPr>
          <a:xfrm>
            <a:off x="267288" y="1266093"/>
            <a:ext cx="8623494" cy="4524315"/>
          </a:xfrm>
          <a:prstGeom prst="rect">
            <a:avLst/>
          </a:prstGeom>
          <a:noFill/>
        </p:spPr>
        <p:txBody>
          <a:bodyPr wrap="square" rtlCol="0">
            <a:spAutoFit/>
          </a:bodyPr>
          <a:lstStyle/>
          <a:p>
            <a:r>
              <a:rPr lang="en-US" dirty="0" smtClean="0">
                <a:latin typeface="Arial Narrow" pitchFamily="34" charset="0"/>
              </a:rPr>
              <a:t>For those interested in using this mechanism, comments will need to be submitted with your name and email address so that they can be approved by a moderator before they are posted.  For those of you who are involved in a program at a major US user facility, it may be more appropriate to work through your User Group to provide input to the subcommittee.  Other groups may want to 'self organize' in order to have their collective voice heard.</a:t>
            </a:r>
          </a:p>
          <a:p>
            <a:endParaRPr lang="en-US" dirty="0" smtClean="0">
              <a:latin typeface="Arial Narrow" pitchFamily="34" charset="0"/>
            </a:endParaRPr>
          </a:p>
          <a:p>
            <a:r>
              <a:rPr lang="en-US" dirty="0" smtClean="0">
                <a:latin typeface="Arial Narrow" pitchFamily="34" charset="0"/>
              </a:rPr>
              <a:t>Since this is not a new LRP exercise, extended White Papers detailing all of the potential avenues of research will likely not be very useful to the subcommittee.  More concise summaries putting the importance of the science in clear language would be particularly valuable.  In addition, the DNP Executive Committee has agreed to set aside time at the fall DNP meeting in Newport Beach (likely in conjunction with the Town Meeting) for community input to the process.  More information on the Fall Meeting plans will be forthcoming.</a:t>
            </a:r>
          </a:p>
          <a:p>
            <a:r>
              <a:rPr lang="en-US" dirty="0" smtClean="0">
                <a:latin typeface="Arial Narrow" pitchFamily="34" charset="0"/>
              </a:rPr>
              <a:t> </a:t>
            </a:r>
          </a:p>
          <a:p>
            <a:r>
              <a:rPr lang="en-US" dirty="0" smtClean="0">
                <a:latin typeface="Arial Narrow" pitchFamily="34" charset="0"/>
              </a:rPr>
              <a:t>Bob Tribble</a:t>
            </a:r>
          </a:p>
          <a:p>
            <a:r>
              <a:rPr lang="en-US" dirty="0" smtClean="0">
                <a:latin typeface="Arial Narrow" pitchFamily="34" charset="0"/>
              </a:rPr>
              <a:t>NSAC Subcommittee Chair</a:t>
            </a:r>
          </a:p>
          <a:p>
            <a:endParaRPr lang="en-US" dirty="0">
              <a:latin typeface="Arial Narrow" pitchFamily="34" charset="0"/>
            </a:endParaRPr>
          </a:p>
        </p:txBody>
      </p:sp>
      <p:sp>
        <p:nvSpPr>
          <p:cNvPr id="5" name="TextBox 4"/>
          <p:cNvSpPr txBox="1"/>
          <p:nvPr/>
        </p:nvSpPr>
        <p:spPr>
          <a:xfrm>
            <a:off x="1280160" y="209006"/>
            <a:ext cx="6977359" cy="369332"/>
          </a:xfrm>
          <a:prstGeom prst="rect">
            <a:avLst/>
          </a:prstGeom>
          <a:noFill/>
        </p:spPr>
        <p:txBody>
          <a:bodyPr wrap="none" rtlCol="0">
            <a:spAutoFit/>
          </a:bodyPr>
          <a:lstStyle/>
          <a:p>
            <a:r>
              <a:rPr lang="en-US" dirty="0" smtClean="0"/>
              <a:t>Message to the DNP from NSAC Subcommittee Chair, Bob Tribble</a:t>
            </a:r>
            <a:endParaRPr lang="en-US" dirty="0"/>
          </a:p>
        </p:txBody>
      </p:sp>
      <p:cxnSp>
        <p:nvCxnSpPr>
          <p:cNvPr id="6" name="Straight Connector 5"/>
          <p:cNvCxnSpPr/>
          <p:nvPr/>
        </p:nvCxnSpPr>
        <p:spPr>
          <a:xfrm>
            <a:off x="365760" y="3226526"/>
            <a:ext cx="809897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5280" y="3509555"/>
            <a:ext cx="809897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3792584"/>
            <a:ext cx="809897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59337" y="1854926"/>
            <a:ext cx="962297" cy="87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8343" y="2124892"/>
            <a:ext cx="8098971"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4469" y="2399212"/>
            <a:ext cx="5177245" cy="43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p>
            <a:fld id="{E4A9B130-D51B-4F55-B08F-81C6F902F710}" type="slidenum">
              <a:rPr lang="en-US"/>
              <a:pPr/>
              <a:t>32</a:t>
            </a:fld>
            <a:endParaRPr lang="en-US" dirty="0"/>
          </a:p>
        </p:txBody>
      </p:sp>
      <p:sp>
        <p:nvSpPr>
          <p:cNvPr id="140310" name="Rectangle 22"/>
          <p:cNvSpPr>
            <a:spLocks noGrp="1" noChangeArrowheads="1"/>
          </p:cNvSpPr>
          <p:nvPr>
            <p:ph type="title"/>
          </p:nvPr>
        </p:nvSpPr>
        <p:spPr>
          <a:xfrm>
            <a:off x="0" y="0"/>
            <a:ext cx="9144000" cy="723900"/>
          </a:xfrm>
        </p:spPr>
        <p:txBody>
          <a:bodyPr/>
          <a:lstStyle/>
          <a:p>
            <a:pPr eaLnBrk="1" hangingPunct="1">
              <a:defRPr/>
            </a:pPr>
            <a:r>
              <a:rPr lang="en-US" i="0" dirty="0" smtClean="0">
                <a:solidFill>
                  <a:srgbClr val="339933"/>
                </a:solidFill>
              </a:rPr>
              <a:t>Setting</a:t>
            </a:r>
            <a:r>
              <a:rPr lang="en-US" i="0" dirty="0" smtClean="0">
                <a:solidFill>
                  <a:srgbClr val="339933"/>
                </a:solidFill>
                <a:effectLst/>
              </a:rPr>
              <a:t> Science Priorities – NSAC Long Range Plans</a:t>
            </a:r>
          </a:p>
        </p:txBody>
      </p:sp>
      <p:sp>
        <p:nvSpPr>
          <p:cNvPr id="31748" name="Rectangle 23"/>
          <p:cNvSpPr>
            <a:spLocks noChangeArrowheads="1"/>
          </p:cNvSpPr>
          <p:nvPr/>
        </p:nvSpPr>
        <p:spPr bwMode="auto">
          <a:xfrm>
            <a:off x="4661647" y="950259"/>
            <a:ext cx="3962400" cy="762000"/>
          </a:xfrm>
          <a:prstGeom prst="rect">
            <a:avLst/>
          </a:prstGeom>
          <a:solidFill>
            <a:srgbClr val="FFFF99"/>
          </a:solidFill>
          <a:ln w="9525">
            <a:noFill/>
            <a:miter lim="800000"/>
            <a:headEnd/>
            <a:tailEnd/>
          </a:ln>
        </p:spPr>
        <p:txBody>
          <a:bodyPr wrap="none" anchor="ctr"/>
          <a:lstStyle/>
          <a:p>
            <a:endParaRPr lang="en-US"/>
          </a:p>
        </p:txBody>
      </p:sp>
      <p:sp>
        <p:nvSpPr>
          <p:cNvPr id="31749" name="Text Box 24"/>
          <p:cNvSpPr txBox="1">
            <a:spLocks noChangeArrowheads="1"/>
          </p:cNvSpPr>
          <p:nvPr/>
        </p:nvSpPr>
        <p:spPr bwMode="auto">
          <a:xfrm>
            <a:off x="4291106" y="914614"/>
            <a:ext cx="4796538" cy="2545072"/>
          </a:xfrm>
          <a:prstGeom prst="rect">
            <a:avLst/>
          </a:prstGeom>
          <a:noFill/>
          <a:ln w="9525">
            <a:noFill/>
            <a:miter lim="800000"/>
            <a:headEnd/>
            <a:tailEnd/>
          </a:ln>
        </p:spPr>
        <p:txBody>
          <a:bodyPr wrap="none" lIns="82058" tIns="41029" rIns="82058" bIns="41029">
            <a:spAutoFit/>
          </a:bodyPr>
          <a:lstStyle/>
          <a:p>
            <a:pPr defTabSz="820738"/>
            <a:r>
              <a:rPr lang="en-US" sz="1600" i="0" dirty="0">
                <a:solidFill>
                  <a:srgbClr val="005C0F"/>
                </a:solidFill>
                <a:latin typeface="Arial Narrow" pitchFamily="34" charset="0"/>
              </a:rPr>
              <a:t>          The Long Range Plans have:</a:t>
            </a:r>
          </a:p>
          <a:p>
            <a:pPr marL="820738" lvl="2" defTabSz="820738">
              <a:buFontTx/>
              <a:buChar char="•"/>
            </a:pPr>
            <a:r>
              <a:rPr lang="en-US" sz="1600" i="0" dirty="0">
                <a:solidFill>
                  <a:srgbClr val="005C0F"/>
                </a:solidFill>
                <a:latin typeface="Arial Narrow" pitchFamily="34" charset="0"/>
              </a:rPr>
              <a:t>     Identified the scientific opportunities</a:t>
            </a:r>
          </a:p>
          <a:p>
            <a:pPr marL="820738" lvl="2" defTabSz="820738">
              <a:buFontTx/>
              <a:buChar char="•"/>
            </a:pPr>
            <a:r>
              <a:rPr lang="en-US" sz="1600" i="0" dirty="0">
                <a:solidFill>
                  <a:srgbClr val="005C0F"/>
                </a:solidFill>
                <a:latin typeface="Arial Narrow" pitchFamily="34" charset="0"/>
              </a:rPr>
              <a:t>     Recommended scientific priorities</a:t>
            </a:r>
          </a:p>
          <a:p>
            <a:pPr marL="820738" lvl="2" defTabSz="820738"/>
            <a:endParaRPr lang="en-US" sz="1600" i="0" dirty="0">
              <a:solidFill>
                <a:srgbClr val="005C0F"/>
              </a:solidFill>
              <a:latin typeface="Arial Narrow" pitchFamily="34" charset="0"/>
            </a:endParaRPr>
          </a:p>
          <a:p>
            <a:pPr marL="820738" lvl="2" defTabSz="820738"/>
            <a:r>
              <a:rPr lang="en-US" sz="1600" i="0" dirty="0">
                <a:solidFill>
                  <a:srgbClr val="005C0F"/>
                </a:solidFill>
                <a:latin typeface="Arial Narrow" pitchFamily="34" charset="0"/>
                <a:sym typeface="Wingdings" pitchFamily="2" charset="2"/>
              </a:rPr>
              <a:t>  	   </a:t>
            </a:r>
            <a:r>
              <a:rPr lang="en-US" sz="1600" dirty="0" smtClean="0">
                <a:solidFill>
                  <a:srgbClr val="005C0F"/>
                </a:solidFill>
                <a:latin typeface="Arial Narrow" pitchFamily="34" charset="0"/>
                <a:sym typeface="Wingdings" pitchFamily="2" charset="2"/>
              </a:rPr>
              <a:t>The plans have been informed</a:t>
            </a:r>
            <a:r>
              <a:rPr lang="en-US" sz="1600" i="0" dirty="0" smtClean="0">
                <a:solidFill>
                  <a:srgbClr val="005C0F"/>
                </a:solidFill>
                <a:latin typeface="Arial Narrow" pitchFamily="34" charset="0"/>
                <a:sym typeface="Wingdings" pitchFamily="2" charset="2"/>
              </a:rPr>
              <a:t> </a:t>
            </a:r>
            <a:endParaRPr lang="en-US" sz="1600" i="0" dirty="0">
              <a:solidFill>
                <a:srgbClr val="005C0F"/>
              </a:solidFill>
              <a:latin typeface="Arial Narrow" pitchFamily="34" charset="0"/>
              <a:sym typeface="Wingdings" pitchFamily="2" charset="2"/>
            </a:endParaRPr>
          </a:p>
          <a:p>
            <a:pPr marL="820738" lvl="2" defTabSz="820738"/>
            <a:r>
              <a:rPr lang="en-US" sz="1600" i="0" dirty="0">
                <a:solidFill>
                  <a:srgbClr val="005C0F"/>
                </a:solidFill>
                <a:latin typeface="Arial Narrow" pitchFamily="34" charset="0"/>
                <a:sym typeface="Wingdings" pitchFamily="2" charset="2"/>
              </a:rPr>
              <a:t>	               </a:t>
            </a:r>
            <a:r>
              <a:rPr lang="en-US" sz="1600" dirty="0" smtClean="0">
                <a:solidFill>
                  <a:srgbClr val="005C0F"/>
                </a:solidFill>
                <a:latin typeface="Arial Narrow" pitchFamily="34" charset="0"/>
                <a:sym typeface="Wingdings" pitchFamily="2" charset="2"/>
              </a:rPr>
              <a:t>by a number of sources</a:t>
            </a:r>
          </a:p>
          <a:p>
            <a:pPr marL="820738" lvl="2" defTabSz="820738"/>
            <a:r>
              <a:rPr lang="en-US" sz="1600" i="0" dirty="0" smtClean="0">
                <a:solidFill>
                  <a:srgbClr val="005C0F"/>
                </a:solidFill>
                <a:latin typeface="Arial Narrow" pitchFamily="34" charset="0"/>
                <a:sym typeface="Wingdings" pitchFamily="2" charset="2"/>
              </a:rPr>
              <a:t>		including important </a:t>
            </a:r>
          </a:p>
          <a:p>
            <a:pPr marL="820738" lvl="2" defTabSz="820738"/>
            <a:r>
              <a:rPr lang="en-US" sz="1600" dirty="0" smtClean="0">
                <a:solidFill>
                  <a:srgbClr val="005C0F"/>
                </a:solidFill>
                <a:latin typeface="Arial Narrow" pitchFamily="34" charset="0"/>
                <a:sym typeface="Wingdings" pitchFamily="2" charset="2"/>
              </a:rPr>
              <a:t>		    National Academy Studies</a:t>
            </a:r>
            <a:endParaRPr lang="en-US" sz="1600" i="0" dirty="0">
              <a:solidFill>
                <a:srgbClr val="005C0F"/>
              </a:solidFill>
              <a:latin typeface="Arial Narrow" pitchFamily="34" charset="0"/>
            </a:endParaRPr>
          </a:p>
          <a:p>
            <a:pPr marL="1230313" lvl="3" defTabSz="820738">
              <a:buFont typeface="Wingdings" pitchFamily="2" charset="2"/>
              <a:buNone/>
            </a:pPr>
            <a:endParaRPr lang="en-US" sz="1600" i="0" dirty="0">
              <a:solidFill>
                <a:srgbClr val="005C0F"/>
              </a:solidFill>
              <a:latin typeface="Arial Narrow" pitchFamily="34" charset="0"/>
            </a:endParaRPr>
          </a:p>
          <a:p>
            <a:pPr marL="1230313" lvl="3" defTabSz="820738">
              <a:buFont typeface="Wingdings" pitchFamily="2" charset="2"/>
              <a:buNone/>
            </a:pPr>
            <a:r>
              <a:rPr lang="en-US" sz="1600" i="0" dirty="0">
                <a:solidFill>
                  <a:srgbClr val="005C0F"/>
                </a:solidFill>
                <a:latin typeface="Arial Narrow" pitchFamily="34" charset="0"/>
              </a:rPr>
              <a:t>			</a:t>
            </a:r>
            <a:endParaRPr lang="en-US" sz="1600" b="1" i="0" dirty="0">
              <a:solidFill>
                <a:srgbClr val="005C0F"/>
              </a:solidFill>
              <a:latin typeface="Arial Narrow" pitchFamily="34" charset="0"/>
            </a:endParaRPr>
          </a:p>
        </p:txBody>
      </p:sp>
      <p:pic>
        <p:nvPicPr>
          <p:cNvPr id="31750" name="Picture 25" descr="LRP79_Cover"/>
          <p:cNvPicPr>
            <a:picLocks noChangeAspect="1" noChangeArrowheads="1"/>
          </p:cNvPicPr>
          <p:nvPr/>
        </p:nvPicPr>
        <p:blipFill>
          <a:blip r:embed="rId2" cstate="print"/>
          <a:srcRect/>
          <a:stretch>
            <a:fillRect/>
          </a:stretch>
        </p:blipFill>
        <p:spPr bwMode="auto">
          <a:xfrm>
            <a:off x="0" y="972670"/>
            <a:ext cx="1927225" cy="2514600"/>
          </a:xfrm>
          <a:prstGeom prst="rect">
            <a:avLst/>
          </a:prstGeom>
          <a:noFill/>
          <a:ln w="9525">
            <a:noFill/>
            <a:miter lim="800000"/>
            <a:headEnd/>
            <a:tailEnd/>
          </a:ln>
        </p:spPr>
      </p:pic>
      <p:pic>
        <p:nvPicPr>
          <p:cNvPr id="31751" name="Picture 26" descr="LRP83_Cover"/>
          <p:cNvPicPr>
            <a:picLocks noChangeAspect="1" noChangeArrowheads="1"/>
          </p:cNvPicPr>
          <p:nvPr/>
        </p:nvPicPr>
        <p:blipFill>
          <a:blip r:embed="rId3" cstate="print"/>
          <a:srcRect/>
          <a:stretch>
            <a:fillRect/>
          </a:stretch>
        </p:blipFill>
        <p:spPr bwMode="auto">
          <a:xfrm>
            <a:off x="1398495" y="1322294"/>
            <a:ext cx="1916113" cy="2514600"/>
          </a:xfrm>
          <a:prstGeom prst="rect">
            <a:avLst/>
          </a:prstGeom>
          <a:noFill/>
          <a:ln w="9525">
            <a:noFill/>
            <a:miter lim="800000"/>
            <a:headEnd/>
            <a:tailEnd/>
          </a:ln>
        </p:spPr>
      </p:pic>
      <p:pic>
        <p:nvPicPr>
          <p:cNvPr id="31752" name="Picture 27" descr="LRP89_Cover"/>
          <p:cNvPicPr>
            <a:picLocks noChangeAspect="1" noChangeArrowheads="1"/>
          </p:cNvPicPr>
          <p:nvPr/>
        </p:nvPicPr>
        <p:blipFill>
          <a:blip r:embed="rId4" cstate="print"/>
          <a:srcRect/>
          <a:stretch>
            <a:fillRect/>
          </a:stretch>
        </p:blipFill>
        <p:spPr bwMode="auto">
          <a:xfrm>
            <a:off x="2756647" y="1860177"/>
            <a:ext cx="1933575" cy="2514600"/>
          </a:xfrm>
          <a:prstGeom prst="rect">
            <a:avLst/>
          </a:prstGeom>
          <a:noFill/>
          <a:ln w="9525">
            <a:noFill/>
            <a:miter lim="800000"/>
            <a:headEnd/>
            <a:tailEnd/>
          </a:ln>
        </p:spPr>
      </p:pic>
      <p:pic>
        <p:nvPicPr>
          <p:cNvPr id="31753" name="Picture 28" descr="lrp2"/>
          <p:cNvPicPr>
            <a:picLocks noChangeAspect="1" noChangeArrowheads="1"/>
          </p:cNvPicPr>
          <p:nvPr/>
        </p:nvPicPr>
        <p:blipFill>
          <a:blip r:embed="rId5" cstate="print"/>
          <a:srcRect/>
          <a:stretch>
            <a:fillRect/>
          </a:stretch>
        </p:blipFill>
        <p:spPr bwMode="auto">
          <a:xfrm>
            <a:off x="4204447" y="2371165"/>
            <a:ext cx="1922463" cy="2547938"/>
          </a:xfrm>
          <a:prstGeom prst="rect">
            <a:avLst/>
          </a:prstGeom>
          <a:noFill/>
          <a:ln w="9525">
            <a:noFill/>
            <a:miter lim="800000"/>
            <a:headEnd/>
            <a:tailEnd/>
          </a:ln>
        </p:spPr>
      </p:pic>
      <p:sp>
        <p:nvSpPr>
          <p:cNvPr id="140317" name="Text Box 29"/>
          <p:cNvSpPr txBox="1">
            <a:spLocks noChangeArrowheads="1"/>
          </p:cNvSpPr>
          <p:nvPr/>
        </p:nvSpPr>
        <p:spPr bwMode="auto">
          <a:xfrm>
            <a:off x="642938" y="695792"/>
            <a:ext cx="469900" cy="265112"/>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1979</a:t>
            </a:r>
          </a:p>
        </p:txBody>
      </p:sp>
      <p:sp>
        <p:nvSpPr>
          <p:cNvPr id="140318" name="Text Box 30"/>
          <p:cNvSpPr txBox="1">
            <a:spLocks noChangeArrowheads="1"/>
          </p:cNvSpPr>
          <p:nvPr/>
        </p:nvSpPr>
        <p:spPr bwMode="auto">
          <a:xfrm>
            <a:off x="2021728" y="1062878"/>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1983</a:t>
            </a:r>
          </a:p>
        </p:txBody>
      </p:sp>
      <p:sp>
        <p:nvSpPr>
          <p:cNvPr id="140319" name="Text Box 31"/>
          <p:cNvSpPr txBox="1">
            <a:spLocks noChangeArrowheads="1"/>
          </p:cNvSpPr>
          <p:nvPr/>
        </p:nvSpPr>
        <p:spPr bwMode="auto">
          <a:xfrm>
            <a:off x="3478306" y="1618129"/>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1989</a:t>
            </a:r>
          </a:p>
        </p:txBody>
      </p:sp>
      <p:sp>
        <p:nvSpPr>
          <p:cNvPr id="140320" name="Text Box 32"/>
          <p:cNvSpPr txBox="1">
            <a:spLocks noChangeArrowheads="1"/>
          </p:cNvSpPr>
          <p:nvPr/>
        </p:nvSpPr>
        <p:spPr bwMode="auto">
          <a:xfrm>
            <a:off x="4926106" y="2088776"/>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1996</a:t>
            </a:r>
          </a:p>
        </p:txBody>
      </p:sp>
      <p:sp>
        <p:nvSpPr>
          <p:cNvPr id="140321" name="Text Box 33"/>
          <p:cNvSpPr txBox="1">
            <a:spLocks noChangeArrowheads="1"/>
          </p:cNvSpPr>
          <p:nvPr/>
        </p:nvSpPr>
        <p:spPr bwMode="auto">
          <a:xfrm>
            <a:off x="6333565" y="2720788"/>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2002</a:t>
            </a:r>
          </a:p>
        </p:txBody>
      </p:sp>
      <p:sp>
        <p:nvSpPr>
          <p:cNvPr id="31759" name="Text Box 34"/>
          <p:cNvSpPr txBox="1">
            <a:spLocks noChangeArrowheads="1"/>
          </p:cNvSpPr>
          <p:nvPr/>
        </p:nvSpPr>
        <p:spPr bwMode="auto">
          <a:xfrm>
            <a:off x="244180" y="4352579"/>
            <a:ext cx="5242219" cy="1806408"/>
          </a:xfrm>
          <a:prstGeom prst="rect">
            <a:avLst/>
          </a:prstGeom>
          <a:noFill/>
          <a:ln w="9525">
            <a:noFill/>
            <a:miter lim="800000"/>
            <a:headEnd/>
            <a:tailEnd/>
          </a:ln>
        </p:spPr>
        <p:txBody>
          <a:bodyPr wrap="square" lIns="82058" tIns="41029" rIns="82058" bIns="41029">
            <a:spAutoFit/>
          </a:bodyPr>
          <a:lstStyle/>
          <a:p>
            <a:pPr marL="155575" indent="-155575" defTabSz="820738"/>
            <a:r>
              <a:rPr lang="en-US" sz="1600" dirty="0" smtClean="0">
                <a:solidFill>
                  <a:srgbClr val="006600"/>
                </a:solidFill>
                <a:latin typeface="Arial Narrow" pitchFamily="34" charset="0"/>
              </a:rPr>
              <a:t>The record of important a</a:t>
            </a:r>
            <a:r>
              <a:rPr lang="en-US" sz="1600" i="0" dirty="0" smtClean="0">
                <a:solidFill>
                  <a:srgbClr val="006600"/>
                </a:solidFill>
                <a:latin typeface="Arial Narrow" pitchFamily="34" charset="0"/>
              </a:rPr>
              <a:t>ccomplishments and </a:t>
            </a:r>
          </a:p>
          <a:p>
            <a:pPr marL="155575" indent="-155575" defTabSz="820738"/>
            <a:r>
              <a:rPr lang="en-US" sz="1600" i="0" dirty="0" smtClean="0">
                <a:solidFill>
                  <a:srgbClr val="006600"/>
                </a:solidFill>
                <a:latin typeface="Arial Narrow" pitchFamily="34" charset="0"/>
              </a:rPr>
              <a:t>successes  today is largely </a:t>
            </a:r>
            <a:r>
              <a:rPr lang="en-US" sz="1600" i="0" dirty="0">
                <a:solidFill>
                  <a:srgbClr val="006600"/>
                </a:solidFill>
                <a:latin typeface="Arial Narrow" pitchFamily="34" charset="0"/>
              </a:rPr>
              <a:t>a result of:</a:t>
            </a:r>
          </a:p>
          <a:p>
            <a:pPr marL="155575" indent="-155575" defTabSz="820738"/>
            <a:endParaRPr lang="en-US" sz="800" i="0" dirty="0">
              <a:solidFill>
                <a:srgbClr val="006600"/>
              </a:solidFill>
              <a:latin typeface="Arial Narrow" pitchFamily="34" charset="0"/>
            </a:endParaRPr>
          </a:p>
          <a:p>
            <a:pPr marL="155575" indent="-155575" defTabSz="820738">
              <a:buFontTx/>
              <a:buChar char="•"/>
            </a:pPr>
            <a:r>
              <a:rPr lang="en-US" sz="1600" i="0" dirty="0">
                <a:solidFill>
                  <a:srgbClr val="006600"/>
                </a:solidFill>
                <a:latin typeface="Arial Narrow" pitchFamily="34" charset="0"/>
              </a:rPr>
              <a:t>  The responsible/visionary </a:t>
            </a:r>
            <a:r>
              <a:rPr lang="en-US" sz="1600" b="1" i="0" dirty="0">
                <a:solidFill>
                  <a:srgbClr val="006600"/>
                </a:solidFill>
                <a:latin typeface="Arial Narrow" pitchFamily="34" charset="0"/>
              </a:rPr>
              <a:t>strategic </a:t>
            </a:r>
            <a:r>
              <a:rPr lang="en-US" sz="1600" b="1" i="0" dirty="0" smtClean="0">
                <a:solidFill>
                  <a:srgbClr val="006600"/>
                </a:solidFill>
                <a:latin typeface="Arial Narrow" pitchFamily="34" charset="0"/>
              </a:rPr>
              <a:t>planning</a:t>
            </a:r>
            <a:r>
              <a:rPr lang="en-US" sz="1600" i="0" dirty="0" smtClean="0">
                <a:solidFill>
                  <a:srgbClr val="006600"/>
                </a:solidFill>
                <a:latin typeface="Arial Narrow" pitchFamily="34" charset="0"/>
              </a:rPr>
              <a:t> </a:t>
            </a:r>
            <a:r>
              <a:rPr lang="en-US" sz="1600" i="0" dirty="0">
                <a:solidFill>
                  <a:srgbClr val="006600"/>
                </a:solidFill>
                <a:latin typeface="Arial Narrow" pitchFamily="34" charset="0"/>
              </a:rPr>
              <a:t>embodied in </a:t>
            </a:r>
            <a:r>
              <a:rPr lang="en-US" sz="1600" i="0" dirty="0" smtClean="0">
                <a:solidFill>
                  <a:srgbClr val="006600"/>
                </a:solidFill>
                <a:latin typeface="Arial Narrow" pitchFamily="34" charset="0"/>
              </a:rPr>
              <a:t>the</a:t>
            </a:r>
          </a:p>
          <a:p>
            <a:pPr marL="155575" indent="-155575" defTabSz="820738"/>
            <a:r>
              <a:rPr lang="en-US" sz="1600" dirty="0" smtClean="0">
                <a:solidFill>
                  <a:srgbClr val="006600"/>
                </a:solidFill>
                <a:latin typeface="Arial Narrow" pitchFamily="34" charset="0"/>
              </a:rPr>
              <a:t>     </a:t>
            </a:r>
            <a:r>
              <a:rPr lang="en-US" sz="1600" i="0" dirty="0" smtClean="0">
                <a:solidFill>
                  <a:srgbClr val="006600"/>
                </a:solidFill>
                <a:latin typeface="Arial Narrow" pitchFamily="34" charset="0"/>
              </a:rPr>
              <a:t> </a:t>
            </a:r>
            <a:r>
              <a:rPr lang="en-US" sz="1600" i="0" dirty="0">
                <a:solidFill>
                  <a:srgbClr val="006600"/>
                </a:solidFill>
                <a:latin typeface="Arial Narrow" pitchFamily="34" charset="0"/>
              </a:rPr>
              <a:t>NSAC Long Range Plans</a:t>
            </a:r>
          </a:p>
          <a:p>
            <a:pPr marL="155575" indent="-155575" defTabSz="820738"/>
            <a:endParaRPr lang="en-US" sz="800" i="0" dirty="0">
              <a:solidFill>
                <a:srgbClr val="006600"/>
              </a:solidFill>
              <a:latin typeface="Arial Narrow" pitchFamily="34" charset="0"/>
            </a:endParaRPr>
          </a:p>
          <a:p>
            <a:pPr marL="155575" indent="-155575" defTabSz="820738">
              <a:buFontTx/>
              <a:buChar char="•"/>
            </a:pPr>
            <a:r>
              <a:rPr lang="en-US" sz="1600" i="0" dirty="0">
                <a:solidFill>
                  <a:srgbClr val="006600"/>
                </a:solidFill>
                <a:latin typeface="Arial Narrow" pitchFamily="34" charset="0"/>
              </a:rPr>
              <a:t>  Federal government’s decision to utilize the guidance</a:t>
            </a:r>
          </a:p>
          <a:p>
            <a:pPr marL="155575" indent="-155575" defTabSz="820738"/>
            <a:r>
              <a:rPr lang="en-US" sz="1600" i="0" dirty="0">
                <a:solidFill>
                  <a:srgbClr val="006600"/>
                </a:solidFill>
                <a:latin typeface="Arial Narrow" pitchFamily="34" charset="0"/>
              </a:rPr>
              <a:t>      and provide the needed resources</a:t>
            </a:r>
          </a:p>
        </p:txBody>
      </p:sp>
      <p:pic>
        <p:nvPicPr>
          <p:cNvPr id="31760" name="Picture 35" descr="LRP2002_Cover"/>
          <p:cNvPicPr>
            <a:picLocks noChangeAspect="1" noChangeArrowheads="1"/>
          </p:cNvPicPr>
          <p:nvPr/>
        </p:nvPicPr>
        <p:blipFill>
          <a:blip r:embed="rId6" cstate="print"/>
          <a:srcRect/>
          <a:stretch>
            <a:fillRect/>
          </a:stretch>
        </p:blipFill>
        <p:spPr bwMode="auto">
          <a:xfrm>
            <a:off x="5755341" y="3124200"/>
            <a:ext cx="2003425" cy="2590800"/>
          </a:xfrm>
          <a:prstGeom prst="rect">
            <a:avLst/>
          </a:prstGeom>
          <a:noFill/>
          <a:ln w="9525">
            <a:noFill/>
            <a:miter lim="800000"/>
            <a:headEnd/>
            <a:tailEnd/>
          </a:ln>
        </p:spPr>
      </p:pic>
      <p:sp>
        <p:nvSpPr>
          <p:cNvPr id="31761" name="Rectangle 36"/>
          <p:cNvSpPr>
            <a:spLocks noChangeArrowheads="1"/>
          </p:cNvSpPr>
          <p:nvPr/>
        </p:nvSpPr>
        <p:spPr bwMode="auto">
          <a:xfrm>
            <a:off x="7010400" y="3810000"/>
            <a:ext cx="1981200" cy="2590800"/>
          </a:xfrm>
          <a:prstGeom prst="rect">
            <a:avLst/>
          </a:prstGeom>
          <a:noFill/>
          <a:ln w="12700" algn="ctr">
            <a:noFill/>
            <a:miter lim="800000"/>
            <a:headEnd/>
            <a:tailEnd/>
          </a:ln>
        </p:spPr>
        <p:txBody>
          <a:bodyPr anchor="ctr">
            <a:spAutoFit/>
          </a:bodyPr>
          <a:lstStyle/>
          <a:p>
            <a:endParaRPr lang="en-US"/>
          </a:p>
        </p:txBody>
      </p:sp>
      <p:sp>
        <p:nvSpPr>
          <p:cNvPr id="140326" name="Text Box 38"/>
          <p:cNvSpPr txBox="1">
            <a:spLocks noChangeArrowheads="1"/>
          </p:cNvSpPr>
          <p:nvPr/>
        </p:nvSpPr>
        <p:spPr bwMode="auto">
          <a:xfrm>
            <a:off x="7785847" y="3272117"/>
            <a:ext cx="469900" cy="265113"/>
          </a:xfrm>
          <a:prstGeom prst="rect">
            <a:avLst/>
          </a:prstGeom>
          <a:noFill/>
          <a:ln w="9525">
            <a:noFill/>
            <a:miter lim="800000"/>
            <a:headEnd/>
            <a:tailEnd/>
          </a:ln>
          <a:effectLst/>
        </p:spPr>
        <p:txBody>
          <a:bodyPr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2007</a:t>
            </a:r>
          </a:p>
        </p:txBody>
      </p:sp>
      <p:pic>
        <p:nvPicPr>
          <p:cNvPr id="31763" name="Picture 39"/>
          <p:cNvPicPr>
            <a:picLocks noChangeAspect="1" noChangeArrowheads="1"/>
          </p:cNvPicPr>
          <p:nvPr/>
        </p:nvPicPr>
        <p:blipFill>
          <a:blip r:embed="rId7" cstate="print"/>
          <a:srcRect/>
          <a:stretch>
            <a:fillRect/>
          </a:stretch>
        </p:blipFill>
        <p:spPr bwMode="auto">
          <a:xfrm>
            <a:off x="6843059" y="3568794"/>
            <a:ext cx="2066925" cy="2576512"/>
          </a:xfrm>
          <a:prstGeom prst="rect">
            <a:avLst/>
          </a:prstGeom>
          <a:noFill/>
          <a:ln w="9525">
            <a:noFill/>
            <a:miter lim="800000"/>
            <a:headEnd/>
            <a:tailEnd/>
          </a:ln>
        </p:spPr>
      </p:pic>
      <p:sp>
        <p:nvSpPr>
          <p:cNvPr id="22"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3151" y="277315"/>
            <a:ext cx="7600950" cy="400110"/>
          </a:xfrm>
          <a:prstGeom prst="rect">
            <a:avLst/>
          </a:prstGeom>
          <a:noFill/>
        </p:spPr>
        <p:txBody>
          <a:bodyPr wrap="square" rtlCol="0">
            <a:spAutoFit/>
          </a:bodyPr>
          <a:lstStyle/>
          <a:p>
            <a:pPr algn="ctr"/>
            <a:r>
              <a:rPr lang="en-US" sz="2000" dirty="0" smtClean="0">
                <a:solidFill>
                  <a:srgbClr val="336600"/>
                </a:solidFill>
                <a:latin typeface="Arial" pitchFamily="34" charset="0"/>
                <a:cs typeface="Arial" pitchFamily="34" charset="0"/>
              </a:rPr>
              <a:t>Timeline of DOE Nuclear Physics Facilities </a:t>
            </a:r>
            <a:endParaRPr lang="en-US" sz="2000" dirty="0">
              <a:solidFill>
                <a:srgbClr val="336600"/>
              </a:solidFill>
              <a:latin typeface="Arial" pitchFamily="34" charset="0"/>
              <a:cs typeface="Arial" pitchFamily="34" charset="0"/>
            </a:endParaRPr>
          </a:p>
        </p:txBody>
      </p:sp>
      <p:sp>
        <p:nvSpPr>
          <p:cNvPr id="4" name="TextBox 3"/>
          <p:cNvSpPr txBox="1"/>
          <p:nvPr/>
        </p:nvSpPr>
        <p:spPr>
          <a:xfrm>
            <a:off x="257895" y="4251608"/>
            <a:ext cx="8698215" cy="1600438"/>
          </a:xfrm>
          <a:prstGeom prst="rect">
            <a:avLst/>
          </a:prstGeom>
          <a:noFill/>
          <a:ln>
            <a:solidFill>
              <a:schemeClr val="tx1"/>
            </a:solidFill>
          </a:ln>
        </p:spPr>
        <p:txBody>
          <a:bodyPr wrap="square" rtlCol="0">
            <a:spAutoFit/>
          </a:bodyPr>
          <a:lstStyle/>
          <a:p>
            <a:r>
              <a:rPr lang="en-US" sz="1600" dirty="0" smtClean="0">
                <a:latin typeface="Arial Narrow" pitchFamily="34" charset="0"/>
              </a:rPr>
              <a:t>Additional Comments:</a:t>
            </a:r>
          </a:p>
          <a:p>
            <a:endParaRPr lang="en-US" sz="600" dirty="0" smtClean="0">
              <a:latin typeface="Arial Narrow" pitchFamily="34" charset="0"/>
            </a:endParaRPr>
          </a:p>
          <a:p>
            <a:r>
              <a:rPr lang="en-US" sz="1600" dirty="0" smtClean="0">
                <a:latin typeface="Arial Narrow" pitchFamily="34" charset="0"/>
              </a:rPr>
              <a:t>Other opportunities passed over due to prioritization in the field are not shown: e.g., KAON, LISS, ORLAND</a:t>
            </a:r>
          </a:p>
          <a:p>
            <a:endParaRPr lang="en-US" sz="600" dirty="0" smtClean="0">
              <a:latin typeface="Arial Narrow" pitchFamily="34" charset="0"/>
            </a:endParaRPr>
          </a:p>
          <a:p>
            <a:r>
              <a:rPr lang="en-US" sz="1600" dirty="0" smtClean="0">
                <a:latin typeface="Arial Narrow" pitchFamily="34" charset="0"/>
              </a:rPr>
              <a:t>The community has envisioned a Facility for Rare Isotope Beams beginning operation near the end of this decade</a:t>
            </a:r>
          </a:p>
          <a:p>
            <a:endParaRPr lang="en-US" sz="600" dirty="0" smtClean="0">
              <a:latin typeface="Arial Narrow" pitchFamily="34" charset="0"/>
            </a:endParaRPr>
          </a:p>
          <a:p>
            <a:r>
              <a:rPr lang="en-US" sz="1600" dirty="0" smtClean="0">
                <a:latin typeface="Arial Narrow" pitchFamily="34" charset="0"/>
              </a:rPr>
              <a:t>NSF facilities are not shown.</a:t>
            </a:r>
          </a:p>
          <a:p>
            <a:r>
              <a:rPr lang="en-US" sz="1600" dirty="0" smtClean="0">
                <a:latin typeface="Arial Narrow" pitchFamily="34" charset="0"/>
              </a:rPr>
              <a:t>   </a:t>
            </a:r>
          </a:p>
        </p:txBody>
      </p:sp>
      <p:sp>
        <p:nvSpPr>
          <p:cNvPr id="6" name="Slide Number Placeholder 2"/>
          <p:cNvSpPr>
            <a:spLocks noGrp="1"/>
          </p:cNvSpPr>
          <p:nvPr>
            <p:ph type="sldNum" sz="quarter" idx="12"/>
          </p:nvPr>
        </p:nvSpPr>
        <p:spPr>
          <a:xfrm>
            <a:off x="8413750" y="6351588"/>
            <a:ext cx="381000" cy="365125"/>
          </a:xfrm>
        </p:spPr>
        <p:txBody>
          <a:bodyPr/>
          <a:lstStyle/>
          <a:p>
            <a:fld id="{68F455FD-F83C-4433-AE11-4D89943CC4D6}" type="slidenum">
              <a:rPr lang="en-US" smtClean="0"/>
              <a:pPr/>
              <a:t>33</a:t>
            </a:fld>
            <a:endParaRPr lang="en-US" dirty="0"/>
          </a:p>
        </p:txBody>
      </p:sp>
      <p:grpSp>
        <p:nvGrpSpPr>
          <p:cNvPr id="2" name="Group 4"/>
          <p:cNvGrpSpPr>
            <a:grpSpLocks noChangeAspect="1"/>
          </p:cNvGrpSpPr>
          <p:nvPr/>
        </p:nvGrpSpPr>
        <p:grpSpPr bwMode="auto">
          <a:xfrm>
            <a:off x="698000" y="886347"/>
            <a:ext cx="7842250" cy="3276600"/>
            <a:chOff x="345" y="582"/>
            <a:chExt cx="4940" cy="2064"/>
          </a:xfrm>
        </p:grpSpPr>
        <p:sp>
          <p:nvSpPr>
            <p:cNvPr id="121859" name="AutoShape 3"/>
            <p:cNvSpPr>
              <a:spLocks noChangeAspect="1" noChangeArrowheads="1" noTextEdit="1"/>
            </p:cNvSpPr>
            <p:nvPr/>
          </p:nvSpPr>
          <p:spPr bwMode="auto">
            <a:xfrm>
              <a:off x="345" y="582"/>
              <a:ext cx="4892" cy="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1" name="Rectangle 5"/>
            <p:cNvSpPr>
              <a:spLocks noChangeArrowheads="1"/>
            </p:cNvSpPr>
            <p:nvPr/>
          </p:nvSpPr>
          <p:spPr bwMode="auto">
            <a:xfrm>
              <a:off x="506" y="703"/>
              <a:ext cx="3621" cy="172"/>
            </a:xfrm>
            <a:prstGeom prst="rect">
              <a:avLst/>
            </a:prstGeom>
            <a:solidFill>
              <a:srgbClr val="95B3D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2" name="Rectangle 6"/>
            <p:cNvSpPr>
              <a:spLocks noChangeArrowheads="1"/>
            </p:cNvSpPr>
            <p:nvPr/>
          </p:nvSpPr>
          <p:spPr bwMode="auto">
            <a:xfrm>
              <a:off x="977" y="891"/>
              <a:ext cx="1777" cy="172"/>
            </a:xfrm>
            <a:prstGeom prst="rect">
              <a:avLst/>
            </a:prstGeom>
            <a:solidFill>
              <a:srgbClr val="9537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1863" name="Rectangle 7"/>
            <p:cNvSpPr>
              <a:spLocks noChangeArrowheads="1"/>
            </p:cNvSpPr>
            <p:nvPr/>
          </p:nvSpPr>
          <p:spPr bwMode="auto">
            <a:xfrm>
              <a:off x="977" y="1060"/>
              <a:ext cx="3364" cy="172"/>
            </a:xfrm>
            <a:prstGeom prst="rect">
              <a:avLst/>
            </a:prstGeom>
            <a:solidFill>
              <a:srgbClr val="FF99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4" name="Rectangle 8"/>
            <p:cNvSpPr>
              <a:spLocks noChangeArrowheads="1"/>
            </p:cNvSpPr>
            <p:nvPr/>
          </p:nvSpPr>
          <p:spPr bwMode="auto">
            <a:xfrm>
              <a:off x="1184" y="1223"/>
              <a:ext cx="1586" cy="181"/>
            </a:xfrm>
            <a:prstGeom prst="rect">
              <a:avLst/>
            </a:prstGeom>
            <a:solidFill>
              <a:srgbClr val="33CC3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5" name="Rectangle 9"/>
            <p:cNvSpPr>
              <a:spLocks noChangeArrowheads="1"/>
            </p:cNvSpPr>
            <p:nvPr/>
          </p:nvSpPr>
          <p:spPr bwMode="auto">
            <a:xfrm>
              <a:off x="1836" y="1404"/>
              <a:ext cx="3401" cy="181"/>
            </a:xfrm>
            <a:prstGeom prst="rect">
              <a:avLst/>
            </a:prstGeom>
            <a:solidFill>
              <a:srgbClr val="3976E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6" name="Rectangle 10"/>
            <p:cNvSpPr>
              <a:spLocks noChangeArrowheads="1"/>
            </p:cNvSpPr>
            <p:nvPr/>
          </p:nvSpPr>
          <p:spPr bwMode="auto">
            <a:xfrm>
              <a:off x="2055" y="1576"/>
              <a:ext cx="2532" cy="201"/>
            </a:xfrm>
            <a:prstGeom prst="rect">
              <a:avLst/>
            </a:prstGeom>
            <a:solidFill>
              <a:srgbClr val="B2A1C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7" name="Rectangle 11"/>
            <p:cNvSpPr>
              <a:spLocks noChangeArrowheads="1"/>
            </p:cNvSpPr>
            <p:nvPr/>
          </p:nvSpPr>
          <p:spPr bwMode="auto">
            <a:xfrm>
              <a:off x="2390" y="1767"/>
              <a:ext cx="1041" cy="18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8" name="Rectangle 12"/>
            <p:cNvSpPr>
              <a:spLocks noChangeArrowheads="1"/>
            </p:cNvSpPr>
            <p:nvPr/>
          </p:nvSpPr>
          <p:spPr bwMode="auto">
            <a:xfrm>
              <a:off x="2782" y="1939"/>
              <a:ext cx="2455" cy="182"/>
            </a:xfrm>
            <a:prstGeom prst="rect">
              <a:avLst/>
            </a:prstGeom>
            <a:solidFill>
              <a:srgbClr val="75923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69" name="Rectangle 13"/>
            <p:cNvSpPr>
              <a:spLocks noChangeArrowheads="1"/>
            </p:cNvSpPr>
            <p:nvPr/>
          </p:nvSpPr>
          <p:spPr bwMode="auto">
            <a:xfrm>
              <a:off x="3001" y="2111"/>
              <a:ext cx="1921" cy="182"/>
            </a:xfrm>
            <a:prstGeom prst="rect">
              <a:avLst/>
            </a:prstGeom>
            <a:solidFill>
              <a:srgbClr val="93CDD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70" name="Rectangle 14"/>
            <p:cNvSpPr>
              <a:spLocks noChangeArrowheads="1"/>
            </p:cNvSpPr>
            <p:nvPr/>
          </p:nvSpPr>
          <p:spPr bwMode="auto">
            <a:xfrm>
              <a:off x="3527" y="2283"/>
              <a:ext cx="1710" cy="182"/>
            </a:xfrm>
            <a:prstGeom prst="rect">
              <a:avLst/>
            </a:prstGeom>
            <a:solidFill>
              <a:srgbClr val="7030A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71" name="Rectangle 15"/>
            <p:cNvSpPr>
              <a:spLocks noChangeArrowheads="1"/>
            </p:cNvSpPr>
            <p:nvPr/>
          </p:nvSpPr>
          <p:spPr bwMode="auto">
            <a:xfrm>
              <a:off x="503" y="703"/>
              <a:ext cx="1745"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88-Inch Cyclotron 1962-2003</a:t>
              </a:r>
              <a:endParaRPr kumimoji="0" lang="en-US" sz="1800" b="1" i="0" u="none" strike="noStrike" cap="none" normalizeH="0" baseline="0" dirty="0" smtClean="0">
                <a:ln>
                  <a:noFill/>
                </a:ln>
                <a:solidFill>
                  <a:schemeClr val="tx1"/>
                </a:solidFill>
                <a:effectLst/>
                <a:latin typeface="Arial" pitchFamily="34" charset="0"/>
              </a:endParaRPr>
            </a:p>
          </p:txBody>
        </p:sp>
        <p:sp>
          <p:nvSpPr>
            <p:cNvPr id="121872" name="Rectangle 16"/>
            <p:cNvSpPr>
              <a:spLocks noChangeArrowheads="1"/>
            </p:cNvSpPr>
            <p:nvPr/>
          </p:nvSpPr>
          <p:spPr bwMode="auto">
            <a:xfrm>
              <a:off x="982" y="891"/>
              <a:ext cx="114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Bevelac 1971-1993</a:t>
              </a:r>
              <a:endParaRPr kumimoji="0" lang="en-US" sz="1800" b="1" i="0" u="none" strike="noStrike" cap="none" normalizeH="0" baseline="0" dirty="0" smtClean="0">
                <a:ln>
                  <a:noFill/>
                </a:ln>
                <a:solidFill>
                  <a:schemeClr val="bg1"/>
                </a:solidFill>
                <a:effectLst/>
                <a:latin typeface="Arial" pitchFamily="34" charset="0"/>
              </a:endParaRPr>
            </a:p>
          </p:txBody>
        </p:sp>
        <p:sp>
          <p:nvSpPr>
            <p:cNvPr id="121873" name="Rectangle 17"/>
            <p:cNvSpPr>
              <a:spLocks noChangeArrowheads="1"/>
            </p:cNvSpPr>
            <p:nvPr/>
          </p:nvSpPr>
          <p:spPr bwMode="auto">
            <a:xfrm>
              <a:off x="982" y="1078"/>
              <a:ext cx="1041"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Bates  1971-2005</a:t>
              </a:r>
              <a:endParaRPr kumimoji="0" lang="en-US" sz="1800" b="1" i="0" u="none" strike="noStrike" cap="none" normalizeH="0" baseline="0" dirty="0" smtClean="0">
                <a:ln>
                  <a:noFill/>
                </a:ln>
                <a:solidFill>
                  <a:schemeClr val="tx1"/>
                </a:solidFill>
                <a:effectLst/>
                <a:latin typeface="Arial" pitchFamily="34" charset="0"/>
              </a:endParaRPr>
            </a:p>
          </p:txBody>
        </p:sp>
        <p:sp>
          <p:nvSpPr>
            <p:cNvPr id="121874" name="Rectangle 18"/>
            <p:cNvSpPr>
              <a:spLocks noChangeArrowheads="1"/>
            </p:cNvSpPr>
            <p:nvPr/>
          </p:nvSpPr>
          <p:spPr bwMode="auto">
            <a:xfrm>
              <a:off x="1189" y="1248"/>
              <a:ext cx="1134"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LAMPF  1972-1993</a:t>
              </a:r>
              <a:endParaRPr kumimoji="0" lang="en-US" sz="1800" b="1" i="0" u="none" strike="noStrike" cap="none" normalizeH="0" baseline="0" dirty="0" smtClean="0">
                <a:ln>
                  <a:noFill/>
                </a:ln>
                <a:solidFill>
                  <a:schemeClr val="tx1"/>
                </a:solidFill>
                <a:effectLst/>
                <a:latin typeface="Arial" pitchFamily="34" charset="0"/>
              </a:endParaRPr>
            </a:p>
          </p:txBody>
        </p:sp>
        <p:sp>
          <p:nvSpPr>
            <p:cNvPr id="121875" name="Rectangle 19"/>
            <p:cNvSpPr>
              <a:spLocks noChangeArrowheads="1"/>
            </p:cNvSpPr>
            <p:nvPr/>
          </p:nvSpPr>
          <p:spPr bwMode="auto">
            <a:xfrm>
              <a:off x="1864" y="1413"/>
              <a:ext cx="1299" cy="17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pitchFamily="34" charset="0"/>
                </a:rPr>
                <a:t>ATLAS  1985-Present</a:t>
              </a:r>
              <a:endParaRPr kumimoji="0" lang="en-US" sz="1800" b="0" i="0" u="none" strike="noStrike" cap="none" normalizeH="0" baseline="0" dirty="0" smtClean="0">
                <a:ln>
                  <a:noFill/>
                </a:ln>
                <a:solidFill>
                  <a:schemeClr val="tx1"/>
                </a:solidFill>
                <a:effectLst/>
                <a:latin typeface="Arial" pitchFamily="34" charset="0"/>
              </a:endParaRPr>
            </a:p>
          </p:txBody>
        </p:sp>
        <p:sp>
          <p:nvSpPr>
            <p:cNvPr id="121876" name="Rectangle 20"/>
            <p:cNvSpPr>
              <a:spLocks noChangeArrowheads="1"/>
            </p:cNvSpPr>
            <p:nvPr/>
          </p:nvSpPr>
          <p:spPr bwMode="auto">
            <a:xfrm>
              <a:off x="2084" y="1605"/>
              <a:ext cx="1462" cy="1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rPr>
                <a:t>LEGS at BNL  1987-2007</a:t>
              </a:r>
              <a:endParaRPr kumimoji="0" lang="en-US" sz="1800" b="0" i="0" u="none" strike="noStrike" cap="none" normalizeH="0" baseline="0" dirty="0" smtClean="0">
                <a:ln>
                  <a:noFill/>
                </a:ln>
                <a:solidFill>
                  <a:schemeClr val="tx1"/>
                </a:solidFill>
                <a:effectLst/>
                <a:latin typeface="Arial" pitchFamily="34" charset="0"/>
              </a:endParaRPr>
            </a:p>
          </p:txBody>
        </p:sp>
        <p:sp>
          <p:nvSpPr>
            <p:cNvPr id="121877" name="Rectangle 21"/>
            <p:cNvSpPr>
              <a:spLocks noChangeArrowheads="1"/>
            </p:cNvSpPr>
            <p:nvPr/>
          </p:nvSpPr>
          <p:spPr bwMode="auto">
            <a:xfrm>
              <a:off x="2418" y="1777"/>
              <a:ext cx="965" cy="1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FFFFFF"/>
                  </a:solidFill>
                  <a:effectLst/>
                  <a:latin typeface="Arial" pitchFamily="34" charset="0"/>
                </a:rPr>
                <a:t>AGS HI 1992-98</a:t>
              </a:r>
              <a:endParaRPr kumimoji="0" lang="en-US" sz="1800" b="0" i="0" u="none" strike="noStrike" cap="none" normalizeH="0" baseline="0" smtClean="0">
                <a:ln>
                  <a:noFill/>
                </a:ln>
                <a:solidFill>
                  <a:schemeClr val="tx1"/>
                </a:solidFill>
                <a:effectLst/>
                <a:latin typeface="Arial" pitchFamily="34" charset="0"/>
              </a:endParaRPr>
            </a:p>
          </p:txBody>
        </p:sp>
        <p:sp>
          <p:nvSpPr>
            <p:cNvPr id="121878" name="Rectangle 22"/>
            <p:cNvSpPr>
              <a:spLocks noChangeArrowheads="1"/>
            </p:cNvSpPr>
            <p:nvPr/>
          </p:nvSpPr>
          <p:spPr bwMode="auto">
            <a:xfrm>
              <a:off x="2810" y="1949"/>
              <a:ext cx="1290" cy="17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rPr>
                <a:t>TJNAF  1994-Present</a:t>
              </a:r>
              <a:endParaRPr kumimoji="0" lang="en-US" sz="1800" b="0" i="0" u="none" strike="noStrike" cap="none" normalizeH="0" baseline="0" smtClean="0">
                <a:ln>
                  <a:noFill/>
                </a:ln>
                <a:solidFill>
                  <a:schemeClr val="tx1"/>
                </a:solidFill>
                <a:effectLst/>
                <a:latin typeface="Arial" pitchFamily="34" charset="0"/>
              </a:endParaRPr>
            </a:p>
          </p:txBody>
        </p:sp>
        <p:sp>
          <p:nvSpPr>
            <p:cNvPr id="121879" name="Rectangle 23"/>
            <p:cNvSpPr>
              <a:spLocks noChangeArrowheads="1"/>
            </p:cNvSpPr>
            <p:nvPr/>
          </p:nvSpPr>
          <p:spPr bwMode="auto">
            <a:xfrm>
              <a:off x="3030" y="2121"/>
              <a:ext cx="1076" cy="1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rPr>
                <a:t>HRIBF  1996-2012</a:t>
              </a:r>
              <a:endParaRPr kumimoji="0" lang="en-US" sz="1800" b="0" i="0" u="none" strike="noStrike" cap="none" normalizeH="0" baseline="0" dirty="0" smtClean="0">
                <a:ln>
                  <a:noFill/>
                </a:ln>
                <a:solidFill>
                  <a:schemeClr val="tx1"/>
                </a:solidFill>
                <a:effectLst/>
                <a:latin typeface="Arial" pitchFamily="34" charset="0"/>
              </a:endParaRPr>
            </a:p>
          </p:txBody>
        </p:sp>
        <p:sp>
          <p:nvSpPr>
            <p:cNvPr id="121880" name="Rectangle 24"/>
            <p:cNvSpPr>
              <a:spLocks noChangeArrowheads="1"/>
            </p:cNvSpPr>
            <p:nvPr/>
          </p:nvSpPr>
          <p:spPr bwMode="auto">
            <a:xfrm>
              <a:off x="3556" y="2293"/>
              <a:ext cx="1204" cy="17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rPr>
                <a:t>RHIC  2000-Present</a:t>
              </a:r>
              <a:endParaRPr kumimoji="0" lang="en-US" sz="1800" b="0" i="0" u="none" strike="noStrike" cap="none" normalizeH="0" baseline="0" smtClean="0">
                <a:ln>
                  <a:noFill/>
                </a:ln>
                <a:solidFill>
                  <a:schemeClr val="tx1"/>
                </a:solidFill>
                <a:effectLst/>
                <a:latin typeface="Arial" pitchFamily="34" charset="0"/>
              </a:endParaRPr>
            </a:p>
          </p:txBody>
        </p:sp>
        <p:sp>
          <p:nvSpPr>
            <p:cNvPr id="121881" name="Rectangle 25"/>
            <p:cNvSpPr>
              <a:spLocks noChangeArrowheads="1"/>
            </p:cNvSpPr>
            <p:nvPr/>
          </p:nvSpPr>
          <p:spPr bwMode="auto">
            <a:xfrm>
              <a:off x="4979" y="2503"/>
              <a:ext cx="306" cy="1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rPr>
                <a:t>2013</a:t>
              </a:r>
              <a:endParaRPr kumimoji="0" lang="en-US" sz="1800" b="0" i="0" u="none" strike="noStrike" cap="none" normalizeH="0" baseline="0" smtClean="0">
                <a:ln>
                  <a:noFill/>
                </a:ln>
                <a:solidFill>
                  <a:schemeClr val="tx1"/>
                </a:solidFill>
                <a:effectLst/>
                <a:latin typeface="Arial" pitchFamily="34" charset="0"/>
              </a:endParaRPr>
            </a:p>
          </p:txBody>
        </p:sp>
        <p:sp>
          <p:nvSpPr>
            <p:cNvPr id="121882" name="Rectangle 26"/>
            <p:cNvSpPr>
              <a:spLocks noChangeArrowheads="1"/>
            </p:cNvSpPr>
            <p:nvPr/>
          </p:nvSpPr>
          <p:spPr bwMode="auto">
            <a:xfrm>
              <a:off x="4654" y="2503"/>
              <a:ext cx="306" cy="1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rPr>
                <a:t>2010</a:t>
              </a:r>
              <a:endParaRPr kumimoji="0" lang="en-US" sz="1800" b="0" i="0" u="none" strike="noStrike" cap="none" normalizeH="0" baseline="0" smtClean="0">
                <a:ln>
                  <a:noFill/>
                </a:ln>
                <a:solidFill>
                  <a:schemeClr val="tx1"/>
                </a:solidFill>
                <a:effectLst/>
                <a:latin typeface="Arial" pitchFamily="34" charset="0"/>
              </a:endParaRPr>
            </a:p>
          </p:txBody>
        </p:sp>
        <p:sp>
          <p:nvSpPr>
            <p:cNvPr id="121883" name="Rectangle 27"/>
            <p:cNvSpPr>
              <a:spLocks noChangeArrowheads="1"/>
            </p:cNvSpPr>
            <p:nvPr/>
          </p:nvSpPr>
          <p:spPr bwMode="auto">
            <a:xfrm>
              <a:off x="374" y="2503"/>
              <a:ext cx="306" cy="1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rPr>
                <a:t>1960</a:t>
              </a:r>
              <a:endParaRPr kumimoji="0" lang="en-US" sz="1800" b="0" i="0" u="none" strike="noStrike" cap="none" normalizeH="0" baseline="0" smtClean="0">
                <a:ln>
                  <a:noFill/>
                </a:ln>
                <a:solidFill>
                  <a:schemeClr val="tx1"/>
                </a:solidFill>
                <a:effectLst/>
                <a:latin typeface="Arial" pitchFamily="34" charset="0"/>
              </a:endParaRPr>
            </a:p>
          </p:txBody>
        </p:sp>
        <p:sp>
          <p:nvSpPr>
            <p:cNvPr id="121884" name="Rectangle 28"/>
            <p:cNvSpPr>
              <a:spLocks noChangeArrowheads="1"/>
            </p:cNvSpPr>
            <p:nvPr/>
          </p:nvSpPr>
          <p:spPr bwMode="auto">
            <a:xfrm>
              <a:off x="937" y="2503"/>
              <a:ext cx="306" cy="1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rPr>
                <a:t>1970</a:t>
              </a:r>
              <a:endParaRPr kumimoji="0" lang="en-US" sz="1800" b="0" i="0" u="none" strike="noStrike" cap="none" normalizeH="0" baseline="0" smtClean="0">
                <a:ln>
                  <a:noFill/>
                </a:ln>
                <a:solidFill>
                  <a:schemeClr val="tx1"/>
                </a:solidFill>
                <a:effectLst/>
                <a:latin typeface="Arial" pitchFamily="34" charset="0"/>
              </a:endParaRPr>
            </a:p>
          </p:txBody>
        </p:sp>
        <p:sp>
          <p:nvSpPr>
            <p:cNvPr id="121885" name="Rectangle 29"/>
            <p:cNvSpPr>
              <a:spLocks noChangeArrowheads="1"/>
            </p:cNvSpPr>
            <p:nvPr/>
          </p:nvSpPr>
          <p:spPr bwMode="auto">
            <a:xfrm>
              <a:off x="1597" y="2503"/>
              <a:ext cx="306" cy="1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rPr>
                <a:t>1980</a:t>
              </a:r>
              <a:endParaRPr kumimoji="0" lang="en-US" sz="1800" b="0" i="0" u="none" strike="noStrike" cap="none" normalizeH="0" baseline="0" smtClean="0">
                <a:ln>
                  <a:noFill/>
                </a:ln>
                <a:solidFill>
                  <a:schemeClr val="tx1"/>
                </a:solidFill>
                <a:effectLst/>
                <a:latin typeface="Arial" pitchFamily="34" charset="0"/>
              </a:endParaRPr>
            </a:p>
          </p:txBody>
        </p:sp>
        <p:sp>
          <p:nvSpPr>
            <p:cNvPr id="121886" name="Rectangle 30"/>
            <p:cNvSpPr>
              <a:spLocks noChangeArrowheads="1"/>
            </p:cNvSpPr>
            <p:nvPr/>
          </p:nvSpPr>
          <p:spPr bwMode="auto">
            <a:xfrm>
              <a:off x="2342" y="2503"/>
              <a:ext cx="306" cy="1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rPr>
                <a:t>1990</a:t>
              </a:r>
              <a:endParaRPr kumimoji="0" lang="en-US" sz="1800" b="0" i="0" u="none" strike="noStrike" cap="none" normalizeH="0" baseline="0" smtClean="0">
                <a:ln>
                  <a:noFill/>
                </a:ln>
                <a:solidFill>
                  <a:schemeClr val="tx1"/>
                </a:solidFill>
                <a:effectLst/>
                <a:latin typeface="Arial" pitchFamily="34" charset="0"/>
              </a:endParaRPr>
            </a:p>
          </p:txBody>
        </p:sp>
        <p:sp>
          <p:nvSpPr>
            <p:cNvPr id="121887" name="Rectangle 31"/>
            <p:cNvSpPr>
              <a:spLocks noChangeArrowheads="1"/>
            </p:cNvSpPr>
            <p:nvPr/>
          </p:nvSpPr>
          <p:spPr bwMode="auto">
            <a:xfrm>
              <a:off x="3556" y="2503"/>
              <a:ext cx="306" cy="1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rPr>
                <a:t>2000</a:t>
              </a:r>
              <a:endParaRPr kumimoji="0" lang="en-US" sz="1800" b="0" i="0" u="none" strike="noStrike" cap="none" normalizeH="0" baseline="0" dirty="0" smtClean="0">
                <a:ln>
                  <a:noFill/>
                </a:ln>
                <a:solidFill>
                  <a:schemeClr val="tx1"/>
                </a:solidFill>
                <a:effectLst/>
                <a:latin typeface="Arial" pitchFamily="34" charset="0"/>
              </a:endParaRPr>
            </a:p>
          </p:txBody>
        </p:sp>
        <p:sp>
          <p:nvSpPr>
            <p:cNvPr id="121888" name="Rectangle 32"/>
            <p:cNvSpPr>
              <a:spLocks noChangeArrowheads="1"/>
            </p:cNvSpPr>
            <p:nvPr/>
          </p:nvSpPr>
          <p:spPr bwMode="auto">
            <a:xfrm>
              <a:off x="4110" y="744"/>
              <a:ext cx="9" cy="65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89" name="Rectangle 33"/>
            <p:cNvSpPr>
              <a:spLocks noChangeArrowheads="1"/>
            </p:cNvSpPr>
            <p:nvPr/>
          </p:nvSpPr>
          <p:spPr bwMode="auto">
            <a:xfrm>
              <a:off x="4339" y="1069"/>
              <a:ext cx="10" cy="32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0" name="Rectangle 34"/>
            <p:cNvSpPr>
              <a:spLocks noChangeArrowheads="1"/>
            </p:cNvSpPr>
            <p:nvPr/>
          </p:nvSpPr>
          <p:spPr bwMode="auto">
            <a:xfrm>
              <a:off x="1826" y="1394"/>
              <a:ext cx="19" cy="19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891" name="Rectangle 35"/>
            <p:cNvSpPr>
              <a:spLocks noChangeArrowheads="1"/>
            </p:cNvSpPr>
            <p:nvPr/>
          </p:nvSpPr>
          <p:spPr bwMode="auto">
            <a:xfrm>
              <a:off x="4110" y="1413"/>
              <a:ext cx="9" cy="15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2" name="Rectangle 36"/>
            <p:cNvSpPr>
              <a:spLocks noChangeArrowheads="1"/>
            </p:cNvSpPr>
            <p:nvPr/>
          </p:nvSpPr>
          <p:spPr bwMode="auto">
            <a:xfrm>
              <a:off x="4339" y="1413"/>
              <a:ext cx="10" cy="15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3" name="Rectangle 37"/>
            <p:cNvSpPr>
              <a:spLocks noChangeArrowheads="1"/>
            </p:cNvSpPr>
            <p:nvPr/>
          </p:nvSpPr>
          <p:spPr bwMode="auto">
            <a:xfrm>
              <a:off x="2753" y="907"/>
              <a:ext cx="9" cy="48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894" name="Rectangle 38"/>
            <p:cNvSpPr>
              <a:spLocks noChangeArrowheads="1"/>
            </p:cNvSpPr>
            <p:nvPr/>
          </p:nvSpPr>
          <p:spPr bwMode="auto">
            <a:xfrm>
              <a:off x="4110" y="1585"/>
              <a:ext cx="9" cy="34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5" name="Rectangle 39"/>
            <p:cNvSpPr>
              <a:spLocks noChangeArrowheads="1"/>
            </p:cNvSpPr>
            <p:nvPr/>
          </p:nvSpPr>
          <p:spPr bwMode="auto">
            <a:xfrm>
              <a:off x="4339" y="1585"/>
              <a:ext cx="10" cy="34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6" name="Rectangle 40"/>
            <p:cNvSpPr>
              <a:spLocks noChangeArrowheads="1"/>
            </p:cNvSpPr>
            <p:nvPr/>
          </p:nvSpPr>
          <p:spPr bwMode="auto">
            <a:xfrm>
              <a:off x="4578" y="1585"/>
              <a:ext cx="9" cy="34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7" name="Rectangle 41"/>
            <p:cNvSpPr>
              <a:spLocks noChangeArrowheads="1"/>
            </p:cNvSpPr>
            <p:nvPr/>
          </p:nvSpPr>
          <p:spPr bwMode="auto">
            <a:xfrm>
              <a:off x="5218" y="1413"/>
              <a:ext cx="19" cy="17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8" name="Rectangle 42"/>
            <p:cNvSpPr>
              <a:spLocks noChangeArrowheads="1"/>
            </p:cNvSpPr>
            <p:nvPr/>
          </p:nvSpPr>
          <p:spPr bwMode="auto">
            <a:xfrm>
              <a:off x="2772" y="1929"/>
              <a:ext cx="19" cy="19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99" name="Rectangle 43"/>
            <p:cNvSpPr>
              <a:spLocks noChangeArrowheads="1"/>
            </p:cNvSpPr>
            <p:nvPr/>
          </p:nvSpPr>
          <p:spPr bwMode="auto">
            <a:xfrm>
              <a:off x="4110" y="1949"/>
              <a:ext cx="9"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0" name="Rectangle 44"/>
            <p:cNvSpPr>
              <a:spLocks noChangeArrowheads="1"/>
            </p:cNvSpPr>
            <p:nvPr/>
          </p:nvSpPr>
          <p:spPr bwMode="auto">
            <a:xfrm>
              <a:off x="4339" y="1949"/>
              <a:ext cx="10"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1" name="Rectangle 45"/>
            <p:cNvSpPr>
              <a:spLocks noChangeArrowheads="1"/>
            </p:cNvSpPr>
            <p:nvPr/>
          </p:nvSpPr>
          <p:spPr bwMode="auto">
            <a:xfrm>
              <a:off x="4578" y="1949"/>
              <a:ext cx="9"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2" name="Rectangle 46"/>
            <p:cNvSpPr>
              <a:spLocks noChangeArrowheads="1"/>
            </p:cNvSpPr>
            <p:nvPr/>
          </p:nvSpPr>
          <p:spPr bwMode="auto">
            <a:xfrm>
              <a:off x="3422" y="1767"/>
              <a:ext cx="9" cy="16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3" name="Rectangle 47"/>
            <p:cNvSpPr>
              <a:spLocks noChangeArrowheads="1"/>
            </p:cNvSpPr>
            <p:nvPr/>
          </p:nvSpPr>
          <p:spPr bwMode="auto">
            <a:xfrm>
              <a:off x="4912" y="2121"/>
              <a:ext cx="10"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4" name="Rectangle 48"/>
            <p:cNvSpPr>
              <a:spLocks noChangeArrowheads="1"/>
            </p:cNvSpPr>
            <p:nvPr/>
          </p:nvSpPr>
          <p:spPr bwMode="auto">
            <a:xfrm>
              <a:off x="5218" y="1949"/>
              <a:ext cx="19" cy="17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5" name="Line 49"/>
            <p:cNvSpPr>
              <a:spLocks noChangeShapeType="1"/>
            </p:cNvSpPr>
            <p:nvPr/>
          </p:nvSpPr>
          <p:spPr bwMode="auto">
            <a:xfrm>
              <a:off x="507" y="2455"/>
              <a:ext cx="3010"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06" name="Rectangle 50"/>
            <p:cNvSpPr>
              <a:spLocks noChangeArrowheads="1"/>
            </p:cNvSpPr>
            <p:nvPr/>
          </p:nvSpPr>
          <p:spPr bwMode="auto">
            <a:xfrm>
              <a:off x="507" y="2455"/>
              <a:ext cx="3010"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7" name="Line 51"/>
            <p:cNvSpPr>
              <a:spLocks noChangeShapeType="1"/>
            </p:cNvSpPr>
            <p:nvPr/>
          </p:nvSpPr>
          <p:spPr bwMode="auto">
            <a:xfrm>
              <a:off x="498" y="744"/>
              <a:ext cx="1" cy="172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08" name="Rectangle 52"/>
            <p:cNvSpPr>
              <a:spLocks noChangeArrowheads="1"/>
            </p:cNvSpPr>
            <p:nvPr/>
          </p:nvSpPr>
          <p:spPr bwMode="auto">
            <a:xfrm>
              <a:off x="498" y="744"/>
              <a:ext cx="9" cy="172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09" name="Rectangle 53"/>
            <p:cNvSpPr>
              <a:spLocks noChangeArrowheads="1"/>
            </p:cNvSpPr>
            <p:nvPr/>
          </p:nvSpPr>
          <p:spPr bwMode="auto">
            <a:xfrm>
              <a:off x="4110" y="2121"/>
              <a:ext cx="9"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10" name="Line 54"/>
            <p:cNvSpPr>
              <a:spLocks noChangeShapeType="1"/>
            </p:cNvSpPr>
            <p:nvPr/>
          </p:nvSpPr>
          <p:spPr bwMode="auto">
            <a:xfrm>
              <a:off x="985" y="907"/>
              <a:ext cx="1" cy="155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11" name="Rectangle 55"/>
            <p:cNvSpPr>
              <a:spLocks noChangeArrowheads="1"/>
            </p:cNvSpPr>
            <p:nvPr/>
          </p:nvSpPr>
          <p:spPr bwMode="auto">
            <a:xfrm>
              <a:off x="985" y="907"/>
              <a:ext cx="10" cy="155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12" name="Rectangle 56"/>
            <p:cNvSpPr>
              <a:spLocks noChangeArrowheads="1"/>
            </p:cNvSpPr>
            <p:nvPr/>
          </p:nvSpPr>
          <p:spPr bwMode="auto">
            <a:xfrm>
              <a:off x="2753" y="1939"/>
              <a:ext cx="9" cy="51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13" name="Rectangle 57"/>
            <p:cNvSpPr>
              <a:spLocks noChangeArrowheads="1"/>
            </p:cNvSpPr>
            <p:nvPr/>
          </p:nvSpPr>
          <p:spPr bwMode="auto">
            <a:xfrm>
              <a:off x="4339" y="2121"/>
              <a:ext cx="10"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14" name="Line 58"/>
            <p:cNvSpPr>
              <a:spLocks noChangeShapeType="1"/>
            </p:cNvSpPr>
            <p:nvPr/>
          </p:nvSpPr>
          <p:spPr bwMode="auto">
            <a:xfrm>
              <a:off x="1176" y="1232"/>
              <a:ext cx="1" cy="1233"/>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15" name="Rectangle 59"/>
            <p:cNvSpPr>
              <a:spLocks noChangeArrowheads="1"/>
            </p:cNvSpPr>
            <p:nvPr/>
          </p:nvSpPr>
          <p:spPr bwMode="auto">
            <a:xfrm>
              <a:off x="1176" y="1232"/>
              <a:ext cx="10" cy="123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16" name="Line 60"/>
            <p:cNvSpPr>
              <a:spLocks noChangeShapeType="1"/>
            </p:cNvSpPr>
            <p:nvPr/>
          </p:nvSpPr>
          <p:spPr bwMode="auto">
            <a:xfrm>
              <a:off x="1836" y="1585"/>
              <a:ext cx="1" cy="88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17" name="Rectangle 61"/>
            <p:cNvSpPr>
              <a:spLocks noChangeArrowheads="1"/>
            </p:cNvSpPr>
            <p:nvPr/>
          </p:nvSpPr>
          <p:spPr bwMode="auto">
            <a:xfrm>
              <a:off x="1836" y="1585"/>
              <a:ext cx="9" cy="88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18" name="Rectangle 62"/>
            <p:cNvSpPr>
              <a:spLocks noChangeArrowheads="1"/>
            </p:cNvSpPr>
            <p:nvPr/>
          </p:nvSpPr>
          <p:spPr bwMode="auto">
            <a:xfrm>
              <a:off x="5218" y="2293"/>
              <a:ext cx="19" cy="17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19" name="Line 63"/>
            <p:cNvSpPr>
              <a:spLocks noChangeShapeType="1"/>
            </p:cNvSpPr>
            <p:nvPr/>
          </p:nvSpPr>
          <p:spPr bwMode="auto">
            <a:xfrm>
              <a:off x="2055" y="1585"/>
              <a:ext cx="1" cy="88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20" name="Rectangle 64"/>
            <p:cNvSpPr>
              <a:spLocks noChangeArrowheads="1"/>
            </p:cNvSpPr>
            <p:nvPr/>
          </p:nvSpPr>
          <p:spPr bwMode="auto">
            <a:xfrm>
              <a:off x="2055" y="1585"/>
              <a:ext cx="10" cy="88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21" name="Rectangle 65"/>
            <p:cNvSpPr>
              <a:spLocks noChangeArrowheads="1"/>
            </p:cNvSpPr>
            <p:nvPr/>
          </p:nvSpPr>
          <p:spPr bwMode="auto">
            <a:xfrm>
              <a:off x="4578" y="2121"/>
              <a:ext cx="9"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22" name="Line 66"/>
            <p:cNvSpPr>
              <a:spLocks noChangeShapeType="1"/>
            </p:cNvSpPr>
            <p:nvPr/>
          </p:nvSpPr>
          <p:spPr bwMode="auto">
            <a:xfrm>
              <a:off x="2390" y="1767"/>
              <a:ext cx="1" cy="69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23" name="Rectangle 67"/>
            <p:cNvSpPr>
              <a:spLocks noChangeArrowheads="1"/>
            </p:cNvSpPr>
            <p:nvPr/>
          </p:nvSpPr>
          <p:spPr bwMode="auto">
            <a:xfrm>
              <a:off x="2390" y="1767"/>
              <a:ext cx="9" cy="69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24" name="Rectangle 68"/>
            <p:cNvSpPr>
              <a:spLocks noChangeArrowheads="1"/>
            </p:cNvSpPr>
            <p:nvPr/>
          </p:nvSpPr>
          <p:spPr bwMode="auto">
            <a:xfrm>
              <a:off x="3422" y="2283"/>
              <a:ext cx="9" cy="17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25" name="Line 69"/>
            <p:cNvSpPr>
              <a:spLocks noChangeShapeType="1"/>
            </p:cNvSpPr>
            <p:nvPr/>
          </p:nvSpPr>
          <p:spPr bwMode="auto">
            <a:xfrm>
              <a:off x="2782" y="2121"/>
              <a:ext cx="1" cy="344"/>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27" name="Line 71"/>
            <p:cNvSpPr>
              <a:spLocks noChangeShapeType="1"/>
            </p:cNvSpPr>
            <p:nvPr/>
          </p:nvSpPr>
          <p:spPr bwMode="auto">
            <a:xfrm>
              <a:off x="3001" y="2121"/>
              <a:ext cx="1" cy="344"/>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28" name="Rectangle 72"/>
            <p:cNvSpPr>
              <a:spLocks noChangeArrowheads="1"/>
            </p:cNvSpPr>
            <p:nvPr/>
          </p:nvSpPr>
          <p:spPr bwMode="auto">
            <a:xfrm>
              <a:off x="3001" y="2121"/>
              <a:ext cx="10" cy="34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29" name="Rectangle 73"/>
            <p:cNvSpPr>
              <a:spLocks noChangeArrowheads="1"/>
            </p:cNvSpPr>
            <p:nvPr/>
          </p:nvSpPr>
          <p:spPr bwMode="auto">
            <a:xfrm>
              <a:off x="4912" y="2293"/>
              <a:ext cx="10"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30" name="Rectangle 74"/>
            <p:cNvSpPr>
              <a:spLocks noChangeArrowheads="1"/>
            </p:cNvSpPr>
            <p:nvPr/>
          </p:nvSpPr>
          <p:spPr bwMode="auto">
            <a:xfrm>
              <a:off x="3517" y="2273"/>
              <a:ext cx="19" cy="19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31" name="Rectangle 75"/>
            <p:cNvSpPr>
              <a:spLocks noChangeArrowheads="1"/>
            </p:cNvSpPr>
            <p:nvPr/>
          </p:nvSpPr>
          <p:spPr bwMode="auto">
            <a:xfrm>
              <a:off x="1845" y="1394"/>
              <a:ext cx="3392" cy="1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32" name="Rectangle 76"/>
            <p:cNvSpPr>
              <a:spLocks noChangeArrowheads="1"/>
            </p:cNvSpPr>
            <p:nvPr/>
          </p:nvSpPr>
          <p:spPr bwMode="auto">
            <a:xfrm>
              <a:off x="1845" y="1566"/>
              <a:ext cx="3392" cy="1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33" name="Rectangle 77"/>
            <p:cNvSpPr>
              <a:spLocks noChangeArrowheads="1"/>
            </p:cNvSpPr>
            <p:nvPr/>
          </p:nvSpPr>
          <p:spPr bwMode="auto">
            <a:xfrm>
              <a:off x="2791" y="1929"/>
              <a:ext cx="2446" cy="2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34" name="Rectangle 78"/>
            <p:cNvSpPr>
              <a:spLocks noChangeArrowheads="1"/>
            </p:cNvSpPr>
            <p:nvPr/>
          </p:nvSpPr>
          <p:spPr bwMode="auto">
            <a:xfrm>
              <a:off x="2791" y="2101"/>
              <a:ext cx="2446" cy="2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35" name="Rectangle 79"/>
            <p:cNvSpPr>
              <a:spLocks noChangeArrowheads="1"/>
            </p:cNvSpPr>
            <p:nvPr/>
          </p:nvSpPr>
          <p:spPr bwMode="auto">
            <a:xfrm>
              <a:off x="3536" y="2273"/>
              <a:ext cx="1701" cy="2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36" name="Rectangle 80"/>
            <p:cNvSpPr>
              <a:spLocks noChangeArrowheads="1"/>
            </p:cNvSpPr>
            <p:nvPr/>
          </p:nvSpPr>
          <p:spPr bwMode="auto">
            <a:xfrm>
              <a:off x="3536" y="2445"/>
              <a:ext cx="1701" cy="2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88"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112" y="236687"/>
            <a:ext cx="5225224" cy="487080"/>
          </a:xfrm>
        </p:spPr>
        <p:txBody>
          <a:bodyPr>
            <a:noAutofit/>
          </a:bodyPr>
          <a:lstStyle/>
          <a:p>
            <a:r>
              <a:rPr lang="en-US" sz="2000" i="0" dirty="0" smtClean="0">
                <a:solidFill>
                  <a:srgbClr val="336600"/>
                </a:solidFill>
              </a:rPr>
              <a:t>Conclusion</a:t>
            </a:r>
            <a:endParaRPr lang="en-US" sz="2000" i="0" dirty="0">
              <a:solidFill>
                <a:srgbClr val="336600"/>
              </a:solidFill>
            </a:endParaRPr>
          </a:p>
        </p:txBody>
      </p:sp>
      <p:sp>
        <p:nvSpPr>
          <p:cNvPr id="8" name="Content Placeholder 7"/>
          <p:cNvSpPr>
            <a:spLocks noGrp="1"/>
          </p:cNvSpPr>
          <p:nvPr>
            <p:ph idx="1"/>
          </p:nvPr>
        </p:nvSpPr>
        <p:spPr>
          <a:xfrm>
            <a:off x="441667" y="3885007"/>
            <a:ext cx="8229600" cy="2293724"/>
          </a:xfrm>
          <a:solidFill>
            <a:srgbClr val="106636">
              <a:alpha val="28000"/>
            </a:srgbClr>
          </a:solidFill>
          <a:ln>
            <a:solidFill>
              <a:srgbClr val="106636"/>
            </a:solidFill>
          </a:ln>
        </p:spPr>
        <p:txBody>
          <a:bodyPr>
            <a:noAutofit/>
          </a:bodyPr>
          <a:lstStyle/>
          <a:p>
            <a:pPr>
              <a:spcBef>
                <a:spcPts val="0"/>
              </a:spcBef>
            </a:pPr>
            <a:r>
              <a:rPr lang="en-US" sz="1800" dirty="0" smtClean="0">
                <a:solidFill>
                  <a:srgbClr val="106636"/>
                </a:solidFill>
              </a:rPr>
              <a:t>NSAC’s advice is sought in developing a plan to continue to support a high impact world-class research effort with world leading facilities and research tools.  Meaningful input will be essential.</a:t>
            </a:r>
          </a:p>
          <a:p>
            <a:pPr>
              <a:spcBef>
                <a:spcPts val="0"/>
              </a:spcBef>
            </a:pPr>
            <a:endParaRPr lang="en-US" sz="1800" dirty="0" smtClean="0">
              <a:solidFill>
                <a:srgbClr val="106636"/>
              </a:solidFill>
            </a:endParaRPr>
          </a:p>
          <a:p>
            <a:pPr>
              <a:spcBef>
                <a:spcPts val="0"/>
              </a:spcBef>
            </a:pPr>
            <a:r>
              <a:rPr lang="en-US" sz="1800" dirty="0" smtClean="0">
                <a:solidFill>
                  <a:srgbClr val="106636"/>
                </a:solidFill>
              </a:rPr>
              <a:t>Nuclear Physics, similar to  all Federally supported programs, is facing very challenging budgets. NP will work with the community to mitigate impacts and ensure continuation of the highest priority, highest impact nuclear science research.</a:t>
            </a:r>
          </a:p>
        </p:txBody>
      </p:sp>
      <p:sp>
        <p:nvSpPr>
          <p:cNvPr id="7" name="Slide Number Placeholder 26"/>
          <p:cNvSpPr>
            <a:spLocks noGrp="1"/>
          </p:cNvSpPr>
          <p:nvPr>
            <p:ph type="sldNum" sz="quarter" idx="4294967295"/>
          </p:nvPr>
        </p:nvSpPr>
        <p:spPr>
          <a:xfrm>
            <a:off x="8281988" y="6492875"/>
            <a:ext cx="619125" cy="365125"/>
          </a:xfrm>
          <a:prstGeom prst="rect">
            <a:avLst/>
          </a:prstGeom>
        </p:spPr>
        <p:txBody>
          <a:bodyPr/>
          <a:lstStyle/>
          <a:p>
            <a:pPr>
              <a:defRPr/>
            </a:pPr>
            <a:fld id="{C3E583CB-9468-4A2C-B3FE-1C5DD18A2447}" type="slidenum">
              <a:rPr lang="en-US" sz="1200" smtClean="0">
                <a:solidFill>
                  <a:srgbClr val="106636"/>
                </a:solidFill>
              </a:rPr>
              <a:pPr>
                <a:defRPr/>
              </a:pPr>
              <a:t>34</a:t>
            </a:fld>
            <a:endParaRPr lang="en-US" sz="1200" dirty="0">
              <a:solidFill>
                <a:srgbClr val="106636"/>
              </a:solidFill>
            </a:endParaRPr>
          </a:p>
        </p:txBody>
      </p:sp>
      <p:sp>
        <p:nvSpPr>
          <p:cNvPr id="9" name="Content Placeholder 8"/>
          <p:cNvSpPr txBox="1">
            <a:spLocks/>
          </p:cNvSpPr>
          <p:nvPr/>
        </p:nvSpPr>
        <p:spPr bwMode="auto">
          <a:xfrm>
            <a:off x="0" y="1410734"/>
            <a:ext cx="9144000" cy="2273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U.S. world leadership in discovery science illuminating the properties of nuclear matter in all of its manifestations.</a:t>
            </a:r>
          </a:p>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endPar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r>
              <a:rPr lang="en-US" dirty="0" smtClean="0">
                <a:solidFill>
                  <a:srgbClr val="106636"/>
                </a:solidFill>
                <a:latin typeface="Arial" pitchFamily="34" charset="0"/>
                <a:cs typeface="Arial" pitchFamily="34" charset="0"/>
              </a:rPr>
              <a:t>T</a:t>
            </a:r>
            <a:r>
              <a:rPr kumimoji="0" lang="en-US" b="0" i="0" u="none" strike="noStrike" kern="1200" cap="none" spc="0" normalizeH="0" baseline="0" noProof="0" dirty="0" err="1" smtClean="0">
                <a:ln>
                  <a:noFill/>
                </a:ln>
                <a:solidFill>
                  <a:srgbClr val="106636"/>
                </a:solidFill>
                <a:effectLst/>
                <a:uLnTx/>
                <a:uFillTx/>
                <a:latin typeface="Arial" pitchFamily="34" charset="0"/>
                <a:ea typeface="+mn-ea"/>
                <a:cs typeface="Arial" pitchFamily="34" charset="0"/>
              </a:rPr>
              <a:t>ools</a:t>
            </a:r>
            <a:r>
              <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 necessary for scientific and technical advances which will lead to new knowledge, new competencies, and groundbreaking innovation and applications.</a:t>
            </a:r>
          </a:p>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endPar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r>
              <a:rPr lang="en-US" dirty="0" smtClean="0">
                <a:solidFill>
                  <a:srgbClr val="106636"/>
                </a:solidFill>
                <a:latin typeface="Arial" pitchFamily="34" charset="0"/>
                <a:cs typeface="Arial" pitchFamily="34" charset="0"/>
              </a:rPr>
              <a:t>S</a:t>
            </a:r>
            <a:r>
              <a:rPr kumimoji="0" lang="en-US" b="0" i="0" u="none" strike="noStrike" kern="1200" cap="none" spc="0" normalizeH="0" baseline="0" noProof="0" dirty="0" err="1" smtClean="0">
                <a:ln>
                  <a:noFill/>
                </a:ln>
                <a:solidFill>
                  <a:srgbClr val="106636"/>
                </a:solidFill>
                <a:effectLst/>
                <a:uLnTx/>
                <a:uFillTx/>
                <a:latin typeface="Arial" pitchFamily="34" charset="0"/>
                <a:ea typeface="+mn-ea"/>
                <a:cs typeface="Arial" pitchFamily="34" charset="0"/>
              </a:rPr>
              <a:t>trategic</a:t>
            </a:r>
            <a:r>
              <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 investments in tools</a:t>
            </a:r>
            <a:r>
              <a:rPr kumimoji="0" lang="en-US" b="0" i="0" u="none" strike="noStrike" kern="1200" cap="none" spc="0" normalizeH="0" noProof="0" dirty="0" smtClean="0">
                <a:ln>
                  <a:noFill/>
                </a:ln>
                <a:solidFill>
                  <a:srgbClr val="106636"/>
                </a:solidFill>
                <a:effectLst/>
                <a:uLnTx/>
                <a:uFillTx/>
                <a:latin typeface="Arial" pitchFamily="34" charset="0"/>
                <a:ea typeface="+mn-ea"/>
                <a:cs typeface="Arial" pitchFamily="34" charset="0"/>
              </a:rPr>
              <a:t> </a:t>
            </a:r>
            <a:r>
              <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and research to provide the U.S. with premier research</a:t>
            </a:r>
            <a:r>
              <a:rPr kumimoji="0" lang="en-US" b="0" i="0" u="none" strike="noStrike" kern="1200" cap="none" spc="0" normalizeH="0" noProof="0" dirty="0" smtClean="0">
                <a:ln>
                  <a:noFill/>
                </a:ln>
                <a:solidFill>
                  <a:srgbClr val="106636"/>
                </a:solidFill>
                <a:effectLst/>
                <a:uLnTx/>
                <a:uFillTx/>
                <a:latin typeface="Arial" pitchFamily="34" charset="0"/>
                <a:ea typeface="+mn-ea"/>
                <a:cs typeface="Arial" pitchFamily="34" charset="0"/>
              </a:rPr>
              <a:t> capabilities </a:t>
            </a:r>
            <a:r>
              <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in the world.</a:t>
            </a:r>
          </a:p>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endParaRPr kumimoji="0" lang="en-US"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endParaRPr>
          </a:p>
        </p:txBody>
      </p:sp>
      <p:sp>
        <p:nvSpPr>
          <p:cNvPr id="10" name="TextBox 9"/>
          <p:cNvSpPr txBox="1"/>
          <p:nvPr/>
        </p:nvSpPr>
        <p:spPr>
          <a:xfrm>
            <a:off x="0" y="952500"/>
            <a:ext cx="9144000" cy="400110"/>
          </a:xfrm>
          <a:prstGeom prst="rect">
            <a:avLst/>
          </a:prstGeom>
          <a:noFill/>
        </p:spPr>
        <p:txBody>
          <a:bodyPr wrap="square" rtlCol="0">
            <a:spAutoFit/>
          </a:bodyPr>
          <a:lstStyle/>
          <a:p>
            <a:pPr algn="ctr"/>
            <a:r>
              <a:rPr lang="en-US" sz="2000" dirty="0" smtClean="0">
                <a:solidFill>
                  <a:srgbClr val="336600"/>
                </a:solidFill>
                <a:latin typeface="Arial" pitchFamily="34" charset="0"/>
                <a:cs typeface="Arial" pitchFamily="34" charset="0"/>
              </a:rPr>
              <a:t>The United States continues to provide resources for and to expect:</a:t>
            </a:r>
            <a:endParaRPr lang="en-US" sz="2000" dirty="0">
              <a:solidFill>
                <a:srgbClr val="336600"/>
              </a:solidFill>
              <a:latin typeface="Arial" pitchFamily="34" charset="0"/>
              <a:cs typeface="Arial" pitchFamily="34" charset="0"/>
            </a:endParaRPr>
          </a:p>
        </p:txBody>
      </p:sp>
      <p:sp>
        <p:nvSpPr>
          <p:cNvPr id="11"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553200" y="6356350"/>
            <a:ext cx="2133600" cy="365125"/>
          </a:xfrm>
          <a:prstGeom prst="rect">
            <a:avLst/>
          </a:prstGeom>
        </p:spPr>
        <p:txBody>
          <a:bodyPr/>
          <a:lstStyle/>
          <a:p>
            <a:fld id="{5E9CA38C-1162-4BDA-8F41-57BABAA53D1D}" type="slidenum">
              <a:rPr lang="en-US" smtClean="0"/>
              <a:pPr/>
              <a:t>35</a:t>
            </a:fld>
            <a:endParaRPr lang="en-US" dirty="0"/>
          </a:p>
        </p:txBody>
      </p:sp>
      <p:sp>
        <p:nvSpPr>
          <p:cNvPr id="12" name="Title 1"/>
          <p:cNvSpPr>
            <a:spLocks noGrp="1"/>
          </p:cNvSpPr>
          <p:nvPr>
            <p:ph type="title" idx="4294967295"/>
          </p:nvPr>
        </p:nvSpPr>
        <p:spPr>
          <a:xfrm>
            <a:off x="0" y="0"/>
            <a:ext cx="9144000" cy="598487"/>
          </a:xfrm>
        </p:spPr>
        <p:txBody>
          <a:bodyPr>
            <a:normAutofit/>
          </a:bodyPr>
          <a:lstStyle/>
          <a:p>
            <a:r>
              <a:rPr lang="en-US" sz="2000" dirty="0" smtClean="0">
                <a:solidFill>
                  <a:srgbClr val="336600"/>
                </a:solidFill>
                <a:latin typeface="Arial" pitchFamily="34" charset="0"/>
                <a:cs typeface="Arial" pitchFamily="34" charset="0"/>
              </a:rPr>
              <a:t>The Breadth of the Horizon for Discovery in Nuclear Science</a:t>
            </a:r>
            <a:endParaRPr lang="en-US" sz="2000" dirty="0">
              <a:solidFill>
                <a:srgbClr val="336600"/>
              </a:solidFill>
              <a:latin typeface="Arial" pitchFamily="34" charset="0"/>
              <a:cs typeface="Arial" pitchFamily="34" charset="0"/>
            </a:endParaRPr>
          </a:p>
        </p:txBody>
      </p:sp>
      <p:pic>
        <p:nvPicPr>
          <p:cNvPr id="15" name="Picture 14" descr="bigbang_eras.jpg"/>
          <p:cNvPicPr>
            <a:picLocks noChangeAspect="1"/>
          </p:cNvPicPr>
          <p:nvPr/>
        </p:nvPicPr>
        <p:blipFill>
          <a:blip r:embed="rId3" cstate="print"/>
          <a:stretch>
            <a:fillRect/>
          </a:stretch>
        </p:blipFill>
        <p:spPr>
          <a:xfrm>
            <a:off x="3008244" y="940904"/>
            <a:ext cx="5062330" cy="5188225"/>
          </a:xfrm>
          <a:prstGeom prst="rect">
            <a:avLst/>
          </a:prstGeom>
        </p:spPr>
      </p:pic>
      <p:sp>
        <p:nvSpPr>
          <p:cNvPr id="17" name="TextBox 16"/>
          <p:cNvSpPr txBox="1"/>
          <p:nvPr/>
        </p:nvSpPr>
        <p:spPr>
          <a:xfrm>
            <a:off x="4028661" y="755373"/>
            <a:ext cx="2464136" cy="338554"/>
          </a:xfrm>
          <a:prstGeom prst="rect">
            <a:avLst/>
          </a:prstGeom>
          <a:noFill/>
        </p:spPr>
        <p:txBody>
          <a:bodyPr wrap="none" rtlCol="0">
            <a:spAutoFit/>
          </a:bodyPr>
          <a:lstStyle/>
          <a:p>
            <a:r>
              <a:rPr lang="en-US" sz="1600" dirty="0" smtClean="0"/>
              <a:t>Evolution of the Universe</a:t>
            </a:r>
            <a:endParaRPr lang="en-US" sz="1600" dirty="0"/>
          </a:p>
        </p:txBody>
      </p:sp>
      <p:sp>
        <p:nvSpPr>
          <p:cNvPr id="22" name="TextBox 21"/>
          <p:cNvSpPr txBox="1"/>
          <p:nvPr/>
        </p:nvSpPr>
        <p:spPr>
          <a:xfrm>
            <a:off x="1402166" y="2971693"/>
            <a:ext cx="790601" cy="646331"/>
          </a:xfrm>
          <a:prstGeom prst="rect">
            <a:avLst/>
          </a:prstGeom>
          <a:noFill/>
        </p:spPr>
        <p:txBody>
          <a:bodyPr wrap="none" rtlCol="0">
            <a:spAutoFit/>
          </a:bodyPr>
          <a:lstStyle/>
          <a:p>
            <a:r>
              <a:rPr lang="en-US" sz="1200" b="1" dirty="0" smtClean="0">
                <a:solidFill>
                  <a:srgbClr val="FF0000"/>
                </a:solidFill>
                <a:latin typeface="Arial Narrow" pitchFamily="34" charset="0"/>
              </a:rPr>
              <a:t>NP </a:t>
            </a:r>
          </a:p>
          <a:p>
            <a:r>
              <a:rPr lang="en-US" sz="1200" b="1" dirty="0" smtClean="0">
                <a:solidFill>
                  <a:srgbClr val="FF0000"/>
                </a:solidFill>
                <a:latin typeface="Arial Narrow" pitchFamily="34" charset="0"/>
              </a:rPr>
              <a:t>Discovery</a:t>
            </a:r>
          </a:p>
          <a:p>
            <a:r>
              <a:rPr lang="en-US" sz="1200" b="1" dirty="0" smtClean="0">
                <a:solidFill>
                  <a:srgbClr val="FF0000"/>
                </a:solidFill>
                <a:latin typeface="Arial Narrow" pitchFamily="34" charset="0"/>
              </a:rPr>
              <a:t>Horizon</a:t>
            </a:r>
            <a:endParaRPr lang="en-US" sz="1200" b="1" dirty="0">
              <a:solidFill>
                <a:srgbClr val="FF0000"/>
              </a:solidFill>
              <a:latin typeface="Arial Narrow" pitchFamily="34" charset="0"/>
            </a:endParaRPr>
          </a:p>
        </p:txBody>
      </p:sp>
      <p:sp>
        <p:nvSpPr>
          <p:cNvPr id="13" name="TextBox 12"/>
          <p:cNvSpPr txBox="1"/>
          <p:nvPr/>
        </p:nvSpPr>
        <p:spPr>
          <a:xfrm>
            <a:off x="1409006" y="3754642"/>
            <a:ext cx="1499128" cy="707886"/>
          </a:xfrm>
          <a:prstGeom prst="rect">
            <a:avLst/>
          </a:prstGeom>
          <a:noFill/>
          <a:ln>
            <a:noFill/>
          </a:ln>
        </p:spPr>
        <p:txBody>
          <a:bodyPr wrap="none" rtlCol="0">
            <a:spAutoFit/>
          </a:bodyPr>
          <a:lstStyle/>
          <a:p>
            <a:r>
              <a:rPr lang="en-US" sz="1000" b="1" dirty="0" smtClean="0">
                <a:latin typeface="Arial Narrow" pitchFamily="34" charset="0"/>
              </a:rPr>
              <a:t>Anti-Helium 4;</a:t>
            </a:r>
          </a:p>
          <a:p>
            <a:r>
              <a:rPr lang="en-US" sz="1000" b="1" dirty="0" smtClean="0">
                <a:latin typeface="Arial Narrow" pitchFamily="34" charset="0"/>
              </a:rPr>
              <a:t>Proton Spin</a:t>
            </a:r>
          </a:p>
          <a:p>
            <a:r>
              <a:rPr lang="en-US" sz="1000" b="1" dirty="0" err="1" smtClean="0">
                <a:latin typeface="Arial Narrow" pitchFamily="34" charset="0"/>
              </a:rPr>
              <a:t>Majorana</a:t>
            </a:r>
            <a:r>
              <a:rPr lang="en-US" sz="1000" b="1" dirty="0" smtClean="0">
                <a:latin typeface="Arial Narrow" pitchFamily="34" charset="0"/>
              </a:rPr>
              <a:t>/DIRAC Neutrino;</a:t>
            </a:r>
          </a:p>
          <a:p>
            <a:r>
              <a:rPr lang="en-US" sz="1000" b="1" dirty="0" smtClean="0">
                <a:latin typeface="Arial Narrow" pitchFamily="34" charset="0"/>
              </a:rPr>
              <a:t>Perfect QGP Liquid</a:t>
            </a:r>
          </a:p>
        </p:txBody>
      </p:sp>
      <p:sp>
        <p:nvSpPr>
          <p:cNvPr id="31" name="TextBox 30"/>
          <p:cNvSpPr txBox="1"/>
          <p:nvPr/>
        </p:nvSpPr>
        <p:spPr>
          <a:xfrm>
            <a:off x="1409006" y="4455508"/>
            <a:ext cx="1212191" cy="707886"/>
          </a:xfrm>
          <a:prstGeom prst="rect">
            <a:avLst/>
          </a:prstGeom>
          <a:noFill/>
          <a:ln>
            <a:noFill/>
          </a:ln>
        </p:spPr>
        <p:txBody>
          <a:bodyPr wrap="none" rtlCol="0">
            <a:spAutoFit/>
          </a:bodyPr>
          <a:lstStyle/>
          <a:p>
            <a:r>
              <a:rPr lang="en-US" sz="1000" b="1" dirty="0" smtClean="0">
                <a:latin typeface="Arial Narrow" pitchFamily="34" charset="0"/>
              </a:rPr>
              <a:t>Neutron Beta Decay;</a:t>
            </a:r>
          </a:p>
          <a:p>
            <a:r>
              <a:rPr lang="en-US" sz="1000" b="1" dirty="0" smtClean="0">
                <a:latin typeface="Arial Narrow" pitchFamily="34" charset="0"/>
              </a:rPr>
              <a:t>Neutron EDM;</a:t>
            </a:r>
          </a:p>
          <a:p>
            <a:r>
              <a:rPr lang="en-US" sz="1000" b="1" dirty="0" smtClean="0">
                <a:latin typeface="Arial Narrow" pitchFamily="34" charset="0"/>
              </a:rPr>
              <a:t>Parity Violation </a:t>
            </a:r>
          </a:p>
          <a:p>
            <a:r>
              <a:rPr lang="en-US" sz="1000" b="1" dirty="0" smtClean="0">
                <a:latin typeface="Arial Narrow" pitchFamily="34" charset="0"/>
              </a:rPr>
              <a:t>Searches;</a:t>
            </a:r>
            <a:endParaRPr lang="en-US" sz="1000" b="1" dirty="0">
              <a:latin typeface="Arial Narrow" pitchFamily="34" charset="0"/>
            </a:endParaRPr>
          </a:p>
        </p:txBody>
      </p:sp>
      <p:sp>
        <p:nvSpPr>
          <p:cNvPr id="35" name="TextBox 34"/>
          <p:cNvSpPr txBox="1"/>
          <p:nvPr/>
        </p:nvSpPr>
        <p:spPr>
          <a:xfrm>
            <a:off x="1400886" y="2115221"/>
            <a:ext cx="1090363" cy="553998"/>
          </a:xfrm>
          <a:prstGeom prst="rect">
            <a:avLst/>
          </a:prstGeom>
          <a:noFill/>
          <a:ln>
            <a:noFill/>
          </a:ln>
        </p:spPr>
        <p:txBody>
          <a:bodyPr wrap="none" rtlCol="0">
            <a:spAutoFit/>
          </a:bodyPr>
          <a:lstStyle/>
          <a:p>
            <a:r>
              <a:rPr lang="en-US" sz="1000" b="1" dirty="0" smtClean="0">
                <a:latin typeface="Arial Narrow" pitchFamily="34" charset="0"/>
              </a:rPr>
              <a:t>Density Effects in </a:t>
            </a:r>
          </a:p>
          <a:p>
            <a:r>
              <a:rPr lang="en-US" sz="1000" b="1" dirty="0" smtClean="0">
                <a:latin typeface="Arial Narrow" pitchFamily="34" charset="0"/>
              </a:rPr>
              <a:t>Nuclei;</a:t>
            </a:r>
          </a:p>
          <a:p>
            <a:r>
              <a:rPr lang="en-US" sz="1000" b="1" dirty="0" smtClean="0">
                <a:latin typeface="Arial Narrow" pitchFamily="34" charset="0"/>
              </a:rPr>
              <a:t>Neutron Skins;</a:t>
            </a:r>
          </a:p>
        </p:txBody>
      </p:sp>
      <p:sp>
        <p:nvSpPr>
          <p:cNvPr id="44" name="TextBox 43"/>
          <p:cNvSpPr txBox="1"/>
          <p:nvPr/>
        </p:nvSpPr>
        <p:spPr>
          <a:xfrm>
            <a:off x="1367753" y="1805072"/>
            <a:ext cx="1519968" cy="553998"/>
          </a:xfrm>
          <a:prstGeom prst="rect">
            <a:avLst/>
          </a:prstGeom>
          <a:noFill/>
          <a:ln>
            <a:noFill/>
          </a:ln>
        </p:spPr>
        <p:txBody>
          <a:bodyPr wrap="none" rtlCol="0">
            <a:spAutoFit/>
          </a:bodyPr>
          <a:lstStyle/>
          <a:p>
            <a:r>
              <a:rPr lang="en-US" sz="1000" b="1" dirty="0" smtClean="0">
                <a:latin typeface="Arial Narrow" pitchFamily="34" charset="0"/>
              </a:rPr>
              <a:t> Super Heavy Element 117</a:t>
            </a:r>
          </a:p>
          <a:p>
            <a:r>
              <a:rPr lang="en-US" sz="1000" b="1" dirty="0" smtClean="0">
                <a:latin typeface="Arial Narrow" pitchFamily="34" charset="0"/>
              </a:rPr>
              <a:t> Heavy Nuclei Formation;</a:t>
            </a:r>
          </a:p>
          <a:p>
            <a:endParaRPr lang="en-US" sz="1000" b="1" dirty="0">
              <a:latin typeface="Arial Narrow" pitchFamily="34" charset="0"/>
            </a:endParaRPr>
          </a:p>
        </p:txBody>
      </p:sp>
      <p:sp>
        <p:nvSpPr>
          <p:cNvPr id="47" name="TextBox 46"/>
          <p:cNvSpPr txBox="1"/>
          <p:nvPr/>
        </p:nvSpPr>
        <p:spPr>
          <a:xfrm>
            <a:off x="1409004" y="948171"/>
            <a:ext cx="1220206" cy="400110"/>
          </a:xfrm>
          <a:prstGeom prst="rect">
            <a:avLst/>
          </a:prstGeom>
          <a:noFill/>
          <a:ln>
            <a:noFill/>
          </a:ln>
        </p:spPr>
        <p:txBody>
          <a:bodyPr wrap="none" rtlCol="0">
            <a:spAutoFit/>
          </a:bodyPr>
          <a:lstStyle/>
          <a:p>
            <a:r>
              <a:rPr lang="en-US" sz="1000" b="1" dirty="0" smtClean="0">
                <a:latin typeface="Arial Narrow" pitchFamily="34" charset="0"/>
              </a:rPr>
              <a:t>Neutron-rich Nuclei; </a:t>
            </a:r>
          </a:p>
          <a:p>
            <a:r>
              <a:rPr lang="en-US" sz="1000" b="1" dirty="0" smtClean="0">
                <a:latin typeface="Arial Narrow" pitchFamily="34" charset="0"/>
              </a:rPr>
              <a:t>Structure Of Nuclei;</a:t>
            </a:r>
            <a:endParaRPr lang="en-US" sz="1000" b="1" dirty="0">
              <a:latin typeface="Arial Narrow" pitchFamily="34" charset="0"/>
            </a:endParaRPr>
          </a:p>
        </p:txBody>
      </p:sp>
      <p:sp>
        <p:nvSpPr>
          <p:cNvPr id="64" name="TextBox 63"/>
          <p:cNvSpPr txBox="1"/>
          <p:nvPr/>
        </p:nvSpPr>
        <p:spPr>
          <a:xfrm>
            <a:off x="1403874" y="2605550"/>
            <a:ext cx="1136850" cy="246221"/>
          </a:xfrm>
          <a:prstGeom prst="rect">
            <a:avLst/>
          </a:prstGeom>
          <a:noFill/>
          <a:ln>
            <a:noFill/>
          </a:ln>
        </p:spPr>
        <p:txBody>
          <a:bodyPr wrap="none" rtlCol="0">
            <a:spAutoFit/>
          </a:bodyPr>
          <a:lstStyle/>
          <a:p>
            <a:r>
              <a:rPr lang="en-US" sz="1000" b="1" dirty="0" smtClean="0">
                <a:latin typeface="Arial Narrow" pitchFamily="34" charset="0"/>
              </a:rPr>
              <a:t>Nuclear-Reactions;</a:t>
            </a:r>
          </a:p>
        </p:txBody>
      </p:sp>
      <p:cxnSp>
        <p:nvCxnSpPr>
          <p:cNvPr id="61" name="Straight Arrow Connector 60"/>
          <p:cNvCxnSpPr/>
          <p:nvPr/>
        </p:nvCxnSpPr>
        <p:spPr>
          <a:xfrm>
            <a:off x="1042006" y="1089884"/>
            <a:ext cx="0" cy="3480619"/>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87896" y="1060174"/>
            <a:ext cx="304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81270" y="4591878"/>
            <a:ext cx="304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91478" y="1445127"/>
            <a:ext cx="1322798" cy="400110"/>
          </a:xfrm>
          <a:prstGeom prst="rect">
            <a:avLst/>
          </a:prstGeom>
          <a:noFill/>
          <a:ln>
            <a:noFill/>
          </a:ln>
        </p:spPr>
        <p:txBody>
          <a:bodyPr wrap="none" rtlCol="0">
            <a:spAutoFit/>
          </a:bodyPr>
          <a:lstStyle/>
          <a:p>
            <a:r>
              <a:rPr lang="en-US" sz="1000" b="1" dirty="0" smtClean="0">
                <a:latin typeface="Arial Narrow" pitchFamily="34" charset="0"/>
              </a:rPr>
              <a:t>Reactions  in Core </a:t>
            </a:r>
          </a:p>
          <a:p>
            <a:r>
              <a:rPr lang="en-US" sz="1000" b="1" dirty="0" smtClean="0">
                <a:latin typeface="Arial Narrow" pitchFamily="34" charset="0"/>
              </a:rPr>
              <a:t>Collapse Super Novae;</a:t>
            </a:r>
          </a:p>
        </p:txBody>
      </p:sp>
      <p:sp>
        <p:nvSpPr>
          <p:cNvPr id="23"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244239F-A578-4BB7-8042-38DC781613B6}" type="slidenum">
              <a:rPr lang="en-US" smtClean="0"/>
              <a:pPr/>
              <a:t>36</a:t>
            </a:fld>
            <a:endParaRPr lang="en-US"/>
          </a:p>
        </p:txBody>
      </p:sp>
      <p:sp>
        <p:nvSpPr>
          <p:cNvPr id="4" name="TextBox 3"/>
          <p:cNvSpPr txBox="1"/>
          <p:nvPr/>
        </p:nvSpPr>
        <p:spPr>
          <a:xfrm>
            <a:off x="2335236" y="2715065"/>
            <a:ext cx="4147289" cy="584775"/>
          </a:xfrm>
          <a:prstGeom prst="rect">
            <a:avLst/>
          </a:prstGeom>
          <a:noFill/>
        </p:spPr>
        <p:txBody>
          <a:bodyPr wrap="none" rtlCol="0">
            <a:spAutoFit/>
          </a:bodyPr>
          <a:lstStyle/>
          <a:p>
            <a:r>
              <a:rPr lang="en-US" sz="3200" dirty="0" smtClean="0"/>
              <a:t>Additional Information</a:t>
            </a:r>
            <a:endParaRPr lang="en-US" sz="3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075123"/>
            <a:ext cx="8417490" cy="7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37</a:t>
            </a:fld>
            <a:endParaRPr lang="en-US" dirty="0"/>
          </a:p>
        </p:txBody>
      </p:sp>
      <p:sp>
        <p:nvSpPr>
          <p:cNvPr id="2" name="Title 1"/>
          <p:cNvSpPr>
            <a:spLocks noGrp="1"/>
          </p:cNvSpPr>
          <p:nvPr>
            <p:ph type="title" idx="4294967295"/>
          </p:nvPr>
        </p:nvSpPr>
        <p:spPr>
          <a:xfrm>
            <a:off x="0" y="87313"/>
            <a:ext cx="9144000" cy="598487"/>
          </a:xfrm>
        </p:spPr>
        <p:txBody>
          <a:bodyPr/>
          <a:lstStyle/>
          <a:p>
            <a:r>
              <a:rPr lang="en-US" sz="2000" dirty="0" smtClean="0"/>
              <a:t>Nuclear Physics</a:t>
            </a:r>
            <a:endParaRPr lang="en-US" sz="2000" dirty="0"/>
          </a:p>
        </p:txBody>
      </p:sp>
      <p:sp>
        <p:nvSpPr>
          <p:cNvPr id="24" name="TextBox 23"/>
          <p:cNvSpPr txBox="1"/>
          <p:nvPr/>
        </p:nvSpPr>
        <p:spPr>
          <a:xfrm>
            <a:off x="419100" y="1041400"/>
            <a:ext cx="8485057" cy="36933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Discovering, exploring, and understanding all forms of nuclear matter</a:t>
            </a:r>
            <a:endParaRPr lang="en-US" dirty="0">
              <a:solidFill>
                <a:schemeClr val="tx1"/>
              </a:solidFill>
              <a:latin typeface="Arial" pitchFamily="34" charset="0"/>
              <a:cs typeface="Arial" pitchFamily="34" charset="0"/>
            </a:endParaRPr>
          </a:p>
        </p:txBody>
      </p:sp>
      <p:grpSp>
        <p:nvGrpSpPr>
          <p:cNvPr id="5" name="Group 10"/>
          <p:cNvGrpSpPr/>
          <p:nvPr/>
        </p:nvGrpSpPr>
        <p:grpSpPr>
          <a:xfrm>
            <a:off x="567557" y="5339254"/>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2" name="TextBox 11"/>
          <p:cNvSpPr txBox="1"/>
          <p:nvPr/>
        </p:nvSpPr>
        <p:spPr>
          <a:xfrm>
            <a:off x="299804" y="1771650"/>
            <a:ext cx="4182256" cy="3452227"/>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600"/>
              </a:lnSpc>
              <a:spcBef>
                <a:spcPts val="200"/>
              </a:spcBef>
            </a:pPr>
            <a:r>
              <a:rPr lang="en-US" sz="1600" dirty="0" smtClean="0">
                <a:latin typeface="Arial" pitchFamily="34" charset="0"/>
                <a:cs typeface="Arial" pitchFamily="34" charset="0"/>
              </a:rPr>
              <a:t>The Scientific Challenges:</a:t>
            </a:r>
          </a:p>
          <a:p>
            <a:pPr marL="177800" lvl="0" indent="-177800">
              <a:lnSpc>
                <a:spcPts val="1600"/>
              </a:lnSpc>
              <a:spcBef>
                <a:spcPts val="200"/>
              </a:spcBef>
            </a:pPr>
            <a:r>
              <a:rPr lang="en-US" sz="1400" dirty="0" smtClean="0">
                <a:latin typeface="Arial" pitchFamily="34" charset="0"/>
                <a:cs typeface="Arial" pitchFamily="34" charset="0"/>
              </a:rPr>
              <a:t>Understand:</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existence and properties of nuclear matter under extreme conditions, including that which existed at the beginning of the universe</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exotic and excited bound states of quarks and gluons, including new tests of the Standard Model</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ultimate limits of existence of bound systems of protons and neutrons</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Nuclear processes that power stars and  supernovae, and synthesize the elements</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nature and fundamental properties of neutrinos and neutrons and their role in the matter-antimatter asymmetry of the universe</a:t>
            </a: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661454" y="1729609"/>
            <a:ext cx="4270511" cy="3711785"/>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spcBef>
                <a:spcPts val="0"/>
              </a:spcBef>
              <a:spcAft>
                <a:spcPts val="400"/>
              </a:spcAft>
            </a:pPr>
            <a:r>
              <a:rPr lang="en-US" sz="1600" dirty="0" smtClean="0">
                <a:latin typeface="Arial" pitchFamily="34" charset="0"/>
                <a:cs typeface="Arial" pitchFamily="34" charset="0"/>
              </a:rPr>
              <a:t>FY 2013 Highlights:</a:t>
            </a:r>
            <a:endParaRPr lang="en-US" sz="300" dirty="0" smtClean="0">
              <a:latin typeface="Arial" pitchFamily="34" charset="0"/>
              <a:cs typeface="Arial" pitchFamily="34" charset="0"/>
            </a:endParaRPr>
          </a:p>
          <a:p>
            <a:pPr marL="177800" lvl="0" indent="-177800">
              <a:lnSpc>
                <a:spcPts val="1600"/>
              </a:lnSpc>
              <a:spcBef>
                <a:spcPts val="400"/>
              </a:spcBef>
              <a:spcAft>
                <a:spcPts val="400"/>
              </a:spcAft>
              <a:buFont typeface="Wingdings" pitchFamily="2" charset="2"/>
              <a:buChar char="§"/>
            </a:pPr>
            <a:r>
              <a:rPr lang="en-US" sz="1400" dirty="0" smtClean="0">
                <a:solidFill>
                  <a:schemeClr val="tx1"/>
                </a:solidFill>
                <a:latin typeface="Arial" pitchFamily="34" charset="0"/>
                <a:cs typeface="Arial" pitchFamily="34" charset="0"/>
              </a:rPr>
              <a:t>Operations and research at three national nuclear science user facilities (RHIC, CEBAF, ATLAS).</a:t>
            </a:r>
          </a:p>
          <a:p>
            <a:pPr marL="177800" indent="-177800">
              <a:lnSpc>
                <a:spcPts val="1600"/>
              </a:lnSpc>
              <a:spcBef>
                <a:spcPts val="400"/>
              </a:spcBef>
              <a:spcAft>
                <a:spcPts val="400"/>
              </a:spcAft>
              <a:buFont typeface="Wingdings" pitchFamily="2" charset="2"/>
              <a:buChar char="§"/>
            </a:pPr>
            <a:r>
              <a:rPr lang="en-US" sz="1400" dirty="0" smtClean="0">
                <a:solidFill>
                  <a:schemeClr val="tx1"/>
                </a:solidFill>
                <a:latin typeface="Arial" pitchFamily="34" charset="0"/>
                <a:cs typeface="Arial" pitchFamily="34" charset="0"/>
              </a:rPr>
              <a:t>12 </a:t>
            </a:r>
            <a:r>
              <a:rPr lang="en-US" sz="1400" dirty="0" err="1" smtClean="0">
                <a:solidFill>
                  <a:schemeClr val="tx1"/>
                </a:solidFill>
                <a:latin typeface="Arial" pitchFamily="34" charset="0"/>
                <a:cs typeface="Arial" pitchFamily="34" charset="0"/>
              </a:rPr>
              <a:t>GeV</a:t>
            </a:r>
            <a:r>
              <a:rPr lang="en-US" sz="1400" dirty="0" smtClean="0">
                <a:solidFill>
                  <a:schemeClr val="tx1"/>
                </a:solidFill>
                <a:latin typeface="Arial" pitchFamily="34" charset="0"/>
                <a:cs typeface="Arial" pitchFamily="34" charset="0"/>
              </a:rPr>
              <a:t> CEBAF Upgrade to study systems of quarks and gluons and the force that creates protons and neutrons. </a:t>
            </a:r>
          </a:p>
          <a:p>
            <a:pPr marL="177800" lvl="0" indent="-177800">
              <a:lnSpc>
                <a:spcPts val="1600"/>
              </a:lnSpc>
              <a:spcBef>
                <a:spcPts val="400"/>
              </a:spcBef>
              <a:spcAft>
                <a:spcPts val="400"/>
              </a:spcAft>
              <a:buFont typeface="Wingdings" pitchFamily="2" charset="2"/>
              <a:buChar char="§"/>
            </a:pPr>
            <a:r>
              <a:rPr lang="en-US" sz="1400" dirty="0" smtClean="0">
                <a:solidFill>
                  <a:schemeClr val="tx1"/>
                </a:solidFill>
                <a:latin typeface="Arial" pitchFamily="34" charset="0"/>
                <a:cs typeface="Arial" pitchFamily="34" charset="0"/>
              </a:rPr>
              <a:t>Continued preparation for construction of the Facility for Rare Isotope Beams to study the limits of nuclear existence.</a:t>
            </a:r>
          </a:p>
          <a:p>
            <a:pPr marL="177800" indent="-177800">
              <a:lnSpc>
                <a:spcPts val="1600"/>
              </a:lnSpc>
              <a:spcBef>
                <a:spcPts val="400"/>
              </a:spcBef>
              <a:spcAft>
                <a:spcPts val="400"/>
              </a:spcAft>
              <a:buFont typeface="Wingdings" pitchFamily="2" charset="2"/>
              <a:buChar char="§"/>
            </a:pPr>
            <a:r>
              <a:rPr lang="en-US" sz="1400" dirty="0" smtClean="0">
                <a:solidFill>
                  <a:schemeClr val="tx1"/>
                </a:solidFill>
                <a:latin typeface="Arial" pitchFamily="34" charset="0"/>
                <a:cs typeface="Arial" pitchFamily="34" charset="0"/>
              </a:rPr>
              <a:t>Research, development, and production of stable and radioactive isotopes for science, medicine, industry, and national security. </a:t>
            </a:r>
          </a:p>
          <a:p>
            <a:pPr marL="177800" indent="-177800">
              <a:lnSpc>
                <a:spcPts val="1600"/>
              </a:lnSpc>
              <a:spcBef>
                <a:spcPts val="400"/>
              </a:spcBef>
              <a:spcAft>
                <a:spcPts val="400"/>
              </a:spcAft>
              <a:buFont typeface="Wingdings" pitchFamily="2" charset="2"/>
              <a:buChar char="§"/>
            </a:pPr>
            <a:r>
              <a:rPr lang="en-US" sz="1400" dirty="0" smtClean="0">
                <a:solidFill>
                  <a:schemeClr val="tx1"/>
                </a:solidFill>
                <a:latin typeface="Arial" pitchFamily="34" charset="0"/>
                <a:cs typeface="Arial" pitchFamily="34" charset="0"/>
              </a:rPr>
              <a:t>New strategic planning activity begins in </a:t>
            </a:r>
            <a:br>
              <a:rPr lang="en-US" sz="1400" dirty="0" smtClean="0">
                <a:solidFill>
                  <a:schemeClr val="tx1"/>
                </a:solidFill>
                <a:latin typeface="Arial" pitchFamily="34" charset="0"/>
                <a:cs typeface="Arial" pitchFamily="34" charset="0"/>
              </a:rPr>
            </a:br>
            <a:r>
              <a:rPr lang="en-US" sz="1400" dirty="0" smtClean="0">
                <a:solidFill>
                  <a:schemeClr val="tx1"/>
                </a:solidFill>
                <a:latin typeface="Arial" pitchFamily="34" charset="0"/>
                <a:cs typeface="Arial" pitchFamily="34" charset="0"/>
              </a:rPr>
              <a:t>FY 2012.</a:t>
            </a:r>
          </a:p>
          <a:p>
            <a:pPr marL="177800" lvl="0" indent="-177800">
              <a:lnSpc>
                <a:spcPct val="90000"/>
              </a:lnSpc>
              <a:spcBef>
                <a:spcPts val="0"/>
              </a:spcBef>
              <a:spcAft>
                <a:spcPts val="400"/>
              </a:spcAft>
              <a:buFont typeface="Wingdings" pitchFamily="2" charset="2"/>
              <a:buChar char="§"/>
            </a:pPr>
            <a:endParaRPr lang="en-US" sz="12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2"/>
          <p:cNvSpPr txBox="1">
            <a:spLocks noChangeArrowheads="1"/>
          </p:cNvSpPr>
          <p:nvPr/>
        </p:nvSpPr>
        <p:spPr bwMode="auto">
          <a:xfrm>
            <a:off x="255523" y="863018"/>
            <a:ext cx="3521348" cy="3216257"/>
          </a:xfrm>
          <a:prstGeom prst="rect">
            <a:avLst/>
          </a:prstGeom>
          <a:solidFill>
            <a:schemeClr val="bg1"/>
          </a:solidFill>
          <a:ln w="9525">
            <a:solidFill>
              <a:schemeClr val="tx1"/>
            </a:solidFill>
            <a:miter lim="800000"/>
            <a:headEnd/>
            <a:tailEnd/>
          </a:ln>
        </p:spPr>
        <p:txBody>
          <a:bodyPr wrap="square" lIns="91432" tIns="45716" rIns="91432" bIns="45716">
            <a:spAutoFit/>
          </a:bodyPr>
          <a:lstStyle/>
          <a:p>
            <a:pPr>
              <a:spcAft>
                <a:spcPct val="50000"/>
              </a:spcAft>
            </a:pPr>
            <a:r>
              <a:rPr lang="en-US" sz="1400" dirty="0" smtClean="0"/>
              <a:t>The 12 </a:t>
            </a:r>
            <a:r>
              <a:rPr lang="en-US" sz="1400" dirty="0" err="1" smtClean="0"/>
              <a:t>GeV</a:t>
            </a:r>
            <a:r>
              <a:rPr lang="en-US" sz="1400" dirty="0" smtClean="0"/>
              <a:t> CEBAF Upgrade will enable world-leading research on:</a:t>
            </a:r>
            <a:endParaRPr lang="en-US" sz="1400" dirty="0"/>
          </a:p>
          <a:p>
            <a:pPr marL="174609" indent="-174609">
              <a:spcAft>
                <a:spcPts val="0"/>
              </a:spcAft>
              <a:buFont typeface="Wingdings" pitchFamily="2" charset="2"/>
              <a:buChar char="§"/>
            </a:pPr>
            <a:r>
              <a:rPr lang="en-US" sz="1400" dirty="0"/>
              <a:t>The search for exotic </a:t>
            </a:r>
            <a:r>
              <a:rPr lang="en-US" sz="1400" dirty="0" smtClean="0"/>
              <a:t>new quark-</a:t>
            </a:r>
          </a:p>
          <a:p>
            <a:pPr indent="-174609">
              <a:spcAft>
                <a:spcPts val="0"/>
              </a:spcAft>
            </a:pPr>
            <a:r>
              <a:rPr lang="en-US" sz="1400" dirty="0" smtClean="0"/>
              <a:t>    anti-quark particles to advance our </a:t>
            </a:r>
          </a:p>
          <a:p>
            <a:pPr indent="-174609">
              <a:spcAft>
                <a:spcPct val="50000"/>
              </a:spcAft>
            </a:pPr>
            <a:r>
              <a:rPr lang="en-US" sz="1400" dirty="0" smtClean="0"/>
              <a:t>    understanding of the strong force</a:t>
            </a:r>
            <a:endParaRPr lang="en-US" sz="1400" dirty="0"/>
          </a:p>
          <a:p>
            <a:pPr marL="174609" indent="-174609">
              <a:spcAft>
                <a:spcPct val="50000"/>
              </a:spcAft>
              <a:buFont typeface="Wingdings" pitchFamily="2" charset="2"/>
              <a:buChar char="§"/>
            </a:pPr>
            <a:r>
              <a:rPr lang="en-US" sz="1400" dirty="0" smtClean="0"/>
              <a:t>Evidence of new physics from sensitive searches for violations of nature’s fundamental symmetries</a:t>
            </a:r>
            <a:endParaRPr lang="en-US" sz="1400" dirty="0"/>
          </a:p>
          <a:p>
            <a:pPr marL="174609" indent="-174609">
              <a:spcAft>
                <a:spcPct val="50000"/>
              </a:spcAft>
              <a:buFont typeface="Wingdings" pitchFamily="2" charset="2"/>
              <a:buChar char="§"/>
            </a:pPr>
            <a:r>
              <a:rPr lang="en-US" sz="1400" dirty="0" smtClean="0"/>
              <a:t>A detailed microscopic understanding of the internal structure of the proton, including the origin of its spin, and how this structure is modified  when the proton is inside a nucleus</a:t>
            </a:r>
            <a:endParaRPr lang="en-US" sz="1400" dirty="0"/>
          </a:p>
        </p:txBody>
      </p:sp>
      <p:sp>
        <p:nvSpPr>
          <p:cNvPr id="9222" name="Title 2"/>
          <p:cNvSpPr>
            <a:spLocks/>
          </p:cNvSpPr>
          <p:nvPr/>
        </p:nvSpPr>
        <p:spPr bwMode="auto">
          <a:xfrm>
            <a:off x="0" y="-214312"/>
            <a:ext cx="9144000" cy="1143001"/>
          </a:xfrm>
          <a:prstGeom prst="rect">
            <a:avLst/>
          </a:prstGeom>
          <a:noFill/>
          <a:ln w="9525">
            <a:noFill/>
            <a:miter lim="800000"/>
            <a:headEnd/>
            <a:tailEnd/>
          </a:ln>
        </p:spPr>
        <p:txBody>
          <a:bodyPr lIns="91432" tIns="45716" rIns="91432" bIns="45716" anchor="ctr"/>
          <a:lstStyle/>
          <a:p>
            <a:pPr algn="ctr"/>
            <a:endParaRPr lang="en-US" sz="2000" i="1" dirty="0">
              <a:solidFill>
                <a:srgbClr val="106636"/>
              </a:solidFill>
              <a:cs typeface="Arial" charset="0"/>
            </a:endParaRPr>
          </a:p>
        </p:txBody>
      </p:sp>
      <p:sp>
        <p:nvSpPr>
          <p:cNvPr id="9" name="TextBox 8"/>
          <p:cNvSpPr txBox="1"/>
          <p:nvPr/>
        </p:nvSpPr>
        <p:spPr>
          <a:xfrm>
            <a:off x="0" y="191226"/>
            <a:ext cx="8646694" cy="395115"/>
          </a:xfrm>
          <a:prstGeom prst="rect">
            <a:avLst/>
          </a:prstGeom>
          <a:noFill/>
        </p:spPr>
        <p:txBody>
          <a:bodyPr wrap="square" lIns="86493" tIns="43247" rIns="86493" bIns="43247" rtlCol="0">
            <a:spAutoFit/>
          </a:bodyPr>
          <a:lstStyle/>
          <a:p>
            <a:pPr algn="ctr"/>
            <a:r>
              <a:rPr lang="en-US" sz="2000" dirty="0" smtClean="0">
                <a:solidFill>
                  <a:srgbClr val="336600"/>
                </a:solidFill>
              </a:rPr>
              <a:t>Research Focus of the 12 GeV CEBAF Upgrade  </a:t>
            </a:r>
            <a:endParaRPr lang="en-US" sz="2000" dirty="0">
              <a:solidFill>
                <a:srgbClr val="336600"/>
              </a:solidFill>
            </a:endParaRPr>
          </a:p>
        </p:txBody>
      </p:sp>
      <p:grpSp>
        <p:nvGrpSpPr>
          <p:cNvPr id="2" name="Group 327"/>
          <p:cNvGrpSpPr>
            <a:grpSpLocks/>
          </p:cNvGrpSpPr>
          <p:nvPr/>
        </p:nvGrpSpPr>
        <p:grpSpPr bwMode="auto">
          <a:xfrm>
            <a:off x="3961952" y="946483"/>
            <a:ext cx="5182048" cy="3328801"/>
            <a:chOff x="-106359" y="1524000"/>
            <a:chExt cx="7080249" cy="4700593"/>
          </a:xfrm>
        </p:grpSpPr>
        <p:grpSp>
          <p:nvGrpSpPr>
            <p:cNvPr id="3" name="Group 408"/>
            <p:cNvGrpSpPr>
              <a:grpSpLocks/>
            </p:cNvGrpSpPr>
            <p:nvPr/>
          </p:nvGrpSpPr>
          <p:grpSpPr bwMode="auto">
            <a:xfrm>
              <a:off x="3810003" y="1524000"/>
              <a:ext cx="3044827" cy="1509713"/>
              <a:chOff x="2400" y="960"/>
              <a:chExt cx="1918" cy="951"/>
            </a:xfrm>
          </p:grpSpPr>
          <p:grpSp>
            <p:nvGrpSpPr>
              <p:cNvPr id="4" name="Group 407"/>
              <p:cNvGrpSpPr>
                <a:grpSpLocks/>
              </p:cNvGrpSpPr>
              <p:nvPr/>
            </p:nvGrpSpPr>
            <p:grpSpPr bwMode="auto">
              <a:xfrm>
                <a:off x="2477" y="960"/>
                <a:ext cx="1841" cy="912"/>
                <a:chOff x="2477" y="960"/>
                <a:chExt cx="1841" cy="912"/>
              </a:xfrm>
            </p:grpSpPr>
            <p:sp>
              <p:nvSpPr>
                <p:cNvPr id="319" name="Text Box 5"/>
                <p:cNvSpPr txBox="1">
                  <a:spLocks noChangeArrowheads="1"/>
                </p:cNvSpPr>
                <p:nvPr/>
              </p:nvSpPr>
              <p:spPr bwMode="auto">
                <a:xfrm>
                  <a:off x="3500" y="1130"/>
                  <a:ext cx="818" cy="246"/>
                </a:xfrm>
                <a:prstGeom prst="rect">
                  <a:avLst/>
                </a:prstGeom>
                <a:noFill/>
                <a:ln w="9525">
                  <a:noFill/>
                  <a:miter lim="800000"/>
                  <a:headEnd/>
                  <a:tailEnd/>
                </a:ln>
              </p:spPr>
              <p:txBody>
                <a:bodyPr wrap="none">
                  <a:spAutoFit/>
                </a:bodyPr>
                <a:lstStyle/>
                <a:p>
                  <a:pPr algn="ctr" eaLnBrk="0" hangingPunct="0"/>
                  <a:r>
                    <a:rPr lang="en-US" sz="1200" dirty="0">
                      <a:solidFill>
                        <a:srgbClr val="000000"/>
                      </a:solidFill>
                      <a:latin typeface="Arial" pitchFamily="34" charset="0"/>
                      <a:cs typeface="Arial" pitchFamily="34" charset="0"/>
                    </a:rPr>
                    <a:t>New </a:t>
                  </a:r>
                  <a:r>
                    <a:rPr lang="en-US" sz="1200" dirty="0" smtClean="0">
                      <a:solidFill>
                        <a:srgbClr val="000000"/>
                      </a:solidFill>
                      <a:latin typeface="Arial" pitchFamily="34" charset="0"/>
                      <a:cs typeface="Arial" pitchFamily="34" charset="0"/>
                    </a:rPr>
                    <a:t>Hall D</a:t>
                  </a:r>
                  <a:endParaRPr lang="en-US" sz="1200" dirty="0">
                    <a:solidFill>
                      <a:srgbClr val="000000"/>
                    </a:solidFill>
                    <a:latin typeface="Arial" pitchFamily="34" charset="0"/>
                    <a:cs typeface="Arial" pitchFamily="34" charset="0"/>
                  </a:endParaRPr>
                </a:p>
              </p:txBody>
            </p:sp>
            <p:sp>
              <p:nvSpPr>
                <p:cNvPr id="320"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endParaRPr lang="en-US" sz="1200" dirty="0"/>
                </a:p>
              </p:txBody>
            </p:sp>
            <p:sp>
              <p:nvSpPr>
                <p:cNvPr id="321" name="Freeform 318"/>
                <p:cNvSpPr>
                  <a:spLocks/>
                </p:cNvSpPr>
                <p:nvPr/>
              </p:nvSpPr>
              <p:spPr bwMode="auto">
                <a:xfrm>
                  <a:off x="3303" y="1036"/>
                  <a:ext cx="89" cy="128"/>
                </a:xfrm>
                <a:custGeom>
                  <a:avLst/>
                  <a:gdLst>
                    <a:gd name="T0" fmla="*/ 89 w 89"/>
                    <a:gd name="T1" fmla="*/ 108 h 130"/>
                    <a:gd name="T2" fmla="*/ 89 w 89"/>
                    <a:gd name="T3" fmla="*/ 32 h 130"/>
                    <a:gd name="T4" fmla="*/ 0 w 89"/>
                    <a:gd name="T5" fmla="*/ 0 h 130"/>
                    <a:gd name="T6" fmla="*/ 0 w 89"/>
                    <a:gd name="T7" fmla="*/ 78 h 130"/>
                    <a:gd name="T8" fmla="*/ 89 w 89"/>
                    <a:gd name="T9" fmla="*/ 108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sz="1200" dirty="0"/>
                </a:p>
              </p:txBody>
            </p:sp>
            <p:sp>
              <p:nvSpPr>
                <p:cNvPr id="322" name="Freeform 319"/>
                <p:cNvSpPr>
                  <a:spLocks/>
                </p:cNvSpPr>
                <p:nvPr/>
              </p:nvSpPr>
              <p:spPr bwMode="auto">
                <a:xfrm>
                  <a:off x="3303" y="1036"/>
                  <a:ext cx="89" cy="128"/>
                </a:xfrm>
                <a:custGeom>
                  <a:avLst/>
                  <a:gdLst>
                    <a:gd name="T0" fmla="*/ 89 w 89"/>
                    <a:gd name="T1" fmla="*/ 108 h 130"/>
                    <a:gd name="T2" fmla="*/ 89 w 89"/>
                    <a:gd name="T3" fmla="*/ 32 h 130"/>
                    <a:gd name="T4" fmla="*/ 0 w 89"/>
                    <a:gd name="T5" fmla="*/ 0 h 130"/>
                    <a:gd name="T6" fmla="*/ 0 w 89"/>
                    <a:gd name="T7" fmla="*/ 78 h 130"/>
                    <a:gd name="T8" fmla="*/ 89 w 89"/>
                    <a:gd name="T9" fmla="*/ 108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sz="1200" dirty="0"/>
                </a:p>
              </p:txBody>
            </p:sp>
            <p:sp>
              <p:nvSpPr>
                <p:cNvPr id="323" name="Freeform 320"/>
                <p:cNvSpPr>
                  <a:spLocks/>
                </p:cNvSpPr>
                <p:nvPr/>
              </p:nvSpPr>
              <p:spPr bwMode="auto">
                <a:xfrm>
                  <a:off x="3303" y="960"/>
                  <a:ext cx="323" cy="115"/>
                </a:xfrm>
                <a:custGeom>
                  <a:avLst/>
                  <a:gdLst>
                    <a:gd name="T0" fmla="*/ 239 w 323"/>
                    <a:gd name="T1" fmla="*/ 0 h 117"/>
                    <a:gd name="T2" fmla="*/ 0 w 323"/>
                    <a:gd name="T3" fmla="*/ 65 h 117"/>
                    <a:gd name="T4" fmla="*/ 89 w 323"/>
                    <a:gd name="T5" fmla="*/ 95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endParaRPr lang="en-US" sz="1200" dirty="0"/>
                </a:p>
              </p:txBody>
            </p:sp>
            <p:sp>
              <p:nvSpPr>
                <p:cNvPr id="324" name="Freeform 321"/>
                <p:cNvSpPr>
                  <a:spLocks/>
                </p:cNvSpPr>
                <p:nvPr/>
              </p:nvSpPr>
              <p:spPr bwMode="auto">
                <a:xfrm>
                  <a:off x="3303" y="960"/>
                  <a:ext cx="323" cy="115"/>
                </a:xfrm>
                <a:custGeom>
                  <a:avLst/>
                  <a:gdLst>
                    <a:gd name="T0" fmla="*/ 239 w 323"/>
                    <a:gd name="T1" fmla="*/ 0 h 117"/>
                    <a:gd name="T2" fmla="*/ 0 w 323"/>
                    <a:gd name="T3" fmla="*/ 65 h 117"/>
                    <a:gd name="T4" fmla="*/ 89 w 323"/>
                    <a:gd name="T5" fmla="*/ 95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endParaRPr lang="en-US" sz="1200" dirty="0"/>
                </a:p>
              </p:txBody>
            </p:sp>
            <p:sp>
              <p:nvSpPr>
                <p:cNvPr id="325" name="Freeform 322"/>
                <p:cNvSpPr>
                  <a:spLocks/>
                </p:cNvSpPr>
                <p:nvPr/>
              </p:nvSpPr>
              <p:spPr bwMode="auto">
                <a:xfrm>
                  <a:off x="3392" y="986"/>
                  <a:ext cx="236" cy="177"/>
                </a:xfrm>
                <a:custGeom>
                  <a:avLst/>
                  <a:gdLst>
                    <a:gd name="T0" fmla="*/ 0 w 236"/>
                    <a:gd name="T1" fmla="*/ 148 h 180"/>
                    <a:gd name="T2" fmla="*/ 0 w 236"/>
                    <a:gd name="T3" fmla="*/ 79 h 180"/>
                    <a:gd name="T4" fmla="*/ 236 w 236"/>
                    <a:gd name="T5" fmla="*/ 0 h 180"/>
                    <a:gd name="T6" fmla="*/ 234 w 236"/>
                    <a:gd name="T7" fmla="*/ 76 h 180"/>
                    <a:gd name="T8" fmla="*/ 0 w 236"/>
                    <a:gd name="T9" fmla="*/ 148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endParaRPr lang="en-US" sz="1200" dirty="0"/>
                </a:p>
              </p:txBody>
            </p:sp>
            <p:sp>
              <p:nvSpPr>
                <p:cNvPr id="326" name="Freeform 323"/>
                <p:cNvSpPr>
                  <a:spLocks/>
                </p:cNvSpPr>
                <p:nvPr/>
              </p:nvSpPr>
              <p:spPr bwMode="auto">
                <a:xfrm>
                  <a:off x="3392" y="986"/>
                  <a:ext cx="236" cy="177"/>
                </a:xfrm>
                <a:custGeom>
                  <a:avLst/>
                  <a:gdLst>
                    <a:gd name="T0" fmla="*/ 0 w 236"/>
                    <a:gd name="T1" fmla="*/ 148 h 180"/>
                    <a:gd name="T2" fmla="*/ 0 w 236"/>
                    <a:gd name="T3" fmla="*/ 79 h 180"/>
                    <a:gd name="T4" fmla="*/ 236 w 236"/>
                    <a:gd name="T5" fmla="*/ 0 h 180"/>
                    <a:gd name="T6" fmla="*/ 234 w 236"/>
                    <a:gd name="T7" fmla="*/ 76 h 180"/>
                    <a:gd name="T8" fmla="*/ 0 w 236"/>
                    <a:gd name="T9" fmla="*/ 148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endParaRPr lang="en-US" sz="1200" dirty="0"/>
                </a:p>
              </p:txBody>
            </p:sp>
            <p:sp>
              <p:nvSpPr>
                <p:cNvPr id="327"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2 h 108"/>
                    <a:gd name="T14" fmla="*/ 66 w 90"/>
                    <a:gd name="T15" fmla="*/ 41 h 108"/>
                    <a:gd name="T16" fmla="*/ 66 w 90"/>
                    <a:gd name="T17" fmla="*/ 52 h 108"/>
                    <a:gd name="T18" fmla="*/ 64 w 90"/>
                    <a:gd name="T19" fmla="*/ 62 h 108"/>
                    <a:gd name="T20" fmla="*/ 61 w 90"/>
                    <a:gd name="T21" fmla="*/ 69 h 108"/>
                    <a:gd name="T22" fmla="*/ 55 w 90"/>
                    <a:gd name="T23" fmla="*/ 72 h 108"/>
                    <a:gd name="T24" fmla="*/ 50 w 90"/>
                    <a:gd name="T25" fmla="*/ 73 h 108"/>
                    <a:gd name="T26" fmla="*/ 42 w 90"/>
                    <a:gd name="T27" fmla="*/ 74 h 108"/>
                    <a:gd name="T28" fmla="*/ 20 w 90"/>
                    <a:gd name="T29" fmla="*/ 74 h 108"/>
                    <a:gd name="T30" fmla="*/ 20 w 90"/>
                    <a:gd name="T31" fmla="*/ 19 h 108"/>
                    <a:gd name="T32" fmla="*/ 42 w 90"/>
                    <a:gd name="T33" fmla="*/ 19 h 108"/>
                    <a:gd name="T34" fmla="*/ 46 w 90"/>
                    <a:gd name="T35" fmla="*/ 0 h 108"/>
                    <a:gd name="T36" fmla="*/ 0 w 90"/>
                    <a:gd name="T37" fmla="*/ 0 h 108"/>
                    <a:gd name="T38" fmla="*/ 0 w 90"/>
                    <a:gd name="T39" fmla="*/ 86 h 108"/>
                    <a:gd name="T40" fmla="*/ 46 w 90"/>
                    <a:gd name="T41" fmla="*/ 86 h 108"/>
                    <a:gd name="T42" fmla="*/ 61 w 90"/>
                    <a:gd name="T43" fmla="*/ 82 h 108"/>
                    <a:gd name="T44" fmla="*/ 72 w 90"/>
                    <a:gd name="T45" fmla="*/ 78 h 108"/>
                    <a:gd name="T46" fmla="*/ 81 w 90"/>
                    <a:gd name="T47" fmla="*/ 73 h 108"/>
                    <a:gd name="T48" fmla="*/ 89 w 90"/>
                    <a:gd name="T49" fmla="*/ 60 h 108"/>
                    <a:gd name="T50" fmla="*/ 90 w 90"/>
                    <a:gd name="T51" fmla="*/ 39 h 108"/>
                    <a:gd name="T52" fmla="*/ 89 w 90"/>
                    <a:gd name="T53" fmla="*/ 32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endParaRPr lang="en-US" sz="1200" dirty="0"/>
                </a:p>
              </p:txBody>
            </p:sp>
            <p:sp>
              <p:nvSpPr>
                <p:cNvPr id="328"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3 h 70"/>
                    <a:gd name="T20" fmla="*/ 41 w 46"/>
                    <a:gd name="T21" fmla="*/ 50 h 70"/>
                    <a:gd name="T22" fmla="*/ 35 w 46"/>
                    <a:gd name="T23" fmla="*/ 56 h 70"/>
                    <a:gd name="T24" fmla="*/ 30 w 46"/>
                    <a:gd name="T25" fmla="*/ 57 h 70"/>
                    <a:gd name="T26" fmla="*/ 22 w 46"/>
                    <a:gd name="T27" fmla="*/ 59 h 70"/>
                    <a:gd name="T28" fmla="*/ 0 w 46"/>
                    <a:gd name="T29" fmla="*/ 59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endParaRPr lang="en-US" sz="1200" dirty="0"/>
                </a:p>
              </p:txBody>
            </p:sp>
            <p:sp>
              <p:nvSpPr>
                <p:cNvPr id="329"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6 h 108"/>
                    <a:gd name="T6" fmla="*/ 46 w 90"/>
                    <a:gd name="T7" fmla="*/ 86 h 108"/>
                    <a:gd name="T8" fmla="*/ 61 w 90"/>
                    <a:gd name="T9" fmla="*/ 82 h 108"/>
                    <a:gd name="T10" fmla="*/ 72 w 90"/>
                    <a:gd name="T11" fmla="*/ 78 h 108"/>
                    <a:gd name="T12" fmla="*/ 81 w 90"/>
                    <a:gd name="T13" fmla="*/ 73 h 108"/>
                    <a:gd name="T14" fmla="*/ 89 w 90"/>
                    <a:gd name="T15" fmla="*/ 60 h 108"/>
                    <a:gd name="T16" fmla="*/ 90 w 90"/>
                    <a:gd name="T17" fmla="*/ 39 h 108"/>
                    <a:gd name="T18" fmla="*/ 89 w 90"/>
                    <a:gd name="T19" fmla="*/ 32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endParaRPr lang="en-US" sz="1200" dirty="0"/>
                </a:p>
              </p:txBody>
            </p:sp>
            <p:sp>
              <p:nvSpPr>
                <p:cNvPr id="330" name="Freeform 327"/>
                <p:cNvSpPr>
                  <a:spLocks/>
                </p:cNvSpPr>
                <p:nvPr/>
              </p:nvSpPr>
              <p:spPr bwMode="auto">
                <a:xfrm>
                  <a:off x="2925" y="1160"/>
                  <a:ext cx="89" cy="128"/>
                </a:xfrm>
                <a:custGeom>
                  <a:avLst/>
                  <a:gdLst>
                    <a:gd name="T0" fmla="*/ 89 w 89"/>
                    <a:gd name="T1" fmla="*/ 108 h 130"/>
                    <a:gd name="T2" fmla="*/ 89 w 89"/>
                    <a:gd name="T3" fmla="*/ 32 h 130"/>
                    <a:gd name="T4" fmla="*/ 0 w 89"/>
                    <a:gd name="T5" fmla="*/ 0 h 130"/>
                    <a:gd name="T6" fmla="*/ 0 w 89"/>
                    <a:gd name="T7" fmla="*/ 78 h 130"/>
                    <a:gd name="T8" fmla="*/ 89 w 89"/>
                    <a:gd name="T9" fmla="*/ 108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sz="1200" dirty="0"/>
                </a:p>
              </p:txBody>
            </p:sp>
            <p:sp>
              <p:nvSpPr>
                <p:cNvPr id="331" name="Freeform 328"/>
                <p:cNvSpPr>
                  <a:spLocks/>
                </p:cNvSpPr>
                <p:nvPr/>
              </p:nvSpPr>
              <p:spPr bwMode="auto">
                <a:xfrm>
                  <a:off x="2925" y="1160"/>
                  <a:ext cx="89" cy="128"/>
                </a:xfrm>
                <a:custGeom>
                  <a:avLst/>
                  <a:gdLst>
                    <a:gd name="T0" fmla="*/ 89 w 89"/>
                    <a:gd name="T1" fmla="*/ 108 h 130"/>
                    <a:gd name="T2" fmla="*/ 89 w 89"/>
                    <a:gd name="T3" fmla="*/ 32 h 130"/>
                    <a:gd name="T4" fmla="*/ 0 w 89"/>
                    <a:gd name="T5" fmla="*/ 0 h 130"/>
                    <a:gd name="T6" fmla="*/ 0 w 89"/>
                    <a:gd name="T7" fmla="*/ 78 h 130"/>
                    <a:gd name="T8" fmla="*/ 89 w 89"/>
                    <a:gd name="T9" fmla="*/ 108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sz="1200" dirty="0"/>
                </a:p>
              </p:txBody>
            </p:sp>
            <p:sp>
              <p:nvSpPr>
                <p:cNvPr id="332" name="Freeform 329"/>
                <p:cNvSpPr>
                  <a:spLocks/>
                </p:cNvSpPr>
                <p:nvPr/>
              </p:nvSpPr>
              <p:spPr bwMode="auto">
                <a:xfrm>
                  <a:off x="2925" y="1130"/>
                  <a:ext cx="176" cy="70"/>
                </a:xfrm>
                <a:custGeom>
                  <a:avLst/>
                  <a:gdLst>
                    <a:gd name="T0" fmla="*/ 176 w 176"/>
                    <a:gd name="T1" fmla="*/ 35 h 71"/>
                    <a:gd name="T2" fmla="*/ 89 w 176"/>
                    <a:gd name="T3" fmla="*/ 60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endParaRPr lang="en-US" sz="1200" dirty="0"/>
                </a:p>
              </p:txBody>
            </p:sp>
            <p:sp>
              <p:nvSpPr>
                <p:cNvPr id="333" name="Freeform 330"/>
                <p:cNvSpPr>
                  <a:spLocks/>
                </p:cNvSpPr>
                <p:nvPr/>
              </p:nvSpPr>
              <p:spPr bwMode="auto">
                <a:xfrm>
                  <a:off x="3014" y="1169"/>
                  <a:ext cx="87" cy="119"/>
                </a:xfrm>
                <a:custGeom>
                  <a:avLst/>
                  <a:gdLst>
                    <a:gd name="T0" fmla="*/ 0 w 87"/>
                    <a:gd name="T1" fmla="*/ 99 h 121"/>
                    <a:gd name="T2" fmla="*/ 0 w 87"/>
                    <a:gd name="T3" fmla="*/ 30 h 121"/>
                    <a:gd name="T4" fmla="*/ 87 w 87"/>
                    <a:gd name="T5" fmla="*/ 0 h 121"/>
                    <a:gd name="T6" fmla="*/ 87 w 87"/>
                    <a:gd name="T7" fmla="*/ 75 h 121"/>
                    <a:gd name="T8" fmla="*/ 0 w 87"/>
                    <a:gd name="T9" fmla="*/ 99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endParaRPr lang="en-US" sz="1200" dirty="0"/>
                </a:p>
              </p:txBody>
            </p:sp>
            <p:sp>
              <p:nvSpPr>
                <p:cNvPr id="334"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0 h 106"/>
                    <a:gd name="T16" fmla="*/ 78 w 238"/>
                    <a:gd name="T17" fmla="*/ 53 h 106"/>
                    <a:gd name="T18" fmla="*/ 67 w 238"/>
                    <a:gd name="T19" fmla="*/ 72 h 106"/>
                    <a:gd name="T20" fmla="*/ 45 w 238"/>
                    <a:gd name="T21" fmla="*/ 58 h 106"/>
                    <a:gd name="T22" fmla="*/ 32 w 238"/>
                    <a:gd name="T23" fmla="*/ 85 h 106"/>
                    <a:gd name="T24" fmla="*/ 15 w 238"/>
                    <a:gd name="T25" fmla="*/ 67 h 106"/>
                    <a:gd name="T26" fmla="*/ 0 w 238"/>
                    <a:gd name="T27" fmla="*/ 95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endParaRPr lang="en-US" sz="1200" dirty="0"/>
                </a:p>
              </p:txBody>
            </p:sp>
            <p:sp>
              <p:nvSpPr>
                <p:cNvPr id="335"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endParaRPr lang="en-US" sz="1200" dirty="0"/>
                </a:p>
              </p:txBody>
            </p:sp>
          </p:grpSp>
          <p:sp>
            <p:nvSpPr>
              <p:cNvPr id="318"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endParaRPr lang="en-US" sz="1200" dirty="0"/>
              </a:p>
            </p:txBody>
          </p:sp>
        </p:grpSp>
        <p:grpSp>
          <p:nvGrpSpPr>
            <p:cNvPr id="5" name="Group 429"/>
            <p:cNvGrpSpPr>
              <a:grpSpLocks/>
            </p:cNvGrpSpPr>
            <p:nvPr/>
          </p:nvGrpSpPr>
          <p:grpSpPr bwMode="auto">
            <a:xfrm>
              <a:off x="666750" y="2286001"/>
              <a:ext cx="6307140" cy="2616201"/>
              <a:chOff x="372" y="1440"/>
              <a:chExt cx="3973" cy="1648"/>
            </a:xfrm>
          </p:grpSpPr>
          <p:sp>
            <p:nvSpPr>
              <p:cNvPr id="124"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endParaRPr lang="en-US" sz="1200" dirty="0"/>
              </a:p>
            </p:txBody>
          </p:sp>
          <p:grpSp>
            <p:nvGrpSpPr>
              <p:cNvPr id="6" name="Group 428"/>
              <p:cNvGrpSpPr>
                <a:grpSpLocks/>
              </p:cNvGrpSpPr>
              <p:nvPr/>
            </p:nvGrpSpPr>
            <p:grpSpPr bwMode="auto">
              <a:xfrm>
                <a:off x="372" y="1440"/>
                <a:ext cx="3973" cy="1485"/>
                <a:chOff x="372" y="1440"/>
                <a:chExt cx="3973" cy="1485"/>
              </a:xfrm>
            </p:grpSpPr>
            <p:grpSp>
              <p:nvGrpSpPr>
                <p:cNvPr id="7" name="Group 425"/>
                <p:cNvGrpSpPr>
                  <a:grpSpLocks/>
                </p:cNvGrpSpPr>
                <p:nvPr/>
              </p:nvGrpSpPr>
              <p:grpSpPr bwMode="auto">
                <a:xfrm>
                  <a:off x="944" y="1440"/>
                  <a:ext cx="2888" cy="1485"/>
                  <a:chOff x="944" y="1440"/>
                  <a:chExt cx="2888" cy="1485"/>
                </a:xfrm>
              </p:grpSpPr>
              <p:sp>
                <p:nvSpPr>
                  <p:cNvPr id="129"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sz="1200" dirty="0"/>
                  </a:p>
                </p:txBody>
              </p:sp>
              <p:sp>
                <p:nvSpPr>
                  <p:cNvPr id="130"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endParaRPr lang="en-US" sz="1200" dirty="0"/>
                  </a:p>
                </p:txBody>
              </p:sp>
              <p:sp>
                <p:nvSpPr>
                  <p:cNvPr id="131"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endParaRPr lang="en-US" sz="1200" dirty="0"/>
                  </a:p>
                </p:txBody>
              </p:sp>
              <p:sp>
                <p:nvSpPr>
                  <p:cNvPr id="132"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endParaRPr lang="en-US" sz="1200" dirty="0"/>
                  </a:p>
                </p:txBody>
              </p:sp>
              <p:sp>
                <p:nvSpPr>
                  <p:cNvPr id="133"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endParaRPr lang="en-US" sz="1200" dirty="0"/>
                  </a:p>
                </p:txBody>
              </p:sp>
              <p:sp>
                <p:nvSpPr>
                  <p:cNvPr id="134"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sz="1200" dirty="0"/>
                  </a:p>
                </p:txBody>
              </p:sp>
              <p:sp>
                <p:nvSpPr>
                  <p:cNvPr id="135"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sz="1200" dirty="0"/>
                  </a:p>
                </p:txBody>
              </p:sp>
              <p:sp>
                <p:nvSpPr>
                  <p:cNvPr id="136"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sz="1200" dirty="0"/>
                  </a:p>
                </p:txBody>
              </p:sp>
              <p:sp>
                <p:nvSpPr>
                  <p:cNvPr id="137"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sz="1200" dirty="0"/>
                  </a:p>
                </p:txBody>
              </p:sp>
              <p:sp>
                <p:nvSpPr>
                  <p:cNvPr id="138"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endParaRPr lang="en-US" sz="1200" dirty="0"/>
                  </a:p>
                </p:txBody>
              </p:sp>
              <p:sp>
                <p:nvSpPr>
                  <p:cNvPr id="139"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sz="1200" dirty="0"/>
                  </a:p>
                </p:txBody>
              </p:sp>
              <p:sp>
                <p:nvSpPr>
                  <p:cNvPr id="140"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sz="1200" dirty="0"/>
                  </a:p>
                </p:txBody>
              </p:sp>
              <p:sp>
                <p:nvSpPr>
                  <p:cNvPr id="141"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sz="1200" dirty="0"/>
                  </a:p>
                </p:txBody>
              </p:sp>
              <p:sp>
                <p:nvSpPr>
                  <p:cNvPr id="142"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sz="1200" dirty="0"/>
                  </a:p>
                </p:txBody>
              </p:sp>
              <p:sp>
                <p:nvSpPr>
                  <p:cNvPr id="143"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sz="1200" dirty="0"/>
                  </a:p>
                </p:txBody>
              </p:sp>
              <p:sp>
                <p:nvSpPr>
                  <p:cNvPr id="144"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sz="1200" dirty="0"/>
                  </a:p>
                </p:txBody>
              </p:sp>
              <p:sp>
                <p:nvSpPr>
                  <p:cNvPr id="145"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sz="1200" dirty="0"/>
                  </a:p>
                </p:txBody>
              </p:sp>
              <p:sp>
                <p:nvSpPr>
                  <p:cNvPr id="146"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sz="1200" dirty="0"/>
                  </a:p>
                </p:txBody>
              </p:sp>
              <p:sp>
                <p:nvSpPr>
                  <p:cNvPr id="147"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sz="1200" dirty="0"/>
                  </a:p>
                </p:txBody>
              </p:sp>
              <p:sp>
                <p:nvSpPr>
                  <p:cNvPr id="148"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sz="1200" dirty="0"/>
                  </a:p>
                </p:txBody>
              </p:sp>
              <p:sp>
                <p:nvSpPr>
                  <p:cNvPr id="149"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sz="1200" dirty="0"/>
                  </a:p>
                </p:txBody>
              </p:sp>
              <p:sp>
                <p:nvSpPr>
                  <p:cNvPr id="150"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sz="1200" dirty="0"/>
                  </a:p>
                </p:txBody>
              </p:sp>
              <p:sp>
                <p:nvSpPr>
                  <p:cNvPr id="151"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endParaRPr lang="en-US" sz="1200" dirty="0"/>
                  </a:p>
                </p:txBody>
              </p:sp>
              <p:sp>
                <p:nvSpPr>
                  <p:cNvPr id="152"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endParaRPr lang="en-US" sz="1200" dirty="0"/>
                  </a:p>
                </p:txBody>
              </p:sp>
              <p:sp>
                <p:nvSpPr>
                  <p:cNvPr id="153"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sz="1200" dirty="0"/>
                  </a:p>
                </p:txBody>
              </p:sp>
              <p:sp>
                <p:nvSpPr>
                  <p:cNvPr id="154"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endParaRPr lang="en-US" sz="1200" dirty="0"/>
                  </a:p>
                </p:txBody>
              </p:sp>
              <p:sp>
                <p:nvSpPr>
                  <p:cNvPr id="155"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endParaRPr lang="en-US" sz="1200" dirty="0"/>
                  </a:p>
                </p:txBody>
              </p:sp>
              <p:sp>
                <p:nvSpPr>
                  <p:cNvPr id="156"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endParaRPr lang="en-US" sz="1200" dirty="0"/>
                  </a:p>
                </p:txBody>
              </p:sp>
              <p:sp>
                <p:nvSpPr>
                  <p:cNvPr id="157"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endParaRPr lang="en-US" sz="1200" dirty="0"/>
                  </a:p>
                </p:txBody>
              </p:sp>
              <p:sp>
                <p:nvSpPr>
                  <p:cNvPr id="158"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endParaRPr lang="en-US" sz="1200" dirty="0"/>
                  </a:p>
                </p:txBody>
              </p:sp>
              <p:sp>
                <p:nvSpPr>
                  <p:cNvPr id="159"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endParaRPr lang="en-US" sz="1200" dirty="0"/>
                  </a:p>
                </p:txBody>
              </p:sp>
              <p:sp>
                <p:nvSpPr>
                  <p:cNvPr id="160"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endParaRPr lang="en-US" sz="1200" dirty="0"/>
                  </a:p>
                </p:txBody>
              </p:sp>
              <p:sp>
                <p:nvSpPr>
                  <p:cNvPr id="161"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endParaRPr lang="en-US" sz="1200" dirty="0"/>
                  </a:p>
                </p:txBody>
              </p:sp>
              <p:sp>
                <p:nvSpPr>
                  <p:cNvPr id="162"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endParaRPr lang="en-US" sz="1200" dirty="0"/>
                  </a:p>
                </p:txBody>
              </p:sp>
              <p:sp>
                <p:nvSpPr>
                  <p:cNvPr id="163"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endParaRPr lang="en-US" sz="1200" dirty="0"/>
                  </a:p>
                </p:txBody>
              </p:sp>
              <p:sp>
                <p:nvSpPr>
                  <p:cNvPr id="164"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endParaRPr lang="en-US" sz="1200" dirty="0"/>
                  </a:p>
                </p:txBody>
              </p:sp>
              <p:sp>
                <p:nvSpPr>
                  <p:cNvPr id="165"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endParaRPr lang="en-US" sz="1200" dirty="0"/>
                  </a:p>
                </p:txBody>
              </p:sp>
              <p:sp>
                <p:nvSpPr>
                  <p:cNvPr id="166"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endParaRPr lang="en-US" sz="1200" dirty="0"/>
                  </a:p>
                </p:txBody>
              </p:sp>
              <p:sp>
                <p:nvSpPr>
                  <p:cNvPr id="167"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endParaRPr lang="en-US" sz="1200" dirty="0"/>
                  </a:p>
                </p:txBody>
              </p:sp>
              <p:sp>
                <p:nvSpPr>
                  <p:cNvPr id="168"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endParaRPr lang="en-US" sz="1200" dirty="0"/>
                  </a:p>
                </p:txBody>
              </p:sp>
              <p:sp>
                <p:nvSpPr>
                  <p:cNvPr id="169"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endParaRPr lang="en-US" sz="1200" dirty="0"/>
                  </a:p>
                </p:txBody>
              </p:sp>
              <p:sp>
                <p:nvSpPr>
                  <p:cNvPr id="170"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endParaRPr lang="en-US" sz="1200" dirty="0"/>
                  </a:p>
                </p:txBody>
              </p:sp>
              <p:sp>
                <p:nvSpPr>
                  <p:cNvPr id="171"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endParaRPr lang="en-US" sz="1200" dirty="0"/>
                  </a:p>
                </p:txBody>
              </p:sp>
              <p:sp>
                <p:nvSpPr>
                  <p:cNvPr id="172"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endParaRPr lang="en-US" sz="1200" dirty="0"/>
                  </a:p>
                </p:txBody>
              </p:sp>
              <p:sp>
                <p:nvSpPr>
                  <p:cNvPr id="173"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endParaRPr lang="en-US" sz="1200" dirty="0"/>
                  </a:p>
                </p:txBody>
              </p:sp>
              <p:sp>
                <p:nvSpPr>
                  <p:cNvPr id="174"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endParaRPr lang="en-US" sz="1200" dirty="0"/>
                  </a:p>
                </p:txBody>
              </p:sp>
              <p:sp>
                <p:nvSpPr>
                  <p:cNvPr id="175"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endParaRPr lang="en-US" sz="1200" dirty="0"/>
                  </a:p>
                </p:txBody>
              </p:sp>
              <p:sp>
                <p:nvSpPr>
                  <p:cNvPr id="176"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endParaRPr lang="en-US" sz="1200" dirty="0"/>
                  </a:p>
                </p:txBody>
              </p:sp>
              <p:sp>
                <p:nvSpPr>
                  <p:cNvPr id="177"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endParaRPr lang="en-US" sz="1200" dirty="0"/>
                  </a:p>
                </p:txBody>
              </p:sp>
              <p:sp>
                <p:nvSpPr>
                  <p:cNvPr id="178"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endParaRPr lang="en-US" sz="1200" dirty="0"/>
                  </a:p>
                </p:txBody>
              </p:sp>
              <p:sp>
                <p:nvSpPr>
                  <p:cNvPr id="179"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endParaRPr lang="en-US" sz="1200" dirty="0"/>
                  </a:p>
                </p:txBody>
              </p:sp>
              <p:sp>
                <p:nvSpPr>
                  <p:cNvPr id="180"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endParaRPr lang="en-US" sz="1200" dirty="0"/>
                  </a:p>
                </p:txBody>
              </p:sp>
              <p:sp>
                <p:nvSpPr>
                  <p:cNvPr id="181"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endParaRPr lang="en-US" sz="1200" dirty="0"/>
                  </a:p>
                </p:txBody>
              </p:sp>
              <p:sp>
                <p:nvSpPr>
                  <p:cNvPr id="182"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endParaRPr lang="en-US" sz="1200" dirty="0"/>
                  </a:p>
                </p:txBody>
              </p:sp>
              <p:sp>
                <p:nvSpPr>
                  <p:cNvPr id="183"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endParaRPr lang="en-US" sz="1200" dirty="0"/>
                  </a:p>
                </p:txBody>
              </p:sp>
              <p:sp>
                <p:nvSpPr>
                  <p:cNvPr id="184"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endParaRPr lang="en-US" sz="1200" dirty="0"/>
                  </a:p>
                </p:txBody>
              </p:sp>
              <p:sp>
                <p:nvSpPr>
                  <p:cNvPr id="185"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endParaRPr lang="en-US" sz="1200" dirty="0"/>
                  </a:p>
                </p:txBody>
              </p:sp>
              <p:sp>
                <p:nvSpPr>
                  <p:cNvPr id="186"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endParaRPr lang="en-US" sz="1200" dirty="0"/>
                  </a:p>
                </p:txBody>
              </p:sp>
              <p:sp>
                <p:nvSpPr>
                  <p:cNvPr id="187"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endParaRPr lang="en-US" sz="1200" dirty="0"/>
                  </a:p>
                </p:txBody>
              </p:sp>
              <p:sp>
                <p:nvSpPr>
                  <p:cNvPr id="188"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sz="1200" dirty="0"/>
                  </a:p>
                </p:txBody>
              </p:sp>
              <p:sp>
                <p:nvSpPr>
                  <p:cNvPr id="189"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endParaRPr lang="en-US" sz="1200" dirty="0"/>
                  </a:p>
                </p:txBody>
              </p:sp>
              <p:sp>
                <p:nvSpPr>
                  <p:cNvPr id="190"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endParaRPr lang="en-US" sz="1200" dirty="0"/>
                  </a:p>
                </p:txBody>
              </p:sp>
              <p:sp>
                <p:nvSpPr>
                  <p:cNvPr id="191"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endParaRPr lang="en-US" sz="1200" dirty="0"/>
                  </a:p>
                </p:txBody>
              </p:sp>
              <p:sp>
                <p:nvSpPr>
                  <p:cNvPr id="192"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sz="1200" dirty="0"/>
                  </a:p>
                </p:txBody>
              </p:sp>
              <p:sp>
                <p:nvSpPr>
                  <p:cNvPr id="193"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sz="1200" dirty="0"/>
                  </a:p>
                </p:txBody>
              </p:sp>
              <p:sp>
                <p:nvSpPr>
                  <p:cNvPr id="194"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sz="1200" dirty="0"/>
                  </a:p>
                </p:txBody>
              </p:sp>
              <p:sp>
                <p:nvSpPr>
                  <p:cNvPr id="195"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sz="1200" dirty="0"/>
                  </a:p>
                </p:txBody>
              </p:sp>
              <p:sp>
                <p:nvSpPr>
                  <p:cNvPr id="196"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sz="1200" dirty="0"/>
                  </a:p>
                </p:txBody>
              </p:sp>
              <p:sp>
                <p:nvSpPr>
                  <p:cNvPr id="197"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endParaRPr lang="en-US" sz="1200" dirty="0"/>
                  </a:p>
                </p:txBody>
              </p:sp>
              <p:sp>
                <p:nvSpPr>
                  <p:cNvPr id="198"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sz="1200" dirty="0"/>
                  </a:p>
                </p:txBody>
              </p:sp>
              <p:sp>
                <p:nvSpPr>
                  <p:cNvPr id="199"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endParaRPr lang="en-US" sz="1200" dirty="0"/>
                  </a:p>
                </p:txBody>
              </p:sp>
              <p:sp>
                <p:nvSpPr>
                  <p:cNvPr id="200"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endParaRPr lang="en-US" sz="1200" dirty="0"/>
                  </a:p>
                </p:txBody>
              </p:sp>
              <p:sp>
                <p:nvSpPr>
                  <p:cNvPr id="201"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endParaRPr lang="en-US" sz="1200" dirty="0"/>
                  </a:p>
                </p:txBody>
              </p:sp>
              <p:sp>
                <p:nvSpPr>
                  <p:cNvPr id="202"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endParaRPr lang="en-US" sz="1200" dirty="0"/>
                  </a:p>
                </p:txBody>
              </p:sp>
              <p:sp>
                <p:nvSpPr>
                  <p:cNvPr id="203"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endParaRPr lang="en-US" sz="1200" dirty="0"/>
                  </a:p>
                </p:txBody>
              </p:sp>
              <p:sp>
                <p:nvSpPr>
                  <p:cNvPr id="204"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endParaRPr lang="en-US" sz="1200" dirty="0"/>
                  </a:p>
                </p:txBody>
              </p:sp>
              <p:sp>
                <p:nvSpPr>
                  <p:cNvPr id="205"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sz="1200" dirty="0"/>
                  </a:p>
                </p:txBody>
              </p:sp>
              <p:sp>
                <p:nvSpPr>
                  <p:cNvPr id="206"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sz="1200" dirty="0"/>
                  </a:p>
                </p:txBody>
              </p:sp>
              <p:sp>
                <p:nvSpPr>
                  <p:cNvPr id="207"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sz="1200" dirty="0"/>
                  </a:p>
                </p:txBody>
              </p:sp>
              <p:sp>
                <p:nvSpPr>
                  <p:cNvPr id="208"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sz="1200" dirty="0"/>
                  </a:p>
                </p:txBody>
              </p:sp>
              <p:sp>
                <p:nvSpPr>
                  <p:cNvPr id="209"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sz="1200" dirty="0"/>
                  </a:p>
                </p:txBody>
              </p:sp>
              <p:sp>
                <p:nvSpPr>
                  <p:cNvPr id="210"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sz="1200" dirty="0"/>
                  </a:p>
                </p:txBody>
              </p:sp>
              <p:sp>
                <p:nvSpPr>
                  <p:cNvPr id="211"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sz="1200" dirty="0"/>
                  </a:p>
                </p:txBody>
              </p:sp>
              <p:sp>
                <p:nvSpPr>
                  <p:cNvPr id="212"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sz="1200" dirty="0"/>
                  </a:p>
                </p:txBody>
              </p:sp>
              <p:sp>
                <p:nvSpPr>
                  <p:cNvPr id="213"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sz="1200" dirty="0"/>
                  </a:p>
                </p:txBody>
              </p:sp>
              <p:sp>
                <p:nvSpPr>
                  <p:cNvPr id="214"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sz="1200" dirty="0"/>
                  </a:p>
                </p:txBody>
              </p:sp>
              <p:sp>
                <p:nvSpPr>
                  <p:cNvPr id="215"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sz="1200" dirty="0"/>
                  </a:p>
                </p:txBody>
              </p:sp>
              <p:sp>
                <p:nvSpPr>
                  <p:cNvPr id="216"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sz="1200" dirty="0"/>
                  </a:p>
                </p:txBody>
              </p:sp>
              <p:sp>
                <p:nvSpPr>
                  <p:cNvPr id="217"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sz="1200" dirty="0"/>
                  </a:p>
                </p:txBody>
              </p:sp>
              <p:sp>
                <p:nvSpPr>
                  <p:cNvPr id="218"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sz="1200" dirty="0"/>
                  </a:p>
                </p:txBody>
              </p:sp>
              <p:sp>
                <p:nvSpPr>
                  <p:cNvPr id="219"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sz="1200" dirty="0"/>
                  </a:p>
                </p:txBody>
              </p:sp>
              <p:sp>
                <p:nvSpPr>
                  <p:cNvPr id="220"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sz="1200" dirty="0"/>
                  </a:p>
                </p:txBody>
              </p:sp>
              <p:sp>
                <p:nvSpPr>
                  <p:cNvPr id="221"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sz="1200" dirty="0"/>
                  </a:p>
                </p:txBody>
              </p:sp>
              <p:sp>
                <p:nvSpPr>
                  <p:cNvPr id="222"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sz="1200" dirty="0"/>
                  </a:p>
                </p:txBody>
              </p:sp>
              <p:sp>
                <p:nvSpPr>
                  <p:cNvPr id="223"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sz="1200" dirty="0"/>
                  </a:p>
                </p:txBody>
              </p:sp>
              <p:sp>
                <p:nvSpPr>
                  <p:cNvPr id="224"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sz="1200" dirty="0"/>
                  </a:p>
                </p:txBody>
              </p:sp>
              <p:sp>
                <p:nvSpPr>
                  <p:cNvPr id="225"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sz="1200" dirty="0"/>
                  </a:p>
                </p:txBody>
              </p:sp>
              <p:sp>
                <p:nvSpPr>
                  <p:cNvPr id="226"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sz="1200" dirty="0"/>
                  </a:p>
                </p:txBody>
              </p:sp>
              <p:sp>
                <p:nvSpPr>
                  <p:cNvPr id="227"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sz="1200" dirty="0"/>
                  </a:p>
                </p:txBody>
              </p:sp>
              <p:sp>
                <p:nvSpPr>
                  <p:cNvPr id="228"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sz="1200" dirty="0"/>
                  </a:p>
                </p:txBody>
              </p:sp>
              <p:sp>
                <p:nvSpPr>
                  <p:cNvPr id="229"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endParaRPr lang="en-US" sz="1200" dirty="0"/>
                  </a:p>
                </p:txBody>
              </p:sp>
              <p:sp>
                <p:nvSpPr>
                  <p:cNvPr id="230"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endParaRPr lang="en-US" sz="1200" dirty="0"/>
                  </a:p>
                </p:txBody>
              </p:sp>
              <p:sp>
                <p:nvSpPr>
                  <p:cNvPr id="231"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sz="1200" dirty="0"/>
                  </a:p>
                </p:txBody>
              </p:sp>
              <p:sp>
                <p:nvSpPr>
                  <p:cNvPr id="232"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sz="1200" dirty="0"/>
                  </a:p>
                </p:txBody>
              </p:sp>
              <p:sp>
                <p:nvSpPr>
                  <p:cNvPr id="233"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endParaRPr lang="en-US" sz="1200" dirty="0"/>
                  </a:p>
                </p:txBody>
              </p:sp>
              <p:sp>
                <p:nvSpPr>
                  <p:cNvPr id="234"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endParaRPr lang="en-US" sz="1200" dirty="0"/>
                  </a:p>
                </p:txBody>
              </p:sp>
              <p:sp>
                <p:nvSpPr>
                  <p:cNvPr id="235"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endParaRPr lang="en-US" sz="1200" dirty="0"/>
                  </a:p>
                </p:txBody>
              </p:sp>
              <p:sp>
                <p:nvSpPr>
                  <p:cNvPr id="236"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endParaRPr lang="en-US" sz="1200" dirty="0"/>
                  </a:p>
                </p:txBody>
              </p:sp>
              <p:sp>
                <p:nvSpPr>
                  <p:cNvPr id="237"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endParaRPr lang="en-US" sz="1200" dirty="0"/>
                  </a:p>
                </p:txBody>
              </p:sp>
              <p:sp>
                <p:nvSpPr>
                  <p:cNvPr id="238"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sz="1200" dirty="0"/>
                  </a:p>
                </p:txBody>
              </p:sp>
              <p:sp>
                <p:nvSpPr>
                  <p:cNvPr id="239"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sz="1200" dirty="0"/>
                  </a:p>
                </p:txBody>
              </p:sp>
              <p:sp>
                <p:nvSpPr>
                  <p:cNvPr id="240"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endParaRPr lang="en-US" sz="1200" dirty="0"/>
                  </a:p>
                </p:txBody>
              </p:sp>
              <p:sp>
                <p:nvSpPr>
                  <p:cNvPr id="241"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sz="1200" dirty="0"/>
                  </a:p>
                </p:txBody>
              </p:sp>
              <p:sp>
                <p:nvSpPr>
                  <p:cNvPr id="242"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sz="1200" dirty="0"/>
                  </a:p>
                </p:txBody>
              </p:sp>
              <p:sp>
                <p:nvSpPr>
                  <p:cNvPr id="243"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sz="1200" dirty="0"/>
                  </a:p>
                </p:txBody>
              </p:sp>
              <p:sp>
                <p:nvSpPr>
                  <p:cNvPr id="244"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sz="1200" dirty="0"/>
                  </a:p>
                </p:txBody>
              </p:sp>
              <p:sp>
                <p:nvSpPr>
                  <p:cNvPr id="245"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sz="1200" dirty="0"/>
                  </a:p>
                </p:txBody>
              </p:sp>
              <p:sp>
                <p:nvSpPr>
                  <p:cNvPr id="246"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sz="1200" dirty="0"/>
                  </a:p>
                </p:txBody>
              </p:sp>
              <p:sp>
                <p:nvSpPr>
                  <p:cNvPr id="247"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sz="1200" dirty="0"/>
                  </a:p>
                </p:txBody>
              </p:sp>
              <p:sp>
                <p:nvSpPr>
                  <p:cNvPr id="248"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sz="1200" dirty="0"/>
                  </a:p>
                </p:txBody>
              </p:sp>
              <p:sp>
                <p:nvSpPr>
                  <p:cNvPr id="249"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sz="1200" dirty="0"/>
                  </a:p>
                </p:txBody>
              </p:sp>
              <p:sp>
                <p:nvSpPr>
                  <p:cNvPr id="250"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endParaRPr lang="en-US" sz="1200" dirty="0"/>
                  </a:p>
                </p:txBody>
              </p:sp>
              <p:sp>
                <p:nvSpPr>
                  <p:cNvPr id="251"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sz="1200" dirty="0"/>
                  </a:p>
                </p:txBody>
              </p:sp>
              <p:sp>
                <p:nvSpPr>
                  <p:cNvPr id="252"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sz="1200" dirty="0"/>
                  </a:p>
                </p:txBody>
              </p:sp>
              <p:sp>
                <p:nvSpPr>
                  <p:cNvPr id="253" name="Freeform 373"/>
                  <p:cNvSpPr>
                    <a:spLocks/>
                  </p:cNvSpPr>
                  <p:nvPr/>
                </p:nvSpPr>
                <p:spPr bwMode="auto">
                  <a:xfrm>
                    <a:off x="944" y="2556"/>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3333FF"/>
                  </a:solidFill>
                  <a:ln w="0">
                    <a:solidFill>
                      <a:srgbClr val="00FFFF"/>
                    </a:solidFill>
                    <a:round/>
                    <a:headEnd/>
                    <a:tailEnd/>
                  </a:ln>
                </p:spPr>
                <p:txBody>
                  <a:bodyPr/>
                  <a:lstStyle/>
                  <a:p>
                    <a:endParaRPr lang="en-US" sz="1200" dirty="0"/>
                  </a:p>
                </p:txBody>
              </p:sp>
              <p:sp>
                <p:nvSpPr>
                  <p:cNvPr id="254" name="Freeform 374"/>
                  <p:cNvSpPr>
                    <a:spLocks/>
                  </p:cNvSpPr>
                  <p:nvPr/>
                </p:nvSpPr>
                <p:spPr bwMode="auto">
                  <a:xfrm rot="11381156">
                    <a:off x="3485" y="157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endParaRPr lang="en-US" sz="1200" dirty="0"/>
                  </a:p>
                </p:txBody>
              </p:sp>
              <p:sp>
                <p:nvSpPr>
                  <p:cNvPr id="255"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endParaRPr lang="en-US" sz="1200" dirty="0"/>
                  </a:p>
                </p:txBody>
              </p:sp>
              <p:sp>
                <p:nvSpPr>
                  <p:cNvPr id="256"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endParaRPr lang="en-US" sz="1200" dirty="0"/>
                  </a:p>
                </p:txBody>
              </p:sp>
              <p:sp>
                <p:nvSpPr>
                  <p:cNvPr id="257"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endParaRPr lang="en-US" sz="1200" dirty="0"/>
                  </a:p>
                </p:txBody>
              </p:sp>
              <p:sp>
                <p:nvSpPr>
                  <p:cNvPr id="258"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endParaRPr lang="en-US" sz="1200" dirty="0"/>
                  </a:p>
                </p:txBody>
              </p:sp>
              <p:sp>
                <p:nvSpPr>
                  <p:cNvPr id="259"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endParaRPr lang="en-US" sz="1200" dirty="0"/>
                  </a:p>
                </p:txBody>
              </p:sp>
              <p:sp>
                <p:nvSpPr>
                  <p:cNvPr id="260"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endParaRPr lang="en-US" sz="1200" dirty="0"/>
                  </a:p>
                </p:txBody>
              </p:sp>
              <p:sp>
                <p:nvSpPr>
                  <p:cNvPr id="261"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endParaRPr lang="en-US" sz="1200" dirty="0"/>
                  </a:p>
                </p:txBody>
              </p:sp>
              <p:sp>
                <p:nvSpPr>
                  <p:cNvPr id="262"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endParaRPr lang="en-US" sz="1200" dirty="0"/>
                  </a:p>
                </p:txBody>
              </p:sp>
              <p:sp>
                <p:nvSpPr>
                  <p:cNvPr id="263"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endParaRPr lang="en-US" sz="1200" dirty="0"/>
                  </a:p>
                </p:txBody>
              </p:sp>
              <p:sp>
                <p:nvSpPr>
                  <p:cNvPr id="264"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endParaRPr lang="en-US" sz="1200" dirty="0"/>
                  </a:p>
                </p:txBody>
              </p:sp>
              <p:sp>
                <p:nvSpPr>
                  <p:cNvPr id="265"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endParaRPr lang="en-US" sz="1200" dirty="0"/>
                  </a:p>
                </p:txBody>
              </p:sp>
              <p:sp>
                <p:nvSpPr>
                  <p:cNvPr id="266"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endParaRPr lang="en-US" sz="1200" dirty="0"/>
                  </a:p>
                </p:txBody>
              </p:sp>
              <p:sp>
                <p:nvSpPr>
                  <p:cNvPr id="267"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endParaRPr lang="en-US" sz="1200" dirty="0"/>
                  </a:p>
                </p:txBody>
              </p:sp>
              <p:sp>
                <p:nvSpPr>
                  <p:cNvPr id="268"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endParaRPr lang="en-US" sz="1200" dirty="0"/>
                  </a:p>
                </p:txBody>
              </p:sp>
              <p:sp>
                <p:nvSpPr>
                  <p:cNvPr id="269"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endParaRPr lang="en-US" sz="1200" dirty="0"/>
                  </a:p>
                </p:txBody>
              </p:sp>
              <p:sp>
                <p:nvSpPr>
                  <p:cNvPr id="270"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endParaRPr lang="en-US" sz="1200" dirty="0"/>
                  </a:p>
                </p:txBody>
              </p:sp>
              <p:sp>
                <p:nvSpPr>
                  <p:cNvPr id="271"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endParaRPr lang="en-US" sz="1200" dirty="0"/>
                  </a:p>
                </p:txBody>
              </p:sp>
              <p:sp>
                <p:nvSpPr>
                  <p:cNvPr id="272"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endParaRPr lang="en-US" sz="1200" dirty="0"/>
                  </a:p>
                </p:txBody>
              </p:sp>
              <p:grpSp>
                <p:nvGrpSpPr>
                  <p:cNvPr id="8" name="Group 396"/>
                  <p:cNvGrpSpPr>
                    <a:grpSpLocks/>
                  </p:cNvGrpSpPr>
                  <p:nvPr/>
                </p:nvGrpSpPr>
                <p:grpSpPr bwMode="auto">
                  <a:xfrm>
                    <a:off x="2587" y="2137"/>
                    <a:ext cx="616" cy="339"/>
                    <a:chOff x="2582" y="2147"/>
                    <a:chExt cx="616" cy="339"/>
                  </a:xfrm>
                </p:grpSpPr>
                <p:sp>
                  <p:nvSpPr>
                    <p:cNvPr id="288"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sz="1200" dirty="0"/>
                    </a:p>
                  </p:txBody>
                </p:sp>
                <p:sp>
                  <p:nvSpPr>
                    <p:cNvPr id="289"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sz="1200" dirty="0"/>
                    </a:p>
                  </p:txBody>
                </p:sp>
                <p:sp>
                  <p:nvSpPr>
                    <p:cNvPr id="290"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sz="1200" dirty="0"/>
                    </a:p>
                  </p:txBody>
                </p:sp>
                <p:sp>
                  <p:nvSpPr>
                    <p:cNvPr id="291"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sz="1200" dirty="0"/>
                    </a:p>
                  </p:txBody>
                </p:sp>
                <p:sp>
                  <p:nvSpPr>
                    <p:cNvPr id="292"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sz="1200" dirty="0"/>
                    </a:p>
                  </p:txBody>
                </p:sp>
                <p:sp>
                  <p:nvSpPr>
                    <p:cNvPr id="293"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sz="1200" dirty="0"/>
                    </a:p>
                  </p:txBody>
                </p:sp>
                <p:sp>
                  <p:nvSpPr>
                    <p:cNvPr id="294"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sz="1200" dirty="0"/>
                    </a:p>
                  </p:txBody>
                </p:sp>
                <p:sp>
                  <p:nvSpPr>
                    <p:cNvPr id="295"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sz="1200" dirty="0"/>
                    </a:p>
                  </p:txBody>
                </p:sp>
                <p:sp>
                  <p:nvSpPr>
                    <p:cNvPr id="296"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sz="1200" dirty="0"/>
                    </a:p>
                  </p:txBody>
                </p:sp>
                <p:sp>
                  <p:nvSpPr>
                    <p:cNvPr id="297"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sz="1200" dirty="0"/>
                    </a:p>
                  </p:txBody>
                </p:sp>
                <p:sp>
                  <p:nvSpPr>
                    <p:cNvPr id="298"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sz="1200" dirty="0"/>
                    </a:p>
                  </p:txBody>
                </p:sp>
                <p:sp>
                  <p:nvSpPr>
                    <p:cNvPr id="299"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sz="1200" dirty="0"/>
                    </a:p>
                  </p:txBody>
                </p:sp>
                <p:sp>
                  <p:nvSpPr>
                    <p:cNvPr id="300"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sz="1200" dirty="0"/>
                    </a:p>
                  </p:txBody>
                </p:sp>
                <p:sp>
                  <p:nvSpPr>
                    <p:cNvPr id="301"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sz="1200" dirty="0"/>
                    </a:p>
                  </p:txBody>
                </p:sp>
                <p:sp>
                  <p:nvSpPr>
                    <p:cNvPr id="302"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sz="1200" dirty="0"/>
                    </a:p>
                  </p:txBody>
                </p:sp>
                <p:sp>
                  <p:nvSpPr>
                    <p:cNvPr id="303"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sz="1200" dirty="0"/>
                    </a:p>
                  </p:txBody>
                </p:sp>
                <p:sp>
                  <p:nvSpPr>
                    <p:cNvPr id="304"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sz="1200" dirty="0"/>
                    </a:p>
                  </p:txBody>
                </p:sp>
                <p:sp>
                  <p:nvSpPr>
                    <p:cNvPr id="305"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sz="1200" dirty="0"/>
                    </a:p>
                  </p:txBody>
                </p:sp>
                <p:sp>
                  <p:nvSpPr>
                    <p:cNvPr id="306"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sz="1200" dirty="0"/>
                    </a:p>
                  </p:txBody>
                </p:sp>
                <p:sp>
                  <p:nvSpPr>
                    <p:cNvPr id="307"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sz="1200" dirty="0"/>
                    </a:p>
                  </p:txBody>
                </p:sp>
                <p:sp>
                  <p:nvSpPr>
                    <p:cNvPr id="308"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sz="1200" dirty="0"/>
                    </a:p>
                  </p:txBody>
                </p:sp>
                <p:sp>
                  <p:nvSpPr>
                    <p:cNvPr id="309"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sz="1200" dirty="0"/>
                    </a:p>
                  </p:txBody>
                </p:sp>
                <p:sp>
                  <p:nvSpPr>
                    <p:cNvPr id="310"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sz="1200" dirty="0"/>
                    </a:p>
                  </p:txBody>
                </p:sp>
                <p:sp>
                  <p:nvSpPr>
                    <p:cNvPr id="311"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sz="1200" dirty="0"/>
                    </a:p>
                  </p:txBody>
                </p:sp>
                <p:sp>
                  <p:nvSpPr>
                    <p:cNvPr id="312"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sz="1200" dirty="0"/>
                    </a:p>
                  </p:txBody>
                </p:sp>
                <p:sp>
                  <p:nvSpPr>
                    <p:cNvPr id="313"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sz="1200" dirty="0"/>
                    </a:p>
                  </p:txBody>
                </p:sp>
                <p:sp>
                  <p:nvSpPr>
                    <p:cNvPr id="314"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sz="1200" dirty="0"/>
                    </a:p>
                  </p:txBody>
                </p:sp>
                <p:sp>
                  <p:nvSpPr>
                    <p:cNvPr id="315"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sz="1200" dirty="0"/>
                    </a:p>
                  </p:txBody>
                </p:sp>
                <p:sp>
                  <p:nvSpPr>
                    <p:cNvPr id="316"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sz="1200" dirty="0"/>
                    </a:p>
                  </p:txBody>
                </p:sp>
              </p:grpSp>
              <p:sp>
                <p:nvSpPr>
                  <p:cNvPr id="274"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endParaRPr lang="en-US" sz="1200" dirty="0"/>
                  </a:p>
                </p:txBody>
              </p:sp>
              <p:sp>
                <p:nvSpPr>
                  <p:cNvPr id="275"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endParaRPr lang="en-US" sz="1200" dirty="0"/>
                  </a:p>
                </p:txBody>
              </p:sp>
              <p:sp>
                <p:nvSpPr>
                  <p:cNvPr id="276"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endParaRPr lang="en-US" sz="1200" dirty="0"/>
                  </a:p>
                </p:txBody>
              </p:sp>
              <p:sp>
                <p:nvSpPr>
                  <p:cNvPr id="277"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endParaRPr lang="en-US" sz="1200" dirty="0"/>
                  </a:p>
                </p:txBody>
              </p:sp>
              <p:sp>
                <p:nvSpPr>
                  <p:cNvPr id="278"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sz="1200" dirty="0"/>
                  </a:p>
                </p:txBody>
              </p:sp>
              <p:sp>
                <p:nvSpPr>
                  <p:cNvPr id="279"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sz="1200" dirty="0"/>
                  </a:p>
                </p:txBody>
              </p:sp>
              <p:sp>
                <p:nvSpPr>
                  <p:cNvPr id="280"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sz="1200" dirty="0"/>
                  </a:p>
                </p:txBody>
              </p:sp>
              <p:sp>
                <p:nvSpPr>
                  <p:cNvPr id="281"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sz="1200" dirty="0"/>
                  </a:p>
                </p:txBody>
              </p:sp>
              <p:sp>
                <p:nvSpPr>
                  <p:cNvPr id="282"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sz="1200" dirty="0"/>
                  </a:p>
                </p:txBody>
              </p:sp>
              <p:sp>
                <p:nvSpPr>
                  <p:cNvPr id="283"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endParaRPr lang="en-US" sz="1200" dirty="0"/>
                  </a:p>
                </p:txBody>
              </p:sp>
              <p:sp>
                <p:nvSpPr>
                  <p:cNvPr id="284"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sz="1200" dirty="0"/>
                  </a:p>
                </p:txBody>
              </p:sp>
              <p:sp>
                <p:nvSpPr>
                  <p:cNvPr id="285"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endParaRPr lang="en-US" sz="1200" dirty="0"/>
                  </a:p>
                </p:txBody>
              </p:sp>
              <p:sp>
                <p:nvSpPr>
                  <p:cNvPr id="286"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sz="1200" dirty="0"/>
                  </a:p>
                </p:txBody>
              </p:sp>
              <p:sp>
                <p:nvSpPr>
                  <p:cNvPr id="287"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sz="1200" dirty="0"/>
                  </a:p>
                </p:txBody>
              </p:sp>
            </p:grpSp>
            <p:sp>
              <p:nvSpPr>
                <p:cNvPr id="127" name="Text Box 427"/>
                <p:cNvSpPr txBox="1">
                  <a:spLocks noChangeArrowheads="1"/>
                </p:cNvSpPr>
                <p:nvPr/>
              </p:nvSpPr>
              <p:spPr bwMode="auto">
                <a:xfrm>
                  <a:off x="3420" y="1801"/>
                  <a:ext cx="925" cy="411"/>
                </a:xfrm>
                <a:prstGeom prst="rect">
                  <a:avLst/>
                </a:prstGeom>
                <a:noFill/>
                <a:ln w="9525">
                  <a:noFill/>
                  <a:miter lim="800000"/>
                  <a:headEnd/>
                  <a:tailEnd/>
                </a:ln>
              </p:spPr>
              <p:txBody>
                <a:bodyPr wrap="square">
                  <a:spAutoFit/>
                </a:bodyPr>
                <a:lstStyle/>
                <a:p>
                  <a:pPr algn="ctr" eaLnBrk="0" hangingPunct="0">
                    <a:spcBef>
                      <a:spcPct val="50000"/>
                    </a:spcBef>
                  </a:pPr>
                  <a:r>
                    <a:rPr lang="en-US" sz="1200" dirty="0" smtClean="0">
                      <a:solidFill>
                        <a:srgbClr val="000000"/>
                      </a:solidFill>
                      <a:latin typeface="Arial" pitchFamily="34" charset="0"/>
                      <a:cs typeface="Arial" pitchFamily="34" charset="0"/>
                    </a:rPr>
                    <a:t>Refurbished arc magnets</a:t>
                  </a:r>
                  <a:endParaRPr lang="en-US" sz="1200" dirty="0">
                    <a:solidFill>
                      <a:srgbClr val="000000"/>
                    </a:solidFill>
                    <a:latin typeface="Arial" pitchFamily="34" charset="0"/>
                    <a:cs typeface="Arial" pitchFamily="34" charset="0"/>
                  </a:endParaRPr>
                </a:p>
              </p:txBody>
            </p:sp>
            <p:sp>
              <p:nvSpPr>
                <p:cNvPr id="128" name="Text Box 427"/>
                <p:cNvSpPr txBox="1">
                  <a:spLocks noChangeArrowheads="1"/>
                </p:cNvSpPr>
                <p:nvPr/>
              </p:nvSpPr>
              <p:spPr bwMode="auto">
                <a:xfrm>
                  <a:off x="372" y="2461"/>
                  <a:ext cx="624" cy="246"/>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06359" y="2209801"/>
              <a:ext cx="6597651" cy="4014792"/>
              <a:chOff x="-67" y="1392"/>
              <a:chExt cx="4156" cy="2529"/>
            </a:xfrm>
          </p:grpSpPr>
          <p:grpSp>
            <p:nvGrpSpPr>
              <p:cNvPr id="11" name="Group 413"/>
              <p:cNvGrpSpPr>
                <a:grpSpLocks/>
              </p:cNvGrpSpPr>
              <p:nvPr/>
            </p:nvGrpSpPr>
            <p:grpSpPr bwMode="auto">
              <a:xfrm>
                <a:off x="1874" y="2195"/>
                <a:ext cx="714" cy="291"/>
                <a:chOff x="1913" y="2147"/>
                <a:chExt cx="714" cy="291"/>
              </a:xfrm>
            </p:grpSpPr>
            <p:sp>
              <p:nvSpPr>
                <p:cNvPr id="107"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endParaRPr lang="en-US" sz="1200" dirty="0"/>
                </a:p>
              </p:txBody>
            </p:sp>
            <p:sp>
              <p:nvSpPr>
                <p:cNvPr id="108"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endParaRPr lang="en-US" sz="1200" dirty="0"/>
                </a:p>
              </p:txBody>
            </p:sp>
            <p:grpSp>
              <p:nvGrpSpPr>
                <p:cNvPr id="12" name="Group 397"/>
                <p:cNvGrpSpPr>
                  <a:grpSpLocks/>
                </p:cNvGrpSpPr>
                <p:nvPr/>
              </p:nvGrpSpPr>
              <p:grpSpPr bwMode="auto">
                <a:xfrm>
                  <a:off x="2132" y="2147"/>
                  <a:ext cx="495" cy="291"/>
                  <a:chOff x="2132" y="2147"/>
                  <a:chExt cx="495" cy="291"/>
                </a:xfrm>
              </p:grpSpPr>
              <p:sp>
                <p:nvSpPr>
                  <p:cNvPr id="110"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endParaRPr lang="en-US" sz="1200" dirty="0"/>
                  </a:p>
                </p:txBody>
              </p:sp>
              <p:sp>
                <p:nvSpPr>
                  <p:cNvPr id="111"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endParaRPr lang="en-US" sz="1200" dirty="0"/>
                  </a:p>
                </p:txBody>
              </p:sp>
              <p:sp>
                <p:nvSpPr>
                  <p:cNvPr id="112"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endParaRPr lang="en-US" sz="1200" dirty="0"/>
                  </a:p>
                </p:txBody>
              </p:sp>
              <p:sp>
                <p:nvSpPr>
                  <p:cNvPr id="113"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endParaRPr lang="en-US" sz="1200" dirty="0"/>
                  </a:p>
                </p:txBody>
              </p:sp>
              <p:sp>
                <p:nvSpPr>
                  <p:cNvPr id="114"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sz="1200" dirty="0"/>
                  </a:p>
                </p:txBody>
              </p:sp>
              <p:sp>
                <p:nvSpPr>
                  <p:cNvPr id="115"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endParaRPr lang="en-US" sz="1200" dirty="0"/>
                  </a:p>
                </p:txBody>
              </p:sp>
              <p:sp>
                <p:nvSpPr>
                  <p:cNvPr id="116"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sz="1200" dirty="0"/>
                  </a:p>
                </p:txBody>
              </p:sp>
              <p:sp>
                <p:nvSpPr>
                  <p:cNvPr id="117"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endParaRPr lang="en-US" sz="1200" dirty="0"/>
                  </a:p>
                </p:txBody>
              </p:sp>
              <p:sp>
                <p:nvSpPr>
                  <p:cNvPr id="118"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endParaRPr lang="en-US" sz="1200" dirty="0"/>
                  </a:p>
                </p:txBody>
              </p:sp>
              <p:sp>
                <p:nvSpPr>
                  <p:cNvPr id="119"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endParaRPr lang="en-US" sz="1200" dirty="0"/>
                  </a:p>
                </p:txBody>
              </p:sp>
              <p:sp>
                <p:nvSpPr>
                  <p:cNvPr id="120"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endParaRPr lang="en-US" sz="1200" dirty="0"/>
                  </a:p>
                </p:txBody>
              </p:sp>
              <p:sp>
                <p:nvSpPr>
                  <p:cNvPr id="121"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sz="1200" dirty="0"/>
                  </a:p>
                </p:txBody>
              </p:sp>
              <p:sp>
                <p:nvSpPr>
                  <p:cNvPr id="122"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endParaRPr lang="en-US" sz="1200" dirty="0"/>
                  </a:p>
                </p:txBody>
              </p:sp>
              <p:sp>
                <p:nvSpPr>
                  <p:cNvPr id="123"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endParaRPr lang="en-US" sz="1200" dirty="0"/>
                  </a:p>
                </p:txBody>
              </p:sp>
            </p:grpSp>
          </p:grpSp>
          <p:grpSp>
            <p:nvGrpSpPr>
              <p:cNvPr id="13" name="Group 431"/>
              <p:cNvGrpSpPr>
                <a:grpSpLocks/>
              </p:cNvGrpSpPr>
              <p:nvPr/>
            </p:nvGrpSpPr>
            <p:grpSpPr bwMode="auto">
              <a:xfrm>
                <a:off x="-67" y="1392"/>
                <a:ext cx="4156" cy="2529"/>
                <a:chOff x="-67" y="1392"/>
                <a:chExt cx="4156" cy="2529"/>
              </a:xfrm>
            </p:grpSpPr>
            <p:grpSp>
              <p:nvGrpSpPr>
                <p:cNvPr id="14" name="Group 430"/>
                <p:cNvGrpSpPr>
                  <a:grpSpLocks/>
                </p:cNvGrpSpPr>
                <p:nvPr/>
              </p:nvGrpSpPr>
              <p:grpSpPr bwMode="auto">
                <a:xfrm>
                  <a:off x="-67" y="2742"/>
                  <a:ext cx="1778" cy="1179"/>
                  <a:chOff x="-67" y="2742"/>
                  <a:chExt cx="1778" cy="1179"/>
                </a:xfrm>
              </p:grpSpPr>
              <p:sp>
                <p:nvSpPr>
                  <p:cNvPr id="34" name="Text Box 6"/>
                  <p:cNvSpPr txBox="1">
                    <a:spLocks noChangeArrowheads="1"/>
                  </p:cNvSpPr>
                  <p:nvPr/>
                </p:nvSpPr>
                <p:spPr bwMode="auto">
                  <a:xfrm>
                    <a:off x="-67" y="3510"/>
                    <a:ext cx="1441" cy="411"/>
                  </a:xfrm>
                  <a:prstGeom prst="rect">
                    <a:avLst/>
                  </a:prstGeom>
                  <a:noFill/>
                  <a:ln w="9525">
                    <a:noFill/>
                    <a:miter lim="800000"/>
                    <a:headEnd/>
                    <a:tailEnd/>
                  </a:ln>
                </p:spPr>
                <p:txBody>
                  <a:bodyPr wrap="none">
                    <a:spAutoFit/>
                  </a:bodyPr>
                  <a:lstStyle/>
                  <a:p>
                    <a:pPr eaLnBrk="0" hangingPunct="0"/>
                    <a:r>
                      <a:rPr lang="en-US" sz="1200" dirty="0">
                        <a:solidFill>
                          <a:srgbClr val="000000"/>
                        </a:solidFill>
                        <a:latin typeface="Arial" pitchFamily="34" charset="0"/>
                        <a:cs typeface="Arial" pitchFamily="34" charset="0"/>
                      </a:rPr>
                      <a:t>Enhanced capabilities</a:t>
                    </a:r>
                  </a:p>
                  <a:p>
                    <a:pPr eaLnBrk="0" hangingPunct="0"/>
                    <a:r>
                      <a:rPr lang="en-US" sz="1200" dirty="0">
                        <a:solidFill>
                          <a:srgbClr val="000000"/>
                        </a:solidFill>
                        <a:latin typeface="Arial" pitchFamily="34" charset="0"/>
                        <a:cs typeface="Arial" pitchFamily="34" charset="0"/>
                      </a:rPr>
                      <a:t>in existing Halls</a:t>
                    </a:r>
                  </a:p>
                </p:txBody>
              </p:sp>
              <p:sp>
                <p:nvSpPr>
                  <p:cNvPr id="35"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endParaRPr lang="en-US" sz="1200" dirty="0"/>
                  </a:p>
                </p:txBody>
              </p:sp>
              <p:sp>
                <p:nvSpPr>
                  <p:cNvPr id="36"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endParaRPr lang="en-US" sz="1200" dirty="0"/>
                  </a:p>
                </p:txBody>
              </p:sp>
              <p:sp>
                <p:nvSpPr>
                  <p:cNvPr id="37"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endParaRPr lang="en-US" sz="1200" dirty="0"/>
                  </a:p>
                </p:txBody>
              </p:sp>
              <p:sp>
                <p:nvSpPr>
                  <p:cNvPr id="38"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endParaRPr lang="en-US" sz="1200" dirty="0"/>
                  </a:p>
                </p:txBody>
              </p:sp>
              <p:sp>
                <p:nvSpPr>
                  <p:cNvPr id="39"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endParaRPr lang="en-US" sz="1200" dirty="0"/>
                  </a:p>
                </p:txBody>
              </p:sp>
              <p:sp>
                <p:nvSpPr>
                  <p:cNvPr id="40"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endParaRPr lang="en-US" sz="1200" dirty="0"/>
                  </a:p>
                </p:txBody>
              </p:sp>
              <p:sp>
                <p:nvSpPr>
                  <p:cNvPr id="41"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endParaRPr lang="en-US" sz="1200" dirty="0"/>
                  </a:p>
                </p:txBody>
              </p:sp>
              <p:sp>
                <p:nvSpPr>
                  <p:cNvPr id="42"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endParaRPr lang="en-US" sz="1200" dirty="0"/>
                  </a:p>
                </p:txBody>
              </p:sp>
              <p:sp>
                <p:nvSpPr>
                  <p:cNvPr id="43"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endParaRPr lang="en-US" sz="1200" dirty="0"/>
                  </a:p>
                </p:txBody>
              </p:sp>
              <p:sp>
                <p:nvSpPr>
                  <p:cNvPr id="44"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endParaRPr lang="en-US" sz="1200" dirty="0"/>
                  </a:p>
                </p:txBody>
              </p:sp>
              <p:sp>
                <p:nvSpPr>
                  <p:cNvPr id="45"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endParaRPr lang="en-US" sz="1200" dirty="0"/>
                  </a:p>
                </p:txBody>
              </p:sp>
              <p:sp>
                <p:nvSpPr>
                  <p:cNvPr id="46"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endParaRPr lang="en-US" sz="1200" dirty="0"/>
                  </a:p>
                </p:txBody>
              </p:sp>
              <p:sp>
                <p:nvSpPr>
                  <p:cNvPr id="47"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endParaRPr lang="en-US" sz="1200" dirty="0"/>
                  </a:p>
                </p:txBody>
              </p:sp>
              <p:sp>
                <p:nvSpPr>
                  <p:cNvPr id="48"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endParaRPr lang="en-US" sz="1200" dirty="0"/>
                  </a:p>
                </p:txBody>
              </p:sp>
              <p:sp>
                <p:nvSpPr>
                  <p:cNvPr id="49"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endParaRPr lang="en-US" sz="1200" dirty="0"/>
                  </a:p>
                </p:txBody>
              </p:sp>
              <p:sp>
                <p:nvSpPr>
                  <p:cNvPr id="50"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endParaRPr lang="en-US" sz="1200" dirty="0"/>
                  </a:p>
                </p:txBody>
              </p:sp>
              <p:sp>
                <p:nvSpPr>
                  <p:cNvPr id="51"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endParaRPr lang="en-US" sz="1200" dirty="0"/>
                  </a:p>
                </p:txBody>
              </p:sp>
              <p:sp>
                <p:nvSpPr>
                  <p:cNvPr id="52"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endParaRPr lang="en-US" sz="1200" dirty="0"/>
                  </a:p>
                </p:txBody>
              </p:sp>
              <p:sp>
                <p:nvSpPr>
                  <p:cNvPr id="53"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endParaRPr lang="en-US" sz="1200" dirty="0"/>
                  </a:p>
                </p:txBody>
              </p:sp>
              <p:sp>
                <p:nvSpPr>
                  <p:cNvPr id="54"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endParaRPr lang="en-US" sz="1200" dirty="0"/>
                  </a:p>
                </p:txBody>
              </p:sp>
              <p:sp>
                <p:nvSpPr>
                  <p:cNvPr id="55"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endParaRPr lang="en-US" sz="1200" dirty="0"/>
                  </a:p>
                </p:txBody>
              </p:sp>
              <p:sp>
                <p:nvSpPr>
                  <p:cNvPr id="56"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endParaRPr lang="en-US" sz="1200" dirty="0"/>
                  </a:p>
                </p:txBody>
              </p:sp>
              <p:sp>
                <p:nvSpPr>
                  <p:cNvPr id="57"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endParaRPr lang="en-US" sz="1200" dirty="0"/>
                  </a:p>
                </p:txBody>
              </p:sp>
              <p:sp>
                <p:nvSpPr>
                  <p:cNvPr id="58"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endParaRPr lang="en-US" sz="1200" dirty="0"/>
                  </a:p>
                </p:txBody>
              </p:sp>
              <p:sp>
                <p:nvSpPr>
                  <p:cNvPr id="59"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endParaRPr lang="en-US" sz="1200" dirty="0"/>
                  </a:p>
                </p:txBody>
              </p:sp>
              <p:sp>
                <p:nvSpPr>
                  <p:cNvPr id="60"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endParaRPr lang="en-US" sz="1200" dirty="0"/>
                  </a:p>
                </p:txBody>
              </p:sp>
              <p:sp>
                <p:nvSpPr>
                  <p:cNvPr id="61"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endParaRPr lang="en-US" sz="1200" dirty="0"/>
                  </a:p>
                </p:txBody>
              </p:sp>
              <p:sp>
                <p:nvSpPr>
                  <p:cNvPr id="62"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endParaRPr lang="en-US" sz="1200" dirty="0"/>
                  </a:p>
                </p:txBody>
              </p:sp>
              <p:sp>
                <p:nvSpPr>
                  <p:cNvPr id="63"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endParaRPr lang="en-US" sz="1200" dirty="0"/>
                  </a:p>
                </p:txBody>
              </p:sp>
              <p:sp>
                <p:nvSpPr>
                  <p:cNvPr id="64"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endParaRPr lang="en-US" sz="1200" dirty="0"/>
                  </a:p>
                </p:txBody>
              </p:sp>
              <p:sp>
                <p:nvSpPr>
                  <p:cNvPr id="65"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endParaRPr lang="en-US" sz="1200" dirty="0"/>
                  </a:p>
                </p:txBody>
              </p:sp>
              <p:sp>
                <p:nvSpPr>
                  <p:cNvPr id="66"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endParaRPr lang="en-US" sz="1200" dirty="0"/>
                  </a:p>
                </p:txBody>
              </p:sp>
              <p:sp>
                <p:nvSpPr>
                  <p:cNvPr id="67"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endParaRPr lang="en-US" sz="1200" dirty="0"/>
                  </a:p>
                </p:txBody>
              </p:sp>
              <p:sp>
                <p:nvSpPr>
                  <p:cNvPr id="68"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endParaRPr lang="en-US" sz="1200" dirty="0"/>
                  </a:p>
                </p:txBody>
              </p:sp>
              <p:sp>
                <p:nvSpPr>
                  <p:cNvPr id="69"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endParaRPr lang="en-US" sz="1200" dirty="0"/>
                  </a:p>
                </p:txBody>
              </p:sp>
              <p:sp>
                <p:nvSpPr>
                  <p:cNvPr id="70"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endParaRPr lang="en-US" sz="1200" dirty="0"/>
                  </a:p>
                </p:txBody>
              </p:sp>
              <p:sp>
                <p:nvSpPr>
                  <p:cNvPr id="71"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endParaRPr lang="en-US" sz="1200" dirty="0"/>
                  </a:p>
                </p:txBody>
              </p:sp>
              <p:sp>
                <p:nvSpPr>
                  <p:cNvPr id="72"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endParaRPr lang="en-US" sz="1200" dirty="0"/>
                  </a:p>
                </p:txBody>
              </p:sp>
              <p:sp>
                <p:nvSpPr>
                  <p:cNvPr id="73"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endParaRPr lang="en-US" sz="1200" dirty="0"/>
                  </a:p>
                </p:txBody>
              </p:sp>
              <p:sp>
                <p:nvSpPr>
                  <p:cNvPr id="74"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endParaRPr lang="en-US" sz="1200" dirty="0"/>
                  </a:p>
                </p:txBody>
              </p:sp>
              <p:sp>
                <p:nvSpPr>
                  <p:cNvPr id="75"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endParaRPr lang="en-US" sz="1200" dirty="0"/>
                  </a:p>
                </p:txBody>
              </p:sp>
              <p:sp>
                <p:nvSpPr>
                  <p:cNvPr id="76"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endParaRPr lang="en-US" sz="1200" dirty="0"/>
                  </a:p>
                </p:txBody>
              </p:sp>
              <p:sp>
                <p:nvSpPr>
                  <p:cNvPr id="77"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endParaRPr lang="en-US" sz="1200" dirty="0"/>
                  </a:p>
                </p:txBody>
              </p:sp>
              <p:sp>
                <p:nvSpPr>
                  <p:cNvPr id="78"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endParaRPr lang="en-US" sz="1200" dirty="0"/>
                  </a:p>
                </p:txBody>
              </p:sp>
              <p:sp>
                <p:nvSpPr>
                  <p:cNvPr id="79"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endParaRPr lang="en-US" sz="1200" dirty="0"/>
                  </a:p>
                </p:txBody>
              </p:sp>
              <p:sp>
                <p:nvSpPr>
                  <p:cNvPr id="80"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endParaRPr lang="en-US" sz="1200" dirty="0"/>
                  </a:p>
                </p:txBody>
              </p:sp>
              <p:sp>
                <p:nvSpPr>
                  <p:cNvPr id="81"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endParaRPr lang="en-US" sz="1200" dirty="0"/>
                  </a:p>
                </p:txBody>
              </p:sp>
              <p:sp>
                <p:nvSpPr>
                  <p:cNvPr id="82"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endParaRPr lang="en-US" sz="1200" dirty="0"/>
                  </a:p>
                </p:txBody>
              </p:sp>
              <p:sp>
                <p:nvSpPr>
                  <p:cNvPr id="83"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endParaRPr lang="en-US" sz="1200" dirty="0"/>
                  </a:p>
                </p:txBody>
              </p:sp>
              <p:sp>
                <p:nvSpPr>
                  <p:cNvPr id="84"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endParaRPr lang="en-US" sz="1200" dirty="0"/>
                  </a:p>
                </p:txBody>
              </p:sp>
              <p:sp>
                <p:nvSpPr>
                  <p:cNvPr id="85"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endParaRPr lang="en-US" sz="1200" dirty="0"/>
                  </a:p>
                </p:txBody>
              </p:sp>
              <p:sp>
                <p:nvSpPr>
                  <p:cNvPr id="86"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endParaRPr lang="en-US" sz="1200" dirty="0"/>
                  </a:p>
                </p:txBody>
              </p:sp>
              <p:sp>
                <p:nvSpPr>
                  <p:cNvPr id="87"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endParaRPr lang="en-US" sz="1200" dirty="0"/>
                  </a:p>
                </p:txBody>
              </p:sp>
              <p:sp>
                <p:nvSpPr>
                  <p:cNvPr id="88"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endParaRPr lang="en-US" sz="1200" dirty="0"/>
                  </a:p>
                </p:txBody>
              </p:sp>
              <p:sp>
                <p:nvSpPr>
                  <p:cNvPr id="89"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endParaRPr lang="en-US" sz="1200" dirty="0"/>
                  </a:p>
                </p:txBody>
              </p:sp>
              <p:sp>
                <p:nvSpPr>
                  <p:cNvPr id="90"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endParaRPr lang="en-US" sz="1200" dirty="0"/>
                  </a:p>
                </p:txBody>
              </p:sp>
              <p:sp>
                <p:nvSpPr>
                  <p:cNvPr id="91"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endParaRPr lang="en-US" sz="1200" dirty="0"/>
                  </a:p>
                </p:txBody>
              </p:sp>
              <p:sp>
                <p:nvSpPr>
                  <p:cNvPr id="92"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endParaRPr lang="en-US" sz="1200" dirty="0"/>
                  </a:p>
                </p:txBody>
              </p:sp>
              <p:sp>
                <p:nvSpPr>
                  <p:cNvPr id="93"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endParaRPr lang="en-US" sz="1200" dirty="0"/>
                  </a:p>
                </p:txBody>
              </p:sp>
              <p:sp>
                <p:nvSpPr>
                  <p:cNvPr id="94"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endParaRPr lang="en-US" sz="1200" dirty="0"/>
                  </a:p>
                </p:txBody>
              </p:sp>
              <p:sp>
                <p:nvSpPr>
                  <p:cNvPr id="95"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endParaRPr lang="en-US" sz="1200" dirty="0"/>
                  </a:p>
                </p:txBody>
              </p:sp>
              <p:sp>
                <p:nvSpPr>
                  <p:cNvPr id="96"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endParaRPr lang="en-US" sz="1200" dirty="0"/>
                  </a:p>
                </p:txBody>
              </p:sp>
              <p:sp>
                <p:nvSpPr>
                  <p:cNvPr id="97"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endParaRPr lang="en-US" sz="1200" dirty="0"/>
                  </a:p>
                </p:txBody>
              </p:sp>
              <p:sp>
                <p:nvSpPr>
                  <p:cNvPr id="98"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endParaRPr lang="en-US" sz="1200" dirty="0"/>
                  </a:p>
                </p:txBody>
              </p:sp>
              <p:sp>
                <p:nvSpPr>
                  <p:cNvPr id="99"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endParaRPr lang="en-US" sz="1200" dirty="0"/>
                  </a:p>
                </p:txBody>
              </p:sp>
              <p:sp>
                <p:nvSpPr>
                  <p:cNvPr id="100"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endParaRPr lang="en-US" sz="1200" dirty="0"/>
                  </a:p>
                </p:txBody>
              </p:sp>
              <p:sp>
                <p:nvSpPr>
                  <p:cNvPr id="101"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endParaRPr lang="en-US" sz="1200" dirty="0"/>
                  </a:p>
                </p:txBody>
              </p:sp>
              <p:sp>
                <p:nvSpPr>
                  <p:cNvPr id="102"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endParaRPr lang="en-US" sz="1200" dirty="0"/>
                  </a:p>
                </p:txBody>
              </p:sp>
              <p:sp>
                <p:nvSpPr>
                  <p:cNvPr id="103"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endParaRPr lang="en-US" sz="1200" dirty="0"/>
                  </a:p>
                </p:txBody>
              </p:sp>
              <p:sp>
                <p:nvSpPr>
                  <p:cNvPr id="104"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endParaRPr lang="en-US" sz="1200" dirty="0"/>
                  </a:p>
                </p:txBody>
              </p:sp>
              <p:sp>
                <p:nvSpPr>
                  <p:cNvPr id="105"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endParaRPr lang="en-US" sz="1200" dirty="0"/>
                  </a:p>
                </p:txBody>
              </p:sp>
              <p:sp>
                <p:nvSpPr>
                  <p:cNvPr id="106"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endParaRPr lang="en-US" sz="1200" dirty="0"/>
                  </a:p>
                </p:txBody>
              </p:sp>
            </p:grpSp>
            <p:grpSp>
              <p:nvGrpSpPr>
                <p:cNvPr id="15" name="Group 422"/>
                <p:cNvGrpSpPr>
                  <a:grpSpLocks/>
                </p:cNvGrpSpPr>
                <p:nvPr/>
              </p:nvGrpSpPr>
              <p:grpSpPr bwMode="auto">
                <a:xfrm>
                  <a:off x="1497" y="1392"/>
                  <a:ext cx="949" cy="543"/>
                  <a:chOff x="1536" y="1344"/>
                  <a:chExt cx="949" cy="543"/>
                </a:xfrm>
              </p:grpSpPr>
              <p:sp>
                <p:nvSpPr>
                  <p:cNvPr id="31"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endParaRPr lang="en-US" sz="1200" dirty="0"/>
                  </a:p>
                </p:txBody>
              </p:sp>
              <p:sp>
                <p:nvSpPr>
                  <p:cNvPr id="32"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endParaRPr lang="en-US" sz="1200" dirty="0"/>
                  </a:p>
                </p:txBody>
              </p:sp>
              <p:sp>
                <p:nvSpPr>
                  <p:cNvPr id="33" name="Text Box 414"/>
                  <p:cNvSpPr txBox="1">
                    <a:spLocks noChangeArrowheads="1"/>
                  </p:cNvSpPr>
                  <p:nvPr/>
                </p:nvSpPr>
                <p:spPr bwMode="auto">
                  <a:xfrm>
                    <a:off x="1536" y="1344"/>
                    <a:ext cx="949" cy="411"/>
                  </a:xfrm>
                  <a:prstGeom prst="rect">
                    <a:avLst/>
                  </a:prstGeom>
                  <a:noFill/>
                  <a:ln w="9525">
                    <a:noFill/>
                    <a:miter lim="800000"/>
                    <a:headEnd/>
                    <a:tailEnd/>
                  </a:ln>
                </p:spPr>
                <p:txBody>
                  <a:bodyPr wrap="square">
                    <a:spAutoFit/>
                  </a:bodyPr>
                  <a:lstStyle/>
                  <a:p>
                    <a:pPr algn="ctr" eaLnBrk="0" hangingPunct="0">
                      <a:spcBef>
                        <a:spcPct val="50000"/>
                      </a:spcBef>
                    </a:pPr>
                    <a:r>
                      <a:rPr lang="en-US" sz="1200" dirty="0">
                        <a:solidFill>
                          <a:srgbClr val="000000"/>
                        </a:solidFill>
                        <a:latin typeface="Arial" pitchFamily="34" charset="0"/>
                        <a:cs typeface="Arial" pitchFamily="34" charset="0"/>
                      </a:rPr>
                      <a:t>Add 5 </a:t>
                    </a:r>
                    <a:r>
                      <a:rPr lang="en-US" sz="1200" dirty="0" smtClean="0">
                        <a:solidFill>
                          <a:srgbClr val="000000"/>
                        </a:solidFill>
                        <a:latin typeface="Arial" pitchFamily="34" charset="0"/>
                        <a:cs typeface="Arial" pitchFamily="34" charset="0"/>
                      </a:rPr>
                      <a:t> C100 </a:t>
                    </a:r>
                    <a:r>
                      <a:rPr lang="en-US" sz="1200" dirty="0" err="1" smtClean="0">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6" name="Group 420"/>
                <p:cNvGrpSpPr>
                  <a:grpSpLocks/>
                </p:cNvGrpSpPr>
                <p:nvPr/>
              </p:nvGrpSpPr>
              <p:grpSpPr bwMode="auto">
                <a:xfrm>
                  <a:off x="2317" y="2792"/>
                  <a:ext cx="1010" cy="588"/>
                  <a:chOff x="2356" y="2744"/>
                  <a:chExt cx="1010" cy="588"/>
                </a:xfrm>
              </p:grpSpPr>
              <p:sp>
                <p:nvSpPr>
                  <p:cNvPr id="28" name="Freeform 371"/>
                  <p:cNvSpPr>
                    <a:spLocks/>
                  </p:cNvSpPr>
                  <p:nvPr/>
                </p:nvSpPr>
                <p:spPr bwMode="auto">
                  <a:xfrm>
                    <a:off x="2475" y="2744"/>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endParaRPr lang="en-US" sz="1200" dirty="0"/>
                  </a:p>
                </p:txBody>
              </p:sp>
              <p:sp>
                <p:nvSpPr>
                  <p:cNvPr id="29" name="Freeform 372"/>
                  <p:cNvSpPr>
                    <a:spLocks/>
                  </p:cNvSpPr>
                  <p:nvPr/>
                </p:nvSpPr>
                <p:spPr bwMode="auto">
                  <a:xfrm>
                    <a:off x="2464" y="2748"/>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endParaRPr lang="en-US" sz="1200" dirty="0"/>
                  </a:p>
                </p:txBody>
              </p:sp>
              <p:sp>
                <p:nvSpPr>
                  <p:cNvPr id="30" name="Text Box 415"/>
                  <p:cNvSpPr txBox="1">
                    <a:spLocks noChangeArrowheads="1"/>
                  </p:cNvSpPr>
                  <p:nvPr/>
                </p:nvSpPr>
                <p:spPr bwMode="auto">
                  <a:xfrm>
                    <a:off x="2356" y="2921"/>
                    <a:ext cx="1010" cy="411"/>
                  </a:xfrm>
                  <a:prstGeom prst="rect">
                    <a:avLst/>
                  </a:prstGeom>
                  <a:noFill/>
                  <a:ln w="9525">
                    <a:noFill/>
                    <a:miter lim="800000"/>
                    <a:headEnd/>
                    <a:tailEnd/>
                  </a:ln>
                </p:spPr>
                <p:txBody>
                  <a:bodyPr wrap="square">
                    <a:spAutoFit/>
                  </a:bodyPr>
                  <a:lstStyle/>
                  <a:p>
                    <a:pPr algn="ctr" eaLnBrk="0" hangingPunct="0">
                      <a:spcBef>
                        <a:spcPct val="50000"/>
                      </a:spcBef>
                    </a:pPr>
                    <a:r>
                      <a:rPr lang="en-US" sz="1200" dirty="0">
                        <a:solidFill>
                          <a:srgbClr val="000000"/>
                        </a:solidFill>
                        <a:latin typeface="Arial" pitchFamily="34" charset="0"/>
                        <a:cs typeface="Arial" pitchFamily="34" charset="0"/>
                      </a:rPr>
                      <a:t>Add 5 </a:t>
                    </a:r>
                    <a:r>
                      <a:rPr lang="en-US" sz="1200" dirty="0" smtClean="0">
                        <a:solidFill>
                          <a:srgbClr val="000000"/>
                        </a:solidFill>
                        <a:latin typeface="Arial" pitchFamily="34" charset="0"/>
                        <a:cs typeface="Arial" pitchFamily="34" charset="0"/>
                      </a:rPr>
                      <a:t> C100 </a:t>
                    </a:r>
                    <a:r>
                      <a:rPr lang="en-US" sz="1200" dirty="0" err="1" smtClean="0">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7" name="Group 419"/>
                <p:cNvGrpSpPr>
                  <a:grpSpLocks/>
                </p:cNvGrpSpPr>
                <p:nvPr/>
              </p:nvGrpSpPr>
              <p:grpSpPr bwMode="auto">
                <a:xfrm>
                  <a:off x="2883" y="2486"/>
                  <a:ext cx="1206" cy="469"/>
                  <a:chOff x="2922" y="2438"/>
                  <a:chExt cx="1206" cy="469"/>
                </a:xfrm>
              </p:grpSpPr>
              <p:sp>
                <p:nvSpPr>
                  <p:cNvPr id="25"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endParaRPr lang="en-US" sz="1200" dirty="0"/>
                  </a:p>
                </p:txBody>
              </p:sp>
              <p:sp>
                <p:nvSpPr>
                  <p:cNvPr id="26"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endParaRPr lang="en-US" sz="1200" dirty="0"/>
                  </a:p>
                </p:txBody>
              </p:sp>
              <p:sp>
                <p:nvSpPr>
                  <p:cNvPr id="27" name="Text Box 416"/>
                  <p:cNvSpPr txBox="1">
                    <a:spLocks noChangeArrowheads="1"/>
                  </p:cNvSpPr>
                  <p:nvPr/>
                </p:nvSpPr>
                <p:spPr bwMode="auto">
                  <a:xfrm>
                    <a:off x="3072" y="2496"/>
                    <a:ext cx="1056" cy="411"/>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20 cryomodules</a:t>
                    </a:r>
                  </a:p>
                </p:txBody>
              </p:sp>
            </p:grpSp>
            <p:grpSp>
              <p:nvGrpSpPr>
                <p:cNvPr id="18" name="Group 421"/>
                <p:cNvGrpSpPr>
                  <a:grpSpLocks/>
                </p:cNvGrpSpPr>
                <p:nvPr/>
              </p:nvGrpSpPr>
              <p:grpSpPr bwMode="auto">
                <a:xfrm>
                  <a:off x="454" y="1902"/>
                  <a:ext cx="1286" cy="411"/>
                  <a:chOff x="493" y="1854"/>
                  <a:chExt cx="1286" cy="411"/>
                </a:xfrm>
              </p:grpSpPr>
              <p:sp>
                <p:nvSpPr>
                  <p:cNvPr id="22"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endParaRPr lang="en-US" sz="1200" dirty="0"/>
                  </a:p>
                </p:txBody>
              </p:sp>
              <p:sp>
                <p:nvSpPr>
                  <p:cNvPr id="23"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endParaRPr lang="en-US" sz="1200" dirty="0"/>
                  </a:p>
                </p:txBody>
              </p:sp>
              <p:sp>
                <p:nvSpPr>
                  <p:cNvPr id="24" name="Text Box 417"/>
                  <p:cNvSpPr txBox="1">
                    <a:spLocks noChangeArrowheads="1"/>
                  </p:cNvSpPr>
                  <p:nvPr/>
                </p:nvSpPr>
                <p:spPr bwMode="auto">
                  <a:xfrm>
                    <a:off x="493" y="1854"/>
                    <a:ext cx="1056" cy="411"/>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20 cryomodules</a:t>
                    </a:r>
                  </a:p>
                </p:txBody>
              </p:sp>
            </p:grpSp>
          </p:grpSp>
        </p:grpSp>
      </p:grpSp>
      <p:sp>
        <p:nvSpPr>
          <p:cNvPr id="342" name="TextBox 341"/>
          <p:cNvSpPr txBox="1"/>
          <p:nvPr/>
        </p:nvSpPr>
        <p:spPr>
          <a:xfrm>
            <a:off x="3930316" y="866274"/>
            <a:ext cx="2177199" cy="523220"/>
          </a:xfrm>
          <a:prstGeom prst="rect">
            <a:avLst/>
          </a:prstGeom>
          <a:noFill/>
        </p:spPr>
        <p:txBody>
          <a:bodyPr wrap="none" rtlCol="0">
            <a:spAutoFit/>
          </a:bodyPr>
          <a:lstStyle/>
          <a:p>
            <a:pPr algn="ctr"/>
            <a:r>
              <a:rPr lang="en-US" sz="1400" dirty="0" smtClean="0"/>
              <a:t>Main Elements of the </a:t>
            </a:r>
          </a:p>
          <a:p>
            <a:r>
              <a:rPr lang="en-US" sz="1400" dirty="0" smtClean="0"/>
              <a:t>12 </a:t>
            </a:r>
            <a:r>
              <a:rPr lang="en-US" sz="1400" dirty="0" err="1" smtClean="0"/>
              <a:t>GeV</a:t>
            </a:r>
            <a:r>
              <a:rPr lang="en-US" sz="1400" dirty="0" smtClean="0"/>
              <a:t> CEBAF Upgrade</a:t>
            </a:r>
            <a:endParaRPr lang="en-US" sz="1400" dirty="0"/>
          </a:p>
        </p:txBody>
      </p:sp>
      <p:sp>
        <p:nvSpPr>
          <p:cNvPr id="338" name="Slide Number Placeholder 3"/>
          <p:cNvSpPr>
            <a:spLocks noGrp="1"/>
          </p:cNvSpPr>
          <p:nvPr>
            <p:ph type="sldNum" sz="quarter" idx="12"/>
          </p:nvPr>
        </p:nvSpPr>
        <p:spPr>
          <a:xfrm>
            <a:off x="8413750" y="6351588"/>
            <a:ext cx="381000" cy="365125"/>
          </a:xfrm>
        </p:spPr>
        <p:txBody>
          <a:bodyPr/>
          <a:lstStyle/>
          <a:p>
            <a:pPr>
              <a:defRPr/>
            </a:pPr>
            <a:fld id="{6EEA275D-5A49-48A8-817D-44C3EA0A3A2F}" type="slidenum">
              <a:rPr lang="en-US" smtClean="0"/>
              <a:pPr>
                <a:defRPr/>
              </a:pPr>
              <a:t>38</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31820" y="4251880"/>
            <a:ext cx="3613717" cy="1900138"/>
          </a:xfrm>
          <a:prstGeom prst="rect">
            <a:avLst/>
          </a:prstGeom>
          <a:noFill/>
          <a:ln w="9525">
            <a:solidFill>
              <a:schemeClr val="tx1"/>
            </a:solidFill>
            <a:miter lim="800000"/>
            <a:headEnd/>
            <a:tailEnd/>
          </a:ln>
        </p:spPr>
      </p:pic>
      <p:sp>
        <p:nvSpPr>
          <p:cNvPr id="346" name="TextBox 12"/>
          <p:cNvSpPr txBox="1">
            <a:spLocks noChangeArrowheads="1"/>
          </p:cNvSpPr>
          <p:nvPr/>
        </p:nvSpPr>
        <p:spPr bwMode="auto">
          <a:xfrm>
            <a:off x="4005329" y="4685895"/>
            <a:ext cx="4984124" cy="1384986"/>
          </a:xfrm>
          <a:prstGeom prst="rect">
            <a:avLst/>
          </a:prstGeom>
          <a:solidFill>
            <a:schemeClr val="bg1"/>
          </a:solidFill>
          <a:ln w="9525">
            <a:solidFill>
              <a:schemeClr val="tx1"/>
            </a:solidFill>
            <a:miter lim="800000"/>
            <a:headEnd/>
            <a:tailEnd/>
          </a:ln>
        </p:spPr>
        <p:txBody>
          <a:bodyPr wrap="square" lIns="91432" tIns="45716" rIns="91432" bIns="45716">
            <a:spAutoFit/>
          </a:bodyPr>
          <a:lstStyle/>
          <a:p>
            <a:pPr>
              <a:spcAft>
                <a:spcPct val="50000"/>
              </a:spcAft>
            </a:pPr>
            <a:r>
              <a:rPr lang="en-US" sz="1400" dirty="0" smtClean="0"/>
              <a:t>A photograph of one of the superconducting radio frequency (SRF) cavities developed and constructed at Thomas Jefferson National Laboratory (TJNAF) to increase the energy of the CEBAF electron beam. There are eight such cavities in each of the ten C100 </a:t>
            </a:r>
            <a:r>
              <a:rPr lang="en-US" sz="1400" dirty="0" err="1" smtClean="0"/>
              <a:t>cyromodules</a:t>
            </a:r>
            <a:r>
              <a:rPr lang="en-US" sz="1400" dirty="0" smtClean="0"/>
              <a:t> installed as part of the 12 </a:t>
            </a:r>
            <a:r>
              <a:rPr lang="en-US" sz="1400" dirty="0" err="1" smtClean="0"/>
              <a:t>GeV</a:t>
            </a:r>
            <a:r>
              <a:rPr lang="en-US" sz="1400" dirty="0" smtClean="0"/>
              <a:t> CEBAF Upgrade (above schematic) </a:t>
            </a:r>
            <a:endParaRPr lang="en-US" sz="1400" dirty="0"/>
          </a:p>
        </p:txBody>
      </p:sp>
      <p:sp>
        <p:nvSpPr>
          <p:cNvPr id="336"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a:xfrm>
            <a:off x="8763000" y="6492875"/>
            <a:ext cx="381000" cy="365125"/>
          </a:xfrm>
          <a:noFill/>
        </p:spPr>
        <p:txBody>
          <a:bodyPr/>
          <a:lstStyle/>
          <a:p>
            <a:fld id="{8423F272-759E-44C8-ACA0-FD59D08013B3}" type="slidenum">
              <a:rPr lang="en-US" sz="1200"/>
              <a:pPr/>
              <a:t>39</a:t>
            </a:fld>
            <a:endParaRPr lang="en-US" sz="1200" dirty="0"/>
          </a:p>
        </p:txBody>
      </p:sp>
      <p:pic>
        <p:nvPicPr>
          <p:cNvPr id="1026" name="Picture 2"/>
          <p:cNvPicPr>
            <a:picLocks noChangeAspect="1" noChangeArrowheads="1"/>
          </p:cNvPicPr>
          <p:nvPr/>
        </p:nvPicPr>
        <p:blipFill>
          <a:blip r:embed="rId3" cstate="print"/>
          <a:srcRect b="812"/>
          <a:stretch>
            <a:fillRect/>
          </a:stretch>
        </p:blipFill>
        <p:spPr bwMode="auto">
          <a:xfrm>
            <a:off x="4783897" y="778872"/>
            <a:ext cx="4360103" cy="319223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69818" y="3279320"/>
            <a:ext cx="4524375" cy="27813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b="3662"/>
          <a:stretch>
            <a:fillRect/>
          </a:stretch>
        </p:blipFill>
        <p:spPr bwMode="auto">
          <a:xfrm>
            <a:off x="4715691" y="4072072"/>
            <a:ext cx="4428309" cy="2119722"/>
          </a:xfrm>
          <a:prstGeom prst="rect">
            <a:avLst/>
          </a:prstGeom>
          <a:noFill/>
          <a:ln w="9525">
            <a:noFill/>
            <a:miter lim="800000"/>
            <a:headEnd/>
            <a:tailEnd/>
          </a:ln>
        </p:spPr>
      </p:pic>
      <p:sp>
        <p:nvSpPr>
          <p:cNvPr id="8" name="Rectangle 7"/>
          <p:cNvSpPr/>
          <p:nvPr/>
        </p:nvSpPr>
        <p:spPr>
          <a:xfrm>
            <a:off x="0" y="895034"/>
            <a:ext cx="4872445" cy="2262158"/>
          </a:xfrm>
          <a:prstGeom prst="rect">
            <a:avLst/>
          </a:prstGeom>
        </p:spPr>
        <p:txBody>
          <a:bodyPr wrap="square">
            <a:spAutoFit/>
          </a:bodyPr>
          <a:lstStyle/>
          <a:p>
            <a:pPr marL="342900" indent="-342900">
              <a:spcBef>
                <a:spcPts val="200"/>
              </a:spcBef>
              <a:buAutoNum type="arabicParenBoth"/>
            </a:pPr>
            <a:r>
              <a:rPr lang="en-US" sz="1400" dirty="0" smtClean="0">
                <a:latin typeface="Times New Roman" pitchFamily="18" charset="0"/>
                <a:cs typeface="Times New Roman" pitchFamily="18" charset="0"/>
              </a:rPr>
              <a:t>QCD and its implications and predictions for the state of </a:t>
            </a:r>
          </a:p>
          <a:p>
            <a:pPr marL="342900" indent="-342900">
              <a:spcBef>
                <a:spcPts val="200"/>
              </a:spcBef>
            </a:pPr>
            <a:r>
              <a:rPr lang="en-US" sz="1400" dirty="0" smtClean="0">
                <a:latin typeface="Times New Roman" pitchFamily="18" charset="0"/>
                <a:cs typeface="Times New Roman" pitchFamily="18" charset="0"/>
              </a:rPr>
              <a:t>        matter in the early universe, quark confinement, the role of gluons, and the structure of the proton and neutron;</a:t>
            </a:r>
          </a:p>
          <a:p>
            <a:pPr marL="342900" indent="-342900">
              <a:spcBef>
                <a:spcPts val="600"/>
              </a:spcBef>
              <a:buAutoNum type="arabicParenBoth" startAt="2"/>
            </a:pPr>
            <a:r>
              <a:rPr lang="en-US" sz="1400" dirty="0" smtClean="0">
                <a:latin typeface="Times New Roman" pitchFamily="18" charset="0"/>
                <a:cs typeface="Times New Roman" pitchFamily="18" charset="0"/>
              </a:rPr>
              <a:t>The structure of atomic nuclei and nuclear astrophysics, </a:t>
            </a:r>
          </a:p>
          <a:p>
            <a:pPr marL="342900" indent="-342900">
              <a:spcBef>
                <a:spcPts val="200"/>
              </a:spcBef>
            </a:pPr>
            <a:r>
              <a:rPr lang="en-US" sz="1400" dirty="0" smtClean="0">
                <a:latin typeface="Times New Roman" pitchFamily="18" charset="0"/>
                <a:cs typeface="Times New Roman" pitchFamily="18" charset="0"/>
              </a:rPr>
              <a:t>        which addresses the origin of the elements, the structure and limits of nuclei, and the evolution of the cosmos; and</a:t>
            </a:r>
          </a:p>
          <a:p>
            <a:pPr marL="342900" indent="-342900">
              <a:spcBef>
                <a:spcPts val="600"/>
              </a:spcBef>
              <a:buAutoNum type="arabicParenBoth" startAt="3"/>
            </a:pPr>
            <a:r>
              <a:rPr lang="en-US" sz="1400" dirty="0" smtClean="0">
                <a:latin typeface="Times New Roman" pitchFamily="18" charset="0"/>
                <a:cs typeface="Times New Roman" pitchFamily="18" charset="0"/>
              </a:rPr>
              <a:t>Developing a New Standard Model of nature’s fundamental </a:t>
            </a:r>
          </a:p>
          <a:p>
            <a:pPr marL="342900" indent="-342900">
              <a:spcBef>
                <a:spcPts val="200"/>
              </a:spcBef>
            </a:pPr>
            <a:r>
              <a:rPr lang="en-US" sz="1400" dirty="0" smtClean="0">
                <a:latin typeface="Times New Roman" pitchFamily="18" charset="0"/>
                <a:cs typeface="Times New Roman" pitchFamily="18" charset="0"/>
              </a:rPr>
              <a:t>        interactions, and understanding its implications for the origin of matter and the properties of neutrinos and nuclei. </a:t>
            </a:r>
            <a:endParaRPr lang="en-US" sz="1400" dirty="0">
              <a:latin typeface="Times New Roman" pitchFamily="18" charset="0"/>
              <a:cs typeface="Times New Roman" pitchFamily="18" charset="0"/>
            </a:endParaRPr>
          </a:p>
        </p:txBody>
      </p:sp>
      <p:sp>
        <p:nvSpPr>
          <p:cNvPr id="9" name="TextBox 8"/>
          <p:cNvSpPr txBox="1"/>
          <p:nvPr/>
        </p:nvSpPr>
        <p:spPr>
          <a:xfrm>
            <a:off x="927462" y="222068"/>
            <a:ext cx="6891630" cy="369332"/>
          </a:xfrm>
          <a:prstGeom prst="rect">
            <a:avLst/>
          </a:prstGeom>
          <a:noFill/>
        </p:spPr>
        <p:txBody>
          <a:bodyPr wrap="none" rtlCol="0">
            <a:spAutoFit/>
          </a:bodyPr>
          <a:lstStyle/>
          <a:p>
            <a:r>
              <a:rPr lang="en-US" dirty="0" smtClean="0"/>
              <a:t>The Frontiers of Nuclear Science from the 2007 Long Range Plan</a:t>
            </a:r>
            <a:endParaRPr lang="en-US" dirty="0"/>
          </a:p>
        </p:txBody>
      </p:sp>
      <p:sp>
        <p:nvSpPr>
          <p:cNvPr id="10"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784" b="1247"/>
          <a:stretch>
            <a:fillRect/>
          </a:stretch>
        </p:blipFill>
        <p:spPr bwMode="auto">
          <a:xfrm>
            <a:off x="304800" y="914400"/>
            <a:ext cx="8553450" cy="518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 name="Group 4"/>
          <p:cNvGrpSpPr/>
          <p:nvPr/>
        </p:nvGrpSpPr>
        <p:grpSpPr>
          <a:xfrm>
            <a:off x="2819400" y="1440358"/>
            <a:ext cx="5657783" cy="3231065"/>
            <a:chOff x="2819400" y="1383268"/>
            <a:chExt cx="5657783" cy="3231065"/>
          </a:xfrm>
        </p:grpSpPr>
        <p:sp>
          <p:nvSpPr>
            <p:cNvPr id="6" name="TextBox 5"/>
            <p:cNvSpPr txBox="1"/>
            <p:nvPr/>
          </p:nvSpPr>
          <p:spPr>
            <a:xfrm>
              <a:off x="6019800" y="2514600"/>
              <a:ext cx="78739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002060"/>
                  </a:solidFill>
                  <a:latin typeface="Helvetica" pitchFamily="34" charset="0"/>
                </a:rPr>
                <a:t>BCAL</a:t>
              </a:r>
              <a:endParaRPr lang="en-US" sz="1800" dirty="0">
                <a:solidFill>
                  <a:srgbClr val="002060"/>
                </a:solidFill>
                <a:latin typeface="Helvetica" pitchFamily="34" charset="0"/>
              </a:endParaRPr>
            </a:p>
          </p:txBody>
        </p:sp>
        <p:sp>
          <p:nvSpPr>
            <p:cNvPr id="7" name="TextBox 6"/>
            <p:cNvSpPr txBox="1"/>
            <p:nvPr/>
          </p:nvSpPr>
          <p:spPr>
            <a:xfrm>
              <a:off x="6324600" y="3505200"/>
              <a:ext cx="78739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002060"/>
                  </a:solidFill>
                  <a:latin typeface="Helvetica" pitchFamily="34" charset="0"/>
                </a:rPr>
                <a:t>BCAL</a:t>
              </a:r>
              <a:endParaRPr lang="en-US" sz="1800" dirty="0">
                <a:solidFill>
                  <a:srgbClr val="002060"/>
                </a:solidFill>
                <a:latin typeface="Helvetica" pitchFamily="34" charset="0"/>
              </a:endParaRPr>
            </a:p>
          </p:txBody>
        </p:sp>
        <p:cxnSp>
          <p:nvCxnSpPr>
            <p:cNvPr id="8" name="Straight Connector 7"/>
            <p:cNvCxnSpPr/>
            <p:nvPr/>
          </p:nvCxnSpPr>
          <p:spPr>
            <a:xfrm>
              <a:off x="5029200" y="1828800"/>
              <a:ext cx="905933" cy="1524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21867" y="1549400"/>
              <a:ext cx="626533" cy="11176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63733" y="3581400"/>
              <a:ext cx="1176867" cy="10329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37399" y="3276600"/>
              <a:ext cx="939801" cy="762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62600" y="3516868"/>
              <a:ext cx="684804"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FFFF00"/>
                  </a:solidFill>
                  <a:latin typeface="Helvetica" pitchFamily="34" charset="0"/>
                </a:rPr>
                <a:t>CDC</a:t>
              </a:r>
              <a:endParaRPr lang="en-US" sz="1800" dirty="0">
                <a:solidFill>
                  <a:srgbClr val="FFFF00"/>
                </a:solidFill>
                <a:latin typeface="Helvetica" pitchFamily="34" charset="0"/>
              </a:endParaRPr>
            </a:p>
          </p:txBody>
        </p:sp>
        <p:sp>
          <p:nvSpPr>
            <p:cNvPr id="18" name="TextBox 17"/>
            <p:cNvSpPr txBox="1"/>
            <p:nvPr/>
          </p:nvSpPr>
          <p:spPr>
            <a:xfrm>
              <a:off x="6683901" y="3059668"/>
              <a:ext cx="65915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FFFF00"/>
                  </a:solidFill>
                  <a:latin typeface="Helvetica" pitchFamily="34" charset="0"/>
                </a:rPr>
                <a:t>FDC</a:t>
              </a:r>
              <a:endParaRPr lang="en-US" sz="1800" dirty="0">
                <a:solidFill>
                  <a:srgbClr val="FFFF00"/>
                </a:solidFill>
                <a:latin typeface="Helvetica" pitchFamily="34" charset="0"/>
              </a:endParaRPr>
            </a:p>
          </p:txBody>
        </p:sp>
        <p:sp>
          <p:nvSpPr>
            <p:cNvPr id="19" name="TextBox 18"/>
            <p:cNvSpPr txBox="1"/>
            <p:nvPr/>
          </p:nvSpPr>
          <p:spPr>
            <a:xfrm>
              <a:off x="7530598" y="1916668"/>
              <a:ext cx="642162" cy="369332"/>
            </a:xfrm>
            <a:prstGeom prst="rect">
              <a:avLst/>
            </a:prstGeom>
            <a:noFill/>
            <a:scene3d>
              <a:camera prst="orthographicFront">
                <a:rot lat="20960233" lon="1562009" rev="20037934"/>
              </a:camera>
              <a:lightRig rig="threePt" dir="t"/>
            </a:scene3d>
          </p:spPr>
          <p:txBody>
            <a:bodyPr wrap="none" rtlCol="0">
              <a:spAutoFit/>
            </a:bodyPr>
            <a:lstStyle/>
            <a:p>
              <a:r>
                <a:rPr lang="en-US" sz="1800" dirty="0" smtClean="0">
                  <a:solidFill>
                    <a:srgbClr val="FFFF00"/>
                  </a:solidFill>
                  <a:latin typeface="Helvetica" pitchFamily="34" charset="0"/>
                </a:rPr>
                <a:t>TOF</a:t>
              </a:r>
              <a:endParaRPr lang="en-US" sz="1800" dirty="0">
                <a:solidFill>
                  <a:srgbClr val="FFFF00"/>
                </a:solidFill>
                <a:latin typeface="Helvetica" pitchFamily="34" charset="0"/>
              </a:endParaRPr>
            </a:p>
          </p:txBody>
        </p:sp>
        <p:sp>
          <p:nvSpPr>
            <p:cNvPr id="20" name="TextBox 19"/>
            <p:cNvSpPr txBox="1"/>
            <p:nvPr/>
          </p:nvSpPr>
          <p:spPr>
            <a:xfrm>
              <a:off x="7676964" y="1383268"/>
              <a:ext cx="800219" cy="369332"/>
            </a:xfrm>
            <a:prstGeom prst="rect">
              <a:avLst/>
            </a:prstGeom>
            <a:noFill/>
            <a:scene3d>
              <a:camera prst="orthographicFront">
                <a:rot lat="20960233" lon="1562009" rev="20337934"/>
              </a:camera>
              <a:lightRig rig="threePt" dir="t"/>
            </a:scene3d>
          </p:spPr>
          <p:txBody>
            <a:bodyPr wrap="none" rtlCol="0">
              <a:spAutoFit/>
            </a:bodyPr>
            <a:lstStyle/>
            <a:p>
              <a:r>
                <a:rPr lang="en-US" sz="1800" dirty="0" smtClean="0">
                  <a:solidFill>
                    <a:srgbClr val="FFFF00"/>
                  </a:solidFill>
                  <a:latin typeface="Helvetica" pitchFamily="34" charset="0"/>
                </a:rPr>
                <a:t>FCAL</a:t>
              </a:r>
              <a:endParaRPr lang="en-US" sz="1800" dirty="0">
                <a:solidFill>
                  <a:srgbClr val="FFFF00"/>
                </a:solidFill>
                <a:latin typeface="Helvetica" pitchFamily="34" charset="0"/>
              </a:endParaRPr>
            </a:p>
          </p:txBody>
        </p:sp>
        <p:sp>
          <p:nvSpPr>
            <p:cNvPr id="21" name="TextBox 20"/>
            <p:cNvSpPr txBox="1"/>
            <p:nvPr/>
          </p:nvSpPr>
          <p:spPr>
            <a:xfrm>
              <a:off x="2819400" y="2907268"/>
              <a:ext cx="1298753" cy="307777"/>
            </a:xfrm>
            <a:prstGeom prst="rect">
              <a:avLst/>
            </a:prstGeom>
            <a:noFill/>
          </p:spPr>
          <p:txBody>
            <a:bodyPr wrap="none" rtlCol="0">
              <a:spAutoFit/>
            </a:bodyPr>
            <a:lstStyle/>
            <a:p>
              <a:r>
                <a:rPr lang="en-US" sz="1400" dirty="0" smtClean="0">
                  <a:solidFill>
                    <a:srgbClr val="000000"/>
                  </a:solidFill>
                  <a:latin typeface="Helvetica" pitchFamily="34" charset="0"/>
                </a:rPr>
                <a:t>Start counter</a:t>
              </a:r>
              <a:endParaRPr lang="en-US" sz="1400" dirty="0">
                <a:solidFill>
                  <a:srgbClr val="000000"/>
                </a:solidFill>
                <a:latin typeface="Helvetica" pitchFamily="34" charset="0"/>
              </a:endParaRPr>
            </a:p>
          </p:txBody>
        </p:sp>
        <p:cxnSp>
          <p:nvCxnSpPr>
            <p:cNvPr id="22" name="Straight Arrow Connector 21"/>
            <p:cNvCxnSpPr>
              <a:stCxn id="21" idx="3"/>
            </p:cNvCxnSpPr>
            <p:nvPr/>
          </p:nvCxnSpPr>
          <p:spPr bwMode="auto">
            <a:xfrm>
              <a:off x="4118153" y="3061157"/>
              <a:ext cx="1633615" cy="303311"/>
            </a:xfrm>
            <a:prstGeom prst="straightConnector1">
              <a:avLst/>
            </a:prstGeom>
            <a:noFill/>
            <a:ln w="19050" cap="flat" cmpd="sng" algn="ctr">
              <a:solidFill>
                <a:srgbClr val="C00000"/>
              </a:solidFill>
              <a:prstDash val="solid"/>
              <a:round/>
              <a:headEnd type="none" w="med" len="med"/>
              <a:tailEnd type="arrow"/>
            </a:ln>
            <a:effectLst/>
          </p:spPr>
        </p:cxnSp>
      </p:grpSp>
      <p:sp>
        <p:nvSpPr>
          <p:cNvPr id="24" name="Title 23"/>
          <p:cNvSpPr>
            <a:spLocks noGrp="1"/>
          </p:cNvSpPr>
          <p:nvPr>
            <p:ph type="title"/>
          </p:nvPr>
        </p:nvSpPr>
        <p:spPr>
          <a:xfrm>
            <a:off x="685800" y="-76200"/>
            <a:ext cx="7772400" cy="914400"/>
          </a:xfrm>
        </p:spPr>
        <p:txBody>
          <a:bodyPr/>
          <a:lstStyle/>
          <a:p>
            <a:r>
              <a:rPr lang="en-US" sz="3600" dirty="0" smtClean="0"/>
              <a:t>Hall D</a:t>
            </a:r>
            <a:endParaRPr lang="en-US" sz="3600" dirty="0"/>
          </a:p>
        </p:txBody>
      </p:sp>
      <p:pic>
        <p:nvPicPr>
          <p:cNvPr id="25" name="Picture 1"/>
          <p:cNvPicPr>
            <a:picLocks noChangeAspect="1" noChangeArrowheads="1"/>
          </p:cNvPicPr>
          <p:nvPr/>
        </p:nvPicPr>
        <p:blipFill>
          <a:blip r:embed="rId3" cstate="print"/>
          <a:srcRect l="9353" t="9973" r="61652" b="50015"/>
          <a:stretch>
            <a:fillRect/>
          </a:stretch>
        </p:blipFill>
        <p:spPr bwMode="auto">
          <a:xfrm>
            <a:off x="609600" y="2038290"/>
            <a:ext cx="2057400" cy="1858297"/>
          </a:xfrm>
          <a:prstGeom prst="rect">
            <a:avLst/>
          </a:prstGeom>
          <a:noFill/>
          <a:ln w="25400">
            <a:solidFill>
              <a:srgbClr val="FF0000"/>
            </a:solidFill>
            <a:miter lim="800000"/>
            <a:headEnd/>
            <a:tailEnd/>
          </a:ln>
        </p:spPr>
      </p:pic>
      <p:sp>
        <p:nvSpPr>
          <p:cNvPr id="26"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27" name="Slide Number Placeholder 3"/>
          <p:cNvSpPr txBox="1">
            <a:spLocks/>
          </p:cNvSpPr>
          <p:nvPr/>
        </p:nvSpPr>
        <p:spPr>
          <a:xfrm>
            <a:off x="8413750" y="6351588"/>
            <a:ext cx="3810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EEA275D-5A49-48A8-817D-44C3EA0A3A2F}" type="slidenum">
              <a:rPr kumimoji="0" lang="en-US" sz="120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200" i="0" u="none" strike="noStrike" kern="1200" cap="none" spc="0" normalizeH="0" baseline="0" noProof="0" dirty="0">
              <a:ln>
                <a:noFill/>
              </a:ln>
              <a:solidFill>
                <a:schemeClr val="tx1"/>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0"/>
          </p:nvPr>
        </p:nvSpPr>
        <p:spPr>
          <a:xfrm>
            <a:off x="8752115" y="6574970"/>
            <a:ext cx="391885" cy="283029"/>
          </a:xfrm>
          <a:noFill/>
        </p:spPr>
        <p:txBody>
          <a:bodyPr/>
          <a:lstStyle/>
          <a:p>
            <a:fld id="{AAB63D49-BFC9-43DB-81CE-72B07E6B0811}" type="slidenum">
              <a:rPr lang="en-US" smtClean="0"/>
              <a:pPr/>
              <a:t>40</a:t>
            </a:fld>
            <a:endParaRPr lang="en-US" dirty="0" smtClean="0"/>
          </a:p>
        </p:txBody>
      </p:sp>
      <p:sp>
        <p:nvSpPr>
          <p:cNvPr id="3075" name="Rectangle 2"/>
          <p:cNvSpPr>
            <a:spLocks noGrp="1" noChangeArrowheads="1"/>
          </p:cNvSpPr>
          <p:nvPr>
            <p:ph type="title"/>
          </p:nvPr>
        </p:nvSpPr>
        <p:spPr>
          <a:xfrm>
            <a:off x="1039857" y="237568"/>
            <a:ext cx="8596512" cy="533400"/>
          </a:xfrm>
        </p:spPr>
        <p:txBody>
          <a:bodyPr/>
          <a:lstStyle/>
          <a:p>
            <a:pPr algn="l">
              <a:defRPr/>
            </a:pPr>
            <a:r>
              <a:rPr lang="en-US" i="0" dirty="0" smtClean="0">
                <a:solidFill>
                  <a:srgbClr val="339933"/>
                </a:solidFill>
                <a:effectLst/>
                <a:latin typeface="Arial Narrow" pitchFamily="34" charset="0"/>
              </a:rPr>
              <a:t>Major Recommendations of the  2007 NSAC Long Range Plan </a:t>
            </a:r>
            <a:br>
              <a:rPr lang="en-US" i="0" dirty="0" smtClean="0">
                <a:solidFill>
                  <a:srgbClr val="339933"/>
                </a:solidFill>
                <a:effectLst/>
                <a:latin typeface="Arial Narrow" pitchFamily="34" charset="0"/>
              </a:rPr>
            </a:br>
            <a:endParaRPr lang="en-US" i="0" dirty="0" smtClean="0">
              <a:solidFill>
                <a:srgbClr val="339933"/>
              </a:solidFill>
              <a:effectLst/>
              <a:latin typeface="Arial Narrow" pitchFamily="34" charset="0"/>
            </a:endParaRPr>
          </a:p>
        </p:txBody>
      </p:sp>
      <p:sp>
        <p:nvSpPr>
          <p:cNvPr id="14340" name="Rectangle 3"/>
          <p:cNvSpPr>
            <a:spLocks noGrp="1" noChangeArrowheads="1"/>
          </p:cNvSpPr>
          <p:nvPr>
            <p:ph type="body" idx="1"/>
          </p:nvPr>
        </p:nvSpPr>
        <p:spPr>
          <a:xfrm>
            <a:off x="0" y="930140"/>
            <a:ext cx="9144000" cy="5428342"/>
          </a:xfrm>
          <a:noFill/>
        </p:spPr>
        <p:txBody>
          <a:bodyPr/>
          <a:lstStyle/>
          <a:p>
            <a:pPr>
              <a:lnSpc>
                <a:spcPct val="90000"/>
              </a:lnSpc>
            </a:pPr>
            <a:r>
              <a:rPr lang="en-US" sz="1600" b="0" dirty="0" smtClean="0">
                <a:solidFill>
                  <a:schemeClr val="tx1"/>
                </a:solidFill>
                <a:latin typeface="Arial Narrow" pitchFamily="34" charset="0"/>
              </a:rPr>
              <a:t>We recommend completion of the 12 </a:t>
            </a:r>
            <a:r>
              <a:rPr lang="en-US" sz="1600" b="0" dirty="0" err="1" smtClean="0">
                <a:solidFill>
                  <a:schemeClr val="tx1"/>
                </a:solidFill>
                <a:latin typeface="Arial Narrow" pitchFamily="34" charset="0"/>
              </a:rPr>
              <a:t>GeV</a:t>
            </a:r>
            <a:r>
              <a:rPr lang="en-US" sz="1600" b="0" dirty="0" smtClean="0">
                <a:solidFill>
                  <a:schemeClr val="tx1"/>
                </a:solidFill>
                <a:latin typeface="Arial Narrow" pitchFamily="34" charset="0"/>
              </a:rPr>
              <a:t> CEBAF Upgrade at Jefferson Lab. The Upgrade will enable new insights into the structure of the nucleon, the transition between the </a:t>
            </a:r>
            <a:r>
              <a:rPr lang="en-US" sz="1600" b="0" dirty="0" err="1" smtClean="0">
                <a:solidFill>
                  <a:schemeClr val="tx1"/>
                </a:solidFill>
                <a:latin typeface="Arial Narrow" pitchFamily="34" charset="0"/>
              </a:rPr>
              <a:t>hadronic</a:t>
            </a:r>
            <a:r>
              <a:rPr lang="en-US" sz="1600" b="0" dirty="0" smtClean="0">
                <a:solidFill>
                  <a:schemeClr val="tx1"/>
                </a:solidFill>
                <a:latin typeface="Arial Narrow" pitchFamily="34" charset="0"/>
              </a:rPr>
              <a:t> and quark/gluon descriptions of nuclei, and the nature of confinement.</a:t>
            </a:r>
          </a:p>
          <a:p>
            <a:pPr lvl="1">
              <a:lnSpc>
                <a:spcPct val="90000"/>
              </a:lnSpc>
            </a:pPr>
            <a:r>
              <a:rPr lang="en-US" sz="1600" b="1" dirty="0" smtClean="0">
                <a:solidFill>
                  <a:schemeClr val="tx1"/>
                </a:solidFill>
                <a:latin typeface="Arial Narrow" pitchFamily="34" charset="0"/>
              </a:rPr>
              <a:t>Construction underway</a:t>
            </a:r>
          </a:p>
          <a:p>
            <a:pPr lvl="1">
              <a:lnSpc>
                <a:spcPct val="90000"/>
              </a:lnSpc>
            </a:pPr>
            <a:endParaRPr lang="en-US" sz="400" dirty="0" smtClean="0">
              <a:solidFill>
                <a:schemeClr val="tx1"/>
              </a:solidFill>
              <a:latin typeface="Arial Narrow" pitchFamily="34" charset="0"/>
            </a:endParaRPr>
          </a:p>
          <a:p>
            <a:pPr>
              <a:lnSpc>
                <a:spcPct val="90000"/>
              </a:lnSpc>
            </a:pPr>
            <a:r>
              <a:rPr lang="en-US" sz="1600" b="0" dirty="0" smtClean="0">
                <a:solidFill>
                  <a:schemeClr val="tx1"/>
                </a:solidFill>
                <a:latin typeface="Arial Narrow" pitchFamily="34" charset="0"/>
              </a:rPr>
              <a:t>We recommend construction of the Facility for Rare Isotope Beams (FRIB), a world-leading facility for the study of nuclear structure, reactions, and astrophysics. Experiments with the new isotopes produced at FRIB will lead to a comprehensive description of nuclei, elucidate the origin of the elements in the cosmos, provide an understanding of matter in the crust of neutron stars, and establish the scientific foundation for innovative applications of nuclear science to society.</a:t>
            </a:r>
          </a:p>
          <a:p>
            <a:pPr lvl="1">
              <a:lnSpc>
                <a:spcPct val="90000"/>
              </a:lnSpc>
            </a:pPr>
            <a:r>
              <a:rPr lang="en-US" sz="1600" b="1" dirty="0" smtClean="0">
                <a:solidFill>
                  <a:schemeClr val="tx1"/>
                </a:solidFill>
                <a:latin typeface="Arial Narrow" pitchFamily="34" charset="0"/>
              </a:rPr>
              <a:t>Project  received CD-1 on August 31, 2010 </a:t>
            </a:r>
          </a:p>
          <a:p>
            <a:pPr lvl="1">
              <a:lnSpc>
                <a:spcPct val="90000"/>
              </a:lnSpc>
            </a:pPr>
            <a:endParaRPr lang="en-US" sz="400" dirty="0" smtClean="0">
              <a:solidFill>
                <a:schemeClr val="tx1"/>
              </a:solidFill>
              <a:latin typeface="Arial Narrow" pitchFamily="34" charset="0"/>
            </a:endParaRPr>
          </a:p>
          <a:p>
            <a:pPr>
              <a:lnSpc>
                <a:spcPct val="90000"/>
              </a:lnSpc>
            </a:pPr>
            <a:r>
              <a:rPr lang="en-US" sz="1600" b="0" dirty="0" smtClean="0">
                <a:solidFill>
                  <a:schemeClr val="tx1"/>
                </a:solidFill>
                <a:latin typeface="Arial Narrow" pitchFamily="34" charset="0"/>
              </a:rPr>
              <a:t>We recommend a targeted program of experiments to investigate neutrino properties and fundamental symmetries. These experiments aim to discover the nature of the neutrino, yet-unseen violations of time-reversal symmetry, and other key ingredients of the New Standard Model of fundamental interactions. Construction of a Deep Underground Science and Engineering Laboratory is vital to U.S. leadership in core aspects of this initiative.</a:t>
            </a:r>
          </a:p>
          <a:p>
            <a:pPr lvl="1">
              <a:lnSpc>
                <a:spcPct val="90000"/>
              </a:lnSpc>
            </a:pPr>
            <a:r>
              <a:rPr lang="en-US" sz="1600" b="1" dirty="0" smtClean="0">
                <a:solidFill>
                  <a:schemeClr val="tx1"/>
                </a:solidFill>
                <a:latin typeface="Arial Narrow" pitchFamily="34" charset="0"/>
              </a:rPr>
              <a:t>Projects underway  (KATRIN, CUORE, Majorana Demonstrator, FNPB, neutron EDM)</a:t>
            </a:r>
          </a:p>
          <a:p>
            <a:pPr lvl="1">
              <a:lnSpc>
                <a:spcPct val="90000"/>
              </a:lnSpc>
            </a:pPr>
            <a:endParaRPr lang="en-US" sz="400" dirty="0" smtClean="0">
              <a:solidFill>
                <a:schemeClr val="tx1"/>
              </a:solidFill>
              <a:latin typeface="Arial Narrow" pitchFamily="34" charset="0"/>
            </a:endParaRPr>
          </a:p>
          <a:p>
            <a:pPr>
              <a:lnSpc>
                <a:spcPct val="90000"/>
              </a:lnSpc>
            </a:pPr>
            <a:r>
              <a:rPr lang="en-US" sz="1600" b="0" dirty="0" smtClean="0">
                <a:solidFill>
                  <a:schemeClr val="tx1"/>
                </a:solidFill>
                <a:latin typeface="Arial Narrow" pitchFamily="34" charset="0"/>
              </a:rPr>
              <a:t>The experiments at the Relativistic Heavy Ion Collider have discovered a new state of matter at extreme temperature and density—a quark-gluon plasma that exhibits unexpected, almost perfect liquid dynamical behavior. We recommend implementation of the RHIC II luminosity upgrade, together with detector improvements, to determine the properties of this new state of matter.</a:t>
            </a:r>
          </a:p>
          <a:p>
            <a:pPr lvl="1">
              <a:lnSpc>
                <a:spcPct val="90000"/>
              </a:lnSpc>
            </a:pPr>
            <a:r>
              <a:rPr lang="en-US" sz="1600" b="1" dirty="0" smtClean="0">
                <a:solidFill>
                  <a:schemeClr val="tx1"/>
                </a:solidFill>
                <a:latin typeface="Arial Narrow" pitchFamily="34" charset="0"/>
              </a:rPr>
              <a:t>RHIC luminosity upgrade largely achieved and detector upgrades in progress</a:t>
            </a:r>
          </a:p>
        </p:txBody>
      </p:sp>
      <p:sp>
        <p:nvSpPr>
          <p:cNvPr id="6"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62000" y="1066800"/>
            <a:ext cx="8088312" cy="4919663"/>
          </a:xfrm>
          <a:prstGeom prst="rect">
            <a:avLst/>
          </a:prstGeom>
          <a:solidFill>
            <a:schemeClr val="bg1"/>
          </a:solidFill>
          <a:ln w="9525">
            <a:noFill/>
            <a:miter lim="800000"/>
            <a:headEnd/>
            <a:tailEnd/>
          </a:ln>
          <a:effectLst>
            <a:outerShdw blurRad="292100" dist="139700" dir="2700000" algn="tl" rotWithShape="0">
              <a:prstClr val="black">
                <a:alpha val="40000"/>
              </a:prstClr>
            </a:outerShdw>
          </a:effectLst>
          <a:scene3d>
            <a:camera prst="orthographicFront"/>
            <a:lightRig rig="threePt" dir="t"/>
          </a:scene3d>
          <a:sp3d>
            <a:bevelT/>
          </a:sp3d>
        </p:spPr>
        <p:txBody>
          <a:bodyPr wrap="none" anchor="ctr"/>
          <a:lstStyle/>
          <a:p>
            <a:endParaRPr lang="en-US"/>
          </a:p>
        </p:txBody>
      </p:sp>
      <p:pic>
        <p:nvPicPr>
          <p:cNvPr id="637955" name="Picture 3"/>
          <p:cNvPicPr>
            <a:picLocks noChangeAspect="1" noChangeArrowheads="1"/>
          </p:cNvPicPr>
          <p:nvPr/>
        </p:nvPicPr>
        <p:blipFill>
          <a:blip r:embed="rId2" cstate="print"/>
          <a:srcRect/>
          <a:stretch>
            <a:fillRect/>
          </a:stretch>
        </p:blipFill>
        <p:spPr bwMode="auto">
          <a:xfrm>
            <a:off x="4826000" y="4318000"/>
            <a:ext cx="512763" cy="292100"/>
          </a:xfrm>
          <a:prstGeom prst="rect">
            <a:avLst/>
          </a:prstGeom>
          <a:noFill/>
          <a:ln w="12700">
            <a:noFill/>
            <a:miter lim="800000"/>
            <a:headEnd/>
            <a:tailEnd/>
          </a:ln>
        </p:spPr>
      </p:pic>
      <p:pic>
        <p:nvPicPr>
          <p:cNvPr id="637956" name="Picture 4"/>
          <p:cNvPicPr>
            <a:picLocks noChangeAspect="1" noChangeArrowheads="1"/>
          </p:cNvPicPr>
          <p:nvPr/>
        </p:nvPicPr>
        <p:blipFill>
          <a:blip r:embed="rId3" cstate="print"/>
          <a:srcRect/>
          <a:stretch>
            <a:fillRect/>
          </a:stretch>
        </p:blipFill>
        <p:spPr bwMode="auto">
          <a:xfrm>
            <a:off x="758825" y="1679575"/>
            <a:ext cx="7213600" cy="4310063"/>
          </a:xfrm>
          <a:prstGeom prst="rect">
            <a:avLst/>
          </a:prstGeom>
          <a:noFill/>
          <a:ln w="12700">
            <a:noFill/>
            <a:miter lim="800000"/>
            <a:headEnd/>
            <a:tailEnd/>
          </a:ln>
        </p:spPr>
      </p:pic>
      <p:sp>
        <p:nvSpPr>
          <p:cNvPr id="637957" name="Rectangle 5"/>
          <p:cNvSpPr>
            <a:spLocks/>
          </p:cNvSpPr>
          <p:nvPr/>
        </p:nvSpPr>
        <p:spPr bwMode="auto">
          <a:xfrm>
            <a:off x="4429125" y="1392238"/>
            <a:ext cx="4281488" cy="330200"/>
          </a:xfrm>
          <a:prstGeom prst="rect">
            <a:avLst/>
          </a:prstGeom>
          <a:noFill/>
          <a:ln w="12700">
            <a:noFill/>
            <a:miter lim="800000"/>
            <a:headEnd/>
            <a:tailEnd/>
          </a:ln>
        </p:spPr>
        <p:txBody>
          <a:bodyPr lIns="0" tIns="0" rIns="0" bIns="0"/>
          <a:lstStyle/>
          <a:p>
            <a:r>
              <a:rPr lang="en-US" b="1" i="1">
                <a:solidFill>
                  <a:srgbClr val="002D99"/>
                </a:solidFill>
                <a:cs typeface="Arial" pitchFamily="34" charset="0"/>
                <a:sym typeface="Arial" pitchFamily="34" charset="0"/>
              </a:rPr>
              <a:t>States with Exotic Quantum Numbers</a:t>
            </a:r>
          </a:p>
        </p:txBody>
      </p:sp>
      <p:sp>
        <p:nvSpPr>
          <p:cNvPr id="637959" name="Rectangle 7"/>
          <p:cNvSpPr>
            <a:spLocks noChangeArrowheads="1"/>
          </p:cNvSpPr>
          <p:nvPr/>
        </p:nvSpPr>
        <p:spPr bwMode="auto">
          <a:xfrm>
            <a:off x="2274524" y="76200"/>
            <a:ext cx="5421676" cy="584775"/>
          </a:xfrm>
          <a:prstGeom prst="rect">
            <a:avLst/>
          </a:prstGeom>
          <a:noFill/>
          <a:ln w="9525">
            <a:noFill/>
            <a:miter lim="800000"/>
            <a:headEnd/>
            <a:tailEnd/>
          </a:ln>
          <a:effectLst/>
        </p:spPr>
        <p:txBody>
          <a:bodyPr wrap="none">
            <a:spAutoFit/>
          </a:bodyPr>
          <a:lstStyle/>
          <a:p>
            <a:pPr algn="ctr"/>
            <a:r>
              <a:rPr lang="en-US" sz="3200" b="1" dirty="0" err="1">
                <a:latin typeface="Arial" pitchFamily="34" charset="0"/>
                <a:cs typeface="Arial" pitchFamily="34" charset="0"/>
              </a:rPr>
              <a:t>Isovector</a:t>
            </a:r>
            <a:r>
              <a:rPr lang="en-US" sz="3200" b="1" dirty="0">
                <a:latin typeface="Arial" pitchFamily="34" charset="0"/>
                <a:cs typeface="Arial" pitchFamily="34" charset="0"/>
              </a:rPr>
              <a:t> Meson Spectrum</a:t>
            </a:r>
            <a:endParaRPr lang="en-GB" sz="3200" b="1" dirty="0">
              <a:latin typeface="Arial" pitchFamily="34" charset="0"/>
              <a:cs typeface="Arial" pitchFamily="34" charset="0"/>
            </a:endParaRPr>
          </a:p>
        </p:txBody>
      </p:sp>
      <p:grpSp>
        <p:nvGrpSpPr>
          <p:cNvPr id="2" name="Group 8"/>
          <p:cNvGrpSpPr>
            <a:grpSpLocks/>
          </p:cNvGrpSpPr>
          <p:nvPr/>
        </p:nvGrpSpPr>
        <p:grpSpPr bwMode="auto">
          <a:xfrm>
            <a:off x="1204913" y="3275013"/>
            <a:ext cx="727075" cy="609600"/>
            <a:chOff x="-1388" y="2067"/>
            <a:chExt cx="458" cy="302"/>
          </a:xfrm>
        </p:grpSpPr>
        <p:sp>
          <p:nvSpPr>
            <p:cNvPr id="637961" name="Text Box 9"/>
            <p:cNvSpPr txBox="1">
              <a:spLocks noChangeArrowheads="1"/>
            </p:cNvSpPr>
            <p:nvPr/>
          </p:nvSpPr>
          <p:spPr bwMode="auto">
            <a:xfrm>
              <a:off x="-1388" y="2082"/>
              <a:ext cx="258" cy="287"/>
            </a:xfrm>
            <a:prstGeom prst="rect">
              <a:avLst/>
            </a:prstGeom>
            <a:noFill/>
            <a:ln w="9525">
              <a:noFill/>
              <a:miter lim="800000"/>
              <a:headEnd/>
              <a:tailEnd/>
            </a:ln>
            <a:effectLst/>
          </p:spPr>
          <p:txBody>
            <a:bodyPr wrap="none">
              <a:spAutoFit/>
            </a:bodyPr>
            <a:lstStyle/>
            <a:p>
              <a:pPr algn="ctr"/>
              <a:r>
                <a:rPr lang="en-GB" sz="3200" b="1">
                  <a:solidFill>
                    <a:srgbClr val="FF0000"/>
                  </a:solidFill>
                  <a:cs typeface="Arial" pitchFamily="34" charset="0"/>
                </a:rPr>
                <a:t>1</a:t>
              </a:r>
              <a:endParaRPr lang="en-GB" sz="3200" b="1" baseline="30000">
                <a:solidFill>
                  <a:srgbClr val="FF0000"/>
                </a:solidFill>
                <a:cs typeface="Arial" pitchFamily="34" charset="0"/>
              </a:endParaRPr>
            </a:p>
          </p:txBody>
        </p:sp>
        <p:sp>
          <p:nvSpPr>
            <p:cNvPr id="637962" name="Text Box 10"/>
            <p:cNvSpPr txBox="1">
              <a:spLocks noChangeArrowheads="1"/>
            </p:cNvSpPr>
            <p:nvPr/>
          </p:nvSpPr>
          <p:spPr bwMode="auto">
            <a:xfrm>
              <a:off x="-1252" y="2067"/>
              <a:ext cx="322" cy="257"/>
            </a:xfrm>
            <a:prstGeom prst="rect">
              <a:avLst/>
            </a:prstGeom>
            <a:noFill/>
            <a:ln w="9525">
              <a:noFill/>
              <a:miter lim="800000"/>
              <a:headEnd/>
              <a:tailEnd/>
            </a:ln>
            <a:effectLst/>
          </p:spPr>
          <p:txBody>
            <a:bodyPr>
              <a:spAutoFit/>
            </a:bodyPr>
            <a:lstStyle/>
            <a:p>
              <a:pPr algn="ctr"/>
              <a:r>
                <a:rPr lang="en-GB" sz="2800" b="1">
                  <a:solidFill>
                    <a:srgbClr val="FF0000"/>
                  </a:solidFill>
                  <a:cs typeface="Arial" pitchFamily="34" charset="0"/>
                </a:rPr>
                <a:t>-</a:t>
              </a:r>
              <a:r>
                <a:rPr lang="en-GB" sz="2400" b="1">
                  <a:solidFill>
                    <a:srgbClr val="FF0000"/>
                  </a:solidFill>
                  <a:cs typeface="Arial" pitchFamily="34" charset="0"/>
                </a:rPr>
                <a:t>+</a:t>
              </a:r>
            </a:p>
          </p:txBody>
        </p:sp>
      </p:grpSp>
      <p:grpSp>
        <p:nvGrpSpPr>
          <p:cNvPr id="3" name="Group 11"/>
          <p:cNvGrpSpPr>
            <a:grpSpLocks/>
          </p:cNvGrpSpPr>
          <p:nvPr/>
        </p:nvGrpSpPr>
        <p:grpSpPr bwMode="auto">
          <a:xfrm>
            <a:off x="1239838" y="2187575"/>
            <a:ext cx="746125" cy="622300"/>
            <a:chOff x="-1229" y="1225"/>
            <a:chExt cx="470" cy="392"/>
          </a:xfrm>
        </p:grpSpPr>
        <p:sp>
          <p:nvSpPr>
            <p:cNvPr id="637964" name="Text Box 12"/>
            <p:cNvSpPr txBox="1">
              <a:spLocks noChangeArrowheads="1"/>
            </p:cNvSpPr>
            <p:nvPr/>
          </p:nvSpPr>
          <p:spPr bwMode="auto">
            <a:xfrm>
              <a:off x="-1229" y="1252"/>
              <a:ext cx="258" cy="365"/>
            </a:xfrm>
            <a:prstGeom prst="rect">
              <a:avLst/>
            </a:prstGeom>
            <a:noFill/>
            <a:ln w="9525">
              <a:noFill/>
              <a:miter lim="800000"/>
              <a:headEnd/>
              <a:tailEnd/>
            </a:ln>
            <a:effectLst/>
          </p:spPr>
          <p:txBody>
            <a:bodyPr wrap="none">
              <a:spAutoFit/>
            </a:bodyPr>
            <a:lstStyle/>
            <a:p>
              <a:pPr algn="ctr"/>
              <a:r>
                <a:rPr lang="en-GB" sz="3200" b="1">
                  <a:solidFill>
                    <a:schemeClr val="accent2"/>
                  </a:solidFill>
                  <a:cs typeface="Arial" pitchFamily="34" charset="0"/>
                </a:rPr>
                <a:t>0</a:t>
              </a:r>
              <a:endParaRPr lang="en-GB" sz="3200" b="1" baseline="30000">
                <a:solidFill>
                  <a:schemeClr val="accent2"/>
                </a:solidFill>
                <a:cs typeface="Arial" pitchFamily="34" charset="0"/>
              </a:endParaRPr>
            </a:p>
          </p:txBody>
        </p:sp>
        <p:sp>
          <p:nvSpPr>
            <p:cNvPr id="637965" name="Text Box 13"/>
            <p:cNvSpPr txBox="1">
              <a:spLocks noChangeArrowheads="1"/>
            </p:cNvSpPr>
            <p:nvPr/>
          </p:nvSpPr>
          <p:spPr bwMode="auto">
            <a:xfrm>
              <a:off x="-1081" y="1225"/>
              <a:ext cx="322" cy="327"/>
            </a:xfrm>
            <a:prstGeom prst="rect">
              <a:avLst/>
            </a:prstGeom>
            <a:noFill/>
            <a:ln w="9525">
              <a:noFill/>
              <a:miter lim="800000"/>
              <a:headEnd/>
              <a:tailEnd/>
            </a:ln>
            <a:effectLst/>
          </p:spPr>
          <p:txBody>
            <a:bodyPr wrap="none">
              <a:spAutoFit/>
            </a:bodyPr>
            <a:lstStyle/>
            <a:p>
              <a:pPr algn="ctr"/>
              <a:r>
                <a:rPr lang="en-GB" sz="2800" b="1" dirty="0">
                  <a:solidFill>
                    <a:schemeClr val="accent2"/>
                  </a:solidFill>
                  <a:cs typeface="Arial" pitchFamily="34" charset="0"/>
                </a:rPr>
                <a:t>+-</a:t>
              </a:r>
            </a:p>
          </p:txBody>
        </p:sp>
      </p:grpSp>
      <p:grpSp>
        <p:nvGrpSpPr>
          <p:cNvPr id="4" name="Group 14"/>
          <p:cNvGrpSpPr>
            <a:grpSpLocks/>
          </p:cNvGrpSpPr>
          <p:nvPr/>
        </p:nvGrpSpPr>
        <p:grpSpPr bwMode="auto">
          <a:xfrm>
            <a:off x="1220788" y="1800225"/>
            <a:ext cx="741362" cy="622300"/>
            <a:chOff x="-966" y="558"/>
            <a:chExt cx="467" cy="392"/>
          </a:xfrm>
        </p:grpSpPr>
        <p:sp>
          <p:nvSpPr>
            <p:cNvPr id="637967" name="Text Box 15"/>
            <p:cNvSpPr txBox="1">
              <a:spLocks noChangeArrowheads="1"/>
            </p:cNvSpPr>
            <p:nvPr/>
          </p:nvSpPr>
          <p:spPr bwMode="auto">
            <a:xfrm>
              <a:off x="-966" y="585"/>
              <a:ext cx="258" cy="365"/>
            </a:xfrm>
            <a:prstGeom prst="rect">
              <a:avLst/>
            </a:prstGeom>
            <a:noFill/>
            <a:ln w="9525">
              <a:noFill/>
              <a:miter lim="800000"/>
              <a:headEnd/>
              <a:tailEnd/>
            </a:ln>
            <a:effectLst/>
          </p:spPr>
          <p:txBody>
            <a:bodyPr wrap="none">
              <a:spAutoFit/>
            </a:bodyPr>
            <a:lstStyle/>
            <a:p>
              <a:pPr algn="ctr"/>
              <a:r>
                <a:rPr lang="en-GB" sz="3200" b="1">
                  <a:solidFill>
                    <a:srgbClr val="339933"/>
                  </a:solidFill>
                  <a:cs typeface="Arial" pitchFamily="34" charset="0"/>
                </a:rPr>
                <a:t>2</a:t>
              </a:r>
              <a:endParaRPr lang="en-GB" sz="3200" b="1" baseline="30000">
                <a:solidFill>
                  <a:srgbClr val="339933"/>
                </a:solidFill>
                <a:cs typeface="Arial" pitchFamily="34" charset="0"/>
              </a:endParaRPr>
            </a:p>
          </p:txBody>
        </p:sp>
        <p:sp>
          <p:nvSpPr>
            <p:cNvPr id="637968" name="Text Box 16"/>
            <p:cNvSpPr txBox="1">
              <a:spLocks noChangeArrowheads="1"/>
            </p:cNvSpPr>
            <p:nvPr/>
          </p:nvSpPr>
          <p:spPr bwMode="auto">
            <a:xfrm>
              <a:off x="-821" y="558"/>
              <a:ext cx="322" cy="327"/>
            </a:xfrm>
            <a:prstGeom prst="rect">
              <a:avLst/>
            </a:prstGeom>
            <a:noFill/>
            <a:ln w="9525">
              <a:noFill/>
              <a:miter lim="800000"/>
              <a:headEnd/>
              <a:tailEnd/>
            </a:ln>
            <a:effectLst/>
          </p:spPr>
          <p:txBody>
            <a:bodyPr wrap="none">
              <a:spAutoFit/>
            </a:bodyPr>
            <a:lstStyle/>
            <a:p>
              <a:pPr algn="ctr"/>
              <a:r>
                <a:rPr lang="en-GB" sz="2800" b="1">
                  <a:solidFill>
                    <a:srgbClr val="339933"/>
                  </a:solidFill>
                  <a:cs typeface="Arial" pitchFamily="34" charset="0"/>
                </a:rPr>
                <a:t>+-</a:t>
              </a:r>
            </a:p>
          </p:txBody>
        </p:sp>
      </p:grpSp>
      <p:grpSp>
        <p:nvGrpSpPr>
          <p:cNvPr id="5" name="Group 17"/>
          <p:cNvGrpSpPr>
            <a:grpSpLocks/>
          </p:cNvGrpSpPr>
          <p:nvPr/>
        </p:nvGrpSpPr>
        <p:grpSpPr bwMode="auto">
          <a:xfrm>
            <a:off x="57150" y="228600"/>
            <a:ext cx="3600450" cy="1735138"/>
            <a:chOff x="150" y="3220"/>
            <a:chExt cx="2268" cy="1093"/>
          </a:xfrm>
        </p:grpSpPr>
        <p:pic>
          <p:nvPicPr>
            <p:cNvPr id="637970" name="Picture 18" descr="detector"/>
            <p:cNvPicPr>
              <a:picLocks noChangeAspect="1" noChangeArrowheads="1"/>
            </p:cNvPicPr>
            <p:nvPr/>
          </p:nvPicPr>
          <p:blipFill>
            <a:blip r:embed="rId4" cstate="print"/>
            <a:srcRect/>
            <a:stretch>
              <a:fillRect/>
            </a:stretch>
          </p:blipFill>
          <p:spPr bwMode="auto">
            <a:xfrm>
              <a:off x="150" y="3220"/>
              <a:ext cx="1286" cy="1093"/>
            </a:xfrm>
            <a:prstGeom prst="rect">
              <a:avLst/>
            </a:prstGeom>
            <a:ln>
              <a:noFill/>
            </a:ln>
            <a:effectLst>
              <a:outerShdw blurRad="292100" dist="139700" dir="2700000" algn="tl" rotWithShape="0">
                <a:srgbClr val="333333">
                  <a:alpha val="65000"/>
                </a:srgbClr>
              </a:outerShdw>
            </a:effectLst>
          </p:spPr>
        </p:pic>
        <p:grpSp>
          <p:nvGrpSpPr>
            <p:cNvPr id="6" name="Group 19"/>
            <p:cNvGrpSpPr>
              <a:grpSpLocks/>
            </p:cNvGrpSpPr>
            <p:nvPr/>
          </p:nvGrpSpPr>
          <p:grpSpPr bwMode="auto">
            <a:xfrm>
              <a:off x="1635" y="3798"/>
              <a:ext cx="783" cy="411"/>
              <a:chOff x="1635" y="3558"/>
              <a:chExt cx="783" cy="411"/>
            </a:xfrm>
          </p:grpSpPr>
          <p:pic>
            <p:nvPicPr>
              <p:cNvPr id="637972" name="Picture 20" descr="hdnews"/>
              <p:cNvPicPr>
                <a:picLocks noChangeAspect="1" noChangeArrowheads="1"/>
              </p:cNvPicPr>
              <p:nvPr/>
            </p:nvPicPr>
            <p:blipFill>
              <a:blip r:embed="rId5" cstate="print"/>
              <a:srcRect/>
              <a:stretch>
                <a:fillRect/>
              </a:stretch>
            </p:blipFill>
            <p:spPr bwMode="auto">
              <a:xfrm>
                <a:off x="1646" y="3558"/>
                <a:ext cx="765" cy="243"/>
              </a:xfrm>
              <a:prstGeom prst="rect">
                <a:avLst/>
              </a:prstGeom>
              <a:noFill/>
            </p:spPr>
          </p:pic>
          <p:sp>
            <p:nvSpPr>
              <p:cNvPr id="637973" name="Rectangle 21"/>
              <p:cNvSpPr>
                <a:spLocks noChangeArrowheads="1"/>
              </p:cNvSpPr>
              <p:nvPr/>
            </p:nvSpPr>
            <p:spPr bwMode="auto">
              <a:xfrm>
                <a:off x="1649" y="3784"/>
                <a:ext cx="759" cy="16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37974" name="Text Box 22"/>
              <p:cNvSpPr txBox="1">
                <a:spLocks noChangeArrowheads="1"/>
              </p:cNvSpPr>
              <p:nvPr/>
            </p:nvSpPr>
            <p:spPr bwMode="auto">
              <a:xfrm>
                <a:off x="1635" y="3777"/>
                <a:ext cx="783" cy="192"/>
              </a:xfrm>
              <a:prstGeom prst="rect">
                <a:avLst/>
              </a:prstGeom>
              <a:noFill/>
              <a:ln w="9525">
                <a:noFill/>
                <a:miter lim="800000"/>
                <a:headEnd/>
                <a:tailEnd/>
              </a:ln>
              <a:effectLst/>
            </p:spPr>
            <p:txBody>
              <a:bodyPr wrap="none">
                <a:spAutoFit/>
              </a:bodyPr>
              <a:lstStyle/>
              <a:p>
                <a:r>
                  <a:rPr lang="en-GB" sz="1400" b="1" dirty="0">
                    <a:solidFill>
                      <a:schemeClr val="bg1"/>
                    </a:solidFill>
                    <a:latin typeface="Times New Roman" pitchFamily="18" charset="0"/>
                    <a:cs typeface="Arial" pitchFamily="34" charset="0"/>
                  </a:rPr>
                  <a:t>Hall </a:t>
                </a:r>
                <a:r>
                  <a:rPr lang="en-GB" sz="1400" b="1" dirty="0" err="1">
                    <a:solidFill>
                      <a:schemeClr val="bg1"/>
                    </a:solidFill>
                    <a:latin typeface="Times New Roman" pitchFamily="18" charset="0"/>
                    <a:cs typeface="Arial" pitchFamily="34" charset="0"/>
                  </a:rPr>
                  <a:t>D@JLab</a:t>
                </a:r>
                <a:endParaRPr lang="en-US" sz="1400" b="1" dirty="0">
                  <a:solidFill>
                    <a:schemeClr val="bg1"/>
                  </a:solidFill>
                  <a:latin typeface="Times New Roman" pitchFamily="18" charset="0"/>
                  <a:cs typeface="Arial" pitchFamily="34" charset="0"/>
                </a:endParaRPr>
              </a:p>
            </p:txBody>
          </p:sp>
        </p:grpSp>
      </p:grpSp>
      <p:sp>
        <p:nvSpPr>
          <p:cNvPr id="637975" name="Rectangle 23"/>
          <p:cNvSpPr>
            <a:spLocks/>
          </p:cNvSpPr>
          <p:nvPr/>
        </p:nvSpPr>
        <p:spPr bwMode="auto">
          <a:xfrm>
            <a:off x="7391400" y="6019800"/>
            <a:ext cx="1282700" cy="274637"/>
          </a:xfrm>
          <a:prstGeom prst="rect">
            <a:avLst/>
          </a:prstGeom>
          <a:noFill/>
          <a:ln w="12700">
            <a:noFill/>
            <a:miter lim="800000"/>
            <a:headEnd/>
            <a:tailEnd/>
          </a:ln>
        </p:spPr>
        <p:txBody>
          <a:bodyPr wrap="none" lIns="0" tIns="0" rIns="0" bIns="0">
            <a:spAutoFit/>
          </a:bodyPr>
          <a:lstStyle/>
          <a:p>
            <a:r>
              <a:rPr lang="en-US" b="1" dirty="0" err="1">
                <a:solidFill>
                  <a:srgbClr val="1D300D"/>
                </a:solidFill>
                <a:latin typeface="Arial" pitchFamily="34" charset="0"/>
                <a:cs typeface="Arial" pitchFamily="34" charset="0"/>
                <a:sym typeface="Arial" pitchFamily="34" charset="0"/>
              </a:rPr>
              <a:t>Dudek</a:t>
            </a:r>
            <a:r>
              <a:rPr lang="en-US" b="1" dirty="0">
                <a:solidFill>
                  <a:srgbClr val="1D300D"/>
                </a:solidFill>
                <a:latin typeface="Arial" pitchFamily="34" charset="0"/>
                <a:cs typeface="Arial" pitchFamily="34" charset="0"/>
                <a:sym typeface="Arial" pitchFamily="34" charset="0"/>
              </a:rPr>
              <a:t> et al.</a:t>
            </a:r>
          </a:p>
        </p:txBody>
      </p:sp>
      <p:pic>
        <p:nvPicPr>
          <p:cNvPr id="24" name="Picture 8" descr="gadget"/>
          <p:cNvPicPr>
            <a:picLocks noChangeAspect="1" noChangeArrowheads="1"/>
          </p:cNvPicPr>
          <p:nvPr/>
        </p:nvPicPr>
        <p:blipFill>
          <a:blip r:embed="rId6" cstate="print"/>
          <a:srcRect/>
          <a:stretch>
            <a:fillRect/>
          </a:stretch>
        </p:blipFill>
        <p:spPr bwMode="auto">
          <a:xfrm>
            <a:off x="6845300" y="3124200"/>
            <a:ext cx="2298700" cy="1584325"/>
          </a:xfrm>
          <a:prstGeom prst="rect">
            <a:avLst/>
          </a:prstGeom>
          <a:ln>
            <a:noFill/>
          </a:ln>
          <a:effectLst>
            <a:outerShdw blurRad="292100" dist="139700" dir="2700000" algn="tl" rotWithShape="0">
              <a:srgbClr val="333333">
                <a:alpha val="65000"/>
              </a:srgbClr>
            </a:outerShdw>
          </a:effectLst>
        </p:spPr>
      </p:pic>
      <p:sp>
        <p:nvSpPr>
          <p:cNvPr id="25"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2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z="1200" smtClean="0"/>
              <a:pPr>
                <a:defRPr/>
              </a:pPr>
              <a:t>5</a:t>
            </a:fld>
            <a:endParaRPr lang="en-US" sz="12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2000" i="0" dirty="0" smtClean="0"/>
              <a:t>12 </a:t>
            </a:r>
            <a:r>
              <a:rPr lang="en-US" sz="2000" i="0" dirty="0" err="1" smtClean="0"/>
              <a:t>GeV</a:t>
            </a:r>
            <a:r>
              <a:rPr lang="en-US" sz="2000" i="0" dirty="0" smtClean="0"/>
              <a:t> Upgrade  – Highlights  </a:t>
            </a:r>
            <a:endParaRPr lang="en-US" sz="2000" i="0" dirty="0"/>
          </a:p>
        </p:txBody>
      </p:sp>
      <p:sp>
        <p:nvSpPr>
          <p:cNvPr id="3" name="Content Placeholder 2"/>
          <p:cNvSpPr>
            <a:spLocks noGrp="1"/>
          </p:cNvSpPr>
          <p:nvPr>
            <p:ph idx="1"/>
          </p:nvPr>
        </p:nvSpPr>
        <p:spPr>
          <a:xfrm>
            <a:off x="76200" y="838200"/>
            <a:ext cx="8991600" cy="5486400"/>
          </a:xfrm>
        </p:spPr>
        <p:txBody>
          <a:bodyPr/>
          <a:lstStyle/>
          <a:p>
            <a:pPr>
              <a:spcAft>
                <a:spcPts val="600"/>
              </a:spcAft>
            </a:pPr>
            <a:r>
              <a:rPr lang="en-US" sz="1600" dirty="0" smtClean="0"/>
              <a:t>Hall D – equipment installation in progress</a:t>
            </a:r>
          </a:p>
          <a:p>
            <a:pPr>
              <a:spcAft>
                <a:spcPts val="0"/>
              </a:spcAft>
            </a:pPr>
            <a:r>
              <a:rPr lang="en-US" sz="1600" dirty="0" smtClean="0"/>
              <a:t>Two high-gradient 12 </a:t>
            </a:r>
            <a:r>
              <a:rPr lang="en-US" sz="1600" dirty="0" err="1" smtClean="0"/>
              <a:t>GeV</a:t>
            </a:r>
            <a:r>
              <a:rPr lang="en-US" sz="1600" dirty="0" smtClean="0"/>
              <a:t> </a:t>
            </a:r>
            <a:r>
              <a:rPr lang="en-US" sz="1600" dirty="0" err="1" smtClean="0"/>
              <a:t>cryomodules</a:t>
            </a:r>
            <a:r>
              <a:rPr lang="en-US" sz="1600" dirty="0" smtClean="0"/>
              <a:t> installed</a:t>
            </a:r>
          </a:p>
          <a:p>
            <a:pPr>
              <a:spcAft>
                <a:spcPts val="600"/>
              </a:spcAft>
              <a:buNone/>
            </a:pPr>
            <a:r>
              <a:rPr lang="en-US" sz="1600" dirty="0" smtClean="0"/>
              <a:t>	 and delivering high quality beam; third moved to tunnel</a:t>
            </a:r>
          </a:p>
          <a:p>
            <a:pPr>
              <a:spcAft>
                <a:spcPts val="0"/>
              </a:spcAft>
            </a:pPr>
            <a:r>
              <a:rPr lang="en-US" sz="1600" dirty="0" smtClean="0"/>
              <a:t>CHL-2 compressors/coolers/skids in place</a:t>
            </a:r>
          </a:p>
          <a:p>
            <a:pPr>
              <a:spcAft>
                <a:spcPts val="1000"/>
              </a:spcAft>
            </a:pPr>
            <a:endParaRPr lang="en-US" sz="2000" dirty="0" smtClean="0"/>
          </a:p>
          <a:p>
            <a:pPr>
              <a:spcAft>
                <a:spcPts val="1000"/>
              </a:spcAft>
            </a:pPr>
            <a:endParaRPr lang="en-US" sz="2000" dirty="0" smtClean="0"/>
          </a:p>
          <a:p>
            <a:pPr>
              <a:spcAft>
                <a:spcPts val="1000"/>
              </a:spcAft>
            </a:pPr>
            <a:endParaRPr lang="en-US" sz="1200" dirty="0" smtClean="0"/>
          </a:p>
          <a:p>
            <a:pPr lvl="1">
              <a:spcBef>
                <a:spcPts val="0"/>
              </a:spcBef>
              <a:spcAft>
                <a:spcPts val="0"/>
              </a:spcAft>
            </a:pPr>
            <a:endParaRPr lang="en-US" sz="1600" dirty="0" smtClean="0">
              <a:sym typeface="Wingdings"/>
            </a:endParaRPr>
          </a:p>
          <a:p>
            <a:pPr>
              <a:spcBef>
                <a:spcPts val="0"/>
              </a:spcBef>
              <a:spcAft>
                <a:spcPts val="600"/>
              </a:spcAft>
            </a:pPr>
            <a:endParaRPr lang="en-US" sz="1800" dirty="0" smtClean="0">
              <a:sym typeface="Wingdings"/>
            </a:endParaRPr>
          </a:p>
          <a:p>
            <a:pPr>
              <a:spcBef>
                <a:spcPts val="0"/>
              </a:spcBef>
              <a:spcAft>
                <a:spcPts val="600"/>
              </a:spcAft>
              <a:buNone/>
            </a:pPr>
            <a:endParaRPr lang="en-US" sz="1800" dirty="0" smtClean="0">
              <a:sym typeface="Wingdings"/>
            </a:endParaRPr>
          </a:p>
          <a:p>
            <a:pPr>
              <a:spcBef>
                <a:spcPts val="0"/>
              </a:spcBef>
              <a:spcAft>
                <a:spcPts val="600"/>
              </a:spcAft>
            </a:pPr>
            <a:endParaRPr lang="en-US" sz="1600" dirty="0" smtClean="0">
              <a:sym typeface="Wingdings"/>
            </a:endParaRPr>
          </a:p>
          <a:p>
            <a:pPr>
              <a:spcBef>
                <a:spcPts val="1200"/>
              </a:spcBef>
              <a:spcAft>
                <a:spcPts val="600"/>
              </a:spcAft>
            </a:pPr>
            <a:r>
              <a:rPr lang="en-US" sz="1600" dirty="0" smtClean="0">
                <a:sym typeface="Wingdings"/>
              </a:rPr>
              <a:t>Superconducting magnets under construction</a:t>
            </a:r>
          </a:p>
          <a:p>
            <a:pPr>
              <a:spcBef>
                <a:spcPts val="0"/>
              </a:spcBef>
              <a:spcAft>
                <a:spcPts val="600"/>
              </a:spcAft>
            </a:pPr>
            <a:r>
              <a:rPr lang="en-US" sz="1600" dirty="0" smtClean="0">
                <a:sym typeface="Wingdings"/>
              </a:rPr>
              <a:t>All major detector systems under construction</a:t>
            </a:r>
          </a:p>
          <a:p>
            <a:pPr lvl="1">
              <a:spcBef>
                <a:spcPts val="0"/>
              </a:spcBef>
              <a:spcAft>
                <a:spcPts val="1200"/>
              </a:spcAft>
            </a:pPr>
            <a:r>
              <a:rPr lang="en-US" sz="1400" dirty="0" smtClean="0">
                <a:solidFill>
                  <a:srgbClr val="106636"/>
                </a:solidFill>
                <a:sym typeface="Wingdings"/>
              </a:rPr>
              <a:t>All 48 Hall D BCAL modules on site (U. Regina) </a:t>
            </a:r>
            <a:endParaRPr lang="en-US" sz="1600" dirty="0" smtClean="0">
              <a:solidFill>
                <a:srgbClr val="106636"/>
              </a:solidFill>
              <a:sym typeface="Wingdings"/>
            </a:endParaRPr>
          </a:p>
          <a:p>
            <a:pPr>
              <a:spcBef>
                <a:spcPts val="0"/>
              </a:spcBef>
              <a:spcAft>
                <a:spcPts val="1200"/>
              </a:spcAft>
            </a:pPr>
            <a:r>
              <a:rPr lang="en-US" sz="1600" dirty="0" smtClean="0">
                <a:sym typeface="Wingdings"/>
              </a:rPr>
              <a:t>Performance Index: schedule 95% ; cost 96%</a:t>
            </a:r>
          </a:p>
        </p:txBody>
      </p:sp>
      <p:pic>
        <p:nvPicPr>
          <p:cNvPr id="21" name="Picture 20" descr="DSCN4202.JPG"/>
          <p:cNvPicPr/>
          <p:nvPr/>
        </p:nvPicPr>
        <p:blipFill>
          <a:blip r:embed="rId3" cstate="print"/>
          <a:stretch>
            <a:fillRect/>
          </a:stretch>
        </p:blipFill>
        <p:spPr>
          <a:xfrm>
            <a:off x="5360213" y="4648200"/>
            <a:ext cx="2335987" cy="1751991"/>
          </a:xfrm>
          <a:prstGeom prst="rect">
            <a:avLst/>
          </a:prstGeom>
        </p:spPr>
      </p:pic>
      <p:pic>
        <p:nvPicPr>
          <p:cNvPr id="22" name="Picture 21" descr="DSCN0904.JPG"/>
          <p:cNvPicPr/>
          <p:nvPr/>
        </p:nvPicPr>
        <p:blipFill>
          <a:blip r:embed="rId4" cstate="print">
            <a:extLst>
              <a:ext uri="{28A0092B-C50C-407E-A947-70E740481C1C}">
                <a14:useLocalDpi xmlns:lc="http://schemas.openxmlformats.org/drawingml/2006/lockedCanvas"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t="5281" r="12367"/>
          <a:stretch>
            <a:fillRect/>
          </a:stretch>
        </p:blipFill>
        <p:spPr>
          <a:xfrm>
            <a:off x="6934200" y="3124200"/>
            <a:ext cx="2065528" cy="1648968"/>
          </a:xfrm>
          <a:prstGeom prst="rect">
            <a:avLst/>
          </a:prstGeom>
        </p:spPr>
      </p:pic>
      <p:sp>
        <p:nvSpPr>
          <p:cNvPr id="26" name="TextBox 25"/>
          <p:cNvSpPr txBox="1"/>
          <p:nvPr/>
        </p:nvSpPr>
        <p:spPr>
          <a:xfrm>
            <a:off x="6557690" y="5943600"/>
            <a:ext cx="1237839" cy="461665"/>
          </a:xfrm>
          <a:prstGeom prst="rect">
            <a:avLst/>
          </a:prstGeom>
          <a:solidFill>
            <a:schemeClr val="accent6">
              <a:lumMod val="20000"/>
              <a:lumOff val="80000"/>
            </a:schemeClr>
          </a:solidFill>
        </p:spPr>
        <p:txBody>
          <a:bodyPr wrap="none" rtlCol="0">
            <a:spAutoFit/>
          </a:bodyPr>
          <a:lstStyle/>
          <a:p>
            <a:pPr algn="ctr"/>
            <a:r>
              <a:rPr lang="en-US" sz="1200" b="1" dirty="0" smtClean="0">
                <a:latin typeface="Arial" pitchFamily="34" charset="0"/>
                <a:cs typeface="Arial" pitchFamily="34" charset="0"/>
              </a:rPr>
              <a:t>Hall C Dipole</a:t>
            </a:r>
          </a:p>
          <a:p>
            <a:pPr algn="ctr"/>
            <a:r>
              <a:rPr lang="en-US" sz="1200" b="1" dirty="0" smtClean="0">
                <a:latin typeface="Arial" pitchFamily="34" charset="0"/>
                <a:cs typeface="Arial" pitchFamily="34" charset="0"/>
              </a:rPr>
              <a:t>Prototype Coil</a:t>
            </a:r>
            <a:endParaRPr lang="en-US" sz="1200" b="1" dirty="0">
              <a:latin typeface="Arial" pitchFamily="34" charset="0"/>
              <a:cs typeface="Arial" pitchFamily="34" charset="0"/>
            </a:endParaRPr>
          </a:p>
        </p:txBody>
      </p:sp>
      <p:sp>
        <p:nvSpPr>
          <p:cNvPr id="16" name="TextBox 15"/>
          <p:cNvSpPr txBox="1"/>
          <p:nvPr/>
        </p:nvSpPr>
        <p:spPr>
          <a:xfrm>
            <a:off x="7625636" y="3043237"/>
            <a:ext cx="1518364" cy="461665"/>
          </a:xfrm>
          <a:prstGeom prst="rect">
            <a:avLst/>
          </a:prstGeom>
          <a:solidFill>
            <a:schemeClr val="accent6">
              <a:lumMod val="20000"/>
              <a:lumOff val="80000"/>
            </a:schemeClr>
          </a:solidFill>
        </p:spPr>
        <p:txBody>
          <a:bodyPr wrap="none" rtlCol="0">
            <a:spAutoFit/>
          </a:bodyPr>
          <a:lstStyle/>
          <a:p>
            <a:pPr algn="ctr"/>
            <a:r>
              <a:rPr lang="en-US" sz="1200" b="1" dirty="0" smtClean="0">
                <a:latin typeface="Arial" pitchFamily="34" charset="0"/>
                <a:cs typeface="Arial" pitchFamily="34" charset="0"/>
              </a:rPr>
              <a:t>Hall B Pre-Shower</a:t>
            </a:r>
          </a:p>
          <a:p>
            <a:pPr algn="ctr"/>
            <a:r>
              <a:rPr lang="en-US" sz="1200" b="1" dirty="0" smtClean="0">
                <a:latin typeface="Arial" pitchFamily="34" charset="0"/>
                <a:cs typeface="Arial" pitchFamily="34" charset="0"/>
              </a:rPr>
              <a:t>Calorimeter</a:t>
            </a:r>
            <a:endParaRPr lang="en-US" sz="1200" b="1" dirty="0">
              <a:latin typeface="Arial" pitchFamily="34" charset="0"/>
              <a:cs typeface="Arial" pitchFamily="34" charset="0"/>
            </a:endParaRPr>
          </a:p>
        </p:txBody>
      </p:sp>
      <p:grpSp>
        <p:nvGrpSpPr>
          <p:cNvPr id="4" name="Group 28"/>
          <p:cNvGrpSpPr/>
          <p:nvPr/>
        </p:nvGrpSpPr>
        <p:grpSpPr>
          <a:xfrm>
            <a:off x="208539" y="2414587"/>
            <a:ext cx="5811261" cy="2069214"/>
            <a:chOff x="132339" y="2566987"/>
            <a:chExt cx="5811261" cy="2069214"/>
          </a:xfrm>
        </p:grpSpPr>
        <p:pic>
          <p:nvPicPr>
            <p:cNvPr id="1029" name="Picture 5"/>
            <p:cNvPicPr>
              <a:picLocks noChangeAspect="1" noChangeArrowheads="1"/>
            </p:cNvPicPr>
            <p:nvPr/>
          </p:nvPicPr>
          <p:blipFill>
            <a:blip r:embed="rId5" cstate="print"/>
            <a:srcRect/>
            <a:stretch>
              <a:fillRect/>
            </a:stretch>
          </p:blipFill>
          <p:spPr bwMode="auto">
            <a:xfrm>
              <a:off x="228600" y="2590800"/>
              <a:ext cx="2940933" cy="175401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2998644" y="2895600"/>
              <a:ext cx="2944956" cy="1740601"/>
            </a:xfrm>
            <a:prstGeom prst="rect">
              <a:avLst/>
            </a:prstGeom>
            <a:noFill/>
            <a:ln w="9525">
              <a:noFill/>
              <a:miter lim="800000"/>
              <a:headEnd/>
              <a:tailEnd/>
            </a:ln>
          </p:spPr>
        </p:pic>
        <p:sp>
          <p:nvSpPr>
            <p:cNvPr id="27" name="TextBox 26"/>
            <p:cNvSpPr txBox="1"/>
            <p:nvPr/>
          </p:nvSpPr>
          <p:spPr>
            <a:xfrm>
              <a:off x="3490201" y="2786063"/>
              <a:ext cx="2100255" cy="461665"/>
            </a:xfrm>
            <a:prstGeom prst="rect">
              <a:avLst/>
            </a:prstGeom>
            <a:solidFill>
              <a:schemeClr val="accent6">
                <a:lumMod val="20000"/>
                <a:lumOff val="80000"/>
              </a:schemeClr>
            </a:solidFill>
          </p:spPr>
          <p:txBody>
            <a:bodyPr wrap="none" rtlCol="0">
              <a:spAutoFit/>
            </a:bodyPr>
            <a:lstStyle/>
            <a:p>
              <a:pPr algn="ctr"/>
              <a:r>
                <a:rPr lang="en-US" sz="1200" b="1" dirty="0" smtClean="0">
                  <a:latin typeface="Arial" pitchFamily="34" charset="0"/>
                  <a:cs typeface="Arial" pitchFamily="34" charset="0"/>
                </a:rPr>
                <a:t>Central Helium Liquefier-2</a:t>
              </a:r>
            </a:p>
            <a:p>
              <a:pPr algn="ctr"/>
              <a:r>
                <a:rPr lang="en-US" sz="1200" b="1" dirty="0" smtClean="0">
                  <a:latin typeface="Arial" pitchFamily="34" charset="0"/>
                  <a:cs typeface="Arial" pitchFamily="34" charset="0"/>
                </a:rPr>
                <a:t>installation</a:t>
              </a:r>
              <a:endParaRPr lang="en-US" sz="1200" b="1" dirty="0">
                <a:latin typeface="Arial" pitchFamily="34" charset="0"/>
                <a:cs typeface="Arial" pitchFamily="34" charset="0"/>
              </a:endParaRPr>
            </a:p>
          </p:txBody>
        </p:sp>
        <p:sp>
          <p:nvSpPr>
            <p:cNvPr id="12" name="TextBox 11"/>
            <p:cNvSpPr txBox="1"/>
            <p:nvPr/>
          </p:nvSpPr>
          <p:spPr>
            <a:xfrm>
              <a:off x="132339" y="2566987"/>
              <a:ext cx="1822935" cy="430887"/>
            </a:xfrm>
            <a:prstGeom prst="rect">
              <a:avLst/>
            </a:prstGeom>
            <a:solidFill>
              <a:schemeClr val="accent6">
                <a:lumMod val="20000"/>
                <a:lumOff val="80000"/>
              </a:schemeClr>
            </a:solidFill>
          </p:spPr>
          <p:txBody>
            <a:bodyPr wrap="none" rtlCol="0">
              <a:spAutoFit/>
            </a:bodyPr>
            <a:lstStyle/>
            <a:p>
              <a:pPr algn="ctr"/>
              <a:r>
                <a:rPr lang="en-US" sz="1100" b="1" dirty="0" smtClean="0">
                  <a:latin typeface="Arial" pitchFamily="34" charset="0"/>
                  <a:cs typeface="Arial" pitchFamily="34" charset="0"/>
                </a:rPr>
                <a:t>Third C-100 </a:t>
              </a:r>
              <a:r>
                <a:rPr lang="en-US" sz="1100" b="1" dirty="0" err="1" smtClean="0">
                  <a:latin typeface="Arial" pitchFamily="34" charset="0"/>
                  <a:cs typeface="Arial" pitchFamily="34" charset="0"/>
                </a:rPr>
                <a:t>Cryomodule</a:t>
              </a:r>
              <a:endParaRPr lang="en-US" sz="1100" b="1" dirty="0" smtClean="0">
                <a:latin typeface="Arial" pitchFamily="34" charset="0"/>
                <a:cs typeface="Arial" pitchFamily="34" charset="0"/>
              </a:endParaRPr>
            </a:p>
            <a:p>
              <a:pPr algn="ctr"/>
              <a:r>
                <a:rPr lang="en-US" sz="1100" b="1" dirty="0" smtClean="0">
                  <a:latin typeface="Arial" pitchFamily="34" charset="0"/>
                  <a:cs typeface="Arial" pitchFamily="34" charset="0"/>
                </a:rPr>
                <a:t>transferred to tunnel</a:t>
              </a:r>
              <a:endParaRPr lang="en-US" sz="1100" b="1" dirty="0">
                <a:latin typeface="Arial" pitchFamily="34" charset="0"/>
                <a:cs typeface="Arial" pitchFamily="34" charset="0"/>
              </a:endParaRPr>
            </a:p>
          </p:txBody>
        </p:sp>
      </p:grpSp>
      <p:pic>
        <p:nvPicPr>
          <p:cNvPr id="15" name="Picture 14"/>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6096000" y="838200"/>
            <a:ext cx="2886005" cy="2057400"/>
          </a:xfrm>
          <a:prstGeom prst="rect">
            <a:avLst/>
          </a:prstGeom>
        </p:spPr>
      </p:pic>
      <p:sp>
        <p:nvSpPr>
          <p:cNvPr id="18" name="TextBox 17"/>
          <p:cNvSpPr txBox="1"/>
          <p:nvPr/>
        </p:nvSpPr>
        <p:spPr>
          <a:xfrm>
            <a:off x="7714424" y="857250"/>
            <a:ext cx="1194558" cy="276999"/>
          </a:xfrm>
          <a:prstGeom prst="rect">
            <a:avLst/>
          </a:prstGeom>
          <a:solidFill>
            <a:schemeClr val="accent6">
              <a:lumMod val="20000"/>
              <a:lumOff val="80000"/>
            </a:schemeClr>
          </a:solidFill>
        </p:spPr>
        <p:txBody>
          <a:bodyPr wrap="none" rtlCol="0">
            <a:spAutoFit/>
          </a:bodyPr>
          <a:lstStyle/>
          <a:p>
            <a:pPr algn="ctr"/>
            <a:r>
              <a:rPr lang="en-US" sz="1200" b="1" dirty="0" smtClean="0">
                <a:latin typeface="Arial" pitchFamily="34" charset="0"/>
                <a:cs typeface="Arial" pitchFamily="34" charset="0"/>
              </a:rPr>
              <a:t>Hall D Interior</a:t>
            </a:r>
          </a:p>
        </p:txBody>
      </p:sp>
      <p:sp>
        <p:nvSpPr>
          <p:cNvPr id="19" name="Slide Number Placeholder 2"/>
          <p:cNvSpPr>
            <a:spLocks noGrp="1"/>
          </p:cNvSpPr>
          <p:nvPr>
            <p:ph type="sldNum" sz="quarter" idx="4294967295"/>
          </p:nvPr>
        </p:nvSpPr>
        <p:spPr>
          <a:xfrm>
            <a:off x="8413750" y="6351588"/>
            <a:ext cx="381000" cy="365125"/>
          </a:xfrm>
          <a:prstGeom prst="rect">
            <a:avLst/>
          </a:prstGeom>
        </p:spPr>
        <p:txBody>
          <a:bodyPr/>
          <a:lstStyle/>
          <a:p>
            <a:fld id="{68F455FD-F83C-4433-AE11-4D89943CC4D6}" type="slidenum">
              <a:rPr lang="en-US" sz="1200" smtClean="0">
                <a:solidFill>
                  <a:srgbClr val="106636"/>
                </a:solidFill>
              </a:rPr>
              <a:pPr/>
              <a:t>6</a:t>
            </a:fld>
            <a:endParaRPr lang="en-US" sz="1200" dirty="0">
              <a:solidFill>
                <a:srgbClr val="106636"/>
              </a:solidFill>
            </a:endParaRPr>
          </a:p>
        </p:txBody>
      </p:sp>
      <p:sp>
        <p:nvSpPr>
          <p:cNvPr id="17"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err="1" smtClean="0">
                <a:solidFill>
                  <a:srgbClr val="336600"/>
                </a:solidFill>
              </a:rPr>
              <a:t>JLab</a:t>
            </a:r>
            <a:r>
              <a:rPr lang="en-US" i="0" dirty="0" smtClean="0">
                <a:solidFill>
                  <a:srgbClr val="336600"/>
                </a:solidFill>
              </a:rPr>
              <a:t>: 21</a:t>
            </a:r>
            <a:r>
              <a:rPr lang="en-US" i="0" baseline="30000" dirty="0" smtClean="0">
                <a:solidFill>
                  <a:srgbClr val="336600"/>
                </a:solidFill>
              </a:rPr>
              <a:t>st</a:t>
            </a:r>
            <a:r>
              <a:rPr lang="en-US" i="0" dirty="0" smtClean="0">
                <a:solidFill>
                  <a:srgbClr val="336600"/>
                </a:solidFill>
              </a:rPr>
              <a:t> Century Science Questions</a:t>
            </a:r>
            <a:endParaRPr lang="en-US" i="0" dirty="0">
              <a:solidFill>
                <a:srgbClr val="336600"/>
              </a:solidFill>
            </a:endParaRPr>
          </a:p>
        </p:txBody>
      </p:sp>
      <p:sp>
        <p:nvSpPr>
          <p:cNvPr id="4" name="TextBox 3"/>
          <p:cNvSpPr txBox="1"/>
          <p:nvPr/>
        </p:nvSpPr>
        <p:spPr>
          <a:xfrm>
            <a:off x="228600" y="1066800"/>
            <a:ext cx="8229600" cy="1015663"/>
          </a:xfrm>
          <a:prstGeom prst="rect">
            <a:avLst/>
          </a:prstGeom>
          <a:noFill/>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lvl="0" indent="-457200" fontAlgn="base">
              <a:spcAft>
                <a:spcPct val="0"/>
              </a:spcAft>
              <a:buClr>
                <a:srgbClr val="C00000"/>
              </a:buClr>
              <a:buFontTx/>
              <a:buChar char="•"/>
            </a:pPr>
            <a:r>
              <a:rPr lang="en-US" sz="2000" kern="0" dirty="0" smtClean="0">
                <a:solidFill>
                  <a:schemeClr val="tx1"/>
                </a:solidFill>
                <a:latin typeface="Arial" pitchFamily="34" charset="0"/>
                <a:cs typeface="Arial" pitchFamily="34" charset="0"/>
              </a:rPr>
              <a:t>What is the role of </a:t>
            </a:r>
            <a:r>
              <a:rPr lang="en-US" sz="2000" kern="0" dirty="0" err="1" smtClean="0">
                <a:solidFill>
                  <a:schemeClr val="tx1"/>
                </a:solidFill>
                <a:latin typeface="Arial" pitchFamily="34" charset="0"/>
                <a:cs typeface="Arial" pitchFamily="34" charset="0"/>
              </a:rPr>
              <a:t>gluonic</a:t>
            </a:r>
            <a:r>
              <a:rPr lang="en-US" sz="2000" kern="0" dirty="0" smtClean="0">
                <a:solidFill>
                  <a:schemeClr val="tx1"/>
                </a:solidFill>
                <a:latin typeface="Arial" pitchFamily="34" charset="0"/>
                <a:cs typeface="Arial" pitchFamily="34" charset="0"/>
              </a:rPr>
              <a:t> excitations in the spectroscopy of light mesons? Can these excitations elucidate the origin of quark confinement?</a:t>
            </a:r>
          </a:p>
        </p:txBody>
      </p:sp>
      <p:sp>
        <p:nvSpPr>
          <p:cNvPr id="5" name="TextBox 4"/>
          <p:cNvSpPr txBox="1"/>
          <p:nvPr/>
        </p:nvSpPr>
        <p:spPr>
          <a:xfrm>
            <a:off x="228600" y="2209800"/>
            <a:ext cx="81534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latin typeface="Arial" pitchFamily="34" charset="0"/>
                <a:cs typeface="Arial" pitchFamily="34" charset="0"/>
              </a:rPr>
              <a:t>Where is the missing spin in the nucleon? Is there a significant contribution from valence quark orbital angular momentum?</a:t>
            </a:r>
          </a:p>
        </p:txBody>
      </p:sp>
      <p:sp>
        <p:nvSpPr>
          <p:cNvPr id="6" name="TextBox 5"/>
          <p:cNvSpPr txBox="1"/>
          <p:nvPr/>
        </p:nvSpPr>
        <p:spPr>
          <a:xfrm>
            <a:off x="267788" y="3248297"/>
            <a:ext cx="7772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latin typeface="Arial" pitchFamily="34" charset="0"/>
                <a:cs typeface="Arial" pitchFamily="34" charset="0"/>
              </a:rPr>
              <a:t>Can we reveal a novel landscape of nucleon substructure through measurements of new multidimensional distribution functions?</a:t>
            </a:r>
          </a:p>
        </p:txBody>
      </p:sp>
      <p:sp>
        <p:nvSpPr>
          <p:cNvPr id="7" name="TextBox 6"/>
          <p:cNvSpPr txBox="1"/>
          <p:nvPr/>
        </p:nvSpPr>
        <p:spPr>
          <a:xfrm>
            <a:off x="228600" y="4419600"/>
            <a:ext cx="8915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latin typeface="Arial" pitchFamily="34" charset="0"/>
                <a:cs typeface="Arial" pitchFamily="34" charset="0"/>
              </a:rPr>
              <a:t>What is the relation between short-range N-N correlations and the </a:t>
            </a:r>
            <a:r>
              <a:rPr lang="en-US" sz="2000" kern="0" dirty="0" err="1" smtClean="0">
                <a:latin typeface="Arial" pitchFamily="34" charset="0"/>
                <a:cs typeface="Arial" pitchFamily="34" charset="0"/>
              </a:rPr>
              <a:t>partonic</a:t>
            </a:r>
            <a:r>
              <a:rPr lang="en-US" sz="2000" kern="0" dirty="0" smtClean="0">
                <a:latin typeface="Arial" pitchFamily="34" charset="0"/>
                <a:cs typeface="Arial" pitchFamily="34" charset="0"/>
              </a:rPr>
              <a:t> structure of nuclei?</a:t>
            </a:r>
          </a:p>
          <a:p>
            <a:endParaRPr lang="en-US" sz="2000" dirty="0" smtClean="0">
              <a:latin typeface="Arial" pitchFamily="34" charset="0"/>
              <a:cs typeface="Arial" pitchFamily="34" charset="0"/>
            </a:endParaRPr>
          </a:p>
        </p:txBody>
      </p:sp>
      <p:sp>
        <p:nvSpPr>
          <p:cNvPr id="9" name="TextBox 8"/>
          <p:cNvSpPr txBox="1"/>
          <p:nvPr/>
        </p:nvSpPr>
        <p:spPr>
          <a:xfrm>
            <a:off x="228600" y="5318760"/>
            <a:ext cx="83058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latin typeface="Arial" pitchFamily="34" charset="0"/>
                <a:cs typeface="Arial" pitchFamily="34" charset="0"/>
              </a:rPr>
              <a:t>Can we discover evidence for physics beyond the standard model of particle physics?</a:t>
            </a:r>
          </a:p>
          <a:p>
            <a:endParaRPr lang="en-US" sz="2000" dirty="0" smtClean="0">
              <a:latin typeface="Arial" pitchFamily="34" charset="0"/>
              <a:cs typeface="Arial" pitchFamily="34" charset="0"/>
            </a:endParaRPr>
          </a:p>
        </p:txBody>
      </p:sp>
      <p:sp>
        <p:nvSpPr>
          <p:cNvPr id="8"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10"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z="1200" smtClean="0"/>
              <a:pPr>
                <a:defRPr/>
              </a:pPr>
              <a:t>7</a:t>
            </a:fld>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noChangeArrowheads="1"/>
          </p:cNvSpPr>
          <p:nvPr/>
        </p:nvSpPr>
        <p:spPr>
          <a:xfrm>
            <a:off x="12700" y="0"/>
            <a:ext cx="6769100" cy="965200"/>
          </a:xfrm>
          <a:prstGeom prst="rect">
            <a:avLst/>
          </a:prstGeom>
        </p:spPr>
        <p:txBody>
          <a:bodyPr anchor="ctr">
            <a:normAutofit/>
          </a:bodyPr>
          <a:lstStyle/>
          <a:p>
            <a:pPr algn="ctr" defTabSz="457200" fontAlgn="auto">
              <a:spcAft>
                <a:spcPts val="0"/>
              </a:spcAft>
              <a:defRPr/>
            </a:pPr>
            <a:endParaRPr lang="fr-FR" sz="3600" dirty="0">
              <a:solidFill>
                <a:srgbClr val="000000"/>
              </a:solidFill>
              <a:latin typeface="+mj-lt"/>
              <a:ea typeface="+mj-ea"/>
              <a:cs typeface="+mj-cs"/>
            </a:endParaRPr>
          </a:p>
        </p:txBody>
      </p:sp>
      <p:sp>
        <p:nvSpPr>
          <p:cNvPr id="4" name="TextBox 3"/>
          <p:cNvSpPr txBox="1"/>
          <p:nvPr/>
        </p:nvSpPr>
        <p:spPr>
          <a:xfrm>
            <a:off x="115967" y="39469"/>
            <a:ext cx="8875633" cy="646331"/>
          </a:xfrm>
          <a:prstGeom prst="rect">
            <a:avLst/>
          </a:prstGeom>
          <a:noFill/>
        </p:spPr>
        <p:txBody>
          <a:bodyPr wrap="square">
            <a:spAutoFit/>
          </a:bodyPr>
          <a:lstStyle/>
          <a:p>
            <a:pPr algn="ctr" fontAlgn="auto">
              <a:spcBef>
                <a:spcPts val="0"/>
              </a:spcBef>
              <a:spcAft>
                <a:spcPts val="0"/>
              </a:spcAft>
              <a:defRPr/>
            </a:pPr>
            <a:r>
              <a:rPr lang="en-US" sz="3600" b="1" dirty="0" smtClean="0">
                <a:latin typeface="Arial" pitchFamily="-110" charset="0"/>
                <a:cs typeface="+mn-cs"/>
              </a:rPr>
              <a:t>The Incomplete Nucleon: Spin Puzzle</a:t>
            </a:r>
            <a:endParaRPr lang="en-US" b="1" dirty="0">
              <a:latin typeface="+mn-lt"/>
              <a:cs typeface="+mn-cs"/>
            </a:endParaRPr>
          </a:p>
        </p:txBody>
      </p:sp>
      <p:sp>
        <p:nvSpPr>
          <p:cNvPr id="12" name="TextBox 11"/>
          <p:cNvSpPr txBox="1"/>
          <p:nvPr/>
        </p:nvSpPr>
        <p:spPr>
          <a:xfrm>
            <a:off x="838200" y="3986986"/>
            <a:ext cx="4610386" cy="2185214"/>
          </a:xfrm>
          <a:prstGeom prst="rect">
            <a:avLst/>
          </a:prstGeom>
          <a:noFill/>
        </p:spPr>
        <p:txBody>
          <a:bodyPr wrap="square" rtlCol="0">
            <a:spAutoFit/>
          </a:bodyPr>
          <a:lstStyle/>
          <a:p>
            <a:pPr marL="403225" indent="-403225">
              <a:buClr>
                <a:srgbClr val="FF0000"/>
              </a:buClr>
              <a:buFont typeface="Arial" pitchFamily="34" charset="0"/>
              <a:buChar char="•"/>
            </a:pPr>
            <a:r>
              <a:rPr lang="en-US" sz="3200" b="1" dirty="0" smtClean="0">
                <a:latin typeface="Arial" pitchFamily="34" charset="0"/>
                <a:cs typeface="Arial" pitchFamily="34" charset="0"/>
              </a:rPr>
              <a:t> </a:t>
            </a:r>
            <a:r>
              <a:rPr lang="en-US" sz="2600" b="1" dirty="0" smtClean="0">
                <a:solidFill>
                  <a:srgbClr val="002060"/>
                </a:solidFill>
                <a:latin typeface="Arial" pitchFamily="34" charset="0"/>
                <a:cs typeface="Arial" pitchFamily="34" charset="0"/>
              </a:rPr>
              <a:t>DIS → </a:t>
            </a:r>
            <a:r>
              <a:rPr lang="en-US" sz="2600" b="1" dirty="0" smtClean="0">
                <a:solidFill>
                  <a:srgbClr val="002060"/>
                </a:solidFill>
                <a:latin typeface="Symbol" pitchFamily="18" charset="2"/>
                <a:cs typeface="Arial" pitchFamily="34" charset="0"/>
              </a:rPr>
              <a:t>DS</a:t>
            </a:r>
            <a:r>
              <a:rPr lang="en-US" sz="2600" b="1" dirty="0" smtClean="0">
                <a:solidFill>
                  <a:srgbClr val="002060"/>
                </a:solidFill>
                <a:latin typeface="Arial" pitchFamily="34" charset="0"/>
                <a:cs typeface="Arial" pitchFamily="34" charset="0"/>
              </a:rPr>
              <a:t> </a:t>
            </a:r>
            <a:r>
              <a:rPr lang="en-US" sz="2600" b="1" dirty="0" smtClean="0">
                <a:solidFill>
                  <a:srgbClr val="002060"/>
                </a:solidFill>
                <a:latin typeface="Arial" pitchFamily="34" charset="0"/>
                <a:cs typeface="Arial" pitchFamily="34" charset="0"/>
                <a:sym typeface="Symbol"/>
              </a:rPr>
              <a:t> 0.25</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mn-lt"/>
                <a:sym typeface="Symbol"/>
              </a:rPr>
              <a:t> </a:t>
            </a:r>
            <a:r>
              <a:rPr lang="en-US" sz="2600" b="1" dirty="0" smtClean="0">
                <a:solidFill>
                  <a:srgbClr val="002060"/>
                </a:solidFill>
                <a:latin typeface="Arial" pitchFamily="34" charset="0"/>
                <a:cs typeface="Arial" pitchFamily="34" charset="0"/>
                <a:sym typeface="Symbol"/>
              </a:rPr>
              <a:t>RHIC + DIS → </a:t>
            </a:r>
            <a:r>
              <a:rPr lang="en-US" sz="2600" b="1" dirty="0" smtClean="0">
                <a:solidFill>
                  <a:srgbClr val="002060"/>
                </a:solidFill>
                <a:latin typeface="Symbol" pitchFamily="18" charset="2"/>
                <a:cs typeface="Arial" pitchFamily="34" charset="0"/>
                <a:sym typeface="Symbol"/>
              </a:rPr>
              <a:t>D</a:t>
            </a:r>
            <a:r>
              <a:rPr lang="en-US" sz="2600" b="1" dirty="0" smtClean="0">
                <a:solidFill>
                  <a:srgbClr val="002060"/>
                </a:solidFill>
                <a:latin typeface="Arial" pitchFamily="34" charset="0"/>
                <a:cs typeface="Arial" pitchFamily="34" charset="0"/>
                <a:sym typeface="Symbol"/>
              </a:rPr>
              <a:t>G« 1</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mn-lt"/>
                <a:sym typeface="Symbol"/>
              </a:rPr>
              <a:t> </a:t>
            </a:r>
            <a:r>
              <a:rPr lang="en-US" sz="2600" b="1" dirty="0" smtClean="0">
                <a:solidFill>
                  <a:srgbClr val="7030A0"/>
                </a:solidFill>
                <a:latin typeface="Arial" pitchFamily="34" charset="0"/>
                <a:cs typeface="Arial" pitchFamily="34" charset="0"/>
                <a:sym typeface="Symbol"/>
              </a:rPr>
              <a:t>→ </a:t>
            </a:r>
            <a:r>
              <a:rPr lang="en-US" sz="2600" b="1" dirty="0" err="1" smtClean="0">
                <a:solidFill>
                  <a:srgbClr val="7030A0"/>
                </a:solidFill>
                <a:latin typeface="Arial" pitchFamily="34" charset="0"/>
                <a:cs typeface="Arial" pitchFamily="34" charset="0"/>
                <a:sym typeface="Symbol"/>
              </a:rPr>
              <a:t>L</a:t>
            </a:r>
            <a:r>
              <a:rPr lang="en-US" sz="2600" b="1" baseline="-25000" dirty="0" err="1" smtClean="0">
                <a:solidFill>
                  <a:srgbClr val="7030A0"/>
                </a:solidFill>
                <a:latin typeface="Arial" pitchFamily="34" charset="0"/>
                <a:cs typeface="Arial" pitchFamily="34" charset="0"/>
                <a:sym typeface="Symbol"/>
              </a:rPr>
              <a:t>q</a:t>
            </a:r>
            <a:endParaRPr lang="en-US" sz="2600" b="1" baseline="-25000" dirty="0" smtClean="0">
              <a:solidFill>
                <a:srgbClr val="7030A0"/>
              </a:solidFill>
              <a:latin typeface="Arial" pitchFamily="34" charset="0"/>
              <a:cs typeface="Arial" pitchFamily="34" charset="0"/>
              <a:sym typeface="Symbol"/>
            </a:endParaRPr>
          </a:p>
        </p:txBody>
      </p:sp>
      <p:pic>
        <p:nvPicPr>
          <p:cNvPr id="48131" name="Picture 3"/>
          <p:cNvPicPr>
            <a:picLocks noChangeAspect="1" noChangeArrowheads="1"/>
          </p:cNvPicPr>
          <p:nvPr/>
        </p:nvPicPr>
        <p:blipFill>
          <a:blip r:embed="rId2" cstate="print"/>
          <a:srcRect/>
          <a:stretch>
            <a:fillRect/>
          </a:stretch>
        </p:blipFill>
        <p:spPr bwMode="auto">
          <a:xfrm>
            <a:off x="5638800" y="2771001"/>
            <a:ext cx="3124200" cy="3046543"/>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638800" y="5895201"/>
            <a:ext cx="3155736" cy="276999"/>
          </a:xfrm>
          <a:prstGeom prst="rect">
            <a:avLst/>
          </a:prstGeom>
          <a:noFill/>
        </p:spPr>
        <p:txBody>
          <a:bodyPr wrap="none" rtlCol="0">
            <a:spAutoFit/>
          </a:bodyPr>
          <a:lstStyle/>
          <a:p>
            <a:r>
              <a:rPr lang="en-US" sz="1200" dirty="0" smtClean="0">
                <a:latin typeface="TimesNewRomanPSMT"/>
              </a:rPr>
              <a:t>D. de </a:t>
            </a:r>
            <a:r>
              <a:rPr lang="en-US" sz="1200" dirty="0" err="1" smtClean="0">
                <a:latin typeface="TimesNewRomanPSMT"/>
              </a:rPr>
              <a:t>Florian</a:t>
            </a:r>
            <a:r>
              <a:rPr lang="en-US" sz="1200" dirty="0" smtClean="0">
                <a:latin typeface="TimesNewRomanPSMT"/>
              </a:rPr>
              <a:t> et al., PRL 101 (2008) 072001</a:t>
            </a:r>
            <a:endParaRPr lang="en-US" sz="1200" dirty="0"/>
          </a:p>
        </p:txBody>
      </p:sp>
      <p:sp>
        <p:nvSpPr>
          <p:cNvPr id="14" name="TextBox 13"/>
          <p:cNvSpPr txBox="1"/>
          <p:nvPr/>
        </p:nvSpPr>
        <p:spPr>
          <a:xfrm>
            <a:off x="7162800" y="1992868"/>
            <a:ext cx="1402948" cy="369332"/>
          </a:xfrm>
          <a:prstGeom prst="rect">
            <a:avLst/>
          </a:prstGeom>
          <a:noFill/>
        </p:spPr>
        <p:txBody>
          <a:bodyPr wrap="none" rtlCol="0">
            <a:spAutoFit/>
          </a:bodyPr>
          <a:lstStyle/>
          <a:p>
            <a:r>
              <a:rPr lang="en-US" dirty="0" smtClean="0"/>
              <a:t>[X. </a:t>
            </a:r>
            <a:r>
              <a:rPr lang="en-US" dirty="0" err="1" smtClean="0"/>
              <a:t>Ji</a:t>
            </a:r>
            <a:r>
              <a:rPr lang="en-US" dirty="0" smtClean="0"/>
              <a:t>, 1997]</a:t>
            </a:r>
            <a:endParaRPr lang="en-US" dirty="0"/>
          </a:p>
        </p:txBody>
      </p:sp>
      <p:pic>
        <p:nvPicPr>
          <p:cNvPr id="15" name="Picture 2" descr="DeltaQ_v3.jpg"/>
          <p:cNvPicPr>
            <a:picLocks noChangeAspect="1"/>
          </p:cNvPicPr>
          <p:nvPr/>
        </p:nvPicPr>
        <p:blipFill>
          <a:blip r:embed="rId3" cstate="print"/>
          <a:srcRect/>
          <a:stretch>
            <a:fillRect/>
          </a:stretch>
        </p:blipFill>
        <p:spPr bwMode="auto">
          <a:xfrm>
            <a:off x="230540" y="923488"/>
            <a:ext cx="3551027" cy="2971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 name="Group 31"/>
          <p:cNvGrpSpPr/>
          <p:nvPr/>
        </p:nvGrpSpPr>
        <p:grpSpPr>
          <a:xfrm>
            <a:off x="4343400" y="838200"/>
            <a:ext cx="4079875" cy="1123950"/>
            <a:chOff x="4343400" y="838200"/>
            <a:chExt cx="4079875" cy="1123950"/>
          </a:xfrm>
        </p:grpSpPr>
        <p:sp>
          <p:nvSpPr>
            <p:cNvPr id="16" name="Rectangle 53"/>
            <p:cNvSpPr>
              <a:spLocks noChangeArrowheads="1"/>
            </p:cNvSpPr>
            <p:nvPr/>
          </p:nvSpPr>
          <p:spPr bwMode="auto">
            <a:xfrm>
              <a:off x="4343400" y="838200"/>
              <a:ext cx="4079875" cy="1123950"/>
            </a:xfrm>
            <a:prstGeom prst="rect">
              <a:avLst/>
            </a:prstGeom>
            <a:solidFill>
              <a:srgbClr val="FFFF00"/>
            </a:solidFill>
            <a:ln w="9525">
              <a:noFill/>
              <a:miter lim="800000"/>
              <a:headEnd/>
              <a:tailEnd/>
            </a:ln>
            <a:effectLst>
              <a:outerShdw blurRad="292100" dist="139700" dir="2700000" algn="tl" rotWithShape="0">
                <a:prstClr val="black">
                  <a:alpha val="65000"/>
                </a:prstClr>
              </a:outerShdw>
            </a:effectLst>
          </p:spPr>
          <p:txBody>
            <a:bodyPr wrap="none" anchor="ctr"/>
            <a:lstStyle/>
            <a:p>
              <a:endParaRPr lang="en-US"/>
            </a:p>
          </p:txBody>
        </p:sp>
        <p:grpSp>
          <p:nvGrpSpPr>
            <p:cNvPr id="5" name="Group 54"/>
            <p:cNvGrpSpPr>
              <a:grpSpLocks/>
            </p:cNvGrpSpPr>
            <p:nvPr/>
          </p:nvGrpSpPr>
          <p:grpSpPr bwMode="auto">
            <a:xfrm>
              <a:off x="5819775" y="1047750"/>
              <a:ext cx="2432050" cy="549275"/>
              <a:chOff x="2611" y="2140"/>
              <a:chExt cx="1474" cy="313"/>
            </a:xfrm>
          </p:grpSpPr>
          <p:sp>
            <p:nvSpPr>
              <p:cNvPr id="27" name="Text Box 55"/>
              <p:cNvSpPr txBox="1">
                <a:spLocks noChangeArrowheads="1"/>
              </p:cNvSpPr>
              <p:nvPr/>
            </p:nvSpPr>
            <p:spPr bwMode="auto">
              <a:xfrm>
                <a:off x="2611" y="2140"/>
                <a:ext cx="390" cy="313"/>
              </a:xfrm>
              <a:prstGeom prst="rect">
                <a:avLst/>
              </a:prstGeom>
              <a:noFill/>
              <a:ln w="9525">
                <a:noFill/>
                <a:miter lim="800000"/>
                <a:headEnd/>
                <a:tailEnd/>
              </a:ln>
              <a:effectLst/>
            </p:spPr>
            <p:txBody>
              <a:bodyPr wrap="none">
                <a:spAutoFit/>
              </a:bodyPr>
              <a:lstStyle/>
              <a:p>
                <a:r>
                  <a:rPr lang="en-GB" sz="3000" b="1">
                    <a:latin typeface="Symbol" pitchFamily="18" charset="2"/>
                  </a:rPr>
                  <a:t>DS</a:t>
                </a:r>
              </a:p>
            </p:txBody>
          </p:sp>
          <p:sp>
            <p:nvSpPr>
              <p:cNvPr id="28" name="Text Box 56"/>
              <p:cNvSpPr txBox="1">
                <a:spLocks noChangeArrowheads="1"/>
              </p:cNvSpPr>
              <p:nvPr/>
            </p:nvSpPr>
            <p:spPr bwMode="auto">
              <a:xfrm>
                <a:off x="3214" y="2140"/>
                <a:ext cx="343" cy="296"/>
              </a:xfrm>
              <a:prstGeom prst="rect">
                <a:avLst/>
              </a:prstGeom>
              <a:noFill/>
              <a:ln w="9525">
                <a:noFill/>
                <a:miter lim="800000"/>
                <a:headEnd/>
                <a:tailEnd/>
              </a:ln>
              <a:effectLst/>
            </p:spPr>
            <p:txBody>
              <a:bodyPr wrap="none">
                <a:spAutoFit/>
              </a:bodyPr>
              <a:lstStyle/>
              <a:p>
                <a:r>
                  <a:rPr lang="en-GB" sz="2800" b="1" i="1"/>
                  <a:t>L</a:t>
                </a:r>
                <a:r>
                  <a:rPr lang="en-GB" sz="3200" b="1" i="1" baseline="-25000"/>
                  <a:t>q</a:t>
                </a:r>
              </a:p>
            </p:txBody>
          </p:sp>
          <p:sp>
            <p:nvSpPr>
              <p:cNvPr id="29" name="Text Box 57"/>
              <p:cNvSpPr txBox="1">
                <a:spLocks noChangeArrowheads="1"/>
              </p:cNvSpPr>
              <p:nvPr/>
            </p:nvSpPr>
            <p:spPr bwMode="auto">
              <a:xfrm>
                <a:off x="3754" y="2140"/>
                <a:ext cx="331" cy="296"/>
              </a:xfrm>
              <a:prstGeom prst="rect">
                <a:avLst/>
              </a:prstGeom>
              <a:noFill/>
              <a:ln w="9525">
                <a:noFill/>
                <a:miter lim="800000"/>
                <a:headEnd/>
                <a:tailEnd/>
              </a:ln>
              <a:effectLst/>
            </p:spPr>
            <p:txBody>
              <a:bodyPr wrap="none">
                <a:spAutoFit/>
              </a:bodyPr>
              <a:lstStyle/>
              <a:p>
                <a:r>
                  <a:rPr lang="en-GB" sz="2800" b="1" i="1"/>
                  <a:t>J</a:t>
                </a:r>
                <a:r>
                  <a:rPr lang="en-GB" sz="3200" b="1" i="1" baseline="-25000"/>
                  <a:t>g</a:t>
                </a:r>
              </a:p>
            </p:txBody>
          </p:sp>
          <p:sp>
            <p:nvSpPr>
              <p:cNvPr id="30" name="Text Box 58"/>
              <p:cNvSpPr txBox="1">
                <a:spLocks noChangeArrowheads="1"/>
              </p:cNvSpPr>
              <p:nvPr/>
            </p:nvSpPr>
            <p:spPr bwMode="auto">
              <a:xfrm>
                <a:off x="3529" y="2140"/>
                <a:ext cx="246" cy="313"/>
              </a:xfrm>
              <a:prstGeom prst="rect">
                <a:avLst/>
              </a:prstGeom>
              <a:noFill/>
              <a:ln w="9525">
                <a:noFill/>
                <a:miter lim="800000"/>
                <a:headEnd/>
                <a:tailEnd/>
              </a:ln>
              <a:effectLst/>
            </p:spPr>
            <p:txBody>
              <a:bodyPr wrap="none">
                <a:spAutoFit/>
              </a:bodyPr>
              <a:lstStyle/>
              <a:p>
                <a:r>
                  <a:rPr lang="en-GB" sz="3000" b="1"/>
                  <a:t>+</a:t>
                </a:r>
              </a:p>
            </p:txBody>
          </p:sp>
          <p:sp>
            <p:nvSpPr>
              <p:cNvPr id="31" name="Text Box 59"/>
              <p:cNvSpPr txBox="1">
                <a:spLocks noChangeArrowheads="1"/>
              </p:cNvSpPr>
              <p:nvPr/>
            </p:nvSpPr>
            <p:spPr bwMode="auto">
              <a:xfrm>
                <a:off x="2998" y="2140"/>
                <a:ext cx="246" cy="313"/>
              </a:xfrm>
              <a:prstGeom prst="rect">
                <a:avLst/>
              </a:prstGeom>
              <a:noFill/>
              <a:ln w="9525">
                <a:noFill/>
                <a:miter lim="800000"/>
                <a:headEnd/>
                <a:tailEnd/>
              </a:ln>
              <a:effectLst/>
            </p:spPr>
            <p:txBody>
              <a:bodyPr wrap="none">
                <a:spAutoFit/>
              </a:bodyPr>
              <a:lstStyle/>
              <a:p>
                <a:r>
                  <a:rPr lang="en-GB" sz="3000" b="1"/>
                  <a:t>+</a:t>
                </a:r>
              </a:p>
            </p:txBody>
          </p:sp>
        </p:grpSp>
        <p:grpSp>
          <p:nvGrpSpPr>
            <p:cNvPr id="6" name="Group 60"/>
            <p:cNvGrpSpPr>
              <a:grpSpLocks/>
            </p:cNvGrpSpPr>
            <p:nvPr/>
          </p:nvGrpSpPr>
          <p:grpSpPr bwMode="auto">
            <a:xfrm>
              <a:off x="4562475" y="941388"/>
              <a:ext cx="312738" cy="819150"/>
              <a:chOff x="2079" y="2689"/>
              <a:chExt cx="189" cy="468"/>
            </a:xfrm>
          </p:grpSpPr>
          <p:sp>
            <p:nvSpPr>
              <p:cNvPr id="24" name="Text Box 61"/>
              <p:cNvSpPr txBox="1">
                <a:spLocks noChangeArrowheads="1"/>
              </p:cNvSpPr>
              <p:nvPr/>
            </p:nvSpPr>
            <p:spPr bwMode="auto">
              <a:xfrm>
                <a:off x="2079" y="2689"/>
                <a:ext cx="189" cy="229"/>
              </a:xfrm>
              <a:prstGeom prst="rect">
                <a:avLst/>
              </a:prstGeom>
              <a:noFill/>
              <a:ln w="9525">
                <a:noFill/>
                <a:miter lim="800000"/>
                <a:headEnd/>
                <a:tailEnd/>
              </a:ln>
              <a:effectLst/>
            </p:spPr>
            <p:txBody>
              <a:bodyPr wrap="none">
                <a:spAutoFit/>
              </a:bodyPr>
              <a:lstStyle/>
              <a:p>
                <a:r>
                  <a:rPr lang="en-GB" sz="2000" b="1" dirty="0"/>
                  <a:t>1</a:t>
                </a:r>
              </a:p>
            </p:txBody>
          </p:sp>
          <p:sp>
            <p:nvSpPr>
              <p:cNvPr id="25" name="Text Box 62"/>
              <p:cNvSpPr txBox="1">
                <a:spLocks noChangeArrowheads="1"/>
              </p:cNvSpPr>
              <p:nvPr/>
            </p:nvSpPr>
            <p:spPr bwMode="auto">
              <a:xfrm>
                <a:off x="2079" y="2928"/>
                <a:ext cx="189" cy="229"/>
              </a:xfrm>
              <a:prstGeom prst="rect">
                <a:avLst/>
              </a:prstGeom>
              <a:noFill/>
              <a:ln w="9525">
                <a:noFill/>
                <a:miter lim="800000"/>
                <a:headEnd/>
                <a:tailEnd/>
              </a:ln>
              <a:effectLst/>
            </p:spPr>
            <p:txBody>
              <a:bodyPr wrap="none">
                <a:spAutoFit/>
              </a:bodyPr>
              <a:lstStyle/>
              <a:p>
                <a:r>
                  <a:rPr lang="en-GB" sz="2000" b="1" dirty="0"/>
                  <a:t>2</a:t>
                </a:r>
              </a:p>
            </p:txBody>
          </p:sp>
          <p:sp>
            <p:nvSpPr>
              <p:cNvPr id="26" name="Line 63"/>
              <p:cNvSpPr>
                <a:spLocks noChangeShapeType="1"/>
              </p:cNvSpPr>
              <p:nvPr/>
            </p:nvSpPr>
            <p:spPr bwMode="auto">
              <a:xfrm>
                <a:off x="2114" y="2920"/>
                <a:ext cx="139" cy="1"/>
              </a:xfrm>
              <a:prstGeom prst="line">
                <a:avLst/>
              </a:prstGeom>
              <a:noFill/>
              <a:ln w="28575">
                <a:solidFill>
                  <a:schemeClr val="tx1"/>
                </a:solidFill>
                <a:round/>
                <a:headEnd/>
                <a:tailEnd/>
              </a:ln>
              <a:effectLst/>
            </p:spPr>
            <p:txBody>
              <a:bodyPr/>
              <a:lstStyle/>
              <a:p>
                <a:endParaRPr lang="en-US"/>
              </a:p>
            </p:txBody>
          </p:sp>
        </p:grpSp>
        <p:sp>
          <p:nvSpPr>
            <p:cNvPr id="19" name="Text Box 64"/>
            <p:cNvSpPr txBox="1">
              <a:spLocks noChangeArrowheads="1"/>
            </p:cNvSpPr>
            <p:nvPr/>
          </p:nvSpPr>
          <p:spPr bwMode="auto">
            <a:xfrm>
              <a:off x="5003800" y="1112838"/>
              <a:ext cx="392113" cy="519113"/>
            </a:xfrm>
            <a:prstGeom prst="rect">
              <a:avLst/>
            </a:prstGeom>
            <a:noFill/>
            <a:ln w="9525">
              <a:noFill/>
              <a:miter lim="800000"/>
              <a:headEnd/>
              <a:tailEnd/>
            </a:ln>
            <a:effectLst/>
          </p:spPr>
          <p:txBody>
            <a:bodyPr wrap="none">
              <a:spAutoFit/>
            </a:bodyPr>
            <a:lstStyle/>
            <a:p>
              <a:r>
                <a:rPr lang="en-GB" sz="2800" b="1"/>
                <a:t>=</a:t>
              </a:r>
            </a:p>
          </p:txBody>
        </p:sp>
        <p:grpSp>
          <p:nvGrpSpPr>
            <p:cNvPr id="7" name="Group 65"/>
            <p:cNvGrpSpPr>
              <a:grpSpLocks/>
            </p:cNvGrpSpPr>
            <p:nvPr/>
          </p:nvGrpSpPr>
          <p:grpSpPr bwMode="auto">
            <a:xfrm>
              <a:off x="5534025" y="939800"/>
              <a:ext cx="312738" cy="819150"/>
              <a:chOff x="2437" y="2025"/>
              <a:chExt cx="189" cy="468"/>
            </a:xfrm>
          </p:grpSpPr>
          <p:sp>
            <p:nvSpPr>
              <p:cNvPr id="21" name="Text Box 66"/>
              <p:cNvSpPr txBox="1">
                <a:spLocks noChangeArrowheads="1"/>
              </p:cNvSpPr>
              <p:nvPr/>
            </p:nvSpPr>
            <p:spPr bwMode="auto">
              <a:xfrm>
                <a:off x="2437" y="2025"/>
                <a:ext cx="189" cy="229"/>
              </a:xfrm>
              <a:prstGeom prst="rect">
                <a:avLst/>
              </a:prstGeom>
              <a:noFill/>
              <a:ln w="9525">
                <a:noFill/>
                <a:miter lim="800000"/>
                <a:headEnd/>
                <a:tailEnd/>
              </a:ln>
              <a:effectLst/>
            </p:spPr>
            <p:txBody>
              <a:bodyPr wrap="none">
                <a:spAutoFit/>
              </a:bodyPr>
              <a:lstStyle/>
              <a:p>
                <a:r>
                  <a:rPr lang="en-GB" sz="2000" b="1" dirty="0"/>
                  <a:t>1</a:t>
                </a:r>
              </a:p>
            </p:txBody>
          </p:sp>
          <p:sp>
            <p:nvSpPr>
              <p:cNvPr id="22" name="Text Box 67"/>
              <p:cNvSpPr txBox="1">
                <a:spLocks noChangeArrowheads="1"/>
              </p:cNvSpPr>
              <p:nvPr/>
            </p:nvSpPr>
            <p:spPr bwMode="auto">
              <a:xfrm>
                <a:off x="2437" y="2264"/>
                <a:ext cx="189" cy="229"/>
              </a:xfrm>
              <a:prstGeom prst="rect">
                <a:avLst/>
              </a:prstGeom>
              <a:noFill/>
              <a:ln w="9525">
                <a:noFill/>
                <a:miter lim="800000"/>
                <a:headEnd/>
                <a:tailEnd/>
              </a:ln>
              <a:effectLst/>
            </p:spPr>
            <p:txBody>
              <a:bodyPr wrap="none">
                <a:spAutoFit/>
              </a:bodyPr>
              <a:lstStyle/>
              <a:p>
                <a:r>
                  <a:rPr lang="en-GB" sz="2000" b="1" dirty="0"/>
                  <a:t>2</a:t>
                </a:r>
              </a:p>
            </p:txBody>
          </p:sp>
          <p:sp>
            <p:nvSpPr>
              <p:cNvPr id="23" name="Line 68"/>
              <p:cNvSpPr>
                <a:spLocks noChangeShapeType="1"/>
              </p:cNvSpPr>
              <p:nvPr/>
            </p:nvSpPr>
            <p:spPr bwMode="auto">
              <a:xfrm>
                <a:off x="2479" y="2264"/>
                <a:ext cx="139" cy="1"/>
              </a:xfrm>
              <a:prstGeom prst="line">
                <a:avLst/>
              </a:prstGeom>
              <a:noFill/>
              <a:ln w="28575">
                <a:solidFill>
                  <a:schemeClr val="tx1"/>
                </a:solidFill>
                <a:round/>
                <a:headEnd/>
                <a:tailEnd/>
              </a:ln>
              <a:effectLst/>
            </p:spPr>
            <p:txBody>
              <a:bodyPr/>
              <a:lstStyle/>
              <a:p>
                <a:endParaRPr lang="en-US"/>
              </a:p>
            </p:txBody>
          </p:sp>
        </p:grpSp>
      </p:grpSp>
      <p:sp>
        <p:nvSpPr>
          <p:cNvPr id="32"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33"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z="1200" smtClean="0"/>
              <a:pPr>
                <a:defRPr/>
              </a:pPr>
              <a:t>8</a:t>
            </a:fld>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41945" y="2971800"/>
            <a:ext cx="9025156" cy="3124200"/>
          </a:xfrm>
          <a:prstGeom prst="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245" name="Text Box 5"/>
          <p:cNvSpPr txBox="1">
            <a:spLocks noChangeArrowheads="1"/>
          </p:cNvSpPr>
          <p:nvPr/>
        </p:nvSpPr>
        <p:spPr bwMode="auto">
          <a:xfrm>
            <a:off x="66675" y="76200"/>
            <a:ext cx="9077325" cy="628650"/>
          </a:xfrm>
          <a:prstGeom prst="rect">
            <a:avLst/>
          </a:prstGeom>
          <a:noFill/>
          <a:ln w="9525">
            <a:noFill/>
            <a:round/>
            <a:headEnd/>
            <a:tailEnd/>
          </a:ln>
          <a:effectLst/>
        </p:spPr>
        <p:txBody>
          <a:bodyPr lIns="90000" tIns="46800" rIns="90000" bIns="46800"/>
          <a:lstStyle/>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err="1" smtClean="0">
                <a:solidFill>
                  <a:srgbClr val="106636"/>
                </a:solidFill>
                <a:latin typeface="Arial"/>
              </a:rPr>
              <a:t>Qweak</a:t>
            </a:r>
            <a:endParaRPr lang="en-US" sz="3600" dirty="0">
              <a:solidFill>
                <a:srgbClr val="106636"/>
              </a:solidFill>
              <a:latin typeface="Arial"/>
            </a:endParaRPr>
          </a:p>
        </p:txBody>
      </p:sp>
      <p:grpSp>
        <p:nvGrpSpPr>
          <p:cNvPr id="2" name="Group 12"/>
          <p:cNvGrpSpPr/>
          <p:nvPr/>
        </p:nvGrpSpPr>
        <p:grpSpPr>
          <a:xfrm>
            <a:off x="76200" y="3048000"/>
            <a:ext cx="4537745" cy="2971800"/>
            <a:chOff x="417465" y="1077911"/>
            <a:chExt cx="8085166" cy="4997787"/>
          </a:xfrm>
        </p:grpSpPr>
        <p:graphicFrame>
          <p:nvGraphicFramePr>
            <p:cNvPr id="10241" name="Object 1"/>
            <p:cNvGraphicFramePr>
              <a:graphicFrameLocks noChangeAspect="1"/>
            </p:cNvGraphicFramePr>
            <p:nvPr/>
          </p:nvGraphicFramePr>
          <p:xfrm>
            <a:off x="4514842" y="4159242"/>
            <a:ext cx="114300" cy="215900"/>
          </p:xfrm>
          <a:graphic>
            <a:graphicData uri="http://schemas.openxmlformats.org/presentationml/2006/ole">
              <p:oleObj spid="_x0000_s62466" r:id="rId4" imgW="114120" imgH="215640" progId="Equation.3">
                <p:embed/>
              </p:oleObj>
            </a:graphicData>
          </a:graphic>
        </p:graphicFrame>
        <p:pic>
          <p:nvPicPr>
            <p:cNvPr id="10242" name="Picture 2"/>
            <p:cNvPicPr>
              <a:picLocks noChangeAspect="1" noChangeArrowheads="1"/>
            </p:cNvPicPr>
            <p:nvPr/>
          </p:nvPicPr>
          <p:blipFill>
            <a:blip r:embed="rId5" cstate="print"/>
            <a:srcRect t="10065" b="5560"/>
            <a:stretch>
              <a:fillRect/>
            </a:stretch>
          </p:blipFill>
          <p:spPr bwMode="auto">
            <a:xfrm>
              <a:off x="617535" y="1077911"/>
              <a:ext cx="7881924" cy="4983153"/>
            </a:xfrm>
            <a:prstGeom prst="rect">
              <a:avLst/>
            </a:prstGeom>
            <a:noFill/>
            <a:ln w="9525">
              <a:noFill/>
              <a:round/>
              <a:headEnd/>
              <a:tailEnd/>
            </a:ln>
            <a:effectLst/>
          </p:spPr>
        </p:pic>
        <p:sp>
          <p:nvSpPr>
            <p:cNvPr id="10243" name="Rectangle 3"/>
            <p:cNvSpPr>
              <a:spLocks noChangeArrowheads="1"/>
            </p:cNvSpPr>
            <p:nvPr/>
          </p:nvSpPr>
          <p:spPr bwMode="auto">
            <a:xfrm>
              <a:off x="632723" y="5867736"/>
              <a:ext cx="658812" cy="207962"/>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sz="1800">
                <a:solidFill>
                  <a:srgbClr val="FFFFFF"/>
                </a:solidFill>
                <a:latin typeface="Arial" pitchFamily="34" charset="0"/>
              </a:endParaRPr>
            </a:p>
          </p:txBody>
        </p:sp>
        <p:sp>
          <p:nvSpPr>
            <p:cNvPr id="10244" name="Rectangle 4"/>
            <p:cNvSpPr>
              <a:spLocks noChangeArrowheads="1"/>
            </p:cNvSpPr>
            <p:nvPr/>
          </p:nvSpPr>
          <p:spPr bwMode="auto">
            <a:xfrm>
              <a:off x="7843820" y="5838960"/>
              <a:ext cx="658811" cy="209551"/>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sz="1800">
                <a:solidFill>
                  <a:srgbClr val="FFFFFF"/>
                </a:solidFill>
                <a:latin typeface="Arial" pitchFamily="34" charset="0"/>
              </a:endParaRPr>
            </a:p>
          </p:txBody>
        </p:sp>
        <p:sp>
          <p:nvSpPr>
            <p:cNvPr id="10246" name="Text Box 6"/>
            <p:cNvSpPr txBox="1">
              <a:spLocks noChangeArrowheads="1"/>
            </p:cNvSpPr>
            <p:nvPr/>
          </p:nvSpPr>
          <p:spPr bwMode="auto">
            <a:xfrm>
              <a:off x="417465" y="1636710"/>
              <a:ext cx="890585" cy="428624"/>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Luminosity </a:t>
              </a:r>
            </a:p>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monitors</a:t>
              </a:r>
            </a:p>
          </p:txBody>
        </p:sp>
        <p:sp>
          <p:nvSpPr>
            <p:cNvPr id="10247" name="Text Box 7"/>
            <p:cNvSpPr txBox="1">
              <a:spLocks noChangeArrowheads="1"/>
            </p:cNvSpPr>
            <p:nvPr/>
          </p:nvSpPr>
          <p:spPr bwMode="auto">
            <a:xfrm>
              <a:off x="6330311" y="2103098"/>
              <a:ext cx="890587" cy="428624"/>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Luminosity </a:t>
              </a:r>
            </a:p>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monitors</a:t>
              </a:r>
            </a:p>
          </p:txBody>
        </p:sp>
        <p:cxnSp>
          <p:nvCxnSpPr>
            <p:cNvPr id="10248" name="AutoShape 8"/>
            <p:cNvCxnSpPr>
              <a:cxnSpLocks noChangeShapeType="1"/>
            </p:cNvCxnSpPr>
            <p:nvPr/>
          </p:nvCxnSpPr>
          <p:spPr bwMode="auto">
            <a:xfrm>
              <a:off x="750886" y="2163758"/>
              <a:ext cx="349250" cy="449261"/>
            </a:xfrm>
            <a:prstGeom prst="straightConnector1">
              <a:avLst/>
            </a:prstGeom>
            <a:noFill/>
            <a:ln w="9360">
              <a:solidFill>
                <a:srgbClr val="000000"/>
              </a:solidFill>
              <a:miter lim="800000"/>
              <a:headEnd/>
              <a:tailEnd type="triangle" w="med" len="med"/>
            </a:ln>
            <a:effectLst/>
          </p:spPr>
        </p:cxnSp>
        <p:cxnSp>
          <p:nvCxnSpPr>
            <p:cNvPr id="10249" name="AutoShape 9"/>
            <p:cNvCxnSpPr>
              <a:cxnSpLocks noChangeShapeType="1"/>
            </p:cNvCxnSpPr>
            <p:nvPr/>
          </p:nvCxnSpPr>
          <p:spPr bwMode="auto">
            <a:xfrm flipH="1">
              <a:off x="6432537" y="2640009"/>
              <a:ext cx="338137" cy="895349"/>
            </a:xfrm>
            <a:prstGeom prst="straightConnector1">
              <a:avLst/>
            </a:prstGeom>
            <a:noFill/>
            <a:ln w="9360">
              <a:solidFill>
                <a:srgbClr val="000000"/>
              </a:solidFill>
              <a:miter lim="800000"/>
              <a:headEnd/>
              <a:tailEnd type="triangle" w="med" len="med"/>
            </a:ln>
            <a:effectLst/>
          </p:spPr>
        </p:cxnSp>
        <p:sp>
          <p:nvSpPr>
            <p:cNvPr id="10250" name="Text Box 10"/>
            <p:cNvSpPr txBox="1">
              <a:spLocks noChangeArrowheads="1"/>
            </p:cNvSpPr>
            <p:nvPr/>
          </p:nvSpPr>
          <p:spPr bwMode="auto">
            <a:xfrm>
              <a:off x="2046285" y="5005382"/>
              <a:ext cx="677861" cy="261937"/>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pitchFamily="34" charset="0"/>
                  <a:cs typeface="Arial" pitchFamily="34" charset="0"/>
                </a:rPr>
                <a:t>scanner</a:t>
              </a:r>
            </a:p>
          </p:txBody>
        </p:sp>
        <p:cxnSp>
          <p:nvCxnSpPr>
            <p:cNvPr id="10251" name="AutoShape 11"/>
            <p:cNvCxnSpPr>
              <a:cxnSpLocks noChangeShapeType="1"/>
            </p:cNvCxnSpPr>
            <p:nvPr/>
          </p:nvCxnSpPr>
          <p:spPr bwMode="auto">
            <a:xfrm flipV="1">
              <a:off x="2328863" y="4602163"/>
              <a:ext cx="298450" cy="423862"/>
            </a:xfrm>
            <a:prstGeom prst="straightConnector1">
              <a:avLst/>
            </a:prstGeom>
            <a:noFill/>
            <a:ln w="9360">
              <a:solidFill>
                <a:srgbClr val="000000"/>
              </a:solidFill>
              <a:miter lim="800000"/>
              <a:headEnd/>
              <a:tailEnd type="triangle" w="med" len="med"/>
            </a:ln>
            <a:effectLst/>
          </p:spPr>
        </p:cxnSp>
      </p:grpSp>
      <p:sp>
        <p:nvSpPr>
          <p:cNvPr id="18" name="TextBox 17"/>
          <p:cNvSpPr txBox="1"/>
          <p:nvPr/>
        </p:nvSpPr>
        <p:spPr>
          <a:xfrm>
            <a:off x="304800" y="1038761"/>
            <a:ext cx="3829895" cy="1323439"/>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Precise determination of </a:t>
            </a:r>
          </a:p>
          <a:p>
            <a:r>
              <a:rPr lang="en-US" sz="2000" b="1" dirty="0" smtClean="0">
                <a:solidFill>
                  <a:srgbClr val="002060"/>
                </a:solidFill>
                <a:latin typeface="Arial" pitchFamily="34" charset="0"/>
                <a:cs typeface="Arial" pitchFamily="34" charset="0"/>
              </a:rPr>
              <a:t>the weak charge of the proton</a:t>
            </a:r>
          </a:p>
          <a:p>
            <a:pPr algn="ctr"/>
            <a:r>
              <a:rPr lang="en-US" sz="2000" b="1" dirty="0" err="1" smtClean="0">
                <a:solidFill>
                  <a:srgbClr val="C00000"/>
                </a:solidFill>
                <a:latin typeface="Arial" pitchFamily="34" charset="0"/>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 -2(2C</a:t>
            </a:r>
            <a:r>
              <a:rPr lang="en-US" sz="2000" b="1" baseline="-25000" dirty="0" smtClean="0">
                <a:solidFill>
                  <a:srgbClr val="C00000"/>
                </a:solidFill>
                <a:latin typeface="Arial" pitchFamily="34" charset="0"/>
                <a:cs typeface="Arial" pitchFamily="34" charset="0"/>
              </a:rPr>
              <a:t>1u</a:t>
            </a:r>
            <a:r>
              <a:rPr lang="en-US" sz="2000" b="1" dirty="0" smtClean="0">
                <a:solidFill>
                  <a:srgbClr val="C00000"/>
                </a:solidFill>
                <a:latin typeface="Arial" pitchFamily="34" charset="0"/>
                <a:cs typeface="Arial" pitchFamily="34" charset="0"/>
              </a:rPr>
              <a:t>+C</a:t>
            </a:r>
            <a:r>
              <a:rPr lang="en-US" sz="2000" b="1" baseline="-25000" dirty="0" smtClean="0">
                <a:solidFill>
                  <a:srgbClr val="C00000"/>
                </a:solidFill>
                <a:latin typeface="Arial" pitchFamily="34" charset="0"/>
                <a:cs typeface="Arial" pitchFamily="34" charset="0"/>
              </a:rPr>
              <a:t>1d</a:t>
            </a:r>
            <a:r>
              <a:rPr lang="en-US" sz="2000" b="1" dirty="0" smtClean="0">
                <a:solidFill>
                  <a:srgbClr val="C00000"/>
                </a:solidFill>
                <a:latin typeface="Arial" pitchFamily="34" charset="0"/>
                <a:cs typeface="Arial" pitchFamily="34" charset="0"/>
              </a:rPr>
              <a:t>) </a:t>
            </a:r>
          </a:p>
          <a:p>
            <a:pPr algn="ctr"/>
            <a:r>
              <a:rPr lang="en-US" sz="2000" b="1" dirty="0" smtClean="0">
                <a:solidFill>
                  <a:srgbClr val="C00000"/>
                </a:solidFill>
                <a:latin typeface="Arial" pitchFamily="34" charset="0"/>
                <a:cs typeface="Arial" pitchFamily="34" charset="0"/>
              </a:rPr>
              <a:t>=(1 – 4 sin</a:t>
            </a:r>
            <a:r>
              <a:rPr lang="en-US" sz="2000" b="1" baseline="30000" dirty="0" smtClean="0">
                <a:solidFill>
                  <a:srgbClr val="C00000"/>
                </a:solidFill>
                <a:latin typeface="Arial" pitchFamily="34" charset="0"/>
                <a:cs typeface="Arial" pitchFamily="34" charset="0"/>
              </a:rPr>
              <a:t>2</a:t>
            </a:r>
            <a:r>
              <a:rPr lang="en-US" sz="2000" b="1" dirty="0" smtClean="0">
                <a:solidFill>
                  <a:srgbClr val="C00000"/>
                </a:solidFill>
                <a:latin typeface="Arial" pitchFamily="34" charset="0"/>
                <a:cs typeface="Arial" pitchFamily="34" charset="0"/>
              </a:rPr>
              <a:t> </a:t>
            </a:r>
            <a:r>
              <a:rPr lang="en-US" sz="2000" b="1" dirty="0" err="1" smtClean="0">
                <a:solidFill>
                  <a:srgbClr val="C00000"/>
                </a:solidFill>
                <a:latin typeface="Symbol" pitchFamily="18" charset="2"/>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a:t>
            </a:r>
          </a:p>
        </p:txBody>
      </p:sp>
      <p:pic>
        <p:nvPicPr>
          <p:cNvPr id="19" name="Picture 4"/>
          <p:cNvPicPr>
            <a:picLocks noChangeAspect="1" noChangeArrowheads="1"/>
          </p:cNvPicPr>
          <p:nvPr/>
        </p:nvPicPr>
        <p:blipFill>
          <a:blip r:embed="rId6" cstate="print"/>
          <a:srcRect l="7651" t="13213" r="8261" b="68461"/>
          <a:stretch>
            <a:fillRect/>
          </a:stretch>
        </p:blipFill>
        <p:spPr bwMode="auto">
          <a:xfrm>
            <a:off x="4419600" y="1981200"/>
            <a:ext cx="4648200" cy="762000"/>
          </a:xfrm>
          <a:prstGeom prst="rect">
            <a:avLst/>
          </a:prstGeom>
          <a:ln>
            <a:noFill/>
          </a:ln>
          <a:effectLst>
            <a:outerShdw blurRad="292100" dist="139700" dir="2700000" algn="tl" rotWithShape="0">
              <a:srgbClr val="333333">
                <a:alpha val="65000"/>
              </a:srgbClr>
            </a:outerShdw>
          </a:effectLst>
        </p:spPr>
      </p:pic>
      <p:pic>
        <p:nvPicPr>
          <p:cNvPr id="219139" name="Picture 3"/>
          <p:cNvPicPr>
            <a:picLocks noChangeAspect="1" noChangeArrowheads="1"/>
          </p:cNvPicPr>
          <p:nvPr/>
        </p:nvPicPr>
        <p:blipFill>
          <a:blip r:embed="rId7" cstate="print"/>
          <a:srcRect t="89814" r="44947"/>
          <a:stretch>
            <a:fillRect/>
          </a:stretch>
        </p:blipFill>
        <p:spPr bwMode="auto">
          <a:xfrm>
            <a:off x="5105400" y="990600"/>
            <a:ext cx="3228975" cy="845831"/>
          </a:xfrm>
          <a:prstGeom prst="rect">
            <a:avLst/>
          </a:prstGeom>
          <a:ln>
            <a:noFill/>
          </a:ln>
          <a:effectLst>
            <a:outerShdw blurRad="292100" dist="139700" dir="2700000" algn="tl" rotWithShape="0">
              <a:srgbClr val="333333">
                <a:alpha val="65000"/>
              </a:srgbClr>
            </a:outerShdw>
          </a:effectLst>
        </p:spPr>
      </p:pic>
      <p:pic>
        <p:nvPicPr>
          <p:cNvPr id="21" name="Picture 1"/>
          <p:cNvPicPr>
            <a:picLocks noChangeAspect="1" noChangeArrowheads="1"/>
          </p:cNvPicPr>
          <p:nvPr/>
        </p:nvPicPr>
        <p:blipFill>
          <a:blip r:embed="rId8" cstate="print"/>
          <a:srcRect r="1502"/>
          <a:stretch>
            <a:fillRect/>
          </a:stretch>
        </p:blipFill>
        <p:spPr bwMode="auto">
          <a:xfrm>
            <a:off x="4766345" y="3124199"/>
            <a:ext cx="4239022" cy="2828679"/>
          </a:xfrm>
          <a:prstGeom prst="rect">
            <a:avLst/>
          </a:prstGeom>
          <a:noFill/>
          <a:ln w="9525">
            <a:noFill/>
            <a:miter lim="800000"/>
            <a:headEnd/>
            <a:tailEnd/>
          </a:ln>
        </p:spPr>
      </p:pic>
      <p:sp>
        <p:nvSpPr>
          <p:cNvPr id="20" name="TextBox 19"/>
          <p:cNvSpPr txBox="1"/>
          <p:nvPr/>
        </p:nvSpPr>
        <p:spPr>
          <a:xfrm>
            <a:off x="3962400" y="2971800"/>
            <a:ext cx="824265" cy="338554"/>
          </a:xfrm>
          <a:prstGeom prst="rect">
            <a:avLst/>
          </a:prstGeom>
          <a:solidFill>
            <a:srgbClr val="F4C672"/>
          </a:solidFill>
        </p:spPr>
        <p:txBody>
          <a:bodyPr wrap="none" rtlCol="0">
            <a:spAutoFit/>
          </a:bodyPr>
          <a:lstStyle/>
          <a:p>
            <a:r>
              <a:rPr lang="en-US" sz="1600" dirty="0" smtClean="0">
                <a:solidFill>
                  <a:srgbClr val="C00000"/>
                </a:solidFill>
                <a:latin typeface="Arial" pitchFamily="34" charset="0"/>
                <a:cs typeface="Arial" pitchFamily="34" charset="0"/>
              </a:rPr>
              <a:t>2.2 kW</a:t>
            </a:r>
          </a:p>
        </p:txBody>
      </p:sp>
      <p:sp>
        <p:nvSpPr>
          <p:cNvPr id="23" name="Footer Placeholder 1"/>
          <p:cNvSpPr txBox="1">
            <a:spLocks/>
          </p:cNvSpPr>
          <p:nvPr/>
        </p:nvSpPr>
        <p:spPr>
          <a:xfrm>
            <a:off x="4043650" y="6492875"/>
            <a:ext cx="3820997"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106636"/>
                </a:solidFill>
              </a:rPr>
              <a:t>Presentation to JLAB Users Group 	June 5, 2012</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24"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z="1200" smtClean="0"/>
              <a:pPr>
                <a:defRPr/>
              </a:pPr>
              <a:t>9</a:t>
            </a:fld>
            <a:endParaRPr lang="en-US" sz="1200" dirty="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15595</TotalTime>
  <Words>3429</Words>
  <Application>Microsoft Office PowerPoint</Application>
  <PresentationFormat>On-screen Show (4:3)</PresentationFormat>
  <Paragraphs>735</Paragraphs>
  <Slides>40</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Microsoft Equation 3.0</vt:lpstr>
      <vt:lpstr>Perspectives from DOE Nuclear Physics</vt:lpstr>
      <vt:lpstr>Slide 2</vt:lpstr>
      <vt:lpstr>JLAB: A Laboratory for Nuclear Science</vt:lpstr>
      <vt:lpstr>Hall D</vt:lpstr>
      <vt:lpstr>Slide 5</vt:lpstr>
      <vt:lpstr>12 GeV Upgrade  – Highlights  </vt:lpstr>
      <vt:lpstr>JLab: 21st Century Science Questions</vt:lpstr>
      <vt:lpstr>Slide 8</vt:lpstr>
      <vt:lpstr>Slide 9</vt:lpstr>
      <vt:lpstr>Projected Results</vt:lpstr>
      <vt:lpstr>Slide 11</vt:lpstr>
      <vt:lpstr>EIC Science Frontier</vt:lpstr>
      <vt:lpstr>Into the “sea”:  EIC</vt:lpstr>
      <vt:lpstr>Slide 14</vt:lpstr>
      <vt:lpstr>Slide 15</vt:lpstr>
      <vt:lpstr>Slide 16</vt:lpstr>
      <vt:lpstr>Slide 17</vt:lpstr>
      <vt:lpstr>Slide 18</vt:lpstr>
      <vt:lpstr>Slide 19</vt:lpstr>
      <vt:lpstr>Slide 20</vt:lpstr>
      <vt:lpstr>Atom Trap Trace Analysis (ATTA) at ANL</vt:lpstr>
      <vt:lpstr>Isotopes and Radioisotopes in Short Supply Provided at Full Cost Recovery by the Office of Science to Support U.S. Needs and Industrial Competitiveness</vt:lpstr>
      <vt:lpstr>Slide 23</vt:lpstr>
      <vt:lpstr>Science Early Career Research Award Program Funding</vt:lpstr>
      <vt:lpstr>Office of Science Funding History </vt:lpstr>
      <vt:lpstr>Slide 26</vt:lpstr>
      <vt:lpstr>Slide 27</vt:lpstr>
      <vt:lpstr>Slide 28</vt:lpstr>
      <vt:lpstr>Slide 29</vt:lpstr>
      <vt:lpstr>Slide 30</vt:lpstr>
      <vt:lpstr>Slide 31</vt:lpstr>
      <vt:lpstr>Setting Science Priorities – NSAC Long Range Plans</vt:lpstr>
      <vt:lpstr>Slide 33</vt:lpstr>
      <vt:lpstr>Conclusion</vt:lpstr>
      <vt:lpstr>The Breadth of the Horizon for Discovery in Nuclear Science</vt:lpstr>
      <vt:lpstr>Slide 36</vt:lpstr>
      <vt:lpstr>Nuclear Physics</vt:lpstr>
      <vt:lpstr>Slide 38</vt:lpstr>
      <vt:lpstr>Slide 39</vt:lpstr>
      <vt:lpstr>Major Recommendations of the  2007 NSAC Long Range Plan  </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Department of Energy</cp:lastModifiedBy>
  <cp:revision>1901</cp:revision>
  <dcterms:created xsi:type="dcterms:W3CDTF">2009-10-19T15:58:14Z</dcterms:created>
  <dcterms:modified xsi:type="dcterms:W3CDTF">2012-06-05T16:52:43Z</dcterms:modified>
</cp:coreProperties>
</file>