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3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notesSlides/notesSlide4.xml" ContentType="application/vnd.openxmlformats-officedocument.presentationml.notesSlide+xml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notesSlides/notesSlide5.xml" ContentType="application/vnd.openxmlformats-officedocument.presentationml.notesSlide+xml"/>
  <Override PartName="/ppt/embeddings/oleObject4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55"/>
  </p:notesMasterIdLst>
  <p:handoutMasterIdLst>
    <p:handoutMasterId r:id="rId56"/>
  </p:handoutMasterIdLst>
  <p:sldIdLst>
    <p:sldId id="567" r:id="rId2"/>
    <p:sldId id="843" r:id="rId3"/>
    <p:sldId id="780" r:id="rId4"/>
    <p:sldId id="822" r:id="rId5"/>
    <p:sldId id="849" r:id="rId6"/>
    <p:sldId id="851" r:id="rId7"/>
    <p:sldId id="850" r:id="rId8"/>
    <p:sldId id="798" r:id="rId9"/>
    <p:sldId id="799" r:id="rId10"/>
    <p:sldId id="801" r:id="rId11"/>
    <p:sldId id="823" r:id="rId12"/>
    <p:sldId id="802" r:id="rId13"/>
    <p:sldId id="803" r:id="rId14"/>
    <p:sldId id="804" r:id="rId15"/>
    <p:sldId id="852" r:id="rId16"/>
    <p:sldId id="806" r:id="rId17"/>
    <p:sldId id="795" r:id="rId18"/>
    <p:sldId id="751" r:id="rId19"/>
    <p:sldId id="807" r:id="rId20"/>
    <p:sldId id="810" r:id="rId21"/>
    <p:sldId id="800" r:id="rId22"/>
    <p:sldId id="757" r:id="rId23"/>
    <p:sldId id="826" r:id="rId24"/>
    <p:sldId id="783" r:id="rId25"/>
    <p:sldId id="761" r:id="rId26"/>
    <p:sldId id="853" r:id="rId27"/>
    <p:sldId id="762" r:id="rId28"/>
    <p:sldId id="784" r:id="rId29"/>
    <p:sldId id="841" r:id="rId30"/>
    <p:sldId id="776" r:id="rId31"/>
    <p:sldId id="857" r:id="rId32"/>
    <p:sldId id="770" r:id="rId33"/>
    <p:sldId id="771" r:id="rId34"/>
    <p:sldId id="854" r:id="rId35"/>
    <p:sldId id="856" r:id="rId36"/>
    <p:sldId id="815" r:id="rId37"/>
    <p:sldId id="816" r:id="rId38"/>
    <p:sldId id="779" r:id="rId39"/>
    <p:sldId id="842" r:id="rId40"/>
    <p:sldId id="858" r:id="rId41"/>
    <p:sldId id="814" r:id="rId42"/>
    <p:sldId id="790" r:id="rId43"/>
    <p:sldId id="844" r:id="rId44"/>
    <p:sldId id="845" r:id="rId45"/>
    <p:sldId id="846" r:id="rId46"/>
    <p:sldId id="847" r:id="rId47"/>
    <p:sldId id="848" r:id="rId48"/>
    <p:sldId id="832" r:id="rId49"/>
    <p:sldId id="786" r:id="rId50"/>
    <p:sldId id="769" r:id="rId51"/>
    <p:sldId id="712" r:id="rId52"/>
    <p:sldId id="713" r:id="rId53"/>
    <p:sldId id="768" r:id="rId5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F2FF"/>
    <a:srgbClr val="BFF3FF"/>
    <a:srgbClr val="0000FF"/>
    <a:srgbClr val="400080"/>
    <a:srgbClr val="FF00FF"/>
    <a:srgbClr val="80FF00"/>
    <a:srgbClr val="CCFF66"/>
    <a:srgbClr val="CC66FF"/>
    <a:srgbClr val="66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 autoAdjust="0"/>
    <p:restoredTop sz="98943" autoAdjust="0"/>
  </p:normalViewPr>
  <p:slideViewPr>
    <p:cSldViewPr snapToGrid="0">
      <p:cViewPr>
        <p:scale>
          <a:sx n="120" d="100"/>
          <a:sy n="120" d="100"/>
        </p:scale>
        <p:origin x="-136" y="-24"/>
      </p:cViewPr>
      <p:guideLst>
        <p:guide orient="horz" pos="4102"/>
        <p:guide pos="2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Relationship Id="rId2" Type="http://schemas.openxmlformats.org/officeDocument/2006/relationships/image" Target="../media/image12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56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5/29/13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5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7A157-C082-8B4E-9810-6C76D4174463}" type="slidenum">
              <a:rPr lang="en-US"/>
              <a:pPr/>
              <a:t>23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99DAB-3C99-B446-AF2F-F72EF944F7A6}" type="slidenum">
              <a:rPr lang="en-US"/>
              <a:pPr/>
              <a:t>42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51658" y="6483346"/>
            <a:ext cx="365548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JLAB UGM, Newport News May 2013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6.emf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oleObject" Target="../embeddings/oleObject15.bin"/><Relationship Id="rId9" Type="http://schemas.openxmlformats.org/officeDocument/2006/relationships/image" Target="../media/image47.emf"/><Relationship Id="rId10" Type="http://schemas.openxmlformats.org/officeDocument/2006/relationships/image" Target="../media/image5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5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62.emf"/><Relationship Id="rId13" Type="http://schemas.openxmlformats.org/officeDocument/2006/relationships/image" Target="../media/image66.jpg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6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60.emf"/><Relationship Id="rId5" Type="http://schemas.openxmlformats.org/officeDocument/2006/relationships/image" Target="../media/image59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5" Type="http://schemas.openxmlformats.org/officeDocument/2006/relationships/image" Target="../media/image70.emf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oleObject" Target="../embeddings/oleObject25.bin"/><Relationship Id="rId5" Type="http://schemas.openxmlformats.org/officeDocument/2006/relationships/image" Target="../media/image76.emf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84.emf"/><Relationship Id="rId14" Type="http://schemas.openxmlformats.org/officeDocument/2006/relationships/oleObject" Target="../embeddings/oleObject29.bin"/><Relationship Id="rId15" Type="http://schemas.openxmlformats.org/officeDocument/2006/relationships/image" Target="../media/image85.emf"/><Relationship Id="rId16" Type="http://schemas.openxmlformats.org/officeDocument/2006/relationships/oleObject" Target="../embeddings/oleObject30.bin"/><Relationship Id="rId17" Type="http://schemas.openxmlformats.org/officeDocument/2006/relationships/image" Target="../media/image8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87.jp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82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83.emf"/><Relationship Id="rId8" Type="http://schemas.openxmlformats.org/officeDocument/2006/relationships/image" Target="../media/image88.png"/><Relationship Id="rId9" Type="http://schemas.openxmlformats.org/officeDocument/2006/relationships/image" Target="../media/image89.emf"/><Relationship Id="rId10" Type="http://schemas.openxmlformats.org/officeDocument/2006/relationships/image" Target="../media/image9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5" Type="http://schemas.openxmlformats.org/officeDocument/2006/relationships/image" Target="../media/image95.gif"/><Relationship Id="rId6" Type="http://schemas.openxmlformats.org/officeDocument/2006/relationships/image" Target="../media/image69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emf"/><Relationship Id="rId12" Type="http://schemas.openxmlformats.org/officeDocument/2006/relationships/image" Target="../media/image104.emf"/><Relationship Id="rId13" Type="http://schemas.openxmlformats.org/officeDocument/2006/relationships/oleObject" Target="../embeddings/oleObject33.bin"/><Relationship Id="rId14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66.jpg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98.emf"/><Relationship Id="rId10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emf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emf"/><Relationship Id="rId12" Type="http://schemas.openxmlformats.org/officeDocument/2006/relationships/oleObject" Target="../embeddings/oleObject37.bin"/><Relationship Id="rId13" Type="http://schemas.openxmlformats.org/officeDocument/2006/relationships/oleObject" Target="../embeddings/oleObject3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99.emf"/><Relationship Id="rId9" Type="http://schemas.openxmlformats.org/officeDocument/2006/relationships/image" Target="../media/image105.emf"/><Relationship Id="rId10" Type="http://schemas.openxmlformats.org/officeDocument/2006/relationships/image" Target="../media/image10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11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69.png"/><Relationship Id="rId6" Type="http://schemas.openxmlformats.org/officeDocument/2006/relationships/image" Target="../media/image117.png"/><Relationship Id="rId7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emf"/><Relationship Id="rId3" Type="http://schemas.openxmlformats.org/officeDocument/2006/relationships/image" Target="../media/image1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oleObject" Target="../embeddings/oleObject40.bin"/><Relationship Id="rId5" Type="http://schemas.openxmlformats.org/officeDocument/2006/relationships/image" Target="../media/image128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129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oleObject" Target="../embeddings/oleObject42.bin"/><Relationship Id="rId5" Type="http://schemas.openxmlformats.org/officeDocument/2006/relationships/image" Target="../media/image131.emf"/><Relationship Id="rId6" Type="http://schemas.openxmlformats.org/officeDocument/2006/relationships/image" Target="../media/image133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34.emf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5" Type="http://schemas.openxmlformats.org/officeDocument/2006/relationships/image" Target="../media/image79.png"/><Relationship Id="rId6" Type="http://schemas.openxmlformats.org/officeDocument/2006/relationships/image" Target="../media/image141.png"/><Relationship Id="rId7" Type="http://schemas.openxmlformats.org/officeDocument/2006/relationships/image" Target="../media/image142.emf"/><Relationship Id="rId8" Type="http://schemas.openxmlformats.org/officeDocument/2006/relationships/image" Target="../media/image143.emf"/><Relationship Id="rId9" Type="http://schemas.openxmlformats.org/officeDocument/2006/relationships/image" Target="../media/image144.emf"/><Relationship Id="rId10" Type="http://schemas.openxmlformats.org/officeDocument/2006/relationships/image" Target="../media/image145.emf"/><Relationship Id="rId11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14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emf"/><Relationship Id="rId3" Type="http://schemas.openxmlformats.org/officeDocument/2006/relationships/image" Target="../media/image155.gi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6.bin"/><Relationship Id="rId12" Type="http://schemas.openxmlformats.org/officeDocument/2006/relationships/package" Target="../embeddings/Microsoft_Word_Document2.docx"/><Relationship Id="rId13" Type="http://schemas.openxmlformats.org/officeDocument/2006/relationships/image" Target="../media/image156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oleObject" Target="../embeddings/oleObject45.bin"/><Relationship Id="rId9" Type="http://schemas.openxmlformats.org/officeDocument/2006/relationships/image" Target="../media/image12.wmf"/><Relationship Id="rId10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emf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1.pn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13.emf"/><Relationship Id="rId15" Type="http://schemas.openxmlformats.org/officeDocument/2006/relationships/package" Target="../embeddings/Microsoft_Word_Document1.docx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0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png"/><Relationship Id="rId20" Type="http://schemas.openxmlformats.org/officeDocument/2006/relationships/image" Target="../media/image181.emf"/><Relationship Id="rId21" Type="http://schemas.openxmlformats.org/officeDocument/2006/relationships/image" Target="../media/image182.png"/><Relationship Id="rId22" Type="http://schemas.openxmlformats.org/officeDocument/2006/relationships/image" Target="../media/image183.emf"/><Relationship Id="rId10" Type="http://schemas.openxmlformats.org/officeDocument/2006/relationships/image" Target="../media/image171.png"/><Relationship Id="rId11" Type="http://schemas.openxmlformats.org/officeDocument/2006/relationships/image" Target="../media/image172.png"/><Relationship Id="rId12" Type="http://schemas.openxmlformats.org/officeDocument/2006/relationships/image" Target="../media/image173.png"/><Relationship Id="rId13" Type="http://schemas.openxmlformats.org/officeDocument/2006/relationships/image" Target="../media/image174.png"/><Relationship Id="rId14" Type="http://schemas.openxmlformats.org/officeDocument/2006/relationships/image" Target="../media/image175.png"/><Relationship Id="rId15" Type="http://schemas.openxmlformats.org/officeDocument/2006/relationships/image" Target="../media/image176.png"/><Relationship Id="rId16" Type="http://schemas.openxmlformats.org/officeDocument/2006/relationships/image" Target="../media/image177.png"/><Relationship Id="rId17" Type="http://schemas.openxmlformats.org/officeDocument/2006/relationships/image" Target="../media/image178.png"/><Relationship Id="rId18" Type="http://schemas.openxmlformats.org/officeDocument/2006/relationships/image" Target="../media/image179.png"/><Relationship Id="rId19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emf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4" Type="http://schemas.openxmlformats.org/officeDocument/2006/relationships/image" Target="../media/image203.emf"/><Relationship Id="rId5" Type="http://schemas.openxmlformats.org/officeDocument/2006/relationships/image" Target="../media/image20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oleObject" Target="../embeddings/oleObject47.bin"/><Relationship Id="rId5" Type="http://schemas.openxmlformats.org/officeDocument/2006/relationships/image" Target="../media/image205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6.e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27.e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28.emf"/><Relationship Id="rId18" Type="http://schemas.openxmlformats.org/officeDocument/2006/relationships/oleObject" Target="../embeddings/oleObject11.bin"/><Relationship Id="rId19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24.emf"/><Relationship Id="rId10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0.emf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700620"/>
            <a:ext cx="8242300" cy="142663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THE RHIC SPIN Program</a:t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 smtClean="0"/>
              <a:t>Achievements and future Opportunities</a:t>
            </a:r>
            <a:endParaRPr lang="en-US" sz="18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335"/>
            <a:ext cx="3669920" cy="4733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5581" y="6490759"/>
            <a:ext cx="1748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arXiv</a:t>
            </a:r>
            <a:r>
              <a:rPr lang="en-US" sz="1400" dirty="0" smtClean="0">
                <a:solidFill>
                  <a:srgbClr val="FFFFFF"/>
                </a:solidFill>
              </a:rPr>
              <a:t>: 1304.0079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240" y="0"/>
            <a:ext cx="9540240" cy="609600"/>
          </a:xfrm>
        </p:spPr>
        <p:txBody>
          <a:bodyPr/>
          <a:lstStyle/>
          <a:p>
            <a:r>
              <a:rPr lang="en-US" dirty="0" err="1" smtClean="0"/>
              <a:t>Δg</a:t>
            </a:r>
            <a:r>
              <a:rPr lang="en-US" dirty="0" smtClean="0"/>
              <a:t> from inclusive DIS and polarized pp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JLAB UGM, Newport News May 2013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19600" y="2151063"/>
            <a:ext cx="4724400" cy="1290637"/>
          </a:xfrm>
          <a:prstGeom prst="rect">
            <a:avLst/>
          </a:prstGeom>
          <a:ln/>
        </p:spPr>
        <p:txBody>
          <a:bodyPr/>
          <a:lstStyle/>
          <a:p>
            <a:r>
              <a:rPr lang="en-US" sz="1800" dirty="0">
                <a:latin typeface="Comic Sans MS Bold"/>
                <a:cs typeface="Comic Sans MS Bold"/>
              </a:rPr>
              <a:t>Scaling violations</a:t>
            </a:r>
            <a:r>
              <a:rPr lang="en-US" sz="1800" dirty="0" smtClean="0">
                <a:latin typeface="Comic Sans MS Bold"/>
                <a:cs typeface="Comic Sans MS Bold"/>
              </a:rPr>
              <a:t> of g</a:t>
            </a:r>
            <a:r>
              <a:rPr lang="en-US" sz="1800" baseline="-25000" dirty="0" smtClean="0">
                <a:latin typeface="Comic Sans MS Bold"/>
                <a:cs typeface="Comic Sans MS Bold"/>
              </a:rPr>
              <a:t>1</a:t>
            </a:r>
            <a:r>
              <a:rPr lang="en-US" sz="1800" dirty="0" smtClean="0">
                <a:latin typeface="Comic Sans MS Bold"/>
                <a:cs typeface="Comic Sans MS Bold"/>
              </a:rPr>
              <a:t> </a:t>
            </a:r>
          </a:p>
          <a:p>
            <a:pPr>
              <a:buNone/>
            </a:pPr>
            <a:r>
              <a:rPr lang="en-US" sz="1800" dirty="0" smtClean="0">
                <a:latin typeface="Comic Sans MS Bold"/>
                <a:cs typeface="Comic Sans MS Bold"/>
              </a:rPr>
              <a:t>   (Q</a:t>
            </a:r>
            <a:r>
              <a:rPr lang="en-US" sz="1800" baseline="32000" dirty="0" smtClean="0">
                <a:latin typeface="Comic Sans MS Bold"/>
                <a:cs typeface="Comic Sans MS Bold"/>
              </a:rPr>
              <a:t>2</a:t>
            </a:r>
            <a:r>
              <a:rPr lang="en-US" sz="1800" dirty="0">
                <a:latin typeface="Comic Sans MS Bold"/>
                <a:cs typeface="Comic Sans MS Bold"/>
              </a:rPr>
              <a:t>-</a:t>
            </a:r>
            <a:r>
              <a:rPr lang="en-US" sz="1800" dirty="0" smtClean="0">
                <a:latin typeface="Comic Sans MS Bold"/>
                <a:cs typeface="Comic Sans MS Bold"/>
              </a:rPr>
              <a:t>dependence</a:t>
            </a:r>
            <a:r>
              <a:rPr lang="en-US" sz="1800" dirty="0">
                <a:latin typeface="Comic Sans MS Bold"/>
                <a:cs typeface="Comic Sans MS Bold"/>
              </a:rPr>
              <a:t>) give </a:t>
            </a:r>
            <a:r>
              <a:rPr lang="en-US" sz="1800" dirty="0">
                <a:solidFill>
                  <a:srgbClr val="CC66FF"/>
                </a:solidFill>
                <a:latin typeface="Comic Sans MS Bold"/>
                <a:cs typeface="Comic Sans MS Bold"/>
              </a:rPr>
              <a:t>indirect access </a:t>
            </a:r>
            <a:r>
              <a:rPr lang="en-US" sz="1800" dirty="0">
                <a:latin typeface="Comic Sans MS Bold"/>
                <a:cs typeface="Comic Sans MS Bold"/>
              </a:rPr>
              <a:t>to the gluon distribution via DGLAP evolution.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895" y="3005882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RHIC polarized pp collisions at </a:t>
            </a:r>
            <a:r>
              <a:rPr lang="en-US" b="1" dirty="0" err="1" smtClean="0">
                <a:latin typeface="Comic Sans MS"/>
                <a:cs typeface="Comic Sans MS"/>
              </a:rPr>
              <a:t>midrapidity</a:t>
            </a:r>
            <a:r>
              <a:rPr lang="en-US" b="1" dirty="0" smtClean="0">
                <a:latin typeface="Comic Sans MS"/>
                <a:cs typeface="Comic Sans MS"/>
              </a:rPr>
              <a:t> direct </a:t>
            </a:r>
            <a:r>
              <a:rPr lang="en-US" dirty="0" smtClean="0">
                <a:latin typeface="Comic Sans MS"/>
                <a:cs typeface="Comic Sans MS"/>
              </a:rPr>
              <a:t>access to</a:t>
            </a:r>
            <a:r>
              <a:rPr lang="en-US" b="1" dirty="0" smtClean="0">
                <a:latin typeface="Comic Sans MS"/>
                <a:cs typeface="Comic Sans MS"/>
              </a:rPr>
              <a:t> gluons (</a:t>
            </a:r>
            <a:r>
              <a:rPr lang="en-US" b="1" dirty="0" err="1" smtClean="0">
                <a:latin typeface="Comic Sans MS"/>
                <a:cs typeface="Comic Sans MS"/>
              </a:rPr>
              <a:t>gg,qg</a:t>
            </a:r>
            <a:r>
              <a:rPr lang="en-US" b="1" dirty="0" smtClean="0">
                <a:latin typeface="Comic Sans MS"/>
                <a:cs typeface="Comic Sans MS"/>
              </a:rPr>
              <a:t>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Rules out large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latin typeface="Comic Sans MS"/>
                <a:cs typeface="Comic Sans MS"/>
              </a:rPr>
              <a:t>G for 0.05 &lt; x &lt; 0.2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84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857200"/>
              </p:ext>
            </p:extLst>
          </p:nvPr>
        </p:nvGraphicFramePr>
        <p:xfrm>
          <a:off x="4584700" y="1019175"/>
          <a:ext cx="2374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7" name="Equation" r:id="rId3" imgW="2374900" imgH="609600" progId="Equation.DSMT4">
                  <p:embed/>
                </p:oleObj>
              </mc:Choice>
              <mc:Fallback>
                <p:oleObj name="Equation" r:id="rId3" imgW="2374900" imgH="60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019175"/>
                        <a:ext cx="2374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926" y="3800732"/>
            <a:ext cx="3513147" cy="30429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4" name="Rectangle 8"/>
          <p:cNvSpPr>
            <a:spLocks/>
          </p:cNvSpPr>
          <p:nvPr/>
        </p:nvSpPr>
        <p:spPr bwMode="auto">
          <a:xfrm>
            <a:off x="335484" y="5405338"/>
            <a:ext cx="5036616" cy="4620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omic Sans MS Bold"/>
                <a:ea typeface="Gill Sans" pitchFamily="-109" charset="0"/>
                <a:cs typeface="Comic Sans MS Bold"/>
              </a:rPr>
              <a:t>Integral in RHIC x-range: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860" y="3563620"/>
            <a:ext cx="4368400" cy="2956560"/>
          </a:xfrm>
          <a:prstGeom prst="rect">
            <a:avLst/>
          </a:prstGeo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1127125"/>
            <a:ext cx="4270920" cy="44677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>
            <a:noFill/>
            <a:miter lim="800000"/>
            <a:headEnd/>
            <a:tailEnd/>
          </a:ln>
        </p:spPr>
      </p:pic>
      <p:sp>
        <p:nvSpPr>
          <p:cNvPr id="22" name="Line 10"/>
          <p:cNvSpPr>
            <a:spLocks noChangeShapeType="1"/>
          </p:cNvSpPr>
          <p:nvPr/>
        </p:nvSpPr>
        <p:spPr bwMode="auto">
          <a:xfrm rot="10800000" flipH="1">
            <a:off x="4404568" y="2019300"/>
            <a:ext cx="2377232" cy="99298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761429"/>
              </p:ext>
            </p:extLst>
          </p:nvPr>
        </p:nvGraphicFramePr>
        <p:xfrm>
          <a:off x="326708" y="5790248"/>
          <a:ext cx="3840162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8" name="Equation" r:id="rId8" imgW="3263900" imgH="609600" progId="Equation.DSMT4">
                  <p:embed/>
                </p:oleObj>
              </mc:Choice>
              <mc:Fallback>
                <p:oleObj name="Equation" r:id="rId8" imgW="32639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708" y="5790248"/>
                        <a:ext cx="3840162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13360" y="1247713"/>
            <a:ext cx="4693920" cy="3881119"/>
            <a:chOff x="20320" y="1544320"/>
            <a:chExt cx="2907797" cy="2999234"/>
          </a:xfrm>
        </p:grpSpPr>
        <p:pic>
          <p:nvPicPr>
            <p:cNvPr id="31" name="Picture 30" descr="deltag-smallx-tribble2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t="10441" r="10881" b="3744"/>
            <a:stretch/>
          </p:blipFill>
          <p:spPr>
            <a:xfrm>
              <a:off x="20320" y="1574801"/>
              <a:ext cx="2907797" cy="296875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auto">
            <a:xfrm>
              <a:off x="2265680" y="1788160"/>
              <a:ext cx="457200" cy="2641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echteck 38"/>
            <p:cNvSpPr/>
            <p:nvPr/>
          </p:nvSpPr>
          <p:spPr>
            <a:xfrm>
              <a:off x="1645920" y="1656080"/>
              <a:ext cx="762000" cy="2532157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9"/>
            <p:cNvSpPr/>
            <p:nvPr/>
          </p:nvSpPr>
          <p:spPr>
            <a:xfrm>
              <a:off x="2291398" y="1646075"/>
              <a:ext cx="390842" cy="2570325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35200" y="1666240"/>
              <a:ext cx="486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DIS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95120" y="1656080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RHIC</a:t>
              </a:r>
            </a:p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200 </a:t>
              </a:r>
              <a:r>
                <a:rPr lang="en-US" sz="1200" dirty="0" err="1" smtClean="0">
                  <a:solidFill>
                    <a:srgbClr val="80FF00"/>
                  </a:solidFill>
                </a:rPr>
                <a:t>GeV</a:t>
              </a:r>
              <a:endParaRPr lang="en-US" sz="1200" dirty="0">
                <a:solidFill>
                  <a:srgbClr val="80FF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4320" y="1544320"/>
              <a:ext cx="631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dirty="0" err="1" smtClean="0"/>
                <a:t>g</a:t>
              </a:r>
              <a:endParaRPr lang="en-US" dirty="0"/>
            </a:p>
          </p:txBody>
        </p:sp>
      </p:grp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3475881" y="3684216"/>
            <a:ext cx="3148439" cy="1446584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361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/>
      </p:transition>
    </mc:Choice>
    <mc:Fallback xmlns="" xmlns:mv="urn:schemas-microsoft-com:mac:vml">
      <p:transition spd="slow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58055 -0.2388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4236 L 0.11771 -0.0777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0139 L 0.51372 0.0937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12" grpId="0"/>
      <p:bldP spid="12" grpId="1"/>
      <p:bldP spid="24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17001" y="945687"/>
            <a:ext cx="226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truncated moment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(“RHIC pp region”)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grpSp>
        <p:nvGrpSpPr>
          <p:cNvPr id="2" name="Gruppierung 10"/>
          <p:cNvGrpSpPr/>
          <p:nvPr/>
        </p:nvGrpSpPr>
        <p:grpSpPr>
          <a:xfrm>
            <a:off x="427234" y="5033261"/>
            <a:ext cx="8443337" cy="1475676"/>
            <a:chOff x="213874" y="5417660"/>
            <a:chExt cx="8443337" cy="1475676"/>
          </a:xfrm>
        </p:grpSpPr>
        <p:sp>
          <p:nvSpPr>
            <p:cNvPr id="6" name="Textfeld 5"/>
            <p:cNvSpPr txBox="1"/>
            <p:nvPr/>
          </p:nvSpPr>
          <p:spPr>
            <a:xfrm>
              <a:off x="279650" y="5417660"/>
              <a:ext cx="153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bottom line: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13874" y="5816118"/>
              <a:ext cx="844333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/>
                <a:t> </a:t>
              </a:r>
              <a:r>
                <a:rPr lang="en-US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RHIC pp data clearly needed </a:t>
              </a:r>
              <a:r>
                <a:rPr lang="en-US" sz="1400" b="1" dirty="0" smtClean="0">
                  <a:latin typeface="Comic Sans MS"/>
                  <a:cs typeface="Comic Sans MS"/>
                </a:rPr>
                <a:t>(current DIS+SIDIS data alone do not constrain </a:t>
              </a:r>
              <a:r>
                <a:rPr lang="en-US" sz="1400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g</a:t>
              </a:r>
              <a:r>
                <a:rPr lang="en-US" sz="1400" b="1" dirty="0" smtClean="0">
                  <a:latin typeface="Comic Sans MS"/>
                  <a:cs typeface="Comic Sans MS"/>
                </a:rPr>
                <a:t>)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spcAft>
                  <a:spcPts val="600"/>
                </a:spcAft>
                <a:buClr>
                  <a:srgbClr val="0000FF"/>
                </a:buClr>
                <a:buFont typeface="Wingdings" charset="2"/>
                <a:buChar char="q"/>
              </a:pPr>
              <a:r>
                <a:rPr lang="en-US" b="1" dirty="0" smtClean="0"/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new (SI)DIS data do not change much for </a:t>
              </a:r>
              <a:r>
                <a:rPr lang="en-US" b="1" dirty="0" err="1" smtClean="0"/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buClr>
                  <a:srgbClr val="0000FF"/>
                </a:buClr>
                <a:buFont typeface="Wingdings" charset="2"/>
                <a:buChar char="q"/>
              </a:pPr>
              <a:r>
                <a:rPr lang="en-US" b="1" dirty="0" smtClean="0"/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trend for positive </a:t>
              </a:r>
              <a:r>
                <a:rPr lang="en-US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r>
                <a:rPr lang="en-US" b="1" dirty="0" smtClean="0">
                  <a:latin typeface="Comic Sans MS"/>
                  <a:cs typeface="Comic Sans MS"/>
                </a:rPr>
                <a:t> at large x </a:t>
              </a:r>
              <a:r>
                <a:rPr lang="en-US" sz="1600" b="1" dirty="0" smtClean="0">
                  <a:latin typeface="Comic Sans MS"/>
                  <a:cs typeface="Comic Sans MS"/>
                </a:rPr>
                <a:t>(as before) 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0" name="Gruppierung 11"/>
          <p:cNvGrpSpPr/>
          <p:nvPr/>
        </p:nvGrpSpPr>
        <p:grpSpPr>
          <a:xfrm>
            <a:off x="432050" y="3073461"/>
            <a:ext cx="8268837" cy="2491740"/>
            <a:chOff x="279650" y="3171673"/>
            <a:chExt cx="8268837" cy="2491740"/>
          </a:xfrm>
        </p:grpSpPr>
        <p:sp>
          <p:nvSpPr>
            <p:cNvPr id="8" name="Textfeld 7"/>
            <p:cNvSpPr txBox="1"/>
            <p:nvPr/>
          </p:nvSpPr>
          <p:spPr>
            <a:xfrm>
              <a:off x="279650" y="3637280"/>
              <a:ext cx="2204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truncated moment </a:t>
              </a:r>
            </a:p>
            <a:p>
              <a:r>
                <a:rPr lang="en-US" b="1" dirty="0" smtClean="0">
                  <a:latin typeface="Comic Sans MS"/>
                  <a:cs typeface="Comic Sans MS"/>
                </a:rPr>
                <a:t>(“high </a:t>
              </a:r>
              <a:r>
                <a:rPr lang="en-US" b="1" dirty="0" err="1" smtClean="0"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latin typeface="Comic Sans MS"/>
                  <a:cs typeface="Comic Sans MS"/>
                </a:rPr>
                <a:t>”)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3537" y="3171673"/>
              <a:ext cx="5314950" cy="2491740"/>
            </a:xfrm>
            <a:prstGeom prst="rect">
              <a:avLst/>
            </a:prstGeom>
            <a:noFill/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Δg and the relevance of RHIC data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9" r="759"/>
          <a:stretch>
            <a:fillRect/>
          </a:stretch>
        </p:blipFill>
        <p:spPr>
          <a:xfrm>
            <a:off x="3376279" y="569016"/>
            <a:ext cx="5335578" cy="25717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3716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8401" y="2679101"/>
            <a:ext cx="29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DSSV: Phys.Rev.D80:034030,2009</a:t>
            </a:r>
            <a:endParaRPr lang="en-US" b="1" dirty="0" smtClean="0"/>
          </a:p>
          <a:p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DSSV+: </a:t>
            </a:r>
            <a:r>
              <a:rPr lang="en-US" sz="1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DSSV+new</a:t>
            </a:r>
            <a:r>
              <a:rPr lang="en-US" sz="1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DIS/SIDIS data </a:t>
            </a:r>
            <a:endParaRPr lang="en-US" sz="12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822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Precision 2009 RHIC DATA</a:t>
            </a:r>
            <a:r>
              <a:rPr lang="en-US" dirty="0" smtClean="0">
                <a:sym typeface="Wingdings"/>
              </a:rPr>
              <a:t>∫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703"/>
          <a:stretch/>
        </p:blipFill>
        <p:spPr>
          <a:xfrm>
            <a:off x="15240" y="680721"/>
            <a:ext cx="3474720" cy="2352031"/>
          </a:xfrm>
          <a:prstGeom prst="rect">
            <a:avLst/>
          </a:prstGeom>
        </p:spPr>
      </p:pic>
      <p:pic>
        <p:nvPicPr>
          <p:cNvPr id="9" name="Picture 8" descr="CompareRun5Run6Run9_spl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r="4341" b="1207"/>
          <a:stretch/>
        </p:blipFill>
        <p:spPr>
          <a:xfrm>
            <a:off x="0" y="3931920"/>
            <a:ext cx="3383279" cy="2263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6960" y="1473200"/>
            <a:ext cx="252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60160" y="2529840"/>
            <a:ext cx="2749471" cy="954107"/>
            <a:chOff x="4064000" y="4765040"/>
            <a:chExt cx="2749471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4064000" y="4765040"/>
              <a:ext cx="27494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strong constrain on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solidFill>
                    <a:srgbClr val="0000FF"/>
                  </a:solidFill>
                </a:rPr>
                <a:t>first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completely consistent with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 smtClean="0">
                  <a:solidFill>
                    <a:srgbClr val="008000"/>
                  </a:solidFill>
                </a:rPr>
                <a:t>    DSSV+ </a:t>
              </a:r>
              <a:r>
                <a:rPr lang="en-US" sz="1400" dirty="0" smtClean="0"/>
                <a:t>in 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 smtClean="0">
                  <a:solidFill>
                    <a:srgbClr val="0000FF"/>
                  </a:solidFill>
                </a:rPr>
                <a:t>𝛘</a:t>
              </a:r>
              <a:r>
                <a:rPr lang="en-US" sz="140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dirty="0" smtClean="0">
                  <a:solidFill>
                    <a:srgbClr val="0000FF"/>
                  </a:solidFill>
                </a:rPr>
                <a:t>/𝛘</a:t>
              </a:r>
              <a:r>
                <a:rPr lang="en-US" sz="140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dirty="0" smtClean="0">
                  <a:solidFill>
                    <a:srgbClr val="0000FF"/>
                  </a:solidFill>
                </a:rPr>
                <a:t>=2%    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1094187"/>
                </p:ext>
              </p:extLst>
            </p:nvPr>
          </p:nvGraphicFramePr>
          <p:xfrm>
            <a:off x="6105525" y="4823778"/>
            <a:ext cx="571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12" name="Equation" r:id="rId5" imgW="571500" imgH="241300" progId="Equation.DSMT4">
                    <p:embed/>
                  </p:oleObj>
                </mc:Choice>
                <mc:Fallback>
                  <p:oleObj name="Equation" r:id="rId5" imgW="5715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05525" y="4823778"/>
                          <a:ext cx="571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8894496"/>
                </p:ext>
              </p:extLst>
            </p:nvPr>
          </p:nvGraphicFramePr>
          <p:xfrm>
            <a:off x="4829175" y="5027613"/>
            <a:ext cx="787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13" name="Equation" r:id="rId7" imgW="787400" imgH="241300" progId="Equation.DSMT4">
                    <p:embed/>
                  </p:oleObj>
                </mc:Choice>
                <mc:Fallback>
                  <p:oleObj name="Equation" r:id="rId7" imgW="787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29175" y="5027613"/>
                          <a:ext cx="787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 descr="all_data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r="8148"/>
          <a:stretch/>
        </p:blipFill>
        <p:spPr>
          <a:xfrm>
            <a:off x="6187943" y="4161658"/>
            <a:ext cx="2976377" cy="269634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56660" y="2143761"/>
            <a:ext cx="2677672" cy="2627365"/>
            <a:chOff x="3614420" y="2143761"/>
            <a:chExt cx="2677672" cy="2627365"/>
          </a:xfrm>
        </p:grpSpPr>
        <p:pic>
          <p:nvPicPr>
            <p:cNvPr id="10" name="Picture 9" descr="deltag-run9-impact-new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9" r="11486"/>
            <a:stretch/>
          </p:blipFill>
          <p:spPr>
            <a:xfrm>
              <a:off x="3614420" y="2143761"/>
              <a:ext cx="2677672" cy="2627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5588000" y="2174240"/>
              <a:ext cx="0" cy="215392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3135842" y="2987040"/>
            <a:ext cx="771093" cy="924560"/>
            <a:chOff x="3430482" y="2997200"/>
            <a:chExt cx="771093" cy="924560"/>
          </a:xfrm>
        </p:grpSpPr>
        <p:sp>
          <p:nvSpPr>
            <p:cNvPr id="12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51830" y="5259917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PHENIX &amp; STAR</a:t>
            </a:r>
          </a:p>
          <a:p>
            <a:pPr algn="ctr"/>
            <a:r>
              <a:rPr lang="en-US" dirty="0" smtClean="0"/>
              <a:t>fully consistent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What is the Impact on 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600" y="670560"/>
            <a:ext cx="252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50209"/>
              </p:ext>
            </p:extLst>
          </p:nvPr>
        </p:nvGraphicFramePr>
        <p:xfrm>
          <a:off x="70697" y="4069083"/>
          <a:ext cx="3017837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0" name="Equation" r:id="rId3" imgW="2565400" imgH="558800" progId="Equation.DSMT4">
                  <p:embed/>
                </p:oleObj>
              </mc:Choice>
              <mc:Fallback>
                <p:oleObj name="Equation" r:id="rId3" imgW="25654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97" y="4069083"/>
                        <a:ext cx="3017837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88900" y="1351281"/>
            <a:ext cx="2677672" cy="2627365"/>
            <a:chOff x="3614420" y="2143761"/>
            <a:chExt cx="2677672" cy="2627365"/>
          </a:xfrm>
        </p:grpSpPr>
        <p:pic>
          <p:nvPicPr>
            <p:cNvPr id="10" name="Picture 9" descr="deltag-run9-impact-new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9" r="11486"/>
            <a:stretch/>
          </p:blipFill>
          <p:spPr>
            <a:xfrm>
              <a:off x="3614420" y="2143761"/>
              <a:ext cx="2677672" cy="2627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5588000" y="2174240"/>
              <a:ext cx="0" cy="215392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" name="Picture 5" descr="deltag-run9-band-new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11146" r="11057" b="3216"/>
          <a:stretch/>
        </p:blipFill>
        <p:spPr>
          <a:xfrm>
            <a:off x="3108960" y="2011680"/>
            <a:ext cx="2919974" cy="2962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17" y="4688425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time a significant</a:t>
            </a:r>
          </a:p>
          <a:p>
            <a:pPr algn="ctr"/>
            <a:r>
              <a:rPr lang="en-US" dirty="0" smtClean="0"/>
              <a:t>non-zero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g(x)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048769" y="3860801"/>
            <a:ext cx="3095231" cy="2987053"/>
            <a:chOff x="6048769" y="3860801"/>
            <a:chExt cx="3095231" cy="2987053"/>
          </a:xfrm>
        </p:grpSpPr>
        <p:pic>
          <p:nvPicPr>
            <p:cNvPr id="8" name="Picture 7" descr="deltag-running-integral-norange.e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2" r="10529" b="2864"/>
            <a:stretch/>
          </p:blipFill>
          <p:spPr>
            <a:xfrm>
              <a:off x="6048769" y="3860801"/>
              <a:ext cx="3095231" cy="2987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5" name="Rechteck 38"/>
            <p:cNvSpPr/>
            <p:nvPr/>
          </p:nvSpPr>
          <p:spPr>
            <a:xfrm>
              <a:off x="7598833" y="5005917"/>
              <a:ext cx="661677" cy="1490756"/>
            </a:xfrm>
            <a:prstGeom prst="rect">
              <a:avLst/>
            </a:prstGeom>
            <a:solidFill>
              <a:srgbClr val="CC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38"/>
            <p:cNvSpPr/>
            <p:nvPr/>
          </p:nvSpPr>
          <p:spPr>
            <a:xfrm>
              <a:off x="8075083" y="5005917"/>
              <a:ext cx="640504" cy="1480596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39"/>
            <p:cNvSpPr/>
            <p:nvPr/>
          </p:nvSpPr>
          <p:spPr>
            <a:xfrm>
              <a:off x="8662563" y="5005917"/>
              <a:ext cx="390842" cy="1487593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25745" y="5012267"/>
              <a:ext cx="486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DIS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66283" y="5520679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RHIC</a:t>
              </a:r>
            </a:p>
            <a:p>
              <a:pPr algn="ctr"/>
              <a:r>
                <a:rPr lang="en-US" sz="1200" dirty="0" smtClean="0">
                  <a:solidFill>
                    <a:srgbClr val="80FF00"/>
                  </a:solidFill>
                </a:rPr>
                <a:t>200 </a:t>
              </a:r>
              <a:r>
                <a:rPr lang="en-US" sz="1200" dirty="0" err="1" smtClean="0">
                  <a:solidFill>
                    <a:srgbClr val="80FF00"/>
                  </a:solidFill>
                </a:rPr>
                <a:t>GeV</a:t>
              </a:r>
              <a:endParaRPr lang="en-US" sz="1200" dirty="0">
                <a:solidFill>
                  <a:srgbClr val="80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34900" y="4972448"/>
              <a:ext cx="82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400080"/>
                  </a:solidFill>
                </a:rPr>
                <a:t>RHIC</a:t>
              </a:r>
            </a:p>
            <a:p>
              <a:pPr algn="ctr"/>
              <a:r>
                <a:rPr lang="en-US" sz="1200" dirty="0">
                  <a:solidFill>
                    <a:srgbClr val="400080"/>
                  </a:solidFill>
                </a:rPr>
                <a:t>5</a:t>
              </a:r>
              <a:r>
                <a:rPr lang="en-US" sz="1200" dirty="0" smtClean="0">
                  <a:solidFill>
                    <a:srgbClr val="400080"/>
                  </a:solidFill>
                </a:rPr>
                <a:t>00 </a:t>
              </a:r>
              <a:r>
                <a:rPr lang="en-US" sz="1200" dirty="0" err="1" smtClean="0">
                  <a:solidFill>
                    <a:srgbClr val="400080"/>
                  </a:solidFill>
                </a:rPr>
                <a:t>GeV</a:t>
              </a:r>
              <a:endParaRPr lang="en-US" sz="1200" dirty="0">
                <a:solidFill>
                  <a:srgbClr val="400080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834283" y="4950044"/>
              <a:ext cx="933665" cy="315384"/>
              <a:chOff x="6622623" y="5204036"/>
              <a:chExt cx="933665" cy="315384"/>
            </a:xfrm>
          </p:grpSpPr>
          <p:sp>
            <p:nvSpPr>
              <p:cNvPr id="25" name="Left Arrow 24"/>
              <p:cNvSpPr/>
              <p:nvPr/>
            </p:nvSpPr>
            <p:spPr bwMode="auto">
              <a:xfrm>
                <a:off x="6622623" y="5214620"/>
                <a:ext cx="833120" cy="304800"/>
              </a:xfrm>
              <a:prstGeom prst="leftArrow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3896" y="5204036"/>
                <a:ext cx="93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forward </a:t>
                </a:r>
                <a:r>
                  <a:rPr lang="en-US" sz="1200" dirty="0" smtClean="0">
                    <a:latin typeface="Symbol" charset="2"/>
                    <a:cs typeface="Symbol" charset="2"/>
                  </a:rPr>
                  <a:t>h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</p:grpSp>
      </p:grpSp>
      <p:cxnSp>
        <p:nvCxnSpPr>
          <p:cNvPr id="13" name="Straight Arrow Connector 12"/>
          <p:cNvCxnSpPr/>
          <p:nvPr/>
        </p:nvCxnSpPr>
        <p:spPr bwMode="auto">
          <a:xfrm flipH="1">
            <a:off x="5799667" y="5270500"/>
            <a:ext cx="66675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619499" y="5058842"/>
            <a:ext cx="227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Spin of the proton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6197" y="3409423"/>
            <a:ext cx="288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Do things add up?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794302"/>
              </p:ext>
            </p:extLst>
          </p:nvPr>
        </p:nvGraphicFramePr>
        <p:xfrm>
          <a:off x="49784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1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784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040387"/>
              </p:ext>
            </p:extLst>
          </p:nvPr>
        </p:nvGraphicFramePr>
        <p:xfrm>
          <a:off x="49784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2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784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591820"/>
              </p:ext>
            </p:extLst>
          </p:nvPr>
        </p:nvGraphicFramePr>
        <p:xfrm>
          <a:off x="2931568" y="5608639"/>
          <a:ext cx="34210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3" name="Equation" r:id="rId11" imgW="2908300" imgH="558800" progId="Equation.DSMT4">
                  <p:embed/>
                </p:oleObj>
              </mc:Choice>
              <mc:Fallback>
                <p:oleObj name="Equation" r:id="rId11" imgW="29083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31568" y="5608639"/>
                        <a:ext cx="3421063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 bwMode="auto">
          <a:xfrm flipH="1">
            <a:off x="5799667" y="6021918"/>
            <a:ext cx="709083" cy="2328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7" name="TextBox 36"/>
          <p:cNvSpPr txBox="1"/>
          <p:nvPr/>
        </p:nvSpPr>
        <p:spPr>
          <a:xfrm rot="20700000">
            <a:off x="240357" y="2999703"/>
            <a:ext cx="8470087" cy="86177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Getting significantly closer to understand the gluon contribution to the proton spin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BUT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need to reduce low-x (&lt;10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-2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) uncertainties for </a:t>
            </a:r>
            <a:r>
              <a:rPr lang="en-US" sz="1600" dirty="0">
                <a:sym typeface="Wingdings"/>
              </a:rPr>
              <a:t>∫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ym typeface="Wingdings"/>
              </a:rPr>
              <a:t>g(x)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47983" y="584199"/>
            <a:ext cx="1820206" cy="1443801"/>
            <a:chOff x="6227233" y="531283"/>
            <a:chExt cx="1820206" cy="1443801"/>
          </a:xfrm>
        </p:grpSpPr>
        <p:pic>
          <p:nvPicPr>
            <p:cNvPr id="12" name="Picture 11" descr="images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233" y="531283"/>
              <a:ext cx="1791860" cy="13843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06168" y="1513419"/>
              <a:ext cx="1041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DSSV</a:t>
              </a:r>
              <a:endParaRPr lang="en-US" sz="2400" dirty="0"/>
            </a:p>
          </p:txBody>
        </p:sp>
      </p:grp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706014"/>
              </p:ext>
            </p:extLst>
          </p:nvPr>
        </p:nvGraphicFramePr>
        <p:xfrm>
          <a:off x="5323407" y="5993503"/>
          <a:ext cx="520700" cy="56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4" name="Equation" r:id="rId14" imgW="330200" imgH="355600" progId="Equation.DSMT4">
                  <p:embed/>
                </p:oleObj>
              </mc:Choice>
              <mc:Fallback>
                <p:oleObj name="Equation" r:id="rId14" imgW="3302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23407" y="5993503"/>
                        <a:ext cx="520700" cy="560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for the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8167" y="455091"/>
            <a:ext cx="75200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Reduce uncertainties and go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measure correlations (di-jets, di-hadrons)  constrain shape of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ym typeface="Wingdings"/>
              </a:rPr>
              <a:t>g(x)</a:t>
            </a:r>
            <a:endParaRPr lang="en-US" sz="16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</a:t>
            </a:r>
            <a:r>
              <a:rPr lang="en-US" sz="1600" baseline="-25000" dirty="0" smtClean="0"/>
              <a:t>LL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and jet at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baseline="-25000" dirty="0" err="1" smtClean="0">
                <a:sym typeface="Wingdings"/>
              </a:rPr>
              <a:t>min</a:t>
            </a:r>
            <a:r>
              <a:rPr lang="en-US" sz="1600" dirty="0" smtClean="0">
                <a:sym typeface="Wingdings"/>
              </a:rPr>
              <a:t> &gt; 0.01</a:t>
            </a: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measure A</a:t>
            </a:r>
            <a:r>
              <a:rPr lang="en-US" sz="1600" baseline="-25000" dirty="0" smtClean="0"/>
              <a:t>LL </a:t>
            </a:r>
            <a:r>
              <a:rPr lang="en-US" sz="1600" dirty="0" smtClean="0"/>
              <a:t>at forward </a:t>
            </a:r>
            <a:r>
              <a:rPr lang="en-US" sz="1600" dirty="0" err="1" smtClean="0"/>
              <a:t>rapidities</a:t>
            </a:r>
            <a:r>
              <a:rPr lang="en-US" sz="1600" dirty="0" smtClean="0"/>
              <a:t>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err="1">
                <a:sym typeface="Wingdings"/>
              </a:rPr>
              <a:t>x</a:t>
            </a:r>
            <a:r>
              <a:rPr lang="en-US" sz="1600" baseline="-25000" dirty="0" err="1">
                <a:sym typeface="Wingdings"/>
              </a:rPr>
              <a:t>min</a:t>
            </a:r>
            <a:r>
              <a:rPr lang="en-US" sz="1600" dirty="0">
                <a:sym typeface="Wingdings"/>
              </a:rPr>
              <a:t> &gt; </a:t>
            </a:r>
            <a:r>
              <a:rPr lang="en-US" sz="1600" dirty="0" smtClean="0">
                <a:sym typeface="Wingdings"/>
              </a:rPr>
              <a:t>0.001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 r="8453"/>
          <a:stretch/>
        </p:blipFill>
        <p:spPr>
          <a:xfrm>
            <a:off x="158750" y="4396074"/>
            <a:ext cx="2596082" cy="2461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693" y="1970617"/>
            <a:ext cx="224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Run 2009 - 2015:</a:t>
            </a:r>
            <a:endParaRPr lang="en-US" u="sng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500" y="2402415"/>
            <a:ext cx="3178555" cy="1949124"/>
            <a:chOff x="190500" y="2402415"/>
            <a:chExt cx="3178555" cy="1949124"/>
          </a:xfrm>
        </p:grpSpPr>
        <p:pic>
          <p:nvPicPr>
            <p:cNvPr id="12" name="Picture 11" descr="Runs 12+14 inclusive jets for Elke Roy v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2" t="19753" r="29166" b="30092"/>
            <a:stretch/>
          </p:blipFill>
          <p:spPr>
            <a:xfrm>
              <a:off x="190500" y="2402415"/>
              <a:ext cx="3178555" cy="1949124"/>
            </a:xfrm>
            <a:prstGeom prst="rect">
              <a:avLst/>
            </a:prstGeom>
          </p:spPr>
        </p:pic>
        <p:pic>
          <p:nvPicPr>
            <p:cNvPr id="10" name="Picture 9" descr="STAR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602" y="2488321"/>
              <a:ext cx="734086" cy="348012"/>
            </a:xfrm>
            <a:prstGeom prst="rect">
              <a:avLst/>
            </a:prstGeom>
          </p:spPr>
        </p:pic>
      </p:grpSp>
      <p:sp>
        <p:nvSpPr>
          <p:cNvPr id="15" name="Right Brace 14"/>
          <p:cNvSpPr/>
          <p:nvPr/>
        </p:nvSpPr>
        <p:spPr bwMode="auto">
          <a:xfrm>
            <a:off x="5439833" y="1142991"/>
            <a:ext cx="127000" cy="571500"/>
          </a:xfrm>
          <a:prstGeom prst="rightBrac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6834" y="1079489"/>
            <a:ext cx="3236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Experimentally Challenging</a:t>
            </a:r>
          </a:p>
          <a:p>
            <a:r>
              <a:rPr lang="en-US" sz="1600" dirty="0" smtClean="0"/>
              <a:t>A</a:t>
            </a:r>
            <a:r>
              <a:rPr lang="en-US" sz="1600" baseline="-25000" dirty="0" smtClean="0"/>
              <a:t>LL</a:t>
            </a:r>
            <a:r>
              <a:rPr lang="en-US" sz="1600" dirty="0" smtClean="0"/>
              <a:t> ≲ 0.001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/>
              <a:t>high </a:t>
            </a:r>
            <a:r>
              <a:rPr lang="en-US" sz="1600" dirty="0" err="1" smtClean="0"/>
              <a:t>Lumi</a:t>
            </a: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/>
              <a:t>good control of systematics</a:t>
            </a:r>
          </a:p>
        </p:txBody>
      </p:sp>
      <p:pic>
        <p:nvPicPr>
          <p:cNvPr id="14" name="Picture 13" descr="mpc_all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7437"/>
          <a:stretch/>
        </p:blipFill>
        <p:spPr>
          <a:xfrm>
            <a:off x="2880782" y="4471058"/>
            <a:ext cx="2999416" cy="23869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78500" y="4868333"/>
            <a:ext cx="234015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Many more probes: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± </a:t>
            </a:r>
            <a:r>
              <a:rPr lang="en-US" sz="1600" dirty="0" smtClean="0">
                <a:sym typeface="Wingdings"/>
              </a:rPr>
              <a:t> sign of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smtClean="0">
                <a:sym typeface="Wingdings"/>
              </a:rPr>
              <a:t>g(x)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direct photon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heavy </a:t>
            </a:r>
            <a:r>
              <a:rPr lang="en-US" sz="1600" dirty="0" err="1" smtClean="0">
                <a:sym typeface="Wingdings"/>
              </a:rPr>
              <a:t>flavour</a:t>
            </a:r>
            <a:endParaRPr lang="en-US" sz="1600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…..</a:t>
            </a:r>
            <a:endParaRPr lang="en-US" sz="1600" dirty="0"/>
          </a:p>
        </p:txBody>
      </p:sp>
      <p:sp>
        <p:nvSpPr>
          <p:cNvPr id="19" name="Right Brace 18"/>
          <p:cNvSpPr/>
          <p:nvPr/>
        </p:nvSpPr>
        <p:spPr bwMode="auto">
          <a:xfrm>
            <a:off x="7525252" y="5507989"/>
            <a:ext cx="274320" cy="492760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51830" y="5520690"/>
            <a:ext cx="156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theoretically clean</a:t>
            </a:r>
          </a:p>
          <a:p>
            <a:r>
              <a:rPr lang="en-US" sz="1200" dirty="0" smtClean="0"/>
              <a:t>luminosity hungry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417" y="2167470"/>
            <a:ext cx="5043170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new Jet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36792"/>
              </p:ext>
            </p:extLst>
          </p:nvPr>
        </p:nvGraphicFramePr>
        <p:xfrm>
          <a:off x="769938" y="1544109"/>
          <a:ext cx="35702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74" name="Equation" r:id="rId3" imgW="3035300" imgH="571500" progId="Equation.DSMT4">
                  <p:embed/>
                </p:oleObj>
              </mc:Choice>
              <mc:Fallback>
                <p:oleObj name="Equation" r:id="rId3" imgW="30353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9938" y="1544109"/>
                        <a:ext cx="3570287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979999"/>
              </p:ext>
            </p:extLst>
          </p:nvPr>
        </p:nvGraphicFramePr>
        <p:xfrm>
          <a:off x="5005918" y="1516062"/>
          <a:ext cx="37639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75" name="Equation" r:id="rId5" imgW="3200400" imgH="571500" progId="Equation.DSMT4">
                  <p:embed/>
                </p:oleObj>
              </mc:Choice>
              <mc:Fallback>
                <p:oleObj name="Equation" r:id="rId5" imgW="32004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5918" y="1516062"/>
                        <a:ext cx="3763963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0" y="2293408"/>
            <a:ext cx="4569883" cy="4430184"/>
            <a:chOff x="0" y="2293408"/>
            <a:chExt cx="4569883" cy="4430184"/>
          </a:xfrm>
        </p:grpSpPr>
        <p:pic>
          <p:nvPicPr>
            <p:cNvPr id="7" name="Picture 6" descr="deltag_may13.e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3" r="9362"/>
            <a:stretch/>
          </p:blipFill>
          <p:spPr>
            <a:xfrm>
              <a:off x="0" y="2293408"/>
              <a:ext cx="4569883" cy="44301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46043" y="5271562"/>
              <a:ext cx="915635" cy="389850"/>
            </a:xfrm>
            <a:prstGeom prst="rect">
              <a:avLst/>
            </a:prstGeom>
            <a:solidFill>
              <a:srgbClr val="D1F2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2013 500 </a:t>
              </a:r>
              <a:r>
                <a:rPr lang="en-US" sz="800" dirty="0" err="1" smtClean="0"/>
                <a:t>GeV</a:t>
              </a:r>
              <a:endParaRPr lang="en-US" sz="800" dirty="0" smtClean="0"/>
            </a:p>
            <a:p>
              <a:pPr>
                <a:lnSpc>
                  <a:spcPct val="150000"/>
                </a:lnSpc>
              </a:pPr>
              <a:r>
                <a:rPr lang="en-US" sz="800" dirty="0" smtClean="0"/>
                <a:t>2015 200 </a:t>
              </a:r>
              <a:r>
                <a:rPr lang="en-US" sz="800" dirty="0" err="1" smtClean="0"/>
                <a:t>GeV</a:t>
              </a:r>
              <a:endParaRPr lang="en-US" sz="800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702734" y="4205817"/>
              <a:ext cx="364066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677335" y="3926416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Dc</a:t>
              </a:r>
              <a:r>
                <a:rPr lang="en-US" sz="1200" baseline="30000" dirty="0" smtClean="0">
                  <a:latin typeface="Symbol" charset="2"/>
                  <a:cs typeface="Symbol" charset="2"/>
                </a:rPr>
                <a:t>2</a:t>
              </a:r>
              <a:r>
                <a:rPr lang="en-US" sz="1200" dirty="0" smtClean="0">
                  <a:latin typeface="Symbol" charset="2"/>
                  <a:cs typeface="Symbol" charset="2"/>
                </a:rPr>
                <a:t>=2%</a:t>
              </a:r>
              <a:endParaRPr lang="en-US" sz="1200" baseline="30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81501" y="2314575"/>
            <a:ext cx="4402667" cy="4419600"/>
            <a:chOff x="4381501" y="2314575"/>
            <a:chExt cx="4402667" cy="4419600"/>
          </a:xfrm>
        </p:grpSpPr>
        <p:pic>
          <p:nvPicPr>
            <p:cNvPr id="6" name="Picture 5" descr="deltag_ext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2" r="12679"/>
            <a:stretch/>
          </p:blipFill>
          <p:spPr>
            <a:xfrm>
              <a:off x="4381501" y="2314575"/>
              <a:ext cx="4402667" cy="4419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04473" y="5323396"/>
              <a:ext cx="915635" cy="389850"/>
            </a:xfrm>
            <a:prstGeom prst="rect">
              <a:avLst/>
            </a:prstGeom>
            <a:solidFill>
              <a:srgbClr val="D1F2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2013 500 </a:t>
              </a:r>
              <a:r>
                <a:rPr lang="en-US" sz="800" dirty="0" err="1" smtClean="0"/>
                <a:t>GeV</a:t>
              </a:r>
              <a:endParaRPr lang="en-US" sz="800" dirty="0" smtClean="0"/>
            </a:p>
            <a:p>
              <a:pPr>
                <a:lnSpc>
                  <a:spcPct val="150000"/>
                </a:lnSpc>
              </a:pPr>
              <a:r>
                <a:rPr lang="en-US" sz="800" dirty="0" smtClean="0"/>
                <a:t>2015 200 </a:t>
              </a:r>
              <a:r>
                <a:rPr lang="en-US" sz="800" dirty="0" err="1" smtClean="0"/>
                <a:t>GeV</a:t>
              </a:r>
              <a:endParaRPr lang="en-US" sz="800" dirty="0"/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5080001" y="4222750"/>
              <a:ext cx="364066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5052485" y="3983562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Dc</a:t>
              </a:r>
              <a:r>
                <a:rPr lang="en-US" sz="1200" baseline="30000" dirty="0" smtClean="0">
                  <a:latin typeface="Symbol" charset="2"/>
                  <a:cs typeface="Symbol" charset="2"/>
                </a:rPr>
                <a:t>2</a:t>
              </a:r>
              <a:r>
                <a:rPr lang="en-US" sz="1200" dirty="0" smtClean="0">
                  <a:latin typeface="Symbol" charset="2"/>
                  <a:cs typeface="Symbol" charset="2"/>
                </a:rPr>
                <a:t>=2%</a:t>
              </a:r>
              <a:endParaRPr lang="en-US" sz="1200" baseline="300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0526" y="783167"/>
            <a:ext cx="8741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of inclusive jet data 2009 to 2015 at √s=200 </a:t>
            </a:r>
            <a:r>
              <a:rPr lang="en-US" dirty="0" err="1" smtClean="0"/>
              <a:t>GeV</a:t>
            </a:r>
            <a:r>
              <a:rPr lang="en-US" dirty="0" smtClean="0"/>
              <a:t> and √s=500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g(x)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uncertainties reduce by factor 2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900333" y="5852583"/>
            <a:ext cx="0" cy="4656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2586567" y="5814483"/>
            <a:ext cx="0" cy="4656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861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1" y="1452875"/>
            <a:ext cx="7422065" cy="526542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8083" y="0"/>
            <a:ext cx="9472083" cy="609600"/>
          </a:xfrm>
        </p:spPr>
        <p:txBody>
          <a:bodyPr/>
          <a:lstStyle/>
          <a:p>
            <a:pPr lvl="0"/>
            <a:r>
              <a:rPr lang="en-US" sz="26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Beauty of Colliders: Kinematic Coverage</a:t>
            </a:r>
            <a:endParaRPr lang="en-US" sz="26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1" name="Textfeld 11"/>
          <p:cNvSpPr txBox="1"/>
          <p:nvPr/>
        </p:nvSpPr>
        <p:spPr>
          <a:xfrm>
            <a:off x="1217946" y="5009203"/>
            <a:ext cx="2439673" cy="98488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R</a:t>
            </a:r>
            <a:r>
              <a:rPr lang="en-US" sz="1400" b="1" dirty="0" smtClean="0">
                <a:solidFill>
                  <a:srgbClr val="008000"/>
                </a:solidFill>
              </a:rPr>
              <a:t>H</a:t>
            </a:r>
            <a:r>
              <a:rPr lang="en-US" sz="1400" b="1" dirty="0" smtClean="0">
                <a:solidFill>
                  <a:srgbClr val="0000FF"/>
                </a:solidFill>
              </a:rPr>
              <a:t>I</a:t>
            </a:r>
            <a:r>
              <a:rPr lang="en-US" sz="1400" b="1" dirty="0" smtClean="0">
                <a:solidFill>
                  <a:srgbClr val="008000"/>
                </a:solidFill>
              </a:rPr>
              <a:t>C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00FF"/>
                </a:solidFill>
              </a:rPr>
              <a:t>pp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data</a:t>
            </a:r>
          </a:p>
          <a:p>
            <a:pPr algn="ctr"/>
            <a:r>
              <a:rPr lang="en-US" sz="1400" b="1" dirty="0" smtClean="0"/>
              <a:t>constraining </a:t>
            </a:r>
            <a:r>
              <a:rPr lang="en-US" sz="1400" b="1" dirty="0" err="1" smtClean="0"/>
              <a:t>Δg(x</a:t>
            </a:r>
            <a:r>
              <a:rPr lang="en-US" sz="140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0.01 </a:t>
            </a:r>
            <a:r>
              <a:rPr lang="en-US" sz="1400" b="1" dirty="0" smtClean="0">
                <a:solidFill>
                  <a:srgbClr val="FF0000"/>
                </a:solidFill>
              </a:rPr>
              <a:t>&lt; x &lt;0.2</a:t>
            </a:r>
          </a:p>
          <a:p>
            <a:pPr algn="ctr"/>
            <a:r>
              <a:rPr lang="en-US" sz="1100" dirty="0" smtClean="0"/>
              <a:t>data plotted at </a:t>
            </a:r>
            <a:r>
              <a:rPr lang="en-US" sz="1100" dirty="0" err="1" smtClean="0"/>
              <a:t>x</a:t>
            </a:r>
            <a:r>
              <a:rPr lang="en-US" sz="1100" baseline="-25000" dirty="0" err="1" smtClean="0"/>
              <a:t>T</a:t>
            </a:r>
            <a:r>
              <a:rPr lang="en-US" sz="1100" dirty="0" smtClean="0"/>
              <a:t>=2p</a:t>
            </a:r>
            <a:r>
              <a:rPr lang="en-US" sz="1100" baseline="-25000" dirty="0" smtClean="0"/>
              <a:t>T</a:t>
            </a:r>
            <a:r>
              <a:rPr lang="en-US" sz="1100" dirty="0" smtClean="0"/>
              <a:t>/√s</a:t>
            </a:r>
            <a:endParaRPr lang="en-US" sz="1100" dirty="0"/>
          </a:p>
        </p:txBody>
      </p:sp>
      <p:sp>
        <p:nvSpPr>
          <p:cNvPr id="12" name="Parallelogramm 9"/>
          <p:cNvSpPr/>
          <p:nvPr/>
        </p:nvSpPr>
        <p:spPr>
          <a:xfrm rot="540000">
            <a:off x="4993119" y="1796936"/>
            <a:ext cx="1875992" cy="3998285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7250" y="6489700"/>
            <a:ext cx="4121148" cy="368300"/>
          </a:xfrm>
        </p:spPr>
        <p:txBody>
          <a:bodyPr/>
          <a:lstStyle/>
          <a:p>
            <a:r>
              <a:rPr lang="cs-CZ" dirty="0" smtClean="0"/>
              <a:t>JLAB UGM, </a:t>
            </a:r>
            <a:r>
              <a:rPr lang="cs-CZ" dirty="0" err="1" smtClean="0"/>
              <a:t>Newport</a:t>
            </a:r>
            <a:r>
              <a:rPr lang="cs-CZ" dirty="0" smtClean="0"/>
              <a:t> </a:t>
            </a:r>
            <a:r>
              <a:rPr lang="cs-CZ" dirty="0" err="1" smtClean="0"/>
              <a:t>News</a:t>
            </a:r>
            <a:r>
              <a:rPr lang="cs-CZ" dirty="0" smtClean="0"/>
              <a:t> May 2013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174750" y="518583"/>
            <a:ext cx="21167" cy="1333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885302"/>
              </p:ext>
            </p:extLst>
          </p:nvPr>
        </p:nvGraphicFramePr>
        <p:xfrm>
          <a:off x="1221316" y="594785"/>
          <a:ext cx="1742017" cy="26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0" name="Equation" r:id="rId4" imgW="1409700" imgH="215900" progId="Equation.DSMT4">
                  <p:embed/>
                </p:oleObj>
              </mc:Choice>
              <mc:Fallback>
                <p:oleObj name="Equation" r:id="rId4" imgW="14097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1316" y="594785"/>
                        <a:ext cx="1742017" cy="26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5852583" y="866608"/>
            <a:ext cx="1364476" cy="540983"/>
            <a:chOff x="5852583" y="866608"/>
            <a:chExt cx="1364476" cy="540983"/>
          </a:xfrm>
        </p:grpSpPr>
        <p:sp>
          <p:nvSpPr>
            <p:cNvPr id="24" name="Oval 23"/>
            <p:cNvSpPr/>
            <p:nvPr/>
          </p:nvSpPr>
          <p:spPr>
            <a:xfrm>
              <a:off x="5947833" y="866608"/>
              <a:ext cx="1206500" cy="540983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52583" y="973665"/>
              <a:ext cx="1364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0.05&lt;x&lt;0.4</a:t>
              </a:r>
              <a:endParaRPr lang="en-US" sz="1600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5941481" y="892008"/>
            <a:ext cx="1206500" cy="54098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487583" y="1439333"/>
            <a:ext cx="603250" cy="2667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 rot="20820000">
            <a:off x="6656924" y="1809752"/>
            <a:ext cx="461665" cy="1644816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Evolution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57073" y="585188"/>
            <a:ext cx="2095500" cy="1323439"/>
            <a:chOff x="3397251" y="585188"/>
            <a:chExt cx="2095500" cy="1323439"/>
          </a:xfrm>
        </p:grpSpPr>
        <p:sp>
          <p:nvSpPr>
            <p:cNvPr id="28" name="Textfeld 16"/>
            <p:cNvSpPr txBox="1"/>
            <p:nvPr/>
          </p:nvSpPr>
          <p:spPr>
            <a:xfrm>
              <a:off x="3397251" y="585188"/>
              <a:ext cx="2095500" cy="132343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novel electroweak 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b="1" dirty="0" smtClean="0"/>
            </a:p>
            <a:p>
              <a:pPr algn="ctr"/>
              <a:endParaRPr lang="en-US" sz="1600" dirty="0"/>
            </a:p>
            <a:p>
              <a:pPr algn="ctr"/>
              <a:r>
                <a:rPr lang="en-US" sz="1600" b="1" dirty="0" smtClean="0"/>
                <a:t>probe</a:t>
              </a:r>
              <a:endParaRPr lang="en-US" sz="1400" dirty="0" smtClean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9051" y="857250"/>
              <a:ext cx="1219200" cy="804231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651" y="2180513"/>
            <a:ext cx="654433" cy="391237"/>
          </a:xfrm>
          <a:prstGeom prst="rect">
            <a:avLst/>
          </a:prstGeom>
        </p:spPr>
      </p:pic>
      <p:pic>
        <p:nvPicPr>
          <p:cNvPr id="44" name="Bild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2541" y="2205635"/>
            <a:ext cx="467783" cy="332257"/>
          </a:xfrm>
          <a:prstGeom prst="rect">
            <a:avLst/>
          </a:prstGeom>
          <a:solidFill>
            <a:srgbClr val="FFFF66"/>
          </a:solidFill>
        </p:spPr>
      </p:pic>
      <p:pic>
        <p:nvPicPr>
          <p:cNvPr id="45" name="Bild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835" y="2179613"/>
            <a:ext cx="516828" cy="354518"/>
          </a:xfrm>
          <a:prstGeom prst="rect">
            <a:avLst/>
          </a:prstGeom>
          <a:solidFill>
            <a:srgbClr val="FFFF66"/>
          </a:solidFill>
        </p:spPr>
      </p:pic>
    </p:spTree>
    <p:extLst>
      <p:ext uri="{BB962C8B-B14F-4D97-AF65-F5344CB8AC3E}">
        <p14:creationId xmlns:p14="http://schemas.microsoft.com/office/powerpoint/2010/main" val="10057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5087 0.469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34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orizontal Scroll 20"/>
          <p:cNvSpPr/>
          <p:nvPr/>
        </p:nvSpPr>
        <p:spPr bwMode="auto">
          <a:xfrm>
            <a:off x="4582592" y="3450158"/>
            <a:ext cx="4106333" cy="1672166"/>
          </a:xfrm>
          <a:prstGeom prst="horizontalScroll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275190"/>
            <a:ext cx="5545667" cy="3234972"/>
          </a:xfrm>
          <a:prstGeom prst="rect">
            <a:avLst/>
          </a:prstGeom>
        </p:spPr>
      </p:pic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cap="none" dirty="0" err="1" smtClean="0"/>
              <a:t>q</a:t>
            </a:r>
            <a:r>
              <a:rPr lang="en-US" dirty="0" smtClean="0"/>
              <a:t>: W Production Basics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28371"/>
              </p:ext>
            </p:extLst>
          </p:nvPr>
        </p:nvGraphicFramePr>
        <p:xfrm>
          <a:off x="52915" y="514349"/>
          <a:ext cx="1122362" cy="68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" name="Equation" r:id="rId4" imgW="1181100" imgH="723900" progId="Equation.DSMT4">
                  <p:embed/>
                </p:oleObj>
              </mc:Choice>
              <mc:Fallback>
                <p:oleObj name="Equation" r:id="rId4" imgW="11811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5" y="514349"/>
                        <a:ext cx="1122362" cy="6883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89084"/>
              </p:ext>
            </p:extLst>
          </p:nvPr>
        </p:nvGraphicFramePr>
        <p:xfrm>
          <a:off x="4663546" y="1680636"/>
          <a:ext cx="4406370" cy="48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Equation" r:id="rId6" imgW="8242300" imgH="901700" progId="Equation.DSMT4">
                  <p:embed/>
                </p:oleObj>
              </mc:Choice>
              <mc:Fallback>
                <p:oleObj name="Equation" r:id="rId6" imgW="82423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546" y="1680636"/>
                        <a:ext cx="4406370" cy="481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3799417" y="571040"/>
            <a:ext cx="53445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b="1" dirty="0">
                <a:latin typeface="Comic Sans MS"/>
                <a:cs typeface="Comic Sans MS"/>
              </a:rPr>
              <a:t>Since W is maximally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parity violating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W’s couple only to one </a:t>
            </a:r>
            <a:r>
              <a:rPr lang="en-US" sz="1600" b="1" dirty="0" err="1" smtClean="0">
                <a:latin typeface="Comic Sans MS"/>
                <a:cs typeface="Comic Sans MS"/>
              </a:rPr>
              <a:t>parton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helicity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algn="r">
              <a:spcBef>
                <a:spcPts val="0"/>
              </a:spcBef>
            </a:pP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l-GR" sz="1600" b="1" dirty="0" smtClean="0">
                <a:latin typeface="Comic Sans MS"/>
                <a:ea typeface="Tahoma" charset="0"/>
                <a:cs typeface="Comic Sans MS"/>
              </a:rPr>
              <a:t>Δ</a:t>
            </a:r>
            <a:r>
              <a:rPr lang="en-US" sz="1600" b="1" dirty="0" err="1" smtClean="0">
                <a:latin typeface="Comic Sans MS"/>
                <a:ea typeface="Tahoma" charset="0"/>
                <a:cs typeface="Comic Sans MS"/>
              </a:rPr>
              <a:t>u</a:t>
            </a:r>
            <a:r>
              <a:rPr lang="en-US" sz="1600" b="1" dirty="0" smtClean="0">
                <a:latin typeface="Comic Sans MS"/>
                <a:ea typeface="Tahoma" charset="0"/>
                <a:cs typeface="Comic Sans MS"/>
              </a:rPr>
              <a:t> </a:t>
            </a:r>
            <a:r>
              <a:rPr lang="en-US" sz="1600" b="1" dirty="0">
                <a:latin typeface="Comic Sans MS"/>
                <a:ea typeface="Tahoma" charset="0"/>
                <a:cs typeface="Comic Sans MS"/>
              </a:rPr>
              <a:t>and </a:t>
            </a:r>
            <a:r>
              <a:rPr lang="el-GR" sz="1600" b="1" dirty="0">
                <a:latin typeface="Comic Sans MS"/>
                <a:cs typeface="Comic Sans MS"/>
              </a:rPr>
              <a:t>Δ</a:t>
            </a:r>
            <a:r>
              <a:rPr lang="en-US" sz="1600" b="1" dirty="0">
                <a:latin typeface="Comic Sans MS"/>
                <a:cs typeface="Comic Sans MS"/>
              </a:rPr>
              <a:t>d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result in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n-US" sz="1600" b="1" dirty="0">
                <a:latin typeface="Comic Sans MS"/>
                <a:cs typeface="Comic Sans MS"/>
              </a:rPr>
              <a:t>asymmetries.</a:t>
            </a:r>
            <a:endParaRPr lang="el-GR" sz="1600" b="1" dirty="0">
              <a:latin typeface="Comic Sans MS"/>
              <a:cs typeface="Comic Sans MS"/>
            </a:endParaRPr>
          </a:p>
        </p:txBody>
      </p:sp>
      <p:pic>
        <p:nvPicPr>
          <p:cNvPr id="43" name="Bild 2"/>
          <p:cNvPicPr>
            <a:picLocks noChangeAspect="1"/>
          </p:cNvPicPr>
          <p:nvPr/>
        </p:nvPicPr>
        <p:blipFill rotWithShape="1">
          <a:blip r:embed="rId8">
            <a:lum bright="-5000" contrast="5000"/>
          </a:blip>
          <a:srcRect r="52149" b="3676"/>
          <a:stretch/>
        </p:blipFill>
        <p:spPr>
          <a:xfrm>
            <a:off x="1144383" y="3070278"/>
            <a:ext cx="2932190" cy="2795275"/>
          </a:xfrm>
          <a:prstGeom prst="rect">
            <a:avLst/>
          </a:prstGeom>
        </p:spPr>
      </p:pic>
      <p:pic>
        <p:nvPicPr>
          <p:cNvPr id="45" name="Bild 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5" y="3998139"/>
            <a:ext cx="419100" cy="241300"/>
          </a:xfrm>
          <a:prstGeom prst="rect">
            <a:avLst/>
          </a:prstGeom>
        </p:spPr>
      </p:pic>
      <p:pic>
        <p:nvPicPr>
          <p:cNvPr id="46" name="Bild 11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345" y="4570168"/>
            <a:ext cx="419100" cy="2413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1198" y="5632966"/>
            <a:ext cx="4269311" cy="1214448"/>
            <a:chOff x="4870448" y="3336397"/>
            <a:chExt cx="4269311" cy="1214448"/>
          </a:xfrm>
        </p:grpSpPr>
        <p:grpSp>
          <p:nvGrpSpPr>
            <p:cNvPr id="48" name="Gruppierung 23"/>
            <p:cNvGrpSpPr/>
            <p:nvPr/>
          </p:nvGrpSpPr>
          <p:grpSpPr>
            <a:xfrm>
              <a:off x="5201774" y="3642154"/>
              <a:ext cx="3509838" cy="695893"/>
              <a:chOff x="929373" y="4656687"/>
              <a:chExt cx="3509838" cy="695893"/>
            </a:xfrm>
          </p:grpSpPr>
          <p:pic>
            <p:nvPicPr>
              <p:cNvPr id="50" name="Bild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2878" y="4656687"/>
                <a:ext cx="1462301" cy="695893"/>
              </a:xfrm>
              <a:prstGeom prst="rect">
                <a:avLst/>
              </a:prstGeom>
            </p:spPr>
          </p:pic>
          <p:cxnSp>
            <p:nvCxnSpPr>
              <p:cNvPr id="51" name="Gerade Verbindung mit Pfeil 8"/>
              <p:cNvCxnSpPr/>
              <p:nvPr/>
            </p:nvCxnSpPr>
            <p:spPr>
              <a:xfrm>
                <a:off x="929373" y="4732356"/>
                <a:ext cx="3509838" cy="1588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headEnd type="arrow"/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12"/>
              <p:cNvSpPr txBox="1"/>
              <p:nvPr/>
            </p:nvSpPr>
            <p:spPr>
              <a:xfrm>
                <a:off x="1040370" y="4716037"/>
                <a:ext cx="769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small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t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3" name="Textfeld 14"/>
              <p:cNvSpPr txBox="1"/>
              <p:nvPr/>
            </p:nvSpPr>
            <p:spPr>
              <a:xfrm>
                <a:off x="3605429" y="4716037"/>
                <a:ext cx="774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large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u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5264413"/>
                </p:ext>
              </p:extLst>
            </p:nvPr>
          </p:nvGraphicFramePr>
          <p:xfrm>
            <a:off x="7628459" y="3346448"/>
            <a:ext cx="1511300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" name="Equation" r:id="rId12" imgW="939800" imgH="215900" progId="Equation.DSMT4">
                    <p:embed/>
                  </p:oleObj>
                </mc:Choice>
                <mc:Fallback>
                  <p:oleObj name="Equation" r:id="rId12" imgW="9398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628459" y="3346448"/>
                          <a:ext cx="1511300" cy="347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528942"/>
                </p:ext>
              </p:extLst>
            </p:nvPr>
          </p:nvGraphicFramePr>
          <p:xfrm>
            <a:off x="4870448" y="3336397"/>
            <a:ext cx="14700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2" name="Equation" r:id="rId14" imgW="914400" imgH="228600" progId="Equation.DSMT4">
                    <p:embed/>
                  </p:oleObj>
                </mc:Choice>
                <mc:Fallback>
                  <p:oleObj name="Equation" r:id="rId14" imgW="914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70448" y="3336397"/>
                          <a:ext cx="147002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2989054"/>
                </p:ext>
              </p:extLst>
            </p:nvPr>
          </p:nvGraphicFramePr>
          <p:xfrm>
            <a:off x="5513918" y="4229111"/>
            <a:ext cx="2949228" cy="32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3" name="Equation" r:id="rId16" imgW="2095500" imgH="228600" progId="Equation.DSMT4">
                    <p:embed/>
                  </p:oleObj>
                </mc:Choice>
                <mc:Fallback>
                  <p:oleObj name="Equation" r:id="rId16" imgW="2095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13918" y="4229111"/>
                          <a:ext cx="2949228" cy="321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485465" y="5884334"/>
            <a:ext cx="77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forward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35200" y="5856818"/>
            <a:ext cx="87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backward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921253" y="3682991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dirty="0" smtClean="0"/>
              <a:t>very high Q2-scale</a:t>
            </a:r>
          </a:p>
          <a:p>
            <a:r>
              <a:rPr lang="en-US" dirty="0" smtClean="0"/>
              <a:t>extremely clean theoretically </a:t>
            </a:r>
          </a:p>
          <a:p>
            <a:r>
              <a:rPr lang="en-US" dirty="0" smtClean="0"/>
              <a:t>No Fragmentation function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129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W-Results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40" y="780209"/>
            <a:ext cx="2410460" cy="2538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51" y="724964"/>
            <a:ext cx="2592324" cy="2464308"/>
          </a:xfrm>
          <a:prstGeom prst="rect">
            <a:avLst/>
          </a:prstGeom>
        </p:spPr>
      </p:pic>
      <p:pic>
        <p:nvPicPr>
          <p:cNvPr id="10" name="Picture 9" descr="alfi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714169"/>
            <a:ext cx="3746500" cy="248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40" y="277289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Run-2009: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12" name="Picture 11" descr="phenix_75_72dpi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5710"/>
            <a:ext cx="680720" cy="222180"/>
          </a:xfrm>
          <a:prstGeom prst="rect">
            <a:avLst/>
          </a:prstGeom>
        </p:spPr>
      </p:pic>
      <p:pic>
        <p:nvPicPr>
          <p:cNvPr id="13" name="Picture 12" descr="STAR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60" y="432230"/>
            <a:ext cx="774700" cy="3672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" y="3218190"/>
            <a:ext cx="30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PHENIX Run 2009-2012: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84242" y="5548094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result from </a:t>
            </a:r>
          </a:p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arms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34320"/>
            <a:ext cx="3810000" cy="1816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4721225"/>
            <a:ext cx="3803650" cy="1790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700000">
            <a:off x="2158931" y="3015092"/>
            <a:ext cx="4632949" cy="8309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And then came Run-2012</a:t>
            </a:r>
          </a:p>
          <a:p>
            <a:pPr algn="ctr"/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∫</a:t>
            </a:r>
            <a:r>
              <a:rPr lang="en-US" sz="24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L</a:t>
            </a:r>
            <a:r>
              <a:rPr lang="en-US" sz="2400" baseline="-25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del</a:t>
            </a:r>
            <a:r>
              <a:rPr lang="en-US" sz="24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= 130 pb</a:t>
            </a:r>
            <a:r>
              <a:rPr lang="en-US" sz="24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-1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and P</a:t>
            </a:r>
            <a:r>
              <a:rPr lang="en-US" sz="24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B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~ 55%</a:t>
            </a:r>
          </a:p>
        </p:txBody>
      </p:sp>
    </p:spTree>
    <p:extLst>
      <p:ext uri="{BB962C8B-B14F-4D97-AF65-F5344CB8AC3E}">
        <p14:creationId xmlns:p14="http://schemas.microsoft.com/office/powerpoint/2010/main" val="4169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1232" y="0"/>
            <a:ext cx="2730380" cy="1384300"/>
            <a:chOff x="6227233" y="531283"/>
            <a:chExt cx="2730380" cy="1384300"/>
          </a:xfrm>
        </p:grpSpPr>
        <p:pic>
          <p:nvPicPr>
            <p:cNvPr id="28" name="Picture 27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233" y="531283"/>
              <a:ext cx="1791860" cy="13843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916342" y="751417"/>
              <a:ext cx="1041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DSSV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</a:t>
            </a:r>
            <a:r>
              <a:rPr lang="en-US" dirty="0" err="1" smtClean="0"/>
              <a:t>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deltad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64163" y="3714749"/>
            <a:ext cx="3529330" cy="3101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ltaubar-w-impact-data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016499" y="603249"/>
            <a:ext cx="3529330" cy="308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val 9"/>
          <p:cNvSpPr/>
          <p:nvPr/>
        </p:nvSpPr>
        <p:spPr bwMode="auto">
          <a:xfrm>
            <a:off x="5782737" y="5676902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Star_WAL_2012_DNP0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5" t="10031" r="3035" b="154"/>
          <a:stretch/>
        </p:blipFill>
        <p:spPr>
          <a:xfrm>
            <a:off x="153076" y="1005421"/>
            <a:ext cx="4320540" cy="4975517"/>
          </a:xfrm>
          <a:prstGeom prst="rect">
            <a:avLst/>
          </a:prstGeom>
        </p:spPr>
      </p:pic>
      <p:pic>
        <p:nvPicPr>
          <p:cNvPr id="12" name="Picture 11" descr="Star_WAL_2012_DNP1wp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r="3400"/>
          <a:stretch/>
        </p:blipFill>
        <p:spPr>
          <a:xfrm>
            <a:off x="283637" y="860423"/>
            <a:ext cx="4173641" cy="512680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6783917" y="6180667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376582" y="1559469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073900" y="3052233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17040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4" name="Equation" r:id="rId8" imgW="228600" imgH="190500" progId="Equation.DSMT4">
                  <p:embed/>
                </p:oleObj>
              </mc:Choice>
              <mc:Fallback>
                <p:oleObj name="Equation" r:id="rId8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931533"/>
              </p:ext>
            </p:extLst>
          </p:nvPr>
        </p:nvGraphicFramePr>
        <p:xfrm>
          <a:off x="4803775" y="1784350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5" name="Equation" r:id="rId10" imgW="215900" imgH="165100" progId="Equation.DSMT4">
                  <p:embed/>
                </p:oleObj>
              </mc:Choice>
              <mc:Fallback>
                <p:oleObj name="Equation" r:id="rId10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3775" y="1784350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 bwMode="auto">
          <a:xfrm>
            <a:off x="7268637" y="2601385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2" name="Picture 21" descr="Star_WAL_2012_DNP1.ep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r="3796"/>
          <a:stretch/>
        </p:blipFill>
        <p:spPr>
          <a:xfrm>
            <a:off x="273053" y="881591"/>
            <a:ext cx="4156532" cy="512680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69427" y="2830427"/>
            <a:ext cx="4611960" cy="1287546"/>
            <a:chOff x="2169427" y="2830427"/>
            <a:chExt cx="4611960" cy="1287546"/>
          </a:xfrm>
        </p:grpSpPr>
        <p:sp>
          <p:nvSpPr>
            <p:cNvPr id="23" name="TextBox 22"/>
            <p:cNvSpPr txBox="1"/>
            <p:nvPr/>
          </p:nvSpPr>
          <p:spPr>
            <a:xfrm rot="20700000">
              <a:off x="2169427" y="2830427"/>
              <a:ext cx="4611960" cy="120032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Already Run-2012 data alone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have a significant impact on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6631139"/>
                </p:ext>
              </p:extLst>
            </p:nvPr>
          </p:nvGraphicFramePr>
          <p:xfrm>
            <a:off x="3760257" y="3746498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36" name="Equation" r:id="rId13" imgW="215900" imgH="165100" progId="Equation.DSMT4">
                    <p:embed/>
                  </p:oleObj>
                </mc:Choice>
                <mc:Fallback>
                  <p:oleObj name="Equation" r:id="rId13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760257" y="3746498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0672827"/>
                </p:ext>
              </p:extLst>
            </p:nvPr>
          </p:nvGraphicFramePr>
          <p:xfrm>
            <a:off x="4906435" y="3397248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37" name="Equation" r:id="rId14" imgW="228600" imgH="190500" progId="Equation.DSMT4">
                    <p:embed/>
                  </p:oleObj>
                </mc:Choice>
                <mc:Fallback>
                  <p:oleObj name="Equation" r:id="rId14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906435" y="3397248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219710" y="5865594"/>
            <a:ext cx="281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STAR-W 2009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DSSV++:</a:t>
            </a:r>
            <a:r>
              <a:rPr lang="en-US" sz="1200" dirty="0">
                <a:solidFill>
                  <a:srgbClr val="008000"/>
                </a:solidFill>
              </a:rPr>
              <a:t> DSSV+ </a:t>
            </a:r>
            <a:r>
              <a:rPr lang="en-US" sz="1200" dirty="0"/>
              <a:t>&amp; </a:t>
            </a:r>
            <a:r>
              <a:rPr lang="en-US" sz="1200" dirty="0" smtClean="0"/>
              <a:t>RHIC-</a:t>
            </a:r>
            <a:r>
              <a:rPr lang="en-US" sz="1200" dirty="0"/>
              <a:t>W </a:t>
            </a:r>
            <a:r>
              <a:rPr lang="en-US" sz="1200" dirty="0" err="1" smtClean="0"/>
              <a:t>proj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42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JLAB UGM, Newport News May 2013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7677" y="1628775"/>
            <a:ext cx="1108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endParaRPr lang="en-US" sz="2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6932" y="3284538"/>
            <a:ext cx="676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202723" y="299878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504701" y="2478088"/>
            <a:ext cx="1109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845021" y="2565400"/>
            <a:ext cx="440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 smtClean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  <a:endParaRPr lang="en-US" sz="1600" b="1" u="sng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ERL Test Facility </a:t>
              </a:r>
              <a:endParaRPr lang="en-US" sz="1400" b="1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7675301" y="1636924"/>
            <a:ext cx="945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-TF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grpSp>
        <p:nvGrpSpPr>
          <p:cNvPr id="88" name="Group 40"/>
          <p:cNvGrpSpPr>
            <a:grpSpLocks/>
          </p:cNvGrpSpPr>
          <p:nvPr/>
        </p:nvGrpSpPr>
        <p:grpSpPr bwMode="auto">
          <a:xfrm>
            <a:off x="3589338" y="3096579"/>
            <a:ext cx="4965700" cy="3662364"/>
            <a:chOff x="1109" y="1414"/>
            <a:chExt cx="3128" cy="2307"/>
          </a:xfrm>
        </p:grpSpPr>
        <p:pic>
          <p:nvPicPr>
            <p:cNvPr id="89" name="Picture 41" descr="star_detector"/>
            <p:cNvPicPr>
              <a:picLocks noChangeAspect="1" noChangeArrowheads="1"/>
            </p:cNvPicPr>
            <p:nvPr/>
          </p:nvPicPr>
          <p:blipFill>
            <a:blip r:embed="rId6"/>
            <a:srcRect l="2126" t="7680"/>
            <a:stretch>
              <a:fillRect/>
            </a:stretch>
          </p:blipFill>
          <p:spPr bwMode="auto">
            <a:xfrm>
              <a:off x="1109" y="1493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90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92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32"/>
                <a:ext cx="62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</p:grpSp>
      </p:grpSp>
      <p:sp>
        <p:nvSpPr>
          <p:cNvPr id="93" name="Text Box 47"/>
          <p:cNvSpPr txBox="1">
            <a:spLocks noChangeArrowheads="1"/>
          </p:cNvSpPr>
          <p:nvPr/>
        </p:nvSpPr>
        <p:spPr bwMode="auto">
          <a:xfrm>
            <a:off x="5536747" y="2306320"/>
            <a:ext cx="360725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200 -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endParaRPr lang="en-US" sz="1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  <a:p>
            <a:pPr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</a:p>
          <a:p>
            <a:pPr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~10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  <a:endParaRPr lang="en-GB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0" y="2315210"/>
            <a:ext cx="3496315" cy="4542790"/>
            <a:chOff x="126390" y="1291210"/>
            <a:chExt cx="3496315" cy="454279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90" y="1291210"/>
              <a:ext cx="3496315" cy="4542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pic>
          <p:nvPicPr>
            <p:cNvPr id="95" name="Picture 39" descr="phenixgoo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53359" y="1302641"/>
              <a:ext cx="843281" cy="274816"/>
            </a:xfrm>
            <a:prstGeom prst="rect">
              <a:avLst/>
            </a:prstGeom>
            <a:noFill/>
          </p:spPr>
        </p:pic>
      </p:grpSp>
      <p:sp>
        <p:nvSpPr>
          <p:cNvPr id="97" name="Text Box 60"/>
          <p:cNvSpPr txBox="1">
            <a:spLocks noChangeArrowheads="1"/>
          </p:cNvSpPr>
          <p:nvPr/>
        </p:nvSpPr>
        <p:spPr bwMode="auto">
          <a:xfrm>
            <a:off x="2190585" y="1309688"/>
            <a:ext cx="17748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Electron-Lenses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2807891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W-Results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deltadbar-w-impact-da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64163" y="3714749"/>
            <a:ext cx="3529330" cy="3101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ltau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016499" y="603249"/>
            <a:ext cx="3529330" cy="308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val 9"/>
          <p:cNvSpPr/>
          <p:nvPr/>
        </p:nvSpPr>
        <p:spPr bwMode="auto">
          <a:xfrm>
            <a:off x="6576488" y="3962401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143751" y="6170084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376582" y="1559469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714067" y="3052233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16054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56" name="Equation" r:id="rId5" imgW="228600" imgH="190500" progId="Equation.DSMT4">
                  <p:embed/>
                </p:oleObj>
              </mc:Choice>
              <mc:Fallback>
                <p:oleObj name="Equation" r:id="rId5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391794"/>
              </p:ext>
            </p:extLst>
          </p:nvPr>
        </p:nvGraphicFramePr>
        <p:xfrm>
          <a:off x="4803775" y="1784350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57" name="Equation" r:id="rId7" imgW="215900" imgH="165100" progId="Equation.DSMT4">
                  <p:embed/>
                </p:oleObj>
              </mc:Choice>
              <mc:Fallback>
                <p:oleObj name="Equation" r:id="rId7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3775" y="1784350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 bwMode="auto">
          <a:xfrm>
            <a:off x="6252636" y="781052"/>
            <a:ext cx="954613" cy="41486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7" name="Picture 26" descr="STAR.PHENIX.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" y="1240367"/>
            <a:ext cx="4356100" cy="458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40" y="857251"/>
            <a:ext cx="449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pseudo-data randomized around DSSV</a:t>
            </a:r>
            <a:endParaRPr lang="en-US" dirty="0"/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5118100" y="613832"/>
            <a:ext cx="3603435" cy="2963331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5344583" y="3735917"/>
            <a:ext cx="3585636" cy="2963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1366" y="3015092"/>
            <a:ext cx="4548090" cy="922970"/>
            <a:chOff x="2201366" y="3015092"/>
            <a:chExt cx="4548090" cy="922970"/>
          </a:xfrm>
        </p:grpSpPr>
        <p:sp>
          <p:nvSpPr>
            <p:cNvPr id="30" name="TextBox 29"/>
            <p:cNvSpPr txBox="1"/>
            <p:nvPr/>
          </p:nvSpPr>
          <p:spPr>
            <a:xfrm rot="20700000">
              <a:off x="2201366" y="3015092"/>
              <a:ext cx="4548090" cy="83099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RHIC W</a:t>
              </a:r>
              <a:r>
                <a:rPr lang="en-US" sz="24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±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-data will constrain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6442174"/>
                </p:ext>
              </p:extLst>
            </p:nvPr>
          </p:nvGraphicFramePr>
          <p:xfrm>
            <a:off x="3686176" y="3566587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458" name="Equation" r:id="rId12" imgW="215900" imgH="165100" progId="Equation.DSMT4">
                    <p:embed/>
                  </p:oleObj>
                </mc:Choice>
                <mc:Fallback>
                  <p:oleObj name="Equation" r:id="rId12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86176" y="3566587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1054839"/>
                </p:ext>
              </p:extLst>
            </p:nvPr>
          </p:nvGraphicFramePr>
          <p:xfrm>
            <a:off x="4832354" y="3217337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459" name="Equation" r:id="rId13" imgW="228600" imgH="190500" progId="Equation.DSMT4">
                    <p:embed/>
                  </p:oleObj>
                </mc:Choice>
                <mc:Fallback>
                  <p:oleObj name="Equation" r:id="rId13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32354" y="3217337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219710" y="5865594"/>
            <a:ext cx="281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STAR-W 2009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DSSV++:</a:t>
            </a:r>
            <a:r>
              <a:rPr lang="en-US" sz="1200" dirty="0">
                <a:solidFill>
                  <a:srgbClr val="008000"/>
                </a:solidFill>
              </a:rPr>
              <a:t> DSSV+ </a:t>
            </a:r>
            <a:r>
              <a:rPr lang="en-US" sz="1200" dirty="0"/>
              <a:t>&amp; </a:t>
            </a:r>
            <a:r>
              <a:rPr lang="en-US" sz="1200" dirty="0" smtClean="0"/>
              <a:t>RHIC-</a:t>
            </a:r>
            <a:r>
              <a:rPr lang="en-US" sz="1200" dirty="0"/>
              <a:t>W </a:t>
            </a:r>
            <a:r>
              <a:rPr lang="en-US" sz="1200" dirty="0" err="1" smtClean="0"/>
              <a:t>proj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6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7" grpId="0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SPin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0" y="20320"/>
            <a:ext cx="9398000" cy="477520"/>
          </a:xfrm>
        </p:spPr>
        <p:txBody>
          <a:bodyPr/>
          <a:lstStyle/>
          <a:p>
            <a:r>
              <a:rPr lang="en-US" sz="2200" dirty="0" smtClean="0"/>
              <a:t>New </a:t>
            </a:r>
            <a:r>
              <a:rPr lang="en-US" sz="2200" dirty="0"/>
              <a:t>puzzles in forward </a:t>
            </a:r>
            <a:r>
              <a:rPr lang="en-US" sz="2200" dirty="0" smtClean="0"/>
              <a:t>physics: </a:t>
            </a:r>
            <a:r>
              <a:rPr lang="en-US" sz="2200" dirty="0"/>
              <a:t>large </a:t>
            </a:r>
            <a:r>
              <a:rPr lang="en-US" sz="2200" dirty="0" smtClean="0"/>
              <a:t>A</a:t>
            </a:r>
            <a:r>
              <a:rPr lang="en-US" sz="2200" baseline="-25000" dirty="0" smtClean="0"/>
              <a:t>N</a:t>
            </a:r>
            <a:r>
              <a:rPr lang="en-US" sz="2200" dirty="0" smtClean="0"/>
              <a:t> </a:t>
            </a:r>
            <a:r>
              <a:rPr lang="en-US" sz="2200" dirty="0"/>
              <a:t>at </a:t>
            </a:r>
            <a:r>
              <a:rPr lang="en-US" sz="2200" dirty="0" smtClean="0"/>
              <a:t>high √</a:t>
            </a:r>
            <a:r>
              <a:rPr lang="en-US" sz="2200" cap="none" dirty="0" smtClean="0"/>
              <a:t>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548305"/>
            <a:ext cx="4302760" cy="3108325"/>
            <a:chOff x="0" y="548305"/>
            <a:chExt cx="4302760" cy="310832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305"/>
              <a:ext cx="4302760" cy="3108325"/>
            </a:xfrm>
            <a:prstGeom prst="rect">
              <a:avLst/>
            </a:prstGeom>
          </p:spPr>
        </p:pic>
        <p:grpSp>
          <p:nvGrpSpPr>
            <p:cNvPr id="11" name="Group 11"/>
            <p:cNvGrpSpPr>
              <a:grpSpLocks noChangeAspect="1"/>
            </p:cNvGrpSpPr>
            <p:nvPr/>
          </p:nvGrpSpPr>
          <p:grpSpPr bwMode="auto">
            <a:xfrm>
              <a:off x="2469456" y="2165666"/>
              <a:ext cx="1706562" cy="854074"/>
              <a:chOff x="3582138" y="1828800"/>
              <a:chExt cx="3961662" cy="228812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4573474" y="2007427"/>
                <a:ext cx="1522017" cy="1297171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 flipV="1">
                <a:off x="3543884" y="3430061"/>
                <a:ext cx="137372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116501" y="3002632"/>
                <a:ext cx="228487" cy="99095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875666" y="2666645"/>
                <a:ext cx="228487" cy="99095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3582138" y="1828800"/>
                <a:ext cx="3961662" cy="19819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573474" y="2496525"/>
                <a:ext cx="2741839" cy="837843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8"/>
              <p:cNvSpPr txBox="1">
                <a:spLocks noChangeArrowheads="1"/>
              </p:cNvSpPr>
              <p:nvPr/>
            </p:nvSpPr>
            <p:spPr bwMode="auto">
              <a:xfrm>
                <a:off x="4754641" y="2021117"/>
                <a:ext cx="986702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Calibri" charset="0"/>
                  </a:rPr>
                  <a:t>Left</a:t>
                </a:r>
              </a:p>
            </p:txBody>
          </p:sp>
          <p:sp>
            <p:nvSpPr>
              <p:cNvPr id="19" name="TextBox 19"/>
              <p:cNvSpPr txBox="1">
                <a:spLocks noChangeArrowheads="1"/>
              </p:cNvSpPr>
              <p:nvPr/>
            </p:nvSpPr>
            <p:spPr bwMode="auto">
              <a:xfrm>
                <a:off x="5221387" y="2813585"/>
                <a:ext cx="1202711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Calibri" charset="0"/>
                  </a:rPr>
                  <a:t>Right</a:t>
                </a:r>
                <a:endParaRPr lang="en-US" sz="1200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27" name="TextBox 54"/>
          <p:cNvSpPr txBox="1">
            <a:spLocks noChangeArrowheads="1"/>
          </p:cNvSpPr>
          <p:nvPr/>
        </p:nvSpPr>
        <p:spPr bwMode="auto">
          <a:xfrm>
            <a:off x="4829960" y="702420"/>
            <a:ext cx="3887916" cy="286232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 err="1">
                <a:solidFill>
                  <a:srgbClr val="322F3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500" b="1" dirty="0">
              <a:solidFill>
                <a:srgbClr val="000000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Naive 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pQCD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predicts A</a:t>
            </a:r>
            <a:r>
              <a:rPr lang="en-US" altLang="ja-JP" sz="1500" b="1" baseline="-25000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 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~ </a:t>
            </a:r>
            <a:r>
              <a:rPr lang="en-US" altLang="ja-JP" sz="15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m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q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/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sqrt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(s) ~ </a:t>
            </a:r>
            <a:r>
              <a:rPr lang="en-US" altLang="ja-JP" sz="1500" b="1" dirty="0" smtClean="0">
                <a:solidFill>
                  <a:srgbClr val="FF66FF"/>
                </a:solidFill>
                <a:ea typeface="Comic Sans MS" charset="0"/>
                <a:cs typeface="Comic Sans MS" charset="0"/>
              </a:rPr>
              <a:t>0</a:t>
            </a:r>
          </a:p>
          <a:p>
            <a:pPr algn="ctr"/>
            <a:endParaRPr lang="en-US" sz="1500" b="1" dirty="0">
              <a:solidFill>
                <a:schemeClr val="bg1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Do they survive at high √s ? </a:t>
            </a:r>
            <a:r>
              <a:rPr lang="en-US" sz="1500" dirty="0" smtClean="0">
                <a:solidFill>
                  <a:srgbClr val="EA157A"/>
                </a:solidFill>
                <a:ea typeface="Comic Sans MS" charset="0"/>
                <a:cs typeface="Comic Sans MS" charset="0"/>
              </a:rPr>
              <a:t>YES</a:t>
            </a:r>
            <a:endParaRPr lang="en-US" sz="1500" dirty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Is 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observed </a:t>
            </a:r>
            <a:r>
              <a:rPr lang="en-US" sz="15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aseline="-250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t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dependence as expected </a:t>
            </a:r>
            <a:endParaRPr lang="en-US" sz="1500" dirty="0" smtClean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from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p-QCD? </a:t>
            </a:r>
            <a:r>
              <a:rPr lang="en-US" sz="15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NO</a:t>
            </a:r>
          </a:p>
          <a:p>
            <a:pPr algn="ctr"/>
            <a:endParaRPr lang="en-US" sz="1500" b="1" dirty="0" smtClean="0">
              <a:ea typeface="Comic Sans MS" charset="0"/>
              <a:cs typeface="Comic Sans MS" charset="0"/>
            </a:endParaRPr>
          </a:p>
          <a:p>
            <a:pPr algn="ctr"/>
            <a:r>
              <a:rPr lang="en-US" sz="1500" b="1" dirty="0" smtClean="0">
                <a:ea typeface="Comic Sans MS" charset="0"/>
                <a:cs typeface="Comic Sans MS" charset="0"/>
              </a:rPr>
              <a:t>What </a:t>
            </a:r>
            <a:r>
              <a:rPr lang="en-US" sz="1500" b="1" dirty="0">
                <a:ea typeface="Comic Sans MS" charset="0"/>
                <a:cs typeface="Comic Sans MS" charset="0"/>
              </a:rPr>
              <a:t>is the underlying process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500" b="1" dirty="0" err="1" smtClean="0">
                <a:ea typeface="Comic Sans MS" charset="0"/>
                <a:cs typeface="Comic Sans MS" charset="0"/>
              </a:rPr>
              <a:t>Sivers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 / Twist-3 or Collins or ..</a:t>
            </a:r>
          </a:p>
          <a:p>
            <a:pPr algn="ctr"/>
            <a:r>
              <a:rPr lang="en-US" altLang="ja-JP" sz="1500" dirty="0" smtClean="0">
                <a:solidFill>
                  <a:srgbClr val="FF00FF"/>
                </a:solidFill>
                <a:ea typeface="Comic Sans MS" charset="0"/>
                <a:cs typeface="Comic Sans MS" charset="0"/>
              </a:rPr>
              <a:t>till now only hints</a:t>
            </a:r>
            <a:endParaRPr lang="en-US" altLang="ja-JP" sz="1500" dirty="0">
              <a:solidFill>
                <a:srgbClr val="FF00FF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9263" y="3628708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ANL  ZGS</a:t>
            </a:r>
          </a:p>
          <a:p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=4.9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60838"/>
            <a:ext cx="9144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714625" y="3620770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omic Sans MS"/>
                <a:cs typeface="Comic Sans MS"/>
              </a:rPr>
              <a:t>BNL AGS</a:t>
            </a:r>
          </a:p>
          <a:p>
            <a:r>
              <a:rPr lang="en-US" altLang="ja-JP" sz="1600" b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0000FF"/>
                </a:solidFill>
                <a:latin typeface="Comic Sans MS"/>
                <a:cs typeface="Comic Sans MS"/>
              </a:rPr>
              <a:t>s=6.6 GeV</a:t>
            </a:r>
            <a:r>
              <a:rPr lang="en-US" sz="1600" b="1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867275" y="3566795"/>
            <a:ext cx="147989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FNAL </a:t>
            </a:r>
          </a:p>
          <a:p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s=19.4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7145338" y="3574733"/>
            <a:ext cx="1800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BRAHMS@RHIC 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=62.4 </a:t>
            </a:r>
            <a:r>
              <a:rPr lang="en-US" altLang="ja-JP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pic>
        <p:nvPicPr>
          <p:cNvPr id="29" name="Picture 2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2" y="3591982"/>
            <a:ext cx="4419599" cy="317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8"/>
          <a:stretch/>
        </p:blipFill>
        <p:spPr bwMode="auto">
          <a:xfrm>
            <a:off x="5364586" y="3988223"/>
            <a:ext cx="3103350" cy="2633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25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750" y="0"/>
            <a:ext cx="9302750" cy="609600"/>
          </a:xfrm>
        </p:spPr>
        <p:txBody>
          <a:bodyPr/>
          <a:lstStyle/>
          <a:p>
            <a:r>
              <a:rPr lang="en-US" sz="2600" dirty="0" err="1"/>
              <a:t>Sivers</a:t>
            </a:r>
            <a:r>
              <a:rPr lang="en-US" sz="2600" dirty="0"/>
              <a:t> and Collins effects in </a:t>
            </a:r>
            <a:r>
              <a:rPr lang="en-US" sz="2600" dirty="0" err="1"/>
              <a:t>pp</a:t>
            </a:r>
            <a:r>
              <a:rPr lang="en-US" sz="2600" dirty="0"/>
              <a:t> collisions</a:t>
            </a: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7021-E55D-184B-9B73-F01728B21311}" type="slidenum">
              <a:rPr lang="en-US"/>
              <a:pPr/>
              <a:t>23</a:t>
            </a:fld>
            <a:endParaRPr lang="en-US"/>
          </a:p>
        </p:txBody>
      </p:sp>
      <p:sp>
        <p:nvSpPr>
          <p:cNvPr id="257046" name="Text Box 22"/>
          <p:cNvSpPr txBox="1">
            <a:spLocks noChangeArrowheads="1"/>
          </p:cNvSpPr>
          <p:nvPr/>
        </p:nvSpPr>
        <p:spPr bwMode="auto">
          <a:xfrm>
            <a:off x="144463" y="838200"/>
            <a:ext cx="4596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</a:rPr>
              <a:t>Sivers</a:t>
            </a:r>
            <a:r>
              <a:rPr lang="en-US" sz="2000" b="1" dirty="0">
                <a:solidFill>
                  <a:srgbClr val="0000FF"/>
                </a:solidFill>
              </a:rPr>
              <a:t>/twist-3 mechanism: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asymmetry </a:t>
            </a:r>
            <a:r>
              <a:rPr lang="en-US" sz="2000" dirty="0">
                <a:solidFill>
                  <a:srgbClr val="FF00FF"/>
                </a:solidFill>
              </a:rPr>
              <a:t>in jet or </a:t>
            </a:r>
            <a:r>
              <a:rPr lang="el-GR" sz="2000" dirty="0">
                <a:solidFill>
                  <a:srgbClr val="FF00FF"/>
                </a:solidFill>
                <a:latin typeface="Times New Roman" charset="0"/>
                <a:cs typeface="Times New Roman" charset="0"/>
              </a:rPr>
              <a:t>γ</a:t>
            </a:r>
            <a:r>
              <a:rPr lang="en-US" sz="2000" dirty="0">
                <a:solidFill>
                  <a:srgbClr val="FF00FF"/>
                </a:solidFill>
              </a:rPr>
              <a:t> production</a:t>
            </a:r>
            <a:endParaRPr lang="en-US" sz="2000" dirty="0">
              <a:solidFill>
                <a:srgbClr val="FF00FF"/>
              </a:solidFill>
              <a:latin typeface="Symbol" charset="0"/>
            </a:endParaRPr>
          </a:p>
        </p:txBody>
      </p:sp>
      <p:sp>
        <p:nvSpPr>
          <p:cNvPr id="257047" name="Line 23"/>
          <p:cNvSpPr>
            <a:spLocks noChangeShapeType="1"/>
          </p:cNvSpPr>
          <p:nvPr/>
        </p:nvSpPr>
        <p:spPr bwMode="auto">
          <a:xfrm>
            <a:off x="220663" y="2209800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48" name="Line 24"/>
          <p:cNvSpPr>
            <a:spLocks noChangeShapeType="1"/>
          </p:cNvSpPr>
          <p:nvPr/>
        </p:nvSpPr>
        <p:spPr bwMode="auto">
          <a:xfrm flipV="1">
            <a:off x="525463" y="20574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49" name="Text Box 25"/>
          <p:cNvSpPr txBox="1">
            <a:spLocks noChangeArrowheads="1"/>
          </p:cNvSpPr>
          <p:nvPr/>
        </p:nvSpPr>
        <p:spPr bwMode="auto">
          <a:xfrm>
            <a:off x="296863" y="1676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50" name="Line 26"/>
          <p:cNvSpPr>
            <a:spLocks noChangeShapeType="1"/>
          </p:cNvSpPr>
          <p:nvPr/>
        </p:nvSpPr>
        <p:spPr bwMode="auto">
          <a:xfrm flipV="1">
            <a:off x="223838" y="2193925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1" name="Text Box 27"/>
          <p:cNvSpPr txBox="1">
            <a:spLocks noChangeArrowheads="1"/>
          </p:cNvSpPr>
          <p:nvPr/>
        </p:nvSpPr>
        <p:spPr bwMode="auto">
          <a:xfrm>
            <a:off x="830263" y="19050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T,q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257052" name="Line 28"/>
          <p:cNvSpPr>
            <a:spLocks noChangeShapeType="1"/>
          </p:cNvSpPr>
          <p:nvPr/>
        </p:nvSpPr>
        <p:spPr bwMode="auto">
          <a:xfrm>
            <a:off x="2963863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3" name="Line 29"/>
          <p:cNvSpPr>
            <a:spLocks noChangeShapeType="1"/>
          </p:cNvSpPr>
          <p:nvPr/>
        </p:nvSpPr>
        <p:spPr bwMode="auto">
          <a:xfrm>
            <a:off x="1592263" y="2819400"/>
            <a:ext cx="1600200" cy="30480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4" name="Line 30"/>
          <p:cNvSpPr>
            <a:spLocks noChangeShapeType="1"/>
          </p:cNvSpPr>
          <p:nvPr/>
        </p:nvSpPr>
        <p:spPr bwMode="auto">
          <a:xfrm>
            <a:off x="3192463" y="3124200"/>
            <a:ext cx="1074737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5" name="Line 31"/>
          <p:cNvSpPr>
            <a:spLocks noChangeShapeType="1"/>
          </p:cNvSpPr>
          <p:nvPr/>
        </p:nvSpPr>
        <p:spPr bwMode="auto">
          <a:xfrm rot="2215248" flipV="1">
            <a:off x="3200400" y="3092450"/>
            <a:ext cx="984250" cy="374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6" name="Line 32"/>
          <p:cNvSpPr>
            <a:spLocks noChangeShapeType="1"/>
          </p:cNvSpPr>
          <p:nvPr/>
        </p:nvSpPr>
        <p:spPr bwMode="auto">
          <a:xfrm rot="1381992">
            <a:off x="1465263" y="3130550"/>
            <a:ext cx="1600200" cy="3048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7" name="Line 33"/>
          <p:cNvSpPr>
            <a:spLocks noChangeShapeType="1"/>
          </p:cNvSpPr>
          <p:nvPr/>
        </p:nvSpPr>
        <p:spPr bwMode="auto">
          <a:xfrm rot="1381992">
            <a:off x="2881313" y="3944938"/>
            <a:ext cx="1074737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8" name="Line 34"/>
          <p:cNvSpPr>
            <a:spLocks noChangeShapeType="1"/>
          </p:cNvSpPr>
          <p:nvPr/>
        </p:nvSpPr>
        <p:spPr bwMode="auto">
          <a:xfrm rot="3597241" flipV="1">
            <a:off x="2849563" y="3887788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59" name="Line 35"/>
          <p:cNvSpPr>
            <a:spLocks noChangeShapeType="1"/>
          </p:cNvSpPr>
          <p:nvPr/>
        </p:nvSpPr>
        <p:spPr bwMode="auto">
          <a:xfrm rot="-10800000">
            <a:off x="1592263" y="2819400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0" name="Text Box 36"/>
          <p:cNvSpPr txBox="1">
            <a:spLocks noChangeArrowheads="1"/>
          </p:cNvSpPr>
          <p:nvPr/>
        </p:nvSpPr>
        <p:spPr bwMode="auto">
          <a:xfrm>
            <a:off x="601663" y="24574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257061" name="Text Box 37"/>
          <p:cNvSpPr txBox="1">
            <a:spLocks noChangeArrowheads="1"/>
          </p:cNvSpPr>
          <p:nvPr/>
        </p:nvSpPr>
        <p:spPr bwMode="auto">
          <a:xfrm>
            <a:off x="2811463" y="31242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257062" name="Text Box 38"/>
          <p:cNvSpPr txBox="1">
            <a:spLocks noChangeArrowheads="1"/>
          </p:cNvSpPr>
          <p:nvPr/>
        </p:nvSpPr>
        <p:spPr bwMode="auto">
          <a:xfrm>
            <a:off x="76199" y="3581400"/>
            <a:ext cx="378671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Sensitive to </a:t>
            </a:r>
            <a:r>
              <a:rPr lang="en-US" b="1" dirty="0">
                <a:solidFill>
                  <a:srgbClr val="FF0000"/>
                </a:solidFill>
              </a:rPr>
              <a:t>proton spin</a:t>
            </a:r>
            <a:r>
              <a:rPr lang="en-US" dirty="0">
                <a:solidFill>
                  <a:srgbClr val="0000CC"/>
                </a:solidFill>
              </a:rPr>
              <a:t> – </a:t>
            </a:r>
            <a:r>
              <a:rPr lang="en-US" dirty="0" err="1">
                <a:solidFill>
                  <a:srgbClr val="0000FF"/>
                </a:solidFill>
              </a:rPr>
              <a:t>parton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transverse motion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correlations</a:t>
            </a:r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>
            <a:off x="152399" y="4724400"/>
            <a:ext cx="453601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Signatures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: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A</a:t>
            </a:r>
            <a:r>
              <a:rPr lang="en-US" baseline="-25000" dirty="0" smtClean="0">
                <a:solidFill>
                  <a:srgbClr val="FF00FF"/>
                </a:solidFill>
                <a:sym typeface="Symbol" charset="0"/>
              </a:rPr>
              <a:t>N</a:t>
            </a: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for jets or direct photons</a:t>
            </a:r>
          </a:p>
          <a:p>
            <a:pPr marL="0" lvl="1">
              <a:buFontTx/>
              <a:buChar char="–"/>
            </a:pPr>
            <a:endParaRPr lang="en-US" sz="600" dirty="0">
              <a:solidFill>
                <a:srgbClr val="008000"/>
              </a:solidFill>
              <a:sym typeface="Symbol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NOT 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universal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Sign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change from SIDIS to </a:t>
            </a: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DY</a:t>
            </a:r>
            <a:endParaRPr lang="en-US" dirty="0">
              <a:solidFill>
                <a:srgbClr val="FF00FF"/>
              </a:solidFill>
              <a:sym typeface="Symbol" charset="0"/>
            </a:endParaRPr>
          </a:p>
        </p:txBody>
      </p:sp>
      <p:sp>
        <p:nvSpPr>
          <p:cNvPr id="257065" name="Text Box 41"/>
          <p:cNvSpPr txBox="1">
            <a:spLocks noChangeArrowheads="1"/>
          </p:cNvSpPr>
          <p:nvPr/>
        </p:nvSpPr>
        <p:spPr bwMode="auto">
          <a:xfrm>
            <a:off x="4724400" y="838200"/>
            <a:ext cx="441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Collins mechanism: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asymmetry </a:t>
            </a:r>
            <a:r>
              <a:rPr lang="en-US" sz="2000" dirty="0">
                <a:solidFill>
                  <a:srgbClr val="FF00FF"/>
                </a:solidFill>
              </a:rPr>
              <a:t>in jet fragmentation</a:t>
            </a:r>
          </a:p>
        </p:txBody>
      </p:sp>
      <p:sp>
        <p:nvSpPr>
          <p:cNvPr id="257066" name="Line 42"/>
          <p:cNvSpPr>
            <a:spLocks noChangeShapeType="1"/>
          </p:cNvSpPr>
          <p:nvPr/>
        </p:nvSpPr>
        <p:spPr bwMode="auto">
          <a:xfrm>
            <a:off x="4876800" y="2209800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7" name="Line 43"/>
          <p:cNvSpPr>
            <a:spLocks noChangeShapeType="1"/>
          </p:cNvSpPr>
          <p:nvPr/>
        </p:nvSpPr>
        <p:spPr bwMode="auto">
          <a:xfrm flipV="1">
            <a:off x="5181600" y="20574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68" name="Text Box 44"/>
          <p:cNvSpPr txBox="1">
            <a:spLocks noChangeArrowheads="1"/>
          </p:cNvSpPr>
          <p:nvPr/>
        </p:nvSpPr>
        <p:spPr bwMode="auto">
          <a:xfrm>
            <a:off x="4953000" y="1676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69" name="Line 45"/>
          <p:cNvSpPr>
            <a:spLocks noChangeShapeType="1"/>
          </p:cNvSpPr>
          <p:nvPr/>
        </p:nvSpPr>
        <p:spPr bwMode="auto">
          <a:xfrm rot="20678397" flipV="1">
            <a:off x="7772400" y="3886200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0" name="Line 46"/>
          <p:cNvSpPr>
            <a:spLocks noChangeShapeType="1"/>
          </p:cNvSpPr>
          <p:nvPr/>
        </p:nvSpPr>
        <p:spPr bwMode="auto">
          <a:xfrm>
            <a:off x="7620000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1" name="Line 47"/>
          <p:cNvSpPr>
            <a:spLocks noChangeShapeType="1"/>
          </p:cNvSpPr>
          <p:nvPr/>
        </p:nvSpPr>
        <p:spPr bwMode="auto">
          <a:xfrm>
            <a:off x="6248400" y="281940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2" name="Line 48"/>
          <p:cNvSpPr>
            <a:spLocks noChangeShapeType="1"/>
          </p:cNvSpPr>
          <p:nvPr/>
        </p:nvSpPr>
        <p:spPr bwMode="auto">
          <a:xfrm>
            <a:off x="7848600" y="3124200"/>
            <a:ext cx="1074738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3" name="Line 49"/>
          <p:cNvSpPr>
            <a:spLocks noChangeShapeType="1"/>
          </p:cNvSpPr>
          <p:nvPr/>
        </p:nvSpPr>
        <p:spPr bwMode="auto">
          <a:xfrm rot="2215248" flipV="1">
            <a:off x="7856538" y="3092450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4" name="Line 50"/>
          <p:cNvSpPr>
            <a:spLocks noChangeShapeType="1"/>
          </p:cNvSpPr>
          <p:nvPr/>
        </p:nvSpPr>
        <p:spPr bwMode="auto">
          <a:xfrm rot="1381992">
            <a:off x="6121400" y="3130550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5" name="Line 51"/>
          <p:cNvSpPr>
            <a:spLocks noChangeShapeType="1"/>
          </p:cNvSpPr>
          <p:nvPr/>
        </p:nvSpPr>
        <p:spPr bwMode="auto">
          <a:xfrm rot="1381992">
            <a:off x="7537450" y="3944938"/>
            <a:ext cx="1074738" cy="84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6" name="Line 52"/>
          <p:cNvSpPr>
            <a:spLocks noChangeShapeType="1"/>
          </p:cNvSpPr>
          <p:nvPr/>
        </p:nvSpPr>
        <p:spPr bwMode="auto">
          <a:xfrm rot="3597241" flipV="1">
            <a:off x="7505700" y="3887788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7" name="Line 53"/>
          <p:cNvSpPr>
            <a:spLocks noChangeShapeType="1"/>
          </p:cNvSpPr>
          <p:nvPr/>
        </p:nvSpPr>
        <p:spPr bwMode="auto">
          <a:xfrm rot="-10800000">
            <a:off x="6248400" y="2819400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78" name="Text Box 54"/>
          <p:cNvSpPr txBox="1">
            <a:spLocks noChangeArrowheads="1"/>
          </p:cNvSpPr>
          <p:nvPr/>
        </p:nvSpPr>
        <p:spPr bwMode="auto">
          <a:xfrm>
            <a:off x="5257800" y="24574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257079" name="Text Box 55"/>
          <p:cNvSpPr txBox="1">
            <a:spLocks noChangeArrowheads="1"/>
          </p:cNvSpPr>
          <p:nvPr/>
        </p:nvSpPr>
        <p:spPr bwMode="auto">
          <a:xfrm>
            <a:off x="7467600" y="31242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257080" name="Line 56"/>
          <p:cNvSpPr>
            <a:spLocks noChangeShapeType="1"/>
          </p:cNvSpPr>
          <p:nvPr/>
        </p:nvSpPr>
        <p:spPr bwMode="auto">
          <a:xfrm flipV="1">
            <a:off x="7083425" y="3124200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81" name="Text Box 57"/>
          <p:cNvSpPr txBox="1">
            <a:spLocks noChangeArrowheads="1"/>
          </p:cNvSpPr>
          <p:nvPr/>
        </p:nvSpPr>
        <p:spPr bwMode="auto">
          <a:xfrm>
            <a:off x="6858000" y="35814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q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257082" name="Text Box 58"/>
          <p:cNvSpPr txBox="1">
            <a:spLocks noChangeArrowheads="1"/>
          </p:cNvSpPr>
          <p:nvPr/>
        </p:nvSpPr>
        <p:spPr bwMode="auto">
          <a:xfrm>
            <a:off x="8382000" y="3581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</a:t>
            </a:r>
            <a:r>
              <a:rPr lang="el-GR" sz="2000" b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π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257083" name="Text Box 59"/>
          <p:cNvSpPr txBox="1">
            <a:spLocks noChangeArrowheads="1"/>
          </p:cNvSpPr>
          <p:nvPr/>
        </p:nvSpPr>
        <p:spPr bwMode="auto">
          <a:xfrm>
            <a:off x="4730756" y="3930651"/>
            <a:ext cx="33549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Sensitive </a:t>
            </a:r>
            <a:r>
              <a:rPr lang="en-US" dirty="0" smtClean="0">
                <a:solidFill>
                  <a:srgbClr val="0000FF"/>
                </a:solidFill>
              </a:rPr>
              <a:t>to </a:t>
            </a:r>
            <a:r>
              <a:rPr lang="en-US" b="1" dirty="0" err="1" smtClean="0">
                <a:solidFill>
                  <a:srgbClr val="FF0000"/>
                </a:solidFill>
              </a:rPr>
              <a:t>transversity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7084" name="Rectangle 60"/>
          <p:cNvSpPr>
            <a:spLocks noChangeArrowheads="1"/>
          </p:cNvSpPr>
          <p:nvPr/>
        </p:nvSpPr>
        <p:spPr bwMode="auto">
          <a:xfrm>
            <a:off x="4676236" y="4724400"/>
            <a:ext cx="479583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Signatures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: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Collins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effect</a:t>
            </a:r>
          </a:p>
          <a:p>
            <a:pPr marL="0" lvl="1">
              <a:buFontTx/>
              <a:buChar char="–"/>
            </a:pPr>
            <a:r>
              <a:rPr lang="en-US" dirty="0" smtClean="0">
                <a:solidFill>
                  <a:srgbClr val="FF00FF"/>
                </a:solidFill>
                <a:sym typeface="Symbol" charset="0"/>
              </a:rPr>
              <a:t> Interference </a:t>
            </a:r>
            <a:r>
              <a:rPr lang="en-US" dirty="0">
                <a:solidFill>
                  <a:srgbClr val="FF00FF"/>
                </a:solidFill>
                <a:sym typeface="Symbol" charset="0"/>
              </a:rPr>
              <a:t>fragmentation functions</a:t>
            </a:r>
          </a:p>
          <a:p>
            <a:pPr marL="0" lvl="1">
              <a:buFontTx/>
              <a:buChar char="–"/>
            </a:pPr>
            <a:endParaRPr lang="en-US" sz="600" dirty="0">
              <a:solidFill>
                <a:srgbClr val="008000"/>
              </a:solidFill>
              <a:sym typeface="Symbol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Believed 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to be universal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Transverse PHYSICS: What else do we know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Collins / </a:t>
            </a:r>
            <a:r>
              <a:rPr lang="en-US" dirty="0" err="1"/>
              <a:t>T</a:t>
            </a:r>
            <a:r>
              <a:rPr lang="en-US" dirty="0" err="1" smtClean="0"/>
              <a:t>ransversity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conserve universality in hadron hadron interactions</a:t>
            </a:r>
          </a:p>
          <a:p>
            <a:pPr lvl="1"/>
            <a:r>
              <a:rPr lang="en-US" dirty="0" err="1" smtClean="0"/>
              <a:t>FF</a:t>
            </a:r>
            <a:r>
              <a:rPr lang="en-US" baseline="-25000" dirty="0" err="1" smtClean="0"/>
              <a:t>unf</a:t>
            </a:r>
            <a:r>
              <a:rPr lang="en-US" dirty="0" smtClean="0"/>
              <a:t> = - </a:t>
            </a:r>
            <a:r>
              <a:rPr lang="en-US" dirty="0" err="1" smtClean="0"/>
              <a:t>FF</a:t>
            </a:r>
            <a:r>
              <a:rPr lang="en-US" baseline="-25000" dirty="0" err="1" smtClean="0"/>
              <a:t>fav</a:t>
            </a:r>
            <a:r>
              <a:rPr lang="en-US" baseline="-25000" dirty="0" smtClean="0"/>
              <a:t>          </a:t>
            </a:r>
            <a:r>
              <a:rPr lang="en-US" dirty="0" smtClean="0"/>
              <a:t>and   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 ~ -2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</a:p>
          <a:p>
            <a:pPr lvl="1"/>
            <a:r>
              <a:rPr lang="en-US" dirty="0" smtClean="0"/>
              <a:t>evolve </a:t>
            </a:r>
            <a:r>
              <a:rPr lang="en-US" dirty="0" err="1" smtClean="0"/>
              <a:t>ala</a:t>
            </a:r>
            <a:r>
              <a:rPr lang="en-US" smtClean="0"/>
              <a:t> DGLAP, </a:t>
            </a:r>
            <a:r>
              <a:rPr lang="en-US" dirty="0" smtClean="0"/>
              <a:t>but soft because no gluon contribution (i.e. non-singlet)</a:t>
            </a:r>
          </a:p>
          <a:p>
            <a:r>
              <a:rPr lang="en-US" dirty="0" err="1" smtClean="0"/>
              <a:t>Sivers</a:t>
            </a:r>
            <a:r>
              <a:rPr lang="en-US" dirty="0"/>
              <a:t>,</a:t>
            </a:r>
            <a:r>
              <a:rPr lang="en-US" dirty="0" smtClean="0"/>
              <a:t> Boer Mulders, ….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do not </a:t>
            </a:r>
            <a:r>
              <a:rPr lang="en-US" dirty="0"/>
              <a:t>conserve universality in hadron hadron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 can be strong</a:t>
            </a:r>
          </a:p>
          <a:p>
            <a:pPr lvl="2"/>
            <a:r>
              <a:rPr lang="en-US" dirty="0" smtClean="0">
                <a:sym typeface="Wingdings"/>
              </a:rPr>
              <a:t>till now predictions did not account for evolution</a:t>
            </a:r>
            <a:endParaRPr lang="en-US" dirty="0" smtClean="0"/>
          </a:p>
          <a:p>
            <a:pPr lvl="1"/>
            <a:r>
              <a:rPr lang="en-US" dirty="0" smtClean="0"/>
              <a:t>FF should behave as DSS, but with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unknown till today</a:t>
            </a:r>
          </a:p>
          <a:p>
            <a:pPr lvl="1"/>
            <a:r>
              <a:rPr lang="en-US" dirty="0" smtClean="0"/>
              <a:t>u and 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opposite sign d &gt;~ u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and twist-3 are correlated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global fits find sign mismatch, possible explanations, </a:t>
            </a:r>
          </a:p>
          <a:p>
            <a:pPr marL="857250" lvl="2" indent="0">
              <a:buNone/>
            </a:pPr>
            <a:r>
              <a:rPr lang="en-US" dirty="0" smtClean="0"/>
              <a:t>  like node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or x don’t 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491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57259"/>
              </p:ext>
            </p:extLst>
          </p:nvPr>
        </p:nvGraphicFramePr>
        <p:xfrm>
          <a:off x="2268855" y="5207635"/>
          <a:ext cx="495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23" name="Equation" r:id="rId3" imgW="4953000" imgH="800100" progId="Equation.DSMT4">
                  <p:embed/>
                </p:oleObj>
              </mc:Choice>
              <mc:Fallback>
                <p:oleObj name="Equation" r:id="rId3" imgW="4953000" imgH="800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855" y="5207635"/>
                        <a:ext cx="4953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0"/>
            <a:ext cx="9794240" cy="609600"/>
          </a:xfrm>
        </p:spPr>
        <p:txBody>
          <a:bodyPr/>
          <a:lstStyle/>
          <a:p>
            <a:r>
              <a:rPr lang="en-US" sz="2700" dirty="0" smtClean="0"/>
              <a:t>A</a:t>
            </a:r>
            <a:r>
              <a:rPr lang="en-US" sz="2700" baseline="-25000" dirty="0" smtClean="0"/>
              <a:t>N</a:t>
            </a:r>
            <a:r>
              <a:rPr lang="en-US" sz="2700" dirty="0" smtClean="0"/>
              <a:t>: How to get to THE underlying Physics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00" y="576590"/>
            <a:ext cx="157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SIVERS</a:t>
            </a:r>
            <a:endParaRPr lang="en-US" sz="2800" b="1" dirty="0">
              <a:solidFill>
                <a:srgbClr val="00FF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329" y="551190"/>
            <a:ext cx="3954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Transversity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x Collins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3200" y="1099810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58640" y="835670"/>
            <a:ext cx="22860" cy="219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" y="1991360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jets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for </a:t>
            </a:r>
            <a:r>
              <a:rPr lang="en-US" b="1" dirty="0" smtClean="0">
                <a:latin typeface="Comic Sans MS"/>
                <a:cs typeface="Comic Sans MS"/>
              </a:rPr>
              <a:t>direct photons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0880" y="1981200"/>
            <a:ext cx="4557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>
              <a:buClr>
                <a:srgbClr val="0000FF"/>
              </a:buClr>
            </a:pP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Interference fragmentation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510" y="1546860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dirty="0" smtClean="0">
                <a:latin typeface="Comic Sans MS"/>
                <a:cs typeface="Comic Sans MS"/>
              </a:rPr>
              <a:t>eta</a:t>
            </a:r>
            <a:r>
              <a:rPr lang="en-US" b="1" dirty="0" smtClean="0">
                <a:latin typeface="Comic Sans MS"/>
                <a:cs typeface="Comic Sans MS"/>
              </a:rPr>
              <a:t> with increased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coverage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2960" y="1198880"/>
            <a:ext cx="279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Rapidity dependence of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305175"/>
            <a:ext cx="3600450" cy="33274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39839" y="2966720"/>
            <a:ext cx="2804161" cy="3923666"/>
            <a:chOff x="6268719" y="2966720"/>
            <a:chExt cx="2804161" cy="3923666"/>
          </a:xfrm>
        </p:grpSpPr>
        <p:grpSp>
          <p:nvGrpSpPr>
            <p:cNvPr id="23" name="Group 22"/>
            <p:cNvGrpSpPr/>
            <p:nvPr/>
          </p:nvGrpSpPr>
          <p:grpSpPr>
            <a:xfrm>
              <a:off x="6268719" y="2966720"/>
              <a:ext cx="2804161" cy="3923666"/>
              <a:chOff x="5252719" y="3037840"/>
              <a:chExt cx="2804161" cy="392366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1362" y="5058411"/>
                <a:ext cx="2446037" cy="1903095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5252719" y="3037840"/>
                <a:ext cx="2804161" cy="2072640"/>
                <a:chOff x="4561838" y="4018992"/>
                <a:chExt cx="3716239" cy="2839008"/>
              </a:xfrm>
            </p:grpSpPr>
            <p:pic>
              <p:nvPicPr>
                <p:cNvPr id="18" name="Picture 1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698" r="4498"/>
                <a:stretch/>
              </p:blipFill>
              <p:spPr bwMode="auto">
                <a:xfrm>
                  <a:off x="4561838" y="4018992"/>
                  <a:ext cx="3716239" cy="2839008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5053809" y="4421682"/>
                  <a:ext cx="2739542" cy="337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err="1" smtClean="0">
                      <a:solidFill>
                        <a:srgbClr val="0000FF"/>
                      </a:solidFill>
                    </a:rPr>
                    <a:t>TransversityxInterference</a:t>
                  </a:r>
                  <a:r>
                    <a:rPr lang="en-US" sz="1000" dirty="0" smtClean="0">
                      <a:solidFill>
                        <a:srgbClr val="0000FF"/>
                      </a:solidFill>
                    </a:rPr>
                    <a:t> FF</a:t>
                  </a:r>
                  <a:endParaRPr lang="en-US" sz="1000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pic>
          <p:nvPicPr>
            <p:cNvPr id="26" name="Picture 25" descr="STA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233" y="6240781"/>
              <a:ext cx="576034" cy="27308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820160" y="3141557"/>
            <a:ext cx="2499360" cy="3716443"/>
            <a:chOff x="3820160" y="3141557"/>
            <a:chExt cx="2499360" cy="3716443"/>
          </a:xfrm>
        </p:grpSpPr>
        <p:grpSp>
          <p:nvGrpSpPr>
            <p:cNvPr id="30" name="Group 29"/>
            <p:cNvGrpSpPr/>
            <p:nvPr/>
          </p:nvGrpSpPr>
          <p:grpSpPr>
            <a:xfrm>
              <a:off x="3820160" y="4982210"/>
              <a:ext cx="2499360" cy="1875790"/>
              <a:chOff x="3403600" y="4982210"/>
              <a:chExt cx="2499360" cy="1875790"/>
            </a:xfrm>
          </p:grpSpPr>
          <p:pic>
            <p:nvPicPr>
              <p:cNvPr id="15" name="Picture 4" descr="2012_Collins_Projections.gif"/>
              <p:cNvPicPr>
                <a:picLocks noChangeAspect="1"/>
              </p:cNvPicPr>
              <p:nvPr/>
            </p:nvPicPr>
            <p:blipFill rotWithShape="1">
              <a:blip r:embed="rId6"/>
              <a:srcRect r="5657"/>
              <a:stretch/>
            </p:blipFill>
            <p:spPr bwMode="auto">
              <a:xfrm>
                <a:off x="3403600" y="4982210"/>
                <a:ext cx="2499360" cy="187579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4" descr="STAR-log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593" y="6332221"/>
                <a:ext cx="576034" cy="273083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98"/>
            <a:stretch/>
          </p:blipFill>
          <p:spPr bwMode="auto">
            <a:xfrm>
              <a:off x="3882919" y="3141557"/>
              <a:ext cx="2372995" cy="2014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40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for Gluon </a:t>
            </a:r>
            <a:r>
              <a:rPr lang="en-US" dirty="0" err="1" smtClean="0"/>
              <a:t>Sivers</a:t>
            </a:r>
            <a:r>
              <a:rPr lang="en-US" dirty="0" smtClean="0"/>
              <a:t> function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9" b="428"/>
          <a:stretch/>
        </p:blipFill>
        <p:spPr bwMode="auto">
          <a:xfrm>
            <a:off x="0" y="1110375"/>
            <a:ext cx="5182623" cy="26255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s://www.phenix.bnl.gov/phenix/WWW/plots/archive/p1268/02/prelim_ANpT_JPsi_run1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54463" r="5927" b="4000"/>
          <a:stretch/>
        </p:blipFill>
        <p:spPr bwMode="auto">
          <a:xfrm>
            <a:off x="3471453" y="4425269"/>
            <a:ext cx="3196047" cy="2160739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411" y="665682"/>
            <a:ext cx="1975441" cy="1398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33" y="772583"/>
            <a:ext cx="557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Rapidity A</a:t>
            </a:r>
            <a:r>
              <a:rPr lang="en-US" baseline="-25000" dirty="0" smtClean="0"/>
              <a:t>N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) dominated by </a:t>
            </a:r>
            <a:r>
              <a:rPr lang="en-US" dirty="0" err="1" smtClean="0"/>
              <a:t>gg</a:t>
            </a:r>
            <a:r>
              <a:rPr lang="en-US" dirty="0" smtClean="0"/>
              <a:t> and </a:t>
            </a:r>
            <a:r>
              <a:rPr lang="en-US" dirty="0" err="1" smtClean="0"/>
              <a:t>qg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5125509" y="2180839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8334" y="2095501"/>
            <a:ext cx="1521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hint of a </a:t>
            </a:r>
          </a:p>
          <a:p>
            <a:pPr algn="ctr"/>
            <a:r>
              <a:rPr lang="en-US" dirty="0" smtClean="0"/>
              <a:t>non-zero</a:t>
            </a:r>
          </a:p>
          <a:p>
            <a:pPr algn="ctr"/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) </a:t>
            </a:r>
          </a:p>
        </p:txBody>
      </p:sp>
      <p:pic>
        <p:nvPicPr>
          <p:cNvPr id="13" name="Picture 4" descr="https://www.phenix.bnl.gov/phenix/WWW/plots/archive/p1268/02/prelim_ANpT_JPsi_run1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0606" r="5927" b="47246"/>
          <a:stretch/>
        </p:blipFill>
        <p:spPr bwMode="auto">
          <a:xfrm>
            <a:off x="157283" y="4104594"/>
            <a:ext cx="3196047" cy="2192488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3718988"/>
            <a:ext cx="413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Rapidity A</a:t>
            </a:r>
            <a:r>
              <a:rPr lang="en-US" baseline="-25000" dirty="0" smtClean="0"/>
              <a:t>N</a:t>
            </a:r>
            <a:r>
              <a:rPr lang="en-US" dirty="0" smtClean="0"/>
              <a:t>(</a:t>
            </a:r>
            <a:r>
              <a:rPr lang="en-US" dirty="0" smtClean="0">
                <a:latin typeface="Comic Sans MS"/>
                <a:cs typeface="Comic Sans MS"/>
              </a:rPr>
              <a:t>J</a:t>
            </a:r>
            <a:r>
              <a:rPr lang="en-US" dirty="0" smtClean="0">
                <a:latin typeface="Symbol" charset="2"/>
                <a:cs typeface="Symbol" charset="2"/>
              </a:rPr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Ψ</a:t>
            </a:r>
            <a:r>
              <a:rPr lang="en-US" dirty="0" smtClean="0"/>
              <a:t>) only </a:t>
            </a:r>
            <a:r>
              <a:rPr lang="en-US" dirty="0" err="1" smtClean="0"/>
              <a:t>gg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6706660" y="5031989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6067" y="4893735"/>
            <a:ext cx="1521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hint of a </a:t>
            </a:r>
          </a:p>
          <a:p>
            <a:pPr algn="ctr"/>
            <a:r>
              <a:rPr lang="en-US" dirty="0" smtClean="0"/>
              <a:t>non-zero</a:t>
            </a:r>
          </a:p>
          <a:p>
            <a:pPr algn="ctr"/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dirty="0" smtClean="0"/>
              <a:t>(</a:t>
            </a:r>
            <a:r>
              <a:rPr lang="en-US" dirty="0">
                <a:latin typeface="Comic Sans MS"/>
                <a:cs typeface="Comic Sans MS"/>
              </a:rPr>
              <a:t>J</a:t>
            </a:r>
            <a:r>
              <a:rPr lang="en-US" dirty="0">
                <a:latin typeface="Symbol" charset="2"/>
                <a:cs typeface="Symbol" charset="2"/>
              </a:rPr>
              <a:t>/</a:t>
            </a:r>
            <a:r>
              <a:rPr lang="en-US" dirty="0" err="1">
                <a:latin typeface="Symbol" charset="2"/>
                <a:cs typeface="Symbol" charset="2"/>
              </a:rPr>
              <a:t>Ψ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sign change of the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494233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35831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585715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80FF00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643" y="1494233"/>
            <a:ext cx="1246865" cy="1572597"/>
            <a:chOff x="377643" y="1494233"/>
            <a:chExt cx="1246865" cy="1572597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7177495" y="1714908"/>
            <a:ext cx="1358239" cy="1306542"/>
            <a:chOff x="7177495" y="1579436"/>
            <a:chExt cx="1358239" cy="1306542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7177495" y="2485868"/>
              <a:ext cx="1358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0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Sterman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392154" y="4287134"/>
            <a:ext cx="1829347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328609" y="4348689"/>
            <a:ext cx="1497926" cy="58477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Drell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-Yan: </a:t>
            </a:r>
            <a:endParaRPr 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22059" y="4250978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2773" y="4956781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014907" y="6397093"/>
            <a:ext cx="5273875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338" y="3745563"/>
            <a:ext cx="832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for our understanding of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TMD’s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TMD factorization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7" grpId="0" animBg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PHENIX and STAR DO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88208" y="996950"/>
            <a:ext cx="208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PHENIX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(DY):</a:t>
            </a:r>
            <a:endParaRPr lang="en-US" sz="1000" dirty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1.2&lt;|y|&lt;</a:t>
            </a:r>
            <a:r>
              <a:rPr lang="en-US" dirty="0" smtClean="0"/>
              <a:t>2.4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52743" y="981714"/>
            <a:ext cx="2701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STAR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(W):</a:t>
            </a:r>
            <a:endParaRPr lang="en-US" sz="1000" dirty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-1.0 &lt; y &lt; 1.5</a:t>
            </a:r>
          </a:p>
          <a:p>
            <a:pPr algn="ctr"/>
            <a:r>
              <a:rPr lang="en-US" dirty="0" smtClean="0"/>
              <a:t>W-fully reconstructed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480" y="609600"/>
            <a:ext cx="63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Delivered Luminosity: 500pb</a:t>
            </a:r>
            <a:r>
              <a:rPr lang="en-US" baseline="30000" dirty="0" smtClean="0"/>
              <a:t>-1 </a:t>
            </a:r>
            <a:r>
              <a:rPr lang="en-US" dirty="0" smtClean="0"/>
              <a:t>(</a:t>
            </a:r>
            <a:r>
              <a:rPr lang="en-US" dirty="0"/>
              <a:t>~</a:t>
            </a:r>
            <a:r>
              <a:rPr lang="en-US" dirty="0" smtClean="0"/>
              <a:t>6 weeks for Run14+)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20" name="Picture 19" descr="project5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24050"/>
            <a:ext cx="8641080" cy="3230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775" y="5031743"/>
            <a:ext cx="5096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Extremely clean measurement of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solidFill>
                  <a:srgbClr val="0000FF"/>
                </a:solidFill>
              </a:rPr>
              <a:t>A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1600" dirty="0" smtClean="0">
                <a:solidFill>
                  <a:srgbClr val="0000FF"/>
                </a:solidFill>
              </a:rPr>
              <a:t>(Z</a:t>
            </a:r>
            <a:r>
              <a:rPr lang="en-US" sz="1600" baseline="-25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</a:rPr>
              <a:t>)+/-10%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for &lt;y&gt; ~0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17" name="Textfeld 20"/>
          <p:cNvSpPr txBox="1"/>
          <p:nvPr/>
        </p:nvSpPr>
        <p:spPr>
          <a:xfrm rot="20400000">
            <a:off x="1254492" y="2415586"/>
            <a:ext cx="4324171" cy="14773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The pink elephant in the room is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what are the evolution effects for A</a:t>
            </a:r>
            <a:r>
              <a:rPr lang="en-US" sz="2000" b="1" baseline="-25000" dirty="0" smtClean="0">
                <a:latin typeface="Comic Sans MS"/>
                <a:cs typeface="Comic Sans MS"/>
              </a:rPr>
              <a:t>N</a:t>
            </a:r>
            <a:r>
              <a:rPr lang="en-US" sz="2000" b="1" baseline="30000" dirty="0" smtClean="0">
                <a:latin typeface="Comic Sans MS"/>
                <a:cs typeface="Comic Sans MS"/>
              </a:rPr>
              <a:t>DY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Comic Sans MS"/>
                <a:cs typeface="Comic Sans MS"/>
                <a:sym typeface="Wingdings"/>
              </a:rPr>
              <a:t> lets see what we know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19" name="Picture 18" descr="elephant-in-the-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423976"/>
            <a:ext cx="3302000" cy="25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charset="0"/>
              </a:rPr>
              <a:t>Directly working on TMD</a:t>
            </a:r>
            <a:r>
              <a:rPr lang="en-US" cap="none" dirty="0">
                <a:latin typeface="Comic Sans MS" charset="0"/>
              </a:rPr>
              <a:t>s</a:t>
            </a:r>
          </a:p>
        </p:txBody>
      </p:sp>
      <p:sp>
        <p:nvSpPr>
          <p:cNvPr id="5632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FF"/>
                </a:solidFill>
                <a:latin typeface="Comic Sans MS"/>
                <a:cs typeface="Comic Sans MS"/>
              </a:rPr>
              <a:t>E.C. Aschenauer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JLAB UGM, Newport News May 2013</a:t>
            </a:r>
            <a:endParaRPr lang="en-US" dirty="0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E97789-48B4-E145-95C0-D542577C871B}" type="slidenum">
              <a:rPr lang="en-US" sz="1800">
                <a:cs typeface="Arial" charset="0"/>
              </a:rPr>
              <a:pPr/>
              <a:t>29</a:t>
            </a:fld>
            <a:endParaRPr lang="en-US" sz="1800"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579967"/>
            <a:ext cx="3280833" cy="4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Aybat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Prokudin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-Rogers,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2011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16033" y="645584"/>
            <a:ext cx="3395133" cy="20849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1000" dirty="0" smtClean="0">
                <a:solidFill>
                  <a:srgbClr val="0000FF"/>
                </a:solidFill>
                <a:latin typeface="Comic Sans MS"/>
                <a:cs typeface="Comic Sans MS"/>
              </a:rPr>
              <a:t>Many calculations on energy dependence of DY and now TMDs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Soper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Evolution, 1981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Soper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Sterman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1985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Boer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2001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Idilbi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Ji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-Ma-Yuan, 2004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Kang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-Xiao-Yuan, 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 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Aybat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-Collins-Rogers-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Qiu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Aybat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-Prokudin-Rogers,2012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Idilbi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et al., 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2012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Boer 2013</a:t>
            </a:r>
            <a:endParaRPr lang="en-US" sz="1000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latin typeface="Arial" charset="0"/>
              </a:rPr>
              <a:t> Sun</a:t>
            </a:r>
            <a:r>
              <a:rPr lang="en-US" sz="1000" dirty="0">
                <a:latin typeface="Arial" charset="0"/>
              </a:rPr>
              <a:t>, Yuan, </a:t>
            </a:r>
            <a:r>
              <a:rPr lang="en-US" sz="1000" dirty="0" err="1">
                <a:latin typeface="Arial" charset="0"/>
              </a:rPr>
              <a:t>arXiv</a:t>
            </a:r>
            <a:r>
              <a:rPr lang="en-US" sz="1000" dirty="0">
                <a:latin typeface="Arial" charset="0"/>
              </a:rPr>
              <a:t>: 1304.5037</a:t>
            </a:r>
            <a:endParaRPr lang="en-US" sz="10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Screen shot 2012-03-20 at 2.31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5017" b="4659"/>
          <a:stretch/>
        </p:blipFill>
        <p:spPr bwMode="auto">
          <a:xfrm>
            <a:off x="0" y="1015993"/>
            <a:ext cx="441325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" y="3921864"/>
            <a:ext cx="3511550" cy="300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558117"/>
            <a:ext cx="3280833" cy="4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Sun-Yuan, 2013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83" y="4741334"/>
            <a:ext cx="1562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DY √s=200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15" name="Picture 1" descr="Screen shot 2013-05-19 at 10.30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6" y="4130675"/>
            <a:ext cx="44196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67816" y="4322234"/>
            <a:ext cx="1614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√s=500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252913" y="299043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0470" y="2756753"/>
            <a:ext cx="4189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 Measurements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to see how strong evolution effects </a:t>
            </a:r>
          </a:p>
          <a:p>
            <a:r>
              <a:rPr lang="en-US" dirty="0" smtClean="0"/>
              <a:t>for TMDs are </a:t>
            </a:r>
          </a:p>
          <a:p>
            <a:r>
              <a:rPr lang="en-US" dirty="0" smtClean="0"/>
              <a:t>till now many predictions neglect </a:t>
            </a:r>
          </a:p>
          <a:p>
            <a:r>
              <a:rPr lang="en-US" dirty="0" smtClean="0"/>
              <a:t>TMD evolution effects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942340"/>
            <a:ext cx="6004160" cy="49496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</a:t>
            </a:r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cap="none" dirty="0" err="1" smtClean="0"/>
              <a:t>p+p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103120" y="1828800"/>
            <a:ext cx="1229360" cy="822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02560" y="1778000"/>
            <a:ext cx="12362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L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avg</a:t>
            </a:r>
            <a:r>
              <a:rPr lang="en-US" sz="1600" dirty="0" smtClean="0">
                <a:solidFill>
                  <a:srgbClr val="0000FF"/>
                </a:solidFill>
              </a:rPr>
              <a:t>: +15%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avg</a:t>
            </a:r>
            <a:r>
              <a:rPr lang="en-US" sz="1600" dirty="0" smtClean="0">
                <a:solidFill>
                  <a:srgbClr val="0000FF"/>
                </a:solidFill>
              </a:rPr>
              <a:t>: +8%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7887" y="863600"/>
            <a:ext cx="30762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2012:</a:t>
            </a:r>
          </a:p>
          <a:p>
            <a:r>
              <a:rPr lang="en-US" sz="1600" dirty="0" smtClean="0"/>
              <a:t>golden year for polarized </a:t>
            </a:r>
          </a:p>
          <a:p>
            <a:r>
              <a:rPr lang="en-US" sz="1600" dirty="0" smtClean="0"/>
              <a:t>proton operation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new records for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peak</a:t>
            </a:r>
            <a:r>
              <a:rPr lang="en-US" sz="1600" dirty="0" smtClean="0"/>
              <a:t>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avg</a:t>
            </a:r>
            <a:r>
              <a:rPr lang="en-US" sz="1600" dirty="0" smtClean="0"/>
              <a:t>, P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255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1600" dirty="0"/>
              <a:t>new records for </a:t>
            </a:r>
            <a:r>
              <a:rPr lang="en-US" sz="1600" dirty="0" err="1"/>
              <a:t>L</a:t>
            </a:r>
            <a:r>
              <a:rPr lang="en-US" sz="1600" baseline="-25000" dirty="0" err="1"/>
              <a:t>peak</a:t>
            </a:r>
            <a:r>
              <a:rPr lang="en-US" sz="1600" dirty="0"/>
              <a:t>, </a:t>
            </a:r>
            <a:r>
              <a:rPr lang="en-US" sz="1600" dirty="0" err="1"/>
              <a:t>L</a:t>
            </a:r>
            <a:r>
              <a:rPr lang="en-US" sz="1600" baseline="-25000" dirty="0" err="1"/>
              <a:t>avg</a:t>
            </a:r>
            <a:r>
              <a:rPr lang="en-US" sz="1600" dirty="0"/>
              <a:t>, </a:t>
            </a:r>
            <a:r>
              <a:rPr lang="en-US" sz="1600" dirty="0" smtClean="0"/>
              <a:t>P</a:t>
            </a:r>
          </a:p>
          <a:p>
            <a:r>
              <a:rPr lang="en-US" sz="1600" dirty="0" smtClean="0"/>
              <a:t>highest E for pol. p beam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88587" y="3017520"/>
            <a:ext cx="31341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What will come: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increased Luminosity and 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polarization through</a:t>
            </a:r>
          </a:p>
          <a:p>
            <a:endParaRPr lang="en-US" sz="1600" dirty="0" smtClean="0">
              <a:solidFill>
                <a:srgbClr val="322F31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OPPIS new polarized source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Electron lenses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compensate beam-beam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effects</a:t>
            </a:r>
          </a:p>
          <a:p>
            <a:pPr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many smaller incremental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improvements </a:t>
            </a:r>
            <a:endParaRPr lang="en-US" sz="1600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882923" y="59842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8899" y="5957811"/>
            <a:ext cx="444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make luminosity hungry processes, </a:t>
            </a:r>
          </a:p>
          <a:p>
            <a:r>
              <a:rPr lang="en-US" dirty="0" smtClean="0"/>
              <a:t>i.e. DY, easier accessible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952500"/>
            <a:ext cx="6004160" cy="4949622"/>
            <a:chOff x="0" y="952500"/>
            <a:chExt cx="6004160" cy="4949622"/>
          </a:xfrm>
        </p:grpSpPr>
        <p:pic>
          <p:nvPicPr>
            <p:cNvPr id="6" name="Picture 5" descr="p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2500"/>
              <a:ext cx="6004160" cy="494962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963083" y="2688167"/>
              <a:ext cx="2709334" cy="256116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965730" y="2222500"/>
              <a:ext cx="3202517" cy="302048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3376094" y="2825750"/>
              <a:ext cx="1120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2013 P~55%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13004" y="1767417"/>
              <a:ext cx="466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&gt;=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16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4761" y="1395308"/>
            <a:ext cx="61863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The Beauty of RHIC</a:t>
            </a:r>
          </a:p>
          <a:p>
            <a:endParaRPr lang="en-US" sz="3200" dirty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r>
              <a:rPr lang="en-US" sz="2400" b="1" dirty="0" smtClean="0">
                <a:solidFill>
                  <a:srgbClr val="322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mix and match beams as one likes</a:t>
            </a:r>
          </a:p>
          <a:p>
            <a:endParaRPr lang="en-US" sz="2400" b="1" dirty="0" smtClean="0">
              <a:solidFill>
                <a:srgbClr val="322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/>
              <a:cs typeface="Comic Sans MS Bold"/>
            </a:endParaRPr>
          </a:p>
          <a:p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polarised</a:t>
            </a:r>
            <a:r>
              <a:rPr lang="en-US" sz="20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p↑A</a:t>
            </a:r>
            <a:endParaRPr lang="en-US" sz="2000" dirty="0" smtClean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  <a:sym typeface="Wingdings"/>
              </a:rPr>
              <a:t> unravel the underlying sub-processes</a:t>
            </a:r>
            <a:r>
              <a:rPr lang="en-US" sz="2000" dirty="0" smtClean="0">
                <a:latin typeface="Comic Sans MS Bold"/>
                <a:cs typeface="Comic Sans MS Bold"/>
                <a:sym typeface="Wingdings"/>
              </a:rPr>
              <a:t> to A</a:t>
            </a:r>
            <a:r>
              <a:rPr lang="en-US" sz="2000" baseline="-25000" dirty="0" smtClean="0">
                <a:latin typeface="Comic Sans MS Bold"/>
                <a:cs typeface="Comic Sans MS Bold"/>
                <a:sym typeface="Wingdings"/>
              </a:rPr>
              <a:t>N</a:t>
            </a:r>
            <a:endParaRPr lang="en-US" sz="2000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/>
              <a:cs typeface="Comic Sans MS Bold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getting </a:t>
            </a: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the first glimpse of GPD E for gluons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A</a:t>
            </a:r>
            <a:r>
              <a:rPr lang="en-US" sz="2000" baseline="-25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UT</a:t>
            </a:r>
            <a:r>
              <a:rPr lang="en-US" sz="2000" dirty="0">
                <a:solidFill>
                  <a:srgbClr val="322F31"/>
                </a:solidFill>
                <a:latin typeface="Comic Sans MS Bold"/>
                <a:cs typeface="Comic Sans MS Bold"/>
                <a:sym typeface="Wingdings"/>
              </a:rPr>
              <a:t>(J/</a:t>
            </a:r>
            <a:r>
              <a:rPr lang="en-US" sz="2000" dirty="0" err="1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) in </a:t>
            </a:r>
            <a:r>
              <a:rPr lang="en-US" sz="2000" dirty="0" err="1" smtClean="0">
                <a:latin typeface="Comic Sans MS"/>
                <a:cs typeface="Comic Sans MS"/>
                <a:sym typeface="Wingdings"/>
              </a:rPr>
              <a:t>p↑</a:t>
            </a:r>
            <a:r>
              <a:rPr lang="en-US" sz="2000" dirty="0" err="1" smtClean="0">
                <a:latin typeface="Comic Sans MS"/>
                <a:cs typeface="Comic Sans MS"/>
                <a:sym typeface="Wingdings"/>
              </a:rPr>
              <a:t>A</a:t>
            </a:r>
            <a:endParaRPr lang="en-US" sz="2000" dirty="0" smtClean="0">
              <a:latin typeface="Comic Sans MS"/>
              <a:cs typeface="Comic Sans MS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786927"/>
            <a:ext cx="916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way to 3d imaging of the proton and the orbital angular momentum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q</a:t>
            </a:r>
            <a:r>
              <a:rPr lang="en-US" dirty="0" smtClean="0"/>
              <a:t> &amp;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g</a:t>
            </a:r>
            <a:endParaRPr lang="en-US" i="1" baseline="-25000" dirty="0"/>
          </a:p>
        </p:txBody>
      </p:sp>
      <p:grpSp>
        <p:nvGrpSpPr>
          <p:cNvPr id="7" name="Group 27"/>
          <p:cNvGrpSpPr/>
          <p:nvPr/>
        </p:nvGrpSpPr>
        <p:grpSpPr>
          <a:xfrm>
            <a:off x="244475" y="1344525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5198975"/>
            <a:ext cx="2959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GPDs: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pPr algn="ctr"/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18107" y="3935793"/>
            <a:ext cx="4697942" cy="2218112"/>
            <a:chOff x="1800225" y="3491443"/>
            <a:chExt cx="4697942" cy="2218112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4697942" cy="2218112"/>
              <a:chOff x="178858" y="4405843"/>
              <a:chExt cx="4697942" cy="2218112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4697942" cy="22181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1509237"/>
                  </p:ext>
                </p:extLst>
              </p:nvPr>
            </p:nvGraphicFramePr>
            <p:xfrm>
              <a:off x="415930" y="5664331"/>
              <a:ext cx="4292600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007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30" y="5664331"/>
                            <a:ext cx="4292600" cy="787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5223131"/>
                  </p:ext>
                </p:extLst>
              </p:nvPr>
            </p:nvGraphicFramePr>
            <p:xfrm>
              <a:off x="468313" y="4929879"/>
              <a:ext cx="4064000" cy="863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008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313" y="4929879"/>
                            <a:ext cx="4064000" cy="863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828824" y="3692384"/>
              <a:ext cx="9362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f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rom </a:t>
              </a:r>
              <a:r>
                <a:rPr lang="en-US" sz="16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g</a:t>
              </a:r>
              <a:r>
                <a:rPr lang="en-US" sz="1600" baseline="-25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1</a:t>
              </a:r>
              <a:endParaRPr lang="en-US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24" name="Bent Arrow 23"/>
            <p:cNvSpPr/>
            <p:nvPr/>
          </p:nvSpPr>
          <p:spPr>
            <a:xfrm>
              <a:off x="4429778" y="3793971"/>
              <a:ext cx="402199" cy="472016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1000">
                  <a:srgbClr val="CC66FF"/>
                </a:gs>
                <a:gs pos="96000">
                  <a:srgbClr val="FFFFFF"/>
                </a:gs>
                <a:gs pos="0">
                  <a:srgbClr val="CC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80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00388" y="1889079"/>
            <a:ext cx="3640662" cy="1758227"/>
            <a:chOff x="4775200" y="609052"/>
            <a:chExt cx="4343097" cy="2467795"/>
          </a:xfrm>
        </p:grpSpPr>
        <p:grpSp>
          <p:nvGrpSpPr>
            <p:cNvPr id="30" name="Group 29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3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3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4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726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9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47238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1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4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5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5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6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7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8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9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60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1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3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17"/>
                      <a:ext cx="1927" cy="467"/>
                      <a:chOff x="159" y="1417"/>
                      <a:chExt cx="1927" cy="467"/>
                    </a:xfrm>
                  </p:grpSpPr>
                  <p:grpSp>
                    <p:nvGrpSpPr>
                      <p:cNvPr id="64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424"/>
                        <a:ext cx="1927" cy="460"/>
                        <a:chOff x="241" y="670"/>
                        <a:chExt cx="1927" cy="460"/>
                      </a:xfrm>
                    </p:grpSpPr>
                    <p:grpSp>
                      <p:nvGrpSpPr>
                        <p:cNvPr id="66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8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70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2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9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7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" y="968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5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6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8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42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3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31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5"/>
            <p:cNvSpPr txBox="1">
              <a:spLocks noChangeArrowheads="1"/>
            </p:cNvSpPr>
            <p:nvPr/>
          </p:nvSpPr>
          <p:spPr bwMode="auto">
            <a:xfrm>
              <a:off x="7013438" y="2740296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672412" y="1322917"/>
            <a:ext cx="491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Measure them through exclusive reactions</a:t>
            </a:r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DVCS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06834" y="5316259"/>
            <a:ext cx="672999" cy="56669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752167" y="5834215"/>
            <a:ext cx="720894" cy="6322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508261" y="6297082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0" grpId="0"/>
      <p:bldP spid="81" grpId="0" animBg="1"/>
      <p:bldP spid="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cap="none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/>
              <a:t>tO</a:t>
            </a:r>
            <a:r>
              <a:rPr lang="en-US" dirty="0" smtClean="0"/>
              <a:t> </a:t>
            </a:r>
            <a:r>
              <a:rPr lang="en-US" cap="none" dirty="0" err="1" smtClean="0"/>
              <a:t>pp</a:t>
            </a:r>
            <a:r>
              <a:rPr lang="en-US" dirty="0" smtClean="0"/>
              <a:t> to </a:t>
            </a:r>
            <a:r>
              <a:rPr lang="en-US" cap="none" dirty="0" smtClean="0">
                <a:latin typeface="Symbol" charset="2"/>
                <a:cs typeface="Symbol" charset="2"/>
              </a:rPr>
              <a:t>g </a:t>
            </a:r>
            <a:r>
              <a:rPr lang="en-US" cap="none" dirty="0" smtClean="0"/>
              <a:t>p</a:t>
            </a:r>
            <a:r>
              <a:rPr lang="en-US" dirty="0" smtClean="0"/>
              <a:t>/A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774700"/>
            <a:ext cx="29845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855980"/>
            <a:ext cx="6159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Get quasi-real photon from one proton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Ensure dominance of g from one identified proton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by selecting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very</a:t>
            </a:r>
            <a:r>
              <a:rPr lang="en-US" sz="1600" dirty="0" smtClean="0">
                <a:latin typeface="Comic Sans MS"/>
                <a:cs typeface="Comic Sans MS"/>
              </a:rPr>
              <a:t>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hile t</a:t>
            </a:r>
            <a:r>
              <a:rPr lang="en-US" sz="1600" baseline="-25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 of “typical </a:t>
            </a:r>
            <a:r>
              <a:rPr lang="en-US" sz="1600" dirty="0" err="1" smtClean="0">
                <a:latin typeface="Comic Sans MS"/>
                <a:cs typeface="Comic Sans MS"/>
              </a:rPr>
              <a:t>hadronic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size”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 large impact parameter b (UPC)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state lepton pair 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compton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scattering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err="1" smtClean="0">
                <a:latin typeface="Comic Sans MS"/>
                <a:cs typeface="Comic Sans M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Compton scattering: detailed access to GPDs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including </a:t>
            </a:r>
            <a:r>
              <a:rPr lang="en-US" sz="1600" dirty="0" err="1" smtClean="0">
                <a:latin typeface="Comic Sans MS"/>
                <a:cs typeface="Comic Sans MS"/>
              </a:rPr>
              <a:t>E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q</a:t>
            </a:r>
            <a:r>
              <a:rPr lang="en-US" sz="1600" baseline="30000" dirty="0" smtClean="0">
                <a:latin typeface="Comic Sans MS"/>
                <a:cs typeface="Comic Sans MS"/>
              </a:rPr>
              <a:t>/g  </a:t>
            </a:r>
            <a:r>
              <a:rPr lang="en-US" sz="1600" dirty="0" smtClean="0">
                <a:latin typeface="Comic Sans MS"/>
                <a:cs typeface="Comic Sans MS"/>
              </a:rPr>
              <a:t>if </a:t>
            </a:r>
            <a:r>
              <a:rPr lang="en-US" sz="1600" dirty="0">
                <a:latin typeface="Comic Sans MS"/>
                <a:cs typeface="Comic Sans MS"/>
              </a:rPr>
              <a:t>have </a:t>
            </a:r>
            <a:r>
              <a:rPr lang="en-US" sz="1600" dirty="0" err="1">
                <a:latin typeface="Comic Sans MS"/>
                <a:cs typeface="Comic Sans MS"/>
              </a:rPr>
              <a:t>transv</a:t>
            </a:r>
            <a:r>
              <a:rPr lang="en-US" sz="1600" dirty="0">
                <a:latin typeface="Comic Sans MS"/>
                <a:cs typeface="Comic Sans MS"/>
              </a:rPr>
              <a:t>. target pol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Challenging to suppress all backgrounds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3276600"/>
            <a:ext cx="5981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Final 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golden measurement for </a:t>
            </a:r>
            <a:r>
              <a:rPr lang="en-US" sz="1600" dirty="0" err="1" smtClean="0">
                <a:latin typeface="Comic Sans MS"/>
                <a:cs typeface="Comic Sans MS"/>
              </a:rPr>
              <a:t>eRHIC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122916"/>
              </p:ext>
            </p:extLst>
          </p:nvPr>
        </p:nvGraphicFramePr>
        <p:xfrm>
          <a:off x="3670300" y="4418013"/>
          <a:ext cx="4483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49" name="Equation" r:id="rId4" imgW="4483100" imgH="774700" progId="Equation.DSMT4">
                  <p:embed/>
                </p:oleObj>
              </mc:Choice>
              <mc:Fallback>
                <p:oleObj name="Equation" r:id="rId4" imgW="44831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4418013"/>
                        <a:ext cx="4483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9860" y="5896094"/>
            <a:ext cx="446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Gain in statistics doing polarized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p↑A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01" y="3276600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at STAR/RHIC 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4160" y="3738880"/>
            <a:ext cx="8233172" cy="24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00250" indent="-265649">
              <a:spcBef>
                <a:spcPts val="615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Roman Pot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detectors to measure forward scattered protons in diffractive processes</a:t>
            </a:r>
          </a:p>
          <a:p>
            <a:pPr marL="300250" indent="-265649">
              <a:spcBef>
                <a:spcPts val="501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implementation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to cover wide kinematic coverage 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 (Installed): for low-t coverage</a:t>
            </a: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ongoing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higher-t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cs typeface="Comic Sans MS"/>
              </a:rPr>
              <a:t>8(12) Roman Pots at ±15 and ±</a:t>
            </a:r>
            <a:r>
              <a:rPr lang="en-US" sz="1600" b="1" dirty="0" smtClean="0">
                <a:latin typeface="Comic Sans MS"/>
                <a:cs typeface="Comic Sans MS"/>
              </a:rPr>
              <a:t>17m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special </a:t>
            </a:r>
            <a:r>
              <a:rPr lang="en-US" sz="1600" b="1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needed  any more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</a:rPr>
              <a:t>                 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250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to 100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  scale t-range by 0.16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endParaRPr lang="en-US" b="1" dirty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65" y="4271922"/>
            <a:ext cx="2660650" cy="24193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623985"/>
              </p:ext>
            </p:extLst>
          </p:nvPr>
        </p:nvGraphicFramePr>
        <p:xfrm>
          <a:off x="639656" y="5527464"/>
          <a:ext cx="1637030" cy="29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1" name="Equation" r:id="rId5" imgW="1917700" imgH="342900" progId="Equation.DSMT4">
                  <p:embed/>
                </p:oleObj>
              </mc:Choice>
              <mc:Fallback>
                <p:oleObj name="Equation" r:id="rId5" imgW="19177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9656" y="5527464"/>
                        <a:ext cx="1637030" cy="292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536" y="4303712"/>
            <a:ext cx="2606864" cy="23915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631"/>
            <a:ext cx="5870848" cy="45083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700000">
            <a:off x="1593857" y="3015092"/>
            <a:ext cx="5763116" cy="8309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Planned 2015 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p↑A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run will give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1000 exclusive J/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Ψs</a:t>
            </a:r>
            <a:endParaRPr lang="en-US" sz="1600" dirty="0" smtClean="0">
              <a:solidFill>
                <a:srgbClr val="322F31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enough to measure A</a:t>
            </a:r>
            <a:r>
              <a:rPr lang="en-US" sz="16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UT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to see it is different from zero</a:t>
            </a:r>
            <a:endParaRPr lang="en-US" sz="1600" baseline="-250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28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355600"/>
            <a:ext cx="4064000" cy="6858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 smtClean="0"/>
              <a:t>Do Gluons Saturate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158C-1560-FF45-8038-095B29591694}" type="slidenum">
              <a:rPr lang="en-US"/>
              <a:pPr/>
              <a:t>34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1020674"/>
            <a:ext cx="4304573" cy="4405787"/>
            <a:chOff x="0" y="1020674"/>
            <a:chExt cx="4304573" cy="4405787"/>
          </a:xfrm>
        </p:grpSpPr>
        <p:pic>
          <p:nvPicPr>
            <p:cNvPr id="18" name="Picture 3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4" r="8799"/>
            <a:stretch/>
          </p:blipFill>
          <p:spPr bwMode="auto">
            <a:xfrm>
              <a:off x="0" y="1050302"/>
              <a:ext cx="4268740" cy="43761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21"/>
            <p:cNvGrpSpPr/>
            <p:nvPr/>
          </p:nvGrpSpPr>
          <p:grpSpPr>
            <a:xfrm>
              <a:off x="556093" y="1020674"/>
              <a:ext cx="760310" cy="524928"/>
              <a:chOff x="-801961" y="1778007"/>
              <a:chExt cx="760310" cy="52492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2691" y="1883835"/>
                <a:ext cx="701040" cy="4191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-801961" y="1778007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small </a:t>
                </a:r>
                <a:r>
                  <a:rPr lang="en-US" sz="1200" dirty="0" err="1" smtClean="0"/>
                  <a:t>x</a:t>
                </a:r>
                <a:endParaRPr lang="en-US" sz="1200" dirty="0"/>
              </a:p>
            </p:txBody>
          </p:sp>
        </p:grpSp>
        <p:grpSp>
          <p:nvGrpSpPr>
            <p:cNvPr id="3" name="Group 24"/>
            <p:cNvGrpSpPr/>
            <p:nvPr/>
          </p:nvGrpSpPr>
          <p:grpSpPr>
            <a:xfrm>
              <a:off x="530860" y="4348068"/>
              <a:ext cx="840743" cy="551181"/>
              <a:chOff x="-86363" y="5489786"/>
              <a:chExt cx="840743" cy="55118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564717"/>
                <a:ext cx="754380" cy="47625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-86363" y="5489786"/>
                <a:ext cx="7115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large </a:t>
                </a:r>
                <a:r>
                  <a:rPr lang="en-US" sz="1200" dirty="0" err="1" smtClean="0"/>
                  <a:t>x</a:t>
                </a:r>
                <a:endParaRPr lang="en-US" sz="1200" dirty="0"/>
              </a:p>
            </p:txBody>
          </p:sp>
        </p:grpSp>
        <p:cxnSp>
          <p:nvCxnSpPr>
            <p:cNvPr id="50" name="Straight Arrow Connector 49"/>
            <p:cNvCxnSpPr/>
            <p:nvPr/>
          </p:nvCxnSpPr>
          <p:spPr bwMode="auto">
            <a:xfrm flipH="1" flipV="1">
              <a:off x="4033520" y="1537983"/>
              <a:ext cx="10160" cy="32004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3794760" y="4652023"/>
              <a:ext cx="5098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x</a:t>
              </a:r>
              <a:r>
                <a:rPr lang="en-US" sz="1400" dirty="0" smtClean="0"/>
                <a:t>=1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28060" y="1245883"/>
              <a:ext cx="765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x</a:t>
              </a:r>
              <a:r>
                <a:rPr lang="en-US" sz="1400" dirty="0" smtClean="0"/>
                <a:t>=10</a:t>
              </a:r>
              <a:r>
                <a:rPr lang="en-US" sz="1400" baseline="30000" dirty="0" smtClean="0"/>
                <a:t>-5</a:t>
              </a:r>
              <a:endParaRPr lang="en-US" sz="1400" baseline="300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132911" y="960967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5709" y="1457960"/>
            <a:ext cx="3960495" cy="35902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4186959" y="2628030"/>
            <a:ext cx="1235755" cy="729533"/>
            <a:chOff x="6341534" y="2032718"/>
            <a:chExt cx="1235755" cy="729533"/>
          </a:xfrm>
        </p:grpSpPr>
        <p:sp>
          <p:nvSpPr>
            <p:cNvPr id="39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QCD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540000">
              <a:off x="6504510" y="2258484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FIT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42" y="1081193"/>
            <a:ext cx="3960495" cy="35902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52395" y="626533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5" name="Picture 4" descr="RegionsOfWaveFunction_xQ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1344099"/>
            <a:ext cx="4693920" cy="3556000"/>
          </a:xfrm>
          <a:prstGeom prst="rect">
            <a:avLst/>
          </a:prstGeom>
        </p:spPr>
      </p:pic>
      <p:pic>
        <p:nvPicPr>
          <p:cNvPr id="6" name="Picture 5" descr="recomb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6" y="5979571"/>
            <a:ext cx="5143500" cy="77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923762"/>
            <a:ext cx="900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err="1"/>
              <a:t>characterised</a:t>
            </a:r>
            <a:r>
              <a:rPr lang="en-US" sz="1600" b="0" dirty="0"/>
              <a:t> 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>
          <a:xfrm>
            <a:off x="0" y="1517399"/>
            <a:ext cx="4402667" cy="3640733"/>
          </a:xfrm>
          <a:prstGeom prst="rect">
            <a:avLst/>
          </a:prstGeom>
        </p:spPr>
      </p:pic>
      <p:pic>
        <p:nvPicPr>
          <p:cNvPr id="30" name="Picture 29" descr="sat.xQ2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5027083" y="1418166"/>
            <a:ext cx="3788833" cy="35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51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/>
                <a:ea typeface="ＭＳ Ｐゴシック" charset="0"/>
                <a:cs typeface="Comic Sans MS"/>
                <a:sym typeface="Helvetica" charset="0"/>
              </a:rPr>
              <a:t>di-hadron correlations in </a:t>
            </a:r>
            <a:r>
              <a:rPr lang="en-US" cap="none" dirty="0" err="1">
                <a:latin typeface="Comic Sans MS"/>
                <a:ea typeface="ＭＳ Ｐゴシック" charset="0"/>
                <a:cs typeface="Comic Sans MS"/>
                <a:sym typeface="Helvetica" charset="0"/>
              </a:rPr>
              <a:t>d</a:t>
            </a:r>
            <a:r>
              <a:rPr lang="en-US" dirty="0" err="1" smtClean="0">
                <a:latin typeface="Comic Sans MS"/>
                <a:ea typeface="ＭＳ Ｐゴシック" charset="0"/>
                <a:cs typeface="Comic Sans MS"/>
                <a:sym typeface="Helvetica" charset="0"/>
              </a:rPr>
              <a:t>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3596-04AA-E247-AAC5-D4A2C5288ED5}" type="slidenum">
              <a:rPr lang="en-US"/>
              <a:pPr/>
              <a:t>35</a:t>
            </a:fld>
            <a:endParaRPr lang="en-US"/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201055" y="1035056"/>
            <a:ext cx="4741862" cy="1377950"/>
          </a:xfrm>
          <a:ln/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2000" dirty="0" smtClean="0"/>
              <a:t> At </a:t>
            </a:r>
            <a:r>
              <a:rPr lang="en-US" sz="2000" dirty="0"/>
              <a:t>y=0, suppression of away-</a:t>
            </a:r>
            <a:r>
              <a:rPr lang="en-US" sz="2000" dirty="0" smtClean="0"/>
              <a:t>side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jet </a:t>
            </a:r>
            <a:r>
              <a:rPr lang="en-US" sz="2000" dirty="0"/>
              <a:t>is observed in A+A collisions</a:t>
            </a:r>
          </a:p>
          <a:p>
            <a:pPr marL="0">
              <a:spcBef>
                <a:spcPts val="0"/>
              </a:spcBef>
            </a:pPr>
            <a:r>
              <a:rPr lang="en-US" sz="2000" dirty="0"/>
              <a:t>No suppression in </a:t>
            </a:r>
            <a:r>
              <a:rPr lang="en-US" sz="2000" dirty="0" err="1"/>
              <a:t>p+p</a:t>
            </a:r>
            <a:r>
              <a:rPr lang="en-US" sz="2000" dirty="0"/>
              <a:t> or </a:t>
            </a:r>
            <a:r>
              <a:rPr lang="en-US" sz="2000" dirty="0" err="1"/>
              <a:t>d+</a:t>
            </a:r>
            <a:r>
              <a:rPr lang="en-US" sz="2000" dirty="0" err="1" smtClean="0"/>
              <a:t>A</a:t>
            </a:r>
            <a:endParaRPr lang="en-US" sz="1800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 x~10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-2</a:t>
            </a:r>
            <a:endParaRPr lang="en-US" baseline="30000" dirty="0" smtClean="0">
              <a:solidFill>
                <a:srgbClr val="0000FF"/>
              </a:solidFill>
            </a:endParaRPr>
          </a:p>
        </p:txBody>
      </p:sp>
      <p:pic>
        <p:nvPicPr>
          <p:cNvPr id="4505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5" r="10187"/>
          <a:stretch>
            <a:fillRect/>
          </a:stretch>
        </p:blipFill>
        <p:spPr bwMode="auto">
          <a:xfrm>
            <a:off x="126793" y="967555"/>
            <a:ext cx="3750469" cy="21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5" name="Group 9"/>
          <p:cNvGrpSpPr>
            <a:grpSpLocks/>
          </p:cNvGrpSpPr>
          <p:nvPr/>
        </p:nvGrpSpPr>
        <p:grpSpPr bwMode="auto">
          <a:xfrm>
            <a:off x="196453" y="3156486"/>
            <a:ext cx="910828" cy="857250"/>
            <a:chOff x="0" y="0"/>
            <a:chExt cx="816" cy="768"/>
          </a:xfrm>
        </p:grpSpPr>
        <p:sp>
          <p:nvSpPr>
            <p:cNvPr id="45059" name="Oval 3"/>
            <p:cNvSpPr>
              <a:spLocks/>
            </p:cNvSpPr>
            <p:nvPr/>
          </p:nvSpPr>
          <p:spPr bwMode="auto">
            <a:xfrm>
              <a:off x="0" y="0"/>
              <a:ext cx="816" cy="768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0" name="Oval 4"/>
            <p:cNvSpPr>
              <a:spLocks/>
            </p:cNvSpPr>
            <p:nvPr/>
          </p:nvSpPr>
          <p:spPr bwMode="auto">
            <a:xfrm>
              <a:off x="384" y="336"/>
              <a:ext cx="48" cy="48"/>
            </a:xfrm>
            <a:prstGeom prst="ellips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1" name="Line 5"/>
            <p:cNvSpPr>
              <a:spLocks noChangeShapeType="1"/>
            </p:cNvSpPr>
            <p:nvPr/>
          </p:nvSpPr>
          <p:spPr bwMode="auto">
            <a:xfrm rot="10800000" flipH="1">
              <a:off x="425" y="103"/>
              <a:ext cx="272" cy="24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2" name="Line 6"/>
            <p:cNvSpPr>
              <a:spLocks noChangeShapeType="1"/>
            </p:cNvSpPr>
            <p:nvPr/>
          </p:nvSpPr>
          <p:spPr bwMode="auto">
            <a:xfrm flipH="1">
              <a:off x="119" y="377"/>
              <a:ext cx="272" cy="28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auto">
            <a:xfrm rot="8280000">
              <a:off x="287" y="364"/>
              <a:ext cx="336" cy="184"/>
            </a:xfrm>
            <a:custGeom>
              <a:avLst/>
              <a:gdLst>
                <a:gd name="T0" fmla="*/ 0 w 21600"/>
                <a:gd name="T1" fmla="*/ 20897 h 21600"/>
                <a:gd name="T2" fmla="*/ 10797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20897"/>
                  </a:moveTo>
                  <a:cubicBezTo>
                    <a:pt x="190" y="9248"/>
                    <a:pt x="4968" y="0"/>
                    <a:pt x="10797" y="0"/>
                  </a:cubicBezTo>
                  <a:cubicBezTo>
                    <a:pt x="16763" y="0"/>
                    <a:pt x="21600" y="9671"/>
                    <a:pt x="21600" y="2160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4" name="Rectangle 8"/>
            <p:cNvSpPr>
              <a:spLocks/>
            </p:cNvSpPr>
            <p:nvPr/>
          </p:nvSpPr>
          <p:spPr bwMode="auto">
            <a:xfrm>
              <a:off x="528" y="287"/>
              <a:ext cx="209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27905"/>
              <a:r>
                <a:rPr lang="en-US" sz="1300"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∼π</a:t>
              </a:r>
            </a:p>
          </p:txBody>
        </p:sp>
      </p:grp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3786188" y="3156486"/>
            <a:ext cx="910828" cy="857250"/>
            <a:chOff x="0" y="0"/>
            <a:chExt cx="816" cy="768"/>
          </a:xfrm>
        </p:grpSpPr>
        <p:sp>
          <p:nvSpPr>
            <p:cNvPr id="45066" name="Oval 10"/>
            <p:cNvSpPr>
              <a:spLocks/>
            </p:cNvSpPr>
            <p:nvPr/>
          </p:nvSpPr>
          <p:spPr bwMode="auto">
            <a:xfrm>
              <a:off x="0" y="0"/>
              <a:ext cx="816" cy="768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7" name="Oval 11"/>
            <p:cNvSpPr>
              <a:spLocks/>
            </p:cNvSpPr>
            <p:nvPr/>
          </p:nvSpPr>
          <p:spPr bwMode="auto">
            <a:xfrm>
              <a:off x="384" y="336"/>
              <a:ext cx="48" cy="48"/>
            </a:xfrm>
            <a:prstGeom prst="ellips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8" name="Line 12"/>
            <p:cNvSpPr>
              <a:spLocks noChangeShapeType="1"/>
            </p:cNvSpPr>
            <p:nvPr/>
          </p:nvSpPr>
          <p:spPr bwMode="auto">
            <a:xfrm rot="10800000" flipH="1">
              <a:off x="425" y="103"/>
              <a:ext cx="272" cy="24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9" name="Line 13"/>
            <p:cNvSpPr>
              <a:spLocks noChangeShapeType="1"/>
            </p:cNvSpPr>
            <p:nvPr/>
          </p:nvSpPr>
          <p:spPr bwMode="auto">
            <a:xfrm flipH="1">
              <a:off x="144" y="384"/>
              <a:ext cx="192" cy="96"/>
            </a:xfrm>
            <a:prstGeom prst="line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70" name="Line 14"/>
            <p:cNvSpPr>
              <a:spLocks noChangeShapeType="1"/>
            </p:cNvSpPr>
            <p:nvPr/>
          </p:nvSpPr>
          <p:spPr bwMode="auto">
            <a:xfrm flipH="1">
              <a:off x="192" y="432"/>
              <a:ext cx="144" cy="144"/>
            </a:xfrm>
            <a:prstGeom prst="line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71" name="Line 15"/>
            <p:cNvSpPr>
              <a:spLocks noChangeShapeType="1"/>
            </p:cNvSpPr>
            <p:nvPr/>
          </p:nvSpPr>
          <p:spPr bwMode="auto">
            <a:xfrm>
              <a:off x="432" y="432"/>
              <a:ext cx="48" cy="144"/>
            </a:xfrm>
            <a:prstGeom prst="line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72" name="Line 16"/>
            <p:cNvSpPr>
              <a:spLocks noChangeShapeType="1"/>
            </p:cNvSpPr>
            <p:nvPr/>
          </p:nvSpPr>
          <p:spPr bwMode="auto">
            <a:xfrm flipH="1">
              <a:off x="384" y="432"/>
              <a:ext cx="1" cy="240"/>
            </a:xfrm>
            <a:prstGeom prst="line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73" name="Line 17"/>
            <p:cNvSpPr>
              <a:spLocks noChangeShapeType="1"/>
            </p:cNvSpPr>
            <p:nvPr/>
          </p:nvSpPr>
          <p:spPr bwMode="auto">
            <a:xfrm flipH="1">
              <a:off x="192" y="351"/>
              <a:ext cx="144" cy="1"/>
            </a:xfrm>
            <a:prstGeom prst="line">
              <a:avLst/>
            </a:prstGeom>
            <a:noFill/>
            <a:ln w="158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5078" name="Group 22"/>
          <p:cNvGrpSpPr>
            <a:grpSpLocks/>
          </p:cNvGrpSpPr>
          <p:nvPr/>
        </p:nvGrpSpPr>
        <p:grpSpPr bwMode="auto">
          <a:xfrm>
            <a:off x="1214437" y="3224575"/>
            <a:ext cx="2544961" cy="687586"/>
            <a:chOff x="0" y="0"/>
            <a:chExt cx="2280" cy="615"/>
          </a:xfrm>
        </p:grpSpPr>
        <p:pic>
          <p:nvPicPr>
            <p:cNvPr id="45075" name="Pictur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" y="0"/>
              <a:ext cx="391" cy="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2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0"/>
              <a:ext cx="1310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"/>
              <a:ext cx="390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2321" y="4119930"/>
            <a:ext cx="9121689" cy="2606358"/>
            <a:chOff x="22321" y="4119930"/>
            <a:chExt cx="9121689" cy="2606358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61" r="6258" b="7458"/>
            <a:stretch/>
          </p:blipFill>
          <p:spPr bwMode="auto">
            <a:xfrm>
              <a:off x="2746335" y="4294863"/>
              <a:ext cx="2749067" cy="23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45084" name="Group 28"/>
            <p:cNvGrpSpPr>
              <a:grpSpLocks/>
            </p:cNvGrpSpPr>
            <p:nvPr/>
          </p:nvGrpSpPr>
          <p:grpSpPr bwMode="auto">
            <a:xfrm>
              <a:off x="22321" y="4119930"/>
              <a:ext cx="9121689" cy="2606358"/>
              <a:chOff x="-27" y="499"/>
              <a:chExt cx="8171" cy="2335"/>
            </a:xfrm>
          </p:grpSpPr>
          <p:pic>
            <p:nvPicPr>
              <p:cNvPr id="45083" name="Picture 27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35" r="15572" b="8704"/>
              <a:stretch>
                <a:fillRect/>
              </a:stretch>
            </p:blipFill>
            <p:spPr bwMode="auto">
              <a:xfrm>
                <a:off x="-27" y="610"/>
                <a:ext cx="2400" cy="2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82" name="Rectangle 26"/>
              <p:cNvSpPr>
                <a:spLocks/>
              </p:cNvSpPr>
              <p:nvPr/>
            </p:nvSpPr>
            <p:spPr bwMode="auto">
              <a:xfrm>
                <a:off x="4856" y="499"/>
                <a:ext cx="3288" cy="2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  <a:buFont typeface="Wingdings" charset="2"/>
                  <a:buChar char="q"/>
                </a:pP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However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, at forward 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 </a:t>
                </a: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</a:pPr>
                <a:r>
                  <a:rPr lang="en-US" dirty="0" smtClean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  </a:t>
                </a:r>
                <a:r>
                  <a:rPr lang="en-US" dirty="0" err="1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rapidities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(</a:t>
                </a:r>
                <a:r>
                  <a:rPr lang="en-US" dirty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y ~ 3.1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), an away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-</a:t>
                </a: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</a:pPr>
                <a:r>
                  <a:rPr lang="en-US" dirty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</a:t>
                </a:r>
                <a:r>
                  <a:rPr lang="en-US" dirty="0" smtClean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 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side 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suppression is observed </a:t>
                </a:r>
                <a:endPara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Helvetica" charset="0"/>
                </a:endParaRP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</a:pPr>
                <a:r>
                  <a:rPr lang="en-US" dirty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</a:t>
                </a:r>
                <a:r>
                  <a:rPr lang="en-US" dirty="0" smtClean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 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in </a:t>
                </a:r>
                <a:r>
                  <a:rPr lang="en-US" dirty="0" err="1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dAu</a:t>
                </a:r>
                <a:endParaRPr lang="en-US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Helvetica" charset="0"/>
                </a:endParaRP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  <a:buFont typeface="Wingdings" charset="2"/>
                  <a:buChar char="q"/>
                </a:pP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Away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-side peak also much </a:t>
                </a:r>
                <a:endPara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Helvetica" charset="0"/>
                </a:endParaRP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</a:pPr>
                <a:r>
                  <a:rPr lang="en-US" dirty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</a:t>
                </a:r>
                <a:r>
                  <a:rPr lang="en-US" dirty="0" smtClean="0"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 </a:t>
                </a:r>
                <a:r>
                  <a:rPr lang="en-US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wider 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in </a:t>
                </a:r>
                <a:r>
                  <a:rPr lang="en-US" dirty="0" err="1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d+Au</a:t>
                </a:r>
                <a:r>
                  <a:rPr lang="en-US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 compared to </a:t>
                </a:r>
                <a:r>
                  <a:rPr lang="en-US" dirty="0" err="1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Helvetica" charset="0"/>
                  </a:rPr>
                  <a:t>pp</a:t>
                </a:r>
                <a:endParaRPr lang="en-US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Helvetica" charset="0"/>
                </a:endParaRPr>
              </a:p>
              <a:p>
                <a:pPr>
                  <a:spcBef>
                    <a:spcPts val="0"/>
                  </a:spcBef>
                  <a:buClr>
                    <a:srgbClr val="0000FF"/>
                  </a:buClr>
                  <a:buSzPct val="100000"/>
                </a:pPr>
                <a:r>
                  <a:rPr lang="en-US" dirty="0" smtClean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    </a:t>
                </a:r>
                <a:r>
                  <a:rPr lang="en-US" dirty="0" smtClean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x ~ 10</a:t>
                </a:r>
                <a:r>
                  <a:rPr lang="en-US" baseline="30000" dirty="0" smtClean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-3</a:t>
                </a:r>
                <a:endParaRPr lang="en-US" baseline="300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Helvetica" charset="0"/>
                </a:endParaRPr>
              </a:p>
            </p:txBody>
          </p:sp>
        </p:grpSp>
      </p:grpSp>
      <p:sp>
        <p:nvSpPr>
          <p:cNvPr id="45086" name="Rectangle 30"/>
          <p:cNvSpPr>
            <a:spLocks/>
          </p:cNvSpPr>
          <p:nvPr/>
        </p:nvSpPr>
        <p:spPr bwMode="auto">
          <a:xfrm>
            <a:off x="187524" y="107156"/>
            <a:ext cx="8760023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5900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084645"/>
              </p:ext>
            </p:extLst>
          </p:nvPr>
        </p:nvGraphicFramePr>
        <p:xfrm>
          <a:off x="5568950" y="2273307"/>
          <a:ext cx="2235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3" name="Equation" r:id="rId9" imgW="2235200" imgH="520700" progId="Equation.DSMT4">
                  <p:embed/>
                </p:oleObj>
              </mc:Choice>
              <mc:Fallback>
                <p:oleObj name="Equation" r:id="rId9" imgW="22352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8950" y="2273307"/>
                        <a:ext cx="22352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utoShape 37"/>
          <p:cNvSpPr>
            <a:spLocks noChangeArrowheads="1"/>
          </p:cNvSpPr>
          <p:nvPr/>
        </p:nvSpPr>
        <p:spPr bwMode="auto">
          <a:xfrm>
            <a:off x="2199216" y="3273041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1667" cy="609600"/>
          </a:xfrm>
        </p:spPr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in </a:t>
            </a:r>
            <a:r>
              <a:rPr lang="en-US" sz="2400" cap="none" dirty="0" err="1" smtClean="0"/>
              <a:t>p↑</a:t>
            </a:r>
            <a:r>
              <a:rPr lang="en-US" sz="2400" dirty="0" err="1" smtClean="0"/>
              <a:t>A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or</a:t>
            </a:r>
            <a:r>
              <a:rPr lang="en-US" sz="2400" dirty="0" smtClean="0"/>
              <a:t> </a:t>
            </a:r>
            <a:r>
              <a:rPr lang="en-US" sz="2400" dirty="0"/>
              <a:t>Shooting Spin Through CGC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83606" y="500592"/>
            <a:ext cx="203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Yuri </a:t>
            </a:r>
            <a:r>
              <a:rPr lang="en-US" sz="1400" dirty="0" err="1" smtClean="0"/>
              <a:t>Kovchegov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15557" y="708555"/>
            <a:ext cx="4964686" cy="2704350"/>
            <a:chOff x="-228929" y="708555"/>
            <a:chExt cx="4964686" cy="2704350"/>
          </a:xfrm>
        </p:grpSpPr>
        <p:grpSp>
          <p:nvGrpSpPr>
            <p:cNvPr id="24" name="Group 23"/>
            <p:cNvGrpSpPr/>
            <p:nvPr/>
          </p:nvGrpSpPr>
          <p:grpSpPr>
            <a:xfrm>
              <a:off x="-228929" y="708555"/>
              <a:ext cx="4964686" cy="2704350"/>
              <a:chOff x="-239512" y="708555"/>
              <a:chExt cx="4964686" cy="2704350"/>
            </a:xfrm>
          </p:grpSpPr>
          <p:pic>
            <p:nvPicPr>
              <p:cNvPr id="6" name="Content Placeholder 3" descr="ANrad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5775" y="751417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47000" y="83608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=1GeV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08504" y="1227676"/>
            <a:ext cx="43894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unique RHIC possibility </a:t>
            </a:r>
            <a:r>
              <a:rPr lang="en-US" dirty="0" err="1" smtClean="0"/>
              <a:t>p↑A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Synergy between CGC based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theory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(direct photon) = </a:t>
            </a:r>
            <a:r>
              <a:rPr lang="en-US" dirty="0" smtClean="0"/>
              <a:t>0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The asymmetry is larger for </a:t>
            </a:r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peripheral </a:t>
            </a:r>
            <a:r>
              <a:rPr lang="en-US" dirty="0"/>
              <a:t>collisions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2666" y="3958166"/>
            <a:ext cx="449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STAR: projection for upcoming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 run</a:t>
            </a:r>
          </a:p>
          <a:p>
            <a:r>
              <a:rPr lang="en-US" dirty="0" smtClean="0"/>
              <a:t>Curves: </a:t>
            </a:r>
            <a:r>
              <a:rPr lang="en-US" dirty="0" err="1" smtClean="0"/>
              <a:t>Feng</a:t>
            </a:r>
            <a:r>
              <a:rPr lang="en-US" dirty="0" smtClean="0"/>
              <a:t> &amp; </a:t>
            </a:r>
            <a:r>
              <a:rPr lang="en-US" dirty="0"/>
              <a:t>Kang </a:t>
            </a:r>
            <a:r>
              <a:rPr lang="en-US" dirty="0" smtClean="0"/>
              <a:t>arXiv:1106.1375</a:t>
            </a:r>
          </a:p>
          <a:p>
            <a:r>
              <a:rPr lang="en-US" dirty="0" smtClean="0"/>
              <a:t>solid: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baseline="30000" dirty="0" err="1" smtClean="0"/>
              <a:t>p</a:t>
            </a:r>
            <a:r>
              <a:rPr lang="en-US" dirty="0" smtClean="0"/>
              <a:t> = 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dashed: </a:t>
            </a:r>
            <a:r>
              <a:rPr lang="en-US" dirty="0" err="1"/>
              <a:t>Q</a:t>
            </a:r>
            <a:r>
              <a:rPr lang="en-US" baseline="-25000" dirty="0" err="1"/>
              <a:t>s</a:t>
            </a:r>
            <a:r>
              <a:rPr lang="en-US" baseline="30000" dirty="0" err="1"/>
              <a:t>p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368830" y="3735330"/>
            <a:ext cx="4043680" cy="2397760"/>
            <a:chOff x="368830" y="3735330"/>
            <a:chExt cx="4043680" cy="23977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30" y="3735330"/>
              <a:ext cx="4043680" cy="2397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46551" y="4064001"/>
              <a:ext cx="405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baseline="30000" dirty="0" smtClean="0"/>
                <a:t>0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37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4566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Summary and Outlook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JLAB UGM, Newport News May 2013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37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34025" y="2649538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6763" y="777875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78675" y="3297238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94500" y="781050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79813" y="1808163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38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22775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39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Bent Arrow 55"/>
          <p:cNvSpPr/>
          <p:nvPr/>
        </p:nvSpPr>
        <p:spPr bwMode="auto">
          <a:xfrm flipH="1" flipV="1">
            <a:off x="4538131" y="4326467"/>
            <a:ext cx="1490131" cy="721783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98" y="4487316"/>
            <a:ext cx="5532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RHIC SPIN Program</a:t>
            </a:r>
          </a:p>
          <a:p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the unique science program</a:t>
            </a:r>
            <a:r>
              <a:rPr lang="en-US" dirty="0"/>
              <a:t> addresses </a:t>
            </a:r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dirty="0" smtClean="0"/>
              <a:t>   all </a:t>
            </a:r>
            <a:r>
              <a:rPr lang="en-US" dirty="0"/>
              <a:t>important </a:t>
            </a:r>
            <a:r>
              <a:rPr lang="en-US" dirty="0" smtClean="0"/>
              <a:t>open </a:t>
            </a:r>
            <a:r>
              <a:rPr lang="en-US" dirty="0"/>
              <a:t>questions in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uniquely tied</a:t>
            </a:r>
            <a:r>
              <a:rPr lang="en-US" dirty="0"/>
              <a:t>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polarized </a:t>
            </a:r>
            <a:r>
              <a:rPr lang="en-US" dirty="0" err="1" smtClean="0"/>
              <a:t>pp</a:t>
            </a:r>
            <a:r>
              <a:rPr lang="en-US" dirty="0" smtClean="0"/>
              <a:t>-collider</a:t>
            </a:r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never been</a:t>
            </a:r>
            <a:r>
              <a:rPr lang="en-US" dirty="0"/>
              <a:t> </a:t>
            </a:r>
            <a:r>
              <a:rPr lang="en-US" dirty="0" smtClean="0"/>
              <a:t>measured</a:t>
            </a:r>
            <a:r>
              <a:rPr lang="en-US" dirty="0"/>
              <a:t> </a:t>
            </a:r>
            <a:r>
              <a:rPr lang="en-US" dirty="0" smtClean="0"/>
              <a:t>before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dirty="0"/>
              <a:t> </a:t>
            </a:r>
            <a:r>
              <a:rPr lang="en-US" dirty="0" smtClean="0"/>
              <a:t>never</a:t>
            </a:r>
            <a:r>
              <a:rPr lang="en-US" dirty="0"/>
              <a:t> </a:t>
            </a:r>
            <a:r>
              <a:rPr lang="en-US" dirty="0" smtClean="0"/>
              <a:t>without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31749" y="645582"/>
            <a:ext cx="4252266" cy="2741085"/>
            <a:chOff x="-31749" y="645582"/>
            <a:chExt cx="4252266" cy="2741085"/>
          </a:xfrm>
        </p:grpSpPr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3594699"/>
                </p:ext>
              </p:extLst>
            </p:nvPr>
          </p:nvGraphicFramePr>
          <p:xfrm>
            <a:off x="0" y="701663"/>
            <a:ext cx="4220517" cy="26850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40" name="Document" r:id="rId12" imgW="6248400" imgH="3975100" progId="Word.Document.12">
                    <p:embed/>
                  </p:oleObj>
                </mc:Choice>
                <mc:Fallback>
                  <p:oleObj name="Document" r:id="rId12" imgW="6248400" imgH="39751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0" y="701663"/>
                          <a:ext cx="4220517" cy="26850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-31749" y="645582"/>
              <a:ext cx="1895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Multi Year Run Plan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7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413760"/>
            <a:ext cx="8382000" cy="609600"/>
          </a:xfrm>
        </p:spPr>
        <p:txBody>
          <a:bodyPr/>
          <a:lstStyle/>
          <a:p>
            <a:pPr algn="ctr"/>
            <a:r>
              <a:rPr lang="en-US" sz="3600" dirty="0" smtClean="0"/>
              <a:t>ADDITIONAL Material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ung 28"/>
          <p:cNvGrpSpPr/>
          <p:nvPr/>
        </p:nvGrpSpPr>
        <p:grpSpPr>
          <a:xfrm>
            <a:off x="5749808" y="1447573"/>
            <a:ext cx="3189560" cy="3318682"/>
            <a:chOff x="853591" y="2492938"/>
            <a:chExt cx="3079352" cy="3256926"/>
          </a:xfrm>
        </p:grpSpPr>
        <p:grpSp>
          <p:nvGrpSpPr>
            <p:cNvPr id="38" name="Group 7"/>
            <p:cNvGrpSpPr>
              <a:grpSpLocks/>
            </p:cNvGrpSpPr>
            <p:nvPr/>
          </p:nvGrpSpPr>
          <p:grpSpPr bwMode="auto">
            <a:xfrm>
              <a:off x="853591" y="2492938"/>
              <a:ext cx="3079352" cy="3256926"/>
              <a:chOff x="18" y="952"/>
              <a:chExt cx="2494" cy="2709"/>
            </a:xfrm>
          </p:grpSpPr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0" t="8396" r="9558" b="6556"/>
              <a:stretch/>
            </p:blipFill>
            <p:spPr bwMode="auto">
              <a:xfrm>
                <a:off x="18" y="952"/>
                <a:ext cx="2494" cy="2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10"/>
              <p:cNvSpPr txBox="1">
                <a:spLocks noChangeArrowheads="1"/>
              </p:cNvSpPr>
              <p:nvPr/>
            </p:nvSpPr>
            <p:spPr bwMode="auto">
              <a:xfrm>
                <a:off x="1968" y="3360"/>
                <a:ext cx="251" cy="30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x</a:t>
                </a:r>
                <a:endParaRPr lang="de-DE"/>
              </a:p>
            </p:txBody>
          </p:sp>
        </p:grpSp>
        <p:sp>
          <p:nvSpPr>
            <p:cNvPr id="39" name="Rechteck 38"/>
            <p:cNvSpPr/>
            <p:nvPr/>
          </p:nvSpPr>
          <p:spPr>
            <a:xfrm>
              <a:off x="2650657" y="2665330"/>
              <a:ext cx="540000" cy="2682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3205217" y="2665331"/>
              <a:ext cx="439200" cy="268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598513" y="4720440"/>
              <a:ext cx="641660" cy="51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RHIC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pp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154212" y="4510722"/>
              <a:ext cx="536813" cy="72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DIS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&amp;</a:t>
              </a:r>
            </a:p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pp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pic>
        <p:nvPicPr>
          <p:cNvPr id="25" name="Bild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0F2F7"/>
              </a:clrFrom>
              <a:clrTo>
                <a:srgbClr val="F0F2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6" y="511518"/>
            <a:ext cx="1839665" cy="584963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160019" y="-69906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41" y="1354266"/>
            <a:ext cx="402529" cy="56766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-29313" y="970495"/>
            <a:ext cx="9123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significant experimental and theoretical progress in past 25+ years, yet many </a:t>
            </a:r>
            <a:r>
              <a:rPr lang="en-US" sz="1600" b="1" dirty="0" err="1" smtClean="0"/>
              <a:t>unknows</a:t>
            </a:r>
            <a:r>
              <a:rPr lang="en-US" sz="1600" b="1" dirty="0" smtClean="0"/>
              <a:t> …</a:t>
            </a:r>
            <a:endParaRPr lang="en-US" sz="1600" b="1" dirty="0"/>
          </a:p>
        </p:txBody>
      </p:sp>
      <p:cxnSp>
        <p:nvCxnSpPr>
          <p:cNvPr id="46" name="Gerade Verbindung mit Pfeil 45"/>
          <p:cNvCxnSpPr/>
          <p:nvPr/>
        </p:nvCxnSpPr>
        <p:spPr>
          <a:xfrm rot="5400000">
            <a:off x="7710106" y="2946549"/>
            <a:ext cx="481297" cy="1588"/>
          </a:xfrm>
          <a:prstGeom prst="straightConnector1">
            <a:avLst/>
          </a:prstGeom>
          <a:ln w="44450">
            <a:solidFill>
              <a:srgbClr val="E529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rot="5400000" flipH="1" flipV="1">
            <a:off x="7734882" y="3537187"/>
            <a:ext cx="428570" cy="1587"/>
          </a:xfrm>
          <a:prstGeom prst="straightConnector1">
            <a:avLst/>
          </a:prstGeom>
          <a:ln w="44450">
            <a:solidFill>
              <a:srgbClr val="E529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rot="10800000">
            <a:off x="6848681" y="3287153"/>
            <a:ext cx="1008586" cy="794"/>
          </a:xfrm>
          <a:prstGeom prst="straightConnector1">
            <a:avLst/>
          </a:prstGeom>
          <a:ln w="44450">
            <a:solidFill>
              <a:srgbClr val="E5291F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287376" y="1908324"/>
            <a:ext cx="369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found to be not big at 0.05 &lt; x &lt; 0.2</a:t>
            </a:r>
            <a:endParaRPr lang="en-US" sz="1400" dirty="0"/>
          </a:p>
        </p:txBody>
      </p:sp>
      <p:sp>
        <p:nvSpPr>
          <p:cNvPr id="50" name="Textfeld 49"/>
          <p:cNvSpPr txBox="1"/>
          <p:nvPr/>
        </p:nvSpPr>
        <p:spPr>
          <a:xfrm>
            <a:off x="683330" y="1392208"/>
            <a:ext cx="13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Δg(x,Q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11664" y="2799112"/>
            <a:ext cx="5037667" cy="830997"/>
          </a:xfrm>
          <a:prstGeom prst="rect">
            <a:avLst/>
          </a:prstGeom>
          <a:solidFill>
            <a:srgbClr val="FFF7ED"/>
          </a:solidFill>
          <a:ln w="254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yet, </a:t>
            </a:r>
            <a:r>
              <a:rPr lang="en-US" sz="1600" b="1" dirty="0" smtClean="0">
                <a:solidFill>
                  <a:srgbClr val="0000FF"/>
                </a:solidFill>
              </a:rPr>
              <a:t>will</a:t>
            </a:r>
            <a:r>
              <a:rPr lang="en-US" sz="1600" b="1" dirty="0" smtClean="0"/>
              <a:t> full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moment [proton spin sum]</a:t>
            </a:r>
          </a:p>
          <a:p>
            <a:pPr algn="ctr"/>
            <a:r>
              <a:rPr lang="en-US" sz="1600" b="1" dirty="0" smtClean="0"/>
              <a:t>still will remain to have significant uncertainties </a:t>
            </a:r>
          </a:p>
          <a:p>
            <a:pPr algn="ctr"/>
            <a:r>
              <a:rPr lang="en-US" sz="1600" b="1" dirty="0" smtClean="0"/>
              <a:t>from unmeasured small x region?</a:t>
            </a:r>
            <a:endParaRPr lang="en-US" sz="1400" b="1" dirty="0"/>
          </a:p>
        </p:txBody>
      </p:sp>
      <p:sp>
        <p:nvSpPr>
          <p:cNvPr id="54" name="Textfeld 53"/>
          <p:cNvSpPr txBox="1"/>
          <p:nvPr/>
        </p:nvSpPr>
        <p:spPr>
          <a:xfrm>
            <a:off x="287376" y="2262079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RHIC/EIC can extend x range &amp; reduce uncertainties </a:t>
            </a:r>
          </a:p>
          <a:p>
            <a:r>
              <a:rPr lang="en-US" sz="1400" dirty="0" smtClean="0"/>
              <a:t>   [500 </a:t>
            </a:r>
            <a:r>
              <a:rPr lang="en-US" sz="1400" dirty="0" err="1" smtClean="0"/>
              <a:t>GeV</a:t>
            </a:r>
            <a:r>
              <a:rPr lang="en-US" sz="1400" dirty="0" smtClean="0"/>
              <a:t> running &amp; particle correlations]</a:t>
            </a:r>
            <a:endParaRPr lang="en-US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6089898" y="1697083"/>
            <a:ext cx="13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cs typeface="Comic Sans MS"/>
              </a:rPr>
              <a:t>can hide one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Comic Sans MS"/>
              </a:rPr>
              <a:t>unit of   here</a:t>
            </a:r>
            <a:endParaRPr lang="en-US" sz="1400" b="1" dirty="0"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56" name="Bild 5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236" y="1993893"/>
            <a:ext cx="114300" cy="16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helicity</a:t>
            </a:r>
            <a:r>
              <a:rPr lang="en-US" dirty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 structure - open </a:t>
            </a:r>
            <a:r>
              <a:rPr lang="en-US" dirty="0" smtClean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questions</a:t>
            </a:r>
            <a:endParaRPr lang="en-US" dirty="0">
              <a:effectLst>
                <a:reflection blurRad="6350" stA="50000" endA="50" endPos="50000" dist="12700" dir="5400000" sy="-100000" algn="bl" rotWithShape="0"/>
              </a:effectLst>
            </a:endParaRPr>
          </a:p>
        </p:txBody>
      </p:sp>
      <p:pic>
        <p:nvPicPr>
          <p:cNvPr id="27" name="Bild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80" y="4144733"/>
            <a:ext cx="402529" cy="567669"/>
          </a:xfrm>
          <a:prstGeom prst="rect">
            <a:avLst/>
          </a:prstGeom>
        </p:spPr>
      </p:pic>
      <p:sp>
        <p:nvSpPr>
          <p:cNvPr id="28" name="Textfeld 58"/>
          <p:cNvSpPr txBox="1"/>
          <p:nvPr/>
        </p:nvSpPr>
        <p:spPr>
          <a:xfrm>
            <a:off x="3409933" y="4181909"/>
            <a:ext cx="159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Δq’s</a:t>
            </a:r>
            <a:r>
              <a:rPr lang="en-US" sz="2000" b="1" dirty="0" smtClean="0">
                <a:solidFill>
                  <a:srgbClr val="0000FF"/>
                </a:solidFill>
              </a:rPr>
              <a:t> 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9" name="Bild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32" y="3852459"/>
            <a:ext cx="2182837" cy="2800985"/>
          </a:xfrm>
          <a:prstGeom prst="rect">
            <a:avLst/>
          </a:prstGeom>
        </p:spPr>
      </p:pic>
      <p:pic>
        <p:nvPicPr>
          <p:cNvPr id="30" name="Bild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9" y="4140945"/>
            <a:ext cx="506701" cy="1929364"/>
          </a:xfrm>
          <a:prstGeom prst="rect">
            <a:avLst/>
          </a:prstGeom>
        </p:spPr>
      </p:pic>
      <p:sp>
        <p:nvSpPr>
          <p:cNvPr id="31" name="Textfeld 61"/>
          <p:cNvSpPr txBox="1"/>
          <p:nvPr/>
        </p:nvSpPr>
        <p:spPr>
          <a:xfrm>
            <a:off x="2965585" y="5568203"/>
            <a:ext cx="5852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surprisingly small/positive </a:t>
            </a:r>
            <a:r>
              <a:rPr lang="en-US" sz="1600" dirty="0" err="1" smtClean="0"/>
              <a:t>Δs</a:t>
            </a:r>
            <a:r>
              <a:rPr lang="en-US" sz="1600" dirty="0" smtClean="0"/>
              <a:t> from SIDIS: large SU(3)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breaking? </a:t>
            </a:r>
            <a:endParaRPr lang="en-US" sz="1200" dirty="0"/>
          </a:p>
        </p:txBody>
      </p:sp>
      <p:sp>
        <p:nvSpPr>
          <p:cNvPr id="32" name="Textfeld 64"/>
          <p:cNvSpPr txBox="1"/>
          <p:nvPr/>
        </p:nvSpPr>
        <p:spPr>
          <a:xfrm>
            <a:off x="2965585" y="4693311"/>
            <a:ext cx="570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b="1" dirty="0" smtClean="0"/>
              <a:t>known: </a:t>
            </a:r>
            <a:r>
              <a:rPr lang="en-US" sz="1600" dirty="0" smtClean="0"/>
              <a:t>quarks contribute much less to proton spin</a:t>
            </a:r>
          </a:p>
          <a:p>
            <a:r>
              <a:rPr lang="en-US" sz="1600" dirty="0" smtClean="0"/>
              <a:t>          than expected from quark models</a:t>
            </a:r>
          </a:p>
          <a:p>
            <a:r>
              <a:rPr lang="en-US" sz="1600" dirty="0" smtClean="0"/>
              <a:t>          </a:t>
            </a:r>
            <a:r>
              <a:rPr lang="en-US" sz="1400" b="1" dirty="0" smtClean="0"/>
              <a:t>large uncertainties in ΔΣ from unmeasured small 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5585" y="5824184"/>
            <a:ext cx="5130665" cy="601573"/>
            <a:chOff x="2965585" y="5824184"/>
            <a:chExt cx="5130665" cy="601573"/>
          </a:xfrm>
        </p:grpSpPr>
        <p:sp>
          <p:nvSpPr>
            <p:cNvPr id="33" name="Textfeld 66"/>
            <p:cNvSpPr txBox="1"/>
            <p:nvPr/>
          </p:nvSpPr>
          <p:spPr>
            <a:xfrm>
              <a:off x="2965585" y="6087203"/>
              <a:ext cx="5130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flavor separation not well known, e.g., </a:t>
              </a:r>
              <a:r>
                <a:rPr lang="en-US" sz="1600" dirty="0" err="1" smtClean="0"/>
                <a:t>Δu</a:t>
              </a:r>
              <a:r>
                <a:rPr lang="en-US" sz="1600" dirty="0" smtClean="0"/>
                <a:t> - </a:t>
              </a:r>
              <a:r>
                <a:rPr lang="en-US" sz="1600" dirty="0" err="1" smtClean="0"/>
                <a:t>Δd</a:t>
              </a:r>
              <a:r>
                <a:rPr lang="en-US" sz="1600" dirty="0" smtClean="0"/>
                <a:t> </a:t>
              </a:r>
              <a:endParaRPr lang="en-US" sz="1200" dirty="0"/>
            </a:p>
          </p:txBody>
        </p:sp>
        <p:sp>
          <p:nvSpPr>
            <p:cNvPr id="34" name="Textfeld 76"/>
            <p:cNvSpPr txBox="1"/>
            <p:nvPr/>
          </p:nvSpPr>
          <p:spPr>
            <a:xfrm>
              <a:off x="7198355" y="585694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  <p:sp>
          <p:nvSpPr>
            <p:cNvPr id="35" name="Textfeld 77"/>
            <p:cNvSpPr txBox="1"/>
            <p:nvPr/>
          </p:nvSpPr>
          <p:spPr>
            <a:xfrm>
              <a:off x="7757570" y="582418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0592" y="-31750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a typeface="+mj-ea"/>
              </a:rPr>
              <a:t>How do the </a:t>
            </a:r>
            <a:r>
              <a:rPr lang="en-US" sz="2400" dirty="0" err="1" smtClean="0">
                <a:ea typeface="+mj-ea"/>
              </a:rPr>
              <a:t>partons</a:t>
            </a:r>
            <a:r>
              <a:rPr lang="en-US" sz="2400" dirty="0" smtClean="0">
                <a:ea typeface="+mj-ea"/>
              </a:rPr>
              <a:t> form the spin of protons</a:t>
            </a:r>
            <a:endParaRPr lang="en-GB" sz="2400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JLAB UGM, Newport News May 2013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34025" y="2649538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6763" y="777875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78675" y="3297238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94500" y="781050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79813" y="1808163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06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22775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07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4" name="Picture 6" descr="proton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03300" y="931863"/>
            <a:ext cx="18081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TextBox 43"/>
          <p:cNvSpPr txBox="1">
            <a:spLocks noChangeArrowheads="1"/>
          </p:cNvSpPr>
          <p:nvPr/>
        </p:nvSpPr>
        <p:spPr bwMode="auto">
          <a:xfrm>
            <a:off x="0" y="576263"/>
            <a:ext cx="375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Is the proton looking like this?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63538" y="4554538"/>
            <a:ext cx="2354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“Helicity sum rule”</a:t>
            </a:r>
          </a:p>
        </p:txBody>
      </p:sp>
      <p:graphicFrame>
        <p:nvGraphicFramePr>
          <p:cNvPr id="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006553"/>
              </p:ext>
            </p:extLst>
          </p:nvPr>
        </p:nvGraphicFramePr>
        <p:xfrm>
          <a:off x="406400" y="5067300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8" name="Equation" r:id="rId13" imgW="3708400" imgH="533400" progId="Equation.DSMT4">
                  <p:embed/>
                </p:oleObj>
              </mc:Choice>
              <mc:Fallback>
                <p:oleObj name="Equation" r:id="rId13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5067300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AutoShape 9"/>
          <p:cNvSpPr>
            <a:spLocks noChangeAspect="1"/>
          </p:cNvSpPr>
          <p:nvPr/>
        </p:nvSpPr>
        <p:spPr bwMode="auto">
          <a:xfrm rot="5400000">
            <a:off x="2551113" y="5338762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0" name="AutoShape 9"/>
          <p:cNvSpPr>
            <a:spLocks noChangeAspect="1"/>
          </p:cNvSpPr>
          <p:nvPr/>
        </p:nvSpPr>
        <p:spPr bwMode="auto">
          <a:xfrm rot="5400000">
            <a:off x="3787775" y="5295901"/>
            <a:ext cx="96837" cy="5826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039938" y="5697538"/>
            <a:ext cx="1038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total </a:t>
            </a:r>
            <a:r>
              <a:rPr lang="en-US" sz="1200" b="1" dirty="0" err="1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u+d+s</a:t>
            </a:r>
            <a:endParaRPr lang="en-US" sz="1200" b="1" dirty="0">
              <a:solidFill>
                <a:srgbClr val="80FF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200" b="1" dirty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78200" y="5672138"/>
            <a:ext cx="94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b="1" dirty="0">
                <a:solidFill>
                  <a:srgbClr val="FFCC66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3086894" y="5004594"/>
            <a:ext cx="101600" cy="3032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70200" y="4656138"/>
            <a:ext cx="54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56" name="Bent Arrow 55"/>
          <p:cNvSpPr/>
          <p:nvPr/>
        </p:nvSpPr>
        <p:spPr bwMode="auto">
          <a:xfrm flipH="1" flipV="1">
            <a:off x="4538132" y="4326467"/>
            <a:ext cx="1490131" cy="1329266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811838" y="4783138"/>
            <a:ext cx="3190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Where do we stand</a:t>
            </a:r>
          </a:p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solving the “spin puzzle” ?</a:t>
            </a: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557796"/>
              </p:ext>
            </p:extLst>
          </p:nvPr>
        </p:nvGraphicFramePr>
        <p:xfrm>
          <a:off x="1277620" y="1729740"/>
          <a:ext cx="652780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9" name="Document" r:id="rId15" imgW="6527800" imgH="2565400" progId="Word.Document.12">
                  <p:embed/>
                </p:oleObj>
              </mc:Choice>
              <mc:Fallback>
                <p:oleObj name="Document" r:id="rId15" imgW="6527800" imgH="256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77620" y="1729740"/>
                        <a:ext cx="6527800" cy="256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4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34"/>
          <p:cNvGrpSpPr>
            <a:grpSpLocks/>
          </p:cNvGrpSpPr>
          <p:nvPr/>
        </p:nvGrpSpPr>
        <p:grpSpPr bwMode="auto">
          <a:xfrm>
            <a:off x="192615" y="3863446"/>
            <a:ext cx="8775700" cy="2008188"/>
            <a:chOff x="0" y="-49"/>
            <a:chExt cx="5528" cy="1265"/>
          </a:xfrm>
        </p:grpSpPr>
        <p:sp>
          <p:nvSpPr>
            <p:cNvPr id="136" name="Rectangle 27"/>
            <p:cNvSpPr>
              <a:spLocks/>
            </p:cNvSpPr>
            <p:nvPr/>
          </p:nvSpPr>
          <p:spPr bwMode="auto">
            <a:xfrm>
              <a:off x="0" y="0"/>
              <a:ext cx="5528" cy="1216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7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" y="312"/>
              <a:ext cx="55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Rectangle 29"/>
            <p:cNvSpPr>
              <a:spLocks/>
            </p:cNvSpPr>
            <p:nvPr/>
          </p:nvSpPr>
          <p:spPr bwMode="auto">
            <a:xfrm>
              <a:off x="464" y="480"/>
              <a:ext cx="100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transv. mom. dep. PDF</a:t>
              </a:r>
            </a:p>
          </p:txBody>
        </p:sp>
        <p:sp>
          <p:nvSpPr>
            <p:cNvPr id="139" name="Rectangle 30"/>
            <p:cNvSpPr>
              <a:spLocks/>
            </p:cNvSpPr>
            <p:nvPr/>
          </p:nvSpPr>
          <p:spPr bwMode="auto">
            <a:xfrm>
              <a:off x="16" y="504"/>
              <a:ext cx="32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 smtClean="0"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2+1</a:t>
              </a:r>
              <a:r>
                <a:rPr lang="en-US" sz="1600" dirty="0" smtClean="0">
                  <a:solidFill>
                    <a:schemeClr val="tx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-</a:t>
              </a:r>
              <a:r>
                <a:rPr lang="en-US" sz="1600" dirty="0">
                  <a:solidFill>
                    <a:schemeClr val="tx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D</a:t>
              </a:r>
            </a:p>
          </p:txBody>
        </p:sp>
        <p:sp>
          <p:nvSpPr>
            <p:cNvPr id="140" name="Line 31"/>
            <p:cNvSpPr>
              <a:spLocks noChangeShapeType="1"/>
            </p:cNvSpPr>
            <p:nvPr/>
          </p:nvSpPr>
          <p:spPr bwMode="auto">
            <a:xfrm rot="10800000" flipV="1">
              <a:off x="1308" y="-49"/>
              <a:ext cx="172" cy="353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41" name="Picture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" y="11"/>
              <a:ext cx="35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Rectangle 33"/>
            <p:cNvSpPr>
              <a:spLocks/>
            </p:cNvSpPr>
            <p:nvPr/>
          </p:nvSpPr>
          <p:spPr bwMode="auto">
            <a:xfrm>
              <a:off x="544" y="616"/>
              <a:ext cx="7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FF29FE"/>
                  </a:solidFill>
                  <a:latin typeface="Corbel Bold Italic" charset="0"/>
                  <a:ea typeface="ＭＳ Ｐゴシック" charset="0"/>
                  <a:cs typeface="Corbel Bold Italic" charset="0"/>
                  <a:sym typeface="Corbel Bold Italic" charset="0"/>
                </a:rPr>
                <a:t>semi-inclusive DIS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JLAB UGM, Newport News May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7649" name="Rectangle 1"/>
          <p:cNvSpPr>
            <a:spLocks/>
          </p:cNvSpPr>
          <p:nvPr/>
        </p:nvSpPr>
        <p:spPr bwMode="auto">
          <a:xfrm>
            <a:off x="1057275" y="-222250"/>
            <a:ext cx="73279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b"/>
          <a:lstStyle/>
          <a:p>
            <a:pPr>
              <a:lnSpc>
                <a:spcPts val="5600"/>
              </a:lnSpc>
            </a:pPr>
            <a:endParaRPr lang="en-US" sz="2600" b="1" dirty="0">
              <a:solidFill>
                <a:srgbClr val="3F3F3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82550" y="556687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PDFs 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do not resolve transverse momenta or positions in the nucleon</a:t>
            </a: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82550" y="840323"/>
            <a:ext cx="7340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4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fast 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moving nucleon turns into a `pizza</a:t>
            </a:r>
            <a:r>
              <a:rPr lang="ja-JP" alt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’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but transverse size remains about 1 </a:t>
            </a:r>
            <a:r>
              <a:rPr lang="en-US" sz="14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fm</a:t>
            </a:r>
            <a:endParaRPr lang="en-US" sz="14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grpSp>
        <p:nvGrpSpPr>
          <p:cNvPr id="27666" name="Group 18"/>
          <p:cNvGrpSpPr>
            <a:grpSpLocks/>
          </p:cNvGrpSpPr>
          <p:nvPr/>
        </p:nvGrpSpPr>
        <p:grpSpPr bwMode="auto">
          <a:xfrm>
            <a:off x="7394044" y="407454"/>
            <a:ext cx="1730375" cy="1958975"/>
            <a:chOff x="0" y="0"/>
            <a:chExt cx="1090" cy="1233"/>
          </a:xfrm>
        </p:grpSpPr>
        <p:grpSp>
          <p:nvGrpSpPr>
            <p:cNvPr id="27664" name="Group 16"/>
            <p:cNvGrpSpPr>
              <a:grpSpLocks/>
            </p:cNvGrpSpPr>
            <p:nvPr/>
          </p:nvGrpSpPr>
          <p:grpSpPr bwMode="auto">
            <a:xfrm>
              <a:off x="0" y="0"/>
              <a:ext cx="1090" cy="1233"/>
              <a:chOff x="0" y="0"/>
              <a:chExt cx="1090" cy="1233"/>
            </a:xfrm>
          </p:grpSpPr>
          <p:grpSp>
            <p:nvGrpSpPr>
              <p:cNvPr id="27660" name="Group 12"/>
              <p:cNvGrpSpPr>
                <a:grpSpLocks/>
              </p:cNvGrpSpPr>
              <p:nvPr/>
            </p:nvGrpSpPr>
            <p:grpSpPr bwMode="auto">
              <a:xfrm>
                <a:off x="0" y="225"/>
                <a:ext cx="1090" cy="1008"/>
                <a:chOff x="0" y="0"/>
                <a:chExt cx="1090" cy="1008"/>
              </a:xfrm>
            </p:grpSpPr>
            <p:pic>
              <p:nvPicPr>
                <p:cNvPr id="27658" name="Picture 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215" y="215"/>
                  <a:ext cx="1007" cy="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59" name="Picture 11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1" y="407"/>
                  <a:ext cx="800" cy="13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19999" dir="5400000" algn="ctr" rotWithShape="0">
                    <a:schemeClr val="bg2">
                      <a:alpha val="3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7661" name="Picture 13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385"/>
                <a:ext cx="416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2" name="Rectangle 14"/>
              <p:cNvSpPr>
                <a:spLocks/>
              </p:cNvSpPr>
              <p:nvPr/>
            </p:nvSpPr>
            <p:spPr bwMode="auto">
              <a:xfrm rot="2819999">
                <a:off x="314" y="126"/>
                <a:ext cx="46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>
                    <a:solidFill>
                      <a:srgbClr val="0044FE"/>
                    </a:solidFill>
                    <a:latin typeface="Corbel" charset="0"/>
                    <a:ea typeface="ＭＳ Ｐゴシック" charset="0"/>
                    <a:cs typeface="Corbel" charset="0"/>
                    <a:sym typeface="Corbel" charset="0"/>
                  </a:rPr>
                  <a:t>transverse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200">
                    <a:solidFill>
                      <a:srgbClr val="0044FE"/>
                    </a:solidFill>
                    <a:latin typeface="Corbel" charset="0"/>
                    <a:ea typeface="ＭＳ Ｐゴシック" charset="0"/>
                    <a:cs typeface="Corbel" charset="0"/>
                    <a:sym typeface="Corbel" charset="0"/>
                  </a:rPr>
                  <a:t>plane</a:t>
                </a:r>
              </a:p>
            </p:txBody>
          </p:sp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 rot="-7949950">
                <a:off x="155" y="287"/>
                <a:ext cx="384" cy="368"/>
              </a:xfrm>
              <a:prstGeom prst="rtTriangle">
                <a:avLst/>
              </a:prstGeom>
              <a:solidFill>
                <a:srgbClr val="2E6FFD">
                  <a:alpha val="50000"/>
                </a:srgbClr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27665" name="Picture 1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373">
              <a:off x="302" y="139"/>
              <a:ext cx="72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90494" y="3426884"/>
            <a:ext cx="8775700" cy="508000"/>
            <a:chOff x="0" y="3426884"/>
            <a:chExt cx="8775700" cy="508000"/>
          </a:xfrm>
        </p:grpSpPr>
        <p:sp>
          <p:nvSpPr>
            <p:cNvPr id="27667" name="Rectangle 19"/>
            <p:cNvSpPr>
              <a:spLocks/>
            </p:cNvSpPr>
            <p:nvPr/>
          </p:nvSpPr>
          <p:spPr bwMode="auto">
            <a:xfrm>
              <a:off x="0" y="3426884"/>
              <a:ext cx="8775700" cy="508000"/>
            </a:xfrm>
            <a:prstGeom prst="rect">
              <a:avLst/>
            </a:prstGeom>
            <a:solidFill>
              <a:srgbClr val="FFFA83">
                <a:alpha val="39999"/>
              </a:srgb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600">
                <a:latin typeface="Comic Sans MS"/>
                <a:cs typeface="Comic Sans MS"/>
              </a:endParaRPr>
            </a:p>
          </p:txBody>
        </p:sp>
        <p:grpSp>
          <p:nvGrpSpPr>
            <p:cNvPr id="27673" name="Group 25"/>
            <p:cNvGrpSpPr>
              <a:grpSpLocks/>
            </p:cNvGrpSpPr>
            <p:nvPr/>
          </p:nvGrpSpPr>
          <p:grpSpPr bwMode="auto">
            <a:xfrm>
              <a:off x="25400" y="3464984"/>
              <a:ext cx="3379788" cy="385763"/>
              <a:chOff x="0" y="0"/>
              <a:chExt cx="2129" cy="243"/>
            </a:xfrm>
          </p:grpSpPr>
          <p:pic>
            <p:nvPicPr>
              <p:cNvPr id="27670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8" y="0"/>
                <a:ext cx="28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1" name="Rectangle 23"/>
              <p:cNvSpPr>
                <a:spLocks/>
              </p:cNvSpPr>
              <p:nvPr/>
            </p:nvSpPr>
            <p:spPr bwMode="auto">
              <a:xfrm>
                <a:off x="1440" y="136"/>
                <a:ext cx="68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parton densities</a:t>
                </a:r>
              </a:p>
            </p:txBody>
          </p:sp>
          <p:sp>
            <p:nvSpPr>
              <p:cNvPr id="27672" name="Rectangle 24"/>
              <p:cNvSpPr>
                <a:spLocks/>
              </p:cNvSpPr>
              <p:nvPr/>
            </p:nvSpPr>
            <p:spPr bwMode="auto">
              <a:xfrm>
                <a:off x="0" y="40"/>
                <a:ext cx="22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1-D</a:t>
                </a:r>
              </a:p>
            </p:txBody>
          </p:sp>
        </p:grpSp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083"/>
          </a:xfrm>
        </p:spPr>
        <p:txBody>
          <a:bodyPr anchor="ctr" anchorCtr="0">
            <a:noAutofit/>
          </a:bodyPr>
          <a:lstStyle/>
          <a:p>
            <a:r>
              <a:rPr lang="en-US" sz="26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the path to imaging quarks and gluons</a:t>
            </a:r>
          </a:p>
        </p:txBody>
      </p:sp>
      <p:grpSp>
        <p:nvGrpSpPr>
          <p:cNvPr id="90" name="Group 71"/>
          <p:cNvGrpSpPr>
            <a:grpSpLocks/>
          </p:cNvGrpSpPr>
          <p:nvPr/>
        </p:nvGrpSpPr>
        <p:grpSpPr bwMode="auto">
          <a:xfrm>
            <a:off x="192613" y="5132380"/>
            <a:ext cx="8775700" cy="1463675"/>
            <a:chOff x="0" y="-450"/>
            <a:chExt cx="5528" cy="922"/>
          </a:xfrm>
        </p:grpSpPr>
        <p:sp>
          <p:nvSpPr>
            <p:cNvPr id="91" name="Rectangle 59"/>
            <p:cNvSpPr>
              <a:spLocks/>
            </p:cNvSpPr>
            <p:nvPr/>
          </p:nvSpPr>
          <p:spPr bwMode="auto">
            <a:xfrm>
              <a:off x="0" y="16"/>
              <a:ext cx="5528" cy="456"/>
            </a:xfrm>
            <a:prstGeom prst="rect">
              <a:avLst/>
            </a:prstGeom>
            <a:solidFill>
              <a:srgbClr val="FF6FCF">
                <a:alpha val="25000"/>
              </a:srgb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2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" y="168"/>
              <a:ext cx="95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Line 61"/>
            <p:cNvSpPr>
              <a:spLocks noChangeShapeType="1"/>
            </p:cNvSpPr>
            <p:nvPr/>
          </p:nvSpPr>
          <p:spPr bwMode="auto">
            <a:xfrm rot="10800000">
              <a:off x="1305" y="-450"/>
              <a:ext cx="181" cy="44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Line 62"/>
            <p:cNvSpPr>
              <a:spLocks noChangeShapeType="1"/>
            </p:cNvSpPr>
            <p:nvPr/>
          </p:nvSpPr>
          <p:spPr bwMode="auto">
            <a:xfrm rot="10800000" flipH="1">
              <a:off x="2102" y="-436"/>
              <a:ext cx="183" cy="42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5" name="Picture 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" y="-412"/>
              <a:ext cx="35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" y="-397"/>
              <a:ext cx="36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" name="Group 70"/>
            <p:cNvGrpSpPr>
              <a:grpSpLocks/>
            </p:cNvGrpSpPr>
            <p:nvPr/>
          </p:nvGrpSpPr>
          <p:grpSpPr bwMode="auto">
            <a:xfrm>
              <a:off x="16" y="0"/>
              <a:ext cx="4414" cy="448"/>
              <a:chOff x="0" y="0"/>
              <a:chExt cx="4414" cy="448"/>
            </a:xfrm>
          </p:grpSpPr>
          <p:sp>
            <p:nvSpPr>
              <p:cNvPr id="98" name="Rectangle 65"/>
              <p:cNvSpPr>
                <a:spLocks/>
              </p:cNvSpPr>
              <p:nvPr/>
            </p:nvSpPr>
            <p:spPr bwMode="auto">
              <a:xfrm>
                <a:off x="0" y="128"/>
                <a:ext cx="332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600" dirty="0" smtClean="0"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4+1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-</a:t>
                </a:r>
                <a:r>
                  <a:rPr lang="en-US" sz="1600" dirty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D</a:t>
                </a:r>
              </a:p>
            </p:txBody>
          </p:sp>
          <p:sp>
            <p:nvSpPr>
              <p:cNvPr id="99" name="Rectangle 66"/>
              <p:cNvSpPr>
                <a:spLocks/>
              </p:cNvSpPr>
              <p:nvPr/>
            </p:nvSpPr>
            <p:spPr bwMode="auto">
              <a:xfrm>
                <a:off x="1440" y="0"/>
                <a:ext cx="72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20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Wigner function</a:t>
                </a:r>
              </a:p>
            </p:txBody>
          </p:sp>
          <p:sp>
            <p:nvSpPr>
              <p:cNvPr id="100" name="Rectangle 67"/>
              <p:cNvSpPr>
                <a:spLocks/>
              </p:cNvSpPr>
              <p:nvPr/>
            </p:nvSpPr>
            <p:spPr bwMode="auto">
              <a:xfrm>
                <a:off x="2767" y="288"/>
                <a:ext cx="164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20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important in other branches of Physics</a:t>
                </a:r>
              </a:p>
            </p:txBody>
          </p:sp>
          <p:sp>
            <p:nvSpPr>
              <p:cNvPr id="101" name="Rectangle 68"/>
              <p:cNvSpPr>
                <a:spLocks/>
              </p:cNvSpPr>
              <p:nvPr/>
            </p:nvSpPr>
            <p:spPr bwMode="auto">
              <a:xfrm>
                <a:off x="2935" y="0"/>
                <a:ext cx="1242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high-level connection</a:t>
                </a:r>
              </a:p>
            </p:txBody>
          </p:sp>
          <p:sp>
            <p:nvSpPr>
              <p:cNvPr id="102" name="Rectangle 69"/>
              <p:cNvSpPr>
                <a:spLocks/>
              </p:cNvSpPr>
              <p:nvPr/>
            </p:nvSpPr>
            <p:spPr bwMode="auto">
              <a:xfrm>
                <a:off x="3231" y="160"/>
                <a:ext cx="552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rgbClr val="FF29FE"/>
                    </a:solidFill>
                    <a:latin typeface="Corbel Bold Italic" charset="0"/>
                    <a:ea typeface="ＭＳ Ｐゴシック" charset="0"/>
                    <a:cs typeface="Corbel Bold Italic" charset="0"/>
                    <a:sym typeface="Corbel Bold Italic" charset="0"/>
                  </a:rPr>
                  <a:t>measurable ?</a:t>
                </a:r>
              </a:p>
            </p:txBody>
          </p:sp>
        </p:grpSp>
      </p:grpSp>
      <p:grpSp>
        <p:nvGrpSpPr>
          <p:cNvPr id="111" name="Group 42"/>
          <p:cNvGrpSpPr>
            <a:grpSpLocks/>
          </p:cNvGrpSpPr>
          <p:nvPr/>
        </p:nvGrpSpPr>
        <p:grpSpPr bwMode="auto">
          <a:xfrm>
            <a:off x="2385483" y="3863458"/>
            <a:ext cx="2638425" cy="1093788"/>
            <a:chOff x="0" y="-289"/>
            <a:chExt cx="1661" cy="689"/>
          </a:xfrm>
        </p:grpSpPr>
        <p:pic>
          <p:nvPicPr>
            <p:cNvPr id="112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" y="72"/>
              <a:ext cx="56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Rectangle 36"/>
            <p:cNvSpPr>
              <a:spLocks/>
            </p:cNvSpPr>
            <p:nvPr/>
          </p:nvSpPr>
          <p:spPr bwMode="auto">
            <a:xfrm>
              <a:off x="743" y="240"/>
              <a:ext cx="918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impact par. dep. PDF</a:t>
              </a:r>
            </a:p>
          </p:txBody>
        </p:sp>
        <p:grpSp>
          <p:nvGrpSpPr>
            <p:cNvPr id="114" name="Group 41"/>
            <p:cNvGrpSpPr>
              <a:grpSpLocks/>
            </p:cNvGrpSpPr>
            <p:nvPr/>
          </p:nvGrpSpPr>
          <p:grpSpPr bwMode="auto">
            <a:xfrm>
              <a:off x="0" y="-289"/>
              <a:ext cx="1321" cy="569"/>
              <a:chOff x="0" y="-289"/>
              <a:chExt cx="1321" cy="569"/>
            </a:xfrm>
          </p:grpSpPr>
          <p:pic>
            <p:nvPicPr>
              <p:cNvPr id="115" name="Picture 3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" y="-256"/>
                <a:ext cx="360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Line 38"/>
              <p:cNvSpPr>
                <a:spLocks noChangeShapeType="1"/>
              </p:cNvSpPr>
              <p:nvPr/>
            </p:nvSpPr>
            <p:spPr bwMode="auto">
              <a:xfrm rot="10800000" flipH="1" flipV="1">
                <a:off x="729" y="-289"/>
                <a:ext cx="159" cy="333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Line 39"/>
              <p:cNvSpPr>
                <a:spLocks noChangeShapeType="1"/>
              </p:cNvSpPr>
              <p:nvPr/>
            </p:nvSpPr>
            <p:spPr bwMode="auto">
              <a:xfrm>
                <a:off x="0" y="154"/>
                <a:ext cx="759" cy="5"/>
              </a:xfrm>
              <a:prstGeom prst="line">
                <a:avLst/>
              </a:prstGeom>
              <a:noFill/>
              <a:ln w="25400" cap="flat">
                <a:solidFill>
                  <a:srgbClr val="FF29FE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8" name="Rectangle 40"/>
              <p:cNvSpPr>
                <a:spLocks/>
              </p:cNvSpPr>
              <p:nvPr/>
            </p:nvSpPr>
            <p:spPr bwMode="auto">
              <a:xfrm>
                <a:off x="73" y="7"/>
                <a:ext cx="590" cy="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200"/>
                  </a:spcBef>
                </a:pPr>
                <a:r>
                  <a:rPr lang="en-US" sz="1200" dirty="0">
                    <a:solidFill>
                      <a:srgbClr val="FF29FE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not</a:t>
                </a:r>
                <a:r>
                  <a:rPr lang="en-US" sz="1200" dirty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 related by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Fourier transf.</a:t>
                </a:r>
              </a:p>
            </p:txBody>
          </p:sp>
        </p:grpSp>
      </p:grpSp>
      <p:grpSp>
        <p:nvGrpSpPr>
          <p:cNvPr id="119" name="Group 52"/>
          <p:cNvGrpSpPr>
            <a:grpSpLocks/>
          </p:cNvGrpSpPr>
          <p:nvPr/>
        </p:nvGrpSpPr>
        <p:grpSpPr bwMode="auto">
          <a:xfrm>
            <a:off x="4967812" y="3466052"/>
            <a:ext cx="1695450" cy="1216026"/>
            <a:chOff x="0" y="-526"/>
            <a:chExt cx="1067" cy="766"/>
          </a:xfrm>
        </p:grpSpPr>
        <p:grpSp>
          <p:nvGrpSpPr>
            <p:cNvPr id="120" name="Group 49"/>
            <p:cNvGrpSpPr>
              <a:grpSpLocks/>
            </p:cNvGrpSpPr>
            <p:nvPr/>
          </p:nvGrpSpPr>
          <p:grpSpPr bwMode="auto">
            <a:xfrm>
              <a:off x="483" y="-526"/>
              <a:ext cx="584" cy="766"/>
              <a:chOff x="0" y="-614"/>
              <a:chExt cx="584" cy="766"/>
            </a:xfrm>
          </p:grpSpPr>
          <p:pic>
            <p:nvPicPr>
              <p:cNvPr id="123" name="Picture 4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-614"/>
                <a:ext cx="27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" name="Rectangle 44"/>
              <p:cNvSpPr>
                <a:spLocks/>
              </p:cNvSpPr>
              <p:nvPr/>
            </p:nvSpPr>
            <p:spPr bwMode="auto">
              <a:xfrm>
                <a:off x="43" y="-505"/>
                <a:ext cx="522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tx1"/>
                    </a:solidFill>
                    <a:latin typeface="Corbel Bold" charset="0"/>
                    <a:ea typeface="ＭＳ Ｐゴシック" charset="0"/>
                    <a:cs typeface="Corbel Bold" charset="0"/>
                    <a:sym typeface="Corbel Bold" charset="0"/>
                  </a:rPr>
                  <a:t>form factor</a:t>
                </a:r>
              </a:p>
            </p:txBody>
          </p:sp>
          <p:grpSp>
            <p:nvGrpSpPr>
              <p:cNvPr id="125" name="Group 48"/>
              <p:cNvGrpSpPr>
                <a:grpSpLocks/>
              </p:cNvGrpSpPr>
              <p:nvPr/>
            </p:nvGrpSpPr>
            <p:grpSpPr bwMode="auto">
              <a:xfrm>
                <a:off x="0" y="-384"/>
                <a:ext cx="584" cy="536"/>
                <a:chOff x="0" y="-384"/>
                <a:chExt cx="584" cy="536"/>
              </a:xfrm>
            </p:grpSpPr>
            <p:pic>
              <p:nvPicPr>
                <p:cNvPr id="126" name="Picture 4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84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4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" y="-301"/>
                  <a:ext cx="239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8" name="Line 4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74" y="-384"/>
                  <a:ext cx="2" cy="373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21" name="Line 50"/>
            <p:cNvSpPr>
              <a:spLocks noChangeShapeType="1"/>
            </p:cNvSpPr>
            <p:nvPr/>
          </p:nvSpPr>
          <p:spPr bwMode="auto">
            <a:xfrm flipH="1">
              <a:off x="0" y="166"/>
              <a:ext cx="425" cy="0"/>
            </a:xfrm>
            <a:prstGeom prst="line">
              <a:avLst/>
            </a:prstGeom>
            <a:noFill/>
            <a:ln w="25400" cap="flat">
              <a:solidFill>
                <a:srgbClr val="FF29FE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22" name="Picture 5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" y="0"/>
              <a:ext cx="3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9" name="Group 58"/>
          <p:cNvGrpSpPr>
            <a:grpSpLocks/>
          </p:cNvGrpSpPr>
          <p:nvPr/>
        </p:nvGrpSpPr>
        <p:grpSpPr bwMode="auto">
          <a:xfrm>
            <a:off x="6780207" y="4303197"/>
            <a:ext cx="1879574" cy="806450"/>
            <a:chOff x="0" y="0"/>
            <a:chExt cx="1183" cy="508"/>
          </a:xfrm>
        </p:grpSpPr>
        <p:pic>
          <p:nvPicPr>
            <p:cNvPr id="130" name="Picture 5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" y="80"/>
              <a:ext cx="57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Rectangle 54"/>
            <p:cNvSpPr>
              <a:spLocks/>
            </p:cNvSpPr>
            <p:nvPr/>
          </p:nvSpPr>
          <p:spPr bwMode="auto">
            <a:xfrm>
              <a:off x="416" y="248"/>
              <a:ext cx="732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generalized PDF</a:t>
              </a:r>
            </a:p>
          </p:txBody>
        </p:sp>
        <p:sp>
          <p:nvSpPr>
            <p:cNvPr id="132" name="Rectangle 55"/>
            <p:cNvSpPr>
              <a:spLocks/>
            </p:cNvSpPr>
            <p:nvPr/>
          </p:nvSpPr>
          <p:spPr bwMode="auto">
            <a:xfrm>
              <a:off x="368" y="392"/>
              <a:ext cx="8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FF29FE"/>
                  </a:solidFill>
                  <a:latin typeface="Corbel Bold Italic" charset="0"/>
                  <a:ea typeface="ＭＳ Ｐゴシック" charset="0"/>
                  <a:cs typeface="Corbel Bold Italic" charset="0"/>
                  <a:sym typeface="Corbel Bold Italic" charset="0"/>
                </a:rPr>
                <a:t>exclusive processes</a:t>
              </a:r>
            </a:p>
          </p:txBody>
        </p:sp>
        <p:sp>
          <p:nvSpPr>
            <p:cNvPr id="133" name="Line 56"/>
            <p:cNvSpPr>
              <a:spLocks noChangeShapeType="1"/>
            </p:cNvSpPr>
            <p:nvPr/>
          </p:nvSpPr>
          <p:spPr bwMode="auto">
            <a:xfrm rot="10800000" flipH="1">
              <a:off x="0" y="165"/>
              <a:ext cx="438" cy="0"/>
            </a:xfrm>
            <a:prstGeom prst="line">
              <a:avLst/>
            </a:prstGeom>
            <a:noFill/>
            <a:ln w="25400" cap="flat">
              <a:solidFill>
                <a:srgbClr val="FF29FE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4" name="Picture 5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0"/>
              <a:ext cx="32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" name="Picture 7" descr="fig02-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72255" y="2793088"/>
            <a:ext cx="742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5821" y="2967556"/>
            <a:ext cx="1097280" cy="925830"/>
          </a:xfrm>
          <a:prstGeom prst="rect">
            <a:avLst/>
          </a:prstGeom>
        </p:spPr>
      </p:pic>
      <p:pic>
        <p:nvPicPr>
          <p:cNvPr id="79" name="Picture 78" descr="plot-gpdHGb.eps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00" y="4920722"/>
            <a:ext cx="1047750" cy="688975"/>
          </a:xfrm>
          <a:prstGeom prst="rect">
            <a:avLst/>
          </a:prstGeom>
        </p:spPr>
      </p:pic>
      <p:pic>
        <p:nvPicPr>
          <p:cNvPr id="80" name="Picture 16" descr="spddt_fig"/>
          <p:cNvPicPr>
            <a:picLocks noChangeAspect="1" noChangeArrowheads="1"/>
          </p:cNvPicPr>
          <p:nvPr/>
        </p:nvPicPr>
        <p:blipFill>
          <a:blip r:embed="rId21"/>
          <a:srcRect t="5919" b="5919"/>
          <a:stretch>
            <a:fillRect/>
          </a:stretch>
        </p:blipFill>
        <p:spPr bwMode="auto">
          <a:xfrm>
            <a:off x="7192959" y="5123245"/>
            <a:ext cx="1570036" cy="1002334"/>
          </a:xfrm>
          <a:prstGeom prst="rect">
            <a:avLst/>
          </a:prstGeom>
          <a:noFill/>
        </p:spPr>
      </p:pic>
      <p:pic>
        <p:nvPicPr>
          <p:cNvPr id="8" name="Picture 7" descr="tmd_profile_final.eps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7" y="4933950"/>
            <a:ext cx="1422400" cy="977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9940" y="1181110"/>
            <a:ext cx="6848475" cy="1665288"/>
            <a:chOff x="1159940" y="1096446"/>
            <a:chExt cx="6848475" cy="1665288"/>
          </a:xfrm>
        </p:grpSpPr>
        <p:grpSp>
          <p:nvGrpSpPr>
            <p:cNvPr id="27657" name="Group 9"/>
            <p:cNvGrpSpPr>
              <a:grpSpLocks/>
            </p:cNvGrpSpPr>
            <p:nvPr/>
          </p:nvGrpSpPr>
          <p:grpSpPr bwMode="auto">
            <a:xfrm>
              <a:off x="1159940" y="1096446"/>
              <a:ext cx="6848475" cy="1665288"/>
              <a:chOff x="0" y="0"/>
              <a:chExt cx="4314" cy="1049"/>
            </a:xfrm>
          </p:grpSpPr>
          <p:sp>
            <p:nvSpPr>
              <p:cNvPr id="27652" name="AutoShape 4"/>
              <p:cNvSpPr>
                <a:spLocks/>
              </p:cNvSpPr>
              <p:nvPr/>
            </p:nvSpPr>
            <p:spPr bwMode="auto">
              <a:xfrm>
                <a:off x="0" y="0"/>
                <a:ext cx="3749" cy="1049"/>
              </a:xfrm>
              <a:prstGeom prst="roundRect">
                <a:avLst>
                  <a:gd name="adj" fmla="val 12500"/>
                </a:avLst>
              </a:prstGeom>
              <a:solidFill>
                <a:srgbClr val="CDCDCD"/>
              </a:solidFill>
              <a:ln w="31750" cap="flat">
                <a:solidFill>
                  <a:srgbClr val="FF29FE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lIns="0" tIns="0" rIns="0" bIns="0"/>
              <a:lstStyle/>
              <a:p>
                <a:pPr marL="285750" indent="-285750">
                  <a:buFont typeface="Wingdings" charset="2"/>
                  <a:buChar char="q"/>
                </a:pPr>
                <a:endParaRPr lang="en-US" sz="1600">
                  <a:latin typeface="Comic Sans MS"/>
                  <a:cs typeface="Comic Sans MS"/>
                </a:endParaRPr>
              </a:p>
            </p:txBody>
          </p:sp>
          <p:sp>
            <p:nvSpPr>
              <p:cNvPr id="27653" name="Rectangle 5"/>
              <p:cNvSpPr>
                <a:spLocks/>
              </p:cNvSpPr>
              <p:nvPr/>
            </p:nvSpPr>
            <p:spPr bwMode="auto">
              <a:xfrm>
                <a:off x="80" y="16"/>
                <a:ext cx="124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3366FF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compelling questions</a:t>
                </a:r>
              </a:p>
            </p:txBody>
          </p:sp>
          <p:sp>
            <p:nvSpPr>
              <p:cNvPr id="27654" name="Rectangle 6"/>
              <p:cNvSpPr>
                <a:spLocks/>
              </p:cNvSpPr>
              <p:nvPr/>
            </p:nvSpPr>
            <p:spPr bwMode="auto">
              <a:xfrm>
                <a:off x="77" y="208"/>
                <a:ext cx="4237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285750" indent="-285750" algn="l">
                  <a:buClr>
                    <a:srgbClr val="FF29FE"/>
                  </a:buClr>
                  <a:buSzPct val="100000"/>
                  <a:buFont typeface="Wingdings" charset="2"/>
                  <a:buChar char="q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how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are quarks and gluons spatially distributed  </a:t>
                </a:r>
              </a:p>
            </p:txBody>
          </p:sp>
          <p:sp>
            <p:nvSpPr>
              <p:cNvPr id="27655" name="Rectangle 7"/>
              <p:cNvSpPr>
                <a:spLocks/>
              </p:cNvSpPr>
              <p:nvPr/>
            </p:nvSpPr>
            <p:spPr bwMode="auto">
              <a:xfrm>
                <a:off x="80" y="432"/>
                <a:ext cx="42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285750" indent="-285750" algn="l">
                  <a:buClr>
                    <a:srgbClr val="FF29FE"/>
                  </a:buClr>
                  <a:buSzPct val="100000"/>
                  <a:buFont typeface="Wingdings" charset="2"/>
                  <a:buChar char="q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how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do they move in the transverse plane  </a:t>
                </a:r>
              </a:p>
            </p:txBody>
          </p:sp>
          <p:sp>
            <p:nvSpPr>
              <p:cNvPr id="27656" name="Rectangle 8"/>
              <p:cNvSpPr>
                <a:spLocks/>
              </p:cNvSpPr>
              <p:nvPr/>
            </p:nvSpPr>
            <p:spPr bwMode="auto">
              <a:xfrm>
                <a:off x="80" y="648"/>
                <a:ext cx="42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285750" indent="-285750" algn="l">
                  <a:buClr>
                    <a:srgbClr val="FF29FE"/>
                  </a:buClr>
                  <a:buSzPct val="100000"/>
                  <a:buFont typeface="Wingdings" charset="2"/>
                  <a:buChar char="q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do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they orbit and do we have access to spin-orbit correlations </a:t>
                </a:r>
              </a:p>
            </p:txBody>
          </p:sp>
        </p:grpSp>
        <p:sp>
          <p:nvSpPr>
            <p:cNvPr id="82" name="Rectangle 8"/>
            <p:cNvSpPr>
              <a:spLocks/>
            </p:cNvSpPr>
            <p:nvPr/>
          </p:nvSpPr>
          <p:spPr bwMode="auto">
            <a:xfrm>
              <a:off x="1291178" y="2398195"/>
              <a:ext cx="5175239" cy="355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r>
                <a:rPr lang="en-US" sz="1400" dirty="0" smtClean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Wingdings"/>
                </a:rPr>
                <a:t></a:t>
              </a:r>
              <a:r>
                <a:rPr lang="en-US" sz="1400" dirty="0" smtClean="0">
                  <a:latin typeface="Comic Sans MS"/>
                  <a:ea typeface="ＭＳ Ｐゴシック" charset="0"/>
                  <a:cs typeface="Comic Sans MS"/>
                  <a:sym typeface="Wingdings"/>
                </a:rPr>
                <a:t> </a:t>
              </a:r>
              <a:r>
                <a:rPr lang="en-US" sz="1400" dirty="0" smtClean="0"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required 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set of measurements &amp; theoretical concepts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7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cap="none" dirty="0" err="1"/>
              <a:t>s</a:t>
            </a:r>
            <a:r>
              <a:rPr lang="en-US" dirty="0" err="1"/>
              <a:t>PHENIX</a:t>
            </a:r>
            <a:r>
              <a:rPr lang="en-US" dirty="0"/>
              <a:t> forward Upgrade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fsPHENIX_v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429"/>
            <a:ext cx="9144000" cy="4018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814925"/>
            <a:ext cx="657662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Layout for forward physics studies</a:t>
            </a:r>
          </a:p>
          <a:p>
            <a:r>
              <a:rPr lang="en-US" dirty="0" smtClean="0"/>
              <a:t>Use open </a:t>
            </a:r>
            <a:r>
              <a:rPr lang="en-US" dirty="0" err="1" smtClean="0"/>
              <a:t>sPHENIX</a:t>
            </a:r>
            <a:r>
              <a:rPr lang="en-US" dirty="0" smtClean="0"/>
              <a:t> central barrel geometry to introduce</a:t>
            </a:r>
          </a:p>
          <a:p>
            <a:endParaRPr lang="en-US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tracking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charged particle identification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electromagnetic calorimeter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hadron calorimeter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 smtClean="0"/>
              <a:t>muon</a:t>
            </a:r>
            <a:r>
              <a:rPr lang="en-US" dirty="0" smtClean="0"/>
              <a:t> detection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Use existing equipment where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0"/>
            <a:ext cx="8321040" cy="53848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i="1" dirty="0"/>
              <a:t>STAR</a:t>
            </a:r>
            <a:r>
              <a:rPr lang="en-US" sz="2400" dirty="0" smtClean="0"/>
              <a:t> Forward Instrumentation </a:t>
            </a:r>
            <a:r>
              <a:rPr lang="en-US" sz="2400" dirty="0" err="1" smtClean="0"/>
              <a:t>UpGrade</a:t>
            </a:r>
            <a:endParaRPr lang="en-US" sz="2400" b="1" i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5D4-C106-3B44-833F-F6948D88D3D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8320" y="5354320"/>
            <a:ext cx="8217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instrumentation optimized for </a:t>
            </a:r>
            <a:r>
              <a:rPr lang="en-US" dirty="0" err="1"/>
              <a:t>p+A</a:t>
            </a:r>
            <a:r>
              <a:rPr lang="en-US" dirty="0"/>
              <a:t> and transverse spin physics</a:t>
            </a:r>
          </a:p>
          <a:p>
            <a:r>
              <a:rPr lang="en-US" dirty="0"/>
              <a:t>– Charged‐particle tracking</a:t>
            </a:r>
          </a:p>
          <a:p>
            <a:r>
              <a:rPr lang="en-US" dirty="0"/>
              <a:t>– </a:t>
            </a:r>
            <a:r>
              <a:rPr lang="en-US" i="1" dirty="0"/>
              <a:t>e</a:t>
            </a:r>
            <a:r>
              <a:rPr lang="en-US" dirty="0"/>
              <a:t>/</a:t>
            </a:r>
            <a:r>
              <a:rPr lang="en-US" i="1" dirty="0"/>
              <a:t>h </a:t>
            </a:r>
            <a:r>
              <a:rPr lang="en-US" dirty="0"/>
              <a:t>and </a:t>
            </a:r>
            <a:r>
              <a:rPr lang="en-US" dirty="0" err="1"/>
              <a:t>γ</a:t>
            </a:r>
            <a:r>
              <a:rPr lang="en-US" dirty="0"/>
              <a:t>/π</a:t>
            </a:r>
            <a:r>
              <a:rPr lang="en-US" baseline="30000" dirty="0"/>
              <a:t>0</a:t>
            </a:r>
            <a:r>
              <a:rPr lang="en-US" dirty="0"/>
              <a:t> discrimination</a:t>
            </a:r>
          </a:p>
          <a:p>
            <a:r>
              <a:rPr lang="en-US" dirty="0" smtClean="0"/>
              <a:t>– </a:t>
            </a:r>
            <a:r>
              <a:rPr lang="en-US" dirty="0"/>
              <a:t>Possibly Baryon/meson separation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pic>
        <p:nvPicPr>
          <p:cNvPr id="4" name="Picture 3" descr="star-upgrad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4" y="715429"/>
            <a:ext cx="8070162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0"/>
            <a:ext cx="82280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31793" y="783265"/>
            <a:ext cx="59396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how well are we doing ?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refit/new analysis necessary ?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impact on uncertainties ?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26755" y="2877845"/>
            <a:ext cx="32880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arXiv:1001.4654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620" y="1789117"/>
            <a:ext cx="4081380" cy="2167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26755" y="3980077"/>
            <a:ext cx="390363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SIDIS: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1,d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π,K</a:t>
            </a:r>
            <a:r>
              <a:rPr lang="en-US" baseline="30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arXiv:0905.2828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5775" y="5833542"/>
            <a:ext cx="3907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extended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coverage </a:t>
            </a:r>
            <a:r>
              <a:rPr lang="en-US" sz="1600" dirty="0" err="1" smtClean="0">
                <a:latin typeface="Comic Sans MS"/>
                <a:cs typeface="Comic Sans MS"/>
              </a:rPr>
              <a:t>w.r.t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 smtClean="0">
                <a:solidFill>
                  <a:srgbClr val="80FF00"/>
                </a:solidFill>
                <a:latin typeface="Comic Sans MS"/>
                <a:cs typeface="Comic Sans MS"/>
              </a:rPr>
              <a:t>HERMES</a:t>
            </a:r>
            <a:endParaRPr lang="en-US" sz="16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6755" y="4999101"/>
            <a:ext cx="38908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SIDIS: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1,p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π,K</a:t>
            </a:r>
            <a:r>
              <a:rPr lang="en-US" baseline="30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from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COMPASS </a:t>
            </a:r>
          </a:p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/>
                <a:cs typeface="Comic Sans MS"/>
              </a:rPr>
              <a:t>             arXiv:1007.4061 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7" y="705285"/>
            <a:ext cx="1829037" cy="1738448"/>
          </a:xfrm>
          <a:prstGeom prst="rect">
            <a:avLst/>
          </a:prstGeom>
        </p:spPr>
      </p:pic>
      <p:grpSp>
        <p:nvGrpSpPr>
          <p:cNvPr id="3" name="Gruppierung 12"/>
          <p:cNvGrpSpPr/>
          <p:nvPr/>
        </p:nvGrpSpPr>
        <p:grpSpPr>
          <a:xfrm>
            <a:off x="5285754" y="3881152"/>
            <a:ext cx="3702499" cy="2630773"/>
            <a:chOff x="1517650" y="1244600"/>
            <a:chExt cx="5740400" cy="43688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85950" y="1244600"/>
              <a:ext cx="5372100" cy="4368800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7650" y="3276159"/>
              <a:ext cx="368300" cy="1866900"/>
            </a:xfrm>
            <a:prstGeom prst="rect">
              <a:avLst/>
            </a:prstGeom>
          </p:spPr>
        </p:pic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7650" y="1372761"/>
              <a:ext cx="368300" cy="1866900"/>
            </a:xfrm>
            <a:prstGeom prst="rect">
              <a:avLst/>
            </a:prstGeom>
          </p:spPr>
        </p:pic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4243" y="3792141"/>
              <a:ext cx="1055221" cy="551593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lvl="0"/>
            <a:r>
              <a:rPr lang="en-US" dirty="0">
                <a:effectLst>
                  <a:reflection stA="50000" endPos="50000" dist="5080" dir="5400000" sy="-100000" algn="bl" rotWithShape="0"/>
                </a:effectLst>
                <a:latin typeface="Comic Sans MS"/>
                <a:cs typeface="Comic Sans MS"/>
              </a:rPr>
              <a:t>meanwhile, new data became available </a:t>
            </a:r>
            <a:r>
              <a:rPr lang="en-US" dirty="0" smtClean="0">
                <a:effectLst>
                  <a:reflection stA="50000" endPos="50000" dist="5080" dir="5400000" sy="-100000" algn="bl" rotWithShape="0"/>
                </a:effectLst>
                <a:latin typeface="Comic Sans MS"/>
                <a:cs typeface="Comic Sans MS"/>
              </a:rPr>
              <a:t>…</a:t>
            </a:r>
            <a:endParaRPr lang="en-US" dirty="0">
              <a:effectLst>
                <a:reflection stA="50000" endPos="50000" dist="5080" dir="5400000" sy="-100000" algn="bl" rotWithShape="0"/>
              </a:effectLst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95319"/>
            <a:ext cx="5980008" cy="5958288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034" y="867829"/>
            <a:ext cx="14478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10453" y="4273268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arXiv:0905.2828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37675" y="2665790"/>
            <a:ext cx="324353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0000FF"/>
              </a:buClr>
              <a:buSzPct val="130000"/>
              <a:buFont typeface="Wingdings" charset="2"/>
              <a:buChar char="ü"/>
            </a:pPr>
            <a:r>
              <a:rPr lang="en-US" dirty="0" smtClean="0">
                <a:latin typeface="Comic Sans MS"/>
                <a:cs typeface="Comic Sans MS"/>
              </a:rPr>
              <a:t> DSSV works well:</a:t>
            </a:r>
          </a:p>
          <a:p>
            <a:pPr>
              <a:buClr>
                <a:srgbClr val="008000"/>
              </a:buClr>
              <a:buSzPct val="130000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 surprises at small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3335342" y="1875489"/>
            <a:ext cx="807129" cy="4273267"/>
          </a:xfrm>
          <a:prstGeom prst="round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3200444" y="1969095"/>
            <a:ext cx="107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Comic Sans MS"/>
                <a:cs typeface="Comic Sans MS"/>
              </a:rPr>
              <a:t>x</a:t>
            </a:r>
            <a:r>
              <a:rPr lang="en-US" sz="1200" b="1" dirty="0" smtClean="0">
                <a:latin typeface="Comic Sans MS"/>
                <a:cs typeface="Comic Sans MS"/>
              </a:rPr>
              <a:t>-range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not covered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by HERMES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27092" y="3673759"/>
            <a:ext cx="182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Lucida Grande"/>
                <a:cs typeface="Symbol" charset="2"/>
              </a:rPr>
              <a:t>χ</a:t>
            </a:r>
            <a:r>
              <a:rPr lang="en-US" b="1" baseline="30000" dirty="0" smtClean="0">
                <a:latin typeface="Lucida Grande"/>
                <a:ea typeface="Lucida Grande"/>
                <a:cs typeface="Lucida Grande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 numerology: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99665"/>
              </p:ext>
            </p:extLst>
          </p:nvPr>
        </p:nvGraphicFramePr>
        <p:xfrm>
          <a:off x="5954402" y="4125021"/>
          <a:ext cx="3106975" cy="17048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0207"/>
                <a:gridCol w="1054196"/>
                <a:gridCol w="1182572"/>
              </a:tblGrid>
              <a:tr h="668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DSSV 08</a:t>
                      </a:r>
                    </a:p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data sets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Comic Sans MS"/>
                          <a:cs typeface="Comic Sans MS"/>
                        </a:rPr>
                        <a:t>with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/>
                        <a:t>A</a:t>
                      </a:r>
                      <a:r>
                        <a:rPr lang="en-US" sz="1600" baseline="-25000" dirty="0" smtClean="0"/>
                        <a:t>1</a:t>
                      </a:r>
                      <a:r>
                        <a:rPr lang="en-US" sz="1600" baseline="30000" dirty="0" smtClean="0"/>
                        <a:t>d,π,K</a:t>
                      </a:r>
                      <a:endParaRPr lang="en-US" sz="1600" dirty="0"/>
                    </a:p>
                  </a:txBody>
                  <a:tcPr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DSSV 2008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392.5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420.8</a:t>
                      </a:r>
                      <a:endParaRPr lang="en-US" dirty="0"/>
                    </a:p>
                  </a:txBody>
                  <a:tcPr anchor="ctr"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DSSV+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418.9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 with new data: SIDIS A</a:t>
            </a:r>
            <a:r>
              <a:rPr lang="en-US" baseline="-25000" dirty="0" smtClean="0"/>
              <a:t>1</a:t>
            </a:r>
            <a:r>
              <a:rPr lang="en-US" baseline="30000" dirty="0" smtClean="0">
                <a:solidFill>
                  <a:srgbClr val="FF00FF"/>
                </a:solidFill>
              </a:rPr>
              <a:t>d</a:t>
            </a:r>
            <a:r>
              <a:rPr lang="en-US" baseline="30000" dirty="0" smtClean="0"/>
              <a:t>,</a:t>
            </a:r>
            <a:r>
              <a:rPr lang="en-US" cap="none" baseline="3000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,K</a:t>
            </a:r>
            <a:endParaRPr lang="en-US" baseline="3000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bgerundetes Rechteck 21"/>
          <p:cNvSpPr/>
          <p:nvPr/>
        </p:nvSpPr>
        <p:spPr>
          <a:xfrm>
            <a:off x="6007318" y="5632619"/>
            <a:ext cx="3106975" cy="949072"/>
          </a:xfrm>
          <a:prstGeom prst="roundRect">
            <a:avLst/>
          </a:prstGeom>
          <a:solidFill>
            <a:srgbClr val="FFFF00">
              <a:alpha val="51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59833"/>
            <a:ext cx="14478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20" y="627582"/>
            <a:ext cx="6135548" cy="5878370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810453" y="1657016"/>
            <a:ext cx="807129" cy="4273267"/>
          </a:xfrm>
          <a:prstGeom prst="round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701493" y="1899189"/>
            <a:ext cx="107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Comic Sans MS"/>
                <a:cs typeface="Comic Sans MS"/>
              </a:rPr>
              <a:t>x</a:t>
            </a:r>
            <a:r>
              <a:rPr lang="en-US" sz="1200" b="1" dirty="0" smtClean="0">
                <a:latin typeface="Comic Sans MS"/>
                <a:cs typeface="Comic Sans MS"/>
              </a:rPr>
              <a:t>-range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not covered</a:t>
            </a:r>
          </a:p>
          <a:p>
            <a:pPr algn="ctr"/>
            <a:r>
              <a:rPr lang="en-US" sz="1200" b="1" dirty="0" smtClean="0">
                <a:latin typeface="Comic Sans MS"/>
                <a:cs typeface="Comic Sans MS"/>
              </a:rPr>
              <a:t>by HERMES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43661" y="1424998"/>
            <a:ext cx="28348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st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kaon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data on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-target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(not available from HERMES)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rot="10800000">
            <a:off x="5234469" y="1211263"/>
            <a:ext cx="809194" cy="4457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>
            <a:off x="4473391" y="2121355"/>
            <a:ext cx="2034613" cy="11059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980008" y="2254245"/>
            <a:ext cx="183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Lucida Grande"/>
                <a:cs typeface="Symbol" charset="2"/>
              </a:rPr>
              <a:t>χ</a:t>
            </a:r>
            <a:r>
              <a:rPr lang="en-US" b="1" baseline="30000" dirty="0" smtClean="0">
                <a:latin typeface="Lucida Grande"/>
                <a:ea typeface="Lucida Grande"/>
                <a:cs typeface="Lucida Grande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 numerology: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6007318" y="2705507"/>
          <a:ext cx="3106975" cy="158349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0207"/>
                <a:gridCol w="1054196"/>
                <a:gridCol w="1182572"/>
              </a:tblGrid>
              <a:tr h="668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DSSV 08</a:t>
                      </a:r>
                    </a:p>
                    <a:p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data sets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Comic Sans MS"/>
                          <a:cs typeface="Comic Sans MS"/>
                        </a:rPr>
                        <a:t>with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/>
                        <a:t>A</a:t>
                      </a:r>
                      <a:r>
                        <a:rPr lang="en-US" sz="1600" baseline="-25000" dirty="0" smtClean="0"/>
                        <a:t>1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</a:rPr>
                        <a:t>p&amp;d</a:t>
                      </a:r>
                      <a:r>
                        <a:rPr lang="en-US" sz="1600" baseline="30000" dirty="0" smtClean="0"/>
                        <a:t>,π,K</a:t>
                      </a:r>
                      <a:endParaRPr lang="en-US" sz="1600" dirty="0"/>
                    </a:p>
                  </a:txBody>
                  <a:tcPr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DSSV 08</a:t>
                      </a:r>
                      <a:endParaRPr lang="en-US" sz="1200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392.5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456.4</a:t>
                      </a:r>
                      <a:endParaRPr lang="en-US" dirty="0"/>
                    </a:p>
                  </a:txBody>
                  <a:tcPr anchor="ctr"/>
                </a:tc>
              </a:tr>
              <a:tr h="45774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DSSV+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453.0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3369856" y="4045736"/>
            <a:ext cx="1742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arXiv:1007.4061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uppierung 26"/>
          <p:cNvGrpSpPr/>
          <p:nvPr/>
        </p:nvGrpSpPr>
        <p:grpSpPr>
          <a:xfrm>
            <a:off x="5980008" y="4555243"/>
            <a:ext cx="3262231" cy="2062261"/>
            <a:chOff x="5980008" y="4555243"/>
            <a:chExt cx="3262231" cy="2062261"/>
          </a:xfrm>
        </p:grpSpPr>
        <p:grpSp>
          <p:nvGrpSpPr>
            <p:cNvPr id="3" name="Gruppierung 25"/>
            <p:cNvGrpSpPr/>
            <p:nvPr/>
          </p:nvGrpSpPr>
          <p:grpSpPr>
            <a:xfrm>
              <a:off x="5980008" y="4555243"/>
              <a:ext cx="3262231" cy="2062261"/>
              <a:chOff x="5980008" y="4555243"/>
              <a:chExt cx="3262231" cy="2062261"/>
            </a:xfrm>
          </p:grpSpPr>
          <p:sp>
            <p:nvSpPr>
              <p:cNvPr id="18" name="Textfeld 17"/>
              <p:cNvSpPr txBox="1"/>
              <p:nvPr/>
            </p:nvSpPr>
            <p:spPr>
              <a:xfrm>
                <a:off x="5980008" y="4555243"/>
                <a:ext cx="298834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00FF"/>
                  </a:buClr>
                  <a:buSzPct val="130000"/>
                  <a:buFont typeface="Wingdings" charset="2"/>
                  <a:buChar char="ü"/>
                </a:pPr>
                <a:r>
                  <a:rPr lang="en-US" dirty="0" smtClean="0">
                    <a:latin typeface="Comic Sans MS"/>
                    <a:cs typeface="Comic Sans MS"/>
                  </a:rPr>
                  <a:t> </a:t>
                </a:r>
                <a:r>
                  <a:rPr lang="en-US" b="1" dirty="0" smtClean="0">
                    <a:latin typeface="Comic Sans MS"/>
                    <a:cs typeface="Comic Sans MS"/>
                  </a:rPr>
                  <a:t>no refit required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400" dirty="0" smtClean="0">
                    <a:latin typeface="Comic Sans MS"/>
                    <a:cs typeface="Comic Sans MS"/>
                  </a:rPr>
                  <a:t>     (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Δχ</a:t>
                </a:r>
                <a:r>
                  <a:rPr lang="en-US" sz="1400" baseline="30000" dirty="0" smtClean="0">
                    <a:latin typeface="Lucida Grande"/>
                    <a:ea typeface="Lucida Grande"/>
                    <a:cs typeface="Lucida Grande"/>
                  </a:rPr>
                  <a:t>2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=1</a:t>
                </a:r>
                <a:r>
                  <a:rPr lang="en-US" sz="1400" dirty="0" smtClean="0">
                    <a:latin typeface="Comic Sans MS"/>
                    <a:ea typeface="Lucida Grande"/>
                    <a:cs typeface="Comic Sans MS"/>
                  </a:rPr>
                  <a:t> does not reflect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400" dirty="0" smtClean="0">
                    <a:latin typeface="Comic Sans MS"/>
                    <a:ea typeface="Lucida Grande"/>
                    <a:cs typeface="Comic Sans MS"/>
                  </a:rPr>
                  <a:t>      faithful PDF uncertainties)</a:t>
                </a:r>
                <a:r>
                  <a:rPr lang="en-US" sz="1400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5980008" y="5632619"/>
                <a:ext cx="3262231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tx1"/>
                  </a:buClr>
                  <a:buSzPct val="130000"/>
                  <a:buFont typeface="Wingdings" charset="2"/>
                  <a:buChar char="§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 trend for somewhat less</a:t>
                </a: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   polarization of sea quarks;</a:t>
                </a:r>
                <a:endParaRPr lang="en-US" sz="1600" dirty="0" smtClean="0">
                  <a:latin typeface="Comic Sans MS"/>
                  <a:ea typeface="Lucida Grande"/>
                  <a:cs typeface="Comic Sans MS"/>
                </a:endParaRPr>
              </a:p>
              <a:p>
                <a:pPr>
                  <a:spcAft>
                    <a:spcPts val="600"/>
                  </a:spcAft>
                  <a:buClr>
                    <a:srgbClr val="008000"/>
                  </a:buClr>
                  <a:buSzPct val="130000"/>
                </a:pPr>
                <a:r>
                  <a:rPr lang="en-US" sz="1600" dirty="0" smtClean="0">
                    <a:latin typeface="Comic Sans MS"/>
                    <a:ea typeface="Lucida Grande"/>
                    <a:cs typeface="Comic Sans MS"/>
                  </a:rPr>
                  <a:t>                 </a:t>
                </a:r>
                <a:r>
                  <a:rPr lang="en-US" sz="1600" dirty="0">
                    <a:latin typeface="Comic Sans MS"/>
                    <a:ea typeface="Lucida Grande"/>
                    <a:cs typeface="Comic Sans MS"/>
                  </a:rPr>
                  <a:t> </a:t>
                </a:r>
                <a:r>
                  <a:rPr lang="en-US" sz="1600" dirty="0" smtClean="0">
                    <a:latin typeface="Comic Sans MS"/>
                    <a:ea typeface="Lucida Grande"/>
                    <a:cs typeface="Comic Sans MS"/>
                  </a:rPr>
                  <a:t>less significant</a:t>
                </a:r>
                <a:r>
                  <a:rPr lang="en-US" sz="1600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pic>
          <p:nvPicPr>
            <p:cNvPr id="25" name="Bild 24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5891" y="6327691"/>
              <a:ext cx="1308100" cy="254000"/>
            </a:xfrm>
            <a:prstGeom prst="rect">
              <a:avLst/>
            </a:prstGeom>
          </p:spPr>
        </p:pic>
      </p:grp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0" y="0"/>
            <a:ext cx="8382000" cy="609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 smtClean="0"/>
              <a:t>coping with new data: SIDIS A</a:t>
            </a:r>
            <a:r>
              <a:rPr lang="en-US" baseline="-25000" dirty="0" smtClean="0"/>
              <a:t>1</a:t>
            </a:r>
            <a:r>
              <a:rPr lang="en-US" baseline="30000" dirty="0">
                <a:solidFill>
                  <a:srgbClr val="FF00FF"/>
                </a:solidFill>
              </a:rPr>
              <a:t>p</a:t>
            </a:r>
            <a:r>
              <a:rPr lang="en-US" baseline="30000" dirty="0" smtClean="0"/>
              <a:t>,</a:t>
            </a:r>
            <a:r>
              <a:rPr lang="en-US" cap="none" baseline="30000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,K</a:t>
            </a:r>
            <a:endParaRPr lang="en-US" baseline="30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160019" y="-69906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effectLst>
                  <a:reflection blurRad="6350" stA="50000" endA="50" endPos="50000" dist="12700" dir="5400000" sy="-100000" algn="bl" rotWithShape="0"/>
                </a:effectLst>
                <a:latin typeface="Comic Sans MS"/>
                <a:cs typeface="Comic Sans MS"/>
              </a:rPr>
              <a:t>Are Strange Quarks STARNGE?</a:t>
            </a:r>
            <a:endParaRPr lang="en-US" dirty="0">
              <a:effectLst>
                <a:reflection blurRad="6350" stA="50000" endA="50" endPos="50000" dist="12700" dir="5400000" sy="-100000" algn="bl" rotWithShape="0"/>
              </a:effectLst>
            </a:endParaRPr>
          </a:p>
        </p:txBody>
      </p:sp>
      <p:pic>
        <p:nvPicPr>
          <p:cNvPr id="27" name="Bild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91" y="1297816"/>
            <a:ext cx="402529" cy="567669"/>
          </a:xfrm>
          <a:prstGeom prst="rect">
            <a:avLst/>
          </a:prstGeom>
        </p:spPr>
      </p:pic>
      <p:sp>
        <p:nvSpPr>
          <p:cNvPr id="28" name="Textfeld 58"/>
          <p:cNvSpPr txBox="1"/>
          <p:nvPr/>
        </p:nvSpPr>
        <p:spPr>
          <a:xfrm>
            <a:off x="3382744" y="1334992"/>
            <a:ext cx="159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Δq’s</a:t>
            </a:r>
            <a:r>
              <a:rPr lang="en-US" sz="2000" b="1" dirty="0" smtClean="0">
                <a:solidFill>
                  <a:srgbClr val="0000FF"/>
                </a:solidFill>
              </a:rPr>
              <a:t> (x,Q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9" name="Bild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3" y="1005542"/>
            <a:ext cx="2182837" cy="2800985"/>
          </a:xfrm>
          <a:prstGeom prst="rect">
            <a:avLst/>
          </a:prstGeom>
        </p:spPr>
      </p:pic>
      <p:pic>
        <p:nvPicPr>
          <p:cNvPr id="30" name="Bild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028"/>
            <a:ext cx="506701" cy="1929364"/>
          </a:xfrm>
          <a:prstGeom prst="rect">
            <a:avLst/>
          </a:prstGeom>
        </p:spPr>
      </p:pic>
      <p:sp>
        <p:nvSpPr>
          <p:cNvPr id="31" name="Textfeld 61"/>
          <p:cNvSpPr txBox="1"/>
          <p:nvPr/>
        </p:nvSpPr>
        <p:spPr>
          <a:xfrm>
            <a:off x="2938396" y="2721286"/>
            <a:ext cx="5852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surprisingly small/positive </a:t>
            </a:r>
            <a:r>
              <a:rPr lang="en-US" sz="1600" dirty="0" err="1" smtClean="0"/>
              <a:t>Δs</a:t>
            </a:r>
            <a:r>
              <a:rPr lang="en-US" sz="1600" dirty="0" smtClean="0"/>
              <a:t> from SIDIS: large SU(3)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breaking? </a:t>
            </a:r>
            <a:endParaRPr lang="en-US" sz="1200" dirty="0"/>
          </a:p>
        </p:txBody>
      </p:sp>
      <p:sp>
        <p:nvSpPr>
          <p:cNvPr id="32" name="Textfeld 64"/>
          <p:cNvSpPr txBox="1"/>
          <p:nvPr/>
        </p:nvSpPr>
        <p:spPr>
          <a:xfrm>
            <a:off x="2938396" y="1846394"/>
            <a:ext cx="570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b="1" dirty="0" smtClean="0"/>
              <a:t>known: </a:t>
            </a:r>
            <a:r>
              <a:rPr lang="en-US" sz="1600" dirty="0" smtClean="0"/>
              <a:t>quarks contribute much less to proton spin</a:t>
            </a:r>
          </a:p>
          <a:p>
            <a:r>
              <a:rPr lang="en-US" sz="1600" dirty="0" smtClean="0"/>
              <a:t>          than expected from quark models</a:t>
            </a:r>
          </a:p>
          <a:p>
            <a:r>
              <a:rPr lang="en-US" sz="1600" dirty="0" smtClean="0"/>
              <a:t>          </a:t>
            </a:r>
            <a:r>
              <a:rPr lang="en-US" sz="1400" b="1" dirty="0" smtClean="0"/>
              <a:t>large uncertainties in ΔΣ from unmeasured small 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38396" y="2977267"/>
            <a:ext cx="5130665" cy="601573"/>
            <a:chOff x="2965585" y="5824184"/>
            <a:chExt cx="5130665" cy="601573"/>
          </a:xfrm>
        </p:grpSpPr>
        <p:sp>
          <p:nvSpPr>
            <p:cNvPr id="33" name="Textfeld 66"/>
            <p:cNvSpPr txBox="1"/>
            <p:nvPr/>
          </p:nvSpPr>
          <p:spPr>
            <a:xfrm>
              <a:off x="2965585" y="6087203"/>
              <a:ext cx="5130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flavor separation not well known, e.g., </a:t>
              </a:r>
              <a:r>
                <a:rPr lang="en-US" sz="1600" dirty="0" err="1" smtClean="0"/>
                <a:t>Δu</a:t>
              </a:r>
              <a:r>
                <a:rPr lang="en-US" sz="1600" dirty="0" smtClean="0"/>
                <a:t> - </a:t>
              </a:r>
              <a:r>
                <a:rPr lang="en-US" sz="1600" dirty="0" err="1" smtClean="0"/>
                <a:t>Δd</a:t>
              </a:r>
              <a:r>
                <a:rPr lang="en-US" sz="1600" dirty="0" smtClean="0"/>
                <a:t> </a:t>
              </a:r>
              <a:endParaRPr lang="en-US" sz="1200" dirty="0"/>
            </a:p>
          </p:txBody>
        </p:sp>
        <p:sp>
          <p:nvSpPr>
            <p:cNvPr id="34" name="Textfeld 76"/>
            <p:cNvSpPr txBox="1"/>
            <p:nvPr/>
          </p:nvSpPr>
          <p:spPr>
            <a:xfrm>
              <a:off x="7198355" y="585694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  <p:sp>
          <p:nvSpPr>
            <p:cNvPr id="35" name="Textfeld 77"/>
            <p:cNvSpPr txBox="1"/>
            <p:nvPr/>
          </p:nvSpPr>
          <p:spPr>
            <a:xfrm>
              <a:off x="7757570" y="582418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29" y="998477"/>
            <a:ext cx="3213100" cy="34163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992" y="660894"/>
            <a:ext cx="841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current value for </a:t>
            </a:r>
            <a:r>
              <a:rPr lang="en-US" dirty="0" err="1" smtClean="0"/>
              <a:t>ΔΣ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strongly depends on assumptions on low-</a:t>
            </a:r>
            <a:r>
              <a:rPr lang="en-US" dirty="0" err="1" smtClean="0">
                <a:latin typeface="Comic Sans MS"/>
                <a:cs typeface="Comic Sans MS"/>
              </a:rPr>
              <a:t>x</a:t>
            </a:r>
            <a:r>
              <a:rPr lang="en-US" dirty="0" smtClean="0">
                <a:latin typeface="Comic Sans MS"/>
                <a:cs typeface="Comic Sans MS"/>
              </a:rPr>
              <a:t> behavior of </a:t>
            </a:r>
            <a:r>
              <a:rPr lang="en-US" dirty="0" err="1" smtClean="0"/>
              <a:t>Δs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74191" y="2014230"/>
            <a:ext cx="3249608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Comic Sans MS"/>
                <a:cs typeface="Comic Sans MS"/>
              </a:rPr>
              <a:t>new COMPASS data support </a:t>
            </a:r>
          </a:p>
          <a:p>
            <a:pPr>
              <a:spcAft>
                <a:spcPts val="1800"/>
              </a:spcAft>
            </a:pPr>
            <a:r>
              <a:rPr lang="en-US" sz="1600" dirty="0" smtClean="0">
                <a:latin typeface="Comic Sans MS"/>
                <a:cs typeface="Comic Sans MS"/>
              </a:rPr>
              <a:t>  small/positive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1600" dirty="0" err="1" smtClean="0">
                <a:latin typeface="Comic Sans MS"/>
                <a:cs typeface="Comic Sans MS"/>
              </a:rPr>
              <a:t>s(x</a:t>
            </a:r>
            <a:r>
              <a:rPr lang="en-US" sz="1600" dirty="0" smtClean="0">
                <a:latin typeface="Comic Sans MS"/>
                <a:cs typeface="Comic Sans MS"/>
              </a:rPr>
              <a:t>) at </a:t>
            </a:r>
            <a:r>
              <a:rPr lang="en-US" sz="1600" dirty="0" err="1" smtClean="0">
                <a:latin typeface="Comic Sans MS"/>
                <a:cs typeface="Comic Sans MS"/>
              </a:rPr>
              <a:t>x</a:t>
            </a:r>
            <a:r>
              <a:rPr lang="en-US" sz="1600" dirty="0" smtClean="0">
                <a:latin typeface="Comic Sans MS"/>
                <a:cs typeface="Comic Sans MS"/>
              </a:rPr>
              <a:t> &gt; 0.01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they also prefer a sign change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omic Sans MS"/>
                <a:cs typeface="Comic Sans MS"/>
              </a:rPr>
              <a:t>  at around </a:t>
            </a:r>
            <a:r>
              <a:rPr lang="en-US" sz="1600" dirty="0" err="1" smtClean="0">
                <a:latin typeface="Comic Sans MS"/>
                <a:cs typeface="Comic Sans MS"/>
              </a:rPr>
              <a:t>x</a:t>
            </a:r>
            <a:r>
              <a:rPr lang="en-US" sz="1600" dirty="0" smtClean="0">
                <a:latin typeface="Comic Sans MS"/>
                <a:cs typeface="Comic Sans MS"/>
              </a:rPr>
              <a:t>=0.01 </a:t>
            </a:r>
            <a:endParaRPr lang="en-US" sz="1600" dirty="0">
              <a:latin typeface="Comic Sans MS"/>
              <a:cs typeface="Comic Sans MS"/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rot="5400000" flipH="1" flipV="1">
            <a:off x="4365078" y="3340860"/>
            <a:ext cx="80391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5400000" flipH="1" flipV="1">
            <a:off x="7347934" y="3364600"/>
            <a:ext cx="80391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580339" y="2570367"/>
            <a:ext cx="3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&gt;</a:t>
            </a:r>
            <a:r>
              <a:rPr lang="en-US" sz="1600" dirty="0" smtClean="0">
                <a:latin typeface="Comic Sans MS"/>
                <a:cs typeface="Comic Sans MS"/>
              </a:rPr>
              <a:t>0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550131" y="2594107"/>
            <a:ext cx="3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&lt;</a:t>
            </a:r>
            <a:r>
              <a:rPr lang="en-US" sz="1600" dirty="0" smtClean="0">
                <a:latin typeface="Comic Sans MS"/>
                <a:cs typeface="Comic Sans MS"/>
              </a:rPr>
              <a:t>0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2" name="Gruppierung 24"/>
          <p:cNvGrpSpPr/>
          <p:nvPr/>
        </p:nvGrpSpPr>
        <p:grpSpPr>
          <a:xfrm>
            <a:off x="274191" y="4727898"/>
            <a:ext cx="8655037" cy="2177581"/>
            <a:chOff x="274191" y="4680418"/>
            <a:chExt cx="8655037" cy="2177581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9904" y="5114736"/>
              <a:ext cx="3204415" cy="1743263"/>
            </a:xfrm>
            <a:prstGeom prst="rect">
              <a:avLst/>
            </a:prstGeom>
          </p:spPr>
        </p:pic>
        <p:grpSp>
          <p:nvGrpSpPr>
            <p:cNvPr id="3" name="Gruppierung 23"/>
            <p:cNvGrpSpPr/>
            <p:nvPr/>
          </p:nvGrpSpPr>
          <p:grpSpPr>
            <a:xfrm>
              <a:off x="274191" y="4680418"/>
              <a:ext cx="8655037" cy="1585329"/>
              <a:chOff x="274191" y="4680418"/>
              <a:chExt cx="8655037" cy="1585329"/>
            </a:xfrm>
          </p:grpSpPr>
          <p:sp>
            <p:nvSpPr>
              <p:cNvPr id="18" name="Textfeld 17"/>
              <p:cNvSpPr txBox="1"/>
              <p:nvPr/>
            </p:nvSpPr>
            <p:spPr>
              <a:xfrm>
                <a:off x="274191" y="4680418"/>
                <a:ext cx="7853432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  <a:buFont typeface="Arial"/>
                  <a:buChar char="•"/>
                </a:pPr>
                <a:r>
                  <a:rPr lang="en-US" dirty="0" smtClean="0">
                    <a:latin typeface="Comic Sans MS"/>
                    <a:cs typeface="Comic Sans MS"/>
                  </a:rPr>
                  <a:t> but large negative 1</a:t>
                </a:r>
                <a:r>
                  <a:rPr lang="en-US" baseline="30000" dirty="0" smtClean="0">
                    <a:latin typeface="Comic Sans MS"/>
                    <a:cs typeface="Comic Sans MS"/>
                  </a:rPr>
                  <a:t>st</a:t>
                </a:r>
                <a:r>
                  <a:rPr lang="en-US" dirty="0" smtClean="0">
                    <a:latin typeface="Comic Sans MS"/>
                    <a:cs typeface="Comic Sans MS"/>
                  </a:rPr>
                  <a:t> moment entirely driven by assumptions on SU(3)</a:t>
                </a:r>
              </a:p>
              <a:p>
                <a:pPr>
                  <a:buFont typeface="Arial"/>
                  <a:buChar char="•"/>
                </a:pPr>
                <a:r>
                  <a:rPr lang="en-US" dirty="0" smtClean="0">
                    <a:latin typeface="Comic Sans MS"/>
                    <a:cs typeface="Comic Sans MS"/>
                  </a:rPr>
                  <a:t> caveat: dependence on </a:t>
                </a:r>
                <a:r>
                  <a:rPr lang="en-US" dirty="0" err="1" smtClean="0">
                    <a:latin typeface="Comic Sans MS"/>
                    <a:cs typeface="Comic Sans MS"/>
                  </a:rPr>
                  <a:t>FFs</a:t>
                </a:r>
                <a:r>
                  <a:rPr lang="en-US" dirty="0" smtClean="0">
                    <a:latin typeface="Comic Sans MS"/>
                    <a:cs typeface="Comic Sans MS"/>
                  </a:rPr>
                  <a:t> 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860819" y="5207413"/>
                <a:ext cx="10684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COMPASS</a:t>
                </a:r>
                <a:endParaRPr lang="en-US" sz="14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22" name="Bild 21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2079" y="5643447"/>
                <a:ext cx="1993900" cy="622300"/>
              </a:xfrm>
              <a:prstGeom prst="rect">
                <a:avLst/>
              </a:prstGeom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6390596" y="5771608"/>
                <a:ext cx="12170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0.004 &lt; </a:t>
                </a:r>
                <a:r>
                  <a:rPr lang="en-US" sz="1200" dirty="0" err="1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&lt; 0.3</a:t>
                </a:r>
                <a:endParaRPr lang="en-US" sz="12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cap="none" dirty="0" smtClean="0"/>
              <a:t>s</a:t>
            </a:r>
            <a:r>
              <a:rPr lang="en-US" dirty="0" smtClean="0"/>
              <a:t> revisited: impact of COMPASS data</a:t>
            </a:r>
            <a:endParaRPr lang="en-US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849" y="962867"/>
            <a:ext cx="3175000" cy="340360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007" y="4252177"/>
            <a:ext cx="880677" cy="527019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9029" y="4199001"/>
            <a:ext cx="1068409" cy="5801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H</a:t>
            </a:r>
            <a:r>
              <a:rPr lang="en-US" cap="none" baseline="30000" dirty="0"/>
              <a:t>g</a:t>
            </a:r>
            <a:r>
              <a:rPr lang="en-US" dirty="0" smtClean="0"/>
              <a:t>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801059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791387"/>
            <a:ext cx="2508478" cy="17215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45559"/>
            <a:ext cx="1145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Diehl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250" y="751417"/>
            <a:ext cx="3413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improve imaging on gluons</a:t>
            </a:r>
          </a:p>
          <a:p>
            <a:r>
              <a:rPr lang="en-US" dirty="0" smtClean="0"/>
              <a:t>add </a:t>
            </a:r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observables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cross section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…..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4" name="Picture 3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 b="54036"/>
          <a:stretch/>
        </p:blipFill>
        <p:spPr>
          <a:xfrm>
            <a:off x="0" y="2241549"/>
            <a:ext cx="3226111" cy="2137083"/>
          </a:xfrm>
          <a:prstGeom prst="rect">
            <a:avLst/>
          </a:prstGeom>
        </p:spPr>
      </p:pic>
      <p:pic>
        <p:nvPicPr>
          <p:cNvPr id="13" name="Picture 12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b="54036"/>
          <a:stretch/>
        </p:blipFill>
        <p:spPr>
          <a:xfrm>
            <a:off x="10589" y="4394201"/>
            <a:ext cx="3205239" cy="21370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66764" y="2572462"/>
            <a:ext cx="1252690" cy="729533"/>
            <a:chOff x="6324599" y="2032718"/>
            <a:chExt cx="1252690" cy="729533"/>
          </a:xfrm>
        </p:grpSpPr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JLAB UGM, Newport News May 2013</a:t>
            </a:r>
            <a:endParaRPr lang="en-US"/>
          </a:p>
        </p:txBody>
      </p:sp>
      <p:pic>
        <p:nvPicPr>
          <p:cNvPr id="9" name="Picture 8" descr="gpd-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01" y="2971802"/>
            <a:ext cx="600075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apow_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1" y="1102126"/>
            <a:ext cx="4063369" cy="5090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9212" y="1655189"/>
            <a:ext cx="465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300 pb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  <a:r>
              <a:rPr lang="en-US" b="1" dirty="0" smtClean="0">
                <a:solidFill>
                  <a:srgbClr val="0000FF"/>
                </a:solidFill>
              </a:rPr>
              <a:t> -&gt; </a:t>
            </a:r>
            <a:r>
              <a:rPr lang="en-US" b="1" dirty="0" smtClean="0">
                <a:solidFill>
                  <a:srgbClr val="FF0000"/>
                </a:solidFill>
              </a:rPr>
              <a:t>~10% on a single bin of A</a:t>
            </a:r>
            <a:r>
              <a:rPr lang="en-US" b="1" baseline="-25000" dirty="0" smtClean="0">
                <a:solidFill>
                  <a:srgbClr val="FF0000"/>
                </a:solidFill>
              </a:rPr>
              <a:t>N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849" y="2768944"/>
            <a:ext cx="401835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Clean experimental momentum reconstruction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Negligible background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electrons rapidity peaks within tracker acceptance (|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>
                <a:cs typeface="Symbol" charset="2"/>
              </a:rPr>
              <a:t>|&lt; 1)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Statistics limited</a:t>
            </a:r>
          </a:p>
          <a:p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563576"/>
              </p:ext>
            </p:extLst>
          </p:nvPr>
        </p:nvGraphicFramePr>
        <p:xfrm>
          <a:off x="4522279" y="1067758"/>
          <a:ext cx="20574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72" name="Equation" r:id="rId4" imgW="1016000" imgH="203200" progId="Equation.DSMT4">
                  <p:embed/>
                </p:oleObj>
              </mc:Choice>
              <mc:Fallback>
                <p:oleObj name="Equation" r:id="rId4" imgW="1016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279" y="1067758"/>
                        <a:ext cx="20574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25777" y="2193494"/>
            <a:ext cx="227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Generator: PYTHIA 6.8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: Z0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power of </a:t>
            </a:r>
            <a:r>
              <a:rPr lang="en-US" cap="none" dirty="0" err="1" smtClean="0"/>
              <a:t>p</a:t>
            </a:r>
            <a:r>
              <a:rPr lang="en-US" dirty="0" err="1" smtClean="0"/>
              <a:t>QCD</a:t>
            </a:r>
            <a:endParaRPr lang="en-US" dirty="0"/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 dirty="0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14147" name="Rectangle 3"/>
          <p:cNvSpPr>
            <a:spLocks noChangeArrowheads="1"/>
          </p:cNvSpPr>
          <p:nvPr/>
        </p:nvSpPr>
        <p:spPr bwMode="auto">
          <a:xfrm>
            <a:off x="1219200" y="958851"/>
            <a:ext cx="6705600" cy="27432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14148" name="Oval 4"/>
          <p:cNvSpPr>
            <a:spLocks noChangeArrowheads="1"/>
          </p:cNvSpPr>
          <p:nvPr/>
        </p:nvSpPr>
        <p:spPr bwMode="auto">
          <a:xfrm>
            <a:off x="2424113" y="2854326"/>
            <a:ext cx="620713" cy="5921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49" name="Oval 5"/>
          <p:cNvSpPr>
            <a:spLocks noChangeArrowheads="1"/>
          </p:cNvSpPr>
          <p:nvPr/>
        </p:nvSpPr>
        <p:spPr bwMode="auto">
          <a:xfrm>
            <a:off x="2438400" y="1308101"/>
            <a:ext cx="636588" cy="6048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0" name="Line 6"/>
          <p:cNvSpPr>
            <a:spLocks noChangeShapeType="1"/>
          </p:cNvSpPr>
          <p:nvPr/>
        </p:nvSpPr>
        <p:spPr bwMode="auto">
          <a:xfrm>
            <a:off x="1754188" y="14287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1" name="Line 7"/>
          <p:cNvSpPr>
            <a:spLocks noChangeShapeType="1"/>
          </p:cNvSpPr>
          <p:nvPr/>
        </p:nvSpPr>
        <p:spPr bwMode="auto">
          <a:xfrm>
            <a:off x="1754188" y="16700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2" name="Line 8"/>
          <p:cNvSpPr>
            <a:spLocks noChangeShapeType="1"/>
          </p:cNvSpPr>
          <p:nvPr/>
        </p:nvSpPr>
        <p:spPr bwMode="auto">
          <a:xfrm>
            <a:off x="1770063" y="327660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3" name="Line 9"/>
          <p:cNvSpPr>
            <a:spLocks noChangeShapeType="1"/>
          </p:cNvSpPr>
          <p:nvPr/>
        </p:nvSpPr>
        <p:spPr bwMode="auto">
          <a:xfrm>
            <a:off x="1770063" y="30416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4" name="Rectangle 10"/>
          <p:cNvSpPr>
            <a:spLocks noChangeArrowheads="1"/>
          </p:cNvSpPr>
          <p:nvPr/>
        </p:nvSpPr>
        <p:spPr bwMode="auto">
          <a:xfrm>
            <a:off x="4065588" y="2120901"/>
            <a:ext cx="1651000" cy="514350"/>
          </a:xfrm>
          <a:prstGeom prst="rect">
            <a:avLst/>
          </a:prstGeom>
          <a:noFill/>
          <a:ln w="19050">
            <a:solidFill>
              <a:srgbClr val="00E00B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5" name="Line 11"/>
          <p:cNvSpPr>
            <a:spLocks noChangeShapeType="1"/>
          </p:cNvSpPr>
          <p:nvPr/>
        </p:nvSpPr>
        <p:spPr bwMode="auto">
          <a:xfrm>
            <a:off x="3074988" y="1663701"/>
            <a:ext cx="1017588" cy="74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6" name="Line 12"/>
          <p:cNvSpPr>
            <a:spLocks noChangeShapeType="1"/>
          </p:cNvSpPr>
          <p:nvPr/>
        </p:nvSpPr>
        <p:spPr bwMode="auto">
          <a:xfrm flipV="1">
            <a:off x="2974975" y="10699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7" name="Line 13"/>
          <p:cNvSpPr>
            <a:spLocks noChangeShapeType="1"/>
          </p:cNvSpPr>
          <p:nvPr/>
        </p:nvSpPr>
        <p:spPr bwMode="auto">
          <a:xfrm>
            <a:off x="2998788" y="33337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8" name="Line 14"/>
          <p:cNvSpPr>
            <a:spLocks noChangeShapeType="1"/>
          </p:cNvSpPr>
          <p:nvPr/>
        </p:nvSpPr>
        <p:spPr bwMode="auto">
          <a:xfrm>
            <a:off x="2967038" y="33591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9" name="Line 15"/>
          <p:cNvSpPr>
            <a:spLocks noChangeShapeType="1"/>
          </p:cNvSpPr>
          <p:nvPr/>
        </p:nvSpPr>
        <p:spPr bwMode="auto">
          <a:xfrm>
            <a:off x="2935288" y="33972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0" name="Line 16"/>
          <p:cNvSpPr>
            <a:spLocks noChangeShapeType="1"/>
          </p:cNvSpPr>
          <p:nvPr/>
        </p:nvSpPr>
        <p:spPr bwMode="auto">
          <a:xfrm flipV="1">
            <a:off x="3033713" y="11303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1" name="Line 17"/>
          <p:cNvSpPr>
            <a:spLocks noChangeShapeType="1"/>
          </p:cNvSpPr>
          <p:nvPr/>
        </p:nvSpPr>
        <p:spPr bwMode="auto">
          <a:xfrm flipV="1">
            <a:off x="3017838" y="10826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2" name="Line 18"/>
          <p:cNvSpPr>
            <a:spLocks noChangeShapeType="1"/>
          </p:cNvSpPr>
          <p:nvPr/>
        </p:nvSpPr>
        <p:spPr bwMode="auto">
          <a:xfrm flipV="1">
            <a:off x="2960688" y="10414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3" name="Text Box 19"/>
          <p:cNvSpPr txBox="1">
            <a:spLocks noChangeArrowheads="1"/>
          </p:cNvSpPr>
          <p:nvPr/>
        </p:nvSpPr>
        <p:spPr bwMode="auto">
          <a:xfrm>
            <a:off x="3732213" y="1774826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>
                <a:latin typeface="Comic Sans MS" pitchFamily="66" charset="0"/>
              </a:rPr>
              <a:t>Hard Scattering Process</a:t>
            </a:r>
          </a:p>
        </p:txBody>
      </p:sp>
      <p:sp>
        <p:nvSpPr>
          <p:cNvPr id="1414164" name="Line 20"/>
          <p:cNvSpPr>
            <a:spLocks noChangeShapeType="1"/>
          </p:cNvSpPr>
          <p:nvPr/>
        </p:nvSpPr>
        <p:spPr bwMode="auto">
          <a:xfrm>
            <a:off x="4092575" y="2405063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16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00346"/>
              </p:ext>
            </p:extLst>
          </p:nvPr>
        </p:nvGraphicFramePr>
        <p:xfrm>
          <a:off x="1984375" y="2693988"/>
          <a:ext cx="21113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5" name="Equation" r:id="rId4" imgW="165100" imgH="241300" progId="Equation.DSMT4">
                  <p:embed/>
                </p:oleObj>
              </mc:Choice>
              <mc:Fallback>
                <p:oleObj name="Equation" r:id="rId4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2693988"/>
                        <a:ext cx="21113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937019"/>
              </p:ext>
            </p:extLst>
          </p:nvPr>
        </p:nvGraphicFramePr>
        <p:xfrm>
          <a:off x="3094038" y="2455863"/>
          <a:ext cx="4079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6" name="Equation" r:id="rId6" imgW="317500" imgH="241300" progId="Equation.DSMT4">
                  <p:embed/>
                </p:oleObj>
              </mc:Choice>
              <mc:Fallback>
                <p:oleObj name="Equation" r:id="rId6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455863"/>
                        <a:ext cx="4079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724559"/>
              </p:ext>
            </p:extLst>
          </p:nvPr>
        </p:nvGraphicFramePr>
        <p:xfrm>
          <a:off x="2035175" y="1093788"/>
          <a:ext cx="195263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7" name="Equation" r:id="rId8" imgW="152400" imgH="241300" progId="Equation.DSMT4">
                  <p:embed/>
                </p:oleObj>
              </mc:Choice>
              <mc:Fallback>
                <p:oleObj name="Equation" r:id="rId8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1093788"/>
                        <a:ext cx="195263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341831"/>
              </p:ext>
            </p:extLst>
          </p:nvPr>
        </p:nvGraphicFramePr>
        <p:xfrm>
          <a:off x="3405188" y="1627188"/>
          <a:ext cx="3730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8" name="Equation" r:id="rId10" imgW="292100" imgH="241300" progId="Equation.DSMT4">
                  <p:embed/>
                </p:oleObj>
              </mc:Choice>
              <mc:Fallback>
                <p:oleObj name="Equation" r:id="rId10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1627188"/>
                        <a:ext cx="3730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 rot="20053445">
            <a:off x="2990850" y="2805113"/>
            <a:ext cx="704850" cy="193675"/>
            <a:chOff x="2291" y="2513"/>
            <a:chExt cx="1199" cy="188"/>
          </a:xfrm>
          <a:noFill/>
        </p:grpSpPr>
        <p:sp>
          <p:nvSpPr>
            <p:cNvPr id="1414170" name="Freeform 26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1" name="Freeform 27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2" name="Freeform 28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3" name="Freeform 29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4" name="Freeform 30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75" name="Line 31"/>
          <p:cNvSpPr>
            <a:spLocks noChangeShapeType="1"/>
          </p:cNvSpPr>
          <p:nvPr/>
        </p:nvSpPr>
        <p:spPr bwMode="auto">
          <a:xfrm flipV="1">
            <a:off x="6205538" y="2041526"/>
            <a:ext cx="230188" cy="90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6" name="Line 32"/>
          <p:cNvSpPr>
            <a:spLocks noChangeShapeType="1"/>
          </p:cNvSpPr>
          <p:nvPr/>
        </p:nvSpPr>
        <p:spPr bwMode="auto">
          <a:xfrm>
            <a:off x="6276975" y="212248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7" name="Line 33"/>
          <p:cNvSpPr>
            <a:spLocks noChangeShapeType="1"/>
          </p:cNvSpPr>
          <p:nvPr/>
        </p:nvSpPr>
        <p:spPr bwMode="auto">
          <a:xfrm rot="20991552" flipV="1">
            <a:off x="6110288" y="1616076"/>
            <a:ext cx="4445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8" name="Line 34"/>
          <p:cNvSpPr>
            <a:spLocks noChangeShapeType="1"/>
          </p:cNvSpPr>
          <p:nvPr/>
        </p:nvSpPr>
        <p:spPr bwMode="auto">
          <a:xfrm flipV="1">
            <a:off x="6199188" y="1387476"/>
            <a:ext cx="873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9" name="Line 35"/>
          <p:cNvSpPr>
            <a:spLocks noChangeShapeType="1"/>
          </p:cNvSpPr>
          <p:nvPr/>
        </p:nvSpPr>
        <p:spPr bwMode="auto">
          <a:xfrm flipV="1">
            <a:off x="6210300" y="1844676"/>
            <a:ext cx="15240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0" name="Line 36"/>
          <p:cNvSpPr>
            <a:spLocks noChangeShapeType="1"/>
          </p:cNvSpPr>
          <p:nvPr/>
        </p:nvSpPr>
        <p:spPr bwMode="auto">
          <a:xfrm flipV="1">
            <a:off x="6154738" y="1616076"/>
            <a:ext cx="5556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1" name="Line 37"/>
          <p:cNvSpPr>
            <a:spLocks noChangeShapeType="1"/>
          </p:cNvSpPr>
          <p:nvPr/>
        </p:nvSpPr>
        <p:spPr bwMode="auto">
          <a:xfrm flipV="1">
            <a:off x="6192838" y="1339851"/>
            <a:ext cx="246063" cy="757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20053445">
            <a:off x="3571875" y="2519363"/>
            <a:ext cx="704850" cy="193675"/>
            <a:chOff x="2291" y="2513"/>
            <a:chExt cx="1199" cy="188"/>
          </a:xfrm>
          <a:noFill/>
        </p:grpSpPr>
        <p:sp>
          <p:nvSpPr>
            <p:cNvPr id="1414183" name="Freeform 39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4" name="Freeform 40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5" name="Freeform 41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6" name="Freeform 42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7" name="Freeform 43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1418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620326"/>
              </p:ext>
            </p:extLst>
          </p:nvPr>
        </p:nvGraphicFramePr>
        <p:xfrm>
          <a:off x="4792663" y="2162176"/>
          <a:ext cx="14605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9" name="Equation" r:id="rId12" imgW="114300" imgH="190500" progId="Equation.DSMT4">
                  <p:embed/>
                </p:oleObj>
              </mc:Choice>
              <mc:Fallback>
                <p:oleObj name="Equation" r:id="rId12" imgW="114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2162176"/>
                        <a:ext cx="146050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189" name="Line 45"/>
          <p:cNvSpPr>
            <a:spLocks noChangeShapeType="1"/>
          </p:cNvSpPr>
          <p:nvPr/>
        </p:nvSpPr>
        <p:spPr bwMode="auto">
          <a:xfrm flipV="1">
            <a:off x="5624513" y="2112963"/>
            <a:ext cx="542925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14190" name="Object 46"/>
          <p:cNvGraphicFramePr>
            <a:graphicFrameLocks noChangeAspect="1"/>
          </p:cNvGraphicFramePr>
          <p:nvPr/>
        </p:nvGraphicFramePr>
        <p:xfrm>
          <a:off x="4135438" y="2568576"/>
          <a:ext cx="1477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0" name="Equation" r:id="rId14" imgW="723900" imgH="342900" progId="Equation.DSMT4">
                  <p:embed/>
                </p:oleObj>
              </mc:Choice>
              <mc:Fallback>
                <p:oleObj name="Equation" r:id="rId14" imgW="723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2568576"/>
                        <a:ext cx="1477963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7"/>
          <p:cNvGrpSpPr>
            <a:grpSpLocks/>
          </p:cNvGrpSpPr>
          <p:nvPr/>
        </p:nvGrpSpPr>
        <p:grpSpPr bwMode="auto">
          <a:xfrm rot="1595871">
            <a:off x="5605463" y="2497138"/>
            <a:ext cx="704850" cy="193675"/>
            <a:chOff x="2291" y="2513"/>
            <a:chExt cx="1199" cy="188"/>
          </a:xfrm>
          <a:noFill/>
        </p:grpSpPr>
        <p:sp>
          <p:nvSpPr>
            <p:cNvPr id="1414192" name="Freeform 48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3" name="Freeform 49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4" name="Freeform 50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5" name="Freeform 51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6" name="Freeform 52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97" name="Line 53"/>
          <p:cNvSpPr>
            <a:spLocks noChangeShapeType="1"/>
          </p:cNvSpPr>
          <p:nvPr/>
        </p:nvSpPr>
        <p:spPr bwMode="auto">
          <a:xfrm>
            <a:off x="6248400" y="2787651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8" name="Line 54"/>
          <p:cNvSpPr>
            <a:spLocks noChangeShapeType="1"/>
          </p:cNvSpPr>
          <p:nvPr/>
        </p:nvSpPr>
        <p:spPr bwMode="auto">
          <a:xfrm rot="20991552">
            <a:off x="6246813" y="2668588"/>
            <a:ext cx="3810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9" name="Line 55"/>
          <p:cNvSpPr>
            <a:spLocks noChangeShapeType="1"/>
          </p:cNvSpPr>
          <p:nvPr/>
        </p:nvSpPr>
        <p:spPr bwMode="auto">
          <a:xfrm rot="20991552">
            <a:off x="6259513" y="2713038"/>
            <a:ext cx="4508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0" name="Line 56"/>
          <p:cNvSpPr>
            <a:spLocks noChangeShapeType="1"/>
          </p:cNvSpPr>
          <p:nvPr/>
        </p:nvSpPr>
        <p:spPr bwMode="auto">
          <a:xfrm rot="20991552">
            <a:off x="6242050" y="2806701"/>
            <a:ext cx="157163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1" name="Line 57"/>
          <p:cNvSpPr>
            <a:spLocks noChangeShapeType="1"/>
          </p:cNvSpPr>
          <p:nvPr/>
        </p:nvSpPr>
        <p:spPr bwMode="auto">
          <a:xfrm>
            <a:off x="6267450" y="270033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2" name="Line 58"/>
          <p:cNvSpPr>
            <a:spLocks noChangeShapeType="1"/>
          </p:cNvSpPr>
          <p:nvPr/>
        </p:nvSpPr>
        <p:spPr bwMode="auto">
          <a:xfrm>
            <a:off x="6248400" y="2787651"/>
            <a:ext cx="16192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20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863295"/>
              </p:ext>
            </p:extLst>
          </p:nvPr>
        </p:nvGraphicFramePr>
        <p:xfrm>
          <a:off x="6510338" y="1046163"/>
          <a:ext cx="131603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1" name="Equation" r:id="rId16" imgW="723900" imgH="419100" progId="Equation.DSMT4">
                  <p:embed/>
                </p:oleObj>
              </mc:Choice>
              <mc:Fallback>
                <p:oleObj name="Equation" r:id="rId16" imgW="7239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338" y="1046163"/>
                        <a:ext cx="1316037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204" name="Text Box 60"/>
          <p:cNvSpPr txBox="1">
            <a:spLocks noChangeArrowheads="1"/>
          </p:cNvSpPr>
          <p:nvPr/>
        </p:nvSpPr>
        <p:spPr bwMode="auto">
          <a:xfrm>
            <a:off x="6781800" y="2773363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14205" name="Text Box 61"/>
          <p:cNvSpPr txBox="1">
            <a:spLocks noChangeArrowheads="1"/>
          </p:cNvSpPr>
          <p:nvPr/>
        </p:nvSpPr>
        <p:spPr bwMode="auto">
          <a:xfrm>
            <a:off x="2413000" y="1416051"/>
            <a:ext cx="70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q(x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6" name="Text Box 62"/>
          <p:cNvSpPr txBox="1">
            <a:spLocks noChangeArrowheads="1"/>
          </p:cNvSpPr>
          <p:nvPr/>
        </p:nvSpPr>
        <p:spPr bwMode="auto">
          <a:xfrm>
            <a:off x="2384425" y="2940051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g(x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2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3968797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“Hard</a:t>
            </a:r>
            <a:r>
              <a:rPr lang="en-US" b="1" dirty="0" smtClean="0">
                <a:solidFill>
                  <a:srgbClr val="322F31"/>
                </a:solidFill>
                <a:latin typeface="Comic Sans MS Bold"/>
                <a:cs typeface="Comic Sans MS Bold"/>
              </a:rPr>
              <a:t>” (high-energy) probes </a:t>
            </a: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have predictable rates given</a:t>
            </a:r>
            <a:r>
              <a:rPr lang="en-US" b="1" dirty="0">
                <a:solidFill>
                  <a:srgbClr val="FFFFCC"/>
                </a:solidFill>
                <a:latin typeface="Comic Sans MS Bold"/>
                <a:cs typeface="Comic Sans MS Bold"/>
              </a:rPr>
              <a:t>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</a:pP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Partonic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hard scattering rates (calculable in </a:t>
            </a: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pQCD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Parton </a:t>
            </a:r>
            <a:r>
              <a:rPr lang="en-US" b="1" dirty="0">
                <a:solidFill>
                  <a:srgbClr val="FF00FF"/>
                </a:solidFill>
                <a:latin typeface="Comic Sans MS Bold"/>
                <a:cs typeface="Comic Sans MS Bold"/>
              </a:rPr>
              <a:t>distribution functions (need experimental 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Fragmentation </a:t>
            </a:r>
            <a:r>
              <a:rPr lang="en-US" b="1" dirty="0">
                <a:solidFill>
                  <a:srgbClr val="0000FF"/>
                </a:solidFill>
                <a:latin typeface="Comic Sans MS Bold"/>
                <a:cs typeface="Comic Sans MS Bold"/>
              </a:rPr>
              <a:t>functions (need experimental input)</a:t>
            </a:r>
          </a:p>
        </p:txBody>
      </p:sp>
      <p:grpSp>
        <p:nvGrpSpPr>
          <p:cNvPr id="6" name="Group 78"/>
          <p:cNvGrpSpPr/>
          <p:nvPr/>
        </p:nvGrpSpPr>
        <p:grpSpPr>
          <a:xfrm>
            <a:off x="7284720" y="4338638"/>
            <a:ext cx="1996438" cy="1200329"/>
            <a:chOff x="7193280" y="5100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100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Universal non-</a:t>
              </a:r>
              <a:r>
                <a:rPr lang="en-US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perturbative</a:t>
              </a:r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 functions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1"/>
              <a:ext cx="381000" cy="799782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74" name="Group 10"/>
          <p:cNvGrpSpPr>
            <a:grpSpLocks/>
          </p:cNvGrpSpPr>
          <p:nvPr/>
        </p:nvGrpSpPr>
        <p:grpSpPr bwMode="auto">
          <a:xfrm>
            <a:off x="5269863" y="5967098"/>
            <a:ext cx="1260475" cy="430213"/>
            <a:chOff x="3475" y="1868"/>
            <a:chExt cx="794" cy="271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3622" y="1906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33CC33"/>
                  </a:solidFill>
                  <a:latin typeface="Comic Sans MS"/>
                  <a:cs typeface="Comic Sans MS"/>
                </a:rPr>
                <a:t>pQCD</a:t>
              </a:r>
              <a:endParaRPr lang="en-US" b="1" dirty="0">
                <a:solidFill>
                  <a:srgbClr val="33CC33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V="1">
              <a:off x="3475" y="1868"/>
              <a:ext cx="794" cy="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13"/>
          <p:cNvGrpSpPr>
            <a:grpSpLocks/>
          </p:cNvGrpSpPr>
          <p:nvPr/>
        </p:nvGrpSpPr>
        <p:grpSpPr bwMode="auto">
          <a:xfrm>
            <a:off x="6801800" y="5967099"/>
            <a:ext cx="914400" cy="376238"/>
            <a:chOff x="4464" y="1868"/>
            <a:chExt cx="576" cy="237"/>
          </a:xfrm>
        </p:grpSpPr>
        <p:sp>
          <p:nvSpPr>
            <p:cNvPr id="80" name="Text Box 14"/>
            <p:cNvSpPr txBox="1">
              <a:spLocks noChangeArrowheads="1"/>
            </p:cNvSpPr>
            <p:nvPr/>
          </p:nvSpPr>
          <p:spPr bwMode="auto">
            <a:xfrm>
              <a:off x="4547" y="1872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e+e</a:t>
              </a:r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4464" y="1868"/>
              <a:ext cx="57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06088"/>
              </p:ext>
            </p:extLst>
          </p:nvPr>
        </p:nvGraphicFramePr>
        <p:xfrm>
          <a:off x="1192213" y="5453063"/>
          <a:ext cx="65405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2" name="Equation" r:id="rId18" imgW="6540500" imgH="520700" progId="Equation.DSMT4">
                  <p:embed/>
                </p:oleObj>
              </mc:Choice>
              <mc:Fallback>
                <p:oleObj name="Equation" r:id="rId18" imgW="65405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5453063"/>
                        <a:ext cx="65405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136604" y="5988689"/>
            <a:ext cx="1922939" cy="407988"/>
            <a:chOff x="3136604" y="5988689"/>
            <a:chExt cx="1922939" cy="40798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3136604" y="5988689"/>
              <a:ext cx="1470036" cy="407988"/>
              <a:chOff x="1872" y="1920"/>
              <a:chExt cx="926" cy="257"/>
            </a:xfrm>
          </p:grpSpPr>
          <p:sp>
            <p:nvSpPr>
              <p:cNvPr id="72" name="Text Box 8"/>
              <p:cNvSpPr txBox="1">
                <a:spLocks noChangeArrowheads="1"/>
              </p:cNvSpPr>
              <p:nvPr/>
            </p:nvSpPr>
            <p:spPr bwMode="auto">
              <a:xfrm>
                <a:off x="2115" y="1944"/>
                <a:ext cx="6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DIS, </a:t>
                </a:r>
                <a:r>
                  <a:rPr lang="en-US" b="1" dirty="0" err="1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pp</a:t>
                </a:r>
                <a:endParaRPr lang="en-US" b="1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9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522" cy="0"/>
              </a:xfrm>
              <a:prstGeom prst="line">
                <a:avLst/>
              </a:prstGeom>
              <a:noFill/>
              <a:ln w="38100">
                <a:solidFill>
                  <a:srgbClr val="FF85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Line 9"/>
            <p:cNvSpPr>
              <a:spLocks noChangeShapeType="1"/>
            </p:cNvSpPr>
            <p:nvPr/>
          </p:nvSpPr>
          <p:spPr bwMode="auto">
            <a:xfrm>
              <a:off x="4230868" y="5992927"/>
              <a:ext cx="828675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610606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5" grpId="0"/>
      <p:bldP spid="141420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Acceptance </a:t>
            </a:r>
            <a:r>
              <a:rPr lang="en-US" sz="1600" dirty="0"/>
              <a:t>~ 98%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329" y="2988335"/>
            <a:ext cx="2723555" cy="30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1329" y="2992242"/>
            <a:ext cx="2661047" cy="29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3799" y="2998939"/>
            <a:ext cx="2628677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6581344" y="3134468"/>
            <a:ext cx="1688300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Angle &lt;~3mrad (&gt;99.9%)</a:t>
            </a:r>
            <a:endParaRPr lang="en-US" sz="15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62195" y="2719308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longitudinal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7" name="Group 3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60021"/>
              </p:ext>
            </p:extLst>
          </p:nvPr>
        </p:nvGraphicFramePr>
        <p:xfrm>
          <a:off x="271672" y="972070"/>
          <a:ext cx="8610600" cy="4663440"/>
        </p:xfrm>
        <a:graphic>
          <a:graphicData uri="http://schemas.openxmlformats.org/drawingml/2006/table">
            <a:tbl>
              <a:tblPr/>
              <a:tblGrid>
                <a:gridCol w="1925428"/>
                <a:gridCol w="1503572"/>
                <a:gridCol w="2111695"/>
                <a:gridCol w="1545905"/>
                <a:gridCol w="1524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2002 (Run 2)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0.3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2004 (Run 4)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0.4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3.4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3.1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7.5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6.8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0.08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14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322F31"/>
                          </a:solidFill>
                          <a:latin typeface="Comic Sans MS"/>
                          <a:cs typeface="Comic Sans MS"/>
                        </a:rPr>
                        <a:t>25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322F3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27.5 / 9.5pb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12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 / 15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82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50/54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transverse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7" name="Group 3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33582"/>
              </p:ext>
            </p:extLst>
          </p:nvPr>
        </p:nvGraphicFramePr>
        <p:xfrm>
          <a:off x="397937" y="1049873"/>
          <a:ext cx="8610600" cy="3870960"/>
        </p:xfrm>
        <a:graphic>
          <a:graphicData uri="http://schemas.openxmlformats.org/drawingml/2006/table">
            <a:tbl>
              <a:tblPr/>
              <a:tblGrid>
                <a:gridCol w="1938867"/>
                <a:gridCol w="1490133"/>
                <a:gridCol w="1981200"/>
                <a:gridCol w="1676400"/>
                <a:gridCol w="1524000"/>
              </a:tblGrid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2001 (Run 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0.15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0.25 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0.16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2.7 pb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8.5</a:t>
                      </a:r>
                      <a:r>
                        <a:rPr lang="en-US" b="1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2008 (Run8)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5.2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7.8 pb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25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9.2/4.3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22 pb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61/58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cap="none" dirty="0" smtClean="0"/>
              <a:t>p</a:t>
            </a:r>
            <a:r>
              <a:rPr lang="en-US" dirty="0" smtClean="0"/>
              <a:t>H</a:t>
            </a:r>
            <a:r>
              <a:rPr lang="en-US" cap="none" dirty="0" smtClean="0"/>
              <a:t>e</a:t>
            </a:r>
            <a:r>
              <a:rPr lang="en-US" baseline="30000" dirty="0" smtClean="0"/>
              <a:t>3</a:t>
            </a:r>
            <a:r>
              <a:rPr lang="en-US" dirty="0" smtClean="0"/>
              <a:t> can teach 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567457"/>
            <a:ext cx="8712522" cy="895583"/>
          </a:xfrm>
        </p:spPr>
        <p:txBody>
          <a:bodyPr/>
          <a:lstStyle/>
          <a:p>
            <a:r>
              <a:rPr lang="en-US" dirty="0" smtClean="0"/>
              <a:t>Polarized He</a:t>
            </a:r>
            <a:r>
              <a:rPr lang="en-US" baseline="30000" dirty="0" smtClean="0"/>
              <a:t>3</a:t>
            </a:r>
            <a:r>
              <a:rPr lang="en-US" dirty="0" smtClean="0"/>
              <a:t> is an effective neutron target </a:t>
            </a:r>
            <a:r>
              <a:rPr lang="en-US" dirty="0" smtClean="0">
                <a:sym typeface="Wingdings"/>
              </a:rPr>
              <a:t> d-quark target</a:t>
            </a:r>
          </a:p>
          <a:p>
            <a:pPr lvl="1"/>
            <a:r>
              <a:rPr lang="en-US" dirty="0" smtClean="0">
                <a:sym typeface="Wingdings"/>
              </a:rPr>
              <a:t>Polarized protons are an effective u-quark target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9243" y="163576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2361" y="1615196"/>
            <a:ext cx="630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Therefore combining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 and pHe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 data will allow a full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quark flavor separation u, d, </a:t>
            </a:r>
            <a:r>
              <a:rPr lang="en-US" b="1" dirty="0" err="1" smtClean="0">
                <a:latin typeface="Comic Sans MS"/>
                <a:cs typeface="Comic Sans MS"/>
              </a:rPr>
              <a:t>ubar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23" y="2211308"/>
            <a:ext cx="9058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Two physics trusts for a polarized pHe3 program: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the sea quark </a:t>
            </a:r>
            <a:r>
              <a:rPr lang="en-US" b="1" dirty="0" err="1" smtClean="0">
                <a:latin typeface="Comic Sans MS"/>
                <a:cs typeface="Comic Sans MS"/>
              </a:rPr>
              <a:t>helicity</a:t>
            </a:r>
            <a:r>
              <a:rPr lang="en-US" b="1" dirty="0" smtClean="0">
                <a:latin typeface="Comic Sans MS"/>
                <a:cs typeface="Comic Sans MS"/>
              </a:rPr>
              <a:t> distributions through W-production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Access to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 smtClean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Caveat maximum beam energy for 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: 166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 smtClean="0">
              <a:latin typeface="Comic Sans MS"/>
              <a:cs typeface="Comic Sans MS"/>
            </a:endParaRP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Need increased luminosity to compensate for lower W-cross section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single spin asymmetries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pion production and </a:t>
            </a:r>
            <a:r>
              <a:rPr lang="en-US" b="1" dirty="0" err="1" smtClean="0">
                <a:latin typeface="Comic Sans MS"/>
                <a:cs typeface="Comic Sans MS"/>
              </a:rPr>
              <a:t>Drell</a:t>
            </a:r>
            <a:r>
              <a:rPr lang="en-US" b="1" dirty="0" smtClean="0">
                <a:latin typeface="Comic Sans MS"/>
                <a:cs typeface="Comic Sans MS"/>
              </a:rPr>
              <a:t>-Yan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>
                <a:latin typeface="Comic Sans MS"/>
                <a:cs typeface="Comic Sans MS"/>
              </a:rPr>
              <a:t>expectations for 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(</a:t>
            </a:r>
            <a:r>
              <a:rPr lang="en-US" b="1" dirty="0" err="1">
                <a:latin typeface="Comic Sans MS"/>
                <a:cs typeface="Comic Sans MS"/>
              </a:rPr>
              <a:t>pions</a:t>
            </a:r>
            <a:r>
              <a:rPr lang="en-US" b="1" dirty="0">
                <a:latin typeface="Comic Sans MS"/>
                <a:cs typeface="Comic Sans MS"/>
              </a:rPr>
              <a:t>)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similar effect for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>
                <a:latin typeface="Comic Sans MS"/>
                <a:cs typeface="Comic Sans MS"/>
              </a:rPr>
              <a:t> (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 unchanged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pic>
        <p:nvPicPr>
          <p:cNvPr id="17" name="Bild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0878" y="4231280"/>
            <a:ext cx="2827334" cy="2076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feld 20"/>
          <p:cNvSpPr txBox="1"/>
          <p:nvPr/>
        </p:nvSpPr>
        <p:spPr>
          <a:xfrm>
            <a:off x="971834" y="4865881"/>
            <a:ext cx="4324171" cy="7232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baseline="30000" dirty="0" smtClean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He: helpful input for understanding 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of transverse spin phenomena</a:t>
            </a:r>
            <a:endParaRPr lang="en-US" sz="20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149611" y="601198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036" y="6120078"/>
            <a:ext cx="70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Critical to tag spectator protons from 3He with roman pots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– </a:t>
            </a:r>
            <a:r>
              <a:rPr lang="en-US" cap="none" dirty="0" err="1" smtClean="0"/>
              <a:t>x</a:t>
            </a:r>
            <a:r>
              <a:rPr lang="en-US" cap="none" dirty="0" smtClean="0"/>
              <a:t> </a:t>
            </a:r>
            <a:r>
              <a:rPr lang="en-US" dirty="0" smtClean="0"/>
              <a:t>and √</a:t>
            </a:r>
            <a:r>
              <a:rPr lang="en-US" cap="none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81600" y="2034115"/>
            <a:ext cx="3962400" cy="4530725"/>
            <a:chOff x="4572000" y="1524000"/>
            <a:chExt cx="3962400" cy="4530725"/>
          </a:xfrm>
        </p:grpSpPr>
        <p:pic>
          <p:nvPicPr>
            <p:cNvPr id="7" name="Content Placeholder 5" descr="x-62-pi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524000"/>
              <a:ext cx="3962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3200400"/>
              <a:ext cx="39624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5105400" y="3581400"/>
              <a:ext cx="108208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charset="0"/>
                </a:rPr>
                <a:t>2-2.5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FF0000"/>
                  </a:solidFill>
                  <a:latin typeface="Times New Roman" charset="0"/>
                </a:rPr>
                <a:t>4-5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FF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0000FF"/>
                  </a:solidFill>
                  <a:latin typeface="Times New Roman" charset="0"/>
                </a:rPr>
                <a:t>9-12 </a:t>
              </a:r>
              <a:r>
                <a:rPr lang="en-US" sz="1400" b="1" dirty="0" err="1">
                  <a:solidFill>
                    <a:srgbClr val="0000FF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5029200" y="4876800"/>
              <a:ext cx="107315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2-2.5 GeV/c</a:t>
              </a:r>
            </a:p>
            <a:p>
              <a:r>
                <a:rPr lang="en-US" sz="1400" b="1">
                  <a:solidFill>
                    <a:srgbClr val="FF0000"/>
                  </a:solidFill>
                  <a:latin typeface="Times New Roman" charset="0"/>
                </a:rPr>
                <a:t>4-5 GeV/c</a:t>
              </a:r>
            </a:p>
            <a:p>
              <a:r>
                <a:rPr lang="en-US" sz="1400" b="1">
                  <a:solidFill>
                    <a:srgbClr val="0000FF"/>
                  </a:solidFill>
                  <a:latin typeface="Times New Roman" charset="0"/>
                </a:rPr>
                <a:t>9-12 GeV/c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58376" y="685725"/>
            <a:ext cx="3670805" cy="1136198"/>
            <a:chOff x="5458376" y="685725"/>
            <a:chExt cx="3670805" cy="1136198"/>
          </a:xfrm>
        </p:grpSpPr>
        <p:sp>
          <p:nvSpPr>
            <p:cNvPr id="11" name="TextBox 10"/>
            <p:cNvSpPr txBox="1"/>
            <p:nvPr/>
          </p:nvSpPr>
          <p:spPr>
            <a:xfrm>
              <a:off x="5458376" y="685725"/>
              <a:ext cx="298030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p</a:t>
              </a:r>
              <a:r>
                <a:rPr lang="en-US" sz="1600" b="1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="1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 lvl="1">
                <a:buClr>
                  <a:srgbClr val="CC66FF"/>
                </a:buClr>
                <a:buFont typeface="Wingdings" charset="2"/>
                <a:buChar char="Ø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scale uncertainty</a:t>
              </a: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high √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s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forward rapidity  low x</a:t>
              </a:r>
            </a:p>
          </p:txBody>
        </p:sp>
        <p:graphicFrame>
          <p:nvGraphicFramePr>
            <p:cNvPr id="47411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7050968"/>
                </p:ext>
              </p:extLst>
            </p:nvPr>
          </p:nvGraphicFramePr>
          <p:xfrm>
            <a:off x="8344956" y="1385360"/>
            <a:ext cx="7842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27" name="Equation" r:id="rId5" imgW="1028700" imgH="571500" progId="Equation.DSMT4">
                    <p:embed/>
                  </p:oleObj>
                </mc:Choice>
                <mc:Fallback>
                  <p:oleObj name="Equation" r:id="rId5" imgW="1028700" imgH="571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44956" y="1385360"/>
                          <a:ext cx="784225" cy="4365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4157"/>
            <a:ext cx="4503420" cy="22783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73917" y="4984810"/>
            <a:ext cx="2257442" cy="1834022"/>
            <a:chOff x="446088" y="1653644"/>
            <a:chExt cx="2257442" cy="1834022"/>
          </a:xfrm>
        </p:grpSpPr>
        <p:pic>
          <p:nvPicPr>
            <p:cNvPr id="26" name="Picture 25" descr="werner"/>
            <p:cNvPicPr>
              <a:picLocks noChangeAspect="1" noChangeArrowheads="1"/>
            </p:cNvPicPr>
            <p:nvPr/>
          </p:nvPicPr>
          <p:blipFill rotWithShape="1">
            <a:blip r:embed="rId8"/>
            <a:srcRect t="10609" r="9403"/>
            <a:stretch/>
          </p:blipFill>
          <p:spPr bwMode="auto">
            <a:xfrm>
              <a:off x="446088" y="1653644"/>
              <a:ext cx="2257442" cy="1834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1107546" y="2218796"/>
              <a:ext cx="14452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charset="0"/>
                  <a:sym typeface="Symbol" charset="2"/>
                </a:rPr>
                <a:t></a:t>
              </a:r>
              <a:r>
                <a:rPr lang="en-US" sz="1200" dirty="0">
                  <a:latin typeface="Calibri" charset="0"/>
                  <a:sym typeface="Symbol" charset="2"/>
                </a:rPr>
                <a:t>=3.3, </a:t>
              </a:r>
              <a:r>
                <a:rPr lang="en-US" sz="1200" dirty="0" err="1">
                  <a:latin typeface="Calibri" charset="0"/>
                  <a:sym typeface="Symbol" charset="2"/>
                </a:rPr>
                <a:t>s</a:t>
              </a:r>
              <a:r>
                <a:rPr lang="en-US" sz="1200" dirty="0">
                  <a:latin typeface="Calibri" charset="0"/>
                  <a:sym typeface="Symbol" charset="2"/>
                </a:rPr>
                <a:t>=200 </a:t>
              </a:r>
              <a:r>
                <a:rPr lang="en-US" sz="1200" dirty="0" err="1">
                  <a:latin typeface="Calibri" charset="0"/>
                  <a:sym typeface="Symbol" charset="2"/>
                </a:rPr>
                <a:t>GeV</a:t>
              </a:r>
              <a:r>
                <a:rPr lang="en-US" sz="1200" dirty="0">
                  <a:latin typeface="Calibri" charset="0"/>
                  <a:sym typeface="Symbol" charset="2"/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6" y="539750"/>
            <a:ext cx="3283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contributing sub-processes:</a:t>
            </a:r>
          </a:p>
          <a:p>
            <a:r>
              <a:rPr lang="en-US" sz="1400" dirty="0" smtClean="0"/>
              <a:t>changing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rapidity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3" y="3332682"/>
            <a:ext cx="3041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6284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QCD work: 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9" name="Picture 4" descr="cross_200gev.eps"/>
          <p:cNvPicPr>
            <a:picLocks noChangeAspect="1"/>
          </p:cNvPicPr>
          <p:nvPr/>
        </p:nvPicPr>
        <p:blipFill>
          <a:blip r:embed="rId2"/>
          <a:srcRect t="6350" r="6701" b="1270"/>
          <a:stretch>
            <a:fillRect/>
          </a:stretch>
        </p:blipFill>
        <p:spPr bwMode="auto">
          <a:xfrm>
            <a:off x="3121657" y="1176018"/>
            <a:ext cx="2756664" cy="36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nlo.gif"/>
          <p:cNvPicPr>
            <a:picLocks noChangeAspect="1"/>
          </p:cNvPicPr>
          <p:nvPr/>
        </p:nvPicPr>
        <p:blipFill>
          <a:blip r:embed="rId3"/>
          <a:srcRect t="6781" r="8193"/>
          <a:stretch>
            <a:fillRect/>
          </a:stretch>
        </p:blipFill>
        <p:spPr bwMode="auto">
          <a:xfrm>
            <a:off x="6005321" y="1176018"/>
            <a:ext cx="3025637" cy="37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ross_62gev.eps"/>
          <p:cNvPicPr>
            <a:picLocks noChangeAspect="1"/>
          </p:cNvPicPr>
          <p:nvPr/>
        </p:nvPicPr>
        <p:blipFill>
          <a:blip r:embed="rId4"/>
          <a:srcRect t="-1392" r="11885"/>
          <a:stretch>
            <a:fillRect/>
          </a:stretch>
        </p:blipFill>
        <p:spPr bwMode="auto">
          <a:xfrm>
            <a:off x="76201" y="1153424"/>
            <a:ext cx="2935855" cy="36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28600" y="825500"/>
            <a:ext cx="2702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=62 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 (PRD79, 012003)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136900" y="825500"/>
            <a:ext cx="2813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(PRD76, 051106)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24600" y="825500"/>
            <a:ext cx="2390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(Preliminary)</a:t>
            </a:r>
          </a:p>
        </p:txBody>
      </p:sp>
      <p:pic>
        <p:nvPicPr>
          <p:cNvPr id="25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171" y="1226818"/>
            <a:ext cx="977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220468"/>
            <a:ext cx="58674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04800" y="5067300"/>
            <a:ext cx="884088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=62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 may need inclusion of NLL (effects of threshold logarithms)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=200 and 500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: NLO agrees with data within ~30%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Input to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qcd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fits of gluon fragmentation functions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 DSS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√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Wingdings"/>
              </a:rPr>
              <a:t>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=200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Wingdings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 Jet Cross Sections agree with data in ~20%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60" y="825500"/>
            <a:ext cx="3688080" cy="480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083" y="825500"/>
            <a:ext cx="3952875" cy="5095875"/>
          </a:xfrm>
          <a:prstGeom prst="rect">
            <a:avLst/>
          </a:prstGeom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2867657" y="1428611"/>
            <a:ext cx="3403600" cy="3348038"/>
            <a:chOff x="355600" y="952599"/>
            <a:chExt cx="3403600" cy="3348038"/>
          </a:xfrm>
        </p:grpSpPr>
        <p:pic>
          <p:nvPicPr>
            <p:cNvPr id="30" name="Picture 7" descr="pp_pi0_sigm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5600" y="952599"/>
              <a:ext cx="3403600" cy="334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852488" y="1143000"/>
              <a:ext cx="18161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D0D0D"/>
                  </a:solidFill>
                  <a:latin typeface="Calibri" charset="0"/>
                </a:rPr>
                <a:t>PRL 97, 152302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670934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60" y="737141"/>
            <a:ext cx="6089599" cy="460779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84314"/>
              </p:ext>
            </p:extLst>
          </p:nvPr>
        </p:nvGraphicFramePr>
        <p:xfrm>
          <a:off x="2808815" y="5468941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01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815" y="5468941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78666" y="5958417"/>
            <a:ext cx="36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Can </a:t>
            </a:r>
            <a:r>
              <a:rPr lang="en-US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DS</a:t>
            </a:r>
            <a:r>
              <a:rPr lang="en-US" dirty="0" smtClean="0">
                <a:solidFill>
                  <a:srgbClr val="FF00FF"/>
                </a:solidFill>
              </a:rPr>
              <a:t> and </a:t>
            </a:r>
            <a:r>
              <a:rPr lang="en-US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G</a:t>
            </a:r>
            <a:r>
              <a:rPr lang="en-US" dirty="0" smtClean="0">
                <a:solidFill>
                  <a:srgbClr val="FF00FF"/>
                </a:solidFill>
              </a:rPr>
              <a:t> explain it all ?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Gluon Polarization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UGM, Newport News May 2013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80995" y="757793"/>
            <a:ext cx="386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theory predictions before RHIC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2292562" y="488776"/>
            <a:ext cx="733425" cy="64769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29781" y="1333593"/>
            <a:ext cx="4514850" cy="5167285"/>
            <a:chOff x="2400234" y="1582246"/>
            <a:chExt cx="4514850" cy="516728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234" y="1582246"/>
              <a:ext cx="4514850" cy="5167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014720" y="2875280"/>
              <a:ext cx="430887" cy="361493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Theoretical Predictions</a:t>
              </a:r>
              <a:endParaRPr lang="en-US" sz="16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304678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47117</TotalTime>
  <Words>4706</Words>
  <Application>Microsoft Macintosh PowerPoint</Application>
  <PresentationFormat>On-screen Show (4:3)</PresentationFormat>
  <Paragraphs>972</Paragraphs>
  <Slides>53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Blank Presentation</vt:lpstr>
      <vt:lpstr>Equation</vt:lpstr>
      <vt:lpstr>Document</vt:lpstr>
      <vt:lpstr> THE RHIC SPIN Program   Achievements and future Opportunities</vt:lpstr>
      <vt:lpstr>RHIC@BNL Today</vt:lpstr>
      <vt:lpstr>RHIC polarised p+p performance</vt:lpstr>
      <vt:lpstr>How do the partons form the spin of protons</vt:lpstr>
      <vt:lpstr>Predictive power of pQCD</vt:lpstr>
      <vt:lpstr>Correlation pT – x and √s </vt:lpstr>
      <vt:lpstr>Does QCD work: Cross Sections</vt:lpstr>
      <vt:lpstr>Helicity Structure</vt:lpstr>
      <vt:lpstr>The Gluon Polarization</vt:lpstr>
      <vt:lpstr>Δg from inclusive DIS and polarized pp</vt:lpstr>
      <vt:lpstr>Δg and the relevance of RHIC data</vt:lpstr>
      <vt:lpstr>High Precision 2009 RHIC DATA∫Dg(x)</vt:lpstr>
      <vt:lpstr>What is the Impact on ∫Dg(x)</vt:lpstr>
      <vt:lpstr>Theme for the Future</vt:lpstr>
      <vt:lpstr>Impact of new Jet Data</vt:lpstr>
      <vt:lpstr>THE Beauty of Colliders: Kinematic Coverage</vt:lpstr>
      <vt:lpstr>Dq: W Production Basics</vt:lpstr>
      <vt:lpstr>Current W-Results</vt:lpstr>
      <vt:lpstr>2012 ReSULTS</vt:lpstr>
      <vt:lpstr>Future W-Results</vt:lpstr>
      <vt:lpstr>Transverse SPin Structure</vt:lpstr>
      <vt:lpstr>New puzzles in forward physics: large AN at high √s </vt:lpstr>
      <vt:lpstr>Sivers and Collins effects in pp collisions</vt:lpstr>
      <vt:lpstr>Transverse PHYSICS: What else do we know</vt:lpstr>
      <vt:lpstr>AN: How to get to THE underlying Physics</vt:lpstr>
      <vt:lpstr>Hints for Gluon Sivers function</vt:lpstr>
      <vt:lpstr>The sign change of the Sivers fct.</vt:lpstr>
      <vt:lpstr>What Can PHENIX and STAR DO</vt:lpstr>
      <vt:lpstr>Directly working on TMDs</vt:lpstr>
      <vt:lpstr>PowerPoint Presentation</vt:lpstr>
      <vt:lpstr>Generalized Parton Distributions</vt:lpstr>
      <vt:lpstr>From ep tO pp to g p/A</vt:lpstr>
      <vt:lpstr>Forward Proton Tagging at STAR/RHIC </vt:lpstr>
      <vt:lpstr>Do Gluons Saturate</vt:lpstr>
      <vt:lpstr>di-hadron correlations in dA</vt:lpstr>
      <vt:lpstr>AN in p↑A or Shooting Spin Through CGC</vt:lpstr>
      <vt:lpstr>Summary and Outlook</vt:lpstr>
      <vt:lpstr>ADDITIONAL Material</vt:lpstr>
      <vt:lpstr>helicity structure - open questions</vt:lpstr>
      <vt:lpstr>the path to imaging quarks and gluons</vt:lpstr>
      <vt:lpstr>The sPHENIX forward Upgrade</vt:lpstr>
      <vt:lpstr>STAR Forward Instrumentation UpGrade</vt:lpstr>
      <vt:lpstr>meanwhile, new data became available …</vt:lpstr>
      <vt:lpstr>coping with new data: SIDIS A1d,p,K</vt:lpstr>
      <vt:lpstr>PowerPoint Presentation</vt:lpstr>
      <vt:lpstr>Are Strange Quarks STARNGE?</vt:lpstr>
      <vt:lpstr>Ds revisited: impact of COMPASS data</vt:lpstr>
      <vt:lpstr>GPD Hg: J/ψ</vt:lpstr>
      <vt:lpstr>AN: Z0</vt:lpstr>
      <vt:lpstr>Spectator proton from 3He with the current RHIC optics</vt:lpstr>
      <vt:lpstr>Collected Luminosity with longitudinal Polarization</vt:lpstr>
      <vt:lpstr>Collected Luminosity with transverse Polarization</vt:lpstr>
      <vt:lpstr>What pHe3 can teach us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1115</cp:revision>
  <cp:lastPrinted>2010-06-10T01:25:59Z</cp:lastPrinted>
  <dcterms:created xsi:type="dcterms:W3CDTF">2011-04-06T15:13:11Z</dcterms:created>
  <dcterms:modified xsi:type="dcterms:W3CDTF">2013-05-29T19:23:40Z</dcterms:modified>
</cp:coreProperties>
</file>