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256" r:id="rId2"/>
    <p:sldId id="293" r:id="rId3"/>
    <p:sldId id="291" r:id="rId4"/>
    <p:sldId id="292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26" r:id="rId18"/>
    <p:sldId id="327" r:id="rId19"/>
    <p:sldId id="328" r:id="rId20"/>
    <p:sldId id="306" r:id="rId21"/>
    <p:sldId id="325" r:id="rId22"/>
    <p:sldId id="322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32" r:id="rId38"/>
    <p:sldId id="333" r:id="rId39"/>
    <p:sldId id="330" r:id="rId40"/>
    <p:sldId id="329" r:id="rId41"/>
    <p:sldId id="334" r:id="rId42"/>
    <p:sldId id="335" r:id="rId43"/>
    <p:sldId id="336" r:id="rId44"/>
    <p:sldId id="337" r:id="rId45"/>
    <p:sldId id="340" r:id="rId46"/>
    <p:sldId id="339" r:id="rId47"/>
    <p:sldId id="338" r:id="rId48"/>
    <p:sldId id="331" r:id="rId49"/>
    <p:sldId id="341" r:id="rId50"/>
    <p:sldId id="342" r:id="rId51"/>
    <p:sldId id="343" r:id="rId52"/>
    <p:sldId id="345" r:id="rId53"/>
    <p:sldId id="344" r:id="rId54"/>
    <p:sldId id="348" r:id="rId55"/>
    <p:sldId id="354" r:id="rId56"/>
    <p:sldId id="349" r:id="rId57"/>
    <p:sldId id="351" r:id="rId58"/>
    <p:sldId id="350" r:id="rId59"/>
    <p:sldId id="352" r:id="rId60"/>
    <p:sldId id="346" r:id="rId61"/>
    <p:sldId id="353" r:id="rId62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66"/>
    <a:srgbClr val="333399"/>
    <a:srgbClr val="003399"/>
    <a:srgbClr val="5F5F5F"/>
    <a:srgbClr val="C0C0C0"/>
    <a:srgbClr val="FF9900"/>
    <a:srgbClr val="00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665" autoAdjust="0"/>
  </p:normalViewPr>
  <p:slideViewPr>
    <p:cSldViewPr snapToObjects="1">
      <p:cViewPr>
        <p:scale>
          <a:sx n="125" d="100"/>
          <a:sy n="125" d="100"/>
        </p:scale>
        <p:origin x="-163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8A2CAAF3-26AC-294B-BE55-C3F318EBB1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0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71056253-C70E-4E4A-88F3-2D7E7B3589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294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5F828-EF41-A148-AC16-C14B18FC8054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6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8" name="Rectangle 69"/>
          <p:cNvSpPr>
            <a:spLocks noChangeArrowheads="1"/>
          </p:cNvSpPr>
          <p:nvPr userDrawn="1"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9" name="Rectangle 70"/>
          <p:cNvSpPr>
            <a:spLocks noChangeArrowheads="1"/>
          </p:cNvSpPr>
          <p:nvPr userDrawn="1"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0" name="Rectangle 71"/>
          <p:cNvSpPr>
            <a:spLocks noChangeArrowheads="1"/>
          </p:cNvSpPr>
          <p:nvPr userDrawn="1"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1" name="Rectangle 73"/>
          <p:cNvSpPr>
            <a:spLocks noChangeArrowheads="1"/>
          </p:cNvSpPr>
          <p:nvPr userDrawn="1"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14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de-DE">
              <a:cs typeface="+mn-cs"/>
            </a:endParaRPr>
          </a:p>
        </p:txBody>
      </p:sp>
      <p:pic>
        <p:nvPicPr>
          <p:cNvPr id="15" name="Picture 35" descr="GSI_Logo_rgb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345324"/>
            <a:ext cx="10160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17" name="Picture 85" descr="H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6092825"/>
            <a:ext cx="1690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6061075" y="8620"/>
            <a:ext cx="3082925" cy="19192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78"/>
          <p:cNvSpPr>
            <a:spLocks noChangeArrowheads="1"/>
          </p:cNvSpPr>
          <p:nvPr userDrawn="1"/>
        </p:nvSpPr>
        <p:spPr bwMode="auto">
          <a:xfrm>
            <a:off x="-1963948" y="-2003010"/>
            <a:ext cx="9144000" cy="1958976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6237312"/>
            <a:ext cx="111974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996" y="6286500"/>
            <a:ext cx="10800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-29982"/>
            <a:ext cx="3851920" cy="195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-29983"/>
            <a:ext cx="2736304" cy="1935817"/>
          </a:xfrm>
          <a:prstGeom prst="rect">
            <a:avLst/>
          </a:prstGeom>
        </p:spPr>
      </p:pic>
      <p:pic>
        <p:nvPicPr>
          <p:cNvPr id="25" name="Picture 1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796" y="-63388"/>
            <a:ext cx="2628292" cy="199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97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7A174-1DBA-594E-8918-62030950B30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20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E775-FB5C-FE42-B979-6E922C1D14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03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39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5E16E-1E58-524D-B6E3-B9236500CC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8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3CF23-2C3C-684C-86C8-B17B548255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34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01FB-DF9D-C442-B705-8CBF853C491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51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05914-5364-EC4C-8B68-4B634B024D7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33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62E57-24FD-0F4C-9E35-005F505619D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23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D580C-FB9F-754D-8B14-36C3B382B31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37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D0648-7C3A-3C46-884D-2627403573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47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07295-C715-0D49-AAFE-AE9753CD17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06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536E2-584E-0245-8945-3020AF0FF7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84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Frank Maas – </a:t>
            </a:r>
            <a:r>
              <a:rPr lang="de-DE" dirty="0" err="1" smtClean="0"/>
              <a:t>Jlab</a:t>
            </a:r>
            <a:r>
              <a:rPr lang="de-DE" dirty="0" smtClean="0"/>
              <a:t> Users Group Meeting 2013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599D"/>
                </a:solidFill>
                <a:cs typeface="+mn-cs"/>
              </a:defRPr>
            </a:lvl1pPr>
          </a:lstStyle>
          <a:p>
            <a:pPr>
              <a:defRPr/>
            </a:pPr>
            <a:fld id="{C0BFF172-EEEB-534B-B779-7929727352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+mn-ea"/>
          <a:cs typeface="ＭＳ Ｐゴシック" charset="0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+mn-ea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2240868"/>
            <a:ext cx="8820980" cy="2520280"/>
          </a:xfrm>
        </p:spPr>
        <p:txBody>
          <a:bodyPr/>
          <a:lstStyle/>
          <a:p>
            <a:r>
              <a:rPr lang="en-US" sz="3200" dirty="0"/>
              <a:t>Hadron Physics Perspectives </a:t>
            </a:r>
            <a:r>
              <a:rPr lang="en-US" sz="3200" dirty="0" smtClean="0"/>
              <a:t>at </a:t>
            </a:r>
            <a:r>
              <a:rPr lang="en-US" sz="3200" dirty="0"/>
              <a:t>ELSA (Bonn), </a:t>
            </a:r>
            <a:br>
              <a:rPr lang="en-US" sz="3200" dirty="0"/>
            </a:br>
            <a:r>
              <a:rPr lang="en-US" sz="3200" dirty="0"/>
              <a:t>MAMI (Mainz), MESA (Mainz) and FAIR (Darmstadt</a:t>
            </a:r>
            <a:r>
              <a:rPr lang="en-US" sz="3200" dirty="0" smtClean="0"/>
              <a:t>)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 smtClean="0">
                <a:latin typeface="Arial"/>
                <a:cs typeface="Arial"/>
              </a:rPr>
              <a:t>2013 </a:t>
            </a:r>
            <a:r>
              <a:rPr lang="en-US" sz="3200" b="1" dirty="0" err="1">
                <a:latin typeface="Arial"/>
                <a:cs typeface="Arial"/>
              </a:rPr>
              <a:t>JLab</a:t>
            </a:r>
            <a:r>
              <a:rPr lang="en-US" sz="3200" b="1" dirty="0">
                <a:latin typeface="Arial"/>
                <a:cs typeface="Arial"/>
              </a:rPr>
              <a:t> Users Group Meeting</a:t>
            </a:r>
            <a:endParaRPr lang="en-GB" i="1" dirty="0" smtClean="0">
              <a:latin typeface="Arial"/>
              <a:cs typeface="Arial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4124325"/>
            <a:ext cx="6127750" cy="14652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dirty="0" smtClean="0">
                <a:cs typeface="+mn-cs"/>
              </a:rPr>
              <a:t>Frank </a:t>
            </a:r>
            <a:r>
              <a:rPr lang="en-GB" dirty="0" smtClean="0">
                <a:cs typeface="+mn-cs"/>
              </a:rPr>
              <a:t>Maas (Director HIM)</a:t>
            </a:r>
            <a:endParaRPr lang="en-GB" sz="1800" i="1" dirty="0" smtClean="0">
              <a:solidFill>
                <a:srgbClr val="003366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000" i="1" dirty="0" smtClean="0">
                <a:cs typeface="+mn-cs"/>
              </a:rPr>
              <a:t>GSI / HIM/ U Mainz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980728"/>
            <a:ext cx="7344816" cy="5504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31031"/>
            <a:ext cx="470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BGO-OD Setup at 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16732"/>
            <a:ext cx="8244916" cy="5445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31031"/>
            <a:ext cx="3622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Physics at 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24297"/>
            <a:ext cx="8388424" cy="5429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532" y="231031"/>
            <a:ext cx="668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Example: Baryon Spectroscopy at 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" y="-60237"/>
            <a:ext cx="9144508" cy="65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06041" y="245095"/>
            <a:ext cx="5538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de-DE" sz="2600" b="1" u="sng" dirty="0"/>
              <a:t>BGO-OD </a:t>
            </a:r>
            <a:r>
              <a:rPr lang="de-DE" sz="2600" b="1" u="sng" dirty="0" err="1"/>
              <a:t>strangeness</a:t>
            </a:r>
            <a:r>
              <a:rPr lang="de-DE" sz="2600" b="1" u="sng" dirty="0"/>
              <a:t> </a:t>
            </a:r>
            <a:r>
              <a:rPr lang="de-DE" sz="2600" b="1" u="sng" dirty="0" err="1"/>
              <a:t>production</a:t>
            </a:r>
            <a:endParaRPr lang="de-DE" sz="2600" b="1" u="sng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42415" y="957089"/>
            <a:ext cx="31178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71000"/>
              <a:buFont typeface="Times New Roman" charset="0"/>
              <a:buBlip>
                <a:blip r:embed="rId2"/>
              </a:buBlip>
            </a:pPr>
            <a:r>
              <a:rPr lang="de-DE" sz="2000"/>
              <a:t>  </a:t>
            </a:r>
            <a:r>
              <a:rPr lang="de-DE" sz="2000" u="sng"/>
              <a:t>K</a:t>
            </a:r>
            <a:r>
              <a:rPr lang="de-DE" sz="2600" u="sng" baseline="33000"/>
              <a:t>+</a:t>
            </a:r>
            <a:r>
              <a:rPr lang="de-DE" sz="2000" u="sng" baseline="33000"/>
              <a:t> </a:t>
            </a:r>
            <a:r>
              <a:rPr lang="de-DE" sz="2000" u="sng"/>
              <a:t>Λ</a:t>
            </a:r>
            <a:r>
              <a:rPr lang="de-DE" sz="2000" u="sng" baseline="33000"/>
              <a:t> </a:t>
            </a:r>
            <a:r>
              <a:rPr lang="de-DE" sz="2000" u="sng"/>
              <a:t> @ extreme angles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44003" y="3746326"/>
            <a:ext cx="33797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71000"/>
              <a:buFont typeface="Times New Roman" charset="0"/>
              <a:buBlip>
                <a:blip r:embed="rId2"/>
              </a:buBlip>
            </a:pPr>
            <a:r>
              <a:rPr lang="de-DE" sz="2000"/>
              <a:t>  </a:t>
            </a:r>
            <a:r>
              <a:rPr lang="de-DE" sz="2000" u="sng"/>
              <a:t>K</a:t>
            </a:r>
            <a:r>
              <a:rPr lang="de-DE" sz="2600" u="sng" baseline="33000"/>
              <a:t>0</a:t>
            </a:r>
            <a:r>
              <a:rPr lang="de-DE" sz="2000" u="sng" baseline="33000"/>
              <a:t> </a:t>
            </a:r>
            <a:r>
              <a:rPr lang="de-DE" sz="2000" u="sng"/>
              <a:t>Σ</a:t>
            </a:r>
            <a:r>
              <a:rPr lang="de-DE" sz="2600" u="sng" baseline="33000"/>
              <a:t>+</a:t>
            </a:r>
            <a:r>
              <a:rPr lang="de-DE" sz="2000" u="sng"/>
              <a:t>  across K* threshold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06" y="1560339"/>
            <a:ext cx="67754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710810" y="977726"/>
            <a:ext cx="235426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de-DE"/>
              <a:t> structure assigned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to narrow P</a:t>
            </a:r>
            <a:r>
              <a:rPr lang="de-DE" baseline="-33000"/>
              <a:t>11</a:t>
            </a:r>
            <a:r>
              <a:rPr lang="de-DE"/>
              <a:t>(1650)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</a:t>
            </a:r>
            <a:r>
              <a:rPr lang="de-DE" sz="1400"/>
              <a:t>arXiv:1209.2402v1 (2012)</a:t>
            </a:r>
          </a:p>
          <a:p>
            <a:pPr>
              <a:lnSpc>
                <a:spcPct val="140000"/>
              </a:lnSpc>
              <a:buSzPct val="45000"/>
              <a:buFont typeface="Wingdings" charset="0"/>
              <a:buChar char=""/>
            </a:pPr>
            <a:r>
              <a:rPr lang="de-DE"/>
              <a:t>  not seen in Crystal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Ball data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</a:t>
            </a:r>
            <a:r>
              <a:rPr lang="de-DE" sz="1400"/>
              <a:t>T. Jude, PhD thesis</a:t>
            </a:r>
          </a:p>
          <a:p>
            <a:pPr>
              <a:lnSpc>
                <a:spcPct val="140000"/>
              </a:lnSpc>
              <a:buSzPct val="45000"/>
              <a:buFont typeface="Wingdings" charset="0"/>
              <a:buChar char=""/>
            </a:pPr>
            <a:r>
              <a:rPr lang="de-DE"/>
              <a:t>  → accessible with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     BGO-OD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2047" y="4335289"/>
            <a:ext cx="3302000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de-DE" dirty="0"/>
              <a:t> CB-ELSA/TAPS </a:t>
            </a:r>
          </a:p>
          <a:p>
            <a:pPr>
              <a:buClrTx/>
              <a:buSzTx/>
              <a:buFontTx/>
              <a:buNone/>
            </a:pPr>
            <a:r>
              <a:rPr lang="de-DE" dirty="0"/>
              <a:t>   → </a:t>
            </a:r>
            <a:r>
              <a:rPr lang="de-DE" dirty="0" err="1"/>
              <a:t>cusp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K* </a:t>
            </a:r>
            <a:r>
              <a:rPr lang="de-DE" dirty="0" err="1"/>
              <a:t>threshold</a:t>
            </a:r>
            <a:r>
              <a:rPr lang="de-DE" dirty="0"/>
              <a:t> </a:t>
            </a:r>
          </a:p>
          <a:p>
            <a:pPr>
              <a:buClrTx/>
              <a:buSzTx/>
              <a:buFontTx/>
              <a:buNone/>
            </a:pPr>
            <a:r>
              <a:rPr lang="de-DE" dirty="0"/>
              <a:t>        </a:t>
            </a:r>
            <a:r>
              <a:rPr lang="de-DE" sz="1400" dirty="0"/>
              <a:t>Ewald et al., PLB 713 (2012)</a:t>
            </a:r>
          </a:p>
          <a:p>
            <a:pPr>
              <a:lnSpc>
                <a:spcPct val="140000"/>
              </a:lnSpc>
              <a:buSzPct val="45000"/>
              <a:buFont typeface="Wingdings" charset="0"/>
              <a:buChar char=""/>
            </a:pPr>
            <a:r>
              <a:rPr lang="de-DE" dirty="0"/>
              <a:t>  </a:t>
            </a:r>
            <a:r>
              <a:rPr lang="de-DE" dirty="0" err="1"/>
              <a:t>associated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>
              <a:buClrTx/>
              <a:buSzTx/>
              <a:buFontTx/>
              <a:buNone/>
            </a:pPr>
            <a:r>
              <a:rPr lang="de-DE" dirty="0"/>
              <a:t>   t-exchange  K</a:t>
            </a:r>
            <a:r>
              <a:rPr lang="de-DE" sz="2400" baseline="33000" dirty="0"/>
              <a:t>+</a:t>
            </a:r>
            <a:r>
              <a:rPr lang="de-DE" dirty="0"/>
              <a:t> ↔ K</a:t>
            </a:r>
            <a:r>
              <a:rPr lang="de-DE" dirty="0" smtClean="0"/>
              <a:t>*</a:t>
            </a:r>
            <a:endParaRPr lang="de-DE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3451672" y="3697114"/>
            <a:ext cx="3235325" cy="3049587"/>
            <a:chOff x="2628" y="2703"/>
            <a:chExt cx="2038" cy="1921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628" y="2703"/>
              <a:ext cx="2038" cy="1921"/>
            </a:xfrm>
            <a:prstGeom prst="rect">
              <a:avLst/>
            </a:prstGeom>
            <a:solidFill>
              <a:srgbClr val="E6E6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>
              <a:outerShdw blurRad="63500" dist="50912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2809" y="2819"/>
              <a:ext cx="1784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de-DE"/>
                <a:t>K</a:t>
              </a:r>
              <a:r>
                <a:rPr lang="de-DE" baseline="33000"/>
                <a:t>0(</a:t>
              </a:r>
              <a:r>
                <a:rPr lang="de-DE"/>
                <a:t>*</a:t>
              </a:r>
              <a:r>
                <a:rPr lang="de-DE" baseline="33000"/>
                <a:t>) </a:t>
              </a:r>
              <a:r>
                <a:rPr lang="de-DE"/>
                <a:t>Σ</a:t>
              </a:r>
              <a:r>
                <a:rPr lang="de-DE" baseline="33000"/>
                <a:t>+</a:t>
              </a:r>
              <a:r>
                <a:rPr lang="de-DE"/>
                <a:t>photoproduction</a:t>
              </a:r>
            </a:p>
          </p:txBody>
        </p: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2754" y="3087"/>
              <a:ext cx="1756" cy="1439"/>
              <a:chOff x="2754" y="3087"/>
              <a:chExt cx="1756" cy="1439"/>
            </a:xfrm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" y="3087"/>
                <a:ext cx="1756" cy="1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V="1">
                <a:off x="3766" y="3305"/>
                <a:ext cx="0" cy="1213"/>
              </a:xfrm>
              <a:prstGeom prst="line">
                <a:avLst/>
              </a:prstGeom>
              <a:noFill/>
              <a:ln w="36000" cap="flat">
                <a:solidFill>
                  <a:srgbClr val="B8004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14"/>
              <p:cNvSpPr txBox="1">
                <a:spLocks noChangeArrowheads="1"/>
              </p:cNvSpPr>
              <p:nvPr/>
            </p:nvSpPr>
            <p:spPr bwMode="auto">
              <a:xfrm>
                <a:off x="3823" y="3309"/>
                <a:ext cx="533" cy="2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59112" rIns="90000" bIns="45000"/>
              <a:lstStyle>
                <a:lvl1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2pPr>
                <a:lvl3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3pPr>
                <a:lvl4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4pPr>
                <a:lvl5pPr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7239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9pPr>
              </a:lstStyle>
              <a:p>
                <a:r>
                  <a:rPr lang="de-DE" sz="1600">
                    <a:solidFill>
                      <a:srgbClr val="B80047"/>
                    </a:solidFill>
                  </a:rPr>
                  <a:t>K* thr.</a:t>
                </a:r>
              </a:p>
            </p:txBody>
          </p:sp>
        </p:grpSp>
      </p:grpSp>
      <p:sp>
        <p:nvSpPr>
          <p:cNvPr id="18" name="AutoShape 15"/>
          <p:cNvSpPr>
            <a:spLocks noChangeArrowheads="1"/>
          </p:cNvSpPr>
          <p:nvPr/>
        </p:nvSpPr>
        <p:spPr bwMode="auto">
          <a:xfrm rot="20400000">
            <a:off x="6259960" y="4395614"/>
            <a:ext cx="836612" cy="282575"/>
          </a:xfrm>
          <a:prstGeom prst="leftRightArrow">
            <a:avLst>
              <a:gd name="adj1" fmla="val 45620"/>
              <a:gd name="adj2" fmla="val 93892"/>
            </a:avLst>
          </a:prstGeom>
          <a:solidFill>
            <a:srgbClr val="E6E6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blurRad="63500" dist="50912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7045772" y="3825701"/>
            <a:ext cx="22129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de-DE"/>
              <a:t>  mesurement of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beam asymmetry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determines nature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of t-exchange</a:t>
            </a:r>
          </a:p>
          <a:p>
            <a:pPr>
              <a:lnSpc>
                <a:spcPct val="140000"/>
              </a:lnSpc>
              <a:buSzPct val="45000"/>
              <a:buFont typeface="Wingdings" charset="0"/>
              <a:buChar char=""/>
            </a:pPr>
            <a:r>
              <a:rPr lang="de-DE"/>
              <a:t>  neutron target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sensitive to dyn.</a:t>
            </a:r>
          </a:p>
          <a:p>
            <a:pPr>
              <a:buClrTx/>
              <a:buSzTx/>
              <a:buFontTx/>
              <a:buNone/>
            </a:pPr>
            <a:r>
              <a:rPr lang="de-DE"/>
              <a:t>   generated state</a:t>
            </a:r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51520" y="197904"/>
            <a:ext cx="43338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793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de-DE" sz="2600" b="1" u="sng" dirty="0"/>
              <a:t>BGO-OD medium </a:t>
            </a:r>
            <a:r>
              <a:rPr lang="de-DE" sz="2600" b="1" u="sng" dirty="0" err="1"/>
              <a:t>effects</a:t>
            </a:r>
            <a:endParaRPr lang="de-DE" sz="2600" b="1" u="sng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6382" y="872716"/>
            <a:ext cx="5821362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SzPct val="71000"/>
              <a:buFont typeface="Times New Roman" charset="0"/>
              <a:buBlip>
                <a:blip r:embed="rId2"/>
              </a:buBlip>
            </a:pPr>
            <a:r>
              <a:rPr lang="de-DE" sz="2000" dirty="0"/>
              <a:t>  </a:t>
            </a:r>
            <a:r>
              <a:rPr lang="de-DE" sz="2000" dirty="0" err="1"/>
              <a:t>properties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hadrons</a:t>
            </a:r>
            <a:r>
              <a:rPr lang="de-DE" sz="2000" dirty="0"/>
              <a:t> ↔ </a:t>
            </a:r>
            <a:r>
              <a:rPr lang="de-DE" sz="2000" dirty="0" err="1"/>
              <a:t>hadronic</a:t>
            </a:r>
            <a:r>
              <a:rPr lang="de-DE" sz="2000" dirty="0"/>
              <a:t> medium ?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</a:pPr>
            <a:r>
              <a:rPr lang="de-DE" sz="2000" dirty="0"/>
              <a:t>   →  </a:t>
            </a:r>
            <a:r>
              <a:rPr lang="de-DE" sz="2000" dirty="0" err="1"/>
              <a:t>mass</a:t>
            </a:r>
            <a:r>
              <a:rPr lang="de-DE" sz="2000" dirty="0"/>
              <a:t>, </a:t>
            </a:r>
            <a:r>
              <a:rPr lang="de-DE" sz="2000" dirty="0" err="1"/>
              <a:t>lifetime</a:t>
            </a:r>
            <a:endParaRPr lang="de-DE" sz="2000" dirty="0"/>
          </a:p>
          <a:p>
            <a:pPr>
              <a:lnSpc>
                <a:spcPct val="187000"/>
              </a:lnSpc>
              <a:buSzPct val="71000"/>
              <a:buFont typeface="Times New Roman" charset="0"/>
              <a:buBlip>
                <a:blip r:embed="rId2"/>
              </a:buBlip>
            </a:pPr>
            <a:r>
              <a:rPr lang="de-DE" sz="2000" dirty="0"/>
              <a:t>  </a:t>
            </a:r>
            <a:r>
              <a:rPr lang="de-DE" sz="2000" dirty="0" err="1"/>
              <a:t>deeply</a:t>
            </a:r>
            <a:r>
              <a:rPr lang="de-DE" sz="2000" dirty="0"/>
              <a:t> </a:t>
            </a:r>
            <a:r>
              <a:rPr lang="de-DE" sz="2000" dirty="0" err="1"/>
              <a:t>bound</a:t>
            </a:r>
            <a:r>
              <a:rPr lang="de-DE" sz="2000" dirty="0"/>
              <a:t> </a:t>
            </a:r>
            <a:r>
              <a:rPr lang="de-DE" sz="2000" dirty="0" err="1"/>
              <a:t>states</a:t>
            </a:r>
            <a:r>
              <a:rPr lang="de-DE" sz="2000" dirty="0"/>
              <a:t> ?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</a:pPr>
            <a:r>
              <a:rPr lang="de-DE" sz="2000" dirty="0"/>
              <a:t>   →  </a:t>
            </a:r>
            <a:r>
              <a:rPr lang="de-DE" sz="2000" dirty="0" err="1"/>
              <a:t>pions</a:t>
            </a:r>
            <a:r>
              <a:rPr lang="de-DE" sz="2000" dirty="0"/>
              <a:t>:  </a:t>
            </a:r>
            <a:r>
              <a:rPr lang="de-DE" sz="2000" dirty="0" err="1"/>
              <a:t>recoil</a:t>
            </a:r>
            <a:r>
              <a:rPr lang="de-DE" sz="2000" dirty="0"/>
              <a:t> </a:t>
            </a:r>
            <a:r>
              <a:rPr lang="de-DE" sz="2000" dirty="0" err="1"/>
              <a:t>free</a:t>
            </a:r>
            <a:r>
              <a:rPr lang="de-DE" sz="2000" dirty="0"/>
              <a:t> </a:t>
            </a:r>
            <a:r>
              <a:rPr lang="de-DE" sz="2000" dirty="0" err="1"/>
              <a:t>production</a:t>
            </a:r>
            <a:r>
              <a:rPr lang="de-DE" sz="2000" dirty="0"/>
              <a:t> in (d, </a:t>
            </a:r>
            <a:r>
              <a:rPr lang="de-DE" sz="2000" baseline="33000" dirty="0"/>
              <a:t>3</a:t>
            </a:r>
            <a:r>
              <a:rPr lang="de-DE" sz="2000" dirty="0"/>
              <a:t>He)</a:t>
            </a:r>
          </a:p>
          <a:p>
            <a:pPr>
              <a:buClrTx/>
              <a:buSzTx/>
              <a:buFontTx/>
              <a:buNone/>
            </a:pPr>
            <a:r>
              <a:rPr lang="de-DE" sz="2000" dirty="0"/>
              <a:t>	−  repulsive s-</a:t>
            </a:r>
            <a:r>
              <a:rPr lang="de-DE" sz="2000" dirty="0" err="1"/>
              <a:t>wave</a:t>
            </a:r>
            <a:r>
              <a:rPr lang="de-DE" sz="2000" dirty="0"/>
              <a:t> strong </a:t>
            </a:r>
            <a:r>
              <a:rPr lang="de-DE" sz="2000" dirty="0" err="1"/>
              <a:t>interaction</a:t>
            </a:r>
            <a:endParaRPr lang="de-DE" sz="2000" dirty="0"/>
          </a:p>
          <a:p>
            <a:pPr>
              <a:buClrTx/>
              <a:buSzTx/>
              <a:buFontTx/>
              <a:buNone/>
            </a:pPr>
            <a:r>
              <a:rPr lang="de-DE" sz="2000" dirty="0"/>
              <a:t>	−  </a:t>
            </a:r>
            <a:r>
              <a:rPr lang="de-DE" sz="2000" dirty="0" err="1"/>
              <a:t>attractive</a:t>
            </a:r>
            <a:r>
              <a:rPr lang="de-DE" sz="2000" dirty="0"/>
              <a:t> Coulomb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</a:pPr>
            <a:r>
              <a:rPr lang="de-DE" sz="2000" dirty="0"/>
              <a:t>   →  </a:t>
            </a:r>
            <a:r>
              <a:rPr lang="de-DE" sz="2000" dirty="0" err="1"/>
              <a:t>eta</a:t>
            </a:r>
            <a:r>
              <a:rPr lang="de-DE" sz="2000" dirty="0"/>
              <a:t>' ?? </a:t>
            </a:r>
          </a:p>
          <a:p>
            <a:pPr>
              <a:buClrTx/>
              <a:buSzTx/>
              <a:buFontTx/>
              <a:buNone/>
            </a:pPr>
            <a:r>
              <a:rPr lang="de-DE" sz="2000" dirty="0"/>
              <a:t>	−  </a:t>
            </a:r>
            <a:r>
              <a:rPr lang="de-DE" sz="2000" dirty="0" err="1"/>
              <a:t>attractive</a:t>
            </a:r>
            <a:r>
              <a:rPr lang="de-DE" sz="2000" dirty="0"/>
              <a:t> strong </a:t>
            </a:r>
            <a:r>
              <a:rPr lang="de-DE" sz="2000" dirty="0" err="1"/>
              <a:t>interaction</a:t>
            </a:r>
            <a:r>
              <a:rPr lang="de-DE" sz="2000" dirty="0"/>
              <a:t> ??</a:t>
            </a:r>
          </a:p>
          <a:p>
            <a:pPr>
              <a:buClrTx/>
              <a:buSzTx/>
              <a:buFontTx/>
              <a:buNone/>
            </a:pPr>
            <a:r>
              <a:rPr lang="de-DE" sz="2000" dirty="0"/>
              <a:t>	−  </a:t>
            </a:r>
            <a:r>
              <a:rPr lang="de-DE" sz="2000" dirty="0" err="1"/>
              <a:t>no</a:t>
            </a:r>
            <a:r>
              <a:rPr lang="de-DE" sz="2000" dirty="0"/>
              <a:t> Coulomb</a:t>
            </a:r>
          </a:p>
          <a:p>
            <a:pPr>
              <a:lnSpc>
                <a:spcPct val="187000"/>
              </a:lnSpc>
              <a:buSzPct val="71000"/>
              <a:buFont typeface="Times New Roman" charset="0"/>
              <a:buBlip>
                <a:blip r:embed="rId2"/>
              </a:buBlip>
            </a:pPr>
            <a:r>
              <a:rPr lang="de-DE" sz="2000" dirty="0"/>
              <a:t>  BGO-OD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</a:pPr>
            <a:r>
              <a:rPr lang="de-DE" sz="2000" dirty="0"/>
              <a:t>   →  </a:t>
            </a:r>
            <a:r>
              <a:rPr lang="de-DE" sz="2000" dirty="0" err="1"/>
              <a:t>search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η</a:t>
            </a:r>
            <a:r>
              <a:rPr lang="de-DE" sz="2000" dirty="0"/>
              <a:t>' </a:t>
            </a:r>
            <a:r>
              <a:rPr lang="de-DE" sz="2000" dirty="0" err="1"/>
              <a:t>mesic</a:t>
            </a:r>
            <a:r>
              <a:rPr lang="de-DE" sz="2000" dirty="0"/>
              <a:t> </a:t>
            </a:r>
            <a:r>
              <a:rPr lang="de-DE" sz="2000" dirty="0" err="1"/>
              <a:t>states</a:t>
            </a:r>
            <a:r>
              <a:rPr lang="de-DE" sz="2000" dirty="0"/>
              <a:t> in </a:t>
            </a:r>
            <a:r>
              <a:rPr lang="de-DE" sz="2000" baseline="33000" dirty="0"/>
              <a:t>12</a:t>
            </a:r>
            <a:r>
              <a:rPr lang="de-DE" sz="2000" dirty="0"/>
              <a:t>C  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215069" y="522258"/>
            <a:ext cx="2725738" cy="4710112"/>
            <a:chOff x="4518" y="197"/>
            <a:chExt cx="1717" cy="296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" y="197"/>
              <a:ext cx="1717" cy="2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4814" y="2983"/>
              <a:ext cx="1307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57347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r>
                <a:rPr lang="de-DE" sz="1400" baseline="33000"/>
                <a:t>3</a:t>
              </a:r>
              <a:r>
                <a:rPr lang="de-DE" sz="1400"/>
                <a:t>He kinetic energy /MeV</a:t>
              </a:r>
            </a:p>
          </p:txBody>
        </p:sp>
      </p:grp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5445224"/>
            <a:ext cx="5456237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20100000">
            <a:off x="5484819" y="2205037"/>
            <a:ext cx="1119188" cy="457200"/>
          </a:xfrm>
          <a:prstGeom prst="leftRightArrow">
            <a:avLst>
              <a:gd name="adj1" fmla="val 37796"/>
              <a:gd name="adj2" fmla="val 54557"/>
            </a:avLst>
          </a:prstGeom>
          <a:solidFill>
            <a:srgbClr val="E6E6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blurRad="63500" dist="50912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20400000">
            <a:off x="5214340" y="6070036"/>
            <a:ext cx="1039812" cy="360363"/>
          </a:xfrm>
          <a:prstGeom prst="leftRightArrow">
            <a:avLst>
              <a:gd name="adj1" fmla="val 38463"/>
              <a:gd name="adj2" fmla="val 82610"/>
            </a:avLst>
          </a:prstGeom>
          <a:solidFill>
            <a:srgbClr val="E6E6FF"/>
          </a:solidFill>
          <a:ln w="9525" cap="flat">
            <a:solidFill>
              <a:srgbClr val="000000"/>
            </a:solidFill>
            <a:round/>
            <a:headEnd/>
            <a:tailEnd/>
          </a:ln>
          <a:effectLst>
            <a:outerShdw blurRad="63500" dist="50912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940152" y="5373216"/>
            <a:ext cx="3128962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lvl="1">
              <a:buSzPct val="45000"/>
              <a:buFont typeface="Wingdings" charset="0"/>
              <a:buChar char=""/>
            </a:pPr>
            <a:r>
              <a:rPr lang="de-DE" sz="2000" dirty="0" err="1"/>
              <a:t>forward</a:t>
            </a:r>
            <a:r>
              <a:rPr lang="de-DE" sz="2000" dirty="0"/>
              <a:t> </a:t>
            </a:r>
            <a:r>
              <a:rPr lang="de-DE" sz="2000" dirty="0" err="1"/>
              <a:t>spectrometer</a:t>
            </a:r>
            <a:endParaRPr lang="de-DE" sz="2000" dirty="0"/>
          </a:p>
          <a:p>
            <a:pPr lvl="1">
              <a:lnSpc>
                <a:spcPct val="140000"/>
              </a:lnSpc>
              <a:buSzPct val="45000"/>
              <a:buFont typeface="Wingdings" charset="0"/>
              <a:buChar char=""/>
            </a:pPr>
            <a:r>
              <a:rPr lang="de-DE" sz="2000" dirty="0" err="1"/>
              <a:t>meson</a:t>
            </a:r>
            <a:r>
              <a:rPr lang="de-DE" sz="2000" dirty="0"/>
              <a:t> </a:t>
            </a:r>
            <a:r>
              <a:rPr lang="de-DE" sz="2000" dirty="0" err="1"/>
              <a:t>decay</a:t>
            </a:r>
            <a:r>
              <a:rPr lang="de-DE" sz="2000" dirty="0"/>
              <a:t>:</a:t>
            </a:r>
          </a:p>
          <a:p>
            <a:pPr>
              <a:buClrTx/>
              <a:buSzTx/>
              <a:buFontTx/>
              <a:buNone/>
            </a:pPr>
            <a:r>
              <a:rPr lang="de-DE" sz="2000" dirty="0"/>
              <a:t>   </a:t>
            </a:r>
            <a:r>
              <a:rPr lang="de-DE" sz="2000" dirty="0" err="1"/>
              <a:t>central</a:t>
            </a:r>
            <a:r>
              <a:rPr lang="de-DE" sz="2000" dirty="0"/>
              <a:t> </a:t>
            </a:r>
            <a:r>
              <a:rPr lang="de-DE" sz="2000" dirty="0" err="1"/>
              <a:t>calorimeter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3104964"/>
            <a:ext cx="341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FAIR Facility Darmstadt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38" y="0"/>
            <a:ext cx="9165638" cy="706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 descr="662047e5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8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5" name="Picture 4" descr="1da2eafc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84349"/>
            <a:ext cx="754697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152636"/>
            <a:ext cx="1903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66CC"/>
                </a:solidFill>
              </a:rPr>
              <a:t>Overview</a:t>
            </a:r>
            <a:endParaRPr lang="en-US" sz="3200" dirty="0">
              <a:solidFill>
                <a:srgbClr val="0066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87524" y="1084349"/>
            <a:ext cx="8758050" cy="5368987"/>
            <a:chOff x="287524" y="1084349"/>
            <a:chExt cx="8758050" cy="5368987"/>
          </a:xfrm>
        </p:grpSpPr>
        <p:sp>
          <p:nvSpPr>
            <p:cNvPr id="7" name="Rectangle 6"/>
            <p:cNvSpPr/>
            <p:nvPr/>
          </p:nvSpPr>
          <p:spPr>
            <a:xfrm>
              <a:off x="395536" y="1084349"/>
              <a:ext cx="2484276" cy="5368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80211" y="4077072"/>
              <a:ext cx="2565363" cy="2359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7524" y="1412776"/>
              <a:ext cx="2943944" cy="644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66CC"/>
                  </a:solidFill>
                </a:rPr>
                <a:t>ELSA (BONN)</a:t>
              </a:r>
            </a:p>
            <a:p>
              <a:pPr algn="ctr"/>
              <a:r>
                <a:rPr lang="en-US" dirty="0" smtClean="0">
                  <a:solidFill>
                    <a:srgbClr val="0066CC"/>
                  </a:solidFill>
                </a:rPr>
                <a:t>ELECTRON STRETCHER</a:t>
              </a:r>
              <a:endParaRPr lang="en-US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1295636" y="2132856"/>
            <a:ext cx="1800200" cy="1872208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35696" y="4581128"/>
            <a:ext cx="1944216" cy="792088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99993" y="4581128"/>
            <a:ext cx="2916323" cy="252028"/>
          </a:xfrm>
          <a:prstGeom prst="straightConnector1">
            <a:avLst/>
          </a:prstGeom>
          <a:ln w="476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3872" y="4581129"/>
            <a:ext cx="2971963" cy="1476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CC"/>
                </a:solidFill>
              </a:rPr>
              <a:t>MAMI (MAINZ)</a:t>
            </a:r>
          </a:p>
          <a:p>
            <a:pPr algn="ctr"/>
            <a:r>
              <a:rPr lang="en-US" dirty="0" smtClean="0">
                <a:solidFill>
                  <a:srgbClr val="0066CC"/>
                </a:solidFill>
              </a:rPr>
              <a:t>ELECTRON MICROTORN</a:t>
            </a:r>
          </a:p>
          <a:p>
            <a:pPr algn="ctr"/>
            <a:endParaRPr lang="en-US" dirty="0" smtClean="0">
              <a:solidFill>
                <a:srgbClr val="0066CC"/>
              </a:solidFill>
            </a:endParaRPr>
          </a:p>
          <a:p>
            <a:pPr algn="ctr"/>
            <a:r>
              <a:rPr lang="en-US" dirty="0" smtClean="0">
                <a:solidFill>
                  <a:srgbClr val="0066CC"/>
                </a:solidFill>
              </a:rPr>
              <a:t>MESA (MAINZ)</a:t>
            </a:r>
          </a:p>
          <a:p>
            <a:pPr algn="ctr"/>
            <a:r>
              <a:rPr lang="en-US" dirty="0" smtClean="0">
                <a:solidFill>
                  <a:srgbClr val="0066CC"/>
                </a:solidFill>
              </a:rPr>
              <a:t>ER ELECTRON LINAC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4344" y="4977172"/>
            <a:ext cx="2943944" cy="644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CC"/>
                </a:solidFill>
              </a:rPr>
              <a:t>FAIR (DARMSTADT)</a:t>
            </a:r>
          </a:p>
          <a:p>
            <a:pPr algn="ctr"/>
            <a:r>
              <a:rPr lang="en-US" dirty="0" smtClean="0">
                <a:solidFill>
                  <a:srgbClr val="0066CC"/>
                </a:solidFill>
              </a:rPr>
              <a:t>Facility for Antiproton and Ion Research</a:t>
            </a:r>
            <a:endParaRPr 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209835"/>
            <a:ext cx="341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FAIR Facility Darmstadt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44724"/>
            <a:ext cx="7740352" cy="55794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39652" y="1304764"/>
            <a:ext cx="121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GSI today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64188" y="3059668"/>
            <a:ext cx="697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FAIR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608" y="50491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antiprotons</a:t>
            </a:r>
          </a:p>
          <a:p>
            <a:r>
              <a:rPr lang="en-US" dirty="0"/>
              <a:t>- rare isotopes</a:t>
            </a:r>
          </a:p>
          <a:p>
            <a:r>
              <a:rPr lang="en-US" dirty="0"/>
              <a:t>- heavy ion beams</a:t>
            </a:r>
          </a:p>
          <a:p>
            <a:r>
              <a:rPr lang="en-US" dirty="0"/>
              <a:t>- plasma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2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4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5085184"/>
            <a:ext cx="89281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3336652"/>
            <a:ext cx="8966200" cy="173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56692"/>
            <a:ext cx="8940800" cy="260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59023"/>
            <a:ext cx="361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PANDA Physics Program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9" y="1016732"/>
            <a:ext cx="7626549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59023"/>
            <a:ext cx="361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PANDA Physics Program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/>
              <a:t>Hadron Dynamics (spectroscopy)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146396"/>
            <a:ext cx="4816426" cy="5153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752" y="2151202"/>
            <a:ext cx="3687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Revolution:</a:t>
            </a:r>
          </a:p>
          <a:p>
            <a:r>
              <a:rPr lang="en-US" dirty="0" smtClean="0"/>
              <a:t>X,Y,Z – states: not understood,</a:t>
            </a:r>
          </a:p>
          <a:p>
            <a:r>
              <a:rPr lang="en-US" dirty="0"/>
              <a:t> </a:t>
            </a:r>
            <a:r>
              <a:rPr lang="en-US" dirty="0" smtClean="0"/>
              <a:t>  new form of matter</a:t>
            </a:r>
          </a:p>
          <a:p>
            <a:endParaRPr lang="en-US" dirty="0"/>
          </a:p>
          <a:p>
            <a:r>
              <a:rPr lang="en-US" dirty="0" smtClean="0"/>
              <a:t>Narrow, above open charm decay</a:t>
            </a:r>
          </a:p>
          <a:p>
            <a:endParaRPr lang="en-US" dirty="0"/>
          </a:p>
          <a:p>
            <a:r>
              <a:rPr lang="en-US" dirty="0" smtClean="0"/>
              <a:t>Decays not from two quark meson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82" y="1232815"/>
            <a:ext cx="8270470" cy="309628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26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/>
              <a:t>Hadron Structure (Nucleon Form Factors)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052" y="4672970"/>
            <a:ext cx="9058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Hot Topics </a:t>
            </a:r>
            <a:r>
              <a:rPr lang="en-US" dirty="0" smtClean="0"/>
              <a:t>in Form Factor Research (Radius, Threshold, Large Q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Unphys</a:t>
            </a:r>
            <a:r>
              <a:rPr lang="en-US" dirty="0" smtClean="0"/>
              <a:t>. Region)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Time Like Domain: </a:t>
            </a:r>
            <a:r>
              <a:rPr lang="en-US" dirty="0" err="1" smtClean="0"/>
              <a:t>Hadronic</a:t>
            </a:r>
            <a:r>
              <a:rPr lang="en-US" dirty="0" smtClean="0"/>
              <a:t> processes 10</a:t>
            </a:r>
            <a:r>
              <a:rPr lang="en-US" baseline="30000" dirty="0" smtClean="0"/>
              <a:t>6</a:t>
            </a:r>
            <a:r>
              <a:rPr lang="en-US" dirty="0" smtClean="0"/>
              <a:t> times larger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Detector Requirements from Physics Case</a:t>
            </a:r>
            <a:endParaRPr lang="en-US" dirty="0"/>
          </a:p>
        </p:txBody>
      </p:sp>
      <p:pic>
        <p:nvPicPr>
          <p:cNvPr id="6" name="Bild 42" descr="Bildschirmfoto 2011-06-20 um 21.2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42370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4343400" y="2384425"/>
            <a:ext cx="4783138" cy="2393950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+mn-ea"/>
                <a:cs typeface="ＭＳ Ｐゴシック" charset="0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+mn-ea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luminosity and hadronic cross sections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rate capability, 2 · 10</a:t>
            </a:r>
            <a:r>
              <a:rPr lang="en-GB" sz="1800" b="1" baseline="30000" smtClean="0"/>
              <a:t>7</a:t>
            </a:r>
            <a:r>
              <a:rPr lang="en-GB" sz="1800" b="1" smtClean="0"/>
              <a:t> s</a:t>
            </a:r>
            <a:r>
              <a:rPr lang="en-GB" sz="1800" b="1" baseline="30000" smtClean="0"/>
              <a:t>-1</a:t>
            </a:r>
            <a:r>
              <a:rPr lang="en-GB" sz="1800" b="1" smtClean="0"/>
              <a:t> interactions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data rate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degree of radiation resistance</a:t>
            </a:r>
            <a:endParaRPr lang="en-GB" sz="1800"/>
          </a:p>
        </p:txBody>
      </p:sp>
      <p:sp>
        <p:nvSpPr>
          <p:cNvPr id="8" name="Rectangle 7"/>
          <p:cNvSpPr/>
          <p:nvPr/>
        </p:nvSpPr>
        <p:spPr>
          <a:xfrm>
            <a:off x="4460947" y="54800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GB" i="1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Cross section for electromagnetic Processes</a:t>
            </a:r>
            <a:endParaRPr lang="en-GB" i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2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8163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/>
              <a:t>Detector Requirements from Physics Case</a:t>
            </a:r>
            <a:endParaRPr lang="en-US" dirty="0"/>
          </a:p>
        </p:txBody>
      </p:sp>
      <p:pic>
        <p:nvPicPr>
          <p:cNvPr id="6" name="Bild 42" descr="Bildschirmfoto 2011-06-20 um 21.2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42370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572000" y="1172406"/>
            <a:ext cx="4208463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GB" dirty="0">
                <a:solidFill>
                  <a:srgbClr val="003366"/>
                </a:solidFill>
              </a:rPr>
              <a:t>4π acceptance</a:t>
            </a:r>
          </a:p>
          <a:p>
            <a:endParaRPr lang="en-GB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Momentum resolution: 1%</a:t>
            </a: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central tracker in magnetic field</a:t>
            </a:r>
            <a:endParaRPr lang="en-GB" dirty="0">
              <a:solidFill>
                <a:srgbClr val="003366"/>
              </a:solidFill>
            </a:endParaRPr>
          </a:p>
          <a:p>
            <a:endParaRPr lang="en-GB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Photon detection: 1 MeV - 10 </a:t>
            </a:r>
            <a:r>
              <a:rPr lang="en-GB" dirty="0" err="1">
                <a:solidFill>
                  <a:srgbClr val="003366"/>
                </a:solidFill>
              </a:rPr>
              <a:t>GeV</a:t>
            </a:r>
            <a:endParaRPr lang="en-GB" dirty="0">
              <a:solidFill>
                <a:srgbClr val="003366"/>
              </a:solidFill>
            </a:endParaRP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high dynamic range</a:t>
            </a: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good energy resolution</a:t>
            </a:r>
            <a:r>
              <a:rPr lang="en-GB" dirty="0">
                <a:solidFill>
                  <a:srgbClr val="003366"/>
                </a:solidFill>
              </a:rPr>
              <a:t> </a:t>
            </a:r>
          </a:p>
          <a:p>
            <a:endParaRPr lang="en-GB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Particle identification: </a:t>
            </a:r>
            <a:r>
              <a:rPr lang="en-GB" dirty="0" err="1">
                <a:solidFill>
                  <a:srgbClr val="003366"/>
                </a:solidFill>
                <a:cs typeface="Arial" charset="0"/>
                <a:sym typeface="Symbol" charset="0"/>
              </a:rPr>
              <a:t>γ</a:t>
            </a:r>
            <a:r>
              <a:rPr lang="en-GB" dirty="0">
                <a:solidFill>
                  <a:srgbClr val="003366"/>
                </a:solidFill>
              </a:rPr>
              <a:t>, e, </a:t>
            </a:r>
            <a:r>
              <a:rPr lang="en-GB" dirty="0">
                <a:solidFill>
                  <a:srgbClr val="003366"/>
                </a:solidFill>
                <a:cs typeface="Arial" charset="0"/>
                <a:sym typeface="Symbol" charset="0"/>
              </a:rPr>
              <a:t>μ</a:t>
            </a:r>
            <a:r>
              <a:rPr lang="en-GB" dirty="0">
                <a:solidFill>
                  <a:srgbClr val="003366"/>
                </a:solidFill>
              </a:rPr>
              <a:t>, </a:t>
            </a:r>
            <a:r>
              <a:rPr lang="en-GB" dirty="0">
                <a:solidFill>
                  <a:srgbClr val="003366"/>
                </a:solidFill>
                <a:cs typeface="Arial" charset="0"/>
                <a:sym typeface="Symbol" charset="0"/>
              </a:rPr>
              <a:t>π</a:t>
            </a:r>
            <a:r>
              <a:rPr lang="en-GB" dirty="0">
                <a:solidFill>
                  <a:srgbClr val="003366"/>
                </a:solidFill>
              </a:rPr>
              <a:t>, K, p</a:t>
            </a: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Cherenkov </a:t>
            </a:r>
            <a:r>
              <a:rPr lang="en-GB" i="1" dirty="0" smtClean="0">
                <a:solidFill>
                  <a:srgbClr val="003366"/>
                </a:solidFill>
              </a:rPr>
              <a:t>detector</a:t>
            </a:r>
            <a:endParaRPr lang="en-GB" i="1" dirty="0">
              <a:solidFill>
                <a:srgbClr val="003366"/>
              </a:solidFill>
            </a:endParaRP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time of flight, </a:t>
            </a:r>
            <a:r>
              <a:rPr lang="en-GB" i="1" dirty="0" err="1">
                <a:solidFill>
                  <a:srgbClr val="003366"/>
                </a:solidFill>
              </a:rPr>
              <a:t>dE</a:t>
            </a:r>
            <a:r>
              <a:rPr lang="en-GB" i="1" dirty="0">
                <a:solidFill>
                  <a:srgbClr val="003366"/>
                </a:solidFill>
              </a:rPr>
              <a:t>/dx, </a:t>
            </a:r>
            <a:r>
              <a:rPr lang="en-GB" i="1" dirty="0" err="1">
                <a:solidFill>
                  <a:srgbClr val="003366"/>
                </a:solidFill>
              </a:rPr>
              <a:t>muon</a:t>
            </a:r>
            <a:r>
              <a:rPr lang="en-GB" i="1" dirty="0">
                <a:solidFill>
                  <a:srgbClr val="003366"/>
                </a:solidFill>
              </a:rPr>
              <a:t> counter</a:t>
            </a:r>
            <a:endParaRPr lang="en-GB" dirty="0">
              <a:solidFill>
                <a:srgbClr val="003366"/>
              </a:solidFill>
            </a:endParaRPr>
          </a:p>
          <a:p>
            <a:endParaRPr lang="en-GB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Displaced vertex info</a:t>
            </a:r>
            <a:endParaRPr lang="en-GB" i="1" dirty="0">
              <a:solidFill>
                <a:srgbClr val="003366"/>
              </a:solidFill>
            </a:endParaRPr>
          </a:p>
          <a:p>
            <a:pPr lvl="1"/>
            <a:r>
              <a:rPr lang="en-GB" i="1" dirty="0">
                <a:solidFill>
                  <a:srgbClr val="003366"/>
                </a:solidFill>
              </a:rPr>
              <a:t>c</a:t>
            </a:r>
            <a:r>
              <a:rPr lang="el-GR" i="1" dirty="0">
                <a:solidFill>
                  <a:srgbClr val="003366"/>
                </a:solidFill>
                <a:cs typeface="Arial" charset="0"/>
                <a:sym typeface="Symbol" charset="0"/>
              </a:rPr>
              <a:t>τ</a:t>
            </a:r>
            <a:r>
              <a:rPr lang="de-DE" i="1" dirty="0">
                <a:solidFill>
                  <a:srgbClr val="003366"/>
                </a:solidFill>
                <a:cs typeface="Arial" charset="0"/>
                <a:sym typeface="Symbol" charset="0"/>
              </a:rPr>
              <a:t> </a:t>
            </a:r>
            <a:r>
              <a:rPr lang="en-GB" i="1" dirty="0">
                <a:solidFill>
                  <a:srgbClr val="003366"/>
                </a:solidFill>
              </a:rPr>
              <a:t>= 317 µm for D</a:t>
            </a:r>
            <a:r>
              <a:rPr lang="en-GB" i="1" baseline="30000" dirty="0">
                <a:solidFill>
                  <a:srgbClr val="003366"/>
                </a:solidFill>
              </a:rPr>
              <a:t>±</a:t>
            </a:r>
          </a:p>
          <a:p>
            <a:pPr lvl="1"/>
            <a:r>
              <a:rPr lang="el-GR" i="1" dirty="0">
                <a:solidFill>
                  <a:srgbClr val="003366"/>
                </a:solidFill>
                <a:cs typeface="Arial" charset="0"/>
                <a:sym typeface="Symbol" charset="0"/>
              </a:rPr>
              <a:t>γβ</a:t>
            </a:r>
            <a:r>
              <a:rPr lang="en-GB" i="1" dirty="0">
                <a:solidFill>
                  <a:srgbClr val="003366"/>
                </a:solidFill>
                <a:sym typeface="Symbol" charset="0"/>
              </a:rPr>
              <a:t> </a:t>
            </a:r>
            <a:r>
              <a:rPr lang="en-GB" altLang="ja-JP" i="1" dirty="0">
                <a:solidFill>
                  <a:srgbClr val="003366"/>
                </a:solidFill>
                <a:cs typeface="Arial" charset="0"/>
                <a:sym typeface="Symbol" charset="0"/>
              </a:rPr>
              <a:t>≈</a:t>
            </a:r>
            <a:r>
              <a:rPr lang="en-GB" altLang="ja-JP" i="1" dirty="0">
                <a:solidFill>
                  <a:srgbClr val="003366"/>
                </a:solidFill>
                <a:cs typeface="ＭＳ Ｐゴシック" charset="0"/>
                <a:sym typeface="Symbol" charset="0"/>
              </a:rPr>
              <a:t> </a:t>
            </a:r>
            <a:r>
              <a:rPr lang="en-GB" i="1" dirty="0" smtClean="0">
                <a:solidFill>
                  <a:srgbClr val="003366"/>
                </a:solidFill>
                <a:sym typeface="Symbol" charset="0"/>
              </a:rPr>
              <a:t>2</a:t>
            </a:r>
          </a:p>
          <a:p>
            <a:endParaRPr lang="en-GB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/>
              <a:t>PANDA Detector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1031852"/>
            <a:ext cx="10116294" cy="54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2636"/>
            <a:ext cx="19030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66CC"/>
                </a:solidFill>
              </a:rPr>
              <a:t>Overview</a:t>
            </a:r>
            <a:endParaRPr lang="en-US" sz="3200" dirty="0">
              <a:solidFill>
                <a:srgbClr val="0066CC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655064"/>
              </p:ext>
            </p:extLst>
          </p:nvPr>
        </p:nvGraphicFramePr>
        <p:xfrm>
          <a:off x="179509" y="1124744"/>
          <a:ext cx="8866065" cy="48372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3213"/>
                <a:gridCol w="1395142"/>
                <a:gridCol w="1908212"/>
                <a:gridCol w="2016285"/>
                <a:gridCol w="1773213"/>
              </a:tblGrid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Institutes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Facilities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Group-Applications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851063">
                <a:tc>
                  <a:txBody>
                    <a:bodyPr/>
                    <a:lstStyle/>
                    <a:p>
                      <a:r>
                        <a:rPr lang="en-US" dirty="0" smtClean="0"/>
                        <a:t>Mainz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IKP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MAMI</a:t>
                      </a:r>
                    </a:p>
                    <a:p>
                      <a:r>
                        <a:rPr lang="en-US" dirty="0" smtClean="0"/>
                        <a:t>MESA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Nucleon/Meson Structure 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CRC1044</a:t>
                      </a:r>
                    </a:p>
                    <a:p>
                      <a:r>
                        <a:rPr lang="en-US" dirty="0" smtClean="0"/>
                        <a:t>PRISMA</a:t>
                      </a:r>
                      <a:endParaRPr lang="en-US" dirty="0"/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Mainz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HIM</a:t>
                      </a:r>
                    </a:p>
                    <a:p>
                      <a:r>
                        <a:rPr lang="en-US" dirty="0" smtClean="0"/>
                        <a:t>IKP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FAIR-accelerator</a:t>
                      </a:r>
                    </a:p>
                    <a:p>
                      <a:r>
                        <a:rPr lang="en-US" dirty="0" smtClean="0"/>
                        <a:t>GSI-accelerator</a:t>
                      </a:r>
                    </a:p>
                    <a:p>
                      <a:r>
                        <a:rPr lang="en-US" dirty="0" smtClean="0"/>
                        <a:t>MESA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Hadron Physics</a:t>
                      </a:r>
                    </a:p>
                    <a:p>
                      <a:r>
                        <a:rPr lang="en-US" dirty="0" smtClean="0"/>
                        <a:t>Particle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PRISMA</a:t>
                      </a:r>
                      <a:endParaRPr lang="en-US" dirty="0"/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Darmstadt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GSI</a:t>
                      </a:r>
                    </a:p>
                    <a:p>
                      <a:r>
                        <a:rPr lang="en-US" dirty="0" smtClean="0"/>
                        <a:t>(National Lab.)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FAIR-accelerator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Nuclear Physics</a:t>
                      </a:r>
                    </a:p>
                    <a:p>
                      <a:r>
                        <a:rPr lang="en-US" dirty="0" smtClean="0"/>
                        <a:t>Atomic Physics</a:t>
                      </a:r>
                    </a:p>
                    <a:p>
                      <a:r>
                        <a:rPr lang="en-US" dirty="0" smtClean="0"/>
                        <a:t>Hadron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Bonn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HISKP</a:t>
                      </a:r>
                    </a:p>
                    <a:p>
                      <a:r>
                        <a:rPr lang="en-US" dirty="0" smtClean="0"/>
                        <a:t>IP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Nucleon/Meson Spectroscopy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98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25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13"/>
            <a:ext cx="9144000" cy="67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24" y="1052736"/>
            <a:ext cx="7518504" cy="53703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Particle Identification in PANDA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80728"/>
            <a:ext cx="5392452" cy="54801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Time Like Electromagnetic Form Factors  in PANDA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84684"/>
            <a:ext cx="7850850" cy="592632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Future Upgrade </a:t>
            </a:r>
            <a:r>
              <a:rPr lang="en-US" dirty="0" err="1" smtClean="0"/>
              <a:t>Possibilty</a:t>
            </a:r>
            <a:r>
              <a:rPr lang="en-US" dirty="0" smtClean="0"/>
              <a:t> of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19" y="0"/>
            <a:ext cx="9220731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647564" y="4406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3104964"/>
            <a:ext cx="3639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Helmholtz-Institute Mainz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2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287524" y="1052736"/>
            <a:ext cx="8568952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Collaboration from newly founded groups with physics institute, nuclear physics institute, nuclear chemistry institute and GSI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6 Research Sections</a:t>
            </a:r>
          </a:p>
          <a:p>
            <a:r>
              <a:rPr lang="en-US" dirty="0"/>
              <a:t>- nucleon spectroscopy and structure using high energy antiprotons</a:t>
            </a:r>
          </a:p>
          <a:p>
            <a:r>
              <a:rPr lang="en-US" dirty="0"/>
              <a:t>- atomic physics using low energy antiprotons</a:t>
            </a:r>
          </a:p>
          <a:p>
            <a:r>
              <a:rPr lang="en-US" dirty="0"/>
              <a:t>- synthesis of </a:t>
            </a:r>
            <a:r>
              <a:rPr lang="en-US" dirty="0" err="1"/>
              <a:t>superheavy</a:t>
            </a:r>
            <a:r>
              <a:rPr lang="en-US" dirty="0"/>
              <a:t> elements</a:t>
            </a:r>
          </a:p>
          <a:p>
            <a:r>
              <a:rPr lang="en-US" dirty="0"/>
              <a:t>- accelerator physics</a:t>
            </a:r>
          </a:p>
          <a:p>
            <a:r>
              <a:rPr lang="en-US" dirty="0"/>
              <a:t>- theory</a:t>
            </a:r>
          </a:p>
          <a:p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/>
              <a:t>Young Investigator Groups</a:t>
            </a:r>
          </a:p>
          <a:p>
            <a:r>
              <a:rPr lang="en-US" dirty="0"/>
              <a:t>Guest Scientist Program</a:t>
            </a:r>
          </a:p>
          <a:p>
            <a:r>
              <a:rPr lang="en-US" dirty="0"/>
              <a:t>Workshop </a:t>
            </a:r>
            <a:r>
              <a:rPr lang="en-US" dirty="0" smtClean="0"/>
              <a:t>program</a:t>
            </a:r>
          </a:p>
          <a:p>
            <a:endParaRPr lang="en-US" dirty="0" smtClean="0"/>
          </a:p>
          <a:p>
            <a:r>
              <a:rPr lang="en-US" dirty="0"/>
              <a:t>Budget: about 10 M€ (5.5M€ institutional + 5 M€ infrastructure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At present 65 heads staff (excluding undergraduate stud.) </a:t>
            </a:r>
          </a:p>
          <a:p>
            <a:r>
              <a:rPr lang="en-US" dirty="0"/>
              <a:t>Use </a:t>
            </a:r>
            <a:r>
              <a:rPr lang="en-US" dirty="0" smtClean="0"/>
              <a:t>infrastructure </a:t>
            </a:r>
            <a:r>
              <a:rPr lang="en-US" dirty="0"/>
              <a:t>of partner institutes and </a:t>
            </a:r>
            <a:r>
              <a:rPr lang="en-US" dirty="0" smtClean="0"/>
              <a:t>university</a:t>
            </a:r>
            <a:endParaRPr lang="en-US" dirty="0"/>
          </a:p>
          <a:p>
            <a:r>
              <a:rPr lang="en-US" dirty="0"/>
              <a:t>State funds new building (&gt; </a:t>
            </a:r>
            <a:r>
              <a:rPr lang="en-US" dirty="0" smtClean="0"/>
              <a:t>23 </a:t>
            </a:r>
            <a:r>
              <a:rPr lang="en-US" dirty="0"/>
              <a:t>M€)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Helmholtz-Institute Mainz (founded in 2009)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50080" y="5689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17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980728"/>
            <a:ext cx="8856476" cy="545200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Helmholtz-Institute Mainz (founded in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6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3090155"/>
            <a:ext cx="213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33" name="Oval 26"/>
          <p:cNvSpPr>
            <a:spLocks noChangeAspect="1" noChangeArrowheads="1"/>
          </p:cNvSpPr>
          <p:nvPr/>
        </p:nvSpPr>
        <p:spPr bwMode="auto">
          <a:xfrm>
            <a:off x="3046413" y="14478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</a:rPr>
              <a:t>THFL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Oval 24"/>
          <p:cNvSpPr>
            <a:spLocks noChangeAspect="1" noChangeArrowheads="1"/>
          </p:cNvSpPr>
          <p:nvPr/>
        </p:nvSpPr>
        <p:spPr bwMode="auto">
          <a:xfrm>
            <a:off x="1981200" y="32385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</a:rPr>
              <a:t>EMP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Oval 29"/>
          <p:cNvSpPr>
            <a:spLocks noChangeAspect="1" noChangeArrowheads="1"/>
          </p:cNvSpPr>
          <p:nvPr/>
        </p:nvSpPr>
        <p:spPr bwMode="auto">
          <a:xfrm>
            <a:off x="5067300" y="50292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</a:rPr>
              <a:t>MAM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6" name="Oval 30"/>
          <p:cNvSpPr>
            <a:spLocks noChangeAspect="1" noChangeArrowheads="1"/>
          </p:cNvSpPr>
          <p:nvPr/>
        </p:nvSpPr>
        <p:spPr bwMode="auto">
          <a:xfrm>
            <a:off x="6019800" y="32385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</a:rPr>
              <a:t>SHE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7" name="Oval 31"/>
          <p:cNvSpPr>
            <a:spLocks noChangeAspect="1" noChangeArrowheads="1"/>
          </p:cNvSpPr>
          <p:nvPr/>
        </p:nvSpPr>
        <p:spPr bwMode="auto">
          <a:xfrm>
            <a:off x="5067300" y="1447800"/>
            <a:ext cx="1079500" cy="1079500"/>
          </a:xfrm>
          <a:prstGeom prst="ellipse">
            <a:avLst/>
          </a:prstGeom>
          <a:solidFill>
            <a:srgbClr val="F3CD96"/>
          </a:solidFill>
          <a:ln w="12700">
            <a:solidFill>
              <a:srgbClr val="000000">
                <a:alpha val="55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pPr>
              <a:defRPr/>
            </a:pPr>
            <a:r>
              <a:rPr lang="de-DE" sz="2000">
                <a:solidFill>
                  <a:schemeClr val="tx1"/>
                </a:solidFill>
              </a:rPr>
              <a:t>ACID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8" name="Rectangle 66"/>
          <p:cNvSpPr>
            <a:spLocks noChangeArrowheads="1"/>
          </p:cNvSpPr>
          <p:nvPr/>
        </p:nvSpPr>
        <p:spPr bwMode="auto">
          <a:xfrm>
            <a:off x="1430338" y="1247775"/>
            <a:ext cx="1401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Theory Floor</a:t>
            </a: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5972175" y="1233488"/>
            <a:ext cx="2709863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Accelerator and </a:t>
            </a:r>
          </a:p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Integrated Detector: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SHE LINAC Demonstrator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HESR Cooler</a:t>
            </a: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, ENC</a:t>
            </a:r>
            <a:endParaRPr lang="de-DE" sz="1700" dirty="0">
              <a:solidFill>
                <a:srgbClr val="00599D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0" name="Rectangle 68"/>
          <p:cNvSpPr>
            <a:spLocks noChangeArrowheads="1"/>
          </p:cNvSpPr>
          <p:nvPr/>
        </p:nvSpPr>
        <p:spPr bwMode="auto">
          <a:xfrm>
            <a:off x="-63500" y="2586038"/>
            <a:ext cx="30416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Electromagnetic Processes in </a:t>
            </a:r>
          </a:p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Antiproton Annihilation: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PANDA, </a:t>
            </a:r>
            <a:r>
              <a:rPr lang="en-US" sz="1700" dirty="0" err="1">
                <a:solidFill>
                  <a:srgbClr val="FF0000"/>
                </a:solidFill>
                <a:ea typeface="ＭＳ Ｐゴシック" charset="0"/>
                <a:cs typeface="Arial" charset="0"/>
              </a:rPr>
              <a:t>HypHi</a:t>
            </a: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, </a:t>
            </a: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ENC</a:t>
            </a:r>
            <a:endParaRPr lang="de-DE" sz="1700" dirty="0">
              <a:solidFill>
                <a:srgbClr val="00599D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6156325" y="2774950"/>
            <a:ext cx="26320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Physics and Chemistry of </a:t>
            </a:r>
          </a:p>
          <a:p>
            <a:pPr>
              <a:defRPr/>
            </a:pPr>
            <a:r>
              <a:rPr lang="en-US" sz="1700" dirty="0" err="1">
                <a:solidFill>
                  <a:srgbClr val="FF0000"/>
                </a:solidFill>
                <a:ea typeface="ＭＳ Ｐゴシック" charset="0"/>
                <a:cs typeface="Arial" charset="0"/>
              </a:rPr>
              <a:t>Superheavy</a:t>
            </a: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 Elements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             Z=120, 119</a:t>
            </a:r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1042988" y="4868863"/>
            <a:ext cx="19018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Spectroscopy and </a:t>
            </a:r>
          </a:p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Flavor:</a:t>
            </a:r>
          </a:p>
          <a:p>
            <a:pPr>
              <a:defRPr/>
            </a:pPr>
            <a:r>
              <a:rPr lang="en-US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PANDA,</a:t>
            </a: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 ENC</a:t>
            </a:r>
            <a:endParaRPr lang="de-DE" sz="1700" dirty="0">
              <a:solidFill>
                <a:srgbClr val="00599D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3" name="Rectangle 71"/>
          <p:cNvSpPr>
            <a:spLocks noChangeArrowheads="1"/>
          </p:cNvSpPr>
          <p:nvPr/>
        </p:nvSpPr>
        <p:spPr bwMode="auto">
          <a:xfrm>
            <a:off x="5580063" y="4508500"/>
            <a:ext cx="29559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925" tIns="38963" rIns="77925" bIns="38963" anchor="ctr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Matter-Antimatter</a:t>
            </a:r>
          </a:p>
          <a:p>
            <a:pPr>
              <a:defRPr/>
            </a:pPr>
            <a:r>
              <a:rPr lang="en-US" sz="1700" dirty="0">
                <a:solidFill>
                  <a:srgbClr val="00599D"/>
                </a:solidFill>
                <a:ea typeface="ＭＳ Ｐゴシック" charset="0"/>
                <a:cs typeface="Arial" charset="0"/>
              </a:rPr>
              <a:t>Symmetry in Atomic Physics:</a:t>
            </a:r>
          </a:p>
          <a:p>
            <a:pPr>
              <a:defRPr/>
            </a:pPr>
            <a:r>
              <a:rPr lang="de-DE" sz="1700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FLAIR</a:t>
            </a:r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>
            <a:off x="2916238" y="5029200"/>
            <a:ext cx="1135062" cy="1079500"/>
            <a:chOff x="2915816" y="5029200"/>
            <a:chExt cx="1136106" cy="1079500"/>
          </a:xfrm>
        </p:grpSpPr>
        <p:sp>
          <p:nvSpPr>
            <p:cNvPr id="45" name="Oval 27"/>
            <p:cNvSpPr>
              <a:spLocks noChangeAspect="1" noChangeArrowheads="1"/>
            </p:cNvSpPr>
            <p:nvPr/>
          </p:nvSpPr>
          <p:spPr bwMode="auto">
            <a:xfrm>
              <a:off x="2971429" y="5029200"/>
              <a:ext cx="1080493" cy="1079500"/>
            </a:xfrm>
            <a:prstGeom prst="ellipse">
              <a:avLst/>
            </a:prstGeom>
            <a:solidFill>
              <a:srgbClr val="F3CD96"/>
            </a:solidFill>
            <a:ln w="12700">
              <a:solidFill>
                <a:srgbClr val="000000">
                  <a:alpha val="5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2"/>
            <p:cNvSpPr>
              <a:spLocks noChangeArrowheads="1"/>
            </p:cNvSpPr>
            <p:nvPr/>
          </p:nvSpPr>
          <p:spPr bwMode="auto">
            <a:xfrm>
              <a:off x="2915816" y="5373216"/>
              <a:ext cx="104072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chemeClr val="tx1"/>
                  </a:solidFill>
                </a:rPr>
                <a:t>SPECF</a:t>
              </a: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0" y="1146175"/>
            <a:ext cx="6348413" cy="5399088"/>
            <a:chOff x="0" y="1146527"/>
            <a:chExt cx="6348647" cy="5398431"/>
          </a:xfrm>
        </p:grpSpPr>
        <p:sp>
          <p:nvSpPr>
            <p:cNvPr id="48" name="Oval 1"/>
            <p:cNvSpPr>
              <a:spLocks noChangeArrowheads="1"/>
            </p:cNvSpPr>
            <p:nvPr/>
          </p:nvSpPr>
          <p:spPr bwMode="auto">
            <a:xfrm rot="5246486">
              <a:off x="1488130" y="1684441"/>
              <a:ext cx="5398431" cy="432260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777875"/>
              <a:endParaRPr lang="en-US"/>
            </a:p>
          </p:txBody>
        </p:sp>
        <p:sp>
          <p:nvSpPr>
            <p:cNvPr id="49" name="TextBox 2"/>
            <p:cNvSpPr txBox="1">
              <a:spLocks noChangeArrowheads="1"/>
            </p:cNvSpPr>
            <p:nvPr/>
          </p:nvSpPr>
          <p:spPr bwMode="auto">
            <a:xfrm>
              <a:off x="0" y="1628800"/>
              <a:ext cx="3199777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2700">
                  <a:solidFill>
                    <a:srgbClr val="FF0000"/>
                  </a:solidFill>
                </a:rPr>
                <a:t>Antiprotons at FAIR</a:t>
              </a:r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5389563" y="974725"/>
            <a:ext cx="3590925" cy="3732213"/>
            <a:chOff x="5388806" y="974033"/>
            <a:chExt cx="3592023" cy="3733423"/>
          </a:xfrm>
        </p:grpSpPr>
        <p:sp>
          <p:nvSpPr>
            <p:cNvPr id="51" name="Oval 8"/>
            <p:cNvSpPr>
              <a:spLocks noChangeArrowheads="1"/>
            </p:cNvSpPr>
            <p:nvPr/>
          </p:nvSpPr>
          <p:spPr bwMode="auto">
            <a:xfrm rot="-2325861">
              <a:off x="5388806" y="974033"/>
              <a:ext cx="1889388" cy="3733423"/>
            </a:xfrm>
            <a:prstGeom prst="ellipse">
              <a:avLst/>
            </a:prstGeom>
            <a:noFill/>
            <a:ln w="793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777875"/>
              <a:endParaRPr lang="en-US"/>
            </a:p>
          </p:txBody>
        </p:sp>
        <p:sp>
          <p:nvSpPr>
            <p:cNvPr id="52" name="TextBox 9"/>
            <p:cNvSpPr txBox="1">
              <a:spLocks noChangeArrowheads="1"/>
            </p:cNvSpPr>
            <p:nvPr/>
          </p:nvSpPr>
          <p:spPr bwMode="auto">
            <a:xfrm>
              <a:off x="6948264" y="3573016"/>
              <a:ext cx="203256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US" sz="2700">
                  <a:solidFill>
                    <a:srgbClr val="3366FF"/>
                  </a:solidFill>
                </a:rPr>
                <a:t>Superheavy </a:t>
              </a:r>
            </a:p>
            <a:p>
              <a:pPr eaLnBrk="1" hangingPunct="1"/>
              <a:r>
                <a:rPr lang="en-US" sz="2700">
                  <a:solidFill>
                    <a:srgbClr val="3366FF"/>
                  </a:solidFill>
                </a:rPr>
                <a:t>Elements</a:t>
              </a:r>
            </a:p>
          </p:txBody>
        </p:sp>
      </p:grpSp>
      <p:sp>
        <p:nvSpPr>
          <p:cNvPr id="5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Helmholtz-Institute Mainz (founded in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1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1" descr="ecke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Helmholtz-Institute Mainz (start of constr.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26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1" descr="glas_gerad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Helmholtz-Institute Mainz (start of constr.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0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The Mainz </a:t>
            </a:r>
            <a:r>
              <a:rPr lang="en-US" dirty="0" err="1" smtClean="0"/>
              <a:t>Microtron</a:t>
            </a:r>
            <a:r>
              <a:rPr lang="en-US" dirty="0" smtClean="0"/>
              <a:t> MAMI (Operated by IKP Mainz)</a:t>
            </a:r>
            <a:endParaRPr lang="en-US" dirty="0"/>
          </a:p>
        </p:txBody>
      </p:sp>
      <p:pic>
        <p:nvPicPr>
          <p:cNvPr id="5" name="Picture 4" descr="mami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831"/>
            <a:ext cx="9144000" cy="5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9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19" descr="MAMIC-Floorpl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163" y="1237071"/>
            <a:ext cx="6156325" cy="5241925"/>
          </a:xfrm>
          <a:prstGeom prst="rect">
            <a:avLst/>
          </a:prstGeom>
          <a:noFill/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528638" y="1254534"/>
            <a:ext cx="6132512" cy="5195887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622214" y="4788535"/>
            <a:ext cx="4795648" cy="1569660"/>
          </a:xfrm>
          <a:prstGeom prst="rect">
            <a:avLst/>
          </a:prstGeom>
          <a:solidFill>
            <a:srgbClr val="EFDED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 i="1" dirty="0" smtClean="0">
                <a:solidFill>
                  <a:srgbClr val="800040"/>
                </a:solidFill>
                <a:latin typeface="Calibri"/>
                <a:cs typeface="Calibri"/>
              </a:rPr>
              <a:t>HIGH Intensity     </a:t>
            </a:r>
            <a:r>
              <a:rPr lang="en-GB" sz="1600" b="1" i="1" dirty="0" smtClean="0">
                <a:solidFill>
                  <a:srgbClr val="800040"/>
                </a:solidFill>
                <a:latin typeface="Calibri"/>
                <a:cs typeface="Calibri"/>
              </a:rPr>
              <a:t>(</a:t>
            </a:r>
            <a:r>
              <a:rPr lang="en-GB" sz="1600" b="1" i="1" dirty="0" smtClean="0">
                <a:solidFill>
                  <a:srgbClr val="800040"/>
                </a:solidFill>
                <a:latin typeface="Calibri"/>
                <a:cs typeface="Calibri"/>
                <a:sym typeface="Wingdings"/>
              </a:rPr>
              <a:t>max. 100 µA)</a:t>
            </a:r>
            <a:endParaRPr lang="en-GB" sz="1600" b="1" i="1" dirty="0" smtClean="0">
              <a:solidFill>
                <a:srgbClr val="800040"/>
              </a:solidFill>
              <a:latin typeface="Calibri"/>
              <a:cs typeface="Calibri"/>
            </a:endParaRPr>
          </a:p>
          <a:p>
            <a:r>
              <a:rPr lang="en-GB" b="1" i="1" dirty="0" smtClean="0">
                <a:solidFill>
                  <a:srgbClr val="800040"/>
                </a:solidFill>
                <a:latin typeface="Calibri"/>
                <a:cs typeface="Calibri"/>
              </a:rPr>
              <a:t>HIGH Resolution   </a:t>
            </a:r>
            <a:r>
              <a:rPr lang="en-GB" sz="1800" b="1" i="1" dirty="0" smtClean="0">
                <a:solidFill>
                  <a:srgbClr val="800040"/>
                </a:solidFill>
                <a:latin typeface="Calibri"/>
                <a:cs typeface="Calibri"/>
              </a:rPr>
              <a:t> (</a:t>
            </a:r>
            <a:r>
              <a:rPr lang="en-US" sz="1800" b="1" dirty="0" smtClean="0">
                <a:solidFill>
                  <a:srgbClr val="800040"/>
                </a:solidFill>
                <a:latin typeface="Calibri"/>
                <a:cs typeface="Calibri"/>
                <a:sym typeface="Symbol" charset="2"/>
              </a:rPr>
              <a:t></a:t>
            </a:r>
            <a:r>
              <a:rPr lang="en-US" sz="1800" b="1" baseline="-25000" dirty="0" smtClean="0">
                <a:solidFill>
                  <a:srgbClr val="800040"/>
                </a:solidFill>
                <a:latin typeface="Calibri"/>
                <a:cs typeface="Calibri"/>
              </a:rPr>
              <a:t>E</a:t>
            </a:r>
            <a:r>
              <a:rPr lang="en-US" sz="1800" b="1" dirty="0" smtClean="0">
                <a:solidFill>
                  <a:srgbClr val="800040"/>
                </a:solidFill>
                <a:latin typeface="Calibri"/>
                <a:cs typeface="Calibri"/>
              </a:rPr>
              <a:t>&lt;0.100MeV</a:t>
            </a:r>
            <a:r>
              <a:rPr lang="en-GB" sz="1800" b="1" i="1" dirty="0" smtClean="0">
                <a:solidFill>
                  <a:srgbClr val="800040"/>
                </a:solidFill>
                <a:latin typeface="Calibri"/>
                <a:cs typeface="Calibri"/>
              </a:rPr>
              <a:t>)</a:t>
            </a:r>
          </a:p>
          <a:p>
            <a:r>
              <a:rPr lang="en-GB" b="1" i="1" dirty="0" smtClean="0">
                <a:solidFill>
                  <a:srgbClr val="800040"/>
                </a:solidFill>
                <a:latin typeface="Calibri"/>
                <a:cs typeface="Calibri"/>
              </a:rPr>
              <a:t>HIGH Polarization   </a:t>
            </a:r>
            <a:r>
              <a:rPr lang="en-GB" sz="1800" b="1" i="1" dirty="0" smtClean="0">
                <a:solidFill>
                  <a:srgbClr val="800040"/>
                </a:solidFill>
                <a:latin typeface="Calibri"/>
                <a:cs typeface="Calibri"/>
              </a:rPr>
              <a:t>(</a:t>
            </a:r>
            <a:r>
              <a:rPr lang="en-US" sz="1800" b="1" dirty="0" smtClean="0">
                <a:solidFill>
                  <a:srgbClr val="800040"/>
                </a:solidFill>
                <a:latin typeface="Calibri"/>
                <a:cs typeface="Calibri"/>
              </a:rPr>
              <a:t>ca. 80% Polarization</a:t>
            </a:r>
            <a:r>
              <a:rPr lang="en-GB" sz="1800" b="1" i="1" dirty="0" smtClean="0">
                <a:solidFill>
                  <a:srgbClr val="800040"/>
                </a:solidFill>
                <a:latin typeface="Calibri"/>
                <a:cs typeface="Calibri"/>
              </a:rPr>
              <a:t>)</a:t>
            </a:r>
          </a:p>
          <a:p>
            <a:r>
              <a:rPr lang="en-GB" b="1" i="1" dirty="0" smtClean="0">
                <a:solidFill>
                  <a:srgbClr val="800040"/>
                </a:solidFill>
                <a:latin typeface="Calibri"/>
                <a:cs typeface="Calibri"/>
              </a:rPr>
              <a:t>HIGH Reliability</a:t>
            </a:r>
            <a:endParaRPr lang="en-GB" sz="1800" b="1" i="1" dirty="0" smtClean="0">
              <a:solidFill>
                <a:srgbClr val="800040"/>
              </a:solidFill>
              <a:latin typeface="Calibri"/>
              <a:cs typeface="Calibri"/>
            </a:endParaRPr>
          </a:p>
        </p:txBody>
      </p:sp>
      <p:pic>
        <p:nvPicPr>
          <p:cNvPr id="7" name="Picture 9" descr="Mainzer Mikrotron - MA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18" y="1302966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15270" y="2198622"/>
            <a:ext cx="4519186" cy="1062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80"/>
              </a:lnSpc>
            </a:pPr>
            <a:r>
              <a:rPr lang="en-GB" b="1" dirty="0" smtClean="0">
                <a:solidFill>
                  <a:srgbClr val="1F4987"/>
                </a:solidFill>
                <a:latin typeface="Calibri"/>
                <a:cs typeface="Calibri"/>
              </a:rPr>
              <a:t>MAMI-C: </a:t>
            </a:r>
          </a:p>
          <a:p>
            <a:pPr>
              <a:lnSpc>
                <a:spcPts val="2480"/>
              </a:lnSpc>
            </a:pPr>
            <a:r>
              <a:rPr lang="en-GB" b="1" dirty="0" smtClean="0">
                <a:solidFill>
                  <a:srgbClr val="1F4987"/>
                </a:solidFill>
                <a:latin typeface="Calibri"/>
                <a:cs typeface="Calibri"/>
              </a:rPr>
              <a:t>since 2007 in routine operation</a:t>
            </a:r>
          </a:p>
          <a:p>
            <a:pPr>
              <a:lnSpc>
                <a:spcPts val="2480"/>
              </a:lnSpc>
            </a:pPr>
            <a:r>
              <a:rPr lang="de-DE" b="1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Beam</a:t>
            </a:r>
            <a:r>
              <a:rPr lang="de-DE" b="1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energy</a:t>
            </a:r>
            <a:r>
              <a:rPr lang="de-DE" b="1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E</a:t>
            </a:r>
            <a:r>
              <a:rPr lang="de-DE" b="1" baseline="-25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γ</a:t>
            </a:r>
            <a:r>
              <a:rPr lang="de-DE" b="1" baseline="30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max</a:t>
            </a:r>
            <a:r>
              <a:rPr lang="de-DE" b="1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= 1.604 </a:t>
            </a:r>
            <a:r>
              <a:rPr lang="de-DE" b="1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GeV</a:t>
            </a:r>
            <a:endParaRPr lang="en-GB" b="1" dirty="0">
              <a:solidFill>
                <a:srgbClr val="1F4987"/>
              </a:solidFill>
              <a:latin typeface="Calibri"/>
              <a:cs typeface="Calibri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 rot="20141900">
            <a:off x="1452452" y="2815664"/>
            <a:ext cx="6430617" cy="1446550"/>
          </a:xfrm>
          <a:prstGeom prst="rect">
            <a:avLst/>
          </a:prstGeom>
          <a:solidFill>
            <a:srgbClr val="FFFF99"/>
          </a:solidFill>
          <a:ln w="57150" cap="flat" cmpd="sng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400" dirty="0">
                <a:solidFill>
                  <a:srgbClr val="800000"/>
                </a:solidFill>
                <a:latin typeface="Calibri"/>
                <a:cs typeface="Calibri"/>
              </a:rPr>
              <a:t>MAMI total (1991 – 2012):  </a:t>
            </a:r>
            <a:r>
              <a:rPr lang="de-DE" sz="44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de-DE" sz="4400" dirty="0" smtClean="0">
                <a:solidFill>
                  <a:srgbClr val="800000"/>
                </a:solidFill>
                <a:latin typeface="Calibri"/>
                <a:cs typeface="Calibri"/>
              </a:rPr>
              <a:t>129,592 </a:t>
            </a:r>
            <a:r>
              <a:rPr lang="en-US" sz="4400" dirty="0">
                <a:solidFill>
                  <a:srgbClr val="800000"/>
                </a:solidFill>
                <a:latin typeface="Calibri"/>
                <a:cs typeface="Calibri"/>
              </a:rPr>
              <a:t>hours of operation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The Mainz </a:t>
            </a:r>
            <a:r>
              <a:rPr lang="en-US" dirty="0" err="1" smtClean="0"/>
              <a:t>Microtron</a:t>
            </a:r>
            <a:r>
              <a:rPr lang="en-US" dirty="0" smtClean="0"/>
              <a:t> MAMI (Operated by IKP Mainz)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7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The Mainz </a:t>
            </a:r>
            <a:r>
              <a:rPr lang="en-US" dirty="0" err="1" smtClean="0"/>
              <a:t>Microtron</a:t>
            </a:r>
            <a:r>
              <a:rPr lang="en-US" dirty="0" smtClean="0"/>
              <a:t> MAMI (Operated by IKP Mainz)</a:t>
            </a:r>
            <a:endParaRPr lang="en-US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086" y="1151338"/>
            <a:ext cx="91567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hteck 9"/>
          <p:cNvSpPr/>
          <p:nvPr/>
        </p:nvSpPr>
        <p:spPr>
          <a:xfrm>
            <a:off x="3834064" y="4091388"/>
            <a:ext cx="179388" cy="19542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 rot="5400000">
            <a:off x="3205071" y="4944768"/>
            <a:ext cx="18326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93663" algn="l"/>
              </a:tabLst>
            </a:pPr>
            <a:r>
              <a:rPr lang="de-DE" sz="1400" dirty="0" smtClean="0">
                <a:solidFill>
                  <a:srgbClr val="33CCCC"/>
                </a:solidFill>
                <a:latin typeface="Comic Sans MS" pitchFamily="-105" charset="0"/>
              </a:rPr>
              <a:t>MAMI-C -</a:t>
            </a:r>
            <a:r>
              <a:rPr lang="de-DE" sz="1400" dirty="0">
                <a:solidFill>
                  <a:srgbClr val="33CCCC"/>
                </a:solidFill>
                <a:latin typeface="Comic Sans MS" pitchFamily="-105" charset="0"/>
              </a:rPr>
              <a:t>operation</a:t>
            </a:r>
          </a:p>
        </p:txBody>
      </p:sp>
      <p:sp>
        <p:nvSpPr>
          <p:cNvPr id="14" name="Rechteck 11"/>
          <p:cNvSpPr/>
          <p:nvPr/>
        </p:nvSpPr>
        <p:spPr>
          <a:xfrm>
            <a:off x="4823077" y="3540526"/>
            <a:ext cx="179387" cy="2514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" name="Rechteck 12"/>
          <p:cNvSpPr/>
          <p:nvPr/>
        </p:nvSpPr>
        <p:spPr>
          <a:xfrm>
            <a:off x="5821614" y="3480201"/>
            <a:ext cx="180975" cy="256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 Box 12"/>
          <p:cNvSpPr txBox="1">
            <a:spLocks noChangeAspect="1" noChangeArrowheads="1"/>
          </p:cNvSpPr>
          <p:nvPr/>
        </p:nvSpPr>
        <p:spPr bwMode="auto">
          <a:xfrm>
            <a:off x="3753102" y="3861201"/>
            <a:ext cx="496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46%</a:t>
            </a:r>
          </a:p>
        </p:txBody>
      </p:sp>
      <p:sp>
        <p:nvSpPr>
          <p:cNvPr id="17" name="Text Box 29"/>
          <p:cNvSpPr txBox="1">
            <a:spLocks noChangeAspect="1" noChangeArrowheads="1"/>
          </p:cNvSpPr>
          <p:nvPr/>
        </p:nvSpPr>
        <p:spPr bwMode="auto">
          <a:xfrm>
            <a:off x="4761164" y="3292876"/>
            <a:ext cx="43338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61%</a:t>
            </a:r>
          </a:p>
        </p:txBody>
      </p:sp>
      <p:sp>
        <p:nvSpPr>
          <p:cNvPr id="18" name="Text Box 30"/>
          <p:cNvSpPr txBox="1">
            <a:spLocks noChangeAspect="1" noChangeArrowheads="1"/>
          </p:cNvSpPr>
          <p:nvPr/>
        </p:nvSpPr>
        <p:spPr bwMode="auto">
          <a:xfrm>
            <a:off x="5759702" y="3264301"/>
            <a:ext cx="496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72%</a:t>
            </a:r>
          </a:p>
        </p:txBody>
      </p:sp>
      <p:sp>
        <p:nvSpPr>
          <p:cNvPr id="19" name="Text Box 31"/>
          <p:cNvSpPr txBox="1">
            <a:spLocks noChangeAspect="1" noChangeArrowheads="1"/>
          </p:cNvSpPr>
          <p:nvPr/>
        </p:nvSpPr>
        <p:spPr bwMode="auto">
          <a:xfrm>
            <a:off x="8718802" y="4204101"/>
            <a:ext cx="500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40%</a:t>
            </a:r>
          </a:p>
        </p:txBody>
      </p:sp>
      <p:sp>
        <p:nvSpPr>
          <p:cNvPr id="20" name="Text Box 29"/>
          <p:cNvSpPr txBox="1">
            <a:spLocks noChangeAspect="1" noChangeArrowheads="1"/>
          </p:cNvSpPr>
          <p:nvPr/>
        </p:nvSpPr>
        <p:spPr bwMode="auto">
          <a:xfrm>
            <a:off x="7756777" y="3940576"/>
            <a:ext cx="474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51%</a:t>
            </a:r>
          </a:p>
        </p:txBody>
      </p:sp>
      <p:sp>
        <p:nvSpPr>
          <p:cNvPr id="21" name="Rechteck 20"/>
          <p:cNvSpPr/>
          <p:nvPr/>
        </p:nvSpPr>
        <p:spPr>
          <a:xfrm>
            <a:off x="6815389" y="4793063"/>
            <a:ext cx="179388" cy="125253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7820277" y="4166001"/>
            <a:ext cx="180975" cy="1879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" name="Rechteck 22"/>
          <p:cNvSpPr/>
          <p:nvPr/>
        </p:nvSpPr>
        <p:spPr>
          <a:xfrm flipV="1">
            <a:off x="8812464" y="4437463"/>
            <a:ext cx="179388" cy="16033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4" name="Text Box 31"/>
          <p:cNvSpPr txBox="1">
            <a:spLocks noChangeAspect="1" noChangeArrowheads="1"/>
          </p:cNvSpPr>
          <p:nvPr/>
        </p:nvSpPr>
        <p:spPr bwMode="auto">
          <a:xfrm>
            <a:off x="6745539" y="4564463"/>
            <a:ext cx="5000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36%</a:t>
            </a:r>
          </a:p>
        </p:txBody>
      </p:sp>
      <p:sp>
        <p:nvSpPr>
          <p:cNvPr id="25" name="Text Box 12"/>
          <p:cNvSpPr txBox="1">
            <a:spLocks noChangeAspect="1" noChangeArrowheads="1"/>
          </p:cNvSpPr>
          <p:nvPr/>
        </p:nvSpPr>
        <p:spPr bwMode="auto">
          <a:xfrm>
            <a:off x="2764089" y="5809063"/>
            <a:ext cx="381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200">
                <a:solidFill>
                  <a:srgbClr val="33CCCC"/>
                </a:solidFill>
                <a:latin typeface="Comic Sans MS" pitchFamily="-105" charset="0"/>
              </a:rPr>
              <a:t>1%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 rot="16200000">
            <a:off x="-1405263" y="3636840"/>
            <a:ext cx="3298349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Calibri"/>
                <a:cs typeface="Calibri"/>
              </a:rPr>
              <a:t>Operating Hours [hours]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31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713" y="1498007"/>
            <a:ext cx="6618287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18659" y="4463356"/>
            <a:ext cx="8001044" cy="1953211"/>
            <a:chOff x="199559" y="4500125"/>
            <a:chExt cx="8001044" cy="1953211"/>
          </a:xfrm>
        </p:grpSpPr>
        <p:grpSp>
          <p:nvGrpSpPr>
            <p:cNvPr id="8" name="Group 7"/>
            <p:cNvGrpSpPr/>
            <p:nvPr/>
          </p:nvGrpSpPr>
          <p:grpSpPr>
            <a:xfrm>
              <a:off x="907051" y="4500125"/>
              <a:ext cx="7293552" cy="1631061"/>
              <a:chOff x="907051" y="4500125"/>
              <a:chExt cx="7293552" cy="1631061"/>
            </a:xfrm>
          </p:grpSpPr>
          <p:sp>
            <p:nvSpPr>
              <p:cNvPr id="10" name="Oval 17"/>
              <p:cNvSpPr>
                <a:spLocks noChangeAspect="1" noChangeArrowheads="1"/>
              </p:cNvSpPr>
              <p:nvPr/>
            </p:nvSpPr>
            <p:spPr bwMode="auto">
              <a:xfrm>
                <a:off x="6484350" y="4500125"/>
                <a:ext cx="1716253" cy="1631061"/>
              </a:xfrm>
              <a:prstGeom prst="ellipse">
                <a:avLst/>
              </a:prstGeom>
              <a:solidFill>
                <a:srgbClr val="FFFF00">
                  <a:alpha val="23137"/>
                </a:srgb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GB" sz="2000" baseline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07051" y="4876800"/>
                <a:ext cx="5468349" cy="1127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5900" indent="-215900" algn="r" defTabSz="449263">
                  <a:lnSpc>
                    <a:spcPct val="126000"/>
                  </a:lnSpc>
                  <a:buClr>
                    <a:srgbClr val="000000"/>
                  </a:buClr>
                  <a:buSzPct val="4500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US" b="1" dirty="0" smtClean="0">
                    <a:solidFill>
                      <a:srgbClr val="9F0926"/>
                    </a:solidFill>
                  </a:rPr>
                  <a:t>A1</a:t>
                </a:r>
                <a:r>
                  <a:rPr lang="en-US" dirty="0" smtClean="0"/>
                  <a:t>: </a:t>
                </a:r>
                <a:r>
                  <a:rPr lang="en-US" dirty="0" smtClean="0"/>
                  <a:t>Electron-Scattering</a:t>
                </a:r>
                <a:endParaRPr lang="en-US" dirty="0" smtClean="0"/>
              </a:p>
              <a:p>
                <a:pPr marL="215900" indent="-215900" algn="r" defTabSz="449263">
                  <a:lnSpc>
                    <a:spcPct val="126000"/>
                  </a:lnSpc>
                  <a:buClr>
                    <a:srgbClr val="000000"/>
                  </a:buClr>
                  <a:buSzPct val="4500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US" dirty="0"/>
                  <a:t>3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magnetic Spectromete</a:t>
                </a:r>
                <a:r>
                  <a:rPr lang="en-US" dirty="0" smtClean="0"/>
                  <a:t>r  </a:t>
                </a:r>
                <a:endParaRPr lang="en-US" dirty="0" smtClean="0"/>
              </a:p>
              <a:p>
                <a:pPr marL="215900" indent="-215900" algn="r" defTabSz="449263">
                  <a:lnSpc>
                    <a:spcPct val="126000"/>
                  </a:lnSpc>
                  <a:buClr>
                    <a:srgbClr val="000000"/>
                  </a:buClr>
                  <a:buSzPct val="4500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GB" b="1" dirty="0" err="1" smtClean="0">
                    <a:solidFill>
                      <a:srgbClr val="9F0926"/>
                    </a:solidFill>
                    <a:latin typeface="Calibri" pitchFamily="84" charset="0"/>
                    <a:ea typeface="msgothic" charset="0"/>
                    <a:cs typeface="msgothic" charset="0"/>
                  </a:rPr>
                  <a:t>Δp/p</a:t>
                </a:r>
                <a:r>
                  <a:rPr lang="en-GB" b="1" dirty="0" smtClean="0">
                    <a:solidFill>
                      <a:srgbClr val="9F0926"/>
                    </a:solidFill>
                    <a:latin typeface="Calibri" pitchFamily="84" charset="0"/>
                    <a:ea typeface="msgothic" charset="0"/>
                    <a:cs typeface="msgothic" charset="0"/>
                  </a:rPr>
                  <a:t>&lt; 10</a:t>
                </a:r>
                <a:r>
                  <a:rPr lang="en-GB" b="1" baseline="30000" dirty="0" smtClean="0">
                    <a:solidFill>
                      <a:srgbClr val="9F0926"/>
                    </a:solidFill>
                    <a:latin typeface="Calibri" pitchFamily="84" charset="0"/>
                    <a:ea typeface="msgothic" charset="0"/>
                    <a:cs typeface="msgothic" charset="0"/>
                  </a:rPr>
                  <a:t>-4</a:t>
                </a:r>
                <a:r>
                  <a:rPr lang="en-GB" b="1" dirty="0" smtClean="0">
                    <a:solidFill>
                      <a:srgbClr val="9F0926"/>
                    </a:solidFill>
                    <a:latin typeface="Calibri" pitchFamily="84" charset="0"/>
                    <a:ea typeface="msgothic" charset="0"/>
                    <a:cs typeface="msgothic" charset="0"/>
                  </a:rPr>
                  <a:t> FWHM</a:t>
                </a:r>
              </a:p>
            </p:txBody>
          </p:sp>
        </p:grpSp>
        <p:pic>
          <p:nvPicPr>
            <p:cNvPr id="9" name="Picture 8" descr="spectrometerhall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559" y="4576325"/>
              <a:ext cx="2500947" cy="1877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215900" y="2139565"/>
            <a:ext cx="7636567" cy="1899582"/>
            <a:chOff x="215900" y="2139565"/>
            <a:chExt cx="7636567" cy="1899582"/>
          </a:xfrm>
        </p:grpSpPr>
        <p:grpSp>
          <p:nvGrpSpPr>
            <p:cNvPr id="13" name="Group 12"/>
            <p:cNvGrpSpPr/>
            <p:nvPr/>
          </p:nvGrpSpPr>
          <p:grpSpPr>
            <a:xfrm>
              <a:off x="2064305" y="2139565"/>
              <a:ext cx="5788162" cy="1634213"/>
              <a:chOff x="1645205" y="2176334"/>
              <a:chExt cx="5788162" cy="1634213"/>
            </a:xfrm>
          </p:grpSpPr>
          <p:sp>
            <p:nvSpPr>
              <p:cNvPr id="15" name="Oval 21"/>
              <p:cNvSpPr>
                <a:spLocks noChangeAspect="1" noChangeArrowheads="1"/>
              </p:cNvSpPr>
              <p:nvPr/>
            </p:nvSpPr>
            <p:spPr bwMode="auto">
              <a:xfrm>
                <a:off x="6273800" y="2176334"/>
                <a:ext cx="1159567" cy="1112966"/>
              </a:xfrm>
              <a:prstGeom prst="ellipse">
                <a:avLst/>
              </a:prstGeom>
              <a:solidFill>
                <a:srgbClr val="FFFF00">
                  <a:alpha val="23137"/>
                </a:srgb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GB" sz="2000" baseline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45205" y="2733329"/>
                <a:ext cx="4572000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9F0926"/>
                    </a:solidFill>
                  </a:rPr>
                  <a:t>A2</a:t>
                </a:r>
                <a:r>
                  <a:rPr lang="en-US" dirty="0" smtClean="0"/>
                  <a:t>: </a:t>
                </a:r>
                <a:r>
                  <a:rPr lang="en-US" dirty="0" err="1" smtClean="0"/>
                  <a:t>Photonen</a:t>
                </a:r>
                <a:r>
                  <a:rPr lang="en-US" dirty="0" smtClean="0"/>
                  <a:t>-Excitation</a:t>
                </a:r>
                <a:endParaRPr lang="en-US" b="1" dirty="0" smtClean="0">
                  <a:solidFill>
                    <a:srgbClr val="9F0926"/>
                  </a:solidFill>
                </a:endParaRPr>
              </a:p>
              <a:p>
                <a:pPr algn="r">
                  <a:spcAft>
                    <a:spcPts val="600"/>
                  </a:spcAft>
                  <a:buSzPct val="100000"/>
                  <a:buFont typeface="Wingdings" charset="2"/>
                  <a:buChar char="²"/>
                </a:pPr>
                <a:r>
                  <a:rPr lang="en-US" dirty="0" smtClean="0"/>
                  <a:t> </a:t>
                </a:r>
                <a:r>
                  <a:rPr lang="en-US" b="1" i="1" dirty="0" smtClean="0">
                    <a:solidFill>
                      <a:srgbClr val="9F0926"/>
                    </a:solidFill>
                  </a:rPr>
                  <a:t>Tagged </a:t>
                </a:r>
                <a:r>
                  <a:rPr lang="en-US" dirty="0" err="1" smtClean="0"/>
                  <a:t>Bremsstrahl</a:t>
                </a:r>
                <a:r>
                  <a:rPr lang="en-US" dirty="0" smtClean="0"/>
                  <a:t>.-</a:t>
                </a:r>
                <a:r>
                  <a:rPr lang="en-US" dirty="0" smtClean="0"/>
                  <a:t>Photons </a:t>
                </a:r>
                <a:endParaRPr lang="en-US" dirty="0" smtClean="0"/>
              </a:p>
              <a:p>
                <a:pPr algn="r">
                  <a:spcAft>
                    <a:spcPts val="600"/>
                  </a:spcAft>
                  <a:buSzPct val="100000"/>
                  <a:buFont typeface="Wingdings" charset="2"/>
                  <a:buChar char="²"/>
                </a:pPr>
                <a:r>
                  <a:rPr lang="en-US" b="1" dirty="0" smtClean="0"/>
                  <a:t> </a:t>
                </a:r>
                <a:r>
                  <a:rPr lang="en-US" b="1" dirty="0" smtClean="0">
                    <a:solidFill>
                      <a:srgbClr val="9F0926"/>
                    </a:solidFill>
                  </a:rPr>
                  <a:t>4π</a:t>
                </a:r>
                <a:r>
                  <a:rPr lang="en-US" dirty="0" smtClean="0"/>
                  <a:t>-Setup: </a:t>
                </a:r>
                <a:r>
                  <a:rPr lang="en-US" dirty="0" smtClean="0">
                    <a:solidFill>
                      <a:srgbClr val="9F0926"/>
                    </a:solidFill>
                  </a:rPr>
                  <a:t>Crystal Ball</a:t>
                </a:r>
                <a:r>
                  <a:rPr lang="en-US" dirty="0" smtClean="0"/>
                  <a:t>, </a:t>
                </a:r>
                <a:r>
                  <a:rPr lang="en-US" dirty="0" smtClean="0">
                    <a:solidFill>
                      <a:srgbClr val="9F0926"/>
                    </a:solidFill>
                  </a:rPr>
                  <a:t>TAPS</a:t>
                </a:r>
                <a:endParaRPr lang="en-US" dirty="0" smtClean="0"/>
              </a:p>
            </p:txBody>
          </p:sp>
        </p:grpSp>
        <p:pic>
          <p:nvPicPr>
            <p:cNvPr id="14" name="Picture 5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" y="2785883"/>
              <a:ext cx="3098800" cy="1253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687281" y="1169737"/>
            <a:ext cx="7932422" cy="1553980"/>
            <a:chOff x="687281" y="1169737"/>
            <a:chExt cx="7932422" cy="1553980"/>
          </a:xfrm>
        </p:grpSpPr>
        <p:grpSp>
          <p:nvGrpSpPr>
            <p:cNvPr id="18" name="Group 17"/>
            <p:cNvGrpSpPr/>
            <p:nvPr/>
          </p:nvGrpSpPr>
          <p:grpSpPr>
            <a:xfrm>
              <a:off x="2842252" y="1169737"/>
              <a:ext cx="5777451" cy="1553980"/>
              <a:chOff x="2423152" y="1206506"/>
              <a:chExt cx="5777451" cy="1553980"/>
            </a:xfrm>
          </p:grpSpPr>
          <p:sp>
            <p:nvSpPr>
              <p:cNvPr id="20" name="Oval 17"/>
              <p:cNvSpPr>
                <a:spLocks noChangeAspect="1" noChangeArrowheads="1"/>
              </p:cNvSpPr>
              <p:nvPr/>
            </p:nvSpPr>
            <p:spPr bwMode="auto">
              <a:xfrm>
                <a:off x="7219887" y="1828451"/>
                <a:ext cx="980716" cy="932035"/>
              </a:xfrm>
              <a:prstGeom prst="ellipse">
                <a:avLst/>
              </a:prstGeom>
              <a:solidFill>
                <a:srgbClr val="FFFF00">
                  <a:alpha val="23137"/>
                </a:srgb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GB" sz="2000" baseline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23152" y="1206506"/>
                <a:ext cx="4718115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9F0926"/>
                    </a:solidFill>
                  </a:rPr>
                  <a:t>A4</a:t>
                </a:r>
                <a:r>
                  <a:rPr lang="en-US" dirty="0" smtClean="0"/>
                  <a:t>: </a:t>
                </a:r>
                <a:r>
                  <a:rPr lang="en-US" dirty="0" smtClean="0"/>
                  <a:t>Parity violation </a:t>
                </a:r>
                <a:r>
                  <a:rPr lang="en-US" dirty="0" smtClean="0"/>
                  <a:t>in </a:t>
                </a:r>
                <a:r>
                  <a:rPr lang="en-US" dirty="0" smtClean="0"/>
                  <a:t>elastic </a:t>
                </a:r>
                <a:r>
                  <a:rPr lang="en-US" dirty="0" err="1" smtClean="0"/>
                  <a:t>ep</a:t>
                </a:r>
                <a:r>
                  <a:rPr lang="en-US" dirty="0" smtClean="0"/>
                  <a:t> </a:t>
                </a:r>
                <a:r>
                  <a:rPr lang="en-US" dirty="0" smtClean="0"/>
                  <a:t>scattering</a:t>
                </a:r>
                <a:r>
                  <a:rPr lang="en-US" dirty="0" smtClean="0"/>
                  <a:t> </a:t>
                </a:r>
                <a:endParaRPr lang="en-US" dirty="0" smtClean="0"/>
              </a:p>
              <a:p>
                <a:pPr algn="r"/>
                <a:r>
                  <a:rPr lang="en-US" b="1" dirty="0" smtClean="0">
                    <a:solidFill>
                      <a:srgbClr val="9F0926"/>
                    </a:solidFill>
                  </a:rPr>
                  <a:t>Single-Spin-</a:t>
                </a:r>
                <a:r>
                  <a:rPr lang="en-US" b="1" dirty="0" smtClean="0">
                    <a:solidFill>
                      <a:srgbClr val="9F0926"/>
                    </a:solidFill>
                  </a:rPr>
                  <a:t>Asymmetry </a:t>
                </a:r>
                <a:r>
                  <a:rPr lang="en-US" b="1" dirty="0" smtClean="0">
                    <a:solidFill>
                      <a:srgbClr val="9F0926"/>
                    </a:solidFill>
                  </a:rPr>
                  <a:t>&lt;10</a:t>
                </a:r>
                <a:r>
                  <a:rPr lang="en-US" b="1" baseline="30000" dirty="0" smtClean="0">
                    <a:solidFill>
                      <a:srgbClr val="9F0926"/>
                    </a:solidFill>
                  </a:rPr>
                  <a:t>-5</a:t>
                </a:r>
                <a:endParaRPr lang="en-US" dirty="0" smtClean="0"/>
              </a:p>
              <a:p>
                <a:pPr algn="r">
                  <a:buSzPct val="80000"/>
                  <a:buFont typeface="Wingdings" charset="2"/>
                  <a:buChar char="²"/>
                </a:pPr>
                <a:r>
                  <a:rPr lang="en-US" dirty="0" smtClean="0"/>
                  <a:t> PbF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</a:t>
                </a:r>
                <a:r>
                  <a:rPr lang="en-US" dirty="0"/>
                  <a:t>C</a:t>
                </a:r>
                <a:r>
                  <a:rPr lang="en-US" dirty="0" smtClean="0"/>
                  <a:t>alorimeter </a:t>
                </a:r>
                <a:endParaRPr lang="en-US" dirty="0" smtClean="0"/>
              </a:p>
            </p:txBody>
          </p:sp>
        </p:grpSp>
        <p:pic>
          <p:nvPicPr>
            <p:cNvPr id="19" name="Picture 4" descr="HdrDet2 Kopi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81" y="1169737"/>
              <a:ext cx="1963539" cy="14724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Instrumentation at MAMI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8" y="1112083"/>
            <a:ext cx="91567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76190" y="1212261"/>
            <a:ext cx="1587995" cy="12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2163"/>
              </a:lnSpc>
            </a:pPr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A1:	13700h</a:t>
            </a:r>
          </a:p>
          <a:p>
            <a:pPr>
              <a:lnSpc>
                <a:spcPts val="2163"/>
              </a:lnSpc>
            </a:pPr>
            <a:r>
              <a:rPr lang="de-DE" dirty="0">
                <a:solidFill>
                  <a:srgbClr val="00FF00"/>
                </a:solidFill>
                <a:latin typeface="Calibri"/>
                <a:cs typeface="Calibri"/>
              </a:rPr>
              <a:t>A2:	15616h</a:t>
            </a:r>
          </a:p>
          <a:p>
            <a:pPr>
              <a:lnSpc>
                <a:spcPts val="2163"/>
              </a:lnSpc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A4:	 9242h</a:t>
            </a:r>
          </a:p>
          <a:p>
            <a:pPr>
              <a:lnSpc>
                <a:spcPts val="2163"/>
              </a:lnSpc>
            </a:pPr>
            <a:r>
              <a:rPr lang="de-DE" dirty="0">
                <a:solidFill>
                  <a:srgbClr val="66CCFF"/>
                </a:solidFill>
                <a:latin typeface="Calibri"/>
                <a:cs typeface="Calibri"/>
              </a:rPr>
              <a:t>X1:	 2643h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Beam hours per </a:t>
            </a:r>
            <a:r>
              <a:rPr lang="en-US" dirty="0" err="1" smtClean="0"/>
              <a:t>Colabopration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5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grpSp>
        <p:nvGrpSpPr>
          <p:cNvPr id="4" name="Gruppierung 13"/>
          <p:cNvGrpSpPr/>
          <p:nvPr/>
        </p:nvGrpSpPr>
        <p:grpSpPr>
          <a:xfrm>
            <a:off x="213888" y="4780121"/>
            <a:ext cx="8444599" cy="1708160"/>
            <a:chOff x="210348" y="1373507"/>
            <a:chExt cx="8444599" cy="1708160"/>
          </a:xfrm>
        </p:grpSpPr>
        <p:sp>
          <p:nvSpPr>
            <p:cNvPr id="5" name="Textfeld 5"/>
            <p:cNvSpPr txBox="1"/>
            <p:nvPr/>
          </p:nvSpPr>
          <p:spPr>
            <a:xfrm>
              <a:off x="210348" y="1373507"/>
              <a:ext cx="5404043" cy="1708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660066"/>
                </a:buClr>
                <a:buFont typeface="Wingdings" charset="2"/>
                <a:buChar char="Ø"/>
              </a:pPr>
              <a:r>
                <a:rPr lang="en-GB" sz="2000" dirty="0" smtClean="0">
                  <a:latin typeface="+mn-lt"/>
                </a:rPr>
                <a:t> </a:t>
              </a:r>
              <a:r>
                <a:rPr lang="en-GB" sz="2000" b="1" dirty="0" smtClean="0">
                  <a:solidFill>
                    <a:srgbClr val="800000"/>
                  </a:solidFill>
                  <a:latin typeface="+mn-lt"/>
                </a:rPr>
                <a:t>Successful installation of beam line chicane for</a:t>
              </a:r>
            </a:p>
            <a:p>
              <a:pPr>
                <a:spcAft>
                  <a:spcPts val="600"/>
                </a:spcAft>
                <a:buClr>
                  <a:srgbClr val="660066"/>
                </a:buClr>
              </a:pPr>
              <a:r>
                <a:rPr lang="en-GB" sz="2000" b="1" dirty="0" smtClean="0">
                  <a:solidFill>
                    <a:srgbClr val="800000"/>
                  </a:solidFill>
                  <a:latin typeface="+mn-lt"/>
                </a:rPr>
                <a:t>     0° operation of KAOS</a:t>
              </a:r>
            </a:p>
            <a:p>
              <a:pPr>
                <a:buClr>
                  <a:srgbClr val="660066"/>
                </a:buClr>
                <a:buFont typeface="Arial"/>
                <a:buChar char="•"/>
              </a:pPr>
              <a:r>
                <a:rPr lang="en-GB" sz="2000" dirty="0" smtClean="0">
                  <a:solidFill>
                    <a:srgbClr val="1F4987"/>
                  </a:solidFill>
                  <a:latin typeface="+mn-lt"/>
                </a:rPr>
                <a:t>    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Elementary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kaon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production</a:t>
              </a:r>
              <a:r>
                <a:rPr lang="en-GB" sz="2000" dirty="0" smtClean="0">
                  <a:solidFill>
                    <a:srgbClr val="1F4987"/>
                  </a:solidFill>
                  <a:latin typeface="+mn-lt"/>
                </a:rPr>
                <a:t>    </a:t>
              </a:r>
            </a:p>
            <a:p>
              <a:pPr>
                <a:buClr>
                  <a:srgbClr val="660066"/>
                </a:buClr>
                <a:buFont typeface="Arial"/>
                <a:buChar char="•"/>
              </a:pPr>
              <a:r>
                <a:rPr lang="en-GB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    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Start of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hypernuclei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programme</a:t>
              </a:r>
              <a:endParaRPr lang="de-DE" sz="2000" dirty="0" smtClean="0">
                <a:solidFill>
                  <a:srgbClr val="1F4987"/>
                </a:solidFill>
                <a:latin typeface="+mn-lt"/>
                <a:sym typeface="Wingdings"/>
              </a:endParaRPr>
            </a:p>
            <a:p>
              <a:pPr>
                <a:buClr>
                  <a:srgbClr val="660066"/>
                </a:buClr>
              </a:pP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     (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missing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mass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&amp; π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decay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 </a:t>
              </a:r>
              <a:r>
                <a:rPr lang="de-DE" sz="2000" dirty="0" err="1" smtClean="0">
                  <a:solidFill>
                    <a:srgbClr val="1F4987"/>
                  </a:solidFill>
                  <a:latin typeface="+mn-lt"/>
                  <a:sym typeface="Wingdings"/>
                </a:rPr>
                <a:t>spectroscopy</a:t>
              </a:r>
              <a:r>
                <a:rPr lang="de-DE" sz="2000" dirty="0" smtClean="0">
                  <a:solidFill>
                    <a:srgbClr val="1F4987"/>
                  </a:solidFill>
                  <a:latin typeface="+mn-lt"/>
                  <a:sym typeface="Wingdings"/>
                </a:rPr>
                <a:t>)</a:t>
              </a:r>
            </a:p>
          </p:txBody>
        </p:sp>
        <p:pic>
          <p:nvPicPr>
            <p:cNvPr id="6" name="Grafik 2" descr="KAOS-Ansicht-03.bmp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342" y="1373507"/>
              <a:ext cx="2227605" cy="163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pic>
      </p:grpSp>
      <p:grpSp>
        <p:nvGrpSpPr>
          <p:cNvPr id="7" name="Gruppierung 14"/>
          <p:cNvGrpSpPr/>
          <p:nvPr/>
        </p:nvGrpSpPr>
        <p:grpSpPr>
          <a:xfrm>
            <a:off x="160416" y="1363579"/>
            <a:ext cx="9495126" cy="3441725"/>
            <a:chOff x="160416" y="1363579"/>
            <a:chExt cx="9495126" cy="3441725"/>
          </a:xfrm>
        </p:grpSpPr>
        <p:grpSp>
          <p:nvGrpSpPr>
            <p:cNvPr id="8" name="Gruppierung 12"/>
            <p:cNvGrpSpPr/>
            <p:nvPr/>
          </p:nvGrpSpPr>
          <p:grpSpPr>
            <a:xfrm>
              <a:off x="160416" y="1363579"/>
              <a:ext cx="9495126" cy="3068974"/>
              <a:chOff x="278952" y="3377137"/>
              <a:chExt cx="9495126" cy="3068974"/>
            </a:xfrm>
          </p:grpSpPr>
          <p:pic>
            <p:nvPicPr>
              <p:cNvPr id="10" name="Bild 7" descr="Bildschirmfoto 2012-12-03 um 15.41.1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898" y="4148599"/>
                <a:ext cx="4170419" cy="2281601"/>
              </a:xfrm>
              <a:prstGeom prst="rect">
                <a:avLst/>
              </a:prstGeom>
            </p:spPr>
          </p:pic>
          <p:pic>
            <p:nvPicPr>
              <p:cNvPr id="11" name="Bild 8" descr="Bildschirmfoto 2012-12-03 um 15.43.2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419" y="4161967"/>
                <a:ext cx="4112613" cy="2284144"/>
              </a:xfrm>
              <a:prstGeom prst="rect">
                <a:avLst/>
              </a:prstGeom>
            </p:spPr>
          </p:pic>
          <p:sp>
            <p:nvSpPr>
              <p:cNvPr id="12" name="Rechteck 9"/>
              <p:cNvSpPr/>
              <p:nvPr/>
            </p:nvSpPr>
            <p:spPr>
              <a:xfrm>
                <a:off x="1087168" y="3997145"/>
                <a:ext cx="3605147" cy="2182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hteck 11"/>
              <p:cNvSpPr/>
              <p:nvPr/>
            </p:nvSpPr>
            <p:spPr>
              <a:xfrm>
                <a:off x="278952" y="3377137"/>
                <a:ext cx="949512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660066"/>
                  </a:buClr>
                  <a:buFont typeface="Wingdings" charset="2"/>
                  <a:buChar char="Ø"/>
                </a:pPr>
                <a:r>
                  <a:rPr lang="de-DE" sz="2000" dirty="0" smtClean="0">
                    <a:latin typeface="Calibri"/>
                    <a:cs typeface="Calibri"/>
                    <a:sym typeface="Wingdings"/>
                  </a:rPr>
                  <a:t>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High-precision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determination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of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the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electric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and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magnetic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proton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form </a:t>
                </a:r>
                <a:r>
                  <a:rPr lang="de-DE" sz="2000" b="1" dirty="0" err="1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factors</a:t>
                </a:r>
                <a:r>
                  <a:rPr lang="de-DE" sz="2000" b="1" dirty="0" smtClean="0">
                    <a:solidFill>
                      <a:srgbClr val="800000"/>
                    </a:solidFill>
                    <a:latin typeface="Calibri"/>
                    <a:cs typeface="Calibri"/>
                    <a:sym typeface="Wingdings"/>
                  </a:rPr>
                  <a:t>           </a:t>
                </a:r>
                <a:endParaRPr lang="en-GB" sz="2000" b="1" dirty="0" smtClean="0">
                  <a:solidFill>
                    <a:srgbClr val="800000"/>
                  </a:solidFill>
                  <a:latin typeface="Calibri"/>
                  <a:cs typeface="Calibri"/>
                </a:endParaRPr>
              </a:p>
              <a:p>
                <a:pPr>
                  <a:buClr>
                    <a:srgbClr val="660066"/>
                  </a:buClr>
                </a:pPr>
                <a:r>
                  <a:rPr lang="en-GB" sz="2000" dirty="0" smtClean="0">
                    <a:solidFill>
                      <a:srgbClr val="1F4987"/>
                    </a:solidFill>
                    <a:latin typeface="Calibri"/>
                    <a:cs typeface="Calibri"/>
                  </a:rPr>
                  <a:t>    </a:t>
                </a:r>
                <a:r>
                  <a:rPr lang="de-DE" sz="2000" dirty="0" smtClean="0">
                    <a:solidFill>
                      <a:srgbClr val="1F4987"/>
                    </a:solidFill>
                    <a:latin typeface="Calibri"/>
                    <a:cs typeface="Calibri"/>
                    <a:sym typeface="Wingdings"/>
                  </a:rPr>
                  <a:t> </a:t>
                </a:r>
                <a:r>
                  <a:rPr lang="en-GB" sz="2000" dirty="0" smtClean="0">
                    <a:solidFill>
                      <a:srgbClr val="1F4987"/>
                    </a:solidFill>
                    <a:latin typeface="Calibri"/>
                    <a:cs typeface="Calibri"/>
                  </a:rPr>
                  <a:t> Super-</a:t>
                </a:r>
                <a:r>
                  <a:rPr lang="en-GB" sz="2000" dirty="0" err="1" smtClean="0">
                    <a:solidFill>
                      <a:srgbClr val="1F4987"/>
                    </a:solidFill>
                    <a:latin typeface="Calibri"/>
                    <a:cs typeface="Calibri"/>
                  </a:rPr>
                  <a:t>Rosenblugh</a:t>
                </a:r>
                <a:r>
                  <a:rPr lang="en-GB" sz="2000" dirty="0" smtClean="0">
                    <a:solidFill>
                      <a:srgbClr val="1F4987"/>
                    </a:solidFill>
                    <a:latin typeface="Calibri"/>
                    <a:cs typeface="Calibri"/>
                  </a:rPr>
                  <a:t> fit </a:t>
                </a:r>
                <a:r>
                  <a:rPr lang="de-DE" sz="2000" dirty="0" smtClean="0">
                    <a:solidFill>
                      <a:srgbClr val="1F4987"/>
                    </a:solidFill>
                    <a:latin typeface="Calibri"/>
                    <a:cs typeface="Calibri"/>
                    <a:sym typeface="Wingdings"/>
                  </a:rPr>
                  <a:t> </a:t>
                </a:r>
                <a:r>
                  <a:rPr lang="en-GB" sz="2000" dirty="0" smtClean="0">
                    <a:solidFill>
                      <a:srgbClr val="1F4987"/>
                    </a:solidFill>
                    <a:latin typeface="Calibri"/>
                    <a:cs typeface="Calibri"/>
                  </a:rPr>
                  <a:t>extraction of proton radius to ~1% precision</a:t>
                </a:r>
              </a:p>
            </p:txBody>
          </p:sp>
        </p:grpSp>
        <p:sp>
          <p:nvSpPr>
            <p:cNvPr id="9" name="Textfeld 10"/>
            <p:cNvSpPr txBox="1"/>
            <p:nvPr/>
          </p:nvSpPr>
          <p:spPr>
            <a:xfrm>
              <a:off x="3716410" y="4353898"/>
              <a:ext cx="5339172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Q</a:t>
              </a:r>
              <a:r>
                <a:rPr lang="en-GB" sz="1400" baseline="30000" dirty="0" smtClean="0"/>
                <a:t>2</a:t>
              </a:r>
              <a:r>
                <a:rPr lang="en-GB" sz="1400" dirty="0" smtClean="0"/>
                <a:t>/GeV</a:t>
              </a:r>
              <a:r>
                <a:rPr lang="en-GB" sz="1400" baseline="30000" dirty="0" smtClean="0"/>
                <a:t>2								                                                          </a:t>
              </a:r>
              <a:r>
                <a:rPr lang="en-GB" sz="1400" dirty="0" smtClean="0"/>
                <a:t>Q</a:t>
              </a:r>
              <a:r>
                <a:rPr lang="en-GB" sz="1400" baseline="30000" dirty="0" smtClean="0"/>
                <a:t>2</a:t>
              </a:r>
              <a:r>
                <a:rPr lang="en-GB" sz="1400" dirty="0" smtClean="0"/>
                <a:t>/GeV</a:t>
              </a:r>
              <a:r>
                <a:rPr lang="en-GB" sz="1400" baseline="30000" dirty="0" smtClean="0"/>
                <a:t>2</a:t>
              </a:r>
            </a:p>
            <a:p>
              <a:r>
                <a:rPr lang="en-GB" sz="1400" baseline="30000" dirty="0" smtClean="0"/>
                <a:t>		</a:t>
              </a:r>
              <a:endParaRPr lang="en-GB" sz="1400" baseline="30000" dirty="0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Selected Highlights at MAMI: Form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4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Rechteck 5"/>
          <p:cNvSpPr/>
          <p:nvPr/>
        </p:nvSpPr>
        <p:spPr>
          <a:xfrm>
            <a:off x="1577320" y="1949861"/>
            <a:ext cx="4803326" cy="27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Font typeface="Arial"/>
              <a:buChar char="•"/>
            </a:pPr>
            <a:endParaRPr lang="en-GB"/>
          </a:p>
        </p:txBody>
      </p:sp>
      <p:sp>
        <p:nvSpPr>
          <p:cNvPr id="5" name="TextBox 21"/>
          <p:cNvSpPr txBox="1"/>
          <p:nvPr/>
        </p:nvSpPr>
        <p:spPr>
          <a:xfrm>
            <a:off x="515034" y="1870245"/>
            <a:ext cx="2979673" cy="30777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400" kern="0" dirty="0" smtClean="0">
              <a:solidFill>
                <a:srgbClr val="D00C0C"/>
              </a:solidFill>
              <a:latin typeface="Courier"/>
              <a:cs typeface="Courier"/>
            </a:endParaRPr>
          </a:p>
        </p:txBody>
      </p:sp>
      <p:sp>
        <p:nvSpPr>
          <p:cNvPr id="6" name="Rechteck 10"/>
          <p:cNvSpPr/>
          <p:nvPr/>
        </p:nvSpPr>
        <p:spPr>
          <a:xfrm>
            <a:off x="233802" y="1255472"/>
            <a:ext cx="8403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660066"/>
              </a:buClr>
              <a:buFont typeface="Wingdings" charset="2"/>
              <a:buChar char="Ø"/>
            </a:pP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 Search for a new massive force carrier of extra U(1)</a:t>
            </a:r>
            <a:r>
              <a:rPr lang="en-GB" sz="2000" b="1" baseline="-25000" dirty="0" smtClean="0">
                <a:solidFill>
                  <a:srgbClr val="800000"/>
                </a:solidFill>
                <a:latin typeface="Calibri"/>
                <a:cs typeface="Calibri"/>
              </a:rPr>
              <a:t>d</a:t>
            </a: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 : Dark Photon</a:t>
            </a:r>
            <a:endParaRPr lang="en-GB" sz="20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7" name="Bild 11" descr="ExclusionlimitsLog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34" y="2526642"/>
            <a:ext cx="5375554" cy="3542622"/>
          </a:xfrm>
          <a:prstGeom prst="rect">
            <a:avLst/>
          </a:prstGeom>
        </p:spPr>
      </p:pic>
      <p:sp>
        <p:nvSpPr>
          <p:cNvPr id="8" name="Textfeld 13"/>
          <p:cNvSpPr txBox="1"/>
          <p:nvPr/>
        </p:nvSpPr>
        <p:spPr>
          <a:xfrm>
            <a:off x="6122147" y="4211059"/>
            <a:ext cx="248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  <a:cs typeface="Calibri"/>
              </a:rPr>
              <a:t>Exclusion range from</a:t>
            </a:r>
          </a:p>
          <a:p>
            <a:r>
              <a:rPr lang="en-GB" sz="1600" b="1" dirty="0" smtClean="0">
                <a:latin typeface="Calibri"/>
                <a:cs typeface="Calibri"/>
              </a:rPr>
              <a:t>MAMI </a:t>
            </a:r>
            <a:r>
              <a:rPr lang="en-GB" sz="1600" dirty="0" smtClean="0">
                <a:latin typeface="Calibri"/>
                <a:cs typeface="Calibri"/>
              </a:rPr>
              <a:t>/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cs typeface="Calibri"/>
              </a:rPr>
              <a:t>A1 spectrometers </a:t>
            </a:r>
          </a:p>
          <a:p>
            <a:r>
              <a:rPr lang="en-GB" sz="1600" dirty="0" smtClean="0">
                <a:latin typeface="Calibri"/>
                <a:cs typeface="Calibri"/>
              </a:rPr>
              <a:t>during </a:t>
            </a:r>
            <a:r>
              <a:rPr lang="en-GB" sz="1600" b="1" dirty="0" smtClean="0">
                <a:solidFill>
                  <a:srgbClr val="D00C0C"/>
                </a:solidFill>
                <a:latin typeface="Calibri"/>
                <a:cs typeface="Calibri"/>
              </a:rPr>
              <a:t>4-day pilot run</a:t>
            </a:r>
            <a:endParaRPr lang="en-GB" sz="1600" b="1" dirty="0">
              <a:solidFill>
                <a:srgbClr val="D00C0C"/>
              </a:solidFill>
              <a:latin typeface="Calibri"/>
              <a:cs typeface="Calibri"/>
            </a:endParaRPr>
          </a:p>
        </p:txBody>
      </p:sp>
      <p:sp>
        <p:nvSpPr>
          <p:cNvPr id="9" name="TextBox 21"/>
          <p:cNvSpPr txBox="1"/>
          <p:nvPr/>
        </p:nvSpPr>
        <p:spPr>
          <a:xfrm>
            <a:off x="6082407" y="4974737"/>
            <a:ext cx="2634145" cy="523220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D00C0C"/>
                </a:solidFill>
                <a:latin typeface="Calibri"/>
                <a:cs typeface="Calibri"/>
              </a:rPr>
              <a:t>A1/MAMI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D00C0C"/>
                </a:solidFill>
                <a:latin typeface="Calibri"/>
                <a:cs typeface="Calibri"/>
              </a:rPr>
              <a:t>Merkel et al. PRL 2011</a:t>
            </a:r>
          </a:p>
        </p:txBody>
      </p:sp>
      <p:cxnSp>
        <p:nvCxnSpPr>
          <p:cNvPr id="10" name="Gerade Verbindung mit Pfeil 16"/>
          <p:cNvCxnSpPr/>
          <p:nvPr/>
        </p:nvCxnSpPr>
        <p:spPr>
          <a:xfrm rot="10800000">
            <a:off x="5093373" y="4050639"/>
            <a:ext cx="989034" cy="360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7"/>
          <p:cNvCxnSpPr/>
          <p:nvPr/>
        </p:nvCxnSpPr>
        <p:spPr>
          <a:xfrm rot="5400000" flipH="1" flipV="1">
            <a:off x="3617873" y="4403191"/>
            <a:ext cx="830996" cy="446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9"/>
          <p:cNvSpPr txBox="1"/>
          <p:nvPr/>
        </p:nvSpPr>
        <p:spPr>
          <a:xfrm>
            <a:off x="2746487" y="4913181"/>
            <a:ext cx="1169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  <a:cs typeface="Calibri"/>
              </a:rPr>
              <a:t>14 days run </a:t>
            </a:r>
          </a:p>
          <a:p>
            <a:r>
              <a:rPr lang="en-GB" sz="1600" b="1" dirty="0" smtClean="0">
                <a:solidFill>
                  <a:srgbClr val="D00C0C"/>
                </a:solidFill>
                <a:latin typeface="Calibri"/>
                <a:cs typeface="Calibri"/>
              </a:rPr>
              <a:t>preliminary</a:t>
            </a:r>
            <a:endParaRPr lang="en-GB" sz="1600" b="1" dirty="0">
              <a:solidFill>
                <a:srgbClr val="D00C0C"/>
              </a:solidFill>
              <a:latin typeface="Calibri"/>
              <a:cs typeface="Calibri"/>
            </a:endParaRPr>
          </a:p>
        </p:txBody>
      </p:sp>
      <p:sp>
        <p:nvSpPr>
          <p:cNvPr id="13" name="Textfeld 20"/>
          <p:cNvSpPr txBox="1"/>
          <p:nvPr/>
        </p:nvSpPr>
        <p:spPr>
          <a:xfrm>
            <a:off x="394722" y="6096000"/>
            <a:ext cx="8071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000" dirty="0" smtClean="0">
                <a:solidFill>
                  <a:srgbClr val="1F4987"/>
                </a:solidFill>
                <a:latin typeface="+mn-lt"/>
              </a:rPr>
              <a:t>  Future: Low mass region &lt;50 MeV/c</a:t>
            </a:r>
            <a:r>
              <a:rPr lang="en-GB" sz="2000" baseline="30000" dirty="0" smtClean="0">
                <a:solidFill>
                  <a:srgbClr val="1F4987"/>
                </a:solidFill>
                <a:latin typeface="+mn-lt"/>
              </a:rPr>
              <a:t>2  </a:t>
            </a:r>
            <a:r>
              <a:rPr lang="en-GB" sz="2000" dirty="0" smtClean="0">
                <a:solidFill>
                  <a:srgbClr val="1F4987"/>
                </a:solidFill>
                <a:latin typeface="+mn-lt"/>
              </a:rPr>
              <a:t>and small dark photon coupling ε</a:t>
            </a:r>
            <a:r>
              <a:rPr lang="en-GB" sz="2000" baseline="30000" dirty="0" smtClean="0">
                <a:solidFill>
                  <a:srgbClr val="1F4987"/>
                </a:solidFill>
                <a:latin typeface="+mn-lt"/>
              </a:rPr>
              <a:t>2</a:t>
            </a:r>
            <a:endParaRPr lang="en-GB" sz="2000" baseline="30000" dirty="0">
              <a:solidFill>
                <a:srgbClr val="1F4987"/>
              </a:solidFill>
              <a:latin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Selected Highlights at MAMI: Search for Dark Photon</a:t>
            </a:r>
            <a:endParaRPr lang="en-US" dirty="0"/>
          </a:p>
        </p:txBody>
      </p:sp>
      <p:sp>
        <p:nvSpPr>
          <p:cNvPr id="16" name="Titel 1"/>
          <p:cNvSpPr txBox="1">
            <a:spLocks/>
          </p:cNvSpPr>
          <p:nvPr/>
        </p:nvSpPr>
        <p:spPr bwMode="auto">
          <a:xfrm>
            <a:off x="247170" y="1682318"/>
            <a:ext cx="8789886" cy="166120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defTabSz="871538" fontAlgn="base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/>
              <a:buChar char="•"/>
              <a:defRPr/>
            </a:pP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</a:rPr>
              <a:t>  Could explain large number of astrophysical anomalies </a:t>
            </a:r>
          </a:p>
          <a:p>
            <a:pPr lvl="0" algn="l" defTabSz="871538" fontAlgn="base">
              <a:spcBef>
                <a:spcPct val="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</a:rPr>
              <a:t>  Could explain deviation of 3.6</a:t>
            </a:r>
            <a:r>
              <a:rPr lang="en-GB" sz="2000" dirty="0" smtClean="0">
                <a:solidFill>
                  <a:srgbClr val="1F4987"/>
                </a:solidFill>
                <a:latin typeface="Symbol" charset="2"/>
                <a:cs typeface="Symbol" charset="2"/>
              </a:rPr>
              <a:t>s</a:t>
            </a: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</a:rPr>
              <a:t> btw. SM value and direct measurement  of (g-2)</a:t>
            </a:r>
            <a:r>
              <a:rPr lang="en-GB" sz="2000" baseline="-25000" dirty="0" smtClean="0">
                <a:solidFill>
                  <a:srgbClr val="1F4987"/>
                </a:solidFill>
                <a:latin typeface="Calibri"/>
                <a:cs typeface="Calibri"/>
              </a:rPr>
              <a:t>μ</a:t>
            </a: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</a:rPr>
              <a:t>  </a:t>
            </a:r>
          </a:p>
          <a:p>
            <a:pPr lvl="0" algn="l"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defRPr/>
            </a:pP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0" algn="l"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buFont typeface="Arial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0" algn="l" defTabSz="871538" fontAlgn="base">
              <a:spcBef>
                <a:spcPct val="0"/>
              </a:spcBef>
              <a:buClr>
                <a:srgbClr val="8064A2">
                  <a:lumMod val="75000"/>
                </a:srgbClr>
              </a:buClr>
              <a:buFont typeface="Arial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0" algn="l" defTabSz="871538" fontAlgn="base">
              <a:spcBef>
                <a:spcPct val="0"/>
              </a:spcBef>
              <a:spcAft>
                <a:spcPts val="600"/>
              </a:spcAft>
              <a:buClr>
                <a:srgbClr val="8064A2">
                  <a:lumMod val="75000"/>
                </a:srgbClr>
              </a:buClr>
              <a:buFont typeface="Arial"/>
              <a:buChar char="•"/>
              <a:defRPr/>
            </a:pP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7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875"/>
            <a:ext cx="9144000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echteck 5"/>
          <p:cNvSpPr/>
          <p:nvPr/>
        </p:nvSpPr>
        <p:spPr>
          <a:xfrm>
            <a:off x="107950" y="3860800"/>
            <a:ext cx="3455988" cy="2881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Beam Energy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unpolarized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	   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&lt; 3.2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polarized (65%): 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&lt; 2.4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Beam Current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internal:	    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&lt; 100 mA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external:	    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&lt; 1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Operation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typ. 3000 hours/year</a:t>
            </a:r>
            <a:b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(limited by operating funds)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556" y="152636"/>
            <a:ext cx="213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grpSp>
        <p:nvGrpSpPr>
          <p:cNvPr id="4" name="Gruppierung 13"/>
          <p:cNvGrpSpPr/>
          <p:nvPr/>
        </p:nvGrpSpPr>
        <p:grpSpPr>
          <a:xfrm>
            <a:off x="5096146" y="1273167"/>
            <a:ext cx="4035736" cy="3646419"/>
            <a:chOff x="4922362" y="1353375"/>
            <a:chExt cx="4035736" cy="3646419"/>
          </a:xfrm>
        </p:grpSpPr>
        <p:pic>
          <p:nvPicPr>
            <p:cNvPr id="5" name="Bild 6" descr="Bildschirmfoto 2012-12-03 um 17.58.5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2362" y="1353375"/>
              <a:ext cx="4035736" cy="3646419"/>
            </a:xfrm>
            <a:prstGeom prst="rect">
              <a:avLst/>
            </a:prstGeom>
          </p:spPr>
        </p:pic>
        <p:sp>
          <p:nvSpPr>
            <p:cNvPr id="6" name="Freihandform 7"/>
            <p:cNvSpPr/>
            <p:nvPr/>
          </p:nvSpPr>
          <p:spPr>
            <a:xfrm>
              <a:off x="7513044" y="1644361"/>
              <a:ext cx="1189789" cy="1096211"/>
            </a:xfrm>
            <a:custGeom>
              <a:avLst/>
              <a:gdLst>
                <a:gd name="connsiteX0" fmla="*/ 0 w 1189789"/>
                <a:gd name="connsiteY0" fmla="*/ 614948 h 1096211"/>
                <a:gd name="connsiteX1" fmla="*/ 106947 w 1189789"/>
                <a:gd name="connsiteY1" fmla="*/ 909053 h 1096211"/>
                <a:gd name="connsiteX2" fmla="*/ 481263 w 1189789"/>
                <a:gd name="connsiteY2" fmla="*/ 1096211 h 1096211"/>
                <a:gd name="connsiteX3" fmla="*/ 1189789 w 1189789"/>
                <a:gd name="connsiteY3" fmla="*/ 227263 h 1096211"/>
                <a:gd name="connsiteX4" fmla="*/ 1069473 w 1189789"/>
                <a:gd name="connsiteY4" fmla="*/ 0 h 1096211"/>
                <a:gd name="connsiteX5" fmla="*/ 53473 w 1189789"/>
                <a:gd name="connsiteY5" fmla="*/ 655053 h 1096211"/>
                <a:gd name="connsiteX6" fmla="*/ 53473 w 1189789"/>
                <a:gd name="connsiteY6" fmla="*/ 655053 h 109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789" h="1096211">
                  <a:moveTo>
                    <a:pt x="0" y="614948"/>
                  </a:moveTo>
                  <a:lnTo>
                    <a:pt x="106947" y="909053"/>
                  </a:lnTo>
                  <a:lnTo>
                    <a:pt x="481263" y="1096211"/>
                  </a:lnTo>
                  <a:lnTo>
                    <a:pt x="1189789" y="227263"/>
                  </a:lnTo>
                  <a:lnTo>
                    <a:pt x="1069473" y="0"/>
                  </a:lnTo>
                  <a:lnTo>
                    <a:pt x="53473" y="655053"/>
                  </a:lnTo>
                  <a:lnTo>
                    <a:pt x="53473" y="655053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ihandform 8"/>
            <p:cNvSpPr/>
            <p:nvPr/>
          </p:nvSpPr>
          <p:spPr>
            <a:xfrm>
              <a:off x="5681570" y="3355519"/>
              <a:ext cx="1122947" cy="922421"/>
            </a:xfrm>
            <a:custGeom>
              <a:avLst/>
              <a:gdLst>
                <a:gd name="connsiteX0" fmla="*/ 93579 w 1122947"/>
                <a:gd name="connsiteY0" fmla="*/ 548105 h 922421"/>
                <a:gd name="connsiteX1" fmla="*/ 0 w 1122947"/>
                <a:gd name="connsiteY1" fmla="*/ 735263 h 922421"/>
                <a:gd name="connsiteX2" fmla="*/ 80211 w 1122947"/>
                <a:gd name="connsiteY2" fmla="*/ 922421 h 922421"/>
                <a:gd name="connsiteX3" fmla="*/ 508000 w 1122947"/>
                <a:gd name="connsiteY3" fmla="*/ 828842 h 922421"/>
                <a:gd name="connsiteX4" fmla="*/ 1122947 w 1122947"/>
                <a:gd name="connsiteY4" fmla="*/ 227263 h 922421"/>
                <a:gd name="connsiteX5" fmla="*/ 1069474 w 1122947"/>
                <a:gd name="connsiteY5" fmla="*/ 0 h 922421"/>
                <a:gd name="connsiteX6" fmla="*/ 695158 w 1122947"/>
                <a:gd name="connsiteY6" fmla="*/ 0 h 922421"/>
                <a:gd name="connsiteX7" fmla="*/ 66842 w 1122947"/>
                <a:gd name="connsiteY7" fmla="*/ 614948 h 92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2947" h="922421">
                  <a:moveTo>
                    <a:pt x="93579" y="548105"/>
                  </a:moveTo>
                  <a:lnTo>
                    <a:pt x="0" y="735263"/>
                  </a:lnTo>
                  <a:lnTo>
                    <a:pt x="80211" y="922421"/>
                  </a:lnTo>
                  <a:lnTo>
                    <a:pt x="508000" y="828842"/>
                  </a:lnTo>
                  <a:lnTo>
                    <a:pt x="1122947" y="227263"/>
                  </a:lnTo>
                  <a:lnTo>
                    <a:pt x="1069474" y="0"/>
                  </a:lnTo>
                  <a:lnTo>
                    <a:pt x="695158" y="0"/>
                  </a:lnTo>
                  <a:lnTo>
                    <a:pt x="66842" y="614948"/>
                  </a:lnTo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hteck 10"/>
          <p:cNvSpPr/>
          <p:nvPr/>
        </p:nvSpPr>
        <p:spPr>
          <a:xfrm>
            <a:off x="103404" y="1440143"/>
            <a:ext cx="880122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660066"/>
              </a:buClr>
              <a:buFont typeface="Wingdings" charset="2"/>
              <a:buChar char="Ø"/>
            </a:pP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 Measurement of parity-violating</a:t>
            </a:r>
          </a:p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    cross section asymmetry @ Q</a:t>
            </a:r>
            <a:r>
              <a:rPr lang="en-GB" sz="2000" b="1" baseline="30000" dirty="0" smtClean="0">
                <a:solidFill>
                  <a:srgbClr val="800000"/>
                </a:solidFill>
                <a:latin typeface="Calibri"/>
                <a:cs typeface="Calibri"/>
              </a:rPr>
              <a:t>2</a:t>
            </a: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=0.62 GeV</a:t>
            </a:r>
            <a:r>
              <a:rPr lang="en-GB" sz="2000" b="1" baseline="30000" dirty="0" smtClean="0">
                <a:solidFill>
                  <a:srgbClr val="800000"/>
                </a:solidFill>
                <a:latin typeface="Calibri"/>
                <a:cs typeface="Calibri"/>
              </a:rPr>
              <a:t>2</a:t>
            </a:r>
          </a:p>
          <a:p>
            <a:pPr>
              <a:spcAft>
                <a:spcPts val="600"/>
              </a:spcAft>
              <a:buClr>
                <a:srgbClr val="660066"/>
              </a:buClr>
            </a:pP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 EM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strangeness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form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factors</a:t>
            </a:r>
            <a:endParaRPr lang="de-DE" sz="2000" dirty="0" smtClean="0">
              <a:solidFill>
                <a:srgbClr val="1F4987"/>
              </a:solidFill>
              <a:latin typeface="Calibri"/>
              <a:cs typeface="Calibri"/>
              <a:sym typeface="Wingdings"/>
            </a:endParaRPr>
          </a:p>
          <a:p>
            <a:pPr>
              <a:buClr>
                <a:srgbClr val="660066"/>
              </a:buClr>
            </a:pP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        </a:t>
            </a:r>
          </a:p>
          <a:p>
            <a:pPr>
              <a:buClr>
                <a:srgbClr val="660066"/>
              </a:buClr>
            </a:pP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   	  (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preliminary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) </a:t>
            </a:r>
          </a:p>
        </p:txBody>
      </p:sp>
      <p:sp>
        <p:nvSpPr>
          <p:cNvPr id="9" name="Rechteck 12"/>
          <p:cNvSpPr/>
          <p:nvPr/>
        </p:nvSpPr>
        <p:spPr>
          <a:xfrm>
            <a:off x="242436" y="3572540"/>
            <a:ext cx="88012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60066"/>
              </a:buClr>
              <a:buFont typeface="Wingdings" charset="2"/>
              <a:buChar char="Ø"/>
            </a:pP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 Recent measurement @ Q</a:t>
            </a:r>
            <a:r>
              <a:rPr lang="en-GB" sz="2000" b="1" baseline="30000" dirty="0" smtClean="0">
                <a:solidFill>
                  <a:srgbClr val="800000"/>
                </a:solidFill>
                <a:latin typeface="Calibri"/>
                <a:cs typeface="Calibri"/>
              </a:rPr>
              <a:t>2</a:t>
            </a:r>
            <a:r>
              <a:rPr lang="en-GB" sz="2000" b="1" dirty="0" smtClean="0">
                <a:solidFill>
                  <a:srgbClr val="800000"/>
                </a:solidFill>
                <a:latin typeface="Calibri"/>
                <a:cs typeface="Calibri"/>
              </a:rPr>
              <a:t>=0.1 GeV</a:t>
            </a:r>
            <a:r>
              <a:rPr lang="en-GB" sz="2000" b="1" baseline="30000" dirty="0" smtClean="0">
                <a:solidFill>
                  <a:srgbClr val="800000"/>
                </a:solidFill>
                <a:latin typeface="Calibri"/>
                <a:cs typeface="Calibri"/>
              </a:rPr>
              <a:t>2</a:t>
            </a:r>
          </a:p>
          <a:p>
            <a:pPr>
              <a:buClr>
                <a:srgbClr val="660066"/>
              </a:buClr>
            </a:pP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  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extrapolation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to Q</a:t>
            </a:r>
            <a:r>
              <a:rPr lang="de-DE" sz="2000" baseline="30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 0</a:t>
            </a:r>
          </a:p>
        </p:txBody>
      </p:sp>
      <p:pic>
        <p:nvPicPr>
          <p:cNvPr id="10" name="Bild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00" y="2675330"/>
            <a:ext cx="4260906" cy="286715"/>
          </a:xfrm>
          <a:prstGeom prst="rect">
            <a:avLst/>
          </a:prstGeom>
        </p:spPr>
      </p:pic>
      <p:sp>
        <p:nvSpPr>
          <p:cNvPr id="11" name="Textfeld 16"/>
          <p:cNvSpPr txBox="1"/>
          <p:nvPr/>
        </p:nvSpPr>
        <p:spPr>
          <a:xfrm>
            <a:off x="260683" y="4956323"/>
            <a:ext cx="8606593" cy="1569660"/>
          </a:xfrm>
          <a:prstGeom prst="rect">
            <a:avLst/>
          </a:prstGeom>
          <a:solidFill>
            <a:srgbClr val="FFFF99"/>
          </a:solidFill>
          <a:ln>
            <a:solidFill>
              <a:srgbClr val="1F4987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A4 experiment has successfully completed physics programme</a:t>
            </a:r>
          </a:p>
          <a:p>
            <a:pPr>
              <a:buFont typeface="Wingdings" pitchFamily="12" charset="2"/>
              <a:buChar char="à"/>
            </a:pP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Preparation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for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a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new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experiment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P2 to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measure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sin</a:t>
            </a:r>
            <a:r>
              <a:rPr lang="de-DE" b="1" baseline="300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θ</a:t>
            </a:r>
            <a:r>
              <a:rPr lang="de-DE" b="1" baseline="-250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W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at </a:t>
            </a:r>
          </a:p>
          <a:p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low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Q</a:t>
            </a:r>
            <a:r>
              <a:rPr lang="de-DE" b="1" baseline="30000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with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unprecedented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precision</a:t>
            </a:r>
            <a:endParaRPr lang="de-DE" b="1" dirty="0" smtClean="0">
              <a:solidFill>
                <a:srgbClr val="800000"/>
              </a:solidFill>
              <a:latin typeface="Calibri"/>
              <a:cs typeface="Calibri"/>
              <a:sym typeface="Wingdings"/>
            </a:endParaRPr>
          </a:p>
          <a:p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 Project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within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CRC-1044 (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personnel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) and PRISMA (MESA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accel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.)</a:t>
            </a:r>
          </a:p>
        </p:txBody>
      </p:sp>
      <p:sp>
        <p:nvSpPr>
          <p:cNvPr id="12" name="Textfeld 15"/>
          <p:cNvSpPr txBox="1"/>
          <p:nvPr/>
        </p:nvSpPr>
        <p:spPr>
          <a:xfrm>
            <a:off x="7593252" y="1564153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00FF"/>
                </a:solidFill>
                <a:latin typeface="Calibri"/>
                <a:cs typeface="Calibri"/>
              </a:rPr>
              <a:t>A4</a:t>
            </a:r>
          </a:p>
          <a:p>
            <a:r>
              <a:rPr lang="en-GB" sz="1800" b="1" dirty="0" smtClean="0">
                <a:solidFill>
                  <a:srgbClr val="FF00FF"/>
                </a:solidFill>
                <a:latin typeface="Calibri"/>
                <a:cs typeface="Calibri"/>
              </a:rPr>
              <a:t>preliminary</a:t>
            </a:r>
            <a:endParaRPr lang="en-GB" sz="1800" b="1" dirty="0">
              <a:solidFill>
                <a:srgbClr val="FF00FF"/>
              </a:solidFill>
              <a:latin typeface="Calibri"/>
              <a:cs typeface="Calibri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Selected Highlights at MAMI: Parity Violation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84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Bild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511300"/>
            <a:ext cx="22034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7"/>
          <p:cNvSpPr/>
          <p:nvPr/>
        </p:nvSpPr>
        <p:spPr>
          <a:xfrm>
            <a:off x="358775" y="1341438"/>
            <a:ext cx="8062913" cy="4135437"/>
          </a:xfrm>
          <a:prstGeom prst="rect">
            <a:avLst/>
          </a:prstGeom>
          <a:solidFill>
            <a:srgbClr val="800000">
              <a:alpha val="10000"/>
            </a:srgbClr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Pfeil nach links und rechts 11"/>
          <p:cNvSpPr/>
          <p:nvPr/>
        </p:nvSpPr>
        <p:spPr>
          <a:xfrm>
            <a:off x="3533775" y="3294063"/>
            <a:ext cx="746125" cy="436562"/>
          </a:xfrm>
          <a:prstGeom prst="leftRightArrow">
            <a:avLst/>
          </a:prstGeom>
          <a:solidFill>
            <a:schemeClr val="bg2">
              <a:lumMod val="1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12963" y="3187700"/>
            <a:ext cx="1265237" cy="565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dirty="0"/>
              <a:t> MAMI</a:t>
            </a:r>
          </a:p>
        </p:txBody>
      </p:sp>
      <p:sp>
        <p:nvSpPr>
          <p:cNvPr id="8" name="Oval 7"/>
          <p:cNvSpPr/>
          <p:nvPr/>
        </p:nvSpPr>
        <p:spPr>
          <a:xfrm>
            <a:off x="4403725" y="3206750"/>
            <a:ext cx="1222375" cy="5667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800" dirty="0"/>
              <a:t> BES-III</a:t>
            </a:r>
          </a:p>
        </p:txBody>
      </p:sp>
      <p:grpSp>
        <p:nvGrpSpPr>
          <p:cNvPr id="9" name="Gruppierung 48"/>
          <p:cNvGrpSpPr>
            <a:grpSpLocks/>
          </p:cNvGrpSpPr>
          <p:nvPr/>
        </p:nvGrpSpPr>
        <p:grpSpPr bwMode="auto">
          <a:xfrm>
            <a:off x="1982788" y="2847975"/>
            <a:ext cx="5661025" cy="1165225"/>
            <a:chOff x="1791189" y="2919354"/>
            <a:chExt cx="5661125" cy="1165912"/>
          </a:xfrm>
        </p:grpSpPr>
        <p:sp>
          <p:nvSpPr>
            <p:cNvPr id="10" name="Rechteck 8"/>
            <p:cNvSpPr/>
            <p:nvPr/>
          </p:nvSpPr>
          <p:spPr>
            <a:xfrm>
              <a:off x="1791189" y="2919354"/>
              <a:ext cx="5661125" cy="1165912"/>
            </a:xfrm>
            <a:prstGeom prst="rect">
              <a:avLst/>
            </a:prstGeom>
            <a:solidFill>
              <a:srgbClr val="00519E">
                <a:alpha val="19000"/>
              </a:srgbClr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1" name="Bild 12" descr="Bildschirmfoto 2011-07-20 um 01.34.27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49206" y="3056520"/>
              <a:ext cx="1357832" cy="54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3"/>
            <p:cNvSpPr txBox="1">
              <a:spLocks noChangeArrowheads="1"/>
            </p:cNvSpPr>
            <p:nvPr/>
          </p:nvSpPr>
          <p:spPr bwMode="auto">
            <a:xfrm>
              <a:off x="5733021" y="3613501"/>
              <a:ext cx="1606579" cy="45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b="1" i="1">
                  <a:solidFill>
                    <a:srgbClr val="00519E"/>
                  </a:solidFill>
                  <a:ea typeface="Arial" pitchFamily="84" charset="0"/>
                  <a:cs typeface="Arial" pitchFamily="84" charset="0"/>
                </a:rPr>
                <a:t>CRC 1044</a:t>
              </a:r>
            </a:p>
          </p:txBody>
        </p:sp>
      </p:grpSp>
      <p:sp>
        <p:nvSpPr>
          <p:cNvPr id="13" name="Pfeil nach links und rechts 18"/>
          <p:cNvSpPr/>
          <p:nvPr/>
        </p:nvSpPr>
        <p:spPr>
          <a:xfrm rot="3656274">
            <a:off x="2800351" y="4071937"/>
            <a:ext cx="755650" cy="327025"/>
          </a:xfrm>
          <a:prstGeom prst="leftRightArrow">
            <a:avLst/>
          </a:prstGeom>
          <a:solidFill>
            <a:schemeClr val="bg2">
              <a:lumMod val="1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Pfeil nach links und rechts 19"/>
          <p:cNvSpPr/>
          <p:nvPr/>
        </p:nvSpPr>
        <p:spPr>
          <a:xfrm rot="7482092">
            <a:off x="4206876" y="4054475"/>
            <a:ext cx="755650" cy="327025"/>
          </a:xfrm>
          <a:prstGeom prst="leftRightArrow">
            <a:avLst/>
          </a:prstGeom>
          <a:solidFill>
            <a:schemeClr val="bg2">
              <a:lumMod val="1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62313" y="4597400"/>
            <a:ext cx="1244600" cy="56515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800" dirty="0"/>
              <a:t>PANDA</a:t>
            </a:r>
          </a:p>
          <a:p>
            <a:pPr algn="ctr">
              <a:defRPr/>
            </a:pPr>
            <a:r>
              <a:rPr lang="en-GB" sz="2000" dirty="0"/>
              <a:t>ENC</a:t>
            </a:r>
          </a:p>
        </p:txBody>
      </p:sp>
      <p:grpSp>
        <p:nvGrpSpPr>
          <p:cNvPr id="16" name="Gruppierung 47"/>
          <p:cNvGrpSpPr>
            <a:grpSpLocks/>
          </p:cNvGrpSpPr>
          <p:nvPr/>
        </p:nvGrpSpPr>
        <p:grpSpPr bwMode="auto">
          <a:xfrm>
            <a:off x="1592175" y="1538037"/>
            <a:ext cx="2159233" cy="1594071"/>
            <a:chOff x="589998" y="1555568"/>
            <a:chExt cx="2159884" cy="1393118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9998" y="1555568"/>
              <a:ext cx="2159884" cy="76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Pfeil nach links und rechts 20"/>
            <p:cNvSpPr/>
            <p:nvPr/>
          </p:nvSpPr>
          <p:spPr>
            <a:xfrm rot="5400000">
              <a:off x="1297971" y="2454209"/>
              <a:ext cx="631658" cy="357296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9" name="Gruppierung 23"/>
          <p:cNvGrpSpPr/>
          <p:nvPr/>
        </p:nvGrpSpPr>
        <p:grpSpPr>
          <a:xfrm>
            <a:off x="2859088" y="4294188"/>
            <a:ext cx="6165850" cy="2211054"/>
            <a:chOff x="2859088" y="4294188"/>
            <a:chExt cx="6165850" cy="2211054"/>
          </a:xfrm>
        </p:grpSpPr>
        <p:grpSp>
          <p:nvGrpSpPr>
            <p:cNvPr id="20" name="Gruppierung 49"/>
            <p:cNvGrpSpPr>
              <a:grpSpLocks/>
            </p:cNvGrpSpPr>
            <p:nvPr/>
          </p:nvGrpSpPr>
          <p:grpSpPr bwMode="auto">
            <a:xfrm>
              <a:off x="2859088" y="4294188"/>
              <a:ext cx="2101850" cy="2195512"/>
              <a:chOff x="2667058" y="4282342"/>
              <a:chExt cx="2101656" cy="2194658"/>
            </a:xfrm>
          </p:grpSpPr>
          <p:pic>
            <p:nvPicPr>
              <p:cNvPr id="22" name="Picture 1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294" y="5536464"/>
                <a:ext cx="1772785" cy="803369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</p:pic>
          <p:sp>
            <p:nvSpPr>
              <p:cNvPr id="23" name="Rechteck 14"/>
              <p:cNvSpPr/>
              <p:nvPr/>
            </p:nvSpPr>
            <p:spPr>
              <a:xfrm>
                <a:off x="2667058" y="4282342"/>
                <a:ext cx="2101656" cy="2194658"/>
              </a:xfrm>
              <a:prstGeom prst="rect">
                <a:avLst/>
              </a:prstGeom>
              <a:solidFill>
                <a:schemeClr val="accent5">
                  <a:alpha val="12000"/>
                </a:schemeClr>
              </a:solidFill>
              <a:ln w="571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21" name="Rechteck 22"/>
            <p:cNvSpPr/>
            <p:nvPr/>
          </p:nvSpPr>
          <p:spPr>
            <a:xfrm>
              <a:off x="4839360" y="5797356"/>
              <a:ext cx="41855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smtClean="0">
                  <a:solidFill>
                    <a:srgbClr val="1F4987"/>
                  </a:solidFill>
                </a:rPr>
                <a:t>  </a:t>
              </a:r>
              <a:r>
                <a:rPr lang="en-GB" sz="2000" b="1" dirty="0" smtClean="0">
                  <a:solidFill>
                    <a:srgbClr val="1F4987"/>
                  </a:solidFill>
                </a:rPr>
                <a:t>HIM</a:t>
              </a:r>
              <a:r>
                <a:rPr lang="en-GB" sz="2000" dirty="0" smtClean="0">
                  <a:solidFill>
                    <a:srgbClr val="1F4987"/>
                  </a:solidFill>
                </a:rPr>
                <a:t>: </a:t>
              </a:r>
              <a:r>
                <a:rPr lang="en-GB" sz="2000" dirty="0" smtClean="0">
                  <a:solidFill>
                    <a:srgbClr val="800000"/>
                  </a:solidFill>
                </a:rPr>
                <a:t>committed to GSI/FAIR</a:t>
              </a:r>
            </a:p>
            <a:p>
              <a:r>
                <a:rPr lang="en-GB" sz="2000" b="1" dirty="0" smtClean="0">
                  <a:solidFill>
                    <a:srgbClr val="800000"/>
                  </a:solidFill>
                </a:rPr>
                <a:t>           </a:t>
              </a:r>
              <a:r>
                <a:rPr lang="de-DE" sz="2000" b="1" dirty="0" smtClean="0">
                  <a:solidFill>
                    <a:srgbClr val="800000"/>
                  </a:solidFill>
                  <a:sym typeface="Wingdings"/>
                </a:rPr>
                <a:t> </a:t>
              </a:r>
              <a:r>
                <a:rPr lang="en-GB" sz="2000" b="1" dirty="0" smtClean="0">
                  <a:solidFill>
                    <a:srgbClr val="800000"/>
                  </a:solidFill>
                </a:rPr>
                <a:t>No funding for MAMI </a:t>
              </a:r>
              <a:endParaRPr lang="en-GB" sz="20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Context in Mainz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1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Bild 8" descr="Bildschirmfoto 2011-09-04 um 21.28.2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340" y="3043238"/>
            <a:ext cx="186055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9"/>
          <p:cNvSpPr txBox="1">
            <a:spLocks noChangeArrowheads="1"/>
          </p:cNvSpPr>
          <p:nvPr/>
        </p:nvSpPr>
        <p:spPr bwMode="auto">
          <a:xfrm>
            <a:off x="1083144" y="1408113"/>
            <a:ext cx="705658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 dirty="0">
                <a:latin typeface="Calibri" pitchFamily="84" charset="0"/>
                <a:ea typeface="Arial" pitchFamily="84" charset="0"/>
                <a:cs typeface="Arial" pitchFamily="84" charset="0"/>
              </a:rPr>
              <a:t>Novel concept of CRC1044: </a:t>
            </a:r>
          </a:p>
          <a:p>
            <a:pPr algn="ctr"/>
            <a:r>
              <a:rPr lang="en-GB" b="1" dirty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Interplay</a:t>
            </a:r>
            <a:r>
              <a:rPr lang="en-GB" b="1" dirty="0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btw. </a:t>
            </a:r>
            <a:r>
              <a:rPr lang="de-DE" b="1" dirty="0" err="1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Spacelike</a:t>
            </a:r>
            <a:r>
              <a:rPr lang="de-DE" b="1" dirty="0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and </a:t>
            </a:r>
            <a:r>
              <a:rPr lang="de-DE" b="1" dirty="0" err="1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Timelike</a:t>
            </a:r>
            <a:r>
              <a:rPr lang="de-DE" b="1" dirty="0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chemeClr val="tx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Measurements</a:t>
            </a:r>
            <a:endParaRPr lang="de-DE" b="1" dirty="0" smtClean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/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Insights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into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Hadron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Structure</a:t>
            </a:r>
            <a:endParaRPr lang="en-GB" b="1" dirty="0">
              <a:solidFill>
                <a:srgbClr val="80000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6" name="Pfeil nach links und rechts 13"/>
          <p:cNvSpPr>
            <a:spLocks noChangeArrowheads="1"/>
          </p:cNvSpPr>
          <p:nvPr/>
        </p:nvSpPr>
        <p:spPr bwMode="auto">
          <a:xfrm>
            <a:off x="4197350" y="5733956"/>
            <a:ext cx="1176338" cy="541337"/>
          </a:xfrm>
          <a:prstGeom prst="leftRightArrow">
            <a:avLst>
              <a:gd name="adj1" fmla="val 50000"/>
              <a:gd name="adj2" fmla="val 51821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E46C0A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  <a:defRPr/>
            </a:pPr>
            <a:endParaRPr lang="en-GB" sz="1800">
              <a:latin typeface="Calibri" pitchFamily="84" charset="0"/>
            </a:endParaRPr>
          </a:p>
        </p:txBody>
      </p:sp>
      <p:sp>
        <p:nvSpPr>
          <p:cNvPr id="7" name="Textfeld 14"/>
          <p:cNvSpPr txBox="1"/>
          <p:nvPr/>
        </p:nvSpPr>
        <p:spPr>
          <a:xfrm>
            <a:off x="6022833" y="3257126"/>
            <a:ext cx="2406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BES-III @ BEPC-II</a:t>
            </a:r>
          </a:p>
          <a:p>
            <a:pPr algn="ctr"/>
            <a:r>
              <a:rPr lang="en-GB" sz="2000" b="1" i="1" dirty="0" err="1" smtClean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lang="en-GB" sz="2000" b="1" i="1" baseline="30000" dirty="0" err="1" smtClean="0">
                <a:solidFill>
                  <a:srgbClr val="800000"/>
                </a:solidFill>
                <a:latin typeface="Arial"/>
                <a:cs typeface="Arial"/>
              </a:rPr>
              <a:t>+</a:t>
            </a:r>
            <a:r>
              <a:rPr lang="en-GB" sz="2000" b="1" i="1" dirty="0" err="1" smtClean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lang="en-GB" sz="2000" b="1" i="1" baseline="30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-</a:t>
            </a:r>
            <a:r>
              <a:rPr lang="en-GB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 Collider</a:t>
            </a:r>
            <a:endParaRPr lang="en-GB" sz="2000" b="1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8" name="Bild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307" y="3990682"/>
            <a:ext cx="1920530" cy="1144048"/>
          </a:xfrm>
          <a:prstGeom prst="rect">
            <a:avLst/>
          </a:prstGeom>
        </p:spPr>
      </p:pic>
      <p:pic>
        <p:nvPicPr>
          <p:cNvPr id="9" name="Bild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144" y="3991748"/>
            <a:ext cx="1811086" cy="1114009"/>
          </a:xfrm>
          <a:prstGeom prst="rect">
            <a:avLst/>
          </a:prstGeom>
          <a:noFill/>
          <a:ln w="57150">
            <a:noFill/>
            <a:round/>
            <a:headEnd/>
            <a:tailEnd/>
          </a:ln>
        </p:spPr>
      </p:pic>
      <p:sp>
        <p:nvSpPr>
          <p:cNvPr id="10" name="Textfeld 22"/>
          <p:cNvSpPr txBox="1"/>
          <p:nvPr/>
        </p:nvSpPr>
        <p:spPr>
          <a:xfrm>
            <a:off x="1111476" y="3257126"/>
            <a:ext cx="1812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800000"/>
                </a:solidFill>
                <a:latin typeface="Arial"/>
                <a:cs typeface="Arial"/>
              </a:rPr>
              <a:t>MAMI</a:t>
            </a:r>
          </a:p>
          <a:p>
            <a:pPr algn="ctr"/>
            <a:r>
              <a:rPr lang="en-GB" sz="2000" b="1" i="1" dirty="0" err="1" smtClean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r>
              <a:rPr lang="en-GB" sz="2000" b="1" i="1" baseline="30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- </a:t>
            </a:r>
            <a:r>
              <a:rPr lang="en-GB" sz="2000" b="1" i="1" dirty="0" smtClean="0">
                <a:solidFill>
                  <a:srgbClr val="800000"/>
                </a:solidFill>
                <a:latin typeface="+mn-lt"/>
                <a:cs typeface="Symbol" charset="2"/>
              </a:rPr>
              <a:t>Fixed Target</a:t>
            </a:r>
            <a:endParaRPr lang="en-GB" sz="2000" b="1" i="1" dirty="0">
              <a:solidFill>
                <a:srgbClr val="800000"/>
              </a:solidFill>
              <a:latin typeface="+mn-lt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Program of group application CRC1044</a:t>
            </a:r>
            <a:endParaRPr lang="en-US" dirty="0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73584" y="5229200"/>
            <a:ext cx="792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24" name="Textfeld 13"/>
          <p:cNvSpPr txBox="1">
            <a:spLocks noChangeArrowheads="1"/>
          </p:cNvSpPr>
          <p:nvPr/>
        </p:nvSpPr>
        <p:spPr bwMode="auto">
          <a:xfrm>
            <a:off x="431540" y="5381600"/>
            <a:ext cx="8265270" cy="954107"/>
          </a:xfrm>
          <a:prstGeom prst="rect">
            <a:avLst/>
          </a:prstGeom>
          <a:solidFill>
            <a:srgbClr val="FFA4A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      </a:t>
            </a:r>
            <a:r>
              <a:rPr lang="de-DE" sz="2800" b="1" i="1" dirty="0" err="1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Spacelike</a:t>
            </a:r>
            <a:r>
              <a:rPr lang="de-DE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		</a:t>
            </a:r>
            <a:r>
              <a:rPr lang="de-DE" sz="2800" b="1" i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                       </a:t>
            </a:r>
            <a:r>
              <a:rPr lang="en-GB" sz="2800" b="1" i="1" dirty="0" err="1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Timelike</a:t>
            </a:r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   </a:t>
            </a:r>
          </a:p>
          <a:p>
            <a:r>
              <a:rPr lang="en-GB" sz="2800" b="1" i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</a:t>
            </a:r>
            <a:r>
              <a:rPr lang="de-DE" sz="2800" b="1" i="1" dirty="0" err="1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measurements</a:t>
            </a:r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GB" sz="2800" b="1" i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			</a:t>
            </a:r>
            <a:r>
              <a:rPr lang="en-GB" sz="2800" b="1" i="1" dirty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      </a:t>
            </a:r>
            <a:r>
              <a:rPr lang="en-GB" sz="2800" b="1" i="1" dirty="0" smtClean="0">
                <a:solidFill>
                  <a:srgbClr val="0000FF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measurements</a:t>
            </a:r>
            <a:r>
              <a:rPr lang="en-GB" sz="2800" b="1" i="1" dirty="0" smtClean="0">
                <a:solidFill>
                  <a:srgbClr val="0000FF"/>
                </a:solidFill>
                <a:ea typeface="Arial" pitchFamily="84" charset="0"/>
                <a:cs typeface="Arial" pitchFamily="84" charset="0"/>
              </a:rPr>
              <a:t> </a:t>
            </a:r>
            <a:endParaRPr lang="en-GB" sz="2800" b="1" i="1" dirty="0">
              <a:solidFill>
                <a:srgbClr val="0000FF"/>
              </a:solidFill>
              <a:ea typeface="Arial" pitchFamily="84" charset="0"/>
              <a:cs typeface="Arial" pitchFamily="84" charset="0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825984" y="5381600"/>
            <a:ext cx="792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26" name="Pfeil nach links und rechts 13"/>
          <p:cNvSpPr>
            <a:spLocks noChangeArrowheads="1"/>
          </p:cNvSpPr>
          <p:nvPr/>
        </p:nvSpPr>
        <p:spPr bwMode="auto">
          <a:xfrm>
            <a:off x="4208946" y="5574434"/>
            <a:ext cx="1176338" cy="541337"/>
          </a:xfrm>
          <a:prstGeom prst="leftRightArrow">
            <a:avLst>
              <a:gd name="adj1" fmla="val 50000"/>
              <a:gd name="adj2" fmla="val 51821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E46C0A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  <a:defRPr/>
            </a:pPr>
            <a:endParaRPr lang="en-GB" sz="1800">
              <a:latin typeface="Calibri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35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graphicFrame>
        <p:nvGraphicFramePr>
          <p:cNvPr id="4" name="Group 60"/>
          <p:cNvGraphicFramePr>
            <a:graphicFrameLocks noGrp="1"/>
          </p:cNvGraphicFramePr>
          <p:nvPr/>
        </p:nvGraphicFramePr>
        <p:xfrm>
          <a:off x="300038" y="1674404"/>
          <a:ext cx="8526462" cy="4397058"/>
        </p:xfrm>
        <a:graphic>
          <a:graphicData uri="http://schemas.openxmlformats.org/drawingml/2006/table">
            <a:tbl>
              <a:tblPr/>
              <a:tblGrid>
                <a:gridCol w="1597025"/>
                <a:gridCol w="1630362"/>
                <a:gridCol w="5299075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Projects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990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Precision hadron physics : (g-2)</a:t>
                      </a:r>
                      <a:r>
                        <a:rPr kumimoji="0" lang="en-GB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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and </a:t>
                      </a:r>
                      <a:r>
                        <a:rPr kumimoji="0" lang="en-GB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em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(M</a:t>
                      </a:r>
                      <a:r>
                        <a:rPr kumimoji="0" lang="en-GB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Z</a:t>
                      </a:r>
                      <a:r>
                        <a:rPr kumimoji="0" lang="en-GB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2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28A"/>
                    </a:solidFill>
                  </a:tcPr>
                </a:tc>
              </a:tr>
              <a:tr h="46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2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The weak charge of the proton @ MESA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28A"/>
                    </a:solidFill>
                  </a:tcPr>
                </a:tc>
              </a:tr>
              <a:tr h="460375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Baryon form factors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</a:tr>
              <a:tr h="46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Polarizabilities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</a:tr>
              <a:tr h="46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Low-energy excitations of light hadrons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8383"/>
                    </a:solidFill>
                  </a:tcPr>
                </a:tc>
              </a:tr>
              <a:tr h="46990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M1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  <a:sym typeface="Symbol" pitchFamily="84" charset="2"/>
                        </a:rPr>
                        <a:t> physics and meson structure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89D"/>
                    </a:solidFill>
                  </a:tcPr>
                </a:tc>
              </a:tr>
              <a:tr h="469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M2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Light meson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dynamics (e.g.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η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, </a:t>
                      </a:r>
                      <a:r>
                        <a:rPr kumimoji="0" lang="en-GB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η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’ decays)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89D"/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Interactions in few-baryon systems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5" name="Textfeld 7"/>
          <p:cNvSpPr txBox="1"/>
          <p:nvPr/>
        </p:nvSpPr>
        <p:spPr>
          <a:xfrm>
            <a:off x="40122" y="1176420"/>
            <a:ext cx="925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+mn-lt"/>
              </a:rPr>
              <a:t>P</a:t>
            </a:r>
            <a:r>
              <a:rPr lang="en-GB" sz="1600" dirty="0" smtClean="0">
                <a:latin typeface="+mn-lt"/>
              </a:rPr>
              <a:t>=</a:t>
            </a:r>
            <a:r>
              <a:rPr lang="en-GB" sz="1600" b="1" dirty="0" smtClean="0">
                <a:latin typeface="+mn-lt"/>
              </a:rPr>
              <a:t>P</a:t>
            </a:r>
            <a:r>
              <a:rPr lang="en-GB" sz="1600" dirty="0" smtClean="0">
                <a:latin typeface="+mn-lt"/>
              </a:rPr>
              <a:t>recision Physics, </a:t>
            </a:r>
            <a:r>
              <a:rPr lang="en-GB" sz="1600" b="1" dirty="0" smtClean="0">
                <a:latin typeface="+mn-lt"/>
              </a:rPr>
              <a:t>S</a:t>
            </a:r>
            <a:r>
              <a:rPr lang="en-GB" sz="1600" dirty="0" smtClean="0">
                <a:latin typeface="+mn-lt"/>
              </a:rPr>
              <a:t>=</a:t>
            </a:r>
            <a:r>
              <a:rPr lang="en-GB" sz="1600" dirty="0" err="1" smtClean="0">
                <a:latin typeface="+mn-lt"/>
              </a:rPr>
              <a:t>Hadron</a:t>
            </a:r>
            <a:r>
              <a:rPr lang="en-GB" sz="1600" dirty="0" smtClean="0">
                <a:latin typeface="+mn-lt"/>
              </a:rPr>
              <a:t> </a:t>
            </a:r>
            <a:r>
              <a:rPr lang="en-GB" sz="1600" b="1" dirty="0" smtClean="0">
                <a:latin typeface="+mn-lt"/>
              </a:rPr>
              <a:t>S</a:t>
            </a:r>
            <a:r>
              <a:rPr lang="en-GB" sz="1600" dirty="0" smtClean="0">
                <a:latin typeface="+mn-lt"/>
              </a:rPr>
              <a:t>tructure, </a:t>
            </a:r>
            <a:r>
              <a:rPr lang="en-GB" sz="1600" b="1" dirty="0" smtClean="0">
                <a:latin typeface="+mn-lt"/>
              </a:rPr>
              <a:t>M</a:t>
            </a:r>
            <a:r>
              <a:rPr lang="en-GB" sz="1600" dirty="0" smtClean="0">
                <a:latin typeface="+mn-lt"/>
              </a:rPr>
              <a:t>=Internal Symmetries &amp; Structure of </a:t>
            </a:r>
            <a:r>
              <a:rPr lang="en-GB" sz="1600" b="1" dirty="0" smtClean="0">
                <a:latin typeface="+mn-lt"/>
              </a:rPr>
              <a:t>M</a:t>
            </a:r>
            <a:r>
              <a:rPr lang="en-GB" sz="1600" dirty="0" smtClean="0">
                <a:latin typeface="+mn-lt"/>
              </a:rPr>
              <a:t>esons, </a:t>
            </a:r>
            <a:r>
              <a:rPr lang="en-GB" sz="1600" b="1" dirty="0" smtClean="0">
                <a:latin typeface="+mn-lt"/>
              </a:rPr>
              <a:t>N</a:t>
            </a:r>
            <a:r>
              <a:rPr lang="en-GB" sz="1600" dirty="0" smtClean="0">
                <a:latin typeface="+mn-lt"/>
              </a:rPr>
              <a:t>=Nuclear Physics </a:t>
            </a:r>
            <a:endParaRPr lang="en-GB" sz="1600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Program of group application CRC1044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31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2050" y="3500389"/>
            <a:ext cx="4762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0"/>
              </a:spcAft>
              <a:buClr>
                <a:srgbClr val="604A7B"/>
              </a:buClr>
              <a:buFont typeface="Wingdings" pitchFamily="12" charset="2"/>
              <a:buChar char="à"/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Electron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accelerator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MAMI (</a:t>
            </a:r>
            <a:r>
              <a:rPr lang="de-DE" sz="2000" b="1" kern="0" dirty="0" err="1" smtClean="0">
                <a:solidFill>
                  <a:srgbClr val="1F4987"/>
                </a:solidFill>
                <a:latin typeface="Calibri"/>
              </a:rPr>
              <a:t>pivotal</a:t>
            </a:r>
            <a:r>
              <a:rPr lang="de-DE" sz="2000" b="1" kern="0" dirty="0" smtClean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b="1" kern="0" dirty="0" err="1" smtClean="0">
                <a:solidFill>
                  <a:srgbClr val="1F4987"/>
                </a:solidFill>
                <a:latin typeface="Calibri"/>
              </a:rPr>
              <a:t>role</a:t>
            </a:r>
            <a:r>
              <a:rPr lang="de-DE" sz="2000" b="1" kern="0" dirty="0" smtClean="0">
                <a:solidFill>
                  <a:srgbClr val="1F4987"/>
                </a:solidFill>
                <a:latin typeface="Calibri"/>
              </a:rPr>
              <a:t>!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)</a:t>
            </a:r>
            <a:endParaRPr lang="de-DE" sz="1000" kern="0" dirty="0" smtClean="0">
              <a:solidFill>
                <a:srgbClr val="1F4987"/>
              </a:solidFill>
              <a:latin typeface="Calibri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604A7B"/>
              </a:buClr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 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TRIGA </a:t>
            </a:r>
            <a:r>
              <a:rPr lang="de-DE" sz="2000" kern="0" dirty="0" err="1">
                <a:solidFill>
                  <a:srgbClr val="1F4987"/>
                </a:solidFill>
                <a:latin typeface="Calibri"/>
              </a:rPr>
              <a:t>research</a:t>
            </a:r>
            <a:r>
              <a:rPr lang="de-DE" sz="2000" kern="0" dirty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reactor</a:t>
            </a:r>
            <a:endParaRPr lang="de-DE" sz="2000" kern="0" dirty="0">
              <a:solidFill>
                <a:srgbClr val="1F4987"/>
              </a:solidFill>
              <a:latin typeface="Calibri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6303" y="3022997"/>
            <a:ext cx="8112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Based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 on </a:t>
            </a: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strenght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 of (</a:t>
            </a: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existing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) </a:t>
            </a: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local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research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b="1" kern="0" dirty="0" err="1" smtClean="0">
                <a:solidFill>
                  <a:srgbClr val="800000"/>
                </a:solidFill>
                <a:latin typeface="Calibri"/>
                <a:cs typeface="Calibri"/>
              </a:rPr>
              <a:t>infrastructure</a:t>
            </a:r>
            <a:r>
              <a:rPr lang="de-DE" b="1" kern="0" dirty="0" smtClean="0">
                <a:solidFill>
                  <a:srgbClr val="8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2050" y="4157905"/>
            <a:ext cx="6108890" cy="85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rgbClr val="604A7B"/>
              </a:buClr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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High-Performance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Clusters WILSON and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HIMster</a:t>
            </a:r>
            <a:endParaRPr lang="de-DE" sz="2000" kern="0" dirty="0" smtClean="0">
              <a:solidFill>
                <a:srgbClr val="1F4987"/>
              </a:solidFill>
              <a:latin typeface="Calibri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430" y="4800142"/>
            <a:ext cx="7546302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de-DE" b="1" kern="0" dirty="0" smtClean="0">
                <a:solidFill>
                  <a:srgbClr val="800000"/>
                </a:solidFill>
                <a:latin typeface="Calibri"/>
              </a:rPr>
              <a:t>Total Budget: ca. 39 M€   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(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Funding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Period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 Nov. 2012 –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</a:rPr>
              <a:t>Oct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</a:rPr>
              <a:t>. 2017 )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12" charset="2"/>
              <a:buChar char="à"/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Structural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initiatives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12" charset="2"/>
              <a:buChar char="à"/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Foundation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of Mainz Institute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for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Theoretical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Physics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(MITP)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12" charset="2"/>
              <a:buChar char="à"/>
              <a:defRPr/>
            </a:pP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9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new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r>
              <a:rPr lang="de-DE" sz="2000" kern="0" dirty="0" err="1" smtClean="0">
                <a:solidFill>
                  <a:srgbClr val="1F4987"/>
                </a:solidFill>
                <a:latin typeface="Calibri"/>
                <a:sym typeface="Wingdings"/>
              </a:rPr>
              <a:t>professorships</a:t>
            </a:r>
            <a:r>
              <a:rPr lang="de-DE" sz="2000" kern="0" dirty="0" smtClean="0">
                <a:solidFill>
                  <a:srgbClr val="1F4987"/>
                </a:solidFill>
                <a:latin typeface="Calibri"/>
                <a:sym typeface="Wingdings"/>
              </a:rPr>
              <a:t> </a:t>
            </a:r>
            <a:endParaRPr lang="de-DE" sz="2000" kern="0" dirty="0" smtClean="0">
              <a:solidFill>
                <a:srgbClr val="1F4987"/>
              </a:solidFill>
              <a:latin typeface="Calibri"/>
            </a:endParaRPr>
          </a:p>
        </p:txBody>
      </p:sp>
      <p:sp>
        <p:nvSpPr>
          <p:cNvPr id="8" name="Textfeld 30"/>
          <p:cNvSpPr txBox="1"/>
          <p:nvPr/>
        </p:nvSpPr>
        <p:spPr>
          <a:xfrm>
            <a:off x="248139" y="1365647"/>
            <a:ext cx="8709385" cy="146193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1F4987"/>
                </a:solidFill>
                <a:latin typeface="Calibri"/>
                <a:cs typeface="Calibri"/>
              </a:rPr>
              <a:t>A new cluster of excellence within the German excellence initiative</a:t>
            </a:r>
          </a:p>
          <a:p>
            <a:pPr>
              <a:buFont typeface="Wingdings" pitchFamily="12" charset="2"/>
              <a:buChar char="à"/>
            </a:pP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Mainz and Munich (TU and LMU)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only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successful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proposals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in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our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field</a:t>
            </a:r>
            <a:endParaRPr lang="de-DE" sz="2000" dirty="0" smtClean="0">
              <a:solidFill>
                <a:srgbClr val="1F4987"/>
              </a:solidFill>
              <a:latin typeface="Calibri"/>
              <a:cs typeface="Calibri"/>
              <a:sym typeface="Wingdings"/>
            </a:endParaRPr>
          </a:p>
          <a:p>
            <a:pPr>
              <a:buFont typeface="Wingdings" pitchFamily="12" charset="2"/>
              <a:buChar char="à"/>
            </a:pP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PRISMA: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group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application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of Institute of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Nuclear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and Mainz HEP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group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    (and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related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fields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: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atomic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, UCN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group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, </a:t>
            </a:r>
            <a:r>
              <a:rPr lang="de-DE" sz="2000" dirty="0" err="1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mathematics</a:t>
            </a:r>
            <a:r>
              <a:rPr lang="de-DE" sz="2000" dirty="0" smtClean="0">
                <a:solidFill>
                  <a:srgbClr val="1F4987"/>
                </a:solidFill>
                <a:latin typeface="Calibri"/>
                <a:cs typeface="Calibri"/>
                <a:sym typeface="Wingdings"/>
              </a:rPr>
              <a:t>)</a:t>
            </a:r>
            <a:endParaRPr lang="en-GB" sz="2000" dirty="0">
              <a:solidFill>
                <a:srgbClr val="1F4987"/>
              </a:solidFill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New </a:t>
            </a:r>
            <a:r>
              <a:rPr lang="en-US" dirty="0"/>
              <a:t>G</a:t>
            </a:r>
            <a:r>
              <a:rPr lang="en-US" dirty="0" smtClean="0"/>
              <a:t>roup Application PRISMA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81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Bild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44624"/>
            <a:ext cx="5559193" cy="490596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41052" y="4683014"/>
            <a:ext cx="8328179" cy="1604758"/>
            <a:chOff x="745852" y="4974134"/>
            <a:chExt cx="8328179" cy="1604758"/>
          </a:xfrm>
        </p:grpSpPr>
        <p:sp>
          <p:nvSpPr>
            <p:cNvPr id="6" name="Rechteck 3"/>
            <p:cNvSpPr>
              <a:spLocks noChangeArrowheads="1"/>
            </p:cNvSpPr>
            <p:nvPr/>
          </p:nvSpPr>
          <p:spPr bwMode="auto">
            <a:xfrm>
              <a:off x="2124075" y="5516564"/>
              <a:ext cx="4572000" cy="774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13" rIns="91425" bIns="45713">
              <a:spAutoFit/>
            </a:bodyPr>
            <a:lstStyle/>
            <a:p>
              <a:pPr algn="ctr" defTabSz="457130"/>
              <a:endParaRPr lang="de-DE" sz="1600">
                <a:solidFill>
                  <a:srgbClr val="404040"/>
                </a:solidFill>
              </a:endParaRPr>
            </a:p>
            <a:p>
              <a:pPr algn="ctr" defTabSz="457130"/>
              <a:endParaRPr lang="de-DE" sz="1400">
                <a:solidFill>
                  <a:srgbClr val="404040"/>
                </a:solidFill>
              </a:endParaRPr>
            </a:p>
            <a:p>
              <a:pPr algn="ctr" defTabSz="457130"/>
              <a:endParaRPr lang="de-DE" sz="1400">
                <a:solidFill>
                  <a:srgbClr val="404040"/>
                </a:solidFill>
              </a:endParaRPr>
            </a:p>
          </p:txBody>
        </p:sp>
        <p:cxnSp>
          <p:nvCxnSpPr>
            <p:cNvPr id="7" name="Straight Connector 19"/>
            <p:cNvCxnSpPr>
              <a:cxnSpLocks noChangeShapeType="1"/>
            </p:cNvCxnSpPr>
            <p:nvPr/>
          </p:nvCxnSpPr>
          <p:spPr bwMode="auto">
            <a:xfrm>
              <a:off x="1135509" y="5652820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20"/>
            <p:cNvCxnSpPr>
              <a:cxnSpLocks noChangeShapeType="1"/>
            </p:cNvCxnSpPr>
            <p:nvPr/>
          </p:nvCxnSpPr>
          <p:spPr bwMode="auto">
            <a:xfrm>
              <a:off x="847662" y="5659698"/>
              <a:ext cx="7170271" cy="2407"/>
            </a:xfrm>
            <a:prstGeom prst="straightConnector1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21"/>
            <p:cNvCxnSpPr>
              <a:cxnSpLocks noChangeShapeType="1"/>
            </p:cNvCxnSpPr>
            <p:nvPr/>
          </p:nvCxnSpPr>
          <p:spPr bwMode="auto">
            <a:xfrm>
              <a:off x="6943502" y="4974134"/>
              <a:ext cx="914376" cy="9140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cxnSp>
        <p:sp>
          <p:nvSpPr>
            <p:cNvPr id="10" name="TextBox 26"/>
            <p:cNvSpPr txBox="1">
              <a:spLocks noChangeArrowheads="1"/>
            </p:cNvSpPr>
            <p:nvPr/>
          </p:nvSpPr>
          <p:spPr bwMode="auto">
            <a:xfrm>
              <a:off x="745852" y="5109554"/>
              <a:ext cx="7661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UCNs at 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TRIGA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1660378" y="5109554"/>
              <a:ext cx="9587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Atom &amp; Ion 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Traps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TextBox 28"/>
            <p:cNvSpPr txBox="1">
              <a:spLocks noChangeArrowheads="1"/>
            </p:cNvSpPr>
            <p:nvPr/>
          </p:nvSpPr>
          <p:spPr bwMode="auto">
            <a:xfrm>
              <a:off x="3217339" y="5189993"/>
              <a:ext cx="12735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MESA, MAMI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TextBox 29"/>
            <p:cNvSpPr txBox="1">
              <a:spLocks noChangeArrowheads="1"/>
            </p:cNvSpPr>
            <p:nvPr/>
          </p:nvSpPr>
          <p:spPr bwMode="auto">
            <a:xfrm>
              <a:off x="5748823" y="5109360"/>
              <a:ext cx="7319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ATLAS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  <a:p>
              <a:pPr algn="ctr" defTabSz="914259" eaLnBrk="1" hangingPunct="1"/>
              <a:r>
                <a:rPr lang="en-US" sz="1200" dirty="0">
                  <a:solidFill>
                    <a:srgbClr val="333399"/>
                  </a:solidFill>
                  <a:ea typeface="ＭＳ Ｐゴシック" pitchFamily="34" charset="-128"/>
                </a:rPr>
                <a:t>XENON</a:t>
              </a:r>
            </a:p>
          </p:txBody>
        </p:sp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6916217" y="5191854"/>
              <a:ext cx="7578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err="1">
                  <a:solidFill>
                    <a:srgbClr val="333399"/>
                  </a:solidFill>
                  <a:ea typeface="ＭＳ Ｐゴシック" pitchFamily="34" charset="-128"/>
                </a:rPr>
                <a:t>IceCube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TextBox 31"/>
            <p:cNvSpPr txBox="1">
              <a:spLocks noChangeArrowheads="1"/>
            </p:cNvSpPr>
            <p:nvPr/>
          </p:nvSpPr>
          <p:spPr bwMode="auto">
            <a:xfrm>
              <a:off x="1053808" y="6113972"/>
              <a:ext cx="12763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Symmetry Tests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New Forces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TextBox 32"/>
            <p:cNvSpPr txBox="1">
              <a:spLocks noChangeArrowheads="1"/>
            </p:cNvSpPr>
            <p:nvPr/>
          </p:nvSpPr>
          <p:spPr bwMode="auto">
            <a:xfrm>
              <a:off x="3047848" y="6112765"/>
              <a:ext cx="15446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Hadronic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Properties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Dark Sector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TextBox 33"/>
            <p:cNvSpPr txBox="1">
              <a:spLocks noChangeArrowheads="1"/>
            </p:cNvSpPr>
            <p:nvPr/>
          </p:nvSpPr>
          <p:spPr bwMode="auto">
            <a:xfrm>
              <a:off x="4737899" y="6117227"/>
              <a:ext cx="20645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New Particle Searches</a:t>
              </a:r>
            </a:p>
            <a:p>
              <a:pPr algn="ctr" defTabSz="914259" eaLnBrk="1" hangingPunct="1"/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Flavour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Sector, Dark Matter</a:t>
              </a:r>
            </a:p>
          </p:txBody>
        </p:sp>
        <p:sp>
          <p:nvSpPr>
            <p:cNvPr id="18" name="TextBox 35"/>
            <p:cNvSpPr txBox="1">
              <a:spLocks noChangeArrowheads="1"/>
            </p:cNvSpPr>
            <p:nvPr/>
          </p:nvSpPr>
          <p:spPr bwMode="auto">
            <a:xfrm>
              <a:off x="6918800" y="6115514"/>
              <a:ext cx="10697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Particle</a:t>
              </a:r>
            </a:p>
            <a:p>
              <a:pPr algn="ctr"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Astrophysics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8157982" y="5456577"/>
              <a:ext cx="9160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800" dirty="0" smtClean="0">
                  <a:solidFill>
                    <a:srgbClr val="C00000"/>
                  </a:solidFill>
                  <a:ea typeface="ＭＳ Ｐゴシック" pitchFamily="34" charset="-128"/>
                </a:rPr>
                <a:t>Energy</a:t>
              </a:r>
              <a:endParaRPr lang="en-US" sz="1800" dirty="0">
                <a:solidFill>
                  <a:srgbClr val="C00000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TextBox 37"/>
            <p:cNvSpPr txBox="1">
              <a:spLocks noChangeArrowheads="1"/>
            </p:cNvSpPr>
            <p:nvPr/>
          </p:nvSpPr>
          <p:spPr bwMode="auto">
            <a:xfrm>
              <a:off x="7074736" y="5812550"/>
              <a:ext cx="76748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  <a:ea typeface="ＭＳ Ｐゴシック" pitchFamily="34" charset="-128"/>
                </a:rPr>
                <a:t>11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ea typeface="ＭＳ Ｐゴシック" pitchFamily="34" charset="-128"/>
                </a:rPr>
                <a:t>T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TextBox 38"/>
            <p:cNvSpPr txBox="1">
              <a:spLocks noChangeArrowheads="1"/>
            </p:cNvSpPr>
            <p:nvPr/>
          </p:nvSpPr>
          <p:spPr bwMode="auto">
            <a:xfrm>
              <a:off x="5570054" y="5820483"/>
              <a:ext cx="5753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</a:t>
              </a:r>
              <a:r>
                <a:rPr lang="en-US" sz="1200" dirty="0" err="1">
                  <a:solidFill>
                    <a:prstClr val="black"/>
                  </a:solidFill>
                  <a:ea typeface="ＭＳ Ｐゴシック" pitchFamily="34" charset="-128"/>
                </a:rPr>
                <a:t>T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TextBox 39"/>
            <p:cNvSpPr txBox="1">
              <a:spLocks noChangeArrowheads="1"/>
            </p:cNvSpPr>
            <p:nvPr/>
          </p:nvSpPr>
          <p:spPr bwMode="auto">
            <a:xfrm>
              <a:off x="2858428" y="5816294"/>
              <a:ext cx="6335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MeV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TextBox 41"/>
            <p:cNvSpPr txBox="1">
              <a:spLocks noChangeArrowheads="1"/>
            </p:cNvSpPr>
            <p:nvPr/>
          </p:nvSpPr>
          <p:spPr bwMode="auto">
            <a:xfrm>
              <a:off x="767223" y="5816289"/>
              <a:ext cx="7360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>
                  <a:solidFill>
                    <a:prstClr val="black"/>
                  </a:solidFill>
                  <a:ea typeface="ＭＳ Ｐゴシック" pitchFamily="34" charset="-128"/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  <a:ea typeface="ＭＳ Ｐゴシック" pitchFamily="34" charset="-128"/>
                </a:rPr>
                <a:t>-23</a:t>
              </a:r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4472345" y="5109360"/>
              <a:ext cx="11425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BES-III, NA62</a:t>
              </a:r>
              <a:endParaRPr lang="en-US" sz="1200" dirty="0">
                <a:solidFill>
                  <a:srgbClr val="333399"/>
                </a:solidFill>
                <a:ea typeface="ＭＳ Ｐゴシック" pitchFamily="34" charset="-128"/>
              </a:endParaRPr>
            </a:p>
            <a:p>
              <a:pPr algn="ctr" defTabSz="914259" eaLnBrk="1" hangingPunct="1"/>
              <a:r>
                <a:rPr lang="en-US" sz="1200" dirty="0" smtClean="0">
                  <a:solidFill>
                    <a:srgbClr val="333399"/>
                  </a:solidFill>
                  <a:ea typeface="ＭＳ Ｐゴシック" pitchFamily="34" charset="-128"/>
                </a:rPr>
                <a:t>PANDA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506187" y="5564844"/>
              <a:ext cx="184844" cy="189701"/>
              <a:chOff x="2548522" y="5564844"/>
              <a:chExt cx="184844" cy="189701"/>
            </a:xfrm>
          </p:grpSpPr>
          <p:cxnSp>
            <p:nvCxnSpPr>
              <p:cNvPr id="34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548522" y="5564850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624719" y="5564844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6" name="TextBox 39"/>
            <p:cNvSpPr txBox="1">
              <a:spLocks noChangeArrowheads="1"/>
            </p:cNvSpPr>
            <p:nvPr/>
          </p:nvSpPr>
          <p:spPr bwMode="auto">
            <a:xfrm>
              <a:off x="4185125" y="5820175"/>
              <a:ext cx="6209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59" eaLnBrk="1" hangingPunct="1"/>
              <a:r>
                <a:rPr lang="en-US" sz="1200" dirty="0" smtClean="0">
                  <a:solidFill>
                    <a:prstClr val="black"/>
                  </a:solidFill>
                  <a:ea typeface="ＭＳ Ｐゴシック" pitchFamily="34" charset="-128"/>
                </a:rPr>
                <a:t>1 </a:t>
              </a:r>
              <a:r>
                <a:rPr lang="en-US" sz="1200" dirty="0" err="1" smtClean="0">
                  <a:solidFill>
                    <a:prstClr val="black"/>
                  </a:solidFill>
                  <a:ea typeface="ＭＳ Ｐゴシック" pitchFamily="34" charset="-128"/>
                </a:rPr>
                <a:t>GeV</a:t>
              </a:r>
              <a:endParaRPr lang="en-US" sz="12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cxnSp>
          <p:nvCxnSpPr>
            <p:cNvPr id="27" name="Straight Connector 19"/>
            <p:cNvCxnSpPr>
              <a:cxnSpLocks noChangeShapeType="1"/>
            </p:cNvCxnSpPr>
            <p:nvPr/>
          </p:nvCxnSpPr>
          <p:spPr bwMode="auto">
            <a:xfrm>
              <a:off x="3167519" y="5653759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19"/>
            <p:cNvCxnSpPr>
              <a:cxnSpLocks noChangeShapeType="1"/>
            </p:cNvCxnSpPr>
            <p:nvPr/>
          </p:nvCxnSpPr>
          <p:spPr bwMode="auto">
            <a:xfrm>
              <a:off x="4491604" y="5662105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Straight Connector 19"/>
            <p:cNvCxnSpPr>
              <a:cxnSpLocks noChangeShapeType="1"/>
            </p:cNvCxnSpPr>
            <p:nvPr/>
          </p:nvCxnSpPr>
          <p:spPr bwMode="auto">
            <a:xfrm>
              <a:off x="5854785" y="5662099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0" name="Group 29"/>
            <p:cNvGrpSpPr/>
            <p:nvPr/>
          </p:nvGrpSpPr>
          <p:grpSpPr>
            <a:xfrm>
              <a:off x="6796749" y="5569453"/>
              <a:ext cx="184844" cy="189701"/>
              <a:chOff x="2548522" y="5564844"/>
              <a:chExt cx="184844" cy="189701"/>
            </a:xfrm>
          </p:grpSpPr>
          <p:cxnSp>
            <p:nvCxnSpPr>
              <p:cNvPr id="32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548522" y="5564850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2624719" y="5564844"/>
                <a:ext cx="108647" cy="189695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1" name="Straight Connector 19"/>
            <p:cNvCxnSpPr>
              <a:cxnSpLocks noChangeShapeType="1"/>
            </p:cNvCxnSpPr>
            <p:nvPr/>
          </p:nvCxnSpPr>
          <p:spPr bwMode="auto">
            <a:xfrm>
              <a:off x="7458081" y="5658368"/>
              <a:ext cx="1" cy="150758"/>
            </a:xfrm>
            <a:prstGeom prst="line">
              <a:avLst/>
            </a:prstGeom>
            <a:noFill/>
            <a:ln w="2222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PRISMA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743048" y="4683014"/>
            <a:ext cx="1324896" cy="68797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25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-1489" y="4464587"/>
            <a:ext cx="8216993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E: MESA Accelerator and Experimental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Facility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F: TRIGA User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Facility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G: Mainz Institute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for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Theoretical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Physics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(MITP)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H: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Detector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Laboratory</a:t>
            </a:r>
          </a:p>
        </p:txBody>
      </p:sp>
      <p:sp>
        <p:nvSpPr>
          <p:cNvPr id="5" name="Textfeld 6"/>
          <p:cNvSpPr txBox="1"/>
          <p:nvPr/>
        </p:nvSpPr>
        <p:spPr>
          <a:xfrm>
            <a:off x="419100" y="1359105"/>
            <a:ext cx="334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  <a:cs typeface="Calibri"/>
              </a:rPr>
              <a:t>Scientific Research Areas</a:t>
            </a:r>
            <a:endParaRPr lang="en-GB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6" name="Textfeld 7"/>
          <p:cNvSpPr txBox="1"/>
          <p:nvPr/>
        </p:nvSpPr>
        <p:spPr>
          <a:xfrm>
            <a:off x="405445" y="3976186"/>
            <a:ext cx="276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  <a:cs typeface="Calibri"/>
              </a:rPr>
              <a:t>Structural Initiatives</a:t>
            </a:r>
            <a:endParaRPr lang="en-GB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9100" y="1820770"/>
            <a:ext cx="8565734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A:   Fundamental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Interactions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B:   Origin of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Mass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and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Physics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beyond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the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Standard Model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C:  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Structure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of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Matter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D:  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Theoretical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>
                <a:solidFill>
                  <a:srgbClr val="17254B"/>
                </a:solidFill>
                <a:latin typeface="Calibri"/>
                <a:cs typeface="Calibri"/>
              </a:rPr>
              <a:t>Concepts</a:t>
            </a: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&amp; </a:t>
            </a:r>
            <a:r>
              <a:rPr lang="de-DE" sz="2400" dirty="0" err="1">
                <a:solidFill>
                  <a:srgbClr val="17254B"/>
                </a:solidFill>
                <a:latin typeface="Calibri"/>
                <a:cs typeface="Calibri"/>
              </a:rPr>
              <a:t>Mathematical</a:t>
            </a: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17254B"/>
                </a:solidFill>
                <a:latin typeface="Calibri"/>
                <a:cs typeface="Calibri"/>
              </a:rPr>
              <a:t>Foundations</a:t>
            </a:r>
            <a:endParaRPr lang="de-DE" sz="2400" dirty="0" smtClean="0">
              <a:solidFill>
                <a:srgbClr val="17254B"/>
              </a:solidFill>
              <a:latin typeface="Calibri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New </a:t>
            </a:r>
            <a:r>
              <a:rPr lang="en-US" dirty="0"/>
              <a:t>G</a:t>
            </a:r>
            <a:r>
              <a:rPr lang="en-US" dirty="0" smtClean="0"/>
              <a:t>roup Application PRISMA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44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19100" y="1727194"/>
            <a:ext cx="8565734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A:   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Fundamental </a:t>
            </a:r>
            <a:r>
              <a:rPr lang="de-DE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Interactions</a:t>
            </a:r>
            <a:endParaRPr lang="de-DE" sz="12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B: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C:   </a:t>
            </a:r>
            <a:r>
              <a:rPr lang="de-DE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Structure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800000"/>
                </a:solidFill>
                <a:latin typeface="Calibri"/>
                <a:cs typeface="Calibri"/>
              </a:rPr>
              <a:t>of 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Matter</a:t>
            </a:r>
            <a:endParaRPr lang="de-DE" sz="12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D:   </a:t>
            </a:r>
            <a:r>
              <a:rPr lang="de-DE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Theoretical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Concepts</a:t>
            </a:r>
            <a:endParaRPr lang="de-DE" sz="2400" dirty="0" smtClean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1489" y="4371011"/>
            <a:ext cx="8216993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E: 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MESA</a:t>
            </a:r>
            <a:endParaRPr lang="de-DE" sz="12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F:</a:t>
            </a:r>
            <a:endParaRPr lang="de-DE" sz="1200" dirty="0" smtClean="0">
              <a:solidFill>
                <a:srgbClr val="17254B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 G: 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MITP</a:t>
            </a:r>
            <a:endParaRPr lang="de-DE" sz="12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de-DE" sz="2400" dirty="0">
                <a:solidFill>
                  <a:srgbClr val="17254B"/>
                </a:solidFill>
                <a:latin typeface="Calibri"/>
                <a:cs typeface="Calibri"/>
              </a:rPr>
              <a:t> </a:t>
            </a:r>
            <a:r>
              <a:rPr lang="de-DE" sz="2400" dirty="0" smtClean="0">
                <a:solidFill>
                  <a:srgbClr val="17254B"/>
                </a:solidFill>
                <a:latin typeface="Calibri"/>
                <a:cs typeface="Calibri"/>
              </a:rPr>
              <a:t>     H: </a:t>
            </a:r>
            <a:r>
              <a:rPr lang="de-DE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Detector</a:t>
            </a:r>
            <a:r>
              <a:rPr lang="de-DE" sz="2400" dirty="0" smtClean="0">
                <a:solidFill>
                  <a:srgbClr val="800000"/>
                </a:solidFill>
                <a:latin typeface="Calibri"/>
                <a:cs typeface="Calibri"/>
              </a:rPr>
              <a:t> Laboratory</a:t>
            </a:r>
          </a:p>
        </p:txBody>
      </p:sp>
      <p:sp>
        <p:nvSpPr>
          <p:cNvPr id="6" name="Textfeld 9"/>
          <p:cNvSpPr txBox="1"/>
          <p:nvPr/>
        </p:nvSpPr>
        <p:spPr>
          <a:xfrm>
            <a:off x="419100" y="1265529"/>
            <a:ext cx="334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  <a:cs typeface="Calibri"/>
              </a:rPr>
              <a:t>Scientific Research Areas</a:t>
            </a:r>
            <a:endParaRPr lang="en-GB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7" name="Textfeld 10"/>
          <p:cNvSpPr txBox="1"/>
          <p:nvPr/>
        </p:nvSpPr>
        <p:spPr>
          <a:xfrm>
            <a:off x="405445" y="3882610"/>
            <a:ext cx="276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  <a:cs typeface="Calibri"/>
              </a:rPr>
              <a:t>Structural Initiatives</a:t>
            </a:r>
            <a:endParaRPr lang="en-GB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grpSp>
        <p:nvGrpSpPr>
          <p:cNvPr id="8" name="Gruppierung 15"/>
          <p:cNvGrpSpPr/>
          <p:nvPr/>
        </p:nvGrpSpPr>
        <p:grpSpPr>
          <a:xfrm>
            <a:off x="3619844" y="2592394"/>
            <a:ext cx="5510788" cy="461665"/>
            <a:chOff x="3619844" y="2685970"/>
            <a:chExt cx="5510788" cy="461665"/>
          </a:xfrm>
        </p:grpSpPr>
        <p:cxnSp>
          <p:nvCxnSpPr>
            <p:cNvPr id="9" name="Gerade Verbindung mit Pfeil 11"/>
            <p:cNvCxnSpPr/>
            <p:nvPr/>
          </p:nvCxnSpPr>
          <p:spPr>
            <a:xfrm flipV="1">
              <a:off x="3619844" y="2981157"/>
              <a:ext cx="2235529" cy="133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12"/>
            <p:cNvSpPr txBox="1"/>
            <p:nvPr/>
          </p:nvSpPr>
          <p:spPr>
            <a:xfrm>
              <a:off x="5968288" y="2685970"/>
              <a:ext cx="31623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Hadron</a:t>
              </a:r>
              <a:r>
                <a:rPr lang="en-GB" dirty="0" smtClean="0">
                  <a:solidFill>
                    <a:srgbClr val="1F4987"/>
                  </a:solidFill>
                  <a:latin typeface="Calibri"/>
                  <a:cs typeface="Calibri"/>
                </a:rPr>
                <a:t>/Nuclear Physics</a:t>
              </a:r>
            </a:p>
          </p:txBody>
        </p:sp>
      </p:grpSp>
      <p:grpSp>
        <p:nvGrpSpPr>
          <p:cNvPr id="11" name="Gruppierung 20"/>
          <p:cNvGrpSpPr/>
          <p:nvPr/>
        </p:nvGrpSpPr>
        <p:grpSpPr>
          <a:xfrm>
            <a:off x="1705147" y="3047098"/>
            <a:ext cx="6862817" cy="2704895"/>
            <a:chOff x="1705147" y="3140674"/>
            <a:chExt cx="6862817" cy="2704895"/>
          </a:xfrm>
        </p:grpSpPr>
        <p:cxnSp>
          <p:nvCxnSpPr>
            <p:cNvPr id="12" name="Gerade Verbindung mit Pfeil 13"/>
            <p:cNvCxnSpPr/>
            <p:nvPr/>
          </p:nvCxnSpPr>
          <p:spPr>
            <a:xfrm>
              <a:off x="3766892" y="3396655"/>
              <a:ext cx="208848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6"/>
            <p:cNvCxnSpPr/>
            <p:nvPr/>
          </p:nvCxnSpPr>
          <p:spPr>
            <a:xfrm>
              <a:off x="1705147" y="5614737"/>
              <a:ext cx="417696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8"/>
            <p:cNvSpPr txBox="1"/>
            <p:nvPr/>
          </p:nvSpPr>
          <p:spPr>
            <a:xfrm>
              <a:off x="5995024" y="3140674"/>
              <a:ext cx="2547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1F4987"/>
                  </a:solidFill>
                  <a:latin typeface="Calibri"/>
                  <a:cs typeface="Calibri"/>
                </a:rPr>
                <a:t>Theoretical Physics</a:t>
              </a:r>
            </a:p>
          </p:txBody>
        </p:sp>
        <p:sp>
          <p:nvSpPr>
            <p:cNvPr id="15" name="Textfeld 19"/>
            <p:cNvSpPr txBox="1"/>
            <p:nvPr/>
          </p:nvSpPr>
          <p:spPr>
            <a:xfrm>
              <a:off x="5995024" y="5383904"/>
              <a:ext cx="25729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1F4987"/>
                  </a:solidFill>
                  <a:latin typeface="Calibri"/>
                  <a:cs typeface="Calibri"/>
                </a:rPr>
                <a:t>Workshops, Guests</a:t>
              </a:r>
            </a:p>
          </p:txBody>
        </p:sp>
      </p:grpSp>
      <p:grpSp>
        <p:nvGrpSpPr>
          <p:cNvPr id="16" name="Gruppierung 27"/>
          <p:cNvGrpSpPr/>
          <p:nvPr/>
        </p:nvGrpSpPr>
        <p:grpSpPr>
          <a:xfrm>
            <a:off x="1719376" y="4396418"/>
            <a:ext cx="7465326" cy="830997"/>
            <a:chOff x="1719376" y="4396418"/>
            <a:chExt cx="7465326" cy="830997"/>
          </a:xfrm>
        </p:grpSpPr>
        <p:cxnSp>
          <p:nvCxnSpPr>
            <p:cNvPr id="17" name="Gerade Verbindung mit Pfeil 25"/>
            <p:cNvCxnSpPr/>
            <p:nvPr/>
          </p:nvCxnSpPr>
          <p:spPr>
            <a:xfrm>
              <a:off x="1719376" y="4625663"/>
              <a:ext cx="208848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26"/>
            <p:cNvSpPr txBox="1"/>
            <p:nvPr/>
          </p:nvSpPr>
          <p:spPr>
            <a:xfrm>
              <a:off x="3900383" y="4396418"/>
              <a:ext cx="52843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Mainz Energy-Recovering </a:t>
              </a:r>
              <a:r>
                <a:rPr lang="en-GB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Superconduct</a:t>
              </a:r>
              <a:r>
                <a:rPr lang="en-GB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-</a:t>
              </a:r>
            </a:p>
            <a:p>
              <a:r>
                <a:rPr lang="en-GB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ing</a:t>
              </a:r>
              <a:r>
                <a:rPr lang="en-GB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 Accelerator (25% of PRISMA budget)</a:t>
              </a:r>
            </a:p>
          </p:txBody>
        </p:sp>
      </p:grpSp>
      <p:grpSp>
        <p:nvGrpSpPr>
          <p:cNvPr id="19" name="Gruppierung 33"/>
          <p:cNvGrpSpPr/>
          <p:nvPr/>
        </p:nvGrpSpPr>
        <p:grpSpPr>
          <a:xfrm>
            <a:off x="4280239" y="1412577"/>
            <a:ext cx="4758804" cy="830997"/>
            <a:chOff x="4280239" y="1412577"/>
            <a:chExt cx="4758804" cy="830997"/>
          </a:xfrm>
        </p:grpSpPr>
        <p:cxnSp>
          <p:nvCxnSpPr>
            <p:cNvPr id="20" name="Gerade Verbindung mit Pfeil 28"/>
            <p:cNvCxnSpPr/>
            <p:nvPr/>
          </p:nvCxnSpPr>
          <p:spPr>
            <a:xfrm>
              <a:off x="4280239" y="2018821"/>
              <a:ext cx="157513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32"/>
            <p:cNvSpPr txBox="1"/>
            <p:nvPr/>
          </p:nvSpPr>
          <p:spPr>
            <a:xfrm>
              <a:off x="5882109" y="1412577"/>
              <a:ext cx="31569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MESA experiments (P2,</a:t>
              </a:r>
            </a:p>
            <a:p>
              <a:r>
                <a:rPr lang="en-GB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Dark Photon search, …)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IKP (MAMI) in PRISMA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4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3722" y="718356"/>
            <a:ext cx="8161609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3600" b="1" dirty="0" smtClean="0">
                <a:latin typeface="Calibri"/>
                <a:cs typeface="Calibri"/>
              </a:rPr>
              <a:t>	</a:t>
            </a:r>
          </a:p>
          <a:p>
            <a:pPr algn="l">
              <a:spcAft>
                <a:spcPts val="0"/>
              </a:spcAft>
            </a:pPr>
            <a:r>
              <a:rPr lang="en-US" sz="2400" b="1" u="sng" dirty="0" smtClean="0">
                <a:solidFill>
                  <a:srgbClr val="B50000"/>
                </a:solidFill>
                <a:latin typeface="Calibri"/>
                <a:cs typeface="Calibri"/>
              </a:rPr>
              <a:t>M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ainz </a:t>
            </a:r>
            <a:r>
              <a:rPr lang="en-US" sz="2400" b="1" u="sng" dirty="0" smtClean="0">
                <a:solidFill>
                  <a:srgbClr val="B50000"/>
                </a:solidFill>
                <a:latin typeface="Calibri"/>
                <a:cs typeface="Calibri"/>
              </a:rPr>
              <a:t>E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nergy-Recovering  </a:t>
            </a:r>
            <a:r>
              <a:rPr lang="en-US" sz="2400" b="1" u="sng" dirty="0" smtClean="0">
                <a:solidFill>
                  <a:srgbClr val="B50000"/>
                </a:solidFill>
                <a:latin typeface="Calibri"/>
                <a:cs typeface="Calibri"/>
              </a:rPr>
              <a:t>S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uperconducting </a:t>
            </a:r>
            <a:r>
              <a:rPr lang="en-US" sz="2400" b="1" u="sng" dirty="0" smtClean="0">
                <a:solidFill>
                  <a:srgbClr val="B50000"/>
                </a:solidFill>
                <a:latin typeface="Calibri"/>
                <a:cs typeface="Calibri"/>
              </a:rPr>
              <a:t>A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ccelerator</a:t>
            </a:r>
          </a:p>
          <a:p>
            <a:pPr algn="l">
              <a:spcAft>
                <a:spcPts val="600"/>
              </a:spcAft>
            </a:pP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High-Intensity Electron Accelerator: 200 </a:t>
            </a:r>
            <a:r>
              <a:rPr lang="en-US" sz="2400" b="1" dirty="0" err="1" smtClean="0">
                <a:solidFill>
                  <a:srgbClr val="B50000"/>
                </a:solidFill>
                <a:latin typeface="Calibri"/>
                <a:cs typeface="Calibri"/>
              </a:rPr>
              <a:t>MeV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 @ &gt;1 </a:t>
            </a:r>
            <a:r>
              <a:rPr lang="en-US" sz="2400" b="1" dirty="0" err="1" smtClean="0">
                <a:solidFill>
                  <a:srgbClr val="B50000"/>
                </a:solidFill>
                <a:latin typeface="Calibri"/>
                <a:cs typeface="Calibri"/>
              </a:rPr>
              <a:t>mA</a:t>
            </a:r>
            <a:r>
              <a:rPr lang="en-US" sz="2400" b="1" dirty="0" smtClean="0">
                <a:solidFill>
                  <a:srgbClr val="B50000"/>
                </a:solidFill>
                <a:latin typeface="Calibri"/>
                <a:cs typeface="Calibri"/>
              </a:rPr>
              <a:t> current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0664" y="2750292"/>
            <a:ext cx="4304170" cy="30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283598" y="2539503"/>
            <a:ext cx="8774568" cy="20698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defTabSz="871538" fontAlgn="base">
              <a:spcBef>
                <a:spcPct val="0"/>
              </a:spcBef>
              <a:spcAft>
                <a:spcPts val="1800"/>
              </a:spcAft>
              <a:buClr>
                <a:srgbClr val="4D3569"/>
              </a:buClr>
              <a:buFont typeface="Wingdings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2000" b="1" dirty="0" smtClean="0">
                <a:solidFill>
                  <a:srgbClr val="1F4987"/>
                </a:solidFill>
                <a:latin typeface="Calibri"/>
                <a:cs typeface="Calibri"/>
              </a:rPr>
              <a:t>Location: existing halls of Institute</a:t>
            </a:r>
            <a:r>
              <a:rPr lang="en-GB" sz="2000" dirty="0" smtClean="0">
                <a:solidFill>
                  <a:srgbClr val="1F4987"/>
                </a:solidFill>
                <a:latin typeface="Calibri"/>
                <a:cs typeface="Calibri"/>
              </a:rPr>
              <a:t>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(former A4 hall)  </a:t>
            </a:r>
          </a:p>
          <a:p>
            <a:pPr algn="l" defTabSz="871538" fontAlgn="base">
              <a:spcBef>
                <a:spcPct val="0"/>
              </a:spcBef>
              <a:spcAft>
                <a:spcPts val="600"/>
              </a:spcAft>
              <a:buClr>
                <a:srgbClr val="4D3569"/>
              </a:buClr>
              <a:buFont typeface="Wingdings" charset="2"/>
              <a:buChar char="Ø"/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2000" b="1" dirty="0" smtClean="0">
                <a:solidFill>
                  <a:srgbClr val="1F4987"/>
                </a:solidFill>
                <a:latin typeface="Calibri"/>
                <a:cs typeface="Calibri"/>
              </a:rPr>
              <a:t>Challenging accelerator project</a:t>
            </a:r>
          </a:p>
          <a:p>
            <a:pPr marL="265113" algn="l" defTabSz="871538" fontAlgn="base">
              <a:spcBef>
                <a:spcPct val="0"/>
              </a:spcBef>
              <a:spcAft>
                <a:spcPts val="0"/>
              </a:spcAft>
              <a:buClr>
                <a:srgbClr val="4D3569"/>
              </a:buClr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superconducting technology (50 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  <a:cs typeface="Calibri"/>
              </a:rPr>
              <a:t>MeV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gain)</a:t>
            </a:r>
          </a:p>
          <a:p>
            <a:pPr marL="265113" algn="l" defTabSz="871538" fontAlgn="base">
              <a:spcBef>
                <a:spcPct val="0"/>
              </a:spcBef>
              <a:spcAft>
                <a:spcPts val="2400"/>
              </a:spcAft>
              <a:buClr>
                <a:srgbClr val="4D3569"/>
              </a:buClr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Energy-Recovering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 (ERL) technology</a:t>
            </a: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6350" algn="l" defTabSz="871538" fontAlgn="base">
              <a:spcBef>
                <a:spcPct val="0"/>
              </a:spcBef>
              <a:spcAft>
                <a:spcPts val="600"/>
              </a:spcAft>
              <a:buClr>
                <a:srgbClr val="4D3569"/>
              </a:buClr>
              <a:buFont typeface="Wingdings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GB" sz="2000" b="1" dirty="0" smtClean="0">
                <a:solidFill>
                  <a:srgbClr val="1F4987"/>
                </a:solidFill>
                <a:latin typeface="Calibri"/>
                <a:cs typeface="Calibri"/>
              </a:rPr>
              <a:t>Frontier experiments </a:t>
            </a:r>
            <a:endParaRPr lang="en-GB" sz="2000" dirty="0" smtClean="0">
              <a:solidFill>
                <a:srgbClr val="1F4987"/>
              </a:solidFill>
              <a:latin typeface="Calibri"/>
              <a:cs typeface="Calibri"/>
            </a:endParaRPr>
          </a:p>
          <a:p>
            <a:pPr marL="265113" algn="l" defTabSz="871538" fontAlgn="base">
              <a:spcBef>
                <a:spcPct val="0"/>
              </a:spcBef>
              <a:spcAft>
                <a:spcPts val="0"/>
              </a:spcAft>
              <a:buClr>
                <a:srgbClr val="4D3569"/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Precision measurement of sin</a:t>
            </a:r>
            <a:r>
              <a:rPr lang="en-GB" sz="2000" baseline="30000" dirty="0" smtClean="0">
                <a:solidFill>
                  <a:prstClr val="black"/>
                </a:solidFill>
                <a:latin typeface="Calibri"/>
                <a:cs typeface="Calibri"/>
              </a:rPr>
              <a:t>2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Θ</a:t>
            </a:r>
            <a:r>
              <a:rPr lang="en-GB" sz="2000" baseline="-25000" dirty="0" smtClean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endParaRPr lang="en-GB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265113" algn="l" defTabSz="871538" fontAlgn="base">
              <a:spcBef>
                <a:spcPct val="0"/>
              </a:spcBef>
              <a:spcAft>
                <a:spcPts val="600"/>
              </a:spcAft>
              <a:buClr>
                <a:srgbClr val="4D3569"/>
              </a:buClr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  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extracted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beam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 mode</a:t>
            </a:r>
            <a:endParaRPr lang="en-GB" sz="18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marL="265113" defTabSz="871538">
              <a:spcAft>
                <a:spcPts val="0"/>
              </a:spcAft>
              <a:buClr>
                <a:srgbClr val="4D3569"/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 Search for the Dark Photon</a:t>
            </a:r>
          </a:p>
          <a:p>
            <a:pPr marL="265113" defTabSz="871538">
              <a:spcAft>
                <a:spcPts val="600"/>
              </a:spcAft>
              <a:buClr>
                <a:srgbClr val="4D3569"/>
              </a:buClr>
              <a:defRPr/>
            </a:pPr>
            <a:r>
              <a:rPr lang="en-GB" sz="2000" b="1" dirty="0" smtClean="0">
                <a:solidFill>
                  <a:prstClr val="black"/>
                </a:solidFill>
                <a:latin typeface="Calibri"/>
                <a:cs typeface="Calibri"/>
              </a:rPr>
              <a:t> 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 </a:t>
            </a:r>
            <a:r>
              <a:rPr lang="de-DE" sz="2000" dirty="0" smtClean="0">
                <a:solidFill>
                  <a:prstClr val="black"/>
                </a:solidFill>
                <a:latin typeface="Calibri"/>
                <a:cs typeface="Calibri"/>
                <a:sym typeface="Wingdings"/>
              </a:rPr>
              <a:t> ERL mode</a:t>
            </a:r>
            <a:endParaRPr lang="en-GB" sz="18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marL="265113" algn="l" defTabSz="871538">
              <a:buClr>
                <a:srgbClr val="4D3569"/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 Frontier projects in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Particle, 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</a:rPr>
              <a:t>Hadron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, Nuclear Physics ….</a:t>
            </a:r>
          </a:p>
          <a:p>
            <a:pPr marL="265113" algn="l" defTabSz="871538" fontAlgn="base">
              <a:spcBef>
                <a:spcPct val="0"/>
              </a:spcBef>
              <a:buClr>
                <a:srgbClr val="4D3569"/>
              </a:buClr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Accelerator MESA: key initiative in PRISMA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6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Rechteck 5"/>
          <p:cNvSpPr/>
          <p:nvPr/>
        </p:nvSpPr>
        <p:spPr>
          <a:xfrm>
            <a:off x="1708813" y="2103310"/>
            <a:ext cx="6120043" cy="369332"/>
          </a:xfrm>
          <a:prstGeom prst="rect">
            <a:avLst/>
          </a:prstGeom>
          <a:effectLst>
            <a:outerShdw blurRad="50800" dist="38100" dir="270000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de-DE" b="1" u="sng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u="sng" dirty="0" smtClean="0">
                <a:solidFill>
                  <a:srgbClr val="FF0000"/>
                </a:solidFill>
                <a:latin typeface="Calibri"/>
                <a:cs typeface="Calibri"/>
              </a:rPr>
              <a:t>P2@MESA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:  Δsin</a:t>
            </a:r>
            <a:r>
              <a:rPr lang="de-DE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θ</a:t>
            </a:r>
            <a:r>
              <a:rPr lang="de-DE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= 4 x 10</a:t>
            </a:r>
            <a:r>
              <a:rPr lang="de-DE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de-DE" b="1" baseline="30000" dirty="0" smtClean="0">
                <a:solidFill>
                  <a:srgbClr val="FF0000"/>
                </a:solidFill>
                <a:latin typeface="Calibri"/>
                <a:cs typeface="Calibri"/>
              </a:rPr>
              <a:t>4 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(0.15 % , 0.1%)</a:t>
            </a:r>
            <a:endParaRPr lang="en-GB" b="1" dirty="0" smtClean="0">
              <a:solidFill>
                <a:srgbClr val="FF0000"/>
              </a:solidFill>
              <a:cs typeface="Calibri"/>
            </a:endParaRPr>
          </a:p>
        </p:txBody>
      </p:sp>
      <p:grpSp>
        <p:nvGrpSpPr>
          <p:cNvPr id="5" name="Gruppierung 13"/>
          <p:cNvGrpSpPr/>
          <p:nvPr/>
        </p:nvGrpSpPr>
        <p:grpSpPr>
          <a:xfrm>
            <a:off x="1346122" y="2608735"/>
            <a:ext cx="6097335" cy="3532936"/>
            <a:chOff x="1277111" y="2577773"/>
            <a:chExt cx="6097335" cy="3532936"/>
          </a:xfrm>
        </p:grpSpPr>
        <p:pic>
          <p:nvPicPr>
            <p:cNvPr id="6" name="Bild 7" descr="weinberg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111" y="2577773"/>
              <a:ext cx="6097335" cy="3532936"/>
            </a:xfrm>
            <a:prstGeom prst="rect">
              <a:avLst/>
            </a:prstGeom>
          </p:spPr>
        </p:pic>
        <p:sp>
          <p:nvSpPr>
            <p:cNvPr id="7" name="Textfeld 8"/>
            <p:cNvSpPr txBox="1"/>
            <p:nvPr/>
          </p:nvSpPr>
          <p:spPr>
            <a:xfrm>
              <a:off x="3259314" y="4578303"/>
              <a:ext cx="17235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2"/>
                  </a:solidFill>
                  <a:latin typeface="Calibri"/>
                  <a:cs typeface="Calibri"/>
                </a:rPr>
                <a:t>Standard Model </a:t>
              </a:r>
            </a:p>
            <a:p>
              <a:r>
                <a:rPr lang="en-GB" sz="1600" dirty="0" smtClean="0">
                  <a:solidFill>
                    <a:schemeClr val="tx2"/>
                  </a:solidFill>
                  <a:latin typeface="Calibri"/>
                  <a:cs typeface="Calibri"/>
                </a:rPr>
                <a:t>Running of sin</a:t>
              </a:r>
              <a:r>
                <a:rPr lang="en-GB" sz="1600" baseline="30000" dirty="0" smtClean="0">
                  <a:solidFill>
                    <a:schemeClr val="tx2"/>
                  </a:solidFill>
                  <a:latin typeface="Calibri"/>
                  <a:cs typeface="Calibri"/>
                </a:rPr>
                <a:t>2</a:t>
              </a:r>
              <a:r>
                <a:rPr lang="en-GB" sz="1600" dirty="0" smtClean="0">
                  <a:solidFill>
                    <a:schemeClr val="tx2"/>
                  </a:solidFill>
                  <a:latin typeface="Calibri"/>
                  <a:cs typeface="Calibri"/>
                </a:rPr>
                <a:t>θ</a:t>
              </a:r>
              <a:r>
                <a:rPr lang="en-GB" sz="1600" baseline="-25000" dirty="0" smtClean="0">
                  <a:solidFill>
                    <a:schemeClr val="tx2"/>
                  </a:solidFill>
                  <a:latin typeface="Calibri"/>
                  <a:cs typeface="Calibri"/>
                </a:rPr>
                <a:t>W</a:t>
              </a:r>
            </a:p>
          </p:txBody>
        </p:sp>
        <p:cxnSp>
          <p:nvCxnSpPr>
            <p:cNvPr id="8" name="Gerade Verbindung mit Pfeil 9"/>
            <p:cNvCxnSpPr/>
            <p:nvPr/>
          </p:nvCxnSpPr>
          <p:spPr>
            <a:xfrm rot="5400000" flipH="1" flipV="1">
              <a:off x="4163305" y="4046671"/>
              <a:ext cx="694107" cy="36915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hteck 10"/>
          <p:cNvSpPr/>
          <p:nvPr/>
        </p:nvSpPr>
        <p:spPr>
          <a:xfrm>
            <a:off x="3678185" y="3622769"/>
            <a:ext cx="660138" cy="292388"/>
          </a:xfrm>
          <a:prstGeom prst="rect">
            <a:avLst/>
          </a:prstGeom>
          <a:solidFill>
            <a:srgbClr val="D9D9D9"/>
          </a:solidFill>
        </p:spPr>
        <p:txBody>
          <a:bodyPr wrap="none">
            <a:spAutoFit/>
          </a:bodyPr>
          <a:lstStyle/>
          <a:p>
            <a:r>
              <a:rPr lang="en-GB" sz="1300" b="1" dirty="0" smtClean="0">
                <a:solidFill>
                  <a:srgbClr val="FF0000"/>
                </a:solidFill>
                <a:latin typeface="Arial"/>
                <a:cs typeface="Arial"/>
              </a:rPr>
              <a:t>MESA</a:t>
            </a:r>
            <a:endParaRPr lang="en-GB" sz="1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Freihandform 11"/>
          <p:cNvSpPr/>
          <p:nvPr/>
        </p:nvSpPr>
        <p:spPr>
          <a:xfrm>
            <a:off x="6467397" y="4890433"/>
            <a:ext cx="463550" cy="276225"/>
          </a:xfrm>
          <a:custGeom>
            <a:avLst/>
            <a:gdLst>
              <a:gd name="connsiteX0" fmla="*/ 57150 w 463550"/>
              <a:gd name="connsiteY0" fmla="*/ 0 h 276225"/>
              <a:gd name="connsiteX1" fmla="*/ 9525 w 463550"/>
              <a:gd name="connsiteY1" fmla="*/ 57150 h 276225"/>
              <a:gd name="connsiteX2" fmla="*/ 0 w 463550"/>
              <a:gd name="connsiteY2" fmla="*/ 149225 h 276225"/>
              <a:gd name="connsiteX3" fmla="*/ 107950 w 463550"/>
              <a:gd name="connsiteY3" fmla="*/ 276225 h 276225"/>
              <a:gd name="connsiteX4" fmla="*/ 434975 w 463550"/>
              <a:gd name="connsiteY4" fmla="*/ 273050 h 276225"/>
              <a:gd name="connsiteX5" fmla="*/ 463550 w 463550"/>
              <a:gd name="connsiteY5" fmla="*/ 190500 h 276225"/>
              <a:gd name="connsiteX6" fmla="*/ 444500 w 463550"/>
              <a:gd name="connsiteY6" fmla="*/ 63500 h 276225"/>
              <a:gd name="connsiteX7" fmla="*/ 76200 w 463550"/>
              <a:gd name="connsiteY7" fmla="*/ 123825 h 276225"/>
              <a:gd name="connsiteX8" fmla="*/ 57150 w 463550"/>
              <a:gd name="connsiteY8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550" h="276225">
                <a:moveTo>
                  <a:pt x="57150" y="0"/>
                </a:moveTo>
                <a:lnTo>
                  <a:pt x="9525" y="57150"/>
                </a:lnTo>
                <a:lnTo>
                  <a:pt x="0" y="149225"/>
                </a:lnTo>
                <a:lnTo>
                  <a:pt x="107950" y="276225"/>
                </a:lnTo>
                <a:lnTo>
                  <a:pt x="434975" y="273050"/>
                </a:lnTo>
                <a:lnTo>
                  <a:pt x="463550" y="190500"/>
                </a:lnTo>
                <a:lnTo>
                  <a:pt x="444500" y="63500"/>
                </a:lnTo>
                <a:lnTo>
                  <a:pt x="76200" y="123825"/>
                </a:lnTo>
                <a:cubicBezTo>
                  <a:pt x="77258" y="87842"/>
                  <a:pt x="78317" y="51858"/>
                  <a:pt x="57150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erade Verbindung 12"/>
          <p:cNvCxnSpPr/>
          <p:nvPr/>
        </p:nvCxnSpPr>
        <p:spPr>
          <a:xfrm flipV="1">
            <a:off x="6467397" y="4979333"/>
            <a:ext cx="88900" cy="6350"/>
          </a:xfrm>
          <a:prstGeom prst="line">
            <a:avLst/>
          </a:prstGeom>
          <a:ln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hteck 13"/>
          <p:cNvSpPr/>
          <p:nvPr/>
        </p:nvSpPr>
        <p:spPr>
          <a:xfrm>
            <a:off x="6535131" y="5013447"/>
            <a:ext cx="479425" cy="1397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13" name="Textfeld 19"/>
          <p:cNvSpPr txBox="1"/>
          <p:nvPr/>
        </p:nvSpPr>
        <p:spPr>
          <a:xfrm>
            <a:off x="307597" y="1266987"/>
            <a:ext cx="7521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 smtClean="0">
                <a:solidFill>
                  <a:srgbClr val="1F4987"/>
                </a:solidFill>
                <a:latin typeface="Calibri"/>
                <a:cs typeface="Calibri"/>
              </a:rPr>
              <a:t>P2 goal</a:t>
            </a:r>
            <a:r>
              <a:rPr lang="en-GB" sz="2400" b="1" dirty="0" smtClean="0">
                <a:solidFill>
                  <a:srgbClr val="1F4987"/>
                </a:solidFill>
                <a:latin typeface="Calibri"/>
                <a:cs typeface="Calibri"/>
              </a:rPr>
              <a:t>:  	Measure parity-violating Left-Right</a:t>
            </a:r>
            <a:r>
              <a:rPr lang="en-GB" b="1" dirty="0" smtClean="0">
                <a:solidFill>
                  <a:srgbClr val="1F4987"/>
                </a:solidFill>
                <a:latin typeface="Calibri"/>
                <a:cs typeface="Calibri"/>
              </a:rPr>
              <a:t> </a:t>
            </a:r>
            <a:r>
              <a:rPr lang="en-GB" sz="2400" b="1" dirty="0" smtClean="0">
                <a:solidFill>
                  <a:srgbClr val="1F4987"/>
                </a:solidFill>
                <a:latin typeface="Calibri"/>
                <a:cs typeface="Calibri"/>
              </a:rPr>
              <a:t>asymmetry  </a:t>
            </a:r>
          </a:p>
          <a:p>
            <a:r>
              <a:rPr lang="en-GB" b="1" dirty="0" smtClean="0">
                <a:solidFill>
                  <a:srgbClr val="1F4987"/>
                </a:solidFill>
                <a:latin typeface="Calibri"/>
                <a:cs typeface="Calibri"/>
              </a:rPr>
              <a:t>			</a:t>
            </a:r>
            <a:r>
              <a:rPr lang="en-GB" sz="2400" b="1" dirty="0" smtClean="0">
                <a:solidFill>
                  <a:srgbClr val="1F4987"/>
                </a:solidFill>
                <a:latin typeface="Calibri"/>
                <a:cs typeface="Calibri"/>
              </a:rPr>
              <a:t>A</a:t>
            </a:r>
            <a:r>
              <a:rPr lang="en-GB" sz="2400" b="1" baseline="-25000" dirty="0" smtClean="0">
                <a:solidFill>
                  <a:srgbClr val="1F4987"/>
                </a:solidFill>
                <a:latin typeface="Calibri"/>
                <a:cs typeface="Calibri"/>
              </a:rPr>
              <a:t>LR</a:t>
            </a:r>
            <a:r>
              <a:rPr lang="en-GB" sz="2400" b="1" dirty="0" smtClean="0">
                <a:solidFill>
                  <a:srgbClr val="1F4987"/>
                </a:solidFill>
                <a:latin typeface="Calibri"/>
                <a:cs typeface="Calibri"/>
              </a:rPr>
              <a:t>  of 20 </a:t>
            </a:r>
            <a:r>
              <a:rPr lang="de-DE" sz="2400" b="1" dirty="0" smtClean="0">
                <a:solidFill>
                  <a:srgbClr val="1F4987"/>
                </a:solidFill>
                <a:latin typeface="Calibri"/>
                <a:cs typeface="Calibri"/>
              </a:rPr>
              <a:t>x 10</a:t>
            </a:r>
            <a:r>
              <a:rPr lang="de-DE" sz="2400" b="1" baseline="30000" dirty="0" smtClean="0">
                <a:solidFill>
                  <a:srgbClr val="1F4987"/>
                </a:solidFill>
                <a:latin typeface="Calibri"/>
                <a:cs typeface="Calibri"/>
              </a:rPr>
              <a:t>-9 </a:t>
            </a:r>
            <a:r>
              <a:rPr lang="de-DE" sz="2400" b="1" dirty="0" err="1" smtClean="0">
                <a:solidFill>
                  <a:srgbClr val="1F4987"/>
                </a:solidFill>
                <a:latin typeface="Calibri"/>
                <a:cs typeface="Calibri"/>
              </a:rPr>
              <a:t>with</a:t>
            </a:r>
            <a:r>
              <a:rPr lang="de-DE" sz="2400" b="1" dirty="0" smtClean="0">
                <a:solidFill>
                  <a:srgbClr val="1F4987"/>
                </a:solidFill>
                <a:latin typeface="Calibri"/>
                <a:cs typeface="Calibri"/>
              </a:rPr>
              <a:t> 1.8% </a:t>
            </a:r>
            <a:r>
              <a:rPr lang="de-DE" sz="2400" b="1" dirty="0" err="1" smtClean="0">
                <a:solidFill>
                  <a:srgbClr val="1F4987"/>
                </a:solidFill>
                <a:latin typeface="Calibri"/>
                <a:cs typeface="Calibri"/>
              </a:rPr>
              <a:t>precision</a:t>
            </a:r>
            <a:r>
              <a:rPr lang="de-DE" sz="2400" b="1" dirty="0" smtClean="0">
                <a:solidFill>
                  <a:srgbClr val="1F4987"/>
                </a:solidFill>
                <a:latin typeface="Calibri"/>
                <a:cs typeface="Calibri"/>
              </a:rPr>
              <a:t> at </a:t>
            </a:r>
            <a:r>
              <a:rPr lang="de-DE" sz="2400" b="1" dirty="0" err="1" smtClean="0">
                <a:solidFill>
                  <a:srgbClr val="1F4987"/>
                </a:solidFill>
                <a:latin typeface="Calibri"/>
                <a:cs typeface="Calibri"/>
              </a:rPr>
              <a:t>low</a:t>
            </a:r>
            <a:r>
              <a:rPr lang="de-DE" sz="2400" b="1" dirty="0" smtClean="0">
                <a:solidFill>
                  <a:srgbClr val="1F4987"/>
                </a:solidFill>
                <a:latin typeface="Calibri"/>
                <a:cs typeface="Calibri"/>
              </a:rPr>
              <a:t> Q</a:t>
            </a:r>
            <a:r>
              <a:rPr lang="de-DE" sz="2400" b="1" baseline="30000" dirty="0" smtClean="0">
                <a:solidFill>
                  <a:srgbClr val="1F4987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4" name="Rechteck 22"/>
          <p:cNvSpPr/>
          <p:nvPr/>
        </p:nvSpPr>
        <p:spPr>
          <a:xfrm>
            <a:off x="319001" y="6111358"/>
            <a:ext cx="9451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Significant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test of SM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with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sensitivity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to New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up to 7 </a:t>
            </a:r>
            <a:r>
              <a:rPr lang="de-DE" b="1" dirty="0" err="1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TeV</a:t>
            </a:r>
            <a:r>
              <a:rPr lang="de-DE" b="1" dirty="0" smtClean="0">
                <a:solidFill>
                  <a:srgbClr val="80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66CC"/>
                </a:solidFill>
              </a:rPr>
              <a:t>Flagship Experiment at MESA: </a:t>
            </a:r>
            <a:r>
              <a:rPr lang="en-GB" i="1" dirty="0" smtClean="0">
                <a:solidFill>
                  <a:srgbClr val="0066CC"/>
                </a:solidFill>
                <a:latin typeface="Calibri" pitchFamily="84" charset="0"/>
              </a:rPr>
              <a:t>sin</a:t>
            </a:r>
            <a:r>
              <a:rPr lang="en-GB" i="1" baseline="30000" dirty="0" smtClean="0">
                <a:solidFill>
                  <a:srgbClr val="0066CC"/>
                </a:solidFill>
                <a:latin typeface="Calibri" pitchFamily="84" charset="0"/>
              </a:rPr>
              <a:t>2</a:t>
            </a:r>
            <a:r>
              <a:rPr lang="en-GB" i="1" dirty="0" smtClean="0">
                <a:solidFill>
                  <a:srgbClr val="0066CC"/>
                </a:solidFill>
                <a:latin typeface="Calibri" pitchFamily="84" charset="0"/>
              </a:rPr>
              <a:t>Θ</a:t>
            </a:r>
            <a:r>
              <a:rPr lang="en-GB" i="1" baseline="-25000" dirty="0" smtClean="0">
                <a:solidFill>
                  <a:srgbClr val="0066CC"/>
                </a:solidFill>
                <a:latin typeface="Calibri" pitchFamily="84" charset="0"/>
              </a:rPr>
              <a:t>W</a:t>
            </a:r>
            <a:endParaRPr lang="en-GB" baseline="-25000" dirty="0">
              <a:solidFill>
                <a:srgbClr val="0066CC"/>
              </a:solidFill>
              <a:latin typeface="Calibri" pitchFamily="84" charset="0"/>
            </a:endParaRPr>
          </a:p>
          <a:p>
            <a:endParaRPr 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6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8450"/>
            <a:ext cx="9144000" cy="6299200"/>
          </a:xfrm>
          <a:prstGeom prst="rect">
            <a:avLst/>
          </a:prstGeom>
        </p:spPr>
      </p:pic>
      <p:pic>
        <p:nvPicPr>
          <p:cNvPr id="7" name="Picture 6" descr="elsa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2996952"/>
            <a:ext cx="909340" cy="546584"/>
          </a:xfrm>
          <a:prstGeom prst="rect">
            <a:avLst/>
          </a:prstGeom>
        </p:spPr>
      </p:pic>
      <p:pic>
        <p:nvPicPr>
          <p:cNvPr id="8" name="Picture 7" descr="HISKPlogo.eps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228" y="3789040"/>
            <a:ext cx="998488" cy="907144"/>
          </a:xfrm>
          <a:prstGeom prst="rect">
            <a:avLst/>
          </a:prstGeom>
        </p:spPr>
      </p:pic>
      <p:pic>
        <p:nvPicPr>
          <p:cNvPr id="9" name="Picture 8" descr="Logo_UBo_h24_4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96" y="6016896"/>
            <a:ext cx="2299804" cy="495895"/>
          </a:xfrm>
          <a:prstGeom prst="rect">
            <a:avLst/>
          </a:prstGeom>
        </p:spPr>
      </p:pic>
      <p:pic>
        <p:nvPicPr>
          <p:cNvPr id="10" name="Picture 9" descr="SFB_Logo_2012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232756"/>
            <a:ext cx="1053480" cy="9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4" name="Bild 3" descr="Bildschirmfoto 2012-11-29 um 13.27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8" y="1174193"/>
            <a:ext cx="7062544" cy="53493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66CC"/>
                </a:solidFill>
              </a:rPr>
              <a:t>MESA as low energy electron accelerator facility</a:t>
            </a:r>
            <a:endParaRPr lang="en-GB" baseline="-25000" dirty="0">
              <a:solidFill>
                <a:srgbClr val="0066CC"/>
              </a:solidFill>
              <a:latin typeface="Calibri" pitchFamily="84" charset="0"/>
            </a:endParaRPr>
          </a:p>
          <a:p>
            <a:endParaRPr 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74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2636"/>
            <a:ext cx="70038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66CC"/>
                </a:solidFill>
              </a:rPr>
              <a:t>Summary: Perspectives are Excellent</a:t>
            </a:r>
            <a:endParaRPr lang="en-US" sz="3200" dirty="0">
              <a:solidFill>
                <a:srgbClr val="0066CC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98346"/>
              </p:ext>
            </p:extLst>
          </p:nvPr>
        </p:nvGraphicFramePr>
        <p:xfrm>
          <a:off x="179509" y="1124744"/>
          <a:ext cx="8866065" cy="50424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147"/>
                <a:gridCol w="1548172"/>
                <a:gridCol w="2232248"/>
                <a:gridCol w="1872208"/>
                <a:gridCol w="1917290"/>
              </a:tblGrid>
              <a:tr h="972108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Institutes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Facilities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Group-Applications</a:t>
                      </a:r>
                      <a:endParaRPr lang="en-US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851063">
                <a:tc>
                  <a:txBody>
                    <a:bodyPr/>
                    <a:lstStyle/>
                    <a:p>
                      <a:r>
                        <a:rPr lang="en-US" dirty="0" smtClean="0"/>
                        <a:t>Mainz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IKP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MAMI</a:t>
                      </a:r>
                    </a:p>
                    <a:p>
                      <a:r>
                        <a:rPr lang="en-US" dirty="0" smtClean="0"/>
                        <a:t>MESA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Nucleon/Meson Structure 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Spectroscopy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CRC1044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  <a:p>
                      <a:r>
                        <a:rPr lang="en-US" dirty="0" smtClean="0"/>
                        <a:t>PRISMA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Mainz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HIM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  <a:p>
                      <a:r>
                        <a:rPr lang="en-US" dirty="0" smtClean="0"/>
                        <a:t>IKP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FAIR-accelerator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  <a:p>
                      <a:r>
                        <a:rPr lang="en-US" dirty="0" smtClean="0"/>
                        <a:t>GSI-accelerator</a:t>
                      </a:r>
                    </a:p>
                    <a:p>
                      <a:r>
                        <a:rPr lang="en-US" dirty="0" smtClean="0"/>
                        <a:t>MESA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Hadron Physics</a:t>
                      </a:r>
                    </a:p>
                    <a:p>
                      <a:r>
                        <a:rPr lang="en-US" dirty="0" smtClean="0"/>
                        <a:t>Particle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PRISMA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Darmstadt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GSI</a:t>
                      </a:r>
                    </a:p>
                    <a:p>
                      <a:r>
                        <a:rPr lang="en-US" dirty="0" smtClean="0"/>
                        <a:t>(National Lab.)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FAIR-accelerator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(new)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Nuclear Physics</a:t>
                      </a:r>
                    </a:p>
                    <a:p>
                      <a:r>
                        <a:rPr lang="en-US" dirty="0" smtClean="0"/>
                        <a:t>Atomic Physics</a:t>
                      </a:r>
                    </a:p>
                    <a:p>
                      <a:r>
                        <a:rPr lang="en-US" dirty="0" smtClean="0"/>
                        <a:t>Hadron 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83595">
                <a:tc>
                  <a:txBody>
                    <a:bodyPr/>
                    <a:lstStyle/>
                    <a:p>
                      <a:r>
                        <a:rPr lang="en-US" dirty="0" smtClean="0"/>
                        <a:t>Bonn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HISKP</a:t>
                      </a:r>
                    </a:p>
                    <a:p>
                      <a:r>
                        <a:rPr lang="en-US" dirty="0" smtClean="0"/>
                        <a:t>IP</a:t>
                      </a:r>
                    </a:p>
                    <a:p>
                      <a:r>
                        <a:rPr lang="en-US" dirty="0" smtClean="0"/>
                        <a:t>(University)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Nucleon/Meson Spectroscopy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9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0" y="11588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Acceleration of Polarized Electrons</a:t>
            </a:r>
            <a:endParaRPr lang="en-US" b="1">
              <a:solidFill>
                <a:srgbClr val="00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57200" y="1341438"/>
            <a:ext cx="8229600" cy="5400675"/>
          </a:xfrm>
          <a:prstGeom prst="rect">
            <a:avLst/>
          </a:prstGeom>
        </p:spPr>
        <p:txBody>
          <a:bodyPr>
            <a:normAutofit/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+mn-ea"/>
                <a:cs typeface="ＭＳ Ｐゴシック" charset="0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+mn-ea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200" b="1" smtClean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Polarization preserving crossing of depolarizing resonances: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fast ramping (up to 2 Tesla/s)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precise closed orbit correction on fast ramp (rms &lt; 80</a:t>
            </a:r>
            <a:r>
              <a:rPr lang="en-US" sz="1900" smtClean="0">
                <a:latin typeface="Symbol" charset="0"/>
                <a:cs typeface="Times New Roman" charset="0"/>
              </a:rPr>
              <a:t>m</a:t>
            </a:r>
            <a:r>
              <a:rPr lang="en-US" sz="1900" smtClean="0">
                <a:latin typeface="Times New Roman" charset="0"/>
                <a:cs typeface="Times New Roman" charset="0"/>
              </a:rPr>
              <a:t>m)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compensation of tune-shifts (caused by eddy currents)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harmonic correction of resonance driving horizontal fields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tune jumping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1900" smtClean="0">
              <a:latin typeface="Times New Roman" charset="0"/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200" b="1" smtClean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→ Dedicated beam control and diagnostics implemented: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feed forward techniques for fast orbit corrections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harmonic correction based on spin response matrix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fast correctors (10ms), tune kickers, pulsed quadrupoles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fast BPM’s (1kHz) for CO measurement on energy ramp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1900" smtClean="0">
                <a:latin typeface="Times New Roman" charset="0"/>
                <a:cs typeface="Times New Roman" charset="0"/>
              </a:rPr>
              <a:t>polarimetry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1900" smtClean="0">
              <a:latin typeface="Times New Roman" charset="0"/>
              <a:cs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2200" b="1" smtClean="0">
                <a:solidFill>
                  <a:srgbClr val="C00000"/>
                </a:solidFill>
                <a:latin typeface="Times New Roman" charset="0"/>
                <a:cs typeface="Times New Roman" charset="0"/>
              </a:rPr>
              <a:t>Simulation of spin dynamics, development of dedicated software</a:t>
            </a:r>
            <a:endParaRPr lang="en-US" sz="2200" b="1" dirty="0">
              <a:solidFill>
                <a:srgbClr val="C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99" y="1016733"/>
            <a:ext cx="8412381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532" y="231031"/>
            <a:ext cx="587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Crystal Ball/TAPS Setup at ELSA (BONN)</a:t>
            </a:r>
            <a:endParaRPr lang="en-US" sz="24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3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DD0648-7C3A-3C46-884D-26274035739A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Frank Maas – Jlab Users Group Meeting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59532" y="231031"/>
            <a:ext cx="4700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</a:rPr>
              <a:t>BGO-OD Setup at ELSA (BONN)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" y="998606"/>
            <a:ext cx="8388424" cy="54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2520</Words>
  <Application>Microsoft Macintosh PowerPoint</Application>
  <PresentationFormat>On-screen Show (4:3)</PresentationFormat>
  <Paragraphs>586</Paragraphs>
  <Slides>61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Benutzerdefiniertes Design</vt:lpstr>
      <vt:lpstr>Hadron Physics Perspectives at ELSA (Bonn),  MAMI (Mainz), MESA (Mainz) and FAIR (Darmstadt)  2013 JLab Users Group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Frank Maas</cp:lastModifiedBy>
  <cp:revision>103</cp:revision>
  <dcterms:created xsi:type="dcterms:W3CDTF">2009-01-13T11:41:34Z</dcterms:created>
  <dcterms:modified xsi:type="dcterms:W3CDTF">2013-05-29T11:43:09Z</dcterms:modified>
</cp:coreProperties>
</file>