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72" r:id="rId2"/>
    <p:sldId id="401" r:id="rId3"/>
    <p:sldId id="420" r:id="rId4"/>
    <p:sldId id="402" r:id="rId5"/>
    <p:sldId id="418" r:id="rId6"/>
    <p:sldId id="403" r:id="rId7"/>
    <p:sldId id="404" r:id="rId8"/>
    <p:sldId id="304" r:id="rId9"/>
    <p:sldId id="360" r:id="rId10"/>
    <p:sldId id="412" r:id="rId11"/>
    <p:sldId id="364" r:id="rId12"/>
    <p:sldId id="415" r:id="rId13"/>
    <p:sldId id="416" r:id="rId14"/>
    <p:sldId id="308" r:id="rId15"/>
    <p:sldId id="407" r:id="rId16"/>
    <p:sldId id="419" r:id="rId17"/>
    <p:sldId id="410" r:id="rId18"/>
    <p:sldId id="411" r:id="rId19"/>
    <p:sldId id="413" r:id="rId20"/>
    <p:sldId id="417" r:id="rId21"/>
    <p:sldId id="371" r:id="rId22"/>
    <p:sldId id="348" r:id="rId23"/>
    <p:sldId id="276" r:id="rId24"/>
    <p:sldId id="368" r:id="rId25"/>
    <p:sldId id="408" r:id="rId26"/>
    <p:sldId id="409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345C8C"/>
    <a:srgbClr val="3F83BD"/>
    <a:srgbClr val="4489C2"/>
    <a:srgbClr val="0348D3"/>
    <a:srgbClr val="3F3FFF"/>
    <a:srgbClr val="0000D6"/>
    <a:srgbClr val="FFC000"/>
    <a:srgbClr val="00B05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4" autoAdjust="0"/>
    <p:restoredTop sz="94901" autoAdjust="0"/>
  </p:normalViewPr>
  <p:slideViewPr>
    <p:cSldViewPr>
      <p:cViewPr varScale="1">
        <p:scale>
          <a:sx n="61" d="100"/>
          <a:sy n="61" d="100"/>
        </p:scale>
        <p:origin x="35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22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161" cy="464180"/>
          </a:xfrm>
          <a:prstGeom prst="rect">
            <a:avLst/>
          </a:prstGeom>
        </p:spPr>
        <p:txBody>
          <a:bodyPr vert="horz" lIns="92277" tIns="46138" rIns="92277" bIns="461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636" y="0"/>
            <a:ext cx="3038161" cy="464180"/>
          </a:xfrm>
          <a:prstGeom prst="rect">
            <a:avLst/>
          </a:prstGeom>
        </p:spPr>
        <p:txBody>
          <a:bodyPr vert="horz" lIns="92277" tIns="46138" rIns="92277" bIns="46138" rtlCol="0"/>
          <a:lstStyle>
            <a:lvl1pPr algn="r">
              <a:defRPr sz="1300"/>
            </a:lvl1pPr>
          </a:lstStyle>
          <a:p>
            <a:fld id="{336DEAC5-EBA3-4C14-A38F-45E1383855C3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622"/>
            <a:ext cx="3038161" cy="464180"/>
          </a:xfrm>
          <a:prstGeom prst="rect">
            <a:avLst/>
          </a:prstGeom>
        </p:spPr>
        <p:txBody>
          <a:bodyPr vert="horz" lIns="92277" tIns="46138" rIns="92277" bIns="461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636" y="8830622"/>
            <a:ext cx="3038161" cy="464180"/>
          </a:xfrm>
          <a:prstGeom prst="rect">
            <a:avLst/>
          </a:prstGeom>
        </p:spPr>
        <p:txBody>
          <a:bodyPr vert="horz" lIns="92277" tIns="46138" rIns="92277" bIns="46138" rtlCol="0" anchor="b"/>
          <a:lstStyle>
            <a:lvl1pPr algn="r">
              <a:defRPr sz="1300"/>
            </a:lvl1pPr>
          </a:lstStyle>
          <a:p>
            <a:fld id="{64EAF078-57F1-4AA0-BB9F-F16B9B78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1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r">
              <a:defRPr sz="1300"/>
            </a:lvl1pPr>
          </a:lstStyle>
          <a:p>
            <a:fld id="{04262ED1-C39A-43D4-8E28-DA48C4051F4A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5" tIns="46573" rIns="93145" bIns="465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45" tIns="46573" rIns="93145" bIns="465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r">
              <a:defRPr sz="1300"/>
            </a:lvl1pPr>
          </a:lstStyle>
          <a:p>
            <a:fld id="{E68FBD92-9632-4B1E-B382-96F7DE1D7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3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6FAA4C9C-9457-4F04-B520-40FDB9F445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DCB1512C-DD06-432C-A6AD-8FEBE27BD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699" name="Header Placeholder 3">
            <a:extLst>
              <a:ext uri="{FF2B5EF4-FFF2-40B4-BE49-F238E27FC236}">
                <a16:creationId xmlns:a16="http://schemas.microsoft.com/office/drawing/2014/main" id="{C6F1DB14-5F6A-4476-A3F9-2736597ECC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t>NSF-NSAC</a:t>
            </a:r>
          </a:p>
        </p:txBody>
      </p:sp>
      <p:sp>
        <p:nvSpPr>
          <p:cNvPr id="29700" name="Date Placeholder 4">
            <a:extLst>
              <a:ext uri="{FF2B5EF4-FFF2-40B4-BE49-F238E27FC236}">
                <a16:creationId xmlns:a16="http://schemas.microsoft.com/office/drawing/2014/main" id="{7A22EDEB-F887-48F7-972D-BF199200D7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t>6/2/2017</a:t>
            </a:r>
          </a:p>
        </p:txBody>
      </p:sp>
      <p:sp>
        <p:nvSpPr>
          <p:cNvPr id="29701" name="Footer Placeholder 5">
            <a:extLst>
              <a:ext uri="{FF2B5EF4-FFF2-40B4-BE49-F238E27FC236}">
                <a16:creationId xmlns:a16="http://schemas.microsoft.com/office/drawing/2014/main" id="{A390EF13-E9EC-4725-B1F6-AA4586485D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9064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284413" indent="1588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41613" indent="1588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98813" indent="1588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656013" indent="1588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29702" name="Slide Number Placeholder 6">
            <a:extLst>
              <a:ext uri="{FF2B5EF4-FFF2-40B4-BE49-F238E27FC236}">
                <a16:creationId xmlns:a16="http://schemas.microsoft.com/office/drawing/2014/main" id="{80F7F6F8-77A8-4441-9B6B-C09D2F838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A2A1FB3-6C40-437F-99EF-526D55208EC0}" type="slidenum">
              <a:rPr lang="en-US" altLang="en-US" smtClean="0"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5</a:t>
            </a:fld>
            <a:endParaRPr lang="en-US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313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68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7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2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56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55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24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81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45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3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fld id="{55CD4568-936B-4E73-8927-6331092C75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8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2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fld id="{55CD4568-936B-4E73-8927-6331092C75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83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5EA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fld id="{55CD4568-936B-4E73-8927-6331092C75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31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53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7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2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9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7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740" y="6324600"/>
            <a:ext cx="507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5CD4568-936B-4E73-8927-6331092C75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7672" y="6359245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Users’ Meeting                     JUN-2018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9237" y="6126163"/>
            <a:ext cx="4886038" cy="746298"/>
            <a:chOff x="-9237" y="5787738"/>
            <a:chExt cx="5449134" cy="1084723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99273" y="5944936"/>
              <a:ext cx="4940624" cy="9210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7485" h="337">
                  <a:moveTo>
                    <a:pt x="0" y="2"/>
                  </a:moveTo>
                  <a:lnTo>
                    <a:pt x="7485" y="337"/>
                  </a:lnTo>
                  <a:lnTo>
                    <a:pt x="5558" y="337"/>
                  </a:lnTo>
                  <a:lnTo>
                    <a:pt x="1" y="0"/>
                  </a:lnTo>
                </a:path>
              </a:pathLst>
            </a:custGeom>
            <a:solidFill>
              <a:schemeClr val="tx1">
                <a:lumMod val="95000"/>
                <a:lumOff val="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85717" y="5939011"/>
              <a:ext cx="3690451" cy="93345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591" h="588">
                  <a:moveTo>
                    <a:pt x="0" y="0"/>
                  </a:moveTo>
                  <a:lnTo>
                    <a:pt x="5591" y="585"/>
                  </a:lnTo>
                  <a:lnTo>
                    <a:pt x="4415" y="588"/>
                  </a:lnTo>
                  <a:lnTo>
                    <a:pt x="12" y="4"/>
                  </a:lnTo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7" name="Right Triangle 16"/>
            <p:cNvSpPr>
              <a:spLocks/>
            </p:cNvSpPr>
            <p:nvPr/>
          </p:nvSpPr>
          <p:spPr bwMode="auto">
            <a:xfrm>
              <a:off x="-6042" y="5791253"/>
              <a:ext cx="3402314" cy="1080868"/>
            </a:xfrm>
            <a:prstGeom prst="rtTriangle">
              <a:avLst/>
            </a:prstGeom>
            <a:blipFill>
              <a:blip r:embed="rId1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-9237" y="5787738"/>
              <a:ext cx="3405509" cy="108438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22650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4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5EA4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sf.gov/mps/broadening_participation/index.js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hicks@nsf.gov" TargetMode="External"/><Relationship Id="rId2" Type="http://schemas.openxmlformats.org/officeDocument/2006/relationships/hyperlink" Target="mailto:aopper@nsf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jgarcia@nsf.g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careers/rotator/index.jsp" TargetMode="External"/><Relationship Id="rId2" Type="http://schemas.openxmlformats.org/officeDocument/2006/relationships/hyperlink" Target="http://www.nsf.gov/pubs/2015/phy15001/phy15001.jsp?org=PH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opper@nsf.gov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mailto:ejgarcia@nsf.gov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pubs/policydocs/pappg17_1/index.js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28" y="524837"/>
            <a:ext cx="7391400" cy="1454451"/>
          </a:xfrm>
        </p:spPr>
        <p:txBody>
          <a:bodyPr>
            <a:noAutofit/>
          </a:bodyPr>
          <a:lstStyle/>
          <a:p>
            <a:r>
              <a:rPr lang="en-US" dirty="0"/>
              <a:t>Report from NSF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Allena K. Opper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740" y="2364250"/>
            <a:ext cx="6096000" cy="1753809"/>
          </a:xfrm>
        </p:spPr>
        <p:txBody>
          <a:bodyPr>
            <a:normAutofit/>
          </a:bodyPr>
          <a:lstStyle/>
          <a:p>
            <a:pPr marL="566928" indent="-457200"/>
            <a:r>
              <a:rPr lang="en-US" sz="2800" dirty="0"/>
              <a:t>Budget</a:t>
            </a:r>
          </a:p>
          <a:p>
            <a:pPr marL="566928" indent="-457200"/>
            <a:r>
              <a:rPr lang="en-US" sz="2800" dirty="0"/>
              <a:t>Funding Opportunities</a:t>
            </a:r>
          </a:p>
          <a:p>
            <a:pPr marL="566928" indent="-457200"/>
            <a:r>
              <a:rPr lang="en-US" sz="2800" dirty="0"/>
              <a:t>Final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BE4785-5C32-4FCB-B7CC-54B3E258F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19" y="3656630"/>
            <a:ext cx="3773281" cy="2773362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0D6C43-B8F9-4350-8D9A-DEDF6FB118DF}"/>
              </a:ext>
            </a:extLst>
          </p:cNvPr>
          <p:cNvSpPr/>
          <p:nvPr/>
        </p:nvSpPr>
        <p:spPr>
          <a:xfrm>
            <a:off x="-19264" y="6400926"/>
            <a:ext cx="9235440" cy="457200"/>
          </a:xfrm>
          <a:prstGeom prst="rect">
            <a:avLst/>
          </a:prstGeom>
          <a:solidFill>
            <a:srgbClr val="345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02EEA1-3034-4385-81B6-F2C518BFF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4" y="5365017"/>
            <a:ext cx="5450858" cy="10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33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763" y="0"/>
            <a:ext cx="7391400" cy="1096962"/>
          </a:xfrm>
        </p:spPr>
        <p:txBody>
          <a:bodyPr>
            <a:normAutofit/>
          </a:bodyPr>
          <a:lstStyle/>
          <a:p>
            <a:r>
              <a:rPr lang="en-US" sz="3800" dirty="0"/>
              <a:t>Midscale:  nEDM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21628" y="5947771"/>
            <a:ext cx="492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PIs: Brad </a:t>
            </a:r>
            <a:r>
              <a:rPr lang="en-US" dirty="0" err="1">
                <a:solidFill>
                  <a:srgbClr val="C00000"/>
                </a:solidFill>
              </a:rPr>
              <a:t>Filippone</a:t>
            </a:r>
            <a:r>
              <a:rPr lang="en-US" dirty="0">
                <a:solidFill>
                  <a:srgbClr val="C00000"/>
                </a:solidFill>
              </a:rPr>
              <a:t> (Caltech) and Doug Beck (UIUC)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3881" y="1147099"/>
            <a:ext cx="76599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Critical Component Design </a:t>
            </a:r>
            <a:r>
              <a:rPr lang="en-US" sz="2400" dirty="0">
                <a:sym typeface="Wingdings" panose="05000000000000000000" pitchFamily="2" charset="2"/>
              </a:rPr>
              <a:t> Large Subsystem Integration  </a:t>
            </a:r>
            <a:r>
              <a:rPr lang="en-US" sz="2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8CD70-7FAB-4D2E-B1A8-0C7998E4A7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" y="74965"/>
            <a:ext cx="850392" cy="850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64C90-FDB3-4EF5-88E0-403E9D4A4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64" y="1542827"/>
            <a:ext cx="3596720" cy="535916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8173A0-13E8-4962-B1B1-BCD7B59CF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864" y="1999370"/>
            <a:ext cx="4190999" cy="3484131"/>
          </a:xfrm>
        </p:spPr>
        <p:txBody>
          <a:bodyPr>
            <a:noAutofit/>
          </a:bodyPr>
          <a:lstStyle/>
          <a:p>
            <a:r>
              <a:rPr lang="en-US" sz="2400" dirty="0"/>
              <a:t>Prepare polarized </a:t>
            </a:r>
            <a:r>
              <a:rPr lang="en-US" sz="2400" baseline="30000" dirty="0"/>
              <a:t>3</a:t>
            </a:r>
            <a:r>
              <a:rPr lang="en-US" sz="2400" dirty="0"/>
              <a:t>He</a:t>
            </a:r>
          </a:p>
          <a:p>
            <a:r>
              <a:rPr lang="en-US" sz="2400" dirty="0"/>
              <a:t>Isotopically purify </a:t>
            </a:r>
            <a:r>
              <a:rPr lang="en-US" sz="2400" baseline="30000" dirty="0"/>
              <a:t>4</a:t>
            </a:r>
            <a:r>
              <a:rPr lang="en-US" sz="2400" dirty="0"/>
              <a:t>He; each </a:t>
            </a:r>
            <a:r>
              <a:rPr lang="en-US" sz="2400" dirty="0" err="1"/>
              <a:t>meas’t</a:t>
            </a:r>
            <a:r>
              <a:rPr lang="en-US" sz="2400" dirty="0"/>
              <a:t> cycle</a:t>
            </a:r>
          </a:p>
          <a:p>
            <a:r>
              <a:rPr lang="en-US" sz="2400" dirty="0"/>
              <a:t>Generate electric field</a:t>
            </a:r>
          </a:p>
          <a:p>
            <a:r>
              <a:rPr lang="en-US" sz="2400" dirty="0"/>
              <a:t>Store </a:t>
            </a:r>
            <a:r>
              <a:rPr lang="en-US" sz="2400" baseline="30000" dirty="0"/>
              <a:t>3</a:t>
            </a:r>
            <a:r>
              <a:rPr lang="en-US" sz="2400" dirty="0"/>
              <a:t>He &amp; neutrons</a:t>
            </a:r>
          </a:p>
          <a:p>
            <a:r>
              <a:rPr lang="en-US" sz="2400" dirty="0"/>
              <a:t>Monitor </a:t>
            </a:r>
            <a:r>
              <a:rPr lang="en-US" sz="2400" baseline="30000" dirty="0"/>
              <a:t>3</a:t>
            </a:r>
            <a:r>
              <a:rPr lang="en-US" sz="2400" dirty="0"/>
              <a:t>He &amp; neutron precession frequencies</a:t>
            </a:r>
          </a:p>
          <a:p>
            <a:r>
              <a:rPr lang="en-US" sz="2400" dirty="0"/>
              <a:t>Generate uniform B-field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4A70E-37CE-4527-91A7-0F18F13F9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3360384" y="5304925"/>
            <a:ext cx="713343" cy="373887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4837408D-06DB-4DF2-BCB9-609D5BF9E2A4}"/>
              </a:ext>
            </a:extLst>
          </p:cNvPr>
          <p:cNvSpPr/>
          <p:nvPr/>
        </p:nvSpPr>
        <p:spPr>
          <a:xfrm>
            <a:off x="4267315" y="2106685"/>
            <a:ext cx="211098" cy="712715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A6B625-CEE9-4632-A6E7-F753656C0651}"/>
              </a:ext>
            </a:extLst>
          </p:cNvPr>
          <p:cNvCxnSpPr>
            <a:stCxn id="14" idx="1"/>
          </p:cNvCxnSpPr>
          <p:nvPr/>
        </p:nvCxnSpPr>
        <p:spPr>
          <a:xfrm flipH="1">
            <a:off x="1447800" y="2463043"/>
            <a:ext cx="2819515" cy="2039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>
            <a:extLst>
              <a:ext uri="{FF2B5EF4-FFF2-40B4-BE49-F238E27FC236}">
                <a16:creationId xmlns:a16="http://schemas.microsoft.com/office/drawing/2014/main" id="{C1E143A2-5247-47CA-B64B-3C1DC876A36D}"/>
              </a:ext>
            </a:extLst>
          </p:cNvPr>
          <p:cNvSpPr/>
          <p:nvPr/>
        </p:nvSpPr>
        <p:spPr>
          <a:xfrm>
            <a:off x="4267315" y="3383258"/>
            <a:ext cx="158324" cy="1493542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DEF9D7-BFFF-4F06-B5A0-8E2AA7D5D3F8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1981201" y="4130029"/>
            <a:ext cx="2286114" cy="80023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DE4955-1D17-48E7-A4FB-B3EFF5E3D20B}"/>
              </a:ext>
            </a:extLst>
          </p:cNvPr>
          <p:cNvCxnSpPr>
            <a:cxnSpLocks/>
          </p:cNvCxnSpPr>
          <p:nvPr/>
        </p:nvCxnSpPr>
        <p:spPr>
          <a:xfrm flipH="1">
            <a:off x="2209800" y="5126349"/>
            <a:ext cx="2192647" cy="12047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4845C8A-5695-4A11-960C-3BF102A75C1D}"/>
              </a:ext>
            </a:extLst>
          </p:cNvPr>
          <p:cNvSpPr txBox="1"/>
          <p:nvPr/>
        </p:nvSpPr>
        <p:spPr>
          <a:xfrm>
            <a:off x="4047063" y="914359"/>
            <a:ext cx="598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318" y="1126019"/>
            <a:ext cx="4829918" cy="4823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767"/>
            <a:ext cx="7848600" cy="1096962"/>
          </a:xfrm>
        </p:spPr>
        <p:txBody>
          <a:bodyPr>
            <a:normAutofit/>
          </a:bodyPr>
          <a:lstStyle/>
          <a:p>
            <a:r>
              <a:rPr lang="en-US" sz="3800" dirty="0"/>
              <a:t>Midscale:  MUSE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1886" y="6324600"/>
            <a:ext cx="507492" cy="365125"/>
          </a:xfrm>
        </p:spPr>
        <p:txBody>
          <a:bodyPr/>
          <a:lstStyle/>
          <a:p>
            <a:fld id="{55CD4568-936B-4E73-8927-6331092C754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0934" y="816924"/>
            <a:ext cx="69018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Proton Radius Problem</a:t>
            </a:r>
            <a:r>
              <a:rPr lang="en-US" sz="2400" dirty="0"/>
              <a:t>: Atomic </a:t>
            </a:r>
            <a:r>
              <a:rPr lang="en-US" sz="2400" dirty="0" err="1"/>
              <a:t>meas’t</a:t>
            </a:r>
            <a:r>
              <a:rPr lang="en-US" sz="2400" dirty="0"/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-H </a:t>
            </a:r>
            <a:r>
              <a:rPr lang="en-US" sz="2400" dirty="0">
                <a:sym typeface="Wingdings" panose="05000000000000000000" pitchFamily="2" charset="2"/>
              </a:rPr>
              <a:t> p radius 7 </a:t>
            </a:r>
            <a:r>
              <a:rPr lang="en-US" sz="2400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sz="2400" dirty="0">
                <a:sym typeface="Wingdings" panose="05000000000000000000" pitchFamily="2" charset="2"/>
              </a:rPr>
              <a:t> smaller than e-H and e-p scattering</a:t>
            </a:r>
          </a:p>
          <a:p>
            <a:endParaRPr lang="en-US" sz="1000" dirty="0"/>
          </a:p>
          <a:p>
            <a:r>
              <a:rPr lang="en-US" sz="2400" dirty="0">
                <a:solidFill>
                  <a:srgbClr val="005EA4"/>
                </a:solidFill>
              </a:rPr>
              <a:t>Precise comparison of e-p and </a:t>
            </a:r>
            <a:r>
              <a:rPr lang="en-US" sz="2400" dirty="0">
                <a:solidFill>
                  <a:srgbClr val="005EA4"/>
                </a:solidFill>
                <a:latin typeface="Symbol" panose="05050102010706020507" pitchFamily="18" charset="2"/>
              </a:rPr>
              <a:t>m</a:t>
            </a:r>
            <a:r>
              <a:rPr lang="en-US" sz="2400" dirty="0">
                <a:solidFill>
                  <a:srgbClr val="005EA4"/>
                </a:solidFill>
              </a:rPr>
              <a:t>-p</a:t>
            </a:r>
          </a:p>
          <a:p>
            <a:r>
              <a:rPr lang="en-US" sz="2400" dirty="0">
                <a:solidFill>
                  <a:srgbClr val="005EA4"/>
                </a:solidFill>
              </a:rPr>
              <a:t> scattering @ PSI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5340215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PIs: R. Gilman (Rutgers), E. Downie (GWU), M. Kohl (Hampton), W. Lorenzon (U </a:t>
            </a:r>
            <a:r>
              <a:rPr lang="en-US" dirty="0" err="1">
                <a:solidFill>
                  <a:srgbClr val="C00000"/>
                </a:solidFill>
              </a:rPr>
              <a:t>Mich</a:t>
            </a:r>
            <a:r>
              <a:rPr lang="en-US" dirty="0">
                <a:solidFill>
                  <a:srgbClr val="C00000"/>
                </a:solidFill>
              </a:rPr>
              <a:t>), S. Strauch (USC)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7DF926-87BB-4878-9F5B-72952BEE4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90" y="2526384"/>
            <a:ext cx="4178151" cy="2745441"/>
          </a:xfrm>
        </p:spPr>
        <p:txBody>
          <a:bodyPr>
            <a:noAutofit/>
          </a:bodyPr>
          <a:lstStyle/>
          <a:p>
            <a:r>
              <a:rPr lang="en-US" sz="2000" dirty="0"/>
              <a:t>Preparing for full commissioning run (late Fall 2018)</a:t>
            </a:r>
          </a:p>
          <a:p>
            <a:r>
              <a:rPr lang="en-US" sz="2000" dirty="0"/>
              <a:t>Data taking: 20 weeks,         May – Dec,  2019</a:t>
            </a:r>
          </a:p>
          <a:p>
            <a:r>
              <a:rPr lang="en-US" sz="2000" dirty="0"/>
              <a:t>Goal: 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 for elastic scattering of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+/- and e+/- with sub sub-1% relative precision over Q</a:t>
            </a:r>
            <a:r>
              <a:rPr lang="en-US" sz="2000" baseline="30000" dirty="0"/>
              <a:t>2</a:t>
            </a:r>
            <a:r>
              <a:rPr lang="en-US" sz="2000" dirty="0"/>
              <a:t> from 0.002 to 0.07 GeV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8283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1886" y="6324600"/>
            <a:ext cx="507492" cy="365125"/>
          </a:xfrm>
        </p:spPr>
        <p:txBody>
          <a:bodyPr/>
          <a:lstStyle/>
          <a:p>
            <a:fld id="{55CD4568-936B-4E73-8927-6331092C754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73224-A19C-451C-9C5C-2E8378D3EEA9}"/>
              </a:ext>
            </a:extLst>
          </p:cNvPr>
          <p:cNvSpPr txBox="1"/>
          <p:nvPr/>
        </p:nvSpPr>
        <p:spPr>
          <a:xfrm>
            <a:off x="5808673" y="1318937"/>
            <a:ext cx="26617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Straw Tube Tracker Frame </a:t>
            </a:r>
          </a:p>
          <a:p>
            <a:pPr algn="ctr"/>
            <a:r>
              <a:rPr lang="en-US" dirty="0"/>
              <a:t>lowered into place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289"/>
            <a:ext cx="7848600" cy="1096962"/>
          </a:xfrm>
        </p:spPr>
        <p:txBody>
          <a:bodyPr>
            <a:normAutofit/>
          </a:bodyPr>
          <a:lstStyle/>
          <a:p>
            <a:r>
              <a:rPr lang="en-US" sz="3800" dirty="0"/>
              <a:t>Midscale:  MUSE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E4F86-A759-48D1-AE39-EA12D5C07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170" y="1951635"/>
            <a:ext cx="3062731" cy="43865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F63E15-F8FC-4FC7-92C0-9985C643E489}"/>
              </a:ext>
            </a:extLst>
          </p:cNvPr>
          <p:cNvSpPr txBox="1"/>
          <p:nvPr/>
        </p:nvSpPr>
        <p:spPr>
          <a:xfrm>
            <a:off x="260934" y="816924"/>
            <a:ext cx="69018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Proton Radius Problem: Atomic </a:t>
            </a:r>
            <a:r>
              <a:rPr lang="en-US" sz="2400" dirty="0" err="1"/>
              <a:t>meas’t</a:t>
            </a:r>
            <a:r>
              <a:rPr lang="en-US" sz="2400" dirty="0"/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-H </a:t>
            </a:r>
            <a:r>
              <a:rPr lang="en-US" sz="2400" dirty="0">
                <a:sym typeface="Wingdings" panose="05000000000000000000" pitchFamily="2" charset="2"/>
              </a:rPr>
              <a:t> p radius 7 </a:t>
            </a:r>
            <a:r>
              <a:rPr lang="en-US" sz="2400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sz="2400" dirty="0">
                <a:sym typeface="Wingdings" panose="05000000000000000000" pitchFamily="2" charset="2"/>
              </a:rPr>
              <a:t> smaller than e-H and e-p scattering</a:t>
            </a:r>
          </a:p>
          <a:p>
            <a:endParaRPr lang="en-US" sz="1000" dirty="0"/>
          </a:p>
          <a:p>
            <a:r>
              <a:rPr lang="en-US" sz="2400" dirty="0">
                <a:solidFill>
                  <a:srgbClr val="005EA4"/>
                </a:solidFill>
              </a:rPr>
              <a:t>Precise comparison of e-p and </a:t>
            </a:r>
            <a:r>
              <a:rPr lang="en-US" sz="2400" dirty="0">
                <a:solidFill>
                  <a:srgbClr val="005EA4"/>
                </a:solidFill>
                <a:latin typeface="Symbol" panose="05050102010706020507" pitchFamily="18" charset="2"/>
              </a:rPr>
              <a:t>m</a:t>
            </a:r>
            <a:r>
              <a:rPr lang="en-US" sz="2400" dirty="0">
                <a:solidFill>
                  <a:srgbClr val="005EA4"/>
                </a:solidFill>
              </a:rPr>
              <a:t>-p</a:t>
            </a:r>
          </a:p>
          <a:p>
            <a:r>
              <a:rPr lang="en-US" sz="2400" dirty="0">
                <a:solidFill>
                  <a:srgbClr val="005EA4"/>
                </a:solidFill>
              </a:rPr>
              <a:t> scattering @ PSI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5487F0-725A-400A-9A51-042CDAFAE6E5}"/>
              </a:ext>
            </a:extLst>
          </p:cNvPr>
          <p:cNvSpPr txBox="1"/>
          <p:nvPr/>
        </p:nvSpPr>
        <p:spPr>
          <a:xfrm>
            <a:off x="609600" y="5340215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PIs: R. Gilman (Rutgers), E. Downie (GWU), M. Kohl (Hampton), W. Lorenzon (U </a:t>
            </a:r>
            <a:r>
              <a:rPr lang="en-US" dirty="0" err="1">
                <a:solidFill>
                  <a:srgbClr val="C00000"/>
                </a:solidFill>
              </a:rPr>
              <a:t>Mich</a:t>
            </a:r>
            <a:r>
              <a:rPr lang="en-US" dirty="0">
                <a:solidFill>
                  <a:srgbClr val="C00000"/>
                </a:solidFill>
              </a:rPr>
              <a:t>), S. Strauch (USC)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9C288B6-224E-4E71-A436-6A8D5D876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90" y="2526384"/>
            <a:ext cx="4178151" cy="2745441"/>
          </a:xfrm>
        </p:spPr>
        <p:txBody>
          <a:bodyPr>
            <a:noAutofit/>
          </a:bodyPr>
          <a:lstStyle/>
          <a:p>
            <a:r>
              <a:rPr lang="en-US" sz="2000" dirty="0"/>
              <a:t>Preparing for full commissioning run (late Fall 2018)</a:t>
            </a:r>
          </a:p>
          <a:p>
            <a:r>
              <a:rPr lang="en-US" sz="2000" dirty="0"/>
              <a:t>Data taking: 20 weeks,         May – Dec,  2019</a:t>
            </a:r>
          </a:p>
          <a:p>
            <a:r>
              <a:rPr lang="en-US" sz="2000" dirty="0"/>
              <a:t>Goal: 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 for elastic scattering of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+/- and e+/- with sub sub-1% relative precision over Q</a:t>
            </a:r>
            <a:r>
              <a:rPr lang="en-US" sz="2000" baseline="30000" dirty="0"/>
              <a:t>2</a:t>
            </a:r>
            <a:r>
              <a:rPr lang="en-US" sz="2000" dirty="0"/>
              <a:t> from 0.002 to 0.07 GeV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533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1886" y="6324600"/>
            <a:ext cx="507492" cy="365125"/>
          </a:xfrm>
        </p:spPr>
        <p:txBody>
          <a:bodyPr/>
          <a:lstStyle/>
          <a:p>
            <a:fld id="{55CD4568-936B-4E73-8927-6331092C754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73224-A19C-451C-9C5C-2E8378D3EEA9}"/>
              </a:ext>
            </a:extLst>
          </p:cNvPr>
          <p:cNvSpPr txBox="1"/>
          <p:nvPr/>
        </p:nvSpPr>
        <p:spPr>
          <a:xfrm>
            <a:off x="4876041" y="2934500"/>
            <a:ext cx="1261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Cryotarget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289"/>
            <a:ext cx="7848600" cy="1096962"/>
          </a:xfrm>
        </p:spPr>
        <p:txBody>
          <a:bodyPr>
            <a:normAutofit/>
          </a:bodyPr>
          <a:lstStyle/>
          <a:p>
            <a:r>
              <a:rPr lang="en-US" sz="3800" dirty="0"/>
              <a:t>Midscale:  MUSE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1FA0EF-49E5-4439-A2D1-37AA738E4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358" y="1265133"/>
            <a:ext cx="2825137" cy="50252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D5E9E1-97DB-4DDF-B636-31EA04F6F0E7}"/>
              </a:ext>
            </a:extLst>
          </p:cNvPr>
          <p:cNvSpPr txBox="1"/>
          <p:nvPr/>
        </p:nvSpPr>
        <p:spPr>
          <a:xfrm>
            <a:off x="260934" y="816924"/>
            <a:ext cx="69018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Proton Radius Problem: Atomic </a:t>
            </a:r>
            <a:r>
              <a:rPr lang="en-US" sz="2400" dirty="0" err="1"/>
              <a:t>meas’t</a:t>
            </a:r>
            <a:r>
              <a:rPr lang="en-US" sz="2400" dirty="0"/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-H </a:t>
            </a:r>
            <a:r>
              <a:rPr lang="en-US" sz="2400" dirty="0">
                <a:sym typeface="Wingdings" panose="05000000000000000000" pitchFamily="2" charset="2"/>
              </a:rPr>
              <a:t> p radius 7 </a:t>
            </a:r>
            <a:r>
              <a:rPr lang="en-US" sz="2400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sz="2400" dirty="0">
                <a:sym typeface="Wingdings" panose="05000000000000000000" pitchFamily="2" charset="2"/>
              </a:rPr>
              <a:t> smaller than e-H and e-p scattering</a:t>
            </a:r>
          </a:p>
          <a:p>
            <a:endParaRPr lang="en-US" sz="1000" dirty="0"/>
          </a:p>
          <a:p>
            <a:r>
              <a:rPr lang="en-US" sz="2400" dirty="0">
                <a:solidFill>
                  <a:srgbClr val="005EA4"/>
                </a:solidFill>
              </a:rPr>
              <a:t>Precise comparison of e-p and </a:t>
            </a:r>
            <a:r>
              <a:rPr lang="en-US" sz="2400" dirty="0">
                <a:solidFill>
                  <a:srgbClr val="005EA4"/>
                </a:solidFill>
                <a:latin typeface="Symbol" panose="05050102010706020507" pitchFamily="18" charset="2"/>
              </a:rPr>
              <a:t>m</a:t>
            </a:r>
            <a:r>
              <a:rPr lang="en-US" sz="2400" dirty="0">
                <a:solidFill>
                  <a:srgbClr val="005EA4"/>
                </a:solidFill>
              </a:rPr>
              <a:t>-p</a:t>
            </a:r>
          </a:p>
          <a:p>
            <a:r>
              <a:rPr lang="en-US" sz="2400" dirty="0">
                <a:solidFill>
                  <a:srgbClr val="005EA4"/>
                </a:solidFill>
              </a:rPr>
              <a:t> scattering @ PSI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D08F32-3DF3-45F7-9EBC-A253692FCBAD}"/>
              </a:ext>
            </a:extLst>
          </p:cNvPr>
          <p:cNvSpPr txBox="1"/>
          <p:nvPr/>
        </p:nvSpPr>
        <p:spPr>
          <a:xfrm>
            <a:off x="609600" y="5340215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PIs: R. Gilman (Rutgers), E. Downie (GWU), M. Kohl (Hampton), W. Lorenzon (U </a:t>
            </a:r>
            <a:r>
              <a:rPr lang="en-US" dirty="0" err="1">
                <a:solidFill>
                  <a:srgbClr val="C00000"/>
                </a:solidFill>
              </a:rPr>
              <a:t>Mich</a:t>
            </a:r>
            <a:r>
              <a:rPr lang="en-US" dirty="0">
                <a:solidFill>
                  <a:srgbClr val="C00000"/>
                </a:solidFill>
              </a:rPr>
              <a:t>), S. Strauch (USC)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91F276E-BEBF-4C44-809A-726A277FC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90" y="2526384"/>
            <a:ext cx="4178151" cy="2745441"/>
          </a:xfrm>
        </p:spPr>
        <p:txBody>
          <a:bodyPr>
            <a:noAutofit/>
          </a:bodyPr>
          <a:lstStyle/>
          <a:p>
            <a:r>
              <a:rPr lang="en-US" sz="2000" dirty="0"/>
              <a:t>Preparing for full commissioning run (late Fall 2018)</a:t>
            </a:r>
          </a:p>
          <a:p>
            <a:r>
              <a:rPr lang="en-US" sz="2000" dirty="0"/>
              <a:t>Data taking: 20 weeks,         May – Dec,  2019</a:t>
            </a:r>
          </a:p>
          <a:p>
            <a:r>
              <a:rPr lang="en-US" sz="2000" dirty="0"/>
              <a:t>Goal: 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 for elastic scattering of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+/- and e+/- with sub sub-1% relative precision over Q</a:t>
            </a:r>
            <a:r>
              <a:rPr lang="en-US" sz="2000" baseline="30000" dirty="0"/>
              <a:t>2</a:t>
            </a:r>
            <a:r>
              <a:rPr lang="en-US" sz="2000" dirty="0"/>
              <a:t> from 0.002 to 0.07 GeV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4712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715" y="1080892"/>
            <a:ext cx="8077200" cy="4885893"/>
          </a:xfrm>
        </p:spPr>
        <p:txBody>
          <a:bodyPr>
            <a:noAutofit/>
          </a:bodyPr>
          <a:lstStyle/>
          <a:p>
            <a:r>
              <a:rPr lang="en-US" sz="2400" dirty="0"/>
              <a:t>Two tracks:</a:t>
            </a:r>
          </a:p>
          <a:p>
            <a:pPr lvl="1"/>
            <a:r>
              <a:rPr lang="en-US" sz="2000" dirty="0"/>
              <a:t>Track 1   $100 k &lt; $ from NSF &lt; $1 M;  max of 2/university </a:t>
            </a:r>
          </a:p>
          <a:p>
            <a:pPr lvl="1"/>
            <a:r>
              <a:rPr lang="en-US" sz="2000" dirty="0"/>
              <a:t>Track 2      $1 M &lt; $ from NSF &lt; $4M;  max of 1/university</a:t>
            </a:r>
          </a:p>
          <a:p>
            <a:r>
              <a:rPr lang="en-US" sz="2400" dirty="0"/>
              <a:t>Two types:  development and acquisition</a:t>
            </a:r>
          </a:p>
          <a:p>
            <a:r>
              <a:rPr lang="en-US" sz="2400" dirty="0"/>
              <a:t>Contact program directors well ahead of submission to discuss (avoid pitfalls)</a:t>
            </a:r>
          </a:p>
          <a:p>
            <a:r>
              <a:rPr lang="en-US" sz="2400" dirty="0"/>
              <a:t>Maximum award is $4M; awards above $1M compete across the entire Foundation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800" dirty="0">
                <a:latin typeface="+mn-lt"/>
              </a:rPr>
              <a:t>FY18</a:t>
            </a:r>
          </a:p>
          <a:p>
            <a:r>
              <a:rPr lang="en-US" sz="2400" i="1" dirty="0"/>
              <a:t>Physics:  34 proposals,  10 in ENP (7 for &gt; $1M)</a:t>
            </a:r>
          </a:p>
          <a:p>
            <a:pPr lvl="1"/>
            <a:r>
              <a:rPr lang="en-US" sz="2000" i="1" dirty="0"/>
              <a:t>Review process complete</a:t>
            </a:r>
          </a:p>
          <a:p>
            <a:pPr lvl="1"/>
            <a:r>
              <a:rPr lang="en-US" sz="2000" i="1" dirty="0"/>
              <a:t>Funding recommendations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6272" y="6331687"/>
            <a:ext cx="4833328" cy="365125"/>
          </a:xfrm>
        </p:spPr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7312" y="27946"/>
            <a:ext cx="82296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D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 dirty="0">
                <a:solidFill>
                  <a:srgbClr val="005EA4"/>
                </a:solidFill>
              </a:rPr>
              <a:t>Major Research </a:t>
            </a:r>
            <a:r>
              <a:rPr lang="en-US" sz="2600" dirty="0">
                <a:solidFill>
                  <a:srgbClr val="005EA4"/>
                </a:solidFill>
                <a:latin typeface="+mn-lt"/>
              </a:rPr>
              <a:t>Instrumentation</a:t>
            </a:r>
            <a:r>
              <a:rPr lang="en-US" sz="2600" dirty="0">
                <a:solidFill>
                  <a:srgbClr val="005EA4"/>
                </a:solidFill>
              </a:rPr>
              <a:t> (MRI) NSF 18-513</a:t>
            </a:r>
          </a:p>
        </p:txBody>
      </p:sp>
    </p:spTree>
    <p:extLst>
      <p:ext uri="{BB962C8B-B14F-4D97-AF65-F5344CB8AC3E}">
        <p14:creationId xmlns:p14="http://schemas.microsoft.com/office/powerpoint/2010/main" val="2311651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298D-5A60-43AF-9701-9F59E1E4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51" y="300991"/>
            <a:ext cx="7391400" cy="10969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PRad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Proton Charge Radius Experiment @ </a:t>
            </a:r>
            <a:r>
              <a:rPr lang="en-US" sz="3600" dirty="0" err="1"/>
              <a:t>JLab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766BD-6097-46E2-AD10-E9670FA4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58E4-5864-4D74-A7DB-09EE24F84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</p:spPr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75044-136C-4312-B30E-0B7C01E2AE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" y="74965"/>
            <a:ext cx="850392" cy="850392"/>
          </a:xfrm>
          <a:prstGeom prst="rect">
            <a:avLst/>
          </a:prstGeom>
        </p:spPr>
      </p:pic>
      <p:pic>
        <p:nvPicPr>
          <p:cNvPr id="7" name="Picture 3" descr="Screen Shot 2017-06-14 at 12.21.23 PM.png">
            <a:extLst>
              <a:ext uri="{FF2B5EF4-FFF2-40B4-BE49-F238E27FC236}">
                <a16:creationId xmlns:a16="http://schemas.microsoft.com/office/drawing/2014/main" id="{F157752E-D4F9-4876-A1F9-8399DECC1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51" y="1763872"/>
            <a:ext cx="3516834" cy="270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60BCEBC0-8060-4290-AC99-2CEF39E4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03035"/>
            <a:ext cx="212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latin typeface="Arial Narrow" panose="020B0606020202030204" pitchFamily="34" charset="0"/>
              </a:rPr>
              <a:t>Target installed in Hall B beam line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62D3EC-5DF2-4F4C-B06E-2EE18331961A}"/>
              </a:ext>
            </a:extLst>
          </p:cNvPr>
          <p:cNvGrpSpPr/>
          <p:nvPr/>
        </p:nvGrpSpPr>
        <p:grpSpPr>
          <a:xfrm>
            <a:off x="4704204" y="4347887"/>
            <a:ext cx="773112" cy="430212"/>
            <a:chOff x="5018088" y="6122988"/>
            <a:chExt cx="773112" cy="43021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FBD43E-204E-49AE-ACF4-C19208BC16AA}"/>
                </a:ext>
              </a:extLst>
            </p:cNvPr>
            <p:cNvCxnSpPr/>
            <p:nvPr/>
          </p:nvCxnSpPr>
          <p:spPr>
            <a:xfrm flipV="1">
              <a:off x="5257800" y="6172200"/>
              <a:ext cx="533400" cy="381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512AF12D-91E5-41FB-AD0D-8B5D9DF91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60351">
              <a:off x="5018088" y="6122988"/>
              <a:ext cx="682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dirty="0">
                  <a:latin typeface="Arial Narrow" panose="020B0606020202030204" pitchFamily="34" charset="0"/>
                </a:rPr>
                <a:t>e - beam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1CE4FD-D802-4768-8C39-61CBD1E622E3}"/>
              </a:ext>
            </a:extLst>
          </p:cNvPr>
          <p:cNvGrpSpPr/>
          <p:nvPr/>
        </p:nvGrpSpPr>
        <p:grpSpPr>
          <a:xfrm>
            <a:off x="810441" y="5087376"/>
            <a:ext cx="3053038" cy="914400"/>
            <a:chOff x="810441" y="5087376"/>
            <a:chExt cx="3053038" cy="914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0F837C-E926-43EE-8702-7123C6BF2003}"/>
                </a:ext>
              </a:extLst>
            </p:cNvPr>
            <p:cNvSpPr/>
            <p:nvPr/>
          </p:nvSpPr>
          <p:spPr>
            <a:xfrm>
              <a:off x="810441" y="5087376"/>
              <a:ext cx="3053038" cy="914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8062BB7-6377-466C-81D8-FC859335292D}"/>
                </a:ext>
              </a:extLst>
            </p:cNvPr>
            <p:cNvGrpSpPr/>
            <p:nvPr/>
          </p:nvGrpSpPr>
          <p:grpSpPr>
            <a:xfrm>
              <a:off x="810441" y="5155539"/>
              <a:ext cx="2957668" cy="798945"/>
              <a:chOff x="4724254" y="5254694"/>
              <a:chExt cx="2689390" cy="7989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282F20D-6397-4FDD-8130-14BA0BD1ECA4}"/>
                      </a:ext>
                    </a:extLst>
                  </p:cNvPr>
                  <p:cNvSpPr txBox="1"/>
                  <p:nvPr/>
                </p:nvSpPr>
                <p:spPr>
                  <a:xfrm>
                    <a:off x="4724254" y="5307025"/>
                    <a:ext cx="2192523" cy="60811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 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282F20D-6397-4FDD-8130-14BA0BD1EC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4254" y="5307025"/>
                    <a:ext cx="2192523" cy="60811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7CE7DCEA-3681-4EE1-9F8C-0F3F08B90495}"/>
                      </a:ext>
                    </a:extLst>
                  </p:cNvPr>
                  <p:cNvSpPr txBox="1"/>
                  <p:nvPr/>
                </p:nvSpPr>
                <p:spPr>
                  <a:xfrm>
                    <a:off x="6736920" y="5776640"/>
                    <a:ext cx="67672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dirty="0"/>
                      <a:t> 0</a:t>
                    </a: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7CE7DCEA-3681-4EE1-9F8C-0F3F08B904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6920" y="5776640"/>
                    <a:ext cx="676724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315" t="-28261" r="-20721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182D6AD-216A-4FF3-846D-B7C7329D8339}"/>
                  </a:ext>
                </a:extLst>
              </p:cNvPr>
              <p:cNvCxnSpPr/>
              <p:nvPr/>
            </p:nvCxnSpPr>
            <p:spPr>
              <a:xfrm>
                <a:off x="6705600" y="5254694"/>
                <a:ext cx="0" cy="712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4413F-48A2-4B26-8C6E-A881C7548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50" y="1430187"/>
            <a:ext cx="4346407" cy="4525963"/>
          </a:xfrm>
        </p:spPr>
        <p:txBody>
          <a:bodyPr>
            <a:normAutofit/>
          </a:bodyPr>
          <a:lstStyle/>
          <a:p>
            <a:r>
              <a:rPr lang="en-US" sz="2000" dirty="0"/>
              <a:t>Instrumentation</a:t>
            </a:r>
          </a:p>
          <a:p>
            <a:pPr lvl="1"/>
            <a:r>
              <a:rPr lang="en-US" sz="1800" dirty="0"/>
              <a:t>Novel H</a:t>
            </a:r>
            <a:r>
              <a:rPr lang="en-US" sz="1800" baseline="-25000" dirty="0"/>
              <a:t>2</a:t>
            </a:r>
            <a:r>
              <a:rPr lang="en-US" sz="1800" dirty="0"/>
              <a:t> gas flow windowless target (</a:t>
            </a:r>
            <a:r>
              <a:rPr lang="en-US" sz="1800" i="1" dirty="0"/>
              <a:t>funded by NSF MRI</a:t>
            </a:r>
            <a:r>
              <a:rPr lang="en-US" sz="1800" dirty="0"/>
              <a:t>)</a:t>
            </a:r>
          </a:p>
          <a:p>
            <a:pPr lvl="1"/>
            <a:r>
              <a:rPr lang="en-US" sz="1800" dirty="0" err="1"/>
              <a:t>HyCal</a:t>
            </a:r>
            <a:r>
              <a:rPr lang="en-US" sz="1800" dirty="0"/>
              <a:t> calorimeter refurbished and tested (funded by DOE)</a:t>
            </a:r>
          </a:p>
          <a:p>
            <a:pPr lvl="1"/>
            <a:r>
              <a:rPr lang="en-US" sz="1800" dirty="0"/>
              <a:t>Integrated high-speed DAQ</a:t>
            </a:r>
          </a:p>
          <a:p>
            <a:r>
              <a:rPr lang="en-US" sz="2000" dirty="0"/>
              <a:t>Data taking May-June 2016</a:t>
            </a:r>
          </a:p>
          <a:p>
            <a:pPr lvl="1"/>
            <a:r>
              <a:rPr lang="en-US" sz="1800" dirty="0"/>
              <a:t>Lowest Q</a:t>
            </a:r>
            <a:r>
              <a:rPr lang="en-US" sz="1800" baseline="30000" dirty="0"/>
              <a:t>2</a:t>
            </a:r>
            <a:r>
              <a:rPr lang="en-US" sz="1800" dirty="0"/>
              <a:t> data set in ep</a:t>
            </a:r>
          </a:p>
          <a:p>
            <a:pPr lvl="1"/>
            <a:r>
              <a:rPr lang="en-US" sz="1800" dirty="0"/>
              <a:t>Simultaneous </a:t>
            </a:r>
            <a:r>
              <a:rPr lang="en-US" sz="1800" dirty="0" err="1"/>
              <a:t>meas’t</a:t>
            </a:r>
            <a:r>
              <a:rPr lang="en-US" sz="1800" dirty="0"/>
              <a:t> of Moller and Mott scattering </a:t>
            </a:r>
            <a:r>
              <a:rPr lang="en-US" sz="1800" dirty="0">
                <a:sym typeface="Wingdings" panose="05000000000000000000" pitchFamily="2" charset="2"/>
              </a:rPr>
              <a:t> control systematic uncertainties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2579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298D-5A60-43AF-9701-9F59E1E4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51" y="300991"/>
            <a:ext cx="7391400" cy="10969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PRad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Proton Charge Radius Experiment @ </a:t>
            </a:r>
            <a:r>
              <a:rPr lang="en-US" sz="3600" dirty="0" err="1"/>
              <a:t>JLab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766BD-6097-46E2-AD10-E9670FA4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58E4-5864-4D74-A7DB-09EE24F84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</p:spPr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75044-136C-4312-B30E-0B7C01E2AE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" y="74965"/>
            <a:ext cx="850392" cy="850392"/>
          </a:xfrm>
          <a:prstGeom prst="rect">
            <a:avLst/>
          </a:prstGeom>
        </p:spPr>
      </p:pic>
      <p:pic>
        <p:nvPicPr>
          <p:cNvPr id="7" name="Picture 3" descr="Screen Shot 2017-06-14 at 12.21.23 PM.png">
            <a:extLst>
              <a:ext uri="{FF2B5EF4-FFF2-40B4-BE49-F238E27FC236}">
                <a16:creationId xmlns:a16="http://schemas.microsoft.com/office/drawing/2014/main" id="{F157752E-D4F9-4876-A1F9-8399DECC1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51" y="1763872"/>
            <a:ext cx="3516834" cy="270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60BCEBC0-8060-4290-AC99-2CEF39E4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03035"/>
            <a:ext cx="212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latin typeface="Arial Narrow" panose="020B0606020202030204" pitchFamily="34" charset="0"/>
              </a:rPr>
              <a:t>Target installed in Hall B beam line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62D3EC-5DF2-4F4C-B06E-2EE18331961A}"/>
              </a:ext>
            </a:extLst>
          </p:cNvPr>
          <p:cNvGrpSpPr/>
          <p:nvPr/>
        </p:nvGrpSpPr>
        <p:grpSpPr>
          <a:xfrm>
            <a:off x="4704204" y="4347887"/>
            <a:ext cx="773112" cy="430212"/>
            <a:chOff x="5018088" y="6122988"/>
            <a:chExt cx="773112" cy="43021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FBD43E-204E-49AE-ACF4-C19208BC16AA}"/>
                </a:ext>
              </a:extLst>
            </p:cNvPr>
            <p:cNvCxnSpPr/>
            <p:nvPr/>
          </p:nvCxnSpPr>
          <p:spPr>
            <a:xfrm flipV="1">
              <a:off x="5257800" y="6172200"/>
              <a:ext cx="533400" cy="381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512AF12D-91E5-41FB-AD0D-8B5D9DF91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60351">
              <a:off x="5018088" y="6122988"/>
              <a:ext cx="682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dirty="0">
                  <a:latin typeface="Arial Narrow" panose="020B0606020202030204" pitchFamily="34" charset="0"/>
                </a:rPr>
                <a:t>e - beam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1CE4FD-D802-4768-8C39-61CBD1E622E3}"/>
              </a:ext>
            </a:extLst>
          </p:cNvPr>
          <p:cNvGrpSpPr/>
          <p:nvPr/>
        </p:nvGrpSpPr>
        <p:grpSpPr>
          <a:xfrm>
            <a:off x="810441" y="5087376"/>
            <a:ext cx="3053038" cy="914400"/>
            <a:chOff x="810441" y="5087376"/>
            <a:chExt cx="3053038" cy="914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0F837C-E926-43EE-8702-7123C6BF2003}"/>
                </a:ext>
              </a:extLst>
            </p:cNvPr>
            <p:cNvSpPr/>
            <p:nvPr/>
          </p:nvSpPr>
          <p:spPr>
            <a:xfrm>
              <a:off x="810441" y="5087376"/>
              <a:ext cx="3053038" cy="9144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8062BB7-6377-466C-81D8-FC859335292D}"/>
                </a:ext>
              </a:extLst>
            </p:cNvPr>
            <p:cNvGrpSpPr/>
            <p:nvPr/>
          </p:nvGrpSpPr>
          <p:grpSpPr>
            <a:xfrm>
              <a:off x="810441" y="5155539"/>
              <a:ext cx="2957668" cy="798945"/>
              <a:chOff x="4724254" y="5254694"/>
              <a:chExt cx="2689390" cy="7989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282F20D-6397-4FDD-8130-14BA0BD1ECA4}"/>
                      </a:ext>
                    </a:extLst>
                  </p:cNvPr>
                  <p:cNvSpPr txBox="1"/>
                  <p:nvPr/>
                </p:nvSpPr>
                <p:spPr>
                  <a:xfrm>
                    <a:off x="4724254" y="5307025"/>
                    <a:ext cx="2192523" cy="60811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 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282F20D-6397-4FDD-8130-14BA0BD1EC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4254" y="5307025"/>
                    <a:ext cx="2192523" cy="60811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7CE7DCEA-3681-4EE1-9F8C-0F3F08B90495}"/>
                      </a:ext>
                    </a:extLst>
                  </p:cNvPr>
                  <p:cNvSpPr txBox="1"/>
                  <p:nvPr/>
                </p:nvSpPr>
                <p:spPr>
                  <a:xfrm>
                    <a:off x="6736920" y="5776640"/>
                    <a:ext cx="67672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dirty="0"/>
                      <a:t> 0</a:t>
                    </a: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7CE7DCEA-3681-4EE1-9F8C-0F3F08B904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6920" y="5776640"/>
                    <a:ext cx="676724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315" t="-28261" r="-20721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182D6AD-216A-4FF3-846D-B7C7329D8339}"/>
                  </a:ext>
                </a:extLst>
              </p:cNvPr>
              <p:cNvCxnSpPr/>
              <p:nvPr/>
            </p:nvCxnSpPr>
            <p:spPr>
              <a:xfrm>
                <a:off x="6705600" y="5254694"/>
                <a:ext cx="0" cy="712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4413F-48A2-4B26-8C6E-A881C7548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50" y="1430187"/>
            <a:ext cx="4346407" cy="4525963"/>
          </a:xfrm>
        </p:spPr>
        <p:txBody>
          <a:bodyPr>
            <a:normAutofit/>
          </a:bodyPr>
          <a:lstStyle/>
          <a:p>
            <a:r>
              <a:rPr lang="en-US" sz="2000" dirty="0"/>
              <a:t>Instrumentation</a:t>
            </a:r>
          </a:p>
          <a:p>
            <a:pPr lvl="1"/>
            <a:r>
              <a:rPr lang="en-US" sz="1800" dirty="0"/>
              <a:t>Novel H</a:t>
            </a:r>
            <a:r>
              <a:rPr lang="en-US" sz="1800" baseline="-25000" dirty="0"/>
              <a:t>2</a:t>
            </a:r>
            <a:r>
              <a:rPr lang="en-US" sz="1800" dirty="0"/>
              <a:t> gas flow windowless target (</a:t>
            </a:r>
            <a:r>
              <a:rPr lang="en-US" sz="1800" i="1" dirty="0"/>
              <a:t>funded by NSF MRI</a:t>
            </a:r>
            <a:r>
              <a:rPr lang="en-US" sz="1800" dirty="0"/>
              <a:t>)</a:t>
            </a:r>
          </a:p>
          <a:p>
            <a:pPr lvl="1"/>
            <a:r>
              <a:rPr lang="en-US" sz="1800" dirty="0" err="1"/>
              <a:t>HyCal</a:t>
            </a:r>
            <a:r>
              <a:rPr lang="en-US" sz="1800" dirty="0"/>
              <a:t> calorimeter refurbished and tested (funded by DOE)</a:t>
            </a:r>
          </a:p>
          <a:p>
            <a:pPr lvl="1"/>
            <a:r>
              <a:rPr lang="en-US" sz="1800" dirty="0"/>
              <a:t>Integrated high-speed DAQ</a:t>
            </a:r>
          </a:p>
          <a:p>
            <a:r>
              <a:rPr lang="en-US" sz="2000" dirty="0"/>
              <a:t>Data taking May-June 2016</a:t>
            </a:r>
          </a:p>
          <a:p>
            <a:pPr lvl="1"/>
            <a:r>
              <a:rPr lang="en-US" sz="1800" dirty="0"/>
              <a:t>Lowest Q</a:t>
            </a:r>
            <a:r>
              <a:rPr lang="en-US" sz="1800" baseline="30000" dirty="0"/>
              <a:t>2</a:t>
            </a:r>
            <a:r>
              <a:rPr lang="en-US" sz="1800" dirty="0"/>
              <a:t> data set in ep</a:t>
            </a:r>
          </a:p>
          <a:p>
            <a:pPr lvl="1"/>
            <a:r>
              <a:rPr lang="en-US" sz="1800" dirty="0"/>
              <a:t>Simultaneous </a:t>
            </a:r>
            <a:r>
              <a:rPr lang="en-US" sz="1800" dirty="0" err="1"/>
              <a:t>meas’t</a:t>
            </a:r>
            <a:r>
              <a:rPr lang="en-US" sz="1800" dirty="0"/>
              <a:t> of Moller and Mott scattering </a:t>
            </a:r>
            <a:r>
              <a:rPr lang="en-US" sz="1800" dirty="0">
                <a:sym typeface="Wingdings" panose="05000000000000000000" pitchFamily="2" charset="2"/>
              </a:rPr>
              <a:t> control systematic uncertainties</a:t>
            </a:r>
            <a:endParaRPr lang="en-US" sz="1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7F3561-6702-4595-AA37-BD629684D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86912"/>
            <a:ext cx="5047676" cy="3623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95455C-65E8-409D-B8BD-677A35BB93BB}"/>
              </a:ext>
            </a:extLst>
          </p:cNvPr>
          <p:cNvSpPr/>
          <p:nvPr/>
        </p:nvSpPr>
        <p:spPr>
          <a:xfrm>
            <a:off x="4859081" y="5417194"/>
            <a:ext cx="3827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5EA4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Preliminary G</a:t>
            </a:r>
            <a:r>
              <a:rPr lang="en-US" baseline="-25000" dirty="0">
                <a:solidFill>
                  <a:srgbClr val="005EA4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srgbClr val="005EA4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slope seems to favor smaller radius</a:t>
            </a:r>
          </a:p>
        </p:txBody>
      </p:sp>
    </p:spTree>
    <p:extLst>
      <p:ext uri="{BB962C8B-B14F-4D97-AF65-F5344CB8AC3E}">
        <p14:creationId xmlns:p14="http://schemas.microsoft.com/office/powerpoint/2010/main" val="955922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9186" y="1219200"/>
            <a:ext cx="8001000" cy="4343400"/>
          </a:xfrm>
        </p:spPr>
        <p:txBody>
          <a:bodyPr>
            <a:noAutofit/>
          </a:bodyPr>
          <a:lstStyle/>
          <a:p>
            <a:r>
              <a:rPr lang="en-US" sz="2400" dirty="0"/>
              <a:t>Solicitation:  17-537</a:t>
            </a:r>
          </a:p>
          <a:p>
            <a:r>
              <a:rPr lang="en-US" sz="2400" dirty="0"/>
              <a:t>Must include excellent research proposal as well as excellent educational plan</a:t>
            </a:r>
          </a:p>
          <a:p>
            <a:r>
              <a:rPr lang="en-US" sz="2400" dirty="0"/>
              <a:t>There are eligibility requirements:  e.g., must be assistant professor, untenured</a:t>
            </a:r>
          </a:p>
          <a:p>
            <a:r>
              <a:rPr lang="en-US" sz="2400" dirty="0"/>
              <a:t>5 year awards, $400,000 minimum</a:t>
            </a:r>
          </a:p>
          <a:p>
            <a:r>
              <a:rPr lang="en-US" sz="2400" dirty="0"/>
              <a:t>Proposal deadline:  </a:t>
            </a:r>
            <a:r>
              <a:rPr lang="en-US" sz="2400" b="1" dirty="0">
                <a:solidFill>
                  <a:srgbClr val="FF0000"/>
                </a:solidFill>
              </a:rPr>
              <a:t>July 20, 2018 </a:t>
            </a:r>
          </a:p>
          <a:p>
            <a:r>
              <a:rPr lang="en-US" sz="2400" dirty="0"/>
              <a:t>PECASE nominees are chosen from CAREER winners</a:t>
            </a:r>
          </a:p>
          <a:p>
            <a:r>
              <a:rPr lang="en-US" sz="2400" dirty="0"/>
              <a:t>Contact program officer for information/advice ahead of time (budget, scope)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886" y="118487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dirty="0"/>
              <a:t>Career </a:t>
            </a:r>
            <a:r>
              <a:rPr lang="en-US" dirty="0"/>
              <a:t>Program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EE7AC-5789-43D1-A1C6-EEDDE5C97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873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298D-5A60-43AF-9701-9F59E1E4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5462"/>
            <a:ext cx="7391400" cy="1096962"/>
          </a:xfrm>
        </p:spPr>
        <p:txBody>
          <a:bodyPr>
            <a:noAutofit/>
          </a:bodyPr>
          <a:lstStyle/>
          <a:p>
            <a:r>
              <a:rPr lang="en-US" sz="3200" dirty="0"/>
              <a:t>Optical Single Atom Microscope</a:t>
            </a:r>
            <a:br>
              <a:rPr lang="en-US" sz="3200" dirty="0"/>
            </a:br>
            <a:r>
              <a:rPr lang="en-US" sz="2400" dirty="0"/>
              <a:t> – Rare Nuclear Reactions in Nuclear Astrophysics &amp; 0</a:t>
            </a:r>
            <a:r>
              <a:rPr lang="en-US" sz="2400" dirty="0">
                <a:latin typeface="Symbol" panose="05050102010706020507" pitchFamily="18" charset="2"/>
              </a:rPr>
              <a:t>nbb</a:t>
            </a:r>
            <a:r>
              <a:rPr lang="en-US" sz="2400" dirty="0"/>
              <a:t>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766BD-6097-46E2-AD10-E9670FA4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58E4-5864-4D74-A7DB-09EE24F84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</p:spPr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816C73-1E2F-4752-86BE-5DF1AE3CE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676" y="1332424"/>
            <a:ext cx="5088556" cy="2592164"/>
          </a:xfrm>
        </p:spPr>
        <p:txBody>
          <a:bodyPr>
            <a:noAutofit/>
          </a:bodyPr>
          <a:lstStyle/>
          <a:p>
            <a:r>
              <a:rPr lang="en-US" sz="1600" dirty="0"/>
              <a:t>Capture recoil products in noble gas solid</a:t>
            </a:r>
          </a:p>
          <a:p>
            <a:r>
              <a:rPr lang="en-US" sz="1600" dirty="0"/>
              <a:t>Use resonant laser excitation to optically detect</a:t>
            </a:r>
          </a:p>
          <a:p>
            <a:r>
              <a:rPr lang="en-US" sz="1600" dirty="0"/>
              <a:t>Goal:  detect single atom of </a:t>
            </a:r>
            <a:r>
              <a:rPr lang="en-US" sz="1600" dirty="0" err="1"/>
              <a:t>Yb</a:t>
            </a:r>
            <a:r>
              <a:rPr lang="en-US" sz="1600" dirty="0"/>
              <a:t> in solid Ne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Detect </a:t>
            </a:r>
            <a:r>
              <a:rPr lang="en-US" sz="1600" baseline="30000" dirty="0">
                <a:sym typeface="Wingdings" panose="05000000000000000000" pitchFamily="2" charset="2"/>
              </a:rPr>
              <a:t>26</a:t>
            </a:r>
            <a:r>
              <a:rPr lang="en-US" sz="1600" dirty="0">
                <a:sym typeface="Wingdings" panose="05000000000000000000" pitchFamily="2" charset="2"/>
              </a:rPr>
              <a:t>Mg in </a:t>
            </a:r>
            <a:r>
              <a:rPr lang="en-US" sz="1600" baseline="30000" dirty="0">
                <a:sym typeface="Wingdings" panose="05000000000000000000" pitchFamily="2" charset="2"/>
              </a:rPr>
              <a:t> 22</a:t>
            </a:r>
            <a:r>
              <a:rPr lang="en-US" sz="1600" dirty="0">
                <a:sym typeface="Wingdings" panose="05000000000000000000" pitchFamily="2" charset="2"/>
              </a:rPr>
              <a:t>Ne(</a:t>
            </a:r>
            <a:r>
              <a:rPr lang="en-US" sz="1600" dirty="0" err="1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1600" dirty="0" err="1">
                <a:sym typeface="Wingdings" panose="05000000000000000000" pitchFamily="2" charset="2"/>
              </a:rPr>
              <a:t>,n</a:t>
            </a:r>
            <a:r>
              <a:rPr lang="en-US" sz="1600" dirty="0">
                <a:sym typeface="Wingdings" panose="05000000000000000000" pitchFamily="2" charset="2"/>
              </a:rPr>
              <a:t>)</a:t>
            </a:r>
            <a:r>
              <a:rPr lang="en-US" sz="1600" baseline="30000" dirty="0">
                <a:sym typeface="Wingdings" panose="05000000000000000000" pitchFamily="2" charset="2"/>
              </a:rPr>
              <a:t> </a:t>
            </a:r>
            <a:r>
              <a:rPr lang="en-US" sz="1600" dirty="0">
                <a:sym typeface="Wingdings" panose="05000000000000000000" pitchFamily="2" charset="2"/>
              </a:rPr>
              <a:t> &amp; </a:t>
            </a:r>
            <a:r>
              <a:rPr lang="en-US" sz="1600" baseline="30000" dirty="0">
                <a:sym typeface="Wingdings" panose="05000000000000000000" pitchFamily="2" charset="2"/>
              </a:rPr>
              <a:t>22</a:t>
            </a:r>
            <a:r>
              <a:rPr lang="en-US" sz="1600" dirty="0">
                <a:sym typeface="Wingdings" panose="05000000000000000000" pitchFamily="2" charset="2"/>
              </a:rPr>
              <a:t>Ne(</a:t>
            </a:r>
            <a:r>
              <a:rPr lang="en-US" sz="1600" dirty="0" err="1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1600" dirty="0" err="1">
                <a:sym typeface="Wingdings" panose="05000000000000000000" pitchFamily="2" charset="2"/>
              </a:rPr>
              <a:t>,</a:t>
            </a:r>
            <a:r>
              <a:rPr lang="en-US" sz="1600" dirty="0" err="1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sz="1600" dirty="0">
                <a:sym typeface="Wingdings" panose="05000000000000000000" pitchFamily="2" charset="2"/>
              </a:rPr>
              <a:t>)  to understand slow n-capture in massive stars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Cryo-cooler </a:t>
            </a:r>
          </a:p>
          <a:p>
            <a:pPr marL="0" indent="0">
              <a:buNone/>
            </a:pPr>
            <a:r>
              <a:rPr lang="en-US" sz="1600" dirty="0"/>
              <a:t>Linear Shift Mechanism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005EA4"/>
                </a:solidFill>
              </a:rPr>
              <a:t> Successful neon film growth on 1</a:t>
            </a:r>
            <a:r>
              <a:rPr lang="en-US" sz="1600" baseline="30000" dirty="0">
                <a:solidFill>
                  <a:srgbClr val="005EA4"/>
                </a:solidFill>
              </a:rPr>
              <a:t>st</a:t>
            </a:r>
            <a:r>
              <a:rPr lang="en-US" sz="1600" dirty="0">
                <a:solidFill>
                  <a:srgbClr val="005EA4"/>
                </a:solidFill>
              </a:rPr>
              <a:t> attempt!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F3E704-9343-47A3-9DAE-C2E05C840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" r="9504"/>
          <a:stretch/>
        </p:blipFill>
        <p:spPr>
          <a:xfrm>
            <a:off x="0" y="1445134"/>
            <a:ext cx="3606800" cy="5427006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8D54FF-617B-469C-B4E8-A4A053ADE40A}"/>
              </a:ext>
            </a:extLst>
          </p:cNvPr>
          <p:cNvCxnSpPr>
            <a:cxnSpLocks/>
          </p:cNvCxnSpPr>
          <p:nvPr/>
        </p:nvCxnSpPr>
        <p:spPr>
          <a:xfrm flipH="1" flipV="1">
            <a:off x="2251886" y="2818074"/>
            <a:ext cx="1627790" cy="115796"/>
          </a:xfrm>
          <a:prstGeom prst="straightConnector1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84F6CA-4228-4C39-BC74-8AF993285226}"/>
              </a:ext>
            </a:extLst>
          </p:cNvPr>
          <p:cNvCxnSpPr>
            <a:cxnSpLocks/>
          </p:cNvCxnSpPr>
          <p:nvPr/>
        </p:nvCxnSpPr>
        <p:spPr>
          <a:xfrm flipH="1">
            <a:off x="2710592" y="3198086"/>
            <a:ext cx="1162187" cy="0"/>
          </a:xfrm>
          <a:prstGeom prst="straightConnector1">
            <a:avLst/>
          </a:prstGeom>
          <a:ln>
            <a:solidFill>
              <a:srgbClr val="FFC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4C34AC-3E67-4A7E-A44B-526D55D017B2}"/>
              </a:ext>
            </a:extLst>
          </p:cNvPr>
          <p:cNvCxnSpPr>
            <a:cxnSpLocks/>
          </p:cNvCxnSpPr>
          <p:nvPr/>
        </p:nvCxnSpPr>
        <p:spPr>
          <a:xfrm>
            <a:off x="88595" y="1467357"/>
            <a:ext cx="1" cy="5249943"/>
          </a:xfrm>
          <a:prstGeom prst="straightConnector1">
            <a:avLst/>
          </a:prstGeom>
          <a:ln>
            <a:solidFill>
              <a:srgbClr val="FFFF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B2255C-F185-4EFE-9B45-0144E26D8AED}"/>
              </a:ext>
            </a:extLst>
          </p:cNvPr>
          <p:cNvCxnSpPr>
            <a:cxnSpLocks/>
          </p:cNvCxnSpPr>
          <p:nvPr/>
        </p:nvCxnSpPr>
        <p:spPr>
          <a:xfrm flipH="1">
            <a:off x="1684649" y="6285668"/>
            <a:ext cx="455926" cy="0"/>
          </a:xfrm>
          <a:prstGeom prst="straightConnector1">
            <a:avLst/>
          </a:prstGeom>
          <a:ln>
            <a:solidFill>
              <a:srgbClr val="FFFF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8CFB2A6-37BD-4078-BD35-0035A8E8BB1D}"/>
              </a:ext>
            </a:extLst>
          </p:cNvPr>
          <p:cNvSpPr txBox="1"/>
          <p:nvPr/>
        </p:nvSpPr>
        <p:spPr>
          <a:xfrm>
            <a:off x="1505875" y="632925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63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3E7B93-2546-40B6-8D2F-2DA8D3A93E29}"/>
              </a:ext>
            </a:extLst>
          </p:cNvPr>
          <p:cNvSpPr txBox="1"/>
          <p:nvPr/>
        </p:nvSpPr>
        <p:spPr>
          <a:xfrm>
            <a:off x="88595" y="3973971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60 cm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B0CE58-78A4-4F6F-B3C6-A7F1245A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779" y="4122685"/>
            <a:ext cx="3290021" cy="22852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1680F2-BE9E-4426-B395-94961FCAFA05}"/>
              </a:ext>
            </a:extLst>
          </p:cNvPr>
          <p:cNvSpPr txBox="1"/>
          <p:nvPr/>
        </p:nvSpPr>
        <p:spPr>
          <a:xfrm>
            <a:off x="7083854" y="4287180"/>
            <a:ext cx="16306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EA4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Substrate temperature:</a:t>
            </a:r>
          </a:p>
          <a:p>
            <a:r>
              <a:rPr lang="en-US" sz="1600" dirty="0">
                <a:solidFill>
                  <a:srgbClr val="005EA4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&lt; 7 K</a:t>
            </a:r>
          </a:p>
          <a:p>
            <a:endParaRPr lang="en-US" sz="1600" dirty="0">
              <a:solidFill>
                <a:srgbClr val="005EA4"/>
              </a:solidFill>
              <a:latin typeface="Arial" panose="020B0604020202020204" pitchFamily="34" charset="0"/>
              <a:ea typeface="Palatino" pitchFamily="2" charset="77"/>
              <a:cs typeface="Arial" panose="020B0604020202020204" pitchFamily="34" charset="0"/>
            </a:endParaRPr>
          </a:p>
          <a:p>
            <a:endParaRPr lang="en-US" sz="1600" dirty="0">
              <a:solidFill>
                <a:srgbClr val="005EA4"/>
              </a:solidFill>
              <a:latin typeface="Arial" panose="020B0604020202020204" pitchFamily="34" charset="0"/>
              <a:ea typeface="Palatino" pitchFamily="2" charset="77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5EA4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Base pressure:</a:t>
            </a:r>
          </a:p>
          <a:p>
            <a:r>
              <a:rPr lang="en-US" sz="1600" dirty="0">
                <a:solidFill>
                  <a:srgbClr val="005EA4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&lt; 10</a:t>
            </a:r>
            <a:r>
              <a:rPr lang="en-US" sz="1600" baseline="30000" dirty="0">
                <a:solidFill>
                  <a:srgbClr val="005EA4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-8</a:t>
            </a:r>
            <a:r>
              <a:rPr lang="en-US" sz="1600" dirty="0">
                <a:solidFill>
                  <a:srgbClr val="005EA4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 Torr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346B5A-8C20-4491-81D7-E67549A7E4C0}"/>
              </a:ext>
            </a:extLst>
          </p:cNvPr>
          <p:cNvSpPr txBox="1"/>
          <p:nvPr/>
        </p:nvSpPr>
        <p:spPr>
          <a:xfrm>
            <a:off x="3668435" y="6407933"/>
            <a:ext cx="42385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PI:  </a:t>
            </a:r>
            <a:r>
              <a:rPr lang="en-US" dirty="0" err="1"/>
              <a:t>Jaideep</a:t>
            </a:r>
            <a:r>
              <a:rPr lang="en-US" dirty="0"/>
              <a:t> Singh  PhD Student: Ben </a:t>
            </a:r>
            <a:r>
              <a:rPr lang="en-US" dirty="0" err="1"/>
              <a:t>Loseth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61E37C-CE58-41F2-9432-C661F6202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69" y="5943600"/>
            <a:ext cx="71737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5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626AB-C684-4559-8375-B37F71C1A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27" y="1222909"/>
            <a:ext cx="4267200" cy="2380419"/>
          </a:xfrm>
        </p:spPr>
        <p:txBody>
          <a:bodyPr>
            <a:normAutofit/>
          </a:bodyPr>
          <a:lstStyle/>
          <a:p>
            <a:r>
              <a:rPr lang="en-US" sz="2000" dirty="0"/>
              <a:t>Far forward acceptance </a:t>
            </a:r>
            <a:r>
              <a:rPr lang="en-US" sz="2000" dirty="0">
                <a:sym typeface="Wingdings" panose="05000000000000000000" pitchFamily="2" charset="2"/>
              </a:rPr>
              <a:t> both high-x and low-x </a:t>
            </a:r>
            <a:r>
              <a:rPr lang="en-US" sz="2000" dirty="0" err="1">
                <a:sym typeface="Wingdings" panose="05000000000000000000" pitchFamily="2" charset="2"/>
              </a:rPr>
              <a:t>partons</a:t>
            </a:r>
            <a:r>
              <a:rPr lang="en-US" sz="2000" dirty="0">
                <a:sym typeface="Wingdings" panose="05000000000000000000" pitchFamily="2" charset="2"/>
              </a:rPr>
              <a:t> in p and </a:t>
            </a:r>
            <a:r>
              <a:rPr lang="en-US" sz="2000" dirty="0" err="1">
                <a:sym typeface="Wingdings" panose="05000000000000000000" pitchFamily="2" charset="2"/>
              </a:rPr>
              <a:t>Pb</a:t>
            </a:r>
            <a:r>
              <a:rPr lang="en-US" sz="2000" dirty="0">
                <a:sym typeface="Wingdings" panose="05000000000000000000" pitchFamily="2" charset="2"/>
              </a:rPr>
              <a:t> beams</a:t>
            </a:r>
          </a:p>
          <a:p>
            <a:r>
              <a:rPr lang="en-US" sz="2000" dirty="0">
                <a:sym typeface="Wingdings" panose="05000000000000000000" pitchFamily="2" charset="2"/>
              </a:rPr>
              <a:t>Extensive hadron PID + full jet reconstruction  detailed hadronization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C9C12-87B0-4ED1-9E0C-946DB2F4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4E4D3-E6B0-4697-9AEE-0FBC6393A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EB074-182C-441A-9506-0BEAD3B3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427" y="1288727"/>
            <a:ext cx="4241582" cy="23237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034A090-FA98-45AE-9C07-60539FD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138"/>
            <a:ext cx="7391400" cy="1096962"/>
          </a:xfrm>
        </p:spPr>
        <p:txBody>
          <a:bodyPr>
            <a:noAutofit/>
          </a:bodyPr>
          <a:lstStyle/>
          <a:p>
            <a:r>
              <a:rPr lang="en-US" sz="3200" dirty="0" err="1"/>
              <a:t>LHCb</a:t>
            </a:r>
            <a:br>
              <a:rPr lang="en-US" sz="3200" dirty="0"/>
            </a:br>
            <a:r>
              <a:rPr lang="en-US" sz="2400" dirty="0"/>
              <a:t> – Study Proton Structure and QCD 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69B20-C176-4200-9BB4-1E8AF0D14251}"/>
              </a:ext>
            </a:extLst>
          </p:cNvPr>
          <p:cNvSpPr txBox="1"/>
          <p:nvPr/>
        </p:nvSpPr>
        <p:spPr>
          <a:xfrm>
            <a:off x="3565968" y="6073792"/>
            <a:ext cx="50011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                      PI:  Christine </a:t>
            </a:r>
            <a:r>
              <a:rPr lang="en-US" sz="1600" dirty="0" err="1"/>
              <a:t>Aidala</a:t>
            </a:r>
            <a:r>
              <a:rPr lang="en-US" sz="1600" dirty="0"/>
              <a:t> </a:t>
            </a:r>
          </a:p>
          <a:p>
            <a:r>
              <a:rPr lang="en-US" sz="1600" dirty="0"/>
              <a:t>PhD Students:  William Dean, Kara Mattioli, Jordan Roth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1076AD-4E8F-479A-B2BB-F0401873B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015684"/>
            <a:ext cx="762000" cy="83210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E9F207-C982-4047-8286-7B7BFC09244A}"/>
              </a:ext>
            </a:extLst>
          </p:cNvPr>
          <p:cNvSpPr txBox="1">
            <a:spLocks/>
          </p:cNvSpPr>
          <p:nvPr/>
        </p:nvSpPr>
        <p:spPr>
          <a:xfrm>
            <a:off x="4610427" y="3839330"/>
            <a:ext cx="4267200" cy="230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ym typeface="Wingdings" panose="05000000000000000000" pitchFamily="2" charset="2"/>
              </a:rPr>
              <a:t>D-Y </a:t>
            </a:r>
            <a:r>
              <a:rPr lang="en-US" sz="2000" dirty="0" err="1"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ym typeface="Wingdings" panose="05000000000000000000" pitchFamily="2" charset="2"/>
              </a:rPr>
              <a:t>T</a:t>
            </a:r>
            <a:r>
              <a:rPr lang="en-US" sz="2000" baseline="-25000" dirty="0">
                <a:sym typeface="Wingdings" panose="05000000000000000000" pitchFamily="2" charset="2"/>
              </a:rPr>
              <a:t> </a:t>
            </a:r>
            <a:r>
              <a:rPr lang="en-US" sz="2000" dirty="0">
                <a:sym typeface="Wingdings" panose="05000000000000000000" pitchFamily="2" charset="2"/>
              </a:rPr>
              <a:t>and ang </a:t>
            </a:r>
            <a:r>
              <a:rPr lang="en-US" sz="2000" dirty="0" err="1">
                <a:sym typeface="Wingdings" panose="05000000000000000000" pitchFamily="2" charset="2"/>
              </a:rPr>
              <a:t>dist</a:t>
            </a:r>
            <a:r>
              <a:rPr lang="en-US" sz="2000" dirty="0">
                <a:sym typeface="Wingdings" panose="05000000000000000000" pitchFamily="2" charset="2"/>
              </a:rPr>
              <a:t>  constrain  ┴ mom dependent PDFs</a:t>
            </a:r>
          </a:p>
          <a:p>
            <a:r>
              <a:rPr lang="en-US" sz="2000" dirty="0">
                <a:sym typeface="Wingdings" panose="05000000000000000000" pitchFamily="2" charset="2"/>
              </a:rPr>
              <a:t>Identified hadron production within reconstructed jets</a:t>
            </a:r>
          </a:p>
          <a:p>
            <a:r>
              <a:rPr lang="en-US" sz="2000" dirty="0">
                <a:sym typeface="Wingdings" panose="05000000000000000000" pitchFamily="2" charset="2"/>
              </a:rPr>
              <a:t>Contribute to Upstream Tracker silicon upgrade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F7B12-AF55-4DF5-AF2D-130772A61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27" y="3331661"/>
            <a:ext cx="3810000" cy="28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9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A5720-9564-4B87-B383-FAEC5A45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69F79-4325-4A4D-80F4-B1C19E20C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744EA-E487-40B9-9AFD-A231F54F9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596835"/>
            <a:ext cx="7361570" cy="60732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A3D84-04DB-4DD4-BF5B-11210CDA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" y="152399"/>
            <a:ext cx="8275970" cy="147448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000" dirty="0"/>
              <a:t>Final FY18 Funding:  National Science Foundation</a:t>
            </a:r>
            <a:br>
              <a:rPr lang="en-US" sz="3000" dirty="0"/>
            </a:br>
            <a:r>
              <a:rPr lang="en-US" sz="2800" dirty="0"/>
              <a:t>% change from FY17 enacted</a:t>
            </a:r>
            <a:br>
              <a:rPr lang="en-US" sz="3000" dirty="0"/>
            </a:br>
            <a:r>
              <a:rPr lang="en-US" sz="2800" dirty="0"/>
              <a:t>$ in ( ) are the FY18 amounts</a:t>
            </a:r>
            <a:endParaRPr lang="en-US" sz="3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96429E-FE91-49C8-A132-1ADFD409E651}"/>
              </a:ext>
            </a:extLst>
          </p:cNvPr>
          <p:cNvGrpSpPr/>
          <p:nvPr/>
        </p:nvGrpSpPr>
        <p:grpSpPr>
          <a:xfrm>
            <a:off x="-9237" y="6126163"/>
            <a:ext cx="4886038" cy="746298"/>
            <a:chOff x="-9237" y="5787738"/>
            <a:chExt cx="5449134" cy="1084723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D640563C-C284-4091-B8F9-C79F7B8AF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73" y="5944936"/>
              <a:ext cx="4940624" cy="9210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7485" h="337">
                  <a:moveTo>
                    <a:pt x="0" y="2"/>
                  </a:moveTo>
                  <a:lnTo>
                    <a:pt x="7485" y="337"/>
                  </a:lnTo>
                  <a:lnTo>
                    <a:pt x="5558" y="337"/>
                  </a:lnTo>
                  <a:lnTo>
                    <a:pt x="1" y="0"/>
                  </a:lnTo>
                </a:path>
              </a:pathLst>
            </a:custGeom>
            <a:solidFill>
              <a:schemeClr val="tx1">
                <a:lumMod val="95000"/>
                <a:lumOff val="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448A590-F785-4799-856A-171C78F8E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17" y="5939011"/>
              <a:ext cx="3690451" cy="93345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591" h="588">
                  <a:moveTo>
                    <a:pt x="0" y="0"/>
                  </a:moveTo>
                  <a:lnTo>
                    <a:pt x="5591" y="585"/>
                  </a:lnTo>
                  <a:lnTo>
                    <a:pt x="4415" y="588"/>
                  </a:lnTo>
                  <a:lnTo>
                    <a:pt x="12" y="4"/>
                  </a:lnTo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2D7C7CFD-8F8E-4C5D-BD49-24CF96FEE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42" y="5791253"/>
              <a:ext cx="3402314" cy="1080868"/>
            </a:xfrm>
            <a:prstGeom prst="rtTriangle">
              <a:avLst/>
            </a:pr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7F11DE-58A7-4729-B618-90F81D92FF17}"/>
                </a:ext>
              </a:extLst>
            </p:cNvPr>
            <p:cNvCxnSpPr/>
            <p:nvPr/>
          </p:nvCxnSpPr>
          <p:spPr>
            <a:xfrm>
              <a:off x="-9237" y="5787738"/>
              <a:ext cx="3405509" cy="108438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B888D24-DBA7-4966-ABB6-E7647C151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56" y="76200"/>
            <a:ext cx="1024128" cy="10300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FF6618-E35C-4F1D-9362-790463E839E5}"/>
              </a:ext>
            </a:extLst>
          </p:cNvPr>
          <p:cNvSpPr txBox="1"/>
          <p:nvPr/>
        </p:nvSpPr>
        <p:spPr>
          <a:xfrm>
            <a:off x="6324601" y="2286000"/>
            <a:ext cx="2643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EA4"/>
                </a:solidFill>
              </a:rPr>
              <a:t>~ $300M above FY17 enacted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A47335-33F4-43AE-86EF-080BCCFA626A}"/>
              </a:ext>
            </a:extLst>
          </p:cNvPr>
          <p:cNvSpPr txBox="1"/>
          <p:nvPr/>
        </p:nvSpPr>
        <p:spPr>
          <a:xfrm>
            <a:off x="4991640" y="5172681"/>
            <a:ext cx="35809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5EA4"/>
                </a:solidFill>
              </a:rPr>
              <a:t>DKIST, LSST, Regional Class Research Vessels</a:t>
            </a:r>
          </a:p>
        </p:txBody>
      </p:sp>
    </p:spTree>
    <p:extLst>
      <p:ext uri="{BB962C8B-B14F-4D97-AF65-F5344CB8AC3E}">
        <p14:creationId xmlns:p14="http://schemas.microsoft.com/office/powerpoint/2010/main" val="2043971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63" y="21996"/>
            <a:ext cx="7391400" cy="1096962"/>
          </a:xfrm>
        </p:spPr>
        <p:txBody>
          <a:bodyPr/>
          <a:lstStyle/>
          <a:p>
            <a:r>
              <a:rPr lang="en-US" dirty="0"/>
              <a:t>AGEP GR </a:t>
            </a:r>
            <a:r>
              <a:rPr lang="en-US" i="1" dirty="0"/>
              <a:t>Supplements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475" y="990600"/>
            <a:ext cx="8049514" cy="4525963"/>
          </a:xfrm>
        </p:spPr>
        <p:txBody>
          <a:bodyPr>
            <a:noAutofit/>
          </a:bodyPr>
          <a:lstStyle/>
          <a:p>
            <a:r>
              <a:rPr lang="en-US" sz="2800" dirty="0"/>
              <a:t>Available to PIs at AGEP or AGEP Legacy Institutions </a:t>
            </a:r>
            <a:r>
              <a:rPr lang="en-US" sz="2000" dirty="0">
                <a:hlinkClick r:id="rId2"/>
              </a:rPr>
              <a:t>https://www.nsf.gov/mps/broadening_participation/index.jsp</a:t>
            </a:r>
            <a:r>
              <a:rPr lang="en-US" sz="2000" dirty="0"/>
              <a:t> </a:t>
            </a:r>
          </a:p>
          <a:p>
            <a:r>
              <a:rPr lang="en-US" sz="2800" dirty="0"/>
              <a:t>Graduate Student Eligibility</a:t>
            </a:r>
          </a:p>
          <a:p>
            <a:pPr lvl="1"/>
            <a:r>
              <a:rPr lang="en-US" sz="2400" dirty="0"/>
              <a:t>Emphasis placed on under-represented groups</a:t>
            </a:r>
          </a:p>
          <a:p>
            <a:pPr lvl="1"/>
            <a:r>
              <a:rPr lang="en-US" sz="2400" dirty="0"/>
              <a:t>Not currently supported by federal government (NSF, DOE, NIH, …)</a:t>
            </a:r>
          </a:p>
          <a:p>
            <a:pPr lvl="1"/>
            <a:r>
              <a:rPr lang="en-US" sz="2400" dirty="0"/>
              <a:t>US Citizen, US National, or US Permanent Resident</a:t>
            </a:r>
          </a:p>
          <a:p>
            <a:r>
              <a:rPr lang="en-US" sz="2800" dirty="0"/>
              <a:t>Stipend, tuition, benefits, and IDC (~$60k)</a:t>
            </a:r>
          </a:p>
          <a:p>
            <a:r>
              <a:rPr lang="en-US" sz="2800" dirty="0"/>
              <a:t>Renewable up to two times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</a:rPr>
              <a:t>See us and DCL 16-125 for more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02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497"/>
            <a:ext cx="7391400" cy="1096962"/>
          </a:xfrm>
        </p:spPr>
        <p:txBody>
          <a:bodyPr>
            <a:normAutofit fontScale="90000"/>
          </a:bodyPr>
          <a:lstStyle/>
          <a:p>
            <a:r>
              <a:rPr lang="en-US" dirty="0"/>
              <a:t>Writing proposals: Mentoring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0060" y="1066800"/>
            <a:ext cx="835914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GOAL:  make the proposal writing expertise of senior researchers available to junior investigators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How does it work?</a:t>
            </a:r>
          </a:p>
          <a:p>
            <a:pPr lvl="1"/>
            <a:r>
              <a:rPr lang="en-US" sz="2000" dirty="0"/>
              <a:t>The Mentee requests a Mentor (email us at </a:t>
            </a:r>
            <a:r>
              <a:rPr lang="en-US" sz="2000" dirty="0">
                <a:hlinkClick r:id="rId2"/>
              </a:rPr>
              <a:t>aopper@nsf.gov</a:t>
            </a:r>
            <a:r>
              <a:rPr lang="en-US" sz="2000" dirty="0"/>
              <a:t> or </a:t>
            </a:r>
            <a:r>
              <a:rPr lang="en-US" sz="2000" dirty="0">
                <a:hlinkClick r:id="rId3"/>
              </a:rPr>
              <a:t>ejgarcia@nsf.gov</a:t>
            </a:r>
            <a:r>
              <a:rPr lang="en-US" sz="2000" dirty="0"/>
              <a:t> ).</a:t>
            </a:r>
          </a:p>
          <a:p>
            <a:pPr lvl="1"/>
            <a:r>
              <a:rPr lang="en-US" sz="2000" dirty="0"/>
              <a:t>We will send a list of Mentor Volunteers to Mentee, who contacts Mentors without identifying them to NSF.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The Mentor will read the Mentee’s proposal and provide feedback once. Send the proposal early – Mentors are busy people!</a:t>
            </a:r>
          </a:p>
          <a:p>
            <a:pPr lvl="1"/>
            <a:r>
              <a:rPr lang="en-US" sz="2000" dirty="0"/>
              <a:t>NSF accepts no responsibility on the interaction/outcome of the program!</a:t>
            </a:r>
            <a:endParaRPr lang="en-US" sz="2200" dirty="0"/>
          </a:p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</a:rPr>
              <a:t>Needed:  Mentors!  </a:t>
            </a:r>
          </a:p>
          <a:p>
            <a:pPr marL="0" lvl="1" indent="0" algn="ctr">
              <a:buNone/>
            </a:pPr>
            <a:r>
              <a:rPr lang="en-US" sz="2400" dirty="0"/>
              <a:t>email us at </a:t>
            </a:r>
            <a:r>
              <a:rPr lang="en-US" sz="2400" dirty="0">
                <a:hlinkClick r:id="rId2"/>
              </a:rPr>
              <a:t>aopper@nsf.gov</a:t>
            </a:r>
            <a:r>
              <a:rPr lang="en-US" sz="2400" dirty="0"/>
              <a:t> or </a:t>
            </a:r>
            <a:r>
              <a:rPr lang="en-US" sz="2400" dirty="0">
                <a:hlinkClick r:id="rId4"/>
              </a:rPr>
              <a:t>ejgarcia@nsf.gov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endParaRPr lang="en-US" sz="22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5545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145905" cy="45259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France </a:t>
            </a:r>
            <a:r>
              <a:rPr lang="en-US" sz="2400" dirty="0" err="1">
                <a:solidFill>
                  <a:srgbClr val="FF0000"/>
                </a:solidFill>
              </a:rPr>
              <a:t>Córdova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– Director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Anne L Kinney </a:t>
            </a:r>
            <a:r>
              <a:rPr lang="en-US" sz="2400" dirty="0">
                <a:solidFill>
                  <a:srgbClr val="000000"/>
                </a:solidFill>
              </a:rPr>
              <a:t>– Assistant Director for MPS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Denise Caldwell </a:t>
            </a:r>
            <a:r>
              <a:rPr lang="en-US" sz="2400" dirty="0">
                <a:solidFill>
                  <a:srgbClr val="00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Physics Division Director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Brad Keister </a:t>
            </a:r>
            <a:r>
              <a:rPr lang="en-US" sz="2400" dirty="0">
                <a:solidFill>
                  <a:srgbClr val="000000"/>
                </a:solidFill>
              </a:rPr>
              <a:t>–</a:t>
            </a:r>
            <a:r>
              <a:rPr lang="en-US" sz="2400" dirty="0"/>
              <a:t> Deputy Division Director; </a:t>
            </a:r>
            <a:r>
              <a:rPr lang="en-US" sz="2400" i="1" dirty="0">
                <a:solidFill>
                  <a:srgbClr val="005EA4"/>
                </a:solidFill>
              </a:rPr>
              <a:t>after 21 years of service, will retire from NSF at the end of June.  </a:t>
            </a:r>
            <a:r>
              <a:rPr lang="en-US" sz="2400" dirty="0"/>
              <a:t>Acting D</a:t>
            </a:r>
            <a:r>
              <a:rPr lang="en-US" sz="2400" baseline="30000" dirty="0"/>
              <a:t>3</a:t>
            </a:r>
            <a:r>
              <a:rPr lang="en-US" sz="2400" dirty="0"/>
              <a:t> to be named soon.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Bogdan Mihaila </a:t>
            </a:r>
            <a:r>
              <a:rPr lang="en-US" sz="2400" dirty="0">
                <a:solidFill>
                  <a:srgbClr val="000000"/>
                </a:solidFill>
              </a:rPr>
              <a:t>– </a:t>
            </a:r>
            <a:r>
              <a:rPr lang="en-US" sz="2400" dirty="0"/>
              <a:t>Nuclear Theory Program Director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Edmundo Garcia </a:t>
            </a:r>
            <a:r>
              <a:rPr lang="en-US" sz="2400" dirty="0"/>
              <a:t>–  </a:t>
            </a:r>
            <a:r>
              <a:rPr lang="en-US" sz="2400" dirty="0" err="1"/>
              <a:t>Expt’l</a:t>
            </a:r>
            <a:r>
              <a:rPr lang="en-US" sz="2400" dirty="0"/>
              <a:t> Nuclear Physics Program Director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Allena Opper </a:t>
            </a:r>
            <a:r>
              <a:rPr lang="en-US" sz="2400" dirty="0"/>
              <a:t>– </a:t>
            </a:r>
            <a:r>
              <a:rPr lang="en-US" sz="2400" dirty="0" err="1"/>
              <a:t>Expt’l</a:t>
            </a:r>
            <a:r>
              <a:rPr lang="en-US" sz="2400" dirty="0"/>
              <a:t> Nuclear Physics Program Director</a:t>
            </a:r>
          </a:p>
          <a:p>
            <a:pPr marL="0" indent="0" algn="ctr">
              <a:buNone/>
            </a:pPr>
            <a:endParaRPr lang="en-US" sz="1800" dirty="0">
              <a:hlinkClick r:id="rId2"/>
            </a:endParaRPr>
          </a:p>
          <a:p>
            <a:pPr marL="0" indent="0" algn="ctr">
              <a:buNone/>
            </a:pPr>
            <a:r>
              <a:rPr lang="en-US" sz="1800" dirty="0">
                <a:hlinkClick r:id="rId2"/>
              </a:rPr>
              <a:t>http://www.nsf.gov/pubs/2015/phy15001/phy15001.jsp?org=PHY</a:t>
            </a:r>
            <a:r>
              <a:rPr lang="en-US" sz="1800" dirty="0"/>
              <a:t> </a:t>
            </a:r>
            <a:endParaRPr lang="en-US" sz="1800" dirty="0">
              <a:hlinkClick r:id="rId3"/>
            </a:endParaRPr>
          </a:p>
          <a:p>
            <a:pPr marL="0" indent="0" algn="ctr">
              <a:buNone/>
            </a:pPr>
            <a:r>
              <a:rPr lang="en-US" sz="1800" dirty="0">
                <a:hlinkClick r:id="rId3"/>
              </a:rPr>
              <a:t>http://www.nsf.gov/careers/rotator/index.jsp</a:t>
            </a:r>
            <a:r>
              <a:rPr lang="en-US" sz="1800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45314"/>
            <a:ext cx="7391400" cy="1096962"/>
          </a:xfrm>
        </p:spPr>
        <p:txBody>
          <a:bodyPr>
            <a:normAutofit/>
          </a:bodyPr>
          <a:lstStyle/>
          <a:p>
            <a:r>
              <a:rPr lang="en-US" sz="3600" dirty="0"/>
              <a:t>NSF/MPS/Physics Personnel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609600" y="4114800"/>
            <a:ext cx="457200" cy="402996"/>
          </a:xfrm>
          <a:prstGeom prst="star5">
            <a:avLst/>
          </a:prstGeom>
          <a:solidFill>
            <a:srgbClr val="FFC000"/>
          </a:solidFill>
          <a:ln>
            <a:solidFill>
              <a:srgbClr val="005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6272" y="6331687"/>
            <a:ext cx="4833328" cy="365125"/>
          </a:xfrm>
        </p:spPr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9962" y="593464"/>
            <a:ext cx="3479195" cy="1219199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500" dirty="0">
                <a:solidFill>
                  <a:srgbClr val="005EA4"/>
                </a:solidFill>
                <a:effectLst/>
              </a:rPr>
              <a:t>For the latest updates, check out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825" y="1653396"/>
            <a:ext cx="3914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http://www.nsf.gov/div/index.jsp?div=PHY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39962" y="2216886"/>
            <a:ext cx="3429000" cy="342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kern="0" dirty="0"/>
              <a:t>Contact us:</a:t>
            </a:r>
          </a:p>
          <a:p>
            <a:endParaRPr lang="en-US" sz="2000" kern="0" dirty="0">
              <a:hlinkClick r:id="rId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hlinkClick r:id="rId3"/>
              </a:rPr>
              <a:t>bmihaila@nsf.gov</a:t>
            </a:r>
          </a:p>
          <a:p>
            <a:r>
              <a:rPr lang="en-US" sz="2000" kern="0" dirty="0"/>
              <a:t>   or call (703)292-8235</a:t>
            </a:r>
          </a:p>
          <a:p>
            <a:endParaRPr lang="en-US" sz="200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hlinkClick r:id="rId4"/>
              </a:rPr>
              <a:t>ejgarcia@nsf.gov</a:t>
            </a:r>
            <a:r>
              <a:rPr lang="en-US" sz="2000" kern="0" dirty="0"/>
              <a:t> </a:t>
            </a:r>
          </a:p>
          <a:p>
            <a:r>
              <a:rPr lang="en-US" sz="2000" kern="0" dirty="0"/>
              <a:t>   or call (703)292-8095</a:t>
            </a:r>
          </a:p>
          <a:p>
            <a:endParaRPr lang="en-US" sz="2000" u="sng" kern="0" dirty="0">
              <a:hlinkClick r:id="rId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hlinkClick r:id="rId3"/>
              </a:rPr>
              <a:t>aopper@nsf.gov</a:t>
            </a:r>
            <a:endParaRPr lang="en-US" sz="2000" kern="0" dirty="0"/>
          </a:p>
          <a:p>
            <a:r>
              <a:rPr lang="en-US" sz="2000" kern="0" dirty="0"/>
              <a:t>  or call (703)292-8958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382" y="997687"/>
            <a:ext cx="54208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510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94165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3"/>
          <p:cNvGraphicFramePr>
            <a:graphicFrameLocks/>
          </p:cNvGraphicFramePr>
          <p:nvPr>
            <p:extLst/>
          </p:nvPr>
        </p:nvGraphicFramePr>
        <p:xfrm>
          <a:off x="457200" y="1423824"/>
          <a:ext cx="8094518" cy="3697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9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8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3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72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09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09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09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36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86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FY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Nucleon   </a:t>
                      </a:r>
                      <a:r>
                        <a:rPr lang="en-US" sz="1100" baseline="0" dirty="0">
                          <a:effectLst/>
                        </a:rPr>
                        <a:t> &amp;  Hadron QCD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(k$)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Nuclear </a:t>
                      </a:r>
                      <a:r>
                        <a:rPr lang="en-US" sz="1100" dirty="0" err="1">
                          <a:effectLst/>
                        </a:rPr>
                        <a:t>Astroph</a:t>
                      </a:r>
                      <a:r>
                        <a:rPr lang="en-US" sz="1100" dirty="0">
                          <a:effectLst/>
                        </a:rPr>
                        <a:t>, Reactions,</a:t>
                      </a:r>
                      <a:r>
                        <a:rPr lang="en-US" sz="1100" baseline="0" dirty="0">
                          <a:effectLst/>
                        </a:rPr>
                        <a:t> Structure </a:t>
                      </a:r>
                      <a:r>
                        <a:rPr lang="en-US" sz="1100" dirty="0">
                          <a:effectLst/>
                        </a:rPr>
                        <a:t>(k$)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Prec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Meas’ts</a:t>
                      </a:r>
                      <a:r>
                        <a:rPr lang="en-US" sz="1100" dirty="0">
                          <a:effectLst/>
                        </a:rPr>
                        <a:t> 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&amp; Fund. </a:t>
                      </a:r>
                      <a:r>
                        <a:rPr lang="en-US" sz="1100" dirty="0" err="1">
                          <a:effectLst/>
                        </a:rPr>
                        <a:t>Symm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(k$)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effectLst/>
                        </a:rPr>
                        <a:t>Exp’t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 Nuclear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Physics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(k$)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Nuclear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Theory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(k$)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Nuclear Program Total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(k$)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C000"/>
                          </a:solidFill>
                          <a:effectLst/>
                        </a:rPr>
                        <a:t>NSCL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C000"/>
                          </a:solidFill>
                          <a:effectLst/>
                        </a:rPr>
                        <a:t>(k$)</a:t>
                      </a:r>
                      <a:endParaRPr lang="en-US" sz="110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C000"/>
                          </a:solidFill>
                          <a:effectLst/>
                        </a:rPr>
                        <a:t>JINA &amp;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C000"/>
                          </a:solidFill>
                          <a:effectLst/>
                        </a:rPr>
                        <a:t>JINA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C000"/>
                          </a:solidFill>
                          <a:effectLst/>
                        </a:rPr>
                        <a:t>-CEE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C000"/>
                          </a:solidFill>
                          <a:effectLst/>
                        </a:rPr>
                        <a:t>(k$)</a:t>
                      </a:r>
                      <a:endParaRPr lang="en-US" sz="110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MRI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(K$)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Mid-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Scale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(K$)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Nuclear Physics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(k$)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7,969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4,185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6,343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18,497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3,829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22,326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21,500 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2,150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2,744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48,720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2013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6,183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4,693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5,653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16,509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3,474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20,008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21,500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2,150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2,996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490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47,144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2014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5,826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5,189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5,999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17,014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3,514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20,528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22,500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2,280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1,038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1,188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47,533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2015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6,769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4,702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effectLst/>
                        </a:rPr>
                        <a:t>7,304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18,774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effectLst/>
                        </a:rPr>
                        <a:t>4,183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22,957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23,000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effectLst/>
                        </a:rPr>
                        <a:t>2,280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1,801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1,367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effectLst/>
                        </a:rPr>
                        <a:t>51,406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0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7,141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5,046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effectLst/>
                        </a:rPr>
                        <a:t>7,391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19,579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4,223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23,802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24,000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2,280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1,869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3,238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effectLst/>
                        </a:rPr>
                        <a:t>55,189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2017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6,955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6,273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6,692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19,920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base =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17,800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4,344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24,264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24,000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2,280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2,990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54,064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7930"/>
            <a:ext cx="7391400" cy="990600"/>
          </a:xfrm>
        </p:spPr>
        <p:txBody>
          <a:bodyPr>
            <a:normAutofit/>
          </a:bodyPr>
          <a:lstStyle/>
          <a:p>
            <a:r>
              <a:rPr lang="en-US" sz="3200" dirty="0"/>
              <a:t>Budget Trends – NSF </a:t>
            </a:r>
            <a:r>
              <a:rPr lang="en-US" sz="3200" dirty="0">
                <a:solidFill>
                  <a:srgbClr val="FF0000"/>
                </a:solidFill>
              </a:rPr>
              <a:t>Nuclear 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7937" y="680282"/>
            <a:ext cx="1807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 25% = Research</a:t>
            </a:r>
          </a:p>
          <a:p>
            <a:r>
              <a:rPr lang="en-US" sz="1600" dirty="0"/>
              <a:t>~ 75% = Operations</a:t>
            </a:r>
          </a:p>
        </p:txBody>
      </p:sp>
      <p:sp>
        <p:nvSpPr>
          <p:cNvPr id="9" name="Down Arrow 8"/>
          <p:cNvSpPr/>
          <p:nvPr/>
        </p:nvSpPr>
        <p:spPr>
          <a:xfrm>
            <a:off x="5439838" y="1209791"/>
            <a:ext cx="419100" cy="4285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-5400000">
            <a:off x="2277703" y="-200535"/>
            <a:ext cx="245196" cy="297180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4517" y="848149"/>
            <a:ext cx="4046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Includes </a:t>
            </a:r>
            <a:r>
              <a:rPr lang="en-US" sz="1600" dirty="0" err="1"/>
              <a:t>co-funding</a:t>
            </a:r>
            <a:r>
              <a:rPr lang="en-US" sz="1600" dirty="0"/>
              <a:t> and other leveraged funds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7790" y="5285017"/>
            <a:ext cx="711829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FY15 Fundamental Symmetries:  + $1.32M for 0</a:t>
            </a:r>
            <a:r>
              <a:rPr lang="en-US" sz="1700" dirty="0">
                <a:latin typeface="Symbol" panose="05050102010706020507" pitchFamily="18" charset="2"/>
              </a:rPr>
              <a:t>nbb</a:t>
            </a:r>
          </a:p>
          <a:p>
            <a:r>
              <a:rPr lang="en-US" sz="1700" dirty="0"/>
              <a:t>MRI:  competes each year; one-time acquisition/development funds</a:t>
            </a:r>
          </a:p>
          <a:p>
            <a:r>
              <a:rPr lang="en-US" sz="1700" dirty="0"/>
              <a:t>Mid-scale:  ad hoc competition; design and construction funds </a:t>
            </a:r>
            <a:r>
              <a:rPr lang="en-US" sz="1700" dirty="0">
                <a:solidFill>
                  <a:srgbClr val="005EA4"/>
                </a:solidFill>
              </a:rPr>
              <a:t>(nEDM &amp; MUSE)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D2FE63-5975-4B3C-BB6E-E43A78300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141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BF64-B3FE-42BE-BF58-E40CE94B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1096962"/>
          </a:xfrm>
        </p:spPr>
        <p:txBody>
          <a:bodyPr/>
          <a:lstStyle/>
          <a:p>
            <a:r>
              <a:rPr lang="en-US" dirty="0"/>
              <a:t>Experimental Nuclear Physics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404B4-3A48-4012-9CED-DBB49C809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64B6B-8564-4094-A32E-1DF12645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43" y="1371600"/>
            <a:ext cx="4541914" cy="3523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15896-CF69-47C3-B4FF-5EF906BE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291" y="2438400"/>
            <a:ext cx="4535817" cy="352379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5F8A2-86E9-49B9-9D54-4475C443A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3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F62FAA-AA52-4E43-8115-DCDBA89E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8" y="-168275"/>
            <a:ext cx="7837714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A5720-9564-4B87-B383-FAEC5A45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96429E-FE91-49C8-A132-1ADFD409E651}"/>
              </a:ext>
            </a:extLst>
          </p:cNvPr>
          <p:cNvGrpSpPr/>
          <p:nvPr/>
        </p:nvGrpSpPr>
        <p:grpSpPr>
          <a:xfrm>
            <a:off x="-9237" y="6126163"/>
            <a:ext cx="4886038" cy="746298"/>
            <a:chOff x="-9237" y="5787738"/>
            <a:chExt cx="5449134" cy="1084723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D640563C-C284-4091-B8F9-C79F7B8AF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73" y="5944936"/>
              <a:ext cx="4940624" cy="9210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7485" h="337">
                  <a:moveTo>
                    <a:pt x="0" y="2"/>
                  </a:moveTo>
                  <a:lnTo>
                    <a:pt x="7485" y="337"/>
                  </a:lnTo>
                  <a:lnTo>
                    <a:pt x="5558" y="337"/>
                  </a:lnTo>
                  <a:lnTo>
                    <a:pt x="1" y="0"/>
                  </a:lnTo>
                </a:path>
              </a:pathLst>
            </a:custGeom>
            <a:solidFill>
              <a:schemeClr val="tx1">
                <a:lumMod val="95000"/>
                <a:lumOff val="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448A590-F785-4799-856A-171C78F8E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17" y="5939011"/>
              <a:ext cx="3690451" cy="93345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591" h="588">
                  <a:moveTo>
                    <a:pt x="0" y="0"/>
                  </a:moveTo>
                  <a:lnTo>
                    <a:pt x="5591" y="585"/>
                  </a:lnTo>
                  <a:lnTo>
                    <a:pt x="4415" y="588"/>
                  </a:lnTo>
                  <a:lnTo>
                    <a:pt x="12" y="4"/>
                  </a:lnTo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2D7C7CFD-8F8E-4C5D-BD49-24CF96FEE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42" y="5791253"/>
              <a:ext cx="3402314" cy="1080868"/>
            </a:xfrm>
            <a:prstGeom prst="rtTriangle">
              <a:avLst/>
            </a:pr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7F11DE-58A7-4729-B618-90F81D92FF17}"/>
                </a:ext>
              </a:extLst>
            </p:cNvPr>
            <p:cNvCxnSpPr/>
            <p:nvPr/>
          </p:nvCxnSpPr>
          <p:spPr>
            <a:xfrm>
              <a:off x="-9237" y="5787738"/>
              <a:ext cx="3405509" cy="108438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B888D24-DBA7-4966-ABB6-E7647C151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56" y="76200"/>
            <a:ext cx="1024128" cy="10300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F2682E-6670-40C3-ACAE-7BD3A48FB1E8}"/>
              </a:ext>
            </a:extLst>
          </p:cNvPr>
          <p:cNvSpPr/>
          <p:nvPr/>
        </p:nvSpPr>
        <p:spPr>
          <a:xfrm>
            <a:off x="2084403" y="-18068"/>
            <a:ext cx="5392574" cy="1030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E0382A-EF42-4BE9-B015-521DDAF7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58" y="154141"/>
            <a:ext cx="7391400" cy="1715678"/>
          </a:xfrm>
          <a:solidFill>
            <a:schemeClr val="bg1"/>
          </a:solidFill>
        </p:spPr>
        <p:txBody>
          <a:bodyPr>
            <a:noAutofit/>
          </a:bodyPr>
          <a:lstStyle/>
          <a:p>
            <a:br>
              <a:rPr lang="en-US" sz="3000" dirty="0"/>
            </a:br>
            <a:r>
              <a:rPr lang="en-US" sz="3000" dirty="0"/>
              <a:t>NSF FY19 Spending Proposals</a:t>
            </a:r>
            <a:br>
              <a:rPr lang="en-US" sz="3000" dirty="0"/>
            </a:br>
            <a:r>
              <a:rPr lang="en-US" sz="2800" dirty="0"/>
              <a:t>(% change from FY18 enacted)</a:t>
            </a:r>
            <a:br>
              <a:rPr lang="en-US" sz="2800" dirty="0"/>
            </a:br>
            <a:r>
              <a:rPr lang="en-US" sz="2800" dirty="0"/>
              <a:t>$ in ( ) are the FY18 House Marks</a:t>
            </a:r>
            <a:br>
              <a:rPr lang="en-US" sz="3000" dirty="0"/>
            </a:b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9912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FY19 NSF Request $7,472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3200400"/>
            <a:ext cx="8713126" cy="29839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E1E57-8695-4862-9092-2B904D8C9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8560726" cy="39624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24532-2B5F-46AA-A1EF-B0369F58C833}"/>
              </a:ext>
            </a:extLst>
          </p:cNvPr>
          <p:cNvSpPr/>
          <p:nvPr/>
        </p:nvSpPr>
        <p:spPr>
          <a:xfrm>
            <a:off x="6858000" y="2266859"/>
            <a:ext cx="2083726" cy="32957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211801-7495-4961-ADAB-B31A6222D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8F86E1DE-1FE6-47FA-BCD9-CADA0D18131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9738" y="363538"/>
            <a:ext cx="7886700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/>
              <a:t>NSF’s 10 Big Ideas</a:t>
            </a:r>
          </a:p>
        </p:txBody>
      </p:sp>
      <p:grpSp>
        <p:nvGrpSpPr>
          <p:cNvPr id="28674" name="Group 3">
            <a:extLst>
              <a:ext uri="{FF2B5EF4-FFF2-40B4-BE49-F238E27FC236}">
                <a16:creationId xmlns:a16="http://schemas.microsoft.com/office/drawing/2014/main" id="{C473CBE9-03BB-41E3-98A3-2DE2E77B4474}"/>
              </a:ext>
            </a:extLst>
          </p:cNvPr>
          <p:cNvGrpSpPr>
            <a:grpSpLocks/>
          </p:cNvGrpSpPr>
          <p:nvPr/>
        </p:nvGrpSpPr>
        <p:grpSpPr bwMode="auto">
          <a:xfrm>
            <a:off x="1176338" y="1511300"/>
            <a:ext cx="6710362" cy="4432300"/>
            <a:chOff x="1569027" y="872068"/>
            <a:chExt cx="8946573" cy="5909459"/>
          </a:xfrm>
        </p:grpSpPr>
        <p:grpSp>
          <p:nvGrpSpPr>
            <p:cNvPr id="28681" name="Group 4">
              <a:extLst>
                <a:ext uri="{FF2B5EF4-FFF2-40B4-BE49-F238E27FC236}">
                  <a16:creationId xmlns:a16="http://schemas.microsoft.com/office/drawing/2014/main" id="{D834A325-E1D6-4DF3-9F2D-7373D7006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9027" y="872068"/>
              <a:ext cx="8946573" cy="5909459"/>
              <a:chOff x="1569027" y="870502"/>
              <a:chExt cx="9064719" cy="598749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54E586-4000-44E0-885F-A535E2D40CD5}"/>
                  </a:ext>
                </a:extLst>
              </p:cNvPr>
              <p:cNvSpPr/>
              <p:nvPr/>
            </p:nvSpPr>
            <p:spPr>
              <a:xfrm>
                <a:off x="1569027" y="870502"/>
                <a:ext cx="9064719" cy="59874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8685" name="Group 8">
                <a:extLst>
                  <a:ext uri="{FF2B5EF4-FFF2-40B4-BE49-F238E27FC236}">
                    <a16:creationId xmlns:a16="http://schemas.microsoft.com/office/drawing/2014/main" id="{39630225-93D9-4D31-95FF-ABF1AFD6C8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8300" y="990606"/>
                <a:ext cx="8974665" cy="5791194"/>
                <a:chOff x="1638300" y="990606"/>
                <a:chExt cx="8974665" cy="5791194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6DE7013-469D-435D-BC5A-C4B99FA45821}"/>
                    </a:ext>
                  </a:extLst>
                </p:cNvPr>
                <p:cNvSpPr/>
                <p:nvPr/>
              </p:nvSpPr>
              <p:spPr>
                <a:xfrm>
                  <a:off x="1644083" y="990595"/>
                  <a:ext cx="8908172" cy="244475"/>
                </a:xfrm>
                <a:prstGeom prst="rect">
                  <a:avLst/>
                </a:prstGeom>
                <a:solidFill>
                  <a:srgbClr val="EE97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175" b="1" dirty="0">
                      <a:solidFill>
                        <a:prstClr val="black"/>
                      </a:solidFill>
                    </a:rPr>
                    <a:t>RESEARCH IDEAS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CE627D4-380B-4A28-995F-B3B6572938C7}"/>
                    </a:ext>
                  </a:extLst>
                </p:cNvPr>
                <p:cNvSpPr/>
                <p:nvPr/>
              </p:nvSpPr>
              <p:spPr>
                <a:xfrm>
                  <a:off x="1650517" y="1350874"/>
                  <a:ext cx="1734884" cy="2772864"/>
                </a:xfrm>
                <a:prstGeom prst="rect">
                  <a:avLst/>
                </a:prstGeom>
                <a:solidFill>
                  <a:srgbClr val="1B85C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b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63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FCF4988-A878-473F-82C3-694EFDA23346}"/>
                    </a:ext>
                  </a:extLst>
                </p:cNvPr>
                <p:cNvSpPr/>
                <p:nvPr/>
              </p:nvSpPr>
              <p:spPr>
                <a:xfrm>
                  <a:off x="3466891" y="1350874"/>
                  <a:ext cx="2551932" cy="1408950"/>
                </a:xfrm>
                <a:prstGeom prst="rect">
                  <a:avLst/>
                </a:prstGeom>
                <a:solidFill>
                  <a:srgbClr val="23BB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175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8E1ECC7-D7A4-435F-8D1D-5FFA636851C9}"/>
                    </a:ext>
                  </a:extLst>
                </p:cNvPr>
                <p:cNvSpPr/>
                <p:nvPr/>
              </p:nvSpPr>
              <p:spPr>
                <a:xfrm>
                  <a:off x="6132481" y="1350874"/>
                  <a:ext cx="1812085" cy="2772864"/>
                </a:xfrm>
                <a:prstGeom prst="rect">
                  <a:avLst/>
                </a:prstGeom>
                <a:solidFill>
                  <a:srgbClr val="23BB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25" dirty="0">
                      <a:solidFill>
                        <a:prstClr val="white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Windows on the Universe: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25" dirty="0">
                      <a:solidFill>
                        <a:prstClr val="white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The Era of Multi-messenger Astrophysics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175" dirty="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8690" name="Picture 13">
                  <a:extLst>
                    <a:ext uri="{FF2B5EF4-FFF2-40B4-BE49-F238E27FC236}">
                      <a16:creationId xmlns:a16="http://schemas.microsoft.com/office/drawing/2014/main" id="{E062F68A-F87F-4B8E-BC5B-CBCE51D72B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r="41479" b="22453"/>
                <a:stretch>
                  <a:fillRect/>
                </a:stretch>
              </p:blipFill>
              <p:spPr bwMode="auto">
                <a:xfrm>
                  <a:off x="7091216" y="2918887"/>
                  <a:ext cx="763137" cy="1111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691" name="Picture 14">
                  <a:extLst>
                    <a:ext uri="{FF2B5EF4-FFF2-40B4-BE49-F238E27FC236}">
                      <a16:creationId xmlns:a16="http://schemas.microsoft.com/office/drawing/2014/main" id="{766E5C4B-8A17-4494-A173-986422C416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3027" b="22028"/>
                <a:stretch>
                  <a:fillRect/>
                </a:stretch>
              </p:blipFill>
              <p:spPr bwMode="auto">
                <a:xfrm>
                  <a:off x="6231398" y="2271188"/>
                  <a:ext cx="1622955" cy="599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692" name="Picture 15">
                  <a:extLst>
                    <a:ext uri="{FF2B5EF4-FFF2-40B4-BE49-F238E27FC236}">
                      <a16:creationId xmlns:a16="http://schemas.microsoft.com/office/drawing/2014/main" id="{75E0AB05-5503-40E8-99BD-352E6B4A85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33"/>
                <a:stretch>
                  <a:fillRect/>
                </a:stretch>
              </p:blipFill>
              <p:spPr bwMode="auto">
                <a:xfrm>
                  <a:off x="6231397" y="2918887"/>
                  <a:ext cx="804528" cy="1111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B6B9F9C-8D8C-430E-B8C8-8BD03B59CF84}"/>
                    </a:ext>
                  </a:extLst>
                </p:cNvPr>
                <p:cNvSpPr/>
                <p:nvPr/>
              </p:nvSpPr>
              <p:spPr>
                <a:xfrm>
                  <a:off x="8077524" y="1333718"/>
                  <a:ext cx="2474730" cy="1408950"/>
                </a:xfrm>
                <a:prstGeom prst="rect">
                  <a:avLst/>
                </a:prstGeom>
                <a:solidFill>
                  <a:srgbClr val="1B85C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175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8694" name="Picture 17">
                  <a:extLst>
                    <a:ext uri="{FF2B5EF4-FFF2-40B4-BE49-F238E27FC236}">
                      <a16:creationId xmlns:a16="http://schemas.microsoft.com/office/drawing/2014/main" id="{CD013DFE-3F01-4020-B6F5-84EB8B371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21" t="2126" r="49699"/>
                <a:stretch>
                  <a:fillRect/>
                </a:stretch>
              </p:blipFill>
              <p:spPr bwMode="auto">
                <a:xfrm>
                  <a:off x="8169565" y="1430862"/>
                  <a:ext cx="898236" cy="12530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95" name="TextBox 18">
                  <a:extLst>
                    <a:ext uri="{FF2B5EF4-FFF2-40B4-BE49-F238E27FC236}">
                      <a16:creationId xmlns:a16="http://schemas.microsoft.com/office/drawing/2014/main" id="{5C6AF590-8314-4078-8A0C-C8A25C2121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67801" y="1364438"/>
                  <a:ext cx="1545164" cy="1060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The Quantum Leap:</a:t>
                  </a:r>
                </a:p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Leading the Next Quantum Revolution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BE09EB0-990E-4830-98DF-0784DE594FF3}"/>
                    </a:ext>
                  </a:extLst>
                </p:cNvPr>
                <p:cNvSpPr/>
                <p:nvPr/>
              </p:nvSpPr>
              <p:spPr>
                <a:xfrm>
                  <a:off x="3466891" y="2856327"/>
                  <a:ext cx="2551932" cy="1258833"/>
                </a:xfrm>
                <a:prstGeom prst="rect">
                  <a:avLst/>
                </a:prstGeom>
                <a:solidFill>
                  <a:srgbClr val="1B85C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17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97" name="TextBox 20">
                  <a:extLst>
                    <a:ext uri="{FF2B5EF4-FFF2-40B4-BE49-F238E27FC236}">
                      <a16:creationId xmlns:a16="http://schemas.microsoft.com/office/drawing/2014/main" id="{EBBFCCC8-4AB4-4FC1-8050-4042193610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56211" y="2997200"/>
                  <a:ext cx="1222630" cy="686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Navigating the </a:t>
                  </a:r>
                </a:p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New Arctic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4596AF7-250D-429D-A19E-69844278A8E6}"/>
                    </a:ext>
                  </a:extLst>
                </p:cNvPr>
                <p:cNvSpPr/>
                <p:nvPr/>
              </p:nvSpPr>
              <p:spPr>
                <a:xfrm>
                  <a:off x="8077524" y="2860616"/>
                  <a:ext cx="2474730" cy="1263122"/>
                </a:xfrm>
                <a:prstGeom prst="rect">
                  <a:avLst/>
                </a:prstGeom>
                <a:solidFill>
                  <a:srgbClr val="189B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17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99" name="TextBox 22">
                  <a:extLst>
                    <a:ext uri="{FF2B5EF4-FFF2-40B4-BE49-F238E27FC236}">
                      <a16:creationId xmlns:a16="http://schemas.microsoft.com/office/drawing/2014/main" id="{5D943B02-D5DB-46B5-B3F3-080CE2672C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077200" y="2870198"/>
                  <a:ext cx="1579032" cy="1060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Understanding the Rules of Life:</a:t>
                  </a:r>
                </a:p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Predicting Phenotype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5DF67E5-7F25-4F8C-B409-3D18B66FA209}"/>
                    </a:ext>
                  </a:extLst>
                </p:cNvPr>
                <p:cNvSpPr/>
                <p:nvPr/>
              </p:nvSpPr>
              <p:spPr>
                <a:xfrm>
                  <a:off x="1650517" y="4228819"/>
                  <a:ext cx="8901738" cy="244475"/>
                </a:xfrm>
                <a:prstGeom prst="rect">
                  <a:avLst/>
                </a:prstGeom>
                <a:solidFill>
                  <a:srgbClr val="EE97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175" b="1" dirty="0">
                      <a:solidFill>
                        <a:prstClr val="black"/>
                      </a:solidFill>
                    </a:rPr>
                    <a:t>PROCESS IDEAS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F9C853E-D379-4EF6-872E-DC1878485583}"/>
                    </a:ext>
                  </a:extLst>
                </p:cNvPr>
                <p:cNvSpPr/>
                <p:nvPr/>
              </p:nvSpPr>
              <p:spPr>
                <a:xfrm>
                  <a:off x="1644083" y="4571942"/>
                  <a:ext cx="4374740" cy="1035803"/>
                </a:xfrm>
                <a:prstGeom prst="rect">
                  <a:avLst/>
                </a:prstGeom>
                <a:solidFill>
                  <a:srgbClr val="7E7E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17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02" name="TextBox 25">
                  <a:extLst>
                    <a:ext uri="{FF2B5EF4-FFF2-40B4-BE49-F238E27FC236}">
                      <a16:creationId xmlns:a16="http://schemas.microsoft.com/office/drawing/2014/main" id="{C9CCE11B-A101-4099-AC74-C0077CB29A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8300" y="4652007"/>
                  <a:ext cx="1828801" cy="686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Mid-scale Research Infrastructure </a:t>
                  </a:r>
                </a:p>
              </p:txBody>
            </p:sp>
            <p:pic>
              <p:nvPicPr>
                <p:cNvPr id="28703" name="Picture 26">
                  <a:extLst>
                    <a:ext uri="{FF2B5EF4-FFF2-40B4-BE49-F238E27FC236}">
                      <a16:creationId xmlns:a16="http://schemas.microsoft.com/office/drawing/2014/main" id="{3C5FA4C6-BB87-4230-9C51-9276BF4461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4277" b="20869"/>
                <a:stretch>
                  <a:fillRect/>
                </a:stretch>
              </p:blipFill>
              <p:spPr bwMode="auto">
                <a:xfrm>
                  <a:off x="3496187" y="4639733"/>
                  <a:ext cx="2438400" cy="8928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2B67FFE-2A2C-4762-BE61-3BCBE6B9968A}"/>
                    </a:ext>
                  </a:extLst>
                </p:cNvPr>
                <p:cNvSpPr/>
                <p:nvPr/>
              </p:nvSpPr>
              <p:spPr>
                <a:xfrm>
                  <a:off x="1637650" y="5714971"/>
                  <a:ext cx="4381173" cy="1065825"/>
                </a:xfrm>
                <a:prstGeom prst="rect">
                  <a:avLst/>
                </a:prstGeom>
                <a:solidFill>
                  <a:srgbClr val="5456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17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977CF63-84AC-4832-A0CA-D0C2A822344A}"/>
                    </a:ext>
                  </a:extLst>
                </p:cNvPr>
                <p:cNvSpPr txBox="1"/>
                <p:nvPr/>
              </p:nvSpPr>
              <p:spPr>
                <a:xfrm>
                  <a:off x="4129537" y="5807185"/>
                  <a:ext cx="1829241" cy="81920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00" dirty="0">
                      <a:solidFill>
                        <a:prstClr val="white"/>
                      </a:solidFill>
                      <a:latin typeface="Arial Black" panose="020B0A04020102020204" pitchFamily="34" charset="0"/>
                      <a:ea typeface=""/>
                    </a:rPr>
                    <a:t>Growing Convergence Research at NSF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638" dirty="0">
                    <a:solidFill>
                      <a:prstClr val="white"/>
                    </a:solidFill>
                    <a:latin typeface="Calibri" panose="020F0502020204030204"/>
                    <a:ea typeface=""/>
                  </a:endParaRPr>
                </a:p>
              </p:txBody>
            </p:sp>
            <p:pic>
              <p:nvPicPr>
                <p:cNvPr id="28706" name="Picture 29">
                  <a:extLst>
                    <a:ext uri="{FF2B5EF4-FFF2-40B4-BE49-F238E27FC236}">
                      <a16:creationId xmlns:a16="http://schemas.microsoft.com/office/drawing/2014/main" id="{AED85C4E-8D56-4EFF-8A73-35868D369F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293" t="64075" b="15520"/>
                <a:stretch>
                  <a:fillRect/>
                </a:stretch>
              </p:blipFill>
              <p:spPr bwMode="auto">
                <a:xfrm>
                  <a:off x="1733472" y="5804365"/>
                  <a:ext cx="2392933" cy="877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A24006A-B411-4F72-A249-0160F5EC38FF}"/>
                    </a:ext>
                  </a:extLst>
                </p:cNvPr>
                <p:cNvSpPr/>
                <p:nvPr/>
              </p:nvSpPr>
              <p:spPr>
                <a:xfrm>
                  <a:off x="6132481" y="4571942"/>
                  <a:ext cx="4419774" cy="1035803"/>
                </a:xfrm>
                <a:prstGeom prst="rect">
                  <a:avLst/>
                </a:prstGeom>
                <a:solidFill>
                  <a:srgbClr val="5456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17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08" name="TextBox 31">
                  <a:extLst>
                    <a:ext uri="{FF2B5EF4-FFF2-40B4-BE49-F238E27FC236}">
                      <a16:creationId xmlns:a16="http://schemas.microsoft.com/office/drawing/2014/main" id="{4437D1BD-78EB-42BF-B3D4-DF0E6CB6FC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21058" y="4912509"/>
                  <a:ext cx="1724910" cy="311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NSF 2026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D1C4CD9-6F2B-4099-AE37-4CF1C0F280D1}"/>
                    </a:ext>
                  </a:extLst>
                </p:cNvPr>
                <p:cNvSpPr/>
                <p:nvPr/>
              </p:nvSpPr>
              <p:spPr>
                <a:xfrm>
                  <a:off x="6145348" y="5714971"/>
                  <a:ext cx="4406907" cy="1065825"/>
                </a:xfrm>
                <a:prstGeom prst="rect">
                  <a:avLst/>
                </a:prstGeom>
                <a:solidFill>
                  <a:srgbClr val="7E7E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17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10" name="TextBox 33">
                  <a:extLst>
                    <a:ext uri="{FF2B5EF4-FFF2-40B4-BE49-F238E27FC236}">
                      <a16:creationId xmlns:a16="http://schemas.microsoft.com/office/drawing/2014/main" id="{DDC641D5-6660-4335-B014-CB1470ACC1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84040" y="5804365"/>
                  <a:ext cx="2134547" cy="873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NSF INCLUDES: Enhancing STEM through Diversity and Inclusion</a:t>
                  </a:r>
                </a:p>
              </p:txBody>
            </p:sp>
            <p:pic>
              <p:nvPicPr>
                <p:cNvPr id="28711" name="Picture 34">
                  <a:extLst>
                    <a:ext uri="{FF2B5EF4-FFF2-40B4-BE49-F238E27FC236}">
                      <a16:creationId xmlns:a16="http://schemas.microsoft.com/office/drawing/2014/main" id="{371C99A2-DC50-49DE-A931-47CEB12708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39865" y="5804365"/>
                  <a:ext cx="2124095" cy="877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12" name="TextBox 35">
                  <a:extLst>
                    <a:ext uri="{FF2B5EF4-FFF2-40B4-BE49-F238E27FC236}">
                      <a16:creationId xmlns:a16="http://schemas.microsoft.com/office/drawing/2014/main" id="{7177BCCA-6180-470E-ADB2-41F1B29AF7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61082" y="3013293"/>
                  <a:ext cx="1619205" cy="1060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Harnessing Data for 21</a:t>
                  </a:r>
                  <a:r>
                    <a:rPr lang="en-US" altLang="en-US" sz="900" baseline="300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st</a:t>
                  </a:r>
                  <a:r>
                    <a:rPr lang="en-US" altLang="en-US" sz="900">
                      <a:solidFill>
                        <a:srgbClr val="FFFFFF"/>
                      </a:solidFill>
                      <a:latin typeface="Arial Black" panose="020B0A04020102020204" pitchFamily="34" charset="0"/>
                    </a:rPr>
                    <a:t> Century Science and Engineering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EE7B86D-F2DA-480F-BD56-E47266B812DD}"/>
                    </a:ext>
                  </a:extLst>
                </p:cNvPr>
                <p:cNvSpPr txBox="1"/>
                <p:nvPr/>
              </p:nvSpPr>
              <p:spPr>
                <a:xfrm>
                  <a:off x="3439014" y="1419499"/>
                  <a:ext cx="1275965" cy="138107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00" dirty="0">
                      <a:solidFill>
                        <a:prstClr val="white"/>
                      </a:solidFill>
                      <a:latin typeface="Arial Black" panose="020B0A04020102020204" pitchFamily="34" charset="0"/>
                      <a:ea typeface=""/>
                      <a:cs typeface="Arial" panose="020B0604020202020204" pitchFamily="34" charset="0"/>
                    </a:rPr>
                    <a:t>Work at the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00" dirty="0">
                      <a:solidFill>
                        <a:prstClr val="white"/>
                      </a:solidFill>
                      <a:latin typeface="Arial Black" panose="020B0A04020102020204" pitchFamily="34" charset="0"/>
                      <a:ea typeface=""/>
                      <a:cs typeface="Arial" panose="020B0604020202020204" pitchFamily="34" charset="0"/>
                    </a:rPr>
                    <a:t>Human-Technology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00" dirty="0">
                      <a:solidFill>
                        <a:prstClr val="white"/>
                      </a:solidFill>
                      <a:latin typeface="Arial Black" panose="020B0A04020102020204" pitchFamily="34" charset="0"/>
                      <a:ea typeface=""/>
                      <a:cs typeface="Arial" panose="020B0604020202020204" pitchFamily="34" charset="0"/>
                    </a:rPr>
                    <a:t>Frontier: Shaping the Future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638" dirty="0">
                    <a:solidFill>
                      <a:prstClr val="white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8714" name="Picture 37">
                  <a:extLst>
                    <a:ext uri="{FF2B5EF4-FFF2-40B4-BE49-F238E27FC236}">
                      <a16:creationId xmlns:a16="http://schemas.microsoft.com/office/drawing/2014/main" id="{2DE4F35E-4DAE-49FB-9D26-D71BD96C6C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1317"/>
                <a:stretch>
                  <a:fillRect/>
                </a:stretch>
              </p:blipFill>
              <p:spPr bwMode="auto">
                <a:xfrm>
                  <a:off x="4715387" y="1482403"/>
                  <a:ext cx="1185792" cy="1148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15" name="Picture 38">
                  <a:extLst>
                    <a:ext uri="{FF2B5EF4-FFF2-40B4-BE49-F238E27FC236}">
                      <a16:creationId xmlns:a16="http://schemas.microsoft.com/office/drawing/2014/main" id="{0FEA86CA-5B51-4DC3-A552-5A5BB184E4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38202" y="1556278"/>
                  <a:ext cx="1561261" cy="1176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8682" name="Picture 5">
              <a:extLst>
                <a:ext uri="{FF2B5EF4-FFF2-40B4-BE49-F238E27FC236}">
                  <a16:creationId xmlns:a16="http://schemas.microsoft.com/office/drawing/2014/main" id="{4C079441-538B-44A1-A531-54AAE70F2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1" r="13277"/>
            <a:stretch>
              <a:fillRect/>
            </a:stretch>
          </p:blipFill>
          <p:spPr bwMode="auto">
            <a:xfrm>
              <a:off x="3539011" y="2893755"/>
              <a:ext cx="1175658" cy="109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3" name="Picture 6">
              <a:extLst>
                <a:ext uri="{FF2B5EF4-FFF2-40B4-BE49-F238E27FC236}">
                  <a16:creationId xmlns:a16="http://schemas.microsoft.com/office/drawing/2014/main" id="{39CE9098-64E1-49D4-A56E-EE50705E6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974"/>
            <a:stretch>
              <a:fillRect/>
            </a:stretch>
          </p:blipFill>
          <p:spPr bwMode="auto">
            <a:xfrm>
              <a:off x="9422793" y="2907667"/>
              <a:ext cx="936067" cy="109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75" name="Picture 39">
            <a:extLst>
              <a:ext uri="{FF2B5EF4-FFF2-40B4-BE49-F238E27FC236}">
                <a16:creationId xmlns:a16="http://schemas.microsoft.com/office/drawing/2014/main" id="{D8A4E9DA-9341-4301-A839-727AC8E91D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38396" r="8089" b="13466"/>
          <a:stretch>
            <a:fillRect/>
          </a:stretch>
        </p:blipFill>
        <p:spPr bwMode="auto">
          <a:xfrm>
            <a:off x="5867400" y="4303713"/>
            <a:ext cx="190182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92DCD584-2A07-4378-90BA-BDBA21A4A2C2}"/>
              </a:ext>
            </a:extLst>
          </p:cNvPr>
          <p:cNvSpPr/>
          <p:nvPr/>
        </p:nvSpPr>
        <p:spPr>
          <a:xfrm>
            <a:off x="4238625" y="1582738"/>
            <a:ext cx="1778000" cy="1585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99B132-AA8F-4ED5-B3B2-FF34200FABA0}"/>
              </a:ext>
            </a:extLst>
          </p:cNvPr>
          <p:cNvSpPr/>
          <p:nvPr/>
        </p:nvSpPr>
        <p:spPr>
          <a:xfrm>
            <a:off x="860425" y="1744663"/>
            <a:ext cx="1931988" cy="21955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F295F36-6180-48F8-B8B9-CE7B17183EA2}"/>
              </a:ext>
            </a:extLst>
          </p:cNvPr>
          <p:cNvSpPr/>
          <p:nvPr/>
        </p:nvSpPr>
        <p:spPr>
          <a:xfrm>
            <a:off x="1027113" y="3960813"/>
            <a:ext cx="3589337" cy="1216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7ADD903-BF6E-437A-87EC-46A8198369B7}"/>
              </a:ext>
            </a:extLst>
          </p:cNvPr>
          <p:cNvSpPr/>
          <p:nvPr/>
        </p:nvSpPr>
        <p:spPr>
          <a:xfrm>
            <a:off x="5945188" y="1519238"/>
            <a:ext cx="1920875" cy="16732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680" name="Slide Number Placeholder 1">
            <a:extLst>
              <a:ext uri="{FF2B5EF4-FFF2-40B4-BE49-F238E27FC236}">
                <a16:creationId xmlns:a16="http://schemas.microsoft.com/office/drawing/2014/main" id="{EE5FC128-AC88-4AD2-9424-105131EC0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008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845AAB-E1C8-4AA5-841C-5D0A5A19F95A}" type="slidenum">
              <a:rPr lang="en-US" altLang="en-US" sz="1800" smtClean="0">
                <a:solidFill>
                  <a:schemeClr val="bg1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AAFB2-2DC4-4E3B-9A51-6AD2A507B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4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AA22F3-1EE5-4F99-8BEF-05D288C2CB5C}"/>
              </a:ext>
            </a:extLst>
          </p:cNvPr>
          <p:cNvSpPr/>
          <p:nvPr/>
        </p:nvSpPr>
        <p:spPr>
          <a:xfrm>
            <a:off x="211631" y="2168032"/>
            <a:ext cx="8752884" cy="4572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F4925-C232-42C4-87DD-A6AF2A4B9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2" y="914400"/>
            <a:ext cx="8497780" cy="4800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CF621F-6201-4655-8735-4A5C4EAF494D}"/>
              </a:ext>
            </a:extLst>
          </p:cNvPr>
          <p:cNvSpPr/>
          <p:nvPr/>
        </p:nvSpPr>
        <p:spPr>
          <a:xfrm>
            <a:off x="215348" y="4876800"/>
            <a:ext cx="8752884" cy="304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2D959C-8299-45E7-9B2D-8E5118F3548C}"/>
              </a:ext>
            </a:extLst>
          </p:cNvPr>
          <p:cNvSpPr/>
          <p:nvPr/>
        </p:nvSpPr>
        <p:spPr>
          <a:xfrm>
            <a:off x="222782" y="3657600"/>
            <a:ext cx="8752884" cy="304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7E957-85A3-463C-97F3-744FECFA4788}"/>
              </a:ext>
            </a:extLst>
          </p:cNvPr>
          <p:cNvSpPr/>
          <p:nvPr/>
        </p:nvSpPr>
        <p:spPr>
          <a:xfrm>
            <a:off x="211631" y="3162300"/>
            <a:ext cx="8752884" cy="304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451"/>
            <a:ext cx="7391400" cy="10969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FY19 Funding for NSF Big Ideas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F5344-72A1-4C5A-ADE3-B037BCD5A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8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19DB6-AE34-4D70-B40E-980F86CD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7848600" cy="53163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AA22F3-1EE5-4F99-8BEF-05D288C2CB5C}"/>
              </a:ext>
            </a:extLst>
          </p:cNvPr>
          <p:cNvSpPr/>
          <p:nvPr/>
        </p:nvSpPr>
        <p:spPr>
          <a:xfrm>
            <a:off x="609600" y="2317080"/>
            <a:ext cx="8153400" cy="2737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1CF0D2-A755-4008-A341-8025E3798BAE}"/>
              </a:ext>
            </a:extLst>
          </p:cNvPr>
          <p:cNvSpPr/>
          <p:nvPr/>
        </p:nvSpPr>
        <p:spPr>
          <a:xfrm>
            <a:off x="551985" y="4648200"/>
            <a:ext cx="8153400" cy="55406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832"/>
            <a:ext cx="7391400" cy="10969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FY19 PHY $266.73M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34AFB-0849-4A76-BF36-73596D39A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0010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Solicitation for NSF Physics Division 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Investigator-Initiated Research Projects 18-564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67151"/>
            <a:ext cx="8305800" cy="4864785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2200" dirty="0"/>
              <a:t>All proposals submitted to the Division of Physics programs must go through this solicitation.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Deadlines:</a:t>
            </a:r>
            <a:endParaRPr lang="en-US" sz="2200" b="1" dirty="0"/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December 5, 2018 </a:t>
            </a:r>
            <a:r>
              <a:rPr lang="en-US" sz="2000" dirty="0"/>
              <a:t>for Particle Astrophysics, Elementary Particle Physics </a:t>
            </a:r>
            <a:r>
              <a:rPr lang="en-US" sz="2000" i="1" dirty="0">
                <a:solidFill>
                  <a:srgbClr val="FF0000"/>
                </a:solidFill>
              </a:rPr>
              <a:t>Experimental &amp; Theoretical Nuclear Physics </a:t>
            </a:r>
          </a:p>
          <a:p>
            <a:r>
              <a:rPr lang="en-US" sz="2200" dirty="0">
                <a:solidFill>
                  <a:srgbClr val="005EA4"/>
                </a:solidFill>
              </a:rPr>
              <a:t>Text on Midscale Instrumentation and Long Duration Efforts</a:t>
            </a:r>
          </a:p>
          <a:p>
            <a:r>
              <a:rPr lang="en-US" sz="2200" dirty="0"/>
              <a:t>Follow Proposal &amp; Award Policies &amp; Procedures Guide (PAPPG) </a:t>
            </a:r>
            <a:r>
              <a:rPr lang="en-US" sz="2200" dirty="0">
                <a:hlinkClick r:id="rId3"/>
              </a:rPr>
              <a:t>https://www.nsf.gov/pubs/policydocs/pappg17_1/index.jsp</a:t>
            </a:r>
            <a:r>
              <a:rPr lang="en-US" sz="2200" dirty="0"/>
              <a:t> </a:t>
            </a:r>
          </a:p>
          <a:p>
            <a:pPr lvl="1"/>
            <a:r>
              <a:rPr lang="en-US" sz="1800" dirty="0"/>
              <a:t>Follow the Proposal Preparation checklist</a:t>
            </a:r>
          </a:p>
          <a:p>
            <a:r>
              <a:rPr lang="en-US" sz="2200" dirty="0"/>
              <a:t>Collaborators and Other Affiliations Template </a:t>
            </a:r>
          </a:p>
          <a:p>
            <a:r>
              <a:rPr lang="en-US" sz="2200" dirty="0"/>
              <a:t>Follow instructions that are specific to this solicitation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</p:spPr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000" y="1219199"/>
            <a:ext cx="1143000" cy="73152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77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97" y="152400"/>
            <a:ext cx="7391400" cy="1096962"/>
          </a:xfrm>
        </p:spPr>
        <p:txBody>
          <a:bodyPr>
            <a:normAutofit/>
          </a:bodyPr>
          <a:lstStyle/>
          <a:p>
            <a:r>
              <a:rPr lang="en-US" dirty="0"/>
              <a:t> PHY Midscale Instrumentation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JLab Users’ Meeting                     JUN-2018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62897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Design and Construction </a:t>
            </a:r>
            <a:r>
              <a:rPr lang="en-US" sz="2800" i="1" dirty="0"/>
              <a:t>or</a:t>
            </a:r>
            <a:r>
              <a:rPr lang="en-US" sz="2800" dirty="0"/>
              <a:t> Acquisition of Instrumentation </a:t>
            </a:r>
          </a:p>
          <a:p>
            <a:pPr lvl="1"/>
            <a:r>
              <a:rPr lang="en-US" sz="2400" dirty="0"/>
              <a:t>R &amp; early D, operations </a:t>
            </a:r>
            <a:r>
              <a:rPr lang="en-US" sz="2400" i="1" dirty="0"/>
              <a:t>funded by research programs</a:t>
            </a:r>
          </a:p>
          <a:p>
            <a:r>
              <a:rPr lang="en-US" sz="2800" dirty="0"/>
              <a:t>~ $4M &lt; TPC &lt; ~ $15M; over multiple years</a:t>
            </a:r>
          </a:p>
          <a:p>
            <a:r>
              <a:rPr lang="en-US" sz="2800" dirty="0"/>
              <a:t>Selection based on </a:t>
            </a:r>
          </a:p>
          <a:p>
            <a:pPr lvl="1"/>
            <a:r>
              <a:rPr lang="en-US" sz="2400" dirty="0"/>
              <a:t>merit review </a:t>
            </a:r>
          </a:p>
          <a:p>
            <a:pPr lvl="1"/>
            <a:r>
              <a:rPr lang="en-US" sz="2400" dirty="0"/>
              <a:t>exceptional opportunity</a:t>
            </a:r>
          </a:p>
          <a:p>
            <a:pPr lvl="1"/>
            <a:r>
              <a:rPr lang="en-US" sz="2400" dirty="0"/>
              <a:t>research community priorities.</a:t>
            </a:r>
          </a:p>
          <a:p>
            <a:r>
              <a:rPr lang="en-US" sz="2800" dirty="0"/>
              <a:t>Currently 6 Midscale projects (SCDMS, ATLAS, CMS, </a:t>
            </a:r>
            <a:r>
              <a:rPr lang="en-US" sz="2800" dirty="0" err="1"/>
              <a:t>LHCb</a:t>
            </a:r>
            <a:r>
              <a:rPr lang="en-US" sz="2800" dirty="0"/>
              <a:t>, 2 Nuclear Physics)</a:t>
            </a:r>
          </a:p>
          <a:p>
            <a:r>
              <a:rPr lang="en-US" sz="2800" dirty="0"/>
              <a:t>For more info, see PHY Solicitation</a:t>
            </a:r>
          </a:p>
        </p:txBody>
      </p:sp>
    </p:spTree>
    <p:extLst>
      <p:ext uri="{BB962C8B-B14F-4D97-AF65-F5344CB8AC3E}">
        <p14:creationId xmlns:p14="http://schemas.microsoft.com/office/powerpoint/2010/main" val="1100715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4639</TotalTime>
  <Words>1876</Words>
  <Application>Microsoft Office PowerPoint</Application>
  <PresentationFormat>On-screen Show (4:3)</PresentationFormat>
  <Paragraphs>390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MS PGothic</vt:lpstr>
      <vt:lpstr>Arial</vt:lpstr>
      <vt:lpstr>Arial Black</vt:lpstr>
      <vt:lpstr>Arial Narrow</vt:lpstr>
      <vt:lpstr>Calibri</vt:lpstr>
      <vt:lpstr>Cambria Math</vt:lpstr>
      <vt:lpstr>Helvetica</vt:lpstr>
      <vt:lpstr>Palatino</vt:lpstr>
      <vt:lpstr>Symbol</vt:lpstr>
      <vt:lpstr>Times New Roman</vt:lpstr>
      <vt:lpstr>Wingdings</vt:lpstr>
      <vt:lpstr>Wingdings 2</vt:lpstr>
      <vt:lpstr>Office Theme</vt:lpstr>
      <vt:lpstr>Report from NSF   Allena K. Opper</vt:lpstr>
      <vt:lpstr>Final FY18 Funding:  National Science Foundation % change from FY17 enacted $ in ( ) are the FY18 amounts</vt:lpstr>
      <vt:lpstr> NSF FY19 Spending Proposals (% change from FY18 enacted) $ in ( ) are the FY18 House Marks </vt:lpstr>
      <vt:lpstr>FY19 NSF Request $7,472 M</vt:lpstr>
      <vt:lpstr>NSF’s 10 Big Ideas</vt:lpstr>
      <vt:lpstr>FY19 Funding for NSF Big Ideas</vt:lpstr>
      <vt:lpstr>FY19 PHY $266.73M</vt:lpstr>
      <vt:lpstr>Solicitation for NSF Physics Division  Investigator-Initiated Research Projects 18-564</vt:lpstr>
      <vt:lpstr> PHY Midscale Instrumentation</vt:lpstr>
      <vt:lpstr>Midscale:  nEDM</vt:lpstr>
      <vt:lpstr>Midscale:  MUSE</vt:lpstr>
      <vt:lpstr>Midscale:  MUSE</vt:lpstr>
      <vt:lpstr>Midscale:  MUSE</vt:lpstr>
      <vt:lpstr>PowerPoint Presentation</vt:lpstr>
      <vt:lpstr>PRad  Proton Charge Radius Experiment @ JLab</vt:lpstr>
      <vt:lpstr>PRad  Proton Charge Radius Experiment @ JLab</vt:lpstr>
      <vt:lpstr>Career Program</vt:lpstr>
      <vt:lpstr>Optical Single Atom Microscope  – Rare Nuclear Reactions in Nuclear Astrophysics &amp; 0nbb </vt:lpstr>
      <vt:lpstr>LHCb  – Study Proton Structure and QCD </vt:lpstr>
      <vt:lpstr>AGEP GR Supplements</vt:lpstr>
      <vt:lpstr>Writing proposals: Mentoring program</vt:lpstr>
      <vt:lpstr>NSF/MPS/Physics Personnel</vt:lpstr>
      <vt:lpstr>PowerPoint Presentation</vt:lpstr>
      <vt:lpstr>Backup Slides</vt:lpstr>
      <vt:lpstr>Budget Trends – NSF Nuclear Physics</vt:lpstr>
      <vt:lpstr>Experimental Nuclear Physics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Opper, Allena K.</dc:creator>
  <cp:lastModifiedBy>Opper, Allena K.</cp:lastModifiedBy>
  <cp:revision>336</cp:revision>
  <cp:lastPrinted>2018-06-13T22:27:17Z</cp:lastPrinted>
  <dcterms:created xsi:type="dcterms:W3CDTF">2014-11-13T10:34:26Z</dcterms:created>
  <dcterms:modified xsi:type="dcterms:W3CDTF">2018-06-19T10:34:38Z</dcterms:modified>
</cp:coreProperties>
</file>