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media/image59.jpg" ContentType="image/jpeg"/>
  <Override PartName="/ppt/media/image60.jpg" ContentType="image/jpeg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media/image100.jpg" ContentType="image/jpeg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60" r:id="rId6"/>
    <p:sldId id="283" r:id="rId7"/>
    <p:sldId id="262" r:id="rId8"/>
    <p:sldId id="264" r:id="rId9"/>
    <p:sldId id="265" r:id="rId10"/>
    <p:sldId id="266" r:id="rId11"/>
    <p:sldId id="285" r:id="rId12"/>
    <p:sldId id="286" r:id="rId13"/>
    <p:sldId id="271" r:id="rId14"/>
    <p:sldId id="273" r:id="rId15"/>
    <p:sldId id="284" r:id="rId16"/>
    <p:sldId id="269" r:id="rId17"/>
    <p:sldId id="272" r:id="rId18"/>
    <p:sldId id="276" r:id="rId19"/>
    <p:sldId id="274" r:id="rId20"/>
    <p:sldId id="263" r:id="rId21"/>
    <p:sldId id="280" r:id="rId22"/>
    <p:sldId id="267" r:id="rId23"/>
    <p:sldId id="270" r:id="rId24"/>
    <p:sldId id="278" r:id="rId25"/>
    <p:sldId id="279" r:id="rId26"/>
    <p:sldId id="277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esh" initials="R" lastIdx="1" clrIdx="0">
    <p:extLst>
      <p:ext uri="{19B8F6BF-5375-455C-9EA6-DF929625EA0E}">
        <p15:presenceInfo xmlns:p15="http://schemas.microsoft.com/office/powerpoint/2012/main" userId="Raje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  <a:srgbClr val="3D2F91"/>
    <a:srgbClr val="F4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4DC64-1AFA-4157-8DC0-2C62DCB495B1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1E63-32AB-407E-9C1D-B51EF973C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F1E63-32AB-407E-9C1D-B51EF973C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F1E63-32AB-407E-9C1D-B51EF973C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45AB-2493-479D-9654-65D9D9879BAD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FFF-75B6-4688-BABB-D068C3A0081E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9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F0AA-B186-4831-A828-6B1380C61205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F74A-80C7-479D-A544-F68FF879064F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23C-D346-410B-B0AF-8752D14F0D82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088-2E79-4736-A4E5-77C8B4FAC8A4}" type="datetime1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3EC8-235F-4814-BBE9-B078BC5F5222}" type="datetime1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0AD-9CEF-4170-9D4F-E605164055B2}" type="datetime1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1A0-9452-4037-92A7-E027BC6BFB94}" type="datetime1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A601-4636-4D19-99BB-E92237022AD8}" type="datetime1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B3-AE2B-434F-ABAD-0AB2B8244BD3}" type="datetime1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026C-EF7D-4865-B2B9-ECCAA52E1D37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634E-E56E-49C0-94C5-91C35000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7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4.png"/><Relationship Id="rId17" Type="http://schemas.openxmlformats.org/officeDocument/2006/relationships/image" Target="../media/image50.png"/><Relationship Id="rId2" Type="http://schemas.openxmlformats.org/officeDocument/2006/relationships/tags" Target="../tags/tag4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15" Type="http://schemas.openxmlformats.org/officeDocument/2006/relationships/image" Target="../media/image48.png"/><Relationship Id="rId10" Type="http://schemas.openxmlformats.org/officeDocument/2006/relationships/tags" Target="../tags/tag55.xml"/><Relationship Id="rId19" Type="http://schemas.openxmlformats.org/officeDocument/2006/relationships/image" Target="../media/image5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8.xml"/><Relationship Id="rId7" Type="http://schemas.openxmlformats.org/officeDocument/2006/relationships/image" Target="../media/image55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9.xml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jp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5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63.xml"/><Relationship Id="rId16" Type="http://schemas.openxmlformats.org/officeDocument/2006/relationships/image" Target="../media/image68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3.png"/><Relationship Id="rId5" Type="http://schemas.openxmlformats.org/officeDocument/2006/relationships/tags" Target="../tags/tag66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65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tags" Target="../tags/tag70.xml"/><Relationship Id="rId16" Type="http://schemas.openxmlformats.org/officeDocument/2006/relationships/image" Target="../media/image7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3.xml"/><Relationship Id="rId15" Type="http://schemas.openxmlformats.org/officeDocument/2006/relationships/image" Target="../media/image71.png"/><Relationship Id="rId10" Type="http://schemas.openxmlformats.org/officeDocument/2006/relationships/tags" Target="../tags/tag78.xml"/><Relationship Id="rId19" Type="http://schemas.openxmlformats.org/officeDocument/2006/relationships/image" Target="../media/image75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81.xml"/><Relationship Id="rId7" Type="http://schemas.openxmlformats.org/officeDocument/2006/relationships/image" Target="../media/image7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5" Type="http://schemas.openxmlformats.org/officeDocument/2006/relationships/tags" Target="../tags/tag83.xml"/><Relationship Id="rId10" Type="http://schemas.openxmlformats.org/officeDocument/2006/relationships/image" Target="../media/image79.png"/><Relationship Id="rId4" Type="http://schemas.openxmlformats.org/officeDocument/2006/relationships/tags" Target="../tags/tag82.xml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84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83.png"/><Relationship Id="rId2" Type="http://schemas.openxmlformats.org/officeDocument/2006/relationships/tags" Target="../tags/tag85.xml"/><Relationship Id="rId16" Type="http://schemas.openxmlformats.org/officeDocument/2006/relationships/image" Target="../media/image87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82.png"/><Relationship Id="rId5" Type="http://schemas.openxmlformats.org/officeDocument/2006/relationships/tags" Target="../tags/tag88.xml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69.png"/><Relationship Id="rId18" Type="http://schemas.openxmlformats.org/officeDocument/2006/relationships/image" Target="../media/image90.png"/><Relationship Id="rId3" Type="http://schemas.openxmlformats.org/officeDocument/2006/relationships/tags" Target="../tags/tag94.xml"/><Relationship Id="rId21" Type="http://schemas.openxmlformats.org/officeDocument/2006/relationships/image" Target="../media/image92.png"/><Relationship Id="rId7" Type="http://schemas.openxmlformats.org/officeDocument/2006/relationships/tags" Target="../tags/tag9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2.png"/><Relationship Id="rId2" Type="http://schemas.openxmlformats.org/officeDocument/2006/relationships/tags" Target="../tags/tag93.xml"/><Relationship Id="rId16" Type="http://schemas.openxmlformats.org/officeDocument/2006/relationships/image" Target="../media/image89.png"/><Relationship Id="rId20" Type="http://schemas.openxmlformats.org/officeDocument/2006/relationships/image" Target="../media/image75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image" Target="../media/image88.png"/><Relationship Id="rId10" Type="http://schemas.openxmlformats.org/officeDocument/2006/relationships/tags" Target="../tags/tag101.xml"/><Relationship Id="rId19" Type="http://schemas.openxmlformats.org/officeDocument/2006/relationships/image" Target="../media/image91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96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95.png"/><Relationship Id="rId17" Type="http://schemas.openxmlformats.org/officeDocument/2006/relationships/image" Target="../media/image97.png"/><Relationship Id="rId2" Type="http://schemas.openxmlformats.org/officeDocument/2006/relationships/tags" Target="../tags/tag104.xml"/><Relationship Id="rId16" Type="http://schemas.openxmlformats.org/officeDocument/2006/relationships/image" Target="../media/image7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94.png"/><Relationship Id="rId5" Type="http://schemas.openxmlformats.org/officeDocument/2006/relationships/tags" Target="../tags/tag107.xml"/><Relationship Id="rId15" Type="http://schemas.openxmlformats.org/officeDocument/2006/relationships/image" Target="../media/image69.png"/><Relationship Id="rId10" Type="http://schemas.openxmlformats.org/officeDocument/2006/relationships/image" Target="../media/image93.png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99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98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119.xml"/><Relationship Id="rId7" Type="http://schemas.openxmlformats.org/officeDocument/2006/relationships/image" Target="../media/image105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0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7.png"/><Relationship Id="rId4" Type="http://schemas.openxmlformats.org/officeDocument/2006/relationships/tags" Target="../tags/tag120.xml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68.pn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7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11.png"/><Relationship Id="rId5" Type="http://schemas.openxmlformats.org/officeDocument/2006/relationships/tags" Target="../tags/tag125.xml"/><Relationship Id="rId10" Type="http://schemas.openxmlformats.org/officeDocument/2006/relationships/image" Target="../media/image110.png"/><Relationship Id="rId4" Type="http://schemas.openxmlformats.org/officeDocument/2006/relationships/tags" Target="../tags/tag124.xml"/><Relationship Id="rId9" Type="http://schemas.openxmlformats.org/officeDocument/2006/relationships/image" Target="../media/image109.png"/><Relationship Id="rId1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15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14.png"/><Relationship Id="rId17" Type="http://schemas.openxmlformats.org/officeDocument/2006/relationships/image" Target="../media/image69.png"/><Relationship Id="rId2" Type="http://schemas.openxmlformats.org/officeDocument/2006/relationships/tags" Target="../tags/tag128.xml"/><Relationship Id="rId16" Type="http://schemas.openxmlformats.org/officeDocument/2006/relationships/image" Target="../media/image68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113.png"/><Relationship Id="rId5" Type="http://schemas.openxmlformats.org/officeDocument/2006/relationships/tags" Target="../tags/tag131.xml"/><Relationship Id="rId15" Type="http://schemas.openxmlformats.org/officeDocument/2006/relationships/image" Target="../media/image97.png"/><Relationship Id="rId10" Type="http://schemas.openxmlformats.org/officeDocument/2006/relationships/image" Target="../media/image112.png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tags" Target="../tags/tag11.xml"/><Relationship Id="rId10" Type="http://schemas.openxmlformats.org/officeDocument/2006/relationships/image" Target="../media/image11.jpg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7.png"/><Relationship Id="rId2" Type="http://schemas.openxmlformats.org/officeDocument/2006/relationships/tags" Target="../tags/tag13.xml"/><Relationship Id="rId16" Type="http://schemas.openxmlformats.org/officeDocument/2006/relationships/image" Target="../media/image2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6.png"/><Relationship Id="rId5" Type="http://schemas.openxmlformats.org/officeDocument/2006/relationships/tags" Target="../tags/tag16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4.png"/><Relationship Id="rId5" Type="http://schemas.openxmlformats.org/officeDocument/2006/relationships/tags" Target="../tags/tag24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0.png"/><Relationship Id="rId17" Type="http://schemas.openxmlformats.org/officeDocument/2006/relationships/image" Target="../media/image23.png"/><Relationship Id="rId2" Type="http://schemas.openxmlformats.org/officeDocument/2006/relationships/tags" Target="../tags/tag28.xml"/><Relationship Id="rId16" Type="http://schemas.openxmlformats.org/officeDocument/2006/relationships/image" Target="../media/image34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9.png"/><Relationship Id="rId5" Type="http://schemas.openxmlformats.org/officeDocument/2006/relationships/tags" Target="../tags/tag31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0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8.png"/><Relationship Id="rId5" Type="http://schemas.openxmlformats.org/officeDocument/2006/relationships/tags" Target="../tags/tag40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tags" Target="../tags/tag39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5.xml"/><Relationship Id="rId7" Type="http://schemas.openxmlformats.org/officeDocument/2006/relationships/image" Target="../media/image4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28" y="1331159"/>
            <a:ext cx="7286493" cy="54735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89439" y="2475566"/>
            <a:ext cx="240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Rajesh Sangem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0019" y="4002173"/>
            <a:ext cx="65167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JSA/HUGS </a:t>
            </a:r>
            <a:r>
              <a:rPr lang="en-US" sz="3200" smtClean="0">
                <a:solidFill>
                  <a:srgbClr val="00B050"/>
                </a:solidFill>
              </a:rPr>
              <a:t>Fellowship Seminar-2016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9439" y="2946139"/>
            <a:ext cx="231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IIT Bombay, </a:t>
            </a:r>
            <a:r>
              <a:rPr lang="en-US" sz="2400" dirty="0" smtClean="0"/>
              <a:t>India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9" y="5679583"/>
            <a:ext cx="1456887" cy="1021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6" y="5775685"/>
            <a:ext cx="4192160" cy="8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523220"/>
            <a:chOff x="0" y="0"/>
            <a:chExt cx="91440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                       </a:t>
              </a:r>
              <a:endParaRPr lang="en-US" sz="2800" dirty="0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026" y="61649"/>
              <a:ext cx="3452135" cy="389567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276" y="584869"/>
            <a:ext cx="429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Using QCD factorization theorem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9" y="1037525"/>
            <a:ext cx="7273701" cy="1459261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02276" y="2745484"/>
            <a:ext cx="8092902" cy="3623035"/>
            <a:chOff x="502276" y="2745484"/>
            <a:chExt cx="8092902" cy="3623035"/>
          </a:xfrm>
        </p:grpSpPr>
        <p:grpSp>
          <p:nvGrpSpPr>
            <p:cNvPr id="49" name="Group 48"/>
            <p:cNvGrpSpPr/>
            <p:nvPr/>
          </p:nvGrpSpPr>
          <p:grpSpPr>
            <a:xfrm>
              <a:off x="502276" y="2745484"/>
              <a:ext cx="8092902" cy="3623035"/>
              <a:chOff x="502276" y="2745484"/>
              <a:chExt cx="8092902" cy="362303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15154" y="2745484"/>
                <a:ext cx="3278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Convolution of TMDs  is  </a:t>
                </a:r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979" y="3455847"/>
                <a:ext cx="7603199" cy="28684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4385" y="3991392"/>
                <a:ext cx="4473564" cy="304843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199" y="4746057"/>
                <a:ext cx="3234379" cy="32008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5490079" y="4703466"/>
                <a:ext cx="2927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Model Independent property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76" y="5685856"/>
                <a:ext cx="1149257" cy="17528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643641" y="5567741"/>
                <a:ext cx="6872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Linearly polarized gluons do not affect the       -integrated cross section</a:t>
                </a:r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7555" y="5673422"/>
                <a:ext cx="258243" cy="15797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026" y="6090714"/>
                <a:ext cx="1149257" cy="175284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698770" y="5999187"/>
                <a:ext cx="2203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least two nodes in </a:t>
                </a:r>
                <a:endParaRPr lang="en-US" dirty="0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15" y="6131909"/>
                <a:ext cx="258243" cy="157970"/>
              </a:xfrm>
              <a:prstGeom prst="rect">
                <a:avLst/>
              </a:prstGeom>
            </p:spPr>
          </p:pic>
        </p:grpSp>
        <p:pic>
          <p:nvPicPr>
            <p:cNvPr id="50" name="Picture 4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578" y="5139292"/>
              <a:ext cx="564033" cy="146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3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50505" y="61555"/>
            <a:ext cx="6335151" cy="2427372"/>
            <a:chOff x="750505" y="61555"/>
            <a:chExt cx="6335151" cy="2427372"/>
          </a:xfrm>
        </p:grpSpPr>
        <p:sp>
          <p:nvSpPr>
            <p:cNvPr id="8" name="TextBox 7"/>
            <p:cNvSpPr txBox="1"/>
            <p:nvPr/>
          </p:nvSpPr>
          <p:spPr>
            <a:xfrm>
              <a:off x="2442405" y="61555"/>
              <a:ext cx="311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TMDs Parameterization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505" y="931033"/>
              <a:ext cx="3821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TMDs exhibit Gaussian distribution</a:t>
              </a:r>
              <a:endParaRPr lang="en-US" sz="2000" dirty="0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099" y="1836456"/>
              <a:ext cx="5508557" cy="65247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96972" y="3522959"/>
            <a:ext cx="7164191" cy="2157733"/>
            <a:chOff x="1510918" y="3355766"/>
            <a:chExt cx="7164191" cy="2157733"/>
          </a:xfrm>
        </p:grpSpPr>
        <p:grpSp>
          <p:nvGrpSpPr>
            <p:cNvPr id="11" name="Group 10"/>
            <p:cNvGrpSpPr/>
            <p:nvPr/>
          </p:nvGrpSpPr>
          <p:grpSpPr>
            <a:xfrm>
              <a:off x="1510918" y="3355766"/>
              <a:ext cx="7164191" cy="1676938"/>
              <a:chOff x="1510918" y="3355766"/>
              <a:chExt cx="7164191" cy="167693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510918" y="3355766"/>
                <a:ext cx="2928559" cy="1631208"/>
                <a:chOff x="1510918" y="3355766"/>
                <a:chExt cx="2928559" cy="1631208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3185935" y="3355766"/>
                  <a:ext cx="798490" cy="1231098"/>
                </a:xfrm>
                <a:prstGeom prst="straightConnector1">
                  <a:avLst/>
                </a:prstGeom>
                <a:ln w="44450" cmpd="sng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1510918" y="4586864"/>
                  <a:ext cx="292855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C00000"/>
                      </a:solidFill>
                    </a:rPr>
                    <a:t>Evolution in collinear PDFs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6485922" y="3432751"/>
                <a:ext cx="2189187" cy="1599953"/>
                <a:chOff x="6485922" y="3432751"/>
                <a:chExt cx="2189187" cy="1599953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6947091" y="3432751"/>
                  <a:ext cx="512515" cy="1037812"/>
                </a:xfrm>
                <a:prstGeom prst="straightConnector1">
                  <a:avLst/>
                </a:prstGeom>
                <a:ln w="44450" cmpd="sng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/>
                <p:cNvGrpSpPr/>
                <p:nvPr/>
              </p:nvGrpSpPr>
              <p:grpSpPr>
                <a:xfrm>
                  <a:off x="6485922" y="4632594"/>
                  <a:ext cx="2189187" cy="400110"/>
                  <a:chOff x="6065844" y="4657702"/>
                  <a:chExt cx="2189187" cy="40011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065844" y="4657702"/>
                    <a:ext cx="182736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No Evolution in </a:t>
                    </a:r>
                  </a:p>
                </p:txBody>
              </p:sp>
              <p:pic>
                <p:nvPicPr>
                  <p:cNvPr id="33" name="Picture 32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93204" y="4710502"/>
                    <a:ext cx="361827" cy="294510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7" name="TextBox 16"/>
            <p:cNvSpPr txBox="1"/>
            <p:nvPr/>
          </p:nvSpPr>
          <p:spPr>
            <a:xfrm>
              <a:off x="4204564" y="5113389"/>
              <a:ext cx="1926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DGLAP Evolution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7" y="3157250"/>
            <a:ext cx="6480112" cy="7314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52" y="4189331"/>
            <a:ext cx="1136283" cy="1814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17364" y="6061818"/>
            <a:ext cx="407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D. Boer, C. Pisano, PRD 86, 094007 (2012)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26" y="61649"/>
            <a:ext cx="3452135" cy="389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4305" y="1284691"/>
            <a:ext cx="130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Define 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33" y="1212687"/>
            <a:ext cx="3126722" cy="6645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0" y="6795965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51666"/>
            <a:ext cx="4610637" cy="2959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2566713"/>
            <a:ext cx="4739425" cy="2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</a:t>
            </a:r>
            <a:r>
              <a:rPr lang="en-US" sz="2800" dirty="0"/>
              <a:t> </a:t>
            </a:r>
            <a:r>
              <a:rPr lang="en-US" sz="2800" dirty="0" smtClean="0"/>
              <a:t> Spectrum </a:t>
            </a:r>
            <a:r>
              <a:rPr lang="en-US" sz="2800" dirty="0"/>
              <a:t>in DGLAP Evolution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523220"/>
            <a:ext cx="9144000" cy="3204230"/>
            <a:chOff x="0" y="523220"/>
            <a:chExt cx="9144000" cy="3204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523220"/>
              <a:ext cx="4826000" cy="31597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35500" y="523220"/>
              <a:ext cx="4508500" cy="320423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879" y="3614739"/>
            <a:ext cx="9144000" cy="3159781"/>
            <a:chOff x="0" y="3614739"/>
            <a:chExt cx="9144000" cy="31597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3614739"/>
              <a:ext cx="4826000" cy="31067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59300" y="3614740"/>
              <a:ext cx="4584700" cy="315978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8" y="1264993"/>
            <a:ext cx="458530" cy="2418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20" y="1264993"/>
            <a:ext cx="458530" cy="24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86" y="4206221"/>
            <a:ext cx="459666" cy="242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84" y="4239667"/>
            <a:ext cx="459666" cy="24243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0" y="6757328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86" y="179458"/>
            <a:ext cx="356634" cy="235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1061" y="6369229"/>
            <a:ext cx="2916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SR Asmita PRD 93 054018 (2016)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2" y="929320"/>
            <a:ext cx="300435" cy="1806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931683"/>
            <a:ext cx="170712" cy="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2" y="1041100"/>
            <a:ext cx="300435" cy="180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043463"/>
            <a:ext cx="170712" cy="17833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635000"/>
            <a:ext cx="9144000" cy="2984500"/>
            <a:chOff x="0" y="635000"/>
            <a:chExt cx="9144000" cy="29845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635000"/>
              <a:ext cx="9144000" cy="2984500"/>
              <a:chOff x="0" y="635000"/>
              <a:chExt cx="9144000" cy="29845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635000"/>
                <a:ext cx="4622800" cy="29845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2800" y="635000"/>
                <a:ext cx="4521200" cy="2884487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72" y="941264"/>
              <a:ext cx="357746" cy="998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726" y="891346"/>
              <a:ext cx="357746" cy="99836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2" y="929320"/>
            <a:ext cx="300435" cy="180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65" y="872362"/>
            <a:ext cx="170712" cy="17833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3731280"/>
            <a:ext cx="9144001" cy="3126720"/>
            <a:chOff x="0" y="3731280"/>
            <a:chExt cx="9144001" cy="312672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3731280"/>
              <a:ext cx="9144001" cy="3126720"/>
              <a:chOff x="0" y="3731280"/>
              <a:chExt cx="9144001" cy="312672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3731280"/>
                <a:ext cx="9144001" cy="3126720"/>
                <a:chOff x="0" y="3731280"/>
                <a:chExt cx="9144001" cy="31267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0" y="3731280"/>
                  <a:ext cx="9144001" cy="3126720"/>
                  <a:chOff x="0" y="3731280"/>
                  <a:chExt cx="9144001" cy="3126720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0" y="3731280"/>
                    <a:ext cx="4413250" cy="3126720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622801" y="3731280"/>
                    <a:ext cx="4521200" cy="31267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321001" y="6431895"/>
                  <a:ext cx="1847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670139" y="4088362"/>
                <a:ext cx="4913739" cy="180696"/>
                <a:chOff x="1670139" y="4088362"/>
                <a:chExt cx="4913739" cy="180696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0139" y="4088362"/>
                  <a:ext cx="300435" cy="180696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3166" y="4090725"/>
                  <a:ext cx="170712" cy="1783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" name="Picture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8" y="4117774"/>
              <a:ext cx="418425" cy="1218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904" y="4088362"/>
              <a:ext cx="418425" cy="121872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Rapidity Spectrum in DGLAP Evolution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113555" y="6382922"/>
            <a:ext cx="2916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SR Asmita PRD 93 054018 (2016)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TMD Evolution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 rot="5400000">
            <a:off x="418564" y="1040783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885" y="917239"/>
            <a:ext cx="79104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Collins-Soper-</a:t>
            </a:r>
            <a:r>
              <a:rPr lang="en-US" sz="2000" dirty="0" err="1" smtClean="0"/>
              <a:t>Sterman</a:t>
            </a:r>
            <a:r>
              <a:rPr lang="en-US" sz="2000" dirty="0" smtClean="0"/>
              <a:t> </a:t>
            </a:r>
            <a:r>
              <a:rPr lang="en-US" sz="2000" dirty="0"/>
              <a:t>(CSS) Evolution </a:t>
            </a:r>
            <a:r>
              <a:rPr lang="en-US" sz="2000" dirty="0" smtClean="0"/>
              <a:t>formalism, TMD pdfs depends on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68" y="1316881"/>
            <a:ext cx="903439" cy="246689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>
            <a:off x="418563" y="1757968"/>
            <a:ext cx="218939" cy="180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4553" y="1643078"/>
            <a:ext cx="44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Collins-</a:t>
            </a:r>
            <a:r>
              <a:rPr lang="en-US" sz="2000" dirty="0" err="1" smtClean="0"/>
              <a:t>Soper</a:t>
            </a:r>
            <a:r>
              <a:rPr lang="en-US" sz="2000" dirty="0" smtClean="0"/>
              <a:t> equation and RGE for TMD 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1" y="2423938"/>
            <a:ext cx="3678650" cy="4041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1" y="3212628"/>
            <a:ext cx="3511225" cy="4126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07" y="4006048"/>
            <a:ext cx="2473339" cy="4592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53070" y="3298798"/>
            <a:ext cx="270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/>
              <a:t>    integral </a:t>
            </a:r>
            <a:r>
              <a:rPr lang="en-US" dirty="0" smtClean="0"/>
              <a:t>as in DGLAP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09381" y="4889842"/>
            <a:ext cx="429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J</a:t>
            </a:r>
            <a:r>
              <a:rPr lang="en-US" sz="1600" dirty="0">
                <a:solidFill>
                  <a:srgbClr val="7030A0"/>
                </a:solidFill>
              </a:rPr>
              <a:t>. Collins, Foundations of Perturbative QCD, </a:t>
            </a:r>
            <a:r>
              <a:rPr lang="en-US" sz="1600" dirty="0" smtClean="0">
                <a:solidFill>
                  <a:srgbClr val="7030A0"/>
                </a:solidFill>
              </a:rPr>
              <a:t> 2011</a:t>
            </a:r>
            <a:r>
              <a:rPr lang="en-US" sz="1600" dirty="0">
                <a:solidFill>
                  <a:srgbClr val="7030A0"/>
                </a:solidFill>
              </a:rPr>
              <a:t/>
            </a:r>
            <a:br>
              <a:rPr lang="en-US" sz="1600" dirty="0">
                <a:solidFill>
                  <a:srgbClr val="7030A0"/>
                </a:solidFill>
              </a:rPr>
            </a:br>
            <a:r>
              <a:rPr lang="en-US" sz="1600" dirty="0" smtClean="0">
                <a:solidFill>
                  <a:srgbClr val="7030A0"/>
                </a:solidFill>
              </a:rPr>
              <a:t>S. M. </a:t>
            </a:r>
            <a:r>
              <a:rPr lang="en-US" sz="1600" dirty="0" err="1" smtClean="0">
                <a:solidFill>
                  <a:srgbClr val="7030A0"/>
                </a:solidFill>
              </a:rPr>
              <a:t>Aybat</a:t>
            </a:r>
            <a:r>
              <a:rPr lang="en-US" sz="1600" dirty="0" smtClean="0">
                <a:solidFill>
                  <a:srgbClr val="7030A0"/>
                </a:solidFill>
              </a:rPr>
              <a:t> et al. PRD 85 034043 (2012)</a:t>
            </a:r>
            <a:r>
              <a:rPr lang="en-US" sz="1600" dirty="0">
                <a:solidFill>
                  <a:srgbClr val="7030A0"/>
                </a:solidFill>
              </a:rPr>
              <a:t/>
            </a:r>
            <a:br>
              <a:rPr lang="en-US" sz="1600" dirty="0">
                <a:solidFill>
                  <a:srgbClr val="7030A0"/>
                </a:solidFill>
              </a:rPr>
            </a:b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468528"/>
            <a:ext cx="126510" cy="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TMD Evolution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410227" y="2129244"/>
            <a:ext cx="6575631" cy="1240265"/>
            <a:chOff x="1410227" y="2129244"/>
            <a:chExt cx="6575631" cy="1240265"/>
          </a:xfrm>
        </p:grpSpPr>
        <p:pic>
          <p:nvPicPr>
            <p:cNvPr id="25" name="Picture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27" y="2608783"/>
              <a:ext cx="6575631" cy="76072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5009882" y="2129244"/>
              <a:ext cx="163009" cy="516039"/>
            </a:xfrm>
            <a:prstGeom prst="straightConnector1">
              <a:avLst/>
            </a:prstGeom>
            <a:ln w="66675">
              <a:solidFill>
                <a:srgbClr val="FF0000"/>
              </a:solidFill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82420" y="785781"/>
            <a:ext cx="8402989" cy="1433072"/>
            <a:chOff x="482420" y="785781"/>
            <a:chExt cx="8402989" cy="1433072"/>
          </a:xfrm>
        </p:grpSpPr>
        <p:sp>
          <p:nvSpPr>
            <p:cNvPr id="7" name="TextBox 6"/>
            <p:cNvSpPr txBox="1"/>
            <p:nvPr/>
          </p:nvSpPr>
          <p:spPr>
            <a:xfrm>
              <a:off x="482420" y="785781"/>
              <a:ext cx="2542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CSS TMD Evolution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958" y="1763485"/>
              <a:ext cx="7309393" cy="36118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88271" y="1387856"/>
              <a:ext cx="42971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J</a:t>
              </a:r>
              <a:r>
                <a:rPr lang="en-US" sz="1600" dirty="0">
                  <a:solidFill>
                    <a:srgbClr val="7030A0"/>
                  </a:solidFill>
                </a:rPr>
                <a:t>. Collins, Foundations of Perturbative QCD, </a:t>
              </a:r>
              <a:r>
                <a:rPr lang="en-US" sz="1600" dirty="0" smtClean="0">
                  <a:solidFill>
                    <a:srgbClr val="7030A0"/>
                  </a:solidFill>
                </a:rPr>
                <a:t> 2011</a:t>
              </a:r>
              <a:r>
                <a:rPr lang="en-US" sz="1600" dirty="0">
                  <a:solidFill>
                    <a:srgbClr val="7030A0"/>
                  </a:solidFill>
                </a:rPr>
                <a:t/>
              </a:r>
              <a:br>
                <a:rPr lang="en-US" sz="1600" dirty="0">
                  <a:solidFill>
                    <a:srgbClr val="7030A0"/>
                  </a:solidFill>
                </a:rPr>
              </a:br>
              <a:r>
                <a:rPr lang="en-US" sz="1600" dirty="0">
                  <a:solidFill>
                    <a:srgbClr val="7030A0"/>
                  </a:solidFill>
                </a:rPr>
                <a:t/>
              </a:r>
              <a:br>
                <a:rPr lang="en-US" sz="1600" dirty="0">
                  <a:solidFill>
                    <a:srgbClr val="7030A0"/>
                  </a:solidFill>
                </a:rPr>
              </a:br>
              <a:endParaRPr lang="en-US" sz="1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0155" y="2129245"/>
            <a:ext cx="8177103" cy="4401805"/>
            <a:chOff x="660155" y="2129245"/>
            <a:chExt cx="8177103" cy="4401805"/>
          </a:xfrm>
        </p:grpSpPr>
        <p:grpSp>
          <p:nvGrpSpPr>
            <p:cNvPr id="29" name="Group 28"/>
            <p:cNvGrpSpPr/>
            <p:nvPr/>
          </p:nvGrpSpPr>
          <p:grpSpPr>
            <a:xfrm>
              <a:off x="1753505" y="2129245"/>
              <a:ext cx="7083753" cy="3093610"/>
              <a:chOff x="1753505" y="2129244"/>
              <a:chExt cx="7083753" cy="3256413"/>
            </a:xfrm>
          </p:grpSpPr>
          <p:pic>
            <p:nvPicPr>
              <p:cNvPr id="28" name="Picture 2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3505" y="3588983"/>
                <a:ext cx="6821464" cy="724227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8098972" y="2129244"/>
                <a:ext cx="52557" cy="1329874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298661" y="4478532"/>
                <a:ext cx="3538597" cy="907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>
                    <a:solidFill>
                      <a:srgbClr val="7030A0"/>
                    </a:solidFill>
                  </a:rPr>
                  <a:t>S. M. Ayabt et  al. PRD 83 114042 (2011)</a:t>
                </a:r>
                <a:r>
                  <a:rPr lang="de-DE" sz="1600" dirty="0">
                    <a:solidFill>
                      <a:srgbClr val="7030A0"/>
                    </a:solidFill>
                  </a:rPr>
                  <a:t/>
                </a:r>
                <a:br>
                  <a:rPr lang="de-DE" sz="1600" dirty="0">
                    <a:solidFill>
                      <a:srgbClr val="7030A0"/>
                    </a:solidFill>
                  </a:rPr>
                </a:br>
                <a:endParaRPr lang="en-US" sz="16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p:grpSp>
        <p:grpSp>
          <p:nvGrpSpPr>
            <p:cNvPr id="19" name="Group 18"/>
            <p:cNvGrpSpPr/>
            <p:nvPr>
              <p:custDataLst>
                <p:tags r:id="rId1"/>
              </p:custDataLst>
            </p:nvPr>
          </p:nvGrpSpPr>
          <p:grpSpPr>
            <a:xfrm>
              <a:off x="660155" y="5061156"/>
              <a:ext cx="8080923" cy="1469894"/>
              <a:chOff x="660155" y="5061156"/>
              <a:chExt cx="8080923" cy="1469894"/>
            </a:xfrm>
          </p:grpSpPr>
          <p:pic>
            <p:nvPicPr>
              <p:cNvPr id="11" name="Picture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55" y="5801230"/>
                <a:ext cx="2365160" cy="7298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613" y="5760889"/>
                <a:ext cx="2484468" cy="64541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223" y="5061156"/>
                <a:ext cx="6859749" cy="37038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4417" y="5743883"/>
                <a:ext cx="2496661" cy="64541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3218099" y="5861315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,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22081" y="5879847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,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0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Spectrum in TMD Evolution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30" y="837286"/>
            <a:ext cx="170712" cy="178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71" y="819127"/>
            <a:ext cx="300435" cy="18069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523220"/>
            <a:ext cx="9144000" cy="3274080"/>
            <a:chOff x="0" y="523220"/>
            <a:chExt cx="9144000" cy="327408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23220"/>
              <a:ext cx="9144000" cy="3274080"/>
              <a:chOff x="0" y="523220"/>
              <a:chExt cx="9144000" cy="32740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1200" y="523220"/>
                <a:ext cx="4622800" cy="327408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523220"/>
                <a:ext cx="4749800" cy="327408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600" y="846588"/>
              <a:ext cx="357746" cy="998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424" y="859557"/>
              <a:ext cx="357746" cy="9983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3683000"/>
            <a:ext cx="9144000" cy="3175001"/>
            <a:chOff x="0" y="3683000"/>
            <a:chExt cx="9144000" cy="3175001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3683000"/>
              <a:ext cx="9144000" cy="3175001"/>
              <a:chOff x="0" y="3683000"/>
              <a:chExt cx="9144000" cy="31750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3683000"/>
                <a:ext cx="9144000" cy="3175001"/>
                <a:chOff x="0" y="3683000"/>
                <a:chExt cx="9144000" cy="317500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0" y="3797299"/>
                  <a:ext cx="4572000" cy="3060702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72000" y="3683000"/>
                  <a:ext cx="4572000" cy="3122614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182" y="3997066"/>
                <a:ext cx="170712" cy="17833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489" y="4120668"/>
                <a:ext cx="300435" cy="180696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39" y="4120668"/>
              <a:ext cx="418425" cy="1218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745" y="4027402"/>
              <a:ext cx="418425" cy="12187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70" y="819287"/>
            <a:ext cx="300435" cy="180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67" y="837286"/>
            <a:ext cx="170712" cy="17833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0" y="6783086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96" y="179458"/>
            <a:ext cx="391997" cy="2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6230" y="632152"/>
            <a:ext cx="4847770" cy="3009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789" y="682952"/>
            <a:ext cx="4625649" cy="2907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                    Results </a:t>
            </a:r>
            <a:r>
              <a:rPr lang="en-US" sz="2800" dirty="0"/>
              <a:t>in TMD Evolution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3641372"/>
            <a:ext cx="4572000" cy="321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52" y="3641372"/>
            <a:ext cx="4664286" cy="321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12" y="999983"/>
            <a:ext cx="300435" cy="180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5" y="4118135"/>
            <a:ext cx="300435" cy="180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25" y="4012506"/>
            <a:ext cx="170712" cy="178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9" y="925272"/>
            <a:ext cx="170712" cy="178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8" y="4018299"/>
            <a:ext cx="357746" cy="9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54" y="4174615"/>
            <a:ext cx="357746" cy="998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005628"/>
            <a:ext cx="485017" cy="101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11" y="954793"/>
            <a:ext cx="485017" cy="10167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0" y="6783086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Conclusion</a:t>
            </a:r>
            <a:endParaRPr lang="en-US" sz="2800" dirty="0"/>
          </a:p>
        </p:txBody>
      </p:sp>
      <p:sp>
        <p:nvSpPr>
          <p:cNvPr id="5" name="5-Point Star 4"/>
          <p:cNvSpPr/>
          <p:nvPr/>
        </p:nvSpPr>
        <p:spPr>
          <a:xfrm>
            <a:off x="186871" y="831083"/>
            <a:ext cx="128789" cy="162200"/>
          </a:xfrm>
          <a:prstGeom prst="star5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254" y="771243"/>
            <a:ext cx="803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         and      distributions of quarkonium can been modulated by  the </a:t>
            </a:r>
          </a:p>
          <a:p>
            <a:r>
              <a:rPr lang="en-US" sz="2000" dirty="0" smtClean="0"/>
              <a:t>presence of linearly polarized gluons in </a:t>
            </a:r>
            <a:r>
              <a:rPr lang="en-US" sz="2000" dirty="0" err="1" smtClean="0"/>
              <a:t>unpolarized</a:t>
            </a:r>
            <a:r>
              <a:rPr lang="en-US" sz="2000" dirty="0" smtClean="0"/>
              <a:t> proton proton collision.</a:t>
            </a:r>
            <a:endParaRPr lang="en-US" sz="2000" dirty="0"/>
          </a:p>
        </p:txBody>
      </p:sp>
      <p:sp>
        <p:nvSpPr>
          <p:cNvPr id="7" name="5-Point Star 6"/>
          <p:cNvSpPr/>
          <p:nvPr/>
        </p:nvSpPr>
        <p:spPr>
          <a:xfrm>
            <a:off x="232074" y="2402546"/>
            <a:ext cx="128789" cy="162200"/>
          </a:xfrm>
          <a:prstGeom prst="star5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45" y="2210803"/>
            <a:ext cx="850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Hence, the production of quarkonium is a promising process to probe  the           </a:t>
            </a:r>
            <a:endParaRPr lang="en-US" sz="2000" dirty="0"/>
          </a:p>
        </p:txBody>
      </p:sp>
      <p:sp>
        <p:nvSpPr>
          <p:cNvPr id="9" name="5-Point Star 8"/>
          <p:cNvSpPr/>
          <p:nvPr/>
        </p:nvSpPr>
        <p:spPr>
          <a:xfrm>
            <a:off x="232073" y="3430710"/>
            <a:ext cx="128789" cy="162200"/>
          </a:xfrm>
          <a:prstGeom prst="star5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15" y="2255179"/>
            <a:ext cx="361011" cy="309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12" y="901269"/>
            <a:ext cx="248806" cy="164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83" y="895349"/>
            <a:ext cx="124985" cy="16004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653" y="3358721"/>
            <a:ext cx="6803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angular analysis is needed to probe linearly polarized gluons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91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                </a:t>
            </a:r>
            <a:r>
              <a:rPr lang="en-US" sz="5400" dirty="0" smtClean="0">
                <a:solidFill>
                  <a:srgbClr val="7030A0"/>
                </a:solidFill>
              </a:rPr>
              <a:t>Outline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941" y="1209110"/>
            <a:ext cx="346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Gluon </a:t>
            </a:r>
            <a:r>
              <a:rPr lang="en-US" sz="3200" dirty="0"/>
              <a:t>TMDs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579" y="2191469"/>
            <a:ext cx="359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Quarkonium Models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0" y="3215327"/>
            <a:ext cx="4301544" cy="441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879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8890" y="4044383"/>
            <a:ext cx="346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10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5471" y="1333152"/>
            <a:ext cx="549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Comments &amp;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Suggestions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692933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04563" y="323259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3759" y="4675031"/>
            <a:ext cx="189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4" y="734096"/>
            <a:ext cx="6652625" cy="5465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Matching with Experimental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6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Differential  Cross </a:t>
            </a:r>
            <a:r>
              <a:rPr lang="en-US" sz="2800" dirty="0"/>
              <a:t>S</a:t>
            </a:r>
            <a:r>
              <a:rPr lang="en-US" sz="2800" dirty="0" smtClean="0"/>
              <a:t>ection in DGLAP approach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8" y="1021105"/>
            <a:ext cx="7813963" cy="54477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Differential  </a:t>
            </a:r>
            <a:r>
              <a:rPr lang="en-US" sz="2800" dirty="0"/>
              <a:t>C</a:t>
            </a:r>
            <a:r>
              <a:rPr lang="en-US" sz="2800" dirty="0" smtClean="0"/>
              <a:t>ross </a:t>
            </a:r>
            <a:r>
              <a:rPr lang="en-US" sz="2800" dirty="0"/>
              <a:t>S</a:t>
            </a:r>
            <a:r>
              <a:rPr lang="en-US" sz="2800" dirty="0" smtClean="0"/>
              <a:t>ection in TMD Evolution approach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1" y="998236"/>
            <a:ext cx="7570237" cy="1486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1" y="3625922"/>
            <a:ext cx="7497327" cy="20255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Resummation of Sudakov logarithms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552" y="523219"/>
            <a:ext cx="3567448" cy="2653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60" y="1238813"/>
            <a:ext cx="5697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region of low         is strongly influenced </a:t>
            </a:r>
          </a:p>
          <a:p>
            <a:r>
              <a:rPr lang="en-US" sz="2400" dirty="0" smtClean="0"/>
              <a:t> by initial state gluon radiation showers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0760" y="3177158"/>
            <a:ext cx="8481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additional gluon radiation from initial state partons leads to </a:t>
            </a:r>
          </a:p>
          <a:p>
            <a:r>
              <a:rPr lang="en-US" sz="2400" dirty="0" smtClean="0"/>
              <a:t>logarithmic corrections for each gluon radiation  of the form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06" y="4324767"/>
            <a:ext cx="1780338" cy="620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760" y="5228721"/>
            <a:ext cx="7458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Collins Soper Sterman (CSS) Evolution formalism has been </a:t>
            </a:r>
          </a:p>
          <a:p>
            <a:r>
              <a:rPr lang="en-US" sz="2400" dirty="0" smtClean="0"/>
              <a:t>used to resum the large logarithmic terms to all order in 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05" y="5756052"/>
            <a:ext cx="373023" cy="21868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3" y="1428122"/>
            <a:ext cx="248806" cy="164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05" y="6102446"/>
            <a:ext cx="262395" cy="2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052" y="523220"/>
            <a:ext cx="4546947" cy="3384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3220"/>
            <a:ext cx="4731657" cy="3497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Backup        Rapidity Spectrum in DGLAP Evolution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10" y="4286383"/>
            <a:ext cx="978352" cy="515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17" y="4339892"/>
            <a:ext cx="1856497" cy="322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16" y="893935"/>
            <a:ext cx="485017" cy="10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68" y="944770"/>
            <a:ext cx="485017" cy="101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97" y="891846"/>
            <a:ext cx="300435" cy="180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65" y="872362"/>
            <a:ext cx="170712" cy="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Backup        </a:t>
            </a:r>
            <a:r>
              <a:rPr lang="en-US" sz="2800" dirty="0"/>
              <a:t>Rapidity Spectrum in TMD 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3220"/>
            <a:ext cx="4481848" cy="3069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2754" y="645689"/>
            <a:ext cx="4971246" cy="2947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522746"/>
            <a:ext cx="4481848" cy="3335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2755" y="3593206"/>
            <a:ext cx="4971246" cy="326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3" y="884570"/>
            <a:ext cx="418425" cy="121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18" y="976077"/>
            <a:ext cx="418425" cy="121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4" y="3957807"/>
            <a:ext cx="485017" cy="10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69" y="3954556"/>
            <a:ext cx="485017" cy="101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4" y="3965878"/>
            <a:ext cx="300435" cy="180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65" y="817463"/>
            <a:ext cx="300435" cy="180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9" y="925272"/>
            <a:ext cx="170712" cy="178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9" y="3954556"/>
            <a:ext cx="170712" cy="1783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          Backup             </a:t>
            </a:r>
            <a:r>
              <a:rPr lang="en-US" sz="2800" dirty="0" smtClean="0"/>
              <a:t>DGLAP and </a:t>
            </a:r>
            <a:r>
              <a:rPr lang="en-US" sz="2800" smtClean="0"/>
              <a:t>TMD Comparison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52" y="1669551"/>
            <a:ext cx="4546948" cy="3127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669551"/>
            <a:ext cx="4597050" cy="29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Parton  Distribution Functions (PDFs)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0304" y="789902"/>
            <a:ext cx="6022547" cy="2568308"/>
            <a:chOff x="0" y="680529"/>
            <a:chExt cx="6129615" cy="2568308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680529"/>
              <a:ext cx="2949262" cy="2568308"/>
              <a:chOff x="579549" y="1961621"/>
              <a:chExt cx="2949262" cy="256830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549" y="1961621"/>
                <a:ext cx="2949262" cy="215077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386439" y="4068264"/>
                <a:ext cx="942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3300"/>
                    </a:solidFill>
                  </a:rPr>
                  <a:t>      1D</a:t>
                </a:r>
                <a:endParaRPr lang="en-US" sz="2400" dirty="0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09083" y="928941"/>
              <a:ext cx="2420532" cy="1532314"/>
              <a:chOff x="3709083" y="928941"/>
              <a:chExt cx="2420532" cy="1532314"/>
            </a:xfrm>
          </p:grpSpPr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8423" y="2074327"/>
                <a:ext cx="1531920" cy="386928"/>
              </a:xfrm>
              <a:prstGeom prst="rect">
                <a:avLst/>
              </a:prstGeom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709083" y="928941"/>
                <a:ext cx="2420532" cy="1038498"/>
                <a:chOff x="3709083" y="928941"/>
                <a:chExt cx="2420532" cy="103849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709083" y="928941"/>
                  <a:ext cx="2420532" cy="474592"/>
                  <a:chOff x="3709083" y="928941"/>
                  <a:chExt cx="2420532" cy="47459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709083" y="928941"/>
                    <a:ext cx="17796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Collinear pdf</a:t>
                    </a:r>
                    <a:endParaRPr lang="en-US" sz="2400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pic>
                <p:nvPicPr>
                  <p:cNvPr id="9" name="Picture 8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52436" y="1082017"/>
                    <a:ext cx="577179" cy="32151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3770124" y="1505774"/>
                  <a:ext cx="1657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10000"/>
                        </a:schemeClr>
                      </a:solidFill>
                    </a:rPr>
                    <a:t>Universality</a:t>
                  </a:r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291846" y="745838"/>
            <a:ext cx="8746662" cy="3484238"/>
            <a:chOff x="291846" y="745838"/>
            <a:chExt cx="8746662" cy="3484238"/>
          </a:xfrm>
        </p:grpSpPr>
        <p:grpSp>
          <p:nvGrpSpPr>
            <p:cNvPr id="34" name="Group 33"/>
            <p:cNvGrpSpPr/>
            <p:nvPr/>
          </p:nvGrpSpPr>
          <p:grpSpPr>
            <a:xfrm>
              <a:off x="291846" y="745838"/>
              <a:ext cx="8746662" cy="3285249"/>
              <a:chOff x="0" y="742919"/>
              <a:chExt cx="8746662" cy="3285249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742919"/>
                <a:ext cx="8746662" cy="3285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83111" y="2627899"/>
                <a:ext cx="132270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400" dirty="0">
                    <a:solidFill>
                      <a:srgbClr val="CC0000"/>
                    </a:solidFill>
                  </a:rPr>
                  <a:t>ANL </a:t>
                </a:r>
              </a:p>
              <a:p>
                <a:pPr algn="ctr" eaLnBrk="0" hangingPunct="0"/>
                <a:r>
                  <a:rPr lang="en-US" altLang="ja-JP" sz="1400" dirty="0" smtClean="0">
                    <a:solidFill>
                      <a:srgbClr val="CC0000"/>
                    </a:solidFill>
                    <a:ea typeface="ＭＳ Ｐゴシック"/>
                    <a:cs typeface="ＭＳ Ｐゴシック"/>
                    <a:sym typeface="Symbol" pitchFamily="18" charset="2"/>
                  </a:rPr>
                  <a:t></a:t>
                </a:r>
                <a:r>
                  <a:rPr lang="en-US" altLang="ja-JP" sz="1400" dirty="0" smtClean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s=4.9 GeV</a:t>
                </a:r>
                <a:r>
                  <a:rPr lang="en-US" sz="1400" dirty="0" smtClean="0">
                    <a:solidFill>
                      <a:srgbClr val="CC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29817" y="2750062"/>
                <a:ext cx="12944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solidFill>
                      <a:srgbClr val="CC0000"/>
                    </a:solidFill>
                  </a:rPr>
                  <a:t>BNL </a:t>
                </a:r>
                <a:endParaRPr lang="en-US" sz="1400" dirty="0">
                  <a:solidFill>
                    <a:srgbClr val="CC0000"/>
                  </a:solidFill>
                </a:endParaRPr>
              </a:p>
              <a:p>
                <a:pPr algn="ctr" eaLnBrk="0" hangingPunct="0"/>
                <a:r>
                  <a:rPr lang="en-US" altLang="ja-JP" sz="1400" dirty="0">
                    <a:solidFill>
                      <a:srgbClr val="CC0000"/>
                    </a:solidFill>
                    <a:ea typeface="ＭＳ Ｐゴシック"/>
                    <a:cs typeface="ＭＳ Ｐゴシック"/>
                    <a:sym typeface="Symbol" pitchFamily="18" charset="2"/>
                  </a:rPr>
                  <a:t></a:t>
                </a:r>
                <a:r>
                  <a:rPr lang="en-US" altLang="ja-JP" sz="1400" dirty="0" smtClean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s=6.6 </a:t>
                </a:r>
                <a:r>
                  <a:rPr lang="en-US" altLang="ja-JP" sz="1400" dirty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GeV</a:t>
                </a:r>
                <a:r>
                  <a:rPr lang="en-US" sz="1400" dirty="0">
                    <a:solidFill>
                      <a:srgbClr val="CC0000"/>
                    </a:solidFill>
                  </a:rPr>
                  <a:t> </a:t>
                </a:r>
              </a:p>
              <a:p>
                <a:endParaRPr lang="en-US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60260" y="2690034"/>
                <a:ext cx="126105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solidFill>
                      <a:srgbClr val="CC0000"/>
                    </a:solidFill>
                  </a:rPr>
                  <a:t>FNAL </a:t>
                </a:r>
                <a:endParaRPr lang="en-US" sz="1400" dirty="0">
                  <a:solidFill>
                    <a:srgbClr val="CC0000"/>
                  </a:solidFill>
                </a:endParaRPr>
              </a:p>
              <a:p>
                <a:pPr algn="ctr" eaLnBrk="0" hangingPunct="0"/>
                <a:r>
                  <a:rPr lang="en-US" altLang="ja-JP" sz="1400" dirty="0">
                    <a:solidFill>
                      <a:srgbClr val="CC0000"/>
                    </a:solidFill>
                    <a:ea typeface="ＭＳ Ｐゴシック"/>
                    <a:cs typeface="ＭＳ Ｐゴシック"/>
                    <a:sym typeface="Symbol" pitchFamily="18" charset="2"/>
                  </a:rPr>
                  <a:t></a:t>
                </a:r>
                <a:r>
                  <a:rPr lang="en-US" altLang="ja-JP" sz="1400" dirty="0" smtClean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s=19.4 </a:t>
                </a:r>
                <a:r>
                  <a:rPr lang="en-US" altLang="ja-JP" sz="1400" dirty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GeV</a:t>
                </a:r>
                <a:r>
                  <a:rPr lang="en-US" sz="1400" dirty="0">
                    <a:solidFill>
                      <a:srgbClr val="CC0000"/>
                    </a:solidFill>
                  </a:rPr>
                  <a:t> </a:t>
                </a:r>
              </a:p>
              <a:p>
                <a:endParaRPr lang="en-US" sz="1400" dirty="0"/>
              </a:p>
              <a:p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90881" y="2709042"/>
                <a:ext cx="16991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solidFill>
                      <a:srgbClr val="CC0000"/>
                    </a:solidFill>
                  </a:rPr>
                  <a:t>RHIC </a:t>
                </a:r>
                <a:endParaRPr lang="en-US" sz="1400" dirty="0">
                  <a:solidFill>
                    <a:srgbClr val="CC0000"/>
                  </a:solidFill>
                </a:endParaRPr>
              </a:p>
              <a:p>
                <a:pPr algn="ctr" eaLnBrk="0" hangingPunct="0"/>
                <a:r>
                  <a:rPr lang="en-US" altLang="ja-JP" sz="1400" dirty="0">
                    <a:solidFill>
                      <a:srgbClr val="CC0000"/>
                    </a:solidFill>
                    <a:ea typeface="ＭＳ Ｐゴシック"/>
                    <a:cs typeface="ＭＳ Ｐゴシック"/>
                    <a:sym typeface="Symbol" pitchFamily="18" charset="2"/>
                  </a:rPr>
                  <a:t></a:t>
                </a:r>
                <a:r>
                  <a:rPr lang="en-US" altLang="ja-JP" sz="1400" dirty="0" smtClean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s=62.4 </a:t>
                </a:r>
                <a:r>
                  <a:rPr lang="en-US" altLang="ja-JP" sz="1400" dirty="0">
                    <a:solidFill>
                      <a:srgbClr val="CC0000"/>
                    </a:solidFill>
                    <a:ea typeface="ＭＳ Ｐゴシック"/>
                    <a:cs typeface="ＭＳ Ｐゴシック"/>
                  </a:rPr>
                  <a:t>GeV</a:t>
                </a:r>
                <a:r>
                  <a:rPr lang="en-US" sz="1400" dirty="0">
                    <a:solidFill>
                      <a:srgbClr val="CC0000"/>
                    </a:solidFill>
                  </a:rPr>
                  <a:t> </a:t>
                </a:r>
              </a:p>
              <a:p>
                <a:endParaRPr lang="en-US" sz="1600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486650" y="3953077"/>
              <a:ext cx="1332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Figure by C. </a:t>
              </a:r>
              <a:r>
                <a:rPr lang="en-US" sz="1200" dirty="0" err="1" smtClean="0"/>
                <a:t>Aidala</a:t>
              </a:r>
              <a:endParaRPr lang="en-US" sz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9246" y="4206778"/>
            <a:ext cx="8373472" cy="2012209"/>
            <a:chOff x="399246" y="4206778"/>
            <a:chExt cx="8373472" cy="2012209"/>
          </a:xfrm>
        </p:grpSpPr>
        <p:sp>
          <p:nvSpPr>
            <p:cNvPr id="39" name="Oval 38"/>
            <p:cNvSpPr/>
            <p:nvPr/>
          </p:nvSpPr>
          <p:spPr>
            <a:xfrm>
              <a:off x="399246" y="4374257"/>
              <a:ext cx="77273" cy="101071"/>
            </a:xfrm>
            <a:prstGeom prst="ellips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1960" y="4206778"/>
              <a:ext cx="79207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 1990, D. Sivers proposed that SSA can be explained by considering </a:t>
              </a:r>
            </a:p>
            <a:p>
              <a:r>
                <a:rPr lang="en-US" sz="2000" dirty="0"/>
                <a:t>c</a:t>
              </a:r>
              <a:r>
                <a:rPr lang="en-US" sz="2000" dirty="0" smtClean="0"/>
                <a:t>orrelation between  transverse momentum of parton and polarization of </a:t>
              </a:r>
            </a:p>
            <a:p>
              <a:r>
                <a:rPr lang="en-US" sz="2000" dirty="0"/>
                <a:t>h</a:t>
              </a:r>
              <a:r>
                <a:rPr lang="en-US" sz="2000" dirty="0" smtClean="0"/>
                <a:t>adron.</a:t>
              </a:r>
              <a:endParaRPr lang="en-US" sz="2000" dirty="0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612" y="5157579"/>
              <a:ext cx="1755893" cy="25301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342" y="5851652"/>
              <a:ext cx="5923088" cy="367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Transverse Momentum Dependent (TMD) Distributions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4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680529"/>
            <a:ext cx="2949262" cy="5043220"/>
            <a:chOff x="0" y="680529"/>
            <a:chExt cx="2949262" cy="504322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680529"/>
              <a:ext cx="2949262" cy="2568308"/>
              <a:chOff x="579549" y="1961621"/>
              <a:chExt cx="2949262" cy="256830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549" y="1961621"/>
                <a:ext cx="2949262" cy="215077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386439" y="4068264"/>
                <a:ext cx="942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3300"/>
                    </a:solidFill>
                  </a:rPr>
                  <a:t>      1D</a:t>
                </a:r>
                <a:endParaRPr lang="en-US" sz="2400" dirty="0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60609" y="3415881"/>
              <a:ext cx="2356833" cy="2307868"/>
              <a:chOff x="360609" y="3415881"/>
              <a:chExt cx="2356833" cy="2307868"/>
            </a:xfrm>
          </p:grpSpPr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890" y="5336821"/>
                <a:ext cx="1531920" cy="386928"/>
              </a:xfrm>
              <a:prstGeom prst="rect">
                <a:avLst/>
              </a:prstGeom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60609" y="3415881"/>
                <a:ext cx="2356833" cy="1398657"/>
                <a:chOff x="360609" y="3415881"/>
                <a:chExt cx="2356833" cy="139865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60609" y="3415881"/>
                  <a:ext cx="2356833" cy="461665"/>
                  <a:chOff x="360609" y="3415881"/>
                  <a:chExt cx="2356833" cy="461665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60609" y="3415881"/>
                    <a:ext cx="17796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Collinear pdf</a:t>
                    </a:r>
                    <a:endParaRPr lang="en-US" sz="2400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pic>
                <p:nvPicPr>
                  <p:cNvPr id="9" name="Picture 8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0263" y="3513621"/>
                    <a:ext cx="577179" cy="32151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10452" y="4352873"/>
                  <a:ext cx="1657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10000"/>
                        </a:schemeClr>
                      </a:solidFill>
                    </a:rPr>
                    <a:t>Universality</a:t>
                  </a:r>
                </a:p>
              </p:txBody>
            </p:sp>
          </p:grpSp>
        </p:grpSp>
      </p:grpSp>
      <p:grpSp>
        <p:nvGrpSpPr>
          <p:cNvPr id="23" name="Group 22"/>
          <p:cNvGrpSpPr/>
          <p:nvPr/>
        </p:nvGrpSpPr>
        <p:grpSpPr>
          <a:xfrm>
            <a:off x="5535369" y="584803"/>
            <a:ext cx="3036152" cy="5477520"/>
            <a:chOff x="5535369" y="584803"/>
            <a:chExt cx="3036152" cy="5477520"/>
          </a:xfrm>
        </p:grpSpPr>
        <p:grpSp>
          <p:nvGrpSpPr>
            <p:cNvPr id="11" name="Group 10"/>
            <p:cNvGrpSpPr/>
            <p:nvPr/>
          </p:nvGrpSpPr>
          <p:grpSpPr>
            <a:xfrm>
              <a:off x="5591541" y="584803"/>
              <a:ext cx="2923809" cy="2785129"/>
              <a:chOff x="5315199" y="1875275"/>
              <a:chExt cx="2923809" cy="278512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5199" y="1875275"/>
                <a:ext cx="2923809" cy="232346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680996" y="4198739"/>
                <a:ext cx="5293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3300"/>
                    </a:solidFill>
                  </a:rPr>
                  <a:t>3D</a:t>
                </a:r>
                <a:endParaRPr lang="en-US" sz="2400" dirty="0">
                  <a:solidFill>
                    <a:srgbClr val="0033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35369" y="3509639"/>
              <a:ext cx="3036152" cy="2552684"/>
              <a:chOff x="5535369" y="3509639"/>
              <a:chExt cx="3036152" cy="255268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535369" y="3509639"/>
                <a:ext cx="3036152" cy="1169549"/>
                <a:chOff x="5535369" y="3509639"/>
                <a:chExt cx="3036152" cy="1169549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5947286" y="3509639"/>
                  <a:ext cx="2269435" cy="461665"/>
                  <a:chOff x="5947286" y="3509639"/>
                  <a:chExt cx="2269435" cy="461665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947286" y="3509639"/>
                    <a:ext cx="127470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TMD</a:t>
                    </a:r>
                    <a:r>
                      <a:rPr lang="en-US" sz="2400" dirty="0">
                        <a:solidFill>
                          <a:srgbClr val="7030A0"/>
                        </a:solidFill>
                      </a:rPr>
                      <a:t> </a:t>
                    </a:r>
                    <a:r>
                      <a: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pdf</a:t>
                    </a:r>
                  </a:p>
                </p:txBody>
              </p:sp>
              <p:pic>
                <p:nvPicPr>
                  <p:cNvPr id="20" name="Picture 19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21994" y="3592466"/>
                    <a:ext cx="994727" cy="2896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5535369" y="4217523"/>
                  <a:ext cx="30361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10000"/>
                        </a:schemeClr>
                      </a:solidFill>
                    </a:rPr>
                    <a:t>Non-trivial</a:t>
                  </a:r>
                  <a:r>
                    <a:rPr lang="en-US" dirty="0" smtClean="0">
                      <a:solidFill>
                        <a:schemeClr val="bg2">
                          <a:lumMod val="10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2">
                          <a:lumMod val="10000"/>
                        </a:schemeClr>
                      </a:solidFill>
                    </a:rPr>
                    <a:t>Universality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457950" y="5192681"/>
                <a:ext cx="1501193" cy="869642"/>
                <a:chOff x="6457950" y="5192681"/>
                <a:chExt cx="1501193" cy="86964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7950" y="5192681"/>
                  <a:ext cx="1501193" cy="32548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6483" y="5740451"/>
                  <a:ext cx="1462660" cy="32187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468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700" y="264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258" y="472548"/>
            <a:ext cx="2458173" cy="492443"/>
          </a:xfrm>
          <a:prstGeom prst="rect">
            <a:avLst/>
          </a:prstGeom>
          <a:solidFill>
            <a:srgbClr val="FFC000"/>
          </a:solidFill>
          <a:ln>
            <a:solidFill>
              <a:srgbClr val="3D2F9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/>
              <a:t>Gluon </a:t>
            </a:r>
            <a:r>
              <a:rPr lang="en-US" sz="2600" dirty="0"/>
              <a:t>C</a:t>
            </a:r>
            <a:r>
              <a:rPr lang="en-US" sz="2600" dirty="0" smtClean="0"/>
              <a:t>orrelator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48138" y="3030006"/>
            <a:ext cx="7446269" cy="1145173"/>
            <a:chOff x="1195030" y="2298994"/>
            <a:chExt cx="7446269" cy="1145173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44" y="2798321"/>
              <a:ext cx="5667724" cy="6458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95030" y="2298994"/>
              <a:ext cx="7446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Parameterization of gluon correlator at “Leading Twist ”  is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114077" y="313101"/>
            <a:ext cx="8029923" cy="2595406"/>
            <a:chOff x="1184519" y="213419"/>
            <a:chExt cx="8029923" cy="2595406"/>
          </a:xfrm>
        </p:grpSpPr>
        <p:grpSp>
          <p:nvGrpSpPr>
            <p:cNvPr id="14" name="Group 13"/>
            <p:cNvGrpSpPr/>
            <p:nvPr/>
          </p:nvGrpSpPr>
          <p:grpSpPr>
            <a:xfrm>
              <a:off x="5634970" y="213419"/>
              <a:ext cx="3103807" cy="1620014"/>
              <a:chOff x="5634970" y="213419"/>
              <a:chExt cx="3103807" cy="1620014"/>
            </a:xfrm>
          </p:grpSpPr>
          <p:pic>
            <p:nvPicPr>
              <p:cNvPr id="7" name="Picture 6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4970" y="213419"/>
                <a:ext cx="3103807" cy="162001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544" y="705283"/>
                <a:ext cx="127001" cy="11475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1245" y="337433"/>
                <a:ext cx="267132" cy="1596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7621" y="1160752"/>
                <a:ext cx="156994" cy="172236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>
              <p:custDataLst>
                <p:tags r:id="rId2"/>
              </p:custDataLst>
            </p:nvPr>
          </p:nvGrpSpPr>
          <p:grpSpPr>
            <a:xfrm>
              <a:off x="1184519" y="1900695"/>
              <a:ext cx="8029923" cy="908130"/>
              <a:chOff x="1184519" y="1900695"/>
              <a:chExt cx="8029923" cy="908130"/>
            </a:xfrm>
          </p:grpSpPr>
          <p:pic>
            <p:nvPicPr>
              <p:cNvPr id="21" name="Picture 20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4519" y="1900695"/>
                <a:ext cx="7780330" cy="62214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774787" y="2254827"/>
                <a:ext cx="44396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500" dirty="0" smtClean="0">
                  <a:solidFill>
                    <a:srgbClr val="7030A0"/>
                  </a:solidFill>
                </a:endParaRPr>
              </a:p>
              <a:p>
                <a:r>
                  <a:rPr lang="en-US" sz="1500" dirty="0" smtClean="0">
                    <a:solidFill>
                      <a:srgbClr val="7030A0"/>
                    </a:solidFill>
                  </a:rPr>
                  <a:t>P. J. Mulders and  J. Rodrigues PRD 63 094021(2001)</a:t>
                </a:r>
                <a:endParaRPr lang="en-US" sz="1500" dirty="0">
                  <a:solidFill>
                    <a:srgbClr val="7030A0"/>
                  </a:solidFill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1" y="1172169"/>
            <a:ext cx="167663" cy="17223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986281" y="4086419"/>
            <a:ext cx="6591255" cy="1293594"/>
            <a:chOff x="1986281" y="4086419"/>
            <a:chExt cx="6591255" cy="1293594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3280065" y="4086420"/>
              <a:ext cx="624626" cy="740271"/>
            </a:xfrm>
            <a:prstGeom prst="straightConnector1">
              <a:avLst/>
            </a:prstGeom>
            <a:ln w="44450" cmpd="sng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86281" y="4981906"/>
              <a:ext cx="2402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Unpolarized gluon TMD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157989" y="4086419"/>
              <a:ext cx="92817" cy="765604"/>
            </a:xfrm>
            <a:prstGeom prst="straightConnector1">
              <a:avLst/>
            </a:prstGeom>
            <a:ln w="44450" cmpd="sng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655326" y="5010681"/>
              <a:ext cx="2922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Linearly polarized gluon TMD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6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32868"/>
              </p:ext>
            </p:extLst>
          </p:nvPr>
        </p:nvGraphicFramePr>
        <p:xfrm>
          <a:off x="1418854" y="1236908"/>
          <a:ext cx="6096000" cy="304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566"/>
                <a:gridCol w="1493949"/>
                <a:gridCol w="1472485"/>
                <a:gridCol w="1524000"/>
              </a:tblGrid>
              <a:tr h="50907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sz="2000" b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Gluons</a:t>
                      </a:r>
                      <a:endParaRPr lang="en-US" sz="2000" dirty="0" smtClean="0"/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Unpolarized</a:t>
                      </a:r>
                      <a:endParaRPr lang="en-US" sz="2000" b="1" kern="120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Circularly</a:t>
                      </a:r>
                      <a:endParaRPr lang="en-US" sz="2000" b="1" kern="120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Linearly</a:t>
                      </a:r>
                      <a:endParaRPr lang="en-US" sz="2000" b="1" kern="120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33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Unpolarized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849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Longitudinal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985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Transverse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90959" y="2105696"/>
            <a:ext cx="5012178" cy="4096645"/>
            <a:chOff x="3687173" y="4488288"/>
            <a:chExt cx="5012178" cy="4096645"/>
          </a:xfrm>
        </p:grpSpPr>
        <p:grpSp>
          <p:nvGrpSpPr>
            <p:cNvPr id="7" name="Group 6"/>
            <p:cNvGrpSpPr/>
            <p:nvPr/>
          </p:nvGrpSpPr>
          <p:grpSpPr>
            <a:xfrm>
              <a:off x="3687173" y="4488288"/>
              <a:ext cx="5012178" cy="4096645"/>
              <a:chOff x="3687173" y="4488288"/>
              <a:chExt cx="5012178" cy="4096645"/>
            </a:xfrm>
          </p:grpSpPr>
          <p:pic>
            <p:nvPicPr>
              <p:cNvPr id="9" name="Picture 8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238" y="4488288"/>
                <a:ext cx="386366" cy="46364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785" y="4490550"/>
                <a:ext cx="538051" cy="46137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285" y="5262451"/>
                <a:ext cx="600257" cy="4188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173" y="5996049"/>
                <a:ext cx="544431" cy="47268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2285" y="6022948"/>
                <a:ext cx="621135" cy="41888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53" y="6022948"/>
                <a:ext cx="1261123" cy="47268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783420" y="8277156"/>
                <a:ext cx="29159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7030A0"/>
                    </a:solidFill>
                  </a:rPr>
                  <a:t>D. Boer et al </a:t>
                </a:r>
                <a:r>
                  <a:rPr lang="en-US" sz="1400" dirty="0" err="1" smtClean="0">
                    <a:solidFill>
                      <a:srgbClr val="7030A0"/>
                    </a:solidFill>
                  </a:rPr>
                  <a:t>arXive</a:t>
                </a:r>
                <a:r>
                  <a:rPr lang="en-US" sz="1400" dirty="0">
                    <a:solidFill>
                      <a:srgbClr val="7030A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7030A0"/>
                    </a:solidFill>
                  </a:rPr>
                  <a:t>1507.05267</a:t>
                </a:r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092" y="5298615"/>
              <a:ext cx="538051" cy="47268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" y="0"/>
            <a:ext cx="9143999" cy="584775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</a:rPr>
              <a:t>                       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Leading Twist Gluon TMDs</a:t>
            </a:r>
            <a:endParaRPr lang="en-US" sz="3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53356" y="4156321"/>
            <a:ext cx="624626" cy="740271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31710" y="4896592"/>
            <a:ext cx="72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Sivers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10713" y="4113043"/>
            <a:ext cx="318249" cy="669694"/>
          </a:xfrm>
          <a:prstGeom prst="straightConnector1">
            <a:avLst/>
          </a:prstGeom>
          <a:ln w="44450" cmpd="sng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43655" y="4650932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Pretzelosity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713" y="2105696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Boer-Mulders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17000" y="3023449"/>
            <a:ext cx="18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Kotzinian</a:t>
            </a:r>
            <a:r>
              <a:rPr lang="en-US" dirty="0" smtClean="0"/>
              <a:t>-Mulders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9143999" cy="584775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</a:rPr>
              <a:t>                       Linearly Polarized Gluons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2366" y="2140156"/>
            <a:ext cx="8847532" cy="3745623"/>
            <a:chOff x="186608" y="2140156"/>
            <a:chExt cx="8847532" cy="3745623"/>
          </a:xfrm>
        </p:grpSpPr>
        <p:grpSp>
          <p:nvGrpSpPr>
            <p:cNvPr id="17" name="Group 16"/>
            <p:cNvGrpSpPr/>
            <p:nvPr/>
          </p:nvGrpSpPr>
          <p:grpSpPr>
            <a:xfrm>
              <a:off x="186608" y="2140156"/>
              <a:ext cx="8847532" cy="2892848"/>
              <a:chOff x="186608" y="2140156"/>
              <a:chExt cx="8847532" cy="289284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44187" y="2140156"/>
                <a:ext cx="355565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500" dirty="0">
                    <a:solidFill>
                      <a:schemeClr val="accent2">
                        <a:lumMod val="75000"/>
                      </a:schemeClr>
                    </a:solidFill>
                  </a:rPr>
                  <a:t>proton-proton collision </a:t>
                </a: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86608" y="2752437"/>
                <a:ext cx="8847532" cy="2280567"/>
                <a:chOff x="186608" y="2752437"/>
                <a:chExt cx="8847532" cy="2280567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86609" y="3248231"/>
                  <a:ext cx="8827939" cy="338554"/>
                  <a:chOff x="269283" y="3779016"/>
                  <a:chExt cx="8827939" cy="338554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275" y="3810436"/>
                    <a:ext cx="2291965" cy="248487"/>
                  </a:xfrm>
                  <a:prstGeom prst="rect">
                    <a:avLst/>
                  </a:prstGeom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830443" y="3779016"/>
                    <a:ext cx="526677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Dunnen, Lansberg, Pisano, Schlegel, PRL 112, 212001 (2014)</a:t>
                    </a:r>
                    <a:endParaRPr lang="en-US" sz="160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30" name="5-Point Star 29"/>
                  <p:cNvSpPr/>
                  <p:nvPr/>
                </p:nvSpPr>
                <p:spPr>
                  <a:xfrm>
                    <a:off x="269283" y="3833208"/>
                    <a:ext cx="128789" cy="162200"/>
                  </a:xfrm>
                  <a:prstGeom prst="star5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186608" y="2752437"/>
                  <a:ext cx="8847532" cy="338554"/>
                  <a:chOff x="269282" y="3186700"/>
                  <a:chExt cx="8847532" cy="338554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968275" y="3186700"/>
                    <a:ext cx="8148539" cy="338554"/>
                    <a:chOff x="968275" y="3186700"/>
                    <a:chExt cx="8148539" cy="338554"/>
                  </a:xfrm>
                </p:grpSpPr>
                <p:pic>
                  <p:nvPicPr>
                    <p:cNvPr id="18" name="Picture 17"/>
                    <p:cNvPicPr>
                      <a:picLocks noChangeAspect="1"/>
                    </p:cNvPicPr>
                    <p:nvPr>
                      <p:custDataLst>
                        <p:tags r:id="rId8"/>
                      </p:custDataLst>
                    </p:nvPr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68275" y="3263343"/>
                      <a:ext cx="2444928" cy="25073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354490" y="3186700"/>
                      <a:ext cx="4762324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Qiu, Schlegel, 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Vogelsang,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PRL 107, 062001 (2011)</a:t>
                      </a:r>
                    </a:p>
                  </p:txBody>
                </p:sp>
              </p:grpSp>
              <p:sp>
                <p:nvSpPr>
                  <p:cNvPr id="31" name="5-Point Star 30"/>
                  <p:cNvSpPr/>
                  <p:nvPr/>
                </p:nvSpPr>
                <p:spPr>
                  <a:xfrm>
                    <a:off x="269282" y="3307610"/>
                    <a:ext cx="128789" cy="162200"/>
                  </a:xfrm>
                  <a:prstGeom prst="star5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86609" y="3775510"/>
                  <a:ext cx="6591063" cy="624543"/>
                  <a:chOff x="269283" y="4244114"/>
                  <a:chExt cx="6591063" cy="624543"/>
                </a:xfrm>
              </p:grpSpPr>
              <p:pic>
                <p:nvPicPr>
                  <p:cNvPr id="33" name="Picture 32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275" y="4244114"/>
                    <a:ext cx="1183288" cy="236985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574959" y="4253104"/>
                    <a:ext cx="3285387" cy="615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D. Boer et al. </a:t>
                    </a:r>
                    <a:r>
                      <a:rPr lang="en-US" sz="1600" dirty="0">
                        <a:solidFill>
                          <a:srgbClr val="7030A0"/>
                        </a:solidFill>
                      </a:rPr>
                      <a:t>PRL </a:t>
                    </a:r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108, 032002 </a:t>
                    </a:r>
                    <a:r>
                      <a:rPr lang="en-US" sz="1600" dirty="0">
                        <a:solidFill>
                          <a:srgbClr val="7030A0"/>
                        </a:solidFill>
                      </a:rPr>
                      <a:t>(</a:t>
                    </a:r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2012)</a:t>
                    </a:r>
                    <a:endParaRPr lang="en-US" sz="1600" dirty="0">
                      <a:solidFill>
                        <a:srgbClr val="7030A0"/>
                      </a:solidFill>
                    </a:endParaRPr>
                  </a:p>
                  <a:p>
                    <a:endParaRPr lang="en-US" dirty="0"/>
                  </a:p>
                </p:txBody>
              </p:sp>
              <p:sp>
                <p:nvSpPr>
                  <p:cNvPr id="36" name="5-Point Star 35"/>
                  <p:cNvSpPr/>
                  <p:nvPr/>
                </p:nvSpPr>
                <p:spPr>
                  <a:xfrm>
                    <a:off x="269283" y="4318899"/>
                    <a:ext cx="128789" cy="162200"/>
                  </a:xfrm>
                  <a:prstGeom prst="star5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>
                  <p:custDataLst>
                    <p:tags r:id="rId5"/>
                  </p:custDataLst>
                </p:nvPr>
              </p:nvGrpSpPr>
              <p:grpSpPr>
                <a:xfrm>
                  <a:off x="186608" y="4171230"/>
                  <a:ext cx="8652571" cy="861774"/>
                  <a:chOff x="186608" y="4171230"/>
                  <a:chExt cx="8652571" cy="861774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3273" y="4259193"/>
                    <a:ext cx="4683658" cy="241082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998141" y="4171230"/>
                    <a:ext cx="2841038" cy="861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D. Boer, C. Pisano, PRD 86, 094007 </a:t>
                    </a:r>
                    <a:r>
                      <a:rPr lang="en-US" sz="1600" dirty="0">
                        <a:solidFill>
                          <a:srgbClr val="7030A0"/>
                        </a:solidFill>
                      </a:rPr>
                      <a:t>(</a:t>
                    </a:r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2012)</a:t>
                    </a:r>
                    <a:endParaRPr lang="en-US" sz="1600" dirty="0">
                      <a:solidFill>
                        <a:srgbClr val="7030A0"/>
                      </a:solidFill>
                    </a:endParaRPr>
                  </a:p>
                  <a:p>
                    <a:endParaRPr lang="en-US" dirty="0"/>
                  </a:p>
                </p:txBody>
              </p:sp>
              <p:sp>
                <p:nvSpPr>
                  <p:cNvPr id="39" name="5-Point Star 38"/>
                  <p:cNvSpPr/>
                  <p:nvPr/>
                </p:nvSpPr>
                <p:spPr>
                  <a:xfrm>
                    <a:off x="186608" y="4346788"/>
                    <a:ext cx="128789" cy="162200"/>
                  </a:xfrm>
                  <a:prstGeom prst="star5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6" name="Group 15"/>
            <p:cNvGrpSpPr/>
            <p:nvPr/>
          </p:nvGrpSpPr>
          <p:grpSpPr>
            <a:xfrm>
              <a:off x="186609" y="4941557"/>
              <a:ext cx="8088062" cy="944222"/>
              <a:chOff x="186609" y="4941557"/>
              <a:chExt cx="8088062" cy="94422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48882" y="4941557"/>
                <a:ext cx="392293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chemeClr val="accent2">
                        <a:lumMod val="75000"/>
                      </a:schemeClr>
                    </a:solidFill>
                  </a:rPr>
                  <a:t>In electron-proton </a:t>
                </a:r>
                <a:r>
                  <a:rPr lang="en-US" sz="25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scattering</a:t>
                </a:r>
                <a:endParaRPr lang="en-US" sz="2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86609" y="5547225"/>
                <a:ext cx="8088062" cy="338554"/>
                <a:chOff x="88187" y="4991729"/>
                <a:chExt cx="8088062" cy="338554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928" y="5005374"/>
                  <a:ext cx="3705362" cy="265213"/>
                </a:xfrm>
                <a:prstGeom prst="rect">
                  <a:avLst/>
                </a:prstGeom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5129709" y="4991729"/>
                  <a:ext cx="304654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7030A0"/>
                      </a:solidFill>
                    </a:rPr>
                    <a:t>C. Pisano et al. JHEP 10 (2013) 024</a:t>
                  </a:r>
                  <a:endParaRPr lang="en-US" sz="1600" dirty="0"/>
                </a:p>
              </p:txBody>
            </p:sp>
            <p:sp>
              <p:nvSpPr>
                <p:cNvPr id="50" name="5-Point Star 49"/>
                <p:cNvSpPr/>
                <p:nvPr/>
              </p:nvSpPr>
              <p:spPr>
                <a:xfrm>
                  <a:off x="88187" y="5108387"/>
                  <a:ext cx="128789" cy="162200"/>
                </a:xfrm>
                <a:prstGeom prst="star5">
                  <a:avLst/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5" y="5922794"/>
            <a:ext cx="4023635" cy="60903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3853" y="784578"/>
            <a:ext cx="8671084" cy="1619491"/>
            <a:chOff x="193853" y="784578"/>
            <a:chExt cx="8671084" cy="1619491"/>
          </a:xfrm>
        </p:grpSpPr>
        <p:grpSp>
          <p:nvGrpSpPr>
            <p:cNvPr id="7" name="Group 6"/>
            <p:cNvGrpSpPr/>
            <p:nvPr/>
          </p:nvGrpSpPr>
          <p:grpSpPr>
            <a:xfrm>
              <a:off x="193853" y="784578"/>
              <a:ext cx="8671084" cy="1619491"/>
              <a:chOff x="186608" y="681494"/>
              <a:chExt cx="8671084" cy="161949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86609" y="681494"/>
                <a:ext cx="8671083" cy="1619491"/>
                <a:chOff x="186609" y="681494"/>
                <a:chExt cx="8671083" cy="1619491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38804" y="681494"/>
                  <a:ext cx="8087932" cy="830997"/>
                  <a:chOff x="721217" y="1057055"/>
                  <a:chExt cx="8087932" cy="830997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721217" y="1057055"/>
                    <a:ext cx="808793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No experimental investigation has been carried out to extract the            until now . </a:t>
                    </a:r>
                    <a:endParaRPr lang="en-US" sz="2400" dirty="0"/>
                  </a:p>
                </p:txBody>
              </p:sp>
              <p:pic>
                <p:nvPicPr>
                  <p:cNvPr id="6" name="Picture 5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44492" y="1456115"/>
                    <a:ext cx="503717" cy="43193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186609" y="1596298"/>
                  <a:ext cx="8671083" cy="704687"/>
                  <a:chOff x="269284" y="1917493"/>
                  <a:chExt cx="8671083" cy="70468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69284" y="1917493"/>
                    <a:ext cx="8630017" cy="461665"/>
                    <a:chOff x="269284" y="1917493"/>
                    <a:chExt cx="8630017" cy="461665"/>
                  </a:xfrm>
                </p:grpSpPr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721216" y="1917493"/>
                      <a:ext cx="8178085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400" dirty="0" smtClean="0"/>
                        <a:t>Theoretical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dirty="0"/>
                        <a:t>upper bound </a:t>
                      </a:r>
                    </a:p>
                  </p:txBody>
                </p:sp>
                <p:sp>
                  <p:nvSpPr>
                    <p:cNvPr id="12" name="5-Point Star 11"/>
                    <p:cNvSpPr/>
                    <p:nvPr/>
                  </p:nvSpPr>
                  <p:spPr>
                    <a:xfrm>
                      <a:off x="269284" y="2067225"/>
                      <a:ext cx="128789" cy="162200"/>
                    </a:xfrm>
                    <a:prstGeom prst="star5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711085" y="2283626"/>
                    <a:ext cx="322928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D. Boer et al. PRL </a:t>
                    </a:r>
                    <a:r>
                      <a:rPr lang="en-US" sz="1600" dirty="0">
                        <a:solidFill>
                          <a:srgbClr val="7030A0"/>
                        </a:solidFill>
                      </a:rPr>
                      <a:t>106 </a:t>
                    </a:r>
                    <a:r>
                      <a:rPr lang="en-US" sz="1600" dirty="0" smtClean="0">
                        <a:solidFill>
                          <a:srgbClr val="7030A0"/>
                        </a:solidFill>
                      </a:rPr>
                      <a:t>132001 (2011)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44" name="5-Point Star 43"/>
              <p:cNvSpPr/>
              <p:nvPr/>
            </p:nvSpPr>
            <p:spPr>
              <a:xfrm>
                <a:off x="186608" y="829949"/>
                <a:ext cx="128789" cy="162200"/>
              </a:xfrm>
              <a:prstGeom prst="star5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703" y="1533709"/>
              <a:ext cx="3886558" cy="692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1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Quarkonium Models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23861" y="4876312"/>
            <a:ext cx="3471015" cy="1338668"/>
            <a:chOff x="852867" y="865206"/>
            <a:chExt cx="3471015" cy="1338668"/>
          </a:xfrm>
        </p:grpSpPr>
        <p:sp>
          <p:nvSpPr>
            <p:cNvPr id="12" name="TextBox 11"/>
            <p:cNvSpPr txBox="1"/>
            <p:nvPr/>
          </p:nvSpPr>
          <p:spPr>
            <a:xfrm>
              <a:off x="852867" y="865206"/>
              <a:ext cx="2916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Color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</a:rPr>
                <a:t>Singlet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</a:rPr>
                <a:t>Model (CSM)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867" y="1334485"/>
              <a:ext cx="2845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Color Octet Model (COM)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2867" y="1803764"/>
              <a:ext cx="3471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Color Evaporation Model (CEM)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46668" y="665466"/>
            <a:ext cx="5640947" cy="3137747"/>
            <a:chOff x="500310" y="1140339"/>
            <a:chExt cx="5640947" cy="2960461"/>
          </a:xfrm>
        </p:grpSpPr>
        <p:grpSp>
          <p:nvGrpSpPr>
            <p:cNvPr id="29" name="Group 28"/>
            <p:cNvGrpSpPr/>
            <p:nvPr/>
          </p:nvGrpSpPr>
          <p:grpSpPr>
            <a:xfrm>
              <a:off x="500310" y="1140339"/>
              <a:ext cx="5640947" cy="2960461"/>
              <a:chOff x="1620772" y="2482701"/>
              <a:chExt cx="5640947" cy="296046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0772" y="2482701"/>
                <a:ext cx="5640947" cy="2842736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883706" y="264988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en-US" sz="16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776" y="3350213"/>
                <a:ext cx="138805" cy="20581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014" y="4154790"/>
                <a:ext cx="113047" cy="14520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5200" y="4210354"/>
                <a:ext cx="117364" cy="16309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518" y="3413440"/>
                <a:ext cx="117364" cy="16309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20563">
                <a:off x="6280502" y="3052349"/>
                <a:ext cx="748015" cy="18728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569068" y="2720913"/>
                <a:ext cx="551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PDF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602077" y="4757174"/>
                <a:ext cx="551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PDF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40198" y="3090245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11086" y="507383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953258" y="4809518"/>
                <a:ext cx="304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82814" y="409129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en-US" sz="1600" dirty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3325" y="3814903"/>
                <a:ext cx="134131" cy="178333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4247645" y="2335834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Non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pert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71" y="3973602"/>
            <a:ext cx="4872979" cy="3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634E-E56E-49C0-94C5-91C3500070F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338" y="785611"/>
            <a:ext cx="6519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 cross section for Quarkonium production in CEM is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0" y="1622738"/>
            <a:ext cx="3193960" cy="785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788581"/>
            <a:ext cx="6658377" cy="308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37" y="3194820"/>
            <a:ext cx="7567613" cy="2781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523220"/>
            <a:chOff x="0" y="0"/>
            <a:chExt cx="91440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                       </a:t>
              </a:r>
              <a:endParaRPr lang="en-US" sz="2800" dirty="0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026" y="61649"/>
              <a:ext cx="3452135" cy="389567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V="1">
            <a:off x="0" y="6770207"/>
            <a:ext cx="9144000" cy="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81953"/>
  <p:tag name="ORIGINALWIDTH" val="720.3619"/>
  <p:tag name="OUTPUTDPI" val="1200"/>
  <p:tag name="LATEXADDIN" val="\documentclass{article}&#10;\usepackage{amsmath}&#10;%\usepackage{xcolor}&#10;\usepackage{bm}&#10;\pagestyle{empty}&#10;\begin{document}&#10;{\bf Linearly Polarized Gluons in $J/\psi$&#10; and $\Upsilon$ Production}&#10;&#10;&#10;\end{document}"/>
  <p:tag name="IGUANATEXSIZE" val="20"/>
  <p:tag name="IGUANATEXCURSOR" val="121"/>
  <p:tag name="TRANSPARENCY" val="True"/>
  <p:tag name="FILENAME" val=""/>
  <p:tag name="INPUTTYPE" val="0"/>
  <p:tag name="LATEXENGINEID" val="1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654"/>
  <p:tag name="ORIGINALWIDTH" val="436.5609"/>
  <p:tag name="LATEXADDIN" val="\documentclass{article}&#10;\usepackage{amsmath}&#10;\pagestyle{empty}&#10;\begin{document}&#10;&#10;$lp\rightarrow lX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22.545"/>
  <p:tag name="LATEXADDIN" val="\documentclass{article}&#10;\usepackage{amsmath}&#10;\usepackage{xcolor}&#10;\pagestyle{empty}&#10;\begin{document}&#10;&#10;\color{red}LHCb&#10;&#10;&#10;\end{document}"/>
  <p:tag name="IGUANATEXSIZE" val="20"/>
  <p:tag name="IGUANATEXCURSOR" val="58"/>
  <p:tag name="TRANSPARENCY" val="True"/>
  <p:tag name="FILENAME" val=""/>
  <p:tag name="INPUTTYPE" val="0"/>
  <p:tag name="LATEXENGINEID" val="1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22.545"/>
  <p:tag name="LATEXADDIN" val="\documentclass{article}&#10;\usepackage{amsmath}&#10;\usepackage{xcolor}&#10;\pagestyle{empty}&#10;\begin{document}&#10;&#10;\color{red}LHCb&#10;&#10;&#10;\end{document}"/>
  <p:tag name="IGUANATEXSIZE" val="20"/>
  <p:tag name="IGUANATEXCURSOR" val="58"/>
  <p:tag name="TRANSPARENCY" val="True"/>
  <p:tag name="FILENAME" val=""/>
  <p:tag name="INPUTTYPE" val="0"/>
  <p:tag name="LATEXENGINEID" val="1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22.545"/>
  <p:tag name="LATEXADDIN" val="\documentclass{article}&#10;\usepackage{amsmath}&#10;\usepackage{xcolor}&#10;\pagestyle{empty}&#10;\begin{document}&#10;&#10;\color{red}LHCb&#10;&#10;&#10;\end{document}"/>
  <p:tag name="IGUANATEXSIZE" val="20"/>
  <p:tag name="IGUANATEXCURSOR" val="58"/>
  <p:tag name="TRANSPARENCY" val="True"/>
  <p:tag name="FILENAME" val=""/>
  <p:tag name="INPUTTYPE" val="0"/>
  <p:tag name="LATEXENGINEID" val="1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22.545"/>
  <p:tag name="LATEXADDIN" val="\documentclass{article}&#10;\usepackage{amsmath}&#10;\usepackage{xcolor}&#10;\pagestyle{empty}&#10;\begin{document}&#10;&#10;\color{red}LHCb&#10;&#10;&#10;\end{document}"/>
  <p:tag name="IGUANATEXSIZE" val="20"/>
  <p:tag name="IGUANATEXCURSOR" val="58"/>
  <p:tag name="TRANSPARENCY" val="True"/>
  <p:tag name="FILENAME" val=""/>
  <p:tag name="INPUTTYPE" val="0"/>
  <p:tag name="LATEXENGINEID" val="1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1276"/>
  <p:tag name="ORIGINALWIDTH" val="436.5609"/>
  <p:tag name="LATEXADDIN" val="\documentclass{article}&#10;\usepackage{amsmath}&#10;\usepackage{xcolor}&#10;\pagestyle{empty}&#10;\begin{document}&#10;&#10;\color{red}AFTER&#10;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23.5312"/>
  <p:tag name="LATEXADDIN" val="\documentclass{article}&#10;\usepackage{amsmath}&#10;\pagestyle{empty}&#10;\begin{document}&#10;&#10;$f(x)$&#10;&#10;&#10;\end{document}"/>
  <p:tag name="IGUANATEXSIZE" val="20"/>
  <p:tag name="IGUANATEXCURSOR" val="85"/>
  <p:tag name="TRANSPARENCY" val="True"/>
  <p:tag name="FILENAME" val=""/>
  <p:tag name="INPUTTYPE" val="0"/>
  <p:tag name="LATEXENGINEID" val="1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1276"/>
  <p:tag name="ORIGINALWIDTH" val="436.5609"/>
  <p:tag name="LATEXADDIN" val="\documentclass{article}&#10;\usepackage{amsmath}&#10;\usepackage{xcolor}&#10;\pagestyle{empty}&#10;\begin{document}&#10;&#10;\color{red}AFTER&#10;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0213"/>
  <p:tag name="ORIGINALWIDTH" val="189.7765"/>
  <p:tag name="LATEXADDIN" val="\documentclass{article}&#10;\usepackage{amsmath}&#10;\usepackage{xcolor}&#10;\pagestyle{empty}&#10;\begin{document}&#10;&#10;\color{red}{$h^{\perp g}_{1}$}&#10;&#10;&#10;\end{document}"/>
  <p:tag name="IGUANATEXSIZE" val="20"/>
  <p:tag name="IGUANATEXCURSOR" val="131"/>
  <p:tag name="TRANSPARENCY" val="True"/>
  <p:tag name="FILENAME" val=""/>
  <p:tag name="INPUTTYPE" val="0"/>
  <p:tag name="LATEXENGINEID" val="1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6102"/>
  <p:tag name="ORIGINALWIDTH" val="119.2666"/>
  <p:tag name="LATEXADDIN" val="\documentclass{article}&#10;\usepackage{amsmath}&#10;\usepackage{xcolor}&#10;\pagestyle{empty}&#10;\begin{document}&#10;&#10;\color{blue}$q_T$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6102"/>
  <p:tag name="ORIGINALWIDTH" val="61.50858"/>
  <p:tag name="LATEXADDIN" val="\documentclass{article}&#10;\usepackage{amsmath}&#10;\usepackage{xcolor}&#10;\pagestyle{empty}&#10;\begin{document}&#10;\color{blue}{y}&#10;&#10;&#10;\end{document}"/>
  <p:tag name="IGUANATEXSIZE" val="20"/>
  <p:tag name="IGUANATEXCURSOR" val="107"/>
  <p:tag name="TRANSPARENCY" val="True"/>
  <p:tag name="FILENAME" val=""/>
  <p:tag name="INPUTTYPE" val="0"/>
  <p:tag name="LATEXENGINEID" val="1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79.138"/>
  <p:tag name="ORIGINALWIDTH" val="4316.103"/>
  <p:tag name="LATEXADDIN" val="\documentclass{article}&#10;\usepackage{amsmath}&#10;\usepackage{xcolor}&#10;\pagestyle{empty}&#10;\begin{document}&#10;\begin{equation}&#10;\begin{aligned}&#10;\color{red}\frac{d^2\sigma^{ff}}{dydq^2_T} =&amp; \color{red}&#10;\frac{\beta^2\rho}{36s\pi^2}\int^{{4m^2_{Q\bar{q}}}}_{4m^2_Q}&#10;dM^2\int d\phi_{q_T}&#10; \int dk_{\perp a}k_{\perp a}\int d\phi_{k_{\perp a}} e^{-\Delta\beta}\\&#10; \color{red}\times&amp;\color{red}\Bigg\{ f_1^g(x_{a}) f_1^g(x_{b}) \hat{\sigma}^{g g\rightarrow Q\overline{Q}}(M^2)+&#10; \frac12\sum_q\Big[f_1^q(x_{a})f_1^{\bar{q}}(x_{b})+ f_1^{\bar{q}}(x_{a})f_1^{q}(x_{b})\Big]\\&#10;&amp;\color{red}\times\hat{\sigma}^{q\bar{q}\rightarrow Q\overline{Q}}(M^2)\Bigg\}&#10;\nonumber&#10; \end{aligned}&#10;\end{equation}&#10;&#10;\begin{equation}&#10;\begin{aligned}&#10;\color{blue}&#10; \frac{d^2\sigma^{hh}}{dydq^2_T}={} &amp;\color{blue}\frac{\beta^4&#10;\rho(1-r)^2}{18sr^2\pi^2}\int^{{4m^2_{Q\bar{q}}}}_{4m^2_Q} &#10; dM^2\int d\phi_{q_T} \int d{ k}_{\perp a} k_{\perp a} \int d\phi_{k_{\perp a}}   \\&#10;\color{blue}\times &amp;\color{blue}\left[ \frac{1}{2}k^4_{\perp a}-\frac{1}{2}k^2_{\perp a}q^2_T &#10; - q_T k^3_{\perp a}\cos(\phi_{k_{\perp a}}-\phi_{q_T})+q^2_T&#10; k^2_{\perp a}\cos^2(\phi_{k_{\perp a}}-\phi_{q_T}) \right]  \\ &#10;&amp;\color{blue}\times e^{[2-\frac{\beta}{r}\Delta]}&#10;  f_1^g(x_{a}) f_1^g(x_{b})&#10; \hat{\sigma}^{g g\rightarrow Q\overline{Q}}(M^2)\nonumber&#10; \end{aligned}&#10;\end{equation}&#10;&#10;where$~ \Delta=2k^2_{\perp a}+q^2_T-2q_Tk_{\perp a}\cos(\phi_{k_{\perp a}}-\phi_{q_T})$&#10;and $\beta=\frac{1}{\langle k^2_{\perp }&#10;\rangle}$&#10;&#10;\end{document}"/>
  <p:tag name="IGUANATEXSIZE" val="20"/>
  <p:tag name="IGUANATEXCURSOR" val="1413"/>
  <p:tag name="TRANSPARENCY" val="True"/>
  <p:tag name="FILENAME" val=""/>
  <p:tag name="INPUTTYPE" val="0"/>
  <p:tag name="LATEXENGINEID" val="1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5.111"/>
  <p:tag name="ORIGINALWIDTH" val="4607.893"/>
  <p:tag name="LATEXADDIN" val="\documentclass{article}&#10;\usepackage{amsmath}&#10;\usepackage{xcolor}&#10;\pagestyle{empty}&#10;\begin{document}&#10;\begin{equation}&#10;\begin{aligned}&#10; \color{red}\frac{d^2\sigma^{ff}}{dydq^2_T}={} &amp;\color{red}&#10;\frac{\rho}{36s}\int^{{4m^2_{Q\bar{q}}}}_{4m^2_Q}dM^2&#10; \int_0^{\infty}b_{\perp} db_{\perp}J_0(q_Tb_{\perp})&#10; f^g_1(x_a,c/b_{\ast})f_1^g(x_b,c/b_{\ast})&#10; {\hat{\sigma}^{g g\rightarrow Q\overline{Q}}(M^2)}\\&#10;&amp;\color{red}\mathrm{exp}\Bigg\{{-2\int_{c/b_{\ast}}^{Q}&#10;\frac{d\mu}{\mu}\left(A\log\left(\frac{Q^2}&#10; {\mu^2}\right)+B\right)}\Bigg\}\mathrm{exp}\Bigg\{-\Big[0.184\log\frac{Q}{2Q_0}&#10; +0.332\Big]b_{\perp}^2\Bigg\}\nonumber&#10; \end{aligned}&#10;\end{equation}&#10;&#10;&#10;\end{document}"/>
  <p:tag name="IGUANATEXSIZE" val="20"/>
  <p:tag name="IGUANATEXCURSOR" val="499"/>
  <p:tag name="TRANSPARENCY" val="True"/>
  <p:tag name="FILENAME" val=""/>
  <p:tag name="INPUTTYPE" val="0"/>
  <p:tag name="LATEXENGINEID" val="1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6.413"/>
  <p:tag name="ORIGINALWIDTH" val="4607.893"/>
  <p:tag name="LATEXADDIN" val="\documentclass{article}&#10;\usepackage{amsmath}&#10;\usepackage{xcolor}&#10;\pagestyle{empty}&#10;\begin{document}&#10;&#10;\begin{equation}&#10;\begin{aligned}&#10;\color{blue} \frac{d^2\sigma^{hh}}{dydq^2_T}={} &amp;\color{blue}&#10;\frac{\rho C_A^2}{36s\pi^2}&#10; \int^{{4m^2_{Q\bar{q}}}}_{4m^2_Q}dM^2&#10; \int_0^{\infty}b_{\perp} db_{\perp}J_0(q_Tb_{\perp})\alpha_s^2(c/b_{\ast})&#10; {\hat{\sigma}^{g g\rightarrow Q\overline{Q}}(M^2)}\\&#10;&amp;\color{blue} \int_{x_a}^1\frac{dx_1}{x_1}\left(\frac{x_1}{x_a}-1\right)f^g_1(x_1,c/b_{\ast})&#10;\int_{x_b}^1\frac{dx_2}{x_2}\left(\frac{x_2}{x_b}-1\right)f_1^g(x_2,c/b_{\ast})\\&#10;&amp;\color{blue}\mathrm{exp}\Bigg\{{-2\int_{c/b_{\ast}}^{Q}&#10;\frac{d\mu}{\mu}\left(A\log\left(\frac{Q^2}&#10; {\mu^2}\right)+B\right)}\Bigg\}\mathrm{exp}\Bigg\{-\Big[0.184\log\frac{Q}{2Q_0}&#10; +0.332\Big]b_{\perp}^2\Bigg\}\nonumber&#10; \end{aligned}&#10;\end{equation}&#10;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0.7794"/>
  <p:tag name="ORIGINALWIDTH" val="551.3269"/>
  <p:tag name="LATEXADDIN" val="\documentclass{article}&#10;\usepackage{amsmath}&#10;\usepackage{color}&#10;\pagestyle{empty}&#10;\begin{document}&#10;&#10;{\color{red}$\alpha_s\log(\frac{Q^2}{q^2_T})$}&#10;&#10;&#10;\end{document}"/>
  <p:tag name="IGUANATEXSIZE" val="20"/>
  <p:tag name="IGUANATEXCURSOR" val="146"/>
  <p:tag name="TRANSPARENCY" val="True"/>
  <p:tag name="FILENAME" val=""/>
  <p:tag name="INPUTTYPE" val="0"/>
  <p:tag name="LATEXENGINEID" val="1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6039"/>
  <p:tag name="ORIGINALWIDTH" val="115.5161"/>
  <p:tag name="LATEXADDIN" val="\documentclass{article}&#10;\usepackage{amsmath}&#10;\usepackage{color}&#10;\pagestyle{empty}&#10;\begin{document}&#10;&#10;{\color{red}$\alpha_s$}&#10;&#10;&#10;\end{document}"/>
  <p:tag name="IGUANATEXSIZE" val="20"/>
  <p:tag name="IGUANATEXCURSOR" val="121"/>
  <p:tag name="TRANSPARENCY" val="True"/>
  <p:tag name="FILENAME" val=""/>
  <p:tag name="INPUTTYPE" val="0"/>
  <p:tag name="LATEXENGINEID" val="1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6102"/>
  <p:tag name="ORIGINALWIDTH" val="119.2666"/>
  <p:tag name="LATEXADDIN" val="\documentclass{article}&#10;\usepackage{amsmath}&#10;\usepackage{xcolor}&#10;\pagestyle{empty}&#10;\begin{document}&#10;&#10;\color{blue}$q_T$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6181"/>
  <p:tag name="ORIGINALWIDTH" val="82.5115"/>
  <p:tag name="OUTPUTDPI" val="1200"/>
  <p:tag name="LATEXADDIN" val="\documentclass{article}&#10;\usepackage{amsmath}&#10;\pagestyle{empty}&#10;\begin{document}&#10;&#10;$\textit{ P}$&#10;&#10;&#10;\end{document}"/>
  <p:tag name="IGUANATEXSIZE" val="20"/>
  <p:tag name="IGUANATEXCURSOR" val="93"/>
  <p:tag name="TRANSPARENCY" val="True"/>
  <p:tag name="FILENAME" val=""/>
  <p:tag name="INPUTTYPE" val="0"/>
  <p:tag name="LATEXENGINEID" val="1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683"/>
  <p:tag name="ORIGINALWIDTH" val="149.2709"/>
  <p:tag name="LATEXADDIN" val="\documentclass{article}&#10;\usepackage{amsmath}&#10;\usepackage{xcolor}&#10;\pagestyle{empty}&#10;\begin{document}&#10;&#10;{\color{red}{$f^{g}_{1}$}}.&#10;&#10;&#10;\end{document}"/>
  <p:tag name="IGUANATEXSIZE" val="20"/>
  <p:tag name="IGUANATEXCURSOR" val="128"/>
  <p:tag name="TRANSPARENCY" val="True"/>
  <p:tag name="FILENAME" val=""/>
  <p:tag name="INPUTTYPE" val="0"/>
  <p:tag name="LATEXENGINEID" val="1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212"/>
  <p:tag name="ORIGINALWIDTH" val="287.2901"/>
  <p:tag name="OUTPUTDPI" val="1200"/>
  <p:tag name="LATEXADDIN" val="\documentclass{article}&#10;\usepackage{amsmath}&#10;\pagestyle{empty}&#10;\begin{document}&#10;&#10;$r=\frac13$&#10;&#10;&#10;\end{document}"/>
  <p:tag name="IGUANATEXSIZE" val="20"/>
  <p:tag name="IGUANATEXCURSOR" val="92"/>
  <p:tag name="TRANSPARENCY" val="True"/>
  <p:tag name="FILENAME" val=""/>
  <p:tag name="INPUTTYPE" val="0"/>
  <p:tag name="LATEXENGINEID" val="1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0193"/>
  <p:tag name="ORIGINALWIDTH" val="795.111"/>
  <p:tag name="LATEXADDIN" val="\documentclass{article}&#10;\usepackage{amsmath}&#10;\pagestyle{empty}&#10;\begin{document}&#10;&#10;$\langle k^2_{\perp }\rangle=1~\mathrm{GeV^2}$&#10;&#10;&#10;\end{document}"/>
  <p:tag name="IGUANATEXSIZE" val="20"/>
  <p:tag name="IGUANATEXCURSOR" val="125"/>
  <p:tag name="TRANSPARENCY" val="True"/>
  <p:tag name="FILENAME" val=""/>
  <p:tag name="INPUTTYPE" val="0"/>
  <p:tag name="LATEXENGINEID" val="1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1276"/>
  <p:tag name="ORIGINALWIDTH" val="436.5609"/>
  <p:tag name="LATEXADDIN" val="\documentclass{article}&#10;\usepackage{amsmath}&#10;\usepackage{xcolor}&#10;\pagestyle{empty}&#10;\begin{document}&#10;&#10;\color{red}AFTER&#10;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1276"/>
  <p:tag name="ORIGINALWIDTH" val="436.5609"/>
  <p:tag name="LATEXADDIN" val="\documentclass{article}&#10;\usepackage{amsmath}&#10;\usepackage{xcolor}&#10;\pagestyle{empty}&#10;\begin{document}&#10;&#10;\color{red}AFTER&#10;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09.0432"/>
  <p:tag name="LATEXADDIN" val="\documentclass{article}&#10;\usepackage{amsmath}&#10;\usepackage{xcolor}&#10;\pagestyle{empty}&#10;\begin{document}&#10;&#10;\color{red}RHIC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09.0432"/>
  <p:tag name="LATEXADDIN" val="\documentclass{article}&#10;\usepackage{amsmath}&#10;\usepackage{xcolor}&#10;\pagestyle{empty}&#10;\begin{document}&#10;&#10;\color{red}RHIC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1276"/>
  <p:tag name="ORIGINALWIDTH" val="436.5609"/>
  <p:tag name="LATEXADDIN" val="\documentclass{article}&#10;\usepackage{amsmath}&#10;\usepackage{xcolor}&#10;\pagestyle{empty}&#10;\begin{document}&#10;&#10;\color{red}AFTER&#10;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1"/>
  <p:tag name="LAY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1276"/>
  <p:tag name="ORIGINALWIDTH" val="436.5609"/>
  <p:tag name="LATEXADDIN" val="\documentclass{article}&#10;\usepackage{amsmath}&#10;\usepackage{xcolor}&#10;\pagestyle{empty}&#10;\begin{document}&#10;&#10;\color{red}AFTER&#10;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3.7924"/>
  <p:tag name="ORIGINALWIDTH" val="4133.827"/>
  <p:tag name="LATEXADDIN" val="\documentclass{article}&#10;\usepackage{amsmath}&#10;\usepackage{xcolor}&#10;\usepackage{graphicx}&#10;\pagestyle{empty}&#10;\begin{document}&#10;\begin{equation}&#10;\color{blue}{&#10;\Phi^{\mu\nu}_g(x,{\bf k}_{\perp})=\frac{n_\rho n_\sigma}&#10;{({\textit {k}}.n)^2}\int &#10;\frac{d(\lambda .{\textit{ P}})d^2\lambda_T}{(2\pi)^3}&#10;e^{ik.\lambda}\langle P|\mathrm{Tr}[F^{\mu\rho }(\lambda)&#10;W(\lambda,0)F^{\nu\sigma}(0)]|P\rangle|_{LF}}\nonumber&#10;\end{equation}&#10;\end{document}"/>
  <p:tag name="IGUANATEXSIZE" val="20"/>
  <p:tag name="IGUANATEXCURSOR" val="363"/>
  <p:tag name="TRANSPARENCY" val="True"/>
  <p:tag name="FILENAME" val=""/>
  <p:tag name="INPUTTYPE" val="0"/>
  <p:tag name="LATEXENGINEID" val="1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30.769"/>
  <p:tag name="ORIGINALWIDTH" val="4428.618"/>
  <p:tag name="LATEXADDIN" val="\documentclass{article}&#10;\usepackage{amsmath}&#10;\usepackage{graphicx}&#10;\pagestyle{empty}&#10;\begin{document}&#10;&#10;&#10;\includegraphics{ggcorrelator}&#10;&#10;\end{document}"/>
  <p:tag name="IGUANATEXSIZE" val="20"/>
  <p:tag name="IGUANATEXCURSOR" val="150"/>
  <p:tag name="TRANSPARENCY" val="True"/>
  <p:tag name="FILENAME" val=""/>
  <p:tag name="INPUTTYPE" val="0"/>
  <p:tag name="LATEXENGINEID" val="1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787"/>
  <p:tag name="ORIGINALWIDTH" val="62.25866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True"/>
  <p:tag name="FILENAME" val=""/>
  <p:tag name="INPUTTYPE" val="0"/>
  <p:tag name="LATEXENGINEID" val="1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146"/>
  <p:tag name="ORIGINALWIDTH" val="129.018"/>
  <p:tag name="LATEXADDIN" val="\documentclass{article}&#10;\usepackage{amsmath}&#10;\pagestyle{empty}&#10;\begin{document}&#10;&#10;$k_{\perp}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6181"/>
  <p:tag name="ORIGINALWIDTH" val="77.26079"/>
  <p:tag name="LATEXADDIN" val="\documentclass{article}&#10;\usepackage{amsmath}&#10;\pagestyle{empty}&#10;\begin{document}&#10;&#10;$\Phi$&#10;&#10;&#10;\end{document}"/>
  <p:tag name="IGUANATEXSIZE" val="20"/>
  <p:tag name="IGUANATEXCURSOR" val="86"/>
  <p:tag name="TRANSPARENCY" val="True"/>
  <p:tag name="FILENAME" val=""/>
  <p:tag name="INPUTTYPE" val="0"/>
  <p:tag name="LATEXENGINEID" val="1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2935"/>
  <p:tag name="ORIGINALWIDTH" val="3174.443"/>
  <p:tag name="LATEXADDIN" val="\documentclass{article}&#10;\usepackage{amsmath}&#10;\usepackage{xcolor}&#10;\usepackage{graphicx}&#10;\pagestyle{empty}&#10;\begin{document}&#10; \begin{equation}&#10;=-\frac{1}{2x}\left\{g^{\mu\nu}_T&#10;{\color{red}{f^g_1(x,{\bf k}_{\perp}^2)}}&#10;-\left(\frac{k^{\mu}_{\perp}k^{\nu}_{\perp}}&#10;{M^2_h}+g^{\mu\nu}_T\frac{{\bf k}^2_{\perp}}{2M_h^2}\right)&#10;{\color{red}{h^{\perp g}_1(x,{\bf k}_{\perp}^2)}}\right\}\nonumber&#10;\end{equation}&#10;\end{document}"/>
  <p:tag name="IGUANATEXSIZE" val="20"/>
  <p:tag name="IGUANATEXCURSOR" val="370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.0251"/>
  <p:tag name="ORIGINALWIDTH" val="1917.268"/>
  <p:tag name="OUTPUTDPI" val="1200"/>
  <p:tag name="LATEXADDIN" val="\documentclass{article}&#10;\usepackage{amsmath}&#10;\pagestyle{empty}&#10;\begin{document}&#10;&#10;\Large\bf{ $J/\psi$ and $\Upsilon$ production}&#10;&#10;&#10;\end{document}"/>
  <p:tag name="IGUANATEXSIZE" val="20"/>
  <p:tag name="IGUANATEXCURSOR" val="126"/>
  <p:tag name="TRANSPARENCY" val="True"/>
  <p:tag name="FILENAME" val=""/>
  <p:tag name="INPUTTYPE" val="0"/>
  <p:tag name="LATEXENGINEID" val="1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189.7765"/>
  <p:tag name="OUTPUTDPI" val="1200"/>
  <p:tag name="LATEXADDIN" val="\documentclass{article}&#10;\usepackage{amsmath}&#10;\pagestyle{empty}&#10;\begin{document}&#10;&#10;$h^{\perp g}_{1L}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683"/>
  <p:tag name="ORIGINALWIDTH" val="114.0159"/>
  <p:tag name="LATEXADDIN" val="\documentclass{article}&#10;\usepackage{amsmath}&#10;\usepackage{xcolor}&#10;\pagestyle{empty}&#10;\begin{document}&#10;&#10;\color{red}{$f^{g}_{1}$}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0213"/>
  <p:tag name="ORIGINALWIDTH" val="189.7765"/>
  <p:tag name="LATEXADDIN" val="\documentclass{article}&#10;\usepackage{amsmath}&#10;\usepackage{xcolor}&#10;\pagestyle{empty}&#10;\begin{document}&#10;&#10;\color{red}{$h^{\perp g}_{1}$}&#10;&#10;&#10;\end{document}"/>
  <p:tag name="IGUANATEXSIZE" val="20"/>
  <p:tag name="IGUANATEXCURSOR" val="131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0188"/>
  <p:tag name="ORIGINALWIDTH" val="172.5241"/>
  <p:tag name="LATEXADDIN" val="\documentclass{article}&#10;\usepackage{amsmath}&#10;\usepackage{xcolor}&#10;\pagestyle{empty}&#10;\begin{document}&#10;&#10;\color{red}{g$^{g}_{1L}$}&#10;&#10;&#10;\end{document}"/>
  <p:tag name="IGUANATEXSIZE" val="20"/>
  <p:tag name="IGUANATEXCURSOR" val="126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192.0268"/>
  <p:tag name="LATEXADDIN" val="\documentclass{article}&#10;\usepackage{amsmath}&#10;\pagestyle{empty}&#10;\begin{document}&#10;&#10;$f^{\perp g}_{1T}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0188"/>
  <p:tag name="ORIGINALWIDTH" val="178.5249"/>
  <p:tag name="LATEXADDIN" val="\documentclass{article}&#10;\usepackage{amsmath}&#10;\usepackage{xcolor}&#10;\pagestyle{empty}&#10;\begin{document}&#10;&#10;\color{red}{g$^{g}_{1T}$}&#10;&#10;&#10;\end{document}"/>
  <p:tag name="IGUANATEXSIZE" val="20"/>
  <p:tag name="IGUANATEXCURSOR" val="126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719"/>
  <p:tag name="ORIGINALWIDTH" val="444.812"/>
  <p:tag name="LATEXADDIN" val="\documentclass{article}&#10;\usepackage{amsmath}&#10;\pagestyle{empty}&#10;\begin{document}&#10;&#10;$h^{g}_{1T},h^{\perp g}_{1T}$&#10;&#10;&#10;\end{document}"/>
  <p:tag name="IGUANATEXSIZE" val="20"/>
  <p:tag name="IGUANATEXCURSOR" val="108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03.404"/>
  <p:tag name="LATEXADDIN" val="\documentclass{article}&#10;\usepackage{amsmath}&#10;\pagestyle{empty}&#10;\begin{document}&#10;&#10;$pp\rightarrow J/\psi~or~\Upsilon+X$&#10;&#10;&#10;\end{document}"/>
  <p:tag name="IGUANATEXSIZE" val="20"/>
  <p:tag name="IGUANATEXCURSOR" val="116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.7949"/>
  <p:tag name="ORIGINALWIDTH" val="1596.223"/>
  <p:tag name="LATEXADDIN" val="\documentclass{article}&#10;\usepackage{amsmath}&#10;\pagestyle{empty}&#10;\begin{document}&#10;&#10;\begin{equation}&#10;\frac{{\bf k}_{\perp}^2}{2M_h^2}|h^{\perp g }_1(x,{\bf k}_{\perp }^2)|\leq &#10;f_1^g(x,{\bf k}^2_{\perp })\nonumber&#10;\end{equation}&#10;&#10;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0213"/>
  <p:tag name="ORIGINALWIDTH" val="189.7765"/>
  <p:tag name="LATEXADDIN" val="\documentclass{article}&#10;\usepackage{amsmath}&#10;\usepackage{xcolor}&#10;\pagestyle{empty}&#10;\begin{document}&#10;&#10;\color{red}{$h^{\perp g}_{1}$}&#10;&#10;&#10;\end{document}"/>
  <p:tag name="IGUANATEXSIZE" val="20"/>
  <p:tag name="IGUANATEXCURSOR" val="131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4.1206"/>
  <p:tag name="OUTPUTDPI" val="1200"/>
  <p:tag name="LATEXADDIN" val="\documentclass{article}&#10;\usepackage{amsmath}&#10;\pagestyle{empty}&#10;\begin{document}&#10;&#10;$f(x)\rightarrow f(x,k_\perp)$&#10;&#10;&#10;\end{document}"/>
  <p:tag name="IGUANATEXSIZE" val="20"/>
  <p:tag name="IGUANATEXCURSOR" val="109"/>
  <p:tag name="TRANSPARENCY" val="True"/>
  <p:tag name="FILENAME" val=""/>
  <p:tag name="INPUTTYPE" val="0"/>
  <p:tag name="LATEXENGINEID" val="1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182"/>
  <p:tag name="ORIGINALWIDTH" val="1823.505"/>
  <p:tag name="LATEXADDIN" val="\documentclass{article}&#10;\usepackage{amsmath}&#10;\usepackage{xcolor}&#10;\pagestyle{empty}&#10;\begin{document}&#10;&#10;$ep\rightarrow eQ\bar{Q}X~{\color{blue}{or}}~e+jet+jet+X$&#10;&#10;&#10;\end{document}"/>
  <p:tag name="IGUANATEXSIZE" val="20"/>
  <p:tag name="IGUANATEXCURSOR" val="139"/>
  <p:tag name="TRANSPARENCY" val="True"/>
  <p:tag name="FILENAME" val=""/>
  <p:tag name="INPUTTYPE" val="0"/>
  <p:tag name="LATEXENGINEID" val="1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58"/>
  <p:tag name="LAY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419.088"/>
  <p:tag name="LATEXADDIN" val="\documentclass{article}&#10;\usepackage{amsmath}&#10;\usepackage{xcolor}&#10;\pagestyle{empty}&#10;\begin{document}&#10;&#10;$pp\rightarrow \eta_{c,b}~{\color{blue}\mathrm{or}}~\chi_{c,b}+ X~\mathrm{at~LHCb~and~AFTER}$&#10;&#10;&#10;\end{document}"/>
  <p:tag name="IGUANATEXSIZE" val="20"/>
  <p:tag name="IGUANATEXCURSOR" val="139"/>
  <p:tag name="TRANSPARENCY" val="True"/>
  <p:tag name="FILENAME" val=""/>
  <p:tag name="INPUTTYPE" val="0"/>
  <p:tag name="LATEXENGINEID" val="1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652"/>
  <p:tag name="ORIGINALWIDTH" val="543.0758"/>
  <p:tag name="LATEXADDIN" val="\documentclass{article}&#10;\usepackage{amsmath}&#10;\pagestyle{empty}&#10;\begin{document}&#10;&#10;$pp\rightarrow HX$&#10;&#10;&#10;\end{document}"/>
  <p:tag name="IGUANATEXSIZE" val="20"/>
  <p:tag name="IGUANATEXCURSOR" val="98"/>
  <p:tag name="TRANSPARENCY" val="True"/>
  <p:tag name="FILENAME" val=""/>
  <p:tag name="INPUTTYPE" val="0"/>
  <p:tag name="LATEXENGINEID" val="1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0159"/>
  <p:tag name="ORIGINALWIDTH" val="1085.401"/>
  <p:tag name="LATEXADDIN" val="\documentclass{article}&#10;\usepackage{amsmath}&#10;\pagestyle{empty}&#10;\begin{document}&#10;&#10;$pp\rightarrow \gamma \gamma X~ \mathrm{at~RHIC} $&#10;&#10;&#10;\end{document}"/>
  <p:tag name="IGUANATEXSIZE" val="20"/>
  <p:tag name="IGUANATEXCURSOR" val="124"/>
  <p:tag name="TRANSPARENCY" val="True"/>
  <p:tag name="FILENAME" val=""/>
  <p:tag name="INPUTTYPE" val="0"/>
  <p:tag name="LATEXENGINEID" val="1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0159"/>
  <p:tag name="ORIGINALWIDTH" val="1051.647"/>
  <p:tag name="LATEXADDIN" val="\documentclass{article}&#10;\usepackage{amsmath}&#10;\pagestyle{empty}&#10;\begin{document}&#10;&#10;$pp\rightarrow \Upsilon \gamma X~\mathrm{at~LHC}$&#10;&#10;&#10;\end{document}"/>
  <p:tag name="IGUANATEXSIZE" val="20"/>
  <p:tag name="IGUANATEXCURSOR" val="129"/>
  <p:tag name="TRANSPARENCY" val="True"/>
  <p:tag name="FILENAME" val=""/>
  <p:tag name="INPUTTYPE" val="0"/>
  <p:tag name="LATEXENGINEID" val="1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0184"/>
  <p:tag name="ORIGINALWIDTH" val="2003.53"/>
  <p:tag name="OUTPUTDPI" val="1200"/>
  <p:tag name="LATEXADDIN" val="\documentclass{article}&#10;\usepackage{amsmath}&#10;%\usepackage[magenta]{xcolor}&#10;\pagestyle{empty}&#10;\begin{document}&#10;&#10;{$\sigma_{J/\psi,\Upsilon}=\hat{\sigma}\times&#10;\mathrm{Nonperturbative~factor}$}&#10;&#10;&#10;\end{document}"/>
  <p:tag name="IGUANATEXSIZE" val="20"/>
  <p:tag name="IGUANATEXCURSOR" val="46"/>
  <p:tag name="TRANSPARENCY" val="True"/>
  <p:tag name="FILENAME" val=""/>
  <p:tag name="INPUTTYPE" val="0"/>
  <p:tag name="LATEXENGINEID" val="1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018"/>
  <p:tag name="ORIGINALWIDTH" val="87.01212"/>
  <p:tag name="LATEXADDIN" val="\documentclass{article}&#10;\usepackage{amsmath}&#10;\pagestyle{empty}&#10;\begin{document}&#10;&#10;$\bar{Q}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656"/>
  <p:tag name="ORIGINALWIDTH" val="87.01212"/>
  <p:tag name="LATEXADDIN" val="\documentclass{article}&#10;\usepackage{amsmath}&#10;\pagestyle{empty}&#10;\begin{document}&#10;&#10;$Q$&#10;&#10;&#10;\end{document}"/>
  <p:tag name="IGUANATEXSIZE" val="20"/>
  <p:tag name="IGUANATEXCURSOR" val="83"/>
  <p:tag name="TRANSPARENCY" val="True"/>
  <p:tag name="FILENAME" val=""/>
  <p:tag name="INPUTTYPE" val="0"/>
  <p:tag name="LATEXENGINEID" val="1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6118"/>
  <p:tag name="ORIGINALWIDTH" val="57.75803"/>
  <p:tag name="LATEXADDIN" val="\documentclass{article}&#10;\usepackage{amsmath}&#10;\pagestyle{empty}&#10;\begin{document}&#10;&#10;$g$&#10;&#10;&#10;\end{document}"/>
  <p:tag name="IGUANATEXSIZE" val="20"/>
  <p:tag name="IGUANATEXCURSOR" val="83"/>
  <p:tag name="TRANSPARENCY" val="True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.7752"/>
  <p:tag name="ORIGINALWIDTH" val="2914.907"/>
  <p:tag name="OUTPUTDPI" val="1200"/>
  <p:tag name="LATEXADDIN" val="\documentclass{article}&#10;\usepackage{amsmath}&#10;\pagestyle{empty}&#10;\begin{document}&#10;&#10;$f_{a/p^{\uparrow}}(x,{\bf k}_\perp)=f_{a/p}(x,{\bf k}_\perp&#10;)+\frac{1}{2}\Delta^N_{a/p}(x,{\bf k}_\perp){\hat{\bf S}.(\hat&#10;{\bf P}\times\hat{\bf k}_\perp)}$&#10;&#10;&#10;\end{document}"/>
  <p:tag name="IGUANATEXSIZE" val="20"/>
  <p:tag name="IGUANATEXCURSOR" val="168"/>
  <p:tag name="TRANSPARENCY" val="True"/>
  <p:tag name="FILENAME" val=""/>
  <p:tag name="INPUTTYPE" val="0"/>
  <p:tag name="LATEXENGINEID" val="1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6118"/>
  <p:tag name="ORIGINALWIDTH" val="57.75803"/>
  <p:tag name="LATEXADDIN" val="\documentclass{article}&#10;\usepackage{amsmath}&#10;\pagestyle{empty}&#10;\begin{document}&#10;&#10;$g$&#10;&#10;&#10;\end{document}"/>
  <p:tag name="IGUANATEXSIZE" val="20"/>
  <p:tag name="IGUANATEXCURSOR" val="83"/>
  <p:tag name="TRANSPARENCY" val="True"/>
  <p:tag name="FILENAME" val=""/>
  <p:tag name="INPUTTYPE" val="0"/>
  <p:tag name="LATEXENGINEID" val="1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97.3194"/>
  <p:tag name="LATEXADDIN" val="\documentclass{article}&#10;\usepackage{amsmath}&#10;\pagestyle{empty}&#10;\begin{document}&#10;&#10;$J/\psi~{\mathrm{or}}~\Upsilon$&#10;&#10;&#10;\end{document}"/>
  <p:tag name="IGUANATEXSIZE" val="20"/>
  <p:tag name="IGUANATEXCURSOR" val="111"/>
  <p:tag name="TRANSPARENCY" val="True"/>
  <p:tag name="FILENAME" val=""/>
  <p:tag name="INPUTTYPE" val="0"/>
  <p:tag name="LATEXENGINEID" val="1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66.00922"/>
  <p:tag name="LATEXADDIN" val="\documentclass{article}&#10;\usepackage{amsmath}&#10;\pagestyle{empty}&#10;\begin{document}&#10;&#10;$\hat{\sigma}$&#10;&#10;&#10;\end{document}"/>
  <p:tag name="IGUANATEXSIZE" val="20"/>
  <p:tag name="IGUANATEXCURSOR" val="93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4.5467"/>
  <p:tag name="ORIGINALWIDTH" val="1271.427"/>
  <p:tag name="LATEXADDIN" val="\documentclass{article}&#10;\usepackage{amsmath}&#10;\pagestyle{empty}&#10;\begin{document}&#10;&#10;\begin{equation}&#10;\sigma=\frac{\rho}{9}\int_{2m_Q}^{2m_{Q\overline{q}}}&#10;dM\frac{d\hat{\sigma}_{Q\overline{Q}}}{dM}\nonumber&#10;\end{equation}&#10;&#10;&#10;\end{document}"/>
  <p:tag name="IGUANATEXSIZE" val="20"/>
  <p:tag name="IGUANATEXCURSOR" val="173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58291"/>
  <p:tag name="ORIGINALWIDTH" val="720.0347"/>
  <p:tag name="LATEXADDIN" val="\documentclass{article}&#10;\usepackage{amsmath}&#10;\usepackage{xcolor}&#10;\pagestyle{empty}&#10;\begin{document}&#10;&#10;\color{black}{Where $m_{Q}=m_c (m_b)$ and $m_{Q\bar{q}}=m_{D}~(m_B)$ for &#10;charmonium (bottomonium)}&#10;&#10;&#10;\end{document}"/>
  <p:tag name="IGUANATEXSIZE" val="20"/>
  <p:tag name="IGUANATEXCURSOR" val="113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03.404"/>
  <p:tag name="LATEXADDIN" val="\documentclass{article}&#10;\usepackage{amsmath}&#10;\pagestyle{empty}&#10;\begin{document}&#10;&#10;$pp\rightarrow J/\psi~or~\Upsilon+X$&#10;&#10;&#10;\end{document}"/>
  <p:tag name="IGUANATEXSIZE" val="20"/>
  <p:tag name="IGUANATEXCURSOR" val="116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8437"/>
  <p:tag name="ORIGINALWIDTH" val="720.0347"/>
  <p:tag name="LATEXADDIN" val="\documentclass{article}&#10;\usepackage{amsmath}&#10;\pagestyle{empty}&#10;\begin{document}&#10;\begin{equation}\label{cross}&#10; \begin{aligned} &#10; {d\sigma}={}&amp;\frac{\rho}{9}\int dx_{a} dx_{b}  d^{2}{\bf k}_{\perp a} &#10; d^2{\bf k}_{\perp b}\Bigg\{&#10; \Phi^{\mu\nu}_g(x_{a},{\bf k}_{\perp a})\Phi_{g\mu\nu}(x_{b},{\bf k}_{\perp b})&#10; {d\hat{\sigma}^{g g\rightarrow Q\overline{Q}}}+\\&#10;&amp;\Big[\Phi^q(x_{a},{\bf k}^2_{\perp a})&#10;\Phi^{\bar{q}}(x_{b},{\bf k}^2_{\perp b})+&#10; \Phi^{\bar{q}}(x_{a},{\bf k}^2_{\perp a})\Phi^{q}(x_{b},{\bf k}^2_{\perp b})\Big]&#10; d\hat{\sigma}^{q\bar{q}&#10;\rightarrow Q\overline{Q}}\Bigg\}\nonumber&#10;\end{aligned}&#10;\end{equation}&#10;&#10;&#10;\end{document}"/>
  <p:tag name="IGUANATEXSIZE" val="20"/>
  <p:tag name="IGUANATEXCURSOR" val="594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149"/>
  <p:tag name="ORIGINALWIDTH" val="411.0574"/>
  <p:tag name="OUTPUTDPI" val="1200"/>
  <p:tag name="LATEXADDIN" val="\documentclass{article}&#10;\usepackage{amsmath}&#10;\pagestyle{empty}&#10;\begin{document}&#10;&#10;$\alpha=0,1$&#10;&#10;&#10;\end{document}"/>
  <p:tag name="IGUANATEXSIZE" val="20"/>
  <p:tag name="IGUANATEXCURSOR" val="92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16496"/>
  <p:tag name="ORIGINALWIDTH" val="720.0347"/>
  <p:tag name="OUTPUTDPI" val="1200"/>
  <p:tag name="LATEXADDIN" val="\documentclass{article}&#10;\usepackage{amsmath}&#10;\pagestyle{empty}&#10;\begin{document}&#10;&#10;$C[wh_1^{\perp g}h_1^{\perp g}]&#10;=\int d^2{\bf k}_{\perp a}\int d^2{\bf k}_{\perp b}&#10;\delta^2({\bf k}_{\perp a}+{\bf k}_{\perp b}-{\bf q}_T)&#10;wh_1^{\perp g}(x_a,{\bf k}^2_{\perp a})&#10;h_1^{\perp g}(x_b,{\bf k}^2_{\perp b})$&#10;&#10;&#10;\end{document}"/>
  <p:tag name="IGUANATEXSIZE" val="20"/>
  <p:tag name="IGUANATEXCURSOR" val="173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021"/>
  <p:tag name="ORIGINALWIDTH" val="2201.557"/>
  <p:tag name="OUTPUTDPI" val="1200"/>
  <p:tag name="LATEXADDIN" val="\documentclass{article}&#10;\usepackage{amsmath}&#10;\pagestyle{empty}&#10;\begin{document}&#10;&#10;$\mathrm{where}~w=\frac{1}{2M^4}\left[({\bf k}_{\perp a}.&#10;{\bf k}_{\perp b})^2-\frac12{\bf k}_{\perp a}^2&#10;{\bf k}_{\perp b}^2\right]$&#10;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654"/>
  <p:tag name="ORIGINALWIDTH" val="436.5609"/>
  <p:tag name="LATEXADDIN" val="\documentclass{article}&#10;\usepackage{amsmath}&#10;\pagestyle{empty}&#10;\begin{document}&#10;&#10;$lp\rightarrow lX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22"/>
  <p:tag name="ORIGINALWIDTH" val="1591.722"/>
  <p:tag name="OUTPUTDPI" val="1200"/>
  <p:tag name="LATEXADDIN" val="\documentclass{article}&#10;\usepackage{amsmath}&#10;\pagestyle{empty}&#10;\begin{document}&#10;&#10;$\int d^2{\bf q}_T({\bf q}^2_T)^\alpha C[wh_1^{\perp g}&#10;h_1^{\perp g}]=0$&#10;&#10;&#10;\end{document}"/>
  <p:tag name="IGUANATEXSIZE" val="20"/>
  <p:tag name="IGUANATEXCURSOR" val="97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6205"/>
  <p:tag name="ORIGINALWIDTH" val="565.5789"/>
  <p:tag name="OUTPUTDPI" val="1200"/>
  <p:tag name="LATEXADDIN" val="\documentclass{article}&#10;\usepackage{amsmath}&#10;\pagestyle{empty}&#10;\begin{document}&#10;&#10;$\alpha=0\implies$&#10;&#10;&#10;\end{document}"/>
  <p:tag name="IGUANATEXSIZE" val="20"/>
  <p:tag name="IGUANATEXCURSOR" val="98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6205"/>
  <p:tag name="ORIGINALWIDTH" val="141.0197"/>
  <p:tag name="OUTPUTDPI" val="1200"/>
  <p:tag name="LATEXADDIN" val="\documentclass{article}&#10;\usepackage{amsmath}&#10;\pagestyle{empty}&#10;\begin{document}&#10;&#10;${\bf q}_T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6205"/>
  <p:tag name="ORIGINALWIDTH" val="565.5789"/>
  <p:tag name="OUTPUTDPI" val="1200"/>
  <p:tag name="LATEXADDIN" val="\documentclass{article}&#10;\usepackage{amsmath}&#10;\pagestyle{empty}&#10;\begin{document}&#10;&#10;$\alpha=1\implies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6205"/>
  <p:tag name="ORIGINALWIDTH" val="141.0197"/>
  <p:tag name="OUTPUTDPI" val="1200"/>
  <p:tag name="LATEXADDIN" val="\documentclass{article}&#10;\usepackage{amsmath}&#10;\pagestyle{empty}&#10;\begin{document}&#10;&#10;${\bf q}_T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03.404"/>
  <p:tag name="LATEXADDIN" val="\documentclass{article}&#10;\usepackage{amsmath}&#10;\pagestyle{empty}&#10;\begin{document}&#10;&#10;$pp\rightarrow J/\psi~or~\Upsilon+X$&#10;&#10;&#10;\end{document}"/>
  <p:tag name="IGUANATEXSIZE" val="20"/>
  <p:tag name="IGUANATEXCURSOR" val="116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433"/>
  <p:tag name="ORIGINALWIDTH" val="2516.601"/>
  <p:tag name="LATEXADDIN" val="\documentclass{article}&#10;\usepackage{amsmath}&#10;\pagestyle{empty}&#10;\usepackage{xcolor}&#10;\begin{document}&#10;&#10;\begin{equation}&#10;\color{blue}h_1^{\perp g}(x,{\bf k}^2_{\perp })=\frac{M^2_hf_1^g(x,Q^2)}{\pi\langle k^2_{\perp }\rangle^2}\frac{2(1-r)}{r}e^{1-&#10; {\bf k}^2_{\perp }\frac{1}{r\langle k^2_{\perp }&#10;\rangle}}\nonumber&#10;\end{equation}&#10;&#10;&#10;&#10;\end{document}"/>
  <p:tag name="IGUANATEXSIZE" val="20"/>
  <p:tag name="IGUANATEXCURSOR" val="74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502.5702"/>
  <p:tag name="LATEXADDIN" val="\documentclass{article}&#10;\usepackage{amsmath}&#10;\usepackage{xcolor}&#10;\pagestyle{empty}&#10;\begin{document}&#10;&#10;\color{red}$0&lt;r&lt;1$&#10;&#10;&#10;\end{document}"/>
  <p:tag name="IGUANATEXSIZE" val="20"/>
  <p:tag name="IGUANATEXCURSOR" val="111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146"/>
  <p:tag name="ORIGINALWIDTH" val="129.018"/>
  <p:tag name="LATEXADDIN" val="\documentclass{article}&#10;\usepackage{amsmath}&#10;\usepackage{color}&#10;\pagestyle{empty}&#10;\begin{document}&#10;&#10;\color{red}$k_{\perp}$&#10;&#10;&#10;\end{document}"/>
  <p:tag name="IGUANATEXSIZE" val="20"/>
  <p:tag name="IGUANATEXCURSOR" val="111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2905"/>
  <p:tag name="ORIGINALWIDTH" val="2260.815"/>
  <p:tag name="LATEXADDIN" val="\documentclass{article}&#10;\usepackage{amsmath}&#10;\usepackage{xcolor}&#10;\pagestyle{empty}&#10;&#10;\begin{document}&#10;\begin{equation}&#10; \color{blue}f_1^{g}(x,{\bf k}^2_{\perp },Q^2)=f_1^{g}(x,Q^2)&#10;\frac{1}{\pi \langle k^2_{\perp }\rangle}&#10; e^{-{\bf k}^2_{\perp }/\langle k^2_{\perp }\rangle}&#10;\nonumber&#10;\end{equation}&#10;&#10;&#10;\end{document}"/>
  <p:tag name="IGUANATEXSIZE" val="20"/>
  <p:tag name="IGUANATEXCURSOR" val="130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23.5312"/>
  <p:tag name="LATEXADDIN" val="\documentclass{article}&#10;\usepackage{amsmath}&#10;\pagestyle{empty}&#10;\begin{document}&#10;&#10;$f(x)$&#10;&#10;&#10;\end{document}"/>
  <p:tag name="IGUANATEXSIZE" val="20"/>
  <p:tag name="IGUANATEXCURSOR" val="85"/>
  <p:tag name="TRANSPARENCY" val="True"/>
  <p:tag name="FILENAME" val=""/>
  <p:tag name="INPUTTYPE" val="0"/>
  <p:tag name="LATEXENGINEID" val="1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03.404"/>
  <p:tag name="LATEXADDIN" val="\documentclass{article}&#10;\usepackage{amsmath}&#10;\pagestyle{empty}&#10;\begin{document}&#10;&#10;$pp\rightarrow J/\psi~or~\Upsilon+X$&#10;&#10;&#10;\end{document}"/>
  <p:tag name="IGUANATEXSIZE" val="20"/>
  <p:tag name="IGUANATEXCURSOR" val="116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5.2801"/>
  <p:tag name="ORIGINALWIDTH" val="1194.917"/>
  <p:tag name="OUTPUTDPI" val="1200"/>
  <p:tag name="LATEXADDIN" val="\documentclass{article}&#10;\usepackage{amsmath}&#10;\pagestyle{empty}&#10;\begin{document}&#10;&#10;$R(r,{\bf q}_T)=\frac{C[wh_1^{\perp g}h_1^{\perp g}]}{C[f_1f_1]}$&#10;&#10;&#10;\end{document}"/>
  <p:tag name="IGUANATEXSIZE" val="20"/>
  <p:tag name="IGUANATEXCURSOR" val="95"/>
  <p:tag name="TRANSPARENCY" val="True"/>
  <p:tag name="FILENAME" val=""/>
  <p:tag name="INPUTTYPE" val="0"/>
  <p:tag name="LATEXENGINEID" val="1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212"/>
  <p:tag name="ORIGINALWIDTH" val="287.2901"/>
  <p:tag name="LATEXADDIN" val="\documentclass{article}&#10;\usepackage{amsmath}&#10;\pagestyle{empty}&#10;\begin{document}&#10;&#10;$r=\frac23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212"/>
  <p:tag name="ORIGINALWIDTH" val="287.2901"/>
  <p:tag name="LATEXADDIN" val="\documentclass{article}&#10;\usepackage{amsmath}&#10;\pagestyle{empty}&#10;\begin{document}&#10;&#10;$r=\frac23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212"/>
  <p:tag name="ORIGINALWIDTH" val="287.2901"/>
  <p:tag name="LATEXADDIN" val="\documentclass{article}&#10;\usepackage{amsmath}&#10;\pagestyle{empty}&#10;\begin{document}&#10;&#10;$r=\frac13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212"/>
  <p:tag name="ORIGINALWIDTH" val="287.2901"/>
  <p:tag name="LATEXADDIN" val="\documentclass{article}&#10;\usepackage{amsmath}&#10;\pagestyle{empty}&#10;\begin{document}&#10;&#10;$r=\frac13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6102"/>
  <p:tag name="ORIGINALWIDTH" val="119.2666"/>
  <p:tag name="LATEXADDIN" val="\documentclass{article}&#10;\usepackage{amsmath}&#10;\usepackage{xcolor}&#10;\pagestyle{empty}&#10;\begin{document}&#10;&#10;\color{black}$q_T$&#10;&#10;&#10;\end{document}"/>
  <p:tag name="IGUANATEXSIZE" val="20"/>
  <p:tag name="IGUANATEXCURSOR" val="113"/>
  <p:tag name="TRANSPARENCY" val="True"/>
  <p:tag name="FILENAME" val=""/>
  <p:tag name="INPUTTYPE" val="0"/>
  <p:tag name="LATEXENGINEID" val="1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654"/>
  <p:tag name="ORIGINALWIDTH" val="508.571"/>
  <p:tag name="LATEXADDIN" val="\documentclass{article}&#10;\usepackage{amsmath}&#10;\pagestyle{empty}&#10;\begin{document}&#10;&#10;$lp\rightarrow lhX$\\&#10;&#10;&#10;\end{document}"/>
  <p:tag name="IGUANATEXSIZE" val="20"/>
  <p:tag name="IGUANATEXCURSOR" val="99"/>
  <p:tag name="TRANSPARENCY" val="True"/>
  <p:tag name="FILENAME" val=""/>
  <p:tag name="INPUTTYPE" val="0"/>
  <p:tag name="LATEXENGINEID" val="1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09.0432"/>
  <p:tag name="LATEXADDIN" val="\documentclass{article}&#10;\usepackage{amsmath}&#10;\usepackage{xcolor}&#10;\pagestyle{empty}&#10;\begin{document}&#10;&#10;\color{red}RHIC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09.0432"/>
  <p:tag name="LATEXADDIN" val="\documentclass{article}&#10;\usepackage{amsmath}&#10;\usepackage{xcolor}&#10;\pagestyle{empty}&#10;\begin{document}&#10;&#10;\color{red}RHIC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22.545"/>
  <p:tag name="LATEXADDIN" val="\documentclass{article}&#10;\usepackage{amsmath}&#10;\usepackage{xcolor}&#10;\pagestyle{empty}&#10;\begin{document}&#10;&#10;\color{red}LHCb&#10;&#10;&#10;\end{document}"/>
  <p:tag name="IGUANATEXSIZE" val="20"/>
  <p:tag name="IGUANATEXCURSOR" val="58"/>
  <p:tag name="TRANSPARENCY" val="True"/>
  <p:tag name="FILENAME" val=""/>
  <p:tag name="INPUTTYPE" val="0"/>
  <p:tag name="LATEXENGINEID" val="1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22.545"/>
  <p:tag name="LATEXADDIN" val="\documentclass{article}&#10;\usepackage{amsmath}&#10;\usepackage{xcolor}&#10;\pagestyle{empty}&#10;\begin{document}&#10;&#10;\color{red}LHCb&#10;&#10;&#10;\end{document}"/>
  <p:tag name="IGUANATEXSIZE" val="20"/>
  <p:tag name="IGUANATEXCURSOR" val="58"/>
  <p:tag name="TRANSPARENCY" val="True"/>
  <p:tag name="FILENAME" val=""/>
  <p:tag name="INPUTTYPE" val="0"/>
  <p:tag name="LATEXENGINEID" val="1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658"/>
  <p:tag name="ORIGINALWIDTH" val="414.8079"/>
  <p:tag name="OUTPUTDPI" val="1200"/>
  <p:tag name="LATEXADDIN" val="\documentclass{article}&#10;\usepackage{amsmath}&#10;\pagestyle{empty}&#10;\begin{document}&#10;&#10;$\mu~\mathrm{and}~\zeta$&#10;&#10;&#10;\end{document}"/>
  <p:tag name="IGUANATEXSIZE" val="20"/>
  <p:tag name="IGUANATEXCURSOR" val="102"/>
  <p:tag name="TRANSPARENCY" val="True"/>
  <p:tag name="FILENAME" val=""/>
  <p:tag name="INPUTTYPE" val="0"/>
  <p:tag name="LATEXENGINEID" val="1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654"/>
  <p:tag name="ORIGINALWIDTH" val="501.0699"/>
  <p:tag name="LATEXADDIN" val="\documentclass{article}&#10;\usepackage{amsmath}&#10;\pagestyle{empty}&#10;\begin{document}&#10;&#10;$pp\rightarrow hX$&#10;&#10;&#10;&#10;\end{document}"/>
  <p:tag name="IGUANATEXSIZE" val="20"/>
  <p:tag name="IGUANATEXCURSOR" val="98"/>
  <p:tag name="TRANSPARENCY" val="True"/>
  <p:tag name="FILENAME" val=""/>
  <p:tag name="INPUTTYPE" val="0"/>
  <p:tag name="LATEXENGINEID" val="1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.7748"/>
  <p:tag name="ORIGINALWIDTH" val="1746.244"/>
  <p:tag name="OUTPUTDPI" val="1200"/>
  <p:tag name="LATEXADDIN" val="\documentclass{article}&#10;\usepackage{amsmath}&#10;\pagestyle{empty}&#10;\begin{document}&#10;&#10;$\frac{d}{d~\mathrm{ln}\sqrt{\zeta}}\mathrm{ln} f(x,b_\perp,\mu,\zeta)&#10;=K(b_\perp,\mu)$&#10;&#10;&#10;\end{document}"/>
  <p:tag name="IGUANATEXSIZE" val="20"/>
  <p:tag name="IGUANATEXCURSOR" val="93"/>
  <p:tag name="TRANSPARENCY" val="True"/>
  <p:tag name="FILENAME" val=""/>
  <p:tag name="INPUTTYPE" val="0"/>
  <p:tag name="LATEXENGINEID" val="1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0239"/>
  <p:tag name="ORIGINALWIDTH" val="1676.484"/>
  <p:tag name="OUTPUTDPI" val="1200"/>
  <p:tag name="LATEXADDIN" val="\documentclass{article}&#10;\usepackage{amsmath}&#10;\pagestyle{empty}&#10;\begin{document}&#10;&#10;$\frac{d}{d~\mathrm{ln}&#10;\mu}\mathrm{ln} f(x,b_\perp,\mu,\zeta)&#10;=\gamma_f(b_\perp,\zeta)$&#10;&#10;&#10;\end{document}"/>
  <p:tag name="IGUANATEXSIZE" val="20"/>
  <p:tag name="IGUANATEXCURSOR" val="109"/>
  <p:tag name="TRANSPARENCY" val="True"/>
  <p:tag name="FILENAME" val=""/>
  <p:tag name="INPUTTYPE" val="0"/>
  <p:tag name="LATEXENGINEID" val="1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7.5261"/>
  <p:tag name="ORIGINALWIDTH" val="1031.394"/>
  <p:tag name="OUTPUTDPI" val="1200"/>
  <p:tag name="LATEXADDIN" val="\documentclass{article}&#10;\usepackage{amsmath}&#10;\pagestyle{empty}&#10;\begin{document}&#10;&#10;$\frac{d~K(b_\perp,\mu)}{d~\mathrm{ln}&#10;\mu}&#10;=-\gamma_k(\mu)$&#10;&#10;&#10;\end{document}"/>
  <p:tag name="IGUANATEXSIZE" val="20"/>
  <p:tag name="IGUANATEXCURSOR" val="91"/>
  <p:tag name="TRANSPARENCY" val="True"/>
  <p:tag name="FILENAME" val=""/>
  <p:tag name="INPUTTYPE" val="0"/>
  <p:tag name="LATEXENGINEID" val="1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787"/>
  <p:tag name="ORIGINALWIDTH" val="62.25866"/>
  <p:tag name="OUTPUTDPI" val="1200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True"/>
  <p:tag name="FILENAME" val=""/>
  <p:tag name="INPUTTYPE" val="0"/>
  <p:tag name="LATEXENGINEID" val="1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8"/>
  <p:tag name="LAY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0347"/>
  <p:tag name="ORIGINALWIDTH" val="868.6212"/>
  <p:tag name="LATEXADDIN" val="\documentclass{article}&#10;\usepackage{amsmath}&#10;\pagestyle{empty}&#10;\begin{document}&#10;&#10;$b_{\ast}=\frac{b_{\perp}}{\sqrt{1+(\frac{b_\perp}&#10;{b_{\mathrm{max}}})^2}}$&#10;&#10;&#10;\end{document}"/>
  <p:tag name="IGUANATEXSIZE" val="20"/>
  <p:tag name="IGUANATEXCURSOR" val="153"/>
  <p:tag name="TRANSPARENCY" val="True"/>
  <p:tag name="FILENAME" val=""/>
  <p:tag name="INPUTTYPE" val="0"/>
  <p:tag name="LATEXENGINEID" val="1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0.5475"/>
  <p:tag name="ORIGINALWIDTH" val="1222.671"/>
  <p:tag name="LATEXADDIN" val="\documentclass{article}&#10;\usepackage{amsmath}&#10;\pagestyle{empty}&#10;\begin{document}&#10;&#10;$$A=\sum_{n=1}^{\infty}\left(\frac{\alpha_s(\mu)}{\pi}\right)^nA_n$$&#10;\end{document}"/>
  <p:tag name="IGUANATEXSIZE" val="20"/>
  <p:tag name="IGUANATEXCURSOR" val="103"/>
  <p:tag name="TRANSPARENCY" val="True"/>
  <p:tag name="FILENAME" val=""/>
  <p:tag name="INPUTTYPE" val="0"/>
  <p:tag name="LATEXENGINEID" val="1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.2754"/>
  <p:tag name="ORIGINALWIDTH" val="2611.114"/>
  <p:tag name="OUTPUTDPI" val="1200"/>
  <p:tag name="LATEXADDIN" val="\documentclass{article}&#10;\usepackage{amsmath}&#10;\pagestyle{empty}&#10;\begin{document}&#10;&#10;where $Q_i=\frac{2e^{-0.577}}{b_{\ast}}=\sqrt{\zeta_0}$, $Q_f=Q$ and &#10;$\zeta=Q_f^2$&#10;&#10;&#10;\end{document}"/>
  <p:tag name="IGUANATEXSIZE" val="20"/>
  <p:tag name="IGUANATEXCURSOR" val="135"/>
  <p:tag name="TRANSPARENCY" val="True"/>
  <p:tag name="FILENAME" val=""/>
  <p:tag name="INPUTTYPE" val="0"/>
  <p:tag name="LATEXENGINEID" val="1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0.5475"/>
  <p:tag name="ORIGINALWIDTH" val="1228.672"/>
  <p:tag name="LATEXADDIN" val="\documentclass{article}&#10;\usepackage{amsmath}&#10;\pagestyle{empty}&#10;\begin{document}&#10;&#10;$$B=\sum_{n=1}^{\infty}\left(\frac{\alpha_s(\mu)}&#10;{\pi}\right)^nB_n$$&#10;\end{document}"/>
  <p:tag name="IGUANATEXSIZE" val="20"/>
  <p:tag name="IGUANATEXCURSOR" val="146"/>
  <p:tag name="TRANSPARENCY" val="True"/>
  <p:tag name="FILENAME" val=""/>
  <p:tag name="INPUTTYPE" val="0"/>
  <p:tag name="LATEXENGINEID" val="1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7916"/>
  <p:tag name="ORIGINALWIDTH" val="3286.208"/>
  <p:tag name="LATEXADDIN" val="\documentclass{article}&#10;\usepackage{amsmath}&#10;\usepackage{xcolor}&#10;\pagestyle{empty}&#10;\begin{document}&#10;\begin{equation}&#10;\color{blue}&#10;R_{NP}=\mathrm{exp}\left\{-\left[\frac{g_2}{2}\log\frac{Q_f}{2Q_0}+\frac{g_1}{2}\left(1+2g_3\log\frac{10xx_0}{x_0+x}\right)&#10;\right]b_{\perp}^2\right\}\nonumber&#10; \end{equation}&#10;&#10;&#10;&#10;\end{document}"/>
  <p:tag name="IGUANATEXSIZE" val="20"/>
  <p:tag name="IGUANATEXCURSOR" val="189"/>
  <p:tag name="TRANSPARENCY" val="True"/>
  <p:tag name="FILENAME" val=""/>
  <p:tag name="INPUTTYPE" val="0"/>
  <p:tag name="LATEXENGINEID" val="1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27.5597"/>
  <p:tag name="LATEXADDIN" val="\documentclass{article}&#10;\usepackage{amsmath}&#10;\pagestyle{empty}&#10;\begin{document}&#10;&#10;$f(x,k_{\perp})$&#10;&#10;&#10;\end{document}"/>
  <p:tag name="IGUANATEXSIZE" val="20"/>
  <p:tag name="IGUANATEXCURSOR" val="94"/>
  <p:tag name="TRANSPARENCY" val="True"/>
  <p:tag name="FILENAME" val=""/>
  <p:tag name="INPUTTYPE" val="0"/>
  <p:tag name="LATEXENGINEID" val="1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85583"/>
  <p:tag name="ORIGINALWIDTH" val="719.7074"/>
  <p:tag name="OUTPUTDPI" val="1200"/>
  <p:tag name="LATEXADDIN" val="\documentclass{article}&#10;\usepackage{amsmath}&#10;\pagestyle{empty}&#10;\begin{document}&#10;&#10; \begin{eqnarray}{\label{pert}}&#10;  f(x,b_{\perp},Q_f,\zeta)=f(x,b_\perp,Q_i,\zeta_0)R_{pert}\left(Q_f,Q_i,b_{\ast}\right)&#10;  R_{NP}\left(Q_f,Q_i,b_{\perp}\right)\nonumber&#10; \end{eqnarray}&#10;&#10;&#10;\end{document}"/>
  <p:tag name="IGUANATEXSIZE" val="20"/>
  <p:tag name="IGUANATEXCURSOR" val="163"/>
  <p:tag name="TRANSPARENCY" val="True"/>
  <p:tag name="FILENAME" val=""/>
  <p:tag name="INPUTTYPE" val="0"/>
  <p:tag name="LATEXENGINEID" val="1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2.0519"/>
  <p:tag name="ORIGINALWIDTH" val="3160.941"/>
  <p:tag name="LATEXADDIN" val="\documentclass{article}&#10;\usepackage{amsmath}&#10;\usepackage{xcolor}&#10;\pagestyle{empty}&#10;\begin{document}&#10;&#10;\begin{equation}&#10;\color{red}&#10; R_{pert}\left(Q_f,Q_i,b_{\ast}\right)=\mathrm{exp}\Big\{{-\int_{Q_i}^{Q_f}&#10;\frac{d\mu}{\mu}\left(A\log\left(\frac{Q_f^2}&#10; {\mu^2}\right)+B\right)}\Big\}\nonumber&#10; \end{equation}&#10;&#10;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07.0289"/>
  <p:tag name="LATEXADDIN" val="\documentclass{article}&#10;\usepackage{amsmath}&#10;\pagestyle{empty}&#10;\begin{document}&#10;&#10;$J/\psi$&#10;&#10;&#10;\end{document}"/>
  <p:tag name="IGUANATEXSIZE" val="20"/>
  <p:tag name="IGUANATEXCURSOR" val="88"/>
  <p:tag name="TRANSPARENCY" val="True"/>
  <p:tag name="FILENAME" val=""/>
  <p:tag name="INPUTTYPE" val="0"/>
  <p:tag name="LATEXENGINEID" val="1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6102"/>
  <p:tag name="ORIGINALWIDTH" val="119.2666"/>
  <p:tag name="LATEXADDIN" val="\documentclass{article}&#10;\usepackage{amsmath}&#10;\usepackage{xcolor}&#10;\pagestyle{empty}&#10;\begin{document}&#10;&#10;\color{black}$q_T$&#10;&#10;&#10;\end{document}"/>
  <p:tag name="IGUANATEXSIZE" val="20"/>
  <p:tag name="IGUANATEXCURSOR" val="113"/>
  <p:tag name="TRANSPARENCY" val="True"/>
  <p:tag name="FILENAME" val=""/>
  <p:tag name="INPUTTYPE" val="0"/>
  <p:tag name="LATEXENGINEID" val="1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09.0432"/>
  <p:tag name="LATEXADDIN" val="\documentclass{article}&#10;\usepackage{amsmath}&#10;\usepackage{xcolor}&#10;\pagestyle{empty}&#10;\begin{document}&#10;&#10;\color{red}RHIC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309.0432"/>
  <p:tag name="LATEXADDIN" val="\documentclass{article}&#10;\usepackage{amsmath}&#10;\usepackage{xcolor}&#10;\pagestyle{empty}&#10;\begin{document}&#10;&#10;\color{red}RHIC&#10;&#10;&#10;\end{document}"/>
  <p:tag name="IGUANATEXSIZE" val="20"/>
  <p:tag name="IGUANATEXCURSOR" val="63"/>
  <p:tag name="TRANSPARENCY" val="True"/>
  <p:tag name="FILENAME" val=""/>
  <p:tag name="INPUTTYPE" val="0"/>
  <p:tag name="LATEXENGINEID" val="1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84.01173"/>
  <p:tag name="LATEXADDIN" val="\documentclass{article}&#10;\usepackage{amsmath}&#10;\pagestyle{empty}&#10;\begin{document}&#10;&#10;$\Upsilon$&#10;&#10;&#10;\end{document}"/>
  <p:tag name="IGUANATEXSIZE" val="20"/>
  <p:tag name="IGUANATEXCURSOR" val="90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3450</TotalTime>
  <Words>640</Words>
  <Application>Microsoft Office PowerPoint</Application>
  <PresentationFormat>On-screen Show (4:3)</PresentationFormat>
  <Paragraphs>157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</dc:creator>
  <cp:lastModifiedBy>rajesh</cp:lastModifiedBy>
  <cp:revision>555</cp:revision>
  <dcterms:created xsi:type="dcterms:W3CDTF">2015-11-27T00:16:58Z</dcterms:created>
  <dcterms:modified xsi:type="dcterms:W3CDTF">2016-06-22T15:40:43Z</dcterms:modified>
</cp:coreProperties>
</file>