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82" r:id="rId2"/>
    <p:sldMasterId id="2147483696" r:id="rId3"/>
    <p:sldMasterId id="2147483736" r:id="rId4"/>
  </p:sldMasterIdLst>
  <p:notesMasterIdLst>
    <p:notesMasterId r:id="rId35"/>
  </p:notesMasterIdLst>
  <p:handoutMasterIdLst>
    <p:handoutMasterId r:id="rId36"/>
  </p:handoutMasterIdLst>
  <p:sldIdLst>
    <p:sldId id="257" r:id="rId5"/>
    <p:sldId id="738" r:id="rId6"/>
    <p:sldId id="900" r:id="rId7"/>
    <p:sldId id="750" r:id="rId8"/>
    <p:sldId id="751" r:id="rId9"/>
    <p:sldId id="901" r:id="rId10"/>
    <p:sldId id="902" r:id="rId11"/>
    <p:sldId id="903" r:id="rId12"/>
    <p:sldId id="904" r:id="rId13"/>
    <p:sldId id="905" r:id="rId14"/>
    <p:sldId id="906" r:id="rId15"/>
    <p:sldId id="907" r:id="rId16"/>
    <p:sldId id="908" r:id="rId17"/>
    <p:sldId id="909" r:id="rId18"/>
    <p:sldId id="910" r:id="rId19"/>
    <p:sldId id="911" r:id="rId20"/>
    <p:sldId id="912" r:id="rId21"/>
    <p:sldId id="913" r:id="rId22"/>
    <p:sldId id="914" r:id="rId23"/>
    <p:sldId id="915" r:id="rId24"/>
    <p:sldId id="916" r:id="rId25"/>
    <p:sldId id="918" r:id="rId26"/>
    <p:sldId id="922" r:id="rId27"/>
    <p:sldId id="923" r:id="rId28"/>
    <p:sldId id="925" r:id="rId29"/>
    <p:sldId id="924" r:id="rId30"/>
    <p:sldId id="926" r:id="rId31"/>
    <p:sldId id="927" r:id="rId32"/>
    <p:sldId id="928" r:id="rId33"/>
    <p:sldId id="790" r:id="rId34"/>
  </p:sldIdLst>
  <p:sldSz cx="9144000" cy="6858000" type="screen4x3"/>
  <p:notesSz cx="7077075" cy="9383713"/>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B4E3"/>
    <a:srgbClr val="DDDDDD"/>
    <a:srgbClr val="0000FF"/>
    <a:srgbClr val="3333CC"/>
    <a:srgbClr val="0000CC"/>
    <a:srgbClr val="3333FF"/>
    <a:srgbClr val="CCCCFF"/>
    <a:srgbClr val="CCECFF"/>
    <a:srgbClr val="FF3300"/>
    <a:srgbClr val="EAB2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77" autoAdjust="0"/>
    <p:restoredTop sz="93989" autoAdjust="0"/>
  </p:normalViewPr>
  <p:slideViewPr>
    <p:cSldViewPr>
      <p:cViewPr varScale="1">
        <p:scale>
          <a:sx n="99" d="100"/>
          <a:sy n="99" d="100"/>
        </p:scale>
        <p:origin x="-4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91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jlabgrp\group\Strategic_Planning_JLAB\10%20Yr.%20Strategic%20Plan%202010\Draft%20Document\PIE%20CHART%20-FY09%20COSTS%20(M$).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stewartm\Desktop\PIE%20CHART%20-%20FY09%20COSTS%20(M$).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6688363954505744"/>
          <c:y val="0.18920970731790779"/>
          <c:w val="0.69123293963254662"/>
          <c:h val="0.71661298277240049"/>
        </c:manualLayout>
      </c:layout>
      <c:pieChart>
        <c:varyColors val="1"/>
        <c:dLbls>
          <c:showVal val="1"/>
          <c:showCatName val="1"/>
        </c:dLbls>
        <c:firstSliceAng val="0"/>
      </c:pieChart>
    </c:plotArea>
    <c:plotVisOnly val="1"/>
  </c:chart>
  <c:txPr>
    <a:bodyPr/>
    <a:lstStyle/>
    <a:p>
      <a:pPr>
        <a:defRPr sz="900" b="1" baseline="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6688363954505744"/>
          <c:y val="0.18920970731790779"/>
          <c:w val="0.69123293963254662"/>
          <c:h val="0.71661298277240049"/>
        </c:manualLayout>
      </c:layout>
      <c:pieChart>
        <c:varyColors val="1"/>
        <c:dLbls>
          <c:showVal val="1"/>
          <c:showCatName val="1"/>
        </c:dLbls>
        <c:firstSliceAng val="0"/>
      </c:pieChart>
      <c:spPr>
        <a:noFill/>
        <a:ln w="25400">
          <a:noFill/>
        </a:ln>
      </c:spPr>
    </c:plotArea>
    <c:plotVisOnly val="1"/>
    <c:dispBlanksAs val="zero"/>
  </c:chart>
  <c:txPr>
    <a:bodyPr/>
    <a:lstStyle/>
    <a:p>
      <a:pPr>
        <a:defRPr sz="900" b="1" baseline="0"/>
      </a:pPr>
      <a:endParaRPr lang="en-US"/>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986" name="Rectangle 2"/>
          <p:cNvSpPr>
            <a:spLocks noGrp="1" noChangeArrowheads="1"/>
          </p:cNvSpPr>
          <p:nvPr>
            <p:ph type="hdr" sz="quarter"/>
          </p:nvPr>
        </p:nvSpPr>
        <p:spPr bwMode="auto">
          <a:xfrm>
            <a:off x="1" y="1"/>
            <a:ext cx="3068976" cy="466094"/>
          </a:xfrm>
          <a:prstGeom prst="rect">
            <a:avLst/>
          </a:prstGeom>
          <a:noFill/>
          <a:ln w="9525">
            <a:noFill/>
            <a:miter lim="800000"/>
            <a:headEnd/>
            <a:tailEnd/>
          </a:ln>
          <a:effectLst/>
        </p:spPr>
        <p:txBody>
          <a:bodyPr vert="horz" wrap="square" lIns="93159" tIns="46579" rIns="93159" bIns="46579" numCol="1" anchor="t" anchorCtr="0" compatLnSpc="1">
            <a:prstTxWarp prst="textNoShape">
              <a:avLst/>
            </a:prstTxWarp>
          </a:bodyPr>
          <a:lstStyle>
            <a:lvl1pPr defTabSz="933190" eaLnBrk="1" hangingPunct="1">
              <a:defRPr sz="1200"/>
            </a:lvl1pPr>
          </a:lstStyle>
          <a:p>
            <a:pPr>
              <a:defRPr/>
            </a:pPr>
            <a:endParaRPr lang="en-US" dirty="0"/>
          </a:p>
        </p:txBody>
      </p:sp>
      <p:sp>
        <p:nvSpPr>
          <p:cNvPr id="297987" name="Rectangle 3"/>
          <p:cNvSpPr>
            <a:spLocks noGrp="1" noChangeArrowheads="1"/>
          </p:cNvSpPr>
          <p:nvPr>
            <p:ph type="dt" sz="quarter" idx="1"/>
          </p:nvPr>
        </p:nvSpPr>
        <p:spPr bwMode="auto">
          <a:xfrm>
            <a:off x="4006497" y="1"/>
            <a:ext cx="3068976" cy="466094"/>
          </a:xfrm>
          <a:prstGeom prst="rect">
            <a:avLst/>
          </a:prstGeom>
          <a:noFill/>
          <a:ln w="9525">
            <a:noFill/>
            <a:miter lim="800000"/>
            <a:headEnd/>
            <a:tailEnd/>
          </a:ln>
          <a:effectLst/>
        </p:spPr>
        <p:txBody>
          <a:bodyPr vert="horz" wrap="square" lIns="93159" tIns="46579" rIns="93159" bIns="46579" numCol="1" anchor="t" anchorCtr="0" compatLnSpc="1">
            <a:prstTxWarp prst="textNoShape">
              <a:avLst/>
            </a:prstTxWarp>
          </a:bodyPr>
          <a:lstStyle>
            <a:lvl1pPr algn="r" defTabSz="933190" eaLnBrk="1" hangingPunct="1">
              <a:defRPr sz="1200"/>
            </a:lvl1pPr>
          </a:lstStyle>
          <a:p>
            <a:pPr>
              <a:defRPr/>
            </a:pPr>
            <a:endParaRPr lang="en-US" dirty="0"/>
          </a:p>
        </p:txBody>
      </p:sp>
      <p:sp>
        <p:nvSpPr>
          <p:cNvPr id="297988" name="Rectangle 4"/>
          <p:cNvSpPr>
            <a:spLocks noGrp="1" noChangeArrowheads="1"/>
          </p:cNvSpPr>
          <p:nvPr>
            <p:ph type="ftr" sz="quarter" idx="2"/>
          </p:nvPr>
        </p:nvSpPr>
        <p:spPr bwMode="auto">
          <a:xfrm>
            <a:off x="1" y="8916033"/>
            <a:ext cx="3068976" cy="466094"/>
          </a:xfrm>
          <a:prstGeom prst="rect">
            <a:avLst/>
          </a:prstGeom>
          <a:noFill/>
          <a:ln w="9525">
            <a:noFill/>
            <a:miter lim="800000"/>
            <a:headEnd/>
            <a:tailEnd/>
          </a:ln>
          <a:effectLst/>
        </p:spPr>
        <p:txBody>
          <a:bodyPr vert="horz" wrap="square" lIns="93159" tIns="46579" rIns="93159" bIns="46579" numCol="1" anchor="b" anchorCtr="0" compatLnSpc="1">
            <a:prstTxWarp prst="textNoShape">
              <a:avLst/>
            </a:prstTxWarp>
          </a:bodyPr>
          <a:lstStyle>
            <a:lvl1pPr defTabSz="933190" eaLnBrk="1" hangingPunct="1">
              <a:defRPr sz="1200"/>
            </a:lvl1pPr>
          </a:lstStyle>
          <a:p>
            <a:pPr>
              <a:defRPr/>
            </a:pPr>
            <a:endParaRPr lang="en-US" dirty="0"/>
          </a:p>
        </p:txBody>
      </p:sp>
      <p:sp>
        <p:nvSpPr>
          <p:cNvPr id="297989" name="Rectangle 5"/>
          <p:cNvSpPr>
            <a:spLocks noGrp="1" noChangeArrowheads="1"/>
          </p:cNvSpPr>
          <p:nvPr>
            <p:ph type="sldNum" sz="quarter" idx="3"/>
          </p:nvPr>
        </p:nvSpPr>
        <p:spPr bwMode="auto">
          <a:xfrm>
            <a:off x="4006497" y="8916033"/>
            <a:ext cx="3068976" cy="466094"/>
          </a:xfrm>
          <a:prstGeom prst="rect">
            <a:avLst/>
          </a:prstGeom>
          <a:noFill/>
          <a:ln w="9525">
            <a:noFill/>
            <a:miter lim="800000"/>
            <a:headEnd/>
            <a:tailEnd/>
          </a:ln>
          <a:effectLst/>
        </p:spPr>
        <p:txBody>
          <a:bodyPr vert="horz" wrap="square" lIns="93159" tIns="46579" rIns="93159" bIns="46579" numCol="1" anchor="b" anchorCtr="0" compatLnSpc="1">
            <a:prstTxWarp prst="textNoShape">
              <a:avLst/>
            </a:prstTxWarp>
          </a:bodyPr>
          <a:lstStyle>
            <a:lvl1pPr algn="r" defTabSz="933190" eaLnBrk="1" hangingPunct="1">
              <a:defRPr sz="1200"/>
            </a:lvl1pPr>
          </a:lstStyle>
          <a:p>
            <a:pPr>
              <a:defRPr/>
            </a:pPr>
            <a:fld id="{DD9CDE58-282B-41EE-8544-FB85E7B53E4E}"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3068976" cy="467680"/>
          </a:xfrm>
          <a:prstGeom prst="rect">
            <a:avLst/>
          </a:prstGeom>
          <a:noFill/>
          <a:ln w="9525">
            <a:noFill/>
            <a:miter lim="800000"/>
            <a:headEnd/>
            <a:tailEnd/>
          </a:ln>
          <a:effectLst/>
        </p:spPr>
        <p:txBody>
          <a:bodyPr vert="horz" wrap="square" lIns="94377" tIns="47190" rIns="94377" bIns="47190" numCol="1" anchor="t" anchorCtr="0" compatLnSpc="1">
            <a:prstTxWarp prst="textNoShape">
              <a:avLst/>
            </a:prstTxWarp>
          </a:bodyPr>
          <a:lstStyle>
            <a:lvl1pPr defTabSz="944339" eaLnBrk="1" hangingPunct="1">
              <a:defRPr sz="1200"/>
            </a:lvl1pPr>
          </a:lstStyle>
          <a:p>
            <a:pPr>
              <a:defRPr/>
            </a:pPr>
            <a:endParaRPr lang="en-US" dirty="0"/>
          </a:p>
        </p:txBody>
      </p:sp>
      <p:sp>
        <p:nvSpPr>
          <p:cNvPr id="4099" name="Rectangle 3"/>
          <p:cNvSpPr>
            <a:spLocks noGrp="1" noChangeArrowheads="1"/>
          </p:cNvSpPr>
          <p:nvPr>
            <p:ph type="dt" idx="1"/>
          </p:nvPr>
        </p:nvSpPr>
        <p:spPr bwMode="auto">
          <a:xfrm>
            <a:off x="4006497" y="1"/>
            <a:ext cx="3068976" cy="467680"/>
          </a:xfrm>
          <a:prstGeom prst="rect">
            <a:avLst/>
          </a:prstGeom>
          <a:noFill/>
          <a:ln w="9525">
            <a:noFill/>
            <a:miter lim="800000"/>
            <a:headEnd/>
            <a:tailEnd/>
          </a:ln>
          <a:effectLst/>
        </p:spPr>
        <p:txBody>
          <a:bodyPr vert="horz" wrap="square" lIns="94377" tIns="47190" rIns="94377" bIns="47190" numCol="1" anchor="t" anchorCtr="0" compatLnSpc="1">
            <a:prstTxWarp prst="textNoShape">
              <a:avLst/>
            </a:prstTxWarp>
          </a:bodyPr>
          <a:lstStyle>
            <a:lvl1pPr algn="r" defTabSz="944339" eaLnBrk="1" hangingPunct="1">
              <a:defRPr sz="1200"/>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1200150" y="706438"/>
            <a:ext cx="4687888" cy="35147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11555" y="4456432"/>
            <a:ext cx="5653968" cy="4221799"/>
          </a:xfrm>
          <a:prstGeom prst="rect">
            <a:avLst/>
          </a:prstGeom>
          <a:noFill/>
          <a:ln w="9525">
            <a:noFill/>
            <a:miter lim="800000"/>
            <a:headEnd/>
            <a:tailEnd/>
          </a:ln>
          <a:effectLst/>
        </p:spPr>
        <p:txBody>
          <a:bodyPr vert="horz" wrap="square" lIns="94377" tIns="47190" rIns="94377" bIns="4719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1" y="8916033"/>
            <a:ext cx="3068976" cy="466094"/>
          </a:xfrm>
          <a:prstGeom prst="rect">
            <a:avLst/>
          </a:prstGeom>
          <a:noFill/>
          <a:ln w="9525">
            <a:noFill/>
            <a:miter lim="800000"/>
            <a:headEnd/>
            <a:tailEnd/>
          </a:ln>
          <a:effectLst/>
        </p:spPr>
        <p:txBody>
          <a:bodyPr vert="horz" wrap="square" lIns="94377" tIns="47190" rIns="94377" bIns="47190" numCol="1" anchor="b" anchorCtr="0" compatLnSpc="1">
            <a:prstTxWarp prst="textNoShape">
              <a:avLst/>
            </a:prstTxWarp>
          </a:bodyPr>
          <a:lstStyle>
            <a:lvl1pPr defTabSz="944339" eaLnBrk="1" hangingPunct="1">
              <a:defRPr sz="1200"/>
            </a:lvl1pPr>
          </a:lstStyle>
          <a:p>
            <a:pPr>
              <a:defRPr/>
            </a:pPr>
            <a:endParaRPr lang="en-US" dirty="0"/>
          </a:p>
        </p:txBody>
      </p:sp>
      <p:sp>
        <p:nvSpPr>
          <p:cNvPr id="4103" name="Rectangle 7"/>
          <p:cNvSpPr>
            <a:spLocks noGrp="1" noChangeArrowheads="1"/>
          </p:cNvSpPr>
          <p:nvPr>
            <p:ph type="sldNum" sz="quarter" idx="5"/>
          </p:nvPr>
        </p:nvSpPr>
        <p:spPr bwMode="auto">
          <a:xfrm>
            <a:off x="4006497" y="8916033"/>
            <a:ext cx="3068976" cy="466094"/>
          </a:xfrm>
          <a:prstGeom prst="rect">
            <a:avLst/>
          </a:prstGeom>
          <a:noFill/>
          <a:ln w="9525">
            <a:noFill/>
            <a:miter lim="800000"/>
            <a:headEnd/>
            <a:tailEnd/>
          </a:ln>
          <a:effectLst/>
        </p:spPr>
        <p:txBody>
          <a:bodyPr vert="horz" wrap="square" lIns="94377" tIns="47190" rIns="94377" bIns="47190" numCol="1" anchor="b" anchorCtr="0" compatLnSpc="1">
            <a:prstTxWarp prst="textNoShape">
              <a:avLst/>
            </a:prstTxWarp>
          </a:bodyPr>
          <a:lstStyle>
            <a:lvl1pPr algn="r" defTabSz="944339" eaLnBrk="1" hangingPunct="1">
              <a:defRPr sz="1200"/>
            </a:lvl1pPr>
          </a:lstStyle>
          <a:p>
            <a:pPr>
              <a:defRPr/>
            </a:pPr>
            <a:fld id="{21B21F3B-1523-4F60-8316-50BBDBB229E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0EAF1E7-76FB-4E17-B26A-E4295A44F716}" type="slidenum">
              <a:rPr lang="en-US" smtClean="0"/>
              <a:pPr/>
              <a:t>1</a:t>
            </a:fld>
            <a:endParaRPr lang="en-US" dirty="0" smtClean="0"/>
          </a:p>
        </p:txBody>
      </p:sp>
      <p:sp>
        <p:nvSpPr>
          <p:cNvPr id="29699" name="Rectangle 2"/>
          <p:cNvSpPr>
            <a:spLocks noGrp="1" noRot="1" noChangeAspect="1" noChangeArrowheads="1" noTextEdit="1"/>
          </p:cNvSpPr>
          <p:nvPr>
            <p:ph type="sldImg"/>
          </p:nvPr>
        </p:nvSpPr>
        <p:spPr>
          <a:xfrm>
            <a:off x="1201738" y="714375"/>
            <a:ext cx="4670425" cy="3502025"/>
          </a:xfrm>
          <a:ln w="12700" cap="flat">
            <a:solidFill>
              <a:schemeClr val="tx1"/>
            </a:solidFill>
          </a:ln>
        </p:spPr>
      </p:sp>
      <p:sp>
        <p:nvSpPr>
          <p:cNvPr id="29700" name="Rectangle 3"/>
          <p:cNvSpPr>
            <a:spLocks noGrp="1" noChangeArrowheads="1"/>
          </p:cNvSpPr>
          <p:nvPr>
            <p:ph type="body" idx="1"/>
          </p:nvPr>
        </p:nvSpPr>
        <p:spPr>
          <a:xfrm>
            <a:off x="943932" y="4456433"/>
            <a:ext cx="5187610" cy="4218627"/>
          </a:xfrm>
          <a:noFill/>
          <a:ln/>
        </p:spPr>
        <p:txBody>
          <a:bodyPr lIns="128761" tIns="62729" rIns="128761" bIns="62729"/>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BE77AE-780D-4C03-AF55-926C1F8D3692}" type="slidenum">
              <a:rPr lang="en-US" smtClean="0"/>
              <a:pPr>
                <a:defRPr/>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BE77AE-780D-4C03-AF55-926C1F8D3692}" type="slidenum">
              <a:rPr lang="en-US" smtClean="0"/>
              <a:pPr>
                <a:defRPr/>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BE77AE-780D-4C03-AF55-926C1F8D3692}" type="slidenum">
              <a:rPr lang="en-US" smtClean="0"/>
              <a:pPr>
                <a:defRPr/>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latin typeface="Times" pitchFamily="-107" charset="0"/>
            </a:endParaRPr>
          </a:p>
        </p:txBody>
      </p:sp>
      <p:sp>
        <p:nvSpPr>
          <p:cNvPr id="54276" name="Slide Number Placeholder 3"/>
          <p:cNvSpPr>
            <a:spLocks noGrp="1"/>
          </p:cNvSpPr>
          <p:nvPr>
            <p:ph type="sldNum" sz="quarter" idx="5"/>
          </p:nvPr>
        </p:nvSpPr>
        <p:spPr/>
        <p:txBody>
          <a:bodyPr/>
          <a:lstStyle/>
          <a:p>
            <a:pPr defTabSz="940617">
              <a:defRPr/>
            </a:pPr>
            <a:fld id="{941A6453-8D80-4432-B275-248A8958CD33}" type="slidenum">
              <a:rPr lang="en-US">
                <a:solidFill>
                  <a:prstClr val="black"/>
                </a:solidFill>
                <a:latin typeface="Times" pitchFamily="-107" charset="0"/>
                <a:ea typeface="MS PGothic" pitchFamily="34" charset="-128"/>
              </a:rPr>
              <a:pPr defTabSz="940617">
                <a:defRPr/>
              </a:pPr>
              <a:t>21</a:t>
            </a:fld>
            <a:endParaRPr lang="en-US" dirty="0">
              <a:solidFill>
                <a:prstClr val="black"/>
              </a:solidFill>
              <a:latin typeface="Times" pitchFamily="-107" charset="0"/>
              <a:ea typeface="MS PGothic"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709204-DAF3-4AC5-A5FB-CDDE6A58A236}" type="slidenum">
              <a:rPr lang="en-US" smtClean="0"/>
              <a:pPr/>
              <a:t>22</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28E05F-3702-426B-938B-02561750F955}" type="slidenum">
              <a:rPr lang="en-US" smtClean="0"/>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272670E-523F-4B4A-93E9-A3E556D65262}" type="slidenum">
              <a:rPr lang="en-US">
                <a:ea typeface="ＭＳ Ｐゴシック" charset="-128"/>
              </a:rPr>
              <a:pPr/>
              <a:t>25</a:t>
            </a:fld>
            <a:endParaRPr lang="en-US">
              <a:ea typeface="ＭＳ Ｐゴシック" charset="-128"/>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smtClean="0"/>
          </a:p>
        </p:txBody>
      </p:sp>
      <p:sp>
        <p:nvSpPr>
          <p:cNvPr id="45061" name="Date Placeholder 3"/>
          <p:cNvSpPr>
            <a:spLocks noGrp="1"/>
          </p:cNvSpPr>
          <p:nvPr>
            <p:ph type="dt" sz="quarter" idx="1"/>
          </p:nvPr>
        </p:nvSpPr>
        <p:spPr>
          <a:noFill/>
        </p:spPr>
        <p:txBody>
          <a:bodyPr/>
          <a:lstStyle/>
          <a:p>
            <a:endParaRPr lang="en-US">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D5FC8-5514-4D5E-9FCE-248C23E1BE17}"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F2D93B-BDD3-484D-93E4-32FA9F9F268A}" type="slidenum">
              <a:rPr lang="en-US" smtClean="0"/>
              <a:pPr>
                <a:defRPr/>
              </a:pPr>
              <a:t>30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F2D93B-BDD3-484D-93E4-32FA9F9F268A}"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F2D93B-BDD3-484D-93E4-32FA9F9F268A}" type="slidenum">
              <a:rPr lang="en-US" smtClean="0">
                <a:solidFill>
                  <a:prstClr val="black"/>
                </a:solidFill>
              </a:rPr>
              <a:pPr>
                <a:defRPr/>
              </a:pPr>
              <a:t>3</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9A298848-A027-430D-9443-EF53FB0D8F3A}" type="slidenum">
              <a:rPr lang="en-US">
                <a:solidFill>
                  <a:srgbClr val="000000"/>
                </a:solidFill>
                <a:latin typeface="Arial" charset="0"/>
                <a:cs typeface="Arial" charset="0"/>
              </a:rPr>
              <a:pPr eaLnBrk="0" fontAlgn="base" hangingPunct="0">
                <a:spcBef>
                  <a:spcPct val="0"/>
                </a:spcBef>
                <a:spcAft>
                  <a:spcPct val="0"/>
                </a:spcAft>
              </a:pPr>
              <a:t>4</a:t>
            </a:fld>
            <a:endParaRPr lang="en-US" dirty="0">
              <a:solidFill>
                <a:srgbClr val="000000"/>
              </a:solidFill>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F2D93B-BDD3-484D-93E4-32FA9F9F268A}"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189444" name="Slide Number Placeholder 3"/>
          <p:cNvSpPr>
            <a:spLocks noGrp="1"/>
          </p:cNvSpPr>
          <p:nvPr>
            <p:ph type="sldNum" sz="quarter" idx="5"/>
          </p:nvPr>
        </p:nvSpPr>
        <p:spPr>
          <a:noFill/>
        </p:spPr>
        <p:txBody>
          <a:bodyPr/>
          <a:lstStyle/>
          <a:p>
            <a:pPr defTabSz="927837"/>
            <a:fld id="{D882475C-0291-4127-9811-A7523607748A}" type="slidenum">
              <a:rPr lang="en-US" smtClean="0"/>
              <a:pPr defTabSz="927837"/>
              <a:t>8</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2B3BC3-6044-4BF4-A721-0C11DB469FE9}"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CA283C-D5D8-4A00-ABB0-772F16F2E4D2}" type="slidenum">
              <a:rPr lang="en-US">
                <a:latin typeface="Times" pitchFamily="18" charset="0"/>
              </a:rPr>
              <a:pPr/>
              <a:t>11</a:t>
            </a:fld>
            <a:endParaRPr lang="en-US" dirty="0">
              <a:latin typeface="Times"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endParaRPr lang="en-US" dirty="0" smtClean="0">
              <a:latin typeface="Arial" pitchFamily="34" charset="0"/>
            </a:endParaRPr>
          </a:p>
        </p:txBody>
      </p:sp>
      <p:sp>
        <p:nvSpPr>
          <p:cNvPr id="25604" name="Slide Number Placeholder 3"/>
          <p:cNvSpPr>
            <a:spLocks noGrp="1"/>
          </p:cNvSpPr>
          <p:nvPr>
            <p:ph type="sldNum" sz="quarter" idx="5"/>
          </p:nvPr>
        </p:nvSpPr>
        <p:spPr>
          <a:noFill/>
        </p:spPr>
        <p:txBody>
          <a:bodyPr/>
          <a:lstStyle/>
          <a:p>
            <a:pPr defTabSz="921758" eaLnBrk="0" hangingPunct="0"/>
            <a:fld id="{A5BE4ADE-CC98-461E-BC17-37A607C35AF0}" type="slidenum">
              <a:rPr lang="en-US">
                <a:solidFill>
                  <a:prstClr val="black"/>
                </a:solidFill>
                <a:latin typeface="Arial" pitchFamily="34" charset="0"/>
              </a:rPr>
              <a:pPr defTabSz="921758" eaLnBrk="0" hangingPunct="0"/>
              <a:t>12</a:t>
            </a:fld>
            <a:endParaRPr lang="en-US" dirty="0">
              <a:solidFill>
                <a:prstClr val="black"/>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0"/>
            <a:ext cx="22479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0"/>
            <a:ext cx="65913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990600"/>
            <a:ext cx="4038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990600"/>
            <a:ext cx="40386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0" y="3695700"/>
            <a:ext cx="40386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990600"/>
            <a:ext cx="8229600" cy="5257800"/>
          </a:xfrm>
        </p:spPr>
        <p:txBody>
          <a:bodyPr/>
          <a:lstStyle/>
          <a:p>
            <a:pPr lvl="0"/>
            <a:endParaRPr lang="en-US" noProof="0" dirty="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906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9906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0"/>
            <a:ext cx="22479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0"/>
            <a:ext cx="65913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990600"/>
            <a:ext cx="4038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990600"/>
            <a:ext cx="40386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0" y="3695700"/>
            <a:ext cx="40386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990600"/>
            <a:ext cx="8229600" cy="5257800"/>
          </a:xfrm>
        </p:spPr>
        <p:txBody>
          <a:bodyPr/>
          <a:lstStyle/>
          <a:p>
            <a:pPr lvl="0"/>
            <a:endParaRPr lang="en-US" noProof="0" dirty="0" smtClean="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906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9906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0"/>
            <a:ext cx="22479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0"/>
            <a:ext cx="65913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990600"/>
            <a:ext cx="4038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990600"/>
            <a:ext cx="40386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0" y="3695700"/>
            <a:ext cx="40386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990600"/>
            <a:ext cx="8229600" cy="5257800"/>
          </a:xfrm>
        </p:spPr>
        <p:txBody>
          <a:bodyPr/>
          <a:lstStyle/>
          <a:p>
            <a:pPr lvl="0"/>
            <a:endParaRPr lang="en-US" noProof="0"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906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9906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906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9906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0"/>
            <a:ext cx="22479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0"/>
            <a:ext cx="65913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990600"/>
            <a:ext cx="4038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990600"/>
            <a:ext cx="40386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0" y="3695700"/>
            <a:ext cx="40386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990600"/>
            <a:ext cx="8229600" cy="5257800"/>
          </a:xfrm>
        </p:spPr>
        <p:txBody>
          <a:bodyPr/>
          <a:lstStyle/>
          <a:p>
            <a:pPr lvl="0"/>
            <a:endParaRPr lang="en-US" noProof="0"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jpeg"/><Relationship Id="rId2" Type="http://schemas.openxmlformats.org/officeDocument/2006/relationships/slideLayout" Target="../slideLayouts/slideLayout15.xml"/><Relationship Id="rId16"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3.jpeg"/><Relationship Id="rId2" Type="http://schemas.openxmlformats.org/officeDocument/2006/relationships/slideLayout" Target="../slideLayouts/slideLayout28.xml"/><Relationship Id="rId16" Type="http://schemas.openxmlformats.org/officeDocument/2006/relationships/image" Target="../media/image2.jpe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image" Target="../media/image3.jpeg"/><Relationship Id="rId2" Type="http://schemas.openxmlformats.org/officeDocument/2006/relationships/slideLayout" Target="../slideLayouts/slideLayout41.xml"/><Relationship Id="rId16" Type="http://schemas.openxmlformats.org/officeDocument/2006/relationships/image" Target="../media/image2.jpe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jpe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152400" y="0"/>
            <a:ext cx="8991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5962" name="Line 10"/>
          <p:cNvSpPr>
            <a:spLocks noChangeShapeType="1"/>
          </p:cNvSpPr>
          <p:nvPr/>
        </p:nvSpPr>
        <p:spPr bwMode="auto">
          <a:xfrm>
            <a:off x="0" y="914400"/>
            <a:ext cx="9144000" cy="0"/>
          </a:xfrm>
          <a:prstGeom prst="line">
            <a:avLst/>
          </a:prstGeom>
          <a:noFill/>
          <a:ln w="63500">
            <a:solidFill>
              <a:srgbClr val="C0C0C0"/>
            </a:solidFill>
            <a:round/>
            <a:headEnd/>
            <a:tailEnd/>
          </a:ln>
          <a:effectLst/>
        </p:spPr>
        <p:txBody>
          <a:bodyPr/>
          <a:lstStyle/>
          <a:p>
            <a:pPr eaLnBrk="0" hangingPunct="0">
              <a:defRPr/>
            </a:pPr>
            <a:endParaRPr lang="en-US" dirty="0"/>
          </a:p>
        </p:txBody>
      </p:sp>
      <p:sp>
        <p:nvSpPr>
          <p:cNvPr id="125963" name="Line 11"/>
          <p:cNvSpPr>
            <a:spLocks noChangeShapeType="1"/>
          </p:cNvSpPr>
          <p:nvPr/>
        </p:nvSpPr>
        <p:spPr bwMode="auto">
          <a:xfrm>
            <a:off x="0" y="6400800"/>
            <a:ext cx="9144000" cy="0"/>
          </a:xfrm>
          <a:prstGeom prst="line">
            <a:avLst/>
          </a:prstGeom>
          <a:noFill/>
          <a:ln w="63500">
            <a:solidFill>
              <a:srgbClr val="C0C0C0"/>
            </a:solidFill>
            <a:round/>
            <a:headEnd/>
            <a:tailEnd/>
          </a:ln>
          <a:effectLst/>
        </p:spPr>
        <p:txBody>
          <a:bodyPr/>
          <a:lstStyle/>
          <a:p>
            <a:pPr eaLnBrk="0" hangingPunct="0">
              <a:defRPr/>
            </a:pPr>
            <a:endParaRPr lang="en-US" dirty="0"/>
          </a:p>
        </p:txBody>
      </p:sp>
      <p:pic>
        <p:nvPicPr>
          <p:cNvPr id="1030" name="Picture 12" descr="JSA logo"/>
          <p:cNvPicPr>
            <a:picLocks noChangeAspect="1" noChangeArrowheads="1"/>
          </p:cNvPicPr>
          <p:nvPr/>
        </p:nvPicPr>
        <p:blipFill>
          <a:blip r:embed="rId15" cstate="print"/>
          <a:srcRect/>
          <a:stretch>
            <a:fillRect/>
          </a:stretch>
        </p:blipFill>
        <p:spPr bwMode="auto">
          <a:xfrm>
            <a:off x="8382000" y="6516688"/>
            <a:ext cx="506413" cy="341312"/>
          </a:xfrm>
          <a:prstGeom prst="rect">
            <a:avLst/>
          </a:prstGeom>
          <a:noFill/>
          <a:ln w="9525">
            <a:noFill/>
            <a:miter lim="800000"/>
            <a:headEnd/>
            <a:tailEnd/>
          </a:ln>
        </p:spPr>
      </p:pic>
      <p:pic>
        <p:nvPicPr>
          <p:cNvPr id="1031" name="Picture 13" descr="New JLab Logo wo words"/>
          <p:cNvPicPr>
            <a:picLocks noChangeAspect="1" noChangeArrowheads="1"/>
          </p:cNvPicPr>
          <p:nvPr/>
        </p:nvPicPr>
        <p:blipFill>
          <a:blip r:embed="rId16" cstate="print"/>
          <a:srcRect/>
          <a:stretch>
            <a:fillRect/>
          </a:stretch>
        </p:blipFill>
        <p:spPr bwMode="auto">
          <a:xfrm>
            <a:off x="152400" y="6475413"/>
            <a:ext cx="1524000" cy="382587"/>
          </a:xfrm>
          <a:prstGeom prst="rect">
            <a:avLst/>
          </a:prstGeom>
          <a:noFill/>
          <a:ln w="9525">
            <a:noFill/>
            <a:miter lim="800000"/>
            <a:headEnd/>
            <a:tailEnd/>
          </a:ln>
        </p:spPr>
      </p:pic>
      <p:pic>
        <p:nvPicPr>
          <p:cNvPr id="1033" name="Picture 15" descr="final_doe"/>
          <p:cNvPicPr>
            <a:picLocks noChangeAspect="1" noChangeArrowheads="1"/>
          </p:cNvPicPr>
          <p:nvPr/>
        </p:nvPicPr>
        <p:blipFill>
          <a:blip r:embed="rId17" cstate="print"/>
          <a:srcRect/>
          <a:stretch>
            <a:fillRect/>
          </a:stretch>
        </p:blipFill>
        <p:spPr bwMode="auto">
          <a:xfrm>
            <a:off x="7924800" y="6465888"/>
            <a:ext cx="392113" cy="392112"/>
          </a:xfrm>
          <a:prstGeom prst="rect">
            <a:avLst/>
          </a:prstGeom>
          <a:noFill/>
          <a:ln w="9525">
            <a:noFill/>
            <a:miter lim="800000"/>
            <a:headEnd/>
            <a:tailEnd/>
          </a:ln>
        </p:spPr>
      </p:pic>
      <p:sp>
        <p:nvSpPr>
          <p:cNvPr id="1034" name="Rectangle 17"/>
          <p:cNvSpPr>
            <a:spLocks noGrp="1" noChangeArrowheads="1"/>
          </p:cNvSpPr>
          <p:nvPr>
            <p:ph type="body" idx="1"/>
          </p:nvPr>
        </p:nvSpPr>
        <p:spPr bwMode="auto">
          <a:xfrm>
            <a:off x="381000" y="990600"/>
            <a:ext cx="82296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TextBox 9"/>
          <p:cNvSpPr txBox="1"/>
          <p:nvPr userDrawn="1"/>
        </p:nvSpPr>
        <p:spPr>
          <a:xfrm>
            <a:off x="4038600" y="6581001"/>
            <a:ext cx="685800" cy="276999"/>
          </a:xfrm>
          <a:prstGeom prst="rect">
            <a:avLst/>
          </a:prstGeom>
          <a:noFill/>
        </p:spPr>
        <p:txBody>
          <a:bodyPr wrap="square" rtlCol="0">
            <a:spAutoFit/>
          </a:bodyPr>
          <a:lstStyle/>
          <a:p>
            <a:pPr algn="r"/>
            <a:r>
              <a:rPr lang="en-US" sz="1000" dirty="0" smtClean="0"/>
              <a:t>    </a:t>
            </a:r>
            <a:fld id="{690DD6C0-B9ED-4D7F-B78E-B546513C6009}" type="slidenum">
              <a:rPr lang="en-US" sz="1200" smtClean="0"/>
              <a:pPr algn="r"/>
              <a:t>‹#›</a:t>
            </a:fld>
            <a:endParaRPr lang="en-US" sz="1200" dirty="0"/>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Lst>
  <p:hf hdr="0" ftr="0" dt="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ctr" rtl="0" fontAlgn="base">
        <a:spcBef>
          <a:spcPct val="0"/>
        </a:spcBef>
        <a:spcAft>
          <a:spcPct val="0"/>
        </a:spcAft>
        <a:defRPr sz="3200" b="1">
          <a:solidFill>
            <a:schemeClr val="tx1"/>
          </a:solidFill>
          <a:latin typeface="Arial" charset="0"/>
        </a:defRPr>
      </a:lvl6pPr>
      <a:lvl7pPr marL="914400" algn="ctr" rtl="0" fontAlgn="base">
        <a:spcBef>
          <a:spcPct val="0"/>
        </a:spcBef>
        <a:spcAft>
          <a:spcPct val="0"/>
        </a:spcAft>
        <a:defRPr sz="3200" b="1">
          <a:solidFill>
            <a:schemeClr val="tx1"/>
          </a:solidFill>
          <a:latin typeface="Arial" charset="0"/>
        </a:defRPr>
      </a:lvl7pPr>
      <a:lvl8pPr marL="1371600" algn="ctr" rtl="0" fontAlgn="base">
        <a:spcBef>
          <a:spcPct val="0"/>
        </a:spcBef>
        <a:spcAft>
          <a:spcPct val="0"/>
        </a:spcAft>
        <a:defRPr sz="3200" b="1">
          <a:solidFill>
            <a:schemeClr val="tx1"/>
          </a:solidFill>
          <a:latin typeface="Arial" charset="0"/>
        </a:defRPr>
      </a:lvl8pPr>
      <a:lvl9pPr marL="1828800" algn="ctr" rtl="0" fontAlgn="base">
        <a:spcBef>
          <a:spcPct val="0"/>
        </a:spcBef>
        <a:spcAft>
          <a:spcPct val="0"/>
        </a:spcAft>
        <a:defRPr sz="32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bwMode="auto">
          <a:xfrm>
            <a:off x="152400" y="0"/>
            <a:ext cx="8991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5961" name="Text Box 9"/>
          <p:cNvSpPr txBox="1">
            <a:spLocks noChangeArrowheads="1"/>
          </p:cNvSpPr>
          <p:nvPr/>
        </p:nvSpPr>
        <p:spPr bwMode="auto">
          <a:xfrm>
            <a:off x="3048000" y="6477000"/>
            <a:ext cx="2982913" cy="274638"/>
          </a:xfrm>
          <a:prstGeom prst="rect">
            <a:avLst/>
          </a:prstGeom>
          <a:noFill/>
          <a:ln w="9525">
            <a:noFill/>
            <a:miter lim="800000"/>
            <a:headEnd/>
            <a:tailEnd/>
          </a:ln>
          <a:effectLst/>
        </p:spPr>
        <p:txBody>
          <a:bodyPr wrap="none">
            <a:spAutoFit/>
          </a:bodyPr>
          <a:lstStyle/>
          <a:p>
            <a:pPr eaLnBrk="0" fontAlgn="auto" hangingPunct="0">
              <a:spcBef>
                <a:spcPts val="0"/>
              </a:spcBef>
              <a:spcAft>
                <a:spcPts val="0"/>
              </a:spcAft>
              <a:defRPr/>
            </a:pPr>
            <a:r>
              <a:rPr lang="en-US" sz="1200" b="1" dirty="0">
                <a:latin typeface="Arial Narrow" pitchFamily="34" charset="0"/>
              </a:rPr>
              <a:t>Thomas Jefferson National Accelerator Facility</a:t>
            </a:r>
          </a:p>
        </p:txBody>
      </p:sp>
      <p:sp>
        <p:nvSpPr>
          <p:cNvPr id="125962" name="Line 10"/>
          <p:cNvSpPr>
            <a:spLocks noChangeShapeType="1"/>
          </p:cNvSpPr>
          <p:nvPr/>
        </p:nvSpPr>
        <p:spPr bwMode="auto">
          <a:xfrm>
            <a:off x="0" y="914400"/>
            <a:ext cx="9144000" cy="0"/>
          </a:xfrm>
          <a:prstGeom prst="line">
            <a:avLst/>
          </a:prstGeom>
          <a:noFill/>
          <a:ln w="63500">
            <a:solidFill>
              <a:srgbClr val="C0C0C0"/>
            </a:solidFill>
            <a:round/>
            <a:headEnd/>
            <a:tailEnd/>
          </a:ln>
          <a:effectLst/>
        </p:spPr>
        <p:txBody>
          <a:bodyPr/>
          <a:lstStyle/>
          <a:p>
            <a:pPr eaLnBrk="0" fontAlgn="auto" hangingPunct="0">
              <a:spcBef>
                <a:spcPts val="0"/>
              </a:spcBef>
              <a:spcAft>
                <a:spcPts val="0"/>
              </a:spcAft>
              <a:defRPr/>
            </a:pPr>
            <a:endParaRPr lang="en-US" dirty="0">
              <a:latin typeface="+mn-lt"/>
            </a:endParaRPr>
          </a:p>
        </p:txBody>
      </p:sp>
      <p:sp>
        <p:nvSpPr>
          <p:cNvPr id="125963" name="Line 11"/>
          <p:cNvSpPr>
            <a:spLocks noChangeShapeType="1"/>
          </p:cNvSpPr>
          <p:nvPr/>
        </p:nvSpPr>
        <p:spPr bwMode="auto">
          <a:xfrm>
            <a:off x="0" y="6400800"/>
            <a:ext cx="9144000" cy="0"/>
          </a:xfrm>
          <a:prstGeom prst="line">
            <a:avLst/>
          </a:prstGeom>
          <a:noFill/>
          <a:ln w="63500">
            <a:solidFill>
              <a:srgbClr val="C0C0C0"/>
            </a:solidFill>
            <a:round/>
            <a:headEnd/>
            <a:tailEnd/>
          </a:ln>
          <a:effectLst/>
        </p:spPr>
        <p:txBody>
          <a:bodyPr/>
          <a:lstStyle/>
          <a:p>
            <a:pPr eaLnBrk="0" fontAlgn="auto" hangingPunct="0">
              <a:spcBef>
                <a:spcPts val="0"/>
              </a:spcBef>
              <a:spcAft>
                <a:spcPts val="0"/>
              </a:spcAft>
              <a:defRPr/>
            </a:pPr>
            <a:endParaRPr lang="en-US" dirty="0">
              <a:latin typeface="+mn-lt"/>
            </a:endParaRPr>
          </a:p>
        </p:txBody>
      </p:sp>
      <p:pic>
        <p:nvPicPr>
          <p:cNvPr id="2054" name="Picture 12" descr="JSA logo"/>
          <p:cNvPicPr>
            <a:picLocks noChangeAspect="1" noChangeArrowheads="1"/>
          </p:cNvPicPr>
          <p:nvPr/>
        </p:nvPicPr>
        <p:blipFill>
          <a:blip r:embed="rId15" cstate="print"/>
          <a:srcRect/>
          <a:stretch>
            <a:fillRect/>
          </a:stretch>
        </p:blipFill>
        <p:spPr bwMode="auto">
          <a:xfrm>
            <a:off x="8382000" y="6516688"/>
            <a:ext cx="506413" cy="341312"/>
          </a:xfrm>
          <a:prstGeom prst="rect">
            <a:avLst/>
          </a:prstGeom>
          <a:noFill/>
          <a:ln w="9525">
            <a:noFill/>
            <a:miter lim="800000"/>
            <a:headEnd/>
            <a:tailEnd/>
          </a:ln>
        </p:spPr>
      </p:pic>
      <p:pic>
        <p:nvPicPr>
          <p:cNvPr id="2055" name="Picture 13" descr="New JLab Logo wo words"/>
          <p:cNvPicPr>
            <a:picLocks noChangeAspect="1" noChangeArrowheads="1"/>
          </p:cNvPicPr>
          <p:nvPr/>
        </p:nvPicPr>
        <p:blipFill>
          <a:blip r:embed="rId16" cstate="print"/>
          <a:srcRect/>
          <a:stretch>
            <a:fillRect/>
          </a:stretch>
        </p:blipFill>
        <p:spPr bwMode="auto">
          <a:xfrm>
            <a:off x="152400" y="6475413"/>
            <a:ext cx="1524000" cy="382587"/>
          </a:xfrm>
          <a:prstGeom prst="rect">
            <a:avLst/>
          </a:prstGeom>
          <a:noFill/>
          <a:ln w="9525">
            <a:noFill/>
            <a:miter lim="800000"/>
            <a:headEnd/>
            <a:tailEnd/>
          </a:ln>
        </p:spPr>
      </p:pic>
      <p:sp>
        <p:nvSpPr>
          <p:cNvPr id="125966" name="Text Box 14"/>
          <p:cNvSpPr txBox="1">
            <a:spLocks noChangeArrowheads="1"/>
          </p:cNvSpPr>
          <p:nvPr/>
        </p:nvSpPr>
        <p:spPr bwMode="auto">
          <a:xfrm>
            <a:off x="2971800" y="6643688"/>
            <a:ext cx="3130550" cy="244475"/>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r>
              <a:rPr lang="en-US" sz="800" i="1" dirty="0" smtClean="0">
                <a:latin typeface="Times New Roman" pitchFamily="18" charset="0"/>
              </a:rPr>
              <a:t>Users Group Annual</a:t>
            </a:r>
            <a:r>
              <a:rPr lang="en-US" sz="800" i="1" baseline="0" dirty="0" smtClean="0">
                <a:latin typeface="Times New Roman" pitchFamily="18" charset="0"/>
              </a:rPr>
              <a:t> Meeting CWL – 6-16-08   </a:t>
            </a:r>
            <a:r>
              <a:rPr lang="en-US" sz="1000" i="1" dirty="0" smtClean="0">
                <a:latin typeface="Times New Roman" pitchFamily="18" charset="0"/>
              </a:rPr>
              <a:t>Page </a:t>
            </a:r>
            <a:fld id="{0E6636EA-A839-46BA-9A25-679B41194BB9}" type="slidenum">
              <a:rPr lang="en-US" sz="1000" i="1">
                <a:latin typeface="Times New Roman" pitchFamily="18" charset="0"/>
              </a:rPr>
              <a:pPr algn="ctr" eaLnBrk="0" fontAlgn="auto" hangingPunct="0">
                <a:spcBef>
                  <a:spcPct val="50000"/>
                </a:spcBef>
                <a:spcAft>
                  <a:spcPts val="0"/>
                </a:spcAft>
                <a:defRPr/>
              </a:pPr>
              <a:t>‹#›</a:t>
            </a:fld>
            <a:endParaRPr lang="en-US" sz="1000" i="1" dirty="0">
              <a:latin typeface="Times New Roman" pitchFamily="18" charset="0"/>
            </a:endParaRPr>
          </a:p>
        </p:txBody>
      </p:sp>
      <p:pic>
        <p:nvPicPr>
          <p:cNvPr id="2057" name="Picture 15" descr="final_doe"/>
          <p:cNvPicPr>
            <a:picLocks noChangeAspect="1" noChangeArrowheads="1"/>
          </p:cNvPicPr>
          <p:nvPr/>
        </p:nvPicPr>
        <p:blipFill>
          <a:blip r:embed="rId17" cstate="print"/>
          <a:srcRect/>
          <a:stretch>
            <a:fillRect/>
          </a:stretch>
        </p:blipFill>
        <p:spPr bwMode="auto">
          <a:xfrm>
            <a:off x="7924800" y="6465888"/>
            <a:ext cx="392113" cy="392112"/>
          </a:xfrm>
          <a:prstGeom prst="rect">
            <a:avLst/>
          </a:prstGeom>
          <a:noFill/>
          <a:ln w="9525">
            <a:noFill/>
            <a:miter lim="800000"/>
            <a:headEnd/>
            <a:tailEnd/>
          </a:ln>
        </p:spPr>
      </p:pic>
      <p:sp>
        <p:nvSpPr>
          <p:cNvPr id="2058" name="Rectangle 17"/>
          <p:cNvSpPr>
            <a:spLocks noGrp="1" noChangeArrowheads="1"/>
          </p:cNvSpPr>
          <p:nvPr>
            <p:ph type="body" idx="1"/>
          </p:nvPr>
        </p:nvSpPr>
        <p:spPr bwMode="auto">
          <a:xfrm>
            <a:off x="381000" y="990600"/>
            <a:ext cx="82296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Lst>
  <p:hf hdr="0" ftr="0" dt="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ctr" rtl="0" fontAlgn="base">
        <a:spcBef>
          <a:spcPct val="0"/>
        </a:spcBef>
        <a:spcAft>
          <a:spcPct val="0"/>
        </a:spcAft>
        <a:defRPr sz="3200" b="1">
          <a:solidFill>
            <a:schemeClr val="tx1"/>
          </a:solidFill>
          <a:latin typeface="Arial" charset="0"/>
        </a:defRPr>
      </a:lvl6pPr>
      <a:lvl7pPr marL="914400" algn="ctr" rtl="0" fontAlgn="base">
        <a:spcBef>
          <a:spcPct val="0"/>
        </a:spcBef>
        <a:spcAft>
          <a:spcPct val="0"/>
        </a:spcAft>
        <a:defRPr sz="3200" b="1">
          <a:solidFill>
            <a:schemeClr val="tx1"/>
          </a:solidFill>
          <a:latin typeface="Arial" charset="0"/>
        </a:defRPr>
      </a:lvl7pPr>
      <a:lvl8pPr marL="1371600" algn="ctr" rtl="0" fontAlgn="base">
        <a:spcBef>
          <a:spcPct val="0"/>
        </a:spcBef>
        <a:spcAft>
          <a:spcPct val="0"/>
        </a:spcAft>
        <a:defRPr sz="3200" b="1">
          <a:solidFill>
            <a:schemeClr val="tx1"/>
          </a:solidFill>
          <a:latin typeface="Arial" charset="0"/>
        </a:defRPr>
      </a:lvl8pPr>
      <a:lvl9pPr marL="1828800" algn="ctr" rtl="0" fontAlgn="base">
        <a:spcBef>
          <a:spcPct val="0"/>
        </a:spcBef>
        <a:spcAft>
          <a:spcPct val="0"/>
        </a:spcAft>
        <a:defRPr sz="32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7"/>
          <p:cNvSpPr>
            <a:spLocks noGrp="1" noChangeArrowheads="1"/>
          </p:cNvSpPr>
          <p:nvPr>
            <p:ph type="title"/>
          </p:nvPr>
        </p:nvSpPr>
        <p:spPr bwMode="auto">
          <a:xfrm>
            <a:off x="152400" y="0"/>
            <a:ext cx="8991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5961" name="Text Box 9"/>
          <p:cNvSpPr txBox="1">
            <a:spLocks noChangeArrowheads="1"/>
          </p:cNvSpPr>
          <p:nvPr/>
        </p:nvSpPr>
        <p:spPr bwMode="auto">
          <a:xfrm>
            <a:off x="3048000" y="6477000"/>
            <a:ext cx="2982913" cy="274638"/>
          </a:xfrm>
          <a:prstGeom prst="rect">
            <a:avLst/>
          </a:prstGeom>
          <a:noFill/>
          <a:ln w="9525">
            <a:noFill/>
            <a:miter lim="800000"/>
            <a:headEnd/>
            <a:tailEnd/>
          </a:ln>
          <a:effectLst/>
        </p:spPr>
        <p:txBody>
          <a:bodyPr wrap="none">
            <a:spAutoFit/>
          </a:bodyPr>
          <a:lstStyle/>
          <a:p>
            <a:pPr eaLnBrk="0" hangingPunct="0">
              <a:defRPr/>
            </a:pPr>
            <a:r>
              <a:rPr lang="en-US" sz="1200" b="1" dirty="0">
                <a:latin typeface="Arial Narrow" pitchFamily="34" charset="0"/>
              </a:rPr>
              <a:t>Thomas Jefferson National Accelerator Facility</a:t>
            </a:r>
          </a:p>
        </p:txBody>
      </p:sp>
      <p:sp>
        <p:nvSpPr>
          <p:cNvPr id="125962" name="Line 10"/>
          <p:cNvSpPr>
            <a:spLocks noChangeShapeType="1"/>
          </p:cNvSpPr>
          <p:nvPr/>
        </p:nvSpPr>
        <p:spPr bwMode="auto">
          <a:xfrm>
            <a:off x="0" y="914400"/>
            <a:ext cx="9144000" cy="0"/>
          </a:xfrm>
          <a:prstGeom prst="line">
            <a:avLst/>
          </a:prstGeom>
          <a:noFill/>
          <a:ln w="63500">
            <a:solidFill>
              <a:srgbClr val="C0C0C0"/>
            </a:solidFill>
            <a:round/>
            <a:headEnd/>
            <a:tailEnd/>
          </a:ln>
          <a:effectLst/>
        </p:spPr>
        <p:txBody>
          <a:bodyPr/>
          <a:lstStyle/>
          <a:p>
            <a:pPr eaLnBrk="0" hangingPunct="0">
              <a:defRPr/>
            </a:pPr>
            <a:endParaRPr lang="en-US" dirty="0"/>
          </a:p>
        </p:txBody>
      </p:sp>
      <p:sp>
        <p:nvSpPr>
          <p:cNvPr id="125963" name="Line 11"/>
          <p:cNvSpPr>
            <a:spLocks noChangeShapeType="1"/>
          </p:cNvSpPr>
          <p:nvPr/>
        </p:nvSpPr>
        <p:spPr bwMode="auto">
          <a:xfrm>
            <a:off x="0" y="6400800"/>
            <a:ext cx="9144000" cy="0"/>
          </a:xfrm>
          <a:prstGeom prst="line">
            <a:avLst/>
          </a:prstGeom>
          <a:noFill/>
          <a:ln w="63500">
            <a:solidFill>
              <a:srgbClr val="C0C0C0"/>
            </a:solidFill>
            <a:round/>
            <a:headEnd/>
            <a:tailEnd/>
          </a:ln>
          <a:effectLst/>
        </p:spPr>
        <p:txBody>
          <a:bodyPr/>
          <a:lstStyle/>
          <a:p>
            <a:pPr eaLnBrk="0" hangingPunct="0">
              <a:defRPr/>
            </a:pPr>
            <a:endParaRPr lang="en-US" dirty="0"/>
          </a:p>
        </p:txBody>
      </p:sp>
      <p:pic>
        <p:nvPicPr>
          <p:cNvPr id="3078" name="Picture 12" descr="JSA logo"/>
          <p:cNvPicPr>
            <a:picLocks noChangeAspect="1" noChangeArrowheads="1"/>
          </p:cNvPicPr>
          <p:nvPr/>
        </p:nvPicPr>
        <p:blipFill>
          <a:blip r:embed="rId15" cstate="print"/>
          <a:srcRect/>
          <a:stretch>
            <a:fillRect/>
          </a:stretch>
        </p:blipFill>
        <p:spPr bwMode="auto">
          <a:xfrm>
            <a:off x="8382000" y="6516688"/>
            <a:ext cx="506413" cy="341312"/>
          </a:xfrm>
          <a:prstGeom prst="rect">
            <a:avLst/>
          </a:prstGeom>
          <a:noFill/>
          <a:ln w="9525">
            <a:noFill/>
            <a:miter lim="800000"/>
            <a:headEnd/>
            <a:tailEnd/>
          </a:ln>
        </p:spPr>
      </p:pic>
      <p:pic>
        <p:nvPicPr>
          <p:cNvPr id="3079" name="Picture 13" descr="New JLab Logo wo words"/>
          <p:cNvPicPr>
            <a:picLocks noChangeAspect="1" noChangeArrowheads="1"/>
          </p:cNvPicPr>
          <p:nvPr/>
        </p:nvPicPr>
        <p:blipFill>
          <a:blip r:embed="rId16" cstate="print"/>
          <a:srcRect/>
          <a:stretch>
            <a:fillRect/>
          </a:stretch>
        </p:blipFill>
        <p:spPr bwMode="auto">
          <a:xfrm>
            <a:off x="152400" y="6475413"/>
            <a:ext cx="1524000" cy="382587"/>
          </a:xfrm>
          <a:prstGeom prst="rect">
            <a:avLst/>
          </a:prstGeom>
          <a:noFill/>
          <a:ln w="9525">
            <a:noFill/>
            <a:miter lim="800000"/>
            <a:headEnd/>
            <a:tailEnd/>
          </a:ln>
        </p:spPr>
      </p:pic>
      <p:sp>
        <p:nvSpPr>
          <p:cNvPr id="125966" name="Text Box 14"/>
          <p:cNvSpPr txBox="1">
            <a:spLocks noChangeArrowheads="1"/>
          </p:cNvSpPr>
          <p:nvPr/>
        </p:nvSpPr>
        <p:spPr bwMode="auto">
          <a:xfrm>
            <a:off x="2971800" y="6643688"/>
            <a:ext cx="3130550" cy="244475"/>
          </a:xfrm>
          <a:prstGeom prst="rect">
            <a:avLst/>
          </a:prstGeom>
          <a:noFill/>
          <a:ln w="9525">
            <a:noFill/>
            <a:miter lim="800000"/>
            <a:headEnd/>
            <a:tailEnd/>
          </a:ln>
          <a:effectLst/>
        </p:spPr>
        <p:txBody>
          <a:bodyPr>
            <a:spAutoFit/>
          </a:bodyPr>
          <a:lstStyle/>
          <a:p>
            <a:pPr algn="ctr" eaLnBrk="0" hangingPunct="0">
              <a:spcBef>
                <a:spcPct val="50000"/>
              </a:spcBef>
              <a:defRPr/>
            </a:pPr>
            <a:r>
              <a:rPr lang="en-US" sz="800" i="1" dirty="0" smtClean="0">
                <a:latin typeface="Times New Roman" pitchFamily="18" charset="0"/>
              </a:rPr>
              <a:t>Users</a:t>
            </a:r>
            <a:r>
              <a:rPr lang="en-US" sz="800" i="1" baseline="0" dirty="0" smtClean="0">
                <a:latin typeface="Times New Roman" pitchFamily="18" charset="0"/>
              </a:rPr>
              <a:t> Group Annual Meeting CWL   6-16-08   </a:t>
            </a:r>
            <a:r>
              <a:rPr lang="en-US" sz="1000" i="1" dirty="0" smtClean="0">
                <a:latin typeface="Times New Roman" pitchFamily="18" charset="0"/>
              </a:rPr>
              <a:t>Page </a:t>
            </a:r>
            <a:fld id="{57BAA42F-DC4C-454C-BAB4-661EA5C5DA4A}" type="slidenum">
              <a:rPr lang="en-US" sz="1000" i="1">
                <a:latin typeface="Times New Roman" pitchFamily="18" charset="0"/>
              </a:rPr>
              <a:pPr algn="ctr" eaLnBrk="0" hangingPunct="0">
                <a:spcBef>
                  <a:spcPct val="50000"/>
                </a:spcBef>
                <a:defRPr/>
              </a:pPr>
              <a:t>‹#›</a:t>
            </a:fld>
            <a:endParaRPr lang="en-US" sz="1000" i="1" dirty="0">
              <a:latin typeface="Times New Roman" pitchFamily="18" charset="0"/>
            </a:endParaRPr>
          </a:p>
        </p:txBody>
      </p:sp>
      <p:pic>
        <p:nvPicPr>
          <p:cNvPr id="3081" name="Picture 15" descr="final_doe"/>
          <p:cNvPicPr>
            <a:picLocks noChangeAspect="1" noChangeArrowheads="1"/>
          </p:cNvPicPr>
          <p:nvPr/>
        </p:nvPicPr>
        <p:blipFill>
          <a:blip r:embed="rId17" cstate="print"/>
          <a:srcRect/>
          <a:stretch>
            <a:fillRect/>
          </a:stretch>
        </p:blipFill>
        <p:spPr bwMode="auto">
          <a:xfrm>
            <a:off x="7924800" y="6465888"/>
            <a:ext cx="392113" cy="392112"/>
          </a:xfrm>
          <a:prstGeom prst="rect">
            <a:avLst/>
          </a:prstGeom>
          <a:noFill/>
          <a:ln w="9525">
            <a:noFill/>
            <a:miter lim="800000"/>
            <a:headEnd/>
            <a:tailEnd/>
          </a:ln>
        </p:spPr>
      </p:pic>
      <p:sp>
        <p:nvSpPr>
          <p:cNvPr id="3082" name="Rectangle 17"/>
          <p:cNvSpPr>
            <a:spLocks noGrp="1" noChangeArrowheads="1"/>
          </p:cNvSpPr>
          <p:nvPr>
            <p:ph type="body" idx="1"/>
          </p:nvPr>
        </p:nvSpPr>
        <p:spPr bwMode="auto">
          <a:xfrm>
            <a:off x="381000" y="990600"/>
            <a:ext cx="82296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Lst>
  <p:hf hdr="0" ftr="0" dt="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ctr" rtl="0" fontAlgn="base">
        <a:spcBef>
          <a:spcPct val="0"/>
        </a:spcBef>
        <a:spcAft>
          <a:spcPct val="0"/>
        </a:spcAft>
        <a:defRPr sz="3200" b="1">
          <a:solidFill>
            <a:schemeClr val="tx1"/>
          </a:solidFill>
          <a:latin typeface="Arial" charset="0"/>
        </a:defRPr>
      </a:lvl6pPr>
      <a:lvl7pPr marL="914400" algn="ctr" rtl="0" fontAlgn="base">
        <a:spcBef>
          <a:spcPct val="0"/>
        </a:spcBef>
        <a:spcAft>
          <a:spcPct val="0"/>
        </a:spcAft>
        <a:defRPr sz="3200" b="1">
          <a:solidFill>
            <a:schemeClr val="tx1"/>
          </a:solidFill>
          <a:latin typeface="Arial" charset="0"/>
        </a:defRPr>
      </a:lvl7pPr>
      <a:lvl8pPr marL="1371600" algn="ctr" rtl="0" fontAlgn="base">
        <a:spcBef>
          <a:spcPct val="0"/>
        </a:spcBef>
        <a:spcAft>
          <a:spcPct val="0"/>
        </a:spcAft>
        <a:defRPr sz="3200" b="1">
          <a:solidFill>
            <a:schemeClr val="tx1"/>
          </a:solidFill>
          <a:latin typeface="Arial" charset="0"/>
        </a:defRPr>
      </a:lvl8pPr>
      <a:lvl9pPr marL="1828800" algn="ctr" rtl="0" fontAlgn="base">
        <a:spcBef>
          <a:spcPct val="0"/>
        </a:spcBef>
        <a:spcAft>
          <a:spcPct val="0"/>
        </a:spcAft>
        <a:defRPr sz="32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7"/>
          <p:cNvSpPr>
            <a:spLocks noGrp="1" noChangeArrowheads="1"/>
          </p:cNvSpPr>
          <p:nvPr>
            <p:ph type="title"/>
          </p:nvPr>
        </p:nvSpPr>
        <p:spPr bwMode="auto">
          <a:xfrm>
            <a:off x="152400" y="0"/>
            <a:ext cx="8991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5961" name="Text Box 9"/>
          <p:cNvSpPr txBox="1">
            <a:spLocks noChangeArrowheads="1"/>
          </p:cNvSpPr>
          <p:nvPr/>
        </p:nvSpPr>
        <p:spPr bwMode="auto">
          <a:xfrm>
            <a:off x="3048000" y="6477000"/>
            <a:ext cx="2982913" cy="274638"/>
          </a:xfrm>
          <a:prstGeom prst="rect">
            <a:avLst/>
          </a:prstGeom>
          <a:noFill/>
          <a:ln w="9525">
            <a:noFill/>
            <a:miter lim="800000"/>
            <a:headEnd/>
            <a:tailEnd/>
          </a:ln>
          <a:effectLst/>
        </p:spPr>
        <p:txBody>
          <a:bodyPr wrap="none">
            <a:spAutoFit/>
          </a:bodyPr>
          <a:lstStyle/>
          <a:p>
            <a:pPr>
              <a:defRPr/>
            </a:pPr>
            <a:r>
              <a:rPr lang="en-US" sz="1200" b="1" dirty="0">
                <a:latin typeface="Arial Narrow" pitchFamily="34" charset="0"/>
              </a:rPr>
              <a:t>Thomas Jefferson National Accelerator Facility</a:t>
            </a:r>
          </a:p>
        </p:txBody>
      </p:sp>
      <p:sp>
        <p:nvSpPr>
          <p:cNvPr id="125962" name="Line 10"/>
          <p:cNvSpPr>
            <a:spLocks noChangeShapeType="1"/>
          </p:cNvSpPr>
          <p:nvPr/>
        </p:nvSpPr>
        <p:spPr bwMode="auto">
          <a:xfrm>
            <a:off x="0" y="914400"/>
            <a:ext cx="9144000" cy="0"/>
          </a:xfrm>
          <a:prstGeom prst="line">
            <a:avLst/>
          </a:prstGeom>
          <a:noFill/>
          <a:ln w="63500">
            <a:solidFill>
              <a:srgbClr val="C0C0C0"/>
            </a:solidFill>
            <a:round/>
            <a:headEnd/>
            <a:tailEnd/>
          </a:ln>
          <a:effectLst/>
        </p:spPr>
        <p:txBody>
          <a:bodyPr/>
          <a:lstStyle/>
          <a:p>
            <a:pPr>
              <a:defRPr/>
            </a:pPr>
            <a:endParaRPr lang="en-US" dirty="0"/>
          </a:p>
        </p:txBody>
      </p:sp>
      <p:sp>
        <p:nvSpPr>
          <p:cNvPr id="125963" name="Line 11"/>
          <p:cNvSpPr>
            <a:spLocks noChangeShapeType="1"/>
          </p:cNvSpPr>
          <p:nvPr/>
        </p:nvSpPr>
        <p:spPr bwMode="auto">
          <a:xfrm>
            <a:off x="0" y="6400800"/>
            <a:ext cx="9144000" cy="0"/>
          </a:xfrm>
          <a:prstGeom prst="line">
            <a:avLst/>
          </a:prstGeom>
          <a:noFill/>
          <a:ln w="63500">
            <a:solidFill>
              <a:srgbClr val="C0C0C0"/>
            </a:solidFill>
            <a:round/>
            <a:headEnd/>
            <a:tailEnd/>
          </a:ln>
          <a:effectLst/>
        </p:spPr>
        <p:txBody>
          <a:bodyPr/>
          <a:lstStyle/>
          <a:p>
            <a:pPr>
              <a:defRPr/>
            </a:pPr>
            <a:endParaRPr lang="en-US" dirty="0"/>
          </a:p>
        </p:txBody>
      </p:sp>
      <p:pic>
        <p:nvPicPr>
          <p:cNvPr id="4102" name="Picture 12" descr="JSA logo"/>
          <p:cNvPicPr>
            <a:picLocks noChangeAspect="1" noChangeArrowheads="1"/>
          </p:cNvPicPr>
          <p:nvPr/>
        </p:nvPicPr>
        <p:blipFill>
          <a:blip r:embed="rId15" cstate="print"/>
          <a:srcRect/>
          <a:stretch>
            <a:fillRect/>
          </a:stretch>
        </p:blipFill>
        <p:spPr bwMode="auto">
          <a:xfrm>
            <a:off x="8382000" y="6516688"/>
            <a:ext cx="506413" cy="341312"/>
          </a:xfrm>
          <a:prstGeom prst="rect">
            <a:avLst/>
          </a:prstGeom>
          <a:noFill/>
          <a:ln w="9525">
            <a:noFill/>
            <a:miter lim="800000"/>
            <a:headEnd/>
            <a:tailEnd/>
          </a:ln>
        </p:spPr>
      </p:pic>
      <p:pic>
        <p:nvPicPr>
          <p:cNvPr id="4103" name="Picture 13" descr="New JLab Logo wo words"/>
          <p:cNvPicPr>
            <a:picLocks noChangeAspect="1" noChangeArrowheads="1"/>
          </p:cNvPicPr>
          <p:nvPr/>
        </p:nvPicPr>
        <p:blipFill>
          <a:blip r:embed="rId16" cstate="print"/>
          <a:srcRect/>
          <a:stretch>
            <a:fillRect/>
          </a:stretch>
        </p:blipFill>
        <p:spPr bwMode="auto">
          <a:xfrm>
            <a:off x="152400" y="6475413"/>
            <a:ext cx="1524000" cy="382587"/>
          </a:xfrm>
          <a:prstGeom prst="rect">
            <a:avLst/>
          </a:prstGeom>
          <a:noFill/>
          <a:ln w="9525">
            <a:noFill/>
            <a:miter lim="800000"/>
            <a:headEnd/>
            <a:tailEnd/>
          </a:ln>
        </p:spPr>
      </p:pic>
      <p:sp>
        <p:nvSpPr>
          <p:cNvPr id="125966" name="Text Box 14"/>
          <p:cNvSpPr txBox="1">
            <a:spLocks noChangeArrowheads="1"/>
          </p:cNvSpPr>
          <p:nvPr/>
        </p:nvSpPr>
        <p:spPr bwMode="auto">
          <a:xfrm>
            <a:off x="2971800" y="6643688"/>
            <a:ext cx="3130550" cy="244475"/>
          </a:xfrm>
          <a:prstGeom prst="rect">
            <a:avLst/>
          </a:prstGeom>
          <a:noFill/>
          <a:ln w="9525">
            <a:noFill/>
            <a:miter lim="800000"/>
            <a:headEnd/>
            <a:tailEnd/>
          </a:ln>
          <a:effectLst/>
        </p:spPr>
        <p:txBody>
          <a:bodyPr>
            <a:spAutoFit/>
          </a:bodyPr>
          <a:lstStyle/>
          <a:p>
            <a:pPr algn="ctr">
              <a:spcBef>
                <a:spcPct val="50000"/>
              </a:spcBef>
              <a:defRPr/>
            </a:pPr>
            <a:r>
              <a:rPr lang="en-US" sz="800" i="1" dirty="0" smtClean="0">
                <a:latin typeface="Times New Roman" pitchFamily="18" charset="0"/>
              </a:rPr>
              <a:t>Users</a:t>
            </a:r>
            <a:r>
              <a:rPr lang="en-US" sz="800" i="1" baseline="0" dirty="0" smtClean="0">
                <a:latin typeface="Times New Roman" pitchFamily="18" charset="0"/>
              </a:rPr>
              <a:t> Group Annual Meeting CWL   6-16-08   </a:t>
            </a:r>
            <a:r>
              <a:rPr lang="en-US" sz="1000" i="1" dirty="0" smtClean="0">
                <a:latin typeface="Times New Roman" pitchFamily="18" charset="0"/>
              </a:rPr>
              <a:t>Page </a:t>
            </a:r>
            <a:fld id="{ABC79DC2-B40A-4232-A806-CC59D19E5FC0}" type="slidenum">
              <a:rPr lang="en-US" sz="1000" i="1">
                <a:latin typeface="Times New Roman" pitchFamily="18" charset="0"/>
              </a:rPr>
              <a:pPr algn="ctr">
                <a:spcBef>
                  <a:spcPct val="50000"/>
                </a:spcBef>
                <a:defRPr/>
              </a:pPr>
              <a:t>‹#›</a:t>
            </a:fld>
            <a:endParaRPr lang="en-US" sz="1000" i="1" dirty="0">
              <a:latin typeface="Times New Roman" pitchFamily="18" charset="0"/>
            </a:endParaRPr>
          </a:p>
        </p:txBody>
      </p:sp>
      <p:pic>
        <p:nvPicPr>
          <p:cNvPr id="4105" name="Picture 15" descr="final_doe"/>
          <p:cNvPicPr>
            <a:picLocks noChangeAspect="1" noChangeArrowheads="1"/>
          </p:cNvPicPr>
          <p:nvPr/>
        </p:nvPicPr>
        <p:blipFill>
          <a:blip r:embed="rId17" cstate="print"/>
          <a:srcRect/>
          <a:stretch>
            <a:fillRect/>
          </a:stretch>
        </p:blipFill>
        <p:spPr bwMode="auto">
          <a:xfrm>
            <a:off x="7924800" y="6465888"/>
            <a:ext cx="392113" cy="392112"/>
          </a:xfrm>
          <a:prstGeom prst="rect">
            <a:avLst/>
          </a:prstGeom>
          <a:noFill/>
          <a:ln w="9525">
            <a:noFill/>
            <a:miter lim="800000"/>
            <a:headEnd/>
            <a:tailEnd/>
          </a:ln>
        </p:spPr>
      </p:pic>
      <p:sp>
        <p:nvSpPr>
          <p:cNvPr id="4106" name="Rectangle 17"/>
          <p:cNvSpPr>
            <a:spLocks noGrp="1" noChangeArrowheads="1"/>
          </p:cNvSpPr>
          <p:nvPr>
            <p:ph type="body" idx="1"/>
          </p:nvPr>
        </p:nvSpPr>
        <p:spPr bwMode="auto">
          <a:xfrm>
            <a:off x="381000" y="990600"/>
            <a:ext cx="82296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Lst>
  <p:hf hdr="0" ftr="0" dt="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ctr" rtl="0" fontAlgn="base">
        <a:spcBef>
          <a:spcPct val="0"/>
        </a:spcBef>
        <a:spcAft>
          <a:spcPct val="0"/>
        </a:spcAft>
        <a:defRPr sz="3200" b="1">
          <a:solidFill>
            <a:schemeClr val="tx1"/>
          </a:solidFill>
          <a:latin typeface="Arial" charset="0"/>
        </a:defRPr>
      </a:lvl6pPr>
      <a:lvl7pPr marL="914400" algn="ctr" rtl="0" fontAlgn="base">
        <a:spcBef>
          <a:spcPct val="0"/>
        </a:spcBef>
        <a:spcAft>
          <a:spcPct val="0"/>
        </a:spcAft>
        <a:defRPr sz="3200" b="1">
          <a:solidFill>
            <a:schemeClr val="tx1"/>
          </a:solidFill>
          <a:latin typeface="Arial" charset="0"/>
        </a:defRPr>
      </a:lvl7pPr>
      <a:lvl8pPr marL="1371600" algn="ctr" rtl="0" fontAlgn="base">
        <a:spcBef>
          <a:spcPct val="0"/>
        </a:spcBef>
        <a:spcAft>
          <a:spcPct val="0"/>
        </a:spcAft>
        <a:defRPr sz="3200" b="1">
          <a:solidFill>
            <a:schemeClr val="tx1"/>
          </a:solidFill>
          <a:latin typeface="Arial" charset="0"/>
        </a:defRPr>
      </a:lvl8pPr>
      <a:lvl9pPr marL="1828800" algn="ctr" rtl="0" fontAlgn="base">
        <a:spcBef>
          <a:spcPct val="0"/>
        </a:spcBef>
        <a:spcAft>
          <a:spcPct val="0"/>
        </a:spcAft>
        <a:defRPr sz="32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81000" y="4708525"/>
            <a:ext cx="8116888" cy="1006475"/>
          </a:xfrm>
          <a:prstGeom prst="rect">
            <a:avLst/>
          </a:prstGeom>
          <a:solidFill>
            <a:schemeClr val="bg1"/>
          </a:solidFill>
          <a:ln w="12700">
            <a:noFill/>
            <a:miter lim="800000"/>
            <a:headEnd/>
            <a:tailEnd/>
          </a:ln>
        </p:spPr>
        <p:txBody>
          <a:bodyPr wrap="none" anchor="ctr"/>
          <a:lstStyle/>
          <a:p>
            <a:pPr eaLnBrk="0" hangingPunct="0"/>
            <a:endParaRPr lang="en-US" dirty="0"/>
          </a:p>
        </p:txBody>
      </p:sp>
      <p:sp>
        <p:nvSpPr>
          <p:cNvPr id="13315" name="Rectangle 3"/>
          <p:cNvSpPr>
            <a:spLocks noChangeArrowheads="1"/>
          </p:cNvSpPr>
          <p:nvPr/>
        </p:nvSpPr>
        <p:spPr bwMode="auto">
          <a:xfrm>
            <a:off x="457200" y="4800600"/>
            <a:ext cx="8115300" cy="520700"/>
          </a:xfrm>
          <a:prstGeom prst="rect">
            <a:avLst/>
          </a:prstGeom>
          <a:noFill/>
          <a:ln w="12700">
            <a:noFill/>
            <a:miter lim="800000"/>
            <a:headEnd/>
            <a:tailEnd/>
          </a:ln>
        </p:spPr>
        <p:txBody>
          <a:bodyPr lIns="90487" tIns="44450" rIns="90487" bIns="44450">
            <a:spAutoFit/>
          </a:bodyPr>
          <a:lstStyle/>
          <a:p>
            <a:pPr algn="ctr" eaLnBrk="0" hangingPunct="0">
              <a:defRPr/>
            </a:pPr>
            <a:r>
              <a:rPr lang="en-US" sz="2800" b="1" dirty="0" smtClean="0">
                <a:solidFill>
                  <a:srgbClr val="FF3300"/>
                </a:solidFill>
              </a:rPr>
              <a:t>January 10, 2011</a:t>
            </a:r>
            <a:endParaRPr lang="en-US" sz="2800" b="1" dirty="0">
              <a:solidFill>
                <a:srgbClr val="FF3300"/>
              </a:solidFill>
            </a:endParaRPr>
          </a:p>
        </p:txBody>
      </p:sp>
      <p:sp>
        <p:nvSpPr>
          <p:cNvPr id="5124" name="Rectangle 4"/>
          <p:cNvSpPr>
            <a:spLocks noChangeArrowheads="1"/>
          </p:cNvSpPr>
          <p:nvPr/>
        </p:nvSpPr>
        <p:spPr bwMode="auto">
          <a:xfrm>
            <a:off x="0" y="1752600"/>
            <a:ext cx="8991600" cy="1690206"/>
          </a:xfrm>
          <a:prstGeom prst="rect">
            <a:avLst/>
          </a:prstGeom>
          <a:noFill/>
          <a:ln w="12700">
            <a:noFill/>
            <a:miter lim="800000"/>
            <a:headEnd/>
            <a:tailEnd/>
          </a:ln>
        </p:spPr>
        <p:txBody>
          <a:bodyPr lIns="90487" tIns="44450" rIns="90487" bIns="44450">
            <a:spAutoFit/>
          </a:bodyPr>
          <a:lstStyle/>
          <a:p>
            <a:pPr algn="ctr" eaLnBrk="0" hangingPunct="0"/>
            <a:r>
              <a:rPr lang="en-US" sz="3600" b="1" dirty="0" smtClean="0"/>
              <a:t>Jefferson Lab Status</a:t>
            </a:r>
            <a:endParaRPr lang="en-US" sz="3600" b="1" dirty="0"/>
          </a:p>
          <a:p>
            <a:pPr algn="ctr" eaLnBrk="0" hangingPunct="0"/>
            <a:endParaRPr lang="en-US" sz="3600" b="1" dirty="0"/>
          </a:p>
          <a:p>
            <a:pPr algn="ctr" eaLnBrk="0" hangingPunct="0"/>
            <a:r>
              <a:rPr lang="en-US" sz="3200" b="1" dirty="0" smtClean="0"/>
              <a:t>Hugh Montgomery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52400" y="990600"/>
          <a:ext cx="8839200" cy="5318146"/>
        </p:xfrm>
        <a:graphic>
          <a:graphicData uri="http://schemas.openxmlformats.org/drawingml/2006/table">
            <a:tbl>
              <a:tblPr firstRow="1" bandRow="1">
                <a:tableStyleId>{073A0DAA-6AF3-43AB-8588-CEC1D06C72B9}</a:tableStyleId>
              </a:tblPr>
              <a:tblGrid>
                <a:gridCol w="8839200"/>
              </a:tblGrid>
              <a:tr h="228600">
                <a:tc>
                  <a:txBody>
                    <a:bodyPr/>
                    <a:lstStyle/>
                    <a:p>
                      <a:endParaRPr lang="en-US" sz="2000" b="1" dirty="0">
                        <a:solidFill>
                          <a:schemeClr val="bg1"/>
                        </a:solidFill>
                      </a:endParaRPr>
                    </a:p>
                  </a:txBody>
                  <a:tcPr anchor="ctr"/>
                </a:tc>
              </a:tr>
              <a:tr h="4921906">
                <a:tc>
                  <a:txBody>
                    <a:bodyPr/>
                    <a:lstStyle/>
                    <a:p>
                      <a:pPr marL="573088" marR="0" lvl="0" indent="-519113" algn="l" defTabSz="914400" rtl="0" eaLnBrk="0" fontAlgn="base" latinLnBrk="0" hangingPunct="0">
                        <a:lnSpc>
                          <a:spcPct val="100000"/>
                        </a:lnSpc>
                        <a:spcBef>
                          <a:spcPct val="20000"/>
                        </a:spcBef>
                        <a:spcAft>
                          <a:spcPct val="0"/>
                        </a:spcAft>
                        <a:buClrTx/>
                        <a:buSzTx/>
                        <a:buFontTx/>
                        <a:buChar char="•"/>
                        <a:tabLst/>
                        <a:defRPr/>
                      </a:pPr>
                      <a:endParaRPr kumimoji="0" lang="en-US" sz="17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txBody>
                  <a:tcPr>
                    <a:solidFill>
                      <a:schemeClr val="accent3">
                        <a:lumMod val="85000"/>
                      </a:schemeClr>
                    </a:solidFill>
                  </a:tcPr>
                </a:tc>
              </a:tr>
            </a:tbl>
          </a:graphicData>
        </a:graphic>
      </p:graphicFrame>
      <p:sp>
        <p:nvSpPr>
          <p:cNvPr id="3" name="Rectangle 2"/>
          <p:cNvSpPr/>
          <p:nvPr/>
        </p:nvSpPr>
        <p:spPr>
          <a:xfrm>
            <a:off x="228600" y="1447800"/>
            <a:ext cx="8763000" cy="4893647"/>
          </a:xfrm>
          <a:prstGeom prst="rect">
            <a:avLst/>
          </a:prstGeom>
        </p:spPr>
        <p:txBody>
          <a:bodyPr wrap="square">
            <a:spAutoFit/>
          </a:bodyPr>
          <a:lstStyle/>
          <a:p>
            <a:pPr marL="457200" indent="-457200" defTabSz="914485">
              <a:spcBef>
                <a:spcPts val="600"/>
              </a:spcBef>
              <a:buFont typeface="Arial" pitchFamily="34" charset="0"/>
              <a:buChar char="•"/>
            </a:pPr>
            <a:r>
              <a:rPr lang="en-US" sz="1600" u="sng" dirty="0">
                <a:latin typeface="Arial"/>
              </a:rPr>
              <a:t>Facilities</a:t>
            </a:r>
            <a:r>
              <a:rPr lang="en-US" sz="1600" dirty="0">
                <a:latin typeface="Arial"/>
              </a:rPr>
              <a:t>:  Resolve critical shortage and poor quality of space by constructing </a:t>
            </a:r>
            <a:r>
              <a:rPr lang="en-US" sz="1600" dirty="0" smtClean="0">
                <a:latin typeface="Arial"/>
              </a:rPr>
              <a:t>278,000 </a:t>
            </a:r>
            <a:r>
              <a:rPr lang="en-US" sz="1600" dirty="0">
                <a:latin typeface="Arial"/>
              </a:rPr>
              <a:t>sq ft and refurbishing </a:t>
            </a:r>
            <a:r>
              <a:rPr lang="en-US" sz="1600" dirty="0" smtClean="0">
                <a:latin typeface="Arial"/>
              </a:rPr>
              <a:t>280,000 </a:t>
            </a:r>
            <a:r>
              <a:rPr lang="en-US" sz="1600" dirty="0">
                <a:latin typeface="Arial"/>
              </a:rPr>
              <a:t>sq ft of work space;  addressing safety and building code issues by updating outdated building systems; reducing deferred maintenance; and increasing energy </a:t>
            </a:r>
            <a:r>
              <a:rPr lang="en-US" sz="1600" dirty="0" smtClean="0">
                <a:latin typeface="Arial"/>
              </a:rPr>
              <a:t>efficiency.</a:t>
            </a:r>
            <a:endParaRPr lang="en-US" sz="1600" dirty="0">
              <a:latin typeface="Arial"/>
            </a:endParaRPr>
          </a:p>
          <a:p>
            <a:pPr marL="800100" lvl="1" indent="-342900" defTabSz="914485">
              <a:spcBef>
                <a:spcPts val="600"/>
              </a:spcBef>
              <a:buFont typeface="Arial" pitchFamily="34" charset="0"/>
              <a:buChar char="–"/>
            </a:pPr>
            <a:r>
              <a:rPr lang="en-US" sz="1600" dirty="0">
                <a:latin typeface="Arial"/>
              </a:rPr>
              <a:t>Technology Engineering Development Facility (TEDF) </a:t>
            </a:r>
            <a:r>
              <a:rPr lang="en-US" sz="1600" dirty="0" smtClean="0">
                <a:latin typeface="Arial"/>
              </a:rPr>
              <a:t>(SLI) provides 38% </a:t>
            </a:r>
            <a:r>
              <a:rPr lang="en-US" sz="1600" dirty="0">
                <a:latin typeface="Arial"/>
              </a:rPr>
              <a:t>of new and </a:t>
            </a:r>
            <a:r>
              <a:rPr lang="en-US" sz="1600" dirty="0" smtClean="0">
                <a:latin typeface="Arial"/>
              </a:rPr>
              <a:t>31% of refurbished </a:t>
            </a:r>
            <a:r>
              <a:rPr lang="en-US" sz="1600" dirty="0">
                <a:latin typeface="Arial"/>
              </a:rPr>
              <a:t>space </a:t>
            </a:r>
            <a:r>
              <a:rPr lang="en-US" sz="1600" dirty="0" smtClean="0">
                <a:latin typeface="Arial"/>
              </a:rPr>
              <a:t>(CD-3A  </a:t>
            </a:r>
            <a:r>
              <a:rPr lang="en-US" sz="1600" dirty="0">
                <a:latin typeface="Arial"/>
              </a:rPr>
              <a:t>approved </a:t>
            </a:r>
            <a:r>
              <a:rPr lang="en-US" sz="1600" dirty="0" smtClean="0">
                <a:latin typeface="Arial"/>
              </a:rPr>
              <a:t>3/26/10)</a:t>
            </a:r>
            <a:endParaRPr lang="en-US" sz="1600" dirty="0">
              <a:latin typeface="Arial"/>
            </a:endParaRPr>
          </a:p>
          <a:p>
            <a:pPr marL="800100" lvl="1" indent="-342900" defTabSz="914485">
              <a:spcBef>
                <a:spcPts val="600"/>
              </a:spcBef>
              <a:buFont typeface="Arial" pitchFamily="34" charset="0"/>
              <a:buChar char="–"/>
            </a:pPr>
            <a:r>
              <a:rPr lang="en-US" sz="1600" dirty="0">
                <a:latin typeface="Arial"/>
              </a:rPr>
              <a:t>CEBAF Center </a:t>
            </a:r>
            <a:r>
              <a:rPr lang="en-US" sz="1600" dirty="0" smtClean="0">
                <a:latin typeface="Arial"/>
              </a:rPr>
              <a:t>Expansion </a:t>
            </a:r>
            <a:r>
              <a:rPr lang="en-US" sz="1600" dirty="0">
                <a:latin typeface="Arial"/>
              </a:rPr>
              <a:t>and Rehab (SLI </a:t>
            </a:r>
            <a:r>
              <a:rPr lang="en-US" sz="1600" dirty="0" smtClean="0">
                <a:latin typeface="Arial"/>
              </a:rPr>
              <a:t>2016) </a:t>
            </a:r>
            <a:r>
              <a:rPr lang="en-US" sz="1600" dirty="0">
                <a:latin typeface="Arial"/>
              </a:rPr>
              <a:t>~ </a:t>
            </a:r>
            <a:r>
              <a:rPr lang="en-US" sz="1600" dirty="0" smtClean="0">
                <a:latin typeface="Arial"/>
              </a:rPr>
              <a:t>34% </a:t>
            </a:r>
            <a:r>
              <a:rPr lang="en-US" sz="1600" dirty="0">
                <a:latin typeface="Arial"/>
              </a:rPr>
              <a:t>of new space</a:t>
            </a:r>
          </a:p>
          <a:p>
            <a:pPr marL="679439" lvl="1" indent="-222239" defTabSz="914485">
              <a:spcBef>
                <a:spcPts val="600"/>
              </a:spcBef>
              <a:buFont typeface="Arial" pitchFamily="34" charset="0"/>
              <a:buChar char="–"/>
            </a:pPr>
            <a:r>
              <a:rPr lang="en-US" sz="1600" dirty="0">
                <a:latin typeface="Arial"/>
              </a:rPr>
              <a:t>  Lab’s </a:t>
            </a:r>
            <a:r>
              <a:rPr lang="en-US" sz="1600" dirty="0" smtClean="0">
                <a:latin typeface="Arial"/>
              </a:rPr>
              <a:t>$32M </a:t>
            </a:r>
            <a:r>
              <a:rPr lang="en-US" sz="1600" dirty="0">
                <a:latin typeface="Arial"/>
              </a:rPr>
              <a:t>GPP investment provides </a:t>
            </a:r>
            <a:r>
              <a:rPr lang="en-US" sz="1600" dirty="0" smtClean="0">
                <a:latin typeface="Arial"/>
              </a:rPr>
              <a:t>~28% </a:t>
            </a:r>
            <a:r>
              <a:rPr lang="en-US" sz="1600" dirty="0">
                <a:latin typeface="Arial"/>
              </a:rPr>
              <a:t>of new </a:t>
            </a:r>
            <a:r>
              <a:rPr lang="en-US" sz="1600" dirty="0" smtClean="0">
                <a:latin typeface="Arial"/>
              </a:rPr>
              <a:t>space.</a:t>
            </a:r>
          </a:p>
          <a:p>
            <a:pPr marL="679439" lvl="1" indent="-222239" defTabSz="914485">
              <a:spcBef>
                <a:spcPts val="600"/>
              </a:spcBef>
              <a:buFont typeface="Arial" pitchFamily="34" charset="0"/>
              <a:buChar char="–"/>
            </a:pPr>
            <a:endParaRPr lang="en-US" sz="1600" u="sng" dirty="0">
              <a:latin typeface="Arial"/>
            </a:endParaRPr>
          </a:p>
          <a:p>
            <a:pPr marL="457200" indent="-457200" defTabSz="914485">
              <a:spcBef>
                <a:spcPts val="600"/>
              </a:spcBef>
              <a:buFont typeface="Arial" pitchFamily="34" charset="0"/>
              <a:buChar char="•"/>
            </a:pPr>
            <a:r>
              <a:rPr lang="en-US" sz="1600" u="sng" dirty="0">
                <a:latin typeface="Arial"/>
              </a:rPr>
              <a:t>Utilities</a:t>
            </a:r>
            <a:r>
              <a:rPr lang="en-US" sz="1600" dirty="0">
                <a:latin typeface="Arial"/>
              </a:rPr>
              <a:t>:  Replace/upgrade 20-40 year old site utilities to meet SC mission requirements by increasing </a:t>
            </a:r>
            <a:r>
              <a:rPr lang="en-US" sz="1600" dirty="0" smtClean="0">
                <a:latin typeface="Arial"/>
              </a:rPr>
              <a:t>cryogenics capability; </a:t>
            </a:r>
            <a:r>
              <a:rPr lang="en-US" sz="1600" dirty="0">
                <a:latin typeface="Arial"/>
              </a:rPr>
              <a:t>increasing capacity and adding redundancy to the power distribution system; increasing cooling water capacity to meet mission requirements and replacing site cooling </a:t>
            </a:r>
            <a:r>
              <a:rPr lang="en-US" sz="1600" dirty="0" smtClean="0">
                <a:latin typeface="Arial"/>
              </a:rPr>
              <a:t>towers.</a:t>
            </a:r>
            <a:endParaRPr lang="en-US" sz="1600" dirty="0">
              <a:latin typeface="Arial"/>
            </a:endParaRPr>
          </a:p>
          <a:p>
            <a:pPr marL="800100" lvl="1" indent="-342900" defTabSz="914485">
              <a:spcBef>
                <a:spcPts val="600"/>
              </a:spcBef>
              <a:buFont typeface="Arial" pitchFamily="34" charset="0"/>
              <a:buChar char="–"/>
            </a:pPr>
            <a:r>
              <a:rPr lang="en-US" sz="1600" dirty="0" smtClean="0">
                <a:latin typeface="Arial"/>
              </a:rPr>
              <a:t>Utility Infrastructure Modernization Project (SLI 2011)</a:t>
            </a:r>
          </a:p>
          <a:p>
            <a:pPr marL="800100" lvl="1" indent="-342900" defTabSz="914485">
              <a:spcBef>
                <a:spcPts val="600"/>
              </a:spcBef>
              <a:buFont typeface="Arial" pitchFamily="34" charset="0"/>
              <a:buChar char="–"/>
            </a:pPr>
            <a:endParaRPr lang="en-US" sz="1600" dirty="0">
              <a:latin typeface="Arial"/>
            </a:endParaRPr>
          </a:p>
          <a:p>
            <a:pPr marL="457200" indent="-457200" defTabSz="914485">
              <a:spcBef>
                <a:spcPts val="600"/>
              </a:spcBef>
              <a:buFont typeface="Arial" pitchFamily="34" charset="0"/>
              <a:buChar char="•"/>
            </a:pPr>
            <a:r>
              <a:rPr lang="en-US" sz="1600" u="sng" dirty="0">
                <a:latin typeface="Arial"/>
              </a:rPr>
              <a:t>Communications</a:t>
            </a:r>
            <a:r>
              <a:rPr lang="en-US" sz="1600" dirty="0">
                <a:latin typeface="Arial"/>
              </a:rPr>
              <a:t>:  Upgrade 1960s subsurface communications systems with 627 miles of fiber optic cable and 42 miles of building computer </a:t>
            </a:r>
            <a:r>
              <a:rPr lang="en-US" sz="1600" dirty="0" smtClean="0">
                <a:latin typeface="Arial"/>
              </a:rPr>
              <a:t>cable (SLI 2011).</a:t>
            </a:r>
            <a:endParaRPr lang="en-US" sz="1600" dirty="0">
              <a:latin typeface="Arial"/>
            </a:endParaRPr>
          </a:p>
        </p:txBody>
      </p:sp>
      <p:sp>
        <p:nvSpPr>
          <p:cNvPr id="4" name="Rectangle 3"/>
          <p:cNvSpPr/>
          <p:nvPr/>
        </p:nvSpPr>
        <p:spPr>
          <a:xfrm>
            <a:off x="152400" y="152400"/>
            <a:ext cx="8839200" cy="584775"/>
          </a:xfrm>
          <a:prstGeom prst="rect">
            <a:avLst/>
          </a:prstGeom>
        </p:spPr>
        <p:txBody>
          <a:bodyPr wrap="square">
            <a:spAutoFit/>
          </a:bodyPr>
          <a:lstStyle/>
          <a:p>
            <a:pPr algn="ctr"/>
            <a:r>
              <a:rPr lang="en-US" sz="3200" b="1" dirty="0">
                <a:solidFill>
                  <a:srgbClr val="000000"/>
                </a:solidFill>
                <a:latin typeface="Arial"/>
              </a:rPr>
              <a:t>Strategy To Modernize </a:t>
            </a:r>
            <a:r>
              <a:rPr lang="en-US" sz="3200" b="1" dirty="0" smtClean="0">
                <a:solidFill>
                  <a:srgbClr val="000000"/>
                </a:solidFill>
                <a:latin typeface="Arial"/>
              </a:rPr>
              <a:t>JLab</a:t>
            </a:r>
            <a:endParaRPr lang="en-US" sz="3200" b="1" dirty="0">
              <a:solidFill>
                <a:srgbClr val="000000"/>
              </a:solidFill>
              <a:latin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Grp="1" noChangeAspect="1" noChangeArrowheads="1"/>
          </p:cNvPicPr>
          <p:nvPr>
            <p:ph idx="1"/>
          </p:nvPr>
        </p:nvPicPr>
        <p:blipFill>
          <a:blip r:embed="rId3" cstate="print"/>
          <a:srcRect/>
          <a:stretch>
            <a:fillRect/>
          </a:stretch>
        </p:blipFill>
        <p:spPr>
          <a:xfrm>
            <a:off x="1981200" y="990600"/>
            <a:ext cx="6985000" cy="4294188"/>
          </a:xfrm>
        </p:spPr>
      </p:pic>
      <p:sp>
        <p:nvSpPr>
          <p:cNvPr id="8195" name="Title 1"/>
          <p:cNvSpPr>
            <a:spLocks noGrp="1"/>
          </p:cNvSpPr>
          <p:nvPr>
            <p:ph type="title"/>
          </p:nvPr>
        </p:nvSpPr>
        <p:spPr>
          <a:xfrm>
            <a:off x="0" y="0"/>
            <a:ext cx="9144000" cy="914400"/>
          </a:xfrm>
        </p:spPr>
        <p:txBody>
          <a:bodyPr/>
          <a:lstStyle/>
          <a:p>
            <a:r>
              <a:rPr lang="en-US" sz="2800" dirty="0" smtClean="0"/>
              <a:t>Technology and Engineering Development Facility</a:t>
            </a:r>
          </a:p>
        </p:txBody>
      </p:sp>
      <p:cxnSp>
        <p:nvCxnSpPr>
          <p:cNvPr id="8196" name="Straight Connector 10"/>
          <p:cNvCxnSpPr>
            <a:cxnSpLocks noChangeShapeType="1"/>
          </p:cNvCxnSpPr>
          <p:nvPr/>
        </p:nvCxnSpPr>
        <p:spPr bwMode="auto">
          <a:xfrm flipV="1">
            <a:off x="3124200" y="3200400"/>
            <a:ext cx="3276600" cy="1295400"/>
          </a:xfrm>
          <a:prstGeom prst="line">
            <a:avLst/>
          </a:prstGeom>
          <a:noFill/>
          <a:ln w="25400" algn="ctr">
            <a:solidFill>
              <a:schemeClr val="tx1"/>
            </a:solidFill>
            <a:round/>
            <a:headEnd/>
            <a:tailEnd/>
          </a:ln>
        </p:spPr>
      </p:cxnSp>
      <p:cxnSp>
        <p:nvCxnSpPr>
          <p:cNvPr id="8197" name="Straight Connector 12"/>
          <p:cNvCxnSpPr>
            <a:cxnSpLocks noChangeShapeType="1"/>
          </p:cNvCxnSpPr>
          <p:nvPr/>
        </p:nvCxnSpPr>
        <p:spPr bwMode="auto">
          <a:xfrm rot="5400000" flipH="1" flipV="1">
            <a:off x="6477000" y="3124200"/>
            <a:ext cx="1905000" cy="228600"/>
          </a:xfrm>
          <a:prstGeom prst="line">
            <a:avLst/>
          </a:prstGeom>
          <a:noFill/>
          <a:ln w="25400" algn="ctr">
            <a:solidFill>
              <a:schemeClr val="tx1"/>
            </a:solidFill>
            <a:round/>
            <a:headEnd/>
            <a:tailEnd/>
          </a:ln>
        </p:spPr>
      </p:cxnSp>
      <p:sp>
        <p:nvSpPr>
          <p:cNvPr id="8198" name="TextBox 42"/>
          <p:cNvSpPr txBox="1">
            <a:spLocks noChangeArrowheads="1"/>
          </p:cNvSpPr>
          <p:nvPr/>
        </p:nvSpPr>
        <p:spPr bwMode="auto">
          <a:xfrm>
            <a:off x="990600" y="3581400"/>
            <a:ext cx="1828800" cy="307975"/>
          </a:xfrm>
          <a:prstGeom prst="rect">
            <a:avLst/>
          </a:prstGeom>
          <a:noFill/>
          <a:ln w="9525">
            <a:noFill/>
            <a:miter lim="800000"/>
            <a:headEnd/>
            <a:tailEnd/>
          </a:ln>
        </p:spPr>
        <p:txBody>
          <a:bodyPr>
            <a:spAutoFit/>
          </a:bodyPr>
          <a:lstStyle/>
          <a:p>
            <a:pPr algn="ctr" eaLnBrk="0" hangingPunct="0"/>
            <a:r>
              <a:rPr lang="en-US" sz="1400" dirty="0">
                <a:latin typeface="Arial" pitchFamily="34" charset="0"/>
                <a:cs typeface="Arial" pitchFamily="34" charset="0"/>
              </a:rPr>
              <a:t>Test Lab Rehab</a:t>
            </a:r>
          </a:p>
        </p:txBody>
      </p:sp>
      <p:sp>
        <p:nvSpPr>
          <p:cNvPr id="8199" name="TextBox 43"/>
          <p:cNvSpPr txBox="1">
            <a:spLocks noChangeArrowheads="1"/>
          </p:cNvSpPr>
          <p:nvPr/>
        </p:nvSpPr>
        <p:spPr bwMode="auto">
          <a:xfrm>
            <a:off x="6019800" y="6096000"/>
            <a:ext cx="1905000" cy="307975"/>
          </a:xfrm>
          <a:prstGeom prst="rect">
            <a:avLst/>
          </a:prstGeom>
          <a:noFill/>
          <a:ln w="9525">
            <a:noFill/>
            <a:miter lim="800000"/>
            <a:headEnd/>
            <a:tailEnd/>
          </a:ln>
        </p:spPr>
        <p:txBody>
          <a:bodyPr>
            <a:spAutoFit/>
          </a:bodyPr>
          <a:lstStyle/>
          <a:p>
            <a:pPr algn="ctr" eaLnBrk="0" hangingPunct="0"/>
            <a:r>
              <a:rPr lang="en-US" sz="1400" dirty="0">
                <a:latin typeface="Arial" pitchFamily="34" charset="0"/>
                <a:cs typeface="Arial" pitchFamily="34" charset="0"/>
              </a:rPr>
              <a:t>SRF Addition</a:t>
            </a:r>
          </a:p>
        </p:txBody>
      </p:sp>
      <p:sp>
        <p:nvSpPr>
          <p:cNvPr id="8200" name="TextBox 45"/>
          <p:cNvSpPr txBox="1">
            <a:spLocks noChangeArrowheads="1"/>
          </p:cNvSpPr>
          <p:nvPr/>
        </p:nvSpPr>
        <p:spPr bwMode="auto">
          <a:xfrm>
            <a:off x="457200" y="6019800"/>
            <a:ext cx="2514600" cy="304800"/>
          </a:xfrm>
          <a:prstGeom prst="rect">
            <a:avLst/>
          </a:prstGeom>
          <a:noFill/>
          <a:ln w="9525">
            <a:noFill/>
            <a:miter lim="800000"/>
            <a:headEnd/>
            <a:tailEnd/>
          </a:ln>
        </p:spPr>
        <p:txBody>
          <a:bodyPr>
            <a:spAutoFit/>
          </a:bodyPr>
          <a:lstStyle/>
          <a:p>
            <a:pPr algn="ctr" eaLnBrk="0" hangingPunct="0"/>
            <a:r>
              <a:rPr lang="en-US" sz="1400" dirty="0">
                <a:latin typeface="Arial" pitchFamily="34" charset="0"/>
                <a:cs typeface="Arial" pitchFamily="34" charset="0"/>
              </a:rPr>
              <a:t>TED Building</a:t>
            </a:r>
          </a:p>
        </p:txBody>
      </p:sp>
      <p:sp>
        <p:nvSpPr>
          <p:cNvPr id="8201" name="Rectangle 23"/>
          <p:cNvSpPr>
            <a:spLocks noChangeArrowheads="1"/>
          </p:cNvSpPr>
          <p:nvPr/>
        </p:nvSpPr>
        <p:spPr bwMode="auto">
          <a:xfrm>
            <a:off x="76200" y="914400"/>
            <a:ext cx="4800600" cy="1615827"/>
          </a:xfrm>
          <a:prstGeom prst="rect">
            <a:avLst/>
          </a:prstGeom>
          <a:noFill/>
          <a:ln w="9525">
            <a:noFill/>
            <a:miter lim="800000"/>
            <a:headEnd/>
            <a:tailEnd/>
          </a:ln>
        </p:spPr>
        <p:txBody>
          <a:bodyPr wrap="square">
            <a:spAutoFit/>
          </a:bodyPr>
          <a:lstStyle/>
          <a:p>
            <a:pPr algn="l" eaLnBrk="0" hangingPunct="0">
              <a:spcBef>
                <a:spcPts val="600"/>
              </a:spcBef>
              <a:buFont typeface="Arial" pitchFamily="34" charset="0"/>
              <a:buChar char="•"/>
            </a:pPr>
            <a:r>
              <a:rPr lang="en-US" dirty="0">
                <a:latin typeface="Arial" pitchFamily="34" charset="0"/>
                <a:cs typeface="Arial" pitchFamily="34" charset="0"/>
              </a:rPr>
              <a:t>  </a:t>
            </a:r>
            <a:r>
              <a:rPr lang="en-US" sz="2000" dirty="0" smtClean="0">
                <a:latin typeface="Arial" pitchFamily="34" charset="0"/>
                <a:cs typeface="Arial" pitchFamily="34" charset="0"/>
              </a:rPr>
              <a:t>Addition </a:t>
            </a:r>
            <a:r>
              <a:rPr lang="en-US" sz="2000" dirty="0">
                <a:latin typeface="Arial" pitchFamily="34" charset="0"/>
                <a:cs typeface="Arial" pitchFamily="34" charset="0"/>
              </a:rPr>
              <a:t>to Test Lab for </a:t>
            </a:r>
            <a:r>
              <a:rPr lang="en-US" sz="2000" dirty="0" smtClean="0">
                <a:latin typeface="Arial" pitchFamily="34" charset="0"/>
                <a:cs typeface="Arial" pitchFamily="34" charset="0"/>
              </a:rPr>
              <a:t>SRF</a:t>
            </a:r>
          </a:p>
          <a:p>
            <a:pPr algn="l">
              <a:spcBef>
                <a:spcPts val="600"/>
              </a:spcBef>
              <a:buFont typeface="Arial" pitchFamily="34" charset="0"/>
              <a:buChar char="•"/>
            </a:pPr>
            <a:r>
              <a:rPr lang="en-US" sz="2000" dirty="0" smtClean="0">
                <a:latin typeface="Arial" pitchFamily="34" charset="0"/>
                <a:cs typeface="Arial" pitchFamily="34" charset="0"/>
              </a:rPr>
              <a:t>   TED Bldg for Engineering &amp; Shops</a:t>
            </a:r>
          </a:p>
          <a:p>
            <a:pPr algn="l" eaLnBrk="0" hangingPunct="0">
              <a:spcBef>
                <a:spcPts val="600"/>
              </a:spcBef>
              <a:buFont typeface="Arial" pitchFamily="34" charset="0"/>
              <a:buChar char="•"/>
            </a:pPr>
            <a:r>
              <a:rPr lang="en-US" sz="2000" dirty="0" smtClean="0">
                <a:latin typeface="Arial" pitchFamily="34" charset="0"/>
                <a:cs typeface="Arial" pitchFamily="34" charset="0"/>
              </a:rPr>
              <a:t>   Rehab Test Lab</a:t>
            </a:r>
          </a:p>
          <a:p>
            <a:pPr algn="l" eaLnBrk="0" hangingPunct="0">
              <a:spcBef>
                <a:spcPts val="600"/>
              </a:spcBef>
              <a:buFont typeface="Arial" pitchFamily="34" charset="0"/>
              <a:buChar char="•"/>
            </a:pPr>
            <a:r>
              <a:rPr lang="en-US" sz="2000" dirty="0" smtClean="0">
                <a:latin typeface="Arial" pitchFamily="34" charset="0"/>
                <a:cs typeface="Arial" pitchFamily="34" charset="0"/>
              </a:rPr>
              <a:t>   Eliminate Unsuitable Space</a:t>
            </a:r>
            <a:endParaRPr lang="en-US" sz="2000" dirty="0">
              <a:latin typeface="Arial" pitchFamily="34" charset="0"/>
              <a:cs typeface="Arial" pitchFamily="34" charset="0"/>
            </a:endParaRPr>
          </a:p>
        </p:txBody>
      </p:sp>
      <p:pic>
        <p:nvPicPr>
          <p:cNvPr id="8202" name="Picture 12" descr="Test Lab"/>
          <p:cNvPicPr>
            <a:picLocks noChangeAspect="1" noChangeArrowheads="1"/>
          </p:cNvPicPr>
          <p:nvPr/>
        </p:nvPicPr>
        <p:blipFill>
          <a:blip r:embed="rId4" cstate="print"/>
          <a:srcRect/>
          <a:stretch>
            <a:fillRect/>
          </a:stretch>
        </p:blipFill>
        <p:spPr bwMode="auto">
          <a:xfrm>
            <a:off x="381000" y="2571750"/>
            <a:ext cx="2778125" cy="1047750"/>
          </a:xfrm>
          <a:prstGeom prst="rect">
            <a:avLst/>
          </a:prstGeom>
          <a:noFill/>
          <a:ln w="25400">
            <a:solidFill>
              <a:schemeClr val="tx1"/>
            </a:solidFill>
            <a:miter lim="800000"/>
            <a:headEnd/>
            <a:tailEnd/>
          </a:ln>
        </p:spPr>
      </p:pic>
      <p:cxnSp>
        <p:nvCxnSpPr>
          <p:cNvPr id="8203" name="Straight Connector 22"/>
          <p:cNvCxnSpPr>
            <a:cxnSpLocks noChangeShapeType="1"/>
          </p:cNvCxnSpPr>
          <p:nvPr/>
        </p:nvCxnSpPr>
        <p:spPr bwMode="auto">
          <a:xfrm flipV="1">
            <a:off x="3175000" y="2209800"/>
            <a:ext cx="3302000" cy="457200"/>
          </a:xfrm>
          <a:prstGeom prst="line">
            <a:avLst/>
          </a:prstGeom>
          <a:noFill/>
          <a:ln w="25400" algn="ctr">
            <a:solidFill>
              <a:schemeClr val="tx1"/>
            </a:solidFill>
            <a:round/>
            <a:headEnd/>
            <a:tailEnd/>
          </a:ln>
        </p:spPr>
      </p:cxnSp>
      <p:pic>
        <p:nvPicPr>
          <p:cNvPr id="8204" name="Picture 26" descr="12-01-08_book_Page_03.jpg"/>
          <p:cNvPicPr>
            <a:picLocks noChangeAspect="1"/>
          </p:cNvPicPr>
          <p:nvPr/>
        </p:nvPicPr>
        <p:blipFill>
          <a:blip r:embed="rId5" cstate="print"/>
          <a:srcRect/>
          <a:stretch>
            <a:fillRect/>
          </a:stretch>
        </p:blipFill>
        <p:spPr bwMode="auto">
          <a:xfrm>
            <a:off x="304800" y="4221163"/>
            <a:ext cx="3352800" cy="1776412"/>
          </a:xfrm>
          <a:prstGeom prst="rect">
            <a:avLst/>
          </a:prstGeom>
          <a:noFill/>
          <a:ln w="25400">
            <a:solidFill>
              <a:schemeClr val="tx1"/>
            </a:solidFill>
            <a:miter lim="800000"/>
            <a:headEnd/>
            <a:tailEnd/>
          </a:ln>
        </p:spPr>
      </p:pic>
      <p:pic>
        <p:nvPicPr>
          <p:cNvPr id="8205" name="Picture 28" descr="3.jpg"/>
          <p:cNvPicPr>
            <a:picLocks noChangeAspect="1"/>
          </p:cNvPicPr>
          <p:nvPr/>
        </p:nvPicPr>
        <p:blipFill>
          <a:blip r:embed="rId6" cstate="print"/>
          <a:srcRect/>
          <a:stretch>
            <a:fillRect/>
          </a:stretch>
        </p:blipFill>
        <p:spPr bwMode="auto">
          <a:xfrm>
            <a:off x="4876800" y="4183063"/>
            <a:ext cx="3368675" cy="1854200"/>
          </a:xfrm>
          <a:prstGeom prst="rect">
            <a:avLst/>
          </a:prstGeom>
          <a:noFill/>
          <a:ln w="25400">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4800600" y="2082800"/>
            <a:ext cx="3994150" cy="2490788"/>
          </a:xfrm>
          <a:prstGeom prst="rect">
            <a:avLst/>
          </a:prstGeom>
          <a:noFill/>
          <a:ln w="9525">
            <a:noFill/>
            <a:miter lim="800000"/>
            <a:headEnd/>
            <a:tailEnd/>
          </a:ln>
        </p:spPr>
      </p:pic>
      <p:sp>
        <p:nvSpPr>
          <p:cNvPr id="18435" name="Title 1"/>
          <p:cNvSpPr>
            <a:spLocks noGrp="1"/>
          </p:cNvSpPr>
          <p:nvPr>
            <p:ph type="title"/>
          </p:nvPr>
        </p:nvSpPr>
        <p:spPr>
          <a:xfrm>
            <a:off x="685800" y="0"/>
            <a:ext cx="7270750" cy="1143000"/>
          </a:xfrm>
        </p:spPr>
        <p:txBody>
          <a:bodyPr/>
          <a:lstStyle/>
          <a:p>
            <a:r>
              <a:rPr lang="en-US" b="1" dirty="0" smtClean="0"/>
              <a:t>TEDF+  Project Status</a:t>
            </a:r>
          </a:p>
        </p:txBody>
      </p:sp>
      <p:sp>
        <p:nvSpPr>
          <p:cNvPr id="18436" name="Content Placeholder 2"/>
          <p:cNvSpPr>
            <a:spLocks noGrp="1"/>
          </p:cNvSpPr>
          <p:nvPr>
            <p:ph idx="1"/>
          </p:nvPr>
        </p:nvSpPr>
        <p:spPr>
          <a:xfrm>
            <a:off x="0" y="990600"/>
            <a:ext cx="8991600" cy="5257800"/>
          </a:xfrm>
        </p:spPr>
        <p:txBody>
          <a:bodyPr/>
          <a:lstStyle/>
          <a:p>
            <a:r>
              <a:rPr lang="en-US" sz="2000" b="1" dirty="0" smtClean="0"/>
              <a:t>Status</a:t>
            </a:r>
          </a:p>
          <a:p>
            <a:pPr lvl="1"/>
            <a:r>
              <a:rPr lang="en-US" sz="1800" dirty="0" smtClean="0"/>
              <a:t>Project Construction Phase is underway</a:t>
            </a:r>
          </a:p>
          <a:p>
            <a:r>
              <a:rPr lang="en-US" sz="2000" b="1" dirty="0" smtClean="0"/>
              <a:t>Schedule</a:t>
            </a:r>
          </a:p>
          <a:p>
            <a:pPr lvl="1"/>
            <a:r>
              <a:rPr lang="en-US" sz="1800" dirty="0" smtClean="0"/>
              <a:t>CD-1  Sep 08 (complete)</a:t>
            </a:r>
          </a:p>
          <a:p>
            <a:pPr lvl="1"/>
            <a:r>
              <a:rPr lang="en-US" sz="1800" dirty="0" smtClean="0"/>
              <a:t>CD-2  Jul 09 (done)</a:t>
            </a:r>
          </a:p>
          <a:p>
            <a:pPr lvl="1"/>
            <a:r>
              <a:rPr lang="en-US" sz="1800" dirty="0" smtClean="0"/>
              <a:t>CD-3 A </a:t>
            </a:r>
          </a:p>
          <a:p>
            <a:pPr lvl="2"/>
            <a:r>
              <a:rPr lang="en-US" sz="1800" dirty="0" smtClean="0"/>
              <a:t>2</a:t>
            </a:r>
            <a:r>
              <a:rPr lang="en-US" sz="1800" baseline="30000" dirty="0" smtClean="0"/>
              <a:t>nd</a:t>
            </a:r>
            <a:r>
              <a:rPr lang="en-US" sz="1800" dirty="0" smtClean="0"/>
              <a:t>  Qtr FY 2010 (done)</a:t>
            </a:r>
          </a:p>
          <a:p>
            <a:pPr lvl="1"/>
            <a:r>
              <a:rPr lang="en-US" sz="1800" dirty="0" smtClean="0"/>
              <a:t>CD-3 B</a:t>
            </a:r>
          </a:p>
          <a:p>
            <a:pPr lvl="2"/>
            <a:r>
              <a:rPr lang="en-US" sz="1800" dirty="0" smtClean="0"/>
              <a:t>4</a:t>
            </a:r>
            <a:r>
              <a:rPr lang="en-US" sz="1800" baseline="30000" dirty="0" smtClean="0"/>
              <a:t>th</a:t>
            </a:r>
            <a:r>
              <a:rPr lang="en-US" sz="1800" dirty="0" smtClean="0"/>
              <a:t> Qtr FY 2010 (done)</a:t>
            </a:r>
          </a:p>
          <a:p>
            <a:pPr lvl="1"/>
            <a:r>
              <a:rPr lang="en-US" sz="1800" dirty="0" smtClean="0"/>
              <a:t>CD-4</a:t>
            </a:r>
          </a:p>
          <a:p>
            <a:pPr lvl="2"/>
            <a:r>
              <a:rPr lang="en-US" sz="1800" dirty="0" smtClean="0"/>
              <a:t>New construction 4th Qtr FY 2012</a:t>
            </a:r>
          </a:p>
          <a:p>
            <a:pPr lvl="2"/>
            <a:r>
              <a:rPr lang="en-US" sz="1800" dirty="0" smtClean="0"/>
              <a:t>Rehab  4</a:t>
            </a:r>
            <a:r>
              <a:rPr lang="en-US" sz="1800" baseline="30000" dirty="0" smtClean="0"/>
              <a:t>th</a:t>
            </a:r>
            <a:r>
              <a:rPr lang="en-US" sz="1800" dirty="0" smtClean="0"/>
              <a:t> Qtr FY 2014</a:t>
            </a:r>
          </a:p>
          <a:p>
            <a:pPr lvl="2"/>
            <a:endParaRPr lang="en-US" sz="1800" dirty="0" smtClean="0"/>
          </a:p>
          <a:p>
            <a:r>
              <a:rPr lang="en-US" sz="2000" dirty="0" smtClean="0"/>
              <a:t>General Plant Project ARRA Funding from Office of Nuclear Physics</a:t>
            </a:r>
          </a:p>
          <a:p>
            <a:pPr lvl="1"/>
            <a:r>
              <a:rPr lang="en-US" sz="1800" dirty="0" smtClean="0"/>
              <a:t>Important ancillary work on buildings such as End Station Refrig. Buiilding</a:t>
            </a:r>
          </a:p>
          <a:p>
            <a:pPr lvl="2"/>
            <a:endParaRPr lang="en-US" sz="1800" dirty="0" smtClean="0"/>
          </a:p>
          <a:p>
            <a:pPr>
              <a:buFont typeface="Wingdings" pitchFamily="2" charset="2"/>
              <a:buNone/>
            </a:pPr>
            <a:endParaRPr lang="en-US" sz="1800" i="1"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14400"/>
          </a:xfrm>
        </p:spPr>
        <p:txBody>
          <a:bodyPr/>
          <a:lstStyle/>
          <a:p>
            <a:r>
              <a:rPr lang="en-US" dirty="0" smtClean="0">
                <a:solidFill>
                  <a:srgbClr val="FF0000"/>
                </a:solidFill>
                <a:effectLst>
                  <a:outerShdw blurRad="50800" dist="38100" dir="13500000" algn="br" rotWithShape="0">
                    <a:prstClr val="black">
                      <a:alpha val="40000"/>
                    </a:prstClr>
                  </a:outerShdw>
                </a:effectLst>
              </a:rPr>
              <a:t>12 </a:t>
            </a:r>
            <a:r>
              <a:rPr lang="en-US" dirty="0" err="1" smtClean="0">
                <a:solidFill>
                  <a:srgbClr val="FF0000"/>
                </a:solidFill>
                <a:effectLst>
                  <a:outerShdw blurRad="50800" dist="38100" dir="13500000" algn="br" rotWithShape="0">
                    <a:prstClr val="black">
                      <a:alpha val="40000"/>
                    </a:prstClr>
                  </a:outerShdw>
                </a:effectLst>
              </a:rPr>
              <a:t>GeV</a:t>
            </a:r>
            <a:r>
              <a:rPr lang="en-US" dirty="0" smtClean="0">
                <a:solidFill>
                  <a:srgbClr val="FF0000"/>
                </a:solidFill>
                <a:effectLst>
                  <a:outerShdw blurRad="50800" dist="38100" dir="13500000" algn="br" rotWithShape="0">
                    <a:prstClr val="black">
                      <a:alpha val="40000"/>
                    </a:prstClr>
                  </a:outerShdw>
                </a:effectLst>
              </a:rPr>
              <a:t> Upgrade Schedule</a:t>
            </a:r>
            <a:endParaRPr lang="en-US" dirty="0"/>
          </a:p>
        </p:txBody>
      </p:sp>
      <p:pic>
        <p:nvPicPr>
          <p:cNvPr id="44034" name="Picture 2"/>
          <p:cNvPicPr>
            <a:picLocks noChangeAspect="1" noChangeArrowheads="1"/>
          </p:cNvPicPr>
          <p:nvPr/>
        </p:nvPicPr>
        <p:blipFill>
          <a:blip r:embed="rId2" cstate="print"/>
          <a:srcRect l="827"/>
          <a:stretch>
            <a:fillRect/>
          </a:stretch>
        </p:blipFill>
        <p:spPr bwMode="auto">
          <a:xfrm>
            <a:off x="0" y="819150"/>
            <a:ext cx="9134475" cy="5581650"/>
          </a:xfrm>
          <a:prstGeom prst="rect">
            <a:avLst/>
          </a:prstGeom>
          <a:noFill/>
          <a:ln w="9525">
            <a:noFill/>
            <a:miter lim="800000"/>
            <a:headEnd/>
            <a:tailEnd/>
          </a:ln>
        </p:spPr>
      </p:pic>
      <p:sp>
        <p:nvSpPr>
          <p:cNvPr id="4" name="TextBox 3"/>
          <p:cNvSpPr txBox="1"/>
          <p:nvPr/>
        </p:nvSpPr>
        <p:spPr>
          <a:xfrm>
            <a:off x="6248400" y="5105400"/>
            <a:ext cx="2895600" cy="1184940"/>
          </a:xfrm>
          <a:prstGeom prst="rect">
            <a:avLst/>
          </a:prstGeom>
          <a:solidFill>
            <a:schemeClr val="bg1"/>
          </a:solidFill>
          <a:ln w="25400">
            <a:solidFill>
              <a:srgbClr val="FF0000"/>
            </a:solidFill>
          </a:ln>
        </p:spPr>
        <p:txBody>
          <a:bodyPr wrap="square" rtlCol="0">
            <a:spAutoFit/>
          </a:bodyPr>
          <a:lstStyle/>
          <a:p>
            <a:pPr marL="0" lvl="2">
              <a:spcBef>
                <a:spcPts val="600"/>
              </a:spcBef>
              <a:buSzPct val="150000"/>
              <a:buNone/>
            </a:pPr>
            <a:r>
              <a:rPr lang="en-US" sz="1400" b="1" dirty="0" smtClean="0">
                <a:solidFill>
                  <a:srgbClr val="FF0000"/>
                </a:solidFill>
                <a:cs typeface="Arial" charset="0"/>
              </a:rPr>
              <a:t>Start of Commissioning:</a:t>
            </a:r>
          </a:p>
          <a:p>
            <a:pPr marL="457200" lvl="2" indent="-171450">
              <a:spcBef>
                <a:spcPts val="600"/>
              </a:spcBef>
              <a:buClr>
                <a:srgbClr val="FF0000"/>
              </a:buClr>
              <a:buSzPct val="150000"/>
              <a:tabLst>
                <a:tab pos="571500" algn="l"/>
              </a:tabLst>
            </a:pPr>
            <a:r>
              <a:rPr lang="en-US" sz="1400" b="1" dirty="0" smtClean="0">
                <a:solidFill>
                  <a:srgbClr val="FF0000"/>
                </a:solidFill>
                <a:cs typeface="Arial" charset="0"/>
              </a:rPr>
              <a:t>Hall A October 2013</a:t>
            </a:r>
          </a:p>
          <a:p>
            <a:pPr marL="457200" lvl="2" indent="-171450">
              <a:spcBef>
                <a:spcPts val="600"/>
              </a:spcBef>
              <a:buClr>
                <a:srgbClr val="FF0000"/>
              </a:buClr>
              <a:buSzPct val="150000"/>
              <a:tabLst>
                <a:tab pos="571500" algn="l"/>
              </a:tabLst>
            </a:pPr>
            <a:r>
              <a:rPr lang="en-US" sz="1400" b="1" dirty="0" smtClean="0">
                <a:solidFill>
                  <a:srgbClr val="FF0000"/>
                </a:solidFill>
                <a:cs typeface="Arial" charset="0"/>
              </a:rPr>
              <a:t>Hall D April 2014</a:t>
            </a:r>
          </a:p>
          <a:p>
            <a:pPr marL="457200" lvl="2" indent="-171450">
              <a:spcBef>
                <a:spcPts val="600"/>
              </a:spcBef>
              <a:buClr>
                <a:srgbClr val="FF0000"/>
              </a:buClr>
              <a:buSzPct val="150000"/>
              <a:tabLst>
                <a:tab pos="571500" algn="l"/>
              </a:tabLst>
            </a:pPr>
            <a:r>
              <a:rPr lang="en-US" sz="1400" b="1" dirty="0" smtClean="0">
                <a:solidFill>
                  <a:srgbClr val="FF0000"/>
                </a:solidFill>
                <a:cs typeface="Arial" charset="0"/>
              </a:rPr>
              <a:t>Halls B and C October 2014</a:t>
            </a:r>
            <a:endParaRPr lang="en-US" sz="1400" b="1" dirty="0">
              <a:solidFill>
                <a:srgbClr val="FF0000"/>
              </a:solidFill>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838200"/>
            <a:ext cx="7877175" cy="2532062"/>
          </a:xfrm>
        </p:spPr>
        <p:txBody>
          <a:bodyPr/>
          <a:lstStyle/>
          <a:p>
            <a:r>
              <a:rPr lang="en-US" sz="2200" u="sng" dirty="0" smtClean="0"/>
              <a:t>Major Procurements (&gt; $500K) nearly complete:</a:t>
            </a:r>
          </a:p>
          <a:p>
            <a:pPr lvl="1"/>
            <a:r>
              <a:rPr lang="en-US" sz="1700" dirty="0" err="1" smtClean="0"/>
              <a:t>cryomodule</a:t>
            </a:r>
            <a:r>
              <a:rPr lang="en-US" sz="1700" dirty="0" smtClean="0"/>
              <a:t> cavities</a:t>
            </a:r>
          </a:p>
          <a:p>
            <a:pPr lvl="1"/>
            <a:r>
              <a:rPr lang="en-US" sz="1700" dirty="0" smtClean="0"/>
              <a:t>beam transport magnets</a:t>
            </a:r>
          </a:p>
          <a:p>
            <a:pPr lvl="1"/>
            <a:r>
              <a:rPr lang="en-US" sz="1700" dirty="0" smtClean="0"/>
              <a:t>cryogenics </a:t>
            </a:r>
            <a:r>
              <a:rPr lang="en-US" sz="1700" dirty="0" err="1" smtClean="0"/>
              <a:t>coldbox</a:t>
            </a:r>
            <a:endParaRPr lang="en-US" sz="1700" dirty="0" smtClean="0"/>
          </a:p>
          <a:p>
            <a:pPr lvl="1"/>
            <a:r>
              <a:rPr lang="en-US" sz="1700" dirty="0" smtClean="0"/>
              <a:t>vacuum valves</a:t>
            </a:r>
          </a:p>
          <a:p>
            <a:pPr lvl="1"/>
            <a:r>
              <a:rPr lang="en-US" sz="1700" dirty="0" smtClean="0"/>
              <a:t>cold tuner</a:t>
            </a:r>
          </a:p>
          <a:p>
            <a:pPr lvl="1"/>
            <a:r>
              <a:rPr lang="en-US" sz="1700" dirty="0" smtClean="0"/>
              <a:t>etc. etc. etc.</a:t>
            </a:r>
          </a:p>
          <a:p>
            <a:pPr lvl="1"/>
            <a:endParaRPr lang="en-US" sz="2000" dirty="0" smtClean="0"/>
          </a:p>
          <a:p>
            <a:pPr lvl="1"/>
            <a:endParaRPr lang="en-US" sz="2000" dirty="0" smtClean="0"/>
          </a:p>
          <a:p>
            <a:pPr lvl="1"/>
            <a:endParaRPr lang="en-US" sz="2000" dirty="0" smtClean="0"/>
          </a:p>
          <a:p>
            <a:pPr lvl="1">
              <a:buFontTx/>
              <a:buNone/>
            </a:pPr>
            <a:r>
              <a:rPr lang="en-US" sz="2000" dirty="0" smtClean="0"/>
              <a:t>                   </a:t>
            </a:r>
          </a:p>
          <a:p>
            <a:pPr lvl="1"/>
            <a:endParaRPr lang="en-US" dirty="0" smtClean="0"/>
          </a:p>
        </p:txBody>
      </p:sp>
      <p:pic>
        <p:nvPicPr>
          <p:cNvPr id="62467" name="Picture 10" descr="4m_dipole 12GeV 002.jpg"/>
          <p:cNvPicPr>
            <a:picLocks noChangeAspect="1" noChangeArrowheads="1"/>
          </p:cNvPicPr>
          <p:nvPr/>
        </p:nvPicPr>
        <p:blipFill>
          <a:blip r:embed="rId2" cstate="print"/>
          <a:srcRect t="28641" r="11446"/>
          <a:stretch>
            <a:fillRect/>
          </a:stretch>
        </p:blipFill>
        <p:spPr bwMode="auto">
          <a:xfrm>
            <a:off x="2819400" y="2057400"/>
            <a:ext cx="3429000" cy="2071687"/>
          </a:xfrm>
          <a:prstGeom prst="rect">
            <a:avLst/>
          </a:prstGeom>
          <a:noFill/>
          <a:ln w="9525">
            <a:noFill/>
            <a:miter lim="800000"/>
            <a:headEnd/>
            <a:tailEnd/>
          </a:ln>
        </p:spPr>
      </p:pic>
      <p:sp>
        <p:nvSpPr>
          <p:cNvPr id="62468" name="Title 1"/>
          <p:cNvSpPr>
            <a:spLocks noGrp="1"/>
          </p:cNvSpPr>
          <p:nvPr>
            <p:ph type="title"/>
          </p:nvPr>
        </p:nvSpPr>
        <p:spPr/>
        <p:txBody>
          <a:bodyPr/>
          <a:lstStyle/>
          <a:p>
            <a:r>
              <a:rPr lang="en-US" sz="2800" dirty="0" smtClean="0">
                <a:solidFill>
                  <a:srgbClr val="C00000"/>
                </a:solidFill>
              </a:rPr>
              <a:t>ACCELERATOR CONSTRUCTION</a:t>
            </a:r>
          </a:p>
        </p:txBody>
      </p:sp>
      <p:grpSp>
        <p:nvGrpSpPr>
          <p:cNvPr id="2" name="Group 19"/>
          <p:cNvGrpSpPr>
            <a:grpSpLocks/>
          </p:cNvGrpSpPr>
          <p:nvPr/>
        </p:nvGrpSpPr>
        <p:grpSpPr bwMode="auto">
          <a:xfrm>
            <a:off x="-152400" y="4038600"/>
            <a:ext cx="4554537" cy="2436812"/>
            <a:chOff x="0" y="3048000"/>
            <a:chExt cx="4554303" cy="2437312"/>
          </a:xfrm>
        </p:grpSpPr>
        <p:pic>
          <p:nvPicPr>
            <p:cNvPr id="62475" name="Picture 2"/>
            <p:cNvPicPr>
              <a:picLocks noChangeAspect="1" noChangeArrowheads="1"/>
            </p:cNvPicPr>
            <p:nvPr/>
          </p:nvPicPr>
          <p:blipFill>
            <a:blip r:embed="rId3" cstate="print"/>
            <a:srcRect/>
            <a:stretch>
              <a:fillRect/>
            </a:stretch>
          </p:blipFill>
          <p:spPr bwMode="auto">
            <a:xfrm>
              <a:off x="0" y="3810000"/>
              <a:ext cx="2216058" cy="1662043"/>
            </a:xfrm>
            <a:prstGeom prst="rect">
              <a:avLst/>
            </a:prstGeom>
            <a:solidFill>
              <a:schemeClr val="bg1"/>
            </a:solidFill>
            <a:ln w="9525">
              <a:noFill/>
              <a:miter lim="800000"/>
              <a:headEnd/>
              <a:tailEnd/>
            </a:ln>
          </p:spPr>
        </p:pic>
        <p:pic>
          <p:nvPicPr>
            <p:cNvPr id="62476" name="Picture 3"/>
            <p:cNvPicPr>
              <a:picLocks noChangeAspect="1" noChangeArrowheads="1"/>
            </p:cNvPicPr>
            <p:nvPr/>
          </p:nvPicPr>
          <p:blipFill>
            <a:blip r:embed="rId4" cstate="print"/>
            <a:srcRect/>
            <a:stretch>
              <a:fillRect/>
            </a:stretch>
          </p:blipFill>
          <p:spPr bwMode="auto">
            <a:xfrm>
              <a:off x="2320554" y="3810000"/>
              <a:ext cx="2233749" cy="1675312"/>
            </a:xfrm>
            <a:prstGeom prst="rect">
              <a:avLst/>
            </a:prstGeom>
            <a:solidFill>
              <a:schemeClr val="bg1"/>
            </a:solidFill>
            <a:ln w="9525">
              <a:noFill/>
              <a:miter lim="800000"/>
              <a:headEnd/>
              <a:tailEnd/>
            </a:ln>
          </p:spPr>
        </p:pic>
        <p:sp>
          <p:nvSpPr>
            <p:cNvPr id="62477" name="TextBox 12"/>
            <p:cNvSpPr txBox="1">
              <a:spLocks noChangeArrowheads="1"/>
            </p:cNvSpPr>
            <p:nvPr/>
          </p:nvSpPr>
          <p:spPr bwMode="auto">
            <a:xfrm>
              <a:off x="321938" y="3048000"/>
              <a:ext cx="3853543" cy="738664"/>
            </a:xfrm>
            <a:prstGeom prst="rect">
              <a:avLst/>
            </a:prstGeom>
            <a:solidFill>
              <a:srgbClr val="FFFFCC"/>
            </a:solidFill>
            <a:ln w="9525">
              <a:noFill/>
              <a:miter lim="800000"/>
              <a:headEnd/>
              <a:tailEnd/>
            </a:ln>
          </p:spPr>
          <p:txBody>
            <a:bodyPr>
              <a:spAutoFit/>
            </a:bodyPr>
            <a:lstStyle/>
            <a:p>
              <a:pPr algn="ctr" eaLnBrk="0" hangingPunct="0"/>
              <a:r>
                <a:rPr lang="en-US" sz="1400">
                  <a:solidFill>
                    <a:srgbClr val="000000"/>
                  </a:solidFill>
                  <a:latin typeface="Arial" pitchFamily="34" charset="0"/>
                </a:rPr>
                <a:t>Beam Transport </a:t>
              </a:r>
            </a:p>
            <a:p>
              <a:pPr algn="ctr" eaLnBrk="0" hangingPunct="0"/>
              <a:r>
                <a:rPr lang="en-US" sz="1400">
                  <a:solidFill>
                    <a:srgbClr val="000000"/>
                  </a:solidFill>
                  <a:latin typeface="Arial" pitchFamily="34" charset="0"/>
                </a:rPr>
                <a:t>Quadrupole Magnets </a:t>
              </a:r>
            </a:p>
            <a:p>
              <a:pPr algn="ctr" eaLnBrk="0" hangingPunct="0"/>
              <a:r>
                <a:rPr lang="en-US" sz="1400">
                  <a:solidFill>
                    <a:srgbClr val="000000"/>
                  </a:solidFill>
                  <a:latin typeface="Arial" pitchFamily="34" charset="0"/>
                </a:rPr>
                <a:t>(114 - total order - on site) </a:t>
              </a:r>
            </a:p>
          </p:txBody>
        </p:sp>
      </p:grpSp>
      <p:sp>
        <p:nvSpPr>
          <p:cNvPr id="62471" name="TextBox 15"/>
          <p:cNvSpPr txBox="1">
            <a:spLocks noChangeArrowheads="1"/>
          </p:cNvSpPr>
          <p:nvPr/>
        </p:nvSpPr>
        <p:spPr bwMode="auto">
          <a:xfrm>
            <a:off x="6229350" y="1393825"/>
            <a:ext cx="2762250" cy="523875"/>
          </a:xfrm>
          <a:prstGeom prst="rect">
            <a:avLst/>
          </a:prstGeom>
          <a:solidFill>
            <a:srgbClr val="FFFFCC"/>
          </a:solidFill>
          <a:ln w="9525">
            <a:noFill/>
            <a:miter lim="800000"/>
            <a:headEnd/>
            <a:tailEnd/>
          </a:ln>
        </p:spPr>
        <p:txBody>
          <a:bodyPr>
            <a:spAutoFit/>
          </a:bodyPr>
          <a:lstStyle/>
          <a:p>
            <a:pPr algn="ctr" eaLnBrk="0" hangingPunct="0"/>
            <a:r>
              <a:rPr lang="en-US" sz="1400">
                <a:solidFill>
                  <a:srgbClr val="000000"/>
                </a:solidFill>
                <a:latin typeface="Arial" pitchFamily="34" charset="0"/>
              </a:rPr>
              <a:t>Cryomodule Cavities </a:t>
            </a:r>
          </a:p>
          <a:p>
            <a:pPr algn="ctr" eaLnBrk="0" hangingPunct="0"/>
            <a:r>
              <a:rPr lang="en-US" sz="1400">
                <a:solidFill>
                  <a:srgbClr val="000000"/>
                </a:solidFill>
                <a:latin typeface="Arial" pitchFamily="34" charset="0"/>
              </a:rPr>
              <a:t>(12 of 80 ordered on site)</a:t>
            </a:r>
          </a:p>
        </p:txBody>
      </p:sp>
      <p:pic>
        <p:nvPicPr>
          <p:cNvPr id="62472" name="Picture 0" descr="JALB_Cavity_1_and_2_after_last_equator_weld_JUN2010_small.jpg"/>
          <p:cNvPicPr>
            <a:picLocks noChangeAspect="1" noChangeArrowheads="1"/>
          </p:cNvPicPr>
          <p:nvPr/>
        </p:nvPicPr>
        <p:blipFill>
          <a:blip r:embed="rId5" cstate="print"/>
          <a:srcRect/>
          <a:stretch>
            <a:fillRect/>
          </a:stretch>
        </p:blipFill>
        <p:spPr bwMode="auto">
          <a:xfrm>
            <a:off x="6088063" y="1987550"/>
            <a:ext cx="2943225" cy="3924300"/>
          </a:xfrm>
          <a:prstGeom prst="rect">
            <a:avLst/>
          </a:prstGeom>
          <a:noFill/>
          <a:ln w="9525">
            <a:noFill/>
            <a:miter lim="800000"/>
            <a:headEnd/>
            <a:tailEnd/>
          </a:ln>
        </p:spPr>
      </p:pic>
      <p:sp>
        <p:nvSpPr>
          <p:cNvPr id="62473" name="TextBox 13"/>
          <p:cNvSpPr txBox="1">
            <a:spLocks noChangeArrowheads="1"/>
          </p:cNvSpPr>
          <p:nvPr/>
        </p:nvSpPr>
        <p:spPr bwMode="auto">
          <a:xfrm>
            <a:off x="2806700" y="2057400"/>
            <a:ext cx="3289300" cy="768350"/>
          </a:xfrm>
          <a:prstGeom prst="rect">
            <a:avLst/>
          </a:prstGeom>
          <a:solidFill>
            <a:srgbClr val="FFFFCC"/>
          </a:solidFill>
          <a:ln w="9525">
            <a:noFill/>
            <a:miter lim="800000"/>
            <a:headEnd/>
            <a:tailEnd/>
          </a:ln>
        </p:spPr>
        <p:txBody>
          <a:bodyPr wrap="square">
            <a:spAutoFit/>
          </a:bodyPr>
          <a:lstStyle/>
          <a:p>
            <a:endParaRPr lang="en-US" sz="4400"/>
          </a:p>
        </p:txBody>
      </p:sp>
      <p:sp>
        <p:nvSpPr>
          <p:cNvPr id="62474" name="TextBox 17"/>
          <p:cNvSpPr txBox="1">
            <a:spLocks noChangeArrowheads="1"/>
          </p:cNvSpPr>
          <p:nvPr/>
        </p:nvSpPr>
        <p:spPr bwMode="auto">
          <a:xfrm>
            <a:off x="2889250" y="2263775"/>
            <a:ext cx="2955925" cy="461963"/>
          </a:xfrm>
          <a:prstGeom prst="rect">
            <a:avLst/>
          </a:prstGeom>
          <a:solidFill>
            <a:srgbClr val="FFFFCC"/>
          </a:solidFill>
          <a:ln w="9525">
            <a:noFill/>
            <a:miter lim="800000"/>
            <a:headEnd/>
            <a:tailEnd/>
          </a:ln>
        </p:spPr>
        <p:txBody>
          <a:bodyPr>
            <a:spAutoFit/>
          </a:bodyPr>
          <a:lstStyle/>
          <a:p>
            <a:pPr algn="ctr" eaLnBrk="0" hangingPunct="0"/>
            <a:r>
              <a:rPr lang="en-US" sz="1200">
                <a:solidFill>
                  <a:srgbClr val="000000"/>
                </a:solidFill>
                <a:latin typeface="Arial" pitchFamily="34" charset="0"/>
              </a:rPr>
              <a:t>4-meter Dipole Magnets</a:t>
            </a:r>
          </a:p>
          <a:p>
            <a:pPr algn="ctr" eaLnBrk="0" hangingPunct="0"/>
            <a:r>
              <a:rPr lang="en-US" sz="1200">
                <a:solidFill>
                  <a:srgbClr val="000000"/>
                </a:solidFill>
                <a:latin typeface="Arial" pitchFamily="34" charset="0"/>
              </a:rPr>
              <a:t>(23 of 37 ordered on site)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400" dirty="0" smtClean="0"/>
              <a:t>12 </a:t>
            </a:r>
            <a:r>
              <a:rPr lang="en-US" sz="2400" dirty="0" err="1" smtClean="0"/>
              <a:t>GeV</a:t>
            </a:r>
            <a:r>
              <a:rPr lang="en-US" sz="2400" dirty="0" smtClean="0"/>
              <a:t> Upgrade – </a:t>
            </a:r>
            <a:r>
              <a:rPr lang="en-US" sz="2400" dirty="0" err="1" smtClean="0"/>
              <a:t>Cryomodule</a:t>
            </a:r>
            <a:r>
              <a:rPr lang="en-US" sz="2400" dirty="0" smtClean="0"/>
              <a:t> Cavity String</a:t>
            </a:r>
            <a:endParaRPr lang="en-US" sz="2400" dirty="0"/>
          </a:p>
        </p:txBody>
      </p:sp>
      <p:pic>
        <p:nvPicPr>
          <p:cNvPr id="6148" name="Picture 4" descr="http://www.jlab.org/~kcarter/C100%20Move/DSC_0220.JPG"/>
          <p:cNvPicPr>
            <a:picLocks noChangeAspect="1" noChangeArrowheads="1"/>
          </p:cNvPicPr>
          <p:nvPr/>
        </p:nvPicPr>
        <p:blipFill>
          <a:blip r:embed="rId2" cstate="print"/>
          <a:srcRect/>
          <a:stretch>
            <a:fillRect/>
          </a:stretch>
        </p:blipFill>
        <p:spPr bwMode="auto">
          <a:xfrm>
            <a:off x="533400" y="914400"/>
            <a:ext cx="8153400" cy="5415802"/>
          </a:xfrm>
          <a:prstGeom prst="rect">
            <a:avLst/>
          </a:prstGeom>
          <a:noFill/>
        </p:spPr>
      </p:pic>
      <p:sp>
        <p:nvSpPr>
          <p:cNvPr id="6" name="TextBox 5"/>
          <p:cNvSpPr txBox="1"/>
          <p:nvPr/>
        </p:nvSpPr>
        <p:spPr>
          <a:xfrm>
            <a:off x="990600" y="5715000"/>
            <a:ext cx="1657377" cy="369332"/>
          </a:xfrm>
          <a:prstGeom prst="rect">
            <a:avLst/>
          </a:prstGeom>
          <a:noFill/>
        </p:spPr>
        <p:txBody>
          <a:bodyPr wrap="none" rtlCol="0">
            <a:spAutoFit/>
          </a:bodyPr>
          <a:lstStyle/>
          <a:p>
            <a:r>
              <a:rPr lang="en-US" dirty="0" smtClean="0"/>
              <a:t>January 4, 2011</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rtlCol="0">
            <a:normAutofit/>
          </a:bodyPr>
          <a:lstStyle/>
          <a:p>
            <a:pPr fontAlgn="auto">
              <a:spcAft>
                <a:spcPts val="0"/>
              </a:spcAft>
              <a:defRPr/>
            </a:pPr>
            <a:r>
              <a:rPr lang="en-US" b="1" dirty="0" smtClean="0">
                <a:solidFill>
                  <a:srgbClr val="FF0000"/>
                </a:solidFill>
                <a:effectLst>
                  <a:outerShdw blurRad="50800" dist="38100" dir="13500000" algn="br" rotWithShape="0">
                    <a:prstClr val="black">
                      <a:alpha val="40000"/>
                    </a:prstClr>
                  </a:outerShdw>
                </a:effectLst>
              </a:rPr>
              <a:t>Physics Equipment Construction</a:t>
            </a:r>
            <a:endParaRPr lang="en-US" dirty="0"/>
          </a:p>
        </p:txBody>
      </p:sp>
      <p:pic>
        <p:nvPicPr>
          <p:cNvPr id="32771" name="Picture 2"/>
          <p:cNvPicPr>
            <a:picLocks noChangeAspect="1" noChangeArrowheads="1"/>
          </p:cNvPicPr>
          <p:nvPr/>
        </p:nvPicPr>
        <p:blipFill>
          <a:blip r:embed="rId3" cstate="print"/>
          <a:srcRect t="1344"/>
          <a:stretch>
            <a:fillRect/>
          </a:stretch>
        </p:blipFill>
        <p:spPr bwMode="auto">
          <a:xfrm>
            <a:off x="381000" y="838200"/>
            <a:ext cx="8447088" cy="5591175"/>
          </a:xfrm>
          <a:prstGeom prst="rect">
            <a:avLst/>
          </a:prstGeom>
          <a:noFill/>
          <a:ln w="9525">
            <a:noFill/>
            <a:miter lim="800000"/>
            <a:headEnd/>
            <a:tailEnd/>
          </a:ln>
        </p:spPr>
      </p:pic>
      <p:sp>
        <p:nvSpPr>
          <p:cNvPr id="6" name="Slide Number Placeholder 5"/>
          <p:cNvSpPr>
            <a:spLocks noGrp="1"/>
          </p:cNvSpPr>
          <p:nvPr>
            <p:ph type="sldNum" sz="quarter" idx="4294967295"/>
          </p:nvPr>
        </p:nvSpPr>
        <p:spPr>
          <a:xfrm>
            <a:off x="6553200" y="6356350"/>
            <a:ext cx="1447800" cy="365125"/>
          </a:xfrm>
          <a:prstGeom prst="rect">
            <a:avLst/>
          </a:prstGeom>
        </p:spPr>
        <p:txBody>
          <a:bodyPr/>
          <a:lstStyle/>
          <a:p>
            <a:pPr>
              <a:defRPr/>
            </a:pPr>
            <a:fld id="{FB83FDBA-743D-4CA4-A962-57FB6AEE89EA}" type="slidenum">
              <a:rPr lang="en-US"/>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0"/>
            <a:ext cx="8229600" cy="792163"/>
          </a:xfrm>
        </p:spPr>
        <p:txBody>
          <a:bodyPr rtlCol="0">
            <a:normAutofit/>
          </a:bodyPr>
          <a:lstStyle/>
          <a:p>
            <a:pPr fontAlgn="auto">
              <a:spcAft>
                <a:spcPts val="0"/>
              </a:spcAft>
              <a:defRPr/>
            </a:pPr>
            <a:r>
              <a:rPr lang="en-US" b="1" dirty="0" smtClean="0">
                <a:solidFill>
                  <a:srgbClr val="FF0000"/>
                </a:solidFill>
                <a:effectLst>
                  <a:outerShdw blurRad="50800" dist="38100" dir="13500000" algn="br" rotWithShape="0">
                    <a:prstClr val="black">
                      <a:alpha val="40000"/>
                    </a:prstClr>
                  </a:outerShdw>
                </a:effectLst>
              </a:rPr>
              <a:t>Physics Equipment Construction</a:t>
            </a:r>
            <a:endParaRPr lang="en-US" dirty="0"/>
          </a:p>
        </p:txBody>
      </p:sp>
      <p:pic>
        <p:nvPicPr>
          <p:cNvPr id="33796" name="Picture 2"/>
          <p:cNvPicPr>
            <a:picLocks noChangeAspect="1" noChangeArrowheads="1"/>
          </p:cNvPicPr>
          <p:nvPr/>
        </p:nvPicPr>
        <p:blipFill>
          <a:blip r:embed="rId3" cstate="print"/>
          <a:srcRect/>
          <a:stretch>
            <a:fillRect/>
          </a:stretch>
        </p:blipFill>
        <p:spPr bwMode="auto">
          <a:xfrm>
            <a:off x="533400" y="833438"/>
            <a:ext cx="8008938" cy="5414962"/>
          </a:xfrm>
          <a:prstGeom prst="rect">
            <a:avLst/>
          </a:prstGeom>
          <a:noFill/>
          <a:ln w="9525">
            <a:noFill/>
            <a:miter lim="800000"/>
            <a:headEnd/>
            <a:tailEnd/>
          </a:ln>
        </p:spPr>
      </p:pic>
      <p:sp>
        <p:nvSpPr>
          <p:cNvPr id="7" name="Slide Number Placeholder 6"/>
          <p:cNvSpPr>
            <a:spLocks noGrp="1"/>
          </p:cNvSpPr>
          <p:nvPr>
            <p:ph type="sldNum" sz="quarter" idx="4294967295"/>
          </p:nvPr>
        </p:nvSpPr>
        <p:spPr>
          <a:xfrm>
            <a:off x="6553200" y="6356350"/>
            <a:ext cx="1447800" cy="365125"/>
          </a:xfrm>
          <a:prstGeom prst="rect">
            <a:avLst/>
          </a:prstGeom>
        </p:spPr>
        <p:txBody>
          <a:bodyPr/>
          <a:lstStyle/>
          <a:p>
            <a:pPr>
              <a:defRPr/>
            </a:pPr>
            <a:fld id="{C0E74B40-9BCF-43C9-A7E6-65C9B8CAFA52}" type="slidenum">
              <a:rPr lang="en-US"/>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M:\facilities\Projects\12_GeV\Construction\Hall_D\Photos\Dec_2010\Hall-D_12-09-10_012.JPG"/>
          <p:cNvPicPr>
            <a:picLocks noChangeAspect="1" noChangeArrowheads="1"/>
          </p:cNvPicPr>
          <p:nvPr/>
        </p:nvPicPr>
        <p:blipFill>
          <a:blip r:embed="rId3" cstate="print"/>
          <a:srcRect b="22222"/>
          <a:stretch>
            <a:fillRect/>
          </a:stretch>
        </p:blipFill>
        <p:spPr bwMode="auto">
          <a:xfrm>
            <a:off x="4572000" y="838200"/>
            <a:ext cx="4572000" cy="2667000"/>
          </a:xfrm>
          <a:prstGeom prst="rect">
            <a:avLst/>
          </a:prstGeom>
          <a:noFill/>
        </p:spPr>
      </p:pic>
      <p:sp>
        <p:nvSpPr>
          <p:cNvPr id="34818" name="Title 1"/>
          <p:cNvSpPr>
            <a:spLocks noGrp="1"/>
          </p:cNvSpPr>
          <p:nvPr>
            <p:ph type="title"/>
          </p:nvPr>
        </p:nvSpPr>
        <p:spPr/>
        <p:txBody>
          <a:bodyPr/>
          <a:lstStyle/>
          <a:p>
            <a:r>
              <a:rPr lang="en-US" dirty="0" smtClean="0"/>
              <a:t>Hall D Status – Dec. 2010</a:t>
            </a:r>
          </a:p>
        </p:txBody>
      </p:sp>
      <p:sp>
        <p:nvSpPr>
          <p:cNvPr id="5" name="Slide Number Placeholder 4"/>
          <p:cNvSpPr>
            <a:spLocks noGrp="1"/>
          </p:cNvSpPr>
          <p:nvPr>
            <p:ph type="sldNum" sz="quarter" idx="4294967295"/>
          </p:nvPr>
        </p:nvSpPr>
        <p:spPr>
          <a:xfrm>
            <a:off x="7467600" y="6356350"/>
            <a:ext cx="533400" cy="365125"/>
          </a:xfrm>
          <a:prstGeom prst="rect">
            <a:avLst/>
          </a:prstGeom>
        </p:spPr>
        <p:txBody>
          <a:bodyPr/>
          <a:lstStyle/>
          <a:p>
            <a:pPr>
              <a:defRPr/>
            </a:pPr>
            <a:fld id="{D19CA749-8B7D-4B15-9598-4E12FD7D3311}" type="slidenum">
              <a:rPr lang="en-US"/>
              <a:pPr>
                <a:defRPr/>
              </a:pPr>
              <a:t>18</a:t>
            </a:fld>
            <a:endParaRPr lang="en-US" dirty="0"/>
          </a:p>
        </p:txBody>
      </p:sp>
      <p:pic>
        <p:nvPicPr>
          <p:cNvPr id="2" name="Picture 2" descr="M:\facilities\Projects\12_GeV\Construction\Hall_D\Photos\Dec_2010\Hall-D_12-08-10_001_RFE-Inspection.jpg"/>
          <p:cNvPicPr>
            <a:picLocks noChangeAspect="1" noChangeArrowheads="1"/>
          </p:cNvPicPr>
          <p:nvPr/>
        </p:nvPicPr>
        <p:blipFill>
          <a:blip r:embed="rId4" cstate="print"/>
          <a:srcRect/>
          <a:stretch>
            <a:fillRect/>
          </a:stretch>
        </p:blipFill>
        <p:spPr bwMode="auto">
          <a:xfrm>
            <a:off x="0" y="838200"/>
            <a:ext cx="4572000" cy="3429000"/>
          </a:xfrm>
          <a:prstGeom prst="rect">
            <a:avLst/>
          </a:prstGeom>
          <a:noFill/>
        </p:spPr>
      </p:pic>
      <p:sp>
        <p:nvSpPr>
          <p:cNvPr id="8" name="TextBox 7"/>
          <p:cNvSpPr txBox="1"/>
          <p:nvPr/>
        </p:nvSpPr>
        <p:spPr>
          <a:xfrm>
            <a:off x="228600" y="4800600"/>
            <a:ext cx="3591048" cy="707886"/>
          </a:xfrm>
          <a:prstGeom prst="rect">
            <a:avLst/>
          </a:prstGeom>
          <a:noFill/>
        </p:spPr>
        <p:txBody>
          <a:bodyPr wrap="none" rtlCol="0">
            <a:spAutoFit/>
          </a:bodyPr>
          <a:lstStyle/>
          <a:p>
            <a:r>
              <a:rPr lang="en-US" sz="2000" b="1" dirty="0" smtClean="0">
                <a:solidFill>
                  <a:srgbClr val="C00000"/>
                </a:solidFill>
                <a:latin typeface="Arial" pitchFamily="34" charset="0"/>
                <a:cs typeface="Arial" pitchFamily="34" charset="0"/>
              </a:rPr>
              <a:t>Ready For Equipment (RFE)</a:t>
            </a:r>
          </a:p>
          <a:p>
            <a:r>
              <a:rPr lang="en-US" sz="2000" b="1" dirty="0" smtClean="0">
                <a:solidFill>
                  <a:srgbClr val="C00000"/>
                </a:solidFill>
                <a:latin typeface="Arial" pitchFamily="34" charset="0"/>
                <a:cs typeface="Arial" pitchFamily="34" charset="0"/>
              </a:rPr>
              <a:t>Dec. 28, 2010</a:t>
            </a:r>
          </a:p>
        </p:txBody>
      </p:sp>
      <p:pic>
        <p:nvPicPr>
          <p:cNvPr id="2052" name="Picture 4" descr="M:\facilities\Projects\12_GeV\Construction\Hall_D\Photos\Dec_2010\Hall-D_12-03-10_011_Inspection.JPG"/>
          <p:cNvPicPr>
            <a:picLocks noChangeAspect="1" noChangeArrowheads="1"/>
          </p:cNvPicPr>
          <p:nvPr/>
        </p:nvPicPr>
        <p:blipFill>
          <a:blip r:embed="rId5" cstate="print"/>
          <a:srcRect t="18079"/>
          <a:stretch>
            <a:fillRect/>
          </a:stretch>
        </p:blipFill>
        <p:spPr bwMode="auto">
          <a:xfrm>
            <a:off x="4572000" y="3581400"/>
            <a:ext cx="4495800" cy="27622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z="2400" dirty="0" smtClean="0"/>
              <a:t>Upgrade Project Comments</a:t>
            </a:r>
            <a:endParaRPr lang="en-US" sz="2400" dirty="0"/>
          </a:p>
        </p:txBody>
      </p:sp>
      <p:sp>
        <p:nvSpPr>
          <p:cNvPr id="3" name="Content Placeholder 2"/>
          <p:cNvSpPr>
            <a:spLocks noGrp="1"/>
          </p:cNvSpPr>
          <p:nvPr>
            <p:ph idx="1"/>
          </p:nvPr>
        </p:nvSpPr>
        <p:spPr>
          <a:xfrm>
            <a:off x="152400" y="914400"/>
            <a:ext cx="8839200" cy="5486400"/>
          </a:xfrm>
        </p:spPr>
        <p:txBody>
          <a:bodyPr/>
          <a:lstStyle/>
          <a:p>
            <a:r>
              <a:rPr lang="en-US" sz="2000" b="1" dirty="0" smtClean="0"/>
              <a:t>12 </a:t>
            </a:r>
            <a:r>
              <a:rPr lang="en-US" sz="2000" b="1" dirty="0" err="1" smtClean="0"/>
              <a:t>GeV</a:t>
            </a:r>
            <a:r>
              <a:rPr lang="en-US" sz="2000" b="1" dirty="0" smtClean="0"/>
              <a:t> Project Status</a:t>
            </a:r>
          </a:p>
          <a:p>
            <a:endParaRPr lang="en-US" sz="2000" dirty="0" smtClean="0"/>
          </a:p>
          <a:p>
            <a:pPr marL="225425" indent="-225425"/>
            <a:r>
              <a:rPr lang="en-US" sz="2000" dirty="0" smtClean="0"/>
              <a:t> Funding was $145M through FY10 and has risen with CR Financial Plan transfers (not full 2011)</a:t>
            </a:r>
          </a:p>
          <a:p>
            <a:pPr marL="225425" indent="-225425"/>
            <a:endParaRPr lang="en-US" sz="2000" dirty="0" smtClean="0"/>
          </a:p>
          <a:p>
            <a:pPr marL="225425" indent="-225425"/>
            <a:r>
              <a:rPr lang="en-US" sz="2000" dirty="0" smtClean="0"/>
              <a:t>Performance measures continue to be good</a:t>
            </a:r>
          </a:p>
          <a:p>
            <a:pPr marL="225425" indent="-225425"/>
            <a:endParaRPr lang="en-US" sz="2000" dirty="0" smtClean="0"/>
          </a:p>
          <a:p>
            <a:pPr marL="225425" indent="-225425"/>
            <a:r>
              <a:rPr lang="en-US" sz="2000" dirty="0" smtClean="0"/>
              <a:t>Staffing continues to grow appropriately, currently 140-150 FTE.</a:t>
            </a:r>
          </a:p>
          <a:p>
            <a:pPr marL="225425" indent="-225425"/>
            <a:endParaRPr lang="en-US" sz="2000" dirty="0" smtClean="0"/>
          </a:p>
          <a:p>
            <a:endParaRPr lang="en-US" sz="1600" dirty="0" smtClean="0"/>
          </a:p>
          <a:p>
            <a:endParaRPr lang="en-US" sz="1600" dirty="0" smtClean="0"/>
          </a:p>
          <a:p>
            <a:pPr marL="225425" indent="-225425"/>
            <a:endParaRPr lang="en-US" sz="1600" dirty="0" smtClean="0"/>
          </a:p>
          <a:p>
            <a:pPr marL="225425" indent="-225425"/>
            <a:endParaRPr lang="en-US" sz="1600" dirty="0" smtClean="0"/>
          </a:p>
          <a:p>
            <a:pPr marL="225425" indent="-225425"/>
            <a:endParaRPr lang="en-US" sz="1600" dirty="0" smtClean="0"/>
          </a:p>
          <a:p>
            <a:pPr marL="225425" indent="-225425">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p:spPr>
        <p:txBody>
          <a:bodyPr/>
          <a:lstStyle/>
          <a:p>
            <a:r>
              <a:rPr lang="en-US" dirty="0" smtClean="0">
                <a:latin typeface="Arial" pitchFamily="34" charset="0"/>
                <a:cs typeface="Arial" pitchFamily="34" charset="0"/>
              </a:rPr>
              <a:t>Outline</a:t>
            </a:r>
            <a:endParaRPr lang="en-US" dirty="0"/>
          </a:p>
        </p:txBody>
      </p:sp>
      <p:graphicFrame>
        <p:nvGraphicFramePr>
          <p:cNvPr id="4" name="Table 3"/>
          <p:cNvGraphicFramePr>
            <a:graphicFrameLocks noGrp="1"/>
          </p:cNvGraphicFramePr>
          <p:nvPr/>
        </p:nvGraphicFramePr>
        <p:xfrm>
          <a:off x="76200" y="944005"/>
          <a:ext cx="8686800" cy="5455920"/>
        </p:xfrm>
        <a:graphic>
          <a:graphicData uri="http://schemas.openxmlformats.org/drawingml/2006/table">
            <a:tbl>
              <a:tblPr firstRow="1" bandRow="1">
                <a:tableStyleId>{073A0DAA-6AF3-43AB-8588-CEC1D06C72B9}</a:tableStyleId>
              </a:tblPr>
              <a:tblGrid>
                <a:gridCol w="8686800"/>
              </a:tblGrid>
              <a:tr h="385412">
                <a:tc>
                  <a:txBody>
                    <a:bodyPr/>
                    <a:lstStyle/>
                    <a:p>
                      <a:endParaRPr lang="en-US" sz="2000" b="1" dirty="0"/>
                    </a:p>
                  </a:txBody>
                  <a:tcPr anchor="b"/>
                </a:tc>
              </a:tr>
              <a:tr h="4995183">
                <a:tc>
                  <a:txBody>
                    <a:bodyPr/>
                    <a:lstStyle/>
                    <a:p>
                      <a:pPr lvl="0">
                        <a:buFont typeface="Arial" pitchFamily="34" charset="0"/>
                        <a:buNone/>
                      </a:pPr>
                      <a:endParaRPr lang="en-US" sz="1000" dirty="0" smtClean="0"/>
                    </a:p>
                    <a:p>
                      <a:pPr marL="909638" lvl="1" indent="-447675">
                        <a:spcAft>
                          <a:spcPts val="600"/>
                        </a:spcAft>
                        <a:buFont typeface="Arial" pitchFamily="34" charset="0"/>
                        <a:buChar char="•"/>
                      </a:pPr>
                      <a:r>
                        <a:rPr lang="en-US" sz="2800" kern="1200" dirty="0" smtClean="0">
                          <a:solidFill>
                            <a:schemeClr val="dk1"/>
                          </a:solidFill>
                          <a:latin typeface="+mn-lt"/>
                          <a:ea typeface="+mn-ea"/>
                          <a:cs typeface="+mn-cs"/>
                        </a:rPr>
                        <a:t>Strategic Planning</a:t>
                      </a:r>
                    </a:p>
                    <a:p>
                      <a:pPr marL="909638" lvl="1" indent="-447675">
                        <a:spcAft>
                          <a:spcPts val="600"/>
                        </a:spcAft>
                        <a:buFont typeface="Arial" pitchFamily="34" charset="0"/>
                        <a:buChar char="•"/>
                      </a:pPr>
                      <a:endParaRPr lang="en-US" sz="1000" kern="1200" dirty="0" smtClean="0">
                        <a:solidFill>
                          <a:schemeClr val="dk1"/>
                        </a:solidFill>
                        <a:latin typeface="+mn-lt"/>
                        <a:ea typeface="+mn-ea"/>
                        <a:cs typeface="+mn-cs"/>
                      </a:endParaRPr>
                    </a:p>
                    <a:p>
                      <a:pPr marL="909638" lvl="1" indent="-447675">
                        <a:spcAft>
                          <a:spcPts val="600"/>
                        </a:spcAft>
                        <a:buFont typeface="Arial" pitchFamily="34" charset="0"/>
                        <a:buChar char="•"/>
                      </a:pPr>
                      <a:r>
                        <a:rPr lang="en-US" sz="2800" kern="1200" dirty="0" smtClean="0">
                          <a:solidFill>
                            <a:schemeClr val="dk1"/>
                          </a:solidFill>
                          <a:latin typeface="+mn-lt"/>
                          <a:ea typeface="+mn-ea"/>
                          <a:cs typeface="+mn-cs"/>
                        </a:rPr>
                        <a:t>Budget Remarks</a:t>
                      </a:r>
                    </a:p>
                    <a:p>
                      <a:pPr marL="909638" lvl="1" indent="-447675">
                        <a:spcAft>
                          <a:spcPts val="600"/>
                        </a:spcAft>
                        <a:buFont typeface="Arial" pitchFamily="34" charset="0"/>
                        <a:buChar char="•"/>
                      </a:pPr>
                      <a:endParaRPr lang="en-US" sz="1000" kern="1200" dirty="0" smtClean="0">
                        <a:solidFill>
                          <a:schemeClr val="dk1"/>
                        </a:solidFill>
                        <a:latin typeface="+mn-lt"/>
                        <a:ea typeface="+mn-ea"/>
                        <a:cs typeface="+mn-cs"/>
                      </a:endParaRPr>
                    </a:p>
                    <a:p>
                      <a:pPr marL="909638" lvl="1" indent="-447675">
                        <a:spcAft>
                          <a:spcPts val="600"/>
                        </a:spcAft>
                        <a:buFont typeface="Arial" pitchFamily="34" charset="0"/>
                        <a:buChar char="•"/>
                      </a:pPr>
                      <a:r>
                        <a:rPr lang="en-US" sz="2800" kern="1200" dirty="0" smtClean="0">
                          <a:solidFill>
                            <a:schemeClr val="dk1"/>
                          </a:solidFill>
                          <a:latin typeface="+mn-lt"/>
                          <a:ea typeface="+mn-ea"/>
                          <a:cs typeface="+mn-cs"/>
                        </a:rPr>
                        <a:t>TEDF Project </a:t>
                      </a:r>
                    </a:p>
                    <a:p>
                      <a:pPr marL="909638" lvl="1" indent="-447675">
                        <a:spcAft>
                          <a:spcPts val="600"/>
                        </a:spcAft>
                        <a:buFont typeface="Arial" pitchFamily="34" charset="0"/>
                        <a:buChar char="•"/>
                      </a:pPr>
                      <a:endParaRPr lang="en-US" sz="1000" kern="1200" dirty="0" smtClean="0">
                        <a:solidFill>
                          <a:schemeClr val="dk1"/>
                        </a:solidFill>
                        <a:latin typeface="+mn-lt"/>
                        <a:ea typeface="+mn-ea"/>
                        <a:cs typeface="+mn-cs"/>
                      </a:endParaRPr>
                    </a:p>
                    <a:p>
                      <a:pPr marL="909638" lvl="1" indent="-447675">
                        <a:spcAft>
                          <a:spcPts val="600"/>
                        </a:spcAft>
                        <a:buFont typeface="Arial" pitchFamily="34" charset="0"/>
                        <a:buChar char="•"/>
                      </a:pPr>
                      <a:r>
                        <a:rPr lang="en-US" sz="2800" kern="1200" dirty="0" smtClean="0">
                          <a:solidFill>
                            <a:schemeClr val="dk1"/>
                          </a:solidFill>
                          <a:latin typeface="+mn-lt"/>
                          <a:ea typeface="+mn-ea"/>
                          <a:cs typeface="+mn-cs"/>
                        </a:rPr>
                        <a:t>12 </a:t>
                      </a:r>
                      <a:r>
                        <a:rPr lang="en-US" sz="2800" kern="1200" dirty="0" err="1" smtClean="0">
                          <a:solidFill>
                            <a:schemeClr val="dk1"/>
                          </a:solidFill>
                          <a:latin typeface="+mn-lt"/>
                          <a:ea typeface="+mn-ea"/>
                          <a:cs typeface="+mn-cs"/>
                        </a:rPr>
                        <a:t>GeV</a:t>
                      </a:r>
                      <a:r>
                        <a:rPr lang="en-US" sz="2800" kern="1200" dirty="0" smtClean="0">
                          <a:solidFill>
                            <a:schemeClr val="dk1"/>
                          </a:solidFill>
                          <a:latin typeface="+mn-lt"/>
                          <a:ea typeface="+mn-ea"/>
                          <a:cs typeface="+mn-cs"/>
                        </a:rPr>
                        <a:t> Project Status</a:t>
                      </a:r>
                    </a:p>
                    <a:p>
                      <a:pPr marL="909638" lvl="1" indent="-447675">
                        <a:spcAft>
                          <a:spcPts val="600"/>
                        </a:spcAft>
                        <a:buFont typeface="Arial" pitchFamily="34" charset="0"/>
                        <a:buChar char="•"/>
                      </a:pPr>
                      <a:endParaRPr lang="en-US" sz="1000" kern="1200" dirty="0" smtClean="0">
                        <a:solidFill>
                          <a:schemeClr val="dk1"/>
                        </a:solidFill>
                        <a:latin typeface="+mn-lt"/>
                        <a:ea typeface="+mn-ea"/>
                        <a:cs typeface="+mn-cs"/>
                      </a:endParaRPr>
                    </a:p>
                    <a:p>
                      <a:pPr marL="909638" lvl="1" indent="-447675">
                        <a:spcAft>
                          <a:spcPts val="600"/>
                        </a:spcAft>
                        <a:buFont typeface="Arial" pitchFamily="34" charset="0"/>
                        <a:buChar char="•"/>
                      </a:pPr>
                      <a:r>
                        <a:rPr lang="en-US" sz="2800" kern="1200" dirty="0" smtClean="0">
                          <a:solidFill>
                            <a:schemeClr val="dk1"/>
                          </a:solidFill>
                          <a:latin typeface="+mn-lt"/>
                          <a:ea typeface="+mn-ea"/>
                          <a:cs typeface="+mn-cs"/>
                        </a:rPr>
                        <a:t>FEL/Photon Science</a:t>
                      </a:r>
                    </a:p>
                    <a:p>
                      <a:pPr marL="909638" lvl="1" indent="-447675">
                        <a:spcAft>
                          <a:spcPts val="600"/>
                        </a:spcAft>
                        <a:buFont typeface="Arial" pitchFamily="34" charset="0"/>
                        <a:buChar char="•"/>
                      </a:pPr>
                      <a:endParaRPr lang="en-US" sz="1000" kern="1200" dirty="0" smtClean="0">
                        <a:solidFill>
                          <a:schemeClr val="dk1"/>
                        </a:solidFill>
                        <a:latin typeface="+mn-lt"/>
                        <a:ea typeface="+mn-ea"/>
                        <a:cs typeface="+mn-cs"/>
                      </a:endParaRPr>
                    </a:p>
                    <a:p>
                      <a:pPr marL="909638" lvl="1" indent="-447675">
                        <a:spcAft>
                          <a:spcPts val="600"/>
                        </a:spcAft>
                        <a:buFont typeface="Arial" pitchFamily="34" charset="0"/>
                        <a:buChar char="•"/>
                      </a:pPr>
                      <a:r>
                        <a:rPr lang="en-US" sz="2800" kern="1200" dirty="0" smtClean="0">
                          <a:solidFill>
                            <a:schemeClr val="dk1"/>
                          </a:solidFill>
                          <a:latin typeface="+mn-lt"/>
                          <a:ea typeface="+mn-ea"/>
                          <a:cs typeface="+mn-cs"/>
                        </a:rPr>
                        <a:t>EIC</a:t>
                      </a:r>
                    </a:p>
                    <a:p>
                      <a:pPr marL="909638" lvl="1" indent="-447675">
                        <a:spcAft>
                          <a:spcPts val="600"/>
                        </a:spcAft>
                        <a:buFont typeface="Arial" pitchFamily="34" charset="0"/>
                        <a:buChar char="•"/>
                      </a:pPr>
                      <a:endParaRPr lang="en-US" sz="1000" kern="1200" dirty="0" smtClean="0">
                        <a:solidFill>
                          <a:schemeClr val="dk1"/>
                        </a:solidFill>
                        <a:latin typeface="+mn-lt"/>
                        <a:ea typeface="+mn-ea"/>
                        <a:cs typeface="+mn-cs"/>
                      </a:endParaRPr>
                    </a:p>
                    <a:p>
                      <a:pPr marL="909638" lvl="1" indent="-447675">
                        <a:spcAft>
                          <a:spcPts val="600"/>
                        </a:spcAft>
                        <a:buFont typeface="Arial" pitchFamily="34" charset="0"/>
                        <a:buChar char="•"/>
                      </a:pPr>
                      <a:r>
                        <a:rPr lang="en-US" sz="2800" kern="1200" dirty="0" smtClean="0">
                          <a:solidFill>
                            <a:schemeClr val="dk1"/>
                          </a:solidFill>
                          <a:latin typeface="+mn-lt"/>
                          <a:ea typeface="+mn-ea"/>
                          <a:cs typeface="+mn-cs"/>
                        </a:rPr>
                        <a:t>Summary</a:t>
                      </a:r>
                    </a:p>
                  </a:txBody>
                  <a:tcPr>
                    <a:solidFill>
                      <a:schemeClr val="accent3">
                        <a:lumMod val="85000"/>
                      </a:schemeClr>
                    </a:solidFill>
                  </a:tcPr>
                </a:tc>
              </a:tr>
            </a:tbl>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z="2400" dirty="0" smtClean="0"/>
              <a:t>12 </a:t>
            </a:r>
            <a:r>
              <a:rPr lang="en-US" sz="2400" dirty="0" err="1" smtClean="0"/>
              <a:t>GeV</a:t>
            </a:r>
            <a:r>
              <a:rPr lang="en-US" sz="2400" dirty="0" smtClean="0"/>
              <a:t> Project Comments </a:t>
            </a:r>
            <a:endParaRPr lang="en-US" sz="2400" dirty="0"/>
          </a:p>
        </p:txBody>
      </p:sp>
      <p:sp>
        <p:nvSpPr>
          <p:cNvPr id="3" name="Content Placeholder 2"/>
          <p:cNvSpPr>
            <a:spLocks noGrp="1"/>
          </p:cNvSpPr>
          <p:nvPr>
            <p:ph idx="1"/>
          </p:nvPr>
        </p:nvSpPr>
        <p:spPr>
          <a:xfrm>
            <a:off x="152400" y="914400"/>
            <a:ext cx="8839200" cy="5486400"/>
          </a:xfrm>
        </p:spPr>
        <p:txBody>
          <a:bodyPr/>
          <a:lstStyle/>
          <a:p>
            <a:pPr marL="225425" indent="-225425"/>
            <a:r>
              <a:rPr lang="en-US" sz="2000" b="1" dirty="0" smtClean="0"/>
              <a:t>A Fall Lehman review was held which was critical of the Hall D Solenoid progress and of the SVT plans. </a:t>
            </a:r>
          </a:p>
          <a:p>
            <a:pPr marL="1025525" lvl="2" indent="-225425"/>
            <a:r>
              <a:rPr lang="en-US" sz="1800" b="1" dirty="0" smtClean="0">
                <a:solidFill>
                  <a:srgbClr val="00B050"/>
                </a:solidFill>
              </a:rPr>
              <a:t>Following strengthening of the Hall D Solenoid team, considerable progress was made, one coil was successfully tested at 85% full current (sufficient for physics) before the holidays.</a:t>
            </a:r>
          </a:p>
          <a:p>
            <a:pPr marL="1025525" lvl="2" indent="-225425"/>
            <a:r>
              <a:rPr lang="en-US" sz="1800" b="1" dirty="0" smtClean="0">
                <a:solidFill>
                  <a:srgbClr val="00B050"/>
                </a:solidFill>
              </a:rPr>
              <a:t>Design work on “backup” magnet enabled by new engineer hire.</a:t>
            </a:r>
            <a:endParaRPr lang="en-US" sz="1800" dirty="0" smtClean="0">
              <a:solidFill>
                <a:srgbClr val="00B050"/>
              </a:solidFill>
            </a:endParaRPr>
          </a:p>
          <a:p>
            <a:pPr marL="225425" indent="-225425"/>
            <a:r>
              <a:rPr lang="en-US" sz="2000" b="1" dirty="0" smtClean="0"/>
              <a:t>A December Lehman mini-review gave us a clean bill of health.</a:t>
            </a:r>
          </a:p>
          <a:p>
            <a:pPr marL="225425" indent="-225425"/>
            <a:r>
              <a:rPr lang="en-US" sz="2000" b="1" dirty="0" smtClean="0"/>
              <a:t>Separate discussions with ONP about our contingency deployment plan were very positive.</a:t>
            </a:r>
          </a:p>
          <a:p>
            <a:pPr marL="225425" indent="-225425"/>
            <a:endParaRPr lang="en-US" sz="2000" b="1" dirty="0" smtClean="0"/>
          </a:p>
          <a:p>
            <a:pPr marL="225425" indent="-225425"/>
            <a:r>
              <a:rPr lang="en-US" sz="2000" b="1" dirty="0" smtClean="0"/>
              <a:t>The current plan calls for (if all goes well, only) a mini review in May 2011.</a:t>
            </a:r>
          </a:p>
          <a:p>
            <a:pPr marL="225425" indent="-225425"/>
            <a:r>
              <a:rPr lang="en-US" sz="2000" b="1" dirty="0" smtClean="0"/>
              <a:t>Next Full review in September 2011.</a:t>
            </a:r>
          </a:p>
          <a:p>
            <a:pPr marL="625475" lvl="1" indent="-225425"/>
            <a:r>
              <a:rPr lang="en-US" sz="1800" b="1" dirty="0" smtClean="0">
                <a:solidFill>
                  <a:srgbClr val="00B050"/>
                </a:solidFill>
              </a:rPr>
              <a:t>Hall D Ready For  Equipment – December 28, 2010</a:t>
            </a:r>
          </a:p>
          <a:p>
            <a:pPr marL="625475" lvl="1" indent="-225425"/>
            <a:r>
              <a:rPr lang="en-US" sz="1800" b="1" dirty="0" smtClean="0">
                <a:solidFill>
                  <a:srgbClr val="00B050"/>
                </a:solidFill>
              </a:rPr>
              <a:t>On track for six-month 12 </a:t>
            </a:r>
            <a:r>
              <a:rPr lang="en-US" sz="1800" b="1" dirty="0" err="1" smtClean="0">
                <a:solidFill>
                  <a:srgbClr val="00B050"/>
                </a:solidFill>
              </a:rPr>
              <a:t>GeV</a:t>
            </a:r>
            <a:r>
              <a:rPr lang="en-US" sz="1800" b="1" dirty="0" smtClean="0">
                <a:solidFill>
                  <a:srgbClr val="00B050"/>
                </a:solidFill>
              </a:rPr>
              <a:t> Upgrade installation starting May 2011 including tunnel stub connection to Hall D</a:t>
            </a:r>
            <a:endParaRPr lang="en-US" sz="1800" dirty="0" smtClean="0">
              <a:solidFill>
                <a:srgbClr val="00B050"/>
              </a:solidFill>
            </a:endParaRPr>
          </a:p>
          <a:p>
            <a:pPr marL="1939925" lvl="4" indent="-225425"/>
            <a:endParaRPr lang="en-US" sz="1800" dirty="0" smtClean="0">
              <a:solidFill>
                <a:srgbClr val="00B050"/>
              </a:solidFill>
            </a:endParaRPr>
          </a:p>
          <a:p>
            <a:endParaRPr lang="en-US" sz="1600" dirty="0" smtClean="0"/>
          </a:p>
          <a:p>
            <a:endParaRPr lang="en-US" sz="1600" dirty="0" smtClean="0"/>
          </a:p>
          <a:p>
            <a:pPr marL="225425" indent="-225425"/>
            <a:endParaRPr lang="en-US" sz="1600" dirty="0" smtClean="0"/>
          </a:p>
          <a:p>
            <a:pPr marL="225425" indent="-225425"/>
            <a:endParaRPr lang="en-US" sz="1600" dirty="0" smtClean="0"/>
          </a:p>
          <a:p>
            <a:pPr marL="225425" indent="-225425"/>
            <a:endParaRPr lang="en-US" sz="1600" dirty="0" smtClean="0"/>
          </a:p>
          <a:p>
            <a:pPr marL="225425" indent="-225425">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5657850"/>
            <a:ext cx="9144000" cy="1257300"/>
          </a:xfrm>
          <a:prstGeom prst="rect">
            <a:avLst/>
          </a:prstGeom>
          <a:solidFill>
            <a:schemeClr val="bg1"/>
          </a:solidFill>
          <a:ln w="9525">
            <a:noFill/>
            <a:miter lim="800000"/>
            <a:headEnd/>
            <a:tailEnd/>
          </a:ln>
        </p:spPr>
        <p:txBody>
          <a:bodyPr wrap="none" anchor="ctr"/>
          <a:lstStyle/>
          <a:p>
            <a:pPr algn="l" rtl="0" eaLnBrk="0" fontAlgn="base" hangingPunct="0">
              <a:spcBef>
                <a:spcPct val="0"/>
              </a:spcBef>
              <a:spcAft>
                <a:spcPct val="0"/>
              </a:spcAft>
            </a:pPr>
            <a:endParaRPr lang="en-US" sz="2400" kern="1200">
              <a:solidFill>
                <a:srgbClr val="000000"/>
              </a:solidFill>
              <a:latin typeface="Times" pitchFamily="-107" charset="0"/>
              <a:ea typeface="MS PGothic" pitchFamily="34" charset="-128"/>
              <a:cs typeface="+mn-cs"/>
            </a:endParaRPr>
          </a:p>
        </p:txBody>
      </p:sp>
      <p:sp>
        <p:nvSpPr>
          <p:cNvPr id="33795" name="Rectangle 4"/>
          <p:cNvSpPr>
            <a:spLocks noGrp="1" noChangeArrowheads="1"/>
          </p:cNvSpPr>
          <p:nvPr>
            <p:ph type="title"/>
          </p:nvPr>
        </p:nvSpPr>
        <p:spPr>
          <a:xfrm>
            <a:off x="0" y="76200"/>
            <a:ext cx="8731250" cy="671513"/>
          </a:xfrm>
        </p:spPr>
        <p:txBody>
          <a:bodyPr/>
          <a:lstStyle/>
          <a:p>
            <a:r>
              <a:rPr lang="en-US" sz="2800" dirty="0" smtClean="0">
                <a:solidFill>
                  <a:schemeClr val="tx1"/>
                </a:solidFill>
                <a:latin typeface="Times New Roman" pitchFamily="18" charset="0"/>
                <a:cs typeface="Times New Roman" pitchFamily="18" charset="0"/>
              </a:rPr>
              <a:t>Existing JLab IR/UV Light Source</a:t>
            </a:r>
          </a:p>
        </p:txBody>
      </p:sp>
      <p:sp>
        <p:nvSpPr>
          <p:cNvPr id="33796" name="Rectangle 6"/>
          <p:cNvSpPr>
            <a:spLocks noChangeArrowheads="1"/>
          </p:cNvSpPr>
          <p:nvPr/>
        </p:nvSpPr>
        <p:spPr bwMode="auto">
          <a:xfrm>
            <a:off x="6408738" y="3989388"/>
            <a:ext cx="1843087" cy="582612"/>
          </a:xfrm>
          <a:prstGeom prst="rect">
            <a:avLst/>
          </a:prstGeom>
          <a:solidFill>
            <a:srgbClr val="FFFFFF"/>
          </a:solidFill>
          <a:ln w="9525">
            <a:noFill/>
            <a:miter lim="800000"/>
            <a:headEnd/>
            <a:tailEnd/>
          </a:ln>
        </p:spPr>
        <p:txBody>
          <a:bodyPr wrap="none" anchor="ctr"/>
          <a:lstStyle/>
          <a:p>
            <a:pPr algn="l" rtl="0" eaLnBrk="0" fontAlgn="base" hangingPunct="0">
              <a:spcBef>
                <a:spcPct val="0"/>
              </a:spcBef>
              <a:spcAft>
                <a:spcPct val="0"/>
              </a:spcAft>
            </a:pPr>
            <a:endParaRPr lang="en-US" sz="2400" kern="1200">
              <a:solidFill>
                <a:srgbClr val="000000"/>
              </a:solidFill>
              <a:latin typeface="Times" pitchFamily="-107" charset="0"/>
              <a:ea typeface="MS PGothic" pitchFamily="34" charset="-128"/>
              <a:cs typeface="+mn-cs"/>
            </a:endParaRPr>
          </a:p>
        </p:txBody>
      </p:sp>
      <p:sp>
        <p:nvSpPr>
          <p:cNvPr id="33797" name="Rectangle 7"/>
          <p:cNvSpPr>
            <a:spLocks noChangeArrowheads="1"/>
          </p:cNvSpPr>
          <p:nvPr/>
        </p:nvSpPr>
        <p:spPr bwMode="auto">
          <a:xfrm>
            <a:off x="3211513" y="6465888"/>
            <a:ext cx="5054600" cy="392112"/>
          </a:xfrm>
          <a:prstGeom prst="rect">
            <a:avLst/>
          </a:prstGeom>
          <a:solidFill>
            <a:srgbClr val="FFFFFF"/>
          </a:solidFill>
          <a:ln w="9525">
            <a:noFill/>
            <a:miter lim="800000"/>
            <a:headEnd/>
            <a:tailEnd/>
          </a:ln>
        </p:spPr>
        <p:txBody>
          <a:bodyPr wrap="none" anchor="ctr"/>
          <a:lstStyle/>
          <a:p>
            <a:pPr algn="l" rtl="0" eaLnBrk="0" fontAlgn="base" hangingPunct="0">
              <a:spcBef>
                <a:spcPct val="0"/>
              </a:spcBef>
              <a:spcAft>
                <a:spcPct val="0"/>
              </a:spcAft>
            </a:pPr>
            <a:endParaRPr lang="en-US" sz="2400" kern="1200">
              <a:solidFill>
                <a:srgbClr val="000000"/>
              </a:solidFill>
              <a:latin typeface="Times" pitchFamily="-107" charset="0"/>
              <a:ea typeface="MS PGothic" pitchFamily="34" charset="-128"/>
              <a:cs typeface="+mn-cs"/>
            </a:endParaRPr>
          </a:p>
        </p:txBody>
      </p:sp>
      <p:sp>
        <p:nvSpPr>
          <p:cNvPr id="33798" name="Rectangle 10"/>
          <p:cNvSpPr>
            <a:spLocks noChangeArrowheads="1"/>
          </p:cNvSpPr>
          <p:nvPr/>
        </p:nvSpPr>
        <p:spPr bwMode="auto">
          <a:xfrm>
            <a:off x="0" y="4267200"/>
            <a:ext cx="457200" cy="1524000"/>
          </a:xfrm>
          <a:prstGeom prst="rect">
            <a:avLst/>
          </a:prstGeom>
          <a:solidFill>
            <a:schemeClr val="bg1"/>
          </a:solidFill>
          <a:ln w="9525">
            <a:noFill/>
            <a:miter lim="800000"/>
            <a:headEnd/>
            <a:tailEnd/>
          </a:ln>
        </p:spPr>
        <p:txBody>
          <a:bodyPr wrap="none" anchor="ctr"/>
          <a:lstStyle/>
          <a:p>
            <a:pPr algn="l" rtl="0" eaLnBrk="0" fontAlgn="base" hangingPunct="0">
              <a:spcBef>
                <a:spcPct val="0"/>
              </a:spcBef>
              <a:spcAft>
                <a:spcPct val="0"/>
              </a:spcAft>
            </a:pPr>
            <a:endParaRPr lang="en-US" sz="2400" kern="1200">
              <a:solidFill>
                <a:srgbClr val="000000"/>
              </a:solidFill>
              <a:latin typeface="Times" pitchFamily="-107" charset="0"/>
              <a:ea typeface="MS PGothic" pitchFamily="34" charset="-128"/>
              <a:cs typeface="+mn-cs"/>
            </a:endParaRPr>
          </a:p>
        </p:txBody>
      </p:sp>
      <p:pic>
        <p:nvPicPr>
          <p:cNvPr id="33799" name="Picture 11"/>
          <p:cNvPicPr>
            <a:picLocks noChangeAspect="1" noChangeArrowheads="1"/>
          </p:cNvPicPr>
          <p:nvPr/>
        </p:nvPicPr>
        <p:blipFill>
          <a:blip r:embed="rId3" cstate="print"/>
          <a:srcRect l="16313" t="14209" r="9125" b="9723"/>
          <a:stretch>
            <a:fillRect/>
          </a:stretch>
        </p:blipFill>
        <p:spPr bwMode="auto">
          <a:xfrm>
            <a:off x="715963" y="868363"/>
            <a:ext cx="7827962" cy="5989637"/>
          </a:xfrm>
          <a:prstGeom prst="rect">
            <a:avLst/>
          </a:prstGeom>
          <a:noFill/>
          <a:ln w="9525">
            <a:noFill/>
            <a:miter lim="800000"/>
            <a:headEnd/>
            <a:tailEnd/>
          </a:ln>
        </p:spPr>
      </p:pic>
      <p:sp>
        <p:nvSpPr>
          <p:cNvPr id="33800" name="Rectangle 8"/>
          <p:cNvSpPr>
            <a:spLocks noChangeArrowheads="1"/>
          </p:cNvSpPr>
          <p:nvPr/>
        </p:nvSpPr>
        <p:spPr bwMode="auto">
          <a:xfrm>
            <a:off x="165100" y="917575"/>
            <a:ext cx="4268788" cy="1223963"/>
          </a:xfrm>
          <a:prstGeom prst="rect">
            <a:avLst/>
          </a:prstGeom>
          <a:solidFill>
            <a:srgbClr val="FFFFFF"/>
          </a:solidFill>
          <a:ln w="9525">
            <a:noFill/>
            <a:miter lim="800000"/>
            <a:headEnd/>
            <a:tailEnd/>
          </a:ln>
        </p:spPr>
        <p:txBody>
          <a:bodyPr wrap="none"/>
          <a:lstStyle/>
          <a:p>
            <a:pPr algn="l" rtl="0" eaLnBrk="0" fontAlgn="base" hangingPunct="0">
              <a:spcBef>
                <a:spcPct val="0"/>
              </a:spcBef>
              <a:spcAft>
                <a:spcPct val="0"/>
              </a:spcAft>
            </a:pPr>
            <a:r>
              <a:rPr lang="en-US" sz="2000" kern="1200" dirty="0">
                <a:solidFill>
                  <a:srgbClr val="000000"/>
                </a:solidFill>
                <a:latin typeface="Arial" pitchFamily="34" charset="0"/>
                <a:ea typeface="MS PGothic" pitchFamily="34" charset="-128"/>
                <a:cs typeface="+mn-cs"/>
              </a:rPr>
              <a:t>E = </a:t>
            </a:r>
            <a:r>
              <a:rPr lang="en-US" sz="2000" kern="1200" dirty="0" smtClean="0">
                <a:solidFill>
                  <a:srgbClr val="000000"/>
                </a:solidFill>
                <a:latin typeface="Arial" pitchFamily="34" charset="0"/>
                <a:ea typeface="MS PGothic" pitchFamily="34" charset="-128"/>
                <a:cs typeface="+mn-cs"/>
              </a:rPr>
              <a:t>135 </a:t>
            </a:r>
            <a:r>
              <a:rPr lang="en-US" sz="2000" kern="1200" dirty="0" err="1" smtClean="0">
                <a:solidFill>
                  <a:srgbClr val="000000"/>
                </a:solidFill>
                <a:latin typeface="Arial" pitchFamily="34" charset="0"/>
                <a:ea typeface="MS PGothic" pitchFamily="34" charset="-128"/>
                <a:cs typeface="+mn-cs"/>
              </a:rPr>
              <a:t>MeV</a:t>
            </a:r>
            <a:r>
              <a:rPr lang="en-US" sz="2000" kern="1200" dirty="0" smtClean="0">
                <a:solidFill>
                  <a:srgbClr val="000000"/>
                </a:solidFill>
                <a:latin typeface="Arial" pitchFamily="34" charset="0"/>
                <a:ea typeface="MS PGothic" pitchFamily="34" charset="-128"/>
                <a:cs typeface="+mn-cs"/>
              </a:rPr>
              <a:t> present limit</a:t>
            </a:r>
            <a:endParaRPr lang="en-US" sz="2000" kern="1200" dirty="0">
              <a:solidFill>
                <a:srgbClr val="000000"/>
              </a:solidFill>
              <a:latin typeface="Arial" pitchFamily="34" charset="0"/>
              <a:ea typeface="MS PGothic" pitchFamily="34" charset="-128"/>
              <a:cs typeface="+mn-cs"/>
            </a:endParaRPr>
          </a:p>
          <a:p>
            <a:pPr algn="l" rtl="0" eaLnBrk="0" fontAlgn="base" hangingPunct="0">
              <a:spcBef>
                <a:spcPct val="0"/>
              </a:spcBef>
              <a:spcAft>
                <a:spcPct val="0"/>
              </a:spcAft>
            </a:pPr>
            <a:r>
              <a:rPr lang="en-US" sz="2000" dirty="0" smtClean="0">
                <a:solidFill>
                  <a:srgbClr val="000000"/>
                </a:solidFill>
                <a:latin typeface="Arial" pitchFamily="34" charset="0"/>
                <a:ea typeface="MS PGothic" pitchFamily="34" charset="-128"/>
              </a:rPr>
              <a:t>U</a:t>
            </a:r>
            <a:r>
              <a:rPr lang="en-US" sz="2000" kern="1200" dirty="0" smtClean="0">
                <a:solidFill>
                  <a:srgbClr val="000000"/>
                </a:solidFill>
                <a:latin typeface="Arial" pitchFamily="34" charset="0"/>
                <a:ea typeface="MS PGothic" pitchFamily="34" charset="-128"/>
                <a:cs typeface="+mn-cs"/>
              </a:rPr>
              <a:t>p to135 </a:t>
            </a:r>
            <a:r>
              <a:rPr lang="en-US" sz="2000" kern="1200" dirty="0" err="1">
                <a:solidFill>
                  <a:srgbClr val="000000"/>
                </a:solidFill>
                <a:latin typeface="Arial" pitchFamily="34" charset="0"/>
                <a:ea typeface="MS PGothic" pitchFamily="34" charset="-128"/>
                <a:cs typeface="+mn-cs"/>
              </a:rPr>
              <a:t>pC</a:t>
            </a:r>
            <a:r>
              <a:rPr lang="en-US" sz="2000" kern="1200" dirty="0">
                <a:solidFill>
                  <a:srgbClr val="000000"/>
                </a:solidFill>
                <a:latin typeface="Arial" pitchFamily="34" charset="0"/>
                <a:ea typeface="MS PGothic" pitchFamily="34" charset="-128"/>
                <a:cs typeface="+mn-cs"/>
              </a:rPr>
              <a:t> pulses @ 75 MHz</a:t>
            </a:r>
          </a:p>
          <a:p>
            <a:pPr algn="l" rtl="0" eaLnBrk="0" fontAlgn="base" hangingPunct="0">
              <a:spcBef>
                <a:spcPct val="0"/>
              </a:spcBef>
              <a:spcAft>
                <a:spcPct val="0"/>
              </a:spcAft>
            </a:pPr>
            <a:endParaRPr lang="en-US" sz="2000" kern="1200" dirty="0">
              <a:solidFill>
                <a:srgbClr val="000000"/>
              </a:solidFill>
              <a:latin typeface="Arial" pitchFamily="34" charset="0"/>
              <a:ea typeface="MS PGothic" pitchFamily="34" charset="-128"/>
              <a:cs typeface="+mn-cs"/>
            </a:endParaRPr>
          </a:p>
          <a:p>
            <a:pPr algn="l" rtl="0" eaLnBrk="0" fontAlgn="base" hangingPunct="0">
              <a:spcBef>
                <a:spcPct val="0"/>
              </a:spcBef>
              <a:spcAft>
                <a:spcPct val="0"/>
              </a:spcAft>
            </a:pPr>
            <a:r>
              <a:rPr lang="en-US" sz="2000" kern="1200" dirty="0" smtClean="0">
                <a:solidFill>
                  <a:srgbClr val="000000"/>
                </a:solidFill>
                <a:latin typeface="Arial" pitchFamily="34" charset="0"/>
                <a:ea typeface="MS PGothic" pitchFamily="34" charset="-128"/>
                <a:cs typeface="+mn-cs"/>
              </a:rPr>
              <a:t>20 </a:t>
            </a:r>
            <a:r>
              <a:rPr lang="el-GR" sz="2000" kern="1200" dirty="0">
                <a:solidFill>
                  <a:srgbClr val="000000"/>
                </a:solidFill>
                <a:latin typeface="Arial" pitchFamily="34" charset="0"/>
                <a:ea typeface="MS PGothic" pitchFamily="34" charset="-128"/>
                <a:cs typeface="+mn-cs"/>
              </a:rPr>
              <a:t>μ</a:t>
            </a:r>
            <a:r>
              <a:rPr lang="en-US" sz="2000" kern="1200" dirty="0">
                <a:solidFill>
                  <a:srgbClr val="000000"/>
                </a:solidFill>
                <a:latin typeface="Arial" pitchFamily="34" charset="0"/>
                <a:ea typeface="MS PGothic" pitchFamily="34" charset="-128"/>
                <a:cs typeface="+mn-cs"/>
              </a:rPr>
              <a:t>J/pulse in </a:t>
            </a:r>
            <a:r>
              <a:rPr lang="en-US" sz="2000" kern="1200" dirty="0" smtClean="0">
                <a:solidFill>
                  <a:srgbClr val="000000"/>
                </a:solidFill>
                <a:latin typeface="Arial" pitchFamily="34" charset="0"/>
                <a:ea typeface="MS PGothic" pitchFamily="34" charset="-128"/>
                <a:cs typeface="+mn-cs"/>
              </a:rPr>
              <a:t>(250)–</a:t>
            </a:r>
            <a:r>
              <a:rPr lang="en-US" sz="2000" kern="1200" dirty="0">
                <a:solidFill>
                  <a:srgbClr val="000000"/>
                </a:solidFill>
                <a:latin typeface="Arial" pitchFamily="34" charset="0"/>
                <a:ea typeface="MS PGothic" pitchFamily="34" charset="-128"/>
                <a:cs typeface="+mn-cs"/>
              </a:rPr>
              <a:t>700 nm UV-VIS </a:t>
            </a:r>
          </a:p>
          <a:p>
            <a:pPr algn="l" rtl="0" eaLnBrk="0" fontAlgn="base" hangingPunct="0">
              <a:spcBef>
                <a:spcPct val="0"/>
              </a:spcBef>
              <a:spcAft>
                <a:spcPct val="0"/>
              </a:spcAft>
            </a:pPr>
            <a:r>
              <a:rPr lang="en-US" sz="2000" kern="1200" dirty="0">
                <a:solidFill>
                  <a:srgbClr val="000000"/>
                </a:solidFill>
                <a:latin typeface="Arial" pitchFamily="34" charset="0"/>
                <a:ea typeface="MS PGothic" pitchFamily="34" charset="-128"/>
                <a:cs typeface="+mn-cs"/>
              </a:rPr>
              <a:t>120 </a:t>
            </a:r>
            <a:r>
              <a:rPr lang="el-GR" sz="2000" kern="1200" dirty="0">
                <a:solidFill>
                  <a:srgbClr val="000000"/>
                </a:solidFill>
                <a:latin typeface="Arial" pitchFamily="34" charset="0"/>
                <a:ea typeface="MS PGothic" pitchFamily="34" charset="-128"/>
                <a:cs typeface="+mn-cs"/>
              </a:rPr>
              <a:t>μ</a:t>
            </a:r>
            <a:r>
              <a:rPr lang="en-US" sz="2000" kern="1200" dirty="0">
                <a:solidFill>
                  <a:srgbClr val="000000"/>
                </a:solidFill>
                <a:latin typeface="Arial" pitchFamily="34" charset="0"/>
                <a:ea typeface="MS PGothic" pitchFamily="34" charset="-128"/>
                <a:cs typeface="+mn-cs"/>
              </a:rPr>
              <a:t>J/pulse in 1-10 </a:t>
            </a:r>
            <a:r>
              <a:rPr lang="el-GR" sz="2000" kern="1200" dirty="0">
                <a:solidFill>
                  <a:srgbClr val="000000"/>
                </a:solidFill>
                <a:latin typeface="Arial" pitchFamily="34" charset="0"/>
                <a:ea typeface="Arial Unicode MS" pitchFamily="34" charset="-128"/>
                <a:cs typeface="Arial Unicode MS" pitchFamily="34" charset="-128"/>
              </a:rPr>
              <a:t>μ</a:t>
            </a:r>
            <a:r>
              <a:rPr lang="en-US" sz="2000" kern="1200" dirty="0">
                <a:solidFill>
                  <a:srgbClr val="000000"/>
                </a:solidFill>
                <a:latin typeface="Arial" pitchFamily="34" charset="0"/>
                <a:ea typeface="MS PGothic" pitchFamily="34" charset="-128"/>
                <a:cs typeface="+mn-cs"/>
              </a:rPr>
              <a:t>m IR</a:t>
            </a:r>
          </a:p>
          <a:p>
            <a:pPr algn="l" rtl="0" eaLnBrk="0" fontAlgn="base" hangingPunct="0">
              <a:spcBef>
                <a:spcPct val="0"/>
              </a:spcBef>
              <a:spcAft>
                <a:spcPct val="0"/>
              </a:spcAft>
            </a:pPr>
            <a:r>
              <a:rPr lang="en-US" sz="2000" kern="1200" dirty="0">
                <a:solidFill>
                  <a:srgbClr val="000000"/>
                </a:solidFill>
                <a:latin typeface="Arial" pitchFamily="34" charset="0"/>
                <a:ea typeface="MS PGothic" pitchFamily="34" charset="-128"/>
                <a:cs typeface="+mn-cs"/>
              </a:rPr>
              <a:t>1 </a:t>
            </a:r>
            <a:r>
              <a:rPr lang="el-GR" sz="2000" kern="1200" dirty="0">
                <a:solidFill>
                  <a:srgbClr val="000000"/>
                </a:solidFill>
                <a:latin typeface="Arial" pitchFamily="34" charset="0"/>
                <a:ea typeface="MS PGothic" pitchFamily="34" charset="-128"/>
                <a:cs typeface="+mn-cs"/>
              </a:rPr>
              <a:t>μ</a:t>
            </a:r>
            <a:r>
              <a:rPr lang="en-US" sz="2000" kern="1200" dirty="0">
                <a:solidFill>
                  <a:srgbClr val="000000"/>
                </a:solidFill>
                <a:latin typeface="Arial" pitchFamily="34" charset="0"/>
                <a:ea typeface="MS PGothic" pitchFamily="34" charset="-128"/>
                <a:cs typeface="+mn-cs"/>
              </a:rPr>
              <a:t>J/pulse in THz</a:t>
            </a:r>
          </a:p>
          <a:p>
            <a:pPr algn="l" rtl="0" eaLnBrk="0" fontAlgn="base" hangingPunct="0">
              <a:spcBef>
                <a:spcPct val="0"/>
              </a:spcBef>
              <a:spcAft>
                <a:spcPct val="0"/>
              </a:spcAft>
            </a:pPr>
            <a:endParaRPr lang="en-US" sz="2000" kern="1200" dirty="0">
              <a:solidFill>
                <a:srgbClr val="000000"/>
              </a:solidFill>
              <a:latin typeface="Arial" pitchFamily="34" charset="0"/>
              <a:ea typeface="MS PGothic" pitchFamily="34" charset="-128"/>
              <a:cs typeface="+mn-cs"/>
            </a:endParaRPr>
          </a:p>
          <a:p>
            <a:pPr algn="l" rtl="0" eaLnBrk="0" fontAlgn="base" hangingPunct="0">
              <a:spcBef>
                <a:spcPct val="0"/>
              </a:spcBef>
              <a:spcAft>
                <a:spcPct val="0"/>
              </a:spcAft>
            </a:pPr>
            <a:r>
              <a:rPr lang="en-US" sz="2000" b="1" i="1" kern="1200" dirty="0">
                <a:solidFill>
                  <a:srgbClr val="6B6BCF"/>
                </a:solidFill>
                <a:latin typeface="Arial" pitchFamily="34" charset="0"/>
                <a:ea typeface="MS PGothic" pitchFamily="34" charset="-128"/>
                <a:cs typeface="+mn-cs"/>
              </a:rPr>
              <a:t>The first high current ERL</a:t>
            </a:r>
          </a:p>
          <a:p>
            <a:pPr algn="l" rtl="0" eaLnBrk="0" fontAlgn="base" hangingPunct="0">
              <a:spcBef>
                <a:spcPct val="0"/>
              </a:spcBef>
              <a:spcAft>
                <a:spcPct val="0"/>
              </a:spcAft>
            </a:pPr>
            <a:r>
              <a:rPr lang="en-US" sz="2000" b="1" i="1" kern="1200" dirty="0">
                <a:solidFill>
                  <a:srgbClr val="6B6BCF"/>
                </a:solidFill>
                <a:latin typeface="Arial" pitchFamily="34" charset="0"/>
                <a:ea typeface="MS PGothic" pitchFamily="34" charset="-128"/>
                <a:cs typeface="+mn-cs"/>
              </a:rPr>
              <a:t>14 kW average power</a:t>
            </a:r>
          </a:p>
          <a:p>
            <a:pPr algn="l" rtl="0" eaLnBrk="0" fontAlgn="base" hangingPunct="0">
              <a:spcBef>
                <a:spcPct val="0"/>
              </a:spcBef>
              <a:spcAft>
                <a:spcPct val="0"/>
              </a:spcAft>
            </a:pPr>
            <a:r>
              <a:rPr lang="en-US" sz="2000" kern="1200" dirty="0">
                <a:solidFill>
                  <a:srgbClr val="000000"/>
                </a:solidFill>
                <a:latin typeface="Arial Unicode MS" pitchFamily="34" charset="-128"/>
                <a:ea typeface="MS PGothic" pitchFamily="34" charset="-128"/>
                <a:cs typeface="+mn-cs"/>
              </a:rPr>
              <a:t> </a:t>
            </a:r>
          </a:p>
        </p:txBody>
      </p:sp>
      <p:sp>
        <p:nvSpPr>
          <p:cNvPr id="33801" name="Text Box 12"/>
          <p:cNvSpPr txBox="1">
            <a:spLocks noChangeArrowheads="1"/>
          </p:cNvSpPr>
          <p:nvPr/>
        </p:nvSpPr>
        <p:spPr bwMode="auto">
          <a:xfrm>
            <a:off x="5624513" y="5596116"/>
            <a:ext cx="3519487" cy="1261884"/>
          </a:xfrm>
          <a:prstGeom prst="rect">
            <a:avLst/>
          </a:prstGeom>
          <a:noFill/>
          <a:ln w="9525">
            <a:noFill/>
            <a:miter lim="800000"/>
            <a:headEnd/>
            <a:tailEnd/>
          </a:ln>
        </p:spPr>
        <p:txBody>
          <a:bodyPr>
            <a:spAutoFit/>
          </a:bodyPr>
          <a:lstStyle/>
          <a:p>
            <a:pPr algn="l" rtl="0" eaLnBrk="0" fontAlgn="base" hangingPunct="0">
              <a:spcBef>
                <a:spcPct val="0"/>
              </a:spcBef>
              <a:spcAft>
                <a:spcPct val="0"/>
              </a:spcAft>
            </a:pPr>
            <a:endParaRPr lang="en-US" sz="1400" b="1" kern="1200" dirty="0">
              <a:solidFill>
                <a:srgbClr val="0033CC"/>
              </a:solidFill>
              <a:latin typeface="Arial" pitchFamily="34" charset="0"/>
              <a:ea typeface="MS PGothic" pitchFamily="34" charset="-128"/>
              <a:cs typeface="+mn-cs"/>
            </a:endParaRPr>
          </a:p>
          <a:p>
            <a:pPr algn="l" rtl="0" eaLnBrk="0" fontAlgn="base" hangingPunct="0">
              <a:spcBef>
                <a:spcPct val="0"/>
              </a:spcBef>
              <a:spcAft>
                <a:spcPct val="0"/>
              </a:spcAft>
            </a:pPr>
            <a:r>
              <a:rPr lang="en-US" sz="1600" b="1" kern="1200" dirty="0">
                <a:solidFill>
                  <a:srgbClr val="0033CC"/>
                </a:solidFill>
                <a:latin typeface="Arial" pitchFamily="34" charset="0"/>
                <a:ea typeface="MS PGothic" pitchFamily="34" charset="-128"/>
                <a:cs typeface="+mn-cs"/>
              </a:rPr>
              <a:t>Ultra-fast (150 </a:t>
            </a:r>
            <a:r>
              <a:rPr lang="en-US" sz="1600" b="1" kern="1200" dirty="0" err="1">
                <a:solidFill>
                  <a:srgbClr val="0033CC"/>
                </a:solidFill>
                <a:latin typeface="Arial" pitchFamily="34" charset="0"/>
                <a:ea typeface="MS PGothic" pitchFamily="34" charset="-128"/>
                <a:cs typeface="+mn-cs"/>
              </a:rPr>
              <a:t>fs</a:t>
            </a:r>
            <a:r>
              <a:rPr lang="en-US" sz="1600" b="1" kern="1200" dirty="0">
                <a:solidFill>
                  <a:srgbClr val="0033CC"/>
                </a:solidFill>
                <a:latin typeface="Arial" pitchFamily="34" charset="0"/>
                <a:ea typeface="MS PGothic" pitchFamily="34" charset="-128"/>
                <a:cs typeface="+mn-cs"/>
              </a:rPr>
              <a:t>) </a:t>
            </a:r>
          </a:p>
          <a:p>
            <a:pPr algn="l" rtl="0" eaLnBrk="0" fontAlgn="base" hangingPunct="0">
              <a:spcBef>
                <a:spcPct val="0"/>
              </a:spcBef>
              <a:spcAft>
                <a:spcPct val="0"/>
              </a:spcAft>
            </a:pPr>
            <a:endParaRPr lang="en-US" sz="1600" b="1" kern="1200" dirty="0">
              <a:solidFill>
                <a:srgbClr val="0033CC"/>
              </a:solidFill>
              <a:latin typeface="Arial" pitchFamily="34" charset="0"/>
              <a:ea typeface="MS PGothic" pitchFamily="34" charset="-128"/>
              <a:cs typeface="+mn-cs"/>
            </a:endParaRPr>
          </a:p>
          <a:p>
            <a:pPr algn="l" rtl="0" eaLnBrk="0" fontAlgn="base" hangingPunct="0">
              <a:spcBef>
                <a:spcPct val="0"/>
              </a:spcBef>
              <a:spcAft>
                <a:spcPct val="0"/>
              </a:spcAft>
            </a:pPr>
            <a:r>
              <a:rPr lang="en-US" sz="1600" b="1" kern="1200" dirty="0">
                <a:solidFill>
                  <a:srgbClr val="0033CC"/>
                </a:solidFill>
                <a:latin typeface="Arial" pitchFamily="34" charset="0"/>
                <a:ea typeface="MS PGothic" pitchFamily="34" charset="-128"/>
                <a:cs typeface="+mn-cs"/>
              </a:rPr>
              <a:t>Ultra-bright  </a:t>
            </a:r>
          </a:p>
          <a:p>
            <a:pPr algn="l" rtl="0" eaLnBrk="0" fontAlgn="base" hangingPunct="0">
              <a:spcBef>
                <a:spcPct val="0"/>
              </a:spcBef>
              <a:spcAft>
                <a:spcPct val="0"/>
              </a:spcAft>
            </a:pPr>
            <a:endParaRPr lang="en-US" sz="1400" b="1" kern="1200" dirty="0">
              <a:solidFill>
                <a:srgbClr val="0033CC"/>
              </a:solidFill>
              <a:latin typeface="Arial" pitchFamily="34" charset="0"/>
              <a:ea typeface="MS PGothic" pitchFamily="34" charset="-128"/>
              <a:cs typeface="+mn-cs"/>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b="1" dirty="0" smtClean="0"/>
              <a:t>Images while lasing at 100W</a:t>
            </a:r>
          </a:p>
        </p:txBody>
      </p:sp>
      <p:pic>
        <p:nvPicPr>
          <p:cNvPr id="8195" name="Picture 2" descr="100W resized.jpg"/>
          <p:cNvPicPr>
            <a:picLocks noChangeAspect="1"/>
          </p:cNvPicPr>
          <p:nvPr/>
        </p:nvPicPr>
        <p:blipFill>
          <a:blip r:embed="rId3" cstate="print"/>
          <a:srcRect/>
          <a:stretch>
            <a:fillRect/>
          </a:stretch>
        </p:blipFill>
        <p:spPr bwMode="auto">
          <a:xfrm>
            <a:off x="1314450" y="1028700"/>
            <a:ext cx="5943600" cy="4457700"/>
          </a:xfrm>
          <a:prstGeom prst="rect">
            <a:avLst/>
          </a:prstGeom>
          <a:noFill/>
          <a:ln w="9525">
            <a:noFill/>
            <a:miter lim="800000"/>
            <a:headEnd/>
            <a:tailEnd/>
          </a:ln>
        </p:spPr>
      </p:pic>
      <p:sp>
        <p:nvSpPr>
          <p:cNvPr id="8196" name="TextBox 3"/>
          <p:cNvSpPr txBox="1">
            <a:spLocks noChangeArrowheads="1"/>
          </p:cNvSpPr>
          <p:nvPr/>
        </p:nvSpPr>
        <p:spPr bwMode="auto">
          <a:xfrm>
            <a:off x="190500" y="2028825"/>
            <a:ext cx="1238250" cy="1323975"/>
          </a:xfrm>
          <a:prstGeom prst="rect">
            <a:avLst/>
          </a:prstGeom>
          <a:noFill/>
          <a:ln w="9525">
            <a:noFill/>
            <a:miter lim="800000"/>
            <a:headEnd/>
            <a:tailEnd/>
          </a:ln>
        </p:spPr>
        <p:txBody>
          <a:bodyPr>
            <a:spAutoFit/>
          </a:bodyPr>
          <a:lstStyle/>
          <a:p>
            <a:r>
              <a:rPr lang="en-US" sz="2000" dirty="0"/>
              <a:t>Light scattered from HR mirror</a:t>
            </a:r>
          </a:p>
        </p:txBody>
      </p:sp>
      <p:sp>
        <p:nvSpPr>
          <p:cNvPr id="8197" name="TextBox 4"/>
          <p:cNvSpPr txBox="1">
            <a:spLocks noChangeArrowheads="1"/>
          </p:cNvSpPr>
          <p:nvPr/>
        </p:nvSpPr>
        <p:spPr bwMode="auto">
          <a:xfrm>
            <a:off x="-9525" y="3733800"/>
            <a:ext cx="1590675" cy="1323975"/>
          </a:xfrm>
          <a:prstGeom prst="rect">
            <a:avLst/>
          </a:prstGeom>
          <a:noFill/>
          <a:ln w="9525">
            <a:noFill/>
            <a:miter lim="800000"/>
            <a:headEnd/>
            <a:tailEnd/>
          </a:ln>
        </p:spPr>
        <p:txBody>
          <a:bodyPr>
            <a:spAutoFit/>
          </a:bodyPr>
          <a:lstStyle/>
          <a:p>
            <a:r>
              <a:rPr lang="en-US" sz="2000" dirty="0"/>
              <a:t>Light scattered from power probe</a:t>
            </a:r>
          </a:p>
        </p:txBody>
      </p:sp>
      <p:sp>
        <p:nvSpPr>
          <p:cNvPr id="8198" name="TextBox 5"/>
          <p:cNvSpPr txBox="1">
            <a:spLocks noChangeArrowheads="1"/>
          </p:cNvSpPr>
          <p:nvPr/>
        </p:nvSpPr>
        <p:spPr bwMode="auto">
          <a:xfrm>
            <a:off x="7505700" y="2124075"/>
            <a:ext cx="1590675" cy="400050"/>
          </a:xfrm>
          <a:prstGeom prst="rect">
            <a:avLst/>
          </a:prstGeom>
          <a:noFill/>
          <a:ln w="9525">
            <a:noFill/>
            <a:miter lim="800000"/>
            <a:headEnd/>
            <a:tailEnd/>
          </a:ln>
        </p:spPr>
        <p:txBody>
          <a:bodyPr>
            <a:spAutoFit/>
          </a:bodyPr>
          <a:lstStyle/>
          <a:p>
            <a:r>
              <a:rPr lang="en-US" sz="2000" dirty="0"/>
              <a:t>Power meter</a:t>
            </a:r>
          </a:p>
        </p:txBody>
      </p:sp>
      <p:sp>
        <p:nvSpPr>
          <p:cNvPr id="8199" name="TextBox 6"/>
          <p:cNvSpPr txBox="1">
            <a:spLocks noChangeArrowheads="1"/>
          </p:cNvSpPr>
          <p:nvPr/>
        </p:nvSpPr>
        <p:spPr bwMode="auto">
          <a:xfrm>
            <a:off x="7353300" y="3705225"/>
            <a:ext cx="1790700" cy="1016000"/>
          </a:xfrm>
          <a:prstGeom prst="rect">
            <a:avLst/>
          </a:prstGeom>
          <a:noFill/>
          <a:ln w="9525">
            <a:noFill/>
            <a:miter lim="800000"/>
            <a:headEnd/>
            <a:tailEnd/>
          </a:ln>
        </p:spPr>
        <p:txBody>
          <a:bodyPr>
            <a:spAutoFit/>
          </a:bodyPr>
          <a:lstStyle/>
          <a:p>
            <a:r>
              <a:rPr lang="en-US" sz="2000" dirty="0"/>
              <a:t>Time dependent diagnostics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a:grpSpLocks/>
          </p:cNvGrpSpPr>
          <p:nvPr/>
        </p:nvGrpSpPr>
        <p:grpSpPr bwMode="auto">
          <a:xfrm>
            <a:off x="273050" y="825500"/>
            <a:ext cx="7424738" cy="5554663"/>
            <a:chOff x="-137255" y="457200"/>
            <a:chExt cx="8009487" cy="5961128"/>
          </a:xfrm>
        </p:grpSpPr>
        <p:pic>
          <p:nvPicPr>
            <p:cNvPr id="45068" name="Picture 1" descr="Screen shot 2010-11-24 at 11.45.33 AM.png"/>
            <p:cNvPicPr>
              <a:picLocks noChangeAspect="1"/>
            </p:cNvPicPr>
            <p:nvPr/>
          </p:nvPicPr>
          <p:blipFill>
            <a:blip r:embed="rId2" cstate="print"/>
            <a:srcRect b="7535"/>
            <a:stretch>
              <a:fillRect/>
            </a:stretch>
          </p:blipFill>
          <p:spPr bwMode="auto">
            <a:xfrm>
              <a:off x="914400" y="457200"/>
              <a:ext cx="6957832" cy="5486400"/>
            </a:xfrm>
            <a:prstGeom prst="rect">
              <a:avLst/>
            </a:prstGeom>
            <a:noFill/>
            <a:ln w="9525">
              <a:noFill/>
              <a:miter lim="800000"/>
              <a:headEnd/>
              <a:tailEnd/>
            </a:ln>
          </p:spPr>
        </p:pic>
        <p:sp>
          <p:nvSpPr>
            <p:cNvPr id="19" name="TextBox 18"/>
            <p:cNvSpPr txBox="1"/>
            <p:nvPr/>
          </p:nvSpPr>
          <p:spPr bwMode="auto">
            <a:xfrm rot="16200000">
              <a:off x="-2162807" y="2574750"/>
              <a:ext cx="5080332" cy="1029229"/>
            </a:xfrm>
            <a:prstGeom prst="rect">
              <a:avLst/>
            </a:prstGeom>
            <a:noFill/>
          </p:spPr>
          <p:txBody>
            <a:bodyPr>
              <a:spAutoFit/>
            </a:bodyPr>
            <a:lstStyle/>
            <a:p>
              <a:pPr algn="ctr">
                <a:defRPr/>
              </a:pPr>
              <a:r>
                <a:rPr lang="en-US" sz="2800" dirty="0">
                  <a:solidFill>
                    <a:srgbClr val="000090"/>
                  </a:solidFill>
                  <a:latin typeface="Comic Sans MS"/>
                  <a:cs typeface="Comic Sans MS"/>
                </a:rPr>
                <a:t>Average Brightness</a:t>
              </a:r>
            </a:p>
            <a:p>
              <a:pPr algn="ctr">
                <a:defRPr/>
              </a:pPr>
              <a:r>
                <a:rPr lang="en-US" sz="2800" dirty="0">
                  <a:solidFill>
                    <a:srgbClr val="000090"/>
                  </a:solidFill>
                  <a:latin typeface="Comic Sans MS"/>
                  <a:cs typeface="Comic Sans MS"/>
                </a:rPr>
                <a:t>(photons/sec/mm2</a:t>
              </a:r>
              <a:r>
                <a:rPr lang="en-US" sz="2800" dirty="0">
                  <a:solidFill>
                    <a:srgbClr val="000090"/>
                  </a:solidFill>
                  <a:latin typeface="+mj-lt"/>
                  <a:cs typeface="ＭＳ Ｐゴシック" charset="-128"/>
                </a:rPr>
                <a:t>/</a:t>
              </a:r>
              <a:r>
                <a:rPr lang="en-US" sz="2800" dirty="0">
                  <a:solidFill>
                    <a:srgbClr val="000090"/>
                  </a:solidFill>
                  <a:latin typeface="Comic Sans MS"/>
                  <a:cs typeface="Comic Sans MS"/>
                </a:rPr>
                <a:t>mrad2)</a:t>
              </a:r>
            </a:p>
          </p:txBody>
        </p:sp>
        <p:sp>
          <p:nvSpPr>
            <p:cNvPr id="45070" name="TextBox 19"/>
            <p:cNvSpPr txBox="1">
              <a:spLocks noChangeArrowheads="1"/>
            </p:cNvSpPr>
            <p:nvPr/>
          </p:nvSpPr>
          <p:spPr bwMode="auto">
            <a:xfrm>
              <a:off x="2317148" y="5856877"/>
              <a:ext cx="4371819" cy="561451"/>
            </a:xfrm>
            <a:prstGeom prst="rect">
              <a:avLst/>
            </a:prstGeom>
            <a:noFill/>
            <a:ln w="9525">
              <a:noFill/>
              <a:miter lim="800000"/>
              <a:headEnd/>
              <a:tailEnd/>
            </a:ln>
          </p:spPr>
          <p:txBody>
            <a:bodyPr>
              <a:spAutoFit/>
            </a:bodyPr>
            <a:lstStyle/>
            <a:p>
              <a:pPr algn="ctr"/>
              <a:r>
                <a:rPr lang="en-US" sz="2800">
                  <a:solidFill>
                    <a:srgbClr val="000090"/>
                  </a:solidFill>
                  <a:latin typeface="Comic Sans MS" charset="0"/>
                </a:rPr>
                <a:t>Photon Energy (eV)</a:t>
              </a:r>
            </a:p>
          </p:txBody>
        </p:sp>
        <p:sp>
          <p:nvSpPr>
            <p:cNvPr id="24" name="Oval 23"/>
            <p:cNvSpPr>
              <a:spLocks noChangeArrowheads="1"/>
            </p:cNvSpPr>
            <p:nvPr/>
          </p:nvSpPr>
          <p:spPr bwMode="auto">
            <a:xfrm rot="-1562973">
              <a:off x="1588972" y="3138770"/>
              <a:ext cx="1524149" cy="304957"/>
            </a:xfrm>
            <a:prstGeom prst="ellipse">
              <a:avLst/>
            </a:prstGeom>
            <a:solidFill>
              <a:srgbClr val="262673"/>
            </a:solidFill>
            <a:ln w="9525">
              <a:no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p:cNvSpPr>
              <a:spLocks noChangeArrowheads="1"/>
            </p:cNvSpPr>
            <p:nvPr/>
          </p:nvSpPr>
          <p:spPr bwMode="auto">
            <a:xfrm rot="-1562973">
              <a:off x="3729630" y="2193236"/>
              <a:ext cx="1219319" cy="304956"/>
            </a:xfrm>
            <a:prstGeom prst="ellipse">
              <a:avLst/>
            </a:prstGeom>
            <a:solidFill>
              <a:srgbClr val="000090"/>
            </a:solidFill>
            <a:ln w="9525">
              <a:no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7" name="Oval 26"/>
            <p:cNvSpPr>
              <a:spLocks noChangeArrowheads="1"/>
            </p:cNvSpPr>
            <p:nvPr/>
          </p:nvSpPr>
          <p:spPr bwMode="auto">
            <a:xfrm rot="-1264539">
              <a:off x="4878736" y="1678729"/>
              <a:ext cx="1334058" cy="304956"/>
            </a:xfrm>
            <a:prstGeom prst="ellipse">
              <a:avLst/>
            </a:prstGeom>
            <a:solidFill>
              <a:srgbClr val="666666"/>
            </a:solidFill>
            <a:ln w="9525">
              <a:no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8" name="Oval 27"/>
            <p:cNvSpPr>
              <a:spLocks noChangeArrowheads="1"/>
            </p:cNvSpPr>
            <p:nvPr/>
          </p:nvSpPr>
          <p:spPr bwMode="auto">
            <a:xfrm rot="-1376852">
              <a:off x="6056954" y="2077387"/>
              <a:ext cx="587396" cy="304956"/>
            </a:xfrm>
            <a:prstGeom prst="ellipse">
              <a:avLst/>
            </a:prstGeom>
            <a:solidFill>
              <a:srgbClr val="666666"/>
            </a:solidFill>
            <a:ln w="9525">
              <a:no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9" name="TextBox 28"/>
            <p:cNvSpPr txBox="1"/>
            <p:nvPr/>
          </p:nvSpPr>
          <p:spPr bwMode="auto">
            <a:xfrm rot="19865983">
              <a:off x="1789338" y="3348322"/>
              <a:ext cx="1433384" cy="396954"/>
            </a:xfrm>
            <a:prstGeom prst="rect">
              <a:avLst/>
            </a:prstGeom>
            <a:noFill/>
          </p:spPr>
          <p:txBody>
            <a:bodyPr>
              <a:spAutoFit/>
            </a:bodyPr>
            <a:lstStyle/>
            <a:p>
              <a:pPr algn="ctr">
                <a:defRPr/>
              </a:pPr>
              <a:r>
                <a:rPr lang="en-US" sz="1800" dirty="0" err="1">
                  <a:solidFill>
                    <a:schemeClr val="accent2">
                      <a:lumMod val="75000"/>
                    </a:schemeClr>
                  </a:solidFill>
                  <a:latin typeface="Comic Sans MS"/>
                  <a:cs typeface="Comic Sans MS"/>
                </a:rPr>
                <a:t>JLab</a:t>
              </a:r>
              <a:r>
                <a:rPr lang="en-US" sz="1800" dirty="0">
                  <a:solidFill>
                    <a:schemeClr val="accent2">
                      <a:lumMod val="75000"/>
                    </a:schemeClr>
                  </a:solidFill>
                  <a:latin typeface="Comic Sans MS"/>
                  <a:cs typeface="Comic Sans MS"/>
                </a:rPr>
                <a:t> THz</a:t>
              </a:r>
            </a:p>
          </p:txBody>
        </p:sp>
        <p:sp>
          <p:nvSpPr>
            <p:cNvPr id="45076" name="TextBox 29"/>
            <p:cNvSpPr txBox="1">
              <a:spLocks noChangeArrowheads="1"/>
            </p:cNvSpPr>
            <p:nvPr/>
          </p:nvSpPr>
          <p:spPr bwMode="auto">
            <a:xfrm rot="-1633642">
              <a:off x="3929090" y="2356935"/>
              <a:ext cx="1212822" cy="693557"/>
            </a:xfrm>
            <a:prstGeom prst="rect">
              <a:avLst/>
            </a:prstGeom>
            <a:noFill/>
            <a:ln w="9525">
              <a:noFill/>
              <a:miter lim="800000"/>
              <a:headEnd/>
              <a:tailEnd/>
            </a:ln>
          </p:spPr>
          <p:txBody>
            <a:bodyPr>
              <a:spAutoFit/>
            </a:bodyPr>
            <a:lstStyle/>
            <a:p>
              <a:pPr algn="ctr"/>
              <a:r>
                <a:rPr lang="en-US" sz="1800">
                  <a:solidFill>
                    <a:srgbClr val="000090"/>
                  </a:solidFill>
                  <a:latin typeface="Comic Sans MS" charset="0"/>
                </a:rPr>
                <a:t>JLab FEL</a:t>
              </a:r>
            </a:p>
          </p:txBody>
        </p:sp>
        <p:sp>
          <p:nvSpPr>
            <p:cNvPr id="45077" name="TextBox 30"/>
            <p:cNvSpPr txBox="1">
              <a:spLocks noChangeArrowheads="1"/>
            </p:cNvSpPr>
            <p:nvPr/>
          </p:nvSpPr>
          <p:spPr bwMode="auto">
            <a:xfrm rot="-1248699">
              <a:off x="6216507" y="873633"/>
              <a:ext cx="1438242" cy="1288035"/>
            </a:xfrm>
            <a:prstGeom prst="rect">
              <a:avLst/>
            </a:prstGeom>
            <a:noFill/>
            <a:ln w="9525">
              <a:noFill/>
              <a:miter lim="800000"/>
              <a:headEnd/>
              <a:tailEnd/>
            </a:ln>
          </p:spPr>
          <p:txBody>
            <a:bodyPr>
              <a:spAutoFit/>
            </a:bodyPr>
            <a:lstStyle/>
            <a:p>
              <a:r>
                <a:rPr lang="en-US" sz="1800">
                  <a:solidFill>
                    <a:srgbClr val="000090"/>
                  </a:solidFill>
                  <a:latin typeface="Comic Sans MS" charset="0"/>
                </a:rPr>
                <a:t>JLab FEL</a:t>
              </a:r>
            </a:p>
            <a:p>
              <a:r>
                <a:rPr lang="en-US" sz="1800">
                  <a:solidFill>
                    <a:srgbClr val="000090"/>
                  </a:solidFill>
                  <a:latin typeface="Comic Sans MS" charset="0"/>
                </a:rPr>
                <a:t> potential </a:t>
              </a:r>
            </a:p>
            <a:p>
              <a:r>
                <a:rPr lang="en-US" sz="1800">
                  <a:solidFill>
                    <a:srgbClr val="000090"/>
                  </a:solidFill>
                  <a:latin typeface="Comic Sans MS" charset="0"/>
                </a:rPr>
                <a:t>upgrade path</a:t>
              </a:r>
            </a:p>
          </p:txBody>
        </p:sp>
        <p:sp>
          <p:nvSpPr>
            <p:cNvPr id="45078" name="TextBox 31"/>
            <p:cNvSpPr txBox="1">
              <a:spLocks noChangeArrowheads="1"/>
            </p:cNvSpPr>
            <p:nvPr/>
          </p:nvSpPr>
          <p:spPr bwMode="auto">
            <a:xfrm rot="-1311745">
              <a:off x="4682391" y="2529226"/>
              <a:ext cx="1345780" cy="396318"/>
            </a:xfrm>
            <a:prstGeom prst="rect">
              <a:avLst/>
            </a:prstGeom>
            <a:noFill/>
            <a:ln w="9525">
              <a:noFill/>
              <a:miter lim="800000"/>
              <a:headEnd/>
              <a:tailEnd/>
            </a:ln>
          </p:spPr>
          <p:txBody>
            <a:bodyPr>
              <a:spAutoFit/>
            </a:bodyPr>
            <a:lstStyle/>
            <a:p>
              <a:pPr algn="ctr"/>
              <a:r>
                <a:rPr lang="en-US" sz="1800">
                  <a:solidFill>
                    <a:srgbClr val="000090"/>
                  </a:solidFill>
                  <a:latin typeface="Comic Sans MS" charset="0"/>
                </a:rPr>
                <a:t>harmonics</a:t>
              </a:r>
            </a:p>
          </p:txBody>
        </p:sp>
        <p:cxnSp>
          <p:nvCxnSpPr>
            <p:cNvPr id="33" name="Straight Arrow Connector 32"/>
            <p:cNvCxnSpPr>
              <a:cxnSpLocks noChangeShapeType="1"/>
            </p:cNvCxnSpPr>
            <p:nvPr/>
          </p:nvCxnSpPr>
          <p:spPr bwMode="auto">
            <a:xfrm rot="10800000">
              <a:off x="6019278" y="1828652"/>
              <a:ext cx="304830" cy="1703"/>
            </a:xfrm>
            <a:prstGeom prst="straightConnector1">
              <a:avLst/>
            </a:prstGeom>
            <a:noFill/>
            <a:ln w="25400">
              <a:solidFill>
                <a:srgbClr val="000090"/>
              </a:solidFill>
              <a:round/>
              <a:headEnd/>
              <a:tailEnd type="arrow" w="med" len="med"/>
            </a:ln>
            <a:effectLst>
              <a:outerShdw dist="20000" dir="5400000" rotWithShape="0">
                <a:srgbClr val="808080">
                  <a:alpha val="37999"/>
                </a:srgbClr>
              </a:outerShdw>
            </a:effectLst>
          </p:spPr>
        </p:cxnSp>
        <p:cxnSp>
          <p:nvCxnSpPr>
            <p:cNvPr id="34" name="Straight Arrow Connector 33"/>
            <p:cNvCxnSpPr>
              <a:cxnSpLocks noChangeShapeType="1"/>
              <a:endCxn id="28" idx="0"/>
            </p:cNvCxnSpPr>
            <p:nvPr/>
          </p:nvCxnSpPr>
          <p:spPr bwMode="auto">
            <a:xfrm rot="5400000">
              <a:off x="6216040" y="1904182"/>
              <a:ext cx="260660" cy="109602"/>
            </a:xfrm>
            <a:prstGeom prst="straightConnector1">
              <a:avLst/>
            </a:prstGeom>
            <a:noFill/>
            <a:ln w="25400">
              <a:solidFill>
                <a:srgbClr val="000090"/>
              </a:solidFill>
              <a:round/>
              <a:headEnd/>
              <a:tailEnd type="arrow" w="med" len="med"/>
            </a:ln>
            <a:effectLst>
              <a:outerShdw dist="20000" dir="5400000" rotWithShape="0">
                <a:srgbClr val="808080">
                  <a:alpha val="37999"/>
                </a:srgbClr>
              </a:outerShdw>
            </a:effectLst>
          </p:spPr>
        </p:cxnSp>
      </p:grpSp>
      <p:sp>
        <p:nvSpPr>
          <p:cNvPr id="35" name="Oval 34"/>
          <p:cNvSpPr>
            <a:spLocks noChangeArrowheads="1"/>
          </p:cNvSpPr>
          <p:nvPr/>
        </p:nvSpPr>
        <p:spPr bwMode="auto">
          <a:xfrm rot="-1562973">
            <a:off x="4865688" y="2665413"/>
            <a:ext cx="546100" cy="304800"/>
          </a:xfrm>
          <a:prstGeom prst="ellipse">
            <a:avLst/>
          </a:prstGeom>
          <a:solidFill>
            <a:srgbClr val="3366FF"/>
          </a:solidFill>
          <a:ln w="9525">
            <a:no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cxnSp>
        <p:nvCxnSpPr>
          <p:cNvPr id="45060" name="Straight Arrow Connector 35"/>
          <p:cNvCxnSpPr>
            <a:cxnSpLocks noChangeShapeType="1"/>
          </p:cNvCxnSpPr>
          <p:nvPr/>
        </p:nvCxnSpPr>
        <p:spPr bwMode="auto">
          <a:xfrm rot="16200000" flipH="1">
            <a:off x="2717800" y="3321050"/>
            <a:ext cx="4584700" cy="0"/>
          </a:xfrm>
          <a:prstGeom prst="straightConnector1">
            <a:avLst/>
          </a:prstGeom>
          <a:noFill/>
          <a:ln w="38100">
            <a:solidFill>
              <a:srgbClr val="800000"/>
            </a:solidFill>
            <a:round/>
            <a:headEnd type="arrow" w="med" len="med"/>
            <a:tailEnd type="arrow" w="med" len="med"/>
          </a:ln>
        </p:spPr>
      </p:cxnSp>
      <p:cxnSp>
        <p:nvCxnSpPr>
          <p:cNvPr id="45061" name="Straight Arrow Connector 40"/>
          <p:cNvCxnSpPr>
            <a:cxnSpLocks noChangeShapeType="1"/>
          </p:cNvCxnSpPr>
          <p:nvPr/>
        </p:nvCxnSpPr>
        <p:spPr bwMode="auto">
          <a:xfrm rot="16200000" flipH="1">
            <a:off x="2832100" y="3327400"/>
            <a:ext cx="4584700" cy="0"/>
          </a:xfrm>
          <a:prstGeom prst="straightConnector1">
            <a:avLst/>
          </a:prstGeom>
          <a:noFill/>
          <a:ln w="38100">
            <a:solidFill>
              <a:srgbClr val="008000"/>
            </a:solidFill>
            <a:round/>
            <a:headEnd type="arrow" w="med" len="med"/>
            <a:tailEnd type="arrow" w="med" len="med"/>
          </a:ln>
        </p:spPr>
      </p:cxnSp>
      <p:sp>
        <p:nvSpPr>
          <p:cNvPr id="45062" name="TextBox 41"/>
          <p:cNvSpPr txBox="1">
            <a:spLocks noChangeArrowheads="1"/>
          </p:cNvSpPr>
          <p:nvPr/>
        </p:nvSpPr>
        <p:spPr bwMode="auto">
          <a:xfrm>
            <a:off x="3560763" y="4498975"/>
            <a:ext cx="1328737" cy="923925"/>
          </a:xfrm>
          <a:prstGeom prst="rect">
            <a:avLst/>
          </a:prstGeom>
          <a:noFill/>
          <a:ln w="9525">
            <a:solidFill>
              <a:srgbClr val="800000"/>
            </a:solidFill>
            <a:miter lim="800000"/>
            <a:headEnd/>
            <a:tailEnd/>
          </a:ln>
        </p:spPr>
        <p:txBody>
          <a:bodyPr>
            <a:spAutoFit/>
          </a:bodyPr>
          <a:lstStyle/>
          <a:p>
            <a:pPr algn="ctr"/>
            <a:r>
              <a:rPr lang="en-US" sz="1800" b="1">
                <a:solidFill>
                  <a:srgbClr val="800000"/>
                </a:solidFill>
                <a:latin typeface="Comic Sans MS" charset="0"/>
              </a:rPr>
              <a:t>Work function of metals</a:t>
            </a:r>
          </a:p>
        </p:txBody>
      </p:sp>
      <p:sp>
        <p:nvSpPr>
          <p:cNvPr id="45063" name="TextBox 42"/>
          <p:cNvSpPr txBox="1">
            <a:spLocks noChangeArrowheads="1"/>
          </p:cNvSpPr>
          <p:nvPr/>
        </p:nvSpPr>
        <p:spPr bwMode="auto">
          <a:xfrm>
            <a:off x="5299075" y="4565650"/>
            <a:ext cx="1328738" cy="646113"/>
          </a:xfrm>
          <a:prstGeom prst="rect">
            <a:avLst/>
          </a:prstGeom>
          <a:noFill/>
          <a:ln w="9525">
            <a:solidFill>
              <a:srgbClr val="008000"/>
            </a:solidFill>
            <a:miter lim="800000"/>
            <a:headEnd/>
            <a:tailEnd/>
          </a:ln>
        </p:spPr>
        <p:txBody>
          <a:bodyPr>
            <a:spAutoFit/>
          </a:bodyPr>
          <a:lstStyle/>
          <a:p>
            <a:pPr algn="ctr"/>
            <a:r>
              <a:rPr lang="en-US" sz="1800" b="1">
                <a:solidFill>
                  <a:srgbClr val="008000"/>
                </a:solidFill>
                <a:latin typeface="Comic Sans MS" charset="0"/>
              </a:rPr>
              <a:t>Table-top laser limit</a:t>
            </a:r>
          </a:p>
        </p:txBody>
      </p:sp>
      <p:sp>
        <p:nvSpPr>
          <p:cNvPr id="45064" name="Sun 43"/>
          <p:cNvSpPr>
            <a:spLocks noChangeArrowheads="1"/>
          </p:cNvSpPr>
          <p:nvPr/>
        </p:nvSpPr>
        <p:spPr bwMode="auto">
          <a:xfrm>
            <a:off x="5170488" y="2687638"/>
            <a:ext cx="165100" cy="157162"/>
          </a:xfrm>
          <a:prstGeom prst="sun">
            <a:avLst>
              <a:gd name="adj" fmla="val 25000"/>
            </a:avLst>
          </a:prstGeom>
          <a:solidFill>
            <a:srgbClr val="FF0000"/>
          </a:solidFill>
          <a:ln w="9525">
            <a:solidFill>
              <a:srgbClr val="FF0000"/>
            </a:solidFill>
            <a:round/>
            <a:headEnd/>
            <a:tailEnd/>
          </a:ln>
        </p:spPr>
        <p:txBody>
          <a:bodyPr/>
          <a:lstStyle/>
          <a:p>
            <a:pPr eaLnBrk="0" hangingPunct="0"/>
            <a:endParaRPr lang="en-US"/>
          </a:p>
        </p:txBody>
      </p:sp>
      <p:cxnSp>
        <p:nvCxnSpPr>
          <p:cNvPr id="45065" name="Straight Arrow Connector 45"/>
          <p:cNvCxnSpPr>
            <a:cxnSpLocks noChangeShapeType="1"/>
          </p:cNvCxnSpPr>
          <p:nvPr/>
        </p:nvCxnSpPr>
        <p:spPr bwMode="auto">
          <a:xfrm rot="10800000">
            <a:off x="5335588" y="2841625"/>
            <a:ext cx="923925" cy="622300"/>
          </a:xfrm>
          <a:prstGeom prst="straightConnector1">
            <a:avLst/>
          </a:prstGeom>
          <a:noFill/>
          <a:ln w="34925">
            <a:solidFill>
              <a:srgbClr val="FF0000"/>
            </a:solidFill>
            <a:round/>
            <a:headEnd/>
            <a:tailEnd type="arrow" w="med" len="med"/>
          </a:ln>
        </p:spPr>
      </p:cxnSp>
      <p:sp>
        <p:nvSpPr>
          <p:cNvPr id="45066" name="TextBox 46"/>
          <p:cNvSpPr txBox="1">
            <a:spLocks noChangeArrowheads="1"/>
          </p:cNvSpPr>
          <p:nvPr/>
        </p:nvSpPr>
        <p:spPr bwMode="auto">
          <a:xfrm>
            <a:off x="5286375" y="3463925"/>
            <a:ext cx="2070100" cy="369888"/>
          </a:xfrm>
          <a:prstGeom prst="rect">
            <a:avLst/>
          </a:prstGeom>
          <a:noFill/>
          <a:ln w="25400">
            <a:solidFill>
              <a:srgbClr val="FF0000"/>
            </a:solidFill>
            <a:miter lim="800000"/>
            <a:headEnd/>
            <a:tailEnd/>
          </a:ln>
        </p:spPr>
        <p:txBody>
          <a:bodyPr>
            <a:spAutoFit/>
          </a:bodyPr>
          <a:lstStyle/>
          <a:p>
            <a:pPr algn="ctr"/>
            <a:r>
              <a:rPr lang="en-US" sz="1800" b="1">
                <a:solidFill>
                  <a:srgbClr val="FF0000"/>
                </a:solidFill>
                <a:latin typeface="Comic Sans MS" charset="0"/>
              </a:rPr>
              <a:t>VUV Ops Target</a:t>
            </a:r>
          </a:p>
        </p:txBody>
      </p:sp>
      <p:sp>
        <p:nvSpPr>
          <p:cNvPr id="48" name="Rectangle 2"/>
          <p:cNvSpPr txBox="1">
            <a:spLocks noChangeArrowheads="1"/>
          </p:cNvSpPr>
          <p:nvPr/>
        </p:nvSpPr>
        <p:spPr bwMode="auto">
          <a:xfrm>
            <a:off x="685800" y="88900"/>
            <a:ext cx="7434263" cy="736600"/>
          </a:xfrm>
          <a:prstGeom prst="rect">
            <a:avLst/>
          </a:prstGeom>
          <a:noFill/>
          <a:ln w="9525">
            <a:noFill/>
            <a:miter lim="800000"/>
            <a:headEnd/>
            <a:tailEnd/>
          </a:ln>
        </p:spPr>
        <p:txBody>
          <a:bodyPr anchor="ctr"/>
          <a:lstStyle/>
          <a:p>
            <a:pPr algn="ctr" eaLnBrk="0" hangingPunct="0">
              <a:defRPr/>
            </a:pPr>
            <a:r>
              <a:rPr lang="en-US" b="1" kern="0" dirty="0" err="1">
                <a:solidFill>
                  <a:srgbClr val="00279F"/>
                </a:solidFill>
                <a:latin typeface="Arial" charset="0"/>
                <a:cs typeface="Calibri" pitchFamily="34" charset="0"/>
              </a:rPr>
              <a:t>JLab</a:t>
            </a:r>
            <a:r>
              <a:rPr lang="en-US" b="1" kern="0" dirty="0">
                <a:solidFill>
                  <a:srgbClr val="00279F"/>
                </a:solidFill>
                <a:latin typeface="Arial" charset="0"/>
                <a:cs typeface="Calibri" pitchFamily="34" charset="0"/>
              </a:rPr>
              <a:t> FEL VUV Opportunities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76200"/>
            <a:ext cx="9144000" cy="762000"/>
          </a:xfrm>
        </p:spPr>
        <p:txBody>
          <a:bodyPr>
            <a:normAutofit fontScale="90000"/>
          </a:bodyPr>
          <a:lstStyle/>
          <a:p>
            <a:r>
              <a:rPr lang="en-US" sz="3600" b="1" dirty="0" smtClean="0">
                <a:solidFill>
                  <a:srgbClr val="C00000"/>
                </a:solidFill>
                <a:latin typeface="Arial" pitchFamily="34" charset="0"/>
                <a:cs typeface="Arial" pitchFamily="34" charset="0"/>
              </a:rPr>
              <a:t>A Vision for Photon Science at Jefferson Lab</a:t>
            </a:r>
            <a:endParaRPr lang="en-US" sz="3600" b="1" dirty="0">
              <a:solidFill>
                <a:srgbClr val="C00000"/>
              </a:solidFill>
              <a:latin typeface="Arial" pitchFamily="34" charset="0"/>
              <a:cs typeface="Arial" pitchFamily="34" charset="0"/>
            </a:endParaRPr>
          </a:p>
        </p:txBody>
      </p:sp>
      <p:grpSp>
        <p:nvGrpSpPr>
          <p:cNvPr id="2" name="Group 25"/>
          <p:cNvGrpSpPr/>
          <p:nvPr/>
        </p:nvGrpSpPr>
        <p:grpSpPr>
          <a:xfrm>
            <a:off x="152400" y="906005"/>
            <a:ext cx="8236703" cy="5543678"/>
            <a:chOff x="-82944" y="670289"/>
            <a:chExt cx="8601158" cy="5788973"/>
          </a:xfrm>
        </p:grpSpPr>
        <p:grpSp>
          <p:nvGrpSpPr>
            <p:cNvPr id="3" name="Group 19"/>
            <p:cNvGrpSpPr/>
            <p:nvPr/>
          </p:nvGrpSpPr>
          <p:grpSpPr>
            <a:xfrm rot="18789901">
              <a:off x="4958838" y="3691823"/>
              <a:ext cx="913791" cy="1129207"/>
              <a:chOff x="5977531" y="940146"/>
              <a:chExt cx="950976" cy="950976"/>
            </a:xfrm>
            <a:scene3d>
              <a:camera prst="orthographicFront"/>
              <a:lightRig rig="threePt" dir="t">
                <a:rot lat="0" lon="0" rev="7500000"/>
              </a:lightRig>
            </a:scene3d>
          </p:grpSpPr>
          <p:sp>
            <p:nvSpPr>
              <p:cNvPr id="21" name="Down Arrow 20"/>
              <p:cNvSpPr/>
              <p:nvPr/>
            </p:nvSpPr>
            <p:spPr>
              <a:xfrm>
                <a:off x="5977531" y="940146"/>
                <a:ext cx="950976" cy="950976"/>
              </a:xfrm>
              <a:prstGeom prst="downArrow">
                <a:avLst>
                  <a:gd name="adj1" fmla="val 55000"/>
                  <a:gd name="adj2" fmla="val 45000"/>
                </a:avLst>
              </a:prstGeom>
              <a:solidFill>
                <a:srgbClr val="7E7E6C">
                  <a:alpha val="90000"/>
                </a:srgbClr>
              </a:solidFill>
              <a:sp3d z="152400" extrusionH="63500" prstMaterial="dkEdge">
                <a:bevelT w="125400" h="36350" prst="relaxedInset"/>
                <a:contourClr>
                  <a:schemeClr val="bg1"/>
                </a:contourClr>
              </a:sp3d>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22" name="Down Arrow 4"/>
              <p:cNvSpPr/>
              <p:nvPr/>
            </p:nvSpPr>
            <p:spPr>
              <a:xfrm>
                <a:off x="6193384" y="1109472"/>
                <a:ext cx="523036" cy="715609"/>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p:txBody>
          </p:sp>
        </p:grpSp>
        <p:grpSp>
          <p:nvGrpSpPr>
            <p:cNvPr id="5" name="Group 22"/>
            <p:cNvGrpSpPr/>
            <p:nvPr/>
          </p:nvGrpSpPr>
          <p:grpSpPr>
            <a:xfrm rot="18789901">
              <a:off x="2412544" y="1788812"/>
              <a:ext cx="913791" cy="1129207"/>
              <a:chOff x="5976525" y="950039"/>
              <a:chExt cx="950976" cy="950976"/>
            </a:xfrm>
            <a:scene3d>
              <a:camera prst="orthographicFront"/>
              <a:lightRig rig="threePt" dir="t">
                <a:rot lat="0" lon="0" rev="7500000"/>
              </a:lightRig>
            </a:scene3d>
          </p:grpSpPr>
          <p:sp>
            <p:nvSpPr>
              <p:cNvPr id="24" name="Down Arrow 23"/>
              <p:cNvSpPr/>
              <p:nvPr/>
            </p:nvSpPr>
            <p:spPr>
              <a:xfrm>
                <a:off x="5976525" y="950039"/>
                <a:ext cx="950976" cy="950976"/>
              </a:xfrm>
              <a:prstGeom prst="downArrow">
                <a:avLst>
                  <a:gd name="adj1" fmla="val 55000"/>
                  <a:gd name="adj2" fmla="val 45000"/>
                </a:avLst>
              </a:prstGeom>
              <a:solidFill>
                <a:srgbClr val="7E7E6C">
                  <a:alpha val="89804"/>
                </a:srgbClr>
              </a:solidFill>
              <a:sp3d z="152400" extrusionH="63500" prstMaterial="dkEdge">
                <a:bevelT w="125400" h="36350" prst="relaxedInset"/>
                <a:contourClr>
                  <a:schemeClr val="bg1"/>
                </a:contourClr>
              </a:sp3d>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25" name="Down Arrow 4"/>
              <p:cNvSpPr/>
              <p:nvPr/>
            </p:nvSpPr>
            <p:spPr>
              <a:xfrm>
                <a:off x="6193384" y="1109472"/>
                <a:ext cx="523036" cy="715609"/>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p:txBody>
          </p:sp>
        </p:grpSp>
        <p:sp>
          <p:nvSpPr>
            <p:cNvPr id="6" name="Oval 5"/>
            <p:cNvSpPr/>
            <p:nvPr/>
          </p:nvSpPr>
          <p:spPr>
            <a:xfrm>
              <a:off x="-82944" y="670289"/>
              <a:ext cx="3428999" cy="1600200"/>
            </a:xfrm>
            <a:prstGeom prst="ellipse">
              <a:avLst/>
            </a:prstGeom>
            <a:gradFill flip="none" rotWithShape="1">
              <a:gsLst>
                <a:gs pos="0">
                  <a:srgbClr val="C89058">
                    <a:shade val="30000"/>
                    <a:satMod val="115000"/>
                  </a:srgbClr>
                </a:gs>
                <a:gs pos="50000">
                  <a:srgbClr val="C89058">
                    <a:shade val="67500"/>
                    <a:satMod val="115000"/>
                  </a:srgbClr>
                </a:gs>
                <a:gs pos="100000">
                  <a:srgbClr val="C89058">
                    <a:shade val="100000"/>
                    <a:satMod val="115000"/>
                  </a:srgbClr>
                </a:gs>
              </a:gsLst>
              <a:lin ang="16200000" scaled="1"/>
              <a:tileRect/>
            </a:gradFill>
            <a:ln>
              <a:no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itchFamily="34" charset="0"/>
                  <a:cs typeface="Arial" pitchFamily="34" charset="0"/>
                </a:rPr>
                <a:t>Ultraviolet Laser</a:t>
              </a:r>
            </a:p>
            <a:p>
              <a:pPr algn="ctr"/>
              <a:r>
                <a:rPr lang="en-US" sz="2000" b="1" dirty="0" smtClean="0">
                  <a:solidFill>
                    <a:schemeClr val="tx1"/>
                  </a:solidFill>
                  <a:latin typeface="Arial" pitchFamily="34" charset="0"/>
                  <a:cs typeface="Arial" pitchFamily="34" charset="0"/>
                </a:rPr>
                <a:t>(10 </a:t>
              </a:r>
              <a:r>
                <a:rPr lang="en-US" sz="2000" b="1" dirty="0" err="1" smtClean="0">
                  <a:solidFill>
                    <a:schemeClr val="tx1"/>
                  </a:solidFill>
                  <a:latin typeface="Arial" pitchFamily="34" charset="0"/>
                  <a:cs typeface="Arial" pitchFamily="34" charset="0"/>
                </a:rPr>
                <a:t>eV</a:t>
              </a:r>
              <a:r>
                <a:rPr lang="en-US" sz="2000" b="1" dirty="0" smtClean="0">
                  <a:solidFill>
                    <a:schemeClr val="tx1"/>
                  </a:solidFill>
                  <a:latin typeface="Arial" pitchFamily="34" charset="0"/>
                  <a:cs typeface="Arial" pitchFamily="34" charset="0"/>
                </a:rPr>
                <a:t>)</a:t>
              </a:r>
              <a:endParaRPr lang="en-US" sz="2000" b="1" dirty="0">
                <a:solidFill>
                  <a:schemeClr val="tx1"/>
                </a:solidFill>
                <a:latin typeface="Arial" pitchFamily="34" charset="0"/>
                <a:cs typeface="Arial" pitchFamily="34" charset="0"/>
              </a:endParaRPr>
            </a:p>
          </p:txBody>
        </p:sp>
        <p:sp>
          <p:nvSpPr>
            <p:cNvPr id="7" name="TextBox 6"/>
            <p:cNvSpPr txBox="1"/>
            <p:nvPr/>
          </p:nvSpPr>
          <p:spPr>
            <a:xfrm>
              <a:off x="1190203" y="2270489"/>
              <a:ext cx="750526" cy="369332"/>
            </a:xfrm>
            <a:prstGeom prst="rect">
              <a:avLst/>
            </a:prstGeom>
            <a:noFill/>
          </p:spPr>
          <p:txBody>
            <a:bodyPr wrap="none" rtlCol="0">
              <a:spAutoFit/>
            </a:bodyPr>
            <a:lstStyle/>
            <a:p>
              <a:r>
                <a:rPr lang="en-US" i="1" dirty="0" smtClean="0">
                  <a:solidFill>
                    <a:srgbClr val="C00000"/>
                  </a:solidFill>
                  <a:latin typeface="Impact" pitchFamily="34" charset="0"/>
                </a:rPr>
                <a:t>Today</a:t>
              </a:r>
              <a:endParaRPr lang="en-US" i="1" dirty="0">
                <a:solidFill>
                  <a:srgbClr val="C00000"/>
                </a:solidFill>
                <a:latin typeface="Impact" pitchFamily="34" charset="0"/>
              </a:endParaRPr>
            </a:p>
          </p:txBody>
        </p:sp>
        <p:sp>
          <p:nvSpPr>
            <p:cNvPr id="9" name="Oval 8"/>
            <p:cNvSpPr/>
            <p:nvPr/>
          </p:nvSpPr>
          <p:spPr>
            <a:xfrm>
              <a:off x="2224635" y="2668347"/>
              <a:ext cx="3428999" cy="1600200"/>
            </a:xfrm>
            <a:prstGeom prst="ellipse">
              <a:avLst/>
            </a:prstGeom>
            <a:gradFill flip="none" rotWithShape="1">
              <a:gsLst>
                <a:gs pos="0">
                  <a:srgbClr val="C89058">
                    <a:shade val="30000"/>
                    <a:satMod val="115000"/>
                  </a:srgbClr>
                </a:gs>
                <a:gs pos="50000">
                  <a:srgbClr val="C89058">
                    <a:shade val="67500"/>
                    <a:satMod val="115000"/>
                  </a:srgbClr>
                </a:gs>
                <a:gs pos="100000">
                  <a:srgbClr val="C89058">
                    <a:shade val="100000"/>
                    <a:satMod val="115000"/>
                  </a:srgbClr>
                </a:gs>
              </a:gsLst>
              <a:lin ang="16200000" scaled="1"/>
              <a:tileRect/>
            </a:gradFill>
            <a:ln>
              <a:no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itchFamily="34" charset="0"/>
                  <a:cs typeface="Arial" pitchFamily="34" charset="0"/>
                </a:rPr>
                <a:t>Soft X-ray Laser</a:t>
              </a:r>
            </a:p>
            <a:p>
              <a:pPr algn="ctr"/>
              <a:r>
                <a:rPr lang="en-US" sz="2000" b="1" dirty="0" smtClean="0">
                  <a:solidFill>
                    <a:schemeClr val="tx1"/>
                  </a:solidFill>
                  <a:latin typeface="Arial" pitchFamily="34" charset="0"/>
                  <a:cs typeface="Arial" pitchFamily="34" charset="0"/>
                </a:rPr>
                <a:t>(500 </a:t>
              </a:r>
              <a:r>
                <a:rPr lang="en-US" sz="2000" b="1" dirty="0" err="1" smtClean="0">
                  <a:solidFill>
                    <a:schemeClr val="tx1"/>
                  </a:solidFill>
                  <a:latin typeface="Arial" pitchFamily="34" charset="0"/>
                  <a:cs typeface="Arial" pitchFamily="34" charset="0"/>
                </a:rPr>
                <a:t>eV</a:t>
              </a:r>
              <a:r>
                <a:rPr lang="en-US" sz="2000" b="1" dirty="0" smtClean="0">
                  <a:solidFill>
                    <a:schemeClr val="tx1"/>
                  </a:solidFill>
                  <a:latin typeface="Arial" pitchFamily="34" charset="0"/>
                  <a:cs typeface="Arial" pitchFamily="34" charset="0"/>
                </a:rPr>
                <a:t>)</a:t>
              </a:r>
              <a:endParaRPr lang="en-US" sz="2000" b="1" dirty="0">
                <a:solidFill>
                  <a:schemeClr val="tx1"/>
                </a:solidFill>
                <a:latin typeface="Arial" pitchFamily="34" charset="0"/>
                <a:cs typeface="Arial" pitchFamily="34" charset="0"/>
              </a:endParaRPr>
            </a:p>
          </p:txBody>
        </p:sp>
        <p:sp>
          <p:nvSpPr>
            <p:cNvPr id="10" name="TextBox 9"/>
            <p:cNvSpPr txBox="1"/>
            <p:nvPr/>
          </p:nvSpPr>
          <p:spPr>
            <a:xfrm>
              <a:off x="3492701" y="4259781"/>
              <a:ext cx="880369" cy="369332"/>
            </a:xfrm>
            <a:prstGeom prst="rect">
              <a:avLst/>
            </a:prstGeom>
            <a:noFill/>
          </p:spPr>
          <p:txBody>
            <a:bodyPr wrap="none" rtlCol="0">
              <a:spAutoFit/>
            </a:bodyPr>
            <a:lstStyle/>
            <a:p>
              <a:r>
                <a:rPr lang="en-US" i="1" dirty="0" smtClean="0">
                  <a:solidFill>
                    <a:srgbClr val="C00000"/>
                  </a:solidFill>
                  <a:latin typeface="Impact" pitchFamily="34" charset="0"/>
                </a:rPr>
                <a:t>5 years</a:t>
              </a:r>
              <a:endParaRPr lang="en-US" i="1" dirty="0">
                <a:solidFill>
                  <a:srgbClr val="C00000"/>
                </a:solidFill>
                <a:latin typeface="Impact" pitchFamily="34" charset="0"/>
              </a:endParaRPr>
            </a:p>
          </p:txBody>
        </p:sp>
        <p:sp>
          <p:nvSpPr>
            <p:cNvPr id="11" name="Oval 10"/>
            <p:cNvSpPr/>
            <p:nvPr/>
          </p:nvSpPr>
          <p:spPr>
            <a:xfrm>
              <a:off x="5089215" y="4498496"/>
              <a:ext cx="3428999" cy="1600200"/>
            </a:xfrm>
            <a:prstGeom prst="ellipse">
              <a:avLst/>
            </a:prstGeom>
            <a:gradFill flip="none" rotWithShape="1">
              <a:gsLst>
                <a:gs pos="0">
                  <a:srgbClr val="C89058">
                    <a:shade val="30000"/>
                    <a:satMod val="115000"/>
                  </a:srgbClr>
                </a:gs>
                <a:gs pos="50000">
                  <a:srgbClr val="C89058">
                    <a:shade val="67500"/>
                    <a:satMod val="115000"/>
                  </a:srgbClr>
                </a:gs>
                <a:gs pos="100000">
                  <a:srgbClr val="C89058">
                    <a:shade val="100000"/>
                    <a:satMod val="115000"/>
                  </a:srgbClr>
                </a:gs>
              </a:gsLst>
              <a:lin ang="16200000" scaled="1"/>
              <a:tileRect/>
            </a:gradFill>
            <a:ln>
              <a:no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itchFamily="34" charset="0"/>
                  <a:cs typeface="Arial" pitchFamily="34" charset="0"/>
                </a:rPr>
                <a:t>“Next Generation </a:t>
              </a:r>
            </a:p>
            <a:p>
              <a:pPr algn="ctr"/>
              <a:r>
                <a:rPr lang="en-US" sz="2000" b="1" dirty="0" smtClean="0">
                  <a:solidFill>
                    <a:schemeClr val="tx1"/>
                  </a:solidFill>
                  <a:latin typeface="Arial" pitchFamily="34" charset="0"/>
                  <a:cs typeface="Arial" pitchFamily="34" charset="0"/>
                </a:rPr>
                <a:t>Light Source”</a:t>
              </a:r>
            </a:p>
            <a:p>
              <a:pPr algn="ctr"/>
              <a:r>
                <a:rPr lang="en-US" sz="2000" b="1" dirty="0" smtClean="0">
                  <a:solidFill>
                    <a:schemeClr val="tx1"/>
                  </a:solidFill>
                  <a:latin typeface="Arial" pitchFamily="34" charset="0"/>
                  <a:cs typeface="Arial" pitchFamily="34" charset="0"/>
                </a:rPr>
                <a:t>(2000 </a:t>
              </a:r>
              <a:r>
                <a:rPr lang="en-US" sz="2000" b="1" dirty="0" err="1" smtClean="0">
                  <a:solidFill>
                    <a:schemeClr val="tx1"/>
                  </a:solidFill>
                  <a:latin typeface="Arial" pitchFamily="34" charset="0"/>
                  <a:cs typeface="Arial" pitchFamily="34" charset="0"/>
                </a:rPr>
                <a:t>eV</a:t>
              </a:r>
              <a:r>
                <a:rPr lang="en-US" sz="2000" b="1" dirty="0" smtClean="0">
                  <a:solidFill>
                    <a:schemeClr val="tx1"/>
                  </a:solidFill>
                  <a:latin typeface="Arial" pitchFamily="34" charset="0"/>
                  <a:cs typeface="Arial" pitchFamily="34" charset="0"/>
                </a:rPr>
                <a:t> X-rays)</a:t>
              </a:r>
              <a:endParaRPr lang="en-US" sz="2000" b="1" dirty="0">
                <a:solidFill>
                  <a:schemeClr val="tx1"/>
                </a:solidFill>
                <a:latin typeface="Arial" pitchFamily="34" charset="0"/>
                <a:cs typeface="Arial" pitchFamily="34" charset="0"/>
              </a:endParaRPr>
            </a:p>
          </p:txBody>
        </p:sp>
        <p:sp>
          <p:nvSpPr>
            <p:cNvPr id="13" name="TextBox 12"/>
            <p:cNvSpPr txBox="1"/>
            <p:nvPr/>
          </p:nvSpPr>
          <p:spPr>
            <a:xfrm>
              <a:off x="6362362" y="6089930"/>
              <a:ext cx="968535" cy="369332"/>
            </a:xfrm>
            <a:prstGeom prst="rect">
              <a:avLst/>
            </a:prstGeom>
            <a:noFill/>
          </p:spPr>
          <p:txBody>
            <a:bodyPr wrap="none" rtlCol="0">
              <a:spAutoFit/>
            </a:bodyPr>
            <a:lstStyle/>
            <a:p>
              <a:r>
                <a:rPr lang="en-US" i="1" dirty="0" smtClean="0">
                  <a:solidFill>
                    <a:srgbClr val="C00000"/>
                  </a:solidFill>
                  <a:latin typeface="Impact" pitchFamily="34" charset="0"/>
                </a:rPr>
                <a:t>10 years</a:t>
              </a:r>
              <a:endParaRPr lang="en-US" i="1" dirty="0">
                <a:solidFill>
                  <a:srgbClr val="C00000"/>
                </a:solidFill>
                <a:latin typeface="Impact" pitchFamily="34" charset="0"/>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19200" y="76200"/>
            <a:ext cx="7010400" cy="685800"/>
          </a:xfrm>
        </p:spPr>
        <p:txBody>
          <a:bodyPr>
            <a:normAutofit/>
          </a:bodyPr>
          <a:lstStyle/>
          <a:p>
            <a:pPr eaLnBrk="1" hangingPunct="1"/>
            <a:r>
              <a:rPr lang="en-US" smtClean="0">
                <a:solidFill>
                  <a:srgbClr val="0033CC"/>
                </a:solidFill>
                <a:latin typeface="Candara" pitchFamily="34" charset="0"/>
              </a:rPr>
              <a:t>MEIC : Medium Energy EIC</a:t>
            </a:r>
            <a:endParaRPr lang="en-US" sz="4000" smtClean="0">
              <a:solidFill>
                <a:srgbClr val="0033CC"/>
              </a:solidFill>
              <a:latin typeface="Candara" pitchFamily="34" charset="0"/>
            </a:endParaRPr>
          </a:p>
        </p:txBody>
      </p:sp>
      <p:pic>
        <p:nvPicPr>
          <p:cNvPr id="15363" name="Picture 10"/>
          <p:cNvPicPr>
            <a:picLocks noChangeAspect="1" noChangeArrowheads="1"/>
          </p:cNvPicPr>
          <p:nvPr/>
        </p:nvPicPr>
        <p:blipFill>
          <a:blip r:embed="rId3" cstate="print"/>
          <a:srcRect/>
          <a:stretch>
            <a:fillRect/>
          </a:stretch>
        </p:blipFill>
        <p:spPr bwMode="auto">
          <a:xfrm>
            <a:off x="838200" y="914400"/>
            <a:ext cx="6629400" cy="5257800"/>
          </a:xfrm>
          <a:prstGeom prst="rect">
            <a:avLst/>
          </a:prstGeom>
          <a:noFill/>
          <a:ln w="9525">
            <a:noFill/>
            <a:miter lim="800000"/>
            <a:headEnd/>
            <a:tailEnd/>
          </a:ln>
        </p:spPr>
      </p:pic>
      <p:grpSp>
        <p:nvGrpSpPr>
          <p:cNvPr id="2" name="Group 7"/>
          <p:cNvGrpSpPr>
            <a:grpSpLocks/>
          </p:cNvGrpSpPr>
          <p:nvPr/>
        </p:nvGrpSpPr>
        <p:grpSpPr bwMode="auto">
          <a:xfrm>
            <a:off x="5715000" y="4314825"/>
            <a:ext cx="2590800" cy="942975"/>
            <a:chOff x="5715000" y="4572000"/>
            <a:chExt cx="3200400" cy="1100138"/>
          </a:xfrm>
        </p:grpSpPr>
        <p:sp>
          <p:nvSpPr>
            <p:cNvPr id="15384" name="Rectangular Callout 4"/>
            <p:cNvSpPr>
              <a:spLocks noChangeArrowheads="1"/>
            </p:cNvSpPr>
            <p:nvPr/>
          </p:nvSpPr>
          <p:spPr bwMode="auto">
            <a:xfrm>
              <a:off x="5715000" y="4572000"/>
              <a:ext cx="3124200" cy="1066800"/>
            </a:xfrm>
            <a:prstGeom prst="wedgeRectCallout">
              <a:avLst>
                <a:gd name="adj1" fmla="val -97477"/>
                <a:gd name="adj2" fmla="val -152519"/>
              </a:avLst>
            </a:prstGeom>
            <a:solidFill>
              <a:srgbClr val="FF9966"/>
            </a:solidFill>
            <a:ln w="9525">
              <a:solidFill>
                <a:schemeClr val="tx1"/>
              </a:solidFill>
              <a:round/>
              <a:headEnd/>
              <a:tailEnd/>
            </a:ln>
          </p:spPr>
          <p:txBody>
            <a:bodyPr/>
            <a:lstStyle/>
            <a:p>
              <a:pPr eaLnBrk="0" hangingPunct="0"/>
              <a:endParaRPr lang="en-US"/>
            </a:p>
          </p:txBody>
        </p:sp>
        <p:sp>
          <p:nvSpPr>
            <p:cNvPr id="15385" name="TextBox 5"/>
            <p:cNvSpPr txBox="1">
              <a:spLocks noChangeArrowheads="1"/>
            </p:cNvSpPr>
            <p:nvPr/>
          </p:nvSpPr>
          <p:spPr bwMode="auto">
            <a:xfrm>
              <a:off x="5715000" y="4572000"/>
              <a:ext cx="3200400" cy="1100138"/>
            </a:xfrm>
            <a:prstGeom prst="rect">
              <a:avLst/>
            </a:prstGeom>
            <a:noFill/>
            <a:ln w="9525">
              <a:noFill/>
              <a:miter lim="800000"/>
              <a:headEnd/>
              <a:tailEnd/>
            </a:ln>
          </p:spPr>
          <p:txBody>
            <a:bodyPr>
              <a:spAutoFit/>
            </a:bodyPr>
            <a:lstStyle/>
            <a:p>
              <a:pPr eaLnBrk="0" hangingPunct="0"/>
              <a:r>
                <a:rPr lang="en-US" sz="1400" b="1">
                  <a:latin typeface="Candara" pitchFamily="34" charset="0"/>
                  <a:cs typeface="Arial" charset="0"/>
                </a:rPr>
                <a:t>Three compact rings:</a:t>
              </a:r>
            </a:p>
            <a:p>
              <a:pPr eaLnBrk="0" hangingPunct="0">
                <a:buFont typeface="Arial" charset="0"/>
                <a:buChar char="•"/>
              </a:pPr>
              <a:r>
                <a:rPr lang="en-US" sz="1400" b="1">
                  <a:latin typeface="Candara" pitchFamily="34" charset="0"/>
                  <a:cs typeface="Arial" charset="0"/>
                </a:rPr>
                <a:t> 3 to 11 GeV electron</a:t>
              </a:r>
            </a:p>
            <a:p>
              <a:pPr eaLnBrk="0" hangingPunct="0">
                <a:buFont typeface="Arial" charset="0"/>
                <a:buChar char="•"/>
              </a:pPr>
              <a:r>
                <a:rPr lang="en-US" sz="1400" b="1">
                  <a:latin typeface="Candara" pitchFamily="34" charset="0"/>
                  <a:cs typeface="Arial" charset="0"/>
                </a:rPr>
                <a:t> Up to 12 GeV/c proton (warm)</a:t>
              </a:r>
            </a:p>
            <a:p>
              <a:pPr eaLnBrk="0" hangingPunct="0">
                <a:buFont typeface="Arial" charset="0"/>
                <a:buChar char="•"/>
              </a:pPr>
              <a:r>
                <a:rPr lang="en-US" sz="1400" b="1">
                  <a:latin typeface="Candara" pitchFamily="34" charset="0"/>
                  <a:cs typeface="Arial" charset="0"/>
                </a:rPr>
                <a:t> Up to 60 GeV/c proton (cold)</a:t>
              </a:r>
            </a:p>
          </p:txBody>
        </p:sp>
      </p:grpSp>
      <p:sp>
        <p:nvSpPr>
          <p:cNvPr id="15365" name="Oval 8"/>
          <p:cNvSpPr>
            <a:spLocks noChangeArrowheads="1"/>
          </p:cNvSpPr>
          <p:nvPr/>
        </p:nvSpPr>
        <p:spPr bwMode="auto">
          <a:xfrm>
            <a:off x="3178175" y="2700338"/>
            <a:ext cx="192088" cy="192087"/>
          </a:xfrm>
          <a:prstGeom prst="ellipse">
            <a:avLst/>
          </a:prstGeom>
          <a:solidFill>
            <a:srgbClr val="00CCFF"/>
          </a:solidFill>
          <a:ln w="9525">
            <a:solidFill>
              <a:schemeClr val="tx1"/>
            </a:solidFill>
            <a:round/>
            <a:headEnd/>
            <a:tailEnd/>
          </a:ln>
        </p:spPr>
        <p:txBody>
          <a:bodyPr wrap="none" anchor="ctr"/>
          <a:lstStyle/>
          <a:p>
            <a:endParaRPr lang="en-US"/>
          </a:p>
        </p:txBody>
      </p:sp>
      <p:sp>
        <p:nvSpPr>
          <p:cNvPr id="15366" name="Oval 9"/>
          <p:cNvSpPr>
            <a:spLocks noChangeArrowheads="1"/>
          </p:cNvSpPr>
          <p:nvPr/>
        </p:nvSpPr>
        <p:spPr bwMode="auto">
          <a:xfrm>
            <a:off x="3733800" y="2689225"/>
            <a:ext cx="192088" cy="192088"/>
          </a:xfrm>
          <a:prstGeom prst="ellipse">
            <a:avLst/>
          </a:prstGeom>
          <a:solidFill>
            <a:srgbClr val="00CCFF"/>
          </a:solidFill>
          <a:ln w="9525">
            <a:solidFill>
              <a:schemeClr val="tx1"/>
            </a:solidFill>
            <a:round/>
            <a:headEnd/>
            <a:tailEnd/>
          </a:ln>
        </p:spPr>
        <p:txBody>
          <a:bodyPr wrap="none" anchor="ctr"/>
          <a:lstStyle/>
          <a:p>
            <a:endParaRPr lang="en-US"/>
          </a:p>
        </p:txBody>
      </p:sp>
      <p:sp>
        <p:nvSpPr>
          <p:cNvPr id="15367" name="Oval 10"/>
          <p:cNvSpPr>
            <a:spLocks noChangeArrowheads="1"/>
          </p:cNvSpPr>
          <p:nvPr/>
        </p:nvSpPr>
        <p:spPr bwMode="auto">
          <a:xfrm>
            <a:off x="3178175" y="3248025"/>
            <a:ext cx="192088" cy="192088"/>
          </a:xfrm>
          <a:prstGeom prst="ellipse">
            <a:avLst/>
          </a:prstGeom>
          <a:solidFill>
            <a:srgbClr val="993366"/>
          </a:solidFill>
          <a:ln w="9525">
            <a:solidFill>
              <a:schemeClr val="tx1"/>
            </a:solidFill>
            <a:round/>
            <a:headEnd/>
            <a:tailEnd/>
          </a:ln>
        </p:spPr>
        <p:txBody>
          <a:bodyPr wrap="none" anchor="ctr"/>
          <a:lstStyle/>
          <a:p>
            <a:endParaRPr lang="en-US"/>
          </a:p>
        </p:txBody>
      </p:sp>
      <p:sp>
        <p:nvSpPr>
          <p:cNvPr id="15368" name="Oval 11"/>
          <p:cNvSpPr>
            <a:spLocks noChangeArrowheads="1"/>
          </p:cNvSpPr>
          <p:nvPr/>
        </p:nvSpPr>
        <p:spPr bwMode="auto">
          <a:xfrm>
            <a:off x="3733800" y="3248025"/>
            <a:ext cx="192088" cy="192088"/>
          </a:xfrm>
          <a:prstGeom prst="ellipse">
            <a:avLst/>
          </a:prstGeom>
          <a:solidFill>
            <a:srgbClr val="FFCC00"/>
          </a:solidFill>
          <a:ln w="9525">
            <a:solidFill>
              <a:schemeClr val="tx1"/>
            </a:solidFill>
            <a:round/>
            <a:headEnd/>
            <a:tailEnd/>
          </a:ln>
        </p:spPr>
        <p:txBody>
          <a:bodyPr wrap="none" anchor="ctr"/>
          <a:lstStyle/>
          <a:p>
            <a:endParaRPr lang="en-US"/>
          </a:p>
        </p:txBody>
      </p:sp>
      <p:sp>
        <p:nvSpPr>
          <p:cNvPr id="15369" name="Text Box 12"/>
          <p:cNvSpPr txBox="1">
            <a:spLocks noChangeArrowheads="1"/>
          </p:cNvSpPr>
          <p:nvPr/>
        </p:nvSpPr>
        <p:spPr bwMode="auto">
          <a:xfrm>
            <a:off x="2971800" y="3733800"/>
            <a:ext cx="1143000" cy="655638"/>
          </a:xfrm>
          <a:prstGeom prst="rect">
            <a:avLst/>
          </a:prstGeom>
          <a:solidFill>
            <a:schemeClr val="bg1"/>
          </a:solidFill>
          <a:ln w="9525">
            <a:noFill/>
            <a:miter lim="800000"/>
            <a:headEnd/>
            <a:tailEnd/>
          </a:ln>
        </p:spPr>
        <p:txBody>
          <a:bodyPr>
            <a:spAutoFit/>
          </a:bodyPr>
          <a:lstStyle/>
          <a:p>
            <a:endParaRPr lang="en-US" sz="1300">
              <a:latin typeface="Arial" charset="0"/>
            </a:endParaRPr>
          </a:p>
          <a:p>
            <a:endParaRPr lang="en-US"/>
          </a:p>
        </p:txBody>
      </p:sp>
      <p:sp>
        <p:nvSpPr>
          <p:cNvPr id="15370" name="Rectangle 14"/>
          <p:cNvSpPr>
            <a:spLocks noChangeArrowheads="1"/>
          </p:cNvSpPr>
          <p:nvPr/>
        </p:nvSpPr>
        <p:spPr bwMode="auto">
          <a:xfrm>
            <a:off x="3200400" y="3449638"/>
            <a:ext cx="304800" cy="609600"/>
          </a:xfrm>
          <a:prstGeom prst="rect">
            <a:avLst/>
          </a:prstGeom>
          <a:solidFill>
            <a:schemeClr val="bg1"/>
          </a:solidFill>
          <a:ln w="9525">
            <a:noFill/>
            <a:miter lim="800000"/>
            <a:headEnd/>
            <a:tailEnd/>
          </a:ln>
        </p:spPr>
        <p:txBody>
          <a:bodyPr wrap="none" anchor="ctr"/>
          <a:lstStyle/>
          <a:p>
            <a:endParaRPr lang="en-US"/>
          </a:p>
        </p:txBody>
      </p:sp>
      <p:sp>
        <p:nvSpPr>
          <p:cNvPr id="15371" name="Rectangle 16"/>
          <p:cNvSpPr>
            <a:spLocks noChangeArrowheads="1"/>
          </p:cNvSpPr>
          <p:nvPr/>
        </p:nvSpPr>
        <p:spPr bwMode="auto">
          <a:xfrm>
            <a:off x="3570288" y="3438525"/>
            <a:ext cx="304800" cy="609600"/>
          </a:xfrm>
          <a:prstGeom prst="rect">
            <a:avLst/>
          </a:prstGeom>
          <a:solidFill>
            <a:schemeClr val="bg1"/>
          </a:solidFill>
          <a:ln w="9525">
            <a:noFill/>
            <a:miter lim="800000"/>
            <a:headEnd/>
            <a:tailEnd/>
          </a:ln>
        </p:spPr>
        <p:txBody>
          <a:bodyPr wrap="none" anchor="ctr"/>
          <a:lstStyle/>
          <a:p>
            <a:endParaRPr lang="en-US"/>
          </a:p>
        </p:txBody>
      </p:sp>
      <p:sp>
        <p:nvSpPr>
          <p:cNvPr id="15372" name="Text Box 17"/>
          <p:cNvSpPr txBox="1">
            <a:spLocks noChangeArrowheads="1"/>
          </p:cNvSpPr>
          <p:nvPr/>
        </p:nvSpPr>
        <p:spPr bwMode="auto">
          <a:xfrm>
            <a:off x="3429000" y="3965575"/>
            <a:ext cx="1295400" cy="290513"/>
          </a:xfrm>
          <a:prstGeom prst="rect">
            <a:avLst/>
          </a:prstGeom>
          <a:noFill/>
          <a:ln w="9525">
            <a:noFill/>
            <a:miter lim="800000"/>
            <a:headEnd/>
            <a:tailEnd/>
          </a:ln>
        </p:spPr>
        <p:txBody>
          <a:bodyPr>
            <a:spAutoFit/>
          </a:bodyPr>
          <a:lstStyle/>
          <a:p>
            <a:r>
              <a:rPr lang="en-US" sz="1300">
                <a:latin typeface="Arial" charset="0"/>
              </a:rPr>
              <a:t>low-energy IP</a:t>
            </a:r>
            <a:endParaRPr lang="en-US"/>
          </a:p>
        </p:txBody>
      </p:sp>
      <p:sp>
        <p:nvSpPr>
          <p:cNvPr id="15373" name="Text Box 18"/>
          <p:cNvSpPr txBox="1">
            <a:spLocks noChangeArrowheads="1"/>
          </p:cNvSpPr>
          <p:nvPr/>
        </p:nvSpPr>
        <p:spPr bwMode="auto">
          <a:xfrm>
            <a:off x="2819400" y="3722688"/>
            <a:ext cx="1143000" cy="290512"/>
          </a:xfrm>
          <a:prstGeom prst="rect">
            <a:avLst/>
          </a:prstGeom>
          <a:noFill/>
          <a:ln w="9525">
            <a:noFill/>
            <a:miter lim="800000"/>
            <a:headEnd/>
            <a:tailEnd/>
          </a:ln>
        </p:spPr>
        <p:txBody>
          <a:bodyPr>
            <a:spAutoFit/>
          </a:bodyPr>
          <a:lstStyle/>
          <a:p>
            <a:r>
              <a:rPr lang="en-US" sz="1300">
                <a:latin typeface="Arial" charset="0"/>
              </a:rPr>
              <a:t>polarimetry</a:t>
            </a:r>
            <a:endParaRPr lang="en-US"/>
          </a:p>
        </p:txBody>
      </p:sp>
      <p:sp>
        <p:nvSpPr>
          <p:cNvPr id="15374" name="Line 20"/>
          <p:cNvSpPr>
            <a:spLocks noChangeShapeType="1"/>
          </p:cNvSpPr>
          <p:nvPr/>
        </p:nvSpPr>
        <p:spPr bwMode="auto">
          <a:xfrm rot="16200000" flipH="1">
            <a:off x="3543300" y="3717925"/>
            <a:ext cx="533400" cy="0"/>
          </a:xfrm>
          <a:prstGeom prst="line">
            <a:avLst/>
          </a:prstGeom>
          <a:noFill/>
          <a:ln w="19050">
            <a:solidFill>
              <a:schemeClr val="tx1"/>
            </a:solidFill>
            <a:round/>
            <a:headEnd type="triangle" w="med" len="med"/>
            <a:tailEnd/>
          </a:ln>
        </p:spPr>
        <p:txBody>
          <a:bodyPr wrap="none" anchor="ctr"/>
          <a:lstStyle/>
          <a:p>
            <a:endParaRPr lang="en-US"/>
          </a:p>
        </p:txBody>
      </p:sp>
      <p:sp>
        <p:nvSpPr>
          <p:cNvPr id="15375" name="Rectangle 22"/>
          <p:cNvSpPr>
            <a:spLocks noChangeArrowheads="1"/>
          </p:cNvSpPr>
          <p:nvPr/>
        </p:nvSpPr>
        <p:spPr bwMode="auto">
          <a:xfrm>
            <a:off x="3124200" y="1905000"/>
            <a:ext cx="838200" cy="685800"/>
          </a:xfrm>
          <a:prstGeom prst="rect">
            <a:avLst/>
          </a:prstGeom>
          <a:solidFill>
            <a:schemeClr val="bg1"/>
          </a:solidFill>
          <a:ln w="9525">
            <a:noFill/>
            <a:miter lim="800000"/>
            <a:headEnd/>
            <a:tailEnd/>
          </a:ln>
        </p:spPr>
        <p:txBody>
          <a:bodyPr wrap="none" anchor="ctr"/>
          <a:lstStyle/>
          <a:p>
            <a:endParaRPr lang="en-US"/>
          </a:p>
        </p:txBody>
      </p:sp>
      <p:sp>
        <p:nvSpPr>
          <p:cNvPr id="15376" name="Rectangle 23"/>
          <p:cNvSpPr>
            <a:spLocks noChangeArrowheads="1"/>
          </p:cNvSpPr>
          <p:nvPr/>
        </p:nvSpPr>
        <p:spPr bwMode="auto">
          <a:xfrm>
            <a:off x="3505200" y="1524000"/>
            <a:ext cx="838200" cy="685800"/>
          </a:xfrm>
          <a:prstGeom prst="rect">
            <a:avLst/>
          </a:prstGeom>
          <a:solidFill>
            <a:schemeClr val="bg1"/>
          </a:solidFill>
          <a:ln w="9525">
            <a:noFill/>
            <a:miter lim="800000"/>
            <a:headEnd/>
            <a:tailEnd/>
          </a:ln>
        </p:spPr>
        <p:txBody>
          <a:bodyPr wrap="none" anchor="ctr"/>
          <a:lstStyle/>
          <a:p>
            <a:endParaRPr lang="en-US"/>
          </a:p>
        </p:txBody>
      </p:sp>
      <p:sp>
        <p:nvSpPr>
          <p:cNvPr id="15377" name="Rectangle 24"/>
          <p:cNvSpPr>
            <a:spLocks noChangeArrowheads="1"/>
          </p:cNvSpPr>
          <p:nvPr/>
        </p:nvSpPr>
        <p:spPr bwMode="auto">
          <a:xfrm>
            <a:off x="3276600" y="1676400"/>
            <a:ext cx="838200" cy="685800"/>
          </a:xfrm>
          <a:prstGeom prst="rect">
            <a:avLst/>
          </a:prstGeom>
          <a:solidFill>
            <a:schemeClr val="bg1"/>
          </a:solidFill>
          <a:ln w="9525">
            <a:noFill/>
            <a:miter lim="800000"/>
            <a:headEnd/>
            <a:tailEnd/>
          </a:ln>
        </p:spPr>
        <p:txBody>
          <a:bodyPr wrap="none" anchor="ctr"/>
          <a:lstStyle/>
          <a:p>
            <a:endParaRPr lang="en-US"/>
          </a:p>
        </p:txBody>
      </p:sp>
      <p:sp>
        <p:nvSpPr>
          <p:cNvPr id="15378" name="Text Box 25"/>
          <p:cNvSpPr txBox="1">
            <a:spLocks noChangeArrowheads="1"/>
          </p:cNvSpPr>
          <p:nvPr/>
        </p:nvSpPr>
        <p:spPr bwMode="auto">
          <a:xfrm>
            <a:off x="2895600" y="1905000"/>
            <a:ext cx="1447800" cy="488950"/>
          </a:xfrm>
          <a:prstGeom prst="rect">
            <a:avLst/>
          </a:prstGeom>
          <a:noFill/>
          <a:ln w="9525">
            <a:noFill/>
            <a:miter lim="800000"/>
            <a:headEnd/>
            <a:tailEnd/>
          </a:ln>
        </p:spPr>
        <p:txBody>
          <a:bodyPr>
            <a:spAutoFit/>
          </a:bodyPr>
          <a:lstStyle/>
          <a:p>
            <a:r>
              <a:rPr lang="en-US" sz="1300">
                <a:latin typeface="Arial" charset="0"/>
              </a:rPr>
              <a:t>medium-energy</a:t>
            </a:r>
            <a:br>
              <a:rPr lang="en-US" sz="1300">
                <a:latin typeface="Arial" charset="0"/>
              </a:rPr>
            </a:br>
            <a:r>
              <a:rPr lang="en-US" sz="1300">
                <a:latin typeface="Arial" charset="0"/>
              </a:rPr>
              <a:t>          IPs</a:t>
            </a:r>
            <a:endParaRPr lang="en-US"/>
          </a:p>
        </p:txBody>
      </p:sp>
      <p:sp>
        <p:nvSpPr>
          <p:cNvPr id="15379" name="Rectangle 26"/>
          <p:cNvSpPr>
            <a:spLocks noChangeArrowheads="1"/>
          </p:cNvSpPr>
          <p:nvPr/>
        </p:nvSpPr>
        <p:spPr bwMode="auto">
          <a:xfrm>
            <a:off x="2819400" y="2362200"/>
            <a:ext cx="457200" cy="228600"/>
          </a:xfrm>
          <a:prstGeom prst="rect">
            <a:avLst/>
          </a:prstGeom>
          <a:solidFill>
            <a:schemeClr val="bg1"/>
          </a:solidFill>
          <a:ln w="9525">
            <a:noFill/>
            <a:miter lim="800000"/>
            <a:headEnd/>
            <a:tailEnd/>
          </a:ln>
        </p:spPr>
        <p:txBody>
          <a:bodyPr wrap="none" anchor="ctr"/>
          <a:lstStyle/>
          <a:p>
            <a:endParaRPr lang="en-US"/>
          </a:p>
        </p:txBody>
      </p:sp>
      <p:sp>
        <p:nvSpPr>
          <p:cNvPr id="15380" name="Line 27"/>
          <p:cNvSpPr>
            <a:spLocks noChangeShapeType="1"/>
          </p:cNvSpPr>
          <p:nvPr/>
        </p:nvSpPr>
        <p:spPr bwMode="auto">
          <a:xfrm>
            <a:off x="2819400" y="2370138"/>
            <a:ext cx="304800" cy="284162"/>
          </a:xfrm>
          <a:prstGeom prst="line">
            <a:avLst/>
          </a:prstGeom>
          <a:noFill/>
          <a:ln w="44450">
            <a:solidFill>
              <a:srgbClr val="CFCFCF"/>
            </a:solidFill>
            <a:round/>
            <a:headEnd/>
            <a:tailEnd/>
          </a:ln>
        </p:spPr>
        <p:txBody>
          <a:bodyPr wrap="none" anchor="ctr"/>
          <a:lstStyle/>
          <a:p>
            <a:endParaRPr lang="en-US"/>
          </a:p>
        </p:txBody>
      </p:sp>
      <p:sp>
        <p:nvSpPr>
          <p:cNvPr id="15381" name="Line 28"/>
          <p:cNvSpPr>
            <a:spLocks noChangeShapeType="1"/>
          </p:cNvSpPr>
          <p:nvPr/>
        </p:nvSpPr>
        <p:spPr bwMode="auto">
          <a:xfrm rot="5400000" flipH="1" flipV="1">
            <a:off x="3282950" y="2400300"/>
            <a:ext cx="304800" cy="228600"/>
          </a:xfrm>
          <a:prstGeom prst="line">
            <a:avLst/>
          </a:prstGeom>
          <a:noFill/>
          <a:ln w="19050">
            <a:solidFill>
              <a:schemeClr val="tx1"/>
            </a:solidFill>
            <a:round/>
            <a:headEnd type="triangle" w="med" len="med"/>
            <a:tailEnd/>
          </a:ln>
        </p:spPr>
        <p:txBody>
          <a:bodyPr wrap="none" anchor="ctr"/>
          <a:lstStyle/>
          <a:p>
            <a:endParaRPr lang="en-US"/>
          </a:p>
        </p:txBody>
      </p:sp>
      <p:sp>
        <p:nvSpPr>
          <p:cNvPr id="15382" name="Line 32"/>
          <p:cNvSpPr>
            <a:spLocks noChangeShapeType="1"/>
          </p:cNvSpPr>
          <p:nvPr/>
        </p:nvSpPr>
        <p:spPr bwMode="auto">
          <a:xfrm rot="900000" flipH="1" flipV="1">
            <a:off x="3502025" y="2395538"/>
            <a:ext cx="304800" cy="228600"/>
          </a:xfrm>
          <a:prstGeom prst="line">
            <a:avLst/>
          </a:prstGeom>
          <a:noFill/>
          <a:ln w="19050">
            <a:solidFill>
              <a:schemeClr val="tx1"/>
            </a:solidFill>
            <a:round/>
            <a:headEnd type="triangle" w="med" len="med"/>
            <a:tailEnd/>
          </a:ln>
        </p:spPr>
        <p:txBody>
          <a:bodyPr wrap="none" anchor="ctr"/>
          <a:lstStyle/>
          <a:p>
            <a:endParaRPr lang="en-US"/>
          </a:p>
        </p:txBody>
      </p:sp>
      <p:sp>
        <p:nvSpPr>
          <p:cNvPr id="15383" name="Line 33"/>
          <p:cNvSpPr>
            <a:spLocks noChangeShapeType="1"/>
          </p:cNvSpPr>
          <p:nvPr/>
        </p:nvSpPr>
        <p:spPr bwMode="auto">
          <a:xfrm rot="16200000" flipH="1">
            <a:off x="3124200" y="3603625"/>
            <a:ext cx="304800" cy="0"/>
          </a:xfrm>
          <a:prstGeom prst="line">
            <a:avLst/>
          </a:prstGeom>
          <a:noFill/>
          <a:ln w="19050">
            <a:solidFill>
              <a:schemeClr val="tx1"/>
            </a:solidFill>
            <a:round/>
            <a:headEnd type="triangle" w="med" len="med"/>
            <a:tailEnd/>
          </a:ln>
        </p:spPr>
        <p:txBody>
          <a:bodyPr wrap="none" anchor="ctr"/>
          <a:lstStyle/>
          <a:p>
            <a:endParaRPr lang="en-US"/>
          </a:p>
        </p:txBody>
      </p:sp>
      <p:sp>
        <p:nvSpPr>
          <p:cNvPr id="26" name="TextBox 25"/>
          <p:cNvSpPr txBox="1"/>
          <p:nvPr/>
        </p:nvSpPr>
        <p:spPr>
          <a:xfrm>
            <a:off x="5257800" y="5257800"/>
            <a:ext cx="3092513" cy="1077218"/>
          </a:xfrm>
          <a:prstGeom prst="rect">
            <a:avLst/>
          </a:prstGeom>
          <a:noFill/>
        </p:spPr>
        <p:txBody>
          <a:bodyPr wrap="none" rtlCol="0">
            <a:spAutoFit/>
          </a:bodyPr>
          <a:lstStyle/>
          <a:p>
            <a:pPr>
              <a:buClr>
                <a:srgbClr val="FF0000"/>
              </a:buClr>
            </a:pPr>
            <a:r>
              <a:rPr lang="en-US" sz="1600" dirty="0" smtClean="0">
                <a:solidFill>
                  <a:srgbClr val="002060"/>
                </a:solidFill>
                <a:latin typeface="Arial" pitchFamily="34" charset="0"/>
                <a:cs typeface="Arial" pitchFamily="34" charset="0"/>
              </a:rPr>
              <a:t>Note: conservative assumptions</a:t>
            </a:r>
          </a:p>
          <a:p>
            <a:pPr>
              <a:buClr>
                <a:srgbClr val="FF0000"/>
              </a:buClr>
              <a:buFont typeface="Arial" pitchFamily="34" charset="0"/>
              <a:buChar char="•"/>
            </a:pPr>
            <a:r>
              <a:rPr lang="en-US" sz="1600" dirty="0" smtClean="0">
                <a:solidFill>
                  <a:srgbClr val="002060"/>
                </a:solidFill>
                <a:latin typeface="Arial" pitchFamily="34" charset="0"/>
                <a:cs typeface="Arial" pitchFamily="34" charset="0"/>
              </a:rPr>
              <a:t> 6T dipole fields</a:t>
            </a:r>
          </a:p>
          <a:p>
            <a:pPr>
              <a:buClr>
                <a:srgbClr val="FF0000"/>
              </a:buClr>
              <a:buFont typeface="Arial" pitchFamily="34" charset="0"/>
              <a:buChar char="•"/>
            </a:pPr>
            <a:r>
              <a:rPr lang="en-US" sz="1600" dirty="0" smtClean="0">
                <a:solidFill>
                  <a:srgbClr val="002060"/>
                </a:solidFill>
                <a:latin typeface="Arial" pitchFamily="34" charset="0"/>
                <a:cs typeface="Arial" pitchFamily="34" charset="0"/>
              </a:rPr>
              <a:t> Synch. Power &lt; </a:t>
            </a:r>
            <a:r>
              <a:rPr lang="en-US" sz="1600" dirty="0" smtClean="0">
                <a:solidFill>
                  <a:srgbClr val="002060"/>
                </a:solidFill>
                <a:latin typeface="Calibri" pitchFamily="34" charset="0"/>
              </a:rPr>
              <a:t>20 kW/m </a:t>
            </a:r>
            <a:endParaRPr lang="en-US" sz="1600" dirty="0" smtClean="0">
              <a:solidFill>
                <a:srgbClr val="002060"/>
              </a:solidFill>
              <a:latin typeface="Arial" pitchFamily="34" charset="0"/>
              <a:cs typeface="Arial" pitchFamily="34" charset="0"/>
            </a:endParaRPr>
          </a:p>
          <a:p>
            <a:pPr>
              <a:buClr>
                <a:srgbClr val="FF0000"/>
              </a:buClr>
              <a:buFont typeface="Arial" pitchFamily="34" charset="0"/>
              <a:buChar char="•"/>
            </a:pPr>
            <a:r>
              <a:rPr lang="en-US" sz="1600" dirty="0" smtClean="0">
                <a:solidFill>
                  <a:srgbClr val="002060"/>
                </a:solidFill>
                <a:latin typeface="Arial" pitchFamily="34" charset="0"/>
                <a:cs typeface="Arial" pitchFamily="34" charset="0"/>
              </a:rPr>
              <a:t> </a:t>
            </a:r>
            <a:r>
              <a:rPr lang="en-US" sz="1600" dirty="0" err="1" smtClean="0">
                <a:solidFill>
                  <a:srgbClr val="002060"/>
                </a:solidFill>
                <a:latin typeface="Symbol" pitchFamily="18" charset="2"/>
                <a:cs typeface="Arial" pitchFamily="34" charset="0"/>
              </a:rPr>
              <a:t>b</a:t>
            </a:r>
            <a:r>
              <a:rPr lang="en-US" sz="1600" baseline="-25000" dirty="0" err="1" smtClean="0">
                <a:solidFill>
                  <a:srgbClr val="002060"/>
                </a:solidFill>
                <a:latin typeface="Arial" pitchFamily="34" charset="0"/>
                <a:cs typeface="Arial" pitchFamily="34" charset="0"/>
              </a:rPr>
              <a:t>max</a:t>
            </a:r>
            <a:r>
              <a:rPr lang="en-US" sz="1600" dirty="0" smtClean="0">
                <a:solidFill>
                  <a:srgbClr val="002060"/>
                </a:solidFill>
                <a:latin typeface="Arial" pitchFamily="34" charset="0"/>
                <a:cs typeface="Arial" pitchFamily="34" charset="0"/>
              </a:rPr>
              <a:t> &lt; 2.5 km</a:t>
            </a:r>
            <a:endParaRPr lang="en-US"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LAB.jpg"/>
          <p:cNvPicPr>
            <a:picLocks noChangeAspect="1"/>
          </p:cNvPicPr>
          <p:nvPr/>
        </p:nvPicPr>
        <p:blipFill>
          <a:blip r:embed="rId2" cstate="print"/>
          <a:stretch>
            <a:fillRect/>
          </a:stretch>
        </p:blipFill>
        <p:spPr>
          <a:xfrm>
            <a:off x="0" y="0"/>
            <a:ext cx="9144000" cy="6858000"/>
          </a:xfrm>
          <a:prstGeom prst="rect">
            <a:avLst/>
          </a:prstGeom>
        </p:spPr>
      </p:pic>
      <p:sp>
        <p:nvSpPr>
          <p:cNvPr id="6" name="Title 5"/>
          <p:cNvSpPr>
            <a:spLocks noGrp="1"/>
          </p:cNvSpPr>
          <p:nvPr>
            <p:ph type="title"/>
          </p:nvPr>
        </p:nvSpPr>
        <p:spPr>
          <a:xfrm>
            <a:off x="457200" y="0"/>
            <a:ext cx="8229600" cy="990600"/>
          </a:xfrm>
        </p:spPr>
        <p:txBody>
          <a:bodyPr>
            <a:normAutofit/>
          </a:bodyPr>
          <a:lstStyle/>
          <a:p>
            <a:r>
              <a:rPr lang="en-US" b="1" dirty="0" smtClean="0">
                <a:solidFill>
                  <a:srgbClr val="FF0000"/>
                </a:solidFill>
                <a:latin typeface="Arial" pitchFamily="34" charset="0"/>
                <a:cs typeface="Arial" pitchFamily="34" charset="0"/>
              </a:rPr>
              <a:t>EIC Physics Overview</a:t>
            </a:r>
            <a:endParaRPr lang="en-US"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B6BC4B22-FC1C-4CBE-A968-9078E69B637D}" type="slidenum">
              <a:rPr lang="en-US" smtClean="0"/>
              <a:pPr/>
              <a:t>26</a:t>
            </a:fld>
            <a:endParaRPr lang="en-US" dirty="0"/>
          </a:p>
        </p:txBody>
      </p:sp>
      <p:grpSp>
        <p:nvGrpSpPr>
          <p:cNvPr id="2" name="Group 6"/>
          <p:cNvGrpSpPr/>
          <p:nvPr/>
        </p:nvGrpSpPr>
        <p:grpSpPr>
          <a:xfrm>
            <a:off x="63500" y="898525"/>
            <a:ext cx="8986838" cy="5530910"/>
            <a:chOff x="63500" y="898525"/>
            <a:chExt cx="8986838" cy="5530910"/>
          </a:xfrm>
        </p:grpSpPr>
        <p:pic>
          <p:nvPicPr>
            <p:cNvPr id="8" name="Picture 5"/>
            <p:cNvPicPr>
              <a:picLocks noChangeAspect="1" noChangeArrowheads="1"/>
            </p:cNvPicPr>
            <p:nvPr/>
          </p:nvPicPr>
          <p:blipFill>
            <a:blip r:embed="rId3" cstate="print"/>
            <a:srcRect/>
            <a:stretch>
              <a:fillRect/>
            </a:stretch>
          </p:blipFill>
          <p:spPr bwMode="auto">
            <a:xfrm>
              <a:off x="560388" y="3252788"/>
              <a:ext cx="2719387" cy="2924175"/>
            </a:xfrm>
            <a:prstGeom prst="rect">
              <a:avLst/>
            </a:prstGeom>
            <a:noFill/>
            <a:ln w="12700" algn="ctr">
              <a:noFill/>
              <a:miter lim="800000"/>
              <a:headEnd/>
              <a:tailEnd/>
            </a:ln>
          </p:spPr>
        </p:pic>
        <p:sp>
          <p:nvSpPr>
            <p:cNvPr id="9" name="Text Box 14"/>
            <p:cNvSpPr txBox="1">
              <a:spLocks noChangeArrowheads="1"/>
            </p:cNvSpPr>
            <p:nvPr/>
          </p:nvSpPr>
          <p:spPr bwMode="auto">
            <a:xfrm>
              <a:off x="63500" y="6029325"/>
              <a:ext cx="947695" cy="400110"/>
            </a:xfrm>
            <a:prstGeom prst="rect">
              <a:avLst/>
            </a:prstGeom>
            <a:noFill/>
            <a:ln w="12700">
              <a:noFill/>
              <a:miter lim="800000"/>
              <a:headEnd/>
              <a:tailEnd/>
            </a:ln>
            <a:effectLst/>
          </p:spPr>
          <p:txBody>
            <a:bodyPr wrap="none">
              <a:spAutoFit/>
            </a:bodyPr>
            <a:lstStyle/>
            <a:p>
              <a:pPr>
                <a:defRPr/>
              </a:pPr>
              <a:r>
                <a:rPr lang="en-US" sz="2000" b="1" dirty="0">
                  <a:solidFill>
                    <a:srgbClr val="0070C0"/>
                  </a:solidFill>
                  <a:latin typeface="+mn-lt"/>
                  <a:ea typeface="ＭＳ Ｐゴシック" pitchFamily="1" charset="-128"/>
                  <a:cs typeface="+mn-cs"/>
                </a:rPr>
                <a:t>12 </a:t>
              </a:r>
              <a:r>
                <a:rPr lang="en-US" sz="2000" b="1" dirty="0" err="1">
                  <a:solidFill>
                    <a:srgbClr val="0070C0"/>
                  </a:solidFill>
                  <a:latin typeface="+mn-lt"/>
                  <a:ea typeface="ＭＳ Ｐゴシック" pitchFamily="1" charset="-128"/>
                  <a:cs typeface="+mn-cs"/>
                </a:rPr>
                <a:t>GeV</a:t>
              </a:r>
              <a:endParaRPr lang="en-US" sz="2000" b="1" dirty="0">
                <a:solidFill>
                  <a:srgbClr val="0070C0"/>
                </a:solidFill>
                <a:latin typeface="+mn-lt"/>
                <a:ea typeface="ＭＳ Ｐゴシック" pitchFamily="1" charset="-128"/>
                <a:cs typeface="+mn-cs"/>
              </a:endParaRPr>
            </a:p>
          </p:txBody>
        </p:sp>
        <p:sp>
          <p:nvSpPr>
            <p:cNvPr id="10" name="Line 11"/>
            <p:cNvSpPr>
              <a:spLocks noChangeShapeType="1"/>
            </p:cNvSpPr>
            <p:nvPr/>
          </p:nvSpPr>
          <p:spPr bwMode="auto">
            <a:xfrm rot="-120000">
              <a:off x="1176338" y="6226175"/>
              <a:ext cx="1679575" cy="46038"/>
            </a:xfrm>
            <a:prstGeom prst="line">
              <a:avLst/>
            </a:prstGeom>
            <a:noFill/>
            <a:ln w="76200">
              <a:solidFill>
                <a:srgbClr val="0070C0"/>
              </a:solidFill>
              <a:round/>
              <a:headEnd type="triangle"/>
              <a:tailEnd type="triangle" w="med" len="med"/>
            </a:ln>
          </p:spPr>
          <p:txBody>
            <a:bodyPr/>
            <a:lstStyle/>
            <a:p>
              <a:endParaRPr lang="en-US"/>
            </a:p>
          </p:txBody>
        </p:sp>
        <p:sp>
          <p:nvSpPr>
            <p:cNvPr id="11" name="TextBox 3"/>
            <p:cNvSpPr txBox="1">
              <a:spLocks noChangeArrowheads="1"/>
            </p:cNvSpPr>
            <p:nvPr/>
          </p:nvSpPr>
          <p:spPr bwMode="auto">
            <a:xfrm>
              <a:off x="288925" y="898525"/>
              <a:ext cx="8593138" cy="647700"/>
            </a:xfrm>
            <a:prstGeom prst="rect">
              <a:avLst/>
            </a:prstGeom>
            <a:noFill/>
            <a:ln w="9525">
              <a:noFill/>
              <a:miter lim="800000"/>
              <a:headEnd/>
              <a:tailEnd/>
            </a:ln>
          </p:spPr>
          <p:txBody>
            <a:bodyPr>
              <a:spAutoFit/>
            </a:bodyPr>
            <a:lstStyle/>
            <a:p>
              <a:pPr>
                <a:buFont typeface="Arial" pitchFamily="34" charset="0"/>
                <a:buChar char="•"/>
                <a:defRPr/>
              </a:pPr>
              <a:r>
                <a:rPr lang="en-US" sz="1800" dirty="0">
                  <a:latin typeface="+mn-lt"/>
                  <a:ea typeface="ＭＳ Ｐゴシック" pitchFamily="-107" charset="-128"/>
                  <a:cs typeface="Arial" charset="0"/>
                </a:rPr>
                <a:t> Hadrons in QCD are relativistic many-body systems, with a fluctuating number of elementary quark/gluon constituents and a very rich structure of the wave function. </a:t>
              </a:r>
            </a:p>
          </p:txBody>
        </p:sp>
        <p:sp>
          <p:nvSpPr>
            <p:cNvPr id="12" name="TextBox 3"/>
            <p:cNvSpPr txBox="1">
              <a:spLocks noChangeArrowheads="1"/>
            </p:cNvSpPr>
            <p:nvPr/>
          </p:nvSpPr>
          <p:spPr bwMode="auto">
            <a:xfrm>
              <a:off x="288925" y="1552575"/>
              <a:ext cx="3498850" cy="1476375"/>
            </a:xfrm>
            <a:prstGeom prst="rect">
              <a:avLst/>
            </a:prstGeom>
            <a:noFill/>
            <a:ln w="9525">
              <a:noFill/>
              <a:miter lim="800000"/>
              <a:headEnd/>
              <a:tailEnd/>
            </a:ln>
          </p:spPr>
          <p:txBody>
            <a:bodyPr>
              <a:spAutoFit/>
            </a:bodyPr>
            <a:lstStyle/>
            <a:p>
              <a:pPr>
                <a:buFont typeface="Arial" pitchFamily="34" charset="0"/>
                <a:buChar char="•"/>
                <a:defRPr/>
              </a:pPr>
              <a:r>
                <a:rPr lang="en-US" sz="1800" dirty="0">
                  <a:solidFill>
                    <a:srgbClr val="262FE6"/>
                  </a:solidFill>
                  <a:latin typeface="+mn-lt"/>
                  <a:ea typeface="ＭＳ Ｐゴシック" pitchFamily="-107" charset="-128"/>
                  <a:cs typeface="Arial" charset="0"/>
                </a:rPr>
                <a:t> With 12 </a:t>
              </a:r>
              <a:r>
                <a:rPr lang="en-US" sz="1800" dirty="0" err="1">
                  <a:solidFill>
                    <a:srgbClr val="262FE6"/>
                  </a:solidFill>
                  <a:latin typeface="+mn-lt"/>
                  <a:ea typeface="ＭＳ Ｐゴシック" pitchFamily="-107" charset="-128"/>
                  <a:cs typeface="Arial" charset="0"/>
                </a:rPr>
                <a:t>GeV</a:t>
              </a:r>
              <a:r>
                <a:rPr lang="en-US" sz="1800" dirty="0">
                  <a:solidFill>
                    <a:srgbClr val="262FE6"/>
                  </a:solidFill>
                  <a:latin typeface="+mn-lt"/>
                  <a:ea typeface="ＭＳ Ｐゴシック" pitchFamily="-107" charset="-128"/>
                  <a:cs typeface="Arial" charset="0"/>
                </a:rPr>
                <a:t> we study mostly the </a:t>
              </a:r>
              <a:r>
                <a:rPr lang="en-US" sz="1800" u="sng" dirty="0">
                  <a:solidFill>
                    <a:srgbClr val="262FE6"/>
                  </a:solidFill>
                  <a:latin typeface="+mn-lt"/>
                  <a:ea typeface="ＭＳ Ｐゴシック" pitchFamily="-107" charset="-128"/>
                  <a:cs typeface="Arial" charset="0"/>
                </a:rPr>
                <a:t>valence quark component</a:t>
              </a:r>
              <a:r>
                <a:rPr lang="en-US" sz="1800" dirty="0">
                  <a:solidFill>
                    <a:srgbClr val="262FE6"/>
                  </a:solidFill>
                  <a:latin typeface="+mn-lt"/>
                  <a:ea typeface="ＭＳ Ｐゴシック" pitchFamily="-107" charset="-128"/>
                  <a:cs typeface="Arial" charset="0"/>
                </a:rPr>
                <a:t>, which can be described with methods of nuclear physics (fixed number of particles).</a:t>
              </a:r>
            </a:p>
          </p:txBody>
        </p:sp>
        <p:sp>
          <p:nvSpPr>
            <p:cNvPr id="13" name="TextBox 3"/>
            <p:cNvSpPr txBox="1">
              <a:spLocks noChangeArrowheads="1"/>
            </p:cNvSpPr>
            <p:nvPr/>
          </p:nvSpPr>
          <p:spPr bwMode="auto">
            <a:xfrm>
              <a:off x="3994150" y="1533525"/>
              <a:ext cx="5056188" cy="1754188"/>
            </a:xfrm>
            <a:prstGeom prst="rect">
              <a:avLst/>
            </a:prstGeom>
            <a:noFill/>
            <a:ln w="9525">
              <a:noFill/>
              <a:miter lim="800000"/>
              <a:headEnd/>
              <a:tailEnd/>
            </a:ln>
          </p:spPr>
          <p:txBody>
            <a:bodyPr>
              <a:spAutoFit/>
            </a:bodyPr>
            <a:lstStyle/>
            <a:p>
              <a:pPr>
                <a:buFont typeface="Arial" pitchFamily="34" charset="0"/>
                <a:buChar char="•"/>
                <a:defRPr/>
              </a:pPr>
              <a:r>
                <a:rPr lang="en-US" sz="1800" dirty="0">
                  <a:solidFill>
                    <a:srgbClr val="FF0000"/>
                  </a:solidFill>
                  <a:latin typeface="+mn-lt"/>
                  <a:ea typeface="ＭＳ Ｐゴシック" pitchFamily="-107" charset="-128"/>
                  <a:cs typeface="Arial" charset="0"/>
                </a:rPr>
                <a:t> With an (M)EIC we enter the region where the many-body nature of hadrons, coupling to vacuum excitations, etc., become manifest and the theoretical methods are those of quantum field theory. An EIC aims to study the </a:t>
              </a:r>
              <a:r>
                <a:rPr lang="en-US" sz="1800" u="sng" dirty="0">
                  <a:latin typeface="+mn-lt"/>
                  <a:ea typeface="ＭＳ Ｐゴシック" pitchFamily="-107" charset="-128"/>
                  <a:cs typeface="Arial" charset="0"/>
                </a:rPr>
                <a:t>sea quarks, gluons, and scale (Q</a:t>
              </a:r>
              <a:r>
                <a:rPr lang="en-US" sz="1800" u="sng" baseline="30000" dirty="0">
                  <a:latin typeface="+mn-lt"/>
                  <a:ea typeface="ＭＳ Ｐゴシック" pitchFamily="-107" charset="-128"/>
                  <a:cs typeface="Arial" charset="0"/>
                </a:rPr>
                <a:t>2</a:t>
              </a:r>
              <a:r>
                <a:rPr lang="en-US" sz="1800" u="sng" dirty="0">
                  <a:latin typeface="+mn-lt"/>
                  <a:ea typeface="ＭＳ Ｐゴシック" pitchFamily="-107" charset="-128"/>
                  <a:cs typeface="Arial" charset="0"/>
                </a:rPr>
                <a:t>) dependence</a:t>
              </a:r>
              <a:r>
                <a:rPr lang="en-US" sz="1800" dirty="0">
                  <a:solidFill>
                    <a:srgbClr val="FF0000"/>
                  </a:solidFill>
                  <a:latin typeface="+mn-lt"/>
                  <a:ea typeface="ＭＳ Ｐゴシック" pitchFamily="-107" charset="-128"/>
                  <a:cs typeface="Arial" charset="0"/>
                </a:rPr>
                <a:t>.  </a:t>
              </a:r>
            </a:p>
          </p:txBody>
        </p:sp>
        <p:pic>
          <p:nvPicPr>
            <p:cNvPr id="14" name="Picture 2" descr="cteq-pdfs-10gev2-liny"/>
            <p:cNvPicPr>
              <a:picLocks noChangeAspect="1" noChangeArrowheads="1"/>
            </p:cNvPicPr>
            <p:nvPr/>
          </p:nvPicPr>
          <p:blipFill>
            <a:blip r:embed="rId4" cstate="print"/>
            <a:srcRect/>
            <a:stretch>
              <a:fillRect/>
            </a:stretch>
          </p:blipFill>
          <p:spPr bwMode="auto">
            <a:xfrm>
              <a:off x="4125913" y="3282950"/>
              <a:ext cx="4403725" cy="2914650"/>
            </a:xfrm>
            <a:prstGeom prst="rect">
              <a:avLst/>
            </a:prstGeom>
            <a:noFill/>
            <a:ln w="9525">
              <a:noFill/>
              <a:miter lim="800000"/>
              <a:headEnd/>
              <a:tailEnd/>
            </a:ln>
          </p:spPr>
        </p:pic>
      </p:grpSp>
      <p:sp>
        <p:nvSpPr>
          <p:cNvPr id="15" name="Line 11"/>
          <p:cNvSpPr>
            <a:spLocks noChangeShapeType="1"/>
          </p:cNvSpPr>
          <p:nvPr/>
        </p:nvSpPr>
        <p:spPr bwMode="auto">
          <a:xfrm rot="21480000">
            <a:off x="5791734" y="4465217"/>
            <a:ext cx="1751532" cy="61165"/>
          </a:xfrm>
          <a:prstGeom prst="line">
            <a:avLst/>
          </a:prstGeom>
          <a:noFill/>
          <a:ln w="76200">
            <a:solidFill>
              <a:srgbClr val="C00000"/>
            </a:solidFill>
            <a:round/>
            <a:headEnd type="triangle"/>
            <a:tailEnd type="triangle" w="med" len="med"/>
          </a:ln>
        </p:spPr>
        <p:txBody>
          <a:bodyPr/>
          <a:lstStyle/>
          <a:p>
            <a:endParaRPr lang="en-US"/>
          </a:p>
        </p:txBody>
      </p:sp>
      <p:sp>
        <p:nvSpPr>
          <p:cNvPr id="16" name="Line 11"/>
          <p:cNvSpPr>
            <a:spLocks noChangeShapeType="1"/>
          </p:cNvSpPr>
          <p:nvPr/>
        </p:nvSpPr>
        <p:spPr bwMode="auto">
          <a:xfrm rot="21480000">
            <a:off x="4800911" y="4752657"/>
            <a:ext cx="2746338" cy="65696"/>
          </a:xfrm>
          <a:prstGeom prst="line">
            <a:avLst/>
          </a:prstGeom>
          <a:noFill/>
          <a:ln w="76200">
            <a:solidFill>
              <a:schemeClr val="accent2">
                <a:lumMod val="75000"/>
              </a:schemeClr>
            </a:solidFill>
            <a:round/>
            <a:headEnd type="triangle"/>
            <a:tailEnd type="triangle" w="med" len="med"/>
          </a:ln>
        </p:spPr>
        <p:txBody>
          <a:bodyPr/>
          <a:lstStyle/>
          <a:p>
            <a:endParaRPr lang="en-US"/>
          </a:p>
        </p:txBody>
      </p:sp>
      <p:sp>
        <p:nvSpPr>
          <p:cNvPr id="17" name="TextBox 16"/>
          <p:cNvSpPr txBox="1"/>
          <p:nvPr/>
        </p:nvSpPr>
        <p:spPr>
          <a:xfrm>
            <a:off x="7467600" y="4267200"/>
            <a:ext cx="840295" cy="400110"/>
          </a:xfrm>
          <a:prstGeom prst="rect">
            <a:avLst/>
          </a:prstGeom>
          <a:noFill/>
        </p:spPr>
        <p:txBody>
          <a:bodyPr wrap="none" rtlCol="0">
            <a:spAutoFit/>
          </a:bodyPr>
          <a:lstStyle/>
          <a:p>
            <a:pPr>
              <a:buClr>
                <a:srgbClr val="FF0000"/>
              </a:buClr>
            </a:pPr>
            <a:r>
              <a:rPr lang="en-US" sz="2000" b="1" dirty="0" err="1" smtClean="0">
                <a:solidFill>
                  <a:srgbClr val="C00000"/>
                </a:solidFill>
                <a:latin typeface="Arial" pitchFamily="34" charset="0"/>
                <a:cs typeface="Arial" pitchFamily="34" charset="0"/>
              </a:rPr>
              <a:t>mEIC</a:t>
            </a:r>
            <a:endParaRPr lang="en-US" sz="2000" b="1" dirty="0">
              <a:solidFill>
                <a:srgbClr val="C00000"/>
              </a:solidFill>
              <a:latin typeface="Arial" pitchFamily="34" charset="0"/>
              <a:cs typeface="Arial" pitchFamily="34" charset="0"/>
            </a:endParaRPr>
          </a:p>
        </p:txBody>
      </p:sp>
      <p:sp>
        <p:nvSpPr>
          <p:cNvPr id="18" name="TextBox 17"/>
          <p:cNvSpPr txBox="1"/>
          <p:nvPr/>
        </p:nvSpPr>
        <p:spPr>
          <a:xfrm>
            <a:off x="7543800" y="4572000"/>
            <a:ext cx="612668" cy="400110"/>
          </a:xfrm>
          <a:prstGeom prst="rect">
            <a:avLst/>
          </a:prstGeom>
          <a:noFill/>
        </p:spPr>
        <p:txBody>
          <a:bodyPr wrap="none" rtlCol="0">
            <a:spAutoFit/>
          </a:bodyPr>
          <a:lstStyle/>
          <a:p>
            <a:pPr>
              <a:buClr>
                <a:srgbClr val="FF0000"/>
              </a:buClr>
            </a:pPr>
            <a:r>
              <a:rPr lang="en-US" sz="2000" b="1" dirty="0" smtClean="0">
                <a:solidFill>
                  <a:schemeClr val="accent2">
                    <a:lumMod val="75000"/>
                  </a:schemeClr>
                </a:solidFill>
                <a:latin typeface="Arial" pitchFamily="34" charset="0"/>
                <a:cs typeface="Arial" pitchFamily="34" charset="0"/>
              </a:rPr>
              <a:t>EIC</a:t>
            </a:r>
            <a:endParaRPr lang="en-US" sz="2000" b="1" dirty="0">
              <a:solidFill>
                <a:schemeClr val="accent2">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LAB.jpg"/>
          <p:cNvPicPr>
            <a:picLocks noChangeAspect="1"/>
          </p:cNvPicPr>
          <p:nvPr/>
        </p:nvPicPr>
        <p:blipFill>
          <a:blip r:embed="rId2" cstate="print"/>
          <a:stretch>
            <a:fillRect/>
          </a:stretch>
        </p:blipFill>
        <p:spPr>
          <a:xfrm>
            <a:off x="0" y="0"/>
            <a:ext cx="9144000" cy="6858000"/>
          </a:xfrm>
          <a:prstGeom prst="rect">
            <a:avLst/>
          </a:prstGeom>
        </p:spPr>
      </p:pic>
      <p:sp>
        <p:nvSpPr>
          <p:cNvPr id="5" name="Slide Number Placeholder 4"/>
          <p:cNvSpPr>
            <a:spLocks noGrp="1"/>
          </p:cNvSpPr>
          <p:nvPr>
            <p:ph type="sldNum" sz="quarter" idx="4294967295"/>
          </p:nvPr>
        </p:nvSpPr>
        <p:spPr>
          <a:xfrm>
            <a:off x="6553200" y="6356350"/>
            <a:ext cx="1371600" cy="365125"/>
          </a:xfrm>
          <a:prstGeom prst="rect">
            <a:avLst/>
          </a:prstGeom>
        </p:spPr>
        <p:txBody>
          <a:bodyPr/>
          <a:lstStyle/>
          <a:p>
            <a:fld id="{B6BC4B22-FC1C-4CBE-A968-9078E69B637D}" type="slidenum">
              <a:rPr lang="en-US" smtClean="0"/>
              <a:pPr/>
              <a:t>27</a:t>
            </a:fld>
            <a:endParaRPr lang="en-US" dirty="0"/>
          </a:p>
        </p:txBody>
      </p:sp>
      <p:sp>
        <p:nvSpPr>
          <p:cNvPr id="7" name="TextBox 6"/>
          <p:cNvSpPr txBox="1"/>
          <p:nvPr/>
        </p:nvSpPr>
        <p:spPr>
          <a:xfrm>
            <a:off x="1752600" y="0"/>
            <a:ext cx="5975738" cy="769441"/>
          </a:xfrm>
          <a:prstGeom prst="rect">
            <a:avLst/>
          </a:prstGeom>
          <a:noFill/>
        </p:spPr>
        <p:txBody>
          <a:bodyPr wrap="none" rtlCol="0">
            <a:spAutoFit/>
          </a:bodyPr>
          <a:lstStyle/>
          <a:p>
            <a:r>
              <a:rPr lang="en-US" sz="4400" b="1" dirty="0">
                <a:solidFill>
                  <a:srgbClr val="FF0000"/>
                </a:solidFill>
                <a:latin typeface="Arial" pitchFamily="34" charset="0"/>
                <a:ea typeface="+mj-ea"/>
                <a:cs typeface="Arial" pitchFamily="34" charset="0"/>
              </a:rPr>
              <a:t>JLAB EIC Workshops</a:t>
            </a:r>
            <a:endParaRPr lang="en-US" dirty="0"/>
          </a:p>
        </p:txBody>
      </p:sp>
      <p:sp>
        <p:nvSpPr>
          <p:cNvPr id="8" name="Content Placeholder 2"/>
          <p:cNvSpPr txBox="1">
            <a:spLocks/>
          </p:cNvSpPr>
          <p:nvPr/>
        </p:nvSpPr>
        <p:spPr bwMode="auto">
          <a:xfrm>
            <a:off x="0" y="838200"/>
            <a:ext cx="9144000" cy="6019800"/>
          </a:xfrm>
          <a:prstGeom prst="rect">
            <a:avLst/>
          </a:prstGeom>
          <a:noFill/>
          <a:ln w="9525">
            <a:noFill/>
            <a:miter lim="800000"/>
            <a:headEnd/>
            <a:tailEnd/>
          </a:ln>
        </p:spPr>
        <p:txBody>
          <a:bodyPr/>
          <a:lstStyle/>
          <a:p>
            <a:pPr marL="228600" indent="-228600">
              <a:lnSpc>
                <a:spcPct val="80000"/>
              </a:lnSpc>
              <a:spcBef>
                <a:spcPct val="20000"/>
              </a:spcBef>
              <a:buClr>
                <a:srgbClr val="FF0000"/>
              </a:buClr>
              <a:buFont typeface="Arial" pitchFamily="34" charset="0"/>
              <a:buChar char="•"/>
            </a:pPr>
            <a:r>
              <a:rPr lang="en-US" sz="2000" dirty="0" smtClean="0">
                <a:solidFill>
                  <a:srgbClr val="000000"/>
                </a:solidFill>
                <a:latin typeface="Calibri" pitchFamily="-112" charset="0"/>
              </a:rPr>
              <a:t>Nucleon </a:t>
            </a:r>
            <a:r>
              <a:rPr lang="en-US" sz="2000" dirty="0">
                <a:solidFill>
                  <a:srgbClr val="000000"/>
                </a:solidFill>
                <a:latin typeface="Calibri" pitchFamily="-112" charset="0"/>
              </a:rPr>
              <a:t>spin and quark-gluon correlations:  Transverse spin, quark and gluon orbital motion, semi-inclusive </a:t>
            </a:r>
            <a:r>
              <a:rPr lang="en-US" sz="2000" dirty="0" smtClean="0">
                <a:solidFill>
                  <a:srgbClr val="000000"/>
                </a:solidFill>
                <a:latin typeface="Calibri" pitchFamily="-112" charset="0"/>
              </a:rPr>
              <a:t>processes (</a:t>
            </a:r>
            <a:r>
              <a:rPr lang="en-US" sz="2000" dirty="0" smtClean="0">
                <a:solidFill>
                  <a:srgbClr val="0000FF"/>
                </a:solidFill>
                <a:latin typeface="Calibri" pitchFamily="-112" charset="0"/>
              </a:rPr>
              <a:t>Duke U.</a:t>
            </a:r>
            <a:r>
              <a:rPr lang="en-US" sz="2000" dirty="0" smtClean="0">
                <a:solidFill>
                  <a:srgbClr val="FF00FF"/>
                </a:solidFill>
                <a:latin typeface="Calibri" pitchFamily="-112" charset="0"/>
              </a:rPr>
              <a:t>, March 12-13, 2010 )</a:t>
            </a:r>
          </a:p>
          <a:p>
            <a:pPr marL="228600" indent="-228600">
              <a:lnSpc>
                <a:spcPct val="80000"/>
              </a:lnSpc>
              <a:spcBef>
                <a:spcPct val="20000"/>
              </a:spcBef>
              <a:buClr>
                <a:srgbClr val="FF0000"/>
              </a:buClr>
              <a:buFont typeface="Arial" pitchFamily="34" charset="0"/>
              <a:buChar char="•"/>
            </a:pPr>
            <a:endParaRPr lang="en-US" sz="2000" dirty="0" smtClean="0">
              <a:solidFill>
                <a:srgbClr val="FF00FF"/>
              </a:solidFill>
              <a:latin typeface="Calibri" pitchFamily="-112" charset="0"/>
            </a:endParaRPr>
          </a:p>
          <a:p>
            <a:pPr marL="228600" indent="-228600">
              <a:lnSpc>
                <a:spcPct val="80000"/>
              </a:lnSpc>
              <a:spcBef>
                <a:spcPct val="20000"/>
              </a:spcBef>
              <a:buClr>
                <a:srgbClr val="FF0000"/>
              </a:buClr>
              <a:buFont typeface="Arial" pitchFamily="34" charset="0"/>
              <a:buChar char="•"/>
            </a:pPr>
            <a:r>
              <a:rPr lang="en-US" sz="2000" dirty="0" smtClean="0">
                <a:latin typeface="Calibri" pitchFamily="-112" charset="0"/>
              </a:rPr>
              <a:t>3D </a:t>
            </a:r>
            <a:r>
              <a:rPr lang="en-US" sz="2000" dirty="0">
                <a:latin typeface="Calibri" pitchFamily="-112" charset="0"/>
              </a:rPr>
              <a:t>mapping of the glue and sea quarks in the </a:t>
            </a:r>
            <a:r>
              <a:rPr lang="en-US" sz="2000" dirty="0" smtClean="0">
                <a:latin typeface="Calibri" pitchFamily="-112" charset="0"/>
              </a:rPr>
              <a:t>nucleon</a:t>
            </a:r>
            <a:r>
              <a:rPr lang="en-US" sz="1200" dirty="0" smtClean="0">
                <a:latin typeface="Calibri" pitchFamily="-112" charset="0"/>
              </a:rPr>
              <a:t> </a:t>
            </a:r>
            <a:r>
              <a:rPr lang="en-US" sz="1400" dirty="0" smtClean="0">
                <a:latin typeface="Calibri" pitchFamily="-112" charset="0"/>
              </a:rPr>
              <a:t>(</a:t>
            </a:r>
            <a:r>
              <a:rPr lang="en-US" sz="2000" dirty="0" smtClean="0">
                <a:solidFill>
                  <a:srgbClr val="0000FF"/>
                </a:solidFill>
                <a:latin typeface="Calibri" pitchFamily="-112" charset="0"/>
              </a:rPr>
              <a:t>Rutgers </a:t>
            </a:r>
            <a:r>
              <a:rPr lang="en-US" sz="2000" dirty="0">
                <a:solidFill>
                  <a:srgbClr val="0000FF"/>
                </a:solidFill>
                <a:latin typeface="Calibri" pitchFamily="-112" charset="0"/>
              </a:rPr>
              <a:t>U., </a:t>
            </a:r>
            <a:r>
              <a:rPr lang="en-US" sz="2000" dirty="0">
                <a:solidFill>
                  <a:srgbClr val="FF00FF"/>
                </a:solidFill>
                <a:latin typeface="Calibri" pitchFamily="-112" charset="0"/>
              </a:rPr>
              <a:t>March 14-15, </a:t>
            </a:r>
            <a:r>
              <a:rPr lang="en-US" sz="1800" dirty="0" smtClean="0">
                <a:solidFill>
                  <a:srgbClr val="FF00FF"/>
                </a:solidFill>
                <a:latin typeface="Calibri" pitchFamily="-112" charset="0"/>
              </a:rPr>
              <a:t>2010</a:t>
            </a:r>
            <a:r>
              <a:rPr lang="en-US" sz="2000" dirty="0" smtClean="0">
                <a:latin typeface="Calibri" pitchFamily="-112" charset="0"/>
              </a:rPr>
              <a:t>)</a:t>
            </a:r>
          </a:p>
          <a:p>
            <a:pPr marL="228600" indent="-228600">
              <a:lnSpc>
                <a:spcPct val="80000"/>
              </a:lnSpc>
              <a:spcBef>
                <a:spcPct val="20000"/>
              </a:spcBef>
              <a:buClr>
                <a:srgbClr val="FF0000"/>
              </a:buClr>
              <a:buFont typeface="Arial" pitchFamily="34" charset="0"/>
              <a:buChar char="•"/>
            </a:pPr>
            <a:endParaRPr lang="en-US" sz="2000" dirty="0" smtClean="0">
              <a:solidFill>
                <a:srgbClr val="000000"/>
              </a:solidFill>
              <a:latin typeface="Calibri" pitchFamily="-112" charset="0"/>
            </a:endParaRPr>
          </a:p>
          <a:p>
            <a:pPr marL="228600" indent="-228600">
              <a:lnSpc>
                <a:spcPct val="80000"/>
              </a:lnSpc>
              <a:spcBef>
                <a:spcPct val="20000"/>
              </a:spcBef>
              <a:buClr>
                <a:srgbClr val="FF0000"/>
              </a:buClr>
              <a:buFont typeface="Arial" pitchFamily="34" charset="0"/>
              <a:buChar char="•"/>
            </a:pPr>
            <a:r>
              <a:rPr lang="en-US" sz="2000" dirty="0" smtClean="0">
                <a:solidFill>
                  <a:srgbClr val="000000"/>
                </a:solidFill>
                <a:latin typeface="Calibri" pitchFamily="-112" charset="0"/>
              </a:rPr>
              <a:t>3D </a:t>
            </a:r>
            <a:r>
              <a:rPr lang="en-US" sz="2000" dirty="0">
                <a:solidFill>
                  <a:srgbClr val="000000"/>
                </a:solidFill>
                <a:latin typeface="Calibri" pitchFamily="-112" charset="0"/>
              </a:rPr>
              <a:t>tomography of nuclei, quark/gluon propagation and the gluon/sea quark EMC effect </a:t>
            </a:r>
            <a:br>
              <a:rPr lang="en-US" sz="2000" dirty="0">
                <a:solidFill>
                  <a:srgbClr val="000000"/>
                </a:solidFill>
                <a:latin typeface="Calibri" pitchFamily="-112" charset="0"/>
              </a:rPr>
            </a:br>
            <a:r>
              <a:rPr lang="en-US" sz="2000" dirty="0">
                <a:solidFill>
                  <a:srgbClr val="000000"/>
                </a:solidFill>
                <a:latin typeface="Calibri" pitchFamily="-112" charset="0"/>
              </a:rPr>
              <a:t>     </a:t>
            </a:r>
            <a:r>
              <a:rPr lang="en-US" sz="2000" dirty="0" smtClean="0">
                <a:solidFill>
                  <a:srgbClr val="000000"/>
                </a:solidFill>
                <a:latin typeface="Calibri" pitchFamily="-112" charset="0"/>
              </a:rPr>
              <a:t>(</a:t>
            </a:r>
            <a:r>
              <a:rPr lang="en-US" sz="2000" dirty="0" smtClean="0">
                <a:solidFill>
                  <a:srgbClr val="0000FF"/>
                </a:solidFill>
                <a:latin typeface="Calibri" pitchFamily="-112" charset="0"/>
              </a:rPr>
              <a:t>Argonne </a:t>
            </a:r>
            <a:r>
              <a:rPr lang="en-US" sz="2000" dirty="0">
                <a:solidFill>
                  <a:srgbClr val="0000FF"/>
                </a:solidFill>
                <a:latin typeface="Calibri" pitchFamily="-112" charset="0"/>
              </a:rPr>
              <a:t>National Lab,  </a:t>
            </a:r>
            <a:r>
              <a:rPr lang="en-US" sz="2000" dirty="0">
                <a:solidFill>
                  <a:srgbClr val="FF00FF"/>
                </a:solidFill>
                <a:latin typeface="Calibri" pitchFamily="-112" charset="0"/>
              </a:rPr>
              <a:t>April 7-9, </a:t>
            </a:r>
            <a:r>
              <a:rPr lang="en-US" sz="1800" dirty="0" smtClean="0">
                <a:solidFill>
                  <a:srgbClr val="FF00FF"/>
                </a:solidFill>
                <a:latin typeface="Calibri" pitchFamily="-112" charset="0"/>
              </a:rPr>
              <a:t>2010</a:t>
            </a:r>
            <a:r>
              <a:rPr lang="en-US" sz="1800" dirty="0" smtClean="0">
                <a:latin typeface="Calibri" pitchFamily="-112" charset="0"/>
              </a:rPr>
              <a:t>)</a:t>
            </a:r>
          </a:p>
          <a:p>
            <a:pPr marL="228600" indent="-228600">
              <a:lnSpc>
                <a:spcPct val="80000"/>
              </a:lnSpc>
              <a:spcBef>
                <a:spcPct val="20000"/>
              </a:spcBef>
              <a:buClr>
                <a:srgbClr val="FF0000"/>
              </a:buClr>
              <a:buFont typeface="Arial" pitchFamily="34" charset="0"/>
              <a:buChar char="•"/>
            </a:pPr>
            <a:endParaRPr lang="en-US" sz="1800" dirty="0" smtClean="0">
              <a:solidFill>
                <a:srgbClr val="000000"/>
              </a:solidFill>
              <a:latin typeface="Calibri" pitchFamily="-112" charset="0"/>
            </a:endParaRPr>
          </a:p>
          <a:p>
            <a:pPr marL="228600" indent="-228600">
              <a:lnSpc>
                <a:spcPct val="80000"/>
              </a:lnSpc>
              <a:spcBef>
                <a:spcPct val="20000"/>
              </a:spcBef>
              <a:buClr>
                <a:srgbClr val="FF0000"/>
              </a:buClr>
              <a:buFont typeface="Arial" pitchFamily="34" charset="0"/>
              <a:buChar char="•"/>
            </a:pPr>
            <a:r>
              <a:rPr lang="en-US" sz="2000" dirty="0" smtClean="0">
                <a:solidFill>
                  <a:srgbClr val="000000"/>
                </a:solidFill>
                <a:latin typeface="Calibri" pitchFamily="-112" charset="0"/>
              </a:rPr>
              <a:t>Electroweak  </a:t>
            </a:r>
            <a:r>
              <a:rPr lang="en-US" sz="2000" dirty="0">
                <a:solidFill>
                  <a:srgbClr val="000000"/>
                </a:solidFill>
                <a:latin typeface="Calibri" pitchFamily="-112" charset="0"/>
              </a:rPr>
              <a:t>structure of the nucleon and tests of the Standard Model</a:t>
            </a:r>
            <a:r>
              <a:rPr lang="en-US" sz="2000" dirty="0">
                <a:latin typeface="Calibri" pitchFamily="-112" charset="0"/>
              </a:rPr>
              <a:t/>
            </a:r>
            <a:br>
              <a:rPr lang="en-US" sz="2000" dirty="0">
                <a:latin typeface="Calibri" pitchFamily="-112" charset="0"/>
              </a:rPr>
            </a:br>
            <a:r>
              <a:rPr lang="en-US" sz="2000" dirty="0">
                <a:latin typeface="Calibri" pitchFamily="-112" charset="0"/>
              </a:rPr>
              <a:t>     </a:t>
            </a:r>
            <a:r>
              <a:rPr lang="en-US" sz="2000" dirty="0" smtClean="0">
                <a:latin typeface="Calibri" pitchFamily="-112" charset="0"/>
              </a:rPr>
              <a:t>(</a:t>
            </a:r>
            <a:r>
              <a:rPr lang="en-US" sz="2000" dirty="0" smtClean="0">
                <a:solidFill>
                  <a:srgbClr val="0000FF"/>
                </a:solidFill>
                <a:latin typeface="Calibri" pitchFamily="-112" charset="0"/>
              </a:rPr>
              <a:t>College </a:t>
            </a:r>
            <a:r>
              <a:rPr lang="en-US" sz="2000" dirty="0">
                <a:solidFill>
                  <a:srgbClr val="0000FF"/>
                </a:solidFill>
                <a:latin typeface="Calibri" pitchFamily="-112" charset="0"/>
              </a:rPr>
              <a:t>of W&amp;M </a:t>
            </a:r>
            <a:r>
              <a:rPr lang="en-US" sz="2000" dirty="0">
                <a:solidFill>
                  <a:srgbClr val="FF00FF"/>
                </a:solidFill>
                <a:latin typeface="Calibri" pitchFamily="-112" charset="0"/>
              </a:rPr>
              <a:t>, May 17-18, </a:t>
            </a:r>
            <a:r>
              <a:rPr lang="en-US" sz="2000" dirty="0" smtClean="0">
                <a:solidFill>
                  <a:srgbClr val="FF00FF"/>
                </a:solidFill>
                <a:latin typeface="Calibri" pitchFamily="-112" charset="0"/>
              </a:rPr>
              <a:t>2010</a:t>
            </a:r>
            <a:r>
              <a:rPr lang="en-US" sz="2000" dirty="0" smtClean="0">
                <a:latin typeface="Calibri" pitchFamily="-112" charset="0"/>
              </a:rPr>
              <a:t>) </a:t>
            </a:r>
          </a:p>
          <a:p>
            <a:pPr marL="228600" indent="-228600">
              <a:lnSpc>
                <a:spcPct val="80000"/>
              </a:lnSpc>
              <a:spcBef>
                <a:spcPct val="20000"/>
              </a:spcBef>
              <a:buClr>
                <a:srgbClr val="FF0000"/>
              </a:buClr>
              <a:buFont typeface="Arial" pitchFamily="34" charset="0"/>
              <a:buChar char="•"/>
            </a:pPr>
            <a:endParaRPr lang="en-US" sz="1400" dirty="0" smtClean="0">
              <a:solidFill>
                <a:srgbClr val="000000"/>
              </a:solidFill>
              <a:latin typeface="Calibri" pitchFamily="-112" charset="0"/>
            </a:endParaRPr>
          </a:p>
          <a:p>
            <a:pPr marL="228600" indent="-228600">
              <a:lnSpc>
                <a:spcPct val="80000"/>
              </a:lnSpc>
              <a:spcBef>
                <a:spcPct val="20000"/>
              </a:spcBef>
              <a:buClr>
                <a:srgbClr val="FF0000"/>
              </a:buClr>
              <a:buFont typeface="Arial" pitchFamily="34" charset="0"/>
              <a:buChar char="•"/>
            </a:pPr>
            <a:r>
              <a:rPr lang="en-US" sz="2000" dirty="0" smtClean="0">
                <a:solidFill>
                  <a:srgbClr val="000000"/>
                </a:solidFill>
                <a:latin typeface="Calibri" pitchFamily="-112" charset="0"/>
              </a:rPr>
              <a:t>EIC </a:t>
            </a:r>
            <a:r>
              <a:rPr lang="en-US" sz="2000" dirty="0">
                <a:solidFill>
                  <a:srgbClr val="000000"/>
                </a:solidFill>
                <a:latin typeface="Calibri" pitchFamily="-112" charset="0"/>
              </a:rPr>
              <a:t>Detectors/Instrumentation </a:t>
            </a:r>
            <a:r>
              <a:rPr lang="en-US" sz="2000" dirty="0">
                <a:latin typeface="Calibri" pitchFamily="-112" charset="0"/>
              </a:rPr>
              <a:t/>
            </a:r>
            <a:br>
              <a:rPr lang="en-US" sz="2000" dirty="0">
                <a:latin typeface="Calibri" pitchFamily="-112" charset="0"/>
              </a:rPr>
            </a:br>
            <a:r>
              <a:rPr lang="en-US" sz="2000" dirty="0">
                <a:latin typeface="Calibri" pitchFamily="-112" charset="0"/>
              </a:rPr>
              <a:t>     </a:t>
            </a:r>
            <a:r>
              <a:rPr lang="en-US" sz="2000" dirty="0" smtClean="0">
                <a:latin typeface="Calibri" pitchFamily="-112" charset="0"/>
              </a:rPr>
              <a:t>(</a:t>
            </a:r>
            <a:r>
              <a:rPr lang="en-US" sz="2000" dirty="0" err="1" smtClean="0">
                <a:solidFill>
                  <a:srgbClr val="0000FF"/>
                </a:solidFill>
                <a:latin typeface="Calibri" pitchFamily="-112" charset="0"/>
              </a:rPr>
              <a:t>JLab</a:t>
            </a:r>
            <a:r>
              <a:rPr lang="en-US" sz="2000" dirty="0">
                <a:solidFill>
                  <a:srgbClr val="FF00FF"/>
                </a:solidFill>
                <a:latin typeface="Calibri" pitchFamily="-112" charset="0"/>
              </a:rPr>
              <a:t>, June 04-05, </a:t>
            </a:r>
            <a:r>
              <a:rPr lang="en-US" sz="2000" dirty="0" smtClean="0">
                <a:solidFill>
                  <a:srgbClr val="FF00FF"/>
                </a:solidFill>
                <a:latin typeface="Calibri" pitchFamily="-112" charset="0"/>
              </a:rPr>
              <a:t>2010</a:t>
            </a:r>
            <a:r>
              <a:rPr lang="en-US" sz="2000" dirty="0" smtClean="0">
                <a:latin typeface="Calibri" pitchFamily="-112" charset="0"/>
              </a:rPr>
              <a:t>)</a:t>
            </a:r>
            <a:endParaRPr lang="en-US" sz="2000" dirty="0">
              <a:solidFill>
                <a:srgbClr val="0000FF"/>
              </a:solidFill>
              <a:latin typeface="Calibri" pitchFamily="-112" charset="0"/>
            </a:endParaRPr>
          </a:p>
          <a:p>
            <a:pPr marL="1143000" lvl="2" indent="-228600">
              <a:lnSpc>
                <a:spcPct val="80000"/>
              </a:lnSpc>
              <a:spcBef>
                <a:spcPct val="20000"/>
              </a:spcBef>
              <a:buFont typeface="Arial" charset="0"/>
              <a:buChar char="•"/>
            </a:pPr>
            <a:endParaRPr lang="en-US" sz="1400" dirty="0">
              <a:latin typeface="Calibri" pitchFamily="-112" charset="0"/>
            </a:endParaRPr>
          </a:p>
        </p:txBody>
      </p:sp>
      <p:sp>
        <p:nvSpPr>
          <p:cNvPr id="6" name="TextBox 5"/>
          <p:cNvSpPr txBox="1"/>
          <p:nvPr/>
        </p:nvSpPr>
        <p:spPr>
          <a:xfrm>
            <a:off x="914400" y="5257800"/>
            <a:ext cx="6986208" cy="523220"/>
          </a:xfrm>
          <a:prstGeom prst="rect">
            <a:avLst/>
          </a:prstGeom>
          <a:noFill/>
          <a:ln w="25400">
            <a:solidFill>
              <a:srgbClr val="FF0000"/>
            </a:solidFill>
          </a:ln>
        </p:spPr>
        <p:txBody>
          <a:bodyPr wrap="none" rtlCol="0">
            <a:spAutoFit/>
          </a:bodyPr>
          <a:lstStyle/>
          <a:p>
            <a:pPr>
              <a:buClr>
                <a:srgbClr val="FF0000"/>
              </a:buClr>
            </a:pPr>
            <a:r>
              <a:rPr lang="en-US" sz="2800" dirty="0" smtClean="0">
                <a:latin typeface="Arial" pitchFamily="34" charset="0"/>
                <a:cs typeface="Arial" pitchFamily="34" charset="0"/>
              </a:rPr>
              <a:t>4/5 will produce white paper for publication</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EIC Realization Imagined</a:t>
            </a:r>
            <a:endParaRPr lang="en-US" dirty="0"/>
          </a:p>
        </p:txBody>
      </p:sp>
      <p:graphicFrame>
        <p:nvGraphicFramePr>
          <p:cNvPr id="4" name="Table 3"/>
          <p:cNvGraphicFramePr>
            <a:graphicFrameLocks noGrp="1"/>
          </p:cNvGraphicFramePr>
          <p:nvPr/>
        </p:nvGraphicFramePr>
        <p:xfrm>
          <a:off x="121907" y="953621"/>
          <a:ext cx="8945893" cy="4532779"/>
        </p:xfrm>
        <a:graphic>
          <a:graphicData uri="http://schemas.openxmlformats.org/drawingml/2006/table">
            <a:tbl>
              <a:tblPr firstRow="1" bandRow="1">
                <a:tableStyleId>{91EBBBCC-DAD2-459C-BE2E-F6DE35CF9A28}</a:tableStyleId>
              </a:tblPr>
              <a:tblGrid>
                <a:gridCol w="1944757"/>
                <a:gridCol w="437571"/>
                <a:gridCol w="437571"/>
                <a:gridCol w="437571"/>
                <a:gridCol w="437571"/>
                <a:gridCol w="437571"/>
                <a:gridCol w="437571"/>
                <a:gridCol w="437571"/>
                <a:gridCol w="437571"/>
                <a:gridCol w="437571"/>
                <a:gridCol w="437571"/>
                <a:gridCol w="437571"/>
                <a:gridCol w="437571"/>
                <a:gridCol w="437571"/>
                <a:gridCol w="437571"/>
                <a:gridCol w="437571"/>
                <a:gridCol w="437571"/>
              </a:tblGrid>
              <a:tr h="271749">
                <a:tc>
                  <a:txBody>
                    <a:bodyPr/>
                    <a:lstStyle/>
                    <a:p>
                      <a:pPr algn="l" fontAlgn="b"/>
                      <a:r>
                        <a:rPr lang="en-US" sz="1400" u="none" strike="noStrike" dirty="0" smtClean="0">
                          <a:latin typeface="Arial" pitchFamily="34" charset="0"/>
                          <a:cs typeface="Arial" pitchFamily="34" charset="0"/>
                        </a:rPr>
                        <a:t>   Activity Name                                                              </a:t>
                      </a:r>
                      <a:endParaRPr lang="en-US" sz="14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2010</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2011</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2012</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2013</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2014</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2015</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2016</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2017</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2018</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2019</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2020</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2021</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2022</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2023</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2024</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2025</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74320">
                <a:tc>
                  <a:txBody>
                    <a:bodyPr/>
                    <a:lstStyle/>
                    <a:p>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2824">
                <a:tc>
                  <a:txBody>
                    <a:bodyPr/>
                    <a:lstStyle/>
                    <a:p>
                      <a:r>
                        <a:rPr lang="en-US" sz="1600" b="1" dirty="0" smtClean="0">
                          <a:latin typeface="Arial" pitchFamily="34" charset="0"/>
                          <a:cs typeface="Arial" pitchFamily="34" charset="0"/>
                        </a:rPr>
                        <a:t>12 </a:t>
                      </a:r>
                      <a:r>
                        <a:rPr lang="en-US" sz="1600" b="1" dirty="0" err="1" smtClean="0">
                          <a:latin typeface="Arial" pitchFamily="34" charset="0"/>
                          <a:cs typeface="Arial" pitchFamily="34" charset="0"/>
                        </a:rPr>
                        <a:t>Gev</a:t>
                      </a:r>
                      <a:r>
                        <a:rPr lang="en-US" sz="1600" b="1" dirty="0" smtClean="0">
                          <a:latin typeface="Arial" pitchFamily="34" charset="0"/>
                          <a:cs typeface="Arial" pitchFamily="34" charset="0"/>
                        </a:rPr>
                        <a:t> Upgrade</a:t>
                      </a:r>
                      <a:endParaRPr lang="en-US"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2824">
                <a:tc>
                  <a:txBody>
                    <a:bodyPr/>
                    <a:lstStyle/>
                    <a:p>
                      <a:r>
                        <a:rPr lang="en-US" sz="1600" b="1" dirty="0" smtClean="0">
                          <a:latin typeface="Arial" pitchFamily="34" charset="0"/>
                          <a:cs typeface="Arial" pitchFamily="34" charset="0"/>
                        </a:rPr>
                        <a:t>FRIB</a:t>
                      </a:r>
                      <a:endParaRPr lang="en-US"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r>
              <a:tr h="412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Arial" pitchFamily="34" charset="0"/>
                          <a:cs typeface="Arial" pitchFamily="34" charset="0"/>
                        </a:rPr>
                        <a:t>EIC Physics Case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r>
              <a:tr h="412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Arial" pitchFamily="34" charset="0"/>
                          <a:cs typeface="Arial" pitchFamily="34" charset="0"/>
                        </a:rPr>
                        <a:t>NSAC LRP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2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smtClean="0">
                          <a:ln>
                            <a:noFill/>
                          </a:ln>
                          <a:effectLst/>
                          <a:uLnTx/>
                          <a:uFillTx/>
                          <a:latin typeface="Arial" pitchFamily="34" charset="0"/>
                          <a:cs typeface="Arial" pitchFamily="34" charset="0"/>
                        </a:rPr>
                        <a:t> EIC CD0</a:t>
                      </a:r>
                      <a:endPar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653638">
                <a:tc>
                  <a:txBody>
                    <a:bodyPr/>
                    <a:lstStyle/>
                    <a:p>
                      <a:r>
                        <a:rPr lang="en-US" sz="1600" b="1" dirty="0" smtClean="0">
                          <a:latin typeface="Arial" pitchFamily="34" charset="0"/>
                          <a:cs typeface="Arial" pitchFamily="34" charset="0"/>
                        </a:rPr>
                        <a:t>EIC Machine Design/R&amp;D</a:t>
                      </a:r>
                      <a:endParaRPr lang="en-US"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2824">
                <a:tc>
                  <a:txBody>
                    <a:bodyPr/>
                    <a:lstStyle/>
                    <a:p>
                      <a:r>
                        <a:rPr lang="en-US" sz="1600" b="1" dirty="0" smtClean="0">
                          <a:latin typeface="Arial" pitchFamily="34" charset="0"/>
                          <a:cs typeface="Arial" pitchFamily="34" charset="0"/>
                        </a:rPr>
                        <a:t> EIC CD1/</a:t>
                      </a:r>
                      <a:r>
                        <a:rPr lang="en-US" sz="1600" b="1" dirty="0" err="1" smtClean="0">
                          <a:latin typeface="Arial" pitchFamily="34" charset="0"/>
                          <a:cs typeface="Arial" pitchFamily="34" charset="0"/>
                        </a:rPr>
                        <a:t>Downsel</a:t>
                      </a:r>
                      <a:endParaRPr lang="en-US"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2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EIC CD2/CD3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2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smtClean="0">
                          <a:ln>
                            <a:noFill/>
                          </a:ln>
                          <a:effectLst/>
                          <a:uLnTx/>
                          <a:uFillTx/>
                          <a:latin typeface="Arial" pitchFamily="34" charset="0"/>
                          <a:cs typeface="Arial" pitchFamily="34" charset="0"/>
                        </a:rPr>
                        <a:t>EIC Construction</a:t>
                      </a:r>
                      <a:endPar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cxnSp>
        <p:nvCxnSpPr>
          <p:cNvPr id="27" name="Straight Connector 26"/>
          <p:cNvCxnSpPr/>
          <p:nvPr/>
        </p:nvCxnSpPr>
        <p:spPr bwMode="auto">
          <a:xfrm>
            <a:off x="2057400" y="1752600"/>
            <a:ext cx="2362200" cy="0"/>
          </a:xfrm>
          <a:prstGeom prst="line">
            <a:avLst/>
          </a:prstGeom>
          <a:solidFill>
            <a:schemeClr val="accent1"/>
          </a:solidFill>
          <a:ln w="152400" cap="flat" cmpd="sng" algn="ctr">
            <a:solidFill>
              <a:srgbClr val="00B0F0"/>
            </a:solidFill>
            <a:prstDash val="solid"/>
            <a:round/>
            <a:headEnd type="none" w="med" len="med"/>
            <a:tailEnd type="none" w="med" len="med"/>
          </a:ln>
          <a:effectLst/>
        </p:spPr>
      </p:cxnSp>
      <p:cxnSp>
        <p:nvCxnSpPr>
          <p:cNvPr id="28" name="Straight Connector 27"/>
          <p:cNvCxnSpPr/>
          <p:nvPr/>
        </p:nvCxnSpPr>
        <p:spPr bwMode="auto">
          <a:xfrm>
            <a:off x="2963636" y="2982686"/>
            <a:ext cx="914400" cy="0"/>
          </a:xfrm>
          <a:prstGeom prst="line">
            <a:avLst/>
          </a:prstGeom>
          <a:solidFill>
            <a:schemeClr val="accent1"/>
          </a:solidFill>
          <a:ln w="152400" cap="flat" cmpd="sng" algn="ctr">
            <a:solidFill>
              <a:srgbClr val="FFC000"/>
            </a:solidFill>
            <a:prstDash val="solid"/>
            <a:round/>
            <a:headEnd type="none" w="med" len="med"/>
            <a:tailEnd type="none" w="med" len="med"/>
          </a:ln>
          <a:effectLst/>
        </p:spPr>
      </p:cxnSp>
      <p:cxnSp>
        <p:nvCxnSpPr>
          <p:cNvPr id="29" name="Straight Connector 28"/>
          <p:cNvCxnSpPr/>
          <p:nvPr/>
        </p:nvCxnSpPr>
        <p:spPr bwMode="auto">
          <a:xfrm>
            <a:off x="3962400" y="3355521"/>
            <a:ext cx="533400" cy="0"/>
          </a:xfrm>
          <a:prstGeom prst="line">
            <a:avLst/>
          </a:prstGeom>
          <a:solidFill>
            <a:schemeClr val="accent1"/>
          </a:solidFill>
          <a:ln w="152400" cap="flat" cmpd="sng" algn="ctr">
            <a:solidFill>
              <a:srgbClr val="C00000"/>
            </a:solidFill>
            <a:prstDash val="solid"/>
            <a:round/>
            <a:headEnd type="none" w="med" len="med"/>
            <a:tailEnd type="none" w="med" len="med"/>
          </a:ln>
          <a:effectLst/>
        </p:spPr>
      </p:cxnSp>
      <p:cxnSp>
        <p:nvCxnSpPr>
          <p:cNvPr id="30" name="Straight Connector 29"/>
          <p:cNvCxnSpPr/>
          <p:nvPr/>
        </p:nvCxnSpPr>
        <p:spPr bwMode="auto">
          <a:xfrm>
            <a:off x="6172200" y="5257800"/>
            <a:ext cx="2667000" cy="0"/>
          </a:xfrm>
          <a:prstGeom prst="line">
            <a:avLst/>
          </a:prstGeom>
          <a:solidFill>
            <a:schemeClr val="accent1"/>
          </a:solidFill>
          <a:ln w="152400" cap="flat" cmpd="sng" algn="ctr">
            <a:solidFill>
              <a:srgbClr val="00B050"/>
            </a:solidFill>
            <a:prstDash val="solid"/>
            <a:round/>
            <a:headEnd type="none" w="med" len="med"/>
            <a:tailEnd type="none" w="med" len="med"/>
          </a:ln>
          <a:effectLst/>
        </p:spPr>
      </p:cxnSp>
      <p:cxnSp>
        <p:nvCxnSpPr>
          <p:cNvPr id="20" name="Straight Connector 19"/>
          <p:cNvCxnSpPr/>
          <p:nvPr/>
        </p:nvCxnSpPr>
        <p:spPr bwMode="auto">
          <a:xfrm>
            <a:off x="3657600" y="2133600"/>
            <a:ext cx="2895600" cy="0"/>
          </a:xfrm>
          <a:prstGeom prst="line">
            <a:avLst/>
          </a:prstGeom>
          <a:solidFill>
            <a:schemeClr val="accent1"/>
          </a:solidFill>
          <a:ln w="152400" cap="flat" cmpd="sng" algn="ctr">
            <a:solidFill>
              <a:srgbClr val="0070C0"/>
            </a:solidFill>
            <a:prstDash val="solid"/>
            <a:round/>
            <a:headEnd type="none" w="med" len="med"/>
            <a:tailEnd type="none" w="med" len="med"/>
          </a:ln>
          <a:effectLst/>
        </p:spPr>
      </p:cxnSp>
      <p:cxnSp>
        <p:nvCxnSpPr>
          <p:cNvPr id="26" name="Straight Connector 25"/>
          <p:cNvCxnSpPr/>
          <p:nvPr/>
        </p:nvCxnSpPr>
        <p:spPr bwMode="auto">
          <a:xfrm>
            <a:off x="4590142" y="4419600"/>
            <a:ext cx="685800" cy="0"/>
          </a:xfrm>
          <a:prstGeom prst="line">
            <a:avLst/>
          </a:prstGeom>
          <a:solidFill>
            <a:schemeClr val="accent1"/>
          </a:solidFill>
          <a:ln w="152400" cap="flat" cmpd="sng" algn="ctr">
            <a:solidFill>
              <a:srgbClr val="C00000"/>
            </a:solidFill>
            <a:prstDash val="solid"/>
            <a:round/>
            <a:headEnd type="none" w="med" len="med"/>
            <a:tailEnd type="none" w="med" len="med"/>
          </a:ln>
          <a:effectLst/>
        </p:spPr>
      </p:cxnSp>
      <p:cxnSp>
        <p:nvCxnSpPr>
          <p:cNvPr id="40" name="Straight Connector 39"/>
          <p:cNvCxnSpPr/>
          <p:nvPr/>
        </p:nvCxnSpPr>
        <p:spPr bwMode="auto">
          <a:xfrm>
            <a:off x="5257800" y="4876800"/>
            <a:ext cx="838200" cy="0"/>
          </a:xfrm>
          <a:prstGeom prst="line">
            <a:avLst/>
          </a:prstGeom>
          <a:solidFill>
            <a:schemeClr val="accent1"/>
          </a:solidFill>
          <a:ln w="152400" cap="flat" cmpd="sng" algn="ctr">
            <a:solidFill>
              <a:srgbClr val="C00000"/>
            </a:solidFill>
            <a:prstDash val="solid"/>
            <a:round/>
            <a:headEnd type="none" w="med" len="med"/>
            <a:tailEnd type="none" w="med" len="med"/>
          </a:ln>
          <a:effectLst/>
        </p:spPr>
      </p:cxnSp>
      <p:cxnSp>
        <p:nvCxnSpPr>
          <p:cNvPr id="45" name="Straight Connector 44"/>
          <p:cNvCxnSpPr/>
          <p:nvPr/>
        </p:nvCxnSpPr>
        <p:spPr bwMode="auto">
          <a:xfrm>
            <a:off x="2075543" y="3947886"/>
            <a:ext cx="2648857" cy="14514"/>
          </a:xfrm>
          <a:prstGeom prst="line">
            <a:avLst/>
          </a:prstGeom>
          <a:solidFill>
            <a:schemeClr val="accent1"/>
          </a:solidFill>
          <a:ln w="152400" cap="flat" cmpd="sng" algn="ctr">
            <a:solidFill>
              <a:srgbClr val="7030A0"/>
            </a:solidFill>
            <a:prstDash val="solid"/>
            <a:round/>
            <a:headEnd type="none" w="med" len="med"/>
            <a:tailEnd type="none" w="med" len="med"/>
          </a:ln>
          <a:effectLst/>
        </p:spPr>
      </p:cxnSp>
      <p:cxnSp>
        <p:nvCxnSpPr>
          <p:cNvPr id="51" name="Straight Connector 50"/>
          <p:cNvCxnSpPr/>
          <p:nvPr/>
        </p:nvCxnSpPr>
        <p:spPr bwMode="auto">
          <a:xfrm rot="120000" flipV="1">
            <a:off x="2046514" y="2514600"/>
            <a:ext cx="1001486" cy="39914"/>
          </a:xfrm>
          <a:prstGeom prst="line">
            <a:avLst/>
          </a:prstGeom>
          <a:solidFill>
            <a:schemeClr val="accent1"/>
          </a:solidFill>
          <a:ln w="152400" cap="flat" cmpd="sng" algn="ctr">
            <a:solidFill>
              <a:srgbClr val="7030A0"/>
            </a:solidFill>
            <a:prstDash val="solid"/>
            <a:round/>
            <a:headEnd type="none" w="med" len="med"/>
            <a:tailEnd type="none" w="med" len="med"/>
          </a:ln>
          <a:effectLst/>
        </p:spPr>
      </p:cxnSp>
      <p:cxnSp>
        <p:nvCxnSpPr>
          <p:cNvPr id="58" name="Straight Connector 57"/>
          <p:cNvCxnSpPr/>
          <p:nvPr/>
        </p:nvCxnSpPr>
        <p:spPr bwMode="auto">
          <a:xfrm>
            <a:off x="4419600" y="1752600"/>
            <a:ext cx="4648200" cy="0"/>
          </a:xfrm>
          <a:prstGeom prst="line">
            <a:avLst/>
          </a:prstGeom>
          <a:solidFill>
            <a:schemeClr val="accent1"/>
          </a:solidFill>
          <a:ln w="152400"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cxnSp>
      <p:cxnSp>
        <p:nvCxnSpPr>
          <p:cNvPr id="60" name="Straight Connector 59"/>
          <p:cNvCxnSpPr/>
          <p:nvPr/>
        </p:nvCxnSpPr>
        <p:spPr bwMode="auto">
          <a:xfrm flipV="1">
            <a:off x="6553200" y="2119086"/>
            <a:ext cx="2489200" cy="14514"/>
          </a:xfrm>
          <a:prstGeom prst="line">
            <a:avLst/>
          </a:prstGeom>
          <a:solidFill>
            <a:schemeClr val="accent1"/>
          </a:solidFill>
          <a:ln w="152400"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cxnSp>
      <p:sp>
        <p:nvSpPr>
          <p:cNvPr id="15" name="TextBox 14"/>
          <p:cNvSpPr txBox="1"/>
          <p:nvPr/>
        </p:nvSpPr>
        <p:spPr>
          <a:xfrm>
            <a:off x="152400" y="5638800"/>
            <a:ext cx="7173952" cy="400110"/>
          </a:xfrm>
          <a:prstGeom prst="rect">
            <a:avLst/>
          </a:prstGeom>
          <a:noFill/>
        </p:spPr>
        <p:txBody>
          <a:bodyPr wrap="none" rtlCol="0">
            <a:spAutoFit/>
          </a:bodyPr>
          <a:lstStyle/>
          <a:p>
            <a:r>
              <a:rPr lang="en-US" sz="2000" b="1" dirty="0" smtClean="0">
                <a:solidFill>
                  <a:srgbClr val="002060"/>
                </a:solidFill>
                <a:latin typeface="Arial" pitchFamily="34" charset="0"/>
                <a:cs typeface="Arial" pitchFamily="34" charset="0"/>
              </a:rPr>
              <a:t>Note: 12 </a:t>
            </a:r>
            <a:r>
              <a:rPr lang="en-US" sz="2000" b="1" dirty="0" err="1" smtClean="0">
                <a:solidFill>
                  <a:srgbClr val="002060"/>
                </a:solidFill>
                <a:latin typeface="Arial" pitchFamily="34" charset="0"/>
                <a:cs typeface="Arial" pitchFamily="34" charset="0"/>
              </a:rPr>
              <a:t>GeV</a:t>
            </a:r>
            <a:r>
              <a:rPr lang="en-US" sz="2000" b="1" dirty="0" smtClean="0">
                <a:solidFill>
                  <a:srgbClr val="002060"/>
                </a:solidFill>
                <a:latin typeface="Arial" pitchFamily="34" charset="0"/>
                <a:cs typeface="Arial" pitchFamily="34" charset="0"/>
              </a:rPr>
              <a:t> LRP recommendation in 2002 – CD3 in 2008</a:t>
            </a:r>
          </a:p>
        </p:txBody>
      </p:sp>
      <p:sp>
        <p:nvSpPr>
          <p:cNvPr id="16" name="TextBox 15"/>
          <p:cNvSpPr txBox="1"/>
          <p:nvPr/>
        </p:nvSpPr>
        <p:spPr>
          <a:xfrm>
            <a:off x="6976419" y="152400"/>
            <a:ext cx="2167581" cy="523220"/>
          </a:xfrm>
          <a:prstGeom prst="rect">
            <a:avLst/>
          </a:prstGeom>
          <a:noFill/>
        </p:spPr>
        <p:txBody>
          <a:bodyPr wrap="none" rtlCol="0">
            <a:spAutoFit/>
          </a:bodyPr>
          <a:lstStyle/>
          <a:p>
            <a:pPr>
              <a:buClr>
                <a:srgbClr val="FF0000"/>
              </a:buClr>
            </a:pPr>
            <a:r>
              <a:rPr lang="en-US" sz="2800" dirty="0" smtClean="0">
                <a:latin typeface="Arial" pitchFamily="34" charset="0"/>
                <a:cs typeface="Arial" pitchFamily="34" charset="0"/>
              </a:rPr>
              <a:t>(</a:t>
            </a:r>
            <a:r>
              <a:rPr lang="en-US" sz="2800" dirty="0" err="1" smtClean="0">
                <a:latin typeface="Arial" pitchFamily="34" charset="0"/>
                <a:cs typeface="Arial" pitchFamily="34" charset="0"/>
              </a:rPr>
              <a:t>Mont@INT</a:t>
            </a:r>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EIC Action</a:t>
            </a:r>
            <a:endParaRPr lang="en-US" dirty="0"/>
          </a:p>
        </p:txBody>
      </p:sp>
      <p:sp>
        <p:nvSpPr>
          <p:cNvPr id="5" name="Content Placeholder 4"/>
          <p:cNvSpPr>
            <a:spLocks noGrp="1"/>
          </p:cNvSpPr>
          <p:nvPr>
            <p:ph idx="1"/>
          </p:nvPr>
        </p:nvSpPr>
        <p:spPr/>
        <p:txBody>
          <a:bodyPr/>
          <a:lstStyle/>
          <a:p>
            <a:r>
              <a:rPr lang="en-US" sz="2400" dirty="0" smtClean="0"/>
              <a:t>Considerable convergence on</a:t>
            </a:r>
          </a:p>
          <a:p>
            <a:pPr lvl="2"/>
            <a:r>
              <a:rPr lang="en-US" dirty="0" smtClean="0"/>
              <a:t>Key Parameters (E, L) </a:t>
            </a:r>
          </a:p>
          <a:p>
            <a:pPr lvl="2"/>
            <a:r>
              <a:rPr lang="en-US" dirty="0" smtClean="0"/>
              <a:t>Physics Goals</a:t>
            </a:r>
          </a:p>
          <a:p>
            <a:r>
              <a:rPr lang="en-US" sz="2400" dirty="0" smtClean="0"/>
              <a:t>INT Workshop, 10 weeks, Fall 2010</a:t>
            </a:r>
          </a:p>
          <a:p>
            <a:r>
              <a:rPr lang="en-US" sz="2400" dirty="0" smtClean="0"/>
              <a:t>Jefferson Lab “Friendly MEIC Review (</a:t>
            </a:r>
            <a:r>
              <a:rPr lang="en-US" sz="2400" dirty="0" err="1" smtClean="0"/>
              <a:t>Hoffstaetter</a:t>
            </a:r>
            <a:r>
              <a:rPr lang="en-US" sz="2400" dirty="0" smtClean="0"/>
              <a:t> and Chao)</a:t>
            </a:r>
          </a:p>
          <a:p>
            <a:r>
              <a:rPr lang="en-US" sz="2400" dirty="0" smtClean="0"/>
              <a:t>MEIC Accelerator R&amp;D funded by NP</a:t>
            </a:r>
          </a:p>
          <a:p>
            <a:r>
              <a:rPr lang="en-US" sz="2400" dirty="0" smtClean="0"/>
              <a:t>Outline of Plan to produce Science White Paper</a:t>
            </a:r>
          </a:p>
          <a:p>
            <a:pPr lvl="1"/>
            <a:r>
              <a:rPr lang="en-US" sz="2400" dirty="0" smtClean="0"/>
              <a:t>Includes definition of </a:t>
            </a:r>
            <a:r>
              <a:rPr lang="en-US" sz="2400" dirty="0" err="1" smtClean="0"/>
              <a:t>downselect</a:t>
            </a:r>
            <a:r>
              <a:rPr lang="en-US" sz="2400" dirty="0" smtClean="0"/>
              <a:t> mechanism</a:t>
            </a:r>
          </a:p>
          <a:p>
            <a:r>
              <a:rPr lang="en-US" sz="2400" dirty="0" smtClean="0"/>
              <a:t>Draft of call for Detector R&amp;D proposals (BNL)</a:t>
            </a:r>
          </a:p>
          <a:p>
            <a:r>
              <a:rPr lang="en-US" sz="2400" dirty="0" smtClean="0"/>
              <a:t>Plan (proposed by BNL) to hold next EICAC at Jefferson Lab before or after DIS Workshop, April 2011</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762000"/>
          </a:xfrm>
        </p:spPr>
        <p:txBody>
          <a:bodyPr/>
          <a:lstStyle/>
          <a:p>
            <a:r>
              <a:rPr lang="en-US" dirty="0" smtClean="0"/>
              <a:t>Jefferson Lab At-A-Glance  </a:t>
            </a:r>
            <a:endParaRPr lang="en-US" dirty="0"/>
          </a:p>
        </p:txBody>
      </p:sp>
      <p:graphicFrame>
        <p:nvGraphicFramePr>
          <p:cNvPr id="8" name="Table 7"/>
          <p:cNvGraphicFramePr>
            <a:graphicFrameLocks noGrp="1"/>
          </p:cNvGraphicFramePr>
          <p:nvPr/>
        </p:nvGraphicFramePr>
        <p:xfrm>
          <a:off x="0" y="990600"/>
          <a:ext cx="9144000" cy="5327904"/>
        </p:xfrm>
        <a:graphic>
          <a:graphicData uri="http://schemas.openxmlformats.org/drawingml/2006/table">
            <a:tbl>
              <a:tblPr firstRow="1" bandRow="1">
                <a:tableStyleId>{F5AB1C69-6EDB-4FF4-983F-18BD219EF322}</a:tableStyleId>
              </a:tblPr>
              <a:tblGrid>
                <a:gridCol w="9144000"/>
              </a:tblGrid>
              <a:tr h="4914227">
                <a:tc>
                  <a: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u="none" strike="noStrike" kern="0" cap="none" spc="0" normalizeH="0" baseline="0" noProof="0" dirty="0" smtClean="0">
                          <a:ln>
                            <a:noFill/>
                          </a:ln>
                          <a:solidFill>
                            <a:schemeClr val="tx1"/>
                          </a:solidFill>
                          <a:effectLst/>
                          <a:uLnTx/>
                          <a:uFillTx/>
                        </a:rPr>
                        <a:t>Created to build and Operate the Continuous Electron Beam Accelerator Facility (CEBAF), world-unique user facility for Nuclear Physics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200" u="none" strike="noStrike" kern="0" cap="none" spc="0" normalizeH="0" baseline="0" noProof="0" dirty="0" smtClean="0">
                          <a:ln>
                            <a:noFill/>
                          </a:ln>
                          <a:solidFill>
                            <a:schemeClr val="tx1"/>
                          </a:solidFill>
                          <a:effectLst/>
                          <a:uLnTx/>
                          <a:uFillTx/>
                        </a:rPr>
                        <a:t>Mission is to gain a deeper understanding of the structure of matter </a:t>
                      </a:r>
                    </a:p>
                    <a:p>
                      <a:pPr marL="1200150" marR="0" lvl="2" indent="-28575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200" u="none" strike="noStrike" kern="0" cap="none" spc="0" normalizeH="0" baseline="0" noProof="0" dirty="0" smtClean="0">
                          <a:ln>
                            <a:noFill/>
                          </a:ln>
                          <a:solidFill>
                            <a:schemeClr val="tx1"/>
                          </a:solidFill>
                          <a:effectLst/>
                          <a:uLnTx/>
                          <a:uFillTx/>
                        </a:rPr>
                        <a:t>Through advances  in fundamental research in nuclear physics </a:t>
                      </a:r>
                    </a:p>
                    <a:p>
                      <a:pPr marL="1657350" marR="0" lvl="3" indent="-28575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100" u="none" strike="noStrike" kern="0" cap="none" spc="0" normalizeH="0" baseline="0" noProof="0" dirty="0" smtClean="0">
                          <a:ln>
                            <a:noFill/>
                          </a:ln>
                          <a:solidFill>
                            <a:schemeClr val="tx1"/>
                          </a:solidFill>
                          <a:effectLst/>
                          <a:uLnTx/>
                          <a:uFillTx/>
                        </a:rPr>
                        <a:t>Through advances in photon science and related research  </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200" u="none" strike="noStrike" kern="0" cap="none" spc="0" normalizeH="0" baseline="0" noProof="0" dirty="0" smtClean="0">
                          <a:ln>
                            <a:noFill/>
                          </a:ln>
                          <a:solidFill>
                            <a:schemeClr val="tx1"/>
                          </a:solidFill>
                          <a:effectLst/>
                          <a:uLnTx/>
                          <a:uFillTx/>
                        </a:rPr>
                        <a:t>In operation since 1995</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200" u="none" strike="noStrike" kern="0" cap="none" spc="0" normalizeH="0" baseline="0" noProof="0" dirty="0" smtClean="0">
                          <a:ln>
                            <a:noFill/>
                          </a:ln>
                          <a:solidFill>
                            <a:schemeClr val="tx1"/>
                          </a:solidFill>
                          <a:effectLst/>
                          <a:uLnTx/>
                          <a:uFillTx/>
                        </a:rPr>
                        <a:t>1,289 Active Users (World’s largest Nuclear Physics User Community)</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200" u="none" strike="noStrike" kern="0" cap="none" spc="0" normalizeH="0" baseline="0" noProof="0" dirty="0" smtClean="0">
                          <a:ln>
                            <a:noFill/>
                          </a:ln>
                          <a:solidFill>
                            <a:schemeClr val="tx1"/>
                          </a:solidFill>
                          <a:effectLst/>
                          <a:uLnTx/>
                          <a:uFillTx/>
                        </a:rPr>
                        <a:t>168 Completed (and 12 Partially Completed) Experiments (end of CY10); 10 remaining to run in 6 GeV program</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200" u="none" strike="noStrike" kern="0" cap="none" spc="0" normalizeH="0" baseline="0" noProof="0" dirty="0" smtClean="0">
                          <a:ln>
                            <a:noFill/>
                          </a:ln>
                          <a:solidFill>
                            <a:schemeClr val="tx1"/>
                          </a:solidFill>
                          <a:effectLst/>
                          <a:uLnTx/>
                          <a:uFillTx/>
                        </a:rPr>
                        <a:t>Produces ~1/3 of US PhDs in Nuclear Physics (351 PhDs granted, 207 more in progress) (end of CY10)</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700" u="none" strike="noStrike" kern="0" cap="none" spc="0" normalizeH="0" baseline="0" noProof="0" dirty="0" smtClean="0">
                        <a:ln>
                          <a:noFill/>
                        </a:ln>
                        <a:solidFill>
                          <a:schemeClr val="tx1"/>
                        </a:solidFill>
                        <a:effectLst/>
                        <a:uLnTx/>
                        <a:uFillTx/>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u="none" strike="noStrike" kern="0" cap="none" spc="0" normalizeH="0" baseline="0" noProof="0" dirty="0" smtClean="0">
                          <a:ln>
                            <a:noFill/>
                          </a:ln>
                          <a:solidFill>
                            <a:schemeClr val="tx1"/>
                          </a:solidFill>
                          <a:effectLst/>
                          <a:uLnTx/>
                          <a:uFillTx/>
                        </a:rPr>
                        <a:t>Managed for DOE by Jefferson Science Associates, LLC (JSA)</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700" u="none" strike="noStrike" kern="0" cap="none" spc="0" normalizeH="0" baseline="0" noProof="0" dirty="0" smtClean="0">
                        <a:ln>
                          <a:noFill/>
                        </a:ln>
                        <a:solidFill>
                          <a:schemeClr val="tx1"/>
                        </a:solidFill>
                        <a:effectLst/>
                        <a:uLnTx/>
                        <a:uFillTx/>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u="none" strike="noStrike" kern="0" cap="none" spc="0" normalizeH="0" baseline="0" noProof="0" dirty="0" smtClean="0">
                          <a:ln>
                            <a:noFill/>
                          </a:ln>
                          <a:solidFill>
                            <a:schemeClr val="tx1"/>
                          </a:solidFill>
                          <a:effectLst/>
                          <a:uLnTx/>
                          <a:uFillTx/>
                        </a:rPr>
                        <a:t>Human Capital: </a:t>
                      </a:r>
                    </a:p>
                    <a:p>
                      <a:pPr marL="744538" marR="0" lvl="1" indent="-287338"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200" u="none" strike="noStrike" kern="0" cap="none" spc="0" normalizeH="0" baseline="0" noProof="0" dirty="0" smtClean="0">
                          <a:ln>
                            <a:noFill/>
                          </a:ln>
                          <a:solidFill>
                            <a:schemeClr val="tx1"/>
                          </a:solidFill>
                          <a:effectLst/>
                          <a:uLnTx/>
                          <a:uFillTx/>
                        </a:rPr>
                        <a:t>781 FTEs (as of 9/30/10)</a:t>
                      </a:r>
                    </a:p>
                    <a:p>
                      <a:pPr marL="744538" marR="0" lvl="1" indent="-287338"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200" u="none" strike="noStrike" kern="0" cap="none" spc="0" normalizeH="0" baseline="0" noProof="0" dirty="0" smtClean="0">
                          <a:ln>
                            <a:noFill/>
                          </a:ln>
                          <a:solidFill>
                            <a:schemeClr val="tx1"/>
                          </a:solidFill>
                          <a:effectLst/>
                          <a:uLnTx/>
                          <a:uFillTx/>
                        </a:rPr>
                        <a:t>18 Joint faculty, 19 Post docs, 30 Undergraduate; 47 Graduate students</a:t>
                      </a:r>
                    </a:p>
                    <a:p>
                      <a:pPr marL="744538" marR="0" lvl="1" indent="-287338"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200" u="none" strike="noStrike" kern="0" cap="none" spc="0" normalizeH="0" baseline="0" noProof="0" dirty="0" smtClean="0">
                          <a:ln>
                            <a:noFill/>
                          </a:ln>
                          <a:solidFill>
                            <a:schemeClr val="tx1"/>
                          </a:solidFill>
                          <a:effectLst/>
                          <a:uLnTx/>
                          <a:uFillTx/>
                        </a:rPr>
                        <a:t>1,289 Users (end of CY10)</a:t>
                      </a:r>
                    </a:p>
                    <a:p>
                      <a:pPr marL="744538" marR="0" lvl="1" indent="-287338"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200" u="none" strike="noStrike" kern="0" cap="none" spc="0" normalizeH="0" baseline="0" noProof="0" dirty="0" smtClean="0">
                          <a:ln>
                            <a:noFill/>
                          </a:ln>
                          <a:solidFill>
                            <a:schemeClr val="tx1"/>
                          </a:solidFill>
                          <a:effectLst/>
                          <a:uLnTx/>
                          <a:uFillTx/>
                        </a:rPr>
                        <a:t>1,110 Visiting Scientists</a:t>
                      </a:r>
                    </a:p>
                    <a:p>
                      <a:pPr marL="744538" marR="0" lvl="1" indent="-287338"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700" u="none" strike="noStrike" kern="0" cap="none" spc="0" normalizeH="0" baseline="0" noProof="0" dirty="0" smtClean="0">
                        <a:ln>
                          <a:noFill/>
                        </a:ln>
                        <a:solidFill>
                          <a:schemeClr val="tx1"/>
                        </a:solidFill>
                        <a:effectLst/>
                        <a:uLnTx/>
                        <a:uFillTx/>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u="none" strike="noStrike" kern="0" cap="none" spc="0" normalizeH="0" baseline="0" noProof="0" dirty="0" smtClean="0">
                          <a:ln>
                            <a:noFill/>
                          </a:ln>
                          <a:solidFill>
                            <a:schemeClr val="tx1"/>
                          </a:solidFill>
                          <a:effectLst/>
                          <a:uLnTx/>
                          <a:uFillTx/>
                        </a:rPr>
                        <a:t>K-12 Science Education program serves as national model</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700" u="none" strike="noStrike" kern="0" cap="none" spc="0" normalizeH="0" baseline="0" noProof="0" dirty="0" smtClean="0">
                        <a:ln>
                          <a:noFill/>
                        </a:ln>
                        <a:solidFill>
                          <a:srgbClr val="FF0000"/>
                        </a:solidFill>
                        <a:effectLst/>
                        <a:uLnTx/>
                        <a:uFillTx/>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u="none" strike="noStrike" kern="0" cap="none" spc="0" normalizeH="0" baseline="0" noProof="0" dirty="0" smtClean="0">
                          <a:ln>
                            <a:noFill/>
                          </a:ln>
                          <a:solidFill>
                            <a:schemeClr val="tx1"/>
                          </a:solidFill>
                          <a:effectLst/>
                          <a:uLnTx/>
                          <a:uFillTx/>
                        </a:rPr>
                        <a:t>Site is 169 Acres, and includes: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200" u="none" strike="noStrike" kern="0" cap="none" spc="0" normalizeH="0" baseline="0" noProof="0" dirty="0" smtClean="0">
                          <a:ln>
                            <a:noFill/>
                          </a:ln>
                          <a:solidFill>
                            <a:schemeClr val="tx1"/>
                          </a:solidFill>
                          <a:effectLst/>
                          <a:uLnTx/>
                          <a:uFillTx/>
                        </a:rPr>
                        <a:t>63 Buildings; 685K SF in DOE Buildings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200" u="none" strike="noStrike" kern="0" cap="none" spc="0" normalizeH="0" baseline="0" noProof="0" dirty="0" smtClean="0">
                          <a:ln>
                            <a:noFill/>
                          </a:ln>
                          <a:solidFill>
                            <a:schemeClr val="tx1"/>
                          </a:solidFill>
                          <a:effectLst/>
                          <a:uLnTx/>
                          <a:uFillTx/>
                        </a:rPr>
                        <a:t>Replacement Plant Value: $318M</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12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1200" b="0" i="0" u="none" strike="noStrike" kern="0" cap="none" spc="0" normalizeH="0" baseline="0" noProof="0" dirty="0" smtClean="0">
                        <a:ln>
                          <a:noFill/>
                        </a:ln>
                        <a:solidFill>
                          <a:schemeClr val="tx1"/>
                        </a:solidFill>
                        <a:effectLst/>
                        <a:uLnTx/>
                        <a:uFillTx/>
                        <a:latin typeface="+mn-lt"/>
                      </a:endParaRPr>
                    </a:p>
                  </a:txBody>
                  <a:tcPr>
                    <a:solidFill>
                      <a:schemeClr val="bg2">
                        <a:lumMod val="40000"/>
                        <a:lumOff val="60000"/>
                      </a:schemeClr>
                    </a:solidFill>
                  </a:tcPr>
                </a:tc>
              </a:tr>
            </a:tbl>
          </a:graphicData>
        </a:graphic>
      </p:graphicFrame>
      <p:graphicFrame>
        <p:nvGraphicFramePr>
          <p:cNvPr id="6" name="Chart 5"/>
          <p:cNvGraphicFramePr/>
          <p:nvPr/>
        </p:nvGraphicFramePr>
        <p:xfrm>
          <a:off x="6248400" y="3124200"/>
          <a:ext cx="3048000" cy="29400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nvGraphicFramePr>
        <p:xfrm>
          <a:off x="5791200" y="3124200"/>
          <a:ext cx="3352800" cy="30678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Table 8"/>
          <p:cNvGraphicFramePr>
            <a:graphicFrameLocks noGrp="1"/>
          </p:cNvGraphicFramePr>
          <p:nvPr/>
        </p:nvGraphicFramePr>
        <p:xfrm>
          <a:off x="4191000" y="5486400"/>
          <a:ext cx="3733800" cy="1040130"/>
        </p:xfrm>
        <a:graphic>
          <a:graphicData uri="http://schemas.openxmlformats.org/drawingml/2006/table">
            <a:tbl>
              <a:tblPr/>
              <a:tblGrid>
                <a:gridCol w="852515"/>
                <a:gridCol w="690645"/>
                <a:gridCol w="809350"/>
                <a:gridCol w="619289"/>
                <a:gridCol w="71356"/>
                <a:gridCol w="690645"/>
              </a:tblGrid>
              <a:tr h="200025">
                <a:tc>
                  <a:txBody>
                    <a:bodyPr/>
                    <a:lstStyle/>
                    <a:p>
                      <a:pPr algn="l" fontAlgn="b"/>
                      <a:r>
                        <a:rPr lang="en-US" sz="1200" b="1" i="0" u="sng" strike="noStrike" dirty="0">
                          <a:latin typeface="Arial"/>
                        </a:rPr>
                        <a:t>FY2010</a:t>
                      </a:r>
                    </a:p>
                  </a:txBody>
                  <a:tcPr marL="0" marR="0" marT="0" marB="0" anchor="b">
                    <a:lnL>
                      <a:noFill/>
                    </a:lnL>
                    <a:lnR>
                      <a:noFill/>
                    </a:lnR>
                    <a:lnT>
                      <a:noFill/>
                    </a:lnT>
                    <a:lnB>
                      <a:noFill/>
                    </a:lnB>
                  </a:tcPr>
                </a:tc>
                <a:tc>
                  <a:txBody>
                    <a:bodyPr/>
                    <a:lstStyle/>
                    <a:p>
                      <a:pPr algn="l" fontAlgn="b"/>
                      <a:endParaRPr lang="en-US" sz="1000" b="0" i="0" u="none" strike="noStrike">
                        <a:latin typeface="Arial"/>
                      </a:endParaRPr>
                    </a:p>
                  </a:txBody>
                  <a:tcPr marL="0" marR="0" marT="0" marB="0" anchor="b">
                    <a:lnL>
                      <a:noFill/>
                    </a:lnL>
                    <a:lnR>
                      <a:noFill/>
                    </a:lnR>
                    <a:lnT>
                      <a:noFill/>
                    </a:lnT>
                    <a:lnB>
                      <a:noFill/>
                    </a:lnB>
                  </a:tcPr>
                </a:tc>
                <a:tc>
                  <a:txBody>
                    <a:bodyPr/>
                    <a:lstStyle/>
                    <a:p>
                      <a:pPr algn="l" fontAlgn="b"/>
                      <a:endParaRPr lang="en-US" sz="1000" b="0" i="0" u="none" strike="noStrike" dirty="0">
                        <a:latin typeface="Arial"/>
                      </a:endParaRPr>
                    </a:p>
                  </a:txBody>
                  <a:tcPr marL="0" marR="0" marT="0" marB="0" anchor="b">
                    <a:lnL>
                      <a:noFill/>
                    </a:lnL>
                    <a:lnR>
                      <a:noFill/>
                    </a:lnR>
                    <a:lnT>
                      <a:noFill/>
                    </a:lnT>
                    <a:lnB>
                      <a:noFill/>
                    </a:lnB>
                  </a:tcPr>
                </a:tc>
                <a:tc gridSpan="2">
                  <a:txBody>
                    <a:bodyPr/>
                    <a:lstStyle/>
                    <a:p>
                      <a:pPr algn="l" fontAlgn="b"/>
                      <a:endParaRPr lang="en-US" sz="1000" b="0" i="0" u="none" strike="noStrike">
                        <a:latin typeface="Arial"/>
                      </a:endParaRP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000" b="0" i="0" u="none" strike="noStrike">
                        <a:latin typeface="Arial"/>
                      </a:endParaRPr>
                    </a:p>
                  </a:txBody>
                  <a:tcPr marL="0" marR="0" marT="0" marB="0" anchor="b">
                    <a:lnL>
                      <a:noFill/>
                    </a:lnL>
                    <a:lnR>
                      <a:noFill/>
                    </a:lnR>
                    <a:lnT>
                      <a:noFill/>
                    </a:lnT>
                    <a:lnB>
                      <a:noFill/>
                    </a:lnB>
                  </a:tcPr>
                </a:tc>
              </a:tr>
              <a:tr h="200025">
                <a:tc gridSpan="6">
                  <a:txBody>
                    <a:bodyPr/>
                    <a:lstStyle/>
                    <a:p>
                      <a:pPr algn="l" fontAlgn="b"/>
                      <a:r>
                        <a:rPr lang="en-US" sz="1200" b="1" i="0" u="none" strike="noStrike" dirty="0">
                          <a:latin typeface="Arial"/>
                        </a:rPr>
                        <a:t>Total Lab Operating Budget:  </a:t>
                      </a:r>
                      <a:r>
                        <a:rPr lang="en-US" sz="1200" b="1" i="0" u="none" strike="noStrike" dirty="0" smtClean="0">
                          <a:latin typeface="Arial"/>
                        </a:rPr>
                        <a:t>$99.7M</a:t>
                      </a:r>
                      <a:endParaRPr lang="en-US" sz="1200" b="1" i="0" u="none" strike="noStrike" dirty="0">
                        <a:latin typeface="Arial"/>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150">
                <a:tc gridSpan="4">
                  <a:txBody>
                    <a:bodyPr/>
                    <a:lstStyle/>
                    <a:p>
                      <a:pPr algn="l" fontAlgn="b"/>
                      <a:r>
                        <a:rPr lang="en-US" sz="1200" b="1" i="0" u="none" strike="noStrike" dirty="0" smtClean="0">
                          <a:latin typeface="Arial"/>
                        </a:rPr>
                        <a:t>Total Lab Construction</a:t>
                      </a:r>
                      <a:r>
                        <a:rPr lang="en-US" sz="1200" b="1" i="0" u="none" strike="noStrike" baseline="0" dirty="0" smtClean="0">
                          <a:latin typeface="Arial"/>
                        </a:rPr>
                        <a:t> Budget:  $47.7M</a:t>
                      </a:r>
                      <a:endParaRPr lang="en-US" sz="1200" b="1" i="0" u="none" strike="noStrike" dirty="0" smtClean="0">
                        <a:latin typeface="Arial"/>
                      </a:endParaRPr>
                    </a:p>
                    <a:p>
                      <a:pPr algn="l" fontAlgn="b"/>
                      <a:r>
                        <a:rPr lang="en-US" sz="1200" b="1" i="0" u="none" strike="noStrike" dirty="0" smtClean="0">
                          <a:latin typeface="Arial"/>
                        </a:rPr>
                        <a:t>Non-DOE </a:t>
                      </a:r>
                      <a:r>
                        <a:rPr lang="en-US" sz="1200" b="1" i="0" u="none" strike="noStrike" dirty="0">
                          <a:latin typeface="Arial"/>
                        </a:rPr>
                        <a:t>Budget:  </a:t>
                      </a:r>
                      <a:r>
                        <a:rPr lang="en-US" sz="1200" b="1" i="0" u="none" strike="noStrike" dirty="0" smtClean="0">
                          <a:latin typeface="Arial"/>
                        </a:rPr>
                        <a:t>$4.4M</a:t>
                      </a:r>
                      <a:endParaRPr lang="en-US" sz="1200" b="1" i="0" u="none" strike="noStrike" dirty="0">
                        <a:latin typeface="Arial"/>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pPr algn="l" fontAlgn="b"/>
                      <a:endParaRPr lang="en-US" sz="1000" b="0" i="0" u="none" strike="noStrike">
                        <a:latin typeface="Arial"/>
                      </a:endParaRPr>
                    </a:p>
                  </a:txBody>
                  <a:tcPr marL="0" marR="0" marT="0" marB="0" anchor="b">
                    <a:lnL>
                      <a:noFill/>
                    </a:lnL>
                    <a:lnR>
                      <a:noFill/>
                    </a:lnR>
                    <a:lnT>
                      <a:noFill/>
                    </a:lnT>
                    <a:lnB>
                      <a:noFill/>
                    </a:lnB>
                  </a:tcPr>
                </a:tc>
                <a:tc>
                  <a:txBody>
                    <a:bodyPr/>
                    <a:lstStyle/>
                    <a:p>
                      <a:endParaRPr lang="en-US" dirty="0"/>
                    </a:p>
                  </a:txBody>
                  <a:tcPr marL="0" marR="0" marT="0" marB="0" anchor="b">
                    <a:lnL>
                      <a:noFill/>
                    </a:lnL>
                    <a:lnR>
                      <a:noFill/>
                    </a:lnR>
                    <a:lnT>
                      <a:noFill/>
                    </a:lnT>
                    <a:lnB>
                      <a:noFill/>
                    </a:lnB>
                  </a:tcPr>
                </a:tc>
                <a:tc>
                  <a:txBody>
                    <a:bodyPr/>
                    <a:lstStyle/>
                    <a:p>
                      <a:pPr algn="l" fontAlgn="b"/>
                      <a:endParaRPr lang="en-US" sz="1000" b="0" i="0" u="none" strike="noStrike">
                        <a:latin typeface="Arial"/>
                      </a:endParaRPr>
                    </a:p>
                  </a:txBody>
                  <a:tcPr marL="0" marR="0" marT="0" marB="0" anchor="b">
                    <a:lnL>
                      <a:noFill/>
                    </a:lnL>
                    <a:lnR>
                      <a:noFill/>
                    </a:lnR>
                    <a:lnT>
                      <a:noFill/>
                    </a:lnT>
                    <a:lnB>
                      <a:noFill/>
                    </a:lnB>
                  </a:tcPr>
                </a:tc>
              </a:tr>
              <a:tr h="161925">
                <a:tc>
                  <a:txBody>
                    <a:bodyPr/>
                    <a:lstStyle/>
                    <a:p>
                      <a:pPr algn="l" fontAlgn="b"/>
                      <a:endParaRPr lang="en-US" sz="1000" b="0" i="0" u="none" strike="noStrike">
                        <a:latin typeface="Arial"/>
                      </a:endParaRPr>
                    </a:p>
                  </a:txBody>
                  <a:tcPr marL="0" marR="0" marT="0" marB="0" anchor="b">
                    <a:lnL>
                      <a:noFill/>
                    </a:lnL>
                    <a:lnR>
                      <a:noFill/>
                    </a:lnR>
                    <a:lnT>
                      <a:noFill/>
                    </a:lnT>
                    <a:lnB>
                      <a:noFill/>
                    </a:lnB>
                  </a:tcPr>
                </a:tc>
                <a:tc>
                  <a:txBody>
                    <a:bodyPr/>
                    <a:lstStyle/>
                    <a:p>
                      <a:pPr algn="l" fontAlgn="b"/>
                      <a:endParaRPr lang="en-US" sz="1000" b="0" i="0" u="none" strike="noStrike">
                        <a:latin typeface="Arial"/>
                      </a:endParaRPr>
                    </a:p>
                  </a:txBody>
                  <a:tcPr marL="0" marR="0" marT="0" marB="0" anchor="b">
                    <a:lnL>
                      <a:noFill/>
                    </a:lnL>
                    <a:lnR>
                      <a:noFill/>
                    </a:lnR>
                    <a:lnT>
                      <a:noFill/>
                    </a:lnT>
                    <a:lnB>
                      <a:noFill/>
                    </a:lnB>
                  </a:tcPr>
                </a:tc>
                <a:tc gridSpan="2">
                  <a:txBody>
                    <a:bodyPr/>
                    <a:lstStyle/>
                    <a:p>
                      <a:pPr algn="l" fontAlgn="b"/>
                      <a:endParaRPr lang="en-US" sz="1000" b="0" i="0" u="none" strike="noStrike" dirty="0">
                        <a:latin typeface="Arial"/>
                      </a:endParaRPr>
                    </a:p>
                  </a:txBody>
                  <a:tcPr marL="0" marR="0" marT="0" marB="0" anchor="b">
                    <a:lnL>
                      <a:noFill/>
                    </a:lnL>
                    <a:lnR>
                      <a:noFill/>
                    </a:lnR>
                    <a:lnT>
                      <a:noFill/>
                    </a:lnT>
                    <a:lnB>
                      <a:noFill/>
                    </a:lnB>
                  </a:tcPr>
                </a:tc>
                <a:tc hMerge="1">
                  <a:txBody>
                    <a:bodyPr/>
                    <a:lstStyle/>
                    <a:p>
                      <a:pPr algn="l" fontAlgn="b"/>
                      <a:endParaRPr lang="en-US" sz="1000" b="0" i="0" u="none" strike="noStrike">
                        <a:latin typeface="Arial"/>
                      </a:endParaRPr>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pPr algn="l" fontAlgn="b"/>
                      <a:endParaRPr lang="en-US" sz="1000" b="0" i="0" u="none" strike="noStrike" dirty="0">
                        <a:latin typeface="Arial"/>
                      </a:endParaRPr>
                    </a:p>
                  </a:txBody>
                  <a:tcPr marL="0" marR="0" marT="0" marB="0" anchor="b">
                    <a:lnL>
                      <a:noFill/>
                    </a:lnL>
                    <a:lnR>
                      <a:noFill/>
                    </a:lnR>
                    <a:lnT>
                      <a:noFill/>
                    </a:lnT>
                    <a:lnB>
                      <a:noFill/>
                    </a:lnB>
                  </a:tcPr>
                </a:tc>
              </a:tr>
            </a:tbl>
          </a:graphicData>
        </a:graphic>
      </p:graphicFrame>
      <p:pic>
        <p:nvPicPr>
          <p:cNvPr id="13" name="Picture 12"/>
          <p:cNvPicPr>
            <a:picLocks noChangeAspect="1" noChangeArrowheads="1"/>
          </p:cNvPicPr>
          <p:nvPr/>
        </p:nvPicPr>
        <p:blipFill>
          <a:blip r:embed="rId5" cstate="print"/>
          <a:srcRect l="17138" r="17980"/>
          <a:stretch>
            <a:fillRect/>
          </a:stretch>
        </p:blipFill>
        <p:spPr bwMode="auto">
          <a:xfrm>
            <a:off x="6452489" y="3127375"/>
            <a:ext cx="2691510" cy="3197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09600"/>
          </a:xfrm>
        </p:spPr>
        <p:txBody>
          <a:bodyPr/>
          <a:lstStyle/>
          <a:p>
            <a:r>
              <a:rPr lang="en-US" dirty="0" smtClean="0">
                <a:latin typeface="Arial" pitchFamily="34" charset="0"/>
                <a:cs typeface="Arial" pitchFamily="34" charset="0"/>
              </a:rPr>
              <a:t>Summary</a:t>
            </a:r>
            <a:endParaRPr lang="en-US" dirty="0">
              <a:solidFill>
                <a:srgbClr val="C00000"/>
              </a:solidFill>
              <a:latin typeface="Arial" pitchFamily="34" charset="0"/>
              <a:cs typeface="Arial" pitchFamily="34" charset="0"/>
            </a:endParaRPr>
          </a:p>
        </p:txBody>
      </p:sp>
      <p:pic>
        <p:nvPicPr>
          <p:cNvPr id="7" name="Picture 3"/>
          <p:cNvPicPr>
            <a:picLocks noChangeAspect="1" noChangeArrowheads="1"/>
          </p:cNvPicPr>
          <p:nvPr/>
        </p:nvPicPr>
        <p:blipFill>
          <a:blip r:embed="rId3" cstate="print"/>
          <a:srcRect/>
          <a:stretch>
            <a:fillRect/>
          </a:stretch>
        </p:blipFill>
        <p:spPr bwMode="auto">
          <a:xfrm>
            <a:off x="5984400" y="1295400"/>
            <a:ext cx="2626200" cy="2253564"/>
          </a:xfrm>
          <a:prstGeom prst="rect">
            <a:avLst/>
          </a:prstGeom>
          <a:noFill/>
          <a:ln w="9525">
            <a:noFill/>
            <a:miter lim="800000"/>
            <a:headEnd/>
            <a:tailEnd/>
          </a:ln>
        </p:spPr>
      </p:pic>
      <p:graphicFrame>
        <p:nvGraphicFramePr>
          <p:cNvPr id="5" name="Table 4"/>
          <p:cNvGraphicFramePr>
            <a:graphicFrameLocks noGrp="1"/>
          </p:cNvGraphicFramePr>
          <p:nvPr/>
        </p:nvGraphicFramePr>
        <p:xfrm>
          <a:off x="47625" y="1048672"/>
          <a:ext cx="9058275" cy="5218016"/>
        </p:xfrm>
        <a:graphic>
          <a:graphicData uri="http://schemas.openxmlformats.org/drawingml/2006/table">
            <a:tbl>
              <a:tblPr firstRow="1" bandRow="1">
                <a:tableStyleId>{073A0DAA-6AF3-43AB-8588-CEC1D06C72B9}</a:tableStyleId>
              </a:tblPr>
              <a:tblGrid>
                <a:gridCol w="9058275"/>
              </a:tblGrid>
              <a:tr h="417416">
                <a:tc>
                  <a:txBody>
                    <a:bodyPr/>
                    <a:lstStyle/>
                    <a:p>
                      <a:endParaRPr lang="en-US" sz="2000" b="1" dirty="0">
                        <a:solidFill>
                          <a:schemeClr val="bg1"/>
                        </a:solidFill>
                      </a:endParaRPr>
                    </a:p>
                  </a:txBody>
                  <a:tcPr anchor="ctr"/>
                </a:tc>
              </a:tr>
              <a:tr h="4622107">
                <a:tc>
                  <a:txBody>
                    <a:bodyPr/>
                    <a:lstStyle/>
                    <a:p>
                      <a:pPr marL="342900" marR="0" lvl="0" indent="-342900" algn="l" defTabSz="914400" rtl="0" eaLnBrk="1" fontAlgn="base" latinLnBrk="0" hangingPunct="1">
                        <a:lnSpc>
                          <a:spcPct val="80000"/>
                        </a:lnSpc>
                        <a:spcBef>
                          <a:spcPts val="600"/>
                        </a:spcBef>
                        <a:spcAft>
                          <a:spcPct val="0"/>
                        </a:spcAft>
                        <a:buClrTx/>
                        <a:buSzTx/>
                        <a:buFont typeface="Arial" pitchFamily="34" charset="0"/>
                        <a:buChar char="•"/>
                        <a:tabLst/>
                        <a:defRPr/>
                      </a:pP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base" latinLnBrk="0" hangingPunct="1">
                        <a:lnSpc>
                          <a:spcPct val="80000"/>
                        </a:lnSpc>
                        <a:spcBef>
                          <a:spcPts val="600"/>
                        </a:spcBef>
                        <a:spcAft>
                          <a:spcPct val="0"/>
                        </a:spcAft>
                        <a:buClrTx/>
                        <a:buSzTx/>
                        <a:buFont typeface="Arial" pitchFamily="34" charset="0"/>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This picture of the issues in play at Jefferson Lab did not directly address the role we expect of the PAC</a:t>
                      </a:r>
                    </a:p>
                    <a:p>
                      <a:pPr marL="342900" marR="0" lvl="0" indent="-342900" algn="ctr" defTabSz="914400" rtl="0" eaLnBrk="1" fontAlgn="base" latinLnBrk="0" hangingPunct="1">
                        <a:lnSpc>
                          <a:spcPct val="80000"/>
                        </a:lnSpc>
                        <a:spcBef>
                          <a:spcPts val="600"/>
                        </a:spcBef>
                        <a:spcAft>
                          <a:spcPct val="0"/>
                        </a:spcAft>
                        <a:buClrTx/>
                        <a:buSzTx/>
                        <a:buFont typeface="Arial" pitchFamily="34" charset="0"/>
                        <a:buNone/>
                        <a:tabLst/>
                        <a:defRPr/>
                      </a:pPr>
                      <a:endParaRPr kumimoji="0" lang="en-US" sz="20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base" latinLnBrk="0" hangingPunct="1">
                        <a:lnSpc>
                          <a:spcPct val="80000"/>
                        </a:lnSpc>
                        <a:spcBef>
                          <a:spcPts val="600"/>
                        </a:spcBef>
                        <a:spcAft>
                          <a:spcPct val="0"/>
                        </a:spcAft>
                        <a:buClrTx/>
                        <a:buSzTx/>
                        <a:buFont typeface="Arial" pitchFamily="34" charset="0"/>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Let me assure you</a:t>
                      </a:r>
                    </a:p>
                    <a:p>
                      <a:pPr marL="342900" marR="0" lvl="0" indent="-342900" algn="ctr" defTabSz="914400" rtl="0" eaLnBrk="1" fontAlgn="base" latinLnBrk="0" hangingPunct="1">
                        <a:lnSpc>
                          <a:spcPct val="80000"/>
                        </a:lnSpc>
                        <a:spcBef>
                          <a:spcPts val="600"/>
                        </a:spcBef>
                        <a:spcAft>
                          <a:spcPct val="0"/>
                        </a:spcAft>
                        <a:buClrTx/>
                        <a:buSzTx/>
                        <a:buFont typeface="Arial" pitchFamily="34" charset="0"/>
                        <a:buNone/>
                        <a:tabLst/>
                        <a:defRPr/>
                      </a:pPr>
                      <a:endParaRPr kumimoji="0" lang="en-US" sz="20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base" latinLnBrk="0" hangingPunct="1">
                        <a:lnSpc>
                          <a:spcPct val="80000"/>
                        </a:lnSpc>
                        <a:spcBef>
                          <a:spcPts val="600"/>
                        </a:spcBef>
                        <a:spcAft>
                          <a:spcPct val="0"/>
                        </a:spcAft>
                        <a:buClrTx/>
                        <a:buSzTx/>
                        <a:buFont typeface="Arial" pitchFamily="34" charset="0"/>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Whenever we discuss the program of physics at Jefferson Lab we get questions about how we handle the priorities, the conflicts, the allocation of time, the run-time developments.</a:t>
                      </a:r>
                    </a:p>
                    <a:p>
                      <a:pPr marL="342900" marR="0" lvl="0" indent="-342900" algn="ctr" defTabSz="914400" rtl="0" eaLnBrk="1" fontAlgn="base" latinLnBrk="0" hangingPunct="1">
                        <a:lnSpc>
                          <a:spcPct val="80000"/>
                        </a:lnSpc>
                        <a:spcBef>
                          <a:spcPts val="600"/>
                        </a:spcBef>
                        <a:spcAft>
                          <a:spcPct val="0"/>
                        </a:spcAft>
                        <a:buClrTx/>
                        <a:buSzTx/>
                        <a:buFont typeface="Arial" pitchFamily="34" charset="0"/>
                        <a:buNone/>
                        <a:tabLst/>
                        <a:defRPr/>
                      </a:pPr>
                      <a:endParaRPr kumimoji="0" lang="en-US" sz="20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base" latinLnBrk="0" hangingPunct="1">
                        <a:lnSpc>
                          <a:spcPct val="80000"/>
                        </a:lnSpc>
                        <a:spcBef>
                          <a:spcPts val="600"/>
                        </a:spcBef>
                        <a:spcAft>
                          <a:spcPct val="0"/>
                        </a:spcAft>
                        <a:buClrTx/>
                        <a:buSzTx/>
                        <a:buFont typeface="Arial" pitchFamily="34" charset="0"/>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Our answer always starts from our Program Advisory Committee. Its not that you do the management; you provide much of the basis on which we rely to do the management.</a:t>
                      </a:r>
                    </a:p>
                    <a:p>
                      <a:pPr marL="342900" marR="0" lvl="0" indent="-342900" algn="ctr" defTabSz="914400" rtl="0" eaLnBrk="1" fontAlgn="base" latinLnBrk="0" hangingPunct="1">
                        <a:lnSpc>
                          <a:spcPct val="80000"/>
                        </a:lnSpc>
                        <a:spcBef>
                          <a:spcPts val="600"/>
                        </a:spcBef>
                        <a:spcAft>
                          <a:spcPct val="0"/>
                        </a:spcAft>
                        <a:buClrTx/>
                        <a:buSzTx/>
                        <a:buFont typeface="Arial" pitchFamily="34" charset="0"/>
                        <a:buNone/>
                        <a:tabLst/>
                        <a:defRPr/>
                      </a:pP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base" latinLnBrk="0" hangingPunct="1">
                        <a:lnSpc>
                          <a:spcPct val="80000"/>
                        </a:lnSpc>
                        <a:spcBef>
                          <a:spcPts val="600"/>
                        </a:spcBef>
                        <a:spcAft>
                          <a:spcPct val="0"/>
                        </a:spcAft>
                        <a:buClrTx/>
                        <a:buSzTx/>
                        <a:buFont typeface="Arial" pitchFamily="34" charset="0"/>
                        <a:buNone/>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This was the case only last Friday when we were asked just such questions by our Science Council.</a:t>
                      </a:r>
                    </a:p>
                  </a:txBody>
                  <a:tcPr>
                    <a:solidFill>
                      <a:schemeClr val="accent3">
                        <a:lumMod val="85000"/>
                      </a:schemeClr>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50964"/>
          </a:xfrm>
        </p:spPr>
        <p:txBody>
          <a:bodyPr/>
          <a:lstStyle/>
          <a:p>
            <a:pPr>
              <a:defRPr/>
            </a:pPr>
            <a:r>
              <a:rPr lang="en-US" dirty="0" smtClean="0">
                <a:solidFill>
                  <a:srgbClr val="0033CC"/>
                </a:solidFill>
                <a:latin typeface="Arial" pitchFamily="34" charset="0"/>
                <a:cs typeface="Arial" pitchFamily="34" charset="0"/>
              </a:rPr>
              <a:t>Vision, Mission, Strategy</a:t>
            </a:r>
            <a:endParaRPr lang="en-US" dirty="0">
              <a:solidFill>
                <a:srgbClr val="0033CC"/>
              </a:solidFill>
            </a:endParaRPr>
          </a:p>
        </p:txBody>
      </p:sp>
      <p:graphicFrame>
        <p:nvGraphicFramePr>
          <p:cNvPr id="5" name="Table 4"/>
          <p:cNvGraphicFramePr>
            <a:graphicFrameLocks noGrp="1"/>
          </p:cNvGraphicFramePr>
          <p:nvPr/>
        </p:nvGraphicFramePr>
        <p:xfrm>
          <a:off x="86260" y="1031964"/>
          <a:ext cx="8991600" cy="5324131"/>
        </p:xfrm>
        <a:graphic>
          <a:graphicData uri="http://schemas.openxmlformats.org/drawingml/2006/table">
            <a:tbl>
              <a:tblPr firstRow="1" bandRow="1">
                <a:tableStyleId>{073A0DAA-6AF3-43AB-8588-CEC1D06C72B9}</a:tableStyleId>
              </a:tblPr>
              <a:tblGrid>
                <a:gridCol w="8991600"/>
              </a:tblGrid>
              <a:tr h="304800">
                <a:tc>
                  <a:txBody>
                    <a:bodyPr/>
                    <a:lstStyle/>
                    <a:p>
                      <a:endParaRPr lang="en-US" sz="1500" b="1" dirty="0">
                        <a:solidFill>
                          <a:srgbClr val="0033CC"/>
                        </a:solidFill>
                      </a:endParaRPr>
                    </a:p>
                  </a:txBody>
                  <a:tcPr anchor="ctr"/>
                </a:tc>
              </a:tr>
              <a:tr h="5004091">
                <a:tc>
                  <a:txBody>
                    <a:bodyPr/>
                    <a:lstStyle/>
                    <a:p>
                      <a:pPr marL="284163" marR="0" lvl="0" indent="-284163" algn="ctr" defTabSz="914400" rtl="0" eaLnBrk="0" fontAlgn="base" latinLnBrk="0" hangingPunct="0">
                        <a:lnSpc>
                          <a:spcPct val="100000"/>
                        </a:lnSpc>
                        <a:spcBef>
                          <a:spcPct val="0"/>
                        </a:spcBef>
                        <a:spcAft>
                          <a:spcPct val="0"/>
                        </a:spcAft>
                        <a:buClrTx/>
                        <a:buSzTx/>
                        <a:buFont typeface="Arial" pitchFamily="34" charset="0"/>
                        <a:buNone/>
                        <a:tabLst>
                          <a:tab pos="284163" algn="l"/>
                          <a:tab pos="344488" algn="l"/>
                          <a:tab pos="457200" algn="l"/>
                        </a:tabLst>
                        <a:defRPr/>
                      </a:pPr>
                      <a:endParaRPr kumimoji="0" lang="en-US" sz="60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a:txBody>
                  <a:tcPr>
                    <a:solidFill>
                      <a:schemeClr val="accent3">
                        <a:lumMod val="85000"/>
                      </a:schemeClr>
                    </a:solidFill>
                  </a:tcPr>
                </a:tc>
              </a:tr>
            </a:tbl>
          </a:graphicData>
        </a:graphic>
      </p:graphicFrame>
      <p:cxnSp>
        <p:nvCxnSpPr>
          <p:cNvPr id="8" name="Straight Connector 7"/>
          <p:cNvCxnSpPr/>
          <p:nvPr/>
        </p:nvCxnSpPr>
        <p:spPr bwMode="auto">
          <a:xfrm>
            <a:off x="2276841" y="2971800"/>
            <a:ext cx="1217610" cy="0"/>
          </a:xfrm>
          <a:prstGeom prst="line">
            <a:avLst/>
          </a:prstGeom>
          <a:noFill/>
          <a:ln w="12700" cap="flat" cmpd="sng" algn="ctr">
            <a:noFill/>
            <a:prstDash val="solid"/>
            <a:round/>
            <a:headEnd type="none" w="med" len="med"/>
            <a:tailEnd type="none" w="med" len="med"/>
          </a:ln>
          <a:effectLst/>
        </p:spPr>
      </p:cxnSp>
      <p:sp>
        <p:nvSpPr>
          <p:cNvPr id="419" name="Rectangle 3"/>
          <p:cNvSpPr txBox="1">
            <a:spLocks noChangeArrowheads="1"/>
          </p:cNvSpPr>
          <p:nvPr/>
        </p:nvSpPr>
        <p:spPr bwMode="auto">
          <a:xfrm>
            <a:off x="-228600" y="1460262"/>
            <a:ext cx="1447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rgbClr val="042B7F"/>
                </a:solidFill>
                <a:effectLst/>
                <a:uLnTx/>
                <a:uFillTx/>
                <a:latin typeface="+mn-lt"/>
                <a:ea typeface="+mn-ea"/>
                <a:cs typeface="+mn-cs"/>
              </a:rPr>
              <a:t>Vision</a:t>
            </a:r>
            <a:endParaRPr kumimoji="0" lang="en-US" sz="1800" b="1" i="0" u="none" strike="noStrike" kern="0" cap="none" spc="0" normalizeH="0" baseline="0" noProof="0" dirty="0">
              <a:ln>
                <a:noFill/>
              </a:ln>
              <a:solidFill>
                <a:srgbClr val="042B7F"/>
              </a:solidFill>
              <a:effectLst/>
              <a:uLnTx/>
              <a:uFillTx/>
              <a:latin typeface="+mn-lt"/>
              <a:ea typeface="+mn-ea"/>
              <a:cs typeface="+mn-cs"/>
            </a:endParaRPr>
          </a:p>
        </p:txBody>
      </p:sp>
      <p:sp>
        <p:nvSpPr>
          <p:cNvPr id="420" name="Rectangle 3"/>
          <p:cNvSpPr txBox="1">
            <a:spLocks noChangeArrowheads="1"/>
          </p:cNvSpPr>
          <p:nvPr/>
        </p:nvSpPr>
        <p:spPr bwMode="auto">
          <a:xfrm>
            <a:off x="-228600" y="2014270"/>
            <a:ext cx="1447800" cy="457200"/>
          </a:xfrm>
          <a:prstGeom prst="rect">
            <a:avLst/>
          </a:prstGeom>
          <a:noFill/>
          <a:ln w="9525">
            <a:noFill/>
            <a:miter lim="800000"/>
            <a:headEnd/>
            <a:tailEnd/>
          </a:ln>
        </p:spPr>
        <p:txBody>
          <a:bodyPr/>
          <a:lstStyle/>
          <a:p>
            <a:pPr marL="342900" indent="-342900" algn="r" fontAlgn="base">
              <a:spcBef>
                <a:spcPct val="20000"/>
              </a:spcBef>
              <a:spcAft>
                <a:spcPct val="0"/>
              </a:spcAft>
              <a:buClr>
                <a:srgbClr val="042B7F"/>
              </a:buClr>
              <a:buSzPct val="110000"/>
              <a:buFont typeface="Wingdings" pitchFamily="2" charset="2"/>
              <a:buNone/>
            </a:pPr>
            <a:r>
              <a:rPr lang="en-US" sz="1800" b="1" dirty="0">
                <a:solidFill>
                  <a:srgbClr val="042B7F"/>
                </a:solidFill>
              </a:rPr>
              <a:t>Mission</a:t>
            </a:r>
            <a:endParaRPr lang="en-US" b="1" dirty="0">
              <a:solidFill>
                <a:srgbClr val="042B7F"/>
              </a:solidFill>
            </a:endParaRPr>
          </a:p>
        </p:txBody>
      </p:sp>
      <p:sp>
        <p:nvSpPr>
          <p:cNvPr id="421" name="Rectangle 3"/>
          <p:cNvSpPr txBox="1">
            <a:spLocks noChangeArrowheads="1"/>
          </p:cNvSpPr>
          <p:nvPr/>
        </p:nvSpPr>
        <p:spPr bwMode="auto">
          <a:xfrm>
            <a:off x="-228600" y="2555964"/>
            <a:ext cx="1447800" cy="457200"/>
          </a:xfrm>
          <a:prstGeom prst="rect">
            <a:avLst/>
          </a:prstGeom>
          <a:noFill/>
          <a:ln w="9525">
            <a:noFill/>
            <a:miter lim="800000"/>
            <a:headEnd/>
            <a:tailEnd/>
          </a:ln>
        </p:spPr>
        <p:txBody>
          <a:bodyPr/>
          <a:lstStyle/>
          <a:p>
            <a:pPr marL="342900" indent="-342900" algn="r" fontAlgn="base">
              <a:spcBef>
                <a:spcPct val="20000"/>
              </a:spcBef>
              <a:spcAft>
                <a:spcPct val="0"/>
              </a:spcAft>
              <a:buClr>
                <a:srgbClr val="042B7F"/>
              </a:buClr>
              <a:buSzPct val="110000"/>
              <a:buFont typeface="Wingdings" pitchFamily="2" charset="2"/>
              <a:buNone/>
            </a:pPr>
            <a:r>
              <a:rPr lang="en-US" sz="1800" b="1" dirty="0">
                <a:solidFill>
                  <a:srgbClr val="042B7F"/>
                </a:solidFill>
              </a:rPr>
              <a:t>Strategy</a:t>
            </a:r>
            <a:endParaRPr lang="en-US" b="1" dirty="0">
              <a:solidFill>
                <a:srgbClr val="042B7F"/>
              </a:solidFill>
            </a:endParaRPr>
          </a:p>
        </p:txBody>
      </p:sp>
      <p:sp>
        <p:nvSpPr>
          <p:cNvPr id="422" name="Rectangle 3"/>
          <p:cNvSpPr txBox="1">
            <a:spLocks noChangeArrowheads="1"/>
          </p:cNvSpPr>
          <p:nvPr/>
        </p:nvSpPr>
        <p:spPr bwMode="auto">
          <a:xfrm>
            <a:off x="1219200" y="1461849"/>
            <a:ext cx="6629400" cy="353943"/>
          </a:xfrm>
          <a:prstGeom prst="rect">
            <a:avLst/>
          </a:prstGeom>
          <a:noFill/>
          <a:ln w="9525">
            <a:noFill/>
            <a:miter lim="800000"/>
            <a:headEnd/>
            <a:tailEnd/>
          </a:ln>
        </p:spPr>
        <p:txBody>
          <a:bodyPr lIns="0" tIns="0" rIns="0" bIns="0">
            <a:spAutoFit/>
          </a:bodyPr>
          <a:lstStyle/>
          <a:p>
            <a:pPr fontAlgn="base">
              <a:spcBef>
                <a:spcPct val="0"/>
              </a:spcBef>
              <a:spcAft>
                <a:spcPct val="0"/>
              </a:spcAft>
              <a:buClr>
                <a:srgbClr val="042B7F"/>
              </a:buClr>
              <a:buSzPct val="110000"/>
            </a:pPr>
            <a:r>
              <a:rPr lang="en-US" sz="1150" b="1" dirty="0">
                <a:solidFill>
                  <a:srgbClr val="322F31"/>
                </a:solidFill>
              </a:rPr>
              <a:t>To be the provider of choice for world-class </a:t>
            </a:r>
            <a:r>
              <a:rPr lang="en-US" sz="1150" b="1" dirty="0" smtClean="0">
                <a:solidFill>
                  <a:srgbClr val="322F31"/>
                </a:solidFill>
              </a:rPr>
              <a:t>science and </a:t>
            </a:r>
            <a:r>
              <a:rPr lang="en-US" sz="1150" b="1" dirty="0">
                <a:solidFill>
                  <a:srgbClr val="322F31"/>
                </a:solidFill>
              </a:rPr>
              <a:t>facilities in support of the DOE Office of Science’s </a:t>
            </a:r>
            <a:r>
              <a:rPr lang="en-US" sz="1150" b="1" dirty="0" smtClean="0">
                <a:solidFill>
                  <a:srgbClr val="322F31"/>
                </a:solidFill>
              </a:rPr>
              <a:t>mission. To </a:t>
            </a:r>
            <a:r>
              <a:rPr lang="en-US" sz="1150" b="1" dirty="0">
                <a:solidFill>
                  <a:srgbClr val="322F31"/>
                </a:solidFill>
              </a:rPr>
              <a:t>enable breakthroughs that ensure our nation’s future</a:t>
            </a:r>
          </a:p>
        </p:txBody>
      </p:sp>
      <p:sp>
        <p:nvSpPr>
          <p:cNvPr id="423" name="Rectangle 3"/>
          <p:cNvSpPr txBox="1">
            <a:spLocks noChangeArrowheads="1"/>
          </p:cNvSpPr>
          <p:nvPr/>
        </p:nvSpPr>
        <p:spPr bwMode="auto">
          <a:xfrm>
            <a:off x="1219200" y="2022564"/>
            <a:ext cx="7772400" cy="415498"/>
          </a:xfrm>
          <a:prstGeom prst="rect">
            <a:avLst/>
          </a:prstGeom>
          <a:noFill/>
          <a:ln w="9525">
            <a:noFill/>
            <a:miter lim="800000"/>
            <a:headEnd/>
            <a:tailEnd/>
          </a:ln>
        </p:spPr>
        <p:txBody>
          <a:bodyPr wrap="square" lIns="0" tIns="0" rIns="0" bIns="0">
            <a:spAutoFit/>
          </a:bodyPr>
          <a:lstStyle/>
          <a:p>
            <a:pPr fontAlgn="base">
              <a:spcBef>
                <a:spcPct val="0"/>
              </a:spcBef>
              <a:buClr>
                <a:srgbClr val="042B7F"/>
              </a:buClr>
              <a:buSzPct val="110000"/>
            </a:pPr>
            <a:r>
              <a:rPr lang="en-US" sz="1150" b="1" dirty="0" smtClean="0">
                <a:solidFill>
                  <a:srgbClr val="322F31"/>
                </a:solidFill>
              </a:rPr>
              <a:t>Advance fundamental research in nuclear physics to gain a deeper understanding of the structure of matter</a:t>
            </a:r>
          </a:p>
          <a:p>
            <a:pPr fontAlgn="base">
              <a:spcBef>
                <a:spcPct val="0"/>
              </a:spcBef>
              <a:buClr>
                <a:srgbClr val="042B7F"/>
              </a:buClr>
              <a:buSzPct val="110000"/>
            </a:pPr>
            <a:endParaRPr lang="en-US" sz="400" b="1" dirty="0" smtClean="0">
              <a:solidFill>
                <a:srgbClr val="322F31"/>
              </a:solidFill>
            </a:endParaRPr>
          </a:p>
          <a:p>
            <a:pPr fontAlgn="base">
              <a:spcBef>
                <a:spcPct val="0"/>
              </a:spcBef>
              <a:buClr>
                <a:srgbClr val="042B7F"/>
              </a:buClr>
              <a:buSzPct val="110000"/>
            </a:pPr>
            <a:r>
              <a:rPr lang="en-US" sz="1150" b="1" dirty="0" smtClean="0">
                <a:solidFill>
                  <a:srgbClr val="322F31"/>
                </a:solidFill>
              </a:rPr>
              <a:t>Advance </a:t>
            </a:r>
            <a:r>
              <a:rPr lang="en-US" sz="1150" b="1" dirty="0">
                <a:solidFill>
                  <a:srgbClr val="322F31"/>
                </a:solidFill>
              </a:rPr>
              <a:t>photon </a:t>
            </a:r>
            <a:r>
              <a:rPr lang="en-US" sz="1150" b="1" dirty="0" smtClean="0">
                <a:solidFill>
                  <a:srgbClr val="322F31"/>
                </a:solidFill>
              </a:rPr>
              <a:t>science </a:t>
            </a:r>
            <a:r>
              <a:rPr lang="en-US" sz="1150" b="1" dirty="0">
                <a:solidFill>
                  <a:srgbClr val="322F31"/>
                </a:solidFill>
              </a:rPr>
              <a:t>and </a:t>
            </a:r>
            <a:r>
              <a:rPr lang="en-US" sz="1150" b="1" dirty="0" smtClean="0">
                <a:solidFill>
                  <a:srgbClr val="322F31"/>
                </a:solidFill>
              </a:rPr>
              <a:t>related research into the nature of materials.  </a:t>
            </a:r>
            <a:endParaRPr lang="en-US" sz="1150" b="1" dirty="0">
              <a:solidFill>
                <a:srgbClr val="FF0000"/>
              </a:solidFill>
            </a:endParaRPr>
          </a:p>
        </p:txBody>
      </p:sp>
      <p:sp>
        <p:nvSpPr>
          <p:cNvPr id="424" name="Rectangle 3"/>
          <p:cNvSpPr txBox="1">
            <a:spLocks noChangeArrowheads="1"/>
          </p:cNvSpPr>
          <p:nvPr/>
        </p:nvSpPr>
        <p:spPr bwMode="auto">
          <a:xfrm>
            <a:off x="1219200" y="2672734"/>
            <a:ext cx="7924800" cy="176972"/>
          </a:xfrm>
          <a:prstGeom prst="rect">
            <a:avLst/>
          </a:prstGeom>
          <a:noFill/>
          <a:ln w="9525">
            <a:noFill/>
            <a:miter lim="800000"/>
            <a:headEnd/>
            <a:tailEnd/>
          </a:ln>
        </p:spPr>
        <p:txBody>
          <a:bodyPr wrap="square" lIns="0" tIns="0" rIns="0" bIns="0">
            <a:spAutoFit/>
          </a:bodyPr>
          <a:lstStyle/>
          <a:p>
            <a:pPr fontAlgn="base">
              <a:spcBef>
                <a:spcPct val="0"/>
              </a:spcBef>
              <a:spcAft>
                <a:spcPts val="600"/>
              </a:spcAft>
              <a:buClr>
                <a:srgbClr val="042B7F"/>
              </a:buClr>
              <a:buSzPct val="110000"/>
            </a:pPr>
            <a:r>
              <a:rPr lang="en-US" sz="1150" b="1" dirty="0" smtClean="0">
                <a:solidFill>
                  <a:srgbClr val="322F31"/>
                </a:solidFill>
              </a:rPr>
              <a:t>Develop the key technology and position Jefferson Lab’s user facilities </a:t>
            </a:r>
            <a:r>
              <a:rPr lang="en-US" sz="1150" b="1" dirty="0">
                <a:solidFill>
                  <a:srgbClr val="322F31"/>
                </a:solidFill>
              </a:rPr>
              <a:t>for continued </a:t>
            </a:r>
            <a:r>
              <a:rPr lang="en-US" sz="1150" b="1" dirty="0" smtClean="0">
                <a:solidFill>
                  <a:srgbClr val="322F31"/>
                </a:solidFill>
              </a:rPr>
              <a:t>leadership roles</a:t>
            </a:r>
            <a:endParaRPr lang="en-US" sz="1150" b="1" dirty="0">
              <a:solidFill>
                <a:srgbClr val="322F31"/>
              </a:solidFill>
            </a:endParaRPr>
          </a:p>
        </p:txBody>
      </p:sp>
      <p:sp>
        <p:nvSpPr>
          <p:cNvPr id="467" name="Bevel 466"/>
          <p:cNvSpPr/>
          <p:nvPr/>
        </p:nvSpPr>
        <p:spPr bwMode="auto">
          <a:xfrm>
            <a:off x="938991" y="4722219"/>
            <a:ext cx="2620886" cy="292636"/>
          </a:xfrm>
          <a:prstGeom prst="bevel">
            <a:avLst/>
          </a:prstGeom>
          <a:solidFill>
            <a:srgbClr val="8DB4E3"/>
          </a:solidFill>
          <a:ln w="9525" cap="flat" cmpd="sng" algn="ctr">
            <a:solidFill>
              <a:srgbClr val="322F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322F31"/>
                </a:solidFill>
                <a:effectLst/>
                <a:uLnTx/>
                <a:uFillTx/>
                <a:latin typeface="Arial" charset="0"/>
                <a:ea typeface="ＭＳ Ｐゴシック" pitchFamily="48" charset="-128"/>
              </a:rPr>
              <a:t>Accelerator</a:t>
            </a:r>
            <a:r>
              <a:rPr kumimoji="0" lang="en-US" sz="1200" b="0" i="0" u="none" strike="noStrike" kern="0" cap="none" spc="0" normalizeH="0" noProof="0" dirty="0" smtClean="0">
                <a:ln>
                  <a:noFill/>
                </a:ln>
                <a:solidFill>
                  <a:srgbClr val="322F31"/>
                </a:solidFill>
                <a:effectLst/>
                <a:uLnTx/>
                <a:uFillTx/>
                <a:latin typeface="Arial" charset="0"/>
                <a:ea typeface="ＭＳ Ｐゴシック" pitchFamily="48" charset="-128"/>
              </a:rPr>
              <a:t> Science</a:t>
            </a:r>
            <a:endParaRPr kumimoji="0" lang="en-US" sz="1200" b="0" i="0" u="none" strike="noStrike" kern="0" cap="none" spc="0" normalizeH="0" baseline="0" noProof="0" dirty="0" smtClean="0">
              <a:ln>
                <a:noFill/>
              </a:ln>
              <a:solidFill>
                <a:srgbClr val="322F31"/>
              </a:solidFill>
              <a:effectLst/>
              <a:uLnTx/>
              <a:uFillTx/>
              <a:latin typeface="Arial" charset="0"/>
              <a:ea typeface="ＭＳ Ｐゴシック" pitchFamily="48" charset="-128"/>
            </a:endParaRPr>
          </a:p>
        </p:txBody>
      </p:sp>
      <p:sp>
        <p:nvSpPr>
          <p:cNvPr id="469" name="Bevel 468"/>
          <p:cNvSpPr/>
          <p:nvPr/>
        </p:nvSpPr>
        <p:spPr bwMode="auto">
          <a:xfrm>
            <a:off x="938991" y="5152451"/>
            <a:ext cx="2620886" cy="292636"/>
          </a:xfrm>
          <a:prstGeom prst="bevel">
            <a:avLst/>
          </a:prstGeom>
          <a:solidFill>
            <a:srgbClr val="8DB4E3"/>
          </a:solidFill>
          <a:ln w="9525" cap="flat" cmpd="sng" algn="ctr">
            <a:solidFill>
              <a:srgbClr val="322F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322F31"/>
                </a:solidFill>
                <a:effectLst/>
                <a:uLnTx/>
                <a:uFillTx/>
                <a:latin typeface="Arial" charset="0"/>
                <a:ea typeface="ＭＳ Ｐゴシック" pitchFamily="48" charset="-128"/>
              </a:rPr>
              <a:t>Applied Nuclear Science &amp; Tech</a:t>
            </a:r>
          </a:p>
        </p:txBody>
      </p:sp>
      <p:sp>
        <p:nvSpPr>
          <p:cNvPr id="470" name="Bevel 469"/>
          <p:cNvSpPr/>
          <p:nvPr/>
        </p:nvSpPr>
        <p:spPr bwMode="auto">
          <a:xfrm>
            <a:off x="938991" y="5591404"/>
            <a:ext cx="2620886" cy="292636"/>
          </a:xfrm>
          <a:prstGeom prst="bevel">
            <a:avLst/>
          </a:prstGeom>
          <a:solidFill>
            <a:srgbClr val="8DB4E3"/>
          </a:solidFill>
          <a:ln w="9525" cap="flat" cmpd="sng" algn="ctr">
            <a:solidFill>
              <a:srgbClr val="322F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322F31"/>
                </a:solidFill>
                <a:effectLst/>
                <a:uLnTx/>
                <a:uFillTx/>
                <a:latin typeface="Arial" charset="0"/>
                <a:ea typeface="ＭＳ Ｐゴシック" pitchFamily="48" charset="-128"/>
              </a:rPr>
              <a:t>Large Scale User Fac./Adv. Instr. </a:t>
            </a:r>
          </a:p>
        </p:txBody>
      </p:sp>
      <p:sp>
        <p:nvSpPr>
          <p:cNvPr id="473" name="Bevel 472"/>
          <p:cNvSpPr/>
          <p:nvPr/>
        </p:nvSpPr>
        <p:spPr bwMode="auto">
          <a:xfrm>
            <a:off x="3718719" y="3689272"/>
            <a:ext cx="1246508" cy="438954"/>
          </a:xfrm>
          <a:prstGeom prst="bevel">
            <a:avLst/>
          </a:prstGeom>
          <a:solidFill>
            <a:srgbClr val="305680">
              <a:alpha val="54902"/>
            </a:srgbClr>
          </a:solidFill>
          <a:ln w="9525" cap="flat" cmpd="sng" algn="ctr">
            <a:solidFill>
              <a:srgbClr val="322F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0" cap="none" spc="0" normalizeH="0" baseline="0" noProof="0" dirty="0" smtClean="0">
              <a:ln>
                <a:noFill/>
              </a:ln>
              <a:solidFill>
                <a:srgbClr val="322F31"/>
              </a:solidFill>
              <a:effectLst/>
              <a:uLnTx/>
              <a:uFillTx/>
              <a:latin typeface="Arial" charset="0"/>
              <a:ea typeface="ＭＳ Ｐゴシック" pitchFamily="48" charset="-128"/>
            </a:endParaRPr>
          </a:p>
        </p:txBody>
      </p:sp>
      <p:sp>
        <p:nvSpPr>
          <p:cNvPr id="474" name="Bevel 473"/>
          <p:cNvSpPr/>
          <p:nvPr/>
        </p:nvSpPr>
        <p:spPr bwMode="auto">
          <a:xfrm>
            <a:off x="6657288" y="3689272"/>
            <a:ext cx="1111891" cy="438954"/>
          </a:xfrm>
          <a:prstGeom prst="bevel">
            <a:avLst/>
          </a:prstGeom>
          <a:solidFill>
            <a:srgbClr val="305680">
              <a:alpha val="54902"/>
            </a:srgbClr>
          </a:solidFill>
          <a:ln w="9525" cap="flat" cmpd="sng" algn="ctr">
            <a:solidFill>
              <a:srgbClr val="322F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0" cap="none" spc="0" normalizeH="0" baseline="0" noProof="0" dirty="0" smtClean="0">
              <a:ln>
                <a:noFill/>
              </a:ln>
              <a:solidFill>
                <a:srgbClr val="322F31"/>
              </a:solidFill>
              <a:effectLst/>
              <a:uLnTx/>
              <a:uFillTx/>
              <a:latin typeface="Arial" charset="0"/>
              <a:ea typeface="ＭＳ Ｐゴシック" pitchFamily="48" charset="-128"/>
            </a:endParaRPr>
          </a:p>
        </p:txBody>
      </p:sp>
      <p:sp>
        <p:nvSpPr>
          <p:cNvPr id="475" name="Bevel 474"/>
          <p:cNvSpPr/>
          <p:nvPr/>
        </p:nvSpPr>
        <p:spPr bwMode="auto">
          <a:xfrm>
            <a:off x="5227714" y="3689272"/>
            <a:ext cx="1270733" cy="438954"/>
          </a:xfrm>
          <a:prstGeom prst="bevel">
            <a:avLst/>
          </a:prstGeom>
          <a:solidFill>
            <a:srgbClr val="305680">
              <a:alpha val="54902"/>
            </a:srgbClr>
          </a:solidFill>
          <a:ln w="9525" cap="flat" cmpd="sng" algn="ctr">
            <a:solidFill>
              <a:srgbClr val="322F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0" cap="none" spc="0" normalizeH="0" baseline="0" noProof="0" dirty="0" smtClean="0">
              <a:ln>
                <a:noFill/>
              </a:ln>
              <a:solidFill>
                <a:srgbClr val="322F31"/>
              </a:solidFill>
              <a:effectLst/>
              <a:uLnTx/>
              <a:uFillTx/>
              <a:latin typeface="Arial" charset="0"/>
              <a:ea typeface="ＭＳ Ｐゴシック" pitchFamily="48" charset="-128"/>
            </a:endParaRPr>
          </a:p>
        </p:txBody>
      </p:sp>
      <p:cxnSp>
        <p:nvCxnSpPr>
          <p:cNvPr id="476" name="Straight Connector 475"/>
          <p:cNvCxnSpPr/>
          <p:nvPr/>
        </p:nvCxnSpPr>
        <p:spPr bwMode="auto">
          <a:xfrm>
            <a:off x="3559877" y="4420862"/>
            <a:ext cx="4288723" cy="0"/>
          </a:xfrm>
          <a:prstGeom prst="line">
            <a:avLst/>
          </a:prstGeom>
          <a:solidFill>
            <a:srgbClr val="8071B4"/>
          </a:solidFill>
          <a:ln w="9525" cap="flat" cmpd="sng" algn="ctr">
            <a:solidFill>
              <a:srgbClr val="322F31"/>
            </a:solidFill>
            <a:prstDash val="solid"/>
            <a:round/>
            <a:headEnd type="none" w="med" len="med"/>
            <a:tailEnd type="none" w="med" len="med"/>
          </a:ln>
          <a:effectLst/>
        </p:spPr>
      </p:cxnSp>
      <p:cxnSp>
        <p:nvCxnSpPr>
          <p:cNvPr id="477" name="Straight Connector 476"/>
          <p:cNvCxnSpPr/>
          <p:nvPr/>
        </p:nvCxnSpPr>
        <p:spPr bwMode="auto">
          <a:xfrm rot="5400000">
            <a:off x="6106957" y="5234503"/>
            <a:ext cx="2212555" cy="0"/>
          </a:xfrm>
          <a:prstGeom prst="line">
            <a:avLst/>
          </a:prstGeom>
          <a:solidFill>
            <a:srgbClr val="8071B4"/>
          </a:solidFill>
          <a:ln w="9525" cap="flat" cmpd="sng" algn="ctr">
            <a:solidFill>
              <a:srgbClr val="322F31"/>
            </a:solidFill>
            <a:prstDash val="solid"/>
            <a:round/>
            <a:headEnd type="none" w="med" len="med"/>
            <a:tailEnd type="none" w="med" len="med"/>
          </a:ln>
          <a:effectLst/>
        </p:spPr>
      </p:cxnSp>
      <p:cxnSp>
        <p:nvCxnSpPr>
          <p:cNvPr id="478" name="Straight Connector 477"/>
          <p:cNvCxnSpPr/>
          <p:nvPr/>
        </p:nvCxnSpPr>
        <p:spPr bwMode="auto">
          <a:xfrm>
            <a:off x="3559877" y="4859815"/>
            <a:ext cx="4288723" cy="0"/>
          </a:xfrm>
          <a:prstGeom prst="line">
            <a:avLst/>
          </a:prstGeom>
          <a:solidFill>
            <a:srgbClr val="8071B4"/>
          </a:solidFill>
          <a:ln w="9525" cap="flat" cmpd="sng" algn="ctr">
            <a:solidFill>
              <a:srgbClr val="322F31"/>
            </a:solidFill>
            <a:prstDash val="solid"/>
            <a:round/>
            <a:headEnd type="none" w="med" len="med"/>
            <a:tailEnd type="none" w="med" len="med"/>
          </a:ln>
          <a:effectLst/>
        </p:spPr>
      </p:cxnSp>
      <p:cxnSp>
        <p:nvCxnSpPr>
          <p:cNvPr id="479" name="Straight Connector 478"/>
          <p:cNvCxnSpPr/>
          <p:nvPr/>
        </p:nvCxnSpPr>
        <p:spPr bwMode="auto">
          <a:xfrm>
            <a:off x="3559877" y="5295842"/>
            <a:ext cx="4288723" cy="0"/>
          </a:xfrm>
          <a:prstGeom prst="line">
            <a:avLst/>
          </a:prstGeom>
          <a:solidFill>
            <a:srgbClr val="8071B4"/>
          </a:solidFill>
          <a:ln w="9525" cap="flat" cmpd="sng" algn="ctr">
            <a:solidFill>
              <a:srgbClr val="322F31"/>
            </a:solidFill>
            <a:prstDash val="solid"/>
            <a:round/>
            <a:headEnd type="none" w="med" len="med"/>
            <a:tailEnd type="none" w="med" len="med"/>
          </a:ln>
          <a:effectLst/>
        </p:spPr>
      </p:cxnSp>
      <p:cxnSp>
        <p:nvCxnSpPr>
          <p:cNvPr id="480" name="Straight Connector 479"/>
          <p:cNvCxnSpPr/>
          <p:nvPr/>
        </p:nvCxnSpPr>
        <p:spPr bwMode="auto">
          <a:xfrm>
            <a:off x="3559877" y="5734796"/>
            <a:ext cx="4288723" cy="0"/>
          </a:xfrm>
          <a:prstGeom prst="line">
            <a:avLst/>
          </a:prstGeom>
          <a:solidFill>
            <a:srgbClr val="8071B4"/>
          </a:solidFill>
          <a:ln w="9525" cap="flat" cmpd="sng" algn="ctr">
            <a:solidFill>
              <a:srgbClr val="322F31"/>
            </a:solidFill>
            <a:prstDash val="solid"/>
            <a:round/>
            <a:headEnd type="none" w="med" len="med"/>
            <a:tailEnd type="none" w="med" len="med"/>
          </a:ln>
          <a:effectLst/>
        </p:spPr>
      </p:cxnSp>
      <p:cxnSp>
        <p:nvCxnSpPr>
          <p:cNvPr id="481" name="Straight Connector 480"/>
          <p:cNvCxnSpPr/>
          <p:nvPr/>
        </p:nvCxnSpPr>
        <p:spPr bwMode="auto">
          <a:xfrm rot="5400000">
            <a:off x="4737690" y="5234504"/>
            <a:ext cx="2212558" cy="0"/>
          </a:xfrm>
          <a:prstGeom prst="line">
            <a:avLst/>
          </a:prstGeom>
          <a:solidFill>
            <a:srgbClr val="8071B4"/>
          </a:solidFill>
          <a:ln w="9525" cap="flat" cmpd="sng" algn="ctr">
            <a:solidFill>
              <a:srgbClr val="322F31"/>
            </a:solidFill>
            <a:prstDash val="solid"/>
            <a:round/>
            <a:headEnd type="none" w="med" len="med"/>
            <a:tailEnd type="none" w="med" len="med"/>
          </a:ln>
          <a:effectLst/>
        </p:spPr>
      </p:cxnSp>
      <p:sp>
        <p:nvSpPr>
          <p:cNvPr id="482" name="TextBox 481"/>
          <p:cNvSpPr txBox="1"/>
          <p:nvPr/>
        </p:nvSpPr>
        <p:spPr>
          <a:xfrm>
            <a:off x="988998" y="3484037"/>
            <a:ext cx="2287602" cy="2659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rPr>
              <a:t>Major Laboratory Initiatives</a:t>
            </a:r>
            <a:endParaRPr kumimoji="0" lang="en-US" sz="1200" b="1" i="0" u="none" strike="noStrike" kern="0" cap="none" spc="0" normalizeH="0" baseline="0" noProof="0" dirty="0">
              <a:ln>
                <a:noFill/>
              </a:ln>
              <a:solidFill>
                <a:sysClr val="windowText" lastClr="000000"/>
              </a:solidFill>
              <a:effectLst/>
              <a:uLnTx/>
              <a:uFillTx/>
            </a:endParaRPr>
          </a:p>
        </p:txBody>
      </p:sp>
      <p:sp>
        <p:nvSpPr>
          <p:cNvPr id="483" name="TextBox 482"/>
          <p:cNvSpPr txBox="1"/>
          <p:nvPr/>
        </p:nvSpPr>
        <p:spPr>
          <a:xfrm rot="16200000">
            <a:off x="-548962" y="5094311"/>
            <a:ext cx="2051833" cy="28870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rPr>
              <a:t>Core Capability Groupings</a:t>
            </a:r>
            <a:endParaRPr kumimoji="0" lang="en-US" sz="1200" b="1" i="0" u="none" strike="noStrike" kern="0" cap="none" spc="0" normalizeH="0" baseline="0" noProof="0" dirty="0">
              <a:ln>
                <a:noFill/>
              </a:ln>
              <a:solidFill>
                <a:sysClr val="windowText" lastClr="000000"/>
              </a:solidFill>
              <a:effectLst/>
              <a:uLnTx/>
              <a:uFillTx/>
            </a:endParaRPr>
          </a:p>
        </p:txBody>
      </p:sp>
      <p:cxnSp>
        <p:nvCxnSpPr>
          <p:cNvPr id="484" name="Straight Connector 483"/>
          <p:cNvCxnSpPr/>
          <p:nvPr/>
        </p:nvCxnSpPr>
        <p:spPr bwMode="auto">
          <a:xfrm rot="5400000">
            <a:off x="3233421" y="5192423"/>
            <a:ext cx="2212558" cy="0"/>
          </a:xfrm>
          <a:prstGeom prst="line">
            <a:avLst/>
          </a:prstGeom>
          <a:solidFill>
            <a:srgbClr val="8071B4"/>
          </a:solidFill>
          <a:ln w="9525" cap="flat" cmpd="sng" algn="ctr">
            <a:solidFill>
              <a:srgbClr val="322F31"/>
            </a:solidFill>
            <a:prstDash val="solid"/>
            <a:round/>
            <a:headEnd type="none" w="med" len="med"/>
            <a:tailEnd type="none" w="med" len="med"/>
          </a:ln>
          <a:effectLst/>
        </p:spPr>
      </p:cxnSp>
      <p:sp>
        <p:nvSpPr>
          <p:cNvPr id="485" name="Rectangle 2"/>
          <p:cNvSpPr>
            <a:spLocks noChangeArrowheads="1"/>
          </p:cNvSpPr>
          <p:nvPr/>
        </p:nvSpPr>
        <p:spPr bwMode="auto">
          <a:xfrm>
            <a:off x="6099612" y="3021001"/>
            <a:ext cx="952667" cy="41369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srgbClr val="322F31"/>
                </a:solidFill>
                <a:effectLst/>
                <a:uLnTx/>
                <a:uFillTx/>
                <a:latin typeface="Arial" pitchFamily="34" charset="0"/>
                <a:ea typeface="Times New Roman" pitchFamily="18" charset="0"/>
                <a:cs typeface="Arial" pitchFamily="34" charset="0"/>
              </a:rPr>
              <a:t>JLAMP and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4</a:t>
            </a:r>
            <a:r>
              <a:rPr kumimoji="0" lang="en-US" sz="1100" b="0" i="0" u="none" strike="noStrike" kern="0" cap="none" spc="0" normalizeH="0" baseline="30000" noProof="0" dirty="0" smtClean="0">
                <a:ln>
                  <a:noFill/>
                </a:ln>
                <a:solidFill>
                  <a:sysClr val="windowText" lastClr="000000"/>
                </a:solidFill>
                <a:effectLst/>
                <a:uLnTx/>
                <a:uFillTx/>
                <a:latin typeface="Arial" pitchFamily="34" charset="0"/>
                <a:cs typeface="Arial" pitchFamily="34" charset="0"/>
              </a:rPr>
              <a:t>th</a:t>
            </a:r>
            <a:r>
              <a:rPr kumimoji="0" lang="en-US" sz="11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GLS</a:t>
            </a:r>
            <a:endParaRPr kumimoji="0" lang="en-US" sz="1100" b="0" i="0" u="none" strike="noStrike" kern="0" cap="none" spc="0" normalizeH="0" baseline="0" noProof="0" dirty="0" smtClean="0">
              <a:ln>
                <a:noFill/>
              </a:ln>
              <a:solidFill>
                <a:srgbClr val="322F31"/>
              </a:solidFill>
              <a:effectLst/>
              <a:uLnTx/>
              <a:uFillTx/>
              <a:latin typeface="Arial" pitchFamily="34" charset="0"/>
              <a:cs typeface="Arial" pitchFamily="34" charset="0"/>
            </a:endParaRPr>
          </a:p>
        </p:txBody>
      </p:sp>
      <p:sp>
        <p:nvSpPr>
          <p:cNvPr id="486" name="Rectangle 2"/>
          <p:cNvSpPr>
            <a:spLocks noChangeArrowheads="1"/>
          </p:cNvSpPr>
          <p:nvPr/>
        </p:nvSpPr>
        <p:spPr bwMode="auto">
          <a:xfrm>
            <a:off x="3718719" y="3703145"/>
            <a:ext cx="1270733" cy="4136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srgbClr val="322F31"/>
                </a:solidFill>
                <a:effectLst/>
                <a:uLnTx/>
                <a:uFillTx/>
                <a:latin typeface="Arial" pitchFamily="34" charset="0"/>
                <a:ea typeface="Times New Roman" pitchFamily="18" charset="0"/>
                <a:cs typeface="Arial" pitchFamily="34" charset="0"/>
              </a:rPr>
              <a:t>12 GeV Upgrade Project</a:t>
            </a:r>
            <a:endParaRPr kumimoji="0" lang="en-US" sz="1100" b="0" i="0" u="none" strike="noStrike" kern="0" cap="none" spc="0" normalizeH="0" baseline="0" noProof="0" dirty="0" smtClean="0">
              <a:ln>
                <a:noFill/>
              </a:ln>
              <a:solidFill>
                <a:srgbClr val="322F31"/>
              </a:solidFill>
              <a:effectLst/>
              <a:uLnTx/>
              <a:uFillTx/>
              <a:latin typeface="Arial" pitchFamily="34" charset="0"/>
              <a:cs typeface="Arial" pitchFamily="34" charset="0"/>
            </a:endParaRPr>
          </a:p>
        </p:txBody>
      </p:sp>
      <p:sp>
        <p:nvSpPr>
          <p:cNvPr id="487" name="Rectangle 2"/>
          <p:cNvSpPr>
            <a:spLocks noChangeArrowheads="1"/>
          </p:cNvSpPr>
          <p:nvPr/>
        </p:nvSpPr>
        <p:spPr bwMode="auto">
          <a:xfrm>
            <a:off x="5227714" y="3692657"/>
            <a:ext cx="1303524" cy="41369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srgbClr val="322F31"/>
                </a:solidFill>
                <a:effectLst/>
                <a:uLnTx/>
                <a:uFillTx/>
                <a:latin typeface="Arial" pitchFamily="34" charset="0"/>
                <a:ea typeface="Times New Roman" pitchFamily="18" charset="0"/>
                <a:cs typeface="Arial" pitchFamily="34" charset="0"/>
              </a:rPr>
              <a:t>Exp. Nuclear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latin typeface="Arial" pitchFamily="34" charset="0"/>
                <a:ea typeface="Times New Roman" pitchFamily="18" charset="0"/>
                <a:cs typeface="Arial" pitchFamily="34" charset="0"/>
              </a:rPr>
              <a:t>Physics Program</a:t>
            </a:r>
            <a:endParaRPr kumimoji="0" lang="en-US" sz="1100" b="0" i="0" u="none" strike="noStrike" kern="0" cap="none" spc="0" normalizeH="0" baseline="0" noProof="0" dirty="0" smtClean="0">
              <a:ln>
                <a:noFill/>
              </a:ln>
              <a:solidFill>
                <a:srgbClr val="322F31"/>
              </a:solidFill>
              <a:effectLst/>
              <a:uLnTx/>
              <a:uFillTx/>
              <a:latin typeface="Arial" pitchFamily="34" charset="0"/>
              <a:cs typeface="Arial" pitchFamily="34" charset="0"/>
            </a:endParaRPr>
          </a:p>
        </p:txBody>
      </p:sp>
      <p:sp>
        <p:nvSpPr>
          <p:cNvPr id="488" name="Rectangle 2"/>
          <p:cNvSpPr>
            <a:spLocks noChangeArrowheads="1"/>
          </p:cNvSpPr>
          <p:nvPr/>
        </p:nvSpPr>
        <p:spPr bwMode="auto">
          <a:xfrm>
            <a:off x="6707078" y="3707432"/>
            <a:ext cx="1024508" cy="41369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srgbClr val="322F31"/>
                </a:solidFill>
                <a:effectLst/>
                <a:uLnTx/>
                <a:uFillTx/>
                <a:latin typeface="Arial" pitchFamily="34" charset="0"/>
                <a:ea typeface="Times New Roman" pitchFamily="18" charset="0"/>
                <a:cs typeface="Arial" pitchFamily="34" charset="0"/>
              </a:rPr>
              <a:t>ELectron 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Collider</a:t>
            </a:r>
            <a:endParaRPr kumimoji="0" lang="en-US" sz="1100" b="0" i="0" u="none" strike="noStrike" kern="0" cap="none" spc="0" normalizeH="0" baseline="0" noProof="0" dirty="0" smtClean="0">
              <a:ln>
                <a:noFill/>
              </a:ln>
              <a:solidFill>
                <a:srgbClr val="322F31"/>
              </a:solidFill>
              <a:effectLst/>
              <a:uLnTx/>
              <a:uFillTx/>
              <a:latin typeface="Arial" pitchFamily="34" charset="0"/>
              <a:cs typeface="Arial" pitchFamily="34" charset="0"/>
            </a:endParaRPr>
          </a:p>
        </p:txBody>
      </p:sp>
      <p:sp>
        <p:nvSpPr>
          <p:cNvPr id="489" name="Rectangle 2"/>
          <p:cNvSpPr>
            <a:spLocks noChangeArrowheads="1"/>
          </p:cNvSpPr>
          <p:nvPr/>
        </p:nvSpPr>
        <p:spPr bwMode="auto">
          <a:xfrm>
            <a:off x="4421059" y="3021001"/>
            <a:ext cx="1429573" cy="4136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srgbClr val="322F31"/>
                </a:solidFill>
                <a:effectLst/>
                <a:uLnTx/>
                <a:uFillTx/>
                <a:latin typeface="Arial" pitchFamily="34" charset="0"/>
                <a:ea typeface="Times New Roman" pitchFamily="18" charset="0"/>
                <a:cs typeface="Arial" pitchFamily="34" charset="0"/>
              </a:rPr>
              <a:t>           SRF</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srgbClr val="322F31"/>
                </a:solidFill>
                <a:effectLst/>
                <a:uLnTx/>
                <a:uFillTx/>
                <a:latin typeface="Arial" pitchFamily="34" charset="0"/>
                <a:ea typeface="Times New Roman" pitchFamily="18" charset="0"/>
                <a:cs typeface="Arial" pitchFamily="34" charset="0"/>
              </a:rPr>
              <a:t>Technology</a:t>
            </a:r>
            <a:endParaRPr kumimoji="0" lang="en-US" sz="1100" b="0" i="0" u="none" strike="noStrike" kern="0" cap="none" spc="0" normalizeH="0" baseline="0" noProof="0" dirty="0" smtClean="0">
              <a:ln>
                <a:noFill/>
              </a:ln>
              <a:solidFill>
                <a:srgbClr val="322F31"/>
              </a:solidFill>
              <a:effectLst/>
              <a:uLnTx/>
              <a:uFillTx/>
              <a:latin typeface="Arial" pitchFamily="34" charset="0"/>
              <a:cs typeface="Arial" pitchFamily="34" charset="0"/>
            </a:endParaRPr>
          </a:p>
        </p:txBody>
      </p:sp>
      <p:sp>
        <p:nvSpPr>
          <p:cNvPr id="491" name="Flowchart: Connector 490"/>
          <p:cNvSpPr/>
          <p:nvPr/>
        </p:nvSpPr>
        <p:spPr bwMode="auto">
          <a:xfrm>
            <a:off x="4263582" y="4340878"/>
            <a:ext cx="158842" cy="146318"/>
          </a:xfrm>
          <a:prstGeom prst="flowChartConnector">
            <a:avLst/>
          </a:prstGeom>
          <a:solidFill>
            <a:srgbClr val="00B050"/>
          </a:solidFill>
          <a:ln w="9525" cap="flat" cmpd="sng" algn="ctr">
            <a:solidFill>
              <a:srgbClr val="322F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322F31"/>
              </a:solidFill>
              <a:effectLst/>
              <a:uLnTx/>
              <a:uFillTx/>
              <a:latin typeface="Arial" charset="0"/>
              <a:ea typeface="ＭＳ Ｐゴシック" pitchFamily="48" charset="-128"/>
            </a:endParaRPr>
          </a:p>
        </p:txBody>
      </p:sp>
      <p:sp>
        <p:nvSpPr>
          <p:cNvPr id="492" name="Flowchart: Connector 491"/>
          <p:cNvSpPr/>
          <p:nvPr/>
        </p:nvSpPr>
        <p:spPr bwMode="auto">
          <a:xfrm>
            <a:off x="7126634" y="4340878"/>
            <a:ext cx="158842" cy="146318"/>
          </a:xfrm>
          <a:prstGeom prst="flowChartConnecto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322F31"/>
              </a:solidFill>
              <a:effectLst/>
              <a:uLnTx/>
              <a:uFillTx/>
              <a:latin typeface="Arial" charset="0"/>
              <a:ea typeface="ＭＳ Ｐゴシック" pitchFamily="48" charset="-128"/>
            </a:endParaRPr>
          </a:p>
        </p:txBody>
      </p:sp>
      <p:sp>
        <p:nvSpPr>
          <p:cNvPr id="493" name="Flowchart: Connector 492"/>
          <p:cNvSpPr/>
          <p:nvPr/>
        </p:nvSpPr>
        <p:spPr bwMode="auto">
          <a:xfrm>
            <a:off x="4263582" y="4779832"/>
            <a:ext cx="158842" cy="146318"/>
          </a:xfrm>
          <a:prstGeom prst="flowChartConnector">
            <a:avLst/>
          </a:prstGeom>
          <a:solidFill>
            <a:srgbClr val="00B050"/>
          </a:solidFill>
          <a:ln w="9525" cap="flat" cmpd="sng" algn="ctr">
            <a:solidFill>
              <a:srgbClr val="322F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322F31"/>
              </a:solidFill>
              <a:effectLst/>
              <a:uLnTx/>
              <a:uFillTx/>
              <a:latin typeface="Arial" charset="0"/>
              <a:ea typeface="ＭＳ Ｐゴシック" pitchFamily="48" charset="-128"/>
            </a:endParaRPr>
          </a:p>
        </p:txBody>
      </p:sp>
      <p:sp>
        <p:nvSpPr>
          <p:cNvPr id="494" name="Flowchart: Connector 493"/>
          <p:cNvSpPr/>
          <p:nvPr/>
        </p:nvSpPr>
        <p:spPr bwMode="auto">
          <a:xfrm>
            <a:off x="5769633" y="4779832"/>
            <a:ext cx="158842" cy="146318"/>
          </a:xfrm>
          <a:prstGeom prst="flowChartConnector">
            <a:avLst/>
          </a:prstGeom>
          <a:solidFill>
            <a:srgbClr val="00B050"/>
          </a:solidFill>
          <a:ln w="9525" cap="flat" cmpd="sng" algn="ctr">
            <a:solidFill>
              <a:srgbClr val="322F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322F31"/>
              </a:solidFill>
              <a:effectLst/>
              <a:uLnTx/>
              <a:uFillTx/>
              <a:latin typeface="Arial" charset="0"/>
              <a:ea typeface="ＭＳ Ｐゴシック" pitchFamily="48" charset="-128"/>
            </a:endParaRPr>
          </a:p>
        </p:txBody>
      </p:sp>
      <p:sp>
        <p:nvSpPr>
          <p:cNvPr id="495" name="Flowchart: Connector 494"/>
          <p:cNvSpPr/>
          <p:nvPr/>
        </p:nvSpPr>
        <p:spPr bwMode="auto">
          <a:xfrm>
            <a:off x="7126634" y="4779832"/>
            <a:ext cx="158842" cy="146318"/>
          </a:xfrm>
          <a:prstGeom prst="flowChartConnecto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322F31"/>
              </a:solidFill>
              <a:effectLst/>
              <a:uLnTx/>
              <a:uFillTx/>
              <a:latin typeface="Arial" charset="0"/>
              <a:ea typeface="ＭＳ Ｐゴシック" pitchFamily="48" charset="-128"/>
            </a:endParaRPr>
          </a:p>
        </p:txBody>
      </p:sp>
      <p:sp>
        <p:nvSpPr>
          <p:cNvPr id="497" name="Flowchart: Connector 496"/>
          <p:cNvSpPr/>
          <p:nvPr/>
        </p:nvSpPr>
        <p:spPr bwMode="auto">
          <a:xfrm>
            <a:off x="5769633" y="4340878"/>
            <a:ext cx="158842" cy="146318"/>
          </a:xfrm>
          <a:prstGeom prst="flowChartConnector">
            <a:avLst/>
          </a:prstGeom>
          <a:solidFill>
            <a:srgbClr val="00B050"/>
          </a:solidFill>
          <a:ln w="9525" cap="flat" cmpd="sng" algn="ctr">
            <a:solidFill>
              <a:srgbClr val="322F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322F31"/>
              </a:solidFill>
              <a:effectLst/>
              <a:uLnTx/>
              <a:uFillTx/>
              <a:latin typeface="Arial" charset="0"/>
              <a:ea typeface="ＭＳ Ｐゴシック" pitchFamily="48" charset="-128"/>
            </a:endParaRPr>
          </a:p>
        </p:txBody>
      </p:sp>
      <p:sp>
        <p:nvSpPr>
          <p:cNvPr id="498" name="Flowchart: Connector 497"/>
          <p:cNvSpPr/>
          <p:nvPr/>
        </p:nvSpPr>
        <p:spPr bwMode="auto">
          <a:xfrm>
            <a:off x="5769633" y="5228994"/>
            <a:ext cx="158842" cy="146318"/>
          </a:xfrm>
          <a:prstGeom prst="flowChartConnector">
            <a:avLst/>
          </a:prstGeom>
          <a:solidFill>
            <a:srgbClr val="00B050"/>
          </a:solidFill>
          <a:ln w="9525" cap="flat" cmpd="sng" algn="ctr">
            <a:solidFill>
              <a:srgbClr val="322F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322F31"/>
              </a:solidFill>
              <a:effectLst/>
              <a:uLnTx/>
              <a:uFillTx/>
              <a:latin typeface="Arial" charset="0"/>
              <a:ea typeface="ＭＳ Ｐゴシック" pitchFamily="48" charset="-128"/>
            </a:endParaRPr>
          </a:p>
        </p:txBody>
      </p:sp>
      <p:sp>
        <p:nvSpPr>
          <p:cNvPr id="501" name="Flowchart: Connector 500"/>
          <p:cNvSpPr/>
          <p:nvPr/>
        </p:nvSpPr>
        <p:spPr bwMode="auto">
          <a:xfrm>
            <a:off x="7126634" y="5667947"/>
            <a:ext cx="158842" cy="146318"/>
          </a:xfrm>
          <a:prstGeom prst="flowChartConnecto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322F31"/>
              </a:solidFill>
              <a:effectLst/>
              <a:uLnTx/>
              <a:uFillTx/>
              <a:latin typeface="Arial" charset="0"/>
              <a:ea typeface="ＭＳ Ｐゴシック" pitchFamily="48" charset="-128"/>
            </a:endParaRPr>
          </a:p>
        </p:txBody>
      </p:sp>
      <p:sp>
        <p:nvSpPr>
          <p:cNvPr id="502" name="Flowchart: Connector 501"/>
          <p:cNvSpPr/>
          <p:nvPr/>
        </p:nvSpPr>
        <p:spPr bwMode="auto">
          <a:xfrm>
            <a:off x="5769633" y="5667947"/>
            <a:ext cx="158842" cy="146318"/>
          </a:xfrm>
          <a:prstGeom prst="flowChartConnector">
            <a:avLst/>
          </a:prstGeom>
          <a:solidFill>
            <a:srgbClr val="00B050"/>
          </a:solidFill>
          <a:ln w="9525" cap="flat" cmpd="sng" algn="ctr">
            <a:solidFill>
              <a:srgbClr val="322F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322F31"/>
              </a:solidFill>
              <a:effectLst/>
              <a:uLnTx/>
              <a:uFillTx/>
              <a:latin typeface="Arial" charset="0"/>
              <a:ea typeface="ＭＳ Ｐゴシック" pitchFamily="48" charset="-128"/>
            </a:endParaRPr>
          </a:p>
        </p:txBody>
      </p:sp>
      <p:sp>
        <p:nvSpPr>
          <p:cNvPr id="503" name="Flowchart: Connector 502"/>
          <p:cNvSpPr/>
          <p:nvPr/>
        </p:nvSpPr>
        <p:spPr bwMode="auto">
          <a:xfrm>
            <a:off x="4263582" y="5667947"/>
            <a:ext cx="158842" cy="146318"/>
          </a:xfrm>
          <a:prstGeom prst="flowChartConnector">
            <a:avLst/>
          </a:prstGeom>
          <a:solidFill>
            <a:srgbClr val="00B050"/>
          </a:solidFill>
          <a:ln w="9525" cap="flat" cmpd="sng" algn="ctr">
            <a:solidFill>
              <a:srgbClr val="322F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322F31"/>
              </a:solidFill>
              <a:effectLst/>
              <a:uLnTx/>
              <a:uFillTx/>
              <a:latin typeface="Arial" charset="0"/>
              <a:ea typeface="ＭＳ Ｐゴシック" pitchFamily="48" charset="-128"/>
            </a:endParaRPr>
          </a:p>
        </p:txBody>
      </p:sp>
      <p:sp>
        <p:nvSpPr>
          <p:cNvPr id="53" name="Bevel 52"/>
          <p:cNvSpPr/>
          <p:nvPr/>
        </p:nvSpPr>
        <p:spPr bwMode="auto">
          <a:xfrm>
            <a:off x="938991" y="5974122"/>
            <a:ext cx="2620886" cy="292636"/>
          </a:xfrm>
          <a:prstGeom prst="bevel">
            <a:avLst/>
          </a:prstGeom>
          <a:solidFill>
            <a:srgbClr val="FFFF99">
              <a:alpha val="54902"/>
            </a:srgbClr>
          </a:solidFill>
          <a:ln w="9525" cap="flat" cmpd="sng" algn="ctr">
            <a:solidFill>
              <a:srgbClr val="322F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322F31"/>
                </a:solidFill>
                <a:effectLst/>
                <a:uLnTx/>
                <a:uFillTx/>
                <a:latin typeface="Arial" charset="0"/>
                <a:ea typeface="ＭＳ Ｐゴシック" pitchFamily="48" charset="-128"/>
              </a:rPr>
              <a:t>Photon</a:t>
            </a:r>
            <a:r>
              <a:rPr kumimoji="0" lang="en-US" sz="1200" b="0" i="0" u="none" strike="noStrike" kern="0" cap="none" spc="0" normalizeH="0" noProof="0" dirty="0" smtClean="0">
                <a:ln>
                  <a:noFill/>
                </a:ln>
                <a:solidFill>
                  <a:srgbClr val="322F31"/>
                </a:solidFill>
                <a:effectLst/>
                <a:uLnTx/>
                <a:uFillTx/>
                <a:latin typeface="Arial" charset="0"/>
                <a:ea typeface="ＭＳ Ｐゴシック" pitchFamily="48" charset="-128"/>
              </a:rPr>
              <a:t> Science</a:t>
            </a:r>
            <a:endParaRPr kumimoji="0" lang="en-US" sz="1200" b="0" i="0" u="none" strike="noStrike" kern="0" cap="none" spc="0" normalizeH="0" baseline="0" noProof="0" dirty="0" smtClean="0">
              <a:ln>
                <a:noFill/>
              </a:ln>
              <a:solidFill>
                <a:srgbClr val="322F31"/>
              </a:solidFill>
              <a:effectLst/>
              <a:uLnTx/>
              <a:uFillTx/>
              <a:latin typeface="Arial" charset="0"/>
              <a:ea typeface="ＭＳ Ｐゴシック" pitchFamily="48" charset="-128"/>
            </a:endParaRPr>
          </a:p>
        </p:txBody>
      </p:sp>
      <p:cxnSp>
        <p:nvCxnSpPr>
          <p:cNvPr id="55" name="Straight Connector 54"/>
          <p:cNvCxnSpPr/>
          <p:nvPr/>
        </p:nvCxnSpPr>
        <p:spPr bwMode="auto">
          <a:xfrm>
            <a:off x="3559877" y="6117973"/>
            <a:ext cx="4288723" cy="0"/>
          </a:xfrm>
          <a:prstGeom prst="line">
            <a:avLst/>
          </a:prstGeom>
          <a:solidFill>
            <a:srgbClr val="8071B4"/>
          </a:solidFill>
          <a:ln w="9525" cap="flat" cmpd="sng" algn="ctr">
            <a:solidFill>
              <a:srgbClr val="322F31"/>
            </a:solidFill>
            <a:prstDash val="solid"/>
            <a:round/>
            <a:headEnd type="none" w="med" len="med"/>
            <a:tailEnd type="none" w="med" len="med"/>
          </a:ln>
          <a:effectLst/>
        </p:spPr>
      </p:cxnSp>
      <p:sp>
        <p:nvSpPr>
          <p:cNvPr id="57" name="Flowchart: Connector 56"/>
          <p:cNvSpPr/>
          <p:nvPr/>
        </p:nvSpPr>
        <p:spPr bwMode="auto">
          <a:xfrm>
            <a:off x="7126634" y="6051124"/>
            <a:ext cx="158842" cy="146318"/>
          </a:xfrm>
          <a:prstGeom prst="flowChartConnector">
            <a:avLst/>
          </a:prstGeom>
          <a:noFill/>
          <a:ln w="9525" cap="flat" cmpd="sng" algn="ctr">
            <a:solidFill>
              <a:srgbClr val="322F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322F31"/>
              </a:solidFill>
              <a:effectLst/>
              <a:uLnTx/>
              <a:uFillTx/>
              <a:latin typeface="Arial" charset="0"/>
              <a:ea typeface="ＭＳ Ｐゴシック" pitchFamily="48" charset="-128"/>
            </a:endParaRPr>
          </a:p>
        </p:txBody>
      </p:sp>
      <p:sp>
        <p:nvSpPr>
          <p:cNvPr id="58" name="Flowchart: Connector 57"/>
          <p:cNvSpPr/>
          <p:nvPr/>
        </p:nvSpPr>
        <p:spPr bwMode="auto">
          <a:xfrm>
            <a:off x="5769633" y="6051124"/>
            <a:ext cx="158842" cy="146318"/>
          </a:xfrm>
          <a:prstGeom prst="flowChartConnector">
            <a:avLst/>
          </a:prstGeom>
          <a:noFill/>
          <a:ln w="9525" cap="flat" cmpd="sng" algn="ctr">
            <a:solidFill>
              <a:srgbClr val="322F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322F31"/>
              </a:solidFill>
              <a:effectLst/>
              <a:uLnTx/>
              <a:uFillTx/>
              <a:latin typeface="Arial" charset="0"/>
              <a:ea typeface="ＭＳ Ｐゴシック" pitchFamily="48" charset="-128"/>
            </a:endParaRPr>
          </a:p>
        </p:txBody>
      </p:sp>
      <p:sp>
        <p:nvSpPr>
          <p:cNvPr id="59" name="Flowchart: Connector 58"/>
          <p:cNvSpPr/>
          <p:nvPr/>
        </p:nvSpPr>
        <p:spPr bwMode="auto">
          <a:xfrm>
            <a:off x="4263582" y="6051124"/>
            <a:ext cx="158842" cy="146318"/>
          </a:xfrm>
          <a:prstGeom prst="flowChartConnector">
            <a:avLst/>
          </a:prstGeom>
          <a:noFill/>
          <a:ln w="9525" cap="flat" cmpd="sng" algn="ctr">
            <a:solidFill>
              <a:srgbClr val="322F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322F31"/>
              </a:solidFill>
              <a:effectLst/>
              <a:uLnTx/>
              <a:uFillTx/>
              <a:latin typeface="Arial" charset="0"/>
              <a:ea typeface="ＭＳ Ｐゴシック" pitchFamily="48" charset="-128"/>
            </a:endParaRPr>
          </a:p>
        </p:txBody>
      </p:sp>
      <p:sp>
        <p:nvSpPr>
          <p:cNvPr id="471" name="Bevel 470"/>
          <p:cNvSpPr/>
          <p:nvPr/>
        </p:nvSpPr>
        <p:spPr bwMode="auto">
          <a:xfrm>
            <a:off x="4533512" y="3006227"/>
            <a:ext cx="1111891" cy="438954"/>
          </a:xfrm>
          <a:prstGeom prst="bevel">
            <a:avLst/>
          </a:prstGeom>
          <a:solidFill>
            <a:srgbClr val="305680">
              <a:alpha val="54902"/>
            </a:srgbClr>
          </a:solidFill>
          <a:ln w="9525" cap="flat" cmpd="sng" algn="ctr">
            <a:solidFill>
              <a:srgbClr val="322F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0" cap="none" spc="0" normalizeH="0" baseline="0" noProof="0" dirty="0" smtClean="0">
              <a:ln>
                <a:noFill/>
              </a:ln>
              <a:solidFill>
                <a:srgbClr val="322F31"/>
              </a:solidFill>
              <a:effectLst/>
              <a:uLnTx/>
              <a:uFillTx/>
              <a:latin typeface="Arial" charset="0"/>
              <a:ea typeface="ＭＳ Ｐゴシック" pitchFamily="48" charset="-128"/>
            </a:endParaRPr>
          </a:p>
        </p:txBody>
      </p:sp>
      <p:sp>
        <p:nvSpPr>
          <p:cNvPr id="472" name="Bevel 471"/>
          <p:cNvSpPr/>
          <p:nvPr/>
        </p:nvSpPr>
        <p:spPr bwMode="auto">
          <a:xfrm>
            <a:off x="6021922" y="3006227"/>
            <a:ext cx="1111891" cy="438954"/>
          </a:xfrm>
          <a:prstGeom prst="bevel">
            <a:avLst/>
          </a:prstGeom>
          <a:solidFill>
            <a:srgbClr val="305680">
              <a:alpha val="54902"/>
            </a:srgbClr>
          </a:solidFill>
          <a:ln w="9525" cap="flat" cmpd="sng" algn="ctr">
            <a:solidFill>
              <a:srgbClr val="322F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0" cap="none" spc="0" normalizeH="0" baseline="0" noProof="0" dirty="0" smtClean="0">
              <a:ln>
                <a:noFill/>
              </a:ln>
              <a:solidFill>
                <a:srgbClr val="322F31"/>
              </a:solidFill>
              <a:effectLst/>
              <a:uLnTx/>
              <a:uFillTx/>
              <a:latin typeface="Arial" charset="0"/>
              <a:ea typeface="ＭＳ Ｐゴシック" pitchFamily="48" charset="-128"/>
            </a:endParaRPr>
          </a:p>
        </p:txBody>
      </p:sp>
      <p:sp>
        <p:nvSpPr>
          <p:cNvPr id="61" name="Bevel 60"/>
          <p:cNvSpPr/>
          <p:nvPr/>
        </p:nvSpPr>
        <p:spPr bwMode="auto">
          <a:xfrm>
            <a:off x="938991" y="4274544"/>
            <a:ext cx="2620886" cy="292636"/>
          </a:xfrm>
          <a:prstGeom prst="bevel">
            <a:avLst/>
          </a:prstGeom>
          <a:solidFill>
            <a:srgbClr val="8DB4E3"/>
          </a:solidFill>
          <a:ln w="9525" cap="flat" cmpd="sng" algn="ctr">
            <a:solidFill>
              <a:srgbClr val="322F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322F31"/>
                </a:solidFill>
                <a:effectLst/>
                <a:uLnTx/>
                <a:uFillTx/>
                <a:latin typeface="Arial" charset="0"/>
                <a:ea typeface="ＭＳ Ｐゴシック" pitchFamily="48" charset="-128"/>
              </a:rPr>
              <a:t>Nuclear Physics</a:t>
            </a:r>
          </a:p>
        </p:txBody>
      </p:sp>
      <p:sp>
        <p:nvSpPr>
          <p:cNvPr id="62" name="Flowchart: Connector 61"/>
          <p:cNvSpPr/>
          <p:nvPr/>
        </p:nvSpPr>
        <p:spPr bwMode="auto">
          <a:xfrm>
            <a:off x="4263582" y="5228994"/>
            <a:ext cx="158842" cy="146318"/>
          </a:xfrm>
          <a:prstGeom prst="flowChartConnector">
            <a:avLst/>
          </a:prstGeom>
          <a:solidFill>
            <a:srgbClr val="00B050"/>
          </a:solidFill>
          <a:ln w="9525" cap="flat" cmpd="sng" algn="ctr">
            <a:solidFill>
              <a:srgbClr val="322F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322F31"/>
              </a:solidFill>
              <a:effectLst/>
              <a:uLnTx/>
              <a:uFillTx/>
              <a:latin typeface="Arial" charset="0"/>
              <a:ea typeface="ＭＳ Ｐゴシック" pitchFamily="48" charset="-128"/>
            </a:endParaRPr>
          </a:p>
        </p:txBody>
      </p:sp>
      <p:sp>
        <p:nvSpPr>
          <p:cNvPr id="63" name="Flowchart: Connector 62"/>
          <p:cNvSpPr/>
          <p:nvPr/>
        </p:nvSpPr>
        <p:spPr bwMode="auto">
          <a:xfrm>
            <a:off x="7126634" y="5228994"/>
            <a:ext cx="158842" cy="146318"/>
          </a:xfrm>
          <a:prstGeom prst="flowChartConnecto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322F31"/>
              </a:solidFill>
              <a:effectLst/>
              <a:uLnTx/>
              <a:uFillTx/>
              <a:latin typeface="Arial" charset="0"/>
              <a:ea typeface="ＭＳ Ｐゴシック" pitchFamily="48" charset="-128"/>
            </a:endParaRPr>
          </a:p>
        </p:txBody>
      </p:sp>
      <p:cxnSp>
        <p:nvCxnSpPr>
          <p:cNvPr id="74" name="Straight Connector 73"/>
          <p:cNvCxnSpPr/>
          <p:nvPr/>
        </p:nvCxnSpPr>
        <p:spPr bwMode="auto">
          <a:xfrm rot="5400000">
            <a:off x="3695270" y="4885218"/>
            <a:ext cx="2878764" cy="0"/>
          </a:xfrm>
          <a:prstGeom prst="line">
            <a:avLst/>
          </a:prstGeom>
          <a:solidFill>
            <a:srgbClr val="8071B4"/>
          </a:solidFill>
          <a:ln w="9525" cap="flat" cmpd="sng" algn="ctr">
            <a:solidFill>
              <a:srgbClr val="322F31"/>
            </a:solidFill>
            <a:prstDash val="solid"/>
            <a:round/>
            <a:headEnd type="none" w="med" len="med"/>
            <a:tailEnd type="none" w="med" len="med"/>
          </a:ln>
          <a:effectLst/>
        </p:spPr>
      </p:cxnSp>
      <p:sp>
        <p:nvSpPr>
          <p:cNvPr id="505" name="Flowchart: Connector 504"/>
          <p:cNvSpPr/>
          <p:nvPr/>
        </p:nvSpPr>
        <p:spPr bwMode="auto">
          <a:xfrm>
            <a:off x="5055358" y="4340878"/>
            <a:ext cx="158842" cy="146318"/>
          </a:xfrm>
          <a:prstGeom prst="flowChartConnector">
            <a:avLst/>
          </a:prstGeom>
          <a:noFill/>
          <a:ln w="9525" cap="flat" cmpd="sng" algn="ctr">
            <a:solidFill>
              <a:srgbClr val="322F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322F31"/>
              </a:solidFill>
              <a:effectLst/>
              <a:uLnTx/>
              <a:uFillTx/>
              <a:latin typeface="Arial" charset="0"/>
              <a:ea typeface="ＭＳ Ｐゴシック" pitchFamily="48" charset="-128"/>
            </a:endParaRPr>
          </a:p>
        </p:txBody>
      </p:sp>
      <p:sp>
        <p:nvSpPr>
          <p:cNvPr id="506" name="Flowchart: Connector 505"/>
          <p:cNvSpPr/>
          <p:nvPr/>
        </p:nvSpPr>
        <p:spPr bwMode="auto">
          <a:xfrm>
            <a:off x="5055358" y="4779832"/>
            <a:ext cx="158842" cy="146318"/>
          </a:xfrm>
          <a:prstGeom prst="flowChartConnector">
            <a:avLst/>
          </a:prstGeom>
          <a:solidFill>
            <a:srgbClr val="00B050"/>
          </a:solidFill>
          <a:ln w="9525" cap="flat" cmpd="sng" algn="ctr">
            <a:solidFill>
              <a:srgbClr val="322F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322F31"/>
              </a:solidFill>
              <a:effectLst/>
              <a:uLnTx/>
              <a:uFillTx/>
              <a:latin typeface="Arial" charset="0"/>
              <a:ea typeface="ＭＳ Ｐゴシック" pitchFamily="48" charset="-128"/>
            </a:endParaRPr>
          </a:p>
        </p:txBody>
      </p:sp>
      <p:sp>
        <p:nvSpPr>
          <p:cNvPr id="507" name="Flowchart: Connector 506"/>
          <p:cNvSpPr/>
          <p:nvPr/>
        </p:nvSpPr>
        <p:spPr bwMode="auto">
          <a:xfrm>
            <a:off x="5055358" y="5228994"/>
            <a:ext cx="158842" cy="146318"/>
          </a:xfrm>
          <a:prstGeom prst="flowChartConnector">
            <a:avLst/>
          </a:prstGeom>
          <a:solidFill>
            <a:srgbClr val="00B050"/>
          </a:solidFill>
          <a:ln w="9525" cap="flat" cmpd="sng" algn="ctr">
            <a:solidFill>
              <a:srgbClr val="322F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322F31"/>
              </a:solidFill>
              <a:effectLst/>
              <a:uLnTx/>
              <a:uFillTx/>
              <a:latin typeface="Arial" charset="0"/>
              <a:ea typeface="ＭＳ Ｐゴシック" pitchFamily="48" charset="-128"/>
            </a:endParaRPr>
          </a:p>
        </p:txBody>
      </p:sp>
      <p:sp>
        <p:nvSpPr>
          <p:cNvPr id="508" name="Flowchart: Connector 507"/>
          <p:cNvSpPr/>
          <p:nvPr/>
        </p:nvSpPr>
        <p:spPr bwMode="auto">
          <a:xfrm>
            <a:off x="5055358" y="5667947"/>
            <a:ext cx="158842" cy="146318"/>
          </a:xfrm>
          <a:prstGeom prst="flowChartConnector">
            <a:avLst/>
          </a:prstGeom>
          <a:solidFill>
            <a:srgbClr val="00B050"/>
          </a:solidFill>
          <a:ln w="9525" cap="flat" cmpd="sng" algn="ctr">
            <a:solidFill>
              <a:srgbClr val="322F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322F31"/>
              </a:solidFill>
              <a:effectLst/>
              <a:uLnTx/>
              <a:uFillTx/>
              <a:latin typeface="Arial" charset="0"/>
              <a:ea typeface="ＭＳ Ｐゴシック" pitchFamily="48" charset="-128"/>
            </a:endParaRPr>
          </a:p>
        </p:txBody>
      </p:sp>
      <p:cxnSp>
        <p:nvCxnSpPr>
          <p:cNvPr id="76" name="Straight Connector 75"/>
          <p:cNvCxnSpPr/>
          <p:nvPr/>
        </p:nvCxnSpPr>
        <p:spPr bwMode="auto">
          <a:xfrm rot="5400000">
            <a:off x="5130425" y="4876800"/>
            <a:ext cx="2895597" cy="0"/>
          </a:xfrm>
          <a:prstGeom prst="line">
            <a:avLst/>
          </a:prstGeom>
          <a:solidFill>
            <a:srgbClr val="8071B4"/>
          </a:solidFill>
          <a:ln w="9525" cap="flat" cmpd="sng" algn="ctr">
            <a:solidFill>
              <a:srgbClr val="322F31"/>
            </a:solidFill>
            <a:prstDash val="solid"/>
            <a:round/>
            <a:headEnd type="none" w="med" len="med"/>
            <a:tailEnd type="none" w="med" len="med"/>
          </a:ln>
          <a:effectLst/>
        </p:spPr>
      </p:cxnSp>
      <p:sp>
        <p:nvSpPr>
          <p:cNvPr id="60" name="Flowchart: Connector 59"/>
          <p:cNvSpPr/>
          <p:nvPr/>
        </p:nvSpPr>
        <p:spPr bwMode="auto">
          <a:xfrm>
            <a:off x="5055358" y="6051124"/>
            <a:ext cx="158842" cy="146318"/>
          </a:xfrm>
          <a:prstGeom prst="flowChartConnector">
            <a:avLst/>
          </a:prstGeom>
          <a:noFill/>
          <a:ln w="9525" cap="flat" cmpd="sng" algn="ctr">
            <a:solidFill>
              <a:srgbClr val="322F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322F31"/>
              </a:solidFill>
              <a:effectLst/>
              <a:uLnTx/>
              <a:uFillTx/>
              <a:latin typeface="Arial" charset="0"/>
              <a:ea typeface="ＭＳ Ｐゴシック" pitchFamily="48" charset="-128"/>
            </a:endParaRPr>
          </a:p>
        </p:txBody>
      </p:sp>
      <p:sp>
        <p:nvSpPr>
          <p:cNvPr id="496" name="Flowchart: Connector 495"/>
          <p:cNvSpPr/>
          <p:nvPr/>
        </p:nvSpPr>
        <p:spPr bwMode="auto">
          <a:xfrm>
            <a:off x="6495263" y="4779832"/>
            <a:ext cx="158842" cy="146318"/>
          </a:xfrm>
          <a:prstGeom prst="flowChartConnecto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322F31"/>
              </a:solidFill>
              <a:effectLst/>
              <a:uLnTx/>
              <a:uFillTx/>
              <a:latin typeface="Arial" charset="0"/>
              <a:ea typeface="ＭＳ Ｐゴシック" pitchFamily="48" charset="-128"/>
            </a:endParaRPr>
          </a:p>
        </p:txBody>
      </p:sp>
      <p:sp>
        <p:nvSpPr>
          <p:cNvPr id="499" name="Flowchart: Connector 498"/>
          <p:cNvSpPr/>
          <p:nvPr/>
        </p:nvSpPr>
        <p:spPr bwMode="auto">
          <a:xfrm>
            <a:off x="6495263" y="5228994"/>
            <a:ext cx="158842" cy="146318"/>
          </a:xfrm>
          <a:prstGeom prst="flowChartConnecto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322F31"/>
              </a:solidFill>
              <a:effectLst/>
              <a:uLnTx/>
              <a:uFillTx/>
              <a:latin typeface="Arial" charset="0"/>
              <a:ea typeface="ＭＳ Ｐゴシック" pitchFamily="48" charset="-128"/>
            </a:endParaRPr>
          </a:p>
        </p:txBody>
      </p:sp>
      <p:sp>
        <p:nvSpPr>
          <p:cNvPr id="500" name="Flowchart: Connector 499"/>
          <p:cNvSpPr/>
          <p:nvPr/>
        </p:nvSpPr>
        <p:spPr bwMode="auto">
          <a:xfrm>
            <a:off x="6495263" y="5667947"/>
            <a:ext cx="158842" cy="146318"/>
          </a:xfrm>
          <a:prstGeom prst="flowChartConnecto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322F31"/>
              </a:solidFill>
              <a:effectLst/>
              <a:uLnTx/>
              <a:uFillTx/>
              <a:latin typeface="Arial" charset="0"/>
              <a:ea typeface="ＭＳ Ｐゴシック" pitchFamily="48" charset="-128"/>
            </a:endParaRPr>
          </a:p>
        </p:txBody>
      </p:sp>
      <p:sp>
        <p:nvSpPr>
          <p:cNvPr id="54" name="Flowchart: Connector 53"/>
          <p:cNvSpPr/>
          <p:nvPr/>
        </p:nvSpPr>
        <p:spPr bwMode="auto">
          <a:xfrm>
            <a:off x="6495263" y="4340878"/>
            <a:ext cx="158842" cy="146318"/>
          </a:xfrm>
          <a:prstGeom prst="flowChartConnector">
            <a:avLst/>
          </a:prstGeom>
          <a:noFill/>
          <a:ln w="9525" cap="flat" cmpd="sng" algn="ctr">
            <a:solidFill>
              <a:srgbClr val="322F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322F31"/>
              </a:solidFill>
              <a:effectLst/>
              <a:uLnTx/>
              <a:uFillTx/>
              <a:latin typeface="Arial" charset="0"/>
              <a:ea typeface="ＭＳ Ｐゴシック" pitchFamily="48" charset="-128"/>
            </a:endParaRPr>
          </a:p>
        </p:txBody>
      </p:sp>
      <p:sp>
        <p:nvSpPr>
          <p:cNvPr id="56" name="Flowchart: Connector 55"/>
          <p:cNvSpPr/>
          <p:nvPr/>
        </p:nvSpPr>
        <p:spPr bwMode="auto">
          <a:xfrm>
            <a:off x="6495263" y="6051124"/>
            <a:ext cx="158842" cy="146318"/>
          </a:xfrm>
          <a:prstGeom prst="flowChartConnector">
            <a:avLst/>
          </a:prstGeom>
          <a:solidFill>
            <a:srgbClr val="EAB200"/>
          </a:solidFill>
          <a:ln w="9525" cap="flat" cmpd="sng" algn="ctr">
            <a:solidFill>
              <a:srgbClr val="322F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322F31"/>
              </a:solidFill>
              <a:effectLst/>
              <a:uLnTx/>
              <a:uFillTx/>
              <a:latin typeface="Arial" charset="0"/>
              <a:ea typeface="ＭＳ Ｐゴシック" pitchFamily="48"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p:spPr>
        <p:txBody>
          <a:bodyPr/>
          <a:lstStyle/>
          <a:p>
            <a:r>
              <a:rPr lang="en-US" dirty="0" smtClean="0">
                <a:latin typeface="Arial" pitchFamily="34" charset="0"/>
                <a:cs typeface="Arial" pitchFamily="34" charset="0"/>
              </a:rPr>
              <a:t>Science Strategy for the Future</a:t>
            </a:r>
            <a:endParaRPr lang="en-US" dirty="0">
              <a:solidFill>
                <a:srgbClr val="C00000"/>
              </a:solidFill>
              <a:latin typeface="Arial" pitchFamily="34" charset="0"/>
              <a:cs typeface="Arial" pitchFamily="34" charset="0"/>
            </a:endParaRPr>
          </a:p>
        </p:txBody>
      </p:sp>
      <p:pic>
        <p:nvPicPr>
          <p:cNvPr id="7" name="Picture 3"/>
          <p:cNvPicPr>
            <a:picLocks noChangeAspect="1" noChangeArrowheads="1"/>
          </p:cNvPicPr>
          <p:nvPr/>
        </p:nvPicPr>
        <p:blipFill>
          <a:blip r:embed="rId3" cstate="print"/>
          <a:srcRect/>
          <a:stretch>
            <a:fillRect/>
          </a:stretch>
        </p:blipFill>
        <p:spPr bwMode="auto">
          <a:xfrm>
            <a:off x="5984400" y="1295400"/>
            <a:ext cx="2626200" cy="2253564"/>
          </a:xfrm>
          <a:prstGeom prst="rect">
            <a:avLst/>
          </a:prstGeom>
          <a:noFill/>
          <a:ln w="9525">
            <a:noFill/>
            <a:miter lim="800000"/>
            <a:headEnd/>
            <a:tailEnd/>
          </a:ln>
        </p:spPr>
      </p:pic>
      <p:graphicFrame>
        <p:nvGraphicFramePr>
          <p:cNvPr id="5" name="Table 4"/>
          <p:cNvGraphicFramePr>
            <a:graphicFrameLocks noGrp="1"/>
          </p:cNvGraphicFramePr>
          <p:nvPr/>
        </p:nvGraphicFramePr>
        <p:xfrm>
          <a:off x="47625" y="1048672"/>
          <a:ext cx="9058275" cy="5221064"/>
        </p:xfrm>
        <a:graphic>
          <a:graphicData uri="http://schemas.openxmlformats.org/drawingml/2006/table">
            <a:tbl>
              <a:tblPr firstRow="1" bandRow="1">
                <a:tableStyleId>{073A0DAA-6AF3-43AB-8588-CEC1D06C72B9}</a:tableStyleId>
              </a:tblPr>
              <a:tblGrid>
                <a:gridCol w="9058275"/>
              </a:tblGrid>
              <a:tr h="417416">
                <a:tc>
                  <a:txBody>
                    <a:bodyPr/>
                    <a:lstStyle/>
                    <a:p>
                      <a:r>
                        <a:rPr lang="en-US" sz="2000" b="1" dirty="0" smtClean="0">
                          <a:solidFill>
                            <a:schemeClr val="bg1"/>
                          </a:solidFill>
                        </a:rPr>
                        <a:t>Science in the 21</a:t>
                      </a:r>
                      <a:r>
                        <a:rPr lang="en-US" sz="2000" b="1" baseline="30000" dirty="0" smtClean="0">
                          <a:solidFill>
                            <a:schemeClr val="bg1"/>
                          </a:solidFill>
                        </a:rPr>
                        <a:t>st</a:t>
                      </a:r>
                      <a:r>
                        <a:rPr lang="en-US" sz="2000" b="1" dirty="0" smtClean="0">
                          <a:solidFill>
                            <a:schemeClr val="bg1"/>
                          </a:solidFill>
                        </a:rPr>
                        <a:t> Century</a:t>
                      </a:r>
                      <a:endParaRPr lang="en-US" sz="2000" b="1" dirty="0">
                        <a:solidFill>
                          <a:schemeClr val="bg1"/>
                        </a:solidFill>
                      </a:endParaRPr>
                    </a:p>
                  </a:txBody>
                  <a:tcPr anchor="ctr"/>
                </a:tc>
              </a:tr>
              <a:tr h="4622107">
                <a:tc>
                  <a:txBody>
                    <a:bodyPr/>
                    <a:lstStyle/>
                    <a:p>
                      <a:pPr marL="342900" marR="0" lvl="0" indent="-342900" algn="l" defTabSz="914400" rtl="0" eaLnBrk="1" fontAlgn="base" latinLnBrk="0" hangingPunct="1">
                        <a:lnSpc>
                          <a:spcPct val="80000"/>
                        </a:lnSpc>
                        <a:spcBef>
                          <a:spcPts val="600"/>
                        </a:spcBef>
                        <a:spcAft>
                          <a:spcPct val="0"/>
                        </a:spcAft>
                        <a:buClrTx/>
                        <a:buSzTx/>
                        <a:buFont typeface="Arial" pitchFamily="34" charset="0"/>
                        <a:buChar char="•"/>
                        <a:tabLst/>
                        <a:defRPr/>
                      </a:pPr>
                      <a:r>
                        <a:rPr kumimoji="0" lang="en-US" sz="1800" b="1" i="0" u="none" strike="noStrike" kern="0" cap="none" spc="0" normalizeH="0" baseline="0" noProof="0" dirty="0" smtClean="0">
                          <a:ln>
                            <a:noFill/>
                          </a:ln>
                          <a:solidFill>
                            <a:schemeClr val="tx1"/>
                          </a:solidFill>
                          <a:effectLst/>
                          <a:uLnTx/>
                          <a:uFillTx/>
                          <a:latin typeface="+mn-lt"/>
                          <a:ea typeface="+mn-ea"/>
                          <a:cs typeface="+mn-cs"/>
                        </a:rPr>
                        <a:t>Physics, Chemistry, Biology – major progress based on</a:t>
                      </a:r>
                      <a:r>
                        <a:rPr kumimoji="0" lang="en-US" sz="1800" b="0" i="0" u="none" strike="noStrike" kern="0" cap="none" spc="0" normalizeH="0" baseline="0" noProof="0" dirty="0" smtClean="0">
                          <a:ln>
                            <a:noFill/>
                          </a:ln>
                          <a:solidFill>
                            <a:schemeClr val="tx1"/>
                          </a:solidFill>
                          <a:effectLst/>
                          <a:uLnTx/>
                          <a:uFillTx/>
                          <a:latin typeface="+mn-lt"/>
                          <a:ea typeface="+mn-ea"/>
                          <a:cs typeface="+mn-cs"/>
                        </a:rPr>
                        <a:t>:</a:t>
                      </a:r>
                    </a:p>
                    <a:p>
                      <a:pPr marL="685800" marR="0" lvl="1"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Advanced accelerator facilities</a:t>
                      </a:r>
                    </a:p>
                    <a:p>
                      <a:pPr marL="685800" marR="0" lvl="1"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Operation as international user facilities</a:t>
                      </a:r>
                    </a:p>
                    <a:p>
                      <a:pPr marL="685800" marR="0" lvl="1" indent="-342900" algn="l" defTabSz="914400" rtl="0" eaLnBrk="1" fontAlgn="base" latinLnBrk="0" hangingPunct="1">
                        <a:lnSpc>
                          <a:spcPct val="100000"/>
                        </a:lnSpc>
                        <a:spcBef>
                          <a:spcPts val="600"/>
                        </a:spcBef>
                        <a:spcAft>
                          <a:spcPct val="0"/>
                        </a:spcAft>
                        <a:buClrTx/>
                        <a:buSzTx/>
                        <a:buFont typeface="Arial" pitchFamily="34" charset="0"/>
                        <a:buChar char="–"/>
                        <a:tabLst/>
                        <a:defRPr/>
                      </a:pPr>
                      <a:endParaRPr kumimoji="0" lang="en-US" sz="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ts val="600"/>
                        </a:spcBef>
                        <a:spcAft>
                          <a:spcPct val="0"/>
                        </a:spcAft>
                        <a:buClrTx/>
                        <a:buSzTx/>
                        <a:buFontTx/>
                        <a:buChar char="•"/>
                        <a:tabLst/>
                        <a:defRPr/>
                      </a:pPr>
                      <a:r>
                        <a:rPr kumimoji="0" lang="en-US" sz="1800" b="1" i="0" u="none" strike="noStrike" kern="0" cap="none" spc="0" normalizeH="0" baseline="0" noProof="0" dirty="0" smtClean="0">
                          <a:ln>
                            <a:noFill/>
                          </a:ln>
                          <a:solidFill>
                            <a:schemeClr val="tx1"/>
                          </a:solidFill>
                          <a:effectLst/>
                          <a:uLnTx/>
                          <a:uFillTx/>
                          <a:latin typeface="+mn-lt"/>
                          <a:ea typeface="+mn-ea"/>
                          <a:cs typeface="+mn-cs"/>
                        </a:rPr>
                        <a:t>Nuclear Physics</a:t>
                      </a:r>
                      <a:r>
                        <a:rPr kumimoji="0" lang="en-US" sz="1800" b="0" i="0" u="none" strike="noStrike" kern="0" cap="none" spc="0" normalizeH="0" baseline="0" noProof="0" dirty="0" smtClean="0">
                          <a:ln>
                            <a:noFill/>
                          </a:ln>
                          <a:solidFill>
                            <a:schemeClr val="tx1"/>
                          </a:solidFill>
                          <a:effectLst/>
                          <a:uLnTx/>
                          <a:uFillTx/>
                          <a:latin typeface="+mn-lt"/>
                          <a:ea typeface="+mn-ea"/>
                          <a:cs typeface="+mn-cs"/>
                        </a:rPr>
                        <a:t>:</a:t>
                      </a:r>
                    </a:p>
                    <a:p>
                      <a:pPr marL="685800" marR="0" lvl="1"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Execute the 12 GeV Upgrade Project </a:t>
                      </a:r>
                    </a:p>
                    <a:p>
                      <a:pPr marL="1143000" marR="0" lvl="2"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Highly recommended by NSAC</a:t>
                      </a:r>
                    </a:p>
                    <a:p>
                      <a:pPr marL="685800" marR="0" lvl="1"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Experimental Nuclear Physics Program, 6 GeV, 12 GeV</a:t>
                      </a:r>
                    </a:p>
                    <a:p>
                      <a:pPr marL="1143000" marR="0" lvl="2"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Nuclear physics into 2020s</a:t>
                      </a:r>
                    </a:p>
                    <a:p>
                      <a:pPr marL="685800" marR="0" lvl="1"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Develop Electron Ion Collider, extend beyond CEBAF scope</a:t>
                      </a:r>
                    </a:p>
                    <a:p>
                      <a:pPr marL="685800" marR="0" lvl="1" indent="-342900" algn="l" defTabSz="914400" rtl="0" eaLnBrk="1" fontAlgn="base" latinLnBrk="0" hangingPunct="1">
                        <a:lnSpc>
                          <a:spcPct val="100000"/>
                        </a:lnSpc>
                        <a:spcBef>
                          <a:spcPts val="600"/>
                        </a:spcBef>
                        <a:spcAft>
                          <a:spcPct val="0"/>
                        </a:spcAft>
                        <a:buClrTx/>
                        <a:buSzTx/>
                        <a:buFont typeface="Arial" pitchFamily="34" charset="0"/>
                        <a:buChar char="–"/>
                        <a:tabLst/>
                        <a:defRPr/>
                      </a:pPr>
                      <a:endParaRPr kumimoji="0" lang="en-US" sz="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ts val="600"/>
                        </a:spcBef>
                        <a:spcAft>
                          <a:spcPct val="0"/>
                        </a:spcAft>
                        <a:buClrTx/>
                        <a:buSzTx/>
                        <a:buFontTx/>
                        <a:buChar char="•"/>
                        <a:tabLst/>
                        <a:defRPr/>
                      </a:pPr>
                      <a:r>
                        <a:rPr kumimoji="0" lang="en-US" sz="1800" b="1" i="0" u="none" strike="noStrike" kern="0" cap="none" spc="0" normalizeH="0" baseline="0" noProof="0" dirty="0" smtClean="0">
                          <a:ln>
                            <a:noFill/>
                          </a:ln>
                          <a:solidFill>
                            <a:schemeClr val="tx1"/>
                          </a:solidFill>
                          <a:effectLst/>
                          <a:uLnTx/>
                          <a:uFillTx/>
                          <a:latin typeface="+mn-lt"/>
                          <a:ea typeface="+mn-ea"/>
                          <a:cs typeface="+mn-cs"/>
                        </a:rPr>
                        <a:t>Photon Science</a:t>
                      </a:r>
                      <a:r>
                        <a:rPr kumimoji="0" lang="en-US" sz="1800" b="0" i="0" u="none" strike="noStrike" kern="0" cap="none" spc="0" normalizeH="0" baseline="0" noProof="0" dirty="0" smtClean="0">
                          <a:ln>
                            <a:noFill/>
                          </a:ln>
                          <a:solidFill>
                            <a:schemeClr val="tx1"/>
                          </a:solidFill>
                          <a:effectLst/>
                          <a:uLnTx/>
                          <a:uFillTx/>
                          <a:latin typeface="+mn-lt"/>
                          <a:ea typeface="+mn-ea"/>
                          <a:cs typeface="+mn-cs"/>
                        </a:rPr>
                        <a:t>:</a:t>
                      </a:r>
                    </a:p>
                    <a:p>
                      <a:pPr marL="685800" marR="0" lvl="1"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4</a:t>
                      </a:r>
                      <a:r>
                        <a:rPr kumimoji="0" lang="en-US" sz="1800" b="0" i="0" u="none" strike="noStrike" kern="0" cap="none" spc="0" normalizeH="0" baseline="30000" noProof="0" dirty="0" smtClean="0">
                          <a:ln>
                            <a:noFill/>
                          </a:ln>
                          <a:solidFill>
                            <a:schemeClr val="tx1"/>
                          </a:solidFill>
                          <a:effectLst/>
                          <a:uLnTx/>
                          <a:uFillTx/>
                          <a:latin typeface="+mn-lt"/>
                          <a:ea typeface="+mn-ea"/>
                          <a:cs typeface="+mn-cs"/>
                        </a:rPr>
                        <a:t>th</a:t>
                      </a:r>
                      <a:r>
                        <a:rPr kumimoji="0" lang="en-US" sz="1800" b="0" i="0" u="none" strike="noStrike" kern="0" cap="none" spc="0" normalizeH="0" baseline="0" noProof="0" dirty="0" smtClean="0">
                          <a:ln>
                            <a:noFill/>
                          </a:ln>
                          <a:solidFill>
                            <a:schemeClr val="tx1"/>
                          </a:solidFill>
                          <a:effectLst/>
                          <a:uLnTx/>
                          <a:uFillTx/>
                          <a:latin typeface="+mn-lt"/>
                          <a:ea typeface="+mn-ea"/>
                          <a:cs typeface="+mn-cs"/>
                        </a:rPr>
                        <a:t> Generation Light Sources: JLAMP facility</a:t>
                      </a:r>
                      <a:endParaRPr kumimoji="0" lang="en-US" sz="1800" b="0" i="0" u="none" strike="noStrike" kern="0" cap="none" spc="0" normalizeH="0" baseline="0" noProof="0" dirty="0" smtClean="0">
                        <a:ln>
                          <a:noFill/>
                        </a:ln>
                        <a:solidFill>
                          <a:srgbClr val="FF0000"/>
                        </a:solidFill>
                        <a:effectLst/>
                        <a:uLnTx/>
                        <a:uFillTx/>
                        <a:latin typeface="+mn-lt"/>
                        <a:ea typeface="+mn-ea"/>
                        <a:cs typeface="+mn-cs"/>
                      </a:endParaRPr>
                    </a:p>
                    <a:p>
                      <a:pPr marL="685800" marR="0" lvl="1"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User driven photon science, accelerator R&amp;D Program</a:t>
                      </a:r>
                    </a:p>
                    <a:p>
                      <a:pPr marL="685800" marR="0" lvl="1"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Development and participation in future light sources </a:t>
                      </a:r>
                    </a:p>
                  </a:txBody>
                  <a:tcPr>
                    <a:solidFill>
                      <a:schemeClr val="accent3">
                        <a:lumMod val="85000"/>
                      </a:schemeClr>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Jefferson Lab Strategic Plan</a:t>
            </a:r>
            <a:endParaRPr lang="en-US" dirty="0"/>
          </a:p>
        </p:txBody>
      </p:sp>
      <p:sp>
        <p:nvSpPr>
          <p:cNvPr id="5" name="Content Placeholder 4"/>
          <p:cNvSpPr>
            <a:spLocks noGrp="1"/>
          </p:cNvSpPr>
          <p:nvPr>
            <p:ph idx="1"/>
          </p:nvPr>
        </p:nvSpPr>
        <p:spPr/>
        <p:txBody>
          <a:bodyPr/>
          <a:lstStyle/>
          <a:p>
            <a:r>
              <a:rPr lang="en-US" sz="1800" dirty="0" smtClean="0"/>
              <a:t>E-mail  to Division Leaders, Senior Management on December 22, 2010</a:t>
            </a:r>
          </a:p>
          <a:p>
            <a:endParaRPr lang="en-US" sz="1800" dirty="0" smtClean="0"/>
          </a:p>
          <a:p>
            <a:r>
              <a:rPr lang="en-US" sz="1800" dirty="0" smtClean="0"/>
              <a:t>Dear All,</a:t>
            </a:r>
          </a:p>
          <a:p>
            <a:pPr>
              <a:buNone/>
            </a:pPr>
            <a:r>
              <a:rPr lang="en-US" sz="1800" dirty="0" smtClean="0"/>
              <a:t> </a:t>
            </a:r>
          </a:p>
          <a:p>
            <a:r>
              <a:rPr lang="en-US" sz="1800" dirty="0" smtClean="0"/>
              <a:t>        As you know, each year we develop a plan, which is officially called the Department of Energy Laboratory Plan – TJNAF, for submission and presentation to the DOE Office of Science. This we expect to do again in FY2011 and we will soon receive the adjustments which are desired for this year’s process. A year ago, in developing that plan, we laid out for the Laboratory community, the sense of the different programs or components of programs. This consisted of a series of presentations in the CEBAF center auditorium.</a:t>
            </a:r>
          </a:p>
          <a:p>
            <a:pPr>
              <a:buNone/>
            </a:pPr>
            <a:r>
              <a:rPr lang="en-US" sz="1800" dirty="0" smtClean="0"/>
              <a:t> </a:t>
            </a:r>
          </a:p>
          <a:p>
            <a:r>
              <a:rPr lang="en-US" sz="1800" dirty="0" smtClean="0"/>
              <a:t>       This year, we have ambitions to go further in an exercise, which, in its initial edition, will be independent of the Office of Science process.</a:t>
            </a:r>
          </a:p>
          <a:p>
            <a:pPr>
              <a:buNone/>
            </a:pPr>
            <a:r>
              <a:rPr lang="en-US" sz="1200"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Jefferson Lab Strategic Plan</a:t>
            </a:r>
            <a:endParaRPr lang="en-US" dirty="0"/>
          </a:p>
        </p:txBody>
      </p:sp>
      <p:sp>
        <p:nvSpPr>
          <p:cNvPr id="3" name="Content Placeholder 2"/>
          <p:cNvSpPr>
            <a:spLocks noGrp="1"/>
          </p:cNvSpPr>
          <p:nvPr>
            <p:ph idx="1"/>
          </p:nvPr>
        </p:nvSpPr>
        <p:spPr/>
        <p:txBody>
          <a:bodyPr/>
          <a:lstStyle/>
          <a:p>
            <a:r>
              <a:rPr lang="en-US" dirty="0" smtClean="0"/>
              <a:t>    </a:t>
            </a:r>
            <a:r>
              <a:rPr lang="en-US" sz="2000" dirty="0" smtClean="0"/>
              <a:t>I have asked Bob McKeown to lead the development of the Jefferson Lab Strategic Plan. The goal is to produce a concise document, perhaps not more than 20 pages, which would start with a vision statement and a set of goals for the laboratory as a whole and would then delve deeper into what we do, developing visions, goals, and outcomes at multiple levels. The intent is that we engage our owners, both the science and operations components of the lab, the laboratory leadership more broadly, the  staff, and the user community, essentially all of our stakeholders, in the process.</a:t>
            </a:r>
          </a:p>
          <a:p>
            <a:pPr>
              <a:buNone/>
            </a:pPr>
            <a:r>
              <a:rPr lang="en-US" sz="2000" dirty="0" smtClean="0"/>
              <a:t> </a:t>
            </a:r>
          </a:p>
          <a:p>
            <a:r>
              <a:rPr lang="en-US" sz="2000" dirty="0" smtClean="0"/>
              <a:t>     While for the lab as a whole, we imagine a vision which is robust against the winds of fortune, one can also imagine that what we do becomes something that could be readily updated on an annual basis. We look forward to your participation in the development of the plan.</a:t>
            </a:r>
          </a:p>
          <a:p>
            <a:pPr>
              <a:buNone/>
            </a:pPr>
            <a:r>
              <a:rPr lang="en-US" sz="1800" dirty="0" smtClean="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0" y="76200"/>
            <a:ext cx="9144000" cy="762000"/>
          </a:xfrm>
          <a:prstGeom prst="rect">
            <a:avLst/>
          </a:prstGeom>
          <a:noFill/>
          <a:ln w="9525">
            <a:noFill/>
            <a:miter lim="800000"/>
            <a:headEnd/>
            <a:tailEnd/>
          </a:ln>
        </p:spPr>
        <p:txBody>
          <a:bodyPr anchor="ctr"/>
          <a:lstStyle/>
          <a:p>
            <a:pPr algn="ctr"/>
            <a:endParaRPr lang="en-US" b="1">
              <a:solidFill>
                <a:srgbClr val="FF0000"/>
              </a:solidFill>
            </a:endParaRPr>
          </a:p>
        </p:txBody>
      </p:sp>
      <p:graphicFrame>
        <p:nvGraphicFramePr>
          <p:cNvPr id="635492" name="Group 612"/>
          <p:cNvGraphicFramePr>
            <a:graphicFrameLocks noGrp="1"/>
          </p:cNvGraphicFramePr>
          <p:nvPr/>
        </p:nvGraphicFramePr>
        <p:xfrm>
          <a:off x="304800" y="990600"/>
          <a:ext cx="7426325" cy="5042859"/>
        </p:xfrm>
        <a:graphic>
          <a:graphicData uri="http://schemas.openxmlformats.org/drawingml/2006/table">
            <a:tbl>
              <a:tblPr/>
              <a:tblGrid>
                <a:gridCol w="2590800"/>
                <a:gridCol w="1000125"/>
                <a:gridCol w="1031875"/>
                <a:gridCol w="974725"/>
                <a:gridCol w="1828800"/>
              </a:tblGrid>
              <a:tr h="8284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Funding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FY09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err="1" smtClean="0">
                          <a:ln>
                            <a:noFill/>
                          </a:ln>
                          <a:solidFill>
                            <a:schemeClr val="tx1"/>
                          </a:solidFill>
                          <a:effectLst/>
                          <a:latin typeface="Arial" pitchFamily="34" charset="0"/>
                        </a:rPr>
                        <a:t>Approp</a:t>
                      </a:r>
                      <a:r>
                        <a:rPr kumimoji="0" lang="en-US" sz="1200" b="1" i="0" u="none" strike="noStrike" cap="none" normalizeH="0" baseline="0" dirty="0" smtClean="0">
                          <a:ln>
                            <a:noFill/>
                          </a:ln>
                          <a:solidFill>
                            <a:schemeClr val="tx1"/>
                          </a:solidFill>
                          <a:effectLst/>
                          <a:latin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FY10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err="1" smtClean="0">
                          <a:ln>
                            <a:noFill/>
                          </a:ln>
                          <a:solidFill>
                            <a:schemeClr val="tx1"/>
                          </a:solidFill>
                          <a:effectLst/>
                          <a:latin typeface="Arial" pitchFamily="34" charset="0"/>
                        </a:rPr>
                        <a:t>Approp</a:t>
                      </a:r>
                      <a:r>
                        <a:rPr kumimoji="0" lang="en-US" sz="1200" b="1" i="0" u="none" strike="noStrike" cap="none" normalizeH="0" baseline="0" dirty="0" smtClean="0">
                          <a:ln>
                            <a:noFill/>
                          </a:ln>
                          <a:solidFill>
                            <a:schemeClr val="tx1"/>
                          </a:solidFill>
                          <a:effectLst/>
                          <a:latin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FY11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Pres. </a:t>
                      </a:r>
                      <a:r>
                        <a:rPr kumimoji="0" lang="en-US" sz="1200" b="1" i="0" u="none" strike="noStrike" cap="none" normalizeH="0" baseline="0" dirty="0" err="1" smtClean="0">
                          <a:ln>
                            <a:noFill/>
                          </a:ln>
                          <a:solidFill>
                            <a:schemeClr val="tx1"/>
                          </a:solidFill>
                          <a:effectLst/>
                          <a:latin typeface="Arial" pitchFamily="34" charset="0"/>
                        </a:rPr>
                        <a:t>Budg</a:t>
                      </a:r>
                      <a:r>
                        <a:rPr kumimoji="0" lang="en-US" sz="1200" b="1" i="0" u="none" strike="noStrike" cap="none" normalizeH="0" baseline="0" dirty="0" smtClean="0">
                          <a:ln>
                            <a:noFill/>
                          </a:ln>
                          <a:solidFill>
                            <a:schemeClr val="tx1"/>
                          </a:solidFill>
                          <a:effectLst/>
                          <a:latin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Summary Comments</a:t>
                      </a:r>
                      <a:endParaRPr kumimoji="0" lang="en-US" sz="1200" b="1" i="0" u="none" strike="noStrike" cap="none" normalizeH="0" baseline="0" dirty="0" smtClean="0">
                        <a:ln>
                          <a:noFill/>
                        </a:ln>
                        <a:solidFill>
                          <a:srgbClr val="FF0000"/>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rgbClr val="FF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2665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ME Research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6,150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6,200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6,265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r>
              <a:tr h="2665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Theory Research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3,599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2665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Arial" pitchFamily="34" charset="0"/>
                        </a:rPr>
                        <a:t>Accel</a:t>
                      </a:r>
                      <a:r>
                        <a:rPr kumimoji="0" lang="en-US" sz="1200" b="0" i="0" u="none" strike="noStrike" cap="none" normalizeH="0" baseline="0" dirty="0" smtClean="0">
                          <a:ln>
                            <a:noFill/>
                          </a:ln>
                          <a:solidFill>
                            <a:schemeClr val="tx1"/>
                          </a:solidFill>
                          <a:effectLst/>
                          <a:latin typeface="Arial" pitchFamily="34" charset="0"/>
                        </a:rPr>
                        <a:t> Ops</a:t>
                      </a:r>
                      <a:endParaRPr kumimoji="0" lang="en-US" sz="1200" b="1" i="0" u="none" strike="noStrike" cap="none" normalizeH="0" baseline="0" dirty="0" smtClean="0">
                        <a:ln>
                          <a:noFill/>
                        </a:ln>
                        <a:solidFill>
                          <a:srgbClr val="FF0000"/>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47,120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47,140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49,328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2665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Accel  Capital Equipment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2665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SRF R&amp;D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1,635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1,365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2665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Arial" pitchFamily="34" charset="0"/>
                        </a:rPr>
                        <a:t>Accel</a:t>
                      </a:r>
                      <a:r>
                        <a:rPr kumimoji="0" lang="en-US" sz="1200" b="0" i="0" u="none" strike="noStrike" cap="none" normalizeH="0" baseline="0" dirty="0" smtClean="0">
                          <a:ln>
                            <a:noFill/>
                          </a:ln>
                          <a:solidFill>
                            <a:schemeClr val="tx1"/>
                          </a:solidFill>
                          <a:effectLst/>
                          <a:latin typeface="Arial" pitchFamily="34" charset="0"/>
                        </a:rPr>
                        <a:t> AIP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950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2665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Exp Sup Ops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24,559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25,567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24,800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2665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Exp Support Capital Equipment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2665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GPP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2665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   Subtotal NP Base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90,244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92,321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93,893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2665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12 GeV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28,623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2665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   </a:t>
                      </a:r>
                      <a:r>
                        <a:rPr kumimoji="0" lang="en-US" sz="1200" b="1" i="0" u="none" strike="noStrike" cap="none" normalizeH="0" baseline="0" smtClean="0">
                          <a:ln>
                            <a:noFill/>
                          </a:ln>
                          <a:solidFill>
                            <a:schemeClr val="tx1"/>
                          </a:solidFill>
                          <a:effectLst/>
                          <a:latin typeface="Arial" pitchFamily="34" charset="0"/>
                        </a:rPr>
                        <a:t>Subtotal NP Base  &amp; 12 GeV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118,867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112,321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129,893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2665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National LQCD Ops &amp; 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2665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SciDAC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3739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   Total NP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119,618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112,843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130,433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
        <p:nvSpPr>
          <p:cNvPr id="67701" name="Rectangle 246"/>
          <p:cNvSpPr>
            <a:spLocks noChangeArrowheads="1"/>
          </p:cNvSpPr>
          <p:nvPr/>
        </p:nvSpPr>
        <p:spPr bwMode="auto">
          <a:xfrm>
            <a:off x="0" y="304800"/>
            <a:ext cx="9144000" cy="525463"/>
          </a:xfrm>
          <a:prstGeom prst="rect">
            <a:avLst/>
          </a:prstGeom>
          <a:noFill/>
          <a:ln w="9525">
            <a:noFill/>
            <a:miter lim="800000"/>
            <a:headEnd/>
            <a:tailEnd/>
          </a:ln>
        </p:spPr>
        <p:txBody>
          <a:bodyPr anchor="ctr"/>
          <a:lstStyle/>
          <a:p>
            <a:pPr algn="ctr"/>
            <a:r>
              <a:rPr lang="en-US" sz="3200" b="1" dirty="0" smtClean="0"/>
              <a:t>Funding FY09, FY10, FY11</a:t>
            </a:r>
            <a:endParaRPr lang="en-US" sz="3200" b="1" dirty="0"/>
          </a:p>
        </p:txBody>
      </p:sp>
      <p:cxnSp>
        <p:nvCxnSpPr>
          <p:cNvPr id="67702" name="Straight Connector 9"/>
          <p:cNvCxnSpPr>
            <a:cxnSpLocks noChangeShapeType="1"/>
          </p:cNvCxnSpPr>
          <p:nvPr/>
        </p:nvCxnSpPr>
        <p:spPr bwMode="auto">
          <a:xfrm rot="16200000" flipH="1">
            <a:off x="7010400" y="2286000"/>
            <a:ext cx="2209800" cy="1600200"/>
          </a:xfrm>
          <a:prstGeom prst="line">
            <a:avLst/>
          </a:prstGeom>
          <a:noFill/>
          <a:ln w="12700" algn="ctr">
            <a:noFill/>
            <a:round/>
            <a:headEnd/>
            <a:tailEnd/>
          </a:ln>
        </p:spPr>
      </p:cxnSp>
      <p:cxnSp>
        <p:nvCxnSpPr>
          <p:cNvPr id="8" name="Straight Connector 9"/>
          <p:cNvCxnSpPr>
            <a:cxnSpLocks noChangeShapeType="1"/>
          </p:cNvCxnSpPr>
          <p:nvPr/>
        </p:nvCxnSpPr>
        <p:spPr bwMode="auto">
          <a:xfrm rot="16200000" flipH="1">
            <a:off x="7162800" y="2438400"/>
            <a:ext cx="2209800" cy="1600200"/>
          </a:xfrm>
          <a:prstGeom prst="line">
            <a:avLst/>
          </a:prstGeom>
          <a:noFill/>
          <a:ln w="12700" algn="ctr">
            <a:noFill/>
            <a:round/>
            <a:headEnd/>
            <a:tailEnd/>
          </a:ln>
        </p:spPr>
      </p:cxnSp>
      <p:sp>
        <p:nvSpPr>
          <p:cNvPr id="9" name="Text Box 128"/>
          <p:cNvSpPr txBox="1">
            <a:spLocks noChangeArrowheads="1"/>
          </p:cNvSpPr>
          <p:nvPr/>
        </p:nvSpPr>
        <p:spPr bwMode="auto">
          <a:xfrm>
            <a:off x="5943600" y="1828800"/>
            <a:ext cx="1752600" cy="3687163"/>
          </a:xfrm>
          <a:prstGeom prst="rect">
            <a:avLst/>
          </a:prstGeom>
          <a:noFill/>
          <a:ln w="12700" algn="ctr">
            <a:noFill/>
            <a:miter lim="800000"/>
            <a:headEnd/>
            <a:tailEnd/>
          </a:ln>
        </p:spPr>
        <p:txBody>
          <a:bodyPr>
            <a:spAutoFit/>
          </a:bodyPr>
          <a:lstStyle/>
          <a:p>
            <a:pPr marL="119063" indent="-119063">
              <a:spcBef>
                <a:spcPct val="20000"/>
              </a:spcBef>
              <a:buFont typeface="Arial" pitchFamily="34" charset="0"/>
              <a:buChar char="•"/>
              <a:tabLst>
                <a:tab pos="857250" algn="l"/>
              </a:tabLst>
            </a:pPr>
            <a:r>
              <a:rPr lang="en-US" sz="1100" dirty="0" smtClean="0"/>
              <a:t>Favorable President’s Budget Request</a:t>
            </a:r>
            <a:endParaRPr lang="en-US" sz="700" dirty="0"/>
          </a:p>
          <a:p>
            <a:pPr marL="119063" indent="-119063">
              <a:spcBef>
                <a:spcPct val="20000"/>
              </a:spcBef>
              <a:tabLst>
                <a:tab pos="857250" algn="l"/>
              </a:tabLst>
            </a:pPr>
            <a:endParaRPr lang="en-US" sz="800" dirty="0"/>
          </a:p>
          <a:p>
            <a:pPr marL="119063" indent="-119063">
              <a:spcBef>
                <a:spcPct val="20000"/>
              </a:spcBef>
              <a:buFontTx/>
              <a:buChar char="•"/>
              <a:tabLst>
                <a:tab pos="857250" algn="l"/>
              </a:tabLst>
            </a:pPr>
            <a:endParaRPr lang="en-US" sz="1100" dirty="0" smtClean="0"/>
          </a:p>
          <a:p>
            <a:pPr marL="119063" indent="-119063">
              <a:spcBef>
                <a:spcPct val="20000"/>
              </a:spcBef>
              <a:buFontTx/>
              <a:buChar char="•"/>
              <a:tabLst>
                <a:tab pos="857250" algn="l"/>
              </a:tabLst>
            </a:pPr>
            <a:endParaRPr lang="en-US" sz="1100" dirty="0" smtClean="0"/>
          </a:p>
          <a:p>
            <a:pPr marL="119063" indent="-119063">
              <a:spcBef>
                <a:spcPct val="20000"/>
              </a:spcBef>
              <a:buFontTx/>
              <a:buChar char="•"/>
              <a:tabLst>
                <a:tab pos="857250" algn="l"/>
              </a:tabLst>
            </a:pPr>
            <a:endParaRPr lang="en-US" sz="1100" dirty="0" smtClean="0"/>
          </a:p>
          <a:p>
            <a:pPr marL="119063" indent="-119063">
              <a:spcBef>
                <a:spcPct val="20000"/>
              </a:spcBef>
              <a:buFontTx/>
              <a:buChar char="•"/>
              <a:tabLst>
                <a:tab pos="857250" algn="l"/>
              </a:tabLst>
            </a:pPr>
            <a:r>
              <a:rPr lang="en-US" sz="1100" dirty="0" smtClean="0"/>
              <a:t>$1.8M up from FY10, but less than cost of living</a:t>
            </a:r>
            <a:endParaRPr lang="en-US" sz="1100" dirty="0"/>
          </a:p>
          <a:p>
            <a:pPr marL="119063" indent="-119063">
              <a:spcBef>
                <a:spcPct val="20000"/>
              </a:spcBef>
              <a:tabLst>
                <a:tab pos="857250" algn="l"/>
              </a:tabLst>
            </a:pPr>
            <a:endParaRPr lang="en-US" sz="800" dirty="0"/>
          </a:p>
          <a:p>
            <a:pPr marL="119063" indent="-119063">
              <a:spcBef>
                <a:spcPct val="20000"/>
              </a:spcBef>
              <a:buFontTx/>
              <a:buChar char="•"/>
              <a:tabLst>
                <a:tab pos="857250" algn="l"/>
              </a:tabLst>
            </a:pPr>
            <a:endParaRPr lang="en-US" sz="1100" dirty="0" smtClean="0"/>
          </a:p>
          <a:p>
            <a:pPr marL="119063" indent="-119063">
              <a:spcBef>
                <a:spcPct val="20000"/>
              </a:spcBef>
              <a:buFontTx/>
              <a:buChar char="•"/>
              <a:tabLst>
                <a:tab pos="857250" algn="l"/>
              </a:tabLst>
            </a:pPr>
            <a:endParaRPr lang="en-US" sz="1100" dirty="0" smtClean="0"/>
          </a:p>
          <a:p>
            <a:pPr marL="119063" indent="-119063">
              <a:spcBef>
                <a:spcPct val="20000"/>
              </a:spcBef>
              <a:buFontTx/>
              <a:buChar char="•"/>
              <a:tabLst>
                <a:tab pos="857250" algn="l"/>
              </a:tabLst>
            </a:pPr>
            <a:endParaRPr lang="en-US" sz="1100" dirty="0" smtClean="0"/>
          </a:p>
          <a:p>
            <a:pPr marL="119063" indent="-119063">
              <a:spcBef>
                <a:spcPct val="20000"/>
              </a:spcBef>
              <a:buFontTx/>
              <a:buChar char="•"/>
              <a:tabLst>
                <a:tab pos="857250" algn="l"/>
              </a:tabLst>
            </a:pPr>
            <a:endParaRPr lang="en-US" sz="1100" dirty="0" smtClean="0"/>
          </a:p>
          <a:p>
            <a:pPr marL="119063" indent="-119063">
              <a:spcBef>
                <a:spcPct val="20000"/>
              </a:spcBef>
              <a:buFontTx/>
              <a:buChar char="•"/>
              <a:tabLst>
                <a:tab pos="857250" algn="l"/>
              </a:tabLst>
            </a:pPr>
            <a:r>
              <a:rPr lang="en-US" sz="1100" dirty="0" smtClean="0"/>
              <a:t>$2M pressure</a:t>
            </a:r>
            <a:endParaRPr lang="en-US" sz="1100" dirty="0"/>
          </a:p>
          <a:p>
            <a:pPr marL="119063" indent="-119063">
              <a:spcBef>
                <a:spcPct val="20000"/>
              </a:spcBef>
              <a:tabLst>
                <a:tab pos="857250" algn="l"/>
              </a:tabLst>
            </a:pPr>
            <a:endParaRPr lang="en-US" sz="1100" dirty="0"/>
          </a:p>
          <a:p>
            <a:pPr marL="119063" indent="-119063">
              <a:spcBef>
                <a:spcPct val="20000"/>
              </a:spcBef>
              <a:tabLst>
                <a:tab pos="857250" algn="l"/>
              </a:tabLst>
            </a:pPr>
            <a:endParaRPr lang="en-US" sz="1100" dirty="0">
              <a:solidFill>
                <a:srgbClr val="000000"/>
              </a:solidFill>
            </a:endParaRPr>
          </a:p>
          <a:p>
            <a:pPr marL="119063" indent="-119063">
              <a:spcBef>
                <a:spcPct val="20000"/>
              </a:spcBef>
              <a:tabLst>
                <a:tab pos="857250" algn="l"/>
              </a:tabLst>
            </a:pPr>
            <a:endParaRPr lang="en-US" sz="700" dirty="0"/>
          </a:p>
          <a:p>
            <a:pPr marL="119063" indent="-119063">
              <a:spcBef>
                <a:spcPct val="20000"/>
              </a:spcBef>
              <a:tabLst>
                <a:tab pos="857250" algn="l"/>
              </a:tabLst>
            </a:pPr>
            <a:endParaRPr lang="en-US" sz="700" dirty="0"/>
          </a:p>
          <a:p>
            <a:pPr marL="119063" indent="-119063">
              <a:spcBef>
                <a:spcPct val="20000"/>
              </a:spcBef>
              <a:buFontTx/>
              <a:buChar char="•"/>
              <a:tabLst>
                <a:tab pos="857250" algn="l"/>
              </a:tabLst>
            </a:pPr>
            <a:endParaRPr lang="en-US" sz="700" dirty="0">
              <a:solidFill>
                <a:srgbClr val="FF0000"/>
              </a:solidFill>
            </a:endParaRPr>
          </a:p>
        </p:txBody>
      </p:sp>
      <p:sp>
        <p:nvSpPr>
          <p:cNvPr id="10" name="TextBox 9"/>
          <p:cNvSpPr txBox="1"/>
          <p:nvPr/>
        </p:nvSpPr>
        <p:spPr>
          <a:xfrm>
            <a:off x="6629400" y="3657600"/>
            <a:ext cx="2514600" cy="523220"/>
          </a:xfrm>
          <a:prstGeom prst="rect">
            <a:avLst/>
          </a:prstGeom>
          <a:solidFill>
            <a:schemeClr val="bg1"/>
          </a:solidFill>
        </p:spPr>
        <p:txBody>
          <a:bodyPr wrap="square" rtlCol="0">
            <a:spAutoFit/>
          </a:bodyPr>
          <a:lstStyle/>
          <a:p>
            <a:r>
              <a:rPr lang="en-US" sz="1400" dirty="0" smtClean="0"/>
              <a:t>Receiving supplemental funding to enable g2p/</a:t>
            </a:r>
            <a:r>
              <a:rPr lang="en-US" sz="1400" dirty="0" err="1" smtClean="0"/>
              <a:t>gep</a:t>
            </a:r>
            <a:endParaRPr 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FY11 Budget and Consequences</a:t>
            </a:r>
            <a:endParaRPr lang="en-US" dirty="0"/>
          </a:p>
        </p:txBody>
      </p:sp>
      <p:sp>
        <p:nvSpPr>
          <p:cNvPr id="3" name="Content Placeholder 2"/>
          <p:cNvSpPr>
            <a:spLocks noGrp="1"/>
          </p:cNvSpPr>
          <p:nvPr>
            <p:ph idx="1"/>
          </p:nvPr>
        </p:nvSpPr>
        <p:spPr>
          <a:xfrm>
            <a:off x="381000" y="990600"/>
            <a:ext cx="8229600" cy="5410200"/>
          </a:xfrm>
        </p:spPr>
        <p:txBody>
          <a:bodyPr/>
          <a:lstStyle/>
          <a:p>
            <a:r>
              <a:rPr lang="en-US" sz="2400" dirty="0" smtClean="0"/>
              <a:t>Continuing Resolution in force for FY11</a:t>
            </a:r>
          </a:p>
          <a:p>
            <a:pPr lvl="1"/>
            <a:r>
              <a:rPr lang="en-US" sz="2400" dirty="0" smtClean="0"/>
              <a:t>“</a:t>
            </a:r>
            <a:r>
              <a:rPr lang="en-US" sz="2000" dirty="0" smtClean="0"/>
              <a:t>6 month” CR (was favorable)</a:t>
            </a:r>
          </a:p>
          <a:p>
            <a:pPr lvl="2"/>
            <a:r>
              <a:rPr lang="en-US" sz="1800" dirty="0" smtClean="0"/>
              <a:t>Started running as planned</a:t>
            </a:r>
          </a:p>
          <a:p>
            <a:pPr lvl="2"/>
            <a:r>
              <a:rPr lang="en-US" sz="1800" dirty="0" smtClean="0"/>
              <a:t>Anticipate running at least through end of March</a:t>
            </a:r>
          </a:p>
          <a:p>
            <a:pPr lvl="2"/>
            <a:r>
              <a:rPr lang="en-US" sz="1800" dirty="0" smtClean="0"/>
              <a:t>Will seek to complete running through mid-May if possible (decide by March 1)</a:t>
            </a:r>
          </a:p>
          <a:p>
            <a:pPr lvl="2"/>
            <a:r>
              <a:rPr lang="en-US" sz="1800" dirty="0" smtClean="0"/>
              <a:t>12 </a:t>
            </a:r>
            <a:r>
              <a:rPr lang="en-US" sz="1800" dirty="0" err="1" smtClean="0"/>
              <a:t>GeV</a:t>
            </a:r>
            <a:r>
              <a:rPr lang="en-US" sz="1800" dirty="0" smtClean="0"/>
              <a:t> Project has ridden 4 months OK</a:t>
            </a:r>
          </a:p>
          <a:p>
            <a:pPr lvl="1"/>
            <a:endParaRPr lang="en-US" sz="600" dirty="0" smtClean="0"/>
          </a:p>
          <a:p>
            <a:pPr lvl="1"/>
            <a:r>
              <a:rPr lang="en-US" sz="2000" dirty="0" smtClean="0"/>
              <a:t>“12 month” CR, ( or worse ???)</a:t>
            </a:r>
          </a:p>
          <a:p>
            <a:pPr lvl="1"/>
            <a:r>
              <a:rPr lang="en-US" sz="2000" dirty="0" smtClean="0"/>
              <a:t>We are uncertain about conditions of CR</a:t>
            </a:r>
          </a:p>
          <a:p>
            <a:pPr lvl="2"/>
            <a:r>
              <a:rPr lang="en-US" sz="1800" dirty="0" smtClean="0"/>
              <a:t>Will need to contemplate curtailing running</a:t>
            </a:r>
          </a:p>
          <a:p>
            <a:pPr lvl="2"/>
            <a:r>
              <a:rPr lang="en-US" sz="1800" dirty="0" smtClean="0"/>
              <a:t>May need major reduction in 12 </a:t>
            </a:r>
            <a:r>
              <a:rPr lang="en-US" sz="1800" dirty="0" err="1" smtClean="0"/>
              <a:t>GeV</a:t>
            </a:r>
            <a:r>
              <a:rPr lang="en-US" sz="1800" dirty="0" smtClean="0"/>
              <a:t> Project work, major delay</a:t>
            </a:r>
          </a:p>
          <a:p>
            <a:pPr lvl="2">
              <a:buNone/>
            </a:pPr>
            <a:r>
              <a:rPr lang="en-US" sz="1800" dirty="0" smtClean="0"/>
              <a:t>But                 ONP has been very supportive</a:t>
            </a:r>
          </a:p>
          <a:p>
            <a:pPr lvl="2" algn="ctr">
              <a:buNone/>
            </a:pPr>
            <a:r>
              <a:rPr lang="en-US" sz="1800" dirty="0" smtClean="0"/>
              <a:t>12 </a:t>
            </a:r>
            <a:r>
              <a:rPr lang="en-US" sz="1800" dirty="0" err="1" smtClean="0"/>
              <a:t>GeV</a:t>
            </a:r>
            <a:r>
              <a:rPr lang="en-US" sz="1800" dirty="0" smtClean="0"/>
              <a:t> Project is very high priority in the department</a:t>
            </a:r>
          </a:p>
          <a:p>
            <a:pPr lvl="2" algn="ctr">
              <a:buNone/>
            </a:pPr>
            <a:r>
              <a:rPr lang="en-US" sz="1800" dirty="0" smtClean="0"/>
              <a:t>The value of the 6 </a:t>
            </a:r>
            <a:r>
              <a:rPr lang="en-US" sz="1800" dirty="0" err="1" smtClean="0"/>
              <a:t>GeV</a:t>
            </a:r>
            <a:r>
              <a:rPr lang="en-US" sz="1800" dirty="0" smtClean="0"/>
              <a:t> Program is recognized</a:t>
            </a:r>
          </a:p>
          <a:p>
            <a:r>
              <a:rPr lang="en-US" sz="2400" dirty="0" smtClean="0"/>
              <a:t>We have no guidance yet on FY12</a:t>
            </a: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5613" marR="0" indent="-455613" algn="l" defTabSz="914400" rtl="0" eaLnBrk="0" fontAlgn="base" latinLnBrk="0" hangingPunct="0">
          <a:lnSpc>
            <a:spcPct val="100000"/>
          </a:lnSpc>
          <a:spcBef>
            <a:spcPct val="0"/>
          </a:spcBef>
          <a:spcAft>
            <a:spcPct val="0"/>
          </a:spcAft>
          <a:buClrTx/>
          <a:buSzTx/>
          <a:buFontTx/>
          <a:buNone/>
          <a:tabLst>
            <a:tab pos="857250" algn="l"/>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5613" marR="0" indent="-455613" algn="l" defTabSz="914400" rtl="0" eaLnBrk="0" fontAlgn="base" latinLnBrk="0" hangingPunct="0">
          <a:lnSpc>
            <a:spcPct val="100000"/>
          </a:lnSpc>
          <a:spcBef>
            <a:spcPct val="0"/>
          </a:spcBef>
          <a:spcAft>
            <a:spcPct val="0"/>
          </a:spcAft>
          <a:buClrTx/>
          <a:buSzTx/>
          <a:buFontTx/>
          <a:buNone/>
          <a:tabLst>
            <a:tab pos="857250" algn="l"/>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5613" marR="0" indent="-455613" algn="l" defTabSz="914400" rtl="0" eaLnBrk="0" fontAlgn="base" latinLnBrk="0" hangingPunct="0">
          <a:lnSpc>
            <a:spcPct val="100000"/>
          </a:lnSpc>
          <a:spcBef>
            <a:spcPct val="0"/>
          </a:spcBef>
          <a:spcAft>
            <a:spcPct val="0"/>
          </a:spcAft>
          <a:buClrTx/>
          <a:buSzTx/>
          <a:buFontTx/>
          <a:buNone/>
          <a:tabLst>
            <a:tab pos="857250" algn="l"/>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5613" marR="0" indent="-455613" algn="l" defTabSz="914400" rtl="0" eaLnBrk="0" fontAlgn="base" latinLnBrk="0" hangingPunct="0">
          <a:lnSpc>
            <a:spcPct val="100000"/>
          </a:lnSpc>
          <a:spcBef>
            <a:spcPct val="0"/>
          </a:spcBef>
          <a:spcAft>
            <a:spcPct val="0"/>
          </a:spcAft>
          <a:buClrTx/>
          <a:buSzTx/>
          <a:buFontTx/>
          <a:buNone/>
          <a:tabLst>
            <a:tab pos="857250" algn="l"/>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5613" marR="0" indent="-455613" algn="l" defTabSz="914400" rtl="0" eaLnBrk="0" fontAlgn="base" latinLnBrk="0" hangingPunct="0">
          <a:lnSpc>
            <a:spcPct val="100000"/>
          </a:lnSpc>
          <a:spcBef>
            <a:spcPct val="0"/>
          </a:spcBef>
          <a:spcAft>
            <a:spcPct val="0"/>
          </a:spcAft>
          <a:buClrTx/>
          <a:buSzTx/>
          <a:buFontTx/>
          <a:buNone/>
          <a:tabLst>
            <a:tab pos="857250" algn="l"/>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5613" marR="0" indent="-455613" algn="l" defTabSz="914400" rtl="0" eaLnBrk="0" fontAlgn="base" latinLnBrk="0" hangingPunct="0">
          <a:lnSpc>
            <a:spcPct val="100000"/>
          </a:lnSpc>
          <a:spcBef>
            <a:spcPct val="0"/>
          </a:spcBef>
          <a:spcAft>
            <a:spcPct val="0"/>
          </a:spcAft>
          <a:buClrTx/>
          <a:buSzTx/>
          <a:buFontTx/>
          <a:buNone/>
          <a:tabLst>
            <a:tab pos="857250" algn="l"/>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5613" marR="0" indent="-455613" algn="l" defTabSz="914400" rtl="0" eaLnBrk="0" fontAlgn="base" latinLnBrk="0" hangingPunct="0">
          <a:lnSpc>
            <a:spcPct val="100000"/>
          </a:lnSpc>
          <a:spcBef>
            <a:spcPct val="0"/>
          </a:spcBef>
          <a:spcAft>
            <a:spcPct val="0"/>
          </a:spcAft>
          <a:buClrTx/>
          <a:buSzTx/>
          <a:buFontTx/>
          <a:buNone/>
          <a:tabLst>
            <a:tab pos="857250" algn="l"/>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5613" marR="0" indent="-455613" algn="l" defTabSz="914400" rtl="0" eaLnBrk="0" fontAlgn="base" latinLnBrk="0" hangingPunct="0">
          <a:lnSpc>
            <a:spcPct val="100000"/>
          </a:lnSpc>
          <a:spcBef>
            <a:spcPct val="0"/>
          </a:spcBef>
          <a:spcAft>
            <a:spcPct val="0"/>
          </a:spcAft>
          <a:buClrTx/>
          <a:buSzTx/>
          <a:buFontTx/>
          <a:buNone/>
          <a:tabLst>
            <a:tab pos="857250" algn="l"/>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29878</TotalTime>
  <Words>1990</Words>
  <Application>Microsoft Office PowerPoint</Application>
  <PresentationFormat>On-screen Show (4:3)</PresentationFormat>
  <Paragraphs>445</Paragraphs>
  <Slides>30</Slides>
  <Notes>18</Notes>
  <HiddenSlides>0</HiddenSlides>
  <MMClips>0</MMClips>
  <ScaleCrop>false</ScaleCrop>
  <HeadingPairs>
    <vt:vector size="4" baseType="variant">
      <vt:variant>
        <vt:lpstr>Theme</vt:lpstr>
      </vt:variant>
      <vt:variant>
        <vt:i4>4</vt:i4>
      </vt:variant>
      <vt:variant>
        <vt:lpstr>Slide Titles</vt:lpstr>
      </vt:variant>
      <vt:variant>
        <vt:i4>30</vt:i4>
      </vt:variant>
    </vt:vector>
  </HeadingPairs>
  <TitlesOfParts>
    <vt:vector size="34" baseType="lpstr">
      <vt:lpstr>Custom Design</vt:lpstr>
      <vt:lpstr>1_Custom Design</vt:lpstr>
      <vt:lpstr>2_Custom Design</vt:lpstr>
      <vt:lpstr>3_Custom Design</vt:lpstr>
      <vt:lpstr>Slide 1</vt:lpstr>
      <vt:lpstr>Outline</vt:lpstr>
      <vt:lpstr>Jefferson Lab At-A-Glance  </vt:lpstr>
      <vt:lpstr>Vision, Mission, Strategy</vt:lpstr>
      <vt:lpstr>Science Strategy for the Future</vt:lpstr>
      <vt:lpstr>Jefferson Lab Strategic Plan</vt:lpstr>
      <vt:lpstr>Jefferson Lab Strategic Plan</vt:lpstr>
      <vt:lpstr>Slide 8</vt:lpstr>
      <vt:lpstr>FY11 Budget and Consequences</vt:lpstr>
      <vt:lpstr>Slide 10</vt:lpstr>
      <vt:lpstr>Technology and Engineering Development Facility</vt:lpstr>
      <vt:lpstr>TEDF+  Project Status</vt:lpstr>
      <vt:lpstr>12 GeV Upgrade Schedule</vt:lpstr>
      <vt:lpstr>ACCELERATOR CONSTRUCTION</vt:lpstr>
      <vt:lpstr>12 GeV Upgrade – Cryomodule Cavity String</vt:lpstr>
      <vt:lpstr>Physics Equipment Construction</vt:lpstr>
      <vt:lpstr>Physics Equipment Construction</vt:lpstr>
      <vt:lpstr>Hall D Status – Dec. 2010</vt:lpstr>
      <vt:lpstr>Upgrade Project Comments</vt:lpstr>
      <vt:lpstr>12 GeV Project Comments </vt:lpstr>
      <vt:lpstr>Existing JLab IR/UV Light Source</vt:lpstr>
      <vt:lpstr>Images while lasing at 100W</vt:lpstr>
      <vt:lpstr>Slide 23</vt:lpstr>
      <vt:lpstr>A Vision for Photon Science at Jefferson Lab</vt:lpstr>
      <vt:lpstr>MEIC : Medium Energy EIC</vt:lpstr>
      <vt:lpstr>EIC Physics Overview</vt:lpstr>
      <vt:lpstr>Slide 27</vt:lpstr>
      <vt:lpstr>EIC Realization Imagined</vt:lpstr>
      <vt:lpstr>EIC Action</vt:lpstr>
      <vt:lpstr>Summary</vt:lpstr>
    </vt:vector>
  </TitlesOfParts>
  <Company>Jefferson 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leemann</dc:creator>
  <cp:lastModifiedBy>sbrown</cp:lastModifiedBy>
  <cp:revision>1996</cp:revision>
  <cp:lastPrinted>2006-02-23T14:13:05Z</cp:lastPrinted>
  <dcterms:created xsi:type="dcterms:W3CDTF">2005-02-22T12:55:31Z</dcterms:created>
  <dcterms:modified xsi:type="dcterms:W3CDTF">2011-01-10T14:01:48Z</dcterms:modified>
</cp:coreProperties>
</file>