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39" r:id="rId4"/>
    <p:sldId id="341" r:id="rId5"/>
    <p:sldId id="346" r:id="rId6"/>
    <p:sldId id="320" r:id="rId7"/>
    <p:sldId id="312" r:id="rId8"/>
    <p:sldId id="340" r:id="rId9"/>
    <p:sldId id="345" r:id="rId10"/>
    <p:sldId id="347" r:id="rId11"/>
    <p:sldId id="348" r:id="rId12"/>
    <p:sldId id="350" r:id="rId13"/>
    <p:sldId id="351" r:id="rId14"/>
    <p:sldId id="352" r:id="rId15"/>
    <p:sldId id="364" r:id="rId16"/>
    <p:sldId id="324" r:id="rId17"/>
    <p:sldId id="325" r:id="rId18"/>
    <p:sldId id="342" r:id="rId19"/>
    <p:sldId id="349" r:id="rId20"/>
    <p:sldId id="334" r:id="rId21"/>
    <p:sldId id="343" r:id="rId22"/>
    <p:sldId id="344" r:id="rId2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Topics" id="{7EE7A41A-7959-47E7-BFA8-6771B9114F5B}">
          <p14:sldIdLst>
            <p14:sldId id="256"/>
            <p14:sldId id="258"/>
          </p14:sldIdLst>
        </p14:section>
        <p14:section name="Why am I Here &amp; Scope Overview" id="{5814CADE-79C2-443E-8058-03F646C07BD9}">
          <p14:sldIdLst>
            <p14:sldId id="339"/>
            <p14:sldId id="341"/>
            <p14:sldId id="346"/>
            <p14:sldId id="320"/>
            <p14:sldId id="312"/>
            <p14:sldId id="340"/>
          </p14:sldIdLst>
        </p14:section>
        <p14:section name="Electrical Scope" id="{FA07F5C2-0D56-40E2-BA78-386C693B0620}">
          <p14:sldIdLst>
            <p14:sldId id="345"/>
            <p14:sldId id="347"/>
            <p14:sldId id="348"/>
          </p14:sldIdLst>
        </p14:section>
        <p14:section name="Cooling Tower" id="{AFEA15AC-2CF9-4585-B9A3-113C1BBF3D34}">
          <p14:sldIdLst>
            <p14:sldId id="350"/>
            <p14:sldId id="351"/>
            <p14:sldId id="352"/>
          </p14:sldIdLst>
        </p14:section>
        <p14:section name="Project Status" id="{A19F0CB9-6F3A-4C8C-841B-98338578A621}">
          <p14:sldIdLst>
            <p14:sldId id="364"/>
          </p14:sldIdLst>
        </p14:section>
        <p14:section name="Project Schedule" id="{390BE06D-C93C-45B0-B114-A8D525649F77}">
          <p14:sldIdLst>
            <p14:sldId id="324"/>
            <p14:sldId id="325"/>
          </p14:sldIdLst>
        </p14:section>
        <p14:section name="Outages &amp; Impacts &amp; ICG" id="{19F4BD59-00D5-469D-A7FC-4ED0FD5572B7}">
          <p14:sldIdLst>
            <p14:sldId id="342"/>
            <p14:sldId id="349"/>
            <p14:sldId id="334"/>
          </p14:sldIdLst>
        </p14:section>
        <p14:section name="Communication Tools" id="{6466C5A9-95D8-43C5-AC18-1FF40AFCDFA1}">
          <p14:sldIdLst>
            <p14:sldId id="343"/>
          </p14:sldIdLst>
        </p14:section>
        <p14:section name="What's Next?" id="{DCCE3FBE-99FB-427C-997D-817B3C9CCED7}">
          <p14:sldIdLst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0" autoAdjust="0"/>
    <p:restoredTop sz="96448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65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9AA24DB2-FFEB-4841-BCF6-B6417D66D6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65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8C549B71-03F7-47FA-A7FC-A94D33A01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990C0809-9038-4F1D-A70A-A8D1A32F085D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1" rIns="93323" bIns="466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3" tIns="46661" rIns="93323" bIns="46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6C18E74B-F677-45EB-8F31-61CAE9B38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E74B-F677-45EB-8F31-61CAE9B3861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E74B-F677-45EB-8F31-61CAE9B3861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2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E5B71-D525-4808-A9FB-87AA5BAECB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E74B-F677-45EB-8F31-61CAE9B3861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8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proposed upgrade of this existing electrical distribution system consists of the following: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•  Provide </a:t>
            </a:r>
            <a:r>
              <a:rPr lang="en-US" dirty="0"/>
              <a:t>750 </a:t>
            </a:r>
            <a:r>
              <a:rPr lang="en-US" dirty="0" err="1"/>
              <a:t>kCMIL</a:t>
            </a:r>
            <a:r>
              <a:rPr lang="en-US" dirty="0"/>
              <a:t> copper type ethylene-propylene rubber (EPR) cable rated for 15 kV with 133% insulation level in each of five loops to replace existing 25 year old cables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•  Provide </a:t>
            </a:r>
            <a:r>
              <a:rPr lang="en-US" dirty="0"/>
              <a:t>a new 15 kV, 1200 A, switchgear lineup for the CHL Compressor Loop consisting of Schedule 40 PVC conduits in a concrete envelope;  a concrete pad for the switchgear and feeders from the switchgear to the </a:t>
            </a:r>
            <a:r>
              <a:rPr lang="en-US" dirty="0" err="1"/>
              <a:t>padmounted</a:t>
            </a:r>
            <a:r>
              <a:rPr lang="en-US" dirty="0"/>
              <a:t> transformers.</a:t>
            </a:r>
          </a:p>
          <a:p>
            <a:pPr lvl="0"/>
            <a:r>
              <a:rPr lang="en-US" dirty="0"/>
              <a:t>Split the North Loop into two loops, the North-East Loop and the North-West Loop and provide a new circuit to supply the new loop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 smtClean="0"/>
              <a:t>•  Remove </a:t>
            </a:r>
            <a:r>
              <a:rPr lang="en-US" dirty="0"/>
              <a:t>existing 480 V, 2500 A circuit breakers from the secondary compartments of </a:t>
            </a:r>
            <a:r>
              <a:rPr lang="en-US" dirty="0" err="1"/>
              <a:t>padmounted</a:t>
            </a:r>
            <a:r>
              <a:rPr lang="en-US" dirty="0"/>
              <a:t> transformers and provide an exterior switchboard adjacent to each of these transformers</a:t>
            </a:r>
            <a:r>
              <a:rPr lang="en-US" dirty="0" smtClean="0"/>
              <a:t>.  Replace </a:t>
            </a:r>
            <a:r>
              <a:rPr lang="en-US" dirty="0"/>
              <a:t>existing 600 V and 4160 V secondary cables from the </a:t>
            </a:r>
            <a:r>
              <a:rPr lang="en-US" dirty="0" err="1"/>
              <a:t>padmounted</a:t>
            </a:r>
            <a:r>
              <a:rPr lang="en-US" dirty="0"/>
              <a:t> transformers to the interior switchboards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 smtClean="0"/>
              <a:t>•  Provide </a:t>
            </a:r>
            <a:r>
              <a:rPr lang="en-US" dirty="0"/>
              <a:t>appropriate 15 kV silicone rubber terminations on each primary cable for terminations onto existing load interrupter switches; terminations shall be manufactured by 3M, 5630K Series or similar by </a:t>
            </a:r>
            <a:r>
              <a:rPr lang="en-US" dirty="0" err="1"/>
              <a:t>Elastimold</a:t>
            </a:r>
            <a:r>
              <a:rPr lang="en-US" dirty="0"/>
              <a:t> or approved equal.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9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4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2826-7093-438F-AEFE-CDE7D7524C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4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914400"/>
          </a:xfrm>
        </p:spPr>
        <p:txBody>
          <a:bodyPr/>
          <a:lstStyle>
            <a:lvl1pPr algn="l">
              <a:defRPr spc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029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67000"/>
            <a:ext cx="7772400" cy="1500187"/>
          </a:xfrm>
        </p:spPr>
        <p:txBody>
          <a:bodyPr anchor="b"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667000" y="6477000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600" i="1" dirty="0" smtClean="0">
                <a:solidFill>
                  <a:schemeClr val="bg1"/>
                </a:solidFill>
                <a:latin typeface="Arial" charset="0"/>
              </a:rPr>
              <a:t>UIM  CD-2 /3A IPR  6-7 May 2014                Page </a:t>
            </a:r>
            <a:fld id="{E82BCC8A-16FE-45C7-846A-C76C5AA0701D}" type="slidenum">
              <a:rPr lang="en-US" sz="600" i="1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napier@jlab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c.jlab.org/cgi-bin/infrastructure/Outage/OutageView" TargetMode="External"/><Relationship Id="rId7" Type="http://schemas.openxmlformats.org/officeDocument/2006/relationships/hyperlink" Target="mailto:uimicg@jlab.org" TargetMode="External"/><Relationship Id="rId2" Type="http://schemas.openxmlformats.org/officeDocument/2006/relationships/hyperlink" Target="http://www.jlab.org/fm/construction/UIM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web.acc.jlab.org/calendar/" TargetMode="External"/><Relationship Id="rId5" Type="http://schemas.openxmlformats.org/officeDocument/2006/relationships/hyperlink" Target="http://devweb.acc.jlab.org/CSUEApps/tatl/atlis.php" TargetMode="External"/><Relationship Id="rId4" Type="http://schemas.openxmlformats.org/officeDocument/2006/relationships/hyperlink" Target="http://devweb.acc.jlab.org/CSUEApps/atlis/atlis.ph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752600"/>
          </a:xfrm>
        </p:spPr>
        <p:txBody>
          <a:bodyPr/>
          <a:lstStyle/>
          <a:p>
            <a:r>
              <a:rPr lang="en-US" sz="3200" spc="-15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3200" spc="-15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3200" spc="-150" dirty="0" smtClean="0">
                <a:solidFill>
                  <a:schemeClr val="tx1"/>
                </a:solidFill>
                <a:latin typeface="Arial" pitchFamily="34" charset="0"/>
              </a:rPr>
              <a:t>Utilities Infrastructure Modernization (UIM) Project</a:t>
            </a:r>
            <a:br>
              <a:rPr lang="en-US" sz="3200" spc="-15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3200" spc="-150" dirty="0">
                <a:solidFill>
                  <a:schemeClr val="tx1"/>
                </a:solidFill>
              </a:rPr>
              <a:t/>
            </a:r>
            <a:br>
              <a:rPr lang="en-US" sz="3200" spc="-150" dirty="0">
                <a:solidFill>
                  <a:schemeClr val="tx1"/>
                </a:solidFill>
              </a:rPr>
            </a:br>
            <a:endParaRPr lang="en-US" sz="3200" spc="-15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6126" y="4648200"/>
            <a:ext cx="2537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Dianne Napier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dnapier@jlab.org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x7475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133600"/>
          </a:xfrm>
        </p:spPr>
        <p:txBody>
          <a:bodyPr/>
          <a:lstStyle/>
          <a:p>
            <a:r>
              <a:rPr lang="en-US" sz="4000" spc="-150" dirty="0"/>
              <a:t>Interface Coordination Group</a:t>
            </a:r>
            <a:br>
              <a:rPr lang="en-US" sz="4000" spc="-150" dirty="0"/>
            </a:br>
            <a:r>
              <a:rPr lang="en-US" sz="4000" spc="-150" dirty="0"/>
              <a:t>Kick-Off </a:t>
            </a:r>
            <a:r>
              <a:rPr lang="en-US" sz="4000" spc="-150" dirty="0" smtClean="0"/>
              <a:t>Meeting</a:t>
            </a:r>
          </a:p>
          <a:p>
            <a:endParaRPr lang="en-US" sz="1000" spc="-150" dirty="0" smtClean="0"/>
          </a:p>
          <a:p>
            <a:r>
              <a:rPr lang="en-US" sz="3000" spc="-150" dirty="0" smtClean="0"/>
              <a:t>May 9, 2014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Electrical Distribution Upgrade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1800" b="1" dirty="0" smtClean="0"/>
              <a:t>Scope:  </a:t>
            </a:r>
            <a:r>
              <a:rPr lang="en-US" sz="1600" dirty="0" smtClean="0"/>
              <a:t>Upgrade primary and secondary Accelerator Site feeders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Replacement of 36 primary segments and 30 secondary segments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Replaces aluminum primary conductors with copper – increases capacity from 10.5 kVA to 13.5 kVA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Create new CHL-2 loop by moving CHL 480V load from South Loop.  This reduces South Loop Load.  CHL-1 and CHL-2 will be independent.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Split North loop into a Northeast and Northwest loop to reduce load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Install switchboards adjacent to transformers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806808" cy="16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Electrical Distribution Upgrade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334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Schedule</a:t>
            </a:r>
          </a:p>
          <a:p>
            <a:pPr marL="515938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Estimated Schedule </a:t>
            </a:r>
            <a:r>
              <a:rPr lang="en-US" sz="1800" dirty="0"/>
              <a:t>Duration– 4 months (2 – 8 week durations)</a:t>
            </a:r>
          </a:p>
          <a:p>
            <a:pPr marL="515938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Construction Phasing (aligned with Accelerator Downs)</a:t>
            </a:r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Phase 1:  May 15 – September 1, 2014  </a:t>
            </a:r>
            <a:endParaRPr lang="en-US" sz="1800" dirty="0">
              <a:solidFill>
                <a:srgbClr val="000000"/>
              </a:solidFill>
            </a:endParaRPr>
          </a:p>
          <a:p>
            <a:pPr marL="1204913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Replace </a:t>
            </a:r>
            <a:r>
              <a:rPr lang="en-US" sz="1800" dirty="0"/>
              <a:t>accelerator primary and secondary electric feeders and provide increased capacity for electric </a:t>
            </a:r>
            <a:r>
              <a:rPr lang="en-US" sz="1800" dirty="0" smtClean="0"/>
              <a:t>transfer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800" dirty="0"/>
              <a:t>Primary and Secondary Power Feeder Replacement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800" dirty="0" smtClean="0"/>
              <a:t>Secondary </a:t>
            </a:r>
            <a:r>
              <a:rPr lang="en-US" sz="1800" dirty="0"/>
              <a:t>Substation Modifications to incorporate exterior pad mounted </a:t>
            </a:r>
            <a:r>
              <a:rPr lang="en-US" sz="1800" dirty="0" smtClean="0"/>
              <a:t>switchboards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endParaRPr lang="en-US" sz="1800" dirty="0"/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Phase 2:  June 1 – August 3, 2015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800" dirty="0"/>
              <a:t>Any work not accomplished in phase II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800" dirty="0"/>
              <a:t>Add Switchgear at CHL 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800" dirty="0"/>
              <a:t>33MVA Substation Integration (cables &amp; connections)</a:t>
            </a:r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Float:  FY15 Accelerator Run-time is flexible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68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Cooling Tower Upgrade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1430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81" y="1676400"/>
            <a:ext cx="87073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6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Cooling Tower Upgrade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Scope:</a:t>
            </a:r>
            <a:r>
              <a:rPr lang="en-US" sz="1800" dirty="0" smtClean="0"/>
              <a:t>   Replace cooling tower cells past service life that support Accelerator and 	Experimental Hall Operations</a:t>
            </a:r>
          </a:p>
          <a:p>
            <a:pPr marL="0" indent="0">
              <a:buNone/>
            </a:pPr>
            <a:endParaRPr lang="en-US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u="sng" dirty="0" smtClean="0"/>
              <a:t>South Access Towers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Replace existing 3 towers with 2 larger towers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Install a maintenance tower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Install new header that will connect ARC towers and LINAC towers to create a South Access Building Tower Plant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u="sng" dirty="0" smtClean="0"/>
              <a:t>North Access Towers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Replace existing 5 towers (including ESR) with 3 larger towers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Install a maintenance tower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Install new header will connect ARC Towers </a:t>
            </a:r>
            <a:r>
              <a:rPr lang="en-US" sz="1800" dirty="0"/>
              <a:t>and LINAC towers to create a </a:t>
            </a:r>
            <a:r>
              <a:rPr lang="en-US" sz="1800" dirty="0" smtClean="0"/>
              <a:t>North Access </a:t>
            </a:r>
            <a:r>
              <a:rPr lang="en-US" sz="1800" dirty="0"/>
              <a:t>Building Tower </a:t>
            </a:r>
            <a:r>
              <a:rPr lang="en-US" sz="1800" dirty="0" smtClean="0"/>
              <a:t>Plant</a:t>
            </a:r>
            <a:endParaRPr lang="en-US" sz="18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Install piping to connect ESR/4KW loads to North Access Towers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u="sng" dirty="0" smtClean="0"/>
              <a:t>End Station Towers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 Replace existing towers with equivalent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Cooling Tower Upgrade Schedule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334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Schedule</a:t>
            </a:r>
            <a:endParaRPr lang="en-US" sz="1800" b="1" dirty="0">
              <a:solidFill>
                <a:srgbClr val="000000"/>
              </a:solidFill>
            </a:endParaRPr>
          </a:p>
          <a:p>
            <a:pPr marL="515938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Estimated Schedule Duration– </a:t>
            </a:r>
            <a:r>
              <a:rPr lang="en-US" sz="1800" dirty="0" smtClean="0"/>
              <a:t>13 months </a:t>
            </a:r>
          </a:p>
          <a:p>
            <a:pPr marL="515938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Construction </a:t>
            </a:r>
            <a:r>
              <a:rPr lang="en-US" sz="1800" dirty="0">
                <a:solidFill>
                  <a:srgbClr val="000000"/>
                </a:solidFill>
              </a:rPr>
              <a:t>Phasing (aligned with Accelerator Downs)</a:t>
            </a:r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Phase 1:  </a:t>
            </a:r>
            <a:r>
              <a:rPr lang="en-US" sz="1800" dirty="0" smtClean="0">
                <a:solidFill>
                  <a:srgbClr val="000000"/>
                </a:solidFill>
              </a:rPr>
              <a:t>Anticipated Award – June/July 2014  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North &amp; South Access Header Modifications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North &amp; South Access Maintenance Towers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End Station Cooling Tower Replacement</a:t>
            </a:r>
          </a:p>
          <a:p>
            <a:pPr marL="747713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Phase </a:t>
            </a:r>
            <a:r>
              <a:rPr lang="en-US" sz="1800" dirty="0">
                <a:solidFill>
                  <a:srgbClr val="000000"/>
                </a:solidFill>
              </a:rPr>
              <a:t>2:  </a:t>
            </a:r>
            <a:r>
              <a:rPr lang="en-US" sz="1800" dirty="0" smtClean="0">
                <a:solidFill>
                  <a:srgbClr val="000000"/>
                </a:solidFill>
              </a:rPr>
              <a:t>Starts once header modifications &amp; maintenance towers are installed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North </a:t>
            </a:r>
            <a:r>
              <a:rPr lang="en-US" sz="1800" dirty="0"/>
              <a:t>Access Towers – Demolition &amp; Installation of new towers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South Access Towers – Demolition &amp; Installation of new towers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Extension of Condenser Water Piping to ESR/4KW from North Access Towers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Demolition of ESR Towers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802188" algn="l"/>
              </a:tabLst>
            </a:pPr>
            <a:r>
              <a:rPr lang="en-US" sz="3200" dirty="0" smtClean="0"/>
              <a:t>Project Status – Phase 3A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Electrical Distribution – </a:t>
            </a:r>
            <a:r>
              <a:rPr lang="en-US" sz="1600" b="1" i="1" dirty="0" smtClean="0">
                <a:solidFill>
                  <a:srgbClr val="FF0000"/>
                </a:solidFill>
              </a:rPr>
              <a:t>PHASE 3A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Bids in hand; ready for award upon CD-3A (anticipated May 21, 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Accelerator construction availability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May 2014 thru August 2014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June 2015 thru August 2015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Cooling Towers – </a:t>
            </a:r>
            <a:r>
              <a:rPr lang="en-US" sz="1600" b="1" i="1" dirty="0" smtClean="0">
                <a:solidFill>
                  <a:srgbClr val="FF0000"/>
                </a:solidFill>
              </a:rPr>
              <a:t>PHASE 3A/3B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IFB Issued, Site visit 5/12/14, Bid Opening 6/13/14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Estimated Construction Award – July 2014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Communications Upgrade – </a:t>
            </a:r>
            <a:r>
              <a:rPr lang="en-US" sz="1600" b="1" i="1" dirty="0" smtClean="0">
                <a:solidFill>
                  <a:srgbClr val="FF0000"/>
                </a:solidFill>
              </a:rPr>
              <a:t>PHASE 3A </a:t>
            </a:r>
            <a:endParaRPr lang="en-US" sz="1600" b="1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Procurement - Equipment BOM established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Estimated </a:t>
            </a:r>
            <a:r>
              <a:rPr lang="en-US" sz="1600" dirty="0"/>
              <a:t>Construction </a:t>
            </a:r>
            <a:r>
              <a:rPr lang="en-US" sz="1600" dirty="0" smtClean="0"/>
              <a:t>Start </a:t>
            </a:r>
            <a:r>
              <a:rPr lang="en-US" sz="1600" dirty="0"/>
              <a:t>– </a:t>
            </a:r>
            <a:r>
              <a:rPr lang="en-US" sz="1600" dirty="0" smtClean="0"/>
              <a:t>June 2014</a:t>
            </a:r>
          </a:p>
          <a:p>
            <a:pPr marL="457200" lvl="1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94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Schedule</a:t>
            </a:r>
            <a:endParaRPr lang="en-US" dirty="0"/>
          </a:p>
        </p:txBody>
      </p:sp>
      <p:pic>
        <p:nvPicPr>
          <p:cNvPr id="3" name="Picture 2" descr="PDF Architect  - [UIM Cost Profile 29 April 14 PMK Rev B]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6747" r="11496" b="7032"/>
          <a:stretch/>
        </p:blipFill>
        <p:spPr>
          <a:xfrm>
            <a:off x="152400" y="914400"/>
            <a:ext cx="8760539" cy="547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Accelerator Three Year Schedule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160" y="904874"/>
            <a:ext cx="7675640" cy="548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Summer 2014 SAD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r>
              <a:rPr lang="en-US" b="1" dirty="0" smtClean="0"/>
              <a:t>Electrical</a:t>
            </a:r>
            <a:r>
              <a:rPr lang="en-US" dirty="0" smtClean="0"/>
              <a:t> – Phase 1 work (Planning for July/August Timeframes)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2200" dirty="0"/>
              <a:t>Replace accelerator primary and secondary electric feeders and provide increased capacity for electric transfer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2200" dirty="0"/>
              <a:t>Primary and Secondary Power Feeder Replacement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2200" dirty="0"/>
              <a:t>Secondary Substation Modifications to incorporate exterior pad mounted switchboards</a:t>
            </a:r>
          </a:p>
          <a:p>
            <a:pPr lvl="1"/>
            <a:r>
              <a:rPr lang="en-US" sz="2200" dirty="0" smtClean="0"/>
              <a:t>(8 weeks to accomplish this scope)</a:t>
            </a:r>
          </a:p>
          <a:p>
            <a:pPr lvl="1"/>
            <a:r>
              <a:rPr lang="en-US" sz="2200" dirty="0"/>
              <a:t>The Emergency Power loop supports Critical Accelerator Systems: </a:t>
            </a:r>
            <a:r>
              <a:rPr lang="en-US" sz="2200" dirty="0" smtClean="0"/>
              <a:t>Safety</a:t>
            </a:r>
            <a:r>
              <a:rPr lang="en-US" sz="2200" dirty="0"/>
              <a:t>, Vacuum, Tunnel </a:t>
            </a:r>
            <a:r>
              <a:rPr lang="en-US" sz="2200" dirty="0" err="1"/>
              <a:t>LHe</a:t>
            </a:r>
            <a:r>
              <a:rPr lang="en-US" sz="2200" dirty="0"/>
              <a:t> tunnel </a:t>
            </a:r>
            <a:r>
              <a:rPr lang="en-US" sz="2200" dirty="0" smtClean="0"/>
              <a:t>inventory…</a:t>
            </a:r>
          </a:p>
          <a:p>
            <a:pPr lvl="2"/>
            <a:r>
              <a:rPr lang="en-US" sz="2200" dirty="0" smtClean="0"/>
              <a:t>Power </a:t>
            </a:r>
            <a:r>
              <a:rPr lang="en-US" sz="2200" dirty="0"/>
              <a:t>will </a:t>
            </a:r>
            <a:r>
              <a:rPr lang="en-US" sz="2200" dirty="0">
                <a:solidFill>
                  <a:srgbClr val="CC3333"/>
                </a:solidFill>
              </a:rPr>
              <a:t>NOT </a:t>
            </a:r>
            <a:r>
              <a:rPr lang="en-US" sz="2200" dirty="0"/>
              <a:t>be interrupted to these system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u="sng" dirty="0" smtClean="0"/>
              <a:t>Impacted areas</a:t>
            </a:r>
            <a:r>
              <a:rPr lang="en-US" sz="2200" dirty="0" smtClean="0"/>
              <a:t>: Accelerator Site…</a:t>
            </a:r>
          </a:p>
          <a:p>
            <a:pPr marL="514350" lvl="1" indent="0">
              <a:buNone/>
            </a:pPr>
            <a:endParaRPr lang="en-US" sz="1200" dirty="0"/>
          </a:p>
          <a:p>
            <a:r>
              <a:rPr lang="en-US" b="1" dirty="0" smtClean="0"/>
              <a:t>Mechanical </a:t>
            </a:r>
            <a:r>
              <a:rPr lang="en-US" dirty="0"/>
              <a:t>– </a:t>
            </a:r>
            <a:r>
              <a:rPr lang="en-US" dirty="0" smtClean="0"/>
              <a:t>Headers &amp; </a:t>
            </a:r>
            <a:r>
              <a:rPr lang="en-US" dirty="0"/>
              <a:t>M</a:t>
            </a:r>
            <a:r>
              <a:rPr lang="en-US" dirty="0" smtClean="0"/>
              <a:t>aintenance Tower; End Stations</a:t>
            </a:r>
          </a:p>
          <a:p>
            <a:pPr lvl="1"/>
            <a:r>
              <a:rPr lang="en-US" sz="2200" u="sng" dirty="0" smtClean="0"/>
              <a:t>Impacted areas</a:t>
            </a:r>
            <a:r>
              <a:rPr lang="en-US" sz="2200" dirty="0" smtClean="0"/>
              <a:t>: 1 week outage to do header connections…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Electrical - North Loop – Bldg Outage Analysis</a:t>
            </a:r>
            <a:endParaRPr lang="en-US" sz="32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71184"/>
              </p:ext>
            </p:extLst>
          </p:nvPr>
        </p:nvGraphicFramePr>
        <p:xfrm>
          <a:off x="152400" y="914400"/>
          <a:ext cx="8690787" cy="41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11791827" imgH="4991072" progId="Excel.Sheet.12">
                  <p:embed/>
                </p:oleObj>
              </mc:Choice>
              <mc:Fallback>
                <p:oleObj name="Worksheet" r:id="rId4" imgW="11791827" imgH="499107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690787" cy="414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0773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Sample Analysis– next meeting to review each analysis with affected users/systems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000" dirty="0" smtClean="0"/>
              <a:t>Why am I here?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Project </a:t>
            </a:r>
            <a:r>
              <a:rPr lang="en-US" sz="3000" dirty="0"/>
              <a:t>Overview/Scope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Project Organization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Project Schedule</a:t>
            </a:r>
            <a:endParaRPr lang="en-US" sz="3000" dirty="0"/>
          </a:p>
          <a:p>
            <a:pPr>
              <a:spcBef>
                <a:spcPts val="1800"/>
              </a:spcBef>
            </a:pPr>
            <a:r>
              <a:rPr lang="en-US" sz="3000" dirty="0" smtClean="0"/>
              <a:t>Outages, Impacted Groups, &amp; Identify Representatives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Communication Tools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Interface Coordination Group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24400" y="40386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Tony </a:t>
            </a:r>
            <a:r>
              <a:rPr lang="en-US" sz="1200" b="1" dirty="0" err="1" smtClean="0">
                <a:solidFill>
                  <a:schemeClr val="tx1"/>
                </a:solidFill>
                <a:latin typeface="Calibri" pitchFamily="34" charset="0"/>
              </a:rPr>
              <a:t>Reiley</a:t>
            </a:r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(Kirk Davis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Bob Bennett)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SRF</a:t>
            </a:r>
          </a:p>
        </p:txBody>
      </p:sp>
      <p:cxnSp>
        <p:nvCxnSpPr>
          <p:cNvPr id="22" name="Straight Connector 21"/>
          <p:cNvCxnSpPr>
            <a:stCxn id="40" idx="2"/>
          </p:cNvCxnSpPr>
          <p:nvPr/>
        </p:nvCxnSpPr>
        <p:spPr bwMode="auto">
          <a:xfrm>
            <a:off x="4572000" y="2286000"/>
            <a:ext cx="0" cy="1524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990600" y="3810000"/>
            <a:ext cx="7162800" cy="15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3352800" y="990600"/>
            <a:ext cx="2438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Rusty Sprouse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JLab Project Director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352800" y="1828800"/>
            <a:ext cx="2438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Michele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Solaroli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JLab Project Manager</a:t>
            </a:r>
          </a:p>
        </p:txBody>
      </p:sp>
      <p:cxnSp>
        <p:nvCxnSpPr>
          <p:cNvPr id="43" name="Straight Connector 42"/>
          <p:cNvCxnSpPr>
            <a:stCxn id="39" idx="2"/>
            <a:endCxn id="40" idx="0"/>
          </p:cNvCxnSpPr>
          <p:nvPr/>
        </p:nvCxnSpPr>
        <p:spPr bwMode="auto">
          <a:xfrm>
            <a:off x="4572000" y="1447800"/>
            <a:ext cx="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7620000" y="40386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Bryan Hess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(Andy Kowalski)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Information Technology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038600"/>
            <a:ext cx="1371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Steve Benson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(Jim Coleman)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FEL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172200" y="40386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Mat Wright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(Jonathan Creel)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Cryogenics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752600" y="40386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Walt Akers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(Javier Gomez)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Physics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52400" y="4038600"/>
            <a:ext cx="1447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Steve Suhring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(Randy Michaud)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Accelerator Operations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 rot="5400000">
            <a:off x="38488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23248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8770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52204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66682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8039894" y="3923506"/>
            <a:ext cx="228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352800" y="2743200"/>
            <a:ext cx="2438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Dianne Napier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Interface Coordinator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438400" y="51054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Dick Owen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(Todd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Kujawa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EHS&amp;Q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962400" y="51054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chemeClr val="tx1"/>
                </a:solidFill>
                <a:latin typeface="Calibri" pitchFamily="34" charset="0"/>
              </a:rPr>
              <a:t>Various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FM&amp;L  Design Project Managers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486400" y="51054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John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Riesbeck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(Tim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Minga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Life Safety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51054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Mike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Lewellen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6015335"/>
            <a:ext cx="28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Backups noted in (  )  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096000" y="3810000"/>
            <a:ext cx="0" cy="14081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648200" y="3810000"/>
            <a:ext cx="0" cy="14081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124200" y="3810000"/>
            <a:ext cx="0" cy="14081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676400" y="3810000"/>
            <a:ext cx="0" cy="14081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934200" y="510540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TBD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(TBD)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Personnel/Office Relocation</a:t>
            </a:r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7543800" y="3810000"/>
            <a:ext cx="0" cy="14081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7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562600"/>
          </a:xfrm>
        </p:spPr>
        <p:txBody>
          <a:bodyPr/>
          <a:lstStyle/>
          <a:p>
            <a:r>
              <a:rPr lang="en-US" sz="2000" dirty="0" smtClean="0"/>
              <a:t>UIM Website (this is will be main hub for information): 	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://www.jlab.org/fm/construction/UIM/index.html</a:t>
            </a:r>
            <a:endParaRPr lang="en-US" sz="2000" dirty="0" smtClean="0"/>
          </a:p>
          <a:p>
            <a:r>
              <a:rPr lang="en-US" sz="2000" dirty="0" smtClean="0"/>
              <a:t>M Drive </a:t>
            </a:r>
            <a:r>
              <a:rPr lang="en-US" sz="2000" dirty="0"/>
              <a:t>Shared Folder (Back up to Website</a:t>
            </a:r>
            <a:r>
              <a:rPr lang="en-US" sz="2000" dirty="0" smtClean="0"/>
              <a:t>): M</a:t>
            </a:r>
            <a:r>
              <a:rPr lang="en-US" sz="2000" dirty="0"/>
              <a:t>:\</a:t>
            </a:r>
            <a:r>
              <a:rPr lang="en-US" sz="2000" dirty="0" smtClean="0"/>
              <a:t>UIM_Interface_Coordination</a:t>
            </a:r>
          </a:p>
          <a:p>
            <a:r>
              <a:rPr lang="en-US" sz="2000" dirty="0" smtClean="0"/>
              <a:t>JLab Insight Webpage </a:t>
            </a:r>
            <a:r>
              <a:rPr lang="en-US" sz="2000" dirty="0" smtClean="0">
                <a:sym typeface="Wingdings" panose="05000000000000000000" pitchFamily="2" charset="2"/>
              </a:rPr>
              <a:t> Construction Corner</a:t>
            </a:r>
            <a:endParaRPr lang="en-US" sz="2000" dirty="0" smtClean="0"/>
          </a:p>
          <a:p>
            <a:r>
              <a:rPr lang="en-US" sz="2000" dirty="0" smtClean="0"/>
              <a:t>FM&amp;L Outage Notification System: </a:t>
            </a:r>
          </a:p>
          <a:p>
            <a:pPr lvl="1"/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://cc.jlab.org/cgi-bin/infrastructure/Outage/OutageView</a:t>
            </a:r>
            <a:endParaRPr lang="en-US" sz="2000" dirty="0" smtClean="0"/>
          </a:p>
          <a:p>
            <a:r>
              <a:rPr lang="en-US" sz="2000" dirty="0" err="1" smtClean="0"/>
              <a:t>ATLis</a:t>
            </a:r>
            <a:r>
              <a:rPr lang="en-US" sz="2000" dirty="0" smtClean="0"/>
              <a:t> (Accelerator, FEL &amp; Halls):</a:t>
            </a:r>
          </a:p>
          <a:p>
            <a:pPr lvl="1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devweb.acc.jlab.org/CSUEApps/atlis/atlis.php</a:t>
            </a:r>
            <a:endParaRPr lang="en-US" sz="2000" dirty="0" smtClean="0"/>
          </a:p>
          <a:p>
            <a:r>
              <a:rPr lang="en-US" sz="2000" dirty="0" smtClean="0"/>
              <a:t>TATL (</a:t>
            </a:r>
            <a:r>
              <a:rPr lang="en-US" sz="2000" dirty="0" err="1" smtClean="0"/>
              <a:t>Testlab</a:t>
            </a:r>
            <a:r>
              <a:rPr lang="en-US" sz="2000" dirty="0" smtClean="0"/>
              <a:t>):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devweb.acc.jlab.org/CSUEApps/tatl/atlis.php</a:t>
            </a:r>
            <a:endParaRPr lang="en-US" sz="2000" dirty="0" smtClean="0"/>
          </a:p>
          <a:p>
            <a:r>
              <a:rPr lang="en-US" sz="2000" dirty="0"/>
              <a:t>SAD Calendar: </a:t>
            </a:r>
            <a:r>
              <a:rPr lang="en-US" sz="2000" dirty="0">
                <a:hlinkClick r:id="rId6"/>
              </a:rPr>
              <a:t>http://accweb.acc.jlab.org/calendar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Group Email List: </a:t>
            </a:r>
            <a:r>
              <a:rPr lang="en-US" sz="2000" dirty="0" smtClean="0">
                <a:hlinkClick r:id="rId7"/>
              </a:rPr>
              <a:t>uimicg@jlab.org</a:t>
            </a:r>
            <a:endParaRPr lang="en-US" sz="2000" dirty="0" smtClean="0"/>
          </a:p>
          <a:p>
            <a:r>
              <a:rPr lang="en-US" sz="2000" dirty="0" smtClean="0"/>
              <a:t>Who do I call if I have questions/concerns?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Dianne Napier – Interface 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Michele </a:t>
            </a:r>
            <a:r>
              <a:rPr lang="en-US" sz="2000" dirty="0" err="1" smtClean="0"/>
              <a:t>Solaroli</a:t>
            </a:r>
            <a:r>
              <a:rPr lang="en-US" sz="2000" dirty="0" smtClean="0"/>
              <a:t> –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9711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257800"/>
          </a:xfrm>
        </p:spPr>
        <p:txBody>
          <a:bodyPr/>
          <a:lstStyle/>
          <a:p>
            <a:r>
              <a:rPr lang="en-US" u="sng" dirty="0" smtClean="0"/>
              <a:t>Next meeting: Focus is Electrical Summer 2014 Work (early July through end of August) – planning for May 20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</a:t>
            </a:r>
          </a:p>
          <a:p>
            <a:pPr lvl="2"/>
            <a:r>
              <a:rPr lang="en-US" sz="2200" dirty="0" smtClean="0"/>
              <a:t>Review analysis sheets</a:t>
            </a:r>
          </a:p>
          <a:p>
            <a:pPr lvl="2"/>
            <a:r>
              <a:rPr lang="en-US" sz="2200" dirty="0"/>
              <a:t>I</a:t>
            </a:r>
            <a:r>
              <a:rPr lang="en-US" sz="2200" dirty="0" smtClean="0"/>
              <a:t>dentify affected systems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eview planned work from early July and August for affected groups</a:t>
            </a:r>
          </a:p>
          <a:p>
            <a:pPr lvl="2"/>
            <a:r>
              <a:rPr lang="en-US" sz="2200" dirty="0" smtClean="0"/>
              <a:t>Identify hard black out dates (dates for outages and dates for NO outages)</a:t>
            </a:r>
          </a:p>
          <a:p>
            <a:pPr lvl="2"/>
            <a:r>
              <a:rPr lang="en-US" sz="2200" dirty="0" smtClean="0"/>
              <a:t>Identify Computer &amp; Networking needs during the outages</a:t>
            </a:r>
          </a:p>
          <a:p>
            <a:endParaRPr lang="en-US" u="sng" dirty="0" smtClean="0"/>
          </a:p>
          <a:p>
            <a:r>
              <a:rPr lang="en-US" u="sng" dirty="0" smtClean="0"/>
              <a:t>Upcoming meeting (next few weeks): mechanical/cooling tower outages &amp; impacts for Summer 2014 down</a:t>
            </a:r>
          </a:p>
          <a:p>
            <a:endParaRPr lang="en-US" u="sng" dirty="0" smtClean="0"/>
          </a:p>
          <a:p>
            <a:r>
              <a:rPr lang="en-US" u="sng" dirty="0" smtClean="0"/>
              <a:t>ICG meetings – Once a month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Am I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/>
              <a:t>Many of you have been assisting FM&amp;L with coordination, schedules, </a:t>
            </a:r>
            <a:r>
              <a:rPr lang="en-US" sz="2000" i="1" dirty="0" err="1"/>
              <a:t>etc</a:t>
            </a:r>
            <a:r>
              <a:rPr lang="en-US" sz="2000" i="1" dirty="0"/>
              <a:t> – Thank you for your continued support</a:t>
            </a:r>
          </a:p>
          <a:p>
            <a:pPr marL="0" indent="0" algn="ctr">
              <a:buNone/>
            </a:pPr>
            <a:r>
              <a:rPr lang="en-US" sz="2000" i="1" dirty="0"/>
              <a:t>Many of you are new </a:t>
            </a:r>
            <a:r>
              <a:rPr lang="en-US" sz="2000" i="1" dirty="0" smtClean="0"/>
              <a:t>– Welcome!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0" lvl="1" indent="0">
              <a:buNone/>
            </a:pPr>
            <a:r>
              <a:rPr lang="en-US" b="1" dirty="0" smtClean="0"/>
              <a:t>FM&amp;L has established an </a:t>
            </a:r>
            <a:r>
              <a:rPr lang="en-US" b="1" i="1" u="sng" dirty="0" smtClean="0"/>
              <a:t>Interface Coordination Group (ICG)</a:t>
            </a:r>
            <a:r>
              <a:rPr lang="en-US" b="1" i="1" dirty="0" smtClean="0"/>
              <a:t> t</a:t>
            </a:r>
            <a:r>
              <a:rPr lang="en-US" b="1" dirty="0" smtClean="0"/>
              <a:t>o plan </a:t>
            </a:r>
            <a:r>
              <a:rPr lang="en-US" b="1" dirty="0"/>
              <a:t>and coordinate contractor outages and work activities with </a:t>
            </a:r>
            <a:r>
              <a:rPr lang="en-US" b="1" dirty="0" smtClean="0"/>
              <a:t>affected activities/groups at the Lab</a:t>
            </a:r>
          </a:p>
          <a:p>
            <a:pPr marL="0" lvl="1" indent="0"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Understand the scope, schedule, associated personnel for UIM and how it will affect your group/work area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Are you the representative for your group/work area for this ICG? 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Understand what your concerns are for your group/work area during outages 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Discuss communication tools in place and improvements if needed for outages.  </a:t>
            </a:r>
          </a:p>
        </p:txBody>
      </p:sp>
    </p:spTree>
    <p:extLst>
      <p:ext uri="{BB962C8B-B14F-4D97-AF65-F5344CB8AC3E}">
        <p14:creationId xmlns:p14="http://schemas.microsoft.com/office/powerpoint/2010/main" val="11004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Accelerator Site Electric Distribution Replacement  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Accelerator </a:t>
            </a:r>
            <a:r>
              <a:rPr lang="en-US" b="1" dirty="0"/>
              <a:t>Site Cooling </a:t>
            </a:r>
            <a:r>
              <a:rPr lang="en-US" b="1" dirty="0" smtClean="0"/>
              <a:t>Towers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Communications </a:t>
            </a:r>
            <a:r>
              <a:rPr lang="en-US" b="1" dirty="0"/>
              <a:t>Infrastructure </a:t>
            </a:r>
            <a:r>
              <a:rPr lang="en-US" b="1" dirty="0" smtClean="0"/>
              <a:t>Upgrade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Cryogenic </a:t>
            </a:r>
            <a:r>
              <a:rPr lang="en-US" b="1" dirty="0"/>
              <a:t>Test Facility </a:t>
            </a:r>
            <a:r>
              <a:rPr lang="en-US" b="1" dirty="0" smtClean="0"/>
              <a:t>Upgrade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Computer </a:t>
            </a:r>
            <a:r>
              <a:rPr lang="en-US" b="1" dirty="0"/>
              <a:t>Center cooling and uninterruptable power supply </a:t>
            </a:r>
            <a:r>
              <a:rPr lang="en-US" b="1" dirty="0" smtClean="0"/>
              <a:t>Upgrade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Project Overview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232904" cy="555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0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pc="-150" dirty="0" smtClean="0"/>
              <a:t>UIM is broken into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CD-3A (AKA Phase A)</a:t>
            </a:r>
            <a:r>
              <a:rPr lang="en-US" altLang="en-US" dirty="0" smtClean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Electrical Distribution</a:t>
            </a:r>
          </a:p>
          <a:p>
            <a:pPr lvl="1"/>
            <a:r>
              <a:rPr lang="en-US" dirty="0" smtClean="0"/>
              <a:t>Cooling Towers </a:t>
            </a:r>
          </a:p>
          <a:p>
            <a:pPr lvl="2"/>
            <a:r>
              <a:rPr lang="en-US" dirty="0" smtClean="0"/>
              <a:t>Headers</a:t>
            </a:r>
          </a:p>
          <a:p>
            <a:pPr lvl="2"/>
            <a:r>
              <a:rPr lang="en-US" dirty="0" smtClean="0"/>
              <a:t>Maintenance Tower</a:t>
            </a:r>
          </a:p>
          <a:p>
            <a:pPr lvl="2"/>
            <a:r>
              <a:rPr lang="en-US" dirty="0" smtClean="0"/>
              <a:t>End Station</a:t>
            </a:r>
          </a:p>
          <a:p>
            <a:pPr lvl="1"/>
            <a:r>
              <a:rPr lang="en-US" dirty="0" smtClean="0"/>
              <a:t>Urgent Communications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CD-3B (AKA Phase B)</a:t>
            </a:r>
          </a:p>
          <a:p>
            <a:pPr lvl="1"/>
            <a:r>
              <a:rPr lang="en-US" dirty="0" smtClean="0"/>
              <a:t>Cooling Towers (Remaining)</a:t>
            </a:r>
          </a:p>
          <a:p>
            <a:endParaRPr lang="en-US" b="1" dirty="0" smtClean="0"/>
          </a:p>
          <a:p>
            <a:r>
              <a:rPr lang="en-US" b="1" dirty="0" smtClean="0"/>
              <a:t>CD-3C (AKA Phase C)</a:t>
            </a:r>
            <a:endParaRPr lang="en-US" altLang="en-US" dirty="0"/>
          </a:p>
          <a:p>
            <a:pPr lvl="1"/>
            <a:r>
              <a:rPr lang="en-US" dirty="0" smtClean="0"/>
              <a:t>Computer Center Cooling &amp; Power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Cryogenics Test Facility (CTF)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Scope -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b="1" dirty="0"/>
              <a:t>Accelerator Site Electric Distribution Replacement  </a:t>
            </a:r>
            <a:r>
              <a:rPr lang="en-US" sz="1400" b="1" dirty="0" smtClean="0"/>
              <a:t>- Phase A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Phase I: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Replace </a:t>
            </a:r>
            <a:r>
              <a:rPr lang="en-US" sz="1400" dirty="0"/>
              <a:t>accelerator primary and secondary electric feeders and provide increased capacity for electric </a:t>
            </a:r>
            <a:r>
              <a:rPr lang="en-US" sz="1400" dirty="0" smtClean="0"/>
              <a:t>transfer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Primary </a:t>
            </a:r>
            <a:r>
              <a:rPr lang="en-US" sz="1400" dirty="0"/>
              <a:t>and Secondary Power Feeder </a:t>
            </a:r>
            <a:r>
              <a:rPr lang="en-US" sz="1400" dirty="0" smtClean="0"/>
              <a:t>Replacement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Secondary </a:t>
            </a:r>
            <a:r>
              <a:rPr lang="en-US" sz="1400" dirty="0"/>
              <a:t>Substation Modifications to incorporate exterior pad mounted </a:t>
            </a:r>
            <a:r>
              <a:rPr lang="en-US" sz="1400" dirty="0" smtClean="0"/>
              <a:t>switchboards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Phase II: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Any work not accomplished in phase II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Add Switchgear at CHL 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33MVA Substation Integration (cables &amp; connections)</a:t>
            </a: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endParaRPr lang="en-US" sz="1400" dirty="0"/>
          </a:p>
          <a:p>
            <a:pPr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b="1" dirty="0" smtClean="0"/>
              <a:t>Accelerator Site Cooling Towers – Phases A, B, &amp; C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/>
              <a:t>Replace/consolidate cooling towers</a:t>
            </a:r>
            <a:r>
              <a:rPr lang="en-US" sz="1400" dirty="0" smtClean="0"/>
              <a:t>,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Replaces 3 tower cells at North Access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Replaces 2 tower cells at South Access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 smtClean="0"/>
              <a:t>Replaces 3 tower cells at End Station (Bldg. 92)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kern="1200" dirty="0" smtClean="0">
                <a:solidFill>
                  <a:schemeClr val="dk1"/>
                </a:solidFill>
              </a:rPr>
              <a:t>Demo </a:t>
            </a:r>
            <a:r>
              <a:rPr lang="en-US" sz="1400" kern="1200" dirty="0">
                <a:solidFill>
                  <a:schemeClr val="dk1"/>
                </a:solidFill>
              </a:rPr>
              <a:t>ESR cooling </a:t>
            </a:r>
            <a:r>
              <a:rPr lang="en-US" sz="1400" kern="1200" dirty="0" smtClean="0">
                <a:solidFill>
                  <a:schemeClr val="dk1"/>
                </a:solidFill>
              </a:rPr>
              <a:t>tower (ESR will be cooled by the North Access towers)</a:t>
            </a:r>
            <a:endParaRPr lang="en-US" sz="1400" kern="12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endParaRPr lang="en-US" sz="1400" dirty="0" smtClean="0"/>
          </a:p>
          <a:p>
            <a:pPr indent="-285750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b="1" dirty="0"/>
              <a:t>Communications Infrastructure Upgrade – Phase A &amp; C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/>
              <a:t>Provide a fiber-optic pathway and core ring to eliminate single points of failure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/>
              <a:t>Expand the existing optical fiber network backbone via the incorporation of additional single and multi-mode fiber optic OSP cables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dirty="0"/>
              <a:t>Provide an underground optical fiber system to support multiple entry points to the </a:t>
            </a:r>
            <a:r>
              <a:rPr lang="en-US" sz="1400" dirty="0" smtClean="0"/>
              <a:t>site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400" kern="1200" dirty="0" smtClean="0">
                <a:solidFill>
                  <a:schemeClr val="dk1"/>
                </a:solidFill>
              </a:rPr>
              <a:t>Establish </a:t>
            </a:r>
            <a:r>
              <a:rPr lang="en-US" sz="1400" kern="1200" dirty="0">
                <a:solidFill>
                  <a:schemeClr val="dk1"/>
                </a:solidFill>
              </a:rPr>
              <a:t>two communication utility demarcation </a:t>
            </a:r>
            <a:r>
              <a:rPr lang="en-US" sz="1400" kern="1200" dirty="0" smtClean="0">
                <a:solidFill>
                  <a:schemeClr val="dk1"/>
                </a:solidFill>
              </a:rPr>
              <a:t>facilities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8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Scope -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pPr indent="-285750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b="1" dirty="0" smtClean="0"/>
              <a:t>Cryogenic Test Facility Upgrade – Phase C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Expand </a:t>
            </a:r>
            <a:r>
              <a:rPr lang="en-US" sz="1700" dirty="0"/>
              <a:t>Cryogenic Test Facility &amp; provide necessary additional </a:t>
            </a:r>
            <a:r>
              <a:rPr lang="en-US" sz="1700" dirty="0" smtClean="0"/>
              <a:t>equipment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Double the size of the Cryogenics Test Facility (CTF) Building (2,000 SF Addition)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Relocate and refurbish existing equipment as well as install additional equipment to improve safety, plant efficiency and capacity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kern="1200" dirty="0" smtClean="0">
                <a:solidFill>
                  <a:schemeClr val="dk1"/>
                </a:solidFill>
              </a:rPr>
              <a:t>Upgrade </a:t>
            </a:r>
            <a:r>
              <a:rPr lang="en-US" sz="1700" kern="1200" dirty="0">
                <a:solidFill>
                  <a:schemeClr val="dk1"/>
                </a:solidFill>
              </a:rPr>
              <a:t>cryogenic piping and support </a:t>
            </a:r>
            <a:r>
              <a:rPr lang="en-US" sz="1700" kern="1200" dirty="0" smtClean="0">
                <a:solidFill>
                  <a:schemeClr val="dk1"/>
                </a:solidFill>
              </a:rPr>
              <a:t>systems</a:t>
            </a:r>
            <a:endParaRPr lang="en-US" sz="1700" dirty="0"/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endParaRPr lang="en-US" sz="1700" dirty="0" smtClean="0"/>
          </a:p>
          <a:p>
            <a:pPr indent="-285750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b="1" dirty="0" smtClean="0"/>
              <a:t>Computer Center cooling and uninterruptable power supply Upgrade – Phase C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/>
              <a:t>U</a:t>
            </a:r>
            <a:r>
              <a:rPr lang="en-US" sz="1700" dirty="0" smtClean="0"/>
              <a:t>pgrade </a:t>
            </a:r>
            <a:r>
              <a:rPr lang="en-US" sz="1700" dirty="0"/>
              <a:t>data processing cooling, &amp; replace data processing </a:t>
            </a:r>
            <a:r>
              <a:rPr lang="en-US" sz="1700" dirty="0" smtClean="0"/>
              <a:t>UPS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Expansion of the Test Lab Chiller Plant (2,500 SF addition) &amp; 800 ton chiller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Upgrade of underground chilled water piping and distribution within F-Wing Mechanical Room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en-US" sz="1700" dirty="0" smtClean="0"/>
              <a:t>Electrical modifications associated with the Data Center including a new flywheel/battery UPS</a:t>
            </a:r>
          </a:p>
        </p:txBody>
      </p:sp>
    </p:spTree>
    <p:extLst>
      <p:ext uri="{BB962C8B-B14F-4D97-AF65-F5344CB8AC3E}">
        <p14:creationId xmlns:p14="http://schemas.microsoft.com/office/powerpoint/2010/main" val="26381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Electrical Distribution Upgrade</a:t>
            </a:r>
            <a:endParaRPr lang="en-US" sz="3200" dirty="0"/>
          </a:p>
        </p:txBody>
      </p:sp>
      <p:pic>
        <p:nvPicPr>
          <p:cNvPr id="1026" name="Picture 2" descr="M:\facilities\Projects\Projects_100K+\Elec Primary and Secondary Upgrade\Planning_Design\Original Subcontract Drawings\PDF\Site Loop 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549640" cy="5532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791199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 Accelerator Site – Loop Designation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1258</Words>
  <Application>Microsoft Office PowerPoint</Application>
  <PresentationFormat>On-screen Show (4:3)</PresentationFormat>
  <Paragraphs>272</Paragraphs>
  <Slides>22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 Utilities Infrastructure Modernization (UIM) Project  </vt:lpstr>
      <vt:lpstr>Topics</vt:lpstr>
      <vt:lpstr>Why Am I Here?</vt:lpstr>
      <vt:lpstr>Scope - Overview</vt:lpstr>
      <vt:lpstr>Project Overview</vt:lpstr>
      <vt:lpstr>UIM is broken into Phases</vt:lpstr>
      <vt:lpstr>Scope - Detailed</vt:lpstr>
      <vt:lpstr>Scope - Detailed</vt:lpstr>
      <vt:lpstr>Electrical Distribution Upgrade</vt:lpstr>
      <vt:lpstr>Electrical Distribution Upgrade </vt:lpstr>
      <vt:lpstr>Electrical Distribution Upgrade </vt:lpstr>
      <vt:lpstr>Cooling Tower Upgrade</vt:lpstr>
      <vt:lpstr>Cooling Tower Upgrade</vt:lpstr>
      <vt:lpstr>Cooling Tower Upgrade Schedule</vt:lpstr>
      <vt:lpstr>Project Status – Phase 3A</vt:lpstr>
      <vt:lpstr>Overview Schedule</vt:lpstr>
      <vt:lpstr>Accelerator Three Year Schedule</vt:lpstr>
      <vt:lpstr>Summer 2014 SAD Outages</vt:lpstr>
      <vt:lpstr>Electrical - North Loop – Bldg Outage Analysis</vt:lpstr>
      <vt:lpstr>Interface Coordination Group</vt:lpstr>
      <vt:lpstr>Communication Tools</vt:lpstr>
      <vt:lpstr>What’s Next?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dnapier</cp:lastModifiedBy>
  <cp:revision>285</cp:revision>
  <cp:lastPrinted>2014-05-21T17:26:19Z</cp:lastPrinted>
  <dcterms:created xsi:type="dcterms:W3CDTF">2006-10-20T18:09:58Z</dcterms:created>
  <dcterms:modified xsi:type="dcterms:W3CDTF">2014-05-21T17:27:06Z</dcterms:modified>
</cp:coreProperties>
</file>