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5" r:id="rId4"/>
    <p:sldId id="265" r:id="rId5"/>
    <p:sldId id="278" r:id="rId6"/>
    <p:sldId id="279" r:id="rId7"/>
    <p:sldId id="272" r:id="rId8"/>
    <p:sldId id="273" r:id="rId9"/>
    <p:sldId id="262" r:id="rId10"/>
    <p:sldId id="26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456" y="-96"/>
      </p:cViewPr>
      <p:guideLst>
        <p:guide orient="horz" pos="2448"/>
        <p:guide pos="27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iMac-i5:Users:bineta:Desktop:Comp_CHIPS_SAID_JLab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9163000747210307"/>
          <c:y val="6.4786529711467727E-2"/>
          <c:w val="0.74229094848389543"/>
          <c:h val="0.72118001253303643"/>
        </c:manualLayout>
      </c:layout>
      <c:scatterChart>
        <c:scatterStyle val="lineMarker"/>
        <c:ser>
          <c:idx val="0"/>
          <c:order val="0"/>
          <c:tx>
            <c:v>CHIPS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'Sheet 1 - Table 1'!$D$4:$D$227</c:f>
              <c:numCache>
                <c:formatCode>General</c:formatCode>
                <c:ptCount val="224"/>
                <c:pt idx="0">
                  <c:v>106</c:v>
                </c:pt>
                <c:pt idx="1">
                  <c:v>108.96709940125483</c:v>
                </c:pt>
                <c:pt idx="2">
                  <c:v>112.01725237663148</c:v>
                </c:pt>
                <c:pt idx="3">
                  <c:v>115.15278372056434</c:v>
                </c:pt>
                <c:pt idx="4">
                  <c:v>118.37608330198047</c:v>
                </c:pt>
                <c:pt idx="5">
                  <c:v>121.68960788583138</c:v>
                </c:pt>
                <c:pt idx="6">
                  <c:v>125.0958830056142</c:v>
                </c:pt>
                <c:pt idx="7">
                  <c:v>128.5975048883065</c:v>
                </c:pt>
                <c:pt idx="8">
                  <c:v>132.19714243318344</c:v>
                </c:pt>
                <c:pt idx="9">
                  <c:v>135.89753924602417</c:v>
                </c:pt>
                <c:pt idx="10">
                  <c:v>139.70151573025808</c:v>
                </c:pt>
                <c:pt idx="11">
                  <c:v>143.61197123665093</c:v>
                </c:pt>
                <c:pt idx="12">
                  <c:v>147.6318862731539</c:v>
                </c:pt>
                <c:pt idx="13">
                  <c:v>151.76432477661774</c:v>
                </c:pt>
                <c:pt idx="14">
                  <c:v>156.01243644809512</c:v>
                </c:pt>
                <c:pt idx="15">
                  <c:v>160.3794591535044</c:v>
                </c:pt>
                <c:pt idx="16">
                  <c:v>164.86872139150381</c:v>
                </c:pt>
                <c:pt idx="17">
                  <c:v>169.48364483043181</c:v>
                </c:pt>
                <c:pt idx="18">
                  <c:v>174.22774691627026</c:v>
                </c:pt>
                <c:pt idx="19">
                  <c:v>179.1046435536021</c:v>
                </c:pt>
                <c:pt idx="20">
                  <c:v>184.11805186161951</c:v>
                </c:pt>
                <c:pt idx="21">
                  <c:v>189.27179300726846</c:v>
                </c:pt>
                <c:pt idx="22">
                  <c:v>194.5697951177053</c:v>
                </c:pt>
                <c:pt idx="23">
                  <c:v>200.01609627427118</c:v>
                </c:pt>
                <c:pt idx="24">
                  <c:v>205.61484759027778</c:v>
                </c:pt>
                <c:pt idx="25">
                  <c:v>211.37031637494024</c:v>
                </c:pt>
                <c:pt idx="26">
                  <c:v>217.28688938587521</c:v>
                </c:pt>
                <c:pt idx="27">
                  <c:v>223.36907617264239</c:v>
                </c:pt>
                <c:pt idx="28">
                  <c:v>229.62151251387519</c:v>
                </c:pt>
                <c:pt idx="29">
                  <c:v>236.04896395062181</c:v>
                </c:pt>
                <c:pt idx="30">
                  <c:v>242.65632941859087</c:v>
                </c:pt>
                <c:pt idx="31">
                  <c:v>249.4486449820678</c:v>
                </c:pt>
                <c:pt idx="32">
                  <c:v>256.43108767235162</c:v>
                </c:pt>
                <c:pt idx="33">
                  <c:v>263.60897943363221</c:v>
                </c:pt>
                <c:pt idx="34">
                  <c:v>270.9877911793202</c:v>
                </c:pt>
                <c:pt idx="35">
                  <c:v>278.57314696191855</c:v>
                </c:pt>
                <c:pt idx="36">
                  <c:v>286.37082825962062</c:v>
                </c:pt>
                <c:pt idx="37">
                  <c:v>294.38677838288356</c:v>
                </c:pt>
                <c:pt idx="38">
                  <c:v>302.6271070043673</c:v>
                </c:pt>
                <c:pt idx="39">
                  <c:v>311.09809481565122</c:v>
                </c:pt>
                <c:pt idx="40">
                  <c:v>319.80619831432131</c:v>
                </c:pt>
                <c:pt idx="41">
                  <c:v>328.75805472503765</c:v>
                </c:pt>
                <c:pt idx="42">
                  <c:v>337.96048705836182</c:v>
                </c:pt>
                <c:pt idx="43">
                  <c:v>347.42050931117831</c:v>
                </c:pt>
                <c:pt idx="44">
                  <c:v>357.14533181269599</c:v>
                </c:pt>
                <c:pt idx="45">
                  <c:v>367.14236672007701</c:v>
                </c:pt>
                <c:pt idx="46">
                  <c:v>377.41923366791099</c:v>
                </c:pt>
                <c:pt idx="47">
                  <c:v>387.98376557581719</c:v>
                </c:pt>
                <c:pt idx="48">
                  <c:v>398.8440146186154</c:v>
                </c:pt>
                <c:pt idx="49">
                  <c:v>410.0082583636048</c:v>
                </c:pt>
                <c:pt idx="50">
                  <c:v>421.48500607964394</c:v>
                </c:pt>
                <c:pt idx="51">
                  <c:v>433.28300522282149</c:v>
                </c:pt>
                <c:pt idx="52">
                  <c:v>445.41124810367421</c:v>
                </c:pt>
                <c:pt idx="53">
                  <c:v>457.87897874103817</c:v>
                </c:pt>
                <c:pt idx="54">
                  <c:v>470.69569990773368</c:v>
                </c:pt>
                <c:pt idx="55">
                  <c:v>483.8711803734833</c:v>
                </c:pt>
                <c:pt idx="56">
                  <c:v>497.41546235056421</c:v>
                </c:pt>
                <c:pt idx="57">
                  <c:v>511.33886914787723</c:v>
                </c:pt>
                <c:pt idx="58">
                  <c:v>525.6520130392629</c:v>
                </c:pt>
                <c:pt idx="59">
                  <c:v>540.36580335206702</c:v>
                </c:pt>
                <c:pt idx="60">
                  <c:v>555.49145478210926</c:v>
                </c:pt>
                <c:pt idx="61">
                  <c:v>571.04049594141202</c:v>
                </c:pt>
                <c:pt idx="62">
                  <c:v>587.02477814518625</c:v>
                </c:pt>
                <c:pt idx="63">
                  <c:v>603.4564844447724</c:v>
                </c:pt>
                <c:pt idx="64">
                  <c:v>620.34813891344641</c:v>
                </c:pt>
                <c:pt idx="65">
                  <c:v>637.71261619212123</c:v>
                </c:pt>
                <c:pt idx="66">
                  <c:v>655.56315130227438</c:v>
                </c:pt>
                <c:pt idx="67">
                  <c:v>673.91334973353605</c:v>
                </c:pt>
                <c:pt idx="68">
                  <c:v>692.7771978136484</c:v>
                </c:pt>
                <c:pt idx="69">
                  <c:v>712.16907336870452</c:v>
                </c:pt>
                <c:pt idx="70">
                  <c:v>732.10375668176403</c:v>
                </c:pt>
                <c:pt idx="71">
                  <c:v>752.5964417582436</c:v>
                </c:pt>
                <c:pt idx="72">
                  <c:v>773.66274790661555</c:v>
                </c:pt>
                <c:pt idx="73">
                  <c:v>795.31873164328351</c:v>
                </c:pt>
                <c:pt idx="74">
                  <c:v>817.58089893069439</c:v>
                </c:pt>
                <c:pt idx="75">
                  <c:v>840.46621775799906</c:v>
                </c:pt>
                <c:pt idx="76">
                  <c:v>863.99213107389301</c:v>
                </c:pt>
                <c:pt idx="77">
                  <c:v>888.17657008142294</c:v>
                </c:pt>
                <c:pt idx="78">
                  <c:v>913.03796790497802</c:v>
                </c:pt>
                <c:pt idx="79">
                  <c:v>938.59527363982738</c:v>
                </c:pt>
                <c:pt idx="80">
                  <c:v>964.86796679489294</c:v>
                </c:pt>
                <c:pt idx="81">
                  <c:v>991.8760721398678</c:v>
                </c:pt>
                <c:pt idx="82">
                  <c:v>1019.6401749678414</c:v>
                </c:pt>
                <c:pt idx="83">
                  <c:v>1048.1814367852198</c:v>
                </c:pt>
                <c:pt idx="84">
                  <c:v>1077.5216114408031</c:v>
                </c:pt>
                <c:pt idx="85">
                  <c:v>1107.6830617063229</c:v>
                </c:pt>
                <c:pt idx="86">
                  <c:v>1138.688776321123</c:v>
                </c:pt>
                <c:pt idx="87">
                  <c:v>1170.5623875139315</c:v>
                </c:pt>
                <c:pt idx="88">
                  <c:v>1203.328189015102</c:v>
                </c:pt>
                <c:pt idx="89">
                  <c:v>1237.011154573024</c:v>
                </c:pt>
                <c:pt idx="90">
                  <c:v>1271.636956988865</c:v>
                </c:pt>
                <c:pt idx="91">
                  <c:v>1307.2319876841034</c:v>
                </c:pt>
                <c:pt idx="92">
                  <c:v>1343.8233768157845</c:v>
                </c:pt>
                <c:pt idx="93">
                  <c:v>1381.439013954862</c:v>
                </c:pt>
                <c:pt idx="94">
                  <c:v>1420.1075693433111</c:v>
                </c:pt>
                <c:pt idx="95">
                  <c:v>1459.8585157462915</c:v>
                </c:pt>
                <c:pt idx="96">
                  <c:v>1500.7221509159829</c:v>
                </c:pt>
                <c:pt idx="97">
                  <c:v>1542.7296206842161</c:v>
                </c:pt>
                <c:pt idx="98">
                  <c:v>1585.91294270148</c:v>
                </c:pt>
                <c:pt idx="99">
                  <c:v>1630.3050308404599</c:v>
                </c:pt>
                <c:pt idx="100">
                  <c:v>1675.9397202826231</c:v>
                </c:pt>
                <c:pt idx="101">
                  <c:v>1722.851793307052</c:v>
                </c:pt>
                <c:pt idx="102">
                  <c:v>1771.0770058011271</c:v>
                </c:pt>
                <c:pt idx="103">
                  <c:v>1820.6521145132813</c:v>
                </c:pt>
                <c:pt idx="104">
                  <c:v>1871.6149050686199</c:v>
                </c:pt>
                <c:pt idx="105">
                  <c:v>1924.0042207687009</c:v>
                </c:pt>
                <c:pt idx="106">
                  <c:v>1977.8599921975158</c:v>
                </c:pt>
                <c:pt idx="107">
                  <c:v>2033.223267656148</c:v>
                </c:pt>
                <c:pt idx="108">
                  <c:v>2090.1362444493507</c:v>
                </c:pt>
                <c:pt idx="109">
                  <c:v>2148.6423010479048</c:v>
                </c:pt>
                <c:pt idx="110">
                  <c:v>2208.7860301512037</c:v>
                </c:pt>
                <c:pt idx="111">
                  <c:v>2270.6132726753758</c:v>
                </c:pt>
                <c:pt idx="112">
                  <c:v>2334.1711526926956</c:v>
                </c:pt>
                <c:pt idx="113">
                  <c:v>2399.5081133491162</c:v>
                </c:pt>
                <c:pt idx="114">
                  <c:v>2466.6739537870772</c:v>
                </c:pt>
                <c:pt idx="115">
                  <c:v>2535.7198671019087</c:v>
                </c:pt>
                <c:pt idx="116">
                  <c:v>2606.6984793606598</c:v>
                </c:pt>
                <c:pt idx="117">
                  <c:v>2679.6638897131352</c:v>
                </c:pt>
                <c:pt idx="118">
                  <c:v>2754.6717116257059</c:v>
                </c:pt>
                <c:pt idx="119">
                  <c:v>2831.7791152692757</c:v>
                </c:pt>
                <c:pt idx="120">
                  <c:v>2911.0448710938049</c:v>
                </c:pt>
                <c:pt idx="121">
                  <c:v>2992.529394622567</c:v>
                </c:pt>
                <c:pt idx="122">
                  <c:v>3076.2947925001322</c:v>
                </c:pt>
                <c:pt idx="123">
                  <c:v>3162.4049098294749</c:v>
                </c:pt>
                <c:pt idx="124">
                  <c:v>3250.9253788340079</c:v>
                </c:pt>
                <c:pt idx="125">
                  <c:v>3341.9236688817632</c:v>
                </c:pt>
                <c:pt idx="126">
                  <c:v>3435.4691379098558</c:v>
                </c:pt>
                <c:pt idx="127">
                  <c:v>3531.6330852883602</c:v>
                </c:pt>
                <c:pt idx="128">
                  <c:v>3630.4888061639249</c:v>
                </c:pt>
                <c:pt idx="129">
                  <c:v>3732.1116473246007</c:v>
                </c:pt>
                <c:pt idx="130">
                  <c:v>3836.5790646283067</c:v>
                </c:pt>
                <c:pt idx="131">
                  <c:v>3943.970682038922</c:v>
                </c:pt>
                <c:pt idx="132">
                  <c:v>4054.3683523148102</c:v>
                </c:pt>
                <c:pt idx="133">
                  <c:v>4167.8562193961325</c:v>
                </c:pt>
                <c:pt idx="134">
                  <c:v>4284.5207825384496</c:v>
                </c:pt>
                <c:pt idx="135">
                  <c:v>4404.4509622415871</c:v>
                </c:pt>
                <c:pt idx="136">
                  <c:v>4527.7381680238814</c:v>
                </c:pt>
                <c:pt idx="137">
                  <c:v>4654.4763680935212</c:v>
                </c:pt>
                <c:pt idx="138">
                  <c:v>4784.7621609701755</c:v>
                </c:pt>
                <c:pt idx="139">
                  <c:v>4918.6948491113144</c:v>
                </c:pt>
                <c:pt idx="140">
                  <c:v>5056.3765145995558</c:v>
                </c:pt>
                <c:pt idx="141">
                  <c:v>5197.9120969484766</c:v>
                </c:pt>
                <c:pt idx="142">
                  <c:v>5343.4094730864999</c:v>
                </c:pt>
                <c:pt idx="143">
                  <c:v>5492.9795395794754</c:v>
                </c:pt>
                <c:pt idx="144">
                  <c:v>5646.73629715485</c:v>
                </c:pt>
                <c:pt idx="145">
                  <c:v>5804.7969375919456</c:v>
                </c:pt>
                <c:pt idx="146">
                  <c:v>5967.2819330441525</c:v>
                </c:pt>
                <c:pt idx="147">
                  <c:v>6134.3151278616497</c:v>
                </c:pt>
                <c:pt idx="148">
                  <c:v>6306.0238329841495</c:v>
                </c:pt>
                <c:pt idx="149">
                  <c:v>6482.5389229760885</c:v>
                </c:pt>
                <c:pt idx="150">
                  <c:v>6663.9949357777314</c:v>
                </c:pt>
                <c:pt idx="151">
                  <c:v>6850.5301752485675</c:v>
                </c:pt>
                <c:pt idx="152">
                  <c:v>7042.2868165812051</c:v>
                </c:pt>
                <c:pt idx="153">
                  <c:v>7239.4110146655621</c:v>
                </c:pt>
                <c:pt idx="154">
                  <c:v>7442.0530154868084</c:v>
                </c:pt>
                <c:pt idx="155">
                  <c:v>7650.3672706411135</c:v>
                </c:pt>
                <c:pt idx="156">
                  <c:v>7864.5125550571356</c:v>
                </c:pt>
                <c:pt idx="157">
                  <c:v>8084.6520880125154</c:v>
                </c:pt>
                <c:pt idx="158">
                  <c:v>8084.6520880125154</c:v>
                </c:pt>
                <c:pt idx="159">
                  <c:v>8543.5897483033932</c:v>
                </c:pt>
                <c:pt idx="160">
                  <c:v>8782.7376730840806</c:v>
                </c:pt>
                <c:pt idx="161">
                  <c:v>9028.579707906616</c:v>
                </c:pt>
                <c:pt idx="162">
                  <c:v>9281.3032309774408</c:v>
                </c:pt>
                <c:pt idx="163">
                  <c:v>9541.1008655010137</c:v>
                </c:pt>
                <c:pt idx="164">
                  <c:v>9808.1706264947679</c:v>
                </c:pt>
                <c:pt idx="165">
                  <c:v>10082.716071714392</c:v>
                </c:pt>
                <c:pt idx="166">
                  <c:v>10364.946456803113</c:v>
                </c:pt>
                <c:pt idx="167">
                  <c:v>10655.076894784374</c:v>
                </c:pt>
                <c:pt idx="168">
                  <c:v>10953.32852001874</c:v>
                </c:pt>
                <c:pt idx="169">
                  <c:v>11259.9286567498</c:v>
                </c:pt>
                <c:pt idx="170">
                  <c:v>11575.11099236882</c:v>
                </c:pt>
                <c:pt idx="171">
                  <c:v>11899.11575552837</c:v>
                </c:pt>
                <c:pt idx="172">
                  <c:v>12232.189899242409</c:v>
                </c:pt>
                <c:pt idx="173">
                  <c:v>12574.58728911107</c:v>
                </c:pt>
                <c:pt idx="174">
                  <c:v>12926.56889681435</c:v>
                </c:pt>
                <c:pt idx="175">
                  <c:v>13288.402999022037</c:v>
                </c:pt>
                <c:pt idx="176">
                  <c:v>13660.365381871357</c:v>
                </c:pt>
                <c:pt idx="177">
                  <c:v>14042.739551168313</c:v>
                </c:pt>
                <c:pt idx="178">
                  <c:v>14435.8169484725</c:v>
                </c:pt>
                <c:pt idx="179">
                  <c:v>14839.897173231315</c:v>
                </c:pt>
                <c:pt idx="180">
                  <c:v>15255.288211131134</c:v>
                </c:pt>
                <c:pt idx="181">
                  <c:v>15682.306668840709</c:v>
                </c:pt>
                <c:pt idx="182">
                  <c:v>16121.27801532571</c:v>
                </c:pt>
                <c:pt idx="183">
                  <c:v>16572.53682991755</c:v>
                </c:pt>
                <c:pt idx="184">
                  <c:v>17036.42705732624</c:v>
                </c:pt>
                <c:pt idx="185">
                  <c:v>17513.302269791417</c:v>
                </c:pt>
                <c:pt idx="186">
                  <c:v>18003.525936571503</c:v>
                </c:pt>
                <c:pt idx="187">
                  <c:v>18507.471700976017</c:v>
                </c:pt>
                <c:pt idx="188">
                  <c:v>19025.523665152501</c:v>
                </c:pt>
                <c:pt idx="189">
                  <c:v>19558.076682845258</c:v>
                </c:pt>
                <c:pt idx="190">
                  <c:v>20105.536660348658</c:v>
                </c:pt>
                <c:pt idx="191">
                  <c:v>20668.320865884816</c:v>
                </c:pt>
                <c:pt idx="192">
                  <c:v>21246.858247640503</c:v>
                </c:pt>
                <c:pt idx="193">
                  <c:v>21841.589760707699</c:v>
                </c:pt>
                <c:pt idx="194">
                  <c:v>22452.968703174178</c:v>
                </c:pt>
                <c:pt idx="195">
                  <c:v>23081.461061623053</c:v>
                </c:pt>
                <c:pt idx="196">
                  <c:v>23727.545866302517</c:v>
                </c:pt>
                <c:pt idx="197">
                  <c:v>24391.715556237883</c:v>
                </c:pt>
                <c:pt idx="198">
                  <c:v>25074.476354563321</c:v>
                </c:pt>
                <c:pt idx="199">
                  <c:v>25776.348654359525</c:v>
                </c:pt>
                <c:pt idx="200">
                  <c:v>26497.867415292443</c:v>
                </c:pt>
                <c:pt idx="201">
                  <c:v>27239.582571353116</c:v>
                </c:pt>
                <c:pt idx="202">
                  <c:v>28002.059450012512</c:v>
                </c:pt>
                <c:pt idx="203">
                  <c:v>28785.879203107103</c:v>
                </c:pt>
                <c:pt idx="204">
                  <c:v>29591.639249787549</c:v>
                </c:pt>
                <c:pt idx="205">
                  <c:v>30419.95373186492</c:v>
                </c:pt>
                <c:pt idx="206">
                  <c:v>31271.453981902781</c:v>
                </c:pt>
                <c:pt idx="207">
                  <c:v>32146.789004412898</c:v>
                </c:pt>
                <c:pt idx="208">
                  <c:v>33046.625970518944</c:v>
                </c:pt>
                <c:pt idx="209">
                  <c:v>33971.650726468288</c:v>
                </c:pt>
                <c:pt idx="210">
                  <c:v>34922.568316375211</c:v>
                </c:pt>
                <c:pt idx="211">
                  <c:v>35900.103519599761</c:v>
                </c:pt>
                <c:pt idx="212">
                  <c:v>36905.001403165559</c:v>
                </c:pt>
                <c:pt idx="213">
                  <c:v>37938.027889643374</c:v>
                </c:pt>
                <c:pt idx="214">
                  <c:v>38999.970340927757</c:v>
                </c:pt>
                <c:pt idx="215">
                  <c:v>40091.638158357207</c:v>
                </c:pt>
                <c:pt idx="216">
                  <c:v>41213.863399630609</c:v>
                </c:pt>
                <c:pt idx="217">
                  <c:v>42367.501412993195</c:v>
                </c:pt>
                <c:pt idx="218">
                  <c:v>43553.431489173978</c:v>
                </c:pt>
                <c:pt idx="219">
                  <c:v>44772.557531571227</c:v>
                </c:pt>
                <c:pt idx="220">
                  <c:v>46025.808745199342</c:v>
                </c:pt>
                <c:pt idx="221">
                  <c:v>47314.140344917585</c:v>
                </c:pt>
                <c:pt idx="222">
                  <c:v>48638.534283486515</c:v>
                </c:pt>
                <c:pt idx="223">
                  <c:v>50000.000000000007</c:v>
                </c:pt>
              </c:numCache>
            </c:numRef>
          </c:xVal>
          <c:yVal>
            <c:numRef>
              <c:f>'Sheet 1 - Table 1'!$F$4:$F$227</c:f>
              <c:numCache>
                <c:formatCode>General</c:formatCode>
                <c:ptCount val="224"/>
                <c:pt idx="0">
                  <c:v>1.7200000000000007E-2</c:v>
                </c:pt>
                <c:pt idx="1">
                  <c:v>1.9100000000000006E-2</c:v>
                </c:pt>
                <c:pt idx="2">
                  <c:v>2.1300000000000006E-2</c:v>
                </c:pt>
                <c:pt idx="3">
                  <c:v>2.3700000000000006E-2</c:v>
                </c:pt>
                <c:pt idx="4">
                  <c:v>2.650000000000001E-2</c:v>
                </c:pt>
                <c:pt idx="5">
                  <c:v>2.9800000000000011E-2</c:v>
                </c:pt>
                <c:pt idx="6">
                  <c:v>3.3700000000000015E-2</c:v>
                </c:pt>
                <c:pt idx="7">
                  <c:v>3.8700000000000005E-2</c:v>
                </c:pt>
                <c:pt idx="8">
                  <c:v>4.5800000000000021E-2</c:v>
                </c:pt>
                <c:pt idx="9">
                  <c:v>5.6600000000000011E-2</c:v>
                </c:pt>
                <c:pt idx="10">
                  <c:v>7.5100000000000028E-2</c:v>
                </c:pt>
                <c:pt idx="11">
                  <c:v>0.10900000000000003</c:v>
                </c:pt>
                <c:pt idx="12">
                  <c:v>0.17600000000000005</c:v>
                </c:pt>
                <c:pt idx="13">
                  <c:v>0.31200000000000011</c:v>
                </c:pt>
                <c:pt idx="14">
                  <c:v>0.5950000000000002</c:v>
                </c:pt>
                <c:pt idx="15">
                  <c:v>1.1800000000000015</c:v>
                </c:pt>
                <c:pt idx="16">
                  <c:v>2.4099999999999997</c:v>
                </c:pt>
                <c:pt idx="17">
                  <c:v>4.92</c:v>
                </c:pt>
                <c:pt idx="18">
                  <c:v>9.8700000000000028</c:v>
                </c:pt>
                <c:pt idx="19">
                  <c:v>18.899999999999999</c:v>
                </c:pt>
                <c:pt idx="20">
                  <c:v>33.700000000000003</c:v>
                </c:pt>
                <c:pt idx="21">
                  <c:v>54.2</c:v>
                </c:pt>
                <c:pt idx="22">
                  <c:v>77.8</c:v>
                </c:pt>
                <c:pt idx="23">
                  <c:v>101</c:v>
                </c:pt>
                <c:pt idx="24">
                  <c:v>123</c:v>
                </c:pt>
                <c:pt idx="25">
                  <c:v>143</c:v>
                </c:pt>
                <c:pt idx="26">
                  <c:v>163</c:v>
                </c:pt>
                <c:pt idx="27">
                  <c:v>183</c:v>
                </c:pt>
                <c:pt idx="28">
                  <c:v>206</c:v>
                </c:pt>
                <c:pt idx="29">
                  <c:v>231</c:v>
                </c:pt>
                <c:pt idx="30">
                  <c:v>259</c:v>
                </c:pt>
                <c:pt idx="31">
                  <c:v>291</c:v>
                </c:pt>
                <c:pt idx="32">
                  <c:v>326</c:v>
                </c:pt>
                <c:pt idx="33">
                  <c:v>365</c:v>
                </c:pt>
                <c:pt idx="34">
                  <c:v>406</c:v>
                </c:pt>
                <c:pt idx="35">
                  <c:v>448</c:v>
                </c:pt>
                <c:pt idx="36">
                  <c:v>489</c:v>
                </c:pt>
                <c:pt idx="37">
                  <c:v>524</c:v>
                </c:pt>
                <c:pt idx="38">
                  <c:v>550</c:v>
                </c:pt>
                <c:pt idx="39">
                  <c:v>564</c:v>
                </c:pt>
                <c:pt idx="40">
                  <c:v>563</c:v>
                </c:pt>
                <c:pt idx="41">
                  <c:v>548</c:v>
                </c:pt>
                <c:pt idx="42">
                  <c:v>521</c:v>
                </c:pt>
                <c:pt idx="43">
                  <c:v>486</c:v>
                </c:pt>
                <c:pt idx="44">
                  <c:v>447</c:v>
                </c:pt>
                <c:pt idx="45">
                  <c:v>407</c:v>
                </c:pt>
                <c:pt idx="46">
                  <c:v>368</c:v>
                </c:pt>
                <c:pt idx="47">
                  <c:v>333</c:v>
                </c:pt>
                <c:pt idx="48">
                  <c:v>302</c:v>
                </c:pt>
                <c:pt idx="49">
                  <c:v>275</c:v>
                </c:pt>
                <c:pt idx="50">
                  <c:v>251</c:v>
                </c:pt>
                <c:pt idx="51">
                  <c:v>231</c:v>
                </c:pt>
                <c:pt idx="52">
                  <c:v>215</c:v>
                </c:pt>
                <c:pt idx="53">
                  <c:v>202</c:v>
                </c:pt>
                <c:pt idx="54">
                  <c:v>192</c:v>
                </c:pt>
                <c:pt idx="55">
                  <c:v>184</c:v>
                </c:pt>
                <c:pt idx="56">
                  <c:v>179</c:v>
                </c:pt>
                <c:pt idx="57">
                  <c:v>176</c:v>
                </c:pt>
                <c:pt idx="58">
                  <c:v>176</c:v>
                </c:pt>
                <c:pt idx="59">
                  <c:v>179</c:v>
                </c:pt>
                <c:pt idx="60">
                  <c:v>184</c:v>
                </c:pt>
                <c:pt idx="61">
                  <c:v>191</c:v>
                </c:pt>
                <c:pt idx="62">
                  <c:v>201</c:v>
                </c:pt>
                <c:pt idx="63">
                  <c:v>214</c:v>
                </c:pt>
                <c:pt idx="64">
                  <c:v>229</c:v>
                </c:pt>
                <c:pt idx="65">
                  <c:v>245</c:v>
                </c:pt>
                <c:pt idx="66">
                  <c:v>261</c:v>
                </c:pt>
                <c:pt idx="67">
                  <c:v>275</c:v>
                </c:pt>
                <c:pt idx="68">
                  <c:v>285</c:v>
                </c:pt>
                <c:pt idx="69">
                  <c:v>288</c:v>
                </c:pt>
                <c:pt idx="70">
                  <c:v>285</c:v>
                </c:pt>
                <c:pt idx="71">
                  <c:v>276</c:v>
                </c:pt>
                <c:pt idx="72">
                  <c:v>262</c:v>
                </c:pt>
                <c:pt idx="73">
                  <c:v>246</c:v>
                </c:pt>
                <c:pt idx="74">
                  <c:v>230</c:v>
                </c:pt>
                <c:pt idx="75">
                  <c:v>217</c:v>
                </c:pt>
                <c:pt idx="76">
                  <c:v>207</c:v>
                </c:pt>
                <c:pt idx="77">
                  <c:v>202</c:v>
                </c:pt>
                <c:pt idx="78">
                  <c:v>201</c:v>
                </c:pt>
                <c:pt idx="79">
                  <c:v>206</c:v>
                </c:pt>
                <c:pt idx="80">
                  <c:v>213</c:v>
                </c:pt>
                <c:pt idx="81">
                  <c:v>219</c:v>
                </c:pt>
                <c:pt idx="82">
                  <c:v>219</c:v>
                </c:pt>
                <c:pt idx="83">
                  <c:v>212</c:v>
                </c:pt>
                <c:pt idx="84">
                  <c:v>202</c:v>
                </c:pt>
                <c:pt idx="85">
                  <c:v>191</c:v>
                </c:pt>
                <c:pt idx="86">
                  <c:v>181</c:v>
                </c:pt>
                <c:pt idx="87">
                  <c:v>172</c:v>
                </c:pt>
                <c:pt idx="88">
                  <c:v>165</c:v>
                </c:pt>
                <c:pt idx="89">
                  <c:v>160</c:v>
                </c:pt>
                <c:pt idx="90">
                  <c:v>157</c:v>
                </c:pt>
                <c:pt idx="91">
                  <c:v>154</c:v>
                </c:pt>
                <c:pt idx="92">
                  <c:v>152</c:v>
                </c:pt>
                <c:pt idx="93">
                  <c:v>151</c:v>
                </c:pt>
                <c:pt idx="94">
                  <c:v>151</c:v>
                </c:pt>
                <c:pt idx="95">
                  <c:v>150</c:v>
                </c:pt>
                <c:pt idx="96">
                  <c:v>149</c:v>
                </c:pt>
                <c:pt idx="97">
                  <c:v>149</c:v>
                </c:pt>
                <c:pt idx="98">
                  <c:v>148</c:v>
                </c:pt>
                <c:pt idx="99">
                  <c:v>147</c:v>
                </c:pt>
                <c:pt idx="100">
                  <c:v>147</c:v>
                </c:pt>
                <c:pt idx="101">
                  <c:v>146</c:v>
                </c:pt>
                <c:pt idx="102">
                  <c:v>145</c:v>
                </c:pt>
                <c:pt idx="103">
                  <c:v>145</c:v>
                </c:pt>
                <c:pt idx="104">
                  <c:v>144</c:v>
                </c:pt>
                <c:pt idx="105">
                  <c:v>143</c:v>
                </c:pt>
                <c:pt idx="106">
                  <c:v>143</c:v>
                </c:pt>
                <c:pt idx="107">
                  <c:v>142</c:v>
                </c:pt>
                <c:pt idx="108">
                  <c:v>142</c:v>
                </c:pt>
                <c:pt idx="109">
                  <c:v>141</c:v>
                </c:pt>
                <c:pt idx="110">
                  <c:v>140</c:v>
                </c:pt>
                <c:pt idx="111">
                  <c:v>140</c:v>
                </c:pt>
                <c:pt idx="112">
                  <c:v>139</c:v>
                </c:pt>
                <c:pt idx="113">
                  <c:v>139</c:v>
                </c:pt>
                <c:pt idx="114">
                  <c:v>138</c:v>
                </c:pt>
                <c:pt idx="115">
                  <c:v>138</c:v>
                </c:pt>
                <c:pt idx="116">
                  <c:v>137</c:v>
                </c:pt>
                <c:pt idx="117">
                  <c:v>137</c:v>
                </c:pt>
                <c:pt idx="118">
                  <c:v>136</c:v>
                </c:pt>
                <c:pt idx="119">
                  <c:v>136</c:v>
                </c:pt>
                <c:pt idx="120">
                  <c:v>135</c:v>
                </c:pt>
                <c:pt idx="121">
                  <c:v>135</c:v>
                </c:pt>
                <c:pt idx="122">
                  <c:v>134</c:v>
                </c:pt>
                <c:pt idx="123">
                  <c:v>134</c:v>
                </c:pt>
                <c:pt idx="124">
                  <c:v>133</c:v>
                </c:pt>
                <c:pt idx="125">
                  <c:v>133</c:v>
                </c:pt>
                <c:pt idx="126">
                  <c:v>132</c:v>
                </c:pt>
                <c:pt idx="127">
                  <c:v>132</c:v>
                </c:pt>
                <c:pt idx="128">
                  <c:v>131</c:v>
                </c:pt>
                <c:pt idx="129">
                  <c:v>131</c:v>
                </c:pt>
                <c:pt idx="130">
                  <c:v>130</c:v>
                </c:pt>
                <c:pt idx="131">
                  <c:v>130</c:v>
                </c:pt>
                <c:pt idx="132">
                  <c:v>129</c:v>
                </c:pt>
                <c:pt idx="133">
                  <c:v>129</c:v>
                </c:pt>
                <c:pt idx="134">
                  <c:v>129</c:v>
                </c:pt>
                <c:pt idx="135">
                  <c:v>128</c:v>
                </c:pt>
                <c:pt idx="136">
                  <c:v>128</c:v>
                </c:pt>
                <c:pt idx="137">
                  <c:v>127</c:v>
                </c:pt>
                <c:pt idx="138">
                  <c:v>127</c:v>
                </c:pt>
                <c:pt idx="139">
                  <c:v>127</c:v>
                </c:pt>
                <c:pt idx="140">
                  <c:v>126</c:v>
                </c:pt>
                <c:pt idx="141">
                  <c:v>126</c:v>
                </c:pt>
                <c:pt idx="142">
                  <c:v>125</c:v>
                </c:pt>
                <c:pt idx="143">
                  <c:v>125</c:v>
                </c:pt>
                <c:pt idx="144">
                  <c:v>125</c:v>
                </c:pt>
                <c:pt idx="145">
                  <c:v>124</c:v>
                </c:pt>
                <c:pt idx="146">
                  <c:v>124</c:v>
                </c:pt>
                <c:pt idx="147">
                  <c:v>124</c:v>
                </c:pt>
                <c:pt idx="148">
                  <c:v>123</c:v>
                </c:pt>
                <c:pt idx="149">
                  <c:v>123</c:v>
                </c:pt>
                <c:pt idx="150">
                  <c:v>123</c:v>
                </c:pt>
                <c:pt idx="151">
                  <c:v>123</c:v>
                </c:pt>
                <c:pt idx="152">
                  <c:v>122</c:v>
                </c:pt>
                <c:pt idx="153">
                  <c:v>122</c:v>
                </c:pt>
                <c:pt idx="154">
                  <c:v>122</c:v>
                </c:pt>
                <c:pt idx="155">
                  <c:v>121</c:v>
                </c:pt>
                <c:pt idx="156">
                  <c:v>121</c:v>
                </c:pt>
                <c:pt idx="157">
                  <c:v>121</c:v>
                </c:pt>
                <c:pt idx="158">
                  <c:v>121</c:v>
                </c:pt>
                <c:pt idx="159">
                  <c:v>120</c:v>
                </c:pt>
                <c:pt idx="160">
                  <c:v>120</c:v>
                </c:pt>
                <c:pt idx="161">
                  <c:v>120</c:v>
                </c:pt>
                <c:pt idx="162">
                  <c:v>120</c:v>
                </c:pt>
                <c:pt idx="163">
                  <c:v>119</c:v>
                </c:pt>
                <c:pt idx="164">
                  <c:v>119</c:v>
                </c:pt>
                <c:pt idx="165">
                  <c:v>119</c:v>
                </c:pt>
                <c:pt idx="166">
                  <c:v>119</c:v>
                </c:pt>
                <c:pt idx="167">
                  <c:v>119</c:v>
                </c:pt>
                <c:pt idx="168">
                  <c:v>118</c:v>
                </c:pt>
                <c:pt idx="169">
                  <c:v>118</c:v>
                </c:pt>
                <c:pt idx="170">
                  <c:v>118</c:v>
                </c:pt>
                <c:pt idx="171">
                  <c:v>118</c:v>
                </c:pt>
                <c:pt idx="172">
                  <c:v>118</c:v>
                </c:pt>
                <c:pt idx="173">
                  <c:v>118</c:v>
                </c:pt>
                <c:pt idx="174">
                  <c:v>117</c:v>
                </c:pt>
                <c:pt idx="175">
                  <c:v>117</c:v>
                </c:pt>
                <c:pt idx="176">
                  <c:v>117</c:v>
                </c:pt>
                <c:pt idx="177">
                  <c:v>117</c:v>
                </c:pt>
                <c:pt idx="178">
                  <c:v>117</c:v>
                </c:pt>
                <c:pt idx="179">
                  <c:v>117</c:v>
                </c:pt>
                <c:pt idx="180">
                  <c:v>116</c:v>
                </c:pt>
                <c:pt idx="181">
                  <c:v>116</c:v>
                </c:pt>
                <c:pt idx="182">
                  <c:v>116</c:v>
                </c:pt>
                <c:pt idx="183">
                  <c:v>116</c:v>
                </c:pt>
                <c:pt idx="184">
                  <c:v>116</c:v>
                </c:pt>
                <c:pt idx="185">
                  <c:v>116</c:v>
                </c:pt>
                <c:pt idx="186">
                  <c:v>116</c:v>
                </c:pt>
                <c:pt idx="187">
                  <c:v>116</c:v>
                </c:pt>
                <c:pt idx="188">
                  <c:v>115</c:v>
                </c:pt>
                <c:pt idx="189">
                  <c:v>115</c:v>
                </c:pt>
                <c:pt idx="190">
                  <c:v>115</c:v>
                </c:pt>
                <c:pt idx="191">
                  <c:v>115</c:v>
                </c:pt>
                <c:pt idx="192">
                  <c:v>115</c:v>
                </c:pt>
                <c:pt idx="193">
                  <c:v>115</c:v>
                </c:pt>
                <c:pt idx="194">
                  <c:v>115</c:v>
                </c:pt>
                <c:pt idx="195">
                  <c:v>115</c:v>
                </c:pt>
                <c:pt idx="196">
                  <c:v>115</c:v>
                </c:pt>
                <c:pt idx="197">
                  <c:v>115</c:v>
                </c:pt>
                <c:pt idx="198">
                  <c:v>115</c:v>
                </c:pt>
                <c:pt idx="199">
                  <c:v>115</c:v>
                </c:pt>
                <c:pt idx="200">
                  <c:v>115</c:v>
                </c:pt>
                <c:pt idx="201">
                  <c:v>114</c:v>
                </c:pt>
                <c:pt idx="202">
                  <c:v>114</c:v>
                </c:pt>
                <c:pt idx="203">
                  <c:v>114</c:v>
                </c:pt>
                <c:pt idx="204">
                  <c:v>114</c:v>
                </c:pt>
                <c:pt idx="205">
                  <c:v>114</c:v>
                </c:pt>
                <c:pt idx="206">
                  <c:v>114</c:v>
                </c:pt>
                <c:pt idx="207">
                  <c:v>114</c:v>
                </c:pt>
                <c:pt idx="208">
                  <c:v>114</c:v>
                </c:pt>
                <c:pt idx="209">
                  <c:v>114</c:v>
                </c:pt>
                <c:pt idx="210">
                  <c:v>114</c:v>
                </c:pt>
                <c:pt idx="211">
                  <c:v>114</c:v>
                </c:pt>
                <c:pt idx="212">
                  <c:v>114</c:v>
                </c:pt>
                <c:pt idx="213">
                  <c:v>114</c:v>
                </c:pt>
                <c:pt idx="214">
                  <c:v>114</c:v>
                </c:pt>
                <c:pt idx="215">
                  <c:v>114</c:v>
                </c:pt>
                <c:pt idx="216">
                  <c:v>114</c:v>
                </c:pt>
                <c:pt idx="217">
                  <c:v>114</c:v>
                </c:pt>
                <c:pt idx="218">
                  <c:v>114</c:v>
                </c:pt>
                <c:pt idx="219">
                  <c:v>114</c:v>
                </c:pt>
                <c:pt idx="220">
                  <c:v>114</c:v>
                </c:pt>
                <c:pt idx="221">
                  <c:v>114</c:v>
                </c:pt>
                <c:pt idx="222">
                  <c:v>114</c:v>
                </c:pt>
                <c:pt idx="223">
                  <c:v>114</c:v>
                </c:pt>
              </c:numCache>
            </c:numRef>
          </c:yVal>
        </c:ser>
        <c:ser>
          <c:idx val="1"/>
          <c:order val="1"/>
          <c:tx>
            <c:v>SAID</c:v>
          </c:tx>
          <c:spPr>
            <a:ln w="25400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'Sheet 1 - Table 1'!$K$4:$K$70</c:f>
              <c:numCache>
                <c:formatCode>General</c:formatCode>
                <c:ptCount val="67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  <c:pt idx="6">
                  <c:v>270</c:v>
                </c:pt>
                <c:pt idx="7">
                  <c:v>315</c:v>
                </c:pt>
                <c:pt idx="8">
                  <c:v>360</c:v>
                </c:pt>
                <c:pt idx="9">
                  <c:v>405</c:v>
                </c:pt>
                <c:pt idx="10">
                  <c:v>450</c:v>
                </c:pt>
                <c:pt idx="11">
                  <c:v>495</c:v>
                </c:pt>
                <c:pt idx="12">
                  <c:v>540</c:v>
                </c:pt>
                <c:pt idx="13">
                  <c:v>585</c:v>
                </c:pt>
                <c:pt idx="14">
                  <c:v>630</c:v>
                </c:pt>
                <c:pt idx="15">
                  <c:v>675</c:v>
                </c:pt>
                <c:pt idx="16">
                  <c:v>720</c:v>
                </c:pt>
                <c:pt idx="17">
                  <c:v>765</c:v>
                </c:pt>
                <c:pt idx="18">
                  <c:v>810</c:v>
                </c:pt>
                <c:pt idx="19">
                  <c:v>855</c:v>
                </c:pt>
                <c:pt idx="20">
                  <c:v>900</c:v>
                </c:pt>
                <c:pt idx="21">
                  <c:v>945</c:v>
                </c:pt>
                <c:pt idx="22">
                  <c:v>990</c:v>
                </c:pt>
                <c:pt idx="23">
                  <c:v>1035</c:v>
                </c:pt>
                <c:pt idx="24">
                  <c:v>1080</c:v>
                </c:pt>
                <c:pt idx="25">
                  <c:v>1125</c:v>
                </c:pt>
                <c:pt idx="26">
                  <c:v>1170</c:v>
                </c:pt>
                <c:pt idx="27">
                  <c:v>1215</c:v>
                </c:pt>
                <c:pt idx="28">
                  <c:v>1260</c:v>
                </c:pt>
                <c:pt idx="29">
                  <c:v>1305</c:v>
                </c:pt>
                <c:pt idx="30">
                  <c:v>1350</c:v>
                </c:pt>
                <c:pt idx="31">
                  <c:v>1395</c:v>
                </c:pt>
                <c:pt idx="32">
                  <c:v>1440</c:v>
                </c:pt>
                <c:pt idx="33">
                  <c:v>1485</c:v>
                </c:pt>
                <c:pt idx="34">
                  <c:v>1530</c:v>
                </c:pt>
                <c:pt idx="35">
                  <c:v>1575</c:v>
                </c:pt>
                <c:pt idx="36">
                  <c:v>1620</c:v>
                </c:pt>
                <c:pt idx="37">
                  <c:v>1665</c:v>
                </c:pt>
                <c:pt idx="38">
                  <c:v>1710</c:v>
                </c:pt>
                <c:pt idx="39">
                  <c:v>1755</c:v>
                </c:pt>
                <c:pt idx="40">
                  <c:v>1800</c:v>
                </c:pt>
                <c:pt idx="41">
                  <c:v>1845</c:v>
                </c:pt>
                <c:pt idx="42">
                  <c:v>1890</c:v>
                </c:pt>
                <c:pt idx="43">
                  <c:v>1935</c:v>
                </c:pt>
                <c:pt idx="44">
                  <c:v>1980</c:v>
                </c:pt>
                <c:pt idx="45">
                  <c:v>2025</c:v>
                </c:pt>
                <c:pt idx="46">
                  <c:v>2070</c:v>
                </c:pt>
                <c:pt idx="47">
                  <c:v>2115</c:v>
                </c:pt>
                <c:pt idx="48">
                  <c:v>2160</c:v>
                </c:pt>
                <c:pt idx="49">
                  <c:v>2205</c:v>
                </c:pt>
                <c:pt idx="50">
                  <c:v>2250</c:v>
                </c:pt>
                <c:pt idx="51">
                  <c:v>2295</c:v>
                </c:pt>
                <c:pt idx="52">
                  <c:v>2340</c:v>
                </c:pt>
                <c:pt idx="53">
                  <c:v>2385</c:v>
                </c:pt>
                <c:pt idx="54">
                  <c:v>2430</c:v>
                </c:pt>
                <c:pt idx="55">
                  <c:v>2475</c:v>
                </c:pt>
                <c:pt idx="56">
                  <c:v>2520</c:v>
                </c:pt>
                <c:pt idx="57">
                  <c:v>2565</c:v>
                </c:pt>
                <c:pt idx="58">
                  <c:v>2610</c:v>
                </c:pt>
                <c:pt idx="59">
                  <c:v>2655</c:v>
                </c:pt>
                <c:pt idx="60">
                  <c:v>2700</c:v>
                </c:pt>
                <c:pt idx="61">
                  <c:v>2745</c:v>
                </c:pt>
                <c:pt idx="62">
                  <c:v>2790</c:v>
                </c:pt>
                <c:pt idx="63">
                  <c:v>2835</c:v>
                </c:pt>
                <c:pt idx="64">
                  <c:v>2880</c:v>
                </c:pt>
                <c:pt idx="65">
                  <c:v>2925</c:v>
                </c:pt>
                <c:pt idx="66">
                  <c:v>2970</c:v>
                </c:pt>
              </c:numCache>
            </c:numRef>
          </c:xVal>
          <c:yVal>
            <c:numRef>
              <c:f>'Sheet 1 - Table 1'!$L$4:$L$70</c:f>
              <c:numCache>
                <c:formatCode>0.00E+00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8.9439999999999991</c:v>
                </c:pt>
                <c:pt idx="5">
                  <c:v>48</c:v>
                </c:pt>
                <c:pt idx="6">
                  <c:v>167.8</c:v>
                </c:pt>
                <c:pt idx="7">
                  <c:v>308.10000000000002</c:v>
                </c:pt>
                <c:pt idx="8">
                  <c:v>232.5</c:v>
                </c:pt>
                <c:pt idx="9">
                  <c:v>136.19999999999999</c:v>
                </c:pt>
                <c:pt idx="10">
                  <c:v>82.38</c:v>
                </c:pt>
                <c:pt idx="11">
                  <c:v>53.6</c:v>
                </c:pt>
                <c:pt idx="12">
                  <c:v>37.83</c:v>
                </c:pt>
                <c:pt idx="13">
                  <c:v>29.17</c:v>
                </c:pt>
                <c:pt idx="14">
                  <c:v>25.7</c:v>
                </c:pt>
                <c:pt idx="15">
                  <c:v>27.51</c:v>
                </c:pt>
                <c:pt idx="16">
                  <c:v>37.340000000000003</c:v>
                </c:pt>
                <c:pt idx="17">
                  <c:v>40.67</c:v>
                </c:pt>
                <c:pt idx="18">
                  <c:v>35.050000000000004</c:v>
                </c:pt>
                <c:pt idx="19">
                  <c:v>27.150000000000027</c:v>
                </c:pt>
                <c:pt idx="20">
                  <c:v>21.72</c:v>
                </c:pt>
                <c:pt idx="21">
                  <c:v>21.8</c:v>
                </c:pt>
                <c:pt idx="22">
                  <c:v>26.08</c:v>
                </c:pt>
                <c:pt idx="23">
                  <c:v>26.310000000000027</c:v>
                </c:pt>
                <c:pt idx="24">
                  <c:v>20.95</c:v>
                </c:pt>
                <c:pt idx="25">
                  <c:v>15.72</c:v>
                </c:pt>
                <c:pt idx="26">
                  <c:v>12.68</c:v>
                </c:pt>
                <c:pt idx="27">
                  <c:v>11.38</c:v>
                </c:pt>
                <c:pt idx="28">
                  <c:v>11.1</c:v>
                </c:pt>
                <c:pt idx="29">
                  <c:v>11.34</c:v>
                </c:pt>
                <c:pt idx="30">
                  <c:v>11.72</c:v>
                </c:pt>
                <c:pt idx="31">
                  <c:v>11.94</c:v>
                </c:pt>
                <c:pt idx="32">
                  <c:v>11.75</c:v>
                </c:pt>
                <c:pt idx="33">
                  <c:v>11.11</c:v>
                </c:pt>
                <c:pt idx="34">
                  <c:v>10.16</c:v>
                </c:pt>
                <c:pt idx="35">
                  <c:v>9.1060000000000034</c:v>
                </c:pt>
                <c:pt idx="36">
                  <c:v>8.0890000000000004</c:v>
                </c:pt>
                <c:pt idx="37">
                  <c:v>7.173</c:v>
                </c:pt>
                <c:pt idx="38">
                  <c:v>6.3790000000000004</c:v>
                </c:pt>
                <c:pt idx="39">
                  <c:v>5.7030000000000003</c:v>
                </c:pt>
                <c:pt idx="40">
                  <c:v>5.133</c:v>
                </c:pt>
                <c:pt idx="41">
                  <c:v>4.6529999999999907</c:v>
                </c:pt>
                <c:pt idx="42">
                  <c:v>4.2480000000000002</c:v>
                </c:pt>
                <c:pt idx="43">
                  <c:v>3.9039999999999999</c:v>
                </c:pt>
                <c:pt idx="44">
                  <c:v>3.61</c:v>
                </c:pt>
                <c:pt idx="45">
                  <c:v>3.3519999999999968</c:v>
                </c:pt>
                <c:pt idx="46">
                  <c:v>3.12</c:v>
                </c:pt>
                <c:pt idx="47">
                  <c:v>2.907</c:v>
                </c:pt>
                <c:pt idx="48">
                  <c:v>2.7040000000000002</c:v>
                </c:pt>
                <c:pt idx="49">
                  <c:v>2.508</c:v>
                </c:pt>
                <c:pt idx="50">
                  <c:v>2.3149999999999977</c:v>
                </c:pt>
                <c:pt idx="51">
                  <c:v>2.1219999999999999</c:v>
                </c:pt>
                <c:pt idx="52">
                  <c:v>1.9309999999999983</c:v>
                </c:pt>
                <c:pt idx="53">
                  <c:v>1.7470000000000001</c:v>
                </c:pt>
                <c:pt idx="54">
                  <c:v>1.5780000000000001</c:v>
                </c:pt>
                <c:pt idx="55">
                  <c:v>1.4389999999999983</c:v>
                </c:pt>
                <c:pt idx="56">
                  <c:v>1.345</c:v>
                </c:pt>
                <c:pt idx="57">
                  <c:v>1.3180000000000001</c:v>
                </c:pt>
                <c:pt idx="58">
                  <c:v>1.3840000000000001</c:v>
                </c:pt>
                <c:pt idx="59">
                  <c:v>1.573</c:v>
                </c:pt>
                <c:pt idx="60">
                  <c:v>1.9149999999999983</c:v>
                </c:pt>
                <c:pt idx="61">
                  <c:v>2.4419999999999997</c:v>
                </c:pt>
                <c:pt idx="62">
                  <c:v>3.1840000000000002</c:v>
                </c:pt>
                <c:pt idx="63">
                  <c:v>4.1669999999999927</c:v>
                </c:pt>
                <c:pt idx="64">
                  <c:v>5.4160000000000004</c:v>
                </c:pt>
                <c:pt idx="65">
                  <c:v>6.9530000000000003</c:v>
                </c:pt>
                <c:pt idx="66">
                  <c:v>8.8000000000000007</c:v>
                </c:pt>
              </c:numCache>
            </c:numRef>
          </c:yVal>
        </c:ser>
        <c:ser>
          <c:idx val="2"/>
          <c:order val="2"/>
          <c:tx>
            <c:v>JLab data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'Sheet 1 - Table 1'!$R$4:$R$48</c:f>
              <c:numCache>
                <c:formatCode>General</c:formatCode>
                <c:ptCount val="45"/>
                <c:pt idx="0">
                  <c:v>675</c:v>
                </c:pt>
                <c:pt idx="1">
                  <c:v>725</c:v>
                </c:pt>
                <c:pt idx="2">
                  <c:v>775</c:v>
                </c:pt>
                <c:pt idx="3">
                  <c:v>825</c:v>
                </c:pt>
                <c:pt idx="4">
                  <c:v>875</c:v>
                </c:pt>
                <c:pt idx="5">
                  <c:v>925</c:v>
                </c:pt>
                <c:pt idx="6">
                  <c:v>975</c:v>
                </c:pt>
                <c:pt idx="7">
                  <c:v>1025</c:v>
                </c:pt>
                <c:pt idx="8">
                  <c:v>1075</c:v>
                </c:pt>
                <c:pt idx="9">
                  <c:v>1125</c:v>
                </c:pt>
                <c:pt idx="10">
                  <c:v>1175</c:v>
                </c:pt>
                <c:pt idx="11">
                  <c:v>1225</c:v>
                </c:pt>
                <c:pt idx="12">
                  <c:v>1275</c:v>
                </c:pt>
                <c:pt idx="13">
                  <c:v>1325</c:v>
                </c:pt>
                <c:pt idx="14">
                  <c:v>1375</c:v>
                </c:pt>
                <c:pt idx="15">
                  <c:v>1425</c:v>
                </c:pt>
                <c:pt idx="16">
                  <c:v>1475</c:v>
                </c:pt>
                <c:pt idx="17">
                  <c:v>1525</c:v>
                </c:pt>
                <c:pt idx="18">
                  <c:v>1575</c:v>
                </c:pt>
                <c:pt idx="19">
                  <c:v>1625</c:v>
                </c:pt>
                <c:pt idx="20">
                  <c:v>1675</c:v>
                </c:pt>
                <c:pt idx="21">
                  <c:v>1725</c:v>
                </c:pt>
                <c:pt idx="22">
                  <c:v>1775</c:v>
                </c:pt>
                <c:pt idx="23">
                  <c:v>1825</c:v>
                </c:pt>
                <c:pt idx="24">
                  <c:v>1875</c:v>
                </c:pt>
                <c:pt idx="25">
                  <c:v>1925</c:v>
                </c:pt>
                <c:pt idx="26">
                  <c:v>1975</c:v>
                </c:pt>
                <c:pt idx="27">
                  <c:v>2025</c:v>
                </c:pt>
                <c:pt idx="28">
                  <c:v>2075</c:v>
                </c:pt>
                <c:pt idx="29">
                  <c:v>2125</c:v>
                </c:pt>
                <c:pt idx="30">
                  <c:v>2175</c:v>
                </c:pt>
                <c:pt idx="31">
                  <c:v>2225</c:v>
                </c:pt>
                <c:pt idx="32">
                  <c:v>2275</c:v>
                </c:pt>
                <c:pt idx="33">
                  <c:v>2325</c:v>
                </c:pt>
                <c:pt idx="34">
                  <c:v>2375</c:v>
                </c:pt>
                <c:pt idx="35">
                  <c:v>2425</c:v>
                </c:pt>
                <c:pt idx="36">
                  <c:v>2475</c:v>
                </c:pt>
                <c:pt idx="37">
                  <c:v>2525</c:v>
                </c:pt>
                <c:pt idx="38">
                  <c:v>2575</c:v>
                </c:pt>
                <c:pt idx="39">
                  <c:v>2625</c:v>
                </c:pt>
                <c:pt idx="40">
                  <c:v>2675</c:v>
                </c:pt>
                <c:pt idx="41">
                  <c:v>2725</c:v>
                </c:pt>
                <c:pt idx="42">
                  <c:v>2775</c:v>
                </c:pt>
                <c:pt idx="43">
                  <c:v>2825</c:v>
                </c:pt>
                <c:pt idx="44">
                  <c:v>2875</c:v>
                </c:pt>
              </c:numCache>
            </c:numRef>
          </c:xVal>
          <c:yVal>
            <c:numRef>
              <c:f>'Sheet 1 - Table 1'!$S$4:$S$48</c:f>
              <c:numCache>
                <c:formatCode>General</c:formatCode>
                <c:ptCount val="45"/>
                <c:pt idx="0">
                  <c:v>38.455300000000001</c:v>
                </c:pt>
                <c:pt idx="1">
                  <c:v>52.087800000000001</c:v>
                </c:pt>
                <c:pt idx="2">
                  <c:v>54.1066</c:v>
                </c:pt>
                <c:pt idx="3">
                  <c:v>43.281200000000005</c:v>
                </c:pt>
                <c:pt idx="4">
                  <c:v>32.330400000000004</c:v>
                </c:pt>
                <c:pt idx="5">
                  <c:v>29.732599999999973</c:v>
                </c:pt>
                <c:pt idx="6">
                  <c:v>30.206</c:v>
                </c:pt>
                <c:pt idx="7">
                  <c:v>34.705400000000012</c:v>
                </c:pt>
                <c:pt idx="8">
                  <c:v>29.481299999999973</c:v>
                </c:pt>
                <c:pt idx="9">
                  <c:v>20.870200000000001</c:v>
                </c:pt>
                <c:pt idx="10">
                  <c:v>15.7766</c:v>
                </c:pt>
                <c:pt idx="11">
                  <c:v>13.7095</c:v>
                </c:pt>
                <c:pt idx="12">
                  <c:v>12.8339</c:v>
                </c:pt>
                <c:pt idx="13">
                  <c:v>12.972100000000014</c:v>
                </c:pt>
                <c:pt idx="14">
                  <c:v>13.051600000000002</c:v>
                </c:pt>
                <c:pt idx="15">
                  <c:v>12.7761</c:v>
                </c:pt>
                <c:pt idx="16">
                  <c:v>12.002600000000013</c:v>
                </c:pt>
                <c:pt idx="17">
                  <c:v>11.081900000000001</c:v>
                </c:pt>
                <c:pt idx="18">
                  <c:v>9.5381999999999998</c:v>
                </c:pt>
                <c:pt idx="19">
                  <c:v>8.5212000000000003</c:v>
                </c:pt>
                <c:pt idx="20">
                  <c:v>7.4127999999999998</c:v>
                </c:pt>
                <c:pt idx="21">
                  <c:v>6.6354999999999986</c:v>
                </c:pt>
                <c:pt idx="22">
                  <c:v>6.0484</c:v>
                </c:pt>
                <c:pt idx="23">
                  <c:v>5.4704000000000024</c:v>
                </c:pt>
                <c:pt idx="24">
                  <c:v>4.9554999999999998</c:v>
                </c:pt>
                <c:pt idx="25">
                  <c:v>4.4166000000000034</c:v>
                </c:pt>
                <c:pt idx="26">
                  <c:v>3.9337999999999997</c:v>
                </c:pt>
                <c:pt idx="27">
                  <c:v>3.4847999999999999</c:v>
                </c:pt>
                <c:pt idx="28">
                  <c:v>3.1007000000000002</c:v>
                </c:pt>
                <c:pt idx="29">
                  <c:v>2.7174</c:v>
                </c:pt>
                <c:pt idx="30">
                  <c:v>2.4251999999999998</c:v>
                </c:pt>
                <c:pt idx="31">
                  <c:v>2.2136</c:v>
                </c:pt>
                <c:pt idx="32">
                  <c:v>2.0421</c:v>
                </c:pt>
                <c:pt idx="33">
                  <c:v>1.8747</c:v>
                </c:pt>
                <c:pt idx="34">
                  <c:v>1.5124</c:v>
                </c:pt>
                <c:pt idx="35">
                  <c:v>1.4034999999999971</c:v>
                </c:pt>
                <c:pt idx="36">
                  <c:v>1.2490999999999985</c:v>
                </c:pt>
                <c:pt idx="37">
                  <c:v>1.0992</c:v>
                </c:pt>
                <c:pt idx="38">
                  <c:v>1.0195999999999983</c:v>
                </c:pt>
                <c:pt idx="39">
                  <c:v>0.96990000000000121</c:v>
                </c:pt>
                <c:pt idx="40">
                  <c:v>0.91490000000000005</c:v>
                </c:pt>
                <c:pt idx="41">
                  <c:v>0.88120000000000021</c:v>
                </c:pt>
                <c:pt idx="42">
                  <c:v>0.82900000000000018</c:v>
                </c:pt>
                <c:pt idx="43">
                  <c:v>0.72610000000000019</c:v>
                </c:pt>
                <c:pt idx="44">
                  <c:v>0.70040000000000002</c:v>
                </c:pt>
              </c:numCache>
            </c:numRef>
          </c:yVal>
        </c:ser>
        <c:axId val="47772800"/>
        <c:axId val="52253056"/>
      </c:scatterChart>
      <c:valAx>
        <c:axId val="47772800"/>
        <c:scaling>
          <c:orientation val="minMax"/>
          <c:max val="3000"/>
          <c:min val="0"/>
        </c:scaling>
        <c:axPos val="b"/>
        <c:title>
          <c:tx>
            <c:rich>
              <a:bodyPr/>
              <a:lstStyle/>
              <a:p>
                <a:pPr>
                  <a:defRPr lang="fr-FR" sz="1200" b="1" i="0" u="none" strike="noStrike" baseline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</a:defRPr>
                </a:pPr>
                <a:r>
                  <a:rPr lang="en-US" sz="1200" dirty="0" smtClean="0"/>
                  <a:t>Energy </a:t>
                </a:r>
                <a:r>
                  <a:rPr lang="en-US" sz="1200" dirty="0"/>
                  <a:t>(</a:t>
                </a:r>
                <a:r>
                  <a:rPr lang="en-US" sz="1200" dirty="0" err="1"/>
                  <a:t>MeV</a:t>
                </a:r>
                <a:r>
                  <a:rPr lang="en-US" sz="1200" dirty="0"/>
                  <a:t>)</a:t>
                </a:r>
              </a:p>
            </c:rich>
          </c:tx>
          <c:layout>
            <c:manualLayout>
              <c:xMode val="edge"/>
              <c:yMode val="edge"/>
              <c:x val="0.433140212736566"/>
              <c:y val="0.9072909571424679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out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fr-FR" sz="1100" b="0" i="0" u="none" strike="noStrik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pPr>
            <a:endParaRPr lang="fr-FR"/>
          </a:p>
        </c:txPr>
        <c:crossAx val="52253056"/>
        <c:crosses val="autoZero"/>
        <c:crossBetween val="midCat"/>
        <c:majorUnit val="500"/>
      </c:valAx>
      <c:valAx>
        <c:axId val="5225305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fr-FR" sz="1200" b="1" i="0" u="none" strike="noStrike" baseline="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</a:defRPr>
                </a:pPr>
                <a:r>
                  <a:rPr lang="en-US" sz="1200" dirty="0" smtClean="0"/>
                  <a:t>Total</a:t>
                </a:r>
                <a:r>
                  <a:rPr lang="en-US" sz="1200" baseline="0" dirty="0" smtClean="0"/>
                  <a:t> Cross Section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(</a:t>
                </a:r>
                <a:r>
                  <a:rPr lang="en-US" sz="1200" dirty="0" err="1"/>
                  <a:t>μb</a:t>
                </a:r>
                <a:r>
                  <a:rPr lang="en-US" sz="1200" dirty="0"/>
                  <a:t>)</a:t>
                </a:r>
              </a:p>
            </c:rich>
          </c:tx>
          <c:layout>
            <c:manualLayout>
              <c:xMode val="edge"/>
              <c:yMode val="edge"/>
              <c:x val="7.3396935735565424E-2"/>
              <c:y val="6.5647655529545323E-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fr-FR" sz="1100" b="0" i="0" u="none" strike="noStrik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pPr>
            <a:endParaRPr lang="fr-FR"/>
          </a:p>
        </c:txPr>
        <c:crossAx val="47772800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454650138860702"/>
          <c:y val="9.8916164891153471E-2"/>
          <c:w val="0.159590076670514"/>
          <c:h val="0.20701393095093906"/>
        </c:manualLayout>
      </c:layout>
      <c:spPr>
        <a:noFill/>
        <a:ln w="25400">
          <a:noFill/>
        </a:ln>
      </c:spPr>
      <c:txPr>
        <a:bodyPr/>
        <a:lstStyle/>
        <a:p>
          <a:pPr>
            <a:defRPr lang="fr-FR" sz="1000" b="0" i="0" u="none" strike="noStrike" baseline="0">
              <a:solidFill>
                <a:srgbClr val="000000"/>
              </a:solidFill>
              <a:latin typeface="Helvetica Neue"/>
              <a:ea typeface="Helvetica Neue"/>
              <a:cs typeface="Helvetica Neue"/>
            </a:defRPr>
          </a:pPr>
          <a:endParaRPr lang="fr-FR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Helvetica Neue"/>
          <a:ea typeface="Helvetica Neue"/>
          <a:cs typeface="Helvetica Neue"/>
        </a:defRPr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32943-3FF6-0545-855F-4AF74976AE7C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348E7-F2CC-4847-BBEF-37643F668B4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48E7-F2CC-4847-BBEF-37643F668B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48E7-F2CC-4847-BBEF-37643F668B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48E7-F2CC-4847-BBEF-37643F668B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48E7-F2CC-4847-BBEF-37643F668B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48E7-F2CC-4847-BBEF-37643F668B4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48E7-F2CC-4847-BBEF-37643F668B4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48E7-F2CC-4847-BBEF-37643F668B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C0FE-7C5A-4A2E-84CE-CB955988B26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48E7-F2CC-4847-BBEF-37643F668B4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C0FE-7C5A-4A2E-84CE-CB955988B26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C0FE-7C5A-4A2E-84CE-CB955988B26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48E7-F2CC-4847-BBEF-37643F668B4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48E7-F2CC-4847-BBEF-37643F668B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48E7-F2CC-4847-BBEF-37643F668B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14E-DC4F-4B5B-A935-4833D55F1F9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59A-9A5E-4E5A-9050-A466516E76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14E-DC4F-4B5B-A935-4833D55F1F9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59A-9A5E-4E5A-9050-A466516E761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14E-DC4F-4B5B-A935-4833D55F1F9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59A-9A5E-4E5A-9050-A466516E76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14E-DC4F-4B5B-A935-4833D55F1F9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59A-9A5E-4E5A-9050-A466516E76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14E-DC4F-4B5B-A935-4833D55F1F9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59A-9A5E-4E5A-9050-A466516E76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14E-DC4F-4B5B-A935-4833D55F1F9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59A-9A5E-4E5A-9050-A466516E761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14E-DC4F-4B5B-A935-4833D55F1F9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14E-DC4F-4B5B-A935-4833D55F1F9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59A-9A5E-4E5A-9050-A466516E76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14E-DC4F-4B5B-A935-4833D55F1F9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59A-9A5E-4E5A-9050-A466516E76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14E-DC4F-4B5B-A935-4833D55F1F9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59A-9A5E-4E5A-9050-A466516E76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14E-DC4F-4B5B-A935-4833D55F1F9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59A-9A5E-4E5A-9050-A466516E76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14E-DC4F-4B5B-A935-4833D55F1F9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459A-9A5E-4E5A-9050-A466516E76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B5EF14E-DC4F-4B5B-A935-4833D55F1F9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554459A-9A5E-4E5A-9050-A466516E76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???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???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1.x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???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1295400"/>
            <a:ext cx="8382000" cy="2209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Pion photo-production in the intermediate energy regime at </a:t>
            </a:r>
            <a:r>
              <a:rPr lang="en-US" sz="3600" b="1" dirty="0" smtClean="0"/>
              <a:t>JLab </a:t>
            </a:r>
            <a:r>
              <a:rPr lang="en-US" sz="3600" b="1" dirty="0" smtClean="0"/>
              <a:t>using GEANT4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91440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2000" dirty="0" smtClean="0"/>
              <a:t>Sokhna Bineta Lo AMAR</a:t>
            </a:r>
            <a:endParaRPr lang="fr-FR" sz="2000" dirty="0"/>
          </a:p>
        </p:txBody>
      </p:sp>
      <p:sp>
        <p:nvSpPr>
          <p:cNvPr id="5" name="TextBox 3"/>
          <p:cNvSpPr txBox="1"/>
          <p:nvPr/>
        </p:nvSpPr>
        <p:spPr>
          <a:xfrm>
            <a:off x="685800" y="5105400"/>
            <a:ext cx="77724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2000" dirty="0" smtClean="0"/>
              <a:t>Cheikh </a:t>
            </a:r>
            <a:r>
              <a:rPr lang="fr-FR" sz="2000" dirty="0" err="1" smtClean="0"/>
              <a:t>Anta</a:t>
            </a:r>
            <a:r>
              <a:rPr lang="fr-FR" sz="2000" dirty="0" smtClean="0"/>
              <a:t> </a:t>
            </a:r>
            <a:r>
              <a:rPr lang="fr-FR" sz="2000" dirty="0" err="1" smtClean="0"/>
              <a:t>Diop</a:t>
            </a:r>
            <a:r>
              <a:rPr lang="fr-FR" sz="2000" dirty="0" smtClean="0"/>
              <a:t> </a:t>
            </a:r>
            <a:r>
              <a:rPr lang="fr-FR" sz="2000" dirty="0" err="1" smtClean="0"/>
              <a:t>University</a:t>
            </a:r>
            <a:r>
              <a:rPr lang="fr-FR" sz="2000" dirty="0" smtClean="0"/>
              <a:t>, Dakar (SENEGAL)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72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Jefferson Lab: </a:t>
            </a:r>
            <a:r>
              <a:rPr lang="en-US" sz="1800" dirty="0" smtClean="0"/>
              <a:t>Pion</a:t>
            </a:r>
            <a:r>
              <a:rPr lang="en-US" sz="1800" b="1" dirty="0" smtClean="0"/>
              <a:t> </a:t>
            </a:r>
            <a:r>
              <a:rPr lang="en-US" sz="1800" dirty="0" smtClean="0"/>
              <a:t>photo-production performed in Hall B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0" y="21336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GEANT4: 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Cascade and CHIPS models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31242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Comparison: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GEANT4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SAID</a:t>
            </a:r>
          </a:p>
          <a:p>
            <a:pPr marL="968375" marR="0" lvl="2" indent="-2825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SAID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cattering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nalysis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nteractive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ial-in </a:t>
            </a:r>
          </a:p>
          <a:p>
            <a:pPr marL="1076325" marR="0" lvl="1" indent="-7270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(Model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supported by a database of world-wide experimental data)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0" y="48768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Comparison: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GEANT4 &amp;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Jefferson Lab experimental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anchor="b">
            <a:noAutofit/>
          </a:bodyPr>
          <a:lstStyle/>
          <a:p>
            <a:r>
              <a:rPr lang="en-US" sz="3200" b="1" dirty="0" smtClean="0"/>
              <a:t>Comparison of Cross </a:t>
            </a:r>
            <a:r>
              <a:rPr lang="en-US" sz="3200" b="1" dirty="0" smtClean="0"/>
              <a:t>sections (</a:t>
            </a:r>
            <a:r>
              <a:rPr lang="en-US" sz="3200" b="1" dirty="0" smtClean="0"/>
              <a:t>1</a:t>
            </a:r>
            <a:r>
              <a:rPr lang="en-US" sz="3200" b="1" dirty="0" smtClean="0"/>
              <a:t>/4</a:t>
            </a:r>
            <a:r>
              <a:rPr lang="en-US" sz="3200" b="1" dirty="0" smtClean="0"/>
              <a:t>)</a:t>
            </a:r>
            <a:endParaRPr lang="en-US" sz="2000" dirty="0">
              <a:solidFill>
                <a:srgbClr val="FF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485901" y="304799"/>
            <a:ext cx="1752600" cy="396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600700" y="381000"/>
            <a:ext cx="1752600" cy="3810000"/>
          </a:xfrm>
          <a:prstGeom prst="rect">
            <a:avLst/>
          </a:prstGeom>
          <a:noFill/>
        </p:spPr>
      </p:pic>
      <p:pic>
        <p:nvPicPr>
          <p:cNvPr id="28676" name="P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485903" y="2514597"/>
            <a:ext cx="1752602" cy="3962403"/>
          </a:xfrm>
          <a:prstGeom prst="rect">
            <a:avLst/>
          </a:prstGeom>
          <a:noFill/>
        </p:spPr>
      </p:pic>
      <p:pic>
        <p:nvPicPr>
          <p:cNvPr id="28677" name="P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5600701" y="2590796"/>
            <a:ext cx="1752598" cy="3810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8006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GEANT4-Cascade/SAID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pPr lvl="1">
              <a:buNone/>
            </a:pPr>
            <a:endParaRPr lang="fr-FR" sz="16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1752600"/>
            <a:ext cx="466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(a)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752600"/>
            <a:ext cx="466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fr-FR" sz="1600" dirty="0" smtClean="0"/>
              <a:t>b)</a:t>
            </a:r>
            <a:endParaRPr lang="fr-F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4000499"/>
            <a:ext cx="466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(c)</a:t>
            </a:r>
            <a:endParaRPr lang="fr-F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4000499"/>
            <a:ext cx="466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(d)</a:t>
            </a:r>
            <a:endParaRPr lang="fr-FR" sz="1600" dirty="0"/>
          </a:p>
        </p:txBody>
      </p:sp>
      <p:sp>
        <p:nvSpPr>
          <p:cNvPr id="18" name="Rectangle 17"/>
          <p:cNvSpPr/>
          <p:nvPr/>
        </p:nvSpPr>
        <p:spPr>
          <a:xfrm>
            <a:off x="381000" y="5562600"/>
            <a:ext cx="6781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MR10"/>
              </a:rPr>
              <a:t>Geant4 does not reproduce correctly the behavior of SAID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MR1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alibri" pitchFamily="34" charset="0"/>
                <a:ea typeface="Calibri" pitchFamily="34" charset="0"/>
                <a:cs typeface="CMR10"/>
              </a:rPr>
              <a:t>Some resonance states inexistent in Geant4-Cascade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MR10"/>
              </a:rPr>
              <a:t> </a:t>
            </a:r>
            <a:r>
              <a:rPr lang="en-US" b="1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CMR10"/>
              </a:rPr>
              <a:t>Threshold distribution misrepresented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CMR10"/>
              </a:rPr>
              <a:t> Comparison of two different physics</a:t>
            </a:r>
          </a:p>
        </p:txBody>
      </p:sp>
      <p:sp>
        <p:nvSpPr>
          <p:cNvPr id="19" name="Ellipse 18"/>
          <p:cNvSpPr/>
          <p:nvPr/>
        </p:nvSpPr>
        <p:spPr>
          <a:xfrm>
            <a:off x="683568" y="2286000"/>
            <a:ext cx="459432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953000" y="2286000"/>
            <a:ext cx="4572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683568" y="4339053"/>
            <a:ext cx="611832" cy="75679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953000" y="4495799"/>
            <a:ext cx="457200" cy="70734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562600" y="4000499"/>
            <a:ext cx="495672" cy="86409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anchor="b">
            <a:noAutofit/>
          </a:bodyPr>
          <a:lstStyle/>
          <a:p>
            <a:r>
              <a:rPr lang="en-US" sz="3200" b="1" dirty="0" smtClean="0"/>
              <a:t>Comparison of Cross </a:t>
            </a:r>
            <a:r>
              <a:rPr lang="en-US" sz="3200" b="1" dirty="0" smtClean="0"/>
              <a:t>sections (</a:t>
            </a:r>
            <a:r>
              <a:rPr lang="en-US" sz="3200" b="1" dirty="0" smtClean="0"/>
              <a:t>2</a:t>
            </a:r>
            <a:r>
              <a:rPr lang="en-US" sz="3200" b="1" dirty="0" smtClean="0"/>
              <a:t>/4</a:t>
            </a:r>
            <a:r>
              <a:rPr lang="en-US" sz="3200" b="1" dirty="0" smtClean="0"/>
              <a:t>)</a:t>
            </a:r>
            <a:endParaRPr lang="en-US" sz="2000" dirty="0">
              <a:solidFill>
                <a:srgbClr val="FF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28600" y="1295400"/>
          <a:ext cx="4152900" cy="2286000"/>
        </p:xfrm>
        <a:graphic>
          <a:graphicData uri="http://schemas.openxmlformats.org/presentationml/2006/ole">
            <p:oleObj spid="_x0000_s29698" name="Document" r:id="rId4" imgW="4800423" imgH="3365376" progId="Word.Document.12">
              <p:link updateAutomatic="1"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419600" y="1295400"/>
          <a:ext cx="4495800" cy="2362200"/>
        </p:xfrm>
        <a:graphic>
          <a:graphicData uri="http://schemas.openxmlformats.org/presentationml/2006/ole">
            <p:oleObj spid="_x0000_s29699" name="Document" r:id="rId4" imgW="5486198" imgH="3809860" progId="Word.Document.12">
              <p:link updateAutomatic="1"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381500" y="3657600"/>
          <a:ext cx="4495800" cy="2057400"/>
        </p:xfrm>
        <a:graphic>
          <a:graphicData uri="http://schemas.openxmlformats.org/presentationml/2006/ole">
            <p:oleObj spid="_x0000_s29701" name="Document" r:id="rId4" imgW="5257606" imgH="3352677" progId="Word.Document.12">
              <p:link updateAutomatic="1"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81000" y="3581400"/>
          <a:ext cx="4000500" cy="2133600"/>
        </p:xfrm>
        <a:graphic>
          <a:graphicData uri="http://schemas.openxmlformats.org/presentationml/2006/ole">
            <p:oleObj spid="_x0000_s29700" name="Document" r:id="rId4" imgW="5029015" imgH="3784461" progId="Word.Document.12">
              <p:link updateAutomatic="1"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381000"/>
          </a:xfrm>
        </p:spPr>
        <p:txBody>
          <a:bodyPr>
            <a:noAutofit/>
          </a:bodyPr>
          <a:lstStyle/>
          <a:p>
            <a:r>
              <a:rPr lang="en-US" sz="1946" b="1" dirty="0" smtClean="0"/>
              <a:t>GEANT4-CHIPS/SAID</a:t>
            </a:r>
            <a:r>
              <a:rPr lang="fr-FR" sz="1530" dirty="0" smtClean="0"/>
              <a:t>	</a:t>
            </a:r>
            <a:endParaRPr lang="fr-FR" sz="153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2057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(e)</a:t>
            </a:r>
            <a:endParaRPr lang="fr-F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20574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(f)</a:t>
            </a:r>
            <a:endParaRPr lang="fr-F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267200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(g)</a:t>
            </a:r>
            <a:endParaRPr lang="fr-F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4267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(h)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612901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ourier New"/>
              <a:buChar char="o"/>
              <a:tabLst>
                <a:tab pos="717550" algn="l"/>
              </a:tabLst>
            </a:pPr>
            <a:r>
              <a:rPr lang="en-US" sz="1400" dirty="0" smtClean="0"/>
              <a:t> 	</a:t>
            </a:r>
            <a:r>
              <a:rPr lang="en-US" sz="1600" b="1" dirty="0" smtClean="0"/>
              <a:t>Excellent description of resonant </a:t>
            </a:r>
            <a:r>
              <a:rPr lang="en-US" sz="1600" b="1" dirty="0" smtClean="0"/>
              <a:t>states</a:t>
            </a:r>
            <a:r>
              <a:rPr lang="en-US" sz="1600" b="1" dirty="0" smtClean="0"/>
              <a:t> </a:t>
            </a:r>
            <a:r>
              <a:rPr lang="en-US" sz="1600" b="1" dirty="0" smtClean="0"/>
              <a:t>by CHIPS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anchor="b">
            <a:noAutofit/>
          </a:bodyPr>
          <a:lstStyle/>
          <a:p>
            <a:r>
              <a:rPr lang="en-US" sz="3200" b="1" dirty="0" smtClean="0"/>
              <a:t>Comparison of Cross </a:t>
            </a:r>
            <a:r>
              <a:rPr lang="en-US" sz="3200" b="1" dirty="0" smtClean="0"/>
              <a:t>sections (</a:t>
            </a:r>
            <a:r>
              <a:rPr lang="en-US" sz="3200" b="1" dirty="0" smtClean="0"/>
              <a:t>3</a:t>
            </a:r>
            <a:r>
              <a:rPr lang="en-US" sz="3200" b="1" dirty="0" smtClean="0"/>
              <a:t>/4</a:t>
            </a:r>
            <a:r>
              <a:rPr lang="en-US" sz="3200" b="1" dirty="0" smtClean="0"/>
              <a:t>)</a:t>
            </a:r>
            <a:endParaRPr lang="en-US" sz="2000" dirty="0">
              <a:solidFill>
                <a:srgbClr val="FF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85800" y="1693862"/>
          <a:ext cx="3657600" cy="1828800"/>
        </p:xfrm>
        <a:graphic>
          <a:graphicData uri="http://schemas.openxmlformats.org/presentationml/2006/ole">
            <p:oleObj spid="_x0000_s30722" name="Document" r:id="rId4" imgW="5714790" imgH="3212982" progId="Word.Document.12">
              <p:link updateAutomatic="1"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572000" y="1693862"/>
          <a:ext cx="3810000" cy="1981200"/>
        </p:xfrm>
        <a:graphic>
          <a:graphicData uri="http://schemas.openxmlformats.org/presentationml/2006/ole">
            <p:oleObj spid="_x0000_s30723" name="Document" r:id="rId4" imgW="5511597" imgH="3365376" progId="Word.Document.12">
              <p:link updateAutomatic="1"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514600" y="3810000"/>
          <a:ext cx="3829050" cy="1898650"/>
        </p:xfrm>
        <a:graphic>
          <a:graphicData uri="http://schemas.openxmlformats.org/presentationml/2006/ole">
            <p:oleObj spid="_x0000_s30724" name="Document" r:id="rId4" imgW="5727489" imgH="3378076" progId="Word.Document.12">
              <p:link updateAutomatic="1"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981869"/>
            <a:ext cx="9144000" cy="47466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GEANT4-CHIPS/Jlab</a:t>
            </a:r>
          </a:p>
          <a:p>
            <a:pPr>
              <a:buNone/>
            </a:pPr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37017" y="2133600"/>
            <a:ext cx="46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(i)</a:t>
            </a:r>
            <a:endParaRPr lang="fr-F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2133600"/>
            <a:ext cx="46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(j)</a:t>
            </a:r>
            <a:endParaRPr lang="fr-F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4114800"/>
            <a:ext cx="46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(k)</a:t>
            </a:r>
            <a:endParaRPr lang="fr-F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-6927" y="58534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lvl="1" indent="-258763">
              <a:spcAft>
                <a:spcPts val="1800"/>
              </a:spcAft>
              <a:buFont typeface="Courier New"/>
              <a:buChar char="o"/>
              <a:tabLst>
                <a:tab pos="715963" algn="l"/>
              </a:tabLst>
            </a:pPr>
            <a:r>
              <a:rPr lang="en-US" b="1" dirty="0" smtClean="0"/>
              <a:t>Insufficient experimental data for neutron target	</a:t>
            </a:r>
            <a:r>
              <a:rPr lang="en-US" dirty="0" smtClean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2997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buFont typeface="Courier New"/>
              <a:buChar char="o"/>
              <a:tabLst>
                <a:tab pos="717550" algn="l"/>
              </a:tabLst>
            </a:pPr>
            <a:r>
              <a:rPr lang="fr-FR" dirty="0" smtClean="0"/>
              <a:t> 	</a:t>
            </a:r>
            <a:r>
              <a:rPr lang="en-US" b="1" dirty="0" smtClean="0"/>
              <a:t>Excellent description of JLab resonant states by CHIPS</a:t>
            </a:r>
            <a:endParaRPr lang="fr-FR" b="1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anchor="b">
            <a:noAutofit/>
          </a:bodyPr>
          <a:lstStyle/>
          <a:p>
            <a:r>
              <a:rPr lang="en-US" sz="3200" b="1" dirty="0" smtClean="0"/>
              <a:t>Comparison of Cross </a:t>
            </a:r>
            <a:r>
              <a:rPr lang="en-US" sz="3200" b="1" dirty="0" smtClean="0"/>
              <a:t>sections (</a:t>
            </a:r>
            <a:r>
              <a:rPr lang="en-US" sz="3200" b="1" dirty="0" smtClean="0"/>
              <a:t>4</a:t>
            </a:r>
            <a:r>
              <a:rPr lang="en-US" sz="3200" b="1" dirty="0" smtClean="0"/>
              <a:t>/4</a:t>
            </a:r>
            <a:r>
              <a:rPr lang="en-US" sz="3200" b="1" dirty="0" smtClean="0"/>
              <a:t>)</a:t>
            </a:r>
            <a:endParaRPr lang="en-US" sz="2000" dirty="0">
              <a:solidFill>
                <a:srgbClr val="FF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Conclusion &amp; Future work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47359"/>
            <a:ext cx="4003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2">
              <a:spcAft>
                <a:spcPts val="4200"/>
              </a:spcAft>
              <a:buFont typeface="Courier New"/>
              <a:buChar char="o"/>
            </a:pPr>
            <a:r>
              <a:rPr lang="en-US" sz="1400" dirty="0" smtClean="0"/>
              <a:t> </a:t>
            </a:r>
            <a:r>
              <a:rPr lang="en-US" sz="1600" dirty="0" smtClean="0"/>
              <a:t>Consider only pions as final state:  </a:t>
            </a:r>
            <a:r>
              <a:rPr lang="en-US" sz="1400" dirty="0" smtClean="0"/>
              <a:t>	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212771" y="5400675"/>
          <a:ext cx="2992438" cy="323850"/>
        </p:xfrm>
        <a:graphic>
          <a:graphicData uri="http://schemas.openxmlformats.org/presentationml/2006/ole">
            <p:oleObj spid="_x0000_s54274" name="Equation" r:id="rId4" imgW="7315200" imgH="1028700" progId="Equation.3">
              <p:embed/>
            </p:oleObj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096000" y="5344915"/>
            <a:ext cx="927100" cy="466725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096000" y="5344915"/>
            <a:ext cx="927100" cy="466725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003674" y="5811640"/>
          <a:ext cx="2719388" cy="352425"/>
        </p:xfrm>
        <a:graphic>
          <a:graphicData uri="http://schemas.openxmlformats.org/presentationml/2006/ole">
            <p:oleObj spid="_x0000_s54275" name="Equation" r:id="rId5" imgW="7315200" imgH="1066800" progId="Equation.3">
              <p:embed/>
            </p:oleObj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1371600" y="762000"/>
          <a:ext cx="6259512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003674" y="990600"/>
          <a:ext cx="1111250" cy="355600"/>
        </p:xfrm>
        <a:graphic>
          <a:graphicData uri="http://schemas.openxmlformats.org/presentationml/2006/ole">
            <p:oleObj spid="_x0000_s54276" name="Equation" r:id="rId7" imgW="5080000" imgH="1625600" progId="Equation.3">
              <p:embed/>
            </p:oleObj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-1" y="3595687"/>
            <a:ext cx="9143999" cy="290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GEANT4 </a:t>
            </a:r>
            <a:r>
              <a:rPr kumimoji="0" lang="en-US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allows to describe JLab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kumimoji="0" lang="en-US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</a:t>
            </a:r>
            <a:r>
              <a:rPr kumimoji="0" lang="en-US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photo-production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1" y="4005263"/>
            <a:ext cx="9143998" cy="338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Model: CHIPS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-3" y="48768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</a:t>
            </a:r>
            <a:r>
              <a:rPr kumimoji="0" lang="en-US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 more selective study to better describe the experiments at</a:t>
            </a:r>
            <a:r>
              <a:rPr kumimoji="0" lang="en-US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JLab</a:t>
            </a:r>
            <a:r>
              <a:rPr kumimoji="0" lang="en-US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" y="5856288"/>
            <a:ext cx="426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2">
              <a:spcAft>
                <a:spcPts val="4200"/>
              </a:spcAft>
              <a:buFont typeface="Courier New"/>
              <a:buChar char="o"/>
            </a:pPr>
            <a:r>
              <a:rPr lang="en-US" sz="1400" dirty="0" smtClean="0"/>
              <a:t> </a:t>
            </a:r>
            <a:r>
              <a:rPr lang="en-US" sz="1600" dirty="0" smtClean="0"/>
              <a:t>Dissociate the final states 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4003674" y="6194842"/>
          <a:ext cx="2740025" cy="352425"/>
        </p:xfrm>
        <a:graphic>
          <a:graphicData uri="http://schemas.openxmlformats.org/presentationml/2006/ole">
            <p:oleObj spid="_x0000_s54279" name="Equation" r:id="rId8" imgW="7315200" imgH="1066800" progId="Equation.3">
              <p:embed/>
            </p:oleObj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2" y="4373202"/>
            <a:ext cx="9143998" cy="290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lang="fr-FR" sz="7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Overestimation Cross Sections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6" grpId="0">
        <p:bldAsOne/>
      </p:bldGraphic>
      <p:bldP spid="11" grpId="0"/>
      <p:bldP spid="12" grpId="0"/>
      <p:bldP spid="18" grpId="0"/>
      <p:bldP spid="19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876800" cy="457200"/>
          </a:xfrm>
        </p:spPr>
        <p:txBody>
          <a:bodyPr/>
          <a:lstStyle/>
          <a:p>
            <a:r>
              <a:rPr lang="en-US" sz="3200" b="1" dirty="0" smtClean="0"/>
              <a:t>Introduction</a:t>
            </a:r>
            <a:endParaRPr 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763000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9250" lvl="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Pion photo-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production,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to probe the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matter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lvl="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Electromagnetic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hadronic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Interactions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combined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657600"/>
            <a:ext cx="8763000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9250" lvl="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GEANT4, tool to simulate Pion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photo-production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 with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Jefferson Lab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2600" y="0"/>
            <a:ext cx="502920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599" cy="54101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Pion photo-production</a:t>
            </a:r>
          </a:p>
          <a:p>
            <a:endParaRPr lang="en-US" b="1" dirty="0" smtClean="0"/>
          </a:p>
          <a:p>
            <a:r>
              <a:rPr lang="en-US" b="1" dirty="0" smtClean="0"/>
              <a:t>Overview of GEANT4</a:t>
            </a:r>
          </a:p>
          <a:p>
            <a:endParaRPr lang="en-US" b="1" dirty="0" smtClean="0"/>
          </a:p>
          <a:p>
            <a:r>
              <a:rPr lang="en-US" b="1" dirty="0" smtClean="0"/>
              <a:t>GEANT4 &amp; Hadronic models</a:t>
            </a:r>
          </a:p>
          <a:p>
            <a:endParaRPr lang="en-US" b="1" dirty="0" smtClean="0"/>
          </a:p>
          <a:p>
            <a:r>
              <a:rPr lang="en-US" b="1" dirty="0" smtClean="0"/>
              <a:t>Comparison of Cross Sections</a:t>
            </a:r>
          </a:p>
          <a:p>
            <a:endParaRPr lang="en-US" b="1" dirty="0" smtClean="0"/>
          </a:p>
          <a:p>
            <a:r>
              <a:rPr lang="en-US" b="1" dirty="0" smtClean="0"/>
              <a:t>Conclusion &amp; future 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Pions photo-production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33650"/>
            <a:ext cx="5829300" cy="4572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Study of nucleonic spectrum</a:t>
            </a:r>
            <a:endParaRPr lang="en-US" sz="18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33700" y="1352550"/>
          <a:ext cx="3124200" cy="533400"/>
        </p:xfrm>
        <a:graphic>
          <a:graphicData uri="http://schemas.openxmlformats.org/presentationml/2006/ole">
            <p:oleObj spid="_x0000_s35842" name="Equation" r:id="rId4" imgW="6096000" imgH="1625600" progId="Equation.3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295650"/>
            <a:ext cx="6705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electromagnetic</a:t>
            </a:r>
            <a:r>
              <a:rPr kumimoji="0" lang="en-US" sz="1800" b="1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hadronic </a:t>
            </a: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324350"/>
            <a:ext cx="6019800" cy="85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Intermediate energy range (1 ~ 30 GeV)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8200"/>
            <a:ext cx="8568952" cy="5576664"/>
          </a:xfrm>
        </p:spPr>
        <p:txBody>
          <a:bodyPr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/>
              <a:t>GEANT4</a:t>
            </a:r>
            <a:r>
              <a:rPr lang="en-US" sz="1800" dirty="0" smtClean="0"/>
              <a:t> : </a:t>
            </a:r>
            <a:r>
              <a:rPr lang="en-US" sz="1800" b="1" dirty="0" smtClean="0"/>
              <a:t>GE</a:t>
            </a:r>
            <a:r>
              <a:rPr lang="en-US" sz="1800" dirty="0" smtClean="0"/>
              <a:t>ometry </a:t>
            </a:r>
            <a:r>
              <a:rPr lang="en-US" sz="1800" b="1" dirty="0" smtClean="0"/>
              <a:t>AN</a:t>
            </a:r>
            <a:r>
              <a:rPr lang="en-US" sz="1800" dirty="0" smtClean="0"/>
              <a:t>d </a:t>
            </a:r>
            <a:r>
              <a:rPr lang="en-US" sz="1800" b="1" dirty="0" smtClean="0"/>
              <a:t>T</a:t>
            </a:r>
            <a:r>
              <a:rPr lang="en-US" sz="1800" dirty="0" smtClean="0"/>
              <a:t>racking </a:t>
            </a:r>
            <a:r>
              <a:rPr lang="en-US" sz="1800" b="1" dirty="0" smtClean="0"/>
              <a:t>4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endParaRPr lang="en-US" sz="1800" dirty="0" smtClean="0"/>
          </a:p>
          <a:p>
            <a:pPr lvl="1" algn="just" fontAlgn="base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Developed and maintained by an international collaboration</a:t>
            </a:r>
            <a:endParaRPr lang="en-US" sz="1800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 fontAlgn="base">
              <a:spcBef>
                <a:spcPts val="1000"/>
              </a:spcBef>
              <a:spcAft>
                <a:spcPct val="0"/>
              </a:spcAft>
            </a:pPr>
            <a:r>
              <a:rPr lang="en-US" sz="1800" b="1" dirty="0" smtClean="0"/>
              <a:t>Purpose</a:t>
            </a:r>
            <a:r>
              <a:rPr lang="en-US" sz="18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: </a:t>
            </a:r>
            <a:r>
              <a:rPr lang="en-US" sz="1800" dirty="0" smtClean="0"/>
              <a:t>simulate the interaction of particles with matter</a:t>
            </a:r>
          </a:p>
          <a:p>
            <a:pPr>
              <a:buNone/>
            </a:pP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sz="1800" b="1" dirty="0" smtClean="0"/>
              <a:t>Application</a:t>
            </a:r>
            <a:r>
              <a:rPr lang="en-US" sz="1800" dirty="0" smtClean="0"/>
              <a:t>: high-energy, nuclear, space and material sciences to medical physics</a:t>
            </a:r>
          </a:p>
          <a:p>
            <a:endParaRPr lang="en-US" sz="1800" dirty="0" smtClean="0"/>
          </a:p>
          <a:p>
            <a:pPr>
              <a:spcBef>
                <a:spcPts val="100"/>
              </a:spcBef>
            </a:pPr>
            <a:r>
              <a:rPr lang="en-US" sz="1800" b="1" dirty="0" smtClean="0"/>
              <a:t>Ingredients</a:t>
            </a:r>
            <a:endParaRPr lang="en-US" sz="1800" dirty="0" smtClean="0"/>
          </a:p>
          <a:p>
            <a:pPr lvl="1"/>
            <a:r>
              <a:rPr lang="en-US" sz="1800" dirty="0" smtClean="0"/>
              <a:t>Large flexible set of models for physical interactions of leptons and hadrons,</a:t>
            </a:r>
          </a:p>
          <a:p>
            <a:pPr lvl="1"/>
            <a:r>
              <a:rPr lang="en-US" sz="1800" dirty="0" smtClean="0"/>
              <a:t>Electromagnetic and hadronic processes (both elastic and inelastic,)</a:t>
            </a:r>
          </a:p>
          <a:p>
            <a:pPr lvl="1"/>
            <a:r>
              <a:rPr lang="en-US" sz="1800" dirty="0" smtClean="0"/>
              <a:t>Range : eV to TeV</a:t>
            </a:r>
            <a:endParaRPr lang="en-US" sz="1800" b="1" dirty="0" smtClean="0"/>
          </a:p>
          <a:p>
            <a:pPr lvl="1"/>
            <a:r>
              <a:rPr lang="en-US" sz="1800" dirty="0" smtClean="0"/>
              <a:t>Extensive support of geometry and visualization tools + advanced scoring and tracking options</a:t>
            </a:r>
          </a:p>
          <a:p>
            <a:endParaRPr lang="en-US" sz="1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 of GEANT4 :</a:t>
            </a: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Generalities 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(1/2)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14400"/>
            <a:ext cx="8784976" cy="3886200"/>
          </a:xfrm>
        </p:spPr>
        <p:txBody>
          <a:bodyPr>
            <a:noAutofit/>
          </a:bodyPr>
          <a:lstStyle/>
          <a:p>
            <a:pPr lvl="1">
              <a:buNone/>
            </a:pPr>
            <a:endParaRPr lang="en-US" sz="2000" dirty="0" smtClean="0"/>
          </a:p>
          <a:p>
            <a:r>
              <a:rPr lang="en-US" sz="2000" b="1" dirty="0" smtClean="0"/>
              <a:t>Particle-matter interaction</a:t>
            </a:r>
          </a:p>
          <a:p>
            <a:pPr lvl="1"/>
            <a:r>
              <a:rPr lang="en-US" sz="1800" dirty="0" smtClean="0"/>
              <a:t>Quantified by cross section for a given process</a:t>
            </a:r>
          </a:p>
          <a:p>
            <a:pPr lvl="1"/>
            <a:r>
              <a:rPr lang="en-US" sz="1800" dirty="0" smtClean="0"/>
              <a:t>No automatic implementation for cross section calculation (i.e., defined by users)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b="1" dirty="0" smtClean="0"/>
              <a:t>JLab &amp; Geant4</a:t>
            </a:r>
          </a:p>
          <a:p>
            <a:pPr lvl="1"/>
            <a:r>
              <a:rPr lang="en-US" sz="1800" dirty="0" smtClean="0"/>
              <a:t>Intensively used for its physics and accelerator programs</a:t>
            </a:r>
          </a:p>
          <a:p>
            <a:pPr lvl="1"/>
            <a:r>
              <a:rPr lang="en-US" sz="1800" dirty="0" smtClean="0"/>
              <a:t>In all experimental halls (A, B &amp; C) to model various aspects of detector packages and beam diagnostics</a:t>
            </a: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 of GEANT4 :</a:t>
            </a: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Generalities 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(2/2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502024"/>
          </a:xfrm>
        </p:spPr>
        <p:txBody>
          <a:bodyPr/>
          <a:lstStyle/>
          <a:p>
            <a:r>
              <a:rPr lang="en-US" sz="3200" b="1" dirty="0" smtClean="0"/>
              <a:t>GEANT4 &amp; </a:t>
            </a:r>
            <a:r>
              <a:rPr lang="en-US" sz="3200" b="1" dirty="0" smtClean="0"/>
              <a:t>Hadronic </a:t>
            </a:r>
            <a:r>
              <a:rPr lang="en-US" sz="3200" b="1" dirty="0" smtClean="0"/>
              <a:t>models (1/3)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90600"/>
            <a:ext cx="8042276" cy="4953001"/>
          </a:xfrm>
        </p:spPr>
        <p:txBody>
          <a:bodyPr/>
          <a:lstStyle/>
          <a:p>
            <a:r>
              <a:rPr lang="en-US" sz="1800" b="1" dirty="0" smtClean="0"/>
              <a:t>Tens of categories of hadronic models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808037" y="1714500"/>
          <a:ext cx="7527925" cy="3848100"/>
        </p:xfrm>
        <a:graphic>
          <a:graphicData uri="http://schemas.openxmlformats.org/presentationml/2006/ole">
            <p:oleObj spid="_x0000_s40962" name="Document" r:id="rId4" imgW="5384602" imgH="3581268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r>
              <a:rPr lang="en-US" sz="1800" b="1" dirty="0" smtClean="0"/>
              <a:t>Total cross section of elastic &amp; inelastic scattering of  GEANT4 models</a:t>
            </a:r>
            <a:endParaRPr lang="en-US" sz="1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5" name="Tableau 2"/>
          <p:cNvGraphicFramePr>
            <a:graphicFrameLocks noGrp="1"/>
          </p:cNvGraphicFramePr>
          <p:nvPr/>
        </p:nvGraphicFramePr>
        <p:xfrm>
          <a:off x="457200" y="1676401"/>
          <a:ext cx="8229599" cy="449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278786"/>
                <a:gridCol w="1072528"/>
                <a:gridCol w="1175657"/>
                <a:gridCol w="1175657"/>
                <a:gridCol w="1175657"/>
                <a:gridCol w="1175657"/>
              </a:tblGrid>
              <a:tr h="3505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noProof="0" dirty="0" smtClean="0">
                          <a:latin typeface="Cambria"/>
                          <a:ea typeface="Cambria"/>
                          <a:cs typeface="Times New Roman"/>
                        </a:rPr>
                        <a:t>Physics</a:t>
                      </a:r>
                      <a:endParaRPr lang="en-US" sz="1000" b="1" noProof="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mbria"/>
                          <a:ea typeface="Cambria"/>
                          <a:cs typeface="Times New Roman"/>
                        </a:rPr>
                        <a:t>QGSP 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mbria"/>
                          <a:ea typeface="Cambria"/>
                          <a:cs typeface="Times New Roman"/>
                        </a:rPr>
                        <a:t>QGSP_BERT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mbria"/>
                          <a:ea typeface="Cambria"/>
                          <a:cs typeface="Times New Roman"/>
                        </a:rPr>
                        <a:t>QGSP_BERT_EMV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mbria"/>
                          <a:ea typeface="Cambria"/>
                          <a:cs typeface="Times New Roman"/>
                        </a:rPr>
                        <a:t>QGSP_BERT_EMX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mbria"/>
                          <a:ea typeface="Cambria"/>
                          <a:cs typeface="Times New Roman"/>
                        </a:rPr>
                        <a:t>QGSP_BERT_TRV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mbria"/>
                          <a:ea typeface="Cambria"/>
                          <a:cs typeface="Times New Roman"/>
                        </a:rPr>
                        <a:t>QGSP_BIC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mbria"/>
                          <a:ea typeface="Cambria"/>
                          <a:cs typeface="Times New Roman"/>
                        </a:rPr>
                        <a:t>GSP_BIC_EMY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mbria"/>
                          <a:ea typeface="Cambria"/>
                          <a:cs typeface="Times New Roman"/>
                        </a:rPr>
                        <a:t>QGSP_FTFP_BERT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QGS_BIC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FTF_BIC 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FTFP 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FTFP_BERT 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FTFP_BERT_EMV 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FTFP_BERT_EMX 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FTFP_BERT_TRV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QGSC 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QGSC_CHIPS 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QGSC_EMV 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QGSC_QGSC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Cambria"/>
                          <a:ea typeface="Cambria"/>
                          <a:cs typeface="Times New Roman"/>
                        </a:rPr>
                        <a:t>QBBC_HP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Times New Roman"/>
                        </a:rPr>
                        <a:t>QBBCG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LHEP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LHEP_EMV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LBE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QGSP_BERT_HP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QGSP_BIC_HP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QBBC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QGSC_BERT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noProof="0" dirty="0" smtClean="0">
                          <a:latin typeface="Cambria"/>
                          <a:ea typeface="Cambria"/>
                          <a:cs typeface="Times New Roman"/>
                        </a:rPr>
                        <a:t>Group</a:t>
                      </a:r>
                      <a:endParaRPr lang="fr-FR" sz="1000" b="1" noProof="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G1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G2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G2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G3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mbria"/>
                          <a:ea typeface="Cambria"/>
                          <a:cs typeface="Times New Roman"/>
                        </a:rPr>
                        <a:t>G4</a:t>
                      </a:r>
                      <a:endParaRPr lang="fr-FR" sz="10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mbria"/>
                          <a:ea typeface="Cambria"/>
                          <a:cs typeface="Times New Roman"/>
                        </a:rPr>
                        <a:t>G5</a:t>
                      </a:r>
                      <a:endParaRPr lang="fr-FR" sz="1000" b="1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noProof="0" smtClean="0">
                          <a:latin typeface="Cambria"/>
                          <a:ea typeface="Cambria"/>
                          <a:cs typeface="Times New Roman"/>
                        </a:rPr>
                        <a:t>Energy</a:t>
                      </a:r>
                      <a:endParaRPr lang="en-US" sz="1000" b="1" noProof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</a:t>
                      </a: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100 TeV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≤10 TeV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≤350 GeV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</a:t>
                      </a: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100 TeV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</a:t>
                      </a: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100 TeV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</a:t>
                      </a:r>
                      <a:r>
                        <a:rPr lang="en-US" sz="1000" b="1" dirty="0">
                          <a:latin typeface="Cambria"/>
                          <a:ea typeface="Cambria"/>
                          <a:cs typeface="Times New Roman"/>
                        </a:rPr>
                        <a:t>100 TeV</a:t>
                      </a:r>
                      <a:endParaRPr lang="fr-FR" sz="10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latin typeface="Cambria"/>
                          <a:ea typeface="Cambria"/>
                          <a:cs typeface="Times New Roman"/>
                        </a:rPr>
                        <a:t>Elastic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b="1" noProof="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noProof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Same to G2</a:t>
                      </a:r>
                      <a:endParaRPr lang="en-US" sz="1000" b="1" noProof="0">
                        <a:solidFill>
                          <a:schemeClr val="tx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noProof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Same</a:t>
                      </a:r>
                      <a:r>
                        <a:rPr lang="en-US" sz="1000" b="1" baseline="0" noProof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 to </a:t>
                      </a:r>
                      <a:r>
                        <a:rPr lang="en-US" sz="1000" b="1" noProof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G1</a:t>
                      </a:r>
                      <a:endParaRPr lang="en-US" sz="1000" b="1" noProof="0">
                        <a:solidFill>
                          <a:schemeClr val="tx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b="1" noProof="0">
                        <a:solidFill>
                          <a:schemeClr val="tx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noProof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Same to G4</a:t>
                      </a:r>
                      <a:endParaRPr lang="en-US" sz="1000" b="1" noProof="0">
                        <a:solidFill>
                          <a:schemeClr val="tx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Same to G3</a:t>
                      </a:r>
                      <a:endParaRPr lang="en-US" sz="1000" b="1" noProof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b="1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noProof="0" smtClean="0">
                          <a:latin typeface="Cambria"/>
                          <a:ea typeface="Cambria"/>
                          <a:cs typeface="Times New Roman"/>
                        </a:rPr>
                        <a:t>Inélastic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b="1" noProof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noProof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Same to G3</a:t>
                      </a:r>
                      <a:endParaRPr lang="en-US" sz="1000" b="1" noProof="0">
                        <a:solidFill>
                          <a:schemeClr val="tx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b="1" noProof="0">
                        <a:solidFill>
                          <a:schemeClr val="tx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b="1" noProof="0">
                        <a:solidFill>
                          <a:schemeClr val="tx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Same to G1</a:t>
                      </a:r>
                      <a:endParaRPr lang="en-US" sz="1000" b="1" noProof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b="1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b="1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sz="3200" b="1" dirty="0" smtClean="0"/>
              <a:t>GEANT4 &amp; </a:t>
            </a:r>
            <a:r>
              <a:rPr lang="en-US" sz="3200" b="1" dirty="0" smtClean="0"/>
              <a:t>Hadronic </a:t>
            </a:r>
            <a:r>
              <a:rPr lang="en-US" sz="3200" b="1" dirty="0" smtClean="0"/>
              <a:t>models </a:t>
            </a:r>
            <a:r>
              <a:rPr lang="en-US" sz="3200" b="1" dirty="0" smtClean="0"/>
              <a:t>(2/3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GEANT4 &amp; Hadronic models (3/3)</a:t>
            </a:r>
            <a:endParaRPr lang="fr-FR" sz="3200" b="1" dirty="0">
              <a:solidFill>
                <a:srgbClr val="FF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9436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Different models considering incidents particles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/>
          </a:p>
        </p:txBody>
      </p:sp>
      <p:graphicFrame>
        <p:nvGraphicFramePr>
          <p:cNvPr id="6" name="Tableau 2"/>
          <p:cNvGraphicFramePr>
            <a:graphicFrameLocks noGrp="1"/>
          </p:cNvGraphicFramePr>
          <p:nvPr/>
        </p:nvGraphicFramePr>
        <p:xfrm>
          <a:off x="304800" y="1636808"/>
          <a:ext cx="8534400" cy="474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185"/>
                <a:gridCol w="2045699"/>
                <a:gridCol w="1754736"/>
                <a:gridCol w="2073780"/>
              </a:tblGrid>
              <a:tr h="14939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Times New Roman"/>
                        </a:rPr>
                        <a:t>Models</a:t>
                      </a:r>
                      <a:endParaRPr lang="en-US" sz="1200" noProof="0" dirty="0">
                        <a:solidFill>
                          <a:schemeClr val="bg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Times New Roman"/>
                        </a:rPr>
                        <a:t>Incident</a:t>
                      </a:r>
                      <a:r>
                        <a:rPr lang="en-US" sz="1200" b="1" baseline="0" noProof="0" smtClean="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Times New Roman"/>
                        </a:rPr>
                        <a:t> particles</a:t>
                      </a:r>
                      <a:endParaRPr lang="en-US" sz="1200" noProof="0" dirty="0">
                        <a:solidFill>
                          <a:srgbClr val="FFFFFF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Times New Roman"/>
                        </a:rPr>
                        <a:t> Incident</a:t>
                      </a:r>
                      <a:r>
                        <a:rPr lang="en-US" sz="1200" b="1" baseline="0" noProof="0" smtClean="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Times New Roman"/>
                        </a:rPr>
                        <a:t> energy</a:t>
                      </a:r>
                      <a:endParaRPr lang="en-US" sz="1200" noProof="0" dirty="0">
                        <a:solidFill>
                          <a:srgbClr val="FFFFFF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Times New Roman"/>
                        </a:rPr>
                        <a:t>Applications</a:t>
                      </a:r>
                      <a:r>
                        <a:rPr lang="en-US" sz="1200" b="1" noProof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endParaRPr lang="en-US" sz="1200" noProof="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5205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Parameterized</a:t>
                      </a:r>
                      <a:endParaRPr lang="en-US" sz="1000" smtClean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Low Energy Parameterized (LEP)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High Energy Parameterized </a:t>
                      </a:r>
                      <a:r>
                        <a:rPr lang="en-US" sz="1000" b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(HEP)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p, n, π, K, 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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, Ω, 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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,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, t, d.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0 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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 ~30 GeV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~10 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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15 TeV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</a:pPr>
                      <a:r>
                        <a:rPr lang="en-US" sz="1000" kern="1200" smtClean="0">
                          <a:solidFill>
                            <a:schemeClr val="dk1"/>
                          </a:solidFill>
                          <a:latin typeface="Cambria"/>
                          <a:ea typeface="+mn-ea"/>
                          <a:cs typeface="Cambria"/>
                        </a:rPr>
                        <a:t>Describing showers in detectors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0" marR="0" marT="0" marB="0"/>
                </a:tc>
              </a:tr>
              <a:tr h="42520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Pre-compound (PRECO)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p, n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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170 MeV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20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Used for nucleon-nucleus interactions at low energies</a:t>
                      </a:r>
                      <a:endParaRPr lang="en-US" sz="10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114300" marR="114300" marT="0" marB="0"/>
                </a:tc>
              </a:tr>
              <a:tr h="563109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Cascade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endParaRPr lang="en-US" sz="1000" smtClean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	</a:t>
                      </a:r>
                      <a:r>
                        <a:rPr lang="en-US" sz="1000" b="1" smtClean="0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Bertini (BERT)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000" b="1" smtClean="0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	Binary (BIC)</a:t>
                      </a:r>
                      <a:endParaRPr lang="en-US" sz="1000" b="1" dirty="0">
                        <a:solidFill>
                          <a:srgbClr val="C0000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p, n, π, K, 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</a:t>
                      </a:r>
                      <a:r>
                        <a:rPr lang="en-US" sz="1000" baseline="30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+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</a:t>
                      </a:r>
                      <a:r>
                        <a:rPr lang="en-US" sz="1000" baseline="30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-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 Ω</a:t>
                      </a:r>
                      <a:r>
                        <a:rPr lang="en-US" sz="1000" baseline="30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-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</a:t>
                      </a:r>
                      <a:r>
                        <a:rPr lang="en-US" sz="1000" baseline="30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-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</a:t>
                      </a:r>
                      <a:r>
                        <a:rPr lang="en-US" sz="1000" baseline="30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000" smtClean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p, n.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000" baseline="30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+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000" baseline="30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-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0  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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  10 GeV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0  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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  10 GeV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0  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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  1.3 GeV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</a:pPr>
                      <a:r>
                        <a:rPr lang="en-US" sz="1000" kern="1200" smtClean="0">
                          <a:solidFill>
                            <a:schemeClr val="dk1"/>
                          </a:solidFill>
                          <a:latin typeface="Cambria"/>
                          <a:ea typeface="+mn-ea"/>
                          <a:cs typeface="Cambria"/>
                        </a:rPr>
                        <a:t>For intermédiate</a:t>
                      </a:r>
                      <a:r>
                        <a:rPr lang="en-US" sz="1000" smtClean="0">
                          <a:latin typeface="Cambria"/>
                          <a:cs typeface="Cambria"/>
                        </a:rPr>
                        <a:t>s </a:t>
                      </a:r>
                      <a:r>
                        <a:rPr lang="en-US" sz="1000" kern="1200" smtClean="0">
                          <a:solidFill>
                            <a:schemeClr val="dk1"/>
                          </a:solidFill>
                          <a:latin typeface="Cambria"/>
                          <a:ea typeface="+mn-ea"/>
                          <a:cs typeface="Cambria"/>
                        </a:rPr>
                        <a:t>Energies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0" marR="0" marT="0" marB="0" anchor="ctr"/>
                </a:tc>
              </a:tr>
              <a:tr h="425205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String</a:t>
                      </a:r>
                      <a:endParaRPr lang="en-US" sz="1000" smtClean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	Quark –Gluon –String </a:t>
                      </a:r>
                      <a:r>
                        <a:rPr lang="en-US" sz="1000" b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(QGS)</a:t>
                      </a:r>
                      <a:endParaRPr lang="en-US" sz="1000" smtClean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	Fritiof </a:t>
                      </a:r>
                      <a:r>
                        <a:rPr lang="en-US" sz="1000" b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(FTF)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p, n, K, 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.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~10  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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  ~ TeV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Down to much lower energies </a:t>
                      </a:r>
                      <a:r>
                        <a:rPr lang="en-US" sz="100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~ 3 GeV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000" smtClean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95250" indent="0" algn="l">
                        <a:spcAft>
                          <a:spcPts val="0"/>
                        </a:spcAft>
                        <a:tabLst/>
                      </a:pPr>
                      <a:r>
                        <a:rPr lang="en-US" sz="1000" kern="120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Recommended for use</a:t>
                      </a:r>
                      <a:r>
                        <a:rPr lang="en-US" sz="1000" kern="1200" baseline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 in shielding applications as well as in high energy</a:t>
                      </a:r>
                      <a:endParaRPr lang="en-US" sz="10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0" marR="0" marT="0" marB="0"/>
                </a:tc>
              </a:tr>
              <a:tr h="425205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Chiral – Invariant – Phase – Space  (CHIPS)</a:t>
                      </a:r>
                      <a:endParaRPr lang="en-US" sz="1000" b="1" dirty="0">
                        <a:solidFill>
                          <a:srgbClr val="C0000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, K, anti-p, anti-baryon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000" smtClean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/>
                          <a:ea typeface="Cambria"/>
                          <a:cs typeface="Times New Roman"/>
                        </a:rPr>
                        <a:t>Gamma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At rest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000" smtClean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~1MeV 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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  ~1GeV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</a:pPr>
                      <a:r>
                        <a:rPr lang="en-US" sz="1000" kern="1200" smtClean="0">
                          <a:solidFill>
                            <a:schemeClr val="dk1"/>
                          </a:solidFill>
                          <a:latin typeface="Cambria"/>
                          <a:ea typeface="+mn-ea"/>
                          <a:cs typeface="Cambria"/>
                        </a:rPr>
                        <a:t>For low to medium</a:t>
                      </a:r>
                      <a:r>
                        <a:rPr lang="en-US" sz="1000" kern="1200" baseline="0" smtClean="0">
                          <a:solidFill>
                            <a:schemeClr val="dk1"/>
                          </a:solidFill>
                          <a:latin typeface="Cambria"/>
                          <a:ea typeface="+mn-ea"/>
                          <a:cs typeface="Cambria"/>
                        </a:rPr>
                        <a:t> range energies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0" marR="0" marT="0" marB="0"/>
                </a:tc>
              </a:tr>
              <a:tr h="563109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High Precision neutron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000" b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(HP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Neutrons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&lt; 20 MeV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20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Requires detailed for neutron</a:t>
                      </a:r>
                      <a:r>
                        <a:rPr lang="en-US" sz="1000" kern="1200" baseline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 transport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200" baseline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Can be used for radiation protection</a:t>
                      </a:r>
                      <a:endParaRPr lang="en-US" sz="11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114300" marR="114300" marT="0" marB="0"/>
                </a:tc>
              </a:tr>
              <a:tr h="163027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Low Background experiments</a:t>
                      </a: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000" b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(LBE)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noProof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Low energies</a:t>
                      </a:r>
                      <a:endParaRPr lang="en-US" sz="1000" noProof="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33888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Other</a:t>
                      </a:r>
                      <a:endParaRPr lang="en-US" sz="1000" smtClean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	Capture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	Fission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endParaRPr lang="en-US" sz="1000" smtClean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00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Times New Roman"/>
                        </a:rPr>
                        <a:t>	Isotope production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indent="12700" 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In a nucleus</a:t>
                      </a:r>
                      <a:endParaRPr lang="en-US" sz="110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77470" indent="12700" 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Modeling </a:t>
                      </a:r>
                      <a:r>
                        <a:rPr lang="en-US" sz="1000" kern="1200" baseline="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endParaRPr lang="en-US" sz="110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77470" indent="12700" 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sequence for 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000" kern="1200" baseline="300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-</a:t>
                      </a:r>
                      <a:endParaRPr lang="en-US" sz="1000" kern="1200" dirty="0" smtClean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77470" indent="12700" algn="ctr"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77470" indent="12700" 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Validation of CHIPS for</a:t>
                      </a:r>
                    </a:p>
                    <a:p>
                      <a:pPr marL="77470" indent="12700" 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 Pion</a:t>
                      </a:r>
                      <a:endParaRPr lang="en-US" sz="110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77470" indent="12700" 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Neutrons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77470" indent="12700" 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At rest</a:t>
                      </a:r>
                      <a:endParaRPr lang="en-US" sz="110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77470" indent="12700" 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Low energies</a:t>
                      </a:r>
                    </a:p>
                    <a:p>
                      <a:pPr marL="77470" indent="12700" algn="ctr">
                        <a:spcAft>
                          <a:spcPts val="0"/>
                        </a:spcAft>
                      </a:pPr>
                      <a:endParaRPr lang="en-US" sz="1000" kern="1200" dirty="0" smtClean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77470" indent="12700" algn="ctr"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&lt; 100 </a:t>
                      </a:r>
                      <a:r>
                        <a:rPr lang="en-US" sz="1000" kern="1200" dirty="0" err="1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MeV</a:t>
                      </a:r>
                      <a:endParaRPr lang="en-US" sz="1000" kern="1200" dirty="0" smtClean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indent="12700" algn="ctr">
                        <a:spcAft>
                          <a:spcPts val="0"/>
                        </a:spcAft>
                      </a:pPr>
                      <a:endParaRPr lang="en-US" sz="1000" kern="1200" dirty="0" smtClean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Cambria"/>
                          <a:ea typeface="+mn-ea"/>
                          <a:cs typeface="Cambria"/>
                        </a:rPr>
                        <a:t>From 100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Cambria"/>
                          <a:ea typeface="+mn-ea"/>
                          <a:cs typeface="Cambria"/>
                        </a:rPr>
                        <a:t>MeV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Cambria"/>
                          <a:ea typeface="+mn-ea"/>
                          <a:cs typeface="Cambria"/>
                        </a:rPr>
                        <a:t> down to thermal</a:t>
                      </a:r>
                      <a:endParaRPr lang="en-US" sz="10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dk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88900" indent="0" algn="l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Cambria"/>
                          <a:ea typeface="+mn-ea"/>
                          <a:cs typeface="Cambria"/>
                        </a:rPr>
                        <a:t>Useful for activation studies</a:t>
                      </a:r>
                      <a:endParaRPr lang="en-US" sz="10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4406</TotalTime>
  <Words>716</Words>
  <Application>Microsoft Office PowerPoint</Application>
  <PresentationFormat>Affichage à l'écran (4:3)</PresentationFormat>
  <Paragraphs>253</Paragraphs>
  <Slides>14</Slides>
  <Notes>14</Notes>
  <HiddenSlides>0</HiddenSlides>
  <MMClips>0</MMClips>
  <ScaleCrop>false</ScaleCrop>
  <HeadingPairs>
    <vt:vector size="8" baseType="variant">
      <vt:variant>
        <vt:lpstr>Thème</vt:lpstr>
      </vt:variant>
      <vt:variant>
        <vt:i4>1</vt:i4>
      </vt:variant>
      <vt:variant>
        <vt:lpstr>Liaisons</vt:lpstr>
      </vt:variant>
      <vt:variant>
        <vt:i4>8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Breeze</vt:lpstr>
      <vt:lpstr>???</vt:lpstr>
      <vt:lpstr>???</vt:lpstr>
      <vt:lpstr>???</vt:lpstr>
      <vt:lpstr>???</vt:lpstr>
      <vt:lpstr>???</vt:lpstr>
      <vt:lpstr>???</vt:lpstr>
      <vt:lpstr>???</vt:lpstr>
      <vt:lpstr>???</vt:lpstr>
      <vt:lpstr>Equation</vt:lpstr>
      <vt:lpstr>Pion photo-production in the intermediate energy regime at JLab using GEANT4</vt:lpstr>
      <vt:lpstr>Introduction</vt:lpstr>
      <vt:lpstr>Outline</vt:lpstr>
      <vt:lpstr>Pions photo-production </vt:lpstr>
      <vt:lpstr>Diapositive 5</vt:lpstr>
      <vt:lpstr>Diapositive 6</vt:lpstr>
      <vt:lpstr>GEANT4 &amp; Hadronic models (1/3)</vt:lpstr>
      <vt:lpstr>GEANT4 &amp; Hadronic models (2/3)</vt:lpstr>
      <vt:lpstr>GEANT4 &amp; Hadronic models (3/3)</vt:lpstr>
      <vt:lpstr>Comparison of Cross sections (1/4)</vt:lpstr>
      <vt:lpstr>Comparison of Cross sections (2/4)</vt:lpstr>
      <vt:lpstr>Comparison of Cross sections (3/4)</vt:lpstr>
      <vt:lpstr>Comparison of Cross sections (4/4)</vt:lpstr>
      <vt:lpstr>Conclusion &amp; Future work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GEANT4 ET PHOTO PRODUCTION DE PIONS DANS LA GAMME D’ENERGIE INTERMEDIAIRE</dc:title>
  <dc:creator>Me</dc:creator>
  <cp:lastModifiedBy>Binette</cp:lastModifiedBy>
  <cp:revision>294</cp:revision>
  <dcterms:created xsi:type="dcterms:W3CDTF">2012-06-20T09:08:49Z</dcterms:created>
  <dcterms:modified xsi:type="dcterms:W3CDTF">2012-06-21T12:49:41Z</dcterms:modified>
</cp:coreProperties>
</file>