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notesMasterIdLst>
    <p:notesMasterId r:id="rId37"/>
  </p:notesMasterIdLst>
  <p:sldIdLst>
    <p:sldId id="678" r:id="rId2"/>
    <p:sldId id="679" r:id="rId3"/>
    <p:sldId id="680" r:id="rId4"/>
    <p:sldId id="681" r:id="rId5"/>
    <p:sldId id="682" r:id="rId6"/>
    <p:sldId id="683" r:id="rId7"/>
    <p:sldId id="684" r:id="rId8"/>
    <p:sldId id="685" r:id="rId9"/>
    <p:sldId id="686" r:id="rId10"/>
    <p:sldId id="687" r:id="rId11"/>
    <p:sldId id="688" r:id="rId12"/>
    <p:sldId id="689" r:id="rId13"/>
    <p:sldId id="690" r:id="rId14"/>
    <p:sldId id="691" r:id="rId15"/>
    <p:sldId id="692" r:id="rId16"/>
    <p:sldId id="693" r:id="rId17"/>
    <p:sldId id="694" r:id="rId18"/>
    <p:sldId id="695" r:id="rId19"/>
    <p:sldId id="696" r:id="rId20"/>
    <p:sldId id="697" r:id="rId21"/>
    <p:sldId id="698" r:id="rId22"/>
    <p:sldId id="699" r:id="rId23"/>
    <p:sldId id="700" r:id="rId24"/>
    <p:sldId id="701" r:id="rId25"/>
    <p:sldId id="702" r:id="rId26"/>
    <p:sldId id="703" r:id="rId27"/>
    <p:sldId id="704" r:id="rId28"/>
    <p:sldId id="705" r:id="rId29"/>
    <p:sldId id="706" r:id="rId30"/>
    <p:sldId id="707" r:id="rId31"/>
    <p:sldId id="708" r:id="rId32"/>
    <p:sldId id="709" r:id="rId33"/>
    <p:sldId id="710" r:id="rId34"/>
    <p:sldId id="711" r:id="rId35"/>
    <p:sldId id="712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2DEBF967-F3CE-4295-AB5E-C30363DFAE7F}">
          <p14:sldIdLst/>
        </p14:section>
        <p14:section name="History/Theory" id="{87118544-05E9-496A-9A7C-2564DF99BE7E}">
          <p14:sldIdLst>
            <p14:sldId id="678"/>
            <p14:sldId id="679"/>
            <p14:sldId id="680"/>
            <p14:sldId id="681"/>
            <p14:sldId id="682"/>
            <p14:sldId id="683"/>
            <p14:sldId id="684"/>
            <p14:sldId id="685"/>
            <p14:sldId id="686"/>
            <p14:sldId id="687"/>
            <p14:sldId id="688"/>
            <p14:sldId id="689"/>
            <p14:sldId id="690"/>
            <p14:sldId id="691"/>
            <p14:sldId id="692"/>
            <p14:sldId id="693"/>
            <p14:sldId id="694"/>
            <p14:sldId id="695"/>
            <p14:sldId id="696"/>
            <p14:sldId id="697"/>
            <p14:sldId id="698"/>
            <p14:sldId id="699"/>
            <p14:sldId id="700"/>
            <p14:sldId id="701"/>
            <p14:sldId id="702"/>
            <p14:sldId id="703"/>
            <p14:sldId id="704"/>
            <p14:sldId id="705"/>
            <p14:sldId id="706"/>
            <p14:sldId id="707"/>
            <p14:sldId id="708"/>
            <p14:sldId id="709"/>
            <p14:sldId id="710"/>
            <p14:sldId id="711"/>
            <p14:sldId id="712"/>
          </p14:sldIdLst>
        </p14:section>
        <p14:section name="Extra slides" id="{BAD5E988-0321-4238-B946-CB090796A74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451" autoAdjust="0"/>
    <p:restoredTop sz="72826" autoAdjust="0"/>
  </p:normalViewPr>
  <p:slideViewPr>
    <p:cSldViewPr snapToGrid="0">
      <p:cViewPr varScale="1">
        <p:scale>
          <a:sx n="61" d="100"/>
          <a:sy n="61" d="100"/>
        </p:scale>
        <p:origin x="1445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1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533"/>
    </p:cViewPr>
  </p:sorterViewPr>
  <p:notesViewPr>
    <p:cSldViewPr snapToGrid="0" showGuides="1">
      <p:cViewPr varScale="1">
        <p:scale>
          <a:sx n="65" d="100"/>
          <a:sy n="65" d="100"/>
        </p:scale>
        <p:origin x="3082" y="53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1.wmf"/><Relationship Id="rId7" Type="http://schemas.openxmlformats.org/officeDocument/2006/relationships/image" Target="../media/image35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34.wmf"/><Relationship Id="rId11" Type="http://schemas.openxmlformats.org/officeDocument/2006/relationships/image" Target="../media/image39.wmf"/><Relationship Id="rId5" Type="http://schemas.openxmlformats.org/officeDocument/2006/relationships/image" Target="../media/image33.wmf"/><Relationship Id="rId10" Type="http://schemas.openxmlformats.org/officeDocument/2006/relationships/image" Target="../media/image38.wmf"/><Relationship Id="rId4" Type="http://schemas.openxmlformats.org/officeDocument/2006/relationships/image" Target="../media/image32.wmf"/><Relationship Id="rId9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image" Target="../media/image43.wmf"/><Relationship Id="rId7" Type="http://schemas.openxmlformats.org/officeDocument/2006/relationships/image" Target="../media/image47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Relationship Id="rId9" Type="http://schemas.openxmlformats.org/officeDocument/2006/relationships/image" Target="../media/image4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image" Target="../media/image104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image" Target="../media/image112.wmf"/><Relationship Id="rId1" Type="http://schemas.openxmlformats.org/officeDocument/2006/relationships/image" Target="../media/image111.png"/><Relationship Id="rId4" Type="http://schemas.openxmlformats.org/officeDocument/2006/relationships/image" Target="../media/image1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1F015-303F-4C00-9FB4-B0E7D462EB4F}" type="datetimeFigureOut">
              <a:rPr lang="en-CA" smtClean="0"/>
              <a:t>2015-06-16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3E8D2-BF08-4197-8802-2EEE4C631F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4180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6E7D2-A18A-4F5E-A6A4-A544CE2E815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9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D60904-CB23-40B9-BBEC-39EDE297C870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53013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A763E-C616-4287-8598-128D8353B93B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3888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A4E1481E-8E71-4411-8AEB-FC3CC286BF70}" type="slidenum">
              <a:rPr lang="en-US" altLang="en-US" sz="1200" b="0">
                <a:latin typeface="Arial" panose="020B0604020202020204" pitchFamily="34" charset="0"/>
              </a:rPr>
              <a:pPr eaLnBrk="1" hangingPunct="1"/>
              <a:t>18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273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AB05679F-2823-4DFB-9E7E-07AC8FA6E2E7}" type="slidenum">
              <a:rPr lang="en-US" altLang="en-US" sz="1200" b="0">
                <a:latin typeface="Arial" panose="020B0604020202020204" pitchFamily="34" charset="0"/>
              </a:rPr>
              <a:pPr eaLnBrk="1" hangingPunct="1"/>
              <a:t>21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484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A763E-C616-4287-8598-128D8353B93B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0999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A763E-C616-4287-8598-128D8353B93B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8453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ea typeface="Gill Sans" charset="0"/>
                <a:cs typeface="Gill Sans" charset="0"/>
              </a:rPr>
              <a:t>beam current 180 </a:t>
            </a:r>
            <a:r>
              <a:rPr lang="en-US" sz="1200" dirty="0" err="1" smtClean="0">
                <a:ea typeface="Gill Sans" charset="0"/>
                <a:cs typeface="Gill Sans" charset="0"/>
              </a:rPr>
              <a:t>uA</a:t>
            </a:r>
            <a:r>
              <a:rPr lang="en-US" sz="1200" dirty="0" smtClean="0">
                <a:ea typeface="Gill Sans" charset="0"/>
                <a:cs typeface="Gill Sans" charset="0"/>
              </a:rPr>
              <a:t> </a:t>
            </a:r>
            <a:r>
              <a:rPr lang="en-US" sz="1200" baseline="0" dirty="0" smtClean="0">
                <a:ea typeface="Gill Sans" charset="0"/>
                <a:cs typeface="Gill Sans" charset="0"/>
              </a:rPr>
              <a:t>  </a:t>
            </a:r>
            <a:r>
              <a:rPr lang="en-US" sz="1200" dirty="0" smtClean="0">
                <a:ea typeface="Gill Sans" charset="0"/>
                <a:cs typeface="Gill Sans" charset="0"/>
              </a:rPr>
              <a:t>35cm long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AB775-1204-4011-A39D-9E13DFE02EB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ea typeface="Gill Sans" charset="0"/>
                <a:cs typeface="Gill Sans" charset="0"/>
              </a:rPr>
              <a:t>beam current 180 </a:t>
            </a:r>
            <a:r>
              <a:rPr lang="en-US" sz="1200" dirty="0" err="1" smtClean="0">
                <a:ea typeface="Gill Sans" charset="0"/>
                <a:cs typeface="Gill Sans" charset="0"/>
              </a:rPr>
              <a:t>uA</a:t>
            </a:r>
            <a:r>
              <a:rPr lang="en-US" sz="1200" dirty="0" smtClean="0">
                <a:ea typeface="Gill Sans" charset="0"/>
                <a:cs typeface="Gill Sans" charset="0"/>
              </a:rPr>
              <a:t> </a:t>
            </a:r>
            <a:r>
              <a:rPr lang="en-US" sz="1200" baseline="0" dirty="0" smtClean="0">
                <a:ea typeface="Gill Sans" charset="0"/>
                <a:cs typeface="Gill Sans" charset="0"/>
              </a:rPr>
              <a:t>  </a:t>
            </a:r>
            <a:r>
              <a:rPr lang="en-US" sz="1200" dirty="0" smtClean="0">
                <a:ea typeface="Gill Sans" charset="0"/>
                <a:cs typeface="Gill Sans" charset="0"/>
              </a:rPr>
              <a:t>35cm long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AB775-1204-4011-A39D-9E13DFE02EB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50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155132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337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152" y="6400154"/>
            <a:ext cx="1101079" cy="365125"/>
          </a:xfrm>
        </p:spPr>
        <p:txBody>
          <a:bodyPr/>
          <a:lstStyle/>
          <a:p>
            <a:r>
              <a:rPr lang="en-US" smtClean="0"/>
              <a:t>June 1-19, 2015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6054" y="6400155"/>
            <a:ext cx="818098" cy="365125"/>
          </a:xfrm>
        </p:spPr>
        <p:txBody>
          <a:bodyPr/>
          <a:lstStyle/>
          <a:p>
            <a:r>
              <a:rPr lang="en-US" smtClean="0"/>
              <a:t>HUGS</a:t>
            </a:r>
            <a:endParaRPr lang="en-CA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09528" y="6408388"/>
            <a:ext cx="514623" cy="365125"/>
          </a:xfrm>
        </p:spPr>
        <p:txBody>
          <a:bodyPr/>
          <a:lstStyle/>
          <a:p>
            <a:fld id="{DA118E06-5FBC-4A7F-98A9-FD3F00BABDBC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07402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June 1-19,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HUGS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5306AB-AE3C-461E-AA4C-9594156E01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92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June 1-19,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HUGS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5306AB-AE3C-461E-AA4C-9594156E01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683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85913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85913"/>
            <a:ext cx="4038600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June 1-19, 2015</a:t>
            </a:r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HUGS</a:t>
            </a: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  <a:p>
            <a:fld id="{41B806FB-425B-42CB-9082-D5D6B76572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745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057400" y="1"/>
            <a:ext cx="7010400" cy="91439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429000" y="6492875"/>
            <a:ext cx="2209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n-NO" smtClean="0">
                <a:solidFill>
                  <a:prstClr val="black"/>
                </a:solidFill>
              </a:rPr>
              <a:t>HUGS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6D6A2-7172-47AD-9691-89176F16E89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79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4" y="31073"/>
            <a:ext cx="7704667" cy="8123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3931" y="611614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June 1-19, 2015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8" y="6116070"/>
            <a:ext cx="5186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HUGS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177" y="6116070"/>
            <a:ext cx="5146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A118E06-5FBC-4A7F-98A9-FD3F00BABDBC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0215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80" r:id="rId2"/>
    <p:sldLayoutId id="2147483781" r:id="rId3"/>
    <p:sldLayoutId id="2147483783" r:id="rId4"/>
    <p:sldLayoutId id="2147483786" r:id="rId5"/>
    <p:sldLayoutId id="2147483787" r:id="rId6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36.w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3.w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5.wmf"/><Relationship Id="rId20" Type="http://schemas.openxmlformats.org/officeDocument/2006/relationships/image" Target="../media/image37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39.wmf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10" Type="http://schemas.openxmlformats.org/officeDocument/2006/relationships/image" Target="../media/image32.w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29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34.wmf"/><Relationship Id="rId22" Type="http://schemas.openxmlformats.org/officeDocument/2006/relationships/image" Target="../media/image38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oleObject" Target="../embeddings/oleObject17.bin"/><Relationship Id="rId18" Type="http://schemas.openxmlformats.org/officeDocument/2006/relationships/image" Target="../media/image48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45.wmf"/><Relationship Id="rId1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7.wmf"/><Relationship Id="rId20" Type="http://schemas.openxmlformats.org/officeDocument/2006/relationships/image" Target="../media/image49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18.bin"/><Relationship Id="rId10" Type="http://schemas.openxmlformats.org/officeDocument/2006/relationships/image" Target="../media/image44.wmf"/><Relationship Id="rId19" Type="http://schemas.openxmlformats.org/officeDocument/2006/relationships/oleObject" Target="../embeddings/oleObject20.bin"/><Relationship Id="rId4" Type="http://schemas.openxmlformats.org/officeDocument/2006/relationships/image" Target="../media/image41.wmf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4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1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64.wmf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74.wmf"/><Relationship Id="rId1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76.w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27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80.jpeg"/><Relationship Id="rId11" Type="http://schemas.openxmlformats.org/officeDocument/2006/relationships/image" Target="../media/image73.wmf"/><Relationship Id="rId5" Type="http://schemas.openxmlformats.org/officeDocument/2006/relationships/image" Target="../media/image79.jpeg"/><Relationship Id="rId15" Type="http://schemas.openxmlformats.org/officeDocument/2006/relationships/image" Target="../media/image75.wmf"/><Relationship Id="rId10" Type="http://schemas.openxmlformats.org/officeDocument/2006/relationships/oleObject" Target="../embeddings/oleObject24.bin"/><Relationship Id="rId4" Type="http://schemas.openxmlformats.org/officeDocument/2006/relationships/image" Target="../media/image78.jpeg"/><Relationship Id="rId9" Type="http://schemas.openxmlformats.org/officeDocument/2006/relationships/image" Target="../media/image72.wmf"/><Relationship Id="rId14" Type="http://schemas.openxmlformats.org/officeDocument/2006/relationships/oleObject" Target="../embeddings/oleObject26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wmf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wmf"/><Relationship Id="rId5" Type="http://schemas.openxmlformats.org/officeDocument/2006/relationships/image" Target="../media/image86.wmf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wmf"/><Relationship Id="rId4" Type="http://schemas.openxmlformats.org/officeDocument/2006/relationships/image" Target="../media/image91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85.png"/><Relationship Id="rId3" Type="http://schemas.openxmlformats.org/officeDocument/2006/relationships/image" Target="../media/image94.png"/><Relationship Id="rId7" Type="http://schemas.openxmlformats.org/officeDocument/2006/relationships/image" Target="../media/image98.wmf"/><Relationship Id="rId12" Type="http://schemas.openxmlformats.org/officeDocument/2006/relationships/image" Target="../media/image103.wmf"/><Relationship Id="rId2" Type="http://schemas.openxmlformats.org/officeDocument/2006/relationships/image" Target="../media/image9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wmf"/><Relationship Id="rId5" Type="http://schemas.openxmlformats.org/officeDocument/2006/relationships/image" Target="../media/image96.wmf"/><Relationship Id="rId10" Type="http://schemas.openxmlformats.org/officeDocument/2006/relationships/image" Target="../media/image101.wmf"/><Relationship Id="rId4" Type="http://schemas.openxmlformats.org/officeDocument/2006/relationships/image" Target="../media/image95.png"/><Relationship Id="rId9" Type="http://schemas.openxmlformats.org/officeDocument/2006/relationships/image" Target="../media/image100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107.jpeg"/><Relationship Id="rId10" Type="http://schemas.openxmlformats.org/officeDocument/2006/relationships/image" Target="../media/image108.emf"/><Relationship Id="rId4" Type="http://schemas.openxmlformats.org/officeDocument/2006/relationships/image" Target="../media/image106.jpeg"/><Relationship Id="rId9" Type="http://schemas.openxmlformats.org/officeDocument/2006/relationships/image" Target="../media/image10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114.wmf"/><Relationship Id="rId3" Type="http://schemas.openxmlformats.org/officeDocument/2006/relationships/image" Target="../media/image115.png"/><Relationship Id="rId7" Type="http://schemas.openxmlformats.org/officeDocument/2006/relationships/image" Target="../media/image111.png"/><Relationship Id="rId12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Microsoft_Excel_97-2003_Worksheet1.xls"/><Relationship Id="rId11" Type="http://schemas.openxmlformats.org/officeDocument/2006/relationships/image" Target="../media/image113.wmf"/><Relationship Id="rId5" Type="http://schemas.openxmlformats.org/officeDocument/2006/relationships/image" Target="../media/image117.png"/><Relationship Id="rId10" Type="http://schemas.openxmlformats.org/officeDocument/2006/relationships/oleObject" Target="../embeddings/oleObject31.bin"/><Relationship Id="rId4" Type="http://schemas.openxmlformats.org/officeDocument/2006/relationships/image" Target="../media/image116.png"/><Relationship Id="rId9" Type="http://schemas.openxmlformats.org/officeDocument/2006/relationships/image" Target="../media/image112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Collimator</a:t>
            </a:r>
            <a:endParaRPr lang="en-CA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June 1-19,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HUGS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0" y="1143000"/>
            <a:ext cx="7620000" cy="1054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dirty="0"/>
              <a:t>The collimator is placed </a:t>
            </a:r>
            <a:r>
              <a:rPr lang="en-CA" sz="2400" dirty="0" smtClean="0"/>
              <a:t>about 85 </a:t>
            </a:r>
            <a:r>
              <a:rPr lang="en-CA" sz="2400" dirty="0"/>
              <a:t>cm from the target </a:t>
            </a:r>
            <a:r>
              <a:rPr lang="en-CA" sz="2400" dirty="0" smtClean="0"/>
              <a:t>and intercepts </a:t>
            </a:r>
            <a:r>
              <a:rPr lang="en-CA" sz="2400" dirty="0"/>
              <a:t>scattered </a:t>
            </a:r>
            <a:r>
              <a:rPr lang="en-CA" sz="2400" dirty="0" smtClean="0"/>
              <a:t>electrons from 0.78° </a:t>
            </a:r>
            <a:r>
              <a:rPr lang="en-CA" sz="2400" dirty="0"/>
              <a:t>to </a:t>
            </a:r>
            <a:r>
              <a:rPr lang="en-CA" sz="2400" dirty="0" smtClean="0"/>
              <a:t>3.8°</a:t>
            </a:r>
            <a:endParaRPr lang="en-CA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3307" b="10655"/>
          <a:stretch/>
        </p:blipFill>
        <p:spPr>
          <a:xfrm>
            <a:off x="990600" y="3733800"/>
            <a:ext cx="2628012" cy="2409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158" y="2432222"/>
            <a:ext cx="4462285" cy="37052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9606" y="2308817"/>
            <a:ext cx="381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Water cooled Cu-W inner cylinder in a W 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2.1 </a:t>
            </a:r>
            <a:r>
              <a:rPr lang="en-CA" sz="2400" dirty="0" smtClean="0"/>
              <a:t>kW power</a:t>
            </a:r>
            <a:endParaRPr lang="en-CA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8E06-5FBC-4A7F-98A9-FD3F00BABDBC}" type="slidenum">
              <a:rPr lang="en-CA" smtClean="0"/>
              <a:pPr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5448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lIns="0" tIns="0" rIns="0" bIns="0"/>
          <a:lstStyle/>
          <a:p>
            <a:r>
              <a:rPr lang="en-US" dirty="0"/>
              <a:t>Precision </a:t>
            </a:r>
            <a:r>
              <a:rPr lang="en-US" dirty="0" err="1"/>
              <a:t>Polarimetry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June 1-19,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HUGS</a:t>
            </a:r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23" y="1424062"/>
            <a:ext cx="3200177" cy="22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36282"/>
            <a:ext cx="7697391" cy="222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375" y="955477"/>
            <a:ext cx="1643063" cy="33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6"/>
          <p:cNvSpPr>
            <a:spLocks/>
          </p:cNvSpPr>
          <p:nvPr/>
        </p:nvSpPr>
        <p:spPr bwMode="auto">
          <a:xfrm>
            <a:off x="146223" y="772418"/>
            <a:ext cx="6024665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dirty="0">
                <a:solidFill>
                  <a:schemeClr val="tx1"/>
                </a:solidFill>
                <a:ea typeface="Gill Sans" charset="0"/>
                <a:cs typeface="Gill Sans" charset="0"/>
              </a:rPr>
              <a:t>Qweak requires measurement of the beam polarization to</a:t>
            </a:r>
          </a:p>
        </p:txBody>
      </p:sp>
      <p:sp>
        <p:nvSpPr>
          <p:cNvPr id="24583" name="Rectangle 7"/>
          <p:cNvSpPr>
            <a:spLocks/>
          </p:cNvSpPr>
          <p:nvPr/>
        </p:nvSpPr>
        <p:spPr bwMode="auto">
          <a:xfrm>
            <a:off x="5105400" y="1368623"/>
            <a:ext cx="4121348" cy="38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b="1" dirty="0">
                <a:solidFill>
                  <a:schemeClr val="tx1"/>
                </a:solidFill>
                <a:ea typeface="Gill Sans" charset="0"/>
                <a:cs typeface="Gill Sans" charset="0"/>
              </a:rPr>
              <a:t>Strategy</a:t>
            </a:r>
            <a:r>
              <a:rPr lang="en-US" dirty="0">
                <a:solidFill>
                  <a:schemeClr val="tx1"/>
                </a:solidFill>
                <a:ea typeface="Gill Sans" charset="0"/>
                <a:cs typeface="Gill Sans" charset="0"/>
              </a:rPr>
              <a:t>: use </a:t>
            </a:r>
            <a:r>
              <a:rPr lang="en-US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2 </a:t>
            </a:r>
            <a:r>
              <a:rPr lang="en-US" dirty="0">
                <a:solidFill>
                  <a:schemeClr val="tx1"/>
                </a:solidFill>
                <a:ea typeface="Gill Sans" charset="0"/>
                <a:cs typeface="Gill Sans" charset="0"/>
              </a:rPr>
              <a:t>independent </a:t>
            </a:r>
            <a:r>
              <a:rPr lang="en-US" dirty="0" err="1">
                <a:solidFill>
                  <a:schemeClr val="tx1"/>
                </a:solidFill>
                <a:ea typeface="Gill Sans" charset="0"/>
                <a:cs typeface="Gill Sans" charset="0"/>
              </a:rPr>
              <a:t>polarimeters</a:t>
            </a:r>
            <a:endParaRPr lang="en-US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24586" name="Rectangle 10"/>
          <p:cNvSpPr>
            <a:spLocks/>
          </p:cNvSpPr>
          <p:nvPr/>
        </p:nvSpPr>
        <p:spPr bwMode="auto">
          <a:xfrm>
            <a:off x="304800" y="1752600"/>
            <a:ext cx="1675267" cy="261610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700" dirty="0" err="1">
                <a:ea typeface="Gill Sans" charset="0"/>
                <a:cs typeface="Gill Sans" charset="0"/>
              </a:rPr>
              <a:t>Møller</a:t>
            </a:r>
            <a:r>
              <a:rPr lang="en-US" sz="1700" dirty="0">
                <a:ea typeface="Gill Sans" charset="0"/>
                <a:cs typeface="Gill Sans" charset="0"/>
              </a:rPr>
              <a:t> </a:t>
            </a:r>
            <a:r>
              <a:rPr lang="en-US" sz="1700" dirty="0" err="1">
                <a:ea typeface="Gill Sans" charset="0"/>
                <a:cs typeface="Gill Sans" charset="0"/>
              </a:rPr>
              <a:t>Polarimeter</a:t>
            </a:r>
            <a:endParaRPr lang="en-US" sz="1700" dirty="0">
              <a:ea typeface="Gill Sans" charset="0"/>
              <a:cs typeface="Gill Sans" charset="0"/>
            </a:endParaRPr>
          </a:p>
        </p:txBody>
      </p:sp>
      <p:sp>
        <p:nvSpPr>
          <p:cNvPr id="24587" name="Rectangle 11"/>
          <p:cNvSpPr>
            <a:spLocks/>
          </p:cNvSpPr>
          <p:nvPr/>
        </p:nvSpPr>
        <p:spPr bwMode="auto">
          <a:xfrm>
            <a:off x="685800" y="5791200"/>
            <a:ext cx="1911036" cy="261610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700" dirty="0">
                <a:ea typeface="Gill Sans" charset="0"/>
                <a:cs typeface="Gill Sans" charset="0"/>
              </a:rPr>
              <a:t>Compton </a:t>
            </a:r>
            <a:r>
              <a:rPr lang="en-US" sz="1700" dirty="0" err="1">
                <a:ea typeface="Gill Sans" charset="0"/>
                <a:cs typeface="Gill Sans" charset="0"/>
              </a:rPr>
              <a:t>Polarimeter</a:t>
            </a:r>
            <a:endParaRPr lang="en-US" sz="1700" dirty="0">
              <a:ea typeface="Gill Sans" charset="0"/>
              <a:cs typeface="Gill Sans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599" y="3877270"/>
            <a:ext cx="83820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125000"/>
              <a:buFont typeface="Arial" pitchFamily="34" charset="0"/>
              <a:buChar char="•"/>
            </a:pPr>
            <a:r>
              <a:rPr lang="en-US" dirty="0">
                <a:ea typeface="Gill Sans" charset="0"/>
                <a:cs typeface="Gill Sans" charset="0"/>
              </a:rPr>
              <a:t>Use new Compton </a:t>
            </a:r>
            <a:r>
              <a:rPr lang="en-US" dirty="0" err="1">
                <a:ea typeface="Gill Sans" charset="0"/>
                <a:cs typeface="Gill Sans" charset="0"/>
              </a:rPr>
              <a:t>polarimeter</a:t>
            </a:r>
            <a:r>
              <a:rPr lang="en-US" dirty="0">
                <a:ea typeface="Gill Sans" charset="0"/>
                <a:cs typeface="Gill Sans" charset="0"/>
              </a:rPr>
              <a:t> to provide continuous, non-destructive measurement of beam polarization</a:t>
            </a:r>
          </a:p>
          <a:p>
            <a:pPr marL="285750" indent="-285750">
              <a:buSzPct val="125000"/>
              <a:buFont typeface="Arial" pitchFamily="34" charset="0"/>
              <a:buChar char="•"/>
            </a:pPr>
            <a:r>
              <a:rPr lang="en-US" dirty="0">
                <a:ea typeface="Gill Sans" charset="0"/>
                <a:cs typeface="Gill Sans" charset="0"/>
              </a:rPr>
              <a:t>Known analyzing power provided by circularly-polarized laser beam</a:t>
            </a:r>
          </a:p>
        </p:txBody>
      </p:sp>
      <p:sp>
        <p:nvSpPr>
          <p:cNvPr id="5" name="Rectangle 4"/>
          <p:cNvSpPr/>
          <p:nvPr/>
        </p:nvSpPr>
        <p:spPr>
          <a:xfrm>
            <a:off x="4267201" y="1937146"/>
            <a:ext cx="47630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125000"/>
              <a:buFont typeface="Arial" pitchFamily="34" charset="0"/>
              <a:buChar char="•"/>
            </a:pPr>
            <a:r>
              <a:rPr lang="en-US" dirty="0">
                <a:ea typeface="Gill Sans" charset="0"/>
                <a:cs typeface="Gill Sans" charset="0"/>
              </a:rPr>
              <a:t>Use existing Hall C </a:t>
            </a:r>
            <a:r>
              <a:rPr lang="en-US" dirty="0" err="1">
                <a:ea typeface="Gill Sans" charset="0"/>
                <a:cs typeface="Gill Sans" charset="0"/>
              </a:rPr>
              <a:t>Møller</a:t>
            </a:r>
            <a:r>
              <a:rPr lang="en-US" dirty="0">
                <a:ea typeface="Gill Sans" charset="0"/>
                <a:cs typeface="Gill Sans" charset="0"/>
              </a:rPr>
              <a:t> </a:t>
            </a:r>
            <a:r>
              <a:rPr lang="en-US" dirty="0" err="1">
                <a:ea typeface="Gill Sans" charset="0"/>
                <a:cs typeface="Gill Sans" charset="0"/>
              </a:rPr>
              <a:t>polarimeter</a:t>
            </a:r>
            <a:r>
              <a:rPr lang="en-US" dirty="0">
                <a:ea typeface="Gill Sans" charset="0"/>
                <a:cs typeface="Gill Sans" charset="0"/>
              </a:rPr>
              <a:t> to measure absolute beam polarization to &lt;1% at low beam </a:t>
            </a:r>
            <a:r>
              <a:rPr lang="en-US" dirty="0" smtClean="0">
                <a:ea typeface="Gill Sans" charset="0"/>
                <a:cs typeface="Gill Sans" charset="0"/>
              </a:rPr>
              <a:t>currents</a:t>
            </a:r>
            <a:endParaRPr lang="en-US" dirty="0">
              <a:ea typeface="Gill Sans" charset="0"/>
              <a:cs typeface="Gill Sans" charset="0"/>
            </a:endParaRPr>
          </a:p>
          <a:p>
            <a:pPr marL="285750" indent="-285750">
              <a:buSzPct val="125000"/>
              <a:buFont typeface="Arial" pitchFamily="34" charset="0"/>
              <a:buChar char="•"/>
            </a:pPr>
            <a:r>
              <a:rPr lang="en-US" dirty="0">
                <a:ea typeface="Gill Sans" charset="0"/>
                <a:cs typeface="Gill Sans" charset="0"/>
              </a:rPr>
              <a:t>Known analyzing power provided by polarized Iron foil in high magnetic </a:t>
            </a:r>
            <a:r>
              <a:rPr lang="en-US" dirty="0" smtClean="0">
                <a:ea typeface="Gill Sans" charset="0"/>
                <a:cs typeface="Gill Sans" charset="0"/>
              </a:rPr>
              <a:t>field</a:t>
            </a:r>
            <a:endParaRPr lang="en-US" dirty="0">
              <a:ea typeface="Gill Sans" charset="0"/>
              <a:cs typeface="Gill San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8E06-5FBC-4A7F-98A9-FD3F00BABDBC}" type="slidenum">
              <a:rPr lang="en-CA" smtClean="0"/>
              <a:pPr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6166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6" grpId="0" animBg="1"/>
      <p:bldP spid="24587" grpId="0" animBg="1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205" y="2839269"/>
            <a:ext cx="5203508" cy="927487"/>
          </a:xfrm>
          <a:prstGeom prst="rect">
            <a:avLst/>
          </a:prstGeom>
        </p:spPr>
      </p:pic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lIns="0" tIns="0" rIns="0" bIns="0"/>
          <a:lstStyle/>
          <a:p>
            <a:r>
              <a:rPr lang="en-US" dirty="0" smtClean="0"/>
              <a:t>Compton </a:t>
            </a:r>
            <a:r>
              <a:rPr lang="en-US" dirty="0" err="1" smtClean="0"/>
              <a:t>Polarimeter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June 1-19,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HUGS</a:t>
            </a:r>
            <a:endParaRPr lang="en-US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6" t="28523" r="40339" b="31327"/>
          <a:stretch/>
        </p:blipFill>
        <p:spPr bwMode="auto">
          <a:xfrm>
            <a:off x="416559" y="822961"/>
            <a:ext cx="3515361" cy="216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026" y="963168"/>
            <a:ext cx="3780998" cy="19531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098" y="3866895"/>
            <a:ext cx="3931859" cy="273709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8E06-5FBC-4A7F-98A9-FD3F00BABDBC}" type="slidenum">
              <a:rPr lang="en-CA" smtClean="0"/>
              <a:pPr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0631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635223" y="4319726"/>
          <a:ext cx="1587500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57" name="Equation" r:id="rId3" imgW="736560" imgH="228600" progId="Equation.3">
                  <p:embed/>
                </p:oleObj>
              </mc:Choice>
              <mc:Fallback>
                <p:oleObj name="Equation" r:id="rId3" imgW="73656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5223" y="4319726"/>
                        <a:ext cx="1587500" cy="44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19311" y="2668821"/>
            <a:ext cx="1203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CDR Eq. 69</a:t>
            </a:r>
            <a:endParaRPr lang="en-CA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95536" y="188640"/>
          <a:ext cx="1095375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58" name="Equation" r:id="rId5" imgW="507960" imgH="177480" progId="Equation.3">
                  <p:embed/>
                </p:oleObj>
              </mc:Choice>
              <mc:Fallback>
                <p:oleObj name="Equation" r:id="rId5" imgW="5079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88640"/>
                        <a:ext cx="1095375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65126" y="1484784"/>
          <a:ext cx="1835150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59" name="Equation" r:id="rId7" imgW="850680" imgH="241200" progId="Equation.3">
                  <p:embed/>
                </p:oleObj>
              </mc:Choice>
              <mc:Fallback>
                <p:oleObj name="Equation" r:id="rId7" imgW="8506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26" y="1484784"/>
                        <a:ext cx="1835150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454149" y="2236773"/>
          <a:ext cx="6732587" cy="119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60" name="Equation" r:id="rId9" imgW="3124080" imgH="609480" progId="Equation.3">
                  <p:embed/>
                </p:oleObj>
              </mc:Choice>
              <mc:Fallback>
                <p:oleObj name="Equation" r:id="rId9" imgW="3124080" imgH="60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149" y="2236773"/>
                        <a:ext cx="6732587" cy="119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591641" y="5343465"/>
          <a:ext cx="1555750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61" name="Equation" r:id="rId11" imgW="723600" imgH="241200" progId="Equation.3">
                  <p:embed/>
                </p:oleObj>
              </mc:Choice>
              <mc:Fallback>
                <p:oleObj name="Equation" r:id="rId11" imgW="7236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641" y="5343465"/>
                        <a:ext cx="1555750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2795463" y="5343465"/>
          <a:ext cx="1560513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62" name="Equation" r:id="rId13" imgW="723600" imgH="253800" progId="Equation.3">
                  <p:embed/>
                </p:oleObj>
              </mc:Choice>
              <mc:Fallback>
                <p:oleObj name="Equation" r:id="rId13" imgW="7236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5463" y="5343465"/>
                        <a:ext cx="1560513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707231" y="4823782"/>
          <a:ext cx="139541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63" name="Equation" r:id="rId15" imgW="647640" imgH="228600" progId="Equation.3">
                  <p:embed/>
                </p:oleObj>
              </mc:Choice>
              <mc:Fallback>
                <p:oleObj name="Equation" r:id="rId15" imgW="647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1" y="4823782"/>
                        <a:ext cx="1395413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2843808" y="4298072"/>
          <a:ext cx="1503363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64" name="Equation" r:id="rId17" imgW="698400" imgH="215640" progId="Equation.3">
                  <p:embed/>
                </p:oleObj>
              </mc:Choice>
              <mc:Fallback>
                <p:oleObj name="Equation" r:id="rId17" imgW="6984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8" y="4298072"/>
                        <a:ext cx="1503363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2987824" y="4839409"/>
          <a:ext cx="1535112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65" name="Equation" r:id="rId19" imgW="711000" imgH="177480" progId="Equation.3">
                  <p:embed/>
                </p:oleObj>
              </mc:Choice>
              <mc:Fallback>
                <p:oleObj name="Equation" r:id="rId19" imgW="7110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4839409"/>
                        <a:ext cx="1535112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ight Brace 15"/>
          <p:cNvSpPr/>
          <p:nvPr/>
        </p:nvSpPr>
        <p:spPr>
          <a:xfrm>
            <a:off x="5148064" y="4154056"/>
            <a:ext cx="468052" cy="1800200"/>
          </a:xfrm>
          <a:prstGeom prst="rightBrace">
            <a:avLst>
              <a:gd name="adj1" fmla="val 45778"/>
              <a:gd name="adj2" fmla="val 5000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6084168" y="4879531"/>
          <a:ext cx="16700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66" name="Equation" r:id="rId21" imgW="774360" imgH="177480" progId="Equation.3">
                  <p:embed/>
                </p:oleObj>
              </mc:Choice>
              <mc:Fallback>
                <p:oleObj name="Equation" r:id="rId21" imgW="7743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4879531"/>
                        <a:ext cx="1670050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5940152" y="5867980"/>
            <a:ext cx="3024702" cy="369332"/>
            <a:chOff x="5940152" y="5080208"/>
            <a:chExt cx="3024702" cy="369332"/>
          </a:xfrm>
        </p:grpSpPr>
        <p:graphicFrame>
          <p:nvGraphicFramePr>
            <p:cNvPr id="18" name="Object 17"/>
            <p:cNvGraphicFramePr>
              <a:graphicFrameLocks noChangeAspect="1"/>
            </p:cNvGraphicFramePr>
            <p:nvPr>
              <p:extLst/>
            </p:nvPr>
          </p:nvGraphicFramePr>
          <p:xfrm>
            <a:off x="6097588" y="5080208"/>
            <a:ext cx="1643062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367" name="Equation" r:id="rId23" imgW="761760" imgH="177480" progId="Equation.3">
                    <p:embed/>
                  </p:oleObj>
                </mc:Choice>
                <mc:Fallback>
                  <p:oleObj name="Equation" r:id="rId23" imgW="76176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7588" y="5080208"/>
                          <a:ext cx="1643062" cy="349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Box 18"/>
            <p:cNvSpPr txBox="1"/>
            <p:nvPr/>
          </p:nvSpPr>
          <p:spPr>
            <a:xfrm>
              <a:off x="7740352" y="5080208"/>
              <a:ext cx="1224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/>
                <a:t>f</a:t>
              </a:r>
              <a:r>
                <a:rPr lang="en-CA" dirty="0" smtClean="0"/>
                <a:t>or </a:t>
              </a:r>
              <a:r>
                <a:rPr lang="en-CA" dirty="0" err="1" smtClean="0"/>
                <a:t>Qweak</a:t>
              </a:r>
              <a:r>
                <a:rPr lang="en-CA" dirty="0" smtClean="0"/>
                <a:t>)</a:t>
              </a:r>
              <a:endParaRPr lang="en-CA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940152" y="5080208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/>
                <a:t>(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339752" y="1556792"/>
            <a:ext cx="174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From CDR Eq. 22</a:t>
            </a: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parameters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June 1-19, 2015</a:t>
            </a:r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HUGS</a:t>
            </a:r>
            <a:endParaRPr lang="en-CA" dirty="0" smtClean="0">
              <a:solidFill>
                <a:prstClr val="black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8E06-5FBC-4A7F-98A9-FD3F00BABDBC}" type="slidenum">
              <a:rPr lang="en-CA" smtClean="0"/>
              <a:pPr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9054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>
          <a:xfrm>
            <a:off x="3949080" y="3225356"/>
            <a:ext cx="4680520" cy="2880320"/>
          </a:xfrm>
          <a:prstGeom prst="cube">
            <a:avLst>
              <a:gd name="adj" fmla="val 88745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Cube 4"/>
          <p:cNvSpPr/>
          <p:nvPr/>
        </p:nvSpPr>
        <p:spPr>
          <a:xfrm>
            <a:off x="4165104" y="5601620"/>
            <a:ext cx="1944216" cy="180020"/>
          </a:xfrm>
          <a:prstGeom prst="cube">
            <a:avLst>
              <a:gd name="adj" fmla="val 83454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Cube 5"/>
          <p:cNvSpPr/>
          <p:nvPr/>
        </p:nvSpPr>
        <p:spPr>
          <a:xfrm>
            <a:off x="4381128" y="5385596"/>
            <a:ext cx="1944216" cy="180020"/>
          </a:xfrm>
          <a:prstGeom prst="cube">
            <a:avLst>
              <a:gd name="adj" fmla="val 83454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Cube 6"/>
          <p:cNvSpPr/>
          <p:nvPr/>
        </p:nvSpPr>
        <p:spPr>
          <a:xfrm>
            <a:off x="4597152" y="5169572"/>
            <a:ext cx="1944216" cy="180020"/>
          </a:xfrm>
          <a:prstGeom prst="cube">
            <a:avLst>
              <a:gd name="adj" fmla="val 83454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Cube 7"/>
          <p:cNvSpPr/>
          <p:nvPr/>
        </p:nvSpPr>
        <p:spPr>
          <a:xfrm>
            <a:off x="4813176" y="4953548"/>
            <a:ext cx="1944216" cy="180020"/>
          </a:xfrm>
          <a:prstGeom prst="cube">
            <a:avLst>
              <a:gd name="adj" fmla="val 83454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Cube 15"/>
          <p:cNvSpPr/>
          <p:nvPr/>
        </p:nvSpPr>
        <p:spPr>
          <a:xfrm>
            <a:off x="5029200" y="4737524"/>
            <a:ext cx="1944216" cy="180020"/>
          </a:xfrm>
          <a:prstGeom prst="cube">
            <a:avLst>
              <a:gd name="adj" fmla="val 83454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Cube 16"/>
          <p:cNvSpPr/>
          <p:nvPr/>
        </p:nvSpPr>
        <p:spPr>
          <a:xfrm>
            <a:off x="5245224" y="4521500"/>
            <a:ext cx="1944216" cy="180020"/>
          </a:xfrm>
          <a:prstGeom prst="cube">
            <a:avLst>
              <a:gd name="adj" fmla="val 83454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Cube 17"/>
          <p:cNvSpPr/>
          <p:nvPr/>
        </p:nvSpPr>
        <p:spPr>
          <a:xfrm>
            <a:off x="5461248" y="4305476"/>
            <a:ext cx="1944216" cy="180020"/>
          </a:xfrm>
          <a:prstGeom prst="cube">
            <a:avLst>
              <a:gd name="adj" fmla="val 83454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Cube 18"/>
          <p:cNvSpPr/>
          <p:nvPr/>
        </p:nvSpPr>
        <p:spPr>
          <a:xfrm>
            <a:off x="5677272" y="4089452"/>
            <a:ext cx="1944216" cy="180020"/>
          </a:xfrm>
          <a:prstGeom prst="cube">
            <a:avLst>
              <a:gd name="adj" fmla="val 83454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Cube 19"/>
          <p:cNvSpPr/>
          <p:nvPr/>
        </p:nvSpPr>
        <p:spPr>
          <a:xfrm>
            <a:off x="5940152" y="3825044"/>
            <a:ext cx="1944216" cy="180020"/>
          </a:xfrm>
          <a:prstGeom prst="cube">
            <a:avLst>
              <a:gd name="adj" fmla="val 83454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Cube 20"/>
          <p:cNvSpPr/>
          <p:nvPr/>
        </p:nvSpPr>
        <p:spPr>
          <a:xfrm>
            <a:off x="6156176" y="3609020"/>
            <a:ext cx="1944216" cy="180020"/>
          </a:xfrm>
          <a:prstGeom prst="cube">
            <a:avLst>
              <a:gd name="adj" fmla="val 83454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Cube 21"/>
          <p:cNvSpPr/>
          <p:nvPr/>
        </p:nvSpPr>
        <p:spPr>
          <a:xfrm>
            <a:off x="6372200" y="3392996"/>
            <a:ext cx="1944216" cy="180020"/>
          </a:xfrm>
          <a:prstGeom prst="cube">
            <a:avLst>
              <a:gd name="adj" fmla="val 83454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Cube 22"/>
          <p:cNvSpPr/>
          <p:nvPr/>
        </p:nvSpPr>
        <p:spPr>
          <a:xfrm>
            <a:off x="6588224" y="3176972"/>
            <a:ext cx="1944216" cy="180020"/>
          </a:xfrm>
          <a:prstGeom prst="cube">
            <a:avLst>
              <a:gd name="adj" fmla="val 83454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Rounded Rectangle 28"/>
          <p:cNvSpPr/>
          <p:nvPr/>
        </p:nvSpPr>
        <p:spPr>
          <a:xfrm rot="2700000">
            <a:off x="6143441" y="2360224"/>
            <a:ext cx="303413" cy="419158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TextBox 29"/>
          <p:cNvSpPr txBox="1"/>
          <p:nvPr/>
        </p:nvSpPr>
        <p:spPr>
          <a:xfrm>
            <a:off x="6541368" y="5601620"/>
            <a:ext cx="1440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(Not to scale)</a:t>
            </a:r>
            <a:endParaRPr lang="en-CA" dirty="0"/>
          </a:p>
        </p:txBody>
      </p:sp>
      <p:sp>
        <p:nvSpPr>
          <p:cNvPr id="31" name="TextBox 30"/>
          <p:cNvSpPr txBox="1"/>
          <p:nvPr/>
        </p:nvSpPr>
        <p:spPr>
          <a:xfrm>
            <a:off x="340532" y="681659"/>
            <a:ext cx="60955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The electrons hit the detector (light grey strips on darker grey substrate) in a thin stripe (shown as orange)</a:t>
            </a:r>
          </a:p>
          <a:p>
            <a:endParaRPr lang="en-CA" dirty="0"/>
          </a:p>
          <a:p>
            <a:r>
              <a:rPr lang="en-CA" dirty="0" smtClean="0"/>
              <a:t>In the real detector </a:t>
            </a:r>
            <a:r>
              <a:rPr lang="en-CA" dirty="0" err="1" smtClean="0"/>
              <a:t>protoype</a:t>
            </a:r>
            <a:r>
              <a:rPr lang="en-CA" dirty="0" smtClean="0"/>
              <a:t> there are 192 strips on a 46x10mm</a:t>
            </a:r>
            <a:r>
              <a:rPr lang="en-CA" baseline="30000" dirty="0" smtClean="0"/>
              <a:t>2 </a:t>
            </a:r>
            <a:r>
              <a:rPr lang="en-CA" dirty="0" smtClean="0"/>
              <a:t>detector, so each strip is about 0.240 mm wide</a:t>
            </a:r>
          </a:p>
          <a:p>
            <a:endParaRPr lang="en-CA" dirty="0"/>
          </a:p>
          <a:p>
            <a:r>
              <a:rPr lang="en-CA" dirty="0" smtClean="0"/>
              <a:t>The width of the beam stripe is about 80 </a:t>
            </a:r>
            <a:r>
              <a:rPr lang="el-GR" dirty="0" smtClean="0"/>
              <a:t>μ</a:t>
            </a:r>
            <a:r>
              <a:rPr lang="en-CA" dirty="0" smtClean="0"/>
              <a:t>m</a:t>
            </a:r>
          </a:p>
          <a:p>
            <a:endParaRPr lang="en-CA" dirty="0"/>
          </a:p>
          <a:p>
            <a:r>
              <a:rPr lang="en-CA" dirty="0" smtClean="0"/>
              <a:t>The strips are 0.5 to 1 mm thick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7" y="3515360"/>
            <a:ext cx="3320213" cy="285496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June 1-19,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HUGS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06AB-AE3C-461E-AA4C-9594156E011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1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5292080" y="548680"/>
          <a:ext cx="2325687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15" name="Equation" r:id="rId3" imgW="1079280" imgH="203040" progId="Equation.3">
                  <p:embed/>
                </p:oleObj>
              </mc:Choice>
              <mc:Fallback>
                <p:oleObj name="Equation" r:id="rId3" imgW="1079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548680"/>
                        <a:ext cx="2325687" cy="39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251520" y="332656"/>
          <a:ext cx="3913187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16" name="Equation" r:id="rId5" imgW="1815840" imgH="393480" progId="Equation.3">
                  <p:embed/>
                </p:oleObj>
              </mc:Choice>
              <mc:Fallback>
                <p:oleObj name="Equation" r:id="rId5" imgW="18158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332656"/>
                        <a:ext cx="3913187" cy="77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95536" y="3220144"/>
          <a:ext cx="8045451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17" name="Equation" r:id="rId7" imgW="3733560" imgH="253800" progId="Equation.3">
                  <p:embed/>
                </p:oleObj>
              </mc:Choice>
              <mc:Fallback>
                <p:oleObj name="Equation" r:id="rId7" imgW="37335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3220144"/>
                        <a:ext cx="8045451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3527475" y="2348880"/>
          <a:ext cx="2052637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18" name="Equation" r:id="rId9" imgW="952200" imgH="241200" progId="Equation.3">
                  <p:embed/>
                </p:oleObj>
              </mc:Choice>
              <mc:Fallback>
                <p:oleObj name="Equation" r:id="rId9" imgW="9522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7475" y="2348880"/>
                        <a:ext cx="2052637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539552" y="1628800"/>
          <a:ext cx="2408237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19" name="Equation" r:id="rId11" imgW="1117440" imgH="177480" progId="Equation.3">
                  <p:embed/>
                </p:oleObj>
              </mc:Choice>
              <mc:Fallback>
                <p:oleObj name="Equation" r:id="rId11" imgW="11174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628800"/>
                        <a:ext cx="2408237" cy="34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23528" y="2348880"/>
          <a:ext cx="2052638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20" name="Equation" r:id="rId13" imgW="952200" imgH="228600" progId="Equation.3">
                  <p:embed/>
                </p:oleObj>
              </mc:Choice>
              <mc:Fallback>
                <p:oleObj name="Equation" r:id="rId13" imgW="952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2348880"/>
                        <a:ext cx="2052638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51520" y="4614974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Assume </a:t>
            </a:r>
            <a:endParaRPr lang="en-CA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4788024" y="4287487"/>
          <a:ext cx="1751012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21" name="Equation" r:id="rId15" imgW="812520" imgH="177480" progId="Equation.3">
                  <p:embed/>
                </p:oleObj>
              </mc:Choice>
              <mc:Fallback>
                <p:oleObj name="Equation" r:id="rId15" imgW="8125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4287487"/>
                        <a:ext cx="1751012" cy="34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1259632" y="4377122"/>
          <a:ext cx="2846387" cy="84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22" name="Equation" r:id="rId17" imgW="1320480" imgH="431640" progId="Equation.3">
                  <p:embed/>
                </p:oleObj>
              </mc:Choice>
              <mc:Fallback>
                <p:oleObj name="Equation" r:id="rId17" imgW="13204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4377122"/>
                        <a:ext cx="2846387" cy="846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4788024" y="4984306"/>
          <a:ext cx="1751012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23" name="Equation" r:id="rId19" imgW="812520" imgH="177480" progId="Equation.3">
                  <p:embed/>
                </p:oleObj>
              </mc:Choice>
              <mc:Fallback>
                <p:oleObj name="Equation" r:id="rId19" imgW="8125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4984306"/>
                        <a:ext cx="1751012" cy="34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876256" y="4245642"/>
            <a:ext cx="1393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f</a:t>
            </a:r>
            <a:r>
              <a:rPr lang="en-CA" dirty="0" smtClean="0"/>
              <a:t>or diamond </a:t>
            </a:r>
            <a:endParaRPr lang="en-CA" dirty="0"/>
          </a:p>
        </p:txBody>
      </p:sp>
      <p:sp>
        <p:nvSpPr>
          <p:cNvPr id="15" name="TextBox 14"/>
          <p:cNvSpPr txBox="1"/>
          <p:nvPr/>
        </p:nvSpPr>
        <p:spPr>
          <a:xfrm>
            <a:off x="6862504" y="4965722"/>
            <a:ext cx="1093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f</a:t>
            </a:r>
            <a:r>
              <a:rPr lang="en-CA" dirty="0" smtClean="0"/>
              <a:t>or silicon</a:t>
            </a:r>
            <a:endParaRPr lang="en-CA" dirty="0"/>
          </a:p>
        </p:txBody>
      </p:sp>
      <p:sp>
        <p:nvSpPr>
          <p:cNvPr id="16" name="TextBox 15"/>
          <p:cNvSpPr txBox="1"/>
          <p:nvPr/>
        </p:nvSpPr>
        <p:spPr>
          <a:xfrm>
            <a:off x="672826" y="5405216"/>
            <a:ext cx="7818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Using these numbers I get a total dose of 27 </a:t>
            </a:r>
            <a:r>
              <a:rPr lang="en-CA" dirty="0" err="1" smtClean="0"/>
              <a:t>Mrad</a:t>
            </a:r>
            <a:r>
              <a:rPr lang="en-CA" dirty="0" smtClean="0"/>
              <a:t> per strip for both diamond and silicon (approximately twice that of </a:t>
            </a:r>
            <a:r>
              <a:rPr lang="en-CA" dirty="0" err="1" smtClean="0"/>
              <a:t>Qweak</a:t>
            </a:r>
            <a:r>
              <a:rPr lang="en-CA" dirty="0" smtClean="0"/>
              <a:t> detectors)</a:t>
            </a:r>
            <a:endParaRPr lang="en-CA" dirty="0"/>
          </a:p>
          <a:p>
            <a:endParaRPr lang="en-CA" dirty="0" smtClean="0"/>
          </a:p>
          <a:p>
            <a:r>
              <a:rPr lang="en-CA" dirty="0" smtClean="0"/>
              <a:t>For the 1064 nm laser and 20kW power I get 108 </a:t>
            </a:r>
            <a:r>
              <a:rPr lang="en-CA" dirty="0" err="1" smtClean="0"/>
              <a:t>Mrad</a:t>
            </a:r>
            <a:endParaRPr lang="en-CA" dirty="0"/>
          </a:p>
        </p:txBody>
      </p:sp>
      <p:sp>
        <p:nvSpPr>
          <p:cNvPr id="17" name="TextBox 16"/>
          <p:cNvSpPr txBox="1"/>
          <p:nvPr/>
        </p:nvSpPr>
        <p:spPr>
          <a:xfrm>
            <a:off x="2987824" y="1628800"/>
            <a:ext cx="3227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f</a:t>
            </a:r>
            <a:r>
              <a:rPr lang="en-CA" dirty="0" smtClean="0"/>
              <a:t>or all three runs (344 PAC days) </a:t>
            </a:r>
            <a:endParaRPr lang="en-CA" dirty="0"/>
          </a:p>
        </p:txBody>
      </p:sp>
      <p:sp>
        <p:nvSpPr>
          <p:cNvPr id="18" name="Right Brace 17"/>
          <p:cNvSpPr/>
          <p:nvPr/>
        </p:nvSpPr>
        <p:spPr>
          <a:xfrm>
            <a:off x="4155247" y="4221088"/>
            <a:ext cx="468052" cy="1157104"/>
          </a:xfrm>
          <a:prstGeom prst="rightBrace">
            <a:avLst>
              <a:gd name="adj1" fmla="val 45778"/>
              <a:gd name="adj2" fmla="val 5000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June 1-19,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HUGS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8E06-5FBC-4A7F-98A9-FD3F00BABDBC}" type="slidenum">
              <a:rPr lang="en-CA" smtClean="0"/>
              <a:pPr/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0095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0897" b="17999"/>
          <a:stretch/>
        </p:blipFill>
        <p:spPr>
          <a:xfrm>
            <a:off x="4358640" y="697298"/>
            <a:ext cx="4908462" cy="346024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Kinematics of Compton Scattering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897" b="76983"/>
          <a:stretch/>
        </p:blipFill>
        <p:spPr>
          <a:xfrm>
            <a:off x="172523" y="751839"/>
            <a:ext cx="4724598" cy="741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8816" t="34042" r="29031" b="41704"/>
          <a:stretch/>
        </p:blipFill>
        <p:spPr>
          <a:xfrm>
            <a:off x="0" y="1530095"/>
            <a:ext cx="1991557" cy="8940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580" t="65738" r="20429" b="10008"/>
          <a:stretch/>
        </p:blipFill>
        <p:spPr>
          <a:xfrm>
            <a:off x="2340667" y="1517903"/>
            <a:ext cx="2692597" cy="8940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6204" t="8582" r="27877" b="80983"/>
          <a:stretch/>
        </p:blipFill>
        <p:spPr>
          <a:xfrm>
            <a:off x="337312" y="2820510"/>
            <a:ext cx="3149600" cy="6643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8521" t="981" r="43303" b="88584"/>
          <a:stretch/>
        </p:blipFill>
        <p:spPr>
          <a:xfrm>
            <a:off x="3718560" y="2934756"/>
            <a:ext cx="1249680" cy="6659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552" y="3660585"/>
            <a:ext cx="5046142" cy="29048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t="8889"/>
          <a:stretch/>
        </p:blipFill>
        <p:spPr>
          <a:xfrm>
            <a:off x="6014719" y="5149416"/>
            <a:ext cx="1665605" cy="753543"/>
          </a:xfrm>
          <a:prstGeom prst="rect">
            <a:avLst/>
          </a:prstGeom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June 1-19, 2015</a:t>
            </a:r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HUGS</a:t>
            </a:r>
            <a:endParaRPr lang="en-CA" dirty="0" smtClean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8E06-5FBC-4A7F-98A9-FD3F00BABDBC}" type="slidenum">
              <a:rPr lang="en-CA" smtClean="0"/>
              <a:pPr/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2977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Compton asymmetry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284" t="82849" r="70497"/>
          <a:stretch/>
        </p:blipFill>
        <p:spPr>
          <a:xfrm>
            <a:off x="0" y="4927600"/>
            <a:ext cx="1629980" cy="9162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7312" t="5795" r="17229" b="76700"/>
          <a:stretch/>
        </p:blipFill>
        <p:spPr>
          <a:xfrm>
            <a:off x="1595120" y="4836160"/>
            <a:ext cx="7413182" cy="106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683" t="7846" r="82281" b="82999"/>
          <a:stretch/>
        </p:blipFill>
        <p:spPr>
          <a:xfrm>
            <a:off x="487680" y="2560320"/>
            <a:ext cx="1524000" cy="5689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" y="912119"/>
            <a:ext cx="2325052" cy="8817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2580" t="65738" r="20429" b="10008"/>
          <a:stretch/>
        </p:blipFill>
        <p:spPr>
          <a:xfrm>
            <a:off x="517963" y="3647439"/>
            <a:ext cx="2692597" cy="8940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521" y="2759035"/>
            <a:ext cx="4466679" cy="19145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640" y="635595"/>
            <a:ext cx="4447002" cy="1914565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June 1-19, 2015</a:t>
            </a:r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HUGS</a:t>
            </a:r>
            <a:endParaRPr lang="en-CA" dirty="0" smtClean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8E06-5FBC-4A7F-98A9-FD3F00BABDBC}" type="slidenum">
              <a:rPr lang="en-CA" smtClean="0"/>
              <a:pPr/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1507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0666" r="8752" b="37199"/>
          <a:stretch/>
        </p:blipFill>
        <p:spPr>
          <a:xfrm>
            <a:off x="4553922" y="537148"/>
            <a:ext cx="4334046" cy="3129281"/>
          </a:xfrm>
          <a:prstGeom prst="rect">
            <a:avLst/>
          </a:prstGeom>
        </p:spPr>
      </p:pic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lIns="0" tIns="0" rIns="0" bIns="0"/>
          <a:lstStyle/>
          <a:p>
            <a:r>
              <a:rPr lang="en-US" dirty="0"/>
              <a:t>Precision </a:t>
            </a:r>
            <a:r>
              <a:rPr lang="en-US" dirty="0" err="1"/>
              <a:t>Polarimetry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June 1-19,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HUGS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196" t="54029" r="12074" b="12946"/>
          <a:stretch/>
        </p:blipFill>
        <p:spPr>
          <a:xfrm>
            <a:off x="31532" y="4093191"/>
            <a:ext cx="4382814" cy="21709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5977" t="2129" r="992" b="61457"/>
          <a:stretch/>
        </p:blipFill>
        <p:spPr>
          <a:xfrm>
            <a:off x="-31531" y="1004488"/>
            <a:ext cx="5050571" cy="239371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8E06-5FBC-4A7F-98A9-FD3F00BABDBC}" type="slidenum">
              <a:rPr lang="en-CA" smtClean="0"/>
              <a:pPr/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0854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3379"/>
          </a:xfrm>
        </p:spPr>
        <p:txBody>
          <a:bodyPr/>
          <a:lstStyle/>
          <a:p>
            <a:pPr eaLnBrk="1" hangingPunct="1"/>
            <a:r>
              <a:rPr lang="en-US" altLang="en-US" sz="3200" dirty="0" smtClean="0"/>
              <a:t>       P I T A    Effect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June 1-19, 2015</a:t>
            </a:r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HUGS</a:t>
            </a:r>
            <a:endParaRPr lang="en-CA" dirty="0" smtClean="0">
              <a:solidFill>
                <a:prstClr val="black"/>
              </a:solidFill>
            </a:endParaRPr>
          </a:p>
        </p:txBody>
      </p:sp>
      <p:pic>
        <p:nvPicPr>
          <p:cNvPr id="15367" name="Picture 3" descr="axe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72" y="2315954"/>
            <a:ext cx="5713412" cy="3502025"/>
          </a:xfrm>
          <a:noFill/>
        </p:spPr>
      </p:pic>
      <p:graphicFrame>
        <p:nvGraphicFramePr>
          <p:cNvPr id="15362" name="Object 2"/>
          <p:cNvGraphicFramePr>
            <a:graphicFrameLocks noGrp="1" noChangeAspect="1"/>
          </p:cNvGraphicFramePr>
          <p:nvPr>
            <p:ph sz="quarter" idx="4294967295"/>
            <p:extLst/>
          </p:nvPr>
        </p:nvGraphicFramePr>
        <p:xfrm>
          <a:off x="2423335" y="1252133"/>
          <a:ext cx="1700213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08" name="Equation" r:id="rId5" imgW="977760" imgH="215640" progId="Equation.3">
                  <p:embed/>
                </p:oleObj>
              </mc:Choice>
              <mc:Fallback>
                <p:oleObj name="Equation" r:id="rId5" imgW="9777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3335" y="1252133"/>
                        <a:ext cx="1700213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3"/>
          <p:cNvGraphicFramePr>
            <a:graphicFrameLocks noGrp="1" noChangeAspect="1"/>
          </p:cNvGraphicFramePr>
          <p:nvPr>
            <p:ph sz="quarter" idx="4294967295"/>
            <p:extLst/>
          </p:nvPr>
        </p:nvGraphicFramePr>
        <p:xfrm>
          <a:off x="3080933" y="1741398"/>
          <a:ext cx="1106488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09" name="Equation" r:id="rId7" imgW="736560" imgH="457200" progId="Equation.3">
                  <p:embed/>
                </p:oleObj>
              </mc:Choice>
              <mc:Fallback>
                <p:oleObj name="Equation" r:id="rId7" imgW="7365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0933" y="1741398"/>
                        <a:ext cx="1106488" cy="68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8" name="Text Box 5"/>
          <p:cNvSpPr txBox="1">
            <a:spLocks noChangeArrowheads="1"/>
          </p:cNvSpPr>
          <p:nvPr/>
        </p:nvSpPr>
        <p:spPr bwMode="auto">
          <a:xfrm>
            <a:off x="6001406" y="1636986"/>
            <a:ext cx="34473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sz="2000" b="0" dirty="0">
                <a:latin typeface="+mn-lt"/>
              </a:rPr>
              <a:t>Laser  at  </a:t>
            </a:r>
            <a:r>
              <a:rPr lang="en-US" altLang="en-US" sz="2000" b="0" dirty="0" smtClean="0">
                <a:latin typeface="+mn-lt"/>
              </a:rPr>
              <a:t>Polarized   </a:t>
            </a:r>
            <a:r>
              <a:rPr lang="en-US" altLang="en-US" sz="2000" b="0" dirty="0">
                <a:latin typeface="+mn-lt"/>
              </a:rPr>
              <a:t>Source</a:t>
            </a:r>
          </a:p>
        </p:txBody>
      </p:sp>
      <p:sp>
        <p:nvSpPr>
          <p:cNvPr id="15369" name="Line 6"/>
          <p:cNvSpPr>
            <a:spLocks noChangeShapeType="1"/>
          </p:cNvSpPr>
          <p:nvPr/>
        </p:nvSpPr>
        <p:spPr bwMode="auto">
          <a:xfrm flipH="1">
            <a:off x="5665076" y="1975946"/>
            <a:ext cx="409903" cy="662152"/>
          </a:xfrm>
          <a:prstGeom prst="line">
            <a:avLst/>
          </a:prstGeom>
          <a:noFill/>
          <a:ln w="34925">
            <a:solidFill>
              <a:schemeClr val="accent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 sz="2000"/>
          </a:p>
        </p:txBody>
      </p:sp>
      <p:sp>
        <p:nvSpPr>
          <p:cNvPr id="15370" name="Text Box 7"/>
          <p:cNvSpPr txBox="1">
            <a:spLocks noChangeArrowheads="1"/>
          </p:cNvSpPr>
          <p:nvPr/>
        </p:nvSpPr>
        <p:spPr bwMode="auto">
          <a:xfrm>
            <a:off x="1884313" y="714703"/>
            <a:ext cx="54098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atin typeface="+mn-lt"/>
              </a:rPr>
              <a:t>P</a:t>
            </a:r>
            <a:r>
              <a:rPr lang="en-US" altLang="en-US" sz="2000" b="0" dirty="0">
                <a:latin typeface="+mn-lt"/>
              </a:rPr>
              <a:t>olarization  </a:t>
            </a:r>
            <a:r>
              <a:rPr lang="en-US" altLang="en-US" sz="2000" dirty="0">
                <a:latin typeface="+mn-lt"/>
              </a:rPr>
              <a:t>I</a:t>
            </a:r>
            <a:r>
              <a:rPr lang="en-US" altLang="en-US" sz="2000" b="0" dirty="0">
                <a:latin typeface="+mn-lt"/>
              </a:rPr>
              <a:t>nduced  </a:t>
            </a:r>
            <a:r>
              <a:rPr lang="en-US" altLang="en-US" sz="2000" dirty="0">
                <a:latin typeface="+mn-lt"/>
              </a:rPr>
              <a:t>T</a:t>
            </a:r>
            <a:r>
              <a:rPr lang="en-US" altLang="en-US" sz="2000" b="0" dirty="0">
                <a:latin typeface="+mn-lt"/>
              </a:rPr>
              <a:t>ransport  </a:t>
            </a:r>
            <a:r>
              <a:rPr lang="en-US" altLang="en-US" sz="2000" dirty="0">
                <a:latin typeface="+mn-lt"/>
              </a:rPr>
              <a:t>A</a:t>
            </a:r>
            <a:r>
              <a:rPr lang="en-US" altLang="en-US" sz="2000" b="0" dirty="0">
                <a:latin typeface="+mn-lt"/>
              </a:rPr>
              <a:t>symmetry</a:t>
            </a:r>
          </a:p>
        </p:txBody>
      </p:sp>
      <p:sp>
        <p:nvSpPr>
          <p:cNvPr id="15371" name="Text Box 9"/>
          <p:cNvSpPr txBox="1">
            <a:spLocks noChangeArrowheads="1"/>
          </p:cNvSpPr>
          <p:nvPr/>
        </p:nvSpPr>
        <p:spPr bwMode="auto">
          <a:xfrm>
            <a:off x="2173015" y="1846326"/>
            <a:ext cx="106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0" dirty="0">
                <a:latin typeface="+mn-lt"/>
              </a:rPr>
              <a:t>where</a:t>
            </a:r>
          </a:p>
        </p:txBody>
      </p:sp>
      <p:sp>
        <p:nvSpPr>
          <p:cNvPr id="15372" name="Text Box 10"/>
          <p:cNvSpPr txBox="1">
            <a:spLocks noChangeArrowheads="1"/>
          </p:cNvSpPr>
          <p:nvPr/>
        </p:nvSpPr>
        <p:spPr bwMode="auto">
          <a:xfrm>
            <a:off x="333704" y="1986456"/>
            <a:ext cx="19470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sz="2000" b="0" dirty="0">
                <a:latin typeface="+mn-lt"/>
              </a:rPr>
              <a:t>Transport  Asymmetry</a:t>
            </a:r>
          </a:p>
        </p:txBody>
      </p:sp>
      <p:sp>
        <p:nvSpPr>
          <p:cNvPr id="15373" name="Text Box 11"/>
          <p:cNvSpPr txBox="1">
            <a:spLocks noChangeArrowheads="1"/>
          </p:cNvSpPr>
          <p:nvPr/>
        </p:nvSpPr>
        <p:spPr bwMode="auto">
          <a:xfrm>
            <a:off x="146444" y="1226207"/>
            <a:ext cx="24542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sz="2000" b="0" dirty="0" smtClean="0">
                <a:latin typeface="+mn-lt"/>
              </a:rPr>
              <a:t>Intensity asymmetry</a:t>
            </a:r>
            <a:endParaRPr lang="en-US" altLang="en-US" sz="2000" b="0" dirty="0"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05378" y="5856123"/>
            <a:ext cx="3839890" cy="707886"/>
            <a:chOff x="4831144" y="1052895"/>
            <a:chExt cx="3839890" cy="707886"/>
          </a:xfrm>
        </p:grpSpPr>
        <p:sp>
          <p:nvSpPr>
            <p:cNvPr id="15376" name="Text Box 15"/>
            <p:cNvSpPr txBox="1">
              <a:spLocks noChangeArrowheads="1"/>
            </p:cNvSpPr>
            <p:nvPr/>
          </p:nvSpPr>
          <p:spPr bwMode="auto">
            <a:xfrm>
              <a:off x="4831144" y="1052895"/>
              <a:ext cx="383989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r>
                <a:rPr lang="el-GR" altLang="en-US" sz="2000" b="0" dirty="0" smtClean="0">
                  <a:latin typeface="+mn-lt"/>
                </a:rPr>
                <a:t>Δ</a:t>
              </a:r>
              <a:r>
                <a:rPr lang="en-US" altLang="en-US" sz="2000" b="0" dirty="0" smtClean="0">
                  <a:latin typeface="+mn-lt"/>
                </a:rPr>
                <a:t> drifts</a:t>
              </a:r>
              <a:r>
                <a:rPr lang="en-US" altLang="en-US" sz="2000" b="0" dirty="0">
                  <a:latin typeface="+mn-lt"/>
                </a:rPr>
                <a:t>,  but  slope </a:t>
              </a:r>
              <a:r>
                <a:rPr lang="en-US" altLang="en-US" sz="2000" b="0" dirty="0" smtClean="0">
                  <a:latin typeface="+mn-lt"/>
                </a:rPr>
                <a:t>is ~ stable           	Feedback  </a:t>
              </a:r>
              <a:r>
                <a:rPr lang="en-US" altLang="en-US" sz="2000" b="0" dirty="0">
                  <a:latin typeface="+mn-lt"/>
                </a:rPr>
                <a:t>on  </a:t>
              </a:r>
              <a:r>
                <a:rPr lang="el-GR" altLang="en-US" sz="2000" b="0" dirty="0" smtClean="0">
                  <a:latin typeface="+mn-lt"/>
                </a:rPr>
                <a:t>Δ</a:t>
              </a:r>
              <a:endParaRPr lang="en-US" altLang="en-US" sz="2000" b="0" dirty="0">
                <a:latin typeface="+mn-lt"/>
              </a:endParaRPr>
            </a:p>
          </p:txBody>
        </p:sp>
        <p:sp>
          <p:nvSpPr>
            <p:cNvPr id="15377" name="AutoShape 17"/>
            <p:cNvSpPr>
              <a:spLocks noChangeArrowheads="1"/>
            </p:cNvSpPr>
            <p:nvPr/>
          </p:nvSpPr>
          <p:spPr bwMode="auto">
            <a:xfrm>
              <a:off x="5202620" y="1476703"/>
              <a:ext cx="457200" cy="152400"/>
            </a:xfrm>
            <a:prstGeom prst="rightArrow">
              <a:avLst>
                <a:gd name="adj1" fmla="val 50000"/>
                <a:gd name="adj2" fmla="val 75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 sz="2000">
                <a:latin typeface="+mn-lt"/>
              </a:endParaRPr>
            </a:p>
          </p:txBody>
        </p:sp>
      </p:grpSp>
      <p:grpSp>
        <p:nvGrpSpPr>
          <p:cNvPr id="112" name="Group 8"/>
          <p:cNvGrpSpPr>
            <a:grpSpLocks/>
          </p:cNvGrpSpPr>
          <p:nvPr/>
        </p:nvGrpSpPr>
        <p:grpSpPr bwMode="auto">
          <a:xfrm>
            <a:off x="5572402" y="3671611"/>
            <a:ext cx="3335338" cy="1268413"/>
            <a:chOff x="703" y="512"/>
            <a:chExt cx="2101" cy="799"/>
          </a:xfrm>
        </p:grpSpPr>
        <p:sp>
          <p:nvSpPr>
            <p:cNvPr id="113" name="Line 9"/>
            <p:cNvSpPr>
              <a:spLocks noChangeShapeType="1"/>
            </p:cNvSpPr>
            <p:nvPr/>
          </p:nvSpPr>
          <p:spPr bwMode="auto">
            <a:xfrm>
              <a:off x="1766" y="1057"/>
              <a:ext cx="10" cy="25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14" name="Text Box 10"/>
            <p:cNvSpPr txBox="1">
              <a:spLocks noChangeArrowheads="1"/>
            </p:cNvSpPr>
            <p:nvPr/>
          </p:nvSpPr>
          <p:spPr bwMode="auto">
            <a:xfrm>
              <a:off x="1559" y="512"/>
              <a:ext cx="50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200" dirty="0">
                  <a:latin typeface="Comic Sans MS" panose="030F0702030302020204" pitchFamily="66" charset="0"/>
                </a:rPr>
                <a:t>Perfect </a:t>
              </a:r>
              <a:r>
                <a:rPr lang="en-US" altLang="en-US" sz="1200" dirty="0" err="1">
                  <a:latin typeface="Comic Sans MS" panose="030F0702030302020204" pitchFamily="66" charset="0"/>
                </a:rPr>
                <a:t>DoCP</a:t>
              </a:r>
              <a:endParaRPr lang="en-US" altLang="en-US" sz="1200" dirty="0">
                <a:latin typeface="Comic Sans MS" panose="030F0702030302020204" pitchFamily="66" charset="0"/>
              </a:endParaRPr>
            </a:p>
          </p:txBody>
        </p:sp>
        <p:grpSp>
          <p:nvGrpSpPr>
            <p:cNvPr id="115" name="Group 11"/>
            <p:cNvGrpSpPr>
              <a:grpSpLocks/>
            </p:cNvGrpSpPr>
            <p:nvPr/>
          </p:nvGrpSpPr>
          <p:grpSpPr bwMode="auto">
            <a:xfrm>
              <a:off x="703" y="699"/>
              <a:ext cx="2101" cy="418"/>
              <a:chOff x="703" y="699"/>
              <a:chExt cx="2101" cy="418"/>
            </a:xfrm>
          </p:grpSpPr>
          <p:grpSp>
            <p:nvGrpSpPr>
              <p:cNvPr id="116" name="Group 12"/>
              <p:cNvGrpSpPr>
                <a:grpSpLocks/>
              </p:cNvGrpSpPr>
              <p:nvPr/>
            </p:nvGrpSpPr>
            <p:grpSpPr bwMode="auto">
              <a:xfrm>
                <a:off x="2385" y="699"/>
                <a:ext cx="419" cy="416"/>
                <a:chOff x="2385" y="699"/>
                <a:chExt cx="419" cy="416"/>
              </a:xfrm>
            </p:grpSpPr>
            <p:grpSp>
              <p:nvGrpSpPr>
                <p:cNvPr id="141" name="Group 13"/>
                <p:cNvGrpSpPr>
                  <a:grpSpLocks/>
                </p:cNvGrpSpPr>
                <p:nvPr/>
              </p:nvGrpSpPr>
              <p:grpSpPr bwMode="auto">
                <a:xfrm>
                  <a:off x="2385" y="699"/>
                  <a:ext cx="419" cy="416"/>
                  <a:chOff x="3024" y="2976"/>
                  <a:chExt cx="624" cy="624"/>
                </a:xfrm>
              </p:grpSpPr>
              <p:sp>
                <p:nvSpPr>
                  <p:cNvPr id="144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3264" y="2976"/>
                    <a:ext cx="144" cy="624"/>
                  </a:xfrm>
                  <a:prstGeom prst="ellipse">
                    <a:avLst/>
                  </a:prstGeom>
                  <a:noFill/>
                  <a:ln w="38100" algn="ctr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1pPr>
                    <a:lvl2pPr marL="742950" indent="-28575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2pPr>
                    <a:lvl3pPr marL="1143000" indent="-22860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3pPr>
                    <a:lvl4pPr marL="1600200" indent="-22860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4pPr>
                    <a:lvl5pPr marL="2057400" indent="-22860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45" name="Oval 15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3264" y="2976"/>
                    <a:ext cx="144" cy="624"/>
                  </a:xfrm>
                  <a:prstGeom prst="ellipse">
                    <a:avLst/>
                  </a:prstGeom>
                  <a:noFill/>
                  <a:ln w="38100" algn="ctr">
                    <a:solidFill>
                      <a:schemeClr val="tx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1pPr>
                    <a:lvl2pPr marL="742950" indent="-28575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2pPr>
                    <a:lvl3pPr marL="1143000" indent="-22860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3pPr>
                    <a:lvl4pPr marL="1600200" indent="-22860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4pPr>
                    <a:lvl5pPr marL="2057400" indent="-22860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sp>
              <p:nvSpPr>
                <p:cNvPr id="142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2552" y="715"/>
                  <a:ext cx="17" cy="7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43" name="Line 17"/>
                <p:cNvSpPr>
                  <a:spLocks noChangeShapeType="1"/>
                </p:cNvSpPr>
                <p:nvPr/>
              </p:nvSpPr>
              <p:spPr bwMode="auto">
                <a:xfrm flipH="1" flipV="1">
                  <a:off x="2678" y="863"/>
                  <a:ext cx="101" cy="14"/>
                </a:xfrm>
                <a:prstGeom prst="line">
                  <a:avLst/>
                </a:prstGeom>
                <a:noFill/>
                <a:ln w="38100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grpSp>
            <p:nvGrpSpPr>
              <p:cNvPr id="117" name="Group 18"/>
              <p:cNvGrpSpPr>
                <a:grpSpLocks/>
              </p:cNvGrpSpPr>
              <p:nvPr/>
            </p:nvGrpSpPr>
            <p:grpSpPr bwMode="auto">
              <a:xfrm>
                <a:off x="1978" y="754"/>
                <a:ext cx="309" cy="307"/>
                <a:chOff x="1978" y="754"/>
                <a:chExt cx="309" cy="307"/>
              </a:xfrm>
            </p:grpSpPr>
            <p:grpSp>
              <p:nvGrpSpPr>
                <p:cNvPr id="136" name="Group 19"/>
                <p:cNvGrpSpPr>
                  <a:grpSpLocks/>
                </p:cNvGrpSpPr>
                <p:nvPr/>
              </p:nvGrpSpPr>
              <p:grpSpPr bwMode="auto">
                <a:xfrm>
                  <a:off x="1978" y="754"/>
                  <a:ext cx="309" cy="307"/>
                  <a:chOff x="2661" y="3024"/>
                  <a:chExt cx="459" cy="459"/>
                </a:xfrm>
              </p:grpSpPr>
              <p:sp>
                <p:nvSpPr>
                  <p:cNvPr id="139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2784" y="3024"/>
                    <a:ext cx="234" cy="459"/>
                  </a:xfrm>
                  <a:prstGeom prst="ellipse">
                    <a:avLst/>
                  </a:prstGeom>
                  <a:noFill/>
                  <a:ln w="38100" algn="ctr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1pPr>
                    <a:lvl2pPr marL="742950" indent="-28575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2pPr>
                    <a:lvl3pPr marL="1143000" indent="-22860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3pPr>
                    <a:lvl4pPr marL="1600200" indent="-22860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4pPr>
                    <a:lvl5pPr marL="2057400" indent="-22860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40" name="Oval 21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2771" y="3010"/>
                    <a:ext cx="240" cy="459"/>
                  </a:xfrm>
                  <a:prstGeom prst="ellipse">
                    <a:avLst/>
                  </a:prstGeom>
                  <a:noFill/>
                  <a:ln w="38100" algn="ctr">
                    <a:solidFill>
                      <a:schemeClr val="tx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1pPr>
                    <a:lvl2pPr marL="742950" indent="-28575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2pPr>
                    <a:lvl3pPr marL="1143000" indent="-22860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3pPr>
                    <a:lvl4pPr marL="1600200" indent="-22860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4pPr>
                    <a:lvl5pPr marL="2057400" indent="-22860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sp>
              <p:nvSpPr>
                <p:cNvPr id="137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2066" y="767"/>
                  <a:ext cx="43" cy="6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38" name="Line 23"/>
                <p:cNvSpPr>
                  <a:spLocks noChangeShapeType="1"/>
                </p:cNvSpPr>
                <p:nvPr/>
              </p:nvSpPr>
              <p:spPr bwMode="auto">
                <a:xfrm flipH="1" flipV="1">
                  <a:off x="2165" y="820"/>
                  <a:ext cx="101" cy="36"/>
                </a:xfrm>
                <a:prstGeom prst="line">
                  <a:avLst/>
                </a:prstGeom>
                <a:noFill/>
                <a:ln w="38100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grpSp>
            <p:nvGrpSpPr>
              <p:cNvPr id="118" name="Group 24"/>
              <p:cNvGrpSpPr>
                <a:grpSpLocks/>
              </p:cNvGrpSpPr>
              <p:nvPr/>
            </p:nvGrpSpPr>
            <p:grpSpPr bwMode="auto">
              <a:xfrm>
                <a:off x="1670" y="809"/>
                <a:ext cx="193" cy="193"/>
                <a:chOff x="1670" y="809"/>
                <a:chExt cx="193" cy="193"/>
              </a:xfrm>
            </p:grpSpPr>
            <p:grpSp>
              <p:nvGrpSpPr>
                <p:cNvPr id="131" name="Group 25"/>
                <p:cNvGrpSpPr>
                  <a:grpSpLocks/>
                </p:cNvGrpSpPr>
                <p:nvPr/>
              </p:nvGrpSpPr>
              <p:grpSpPr bwMode="auto">
                <a:xfrm>
                  <a:off x="1670" y="809"/>
                  <a:ext cx="193" cy="193"/>
                  <a:chOff x="2154" y="2928"/>
                  <a:chExt cx="288" cy="290"/>
                </a:xfrm>
              </p:grpSpPr>
              <p:sp>
                <p:nvSpPr>
                  <p:cNvPr id="134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2930"/>
                    <a:ext cx="282" cy="288"/>
                  </a:xfrm>
                  <a:prstGeom prst="ellipse">
                    <a:avLst/>
                  </a:prstGeom>
                  <a:noFill/>
                  <a:ln w="38100" algn="ctr">
                    <a:solidFill>
                      <a:schemeClr val="tx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1pPr>
                    <a:lvl2pPr marL="742950" indent="-28575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2pPr>
                    <a:lvl3pPr marL="1143000" indent="-22860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3pPr>
                    <a:lvl4pPr marL="1600200" indent="-22860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4pPr>
                    <a:lvl5pPr marL="2057400" indent="-22860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35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154" y="2928"/>
                    <a:ext cx="282" cy="288"/>
                  </a:xfrm>
                  <a:prstGeom prst="ellipse">
                    <a:avLst/>
                  </a:prstGeom>
                  <a:noFill/>
                  <a:ln w="38100" algn="ctr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1pPr>
                    <a:lvl2pPr marL="742950" indent="-28575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2pPr>
                    <a:lvl3pPr marL="1143000" indent="-22860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3pPr>
                    <a:lvl4pPr marL="1600200" indent="-22860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4pPr>
                    <a:lvl5pPr marL="2057400" indent="-22860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sp>
              <p:nvSpPr>
                <p:cNvPr id="132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1714" y="809"/>
                  <a:ext cx="59" cy="1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33" name="Line 29"/>
                <p:cNvSpPr>
                  <a:spLocks noChangeShapeType="1"/>
                </p:cNvSpPr>
                <p:nvPr/>
              </p:nvSpPr>
              <p:spPr bwMode="auto">
                <a:xfrm flipH="1" flipV="1">
                  <a:off x="1819" y="818"/>
                  <a:ext cx="42" cy="73"/>
                </a:xfrm>
                <a:prstGeom prst="line">
                  <a:avLst/>
                </a:prstGeom>
                <a:noFill/>
                <a:ln w="38100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grpSp>
            <p:nvGrpSpPr>
              <p:cNvPr id="119" name="Group 30"/>
              <p:cNvGrpSpPr>
                <a:grpSpLocks/>
              </p:cNvGrpSpPr>
              <p:nvPr/>
            </p:nvGrpSpPr>
            <p:grpSpPr bwMode="auto">
              <a:xfrm>
                <a:off x="1222" y="766"/>
                <a:ext cx="309" cy="307"/>
                <a:chOff x="1222" y="766"/>
                <a:chExt cx="309" cy="307"/>
              </a:xfrm>
            </p:grpSpPr>
            <p:grpSp>
              <p:nvGrpSpPr>
                <p:cNvPr id="126" name="Group 31"/>
                <p:cNvGrpSpPr>
                  <a:grpSpLocks/>
                </p:cNvGrpSpPr>
                <p:nvPr/>
              </p:nvGrpSpPr>
              <p:grpSpPr bwMode="auto">
                <a:xfrm>
                  <a:off x="1222" y="766"/>
                  <a:ext cx="309" cy="307"/>
                  <a:chOff x="2661" y="3024"/>
                  <a:chExt cx="459" cy="459"/>
                </a:xfrm>
              </p:grpSpPr>
              <p:sp>
                <p:nvSpPr>
                  <p:cNvPr id="129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2784" y="3024"/>
                    <a:ext cx="234" cy="459"/>
                  </a:xfrm>
                  <a:prstGeom prst="ellipse">
                    <a:avLst/>
                  </a:prstGeom>
                  <a:noFill/>
                  <a:ln w="38100" algn="ctr">
                    <a:solidFill>
                      <a:schemeClr val="tx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1pPr>
                    <a:lvl2pPr marL="742950" indent="-28575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2pPr>
                    <a:lvl3pPr marL="1143000" indent="-22860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3pPr>
                    <a:lvl4pPr marL="1600200" indent="-22860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4pPr>
                    <a:lvl5pPr marL="2057400" indent="-22860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30" name="Oval 33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2771" y="3010"/>
                    <a:ext cx="240" cy="459"/>
                  </a:xfrm>
                  <a:prstGeom prst="ellipse">
                    <a:avLst/>
                  </a:prstGeom>
                  <a:noFill/>
                  <a:ln w="38100" algn="ctr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1pPr>
                    <a:lvl2pPr marL="742950" indent="-28575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2pPr>
                    <a:lvl3pPr marL="1143000" indent="-22860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3pPr>
                    <a:lvl4pPr marL="1600200" indent="-22860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4pPr>
                    <a:lvl5pPr marL="2057400" indent="-22860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sp>
              <p:nvSpPr>
                <p:cNvPr id="127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1286" y="832"/>
                  <a:ext cx="72" cy="1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28" name="Line 35"/>
                <p:cNvSpPr>
                  <a:spLocks noChangeShapeType="1"/>
                </p:cNvSpPr>
                <p:nvPr/>
              </p:nvSpPr>
              <p:spPr bwMode="auto">
                <a:xfrm flipH="1" flipV="1">
                  <a:off x="1419" y="777"/>
                  <a:ext cx="35" cy="76"/>
                </a:xfrm>
                <a:prstGeom prst="line">
                  <a:avLst/>
                </a:prstGeom>
                <a:noFill/>
                <a:ln w="38100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  <p:grpSp>
            <p:nvGrpSpPr>
              <p:cNvPr id="120" name="Group 36"/>
              <p:cNvGrpSpPr>
                <a:grpSpLocks/>
              </p:cNvGrpSpPr>
              <p:nvPr/>
            </p:nvGrpSpPr>
            <p:grpSpPr bwMode="auto">
              <a:xfrm>
                <a:off x="703" y="700"/>
                <a:ext cx="419" cy="417"/>
                <a:chOff x="703" y="700"/>
                <a:chExt cx="419" cy="417"/>
              </a:xfrm>
            </p:grpSpPr>
            <p:grpSp>
              <p:nvGrpSpPr>
                <p:cNvPr id="121" name="Group 37"/>
                <p:cNvGrpSpPr>
                  <a:grpSpLocks/>
                </p:cNvGrpSpPr>
                <p:nvPr/>
              </p:nvGrpSpPr>
              <p:grpSpPr bwMode="auto">
                <a:xfrm>
                  <a:off x="703" y="700"/>
                  <a:ext cx="419" cy="417"/>
                  <a:chOff x="3024" y="2976"/>
                  <a:chExt cx="624" cy="624"/>
                </a:xfrm>
              </p:grpSpPr>
              <p:sp>
                <p:nvSpPr>
                  <p:cNvPr id="124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3264" y="2976"/>
                    <a:ext cx="144" cy="624"/>
                  </a:xfrm>
                  <a:prstGeom prst="ellipse">
                    <a:avLst/>
                  </a:prstGeom>
                  <a:noFill/>
                  <a:ln w="38100" algn="ctr">
                    <a:solidFill>
                      <a:schemeClr val="tx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1pPr>
                    <a:lvl2pPr marL="742950" indent="-28575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2pPr>
                    <a:lvl3pPr marL="1143000" indent="-22860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3pPr>
                    <a:lvl4pPr marL="1600200" indent="-22860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4pPr>
                    <a:lvl5pPr marL="2057400" indent="-22860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25" name="Oval 39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3264" y="2976"/>
                    <a:ext cx="144" cy="624"/>
                  </a:xfrm>
                  <a:prstGeom prst="ellipse">
                    <a:avLst/>
                  </a:prstGeom>
                  <a:noFill/>
                  <a:ln w="38100" algn="ctr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1pPr>
                    <a:lvl2pPr marL="742950" indent="-28575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2pPr>
                    <a:lvl3pPr marL="1143000" indent="-22860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3pPr>
                    <a:lvl4pPr marL="1600200" indent="-22860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4pPr>
                    <a:lvl5pPr marL="2057400" indent="-228600" eaLnBrk="0" hangingPunct="0"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1"/>
                        </a:solidFill>
                        <a:latin typeface="Georgia" panose="02040502050405020303" pitchFamily="18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sp>
              <p:nvSpPr>
                <p:cNvPr id="122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758" y="862"/>
                  <a:ext cx="84" cy="1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  <p:sp>
              <p:nvSpPr>
                <p:cNvPr id="123" name="Line 41"/>
                <p:cNvSpPr>
                  <a:spLocks noChangeShapeType="1"/>
                </p:cNvSpPr>
                <p:nvPr/>
              </p:nvSpPr>
              <p:spPr bwMode="auto">
                <a:xfrm flipH="1" flipV="1">
                  <a:off x="933" y="725"/>
                  <a:ext cx="25" cy="92"/>
                </a:xfrm>
                <a:prstGeom prst="line">
                  <a:avLst/>
                </a:prstGeom>
                <a:noFill/>
                <a:ln w="38100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CA"/>
                </a:p>
              </p:txBody>
            </p:sp>
          </p:grpSp>
        </p:grpSp>
      </p:grpSp>
      <p:sp>
        <p:nvSpPr>
          <p:cNvPr id="146" name="Text Box 42"/>
          <p:cNvSpPr txBox="1">
            <a:spLocks noChangeArrowheads="1"/>
          </p:cNvSpPr>
          <p:nvPr/>
        </p:nvSpPr>
        <p:spPr bwMode="auto">
          <a:xfrm>
            <a:off x="6094150" y="2328612"/>
            <a:ext cx="2816170" cy="1323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000" dirty="0"/>
              <a:t>Scanning the </a:t>
            </a:r>
            <a:r>
              <a:rPr lang="en-US" sz="2000" dirty="0" err="1"/>
              <a:t>Pockels</a:t>
            </a:r>
            <a:r>
              <a:rPr lang="en-US" sz="2000" dirty="0"/>
              <a:t> Cell voltage = scanning the residual linear polarization  (</a:t>
            </a:r>
            <a:r>
              <a:rPr lang="en-US" sz="2000" dirty="0" err="1"/>
              <a:t>DoLP</a:t>
            </a:r>
            <a:r>
              <a:rPr lang="en-US" sz="2000" dirty="0"/>
              <a:t>)</a:t>
            </a:r>
          </a:p>
        </p:txBody>
      </p:sp>
      <p:grpSp>
        <p:nvGrpSpPr>
          <p:cNvPr id="147" name="Group 43"/>
          <p:cNvGrpSpPr>
            <a:grpSpLocks/>
          </p:cNvGrpSpPr>
          <p:nvPr/>
        </p:nvGrpSpPr>
        <p:grpSpPr bwMode="auto">
          <a:xfrm>
            <a:off x="4364206" y="4243387"/>
            <a:ext cx="4222749" cy="2614613"/>
            <a:chOff x="7" y="806"/>
            <a:chExt cx="2660" cy="1647"/>
          </a:xfrm>
        </p:grpSpPr>
        <p:grpSp>
          <p:nvGrpSpPr>
            <p:cNvPr id="148" name="Group 44"/>
            <p:cNvGrpSpPr>
              <a:grpSpLocks/>
            </p:cNvGrpSpPr>
            <p:nvPr/>
          </p:nvGrpSpPr>
          <p:grpSpPr bwMode="auto">
            <a:xfrm>
              <a:off x="161" y="1025"/>
              <a:ext cx="2506" cy="1428"/>
              <a:chOff x="446" y="1914"/>
              <a:chExt cx="2736" cy="1553"/>
            </a:xfrm>
          </p:grpSpPr>
          <p:pic>
            <p:nvPicPr>
              <p:cNvPr id="151" name="Picture 45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0" t="1666" r="960" b="1666"/>
              <a:stretch>
                <a:fillRect/>
              </a:stretch>
            </p:blipFill>
            <p:spPr bwMode="auto">
              <a:xfrm>
                <a:off x="446" y="1914"/>
                <a:ext cx="2736" cy="1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2" name="Line 46"/>
              <p:cNvSpPr>
                <a:spLocks noChangeShapeType="1"/>
              </p:cNvSpPr>
              <p:nvPr/>
            </p:nvSpPr>
            <p:spPr bwMode="auto">
              <a:xfrm>
                <a:off x="660" y="2322"/>
                <a:ext cx="24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149" name="Text Box 47"/>
            <p:cNvSpPr txBox="1">
              <a:spLocks noChangeArrowheads="1"/>
            </p:cNvSpPr>
            <p:nvPr/>
          </p:nvSpPr>
          <p:spPr bwMode="auto">
            <a:xfrm rot="-5400000">
              <a:off x="-618" y="1431"/>
              <a:ext cx="142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200" dirty="0">
                  <a:latin typeface="Comic Sans MS" panose="030F0702030302020204" pitchFamily="66" charset="0"/>
                </a:rPr>
                <a:t>Intensity Asymmetry (ppm)</a:t>
              </a:r>
            </a:p>
          </p:txBody>
        </p:sp>
        <p:sp>
          <p:nvSpPr>
            <p:cNvPr id="150" name="Text Box 48"/>
            <p:cNvSpPr txBox="1">
              <a:spLocks noChangeArrowheads="1"/>
            </p:cNvSpPr>
            <p:nvPr/>
          </p:nvSpPr>
          <p:spPr bwMode="auto">
            <a:xfrm>
              <a:off x="578" y="2015"/>
              <a:ext cx="1840" cy="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ctr" eaLnBrk="1" hangingPunct="1"/>
              <a:r>
                <a:rPr lang="en-US" altLang="en-US" sz="1200">
                  <a:latin typeface="Comic Sans MS" panose="030F0702030302020204" pitchFamily="66" charset="0"/>
                </a:rPr>
                <a:t>Pockels cell voltage </a:t>
              </a:r>
              <a:r>
                <a:rPr lang="en-US" altLang="en-US" sz="1400">
                  <a:latin typeface="Symbol" panose="05050102010706020507" pitchFamily="18" charset="2"/>
                </a:rPr>
                <a:t>D</a:t>
              </a:r>
              <a:r>
                <a:rPr lang="en-US" altLang="en-US" sz="1200">
                  <a:latin typeface="Comic Sans MS" panose="030F0702030302020204" pitchFamily="66" charset="0"/>
                </a:rPr>
                <a:t> offset (V)</a:t>
              </a: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8E06-5FBC-4A7F-98A9-FD3F00BABDBC}" type="slidenum">
              <a:rPr lang="en-CA" smtClean="0"/>
              <a:pPr/>
              <a:t>18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9878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004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False asymmetries from </a:t>
            </a:r>
            <a:br>
              <a:rPr lang="en-US" dirty="0" smtClean="0"/>
            </a:br>
            <a:r>
              <a:rPr lang="en-US" dirty="0" smtClean="0"/>
              <a:t>helicity correlated beam properties</a:t>
            </a:r>
            <a:endParaRPr lang="en-CA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June 1-19, 2015</a:t>
            </a:r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HUGS</a:t>
            </a:r>
            <a:endParaRPr lang="en-CA" dirty="0" smtClean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23" t="1403" r="6046" b="24544"/>
          <a:stretch/>
        </p:blipFill>
        <p:spPr>
          <a:xfrm>
            <a:off x="2468879" y="2783840"/>
            <a:ext cx="6559165" cy="3891280"/>
          </a:xfrm>
          <a:prstGeom prst="rect">
            <a:avLst/>
          </a:prstGeom>
        </p:spPr>
      </p:pic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398899" y="1256827"/>
            <a:ext cx="3510159" cy="1534732"/>
            <a:chOff x="2670" y="1518"/>
            <a:chExt cx="3090" cy="1377"/>
          </a:xfrm>
        </p:grpSpPr>
        <p:pic>
          <p:nvPicPr>
            <p:cNvPr id="8" name="Picture 6" descr="polsourc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70" y="1572"/>
              <a:ext cx="3090" cy="1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5154" y="1518"/>
              <a:ext cx="606" cy="23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8E06-5FBC-4A7F-98A9-FD3F00BABDBC}" type="slidenum">
              <a:rPr lang="en-CA" smtClean="0"/>
              <a:pPr/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0621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Septum Design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June 1-19,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HUGS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0" y="927100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dirty="0" smtClean="0"/>
              <a:t>HRS only goes down to 12.5°, need septum to “pre-bend”</a:t>
            </a:r>
          </a:p>
          <a:p>
            <a:pPr marL="0" indent="0">
              <a:buNone/>
            </a:pPr>
            <a:endParaRPr lang="en-CA" sz="2400" dirty="0"/>
          </a:p>
          <a:p>
            <a:r>
              <a:rPr lang="en-US" sz="2400" dirty="0" smtClean="0"/>
              <a:t>Magnetic shielding</a:t>
            </a:r>
          </a:p>
          <a:p>
            <a:r>
              <a:rPr lang="en-US" sz="2400" dirty="0" smtClean="0"/>
              <a:t>Tune for CREX</a:t>
            </a:r>
            <a:endParaRPr lang="en-CA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914400"/>
            <a:ext cx="4033720" cy="2057400"/>
          </a:xfrm>
          <a:prstGeom prst="rect">
            <a:avLst/>
          </a:prstGeom>
        </p:spPr>
      </p:pic>
      <p:pic>
        <p:nvPicPr>
          <p:cNvPr id="7" name="Content Placeholder 5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124200"/>
            <a:ext cx="4041701" cy="32313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763" y="3467100"/>
            <a:ext cx="4222037" cy="28575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8E06-5FBC-4A7F-98A9-FD3F00BABDBC}" type="slidenum">
              <a:rPr lang="en-CA" smtClean="0"/>
              <a:pPr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9894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6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Polarized Beam Properties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June 1-19,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HUGS</a:t>
            </a:r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42467" name="Group 131"/>
          <p:cNvGraphicFramePr>
            <a:graphicFrameLocks noGrp="1"/>
          </p:cNvGraphicFramePr>
          <p:nvPr>
            <p:extLst/>
          </p:nvPr>
        </p:nvGraphicFramePr>
        <p:xfrm>
          <a:off x="101600" y="1241743"/>
          <a:ext cx="4267200" cy="2699832"/>
        </p:xfrm>
        <a:graphic>
          <a:graphicData uri="http://schemas.openxmlformats.org/drawingml/2006/table">
            <a:tbl>
              <a:tblPr/>
              <a:tblGrid>
                <a:gridCol w="2068513"/>
                <a:gridCol w="1360487"/>
                <a:gridCol w="838200"/>
              </a:tblGrid>
              <a:tr h="349250">
                <a:tc>
                  <a:txBody>
                    <a:bodyPr/>
                    <a:lstStyle/>
                    <a:p>
                      <a:pPr marL="104775" marR="0" lvl="0" indent="-104775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Arial" charset="0"/>
                        </a:rPr>
                        <a:t>Beam Parameter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Arial" charset="0"/>
                        </a:rPr>
                        <a:t> Achieved </a:t>
                      </a:r>
                    </a:p>
                    <a:p>
                      <a:pPr marL="104775" marR="0" lvl="0" indent="-104775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Arial" charset="0"/>
                        </a:rPr>
                        <a:t>(OUT-IN)/2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Arial" charset="0"/>
                        </a:rPr>
                        <a:t>“Specs”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104775" marR="0" lvl="0" indent="-104775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charge asymmetry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0.09 +/- 0.08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ppm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104775" marR="0" lvl="0" indent="-104775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 position difference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-19 +/- 3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 nm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104775" marR="0" lvl="0" indent="-104775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 position difference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-17 +/- 2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 nm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104775" marR="0" lvl="0" indent="-104775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 angle difference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-0.8 +/- 0.2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 nrad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104775" marR="0" lvl="0" indent="-104775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 angle difference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0.0 +/- 0.1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 nrad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104775" marR="0" lvl="0" indent="-104775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energy difference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2.5 +/- 0.5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 eV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104775" marR="0" lvl="0" indent="-104775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Beam halo (out 6 mm)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 &lt; 0.3 x 10</a:t>
                      </a:r>
                      <a:r>
                        <a:rPr kumimoji="0" lang="en-US" sz="1400" b="0" i="0" u="none" strike="noStrike" cap="none" normalizeH="0" baseline="52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-6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10</a:t>
                      </a:r>
                      <a:r>
                        <a:rPr kumimoji="0" lang="en-US" sz="1400" b="0" i="0" u="none" strike="noStrike" cap="none" normalizeH="0" baseline="5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-6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654" name="Rectangle 52"/>
          <p:cNvSpPr>
            <a:spLocks noChangeArrowheads="1"/>
          </p:cNvSpPr>
          <p:nvPr/>
        </p:nvSpPr>
        <p:spPr bwMode="auto">
          <a:xfrm>
            <a:off x="4679950" y="755650"/>
            <a:ext cx="528638" cy="1905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46"/>
          <p:cNvGrpSpPr>
            <a:grpSpLocks/>
          </p:cNvGrpSpPr>
          <p:nvPr/>
        </p:nvGrpSpPr>
        <p:grpSpPr bwMode="auto">
          <a:xfrm>
            <a:off x="4445000" y="762000"/>
            <a:ext cx="4775200" cy="5946775"/>
            <a:chOff x="2896" y="610"/>
            <a:chExt cx="2912" cy="3616"/>
          </a:xfrm>
        </p:grpSpPr>
        <p:pic>
          <p:nvPicPr>
            <p:cNvPr id="26656" name="Picture 45" descr="PQB_LD2_winter_687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03" y="610"/>
              <a:ext cx="2905" cy="3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57" name="Rectangle 46"/>
            <p:cNvSpPr>
              <a:spLocks noChangeArrowheads="1"/>
            </p:cNvSpPr>
            <p:nvPr/>
          </p:nvSpPr>
          <p:spPr bwMode="auto">
            <a:xfrm rot="-5400000">
              <a:off x="2634" y="1009"/>
              <a:ext cx="650" cy="1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800" b="1">
                  <a:latin typeface="Helvetica" pitchFamily="32" charset="0"/>
                </a:rPr>
                <a:t>Charge Asymmetry</a:t>
              </a:r>
              <a:endParaRPr lang="en-GB" sz="800" b="1">
                <a:latin typeface="Arial" charset="0"/>
              </a:endParaRPr>
            </a:p>
          </p:txBody>
        </p:sp>
        <p:sp>
          <p:nvSpPr>
            <p:cNvPr id="26658" name="Text Box 139"/>
            <p:cNvSpPr txBox="1">
              <a:spLocks noChangeArrowheads="1"/>
            </p:cNvSpPr>
            <p:nvPr/>
          </p:nvSpPr>
          <p:spPr bwMode="auto">
            <a:xfrm>
              <a:off x="3817" y="4022"/>
              <a:ext cx="814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>
                  <a:latin typeface="Arial" charset="0"/>
                </a:rPr>
                <a:t>Run Number</a:t>
              </a:r>
            </a:p>
          </p:txBody>
        </p:sp>
        <p:sp>
          <p:nvSpPr>
            <p:cNvPr id="26659" name="Text Box 140"/>
            <p:cNvSpPr txBox="1">
              <a:spLocks noChangeArrowheads="1"/>
            </p:cNvSpPr>
            <p:nvPr/>
          </p:nvSpPr>
          <p:spPr bwMode="auto">
            <a:xfrm>
              <a:off x="3158" y="857"/>
              <a:ext cx="690" cy="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Arial" charset="0"/>
                </a:rPr>
                <a:t>w/ feedback</a:t>
              </a:r>
            </a:p>
          </p:txBody>
        </p:sp>
        <p:sp>
          <p:nvSpPr>
            <p:cNvPr id="26660" name="Rectangle 141"/>
            <p:cNvSpPr>
              <a:spLocks noChangeArrowheads="1"/>
            </p:cNvSpPr>
            <p:nvPr/>
          </p:nvSpPr>
          <p:spPr bwMode="auto">
            <a:xfrm rot="-5400000">
              <a:off x="4204" y="885"/>
              <a:ext cx="408" cy="1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r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800" b="1">
                  <a:latin typeface="Symbol" pitchFamily="18" charset="2"/>
                </a:rPr>
                <a:t>D</a:t>
              </a:r>
              <a:r>
                <a:rPr lang="en-GB" sz="800" b="1">
                  <a:latin typeface="Helvetica" pitchFamily="32" charset="0"/>
                </a:rPr>
                <a:t>x (nm)</a:t>
              </a:r>
              <a:endParaRPr lang="en-GB" sz="800" b="1">
                <a:latin typeface="Arial" charset="0"/>
              </a:endParaRPr>
            </a:p>
          </p:txBody>
        </p:sp>
        <p:sp>
          <p:nvSpPr>
            <p:cNvPr id="26661" name="Rectangle 142"/>
            <p:cNvSpPr>
              <a:spLocks noChangeArrowheads="1"/>
            </p:cNvSpPr>
            <p:nvPr/>
          </p:nvSpPr>
          <p:spPr bwMode="auto">
            <a:xfrm rot="-5400000">
              <a:off x="4133" y="2111"/>
              <a:ext cx="549" cy="1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r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800" b="1">
                  <a:latin typeface="Symbol" pitchFamily="18" charset="2"/>
                </a:rPr>
                <a:t>Dq</a:t>
              </a:r>
              <a:r>
                <a:rPr lang="en-GB" sz="800" b="1" baseline="-25000">
                  <a:latin typeface="Helvetica" pitchFamily="32" charset="0"/>
                </a:rPr>
                <a:t>x</a:t>
              </a:r>
              <a:r>
                <a:rPr lang="en-GB" sz="800" b="1">
                  <a:latin typeface="Helvetica" pitchFamily="32" charset="0"/>
                </a:rPr>
                <a:t> (nrad)</a:t>
              </a:r>
              <a:endParaRPr lang="en-GB" sz="800" b="1">
                <a:latin typeface="Arial" charset="0"/>
              </a:endParaRPr>
            </a:p>
          </p:txBody>
        </p:sp>
        <p:sp>
          <p:nvSpPr>
            <p:cNvPr id="26662" name="Rectangle 143"/>
            <p:cNvSpPr>
              <a:spLocks noChangeArrowheads="1"/>
            </p:cNvSpPr>
            <p:nvPr/>
          </p:nvSpPr>
          <p:spPr bwMode="auto">
            <a:xfrm rot="-5400000">
              <a:off x="4133" y="3269"/>
              <a:ext cx="549" cy="1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r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800" b="1">
                  <a:latin typeface="Symbol" pitchFamily="18" charset="2"/>
                </a:rPr>
                <a:t>D</a:t>
              </a:r>
              <a:r>
                <a:rPr lang="en-GB" sz="800" b="1">
                  <a:latin typeface="Arial" charset="0"/>
                </a:rPr>
                <a:t>E</a:t>
              </a:r>
              <a:r>
                <a:rPr lang="en-GB" sz="800" b="1">
                  <a:latin typeface="Helvetica" pitchFamily="32" charset="0"/>
                </a:rPr>
                <a:t> (keV)</a:t>
              </a:r>
              <a:endParaRPr lang="en-GB" sz="800" b="1">
                <a:latin typeface="Arial" charset="0"/>
              </a:endParaRPr>
            </a:p>
          </p:txBody>
        </p:sp>
        <p:sp>
          <p:nvSpPr>
            <p:cNvPr id="26663" name="Rectangle 144"/>
            <p:cNvSpPr>
              <a:spLocks noChangeArrowheads="1"/>
            </p:cNvSpPr>
            <p:nvPr/>
          </p:nvSpPr>
          <p:spPr bwMode="auto">
            <a:xfrm rot="-5400000">
              <a:off x="2684" y="3272"/>
              <a:ext cx="549" cy="1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r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800" b="1">
                  <a:latin typeface="Symbol" pitchFamily="18" charset="2"/>
                </a:rPr>
                <a:t>Dq</a:t>
              </a:r>
              <a:r>
                <a:rPr lang="en-GB" sz="800" b="1" baseline="-25000">
                  <a:latin typeface="Helvetica" pitchFamily="32" charset="0"/>
                </a:rPr>
                <a:t>y</a:t>
              </a:r>
              <a:r>
                <a:rPr lang="en-GB" sz="800" b="1">
                  <a:latin typeface="Helvetica" pitchFamily="32" charset="0"/>
                </a:rPr>
                <a:t> (nrad)</a:t>
              </a:r>
              <a:endParaRPr lang="en-GB" sz="800" b="1">
                <a:latin typeface="Arial" charset="0"/>
              </a:endParaRPr>
            </a:p>
          </p:txBody>
        </p:sp>
        <p:sp>
          <p:nvSpPr>
            <p:cNvPr id="26664" name="Rectangle 145"/>
            <p:cNvSpPr>
              <a:spLocks noChangeArrowheads="1"/>
            </p:cNvSpPr>
            <p:nvPr/>
          </p:nvSpPr>
          <p:spPr bwMode="auto">
            <a:xfrm rot="-5400000">
              <a:off x="2760" y="2064"/>
              <a:ext cx="408" cy="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r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800" b="1">
                  <a:latin typeface="Symbol" pitchFamily="18" charset="2"/>
                </a:rPr>
                <a:t>D</a:t>
              </a:r>
              <a:r>
                <a:rPr lang="en-GB" sz="800" b="1">
                  <a:latin typeface="Helvetica" pitchFamily="32" charset="0"/>
                </a:rPr>
                <a:t>y (nm)</a:t>
              </a:r>
              <a:endParaRPr lang="en-GB" sz="800" b="1">
                <a:latin typeface="Arial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26720" y="965200"/>
            <a:ext cx="1143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During G0</a:t>
            </a:r>
            <a:endParaRPr lang="en-CA" dirty="0"/>
          </a:p>
        </p:txBody>
      </p:sp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1024128" y="4824032"/>
            <a:ext cx="2590800" cy="82550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r>
              <a:rPr lang="en-US" altLang="en-US" sz="1600">
                <a:latin typeface="Times New Roman" panose="02020603050405020304" pitchFamily="18" charset="0"/>
              </a:rPr>
              <a:t>1 nm is one-billionth of a meter. The width of human hair is 50,000 nanometers!!!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8E06-5FBC-4A7F-98A9-FD3F00BABDBC}" type="slidenum">
              <a:rPr lang="en-CA" smtClean="0"/>
              <a:pPr/>
              <a:t>20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8316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Intensity Feedback</a:t>
            </a:r>
          </a:p>
        </p:txBody>
      </p:sp>
      <p:pic>
        <p:nvPicPr>
          <p:cNvPr id="5939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75" r="11765"/>
          <a:stretch>
            <a:fillRect/>
          </a:stretch>
        </p:blipFill>
        <p:spPr bwMode="auto">
          <a:xfrm>
            <a:off x="2270125" y="827088"/>
            <a:ext cx="6859588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 Box 5"/>
          <p:cNvSpPr txBox="1">
            <a:spLocks noChangeArrowheads="1"/>
          </p:cNvSpPr>
          <p:nvPr/>
        </p:nvSpPr>
        <p:spPr bwMode="auto">
          <a:xfrm>
            <a:off x="0" y="1143000"/>
            <a:ext cx="240963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n-US" sz="2000" b="0" dirty="0">
                <a:latin typeface="+mn-lt"/>
              </a:rPr>
              <a:t>Adjustments</a:t>
            </a:r>
          </a:p>
          <a:p>
            <a:r>
              <a:rPr lang="en-US" altLang="en-US" sz="2000" b="0" dirty="0">
                <a:latin typeface="+mn-lt"/>
              </a:rPr>
              <a:t>for small phase shifts</a:t>
            </a:r>
          </a:p>
          <a:p>
            <a:r>
              <a:rPr lang="en-US" altLang="en-US" sz="2000" b="0" dirty="0">
                <a:latin typeface="+mn-lt"/>
              </a:rPr>
              <a:t>to make close to</a:t>
            </a:r>
          </a:p>
          <a:p>
            <a:r>
              <a:rPr lang="en-US" altLang="en-US" sz="2000" b="0" dirty="0">
                <a:latin typeface="+mn-lt"/>
              </a:rPr>
              <a:t>circular polarization</a:t>
            </a:r>
          </a:p>
        </p:txBody>
      </p:sp>
      <p:sp>
        <p:nvSpPr>
          <p:cNvPr id="59397" name="Text Box 6"/>
          <p:cNvSpPr txBox="1">
            <a:spLocks noChangeArrowheads="1"/>
          </p:cNvSpPr>
          <p:nvPr/>
        </p:nvSpPr>
        <p:spPr bwMode="auto">
          <a:xfrm>
            <a:off x="3743960" y="4759960"/>
            <a:ext cx="48648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n-US" sz="2000" b="0" dirty="0">
                <a:latin typeface="+mn-lt"/>
              </a:rPr>
              <a:t>Low jitter and high accuracy allows sub-ppm</a:t>
            </a:r>
          </a:p>
          <a:p>
            <a:r>
              <a:rPr lang="en-US" altLang="en-US" sz="2000" b="0" dirty="0">
                <a:latin typeface="+mn-lt"/>
              </a:rPr>
              <a:t>cumulative charge asymmetry in ~ 1 hour</a:t>
            </a:r>
          </a:p>
        </p:txBody>
      </p:sp>
      <p:sp>
        <p:nvSpPr>
          <p:cNvPr id="59399" name="TextBox 7"/>
          <p:cNvSpPr txBox="1">
            <a:spLocks noChangeArrowheads="1"/>
          </p:cNvSpPr>
          <p:nvPr/>
        </p:nvSpPr>
        <p:spPr bwMode="auto">
          <a:xfrm>
            <a:off x="8610600" y="6477000"/>
            <a:ext cx="53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n-US" sz="1400"/>
              <a:t>28</a:t>
            </a:r>
          </a:p>
        </p:txBody>
      </p:sp>
      <p:sp>
        <p:nvSpPr>
          <p:cNvPr id="9" name="Rectangle 8"/>
          <p:cNvSpPr/>
          <p:nvPr/>
        </p:nvSpPr>
        <p:spPr>
          <a:xfrm>
            <a:off x="14288" y="6069013"/>
            <a:ext cx="24384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June 1-19, 2015</a:t>
            </a:r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HUGS</a:t>
            </a:r>
            <a:endParaRPr lang="en-CA" dirty="0" smtClean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2032" t="48031" r="8455" b="10977"/>
          <a:stretch/>
        </p:blipFill>
        <p:spPr>
          <a:xfrm>
            <a:off x="121920" y="3840560"/>
            <a:ext cx="3362960" cy="236275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8E06-5FBC-4A7F-98A9-FD3F00BABDBC}" type="slidenum">
              <a:rPr lang="en-CA" smtClean="0"/>
              <a:pPr/>
              <a:t>21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4141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 normalization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240" b="32586"/>
          <a:stretch/>
        </p:blipFill>
        <p:spPr>
          <a:xfrm>
            <a:off x="3706368" y="3081147"/>
            <a:ext cx="5549963" cy="3197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635" r="11708" b="63542"/>
          <a:stretch/>
        </p:blipFill>
        <p:spPr>
          <a:xfrm>
            <a:off x="0" y="689229"/>
            <a:ext cx="4602480" cy="31045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4446905"/>
            <a:ext cx="2628900" cy="666750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June 1-19, 2015</a:t>
            </a:r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HUGS</a:t>
            </a:r>
            <a:endParaRPr lang="en-CA" dirty="0" smtClean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8E06-5FBC-4A7F-98A9-FD3F00BABDBC}" type="slidenum">
              <a:rPr lang="en-CA" smtClean="0"/>
              <a:pPr/>
              <a:t>22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678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066800" y="0"/>
            <a:ext cx="7010400" cy="914399"/>
          </a:xfrm>
        </p:spPr>
        <p:txBody>
          <a:bodyPr/>
          <a:lstStyle/>
          <a:p>
            <a:r>
              <a:rPr lang="en-US" dirty="0" smtClean="0"/>
              <a:t>Beam Monitor Calibrations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HUGS</a:t>
            </a:r>
            <a:endParaRPr lang="en-US" dirty="0"/>
          </a:p>
        </p:txBody>
      </p:sp>
      <p:pic>
        <p:nvPicPr>
          <p:cNvPr id="8" name="Picture 7" descr="run29950_H00YM_fit_and_elec_p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0" y="4023317"/>
            <a:ext cx="3276600" cy="2225083"/>
          </a:xfrm>
          <a:prstGeom prst="rect">
            <a:avLst/>
          </a:prstGeom>
        </p:spPr>
      </p:pic>
      <p:pic>
        <p:nvPicPr>
          <p:cNvPr id="9" name="Picture 8" descr="bcm_ave_unser_bcm_3232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755" r="13793"/>
          <a:stretch>
            <a:fillRect/>
          </a:stretch>
        </p:blipFill>
        <p:spPr>
          <a:xfrm>
            <a:off x="3352800" y="928998"/>
            <a:ext cx="3276600" cy="2555748"/>
          </a:xfrm>
          <a:prstGeom prst="rect">
            <a:avLst/>
          </a:prstGeom>
        </p:spPr>
      </p:pic>
      <p:pic>
        <p:nvPicPr>
          <p:cNvPr id="10" name="Picture 9" descr="bcm_ave_unser_mps_3232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892" r="11925"/>
          <a:stretch>
            <a:fillRect/>
          </a:stretch>
        </p:blipFill>
        <p:spPr>
          <a:xfrm>
            <a:off x="76200" y="928998"/>
            <a:ext cx="3398398" cy="2590799"/>
          </a:xfrm>
          <a:prstGeom prst="rect">
            <a:avLst/>
          </a:prstGeom>
        </p:spPr>
      </p:pic>
      <p:pic>
        <p:nvPicPr>
          <p:cNvPr id="11" name="Picture 10" descr="stripline_bp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549" y="4258491"/>
            <a:ext cx="1686851" cy="1837509"/>
          </a:xfrm>
          <a:prstGeom prst="rect">
            <a:avLst/>
          </a:prstGeom>
        </p:spPr>
      </p:pic>
      <p:pic>
        <p:nvPicPr>
          <p:cNvPr id="12" name="Picture 11" descr="pillbox_cavity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05600" y="700398"/>
            <a:ext cx="1981200" cy="156464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6553200" y="3944169"/>
          <a:ext cx="1295400" cy="710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31" name="Equation" r:id="rId8" imgW="787320" imgH="431640" progId="Equation.3">
                  <p:embed/>
                </p:oleObj>
              </mc:Choice>
              <mc:Fallback>
                <p:oleObj name="Equation" r:id="rId8" imgW="7873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3944169"/>
                        <a:ext cx="1295400" cy="7103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7138" name="Object 2"/>
          <p:cNvGraphicFramePr>
            <a:graphicFrameLocks noChangeAspect="1"/>
          </p:cNvGraphicFramePr>
          <p:nvPr/>
        </p:nvGraphicFramePr>
        <p:xfrm>
          <a:off x="6172200" y="4730750"/>
          <a:ext cx="2132012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32" name="Equation" r:id="rId10" imgW="1295280" imgH="228600" progId="Equation.3">
                  <p:embed/>
                </p:oleObj>
              </mc:Choice>
              <mc:Fallback>
                <p:oleObj name="Equation" r:id="rId10" imgW="12952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4730750"/>
                        <a:ext cx="2132012" cy="37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6499225" y="5462587"/>
          <a:ext cx="1744662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33" name="Equation" r:id="rId12" imgW="1079280" imgH="203040" progId="Equation.3">
                  <p:embed/>
                </p:oleObj>
              </mc:Choice>
              <mc:Fallback>
                <p:oleObj name="Equation" r:id="rId12" imgW="1079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9225" y="5462587"/>
                        <a:ext cx="1744662" cy="328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ight Brace 14"/>
          <p:cNvSpPr/>
          <p:nvPr/>
        </p:nvSpPr>
        <p:spPr>
          <a:xfrm>
            <a:off x="3657600" y="5699717"/>
            <a:ext cx="76200" cy="1524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3810000" y="5623517"/>
          <a:ext cx="1659464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34" name="Equation" r:id="rId14" imgW="1244520" imgH="228600" progId="Equation.3">
                  <p:embed/>
                </p:oleObj>
              </mc:Choice>
              <mc:Fallback>
                <p:oleObj name="Equation" r:id="rId14" imgW="12445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5623517"/>
                        <a:ext cx="1659464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ight Arrow 16"/>
          <p:cNvSpPr/>
          <p:nvPr/>
        </p:nvSpPr>
        <p:spPr>
          <a:xfrm rot="5400000">
            <a:off x="7146925" y="5500687"/>
            <a:ext cx="419100" cy="1104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47141" name="Object 5"/>
          <p:cNvGraphicFramePr>
            <a:graphicFrameLocks noChangeAspect="1"/>
          </p:cNvGraphicFramePr>
          <p:nvPr/>
        </p:nvGraphicFramePr>
        <p:xfrm>
          <a:off x="6437313" y="6300787"/>
          <a:ext cx="1868487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35" name="Equation" r:id="rId16" imgW="1155600" imgH="203040" progId="Equation.3">
                  <p:embed/>
                </p:oleObj>
              </mc:Choice>
              <mc:Fallback>
                <p:oleObj name="Equation" r:id="rId16" imgW="11556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7313" y="6300787"/>
                        <a:ext cx="1868487" cy="328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 descr="cavity_response.jpg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5619"/>
          <a:stretch>
            <a:fillRect/>
          </a:stretch>
        </p:blipFill>
        <p:spPr>
          <a:xfrm>
            <a:off x="7010400" y="1995798"/>
            <a:ext cx="2133600" cy="1966602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81000" y="3733800"/>
            <a:ext cx="8382000" cy="762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9E6D6A2-7172-47AD-9691-89176F16E89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0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sz="4000"/>
              <a:t>Experimental Techniques to Reduce the Helicity-Correlation in the Beam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62200"/>
            <a:ext cx="8229600" cy="3733800"/>
          </a:xfrm>
        </p:spPr>
        <p:txBody>
          <a:bodyPr/>
          <a:lstStyle/>
          <a:p>
            <a:r>
              <a:rPr lang="en-US" altLang="en-US" dirty="0"/>
              <a:t>Careful alignment of the </a:t>
            </a:r>
            <a:r>
              <a:rPr lang="en-US" altLang="en-US" dirty="0" err="1"/>
              <a:t>Pockels</a:t>
            </a:r>
            <a:r>
              <a:rPr lang="en-US" altLang="en-US" dirty="0"/>
              <a:t> Cell</a:t>
            </a:r>
          </a:p>
          <a:p>
            <a:r>
              <a:rPr lang="en-US" altLang="en-US" dirty="0"/>
              <a:t>Steering Scan</a:t>
            </a:r>
          </a:p>
          <a:p>
            <a:r>
              <a:rPr lang="en-US" altLang="en-US" dirty="0"/>
              <a:t>Phase Gradient Scan</a:t>
            </a:r>
          </a:p>
          <a:p>
            <a:r>
              <a:rPr lang="en-US" altLang="en-US" dirty="0"/>
              <a:t>Intensity Asymmetry (IA) Cell</a:t>
            </a:r>
          </a:p>
          <a:p>
            <a:r>
              <a:rPr lang="en-US" altLang="en-US" dirty="0"/>
              <a:t>Rotatable Half Wave Plate (RHWP)</a:t>
            </a:r>
          </a:p>
          <a:p>
            <a:r>
              <a:rPr lang="en-US" altLang="en-US" dirty="0"/>
              <a:t>PITA Scan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1-19,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HUGS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06AB-AE3C-461E-AA4C-9594156E011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 smtClean="0"/>
              <a:t>Linear Regression</a:t>
            </a:r>
            <a:endParaRPr lang="en-US" altLang="en-US" sz="40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42416"/>
            <a:ext cx="205898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75816"/>
            <a:ext cx="2147888" cy="84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803525" y="1053529"/>
            <a:ext cx="5159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Just the sum of the parity-violating and helicity-correlated yields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5410200" y="1652016"/>
            <a:ext cx="3429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/>
              <a:t>Assume a </a:t>
            </a:r>
            <a:r>
              <a:rPr lang="en-US" altLang="en-US" sz="1400">
                <a:solidFill>
                  <a:srgbClr val="FF0000"/>
                </a:solidFill>
              </a:rPr>
              <a:t>linear</a:t>
            </a:r>
            <a:r>
              <a:rPr lang="en-US" altLang="en-US" sz="1400"/>
              <a:t> relationship between</a:t>
            </a:r>
          </a:p>
          <a:p>
            <a:r>
              <a:rPr lang="en-US" altLang="en-US" sz="1400"/>
              <a:t>helicity-correlated yield and beam parameters</a:t>
            </a:r>
          </a:p>
        </p:txBody>
      </p:sp>
      <p:sp>
        <p:nvSpPr>
          <p:cNvPr id="5129" name="Oval 9"/>
          <p:cNvSpPr>
            <a:spLocks noChangeArrowheads="1"/>
          </p:cNvSpPr>
          <p:nvPr/>
        </p:nvSpPr>
        <p:spPr bwMode="auto">
          <a:xfrm>
            <a:off x="1600200" y="1652016"/>
            <a:ext cx="685800" cy="762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 flipH="1" flipV="1">
            <a:off x="2133600" y="2414016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2422525" y="2729929"/>
            <a:ext cx="3217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Correlation slopes, detector responses</a:t>
            </a:r>
          </a:p>
        </p:txBody>
      </p:sp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28216"/>
            <a:ext cx="1554163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52216"/>
            <a:ext cx="2733675" cy="84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3336925" y="3415729"/>
            <a:ext cx="2744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This is the measured asymmetry</a:t>
            </a:r>
          </a:p>
        </p:txBody>
      </p:sp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66616"/>
            <a:ext cx="4668838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5410200" y="4319016"/>
            <a:ext cx="30416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Making all of the above substitutions</a:t>
            </a:r>
          </a:p>
          <a:p>
            <a:r>
              <a:rPr lang="en-US" altLang="en-US" sz="1400"/>
              <a:t>yields this expression</a:t>
            </a:r>
          </a:p>
        </p:txBody>
      </p:sp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5241354"/>
            <a:ext cx="22383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3276600" y="5252466"/>
            <a:ext cx="35623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Assume the parity-violating yield is much</a:t>
            </a:r>
          </a:p>
          <a:p>
            <a:r>
              <a:rPr lang="en-US" altLang="en-US" sz="1400"/>
              <a:t>bigger than the helicity-correlated yield and</a:t>
            </a:r>
          </a:p>
          <a:p>
            <a:r>
              <a:rPr lang="en-US" altLang="en-US" sz="1400"/>
              <a:t>substitute this into the above equation.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1-19, 2015</a:t>
            </a:r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HUGS</a:t>
            </a:r>
            <a:endParaRPr lang="en-CA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8E06-5FBC-4A7F-98A9-FD3F00BABDBC}" type="slidenum">
              <a:rPr lang="en-CA" smtClean="0"/>
              <a:pPr/>
              <a:t>25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1208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/>
      <p:bldP spid="5129" grpId="0" animBg="1"/>
      <p:bldP spid="5130" grpId="0" animBg="1"/>
      <p:bldP spid="5131" grpId="0"/>
      <p:bldP spid="5136" grpId="0"/>
      <p:bldP spid="5140" grpId="0"/>
      <p:bldP spid="51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1249680"/>
            <a:ext cx="3903663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845685" y="136239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960" y="2087880"/>
            <a:ext cx="16081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935" y="2545080"/>
            <a:ext cx="16986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6461760" y="2087880"/>
            <a:ext cx="2330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Beam parameter difference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6461760" y="2545080"/>
            <a:ext cx="1258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Average yield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4861560" y="1325880"/>
            <a:ext cx="31591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/>
              <a:t>After some algebra, you get this really</a:t>
            </a:r>
          </a:p>
          <a:p>
            <a:r>
              <a:rPr lang="en-US" altLang="en-US" sz="1400" dirty="0"/>
              <a:t>cool expression, where</a:t>
            </a:r>
          </a:p>
        </p:txBody>
      </p:sp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" y="4297680"/>
            <a:ext cx="196850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83" name="Oval 15"/>
          <p:cNvSpPr>
            <a:spLocks noChangeArrowheads="1"/>
          </p:cNvSpPr>
          <p:nvPr/>
        </p:nvSpPr>
        <p:spPr bwMode="auto">
          <a:xfrm>
            <a:off x="1356360" y="2684780"/>
            <a:ext cx="381000" cy="381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184" name="Oval 16"/>
          <p:cNvSpPr>
            <a:spLocks noChangeArrowheads="1"/>
          </p:cNvSpPr>
          <p:nvPr/>
        </p:nvSpPr>
        <p:spPr bwMode="auto">
          <a:xfrm>
            <a:off x="1889760" y="2468880"/>
            <a:ext cx="1295400" cy="762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185" name="Line 17"/>
          <p:cNvSpPr>
            <a:spLocks noChangeShapeType="1"/>
          </p:cNvSpPr>
          <p:nvPr/>
        </p:nvSpPr>
        <p:spPr bwMode="auto">
          <a:xfrm flipH="1" flipV="1">
            <a:off x="1584960" y="307848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975360" y="3764280"/>
            <a:ext cx="13954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real asymmetry</a:t>
            </a:r>
          </a:p>
        </p:txBody>
      </p:sp>
      <p:sp>
        <p:nvSpPr>
          <p:cNvPr id="7187" name="Line 19"/>
          <p:cNvSpPr>
            <a:spLocks noChangeShapeType="1"/>
          </p:cNvSpPr>
          <p:nvPr/>
        </p:nvSpPr>
        <p:spPr bwMode="auto">
          <a:xfrm flipH="1" flipV="1">
            <a:off x="2956560" y="3154680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2880360" y="3764280"/>
            <a:ext cx="4400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false asymmetry due to helicity-correlated fluctuations</a:t>
            </a:r>
          </a:p>
        </p:txBody>
      </p:sp>
      <p:sp>
        <p:nvSpPr>
          <p:cNvPr id="7190" name="Oval 22"/>
          <p:cNvSpPr>
            <a:spLocks noChangeArrowheads="1"/>
          </p:cNvSpPr>
          <p:nvPr/>
        </p:nvSpPr>
        <p:spPr bwMode="auto">
          <a:xfrm>
            <a:off x="1737360" y="4373880"/>
            <a:ext cx="381000" cy="381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191" name="Line 23"/>
          <p:cNvSpPr>
            <a:spLocks noChangeShapeType="1"/>
          </p:cNvSpPr>
          <p:nvPr/>
        </p:nvSpPr>
        <p:spPr bwMode="auto">
          <a:xfrm flipH="1" flipV="1">
            <a:off x="2042160" y="4754880"/>
            <a:ext cx="228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2270760" y="5288280"/>
            <a:ext cx="32305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But we don’t know the slopes! We use </a:t>
            </a:r>
          </a:p>
          <a:p>
            <a:r>
              <a:rPr lang="en-US" altLang="en-US" sz="1400"/>
              <a:t>multiple linear regression to find them.</a:t>
            </a:r>
          </a:p>
        </p:txBody>
      </p:sp>
      <p:sp>
        <p:nvSpPr>
          <p:cNvPr id="7194" name="Rectangle 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 smtClean="0"/>
              <a:t>Linear Regression </a:t>
            </a:r>
            <a:r>
              <a:rPr lang="en-US" altLang="en-US" sz="2000" dirty="0" smtClean="0"/>
              <a:t>(</a:t>
            </a:r>
            <a:r>
              <a:rPr lang="en-US" altLang="en-US" sz="2000" dirty="0" err="1" smtClean="0"/>
              <a:t>cont</a:t>
            </a:r>
            <a:r>
              <a:rPr lang="en-US" altLang="en-US" sz="2000" dirty="0" smtClean="0"/>
              <a:t>…)</a:t>
            </a:r>
            <a:endParaRPr lang="en-US" altLang="en-US" sz="2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1-19, 2015</a:t>
            </a:r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HUGS</a:t>
            </a:r>
            <a:endParaRPr lang="en-CA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8E06-5FBC-4A7F-98A9-FD3F00BABDBC}" type="slidenum">
              <a:rPr lang="en-CA" smtClean="0"/>
              <a:pPr/>
              <a:t>26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9659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" grpId="0"/>
      <p:bldP spid="7180" grpId="0"/>
      <p:bldP spid="7183" grpId="0" animBg="1"/>
      <p:bldP spid="7184" grpId="0" animBg="1"/>
      <p:bldP spid="7185" grpId="0" animBg="1"/>
      <p:bldP spid="7186" grpId="0"/>
      <p:bldP spid="7187" grpId="0" animBg="1"/>
      <p:bldP spid="7188" grpId="0"/>
      <p:bldP spid="7190" grpId="0" animBg="1"/>
      <p:bldP spid="7191" grpId="0" animBg="1"/>
      <p:bldP spid="719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Multiple Linear </a:t>
            </a:r>
            <a:r>
              <a:rPr lang="en-US" altLang="en-US" sz="4000" dirty="0" smtClean="0"/>
              <a:t>Regression</a:t>
            </a:r>
            <a:endParaRPr lang="en-US" altLang="en-US" sz="4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1-19,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HUGS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06AB-AE3C-461E-AA4C-9594156E011A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5272"/>
            <a:ext cx="19050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743200" y="1795272"/>
            <a:ext cx="336983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000"/>
              <a:t>Just the change in yield due to</a:t>
            </a:r>
          </a:p>
          <a:p>
            <a:pPr eaLnBrk="0" hangingPunct="0"/>
            <a:r>
              <a:rPr lang="en-US" altLang="en-US" sz="2000"/>
              <a:t>helicity-correlations.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5" y="1871472"/>
            <a:ext cx="1293813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5" y="2176272"/>
            <a:ext cx="1609725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09672"/>
            <a:ext cx="2868613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95472"/>
            <a:ext cx="889000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57472"/>
            <a:ext cx="2598738" cy="5508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395" name="Group 11"/>
          <p:cNvGrpSpPr>
            <a:grpSpLocks/>
          </p:cNvGrpSpPr>
          <p:nvPr/>
        </p:nvGrpSpPr>
        <p:grpSpPr bwMode="auto">
          <a:xfrm>
            <a:off x="6324600" y="3852672"/>
            <a:ext cx="2339975" cy="360363"/>
            <a:chOff x="384" y="3744"/>
            <a:chExt cx="1474" cy="227"/>
          </a:xfrm>
        </p:grpSpPr>
        <p:pic>
          <p:nvPicPr>
            <p:cNvPr id="16396" name="Picture 1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3753"/>
              <a:ext cx="418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397" name="Picture 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744"/>
              <a:ext cx="1042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398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05272"/>
            <a:ext cx="11430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899" y="4599319"/>
            <a:ext cx="4110038" cy="180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0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586222"/>
            <a:ext cx="129540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401" name="AutoShape 17"/>
          <p:cNvSpPr>
            <a:spLocks/>
          </p:cNvSpPr>
          <p:nvPr/>
        </p:nvSpPr>
        <p:spPr bwMode="auto">
          <a:xfrm>
            <a:off x="3429000" y="2709672"/>
            <a:ext cx="228600" cy="1219200"/>
          </a:xfrm>
          <a:prstGeom prst="rightBrace">
            <a:avLst>
              <a:gd name="adj1" fmla="val 444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 sz="2000"/>
          </a:p>
        </p:txBody>
      </p:sp>
      <p:sp>
        <p:nvSpPr>
          <p:cNvPr id="16402" name="Text Box 18"/>
          <p:cNvSpPr txBox="1">
            <a:spLocks noChangeArrowheads="1"/>
          </p:cNvSpPr>
          <p:nvPr/>
        </p:nvSpPr>
        <p:spPr bwMode="auto">
          <a:xfrm>
            <a:off x="3810000" y="3014472"/>
            <a:ext cx="15921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000"/>
              <a:t>least-squares</a:t>
            </a:r>
          </a:p>
          <a:p>
            <a:pPr eaLnBrk="0" hangingPunct="0"/>
            <a:r>
              <a:rPr lang="en-US" altLang="en-US" sz="2000"/>
              <a:t>method</a:t>
            </a:r>
          </a:p>
        </p:txBody>
      </p:sp>
      <p:sp>
        <p:nvSpPr>
          <p:cNvPr id="16403" name="Text Box 19"/>
          <p:cNvSpPr txBox="1">
            <a:spLocks noChangeArrowheads="1"/>
          </p:cNvSpPr>
          <p:nvPr/>
        </p:nvSpPr>
        <p:spPr bwMode="auto">
          <a:xfrm>
            <a:off x="3429000" y="4233672"/>
            <a:ext cx="29610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000"/>
              <a:t>6 equations &amp; 6 unknowns</a:t>
            </a:r>
          </a:p>
        </p:txBody>
      </p:sp>
      <p:sp>
        <p:nvSpPr>
          <p:cNvPr id="16405" name="Text Box 21"/>
          <p:cNvSpPr txBox="1">
            <a:spLocks noChangeArrowheads="1"/>
          </p:cNvSpPr>
          <p:nvPr/>
        </p:nvSpPr>
        <p:spPr bwMode="auto">
          <a:xfrm>
            <a:off x="152400" y="1169797"/>
            <a:ext cx="90236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000"/>
              <a:t>Eliminate residual helicity correlations by correcting yields through linear regression</a:t>
            </a:r>
          </a:p>
        </p:txBody>
      </p:sp>
      <p:sp>
        <p:nvSpPr>
          <p:cNvPr id="16406" name="Text Box 22"/>
          <p:cNvSpPr txBox="1">
            <a:spLocks noChangeArrowheads="1"/>
          </p:cNvSpPr>
          <p:nvPr/>
        </p:nvSpPr>
        <p:spPr bwMode="auto">
          <a:xfrm>
            <a:off x="5744989" y="2536396"/>
            <a:ext cx="325913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dirty="0"/>
              <a:t>Deviations of the measured yield and beam parameter from the means of their parent distributions</a:t>
            </a: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457200" y="4919472"/>
            <a:ext cx="466531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/>
              <a:t>We can write this in matrix form and invert</a:t>
            </a:r>
          </a:p>
          <a:p>
            <a:r>
              <a:rPr lang="en-US" altLang="en-US" sz="2000" dirty="0"/>
              <a:t>to find the slopes</a:t>
            </a:r>
          </a:p>
        </p:txBody>
      </p:sp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3707328"/>
            <a:ext cx="1554163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943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  <p:bldP spid="16401" grpId="0" animBg="1"/>
      <p:bldP spid="16402" grpId="0"/>
      <p:bldP spid="16403" grpId="0"/>
      <p:bldP spid="16406" grpId="0"/>
      <p:bldP spid="1640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June 1-19,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HUGS</a:t>
            </a:r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4" descr="Beise Feb 07 fit-y-all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</a:blip>
          <a:srcRect r="1314" b="2460"/>
          <a:stretch>
            <a:fillRect/>
          </a:stretch>
        </p:blipFill>
        <p:spPr bwMode="auto">
          <a:xfrm>
            <a:off x="4958715" y="1201973"/>
            <a:ext cx="3890645" cy="276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Beise Feb 07 fit-x-all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</a:blip>
          <a:srcRect r="1314" b="1260"/>
          <a:stretch>
            <a:fillRect/>
          </a:stretch>
        </p:blipFill>
        <p:spPr bwMode="auto">
          <a:xfrm>
            <a:off x="5177155" y="4101465"/>
            <a:ext cx="3459163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7"/>
          <p:cNvGraphicFramePr>
            <a:graphicFrameLocks noChangeAspect="1"/>
          </p:cNvGraphicFramePr>
          <p:nvPr>
            <p:extLst/>
          </p:nvPr>
        </p:nvGraphicFramePr>
        <p:xfrm>
          <a:off x="5969635" y="5520690"/>
          <a:ext cx="13716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56" name="Equation" r:id="rId6" imgW="977760" imgH="393480" progId="">
                  <p:embed/>
                </p:oleObj>
              </mc:Choice>
              <mc:Fallback>
                <p:oleObj name="Equation" r:id="rId6" imgW="977760" imgH="3934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9635" y="5520690"/>
                        <a:ext cx="1371600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8"/>
          <p:cNvGraphicFramePr>
            <a:graphicFrameLocks noChangeAspect="1"/>
          </p:cNvGraphicFramePr>
          <p:nvPr>
            <p:extLst/>
          </p:nvPr>
        </p:nvGraphicFramePr>
        <p:xfrm>
          <a:off x="6408420" y="1889266"/>
          <a:ext cx="1371600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57" name="Equation" r:id="rId8" imgW="977760" imgH="419040" progId="">
                  <p:embed/>
                </p:oleObj>
              </mc:Choice>
              <mc:Fallback>
                <p:oleObj name="Equation" r:id="rId8" imgW="977760" imgH="4190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8420" y="1889266"/>
                        <a:ext cx="1371600" cy="588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132195" y="797066"/>
            <a:ext cx="14890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solidFill>
                  <a:srgbClr val="CC0066"/>
                </a:solidFill>
                <a:latin typeface="Arial" charset="0"/>
              </a:rPr>
              <a:t>Simulation</a:t>
            </a:r>
          </a:p>
        </p:txBody>
      </p:sp>
      <p:sp>
        <p:nvSpPr>
          <p:cNvPr id="17" name="Title 5"/>
          <p:cNvSpPr txBox="1">
            <a:spLocks/>
          </p:cNvSpPr>
          <p:nvPr/>
        </p:nvSpPr>
        <p:spPr>
          <a:xfrm>
            <a:off x="2088" y="0"/>
            <a:ext cx="9144000" cy="84337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Dependence on Beam Motion</a:t>
            </a:r>
            <a:endParaRPr lang="en-CA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160" y="1147000"/>
            <a:ext cx="4165920" cy="508702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8E06-5FBC-4A7F-98A9-FD3F00BABDBC}" type="slidenum">
              <a:rPr lang="en-CA" smtClean="0"/>
              <a:pPr/>
              <a:t>28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0657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June 1-19,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HUGS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Title 5"/>
          <p:cNvSpPr txBox="1">
            <a:spLocks/>
          </p:cNvSpPr>
          <p:nvPr/>
        </p:nvSpPr>
        <p:spPr>
          <a:xfrm>
            <a:off x="152400" y="152400"/>
            <a:ext cx="9144000" cy="84337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Slopes from natural beam motion</a:t>
            </a:r>
            <a:endParaRPr lang="en-CA" dirty="0"/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03" y="816209"/>
            <a:ext cx="7533732" cy="567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8E06-5FBC-4A7F-98A9-FD3F00BABDBC}" type="slidenum">
              <a:rPr lang="en-CA" smtClean="0"/>
              <a:pPr/>
              <a:t>29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439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PT_top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818" b="12393"/>
          <a:stretch/>
        </p:blipFill>
        <p:spPr bwMode="auto">
          <a:xfrm>
            <a:off x="514350" y="1234440"/>
            <a:ext cx="8086725" cy="509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 Near the Septum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June 1-19,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HUGS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5029200" y="6186487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Collimators</a:t>
            </a:r>
          </a:p>
        </p:txBody>
      </p:sp>
      <p:sp>
        <p:nvSpPr>
          <p:cNvPr id="26" name="Line 7"/>
          <p:cNvSpPr>
            <a:spLocks noChangeShapeType="1"/>
          </p:cNvSpPr>
          <p:nvPr/>
        </p:nvSpPr>
        <p:spPr bwMode="auto">
          <a:xfrm flipH="1" flipV="1">
            <a:off x="5715000" y="4308475"/>
            <a:ext cx="22860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 rot="5400000">
            <a:off x="3244334" y="3701534"/>
            <a:ext cx="213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</a:t>
            </a:r>
            <a:r>
              <a:rPr lang="en-US" dirty="0" smtClean="0"/>
              <a:t>eptum </a:t>
            </a:r>
            <a:r>
              <a:rPr lang="en-US" dirty="0"/>
              <a:t>m</a:t>
            </a:r>
            <a:r>
              <a:rPr lang="en-US" dirty="0" smtClean="0"/>
              <a:t>agnet</a:t>
            </a:r>
            <a:endParaRPr lang="en-US" dirty="0"/>
          </a:p>
        </p:txBody>
      </p:sp>
      <p:sp>
        <p:nvSpPr>
          <p:cNvPr id="28" name="Line 10"/>
          <p:cNvSpPr>
            <a:spLocks noChangeShapeType="1"/>
          </p:cNvSpPr>
          <p:nvPr/>
        </p:nvSpPr>
        <p:spPr bwMode="auto">
          <a:xfrm flipV="1">
            <a:off x="5334000" y="2971800"/>
            <a:ext cx="381000" cy="32416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 rot="5400000">
            <a:off x="304800" y="3394075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target</a:t>
            </a:r>
          </a:p>
        </p:txBody>
      </p:sp>
      <p:sp>
        <p:nvSpPr>
          <p:cNvPr id="30" name="Text Box 13"/>
          <p:cNvSpPr txBox="1">
            <a:spLocks noChangeArrowheads="1"/>
          </p:cNvSpPr>
          <p:nvPr/>
        </p:nvSpPr>
        <p:spPr bwMode="auto">
          <a:xfrm rot="4640331">
            <a:off x="6705600" y="2174876"/>
            <a:ext cx="9144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HRS-L</a:t>
            </a:r>
          </a:p>
          <a:p>
            <a:pPr algn="ctr">
              <a:spcBef>
                <a:spcPct val="50000"/>
              </a:spcBef>
            </a:pPr>
            <a:r>
              <a:rPr lang="en-US" dirty="0" smtClean="0"/>
              <a:t>Q1</a:t>
            </a:r>
            <a:endParaRPr lang="en-US" dirty="0"/>
          </a:p>
        </p:txBody>
      </p:sp>
      <p:sp>
        <p:nvSpPr>
          <p:cNvPr id="31" name="Text Box 14"/>
          <p:cNvSpPr txBox="1">
            <a:spLocks noChangeArrowheads="1"/>
          </p:cNvSpPr>
          <p:nvPr/>
        </p:nvSpPr>
        <p:spPr bwMode="auto">
          <a:xfrm rot="6137079">
            <a:off x="6834626" y="4584934"/>
            <a:ext cx="9144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HRS-R</a:t>
            </a:r>
            <a:r>
              <a:rPr lang="en-US" dirty="0"/>
              <a:t> </a:t>
            </a:r>
            <a:endParaRPr lang="en-US" dirty="0" smtClean="0"/>
          </a:p>
          <a:p>
            <a:pPr algn="ctr">
              <a:spcBef>
                <a:spcPct val="50000"/>
              </a:spcBef>
            </a:pPr>
            <a:r>
              <a:rPr lang="en-US" dirty="0" smtClean="0"/>
              <a:t>Q1</a:t>
            </a:r>
            <a:endParaRPr lang="en-US" dirty="0"/>
          </a:p>
        </p:txBody>
      </p:sp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945357" y="5754469"/>
            <a:ext cx="24074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Former  O-Ring  </a:t>
            </a:r>
            <a:r>
              <a:rPr lang="en-US" dirty="0" smtClean="0"/>
              <a:t>location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300288" y="3622675"/>
            <a:ext cx="381000" cy="152400"/>
          </a:xfrm>
          <a:prstGeom prst="rect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065338" y="3089275"/>
            <a:ext cx="609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079625" y="3775075"/>
            <a:ext cx="609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660650" y="3089275"/>
            <a:ext cx="4572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Line 18"/>
          <p:cNvSpPr>
            <a:spLocks noChangeShapeType="1"/>
          </p:cNvSpPr>
          <p:nvPr/>
        </p:nvSpPr>
        <p:spPr bwMode="auto">
          <a:xfrm flipV="1">
            <a:off x="1905000" y="3851275"/>
            <a:ext cx="914400" cy="1905000"/>
          </a:xfrm>
          <a:prstGeom prst="line">
            <a:avLst/>
          </a:prstGeom>
          <a:noFill/>
          <a:ln w="63500">
            <a:solidFill>
              <a:srgbClr val="FF3300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8" name="TextBox 20"/>
          <p:cNvSpPr txBox="1">
            <a:spLocks noChangeArrowheads="1"/>
          </p:cNvSpPr>
          <p:nvPr/>
        </p:nvSpPr>
        <p:spPr bwMode="auto">
          <a:xfrm>
            <a:off x="1676400" y="1219200"/>
            <a:ext cx="182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New Collimator </a:t>
            </a:r>
          </a:p>
          <a:p>
            <a:pPr algn="ctr"/>
            <a:r>
              <a:rPr lang="en-US" dirty="0" smtClean="0"/>
              <a:t>&amp; Shielding</a:t>
            </a:r>
            <a:endParaRPr lang="en-US" dirty="0"/>
          </a:p>
        </p:txBody>
      </p:sp>
      <p:sp>
        <p:nvSpPr>
          <p:cNvPr id="39" name="Down Arrow 38"/>
          <p:cNvSpPr/>
          <p:nvPr/>
        </p:nvSpPr>
        <p:spPr>
          <a:xfrm>
            <a:off x="2384425" y="2035197"/>
            <a:ext cx="511175" cy="1054078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9" name="Picture 18" descr="SEPT_top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818" b="12393"/>
          <a:stretch/>
        </p:blipFill>
        <p:spPr bwMode="auto">
          <a:xfrm>
            <a:off x="523875" y="1234440"/>
            <a:ext cx="8086725" cy="509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beamline_overlay_PRExII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9624" y="1143000"/>
            <a:ext cx="6592824" cy="5048248"/>
          </a:xfrm>
          <a:prstGeom prst="rect">
            <a:avLst/>
          </a:prstGeom>
        </p:spPr>
      </p:pic>
      <p:pic>
        <p:nvPicPr>
          <p:cNvPr id="21" name="Picture 20" descr="beamline_overla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9144" y="1143000"/>
            <a:ext cx="6492240" cy="482893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8E06-5FBC-4A7F-98A9-FD3F00BABDBC}" type="slidenum">
              <a:rPr lang="en-CA" smtClean="0"/>
              <a:pPr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828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15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/>
      <p:bldP spid="28" grpId="0" animBg="1"/>
      <p:bldP spid="29" grpId="0"/>
      <p:bldP spid="30" grpId="0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Beam Modulation</a:t>
            </a:r>
            <a:endParaRPr lang="en-CA" dirty="0"/>
          </a:p>
        </p:txBody>
      </p:sp>
      <p:pic>
        <p:nvPicPr>
          <p:cNvPr id="10" name="Picture 2" descr="DitherCycl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379" y="1478826"/>
            <a:ext cx="6559550" cy="39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June 1-19, 2015</a:t>
            </a:r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HUGS</a:t>
            </a:r>
            <a:endParaRPr lang="en-CA" dirty="0" smtClean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8E06-5FBC-4A7F-98A9-FD3F00BABDBC}" type="slidenum">
              <a:rPr lang="en-CA" smtClean="0"/>
              <a:pPr/>
              <a:t>30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4825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280" y="859263"/>
            <a:ext cx="2356512" cy="115801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Geometrical Symmetry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June 1-19, 2015</a:t>
            </a:r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 smtClean="0">
                <a:solidFill>
                  <a:prstClr val="black"/>
                </a:solidFill>
              </a:rPr>
              <a:t>HUGS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6209" y="798990"/>
            <a:ext cx="396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Transverse</a:t>
            </a:r>
          </a:p>
          <a:p>
            <a:r>
              <a:rPr lang="en-US" dirty="0" smtClean="0"/>
              <a:t>Reduce sensitivity to beam fluctuations</a:t>
            </a:r>
            <a:endParaRPr lang="en-CA" dirty="0"/>
          </a:p>
        </p:txBody>
      </p:sp>
      <p:pic>
        <p:nvPicPr>
          <p:cNvPr id="7" name="Picture 7" descr="H362_e_ela_scl_sine.g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7778"/>
          <a:stretch>
            <a:fillRect/>
          </a:stretch>
        </p:blipFill>
        <p:spPr bwMode="auto">
          <a:xfrm>
            <a:off x="5095783" y="5101995"/>
            <a:ext cx="3722688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0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143" t="20570" r="22858" b="30667"/>
          <a:stretch>
            <a:fillRect/>
          </a:stretch>
        </p:blipFill>
        <p:spPr bwMode="auto">
          <a:xfrm>
            <a:off x="1127415" y="2169407"/>
            <a:ext cx="379620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Chart 41"/>
          <p:cNvGraphicFramePr>
            <a:graphicFrameLocks/>
          </p:cNvGraphicFramePr>
          <p:nvPr>
            <p:extLst/>
          </p:nvPr>
        </p:nvGraphicFramePr>
        <p:xfrm>
          <a:off x="5674070" y="1979917"/>
          <a:ext cx="266700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246" r:id="rId6" imgW="2664183" imgH="2517866" progId="Excel.Sheet.8">
                  <p:embed/>
                </p:oleObj>
              </mc:Choice>
              <mc:Fallback>
                <p:oleObj r:id="rId6" imgW="2664183" imgH="2517866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4070" y="1979917"/>
                        <a:ext cx="2667000" cy="2514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"/>
          <p:cNvGraphicFramePr>
            <a:graphicFrameLocks noChangeAspect="1"/>
          </p:cNvGraphicFramePr>
          <p:nvPr>
            <p:extLst/>
          </p:nvPr>
        </p:nvGraphicFramePr>
        <p:xfrm>
          <a:off x="136124" y="5571478"/>
          <a:ext cx="4780507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247" name="Equation" r:id="rId8" imgW="2527200" imgH="457200" progId="Equation.3">
                  <p:embed/>
                </p:oleObj>
              </mc:Choice>
              <mc:Fallback>
                <p:oleObj name="Equation" r:id="rId8" imgW="2527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124" y="5571478"/>
                        <a:ext cx="4780507" cy="865188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993366"/>
                          </a:gs>
                          <a:gs pos="100000">
                            <a:srgbClr val="993366">
                              <a:gamma/>
                              <a:tint val="52549"/>
                              <a:invGamma/>
                            </a:srgbClr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3"/>
          <p:cNvGraphicFramePr>
            <a:graphicFrameLocks noChangeAspect="1"/>
          </p:cNvGraphicFramePr>
          <p:nvPr>
            <p:extLst/>
          </p:nvPr>
        </p:nvGraphicFramePr>
        <p:xfrm>
          <a:off x="702174" y="2482838"/>
          <a:ext cx="1243012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248" name="Equation" r:id="rId10" imgW="711000" imgH="533160" progId="Equation.3">
                  <p:embed/>
                </p:oleObj>
              </mc:Choice>
              <mc:Fallback>
                <p:oleObj name="Equation" r:id="rId10" imgW="7110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174" y="2482838"/>
                        <a:ext cx="1243012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EC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/>
          <p:nvPr/>
        </p:nvCxnSpPr>
        <p:spPr>
          <a:xfrm>
            <a:off x="8255345" y="2741917"/>
            <a:ext cx="1524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29234" y="1930921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k’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77451" y="3351517"/>
            <a:ext cx="306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179145" y="3351517"/>
            <a:ext cx="276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ˆ</a:t>
            </a:r>
            <a:endParaRPr lang="en-US" dirty="0"/>
          </a:p>
        </p:txBody>
      </p:sp>
      <p:sp>
        <p:nvSpPr>
          <p:cNvPr id="16" name="Flowchart: Summing Junction 15"/>
          <p:cNvSpPr/>
          <p:nvPr/>
        </p:nvSpPr>
        <p:spPr>
          <a:xfrm>
            <a:off x="6895937" y="3112837"/>
            <a:ext cx="228600" cy="228600"/>
          </a:xfrm>
          <a:prstGeom prst="flowChartSummingJunct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7" name="Object 11"/>
          <p:cNvGraphicFramePr>
            <a:graphicFrameLocks noChangeAspect="1"/>
          </p:cNvGraphicFramePr>
          <p:nvPr>
            <p:extLst/>
          </p:nvPr>
        </p:nvGraphicFramePr>
        <p:xfrm>
          <a:off x="5435945" y="3141967"/>
          <a:ext cx="59055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249" name="Equation" r:id="rId12" imgW="419040" imgH="203040" progId="Equation.3">
                  <p:embed/>
                </p:oleObj>
              </mc:Choice>
              <mc:Fallback>
                <p:oleObj name="Equation" r:id="rId12" imgW="4190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945" y="3141967"/>
                        <a:ext cx="590550" cy="285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Arc 17"/>
          <p:cNvSpPr/>
          <p:nvPr/>
        </p:nvSpPr>
        <p:spPr>
          <a:xfrm flipH="1">
            <a:off x="5816945" y="2350837"/>
            <a:ext cx="762000" cy="1066800"/>
          </a:xfrm>
          <a:prstGeom prst="arc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rot="10800000">
            <a:off x="6694769" y="3231900"/>
            <a:ext cx="304800" cy="158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184529" y="2655637"/>
            <a:ext cx="37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P</a:t>
            </a:r>
            <a:r>
              <a:rPr lang="en-US" baseline="-25000" dirty="0" err="1" smtClean="0">
                <a:solidFill>
                  <a:srgbClr val="FF0000"/>
                </a:solidFill>
              </a:rPr>
              <a:t>e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305434" y="1995453"/>
            <a:ext cx="152400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H="1" flipV="1">
            <a:off x="6694769" y="2952229"/>
            <a:ext cx="610394" cy="794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996521" y="3234757"/>
            <a:ext cx="3048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0800000" flipH="1" flipV="1">
            <a:off x="6987377" y="3235693"/>
            <a:ext cx="610394" cy="794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>
            <a:off x="6850217" y="3387157"/>
            <a:ext cx="3048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807762" y="2198730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7866207" y="2218874"/>
            <a:ext cx="152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8E06-5FBC-4A7F-98A9-FD3F00BABDBC}" type="slidenum">
              <a:rPr lang="en-CA" smtClean="0"/>
              <a:pPr/>
              <a:t>31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1204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682" y="3309842"/>
            <a:ext cx="4730877" cy="354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6967"/>
            <a:ext cx="3987067" cy="279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 smtClean="0"/>
              <a:t>Target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June 1-19,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HUGS</a:t>
            </a:r>
            <a:endParaRPr lang="en-US"/>
          </a:p>
        </p:txBody>
      </p:sp>
      <p:pic>
        <p:nvPicPr>
          <p:cNvPr id="14338" name="Picture 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812800"/>
            <a:ext cx="5140960" cy="421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/>
          </p:cNvSpPr>
          <p:nvPr/>
        </p:nvSpPr>
        <p:spPr bwMode="auto">
          <a:xfrm>
            <a:off x="222313" y="721086"/>
            <a:ext cx="4034727" cy="210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Gill Sans" charset="0"/>
                <a:cs typeface="Gill Sans" charset="0"/>
              </a:rPr>
              <a:t>World’s </a:t>
            </a:r>
            <a:r>
              <a:rPr lang="en-US" sz="2000" b="1" dirty="0">
                <a:solidFill>
                  <a:schemeClr val="tx1"/>
                </a:solidFill>
                <a:ea typeface="Gill Sans" charset="0"/>
                <a:cs typeface="Gill Sans" charset="0"/>
              </a:rPr>
              <a:t>highest power </a:t>
            </a:r>
            <a:r>
              <a:rPr lang="en-US" dirty="0">
                <a:solidFill>
                  <a:schemeClr val="tx1"/>
                </a:solidFill>
                <a:ea typeface="Gill Sans" charset="0"/>
                <a:cs typeface="Gill Sans" charset="0"/>
              </a:rPr>
              <a:t>cryogenic target ~2.5 </a:t>
            </a:r>
            <a:r>
              <a:rPr lang="en-US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kW!</a:t>
            </a:r>
            <a:endParaRPr lang="en-US" dirty="0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pPr algn="l"/>
            <a:r>
              <a:rPr lang="en-US" dirty="0">
                <a:solidFill>
                  <a:schemeClr val="tx1"/>
                </a:solidFill>
                <a:ea typeface="Gill Sans" charset="0"/>
                <a:cs typeface="Gill Sans" charset="0"/>
              </a:rPr>
              <a:t>Designed with computational fluid dynamics (CFD) to reduce density </a:t>
            </a:r>
            <a:r>
              <a:rPr lang="en-US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fluctuations</a:t>
            </a:r>
            <a:endParaRPr lang="en-US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14344" name="Rectangle 8"/>
          <p:cNvSpPr>
            <a:spLocks/>
          </p:cNvSpPr>
          <p:nvPr/>
        </p:nvSpPr>
        <p:spPr bwMode="auto">
          <a:xfrm>
            <a:off x="7156730" y="5854104"/>
            <a:ext cx="1161665" cy="261610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700" dirty="0">
                <a:ea typeface="Gill Sans" charset="0"/>
                <a:cs typeface="Gill Sans" charset="0"/>
              </a:rPr>
              <a:t>Fluid velocity</a:t>
            </a:r>
          </a:p>
        </p:txBody>
      </p:sp>
      <p:sp>
        <p:nvSpPr>
          <p:cNvPr id="16" name="Rectangle 8"/>
          <p:cNvSpPr>
            <a:spLocks/>
          </p:cNvSpPr>
          <p:nvPr/>
        </p:nvSpPr>
        <p:spPr bwMode="auto">
          <a:xfrm>
            <a:off x="2079893" y="4196616"/>
            <a:ext cx="1509117" cy="455414"/>
          </a:xfrm>
          <a:prstGeom prst="rect">
            <a:avLst/>
          </a:prstGeom>
          <a:solidFill>
            <a:srgbClr val="FFFF00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26788" tIns="26788" rIns="26788" bIns="26788"/>
          <a:lstStyle/>
          <a:p>
            <a:r>
              <a:rPr lang="en-US" sz="1300" b="1" u="sng" dirty="0">
                <a:ea typeface="Gill Sans" charset="0"/>
                <a:cs typeface="Gill Sans" charset="0"/>
              </a:rPr>
              <a:t>46 ppm </a:t>
            </a:r>
            <a:r>
              <a:rPr lang="en-US" sz="1300" dirty="0">
                <a:ea typeface="Gill Sans" charset="0"/>
                <a:cs typeface="Gill Sans" charset="0"/>
              </a:rPr>
              <a:t>at 182 µA, 4x4 mm</a:t>
            </a:r>
            <a:r>
              <a:rPr lang="en-US" sz="1300" baseline="30000" dirty="0">
                <a:ea typeface="Gill Sans" charset="0"/>
                <a:cs typeface="Gill Sans" charset="0"/>
              </a:rPr>
              <a:t>2</a:t>
            </a:r>
            <a:r>
              <a:rPr lang="en-US" sz="1300" dirty="0">
                <a:ea typeface="Gill Sans" charset="0"/>
                <a:cs typeface="Gill Sans" charset="0"/>
              </a:rPr>
              <a:t> raster!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8E06-5FBC-4A7F-98A9-FD3F00BABDBC}" type="slidenum">
              <a:rPr lang="en-CA" smtClean="0"/>
              <a:pPr/>
              <a:t>32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2872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9" t="3021" r="14777" b="2573"/>
          <a:stretch>
            <a:fillRect/>
          </a:stretch>
        </p:blipFill>
        <p:spPr bwMode="auto">
          <a:xfrm>
            <a:off x="5996273" y="964516"/>
            <a:ext cx="2995327" cy="509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 smtClean="0"/>
              <a:t>Target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June 1-19,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HUGS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627" y="904240"/>
            <a:ext cx="3686387" cy="519176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8E06-5FBC-4A7F-98A9-FD3F00BABDBC}" type="slidenum">
              <a:rPr lang="en-CA" smtClean="0"/>
              <a:pPr/>
              <a:t>33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3916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4263" t="12359" r="6642" b="31170"/>
          <a:stretch/>
        </p:blipFill>
        <p:spPr>
          <a:xfrm>
            <a:off x="4206239" y="965200"/>
            <a:ext cx="4937761" cy="283464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Studies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t="15012" r="75111" b="64642"/>
          <a:stretch/>
        </p:blipFill>
        <p:spPr>
          <a:xfrm>
            <a:off x="60960" y="1026159"/>
            <a:ext cx="4226168" cy="20728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" t="14618" r="75196" b="64839"/>
          <a:stretch/>
        </p:blipFill>
        <p:spPr>
          <a:xfrm>
            <a:off x="-10160" y="3749040"/>
            <a:ext cx="4266418" cy="2092960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June 1-19, 2015</a:t>
            </a:r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HUGS</a:t>
            </a:r>
            <a:endParaRPr lang="en-CA" dirty="0" smtClean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8E06-5FBC-4A7F-98A9-FD3F00BABDBC}" type="slidenum">
              <a:rPr lang="en-CA" smtClean="0"/>
              <a:pPr/>
              <a:t>34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2143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Raster synch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 smtClean="0">
                <a:solidFill>
                  <a:prstClr val="black"/>
                </a:solidFill>
              </a:rPr>
              <a:t>HUGS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June 1-19, 2015</a:t>
            </a:r>
            <a:endParaRPr lang="en-CA" dirty="0">
              <a:solidFill>
                <a:prstClr val="black"/>
              </a:solidFill>
            </a:endParaRPr>
          </a:p>
        </p:txBody>
      </p:sp>
      <p:pic>
        <p:nvPicPr>
          <p:cNvPr id="7" name="Picture 3" descr="C:\Users\pitt\Desktop\raster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878" y="4525546"/>
            <a:ext cx="4499184" cy="178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068" y="1012053"/>
            <a:ext cx="4410868" cy="34271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-1" b="1150"/>
          <a:stretch/>
        </p:blipFill>
        <p:spPr>
          <a:xfrm>
            <a:off x="-4656977" y="1423525"/>
            <a:ext cx="4343826" cy="34622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5393" t="11372" r="55062" b="24961"/>
          <a:stretch/>
        </p:blipFill>
        <p:spPr>
          <a:xfrm>
            <a:off x="275571" y="1052186"/>
            <a:ext cx="4058433" cy="259682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8E06-5FBC-4A7F-98A9-FD3F00BABDBC}" type="slidenum">
              <a:rPr lang="en-CA" smtClean="0"/>
              <a:pPr/>
              <a:t>35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6233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comparisons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June 1-19,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HUGS</a:t>
            </a:r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8966"/>
          <a:stretch/>
        </p:blipFill>
        <p:spPr>
          <a:xfrm>
            <a:off x="151813" y="4131478"/>
            <a:ext cx="3351626" cy="2049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5747265"/>
            <a:ext cx="1220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D. McNulty</a:t>
            </a:r>
            <a:endParaRPr lang="en-CA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" t="6741" r="3464" b="1124"/>
          <a:stretch/>
        </p:blipFill>
        <p:spPr>
          <a:xfrm>
            <a:off x="3625516" y="946666"/>
            <a:ext cx="5486400" cy="548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81800" y="55626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</a:t>
            </a:r>
            <a:r>
              <a:rPr lang="en-US" sz="1200" dirty="0"/>
              <a:t>. </a:t>
            </a:r>
            <a:r>
              <a:rPr lang="en-US" sz="1200" dirty="0" err="1" smtClean="0"/>
              <a:t>Zana</a:t>
            </a:r>
            <a:endParaRPr lang="en-US" sz="1200" dirty="0" smtClean="0"/>
          </a:p>
          <a:p>
            <a:r>
              <a:rPr lang="en-US" sz="1200" dirty="0" smtClean="0"/>
              <a:t>J. </a:t>
            </a:r>
            <a:r>
              <a:rPr lang="en-US" sz="1200" dirty="0" err="1" smtClean="0"/>
              <a:t>Mammei</a:t>
            </a:r>
            <a:endParaRPr lang="en-US" sz="1200" dirty="0" smtClean="0"/>
          </a:p>
          <a:p>
            <a:r>
              <a:rPr lang="en-US" sz="1200" dirty="0" smtClean="0"/>
              <a:t>P.</a:t>
            </a:r>
            <a:r>
              <a:rPr lang="en-CA" sz="1200" dirty="0"/>
              <a:t> </a:t>
            </a:r>
            <a:r>
              <a:rPr lang="en-CA" sz="1200" dirty="0" err="1"/>
              <a:t>Degtiarenko</a:t>
            </a:r>
            <a:endParaRPr lang="en-CA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01545" y="1203158"/>
            <a:ext cx="31512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We’ve performed comparisons of neutron energy spectra from various simulation packages:</a:t>
            </a:r>
          </a:p>
          <a:p>
            <a:endParaRPr lang="en-US" dirty="0" smtClean="0"/>
          </a:p>
          <a:p>
            <a:pPr marL="444500" indent="-200025">
              <a:buFont typeface="Arial" panose="020B0604020202020204" pitchFamily="34" charset="0"/>
              <a:buChar char="•"/>
            </a:pPr>
            <a:r>
              <a:rPr lang="en-US" dirty="0" smtClean="0"/>
              <a:t>FLUKA</a:t>
            </a:r>
          </a:p>
          <a:p>
            <a:pPr marL="444500" indent="-200025">
              <a:buFont typeface="Arial" panose="020B0604020202020204" pitchFamily="34" charset="0"/>
              <a:buChar char="•"/>
            </a:pPr>
            <a:r>
              <a:rPr lang="en-US" dirty="0" smtClean="0"/>
              <a:t>GEANT3</a:t>
            </a:r>
          </a:p>
          <a:p>
            <a:pPr marL="444500" indent="-200025">
              <a:buFont typeface="Arial" panose="020B0604020202020204" pitchFamily="34" charset="0"/>
              <a:buChar char="•"/>
            </a:pPr>
            <a:r>
              <a:rPr lang="en-US" dirty="0" smtClean="0"/>
              <a:t>GEANT4</a:t>
            </a:r>
          </a:p>
          <a:p>
            <a:pPr marL="444500" indent="-200025">
              <a:buFont typeface="Arial" panose="020B0604020202020204" pitchFamily="34" charset="0"/>
              <a:buChar char="•"/>
            </a:pPr>
            <a:r>
              <a:rPr lang="en-US" dirty="0" smtClean="0"/>
              <a:t>MCNPX</a:t>
            </a:r>
            <a:endParaRPr lang="en-CA" dirty="0"/>
          </a:p>
        </p:txBody>
      </p:sp>
      <p:sp>
        <p:nvSpPr>
          <p:cNvPr id="10" name="TextBox 9"/>
          <p:cNvSpPr txBox="1"/>
          <p:nvPr/>
        </p:nvSpPr>
        <p:spPr>
          <a:xfrm>
            <a:off x="7871168" y="1143000"/>
            <a:ext cx="123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 mm </a:t>
            </a:r>
            <a:r>
              <a:rPr lang="en-US" dirty="0" err="1" smtClean="0"/>
              <a:t>Pb</a:t>
            </a:r>
            <a:endParaRPr lang="en-CA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8E06-5FBC-4A7F-98A9-FD3F00BABDBC}" type="slidenum">
              <a:rPr lang="en-CA" smtClean="0"/>
              <a:pPr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6360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shielding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June 1-19,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HUGS</a:t>
            </a:r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2116" t="6276" r="3496" b="2467"/>
          <a:stretch/>
        </p:blipFill>
        <p:spPr>
          <a:xfrm>
            <a:off x="4495800" y="3216275"/>
            <a:ext cx="4648200" cy="3184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1" y="990599"/>
            <a:ext cx="4186989" cy="32881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488369" y="1143000"/>
            <a:ext cx="4503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PREX II collimator increases neutron production, but localizes it so we can shield it</a:t>
            </a:r>
            <a:endParaRPr lang="en-CA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4590873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Background rates from CREX ~10x smaller than PREX II, so shielding scheme for PREX II will be overkill for CREX</a:t>
            </a:r>
            <a:endParaRPr lang="en-CA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8E06-5FBC-4A7F-98A9-FD3F00BABDBC}" type="slidenum">
              <a:rPr lang="en-CA" smtClean="0"/>
              <a:pPr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9815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375" t="19000" r="1875" b="11000"/>
          <a:stretch>
            <a:fillRect/>
          </a:stretch>
        </p:blipFill>
        <p:spPr bwMode="auto">
          <a:xfrm>
            <a:off x="3849688" y="2895600"/>
            <a:ext cx="5218112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4900" dirty="0" smtClean="0"/>
              <a:t>Polarized Beam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June 1-19,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HUGS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3840480" y="2895600"/>
            <a:ext cx="1219200" cy="685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ight Triangle 10"/>
          <p:cNvSpPr/>
          <p:nvPr/>
        </p:nvSpPr>
        <p:spPr>
          <a:xfrm flipV="1">
            <a:off x="6248400" y="3810000"/>
            <a:ext cx="533400" cy="3048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ight Triangle 11"/>
          <p:cNvSpPr/>
          <p:nvPr/>
        </p:nvSpPr>
        <p:spPr>
          <a:xfrm flipH="1">
            <a:off x="7010400" y="4419600"/>
            <a:ext cx="838200" cy="4572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ight Triangle 13"/>
          <p:cNvSpPr/>
          <p:nvPr/>
        </p:nvSpPr>
        <p:spPr>
          <a:xfrm flipH="1" flipV="1">
            <a:off x="7696200" y="4495800"/>
            <a:ext cx="457200" cy="6858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Right Triangle 14"/>
          <p:cNvSpPr/>
          <p:nvPr/>
        </p:nvSpPr>
        <p:spPr>
          <a:xfrm flipH="1" flipV="1">
            <a:off x="8305800" y="2971800"/>
            <a:ext cx="609600" cy="762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ight Triangle 16"/>
          <p:cNvSpPr/>
          <p:nvPr/>
        </p:nvSpPr>
        <p:spPr>
          <a:xfrm flipH="1" flipV="1">
            <a:off x="4267200" y="5638800"/>
            <a:ext cx="762000" cy="5334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ight Triangle 17"/>
          <p:cNvSpPr/>
          <p:nvPr/>
        </p:nvSpPr>
        <p:spPr>
          <a:xfrm flipH="1">
            <a:off x="3581400" y="4800600"/>
            <a:ext cx="1219200" cy="6096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410200" y="4114800"/>
            <a:ext cx="228600" cy="15240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6200000" flipV="1">
            <a:off x="5219700" y="4076700"/>
            <a:ext cx="228600" cy="15240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696200" y="5410200"/>
            <a:ext cx="304800" cy="1588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699375" y="5595938"/>
            <a:ext cx="304800" cy="1587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020050" y="5253038"/>
            <a:ext cx="6667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  <a:cs typeface="Arial" charset="0"/>
              </a:rPr>
              <a:t>velocity</a:t>
            </a:r>
          </a:p>
          <a:p>
            <a:pPr>
              <a:defRPr/>
            </a:pPr>
            <a:r>
              <a:rPr lang="en-US" sz="1200" dirty="0">
                <a:latin typeface="+mn-lt"/>
                <a:cs typeface="Arial" charset="0"/>
              </a:rPr>
              <a:t>spin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rot="16200000" flipH="1">
            <a:off x="8458200" y="3200400"/>
            <a:ext cx="152400" cy="15240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8450857" y="3193507"/>
            <a:ext cx="235943" cy="6893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0800000" flipV="1">
            <a:off x="8153400" y="4191000"/>
            <a:ext cx="234950" cy="15240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0800000" flipV="1">
            <a:off x="8077200" y="4184650"/>
            <a:ext cx="304800" cy="8255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5400000">
            <a:off x="5870575" y="5864225"/>
            <a:ext cx="304800" cy="15875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5400000">
            <a:off x="5941068" y="5869931"/>
            <a:ext cx="309863" cy="152401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/>
          <p:cNvSpPr/>
          <p:nvPr/>
        </p:nvSpPr>
        <p:spPr>
          <a:xfrm>
            <a:off x="5105400" y="6096000"/>
            <a:ext cx="609600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9" name="Picture 6" descr="JLab_logo_white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685800"/>
            <a:ext cx="2743200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5867400" y="685800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@</a:t>
            </a:r>
            <a:endParaRPr lang="en-US" sz="4400" dirty="0"/>
          </a:p>
        </p:txBody>
      </p:sp>
      <p:pic>
        <p:nvPicPr>
          <p:cNvPr id="28" name="Content Placeholder 5" descr="ACC_183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000" y="111760"/>
            <a:ext cx="4648200" cy="4384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8E06-5FBC-4A7F-98A9-FD3F00BABDBC}" type="slidenum">
              <a:rPr lang="en-CA" smtClean="0"/>
              <a:pPr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4365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7" name="Text Box 3"/>
          <p:cNvSpPr txBox="1">
            <a:spLocks noChangeArrowheads="1"/>
          </p:cNvSpPr>
          <p:nvPr/>
        </p:nvSpPr>
        <p:spPr bwMode="auto">
          <a:xfrm>
            <a:off x="152400" y="990600"/>
            <a:ext cx="4202113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cs typeface="Arial" charset="0"/>
              </a:rPr>
              <a:t>photoemission of electrons from </a:t>
            </a:r>
            <a:r>
              <a:rPr lang="en-US" dirty="0" err="1">
                <a:latin typeface="+mn-lt"/>
                <a:cs typeface="Arial" charset="0"/>
              </a:rPr>
              <a:t>GaAs</a:t>
            </a:r>
            <a:endParaRPr lang="en-US" dirty="0">
              <a:latin typeface="+mn-lt"/>
              <a:cs typeface="Arial" charset="0"/>
            </a:endParaRPr>
          </a:p>
          <a:p>
            <a:pPr>
              <a:defRPr/>
            </a:pPr>
            <a:endParaRPr lang="en-US" dirty="0">
              <a:latin typeface="+mn-lt"/>
              <a:cs typeface="Arial" charset="0"/>
            </a:endParaRPr>
          </a:p>
          <a:p>
            <a:pPr>
              <a:buFont typeface="Symbol"/>
              <a:buChar char="®"/>
              <a:defRPr/>
            </a:pPr>
            <a:r>
              <a:rPr lang="en-US" sz="2000" dirty="0">
                <a:latin typeface="+mn-lt"/>
                <a:cs typeface="Arial" charset="0"/>
                <a:sym typeface="Symbol" pitchFamily="18" charset="2"/>
              </a:rPr>
              <a:t>"Bulk" </a:t>
            </a:r>
            <a:r>
              <a:rPr lang="en-US" sz="2000" dirty="0" err="1">
                <a:latin typeface="+mn-lt"/>
                <a:cs typeface="Arial" charset="0"/>
                <a:sym typeface="Symbol" pitchFamily="18" charset="2"/>
              </a:rPr>
              <a:t>GaAs</a:t>
            </a:r>
            <a:r>
              <a:rPr lang="en-US" sz="2000" dirty="0">
                <a:latin typeface="+mn-lt"/>
                <a:cs typeface="Arial" charset="0"/>
                <a:sym typeface="Symbol" pitchFamily="18" charset="2"/>
              </a:rPr>
              <a:t> typical </a:t>
            </a:r>
            <a:r>
              <a:rPr lang="en-US" sz="2000" dirty="0" err="1">
                <a:latin typeface="+mn-lt"/>
                <a:cs typeface="Arial" charset="0"/>
                <a:sym typeface="Symbol" pitchFamily="18" charset="2"/>
              </a:rPr>
              <a:t>P</a:t>
            </a:r>
            <a:r>
              <a:rPr lang="en-US" sz="2000" baseline="-25000" dirty="0" err="1">
                <a:latin typeface="+mn-lt"/>
                <a:cs typeface="Arial" charset="0"/>
                <a:sym typeface="Symbol" pitchFamily="18" charset="2"/>
              </a:rPr>
              <a:t>e</a:t>
            </a:r>
            <a:r>
              <a:rPr lang="en-US" sz="2000" dirty="0">
                <a:latin typeface="+mn-lt"/>
                <a:cs typeface="Arial" charset="0"/>
                <a:sym typeface="Symbol" pitchFamily="18" charset="2"/>
              </a:rPr>
              <a:t> ~ 37%</a:t>
            </a:r>
          </a:p>
          <a:p>
            <a:pPr>
              <a:defRPr/>
            </a:pPr>
            <a:r>
              <a:rPr lang="en-US" dirty="0">
                <a:latin typeface="+mn-lt"/>
                <a:cs typeface="Arial" charset="0"/>
                <a:sym typeface="Symbol" pitchFamily="18" charset="2"/>
              </a:rPr>
              <a:t>theoretical maximum - 50%</a:t>
            </a:r>
          </a:p>
          <a:p>
            <a:pPr>
              <a:defRPr/>
            </a:pPr>
            <a:endParaRPr lang="en-US" dirty="0">
              <a:latin typeface="+mn-lt"/>
              <a:cs typeface="Arial" charset="0"/>
              <a:sym typeface="Symbol" pitchFamily="18" charset="2"/>
            </a:endParaRPr>
          </a:p>
          <a:p>
            <a:pPr>
              <a:defRPr/>
            </a:pPr>
            <a:r>
              <a:rPr lang="en-US" sz="2000" dirty="0">
                <a:latin typeface="+mn-lt"/>
                <a:cs typeface="Arial" charset="0"/>
                <a:sym typeface="Symbol" pitchFamily="18" charset="2"/>
              </a:rPr>
              <a:t></a:t>
            </a:r>
            <a:r>
              <a:rPr lang="en-US" sz="2000" dirty="0">
                <a:latin typeface="+mn-lt"/>
                <a:cs typeface="Arial" charset="0"/>
              </a:rPr>
              <a:t> "Strained" </a:t>
            </a:r>
            <a:r>
              <a:rPr lang="en-US" sz="2000" dirty="0" err="1">
                <a:latin typeface="+mn-lt"/>
                <a:cs typeface="Arial" charset="0"/>
              </a:rPr>
              <a:t>GaAs</a:t>
            </a:r>
            <a:r>
              <a:rPr lang="en-US" sz="2000" dirty="0">
                <a:latin typeface="+mn-lt"/>
                <a:cs typeface="Arial" charset="0"/>
              </a:rPr>
              <a:t> = </a:t>
            </a:r>
            <a:r>
              <a:rPr lang="en-US" sz="2000" dirty="0">
                <a:latin typeface="+mn-lt"/>
                <a:cs typeface="Arial" charset="0"/>
                <a:sym typeface="Symbol" pitchFamily="18" charset="2"/>
              </a:rPr>
              <a:t>typical </a:t>
            </a:r>
            <a:r>
              <a:rPr lang="en-US" sz="2000" dirty="0" err="1">
                <a:latin typeface="+mn-lt"/>
                <a:cs typeface="Arial" charset="0"/>
                <a:sym typeface="Symbol" pitchFamily="18" charset="2"/>
              </a:rPr>
              <a:t>P</a:t>
            </a:r>
            <a:r>
              <a:rPr lang="en-US" sz="2000" baseline="-25000" dirty="0" err="1">
                <a:latin typeface="+mn-lt"/>
                <a:cs typeface="Arial" charset="0"/>
                <a:sym typeface="Symbol" pitchFamily="18" charset="2"/>
              </a:rPr>
              <a:t>e</a:t>
            </a:r>
            <a:r>
              <a:rPr lang="en-US" sz="2000" baseline="-25000" dirty="0">
                <a:latin typeface="+mn-lt"/>
                <a:cs typeface="Arial" charset="0"/>
                <a:sym typeface="Symbol" pitchFamily="18" charset="2"/>
              </a:rPr>
              <a:t> </a:t>
            </a:r>
            <a:r>
              <a:rPr lang="en-US" sz="2000" dirty="0">
                <a:latin typeface="+mn-lt"/>
                <a:cs typeface="Arial" charset="0"/>
                <a:sym typeface="Symbol" pitchFamily="18" charset="2"/>
              </a:rPr>
              <a:t>~ 80% </a:t>
            </a:r>
            <a:r>
              <a:rPr lang="en-US" dirty="0">
                <a:latin typeface="+mn-lt"/>
                <a:cs typeface="Arial" charset="0"/>
              </a:rPr>
              <a:t>theoretical maximum</a:t>
            </a:r>
            <a:r>
              <a:rPr lang="en-US" dirty="0">
                <a:latin typeface="+mn-lt"/>
                <a:cs typeface="Arial" charset="0"/>
                <a:sym typeface="Symbol" pitchFamily="18" charset="2"/>
              </a:rPr>
              <a:t> - 100%</a:t>
            </a:r>
          </a:p>
          <a:p>
            <a:pPr>
              <a:defRPr/>
            </a:pPr>
            <a:endParaRPr lang="en-US" dirty="0">
              <a:latin typeface="+mn-lt"/>
              <a:cs typeface="Arial" charset="0"/>
              <a:sym typeface="Symbol" pitchFamily="18" charset="2"/>
            </a:endParaRPr>
          </a:p>
          <a:p>
            <a:pPr>
              <a:defRPr/>
            </a:pPr>
            <a:r>
              <a:rPr lang="en-US" dirty="0">
                <a:latin typeface="+mn-lt"/>
                <a:cs typeface="Arial" charset="0"/>
                <a:sym typeface="Symbol" pitchFamily="18" charset="2"/>
              </a:rPr>
              <a:t>"Figure of Merit"  I P</a:t>
            </a:r>
            <a:r>
              <a:rPr lang="en-US" baseline="-25000" dirty="0">
                <a:latin typeface="+mn-lt"/>
                <a:cs typeface="Arial" charset="0"/>
                <a:sym typeface="Symbol" pitchFamily="18" charset="2"/>
              </a:rPr>
              <a:t>e</a:t>
            </a:r>
            <a:r>
              <a:rPr lang="en-US" baseline="52000" dirty="0">
                <a:latin typeface="+mn-lt"/>
                <a:cs typeface="Arial" charset="0"/>
                <a:sym typeface="Symbol" pitchFamily="18" charset="2"/>
              </a:rPr>
              <a:t>2</a:t>
            </a:r>
            <a:endParaRPr lang="en-US" dirty="0">
              <a:latin typeface="+mn-lt"/>
              <a:cs typeface="Arial" charset="0"/>
            </a:endParaRPr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932238"/>
            <a:ext cx="4568825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5" descr="pgun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1438" y="4114800"/>
            <a:ext cx="3402012" cy="220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238625" y="1143000"/>
            <a:ext cx="4752975" cy="2185988"/>
            <a:chOff x="2670" y="1518"/>
            <a:chExt cx="3090" cy="1377"/>
          </a:xfrm>
        </p:grpSpPr>
        <p:pic>
          <p:nvPicPr>
            <p:cNvPr id="25607" name="Picture 6" descr="polsourc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70" y="1572"/>
              <a:ext cx="3090" cy="1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08" name="Rectangle 7"/>
            <p:cNvSpPr>
              <a:spLocks noChangeArrowheads="1"/>
            </p:cNvSpPr>
            <p:nvPr/>
          </p:nvSpPr>
          <p:spPr bwMode="auto">
            <a:xfrm>
              <a:off x="5154" y="1518"/>
              <a:ext cx="606" cy="23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06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Polarized Electron Source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June 1-19,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8E06-5FBC-4A7F-98A9-FD3F00BABDBC}" type="slidenum">
              <a:rPr lang="en-CA" smtClean="0"/>
              <a:pPr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8151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495" y="1213282"/>
            <a:ext cx="4926879" cy="301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8"/>
          <p:cNvGrpSpPr>
            <a:grpSpLocks/>
          </p:cNvGrpSpPr>
          <p:nvPr/>
        </p:nvGrpSpPr>
        <p:grpSpPr bwMode="auto">
          <a:xfrm rot="20283620">
            <a:off x="419219" y="3298987"/>
            <a:ext cx="3510159" cy="1534732"/>
            <a:chOff x="2670" y="1518"/>
            <a:chExt cx="3090" cy="1377"/>
          </a:xfrm>
        </p:grpSpPr>
        <p:pic>
          <p:nvPicPr>
            <p:cNvPr id="13" name="Picture 6" descr="polsourc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70" y="1572"/>
              <a:ext cx="3090" cy="1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5154" y="1518"/>
              <a:ext cx="606" cy="23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Helicity reversals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June 1-19, 2015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HUGS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716480" y="1369952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Double-</a:t>
            </a:r>
            <a:r>
              <a:rPr lang="en-US" dirty="0" err="1" smtClean="0"/>
              <a:t>wien</a:t>
            </a:r>
            <a:endParaRPr lang="en-US" dirty="0"/>
          </a:p>
        </p:txBody>
      </p:sp>
      <p:sp>
        <p:nvSpPr>
          <p:cNvPr id="15" name="TextBox 24"/>
          <p:cNvSpPr txBox="1">
            <a:spLocks noChangeArrowheads="1"/>
          </p:cNvSpPr>
          <p:nvPr/>
        </p:nvSpPr>
        <p:spPr bwMode="auto">
          <a:xfrm>
            <a:off x="4419600" y="4821314"/>
            <a:ext cx="47244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b="0" dirty="0">
                <a:latin typeface="+mn-lt"/>
                <a:cs typeface="Arial" panose="020B0604020202020204" pitchFamily="34" charset="0"/>
              </a:rPr>
              <a:t>   Rapid, </a:t>
            </a:r>
            <a:r>
              <a:rPr lang="en-US" altLang="en-US" b="0" dirty="0" smtClean="0">
                <a:latin typeface="+mn-lt"/>
                <a:cs typeface="Arial" panose="020B0604020202020204" pitchFamily="34" charset="0"/>
              </a:rPr>
              <a:t>random </a:t>
            </a:r>
            <a:r>
              <a:rPr lang="en-US" altLang="en-US" b="0" dirty="0">
                <a:latin typeface="+mn-lt"/>
                <a:cs typeface="Arial" panose="020B0604020202020204" pitchFamily="34" charset="0"/>
              </a:rPr>
              <a:t>helicity reversal</a:t>
            </a:r>
          </a:p>
          <a:p>
            <a:pPr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b="0" dirty="0">
                <a:latin typeface="+mn-lt"/>
                <a:cs typeface="Arial" panose="020B0604020202020204" pitchFamily="34" charset="0"/>
              </a:rPr>
              <a:t>   Electrical  isolation from  the  rest of  the  lab</a:t>
            </a:r>
          </a:p>
          <a:p>
            <a:pPr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b="0" dirty="0">
                <a:latin typeface="+mn-lt"/>
                <a:cs typeface="Arial" panose="020B0604020202020204" pitchFamily="34" charset="0"/>
              </a:rPr>
              <a:t>   Feedback  on  Intensity Asymmetry</a:t>
            </a:r>
          </a:p>
        </p:txBody>
      </p:sp>
      <p:sp>
        <p:nvSpPr>
          <p:cNvPr id="16" name="TextBox 15"/>
          <p:cNvSpPr txBox="1"/>
          <p:nvPr/>
        </p:nvSpPr>
        <p:spPr>
          <a:xfrm rot="20332465">
            <a:off x="2086253" y="4696287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IHWP</a:t>
            </a:r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 rot="14974936">
            <a:off x="2048487" y="4637750"/>
            <a:ext cx="288966" cy="50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4000"/>
            <a:ext cx="5982036" cy="241879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8E06-5FBC-4A7F-98A9-FD3F00BABDBC}" type="slidenum">
              <a:rPr lang="en-CA" smtClean="0"/>
              <a:pPr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3756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Injector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79" y="761999"/>
            <a:ext cx="7457381" cy="5714583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June 1-19, 2015</a:t>
            </a:r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HUGS</a:t>
            </a:r>
            <a:endParaRPr lang="en-CA" dirty="0" smtClean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18E06-5FBC-4A7F-98A9-FD3F00BABDBC}" type="slidenum">
              <a:rPr lang="en-CA" smtClean="0"/>
              <a:pPr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6919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1430</TotalTime>
  <Words>1147</Words>
  <Application>Microsoft Office PowerPoint</Application>
  <PresentationFormat>On-screen Show (4:3)</PresentationFormat>
  <Paragraphs>318</Paragraphs>
  <Slides>35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Arial</vt:lpstr>
      <vt:lpstr>Calibri</vt:lpstr>
      <vt:lpstr>Comic Sans MS</vt:lpstr>
      <vt:lpstr>Corbel</vt:lpstr>
      <vt:lpstr>Georgia</vt:lpstr>
      <vt:lpstr>Gill Sans</vt:lpstr>
      <vt:lpstr>Helvetica</vt:lpstr>
      <vt:lpstr>Symbol</vt:lpstr>
      <vt:lpstr>Times New Roman</vt:lpstr>
      <vt:lpstr>Parallax</vt:lpstr>
      <vt:lpstr>Equation</vt:lpstr>
      <vt:lpstr>Microsoft Excel 97-2003 Worksheet</vt:lpstr>
      <vt:lpstr>Collimator</vt:lpstr>
      <vt:lpstr>Septum Design</vt:lpstr>
      <vt:lpstr>Region Near the Septum</vt:lpstr>
      <vt:lpstr>Simulation comparisons</vt:lpstr>
      <vt:lpstr>Neutron shielding</vt:lpstr>
      <vt:lpstr>Polarized Beam</vt:lpstr>
      <vt:lpstr>Polarized Electron Source</vt:lpstr>
      <vt:lpstr>Helicity reversals</vt:lpstr>
      <vt:lpstr>Injector</vt:lpstr>
      <vt:lpstr>Precision Polarimetry</vt:lpstr>
      <vt:lpstr>Compton Polarimeter</vt:lpstr>
      <vt:lpstr>Typical parameters</vt:lpstr>
      <vt:lpstr>PowerPoint Presentation</vt:lpstr>
      <vt:lpstr>PowerPoint Presentation</vt:lpstr>
      <vt:lpstr>Kinematics of Compton Scattering</vt:lpstr>
      <vt:lpstr>Compton asymmetry</vt:lpstr>
      <vt:lpstr>Precision Polarimetry</vt:lpstr>
      <vt:lpstr>       P I T A    Effect</vt:lpstr>
      <vt:lpstr>False asymmetries from  helicity correlated beam properties</vt:lpstr>
      <vt:lpstr>Polarized Beam Properties</vt:lpstr>
      <vt:lpstr>Intensity Feedback</vt:lpstr>
      <vt:lpstr>Charge normalization</vt:lpstr>
      <vt:lpstr>Beam Monitor Calibrations</vt:lpstr>
      <vt:lpstr>Experimental Techniques to Reduce the Helicity-Correlation in the Beam</vt:lpstr>
      <vt:lpstr>Linear Regression</vt:lpstr>
      <vt:lpstr>Linear Regression (cont…)</vt:lpstr>
      <vt:lpstr>Multiple Linear Regression</vt:lpstr>
      <vt:lpstr>PowerPoint Presentation</vt:lpstr>
      <vt:lpstr>PowerPoint Presentation</vt:lpstr>
      <vt:lpstr>Beam Modulation</vt:lpstr>
      <vt:lpstr>Geometrical Symmetry</vt:lpstr>
      <vt:lpstr>Target</vt:lpstr>
      <vt:lpstr>Target</vt:lpstr>
      <vt:lpstr>Target Studies</vt:lpstr>
      <vt:lpstr>Raster synch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jmammei</dc:creator>
  <cp:lastModifiedBy>jmammei</cp:lastModifiedBy>
  <cp:revision>197</cp:revision>
  <dcterms:created xsi:type="dcterms:W3CDTF">2015-03-19T15:06:42Z</dcterms:created>
  <dcterms:modified xsi:type="dcterms:W3CDTF">2015-06-16T18:35:38Z</dcterms:modified>
</cp:coreProperties>
</file>