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notesMasterIdLst>
    <p:notesMasterId r:id="rId29"/>
  </p:notesMasterIdLst>
  <p:sldIdLst>
    <p:sldId id="713" r:id="rId2"/>
    <p:sldId id="714" r:id="rId3"/>
    <p:sldId id="715" r:id="rId4"/>
    <p:sldId id="716" r:id="rId5"/>
    <p:sldId id="717" r:id="rId6"/>
    <p:sldId id="718" r:id="rId7"/>
    <p:sldId id="719" r:id="rId8"/>
    <p:sldId id="720" r:id="rId9"/>
    <p:sldId id="721" r:id="rId10"/>
    <p:sldId id="722" r:id="rId11"/>
    <p:sldId id="723" r:id="rId12"/>
    <p:sldId id="724" r:id="rId13"/>
    <p:sldId id="725" r:id="rId14"/>
    <p:sldId id="726" r:id="rId15"/>
    <p:sldId id="727" r:id="rId16"/>
    <p:sldId id="728" r:id="rId17"/>
    <p:sldId id="729" r:id="rId18"/>
    <p:sldId id="730" r:id="rId19"/>
    <p:sldId id="731" r:id="rId20"/>
    <p:sldId id="732" r:id="rId21"/>
    <p:sldId id="733" r:id="rId22"/>
    <p:sldId id="734" r:id="rId23"/>
    <p:sldId id="735" r:id="rId24"/>
    <p:sldId id="736" r:id="rId25"/>
    <p:sldId id="737" r:id="rId26"/>
    <p:sldId id="738" r:id="rId27"/>
    <p:sldId id="739"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2DEBF967-F3CE-4295-AB5E-C30363DFAE7F}">
          <p14:sldIdLst/>
        </p14:section>
        <p14:section name="History/Theory" id="{87118544-05E9-496A-9A7C-2564DF99BE7E}">
          <p14:sldIdLst>
            <p14:sldId id="713"/>
            <p14:sldId id="714"/>
            <p14:sldId id="715"/>
            <p14:sldId id="716"/>
            <p14:sldId id="717"/>
            <p14:sldId id="718"/>
            <p14:sldId id="719"/>
            <p14:sldId id="720"/>
            <p14:sldId id="721"/>
            <p14:sldId id="722"/>
            <p14:sldId id="723"/>
            <p14:sldId id="724"/>
            <p14:sldId id="725"/>
            <p14:sldId id="726"/>
            <p14:sldId id="727"/>
            <p14:sldId id="728"/>
            <p14:sldId id="729"/>
            <p14:sldId id="730"/>
            <p14:sldId id="731"/>
            <p14:sldId id="732"/>
            <p14:sldId id="733"/>
            <p14:sldId id="734"/>
            <p14:sldId id="735"/>
            <p14:sldId id="736"/>
            <p14:sldId id="737"/>
            <p14:sldId id="738"/>
            <p14:sldId id="739"/>
          </p14:sldIdLst>
        </p14:section>
        <p14:section name="Extra slides" id="{BAD5E988-0321-4238-B946-CB090796A743}">
          <p14:sldIdLst/>
        </p14:section>
      </p14:sectionLst>
    </p:ext>
    <p:ext uri="{EFAFB233-063F-42B5-8137-9DF3F51BA10A}">
      <p15:sldGuideLst xmlns:p15="http://schemas.microsoft.com/office/powerpoint/2012/main">
        <p15:guide id="1" orient="horz" pos="2160" userDrawn="1">
          <p15:clr>
            <a:srgbClr val="A4A3A4"/>
          </p15:clr>
        </p15:guide>
        <p15:guide id="2" pos="288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451" autoAdjust="0"/>
    <p:restoredTop sz="72826" autoAdjust="0"/>
  </p:normalViewPr>
  <p:slideViewPr>
    <p:cSldViewPr snapToGrid="0">
      <p:cViewPr varScale="1">
        <p:scale>
          <a:sx n="61" d="100"/>
          <a:sy n="61" d="100"/>
        </p:scale>
        <p:origin x="1445" y="58"/>
      </p:cViewPr>
      <p:guideLst>
        <p:guide orient="horz" pos="2160"/>
        <p:guide pos="2880"/>
      </p:guideLst>
    </p:cSldViewPr>
  </p:slideViewPr>
  <p:outlineViewPr>
    <p:cViewPr>
      <p:scale>
        <a:sx n="33" d="100"/>
        <a:sy n="33" d="100"/>
      </p:scale>
      <p:origin x="0" y="-816"/>
    </p:cViewPr>
  </p:outlineViewPr>
  <p:notesTextViewPr>
    <p:cViewPr>
      <p:scale>
        <a:sx n="1" d="1"/>
        <a:sy n="1" d="1"/>
      </p:scale>
      <p:origin x="0" y="0"/>
    </p:cViewPr>
  </p:notesTextViewPr>
  <p:sorterViewPr>
    <p:cViewPr varScale="1">
      <p:scale>
        <a:sx n="1" d="1"/>
        <a:sy n="1" d="1"/>
      </p:scale>
      <p:origin x="0" y="-5141"/>
    </p:cViewPr>
  </p:sorterViewPr>
  <p:notesViewPr>
    <p:cSldViewPr snapToGrid="0" showGuides="1">
      <p:cViewPr varScale="1">
        <p:scale>
          <a:sx n="65" d="100"/>
          <a:sy n="65" d="100"/>
        </p:scale>
        <p:origin x="3082" y="53"/>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png"/></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png"/><Relationship Id="rId4" Type="http://schemas.openxmlformats.org/officeDocument/2006/relationships/image" Target="../media/image3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 Id="rId6" Type="http://schemas.openxmlformats.org/officeDocument/2006/relationships/image" Target="../media/image47.wmf"/><Relationship Id="rId5" Type="http://schemas.openxmlformats.org/officeDocument/2006/relationships/image" Target="../media/image46.wmf"/><Relationship Id="rId4" Type="http://schemas.openxmlformats.org/officeDocument/2006/relationships/image" Target="../media/image4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image" Target="../media/image55.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65.wmf"/><Relationship Id="rId1" Type="http://schemas.openxmlformats.org/officeDocument/2006/relationships/image" Target="../media/image6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1F015-303F-4C00-9FB4-B0E7D462EB4F}" type="datetimeFigureOut">
              <a:rPr lang="en-CA" smtClean="0"/>
              <a:t>2015-06-16</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23E8D2-BF08-4197-8802-2EEE4C631F3C}" type="slidenum">
              <a:rPr lang="en-CA" smtClean="0"/>
              <a:t>‹#›</a:t>
            </a:fld>
            <a:endParaRPr lang="en-CA"/>
          </a:p>
        </p:txBody>
      </p:sp>
    </p:spTree>
    <p:extLst>
      <p:ext uri="{BB962C8B-B14F-4D97-AF65-F5344CB8AC3E}">
        <p14:creationId xmlns:p14="http://schemas.microsoft.com/office/powerpoint/2010/main" val="1524180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C7E8014B-36E0-4DA0-9E8D-F752DC4BFDCF}" type="slidenum">
              <a:rPr lang="en-US" smtClean="0"/>
              <a:pPr/>
              <a:t>3</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910312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analysis</a:t>
            </a:r>
            <a:r>
              <a:rPr lang="en-US" baseline="0" dirty="0" smtClean="0"/>
              <a:t> chain is similar to that of the main measurement.  A sinusoidal fit is used to extract the amplitude which is the size of the asymmetry.</a:t>
            </a:r>
          </a:p>
          <a:p>
            <a:endParaRPr lang="en-US" dirty="0"/>
          </a:p>
        </p:txBody>
      </p:sp>
      <p:sp>
        <p:nvSpPr>
          <p:cNvPr id="4" name="Slide Number Placeholder 3"/>
          <p:cNvSpPr>
            <a:spLocks noGrp="1"/>
          </p:cNvSpPr>
          <p:nvPr>
            <p:ph type="sldNum" sz="quarter" idx="10"/>
          </p:nvPr>
        </p:nvSpPr>
        <p:spPr/>
        <p:txBody>
          <a:bodyPr/>
          <a:lstStyle/>
          <a:p>
            <a:fld id="{2AD6E7D2-A18A-4F5E-A6A4-A544CE2E8156}" type="slidenum">
              <a:rPr lang="en-US" smtClean="0"/>
              <a:pPr/>
              <a:t>20</a:t>
            </a:fld>
            <a:endParaRPr lang="en-US"/>
          </a:p>
        </p:txBody>
      </p:sp>
    </p:spTree>
    <p:extLst>
      <p:ext uri="{BB962C8B-B14F-4D97-AF65-F5344CB8AC3E}">
        <p14:creationId xmlns:p14="http://schemas.microsoft.com/office/powerpoint/2010/main" val="318638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summary of the data and the relative quality of the low energy data.  We didn’t take enough data at</a:t>
            </a:r>
            <a:r>
              <a:rPr lang="en-US" baseline="0" dirty="0" smtClean="0"/>
              <a:t> the high energy.</a:t>
            </a:r>
            <a:endParaRPr lang="en-US" dirty="0"/>
          </a:p>
        </p:txBody>
      </p:sp>
      <p:sp>
        <p:nvSpPr>
          <p:cNvPr id="4" name="Slide Number Placeholder 3"/>
          <p:cNvSpPr>
            <a:spLocks noGrp="1"/>
          </p:cNvSpPr>
          <p:nvPr>
            <p:ph type="sldNum" sz="quarter" idx="10"/>
          </p:nvPr>
        </p:nvSpPr>
        <p:spPr/>
        <p:txBody>
          <a:bodyPr/>
          <a:lstStyle/>
          <a:p>
            <a:fld id="{2AD6E7D2-A18A-4F5E-A6A4-A544CE2E8156}" type="slidenum">
              <a:rPr lang="en-US" smtClean="0"/>
              <a:pPr/>
              <a:t>21</a:t>
            </a:fld>
            <a:endParaRPr lang="en-US"/>
          </a:p>
        </p:txBody>
      </p:sp>
    </p:spTree>
    <p:extLst>
      <p:ext uri="{BB962C8B-B14F-4D97-AF65-F5344CB8AC3E}">
        <p14:creationId xmlns:p14="http://schemas.microsoft.com/office/powerpoint/2010/main" val="1179666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fully corrected asymmetries as</a:t>
            </a:r>
            <a:r>
              <a:rPr lang="en-US" baseline="0" dirty="0" smtClean="0"/>
              <a:t> a function of phi.  The fits have a fixed phase of 2.3 degrees.</a:t>
            </a:r>
            <a:endParaRPr lang="en-US" dirty="0"/>
          </a:p>
        </p:txBody>
      </p:sp>
      <p:sp>
        <p:nvSpPr>
          <p:cNvPr id="4" name="Slide Number Placeholder 3"/>
          <p:cNvSpPr>
            <a:spLocks noGrp="1"/>
          </p:cNvSpPr>
          <p:nvPr>
            <p:ph type="sldNum" sz="quarter" idx="10"/>
          </p:nvPr>
        </p:nvSpPr>
        <p:spPr/>
        <p:txBody>
          <a:bodyPr/>
          <a:lstStyle/>
          <a:p>
            <a:fld id="{2AD6E7D2-A18A-4F5E-A6A4-A544CE2E8156}" type="slidenum">
              <a:rPr lang="en-US" smtClean="0"/>
              <a:pPr/>
              <a:t>22</a:t>
            </a:fld>
            <a:endParaRPr lang="en-US"/>
          </a:p>
        </p:txBody>
      </p:sp>
    </p:spTree>
    <p:extLst>
      <p:ext uri="{BB962C8B-B14F-4D97-AF65-F5344CB8AC3E}">
        <p14:creationId xmlns:p14="http://schemas.microsoft.com/office/powerpoint/2010/main" val="464630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Hydrogen results compared</a:t>
            </a:r>
            <a:r>
              <a:rPr lang="en-US" baseline="0" dirty="0" smtClean="0"/>
              <a:t> to the prediction.</a:t>
            </a:r>
            <a:endParaRPr lang="en-US" dirty="0"/>
          </a:p>
        </p:txBody>
      </p:sp>
      <p:sp>
        <p:nvSpPr>
          <p:cNvPr id="4" name="Slide Number Placeholder 3"/>
          <p:cNvSpPr>
            <a:spLocks noGrp="1"/>
          </p:cNvSpPr>
          <p:nvPr>
            <p:ph type="sldNum" sz="quarter" idx="10"/>
          </p:nvPr>
        </p:nvSpPr>
        <p:spPr/>
        <p:txBody>
          <a:bodyPr/>
          <a:lstStyle/>
          <a:p>
            <a:fld id="{2AD6E7D2-A18A-4F5E-A6A4-A544CE2E8156}" type="slidenum">
              <a:rPr lang="en-US" smtClean="0"/>
              <a:pPr/>
              <a:t>23</a:t>
            </a:fld>
            <a:endParaRPr lang="en-US"/>
          </a:p>
        </p:txBody>
      </p:sp>
    </p:spTree>
    <p:extLst>
      <p:ext uri="{BB962C8B-B14F-4D97-AF65-F5344CB8AC3E}">
        <p14:creationId xmlns:p14="http://schemas.microsoft.com/office/powerpoint/2010/main" val="1203272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Estimates</a:t>
            </a:r>
            <a:r>
              <a:rPr lang="en-US" baseline="0" dirty="0" smtClean="0"/>
              <a:t> of the neutron asymmetry using the deuterium measurement.</a:t>
            </a:r>
            <a:endParaRPr lang="en-US" dirty="0"/>
          </a:p>
        </p:txBody>
      </p:sp>
      <p:sp>
        <p:nvSpPr>
          <p:cNvPr id="4" name="Slide Number Placeholder 3"/>
          <p:cNvSpPr>
            <a:spLocks noGrp="1"/>
          </p:cNvSpPr>
          <p:nvPr>
            <p:ph type="sldNum" sz="quarter" idx="10"/>
          </p:nvPr>
        </p:nvSpPr>
        <p:spPr/>
        <p:txBody>
          <a:bodyPr/>
          <a:lstStyle/>
          <a:p>
            <a:fld id="{2AD6E7D2-A18A-4F5E-A6A4-A544CE2E8156}" type="slidenum">
              <a:rPr lang="en-US" smtClean="0"/>
              <a:pPr/>
              <a:t>24</a:t>
            </a:fld>
            <a:endParaRPr lang="en-US"/>
          </a:p>
        </p:txBody>
      </p:sp>
    </p:spTree>
    <p:extLst>
      <p:ext uri="{BB962C8B-B14F-4D97-AF65-F5344CB8AC3E}">
        <p14:creationId xmlns:p14="http://schemas.microsoft.com/office/powerpoint/2010/main" val="2117138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backward angle G0 results have been published in PRL.</a:t>
            </a:r>
            <a:endParaRPr lang="en-US" dirty="0"/>
          </a:p>
        </p:txBody>
      </p:sp>
      <p:sp>
        <p:nvSpPr>
          <p:cNvPr id="4" name="Slide Number Placeholder 3"/>
          <p:cNvSpPr>
            <a:spLocks noGrp="1"/>
          </p:cNvSpPr>
          <p:nvPr>
            <p:ph type="sldNum" sz="quarter" idx="10"/>
          </p:nvPr>
        </p:nvSpPr>
        <p:spPr/>
        <p:txBody>
          <a:bodyPr/>
          <a:lstStyle/>
          <a:p>
            <a:fld id="{2AD6E7D2-A18A-4F5E-A6A4-A544CE2E8156}" type="slidenum">
              <a:rPr lang="en-US" smtClean="0"/>
              <a:pPr/>
              <a:t>25</a:t>
            </a:fld>
            <a:endParaRPr lang="en-US"/>
          </a:p>
        </p:txBody>
      </p:sp>
    </p:spTree>
    <p:extLst>
      <p:ext uri="{BB962C8B-B14F-4D97-AF65-F5344CB8AC3E}">
        <p14:creationId xmlns:p14="http://schemas.microsoft.com/office/powerpoint/2010/main" val="14085811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mentioned earlier the beam normal single spin asymmetries</a:t>
            </a:r>
            <a:r>
              <a:rPr lang="en-US" baseline="0" dirty="0" smtClean="0"/>
              <a:t> arise because of the interference of two photon exchange with that of single photon exchange.  The asymmetry varies as a function of octant because it depends on the direction of the polarization relative to the normal to the scattering plane.  For example if an electron is scattered into octant 1, the normal is toward octant 7.  Since the asymmetry itself is negative and the dot product produces another negative, the measured asymmetry should be positive in octant 1.  Likewise, for an electron scattered into octant 7, the normal is perpendicular to the polarization, so the asymmetry should be 0 in this octant.  Indeed this is what we see in the data.</a:t>
            </a:r>
            <a:endParaRPr lang="en-US" dirty="0" smtClean="0"/>
          </a:p>
          <a:p>
            <a:endParaRPr lang="en-US" dirty="0" smtClean="0"/>
          </a:p>
          <a:p>
            <a:r>
              <a:rPr lang="en-US" dirty="0" err="1" smtClean="0"/>
              <a:t>A_n</a:t>
            </a:r>
            <a:r>
              <a:rPr lang="en-US" baseline="0" dirty="0" smtClean="0"/>
              <a:t> &lt;0</a:t>
            </a:r>
          </a:p>
          <a:p>
            <a:endParaRPr lang="en-US" baseline="0" dirty="0" smtClean="0"/>
          </a:p>
          <a:p>
            <a:r>
              <a:rPr lang="en-US" baseline="0" dirty="0" smtClean="0"/>
              <a:t>LHS -&gt; octant 1 should be maximum and positive</a:t>
            </a:r>
          </a:p>
          <a:p>
            <a:r>
              <a:rPr lang="en-US" baseline="0" dirty="0" smtClean="0"/>
              <a:t>RHS -&gt; octant 1 (phi=90) should be maximum and positive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AD6E7D2-A18A-4F5E-A6A4-A544CE2E8156}" type="slidenum">
              <a:rPr lang="en-US" smtClean="0"/>
              <a:pPr/>
              <a:t>26</a:t>
            </a:fld>
            <a:endParaRPr lang="en-US"/>
          </a:p>
        </p:txBody>
      </p:sp>
    </p:spTree>
    <p:extLst>
      <p:ext uri="{BB962C8B-B14F-4D97-AF65-F5344CB8AC3E}">
        <p14:creationId xmlns:p14="http://schemas.microsoft.com/office/powerpoint/2010/main" val="3225690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14A763E-C616-4287-8598-128D8353B93B}" type="slidenum">
              <a:rPr lang="en-CA" smtClean="0"/>
              <a:t>11</a:t>
            </a:fld>
            <a:endParaRPr lang="en-CA"/>
          </a:p>
        </p:txBody>
      </p:sp>
    </p:spTree>
    <p:extLst>
      <p:ext uri="{BB962C8B-B14F-4D97-AF65-F5344CB8AC3E}">
        <p14:creationId xmlns:p14="http://schemas.microsoft.com/office/powerpoint/2010/main" val="2500687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mentioned earlier the beam normal single spin asymmetries</a:t>
            </a:r>
            <a:r>
              <a:rPr lang="en-US" baseline="0" dirty="0" smtClean="0"/>
              <a:t> arise because of the interference of two photon exchange with that of single photon exchange.  The asymmetry varies as a function of octant because it depends on the direction of the polarization relative to the normal to the scattering plane.  For example if an electron is scattered into octant 1, the normal is toward octant 7.  Since the asymmetry itself is negative and the dot product produces another negative, the measured asymmetry should be positive in octant 1.  Likewise, for an electron scattered into octant 7, the normal is perpendicular to the polarization, so the asymmetry should be 0 in this octant.  Indeed this is what we see in the data.</a:t>
            </a:r>
            <a:endParaRPr lang="en-US" dirty="0" smtClean="0"/>
          </a:p>
          <a:p>
            <a:endParaRPr lang="en-US" dirty="0" smtClean="0"/>
          </a:p>
          <a:p>
            <a:r>
              <a:rPr lang="en-US" dirty="0" err="1" smtClean="0"/>
              <a:t>A_n</a:t>
            </a:r>
            <a:r>
              <a:rPr lang="en-US" baseline="0" dirty="0" smtClean="0"/>
              <a:t> &lt;0</a:t>
            </a:r>
          </a:p>
          <a:p>
            <a:endParaRPr lang="en-US" baseline="0" dirty="0" smtClean="0"/>
          </a:p>
          <a:p>
            <a:r>
              <a:rPr lang="en-US" baseline="0" dirty="0" smtClean="0"/>
              <a:t>LHS -&gt; octant 1 should be maximum and positive</a:t>
            </a:r>
          </a:p>
          <a:p>
            <a:r>
              <a:rPr lang="en-US" baseline="0" dirty="0" smtClean="0"/>
              <a:t>RHS -&gt; octant 1 (phi=90) should be maximum and positive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AD6E7D2-A18A-4F5E-A6A4-A544CE2E8156}" type="slidenum">
              <a:rPr lang="en-US" smtClean="0"/>
              <a:pPr/>
              <a:t>13</a:t>
            </a:fld>
            <a:endParaRPr lang="en-US"/>
          </a:p>
        </p:txBody>
      </p:sp>
    </p:spTree>
    <p:extLst>
      <p:ext uri="{BB962C8B-B14F-4D97-AF65-F5344CB8AC3E}">
        <p14:creationId xmlns:p14="http://schemas.microsoft.com/office/powerpoint/2010/main" val="2989636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mentioned earlier the beam normal single spin asymmetries</a:t>
            </a:r>
            <a:r>
              <a:rPr lang="en-US" baseline="0" dirty="0" smtClean="0"/>
              <a:t> arise because of the interference of two photon exchange with that of single photon exchange.  The asymmetry varies as a function of octant because it depends on the direction of the polarization relative to the normal to the scattering plane.  For example if an electron is scattered into octant 1, the normal is toward octant 7.  Since the asymmetry itself is negative and the dot product produces another negative, the measured asymmetry should be positive in octant 1.  Likewise, for an electron scattered into octant 7, the normal is perpendicular to the polarization, so the asymmetry should be 0 in this octant.  Indeed this is what we see in the data.</a:t>
            </a:r>
            <a:endParaRPr lang="en-US" dirty="0" smtClean="0"/>
          </a:p>
          <a:p>
            <a:endParaRPr lang="en-US" dirty="0" smtClean="0"/>
          </a:p>
          <a:p>
            <a:r>
              <a:rPr lang="en-US" dirty="0" err="1" smtClean="0"/>
              <a:t>A_n</a:t>
            </a:r>
            <a:r>
              <a:rPr lang="en-US" baseline="0" dirty="0" smtClean="0"/>
              <a:t> &lt;0</a:t>
            </a:r>
          </a:p>
          <a:p>
            <a:endParaRPr lang="en-US" baseline="0" dirty="0" smtClean="0"/>
          </a:p>
          <a:p>
            <a:r>
              <a:rPr lang="en-US" baseline="0" dirty="0" smtClean="0"/>
              <a:t>LHS -&gt; octant 1 should be maximum and positive</a:t>
            </a:r>
          </a:p>
          <a:p>
            <a:r>
              <a:rPr lang="en-US" baseline="0" dirty="0" smtClean="0"/>
              <a:t>RHS -&gt; octant 1 (phi=90) should be maximum and positive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AD6E7D2-A18A-4F5E-A6A4-A544CE2E8156}" type="slidenum">
              <a:rPr lang="en-US" smtClean="0"/>
              <a:pPr/>
              <a:t>14</a:t>
            </a:fld>
            <a:endParaRPr lang="en-US"/>
          </a:p>
        </p:txBody>
      </p:sp>
    </p:spTree>
    <p:extLst>
      <p:ext uri="{BB962C8B-B14F-4D97-AF65-F5344CB8AC3E}">
        <p14:creationId xmlns:p14="http://schemas.microsoft.com/office/powerpoint/2010/main" val="527841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14A763E-C616-4287-8598-128D8353B93B}" type="slidenum">
              <a:rPr lang="en-CA" smtClean="0"/>
              <a:t>15</a:t>
            </a:fld>
            <a:endParaRPr lang="en-CA"/>
          </a:p>
        </p:txBody>
      </p:sp>
    </p:spTree>
    <p:extLst>
      <p:ext uri="{BB962C8B-B14F-4D97-AF65-F5344CB8AC3E}">
        <p14:creationId xmlns:p14="http://schemas.microsoft.com/office/powerpoint/2010/main" val="3160664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14A763E-C616-4287-8598-128D8353B93B}" type="slidenum">
              <a:rPr lang="en-CA" smtClean="0"/>
              <a:t>16</a:t>
            </a:fld>
            <a:endParaRPr lang="en-CA"/>
          </a:p>
        </p:txBody>
      </p:sp>
    </p:spTree>
    <p:extLst>
      <p:ext uri="{BB962C8B-B14F-4D97-AF65-F5344CB8AC3E}">
        <p14:creationId xmlns:p14="http://schemas.microsoft.com/office/powerpoint/2010/main" val="2643690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a:t>
            </a:r>
            <a:r>
              <a:rPr lang="en-US" baseline="0" dirty="0" smtClean="0"/>
              <a:t> I will switch gears to talk about the transverse asymmetry measurement.  The ratio of the electric to magnetic form factor of the proton has been measured as a function of Q2 using two different methods – </a:t>
            </a:r>
            <a:r>
              <a:rPr lang="en-US" baseline="0" dirty="0" err="1" smtClean="0"/>
              <a:t>unpolarized</a:t>
            </a:r>
            <a:r>
              <a:rPr lang="en-US" baseline="0" dirty="0" smtClean="0"/>
              <a:t> cross section measurements, and polarization transfer measurements, which clearly don’t agree.  It turns out that the explanation comes from two photon exchange corrections that need to be taken into account in the </a:t>
            </a:r>
            <a:r>
              <a:rPr lang="en-US" baseline="0" dirty="0" err="1" smtClean="0"/>
              <a:t>unpolarized</a:t>
            </a:r>
            <a:r>
              <a:rPr lang="en-US" baseline="0" dirty="0" smtClean="0"/>
              <a:t> cross section measurements.  </a:t>
            </a:r>
          </a:p>
          <a:p>
            <a:endParaRPr lang="en-US" baseline="0" dirty="0" smtClean="0"/>
          </a:p>
          <a:p>
            <a:r>
              <a:rPr lang="en-US" baseline="0" dirty="0" smtClean="0"/>
              <a:t>The measurement of the transverse asymmetries measures the imaginary part of two photon exchange.  Understanding the formalism that calculates this effect will also test the theoretical framework that calculates other two boson exchange diagrams.</a:t>
            </a:r>
          </a:p>
        </p:txBody>
      </p:sp>
      <p:sp>
        <p:nvSpPr>
          <p:cNvPr id="4" name="Slide Number Placeholder 3"/>
          <p:cNvSpPr>
            <a:spLocks noGrp="1"/>
          </p:cNvSpPr>
          <p:nvPr>
            <p:ph type="sldNum" sz="quarter" idx="10"/>
          </p:nvPr>
        </p:nvSpPr>
        <p:spPr/>
        <p:txBody>
          <a:bodyPr/>
          <a:lstStyle/>
          <a:p>
            <a:fld id="{2AD6E7D2-A18A-4F5E-A6A4-A544CE2E8156}" type="slidenum">
              <a:rPr lang="en-US" smtClean="0"/>
              <a:pPr/>
              <a:t>17</a:t>
            </a:fld>
            <a:endParaRPr lang="en-US"/>
          </a:p>
        </p:txBody>
      </p:sp>
    </p:spTree>
    <p:extLst>
      <p:ext uri="{BB962C8B-B14F-4D97-AF65-F5344CB8AC3E}">
        <p14:creationId xmlns:p14="http://schemas.microsoft.com/office/powerpoint/2010/main" val="3076924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mentioned earlier the beam normal single spin asymmetries</a:t>
            </a:r>
            <a:r>
              <a:rPr lang="en-US" baseline="0" dirty="0" smtClean="0"/>
              <a:t> arise because of the interference of two photon exchange with that of single photon exchange.  The asymmetry varies as a function of octant because it depends on the direction of the polarization relative to the normal to the scattering plane.  For example if an electron is scattered into octant 1, the normal is toward octant 7.  Since the asymmetry itself is negative and the dot product produces another negative, the measured asymmetry should be positive in octant 1.  Likewise, for an electron scattered into octant 7, the normal is perpendicular to the polarization, so the asymmetry should be 0 in this octant.  Indeed this is what we see in the data.</a:t>
            </a:r>
            <a:endParaRPr lang="en-US" dirty="0" smtClean="0"/>
          </a:p>
          <a:p>
            <a:endParaRPr lang="en-US" dirty="0" smtClean="0"/>
          </a:p>
          <a:p>
            <a:r>
              <a:rPr lang="en-US" dirty="0" err="1" smtClean="0"/>
              <a:t>A_n</a:t>
            </a:r>
            <a:r>
              <a:rPr lang="en-US" baseline="0" dirty="0" smtClean="0"/>
              <a:t> &lt;0</a:t>
            </a:r>
          </a:p>
          <a:p>
            <a:endParaRPr lang="en-US" baseline="0" dirty="0" smtClean="0"/>
          </a:p>
          <a:p>
            <a:r>
              <a:rPr lang="en-US" baseline="0" dirty="0" smtClean="0"/>
              <a:t>LHS -&gt; octant 1 should be maximum and positive</a:t>
            </a:r>
          </a:p>
          <a:p>
            <a:r>
              <a:rPr lang="en-US" baseline="0" dirty="0" smtClean="0"/>
              <a:t>RHS -&gt; octant 1 (phi=90) should be maximum and positive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AD6E7D2-A18A-4F5E-A6A4-A544CE2E8156}" type="slidenum">
              <a:rPr lang="en-US" smtClean="0"/>
              <a:pPr/>
              <a:t>18</a:t>
            </a:fld>
            <a:endParaRPr lang="en-US"/>
          </a:p>
        </p:txBody>
      </p:sp>
    </p:spTree>
    <p:extLst>
      <p:ext uri="{BB962C8B-B14F-4D97-AF65-F5344CB8AC3E}">
        <p14:creationId xmlns:p14="http://schemas.microsoft.com/office/powerpoint/2010/main" val="3653238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predictions for these asymmetries in various kinematic regimes.  The</a:t>
            </a:r>
            <a:r>
              <a:rPr lang="en-US" baseline="0" dirty="0" smtClean="0"/>
              <a:t> theory relevant to the backward angle G0 kinematics is the resonance region.  The predictions are sensitive to the treatment of the intermediate </a:t>
            </a:r>
            <a:r>
              <a:rPr lang="en-US" baseline="0" dirty="0" err="1" smtClean="0"/>
              <a:t>hadronic</a:t>
            </a:r>
            <a:r>
              <a:rPr lang="en-US" baseline="0" dirty="0" smtClean="0"/>
              <a:t> state.  In the plot the asymmetry is almost entirely due to the </a:t>
            </a:r>
            <a:r>
              <a:rPr lang="en-US" baseline="0" dirty="0" err="1" smtClean="0"/>
              <a:t>piN</a:t>
            </a:r>
            <a:r>
              <a:rPr lang="en-US" baseline="0" dirty="0" smtClean="0"/>
              <a:t> intermediate states, and seems to agree with previous measurements at backward angle.  The authors note that it will be interesting to see if the </a:t>
            </a:r>
            <a:r>
              <a:rPr lang="en-US" baseline="0" dirty="0" err="1" smtClean="0"/>
              <a:t>asymemtries</a:t>
            </a:r>
            <a:r>
              <a:rPr lang="en-US" baseline="0" dirty="0" smtClean="0"/>
              <a:t> do get large.</a:t>
            </a:r>
            <a:endParaRPr lang="en-US" dirty="0"/>
          </a:p>
        </p:txBody>
      </p:sp>
      <p:sp>
        <p:nvSpPr>
          <p:cNvPr id="4" name="Slide Number Placeholder 3"/>
          <p:cNvSpPr>
            <a:spLocks noGrp="1"/>
          </p:cNvSpPr>
          <p:nvPr>
            <p:ph type="sldNum" sz="quarter" idx="10"/>
          </p:nvPr>
        </p:nvSpPr>
        <p:spPr/>
        <p:txBody>
          <a:bodyPr/>
          <a:lstStyle/>
          <a:p>
            <a:fld id="{2AD6E7D2-A18A-4F5E-A6A4-A544CE2E8156}" type="slidenum">
              <a:rPr lang="en-US" smtClean="0"/>
              <a:pPr/>
              <a:t>19</a:t>
            </a:fld>
            <a:endParaRPr lang="en-US"/>
          </a:p>
        </p:txBody>
      </p:sp>
    </p:spTree>
    <p:extLst>
      <p:ext uri="{BB962C8B-B14F-4D97-AF65-F5344CB8AC3E}">
        <p14:creationId xmlns:p14="http://schemas.microsoft.com/office/powerpoint/2010/main" val="3505296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15513265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43379"/>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914152" y="6400154"/>
            <a:ext cx="1101079" cy="365125"/>
          </a:xfrm>
        </p:spPr>
        <p:txBody>
          <a:bodyPr/>
          <a:lstStyle/>
          <a:p>
            <a:r>
              <a:rPr lang="en-US" smtClean="0"/>
              <a:t>June 1-19, 2015</a:t>
            </a:r>
            <a:endParaRPr lang="en-CA" dirty="0"/>
          </a:p>
        </p:txBody>
      </p:sp>
      <p:sp>
        <p:nvSpPr>
          <p:cNvPr id="4" name="Footer Placeholder 3"/>
          <p:cNvSpPr>
            <a:spLocks noGrp="1"/>
          </p:cNvSpPr>
          <p:nvPr>
            <p:ph type="ftr" sz="quarter" idx="11"/>
          </p:nvPr>
        </p:nvSpPr>
        <p:spPr>
          <a:xfrm>
            <a:off x="96054" y="6400155"/>
            <a:ext cx="818098" cy="365125"/>
          </a:xfrm>
        </p:spPr>
        <p:txBody>
          <a:bodyPr/>
          <a:lstStyle/>
          <a:p>
            <a:r>
              <a:rPr lang="en-US" smtClean="0"/>
              <a:t>HUGS</a:t>
            </a:r>
            <a:endParaRPr lang="en-CA" dirty="0" smtClean="0"/>
          </a:p>
        </p:txBody>
      </p:sp>
      <p:sp>
        <p:nvSpPr>
          <p:cNvPr id="5" name="Slide Number Placeholder 4"/>
          <p:cNvSpPr>
            <a:spLocks noGrp="1"/>
          </p:cNvSpPr>
          <p:nvPr>
            <p:ph type="sldNum" sz="quarter" idx="12"/>
          </p:nvPr>
        </p:nvSpPr>
        <p:spPr>
          <a:xfrm>
            <a:off x="8509528" y="6408388"/>
            <a:ext cx="514623" cy="365125"/>
          </a:xfrm>
        </p:spPr>
        <p:txBody>
          <a:bodyPr/>
          <a:lstStyle/>
          <a:p>
            <a:fld id="{DA118E06-5FBC-4A7F-98A9-FD3F00BABDBC}" type="slidenum">
              <a:rPr lang="en-CA" smtClean="0"/>
              <a:pPr/>
              <a:t>‹#›</a:t>
            </a:fld>
            <a:endParaRPr lang="en-CA" dirty="0"/>
          </a:p>
        </p:txBody>
      </p:sp>
    </p:spTree>
    <p:extLst>
      <p:ext uri="{BB962C8B-B14F-4D97-AF65-F5344CB8AC3E}">
        <p14:creationId xmlns:p14="http://schemas.microsoft.com/office/powerpoint/2010/main" val="60740276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smtClean="0"/>
              <a:t>June 1-19, 2015</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HUGS</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5306AB-AE3C-461E-AA4C-9594156E011A}" type="slidenum">
              <a:rPr lang="en-US" smtClean="0"/>
              <a:pPr/>
              <a:t>‹#›</a:t>
            </a:fld>
            <a:endParaRPr lang="en-US"/>
          </a:p>
        </p:txBody>
      </p:sp>
    </p:spTree>
    <p:extLst>
      <p:ext uri="{BB962C8B-B14F-4D97-AF65-F5344CB8AC3E}">
        <p14:creationId xmlns:p14="http://schemas.microsoft.com/office/powerpoint/2010/main" val="366399286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r>
              <a:rPr lang="en-US" smtClean="0"/>
              <a:t>June 1-19, 2015</a:t>
            </a: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HUGS</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5306AB-AE3C-461E-AA4C-9594156E011A}" type="slidenum">
              <a:rPr lang="en-US" smtClean="0"/>
              <a:pPr/>
              <a:t>‹#›</a:t>
            </a:fld>
            <a:endParaRPr lang="en-US"/>
          </a:p>
        </p:txBody>
      </p:sp>
    </p:spTree>
    <p:extLst>
      <p:ext uri="{BB962C8B-B14F-4D97-AF65-F5344CB8AC3E}">
        <p14:creationId xmlns:p14="http://schemas.microsoft.com/office/powerpoint/2010/main" val="270268310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585913"/>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648200" y="1585913"/>
            <a:ext cx="4038600" cy="2185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4648200" y="3924300"/>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Date Placeholder 5"/>
          <p:cNvSpPr>
            <a:spLocks noGrp="1"/>
          </p:cNvSpPr>
          <p:nvPr>
            <p:ph type="dt" sz="half" idx="10"/>
          </p:nvPr>
        </p:nvSpPr>
        <p:spPr>
          <a:xfrm>
            <a:off x="457200" y="6245225"/>
            <a:ext cx="2133600" cy="476250"/>
          </a:xfrm>
        </p:spPr>
        <p:txBody>
          <a:bodyPr/>
          <a:lstStyle>
            <a:lvl1pPr>
              <a:defRPr/>
            </a:lvl1pPr>
          </a:lstStyle>
          <a:p>
            <a:r>
              <a:rPr lang="en-US" altLang="en-US" smtClean="0"/>
              <a:t>June 1-19, 2015</a:t>
            </a:r>
            <a:endParaRPr lang="en-US" alt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r>
              <a:rPr lang="en-US" altLang="en-US" smtClean="0"/>
              <a:t>HUGS</a:t>
            </a:r>
            <a:endParaRPr lang="en-US" altLang="en-US"/>
          </a:p>
        </p:txBody>
      </p:sp>
      <p:sp>
        <p:nvSpPr>
          <p:cNvPr id="8" name="Slide Number Placeholder 7"/>
          <p:cNvSpPr>
            <a:spLocks noGrp="1"/>
          </p:cNvSpPr>
          <p:nvPr>
            <p:ph type="sldNum" sz="quarter" idx="12"/>
          </p:nvPr>
        </p:nvSpPr>
        <p:spPr>
          <a:xfrm>
            <a:off x="7010400" y="6381750"/>
            <a:ext cx="2133600" cy="476250"/>
          </a:xfrm>
        </p:spPr>
        <p:txBody>
          <a:bodyPr/>
          <a:lstStyle>
            <a:lvl1pPr>
              <a:defRPr/>
            </a:lvl1pPr>
          </a:lstStyle>
          <a:p>
            <a:endParaRPr lang="en-US" altLang="en-US"/>
          </a:p>
          <a:p>
            <a:fld id="{41B806FB-425B-42CB-9082-D5D6B76572D9}" type="slidenum">
              <a:rPr lang="en-US" altLang="en-US"/>
              <a:pPr/>
              <a:t>‹#›</a:t>
            </a:fld>
            <a:endParaRPr lang="en-US" altLang="en-US"/>
          </a:p>
        </p:txBody>
      </p:sp>
    </p:spTree>
    <p:extLst>
      <p:ext uri="{BB962C8B-B14F-4D97-AF65-F5344CB8AC3E}">
        <p14:creationId xmlns:p14="http://schemas.microsoft.com/office/powerpoint/2010/main" val="232745318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1"/>
          <p:cNvSpPr>
            <a:spLocks noGrp="1"/>
          </p:cNvSpPr>
          <p:nvPr>
            <p:ph type="ctrTitle"/>
          </p:nvPr>
        </p:nvSpPr>
        <p:spPr>
          <a:xfrm>
            <a:off x="2057400" y="1"/>
            <a:ext cx="7010400" cy="914399"/>
          </a:xfrm>
        </p:spPr>
        <p:txBody>
          <a:bodyPr/>
          <a:lstStyle/>
          <a:p>
            <a:r>
              <a:rPr lang="en-US" dirty="0" smtClean="0"/>
              <a:t>Click to edit Master title style</a:t>
            </a:r>
            <a:endParaRPr lang="en-US" dirty="0"/>
          </a:p>
        </p:txBody>
      </p:sp>
      <p:sp>
        <p:nvSpPr>
          <p:cNvPr id="5" name="Footer Placeholder 4"/>
          <p:cNvSpPr>
            <a:spLocks noGrp="1"/>
          </p:cNvSpPr>
          <p:nvPr>
            <p:ph type="ftr" sz="quarter" idx="10"/>
          </p:nvPr>
        </p:nvSpPr>
        <p:spPr>
          <a:xfrm>
            <a:off x="3429000" y="6492875"/>
            <a:ext cx="2209800" cy="365125"/>
          </a:xfrm>
          <a:prstGeom prst="rect">
            <a:avLst/>
          </a:prstGeom>
        </p:spPr>
        <p:txBody>
          <a:bodyPr/>
          <a:lstStyle>
            <a:lvl1pPr>
              <a:defRPr/>
            </a:lvl1pPr>
          </a:lstStyle>
          <a:p>
            <a:pPr>
              <a:defRPr/>
            </a:pPr>
            <a:r>
              <a:rPr lang="nn-NO" smtClean="0">
                <a:solidFill>
                  <a:prstClr val="black"/>
                </a:solidFill>
              </a:rPr>
              <a:t>HUGS</a:t>
            </a:r>
            <a:endParaRPr lang="en-US" dirty="0">
              <a:solidFill>
                <a:prstClr val="black"/>
              </a:solidFill>
            </a:endParaRPr>
          </a:p>
        </p:txBody>
      </p:sp>
      <p:sp>
        <p:nvSpPr>
          <p:cNvPr id="6" name="Slide Number Placeholder 5"/>
          <p:cNvSpPr>
            <a:spLocks noGrp="1"/>
          </p:cNvSpPr>
          <p:nvPr>
            <p:ph type="sldNum" sz="quarter" idx="11"/>
          </p:nvPr>
        </p:nvSpPr>
        <p:spPr>
          <a:xfrm>
            <a:off x="8686800" y="6492875"/>
            <a:ext cx="457200" cy="365125"/>
          </a:xfrm>
          <a:prstGeom prst="rect">
            <a:avLst/>
          </a:prstGeom>
        </p:spPr>
        <p:txBody>
          <a:bodyPr/>
          <a:lstStyle>
            <a:lvl1pPr>
              <a:defRPr/>
            </a:lvl1pPr>
          </a:lstStyle>
          <a:p>
            <a:pPr>
              <a:defRPr/>
            </a:pPr>
            <a:fld id="{79E6D6A2-7172-47AD-9691-89176F16E891}"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34037937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4" y="31073"/>
            <a:ext cx="7704667" cy="812306"/>
          </a:xfrm>
          <a:prstGeom prst="rect">
            <a:avLst/>
          </a:prstGeom>
          <a:effectLst/>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43931" y="611614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r>
              <a:rPr lang="en-US" smtClean="0"/>
              <a:t>June 1-19, 2015</a:t>
            </a:r>
            <a:endParaRPr lang="en-CA"/>
          </a:p>
        </p:txBody>
      </p:sp>
      <p:sp>
        <p:nvSpPr>
          <p:cNvPr id="5" name="Footer Placeholder 4"/>
          <p:cNvSpPr>
            <a:spLocks noGrp="1"/>
          </p:cNvSpPr>
          <p:nvPr>
            <p:ph type="ftr" sz="quarter" idx="3"/>
          </p:nvPr>
        </p:nvSpPr>
        <p:spPr>
          <a:xfrm>
            <a:off x="1986998" y="6116070"/>
            <a:ext cx="5186160"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smtClean="0"/>
              <a:t>HUGS</a:t>
            </a:r>
            <a:endParaRPr lang="en-CA" dirty="0"/>
          </a:p>
        </p:txBody>
      </p:sp>
      <p:sp>
        <p:nvSpPr>
          <p:cNvPr id="6" name="Slide Number Placeholder 5"/>
          <p:cNvSpPr>
            <a:spLocks noGrp="1"/>
          </p:cNvSpPr>
          <p:nvPr>
            <p:ph type="sldNum" sz="quarter" idx="4"/>
          </p:nvPr>
        </p:nvSpPr>
        <p:spPr>
          <a:xfrm>
            <a:off x="8172177" y="6116070"/>
            <a:ext cx="51462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A118E06-5FBC-4A7F-98A9-FD3F00BABDBC}" type="slidenum">
              <a:rPr lang="en-CA" smtClean="0"/>
              <a:pPr/>
              <a:t>‹#›</a:t>
            </a:fld>
            <a:endParaRPr lang="en-CA" dirty="0"/>
          </a:p>
        </p:txBody>
      </p:sp>
    </p:spTree>
    <p:extLst>
      <p:ext uri="{BB962C8B-B14F-4D97-AF65-F5344CB8AC3E}">
        <p14:creationId xmlns:p14="http://schemas.microsoft.com/office/powerpoint/2010/main" val="2402158884"/>
      </p:ext>
    </p:extLst>
  </p:cSld>
  <p:clrMap bg1="lt1" tx1="dk1" bg2="lt2" tx2="dk2" accent1="accent1" accent2="accent2" accent3="accent3" accent4="accent4" accent5="accent5" accent6="accent6" hlink="hlink" folHlink="folHlink"/>
  <p:sldLayoutIdLst>
    <p:sldLayoutId id="2147483775" r:id="rId1"/>
    <p:sldLayoutId id="2147483780" r:id="rId2"/>
    <p:sldLayoutId id="2147483781" r:id="rId3"/>
    <p:sldLayoutId id="2147483783" r:id="rId4"/>
    <p:sldLayoutId id="2147483786" r:id="rId5"/>
    <p:sldLayoutId id="2147483787" r:id="rId6"/>
  </p:sldLayoutIdLst>
  <p:timing>
    <p:tnLst>
      <p:par>
        <p:cTn id="1" dur="indefinite" restart="never" nodeType="tmRoot"/>
      </p:par>
    </p:tnLst>
  </p:timing>
  <p:hf hdr="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1.png"/><Relationship Id="rId3" Type="http://schemas.openxmlformats.org/officeDocument/2006/relationships/notesSlide" Target="../notesSlides/notesSlide3.xml"/><Relationship Id="rId7" Type="http://schemas.openxmlformats.org/officeDocument/2006/relationships/oleObject" Target="../embeddings/Microsoft_Excel_97-2003_Worksheet1.xls"/><Relationship Id="rId12" Type="http://schemas.openxmlformats.org/officeDocument/2006/relationships/image" Target="../media/image27.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0.png"/><Relationship Id="rId11" Type="http://schemas.openxmlformats.org/officeDocument/2006/relationships/oleObject" Target="../embeddings/oleObject9.bin"/><Relationship Id="rId5" Type="http://schemas.openxmlformats.org/officeDocument/2006/relationships/image" Target="../media/image29.png"/><Relationship Id="rId10" Type="http://schemas.openxmlformats.org/officeDocument/2006/relationships/image" Target="../media/image26.wmf"/><Relationship Id="rId4" Type="http://schemas.openxmlformats.org/officeDocument/2006/relationships/image" Target="../media/image28.png"/><Relationship Id="rId9" Type="http://schemas.openxmlformats.org/officeDocument/2006/relationships/oleObject" Target="../embeddings/oleObject8.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30.png"/><Relationship Id="rId3" Type="http://schemas.openxmlformats.org/officeDocument/2006/relationships/notesSlide" Target="../notesSlides/notesSlide4.xml"/><Relationship Id="rId7" Type="http://schemas.openxmlformats.org/officeDocument/2006/relationships/image" Target="../media/image26.wmf"/><Relationship Id="rId12" Type="http://schemas.openxmlformats.org/officeDocument/2006/relationships/image" Target="../media/image32.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0.bin"/><Relationship Id="rId11" Type="http://schemas.openxmlformats.org/officeDocument/2006/relationships/oleObject" Target="../embeddings/oleObject12.bin"/><Relationship Id="rId5" Type="http://schemas.openxmlformats.org/officeDocument/2006/relationships/image" Target="../media/image25.png"/><Relationship Id="rId10" Type="http://schemas.openxmlformats.org/officeDocument/2006/relationships/image" Target="../media/image33.png"/><Relationship Id="rId4" Type="http://schemas.openxmlformats.org/officeDocument/2006/relationships/oleObject" Target="../embeddings/Microsoft_Excel_97-2003_Worksheet2.xls"/><Relationship Id="rId9" Type="http://schemas.openxmlformats.org/officeDocument/2006/relationships/image" Target="../media/image27.wmf"/></Relationships>
</file>

<file path=ppt/slides/_rels/slide15.xml.rels><?xml version="1.0" encoding="UTF-8" standalone="yes"?>
<Relationships xmlns="http://schemas.openxmlformats.org/package/2006/relationships"><Relationship Id="rId8" Type="http://schemas.openxmlformats.org/officeDocument/2006/relationships/image" Target="../media/image180.png"/><Relationship Id="rId13" Type="http://schemas.openxmlformats.org/officeDocument/2006/relationships/image" Target="../media/image230.png"/><Relationship Id="rId18" Type="http://schemas.openxmlformats.org/officeDocument/2006/relationships/image" Target="../media/image282.png"/><Relationship Id="rId3" Type="http://schemas.openxmlformats.org/officeDocument/2006/relationships/image" Target="../media/image34.png"/><Relationship Id="rId7" Type="http://schemas.openxmlformats.org/officeDocument/2006/relationships/image" Target="../media/image170.png"/><Relationship Id="rId12" Type="http://schemas.openxmlformats.org/officeDocument/2006/relationships/image" Target="../media/image220.png"/><Relationship Id="rId17" Type="http://schemas.openxmlformats.org/officeDocument/2006/relationships/image" Target="../media/image270.png"/><Relationship Id="rId2" Type="http://schemas.openxmlformats.org/officeDocument/2006/relationships/notesSlide" Target="../notesSlides/notesSlide5.xml"/><Relationship Id="rId16" Type="http://schemas.openxmlformats.org/officeDocument/2006/relationships/image" Target="../media/image2610.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5.png"/><Relationship Id="rId5" Type="http://schemas.openxmlformats.org/officeDocument/2006/relationships/image" Target="../media/image150.png"/><Relationship Id="rId15" Type="http://schemas.openxmlformats.org/officeDocument/2006/relationships/image" Target="../media/image251.png"/><Relationship Id="rId10" Type="http://schemas.openxmlformats.org/officeDocument/2006/relationships/image" Target="../media/image205.png"/><Relationship Id="rId4" Type="http://schemas.openxmlformats.org/officeDocument/2006/relationships/image" Target="../media/image140.png"/><Relationship Id="rId9" Type="http://schemas.openxmlformats.org/officeDocument/2006/relationships/image" Target="../media/image190.png"/><Relationship Id="rId14" Type="http://schemas.openxmlformats.org/officeDocument/2006/relationships/image" Target="../media/image243.png"/></Relationships>
</file>

<file path=ppt/slides/_rels/slide16.xml.rels><?xml version="1.0" encoding="UTF-8" standalone="yes"?>
<Relationships xmlns="http://schemas.openxmlformats.org/package/2006/relationships"><Relationship Id="rId8" Type="http://schemas.openxmlformats.org/officeDocument/2006/relationships/image" Target="../media/image330.png"/><Relationship Id="rId3" Type="http://schemas.openxmlformats.org/officeDocument/2006/relationships/image" Target="../media/image35.png"/><Relationship Id="rId7"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7.png"/><Relationship Id="rId10" Type="http://schemas.openxmlformats.org/officeDocument/2006/relationships/image" Target="../media/image350.png"/><Relationship Id="rId4" Type="http://schemas.openxmlformats.org/officeDocument/2006/relationships/image" Target="../media/image36.png"/><Relationship Id="rId9" Type="http://schemas.openxmlformats.org/officeDocument/2006/relationships/image" Target="../media/image340.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8" Type="http://schemas.openxmlformats.org/officeDocument/2006/relationships/image" Target="../media/image43.wmf"/><Relationship Id="rId13" Type="http://schemas.openxmlformats.org/officeDocument/2006/relationships/oleObject" Target="../embeddings/oleObject17.bin"/><Relationship Id="rId3" Type="http://schemas.openxmlformats.org/officeDocument/2006/relationships/notesSlide" Target="../notesSlides/notesSlide8.xml"/><Relationship Id="rId7" Type="http://schemas.openxmlformats.org/officeDocument/2006/relationships/oleObject" Target="../embeddings/oleObject14.bin"/><Relationship Id="rId12" Type="http://schemas.openxmlformats.org/officeDocument/2006/relationships/image" Target="../media/image45.wmf"/><Relationship Id="rId2" Type="http://schemas.openxmlformats.org/officeDocument/2006/relationships/slideLayout" Target="../slideLayouts/slideLayout2.xml"/><Relationship Id="rId16" Type="http://schemas.openxmlformats.org/officeDocument/2006/relationships/image" Target="../media/image47.wmf"/><Relationship Id="rId1" Type="http://schemas.openxmlformats.org/officeDocument/2006/relationships/vmlDrawing" Target="../drawings/vmlDrawing5.vml"/><Relationship Id="rId6" Type="http://schemas.openxmlformats.org/officeDocument/2006/relationships/image" Target="../media/image42.wmf"/><Relationship Id="rId11" Type="http://schemas.openxmlformats.org/officeDocument/2006/relationships/oleObject" Target="../embeddings/oleObject16.bin"/><Relationship Id="rId5" Type="http://schemas.openxmlformats.org/officeDocument/2006/relationships/oleObject" Target="../embeddings/oleObject13.bin"/><Relationship Id="rId15" Type="http://schemas.openxmlformats.org/officeDocument/2006/relationships/oleObject" Target="../embeddings/oleObject18.bin"/><Relationship Id="rId10" Type="http://schemas.openxmlformats.org/officeDocument/2006/relationships/image" Target="../media/image44.wmf"/><Relationship Id="rId4" Type="http://schemas.openxmlformats.org/officeDocument/2006/relationships/image" Target="../media/image48.png"/><Relationship Id="rId9" Type="http://schemas.openxmlformats.org/officeDocument/2006/relationships/oleObject" Target="../embeddings/oleObject15.bin"/><Relationship Id="rId14" Type="http://schemas.openxmlformats.org/officeDocument/2006/relationships/image" Target="../media/image46.wmf"/></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50.jpeg"/></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7.wmf"/><Relationship Id="rId3" Type="http://schemas.openxmlformats.org/officeDocument/2006/relationships/image" Target="../media/image9.png"/><Relationship Id="rId7" Type="http://schemas.openxmlformats.org/officeDocument/2006/relationships/image" Target="../media/image4.wmf"/><Relationship Id="rId12"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6.wmf"/><Relationship Id="rId5" Type="http://schemas.openxmlformats.org/officeDocument/2006/relationships/image" Target="../media/image3.wmf"/><Relationship Id="rId15" Type="http://schemas.openxmlformats.org/officeDocument/2006/relationships/image" Target="../media/image8.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5.wmf"/><Relationship Id="rId14" Type="http://schemas.openxmlformats.org/officeDocument/2006/relationships/oleObject" Target="../embeddings/oleObject6.bin"/></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notesSlide" Target="../notesSlides/notesSlide11.xml"/><Relationship Id="rId7" Type="http://schemas.openxmlformats.org/officeDocument/2006/relationships/image" Target="../media/image54.png"/><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33.png"/><Relationship Id="rId9" Type="http://schemas.openxmlformats.org/officeDocument/2006/relationships/image" Target="../media/image51.wmf"/></Relationships>
</file>

<file path=ppt/slides/_rels/slide22.x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notesSlide" Target="../notesSlides/notesSlide12.xml"/><Relationship Id="rId7" Type="http://schemas.openxmlformats.org/officeDocument/2006/relationships/oleObject" Target="../embeddings/oleObject21.bin"/><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55.wmf"/><Relationship Id="rId5" Type="http://schemas.openxmlformats.org/officeDocument/2006/relationships/oleObject" Target="../embeddings/oleObject20.bin"/><Relationship Id="rId4" Type="http://schemas.openxmlformats.org/officeDocument/2006/relationships/image" Target="../media/image57.png"/></Relationships>
</file>

<file path=ppt/slides/_rels/slide2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notesSlide" Target="../notesSlides/notesSlide14.xml"/><Relationship Id="rId7" Type="http://schemas.openxmlformats.org/officeDocument/2006/relationships/image" Target="../media/image60.wmf"/><Relationship Id="rId12" Type="http://schemas.openxmlformats.org/officeDocument/2006/relationships/image" Target="../media/image62.png"/><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oleObject" Target="../embeddings/oleObject23.bin"/><Relationship Id="rId11" Type="http://schemas.openxmlformats.org/officeDocument/2006/relationships/oleObject" Target="../embeddings/oleObject26.bin"/><Relationship Id="rId5" Type="http://schemas.openxmlformats.org/officeDocument/2006/relationships/image" Target="../media/image59.wmf"/><Relationship Id="rId10" Type="http://schemas.openxmlformats.org/officeDocument/2006/relationships/oleObject" Target="../embeddings/oleObject25.bin"/><Relationship Id="rId4" Type="http://schemas.openxmlformats.org/officeDocument/2006/relationships/oleObject" Target="../embeddings/oleObject22.bin"/><Relationship Id="rId9" Type="http://schemas.openxmlformats.org/officeDocument/2006/relationships/image" Target="../media/image61.wmf"/></Relationships>
</file>

<file path=ppt/slides/_rels/slide2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image" Target="../media/image65.wmf"/><Relationship Id="rId3" Type="http://schemas.openxmlformats.org/officeDocument/2006/relationships/notesSlide" Target="../notesSlides/notesSlide16.xml"/><Relationship Id="rId7" Type="http://schemas.openxmlformats.org/officeDocument/2006/relationships/oleObject" Target="../embeddings/oleObject28.bin"/><Relationship Id="rId12" Type="http://schemas.openxmlformats.org/officeDocument/2006/relationships/image" Target="../media/image66.png"/><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image" Target="../media/image64.wmf"/><Relationship Id="rId11" Type="http://schemas.openxmlformats.org/officeDocument/2006/relationships/image" Target="../media/image27.wmf"/><Relationship Id="rId5" Type="http://schemas.openxmlformats.org/officeDocument/2006/relationships/oleObject" Target="../embeddings/oleObject27.bin"/><Relationship Id="rId10" Type="http://schemas.openxmlformats.org/officeDocument/2006/relationships/oleObject" Target="../embeddings/oleObject29.bin"/><Relationship Id="rId4" Type="http://schemas.openxmlformats.org/officeDocument/2006/relationships/image" Target="../media/image30.png"/><Relationship Id="rId9" Type="http://schemas.openxmlformats.org/officeDocument/2006/relationships/image" Target="../media/image48.png"/></Relationships>
</file>

<file path=ppt/slides/_rels/slide2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notesSlide" Target="../notesSlides/notesSlide1.xml"/><Relationship Id="rId7"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7.bin"/><Relationship Id="rId5" Type="http://schemas.openxmlformats.org/officeDocument/2006/relationships/image" Target="../media/image12.jpe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3733800"/>
            <a:ext cx="2895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324600" y="152400"/>
            <a:ext cx="762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324600" y="1752600"/>
            <a:ext cx="762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4" idx="3"/>
          </p:cNvCxnSpPr>
          <p:nvPr/>
        </p:nvCxnSpPr>
        <p:spPr>
          <a:xfrm flipV="1">
            <a:off x="3429000" y="304800"/>
            <a:ext cx="4876800" cy="3505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533400" y="533400"/>
            <a:ext cx="7696200" cy="3276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533400" y="1066800"/>
            <a:ext cx="7772400" cy="2743200"/>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p:nvCxnSpPr>
        <p:spPr>
          <a:xfrm flipV="1">
            <a:off x="3429000" y="381000"/>
            <a:ext cx="4114800" cy="3429000"/>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graphicFrame>
        <p:nvGraphicFramePr>
          <p:cNvPr id="15" name="Table 14"/>
          <p:cNvGraphicFramePr>
            <a:graphicFrameLocks noGrp="1"/>
          </p:cNvGraphicFramePr>
          <p:nvPr/>
        </p:nvGraphicFramePr>
        <p:xfrm>
          <a:off x="76200" y="4495800"/>
          <a:ext cx="1752600" cy="1842695"/>
        </p:xfrm>
        <a:graphic>
          <a:graphicData uri="http://schemas.openxmlformats.org/drawingml/2006/table">
            <a:tbl>
              <a:tblPr/>
              <a:tblGrid>
                <a:gridCol w="830179"/>
                <a:gridCol w="484271"/>
                <a:gridCol w="438150"/>
              </a:tblGrid>
              <a:tr h="172300">
                <a:tc>
                  <a:txBody>
                    <a:bodyPr/>
                    <a:lstStyle/>
                    <a:p>
                      <a:pPr algn="r" fontAlgn="b"/>
                      <a:r>
                        <a:rPr lang="en-US" sz="1400" b="0" i="0" u="none" strike="noStrike" dirty="0" err="1" smtClean="0">
                          <a:solidFill>
                            <a:srgbClr val="000000"/>
                          </a:solidFill>
                          <a:latin typeface="Calibri"/>
                        </a:rPr>
                        <a:t>z</a:t>
                      </a:r>
                      <a:r>
                        <a:rPr lang="en-US" sz="1400" b="0" i="0" u="none" strike="noStrike" baseline="-25000" dirty="0" err="1" smtClean="0">
                          <a:solidFill>
                            <a:srgbClr val="000000"/>
                          </a:solidFill>
                          <a:latin typeface="Calibri"/>
                        </a:rPr>
                        <a:t>coll</a:t>
                      </a:r>
                      <a:r>
                        <a:rPr lang="en-US" sz="1400" b="0" i="0" u="none" strike="noStrike" baseline="-25000" dirty="0" smtClean="0">
                          <a:solidFill>
                            <a:srgbClr val="000000"/>
                          </a:solidFill>
                          <a:latin typeface="Calibri"/>
                        </a:rPr>
                        <a:t> </a:t>
                      </a:r>
                      <a:r>
                        <a:rPr lang="en-US" sz="1400" b="0" i="0" u="none" strike="noStrike" dirty="0">
                          <a:solidFill>
                            <a:srgbClr val="000000"/>
                          </a:solidFill>
                          <a:latin typeface="Calibri"/>
                        </a:rPr>
                        <a:t>=</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590</a:t>
                      </a:r>
                    </a:p>
                  </a:txBody>
                  <a:tcPr marL="9525" marR="9525" marT="9525" marB="0" anchor="b">
                    <a:lnL>
                      <a:noFill/>
                    </a:lnL>
                    <a:lnR>
                      <a:noFill/>
                    </a:lnR>
                    <a:lnT>
                      <a:noFill/>
                    </a:lnT>
                    <a:lnB>
                      <a:noFill/>
                    </a:lnB>
                  </a:tcPr>
                </a:tc>
                <a:tc>
                  <a:txBody>
                    <a:bodyPr/>
                    <a:lstStyle/>
                    <a:p>
                      <a:pPr algn="l" fontAlgn="b"/>
                      <a:r>
                        <a:rPr lang="en-US" sz="1400" b="0" i="0" u="none" strike="noStrike">
                          <a:solidFill>
                            <a:srgbClr val="000000"/>
                          </a:solidFill>
                          <a:latin typeface="Calibri"/>
                        </a:rPr>
                        <a:t>cm</a:t>
                      </a:r>
                    </a:p>
                  </a:txBody>
                  <a:tcPr marL="9525" marR="9525" marT="9525" marB="0" anchor="b">
                    <a:lnL>
                      <a:noFill/>
                    </a:lnL>
                    <a:lnR>
                      <a:noFill/>
                    </a:lnR>
                    <a:lnT>
                      <a:noFill/>
                    </a:lnT>
                    <a:lnB>
                      <a:noFill/>
                    </a:lnB>
                  </a:tcPr>
                </a:tc>
              </a:tr>
              <a:tr h="172300">
                <a:tc>
                  <a:txBody>
                    <a:bodyPr/>
                    <a:lstStyle/>
                    <a:p>
                      <a:pPr algn="r" fontAlgn="b"/>
                      <a:endParaRPr lang="en-US" sz="14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latin typeface="Calibri"/>
                      </a:endParaRPr>
                    </a:p>
                  </a:txBody>
                  <a:tcPr marL="9525" marR="9525" marT="9525" marB="0" anchor="b">
                    <a:lnL>
                      <a:noFill/>
                    </a:lnL>
                    <a:lnR>
                      <a:noFill/>
                    </a:lnR>
                    <a:lnT>
                      <a:noFill/>
                    </a:lnT>
                    <a:lnB>
                      <a:noFill/>
                    </a:lnB>
                  </a:tcPr>
                </a:tc>
              </a:tr>
              <a:tr h="230785">
                <a:tc>
                  <a:txBody>
                    <a:bodyPr/>
                    <a:lstStyle/>
                    <a:p>
                      <a:pPr algn="r" fontAlgn="b"/>
                      <a:r>
                        <a:rPr lang="en-US" sz="1400" b="0" i="0" u="none" strike="noStrike" dirty="0" err="1" smtClean="0">
                          <a:solidFill>
                            <a:srgbClr val="000000"/>
                          </a:solidFill>
                          <a:latin typeface="Calibri"/>
                        </a:rPr>
                        <a:t>z</a:t>
                      </a:r>
                      <a:r>
                        <a:rPr lang="en-US" sz="1400" b="0" i="0" u="none" strike="noStrike" baseline="-25000" dirty="0" err="1" smtClean="0">
                          <a:solidFill>
                            <a:srgbClr val="000000"/>
                          </a:solidFill>
                          <a:latin typeface="Calibri"/>
                        </a:rPr>
                        <a:t>targ,up</a:t>
                      </a:r>
                      <a:r>
                        <a:rPr lang="en-US" sz="1400" b="0" i="0" u="none" strike="noStrike" baseline="-25000" dirty="0" smtClean="0">
                          <a:solidFill>
                            <a:srgbClr val="000000"/>
                          </a:solidFill>
                          <a:latin typeface="Calibri"/>
                        </a:rPr>
                        <a:t> </a:t>
                      </a:r>
                      <a:r>
                        <a:rPr lang="en-US" sz="1400" b="0" i="0" u="none" strike="noStrike" dirty="0">
                          <a:solidFill>
                            <a:srgbClr val="000000"/>
                          </a:solidFill>
                          <a:latin typeface="Calibri"/>
                        </a:rPr>
                        <a:t>=</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latin typeface="Calibri"/>
                        </a:rPr>
                        <a:t>-75</a:t>
                      </a:r>
                    </a:p>
                  </a:txBody>
                  <a:tcPr marL="9525" marR="9525" marT="9525" marB="0" anchor="b">
                    <a:lnL>
                      <a:noFill/>
                    </a:lnL>
                    <a:lnR>
                      <a:noFill/>
                    </a:lnR>
                    <a:lnT>
                      <a:noFill/>
                    </a:lnT>
                    <a:lnB>
                      <a:noFill/>
                    </a:lnB>
                  </a:tcPr>
                </a:tc>
                <a:tc>
                  <a:txBody>
                    <a:bodyPr/>
                    <a:lstStyle/>
                    <a:p>
                      <a:pPr algn="l" fontAlgn="b"/>
                      <a:r>
                        <a:rPr lang="en-US" sz="1400" b="0" i="0" u="none" strike="noStrike">
                          <a:solidFill>
                            <a:srgbClr val="000000"/>
                          </a:solidFill>
                          <a:latin typeface="Calibri"/>
                        </a:rPr>
                        <a:t>cm</a:t>
                      </a:r>
                    </a:p>
                  </a:txBody>
                  <a:tcPr marL="9525" marR="9525" marT="9525" marB="0" anchor="b">
                    <a:lnL>
                      <a:noFill/>
                    </a:lnL>
                    <a:lnR>
                      <a:noFill/>
                    </a:lnR>
                    <a:lnT>
                      <a:noFill/>
                    </a:lnT>
                    <a:lnB>
                      <a:noFill/>
                    </a:lnB>
                  </a:tcPr>
                </a:tc>
              </a:tr>
              <a:tr h="253085">
                <a:tc>
                  <a:txBody>
                    <a:bodyPr/>
                    <a:lstStyle/>
                    <a:p>
                      <a:pPr algn="r" fontAlgn="b"/>
                      <a:r>
                        <a:rPr lang="en-US" sz="1400" b="0" i="0" u="none" strike="noStrike" dirty="0" err="1" smtClean="0">
                          <a:solidFill>
                            <a:srgbClr val="000000"/>
                          </a:solidFill>
                          <a:latin typeface="Calibri"/>
                        </a:rPr>
                        <a:t>z</a:t>
                      </a:r>
                      <a:r>
                        <a:rPr lang="en-US" sz="1400" b="0" i="0" u="none" strike="noStrike" baseline="-25000" dirty="0" err="1" smtClean="0">
                          <a:solidFill>
                            <a:srgbClr val="000000"/>
                          </a:solidFill>
                          <a:latin typeface="Calibri"/>
                        </a:rPr>
                        <a:t>targ,center</a:t>
                      </a:r>
                      <a:r>
                        <a:rPr lang="en-US" sz="1400" b="0" i="0" u="none" strike="noStrike" baseline="-25000" dirty="0" smtClean="0">
                          <a:solidFill>
                            <a:srgbClr val="000000"/>
                          </a:solidFill>
                          <a:latin typeface="Calibri"/>
                        </a:rPr>
                        <a:t> </a:t>
                      </a:r>
                      <a:r>
                        <a:rPr lang="en-US" sz="1400" b="0" i="0" u="none" strike="noStrike" dirty="0">
                          <a:solidFill>
                            <a:srgbClr val="000000"/>
                          </a:solidFill>
                          <a:latin typeface="Calibri"/>
                        </a:rPr>
                        <a:t>=</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0</a:t>
                      </a:r>
                    </a:p>
                  </a:txBody>
                  <a:tcPr marL="9525" marR="9525" marT="9525" marB="0" anchor="b">
                    <a:lnL>
                      <a:noFill/>
                    </a:lnL>
                    <a:lnR>
                      <a:noFill/>
                    </a:lnR>
                    <a:lnT>
                      <a:noFill/>
                    </a:lnT>
                    <a:lnB>
                      <a:noFill/>
                    </a:lnB>
                  </a:tcPr>
                </a:tc>
                <a:tc>
                  <a:txBody>
                    <a:bodyPr/>
                    <a:lstStyle/>
                    <a:p>
                      <a:pPr algn="l" fontAlgn="b"/>
                      <a:r>
                        <a:rPr lang="en-US" sz="1400" b="0" i="0" u="none" strike="noStrike">
                          <a:solidFill>
                            <a:srgbClr val="000000"/>
                          </a:solidFill>
                          <a:latin typeface="Calibri"/>
                        </a:rPr>
                        <a:t>cm</a:t>
                      </a:r>
                    </a:p>
                  </a:txBody>
                  <a:tcPr marL="9525" marR="9525" marT="9525" marB="0" anchor="b">
                    <a:lnL>
                      <a:noFill/>
                    </a:lnL>
                    <a:lnR>
                      <a:noFill/>
                    </a:lnR>
                    <a:lnT>
                      <a:noFill/>
                    </a:lnT>
                    <a:lnB>
                      <a:noFill/>
                    </a:lnB>
                  </a:tcPr>
                </a:tc>
              </a:tr>
              <a:tr h="228600">
                <a:tc>
                  <a:txBody>
                    <a:bodyPr/>
                    <a:lstStyle/>
                    <a:p>
                      <a:pPr algn="r" fontAlgn="b"/>
                      <a:r>
                        <a:rPr lang="en-US" sz="1400" b="0" i="0" u="none" strike="noStrike" dirty="0" err="1" smtClean="0">
                          <a:solidFill>
                            <a:srgbClr val="000000"/>
                          </a:solidFill>
                          <a:latin typeface="Calibri"/>
                        </a:rPr>
                        <a:t>z</a:t>
                      </a:r>
                      <a:r>
                        <a:rPr lang="en-US" sz="1400" b="0" i="0" u="none" strike="noStrike" baseline="-25000" dirty="0" err="1" smtClean="0">
                          <a:solidFill>
                            <a:srgbClr val="000000"/>
                          </a:solidFill>
                          <a:latin typeface="Calibri"/>
                        </a:rPr>
                        <a:t>targ,down</a:t>
                      </a:r>
                      <a:r>
                        <a:rPr lang="en-US" sz="1400" b="0" i="0" u="none" strike="noStrike" dirty="0" smtClean="0">
                          <a:solidFill>
                            <a:srgbClr val="000000"/>
                          </a:solidFill>
                          <a:latin typeface="Calibri"/>
                        </a:rPr>
                        <a:t> </a:t>
                      </a:r>
                      <a:r>
                        <a:rPr lang="en-US" sz="1400" b="0" i="0" u="none" strike="noStrike" dirty="0">
                          <a:solidFill>
                            <a:srgbClr val="000000"/>
                          </a:solidFill>
                          <a:latin typeface="Calibri"/>
                        </a:rPr>
                        <a:t>=</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latin typeface="Calibri"/>
                        </a:rPr>
                        <a:t>75</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latin typeface="Calibri"/>
                        </a:rPr>
                        <a:t>cm</a:t>
                      </a:r>
                    </a:p>
                  </a:txBody>
                  <a:tcPr marL="9525" marR="9525" marT="9525" marB="0" anchor="b">
                    <a:lnL>
                      <a:noFill/>
                    </a:lnL>
                    <a:lnR>
                      <a:noFill/>
                    </a:lnR>
                    <a:lnT>
                      <a:noFill/>
                    </a:lnT>
                    <a:lnB>
                      <a:noFill/>
                    </a:lnB>
                  </a:tcPr>
                </a:tc>
              </a:tr>
              <a:tr h="172300">
                <a:tc>
                  <a:txBody>
                    <a:bodyPr/>
                    <a:lstStyle/>
                    <a:p>
                      <a:pPr algn="r" fontAlgn="b"/>
                      <a:endParaRPr lang="en-US" sz="14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latin typeface="Calibri"/>
                      </a:endParaRPr>
                    </a:p>
                  </a:txBody>
                  <a:tcPr marL="9525" marR="9525" marT="9525" marB="0" anchor="b">
                    <a:lnL>
                      <a:noFill/>
                    </a:lnL>
                    <a:lnR>
                      <a:noFill/>
                    </a:lnR>
                    <a:lnT>
                      <a:noFill/>
                    </a:lnT>
                    <a:lnB>
                      <a:noFill/>
                    </a:lnB>
                  </a:tcPr>
                </a:tc>
              </a:tr>
              <a:tr h="230785">
                <a:tc>
                  <a:txBody>
                    <a:bodyPr/>
                    <a:lstStyle/>
                    <a:p>
                      <a:pPr algn="r" fontAlgn="b"/>
                      <a:r>
                        <a:rPr lang="el-GR" sz="1400" b="0" i="0" u="none" strike="noStrike" dirty="0" smtClean="0">
                          <a:solidFill>
                            <a:srgbClr val="000000"/>
                          </a:solidFill>
                          <a:latin typeface="Calibri"/>
                        </a:rPr>
                        <a:t>θ</a:t>
                      </a:r>
                      <a:r>
                        <a:rPr lang="en-US" sz="1400" b="0" i="0" u="none" strike="noStrike" baseline="-25000" dirty="0" smtClean="0">
                          <a:solidFill>
                            <a:srgbClr val="000000"/>
                          </a:solidFill>
                          <a:latin typeface="Calibri"/>
                        </a:rPr>
                        <a:t>low</a:t>
                      </a:r>
                      <a:r>
                        <a:rPr lang="en-US" sz="1400" b="0" i="0" u="none" strike="noStrike" dirty="0" smtClean="0">
                          <a:solidFill>
                            <a:srgbClr val="000000"/>
                          </a:solidFill>
                          <a:latin typeface="Calibri"/>
                        </a:rPr>
                        <a:t> </a:t>
                      </a:r>
                      <a:r>
                        <a:rPr lang="en-US" sz="1400" b="0" i="0" u="none" strike="noStrike" dirty="0">
                          <a:solidFill>
                            <a:srgbClr val="000000"/>
                          </a:solidFill>
                          <a:latin typeface="Calibri"/>
                        </a:rPr>
                        <a:t>=</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5.5</a:t>
                      </a:r>
                    </a:p>
                  </a:txBody>
                  <a:tcPr marL="9525" marR="9525" marT="9525" marB="0" anchor="b">
                    <a:lnL>
                      <a:noFill/>
                    </a:lnL>
                    <a:lnR>
                      <a:noFill/>
                    </a:lnR>
                    <a:lnT>
                      <a:noFill/>
                    </a:lnT>
                    <a:lnB>
                      <a:noFill/>
                    </a:lnB>
                  </a:tcPr>
                </a:tc>
                <a:tc>
                  <a:txBody>
                    <a:bodyPr/>
                    <a:lstStyle/>
                    <a:p>
                      <a:pPr algn="l" fontAlgn="b"/>
                      <a:r>
                        <a:rPr lang="en-US" sz="1400" b="0" i="0" u="none" strike="noStrike">
                          <a:solidFill>
                            <a:srgbClr val="000000"/>
                          </a:solidFill>
                          <a:latin typeface="Calibri"/>
                        </a:rPr>
                        <a:t>mrad</a:t>
                      </a:r>
                    </a:p>
                  </a:txBody>
                  <a:tcPr marL="9525" marR="9525" marT="9525" marB="0" anchor="b">
                    <a:lnL>
                      <a:noFill/>
                    </a:lnL>
                    <a:lnR>
                      <a:noFill/>
                    </a:lnR>
                    <a:lnT>
                      <a:noFill/>
                    </a:lnT>
                    <a:lnB>
                      <a:noFill/>
                    </a:lnB>
                  </a:tcPr>
                </a:tc>
              </a:tr>
              <a:tr h="230785">
                <a:tc>
                  <a:txBody>
                    <a:bodyPr/>
                    <a:lstStyle/>
                    <a:p>
                      <a:pPr algn="r" fontAlgn="b"/>
                      <a:r>
                        <a:rPr lang="el-GR" sz="1400" b="0" i="0" u="none" strike="noStrike" dirty="0" smtClean="0">
                          <a:solidFill>
                            <a:srgbClr val="000000"/>
                          </a:solidFill>
                          <a:latin typeface="Calibri"/>
                        </a:rPr>
                        <a:t>θ</a:t>
                      </a:r>
                      <a:r>
                        <a:rPr lang="en-US" sz="1400" b="0" i="0" u="none" strike="noStrike" baseline="-25000" dirty="0" smtClean="0">
                          <a:solidFill>
                            <a:srgbClr val="000000"/>
                          </a:solidFill>
                          <a:latin typeface="Calibri"/>
                        </a:rPr>
                        <a:t>high</a:t>
                      </a:r>
                      <a:r>
                        <a:rPr lang="en-US" sz="1400" b="0" i="0" u="none" strike="noStrike" dirty="0" smtClean="0">
                          <a:solidFill>
                            <a:srgbClr val="000000"/>
                          </a:solidFill>
                          <a:latin typeface="Calibri"/>
                        </a:rPr>
                        <a:t> </a:t>
                      </a:r>
                      <a:r>
                        <a:rPr lang="en-US" sz="1400" b="0" i="0" u="none" strike="noStrike" dirty="0">
                          <a:solidFill>
                            <a:srgbClr val="000000"/>
                          </a:solidFill>
                          <a:latin typeface="Calibri"/>
                        </a:rPr>
                        <a:t>=</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latin typeface="Calibri"/>
                        </a:rPr>
                        <a:t>17</a:t>
                      </a:r>
                    </a:p>
                  </a:txBody>
                  <a:tcPr marL="9525" marR="9525" marT="9525" marB="0" anchor="b">
                    <a:lnL>
                      <a:noFill/>
                    </a:lnL>
                    <a:lnR>
                      <a:noFill/>
                    </a:lnR>
                    <a:lnT>
                      <a:noFill/>
                    </a:lnT>
                    <a:lnB>
                      <a:noFill/>
                    </a:lnB>
                  </a:tcPr>
                </a:tc>
                <a:tc>
                  <a:txBody>
                    <a:bodyPr/>
                    <a:lstStyle/>
                    <a:p>
                      <a:pPr algn="l" fontAlgn="b"/>
                      <a:r>
                        <a:rPr lang="en-US" sz="1400" b="0" i="0" u="none" strike="noStrike" dirty="0" err="1">
                          <a:solidFill>
                            <a:srgbClr val="000000"/>
                          </a:solidFill>
                          <a:latin typeface="Calibri"/>
                        </a:rPr>
                        <a:t>mrad</a:t>
                      </a:r>
                      <a:endParaRPr lang="en-US" sz="1400" b="0" i="0" u="none" strike="noStrike" dirty="0">
                        <a:solidFill>
                          <a:srgbClr val="000000"/>
                        </a:solidFill>
                        <a:latin typeface="Calibri"/>
                      </a:endParaRPr>
                    </a:p>
                  </a:txBody>
                  <a:tcPr marL="9525" marR="9525" marT="9525" marB="0" anchor="b">
                    <a:lnL>
                      <a:noFill/>
                    </a:lnL>
                    <a:lnR>
                      <a:noFill/>
                    </a:lnR>
                    <a:lnT>
                      <a:noFill/>
                    </a:lnT>
                    <a:lnB>
                      <a:noFill/>
                    </a:lnB>
                  </a:tcPr>
                </a:tc>
              </a:tr>
            </a:tbl>
          </a:graphicData>
        </a:graphic>
      </p:graphicFrame>
      <p:graphicFrame>
        <p:nvGraphicFramePr>
          <p:cNvPr id="16" name="Table 15"/>
          <p:cNvGraphicFramePr>
            <a:graphicFrameLocks noGrp="1"/>
          </p:cNvGraphicFramePr>
          <p:nvPr/>
        </p:nvGraphicFramePr>
        <p:xfrm>
          <a:off x="2819400" y="5181600"/>
          <a:ext cx="1524000" cy="533400"/>
        </p:xfrm>
        <a:graphic>
          <a:graphicData uri="http://schemas.openxmlformats.org/drawingml/2006/table">
            <a:tbl>
              <a:tblPr/>
              <a:tblGrid>
                <a:gridCol w="609600"/>
                <a:gridCol w="562708"/>
                <a:gridCol w="351692"/>
              </a:tblGrid>
              <a:tr h="266700">
                <a:tc>
                  <a:txBody>
                    <a:bodyPr/>
                    <a:lstStyle/>
                    <a:p>
                      <a:pPr algn="l" fontAlgn="b"/>
                      <a:r>
                        <a:rPr lang="en-US" sz="1400" b="0" i="0" u="none" strike="noStrike" dirty="0" err="1" smtClean="0">
                          <a:solidFill>
                            <a:srgbClr val="000000"/>
                          </a:solidFill>
                          <a:latin typeface="Calibri"/>
                        </a:rPr>
                        <a:t>R</a:t>
                      </a:r>
                      <a:r>
                        <a:rPr lang="en-US" sz="1400" b="0" i="0" u="none" strike="noStrike" baseline="-25000" dirty="0" err="1" smtClean="0">
                          <a:solidFill>
                            <a:srgbClr val="000000"/>
                          </a:solidFill>
                          <a:latin typeface="Calibri"/>
                        </a:rPr>
                        <a:t>inner</a:t>
                      </a:r>
                      <a:r>
                        <a:rPr lang="en-US" sz="1400" b="0" i="0" u="none" strike="noStrike" dirty="0" smtClean="0">
                          <a:solidFill>
                            <a:srgbClr val="000000"/>
                          </a:solidFill>
                          <a:latin typeface="Calibri"/>
                        </a:rPr>
                        <a:t> </a:t>
                      </a:r>
                      <a:r>
                        <a:rPr lang="en-US" sz="1400" b="0" i="0" u="none" strike="noStrike" dirty="0">
                          <a:solidFill>
                            <a:srgbClr val="000000"/>
                          </a:solidFill>
                          <a:latin typeface="Calibri"/>
                        </a:rPr>
                        <a:t>=</a:t>
                      </a:r>
                    </a:p>
                  </a:txBody>
                  <a:tcPr marL="9525" marR="9525" marT="9525" marB="0" anchor="b">
                    <a:lnL>
                      <a:noFill/>
                    </a:lnL>
                    <a:lnR>
                      <a:noFill/>
                    </a:lnR>
                    <a:lnT>
                      <a:noFill/>
                    </a:lnT>
                    <a:lnB>
                      <a:noFill/>
                    </a:lnB>
                  </a:tcPr>
                </a:tc>
                <a:tc>
                  <a:txBody>
                    <a:bodyPr/>
                    <a:lstStyle/>
                    <a:p>
                      <a:pPr algn="r" fontAlgn="b"/>
                      <a:r>
                        <a:rPr lang="en-US" sz="1400" b="0" i="0" u="none" strike="noStrike" dirty="0" smtClean="0">
                          <a:solidFill>
                            <a:srgbClr val="000000"/>
                          </a:solidFill>
                          <a:latin typeface="Calibri"/>
                        </a:rPr>
                        <a:t>3.658</a:t>
                      </a:r>
                      <a:endParaRPr lang="en-US" sz="14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r>
                        <a:rPr lang="en-US" sz="1400" b="0" i="0" u="none" strike="noStrike" dirty="0" smtClean="0">
                          <a:solidFill>
                            <a:srgbClr val="000000"/>
                          </a:solidFill>
                          <a:latin typeface="Calibri"/>
                        </a:rPr>
                        <a:t>cm</a:t>
                      </a:r>
                      <a:endParaRPr lang="en-US" sz="1400" b="0" i="0" u="none" strike="noStrike" dirty="0">
                        <a:solidFill>
                          <a:srgbClr val="000000"/>
                        </a:solidFill>
                        <a:latin typeface="Calibri"/>
                      </a:endParaRPr>
                    </a:p>
                  </a:txBody>
                  <a:tcPr marL="9525" marR="9525" marT="9525" marB="0" anchor="b">
                    <a:lnL>
                      <a:noFill/>
                    </a:lnL>
                    <a:lnR>
                      <a:noFill/>
                    </a:lnR>
                    <a:lnT>
                      <a:noFill/>
                    </a:lnT>
                    <a:lnB>
                      <a:noFill/>
                    </a:lnB>
                  </a:tcPr>
                </a:tc>
              </a:tr>
              <a:tr h="266700">
                <a:tc>
                  <a:txBody>
                    <a:bodyPr/>
                    <a:lstStyle/>
                    <a:p>
                      <a:pPr algn="l" fontAlgn="b"/>
                      <a:r>
                        <a:rPr lang="en-US" sz="1400" b="0" i="0" u="none" strike="noStrike" dirty="0" smtClean="0">
                          <a:solidFill>
                            <a:srgbClr val="000000"/>
                          </a:solidFill>
                          <a:latin typeface="Calibri"/>
                        </a:rPr>
                        <a:t>R</a:t>
                      </a:r>
                      <a:r>
                        <a:rPr lang="en-US" sz="1400" b="0" i="0" u="none" strike="noStrike" baseline="-25000" dirty="0" smtClean="0">
                          <a:solidFill>
                            <a:srgbClr val="000000"/>
                          </a:solidFill>
                          <a:latin typeface="Calibri"/>
                        </a:rPr>
                        <a:t>outer</a:t>
                      </a:r>
                      <a:r>
                        <a:rPr lang="en-US" sz="1400" b="0" i="0" u="none" strike="noStrike" dirty="0" smtClean="0">
                          <a:solidFill>
                            <a:srgbClr val="000000"/>
                          </a:solidFill>
                          <a:latin typeface="Calibri"/>
                        </a:rPr>
                        <a:t> </a:t>
                      </a:r>
                      <a:r>
                        <a:rPr lang="en-US" sz="1400" b="0" i="0" u="none" strike="noStrike" dirty="0">
                          <a:solidFill>
                            <a:srgbClr val="000000"/>
                          </a:solidFill>
                          <a:latin typeface="Calibri"/>
                        </a:rPr>
                        <a:t>=</a:t>
                      </a:r>
                    </a:p>
                  </a:txBody>
                  <a:tcPr marL="9525" marR="9525" marT="9525" marB="0" anchor="b">
                    <a:lnL>
                      <a:noFill/>
                    </a:lnL>
                    <a:lnR>
                      <a:noFill/>
                    </a:lnR>
                    <a:lnT>
                      <a:noFill/>
                    </a:lnT>
                    <a:lnB>
                      <a:noFill/>
                    </a:lnB>
                  </a:tcPr>
                </a:tc>
                <a:tc>
                  <a:txBody>
                    <a:bodyPr/>
                    <a:lstStyle/>
                    <a:p>
                      <a:pPr algn="r" fontAlgn="b"/>
                      <a:r>
                        <a:rPr lang="en-US" sz="1400" b="0" i="0" u="none" strike="noStrike" dirty="0" smtClean="0">
                          <a:solidFill>
                            <a:srgbClr val="000000"/>
                          </a:solidFill>
                          <a:latin typeface="Calibri"/>
                        </a:rPr>
                        <a:t>11.306</a:t>
                      </a:r>
                      <a:endParaRPr lang="en-US" sz="14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r>
                        <a:rPr lang="en-US" sz="1400" b="0" i="0" u="none" strike="noStrike" dirty="0" smtClean="0">
                          <a:solidFill>
                            <a:srgbClr val="000000"/>
                          </a:solidFill>
                          <a:latin typeface="Calibri"/>
                        </a:rPr>
                        <a:t>cm</a:t>
                      </a:r>
                      <a:endParaRPr lang="en-US" sz="1400" b="0" i="0" u="none" strike="noStrike" dirty="0">
                        <a:solidFill>
                          <a:srgbClr val="000000"/>
                        </a:solidFill>
                        <a:latin typeface="Calibri"/>
                      </a:endParaRPr>
                    </a:p>
                  </a:txBody>
                  <a:tcPr marL="9525" marR="9525" marT="9525" marB="0" anchor="b">
                    <a:lnL>
                      <a:noFill/>
                    </a:lnL>
                    <a:lnR>
                      <a:noFill/>
                    </a:lnR>
                    <a:lnT>
                      <a:noFill/>
                    </a:lnT>
                    <a:lnB>
                      <a:noFill/>
                    </a:lnB>
                  </a:tcPr>
                </a:tc>
              </a:tr>
            </a:tbl>
          </a:graphicData>
        </a:graphic>
      </p:graphicFrame>
      <p:graphicFrame>
        <p:nvGraphicFramePr>
          <p:cNvPr id="17" name="Table 16"/>
          <p:cNvGraphicFramePr>
            <a:graphicFrameLocks noGrp="1"/>
          </p:cNvGraphicFramePr>
          <p:nvPr/>
        </p:nvGraphicFramePr>
        <p:xfrm>
          <a:off x="5029200" y="5029200"/>
          <a:ext cx="4038600" cy="891540"/>
        </p:xfrm>
        <a:graphic>
          <a:graphicData uri="http://schemas.openxmlformats.org/drawingml/2006/table">
            <a:tbl>
              <a:tblPr/>
              <a:tblGrid>
                <a:gridCol w="685800"/>
                <a:gridCol w="576261"/>
                <a:gridCol w="711045"/>
                <a:gridCol w="46193"/>
                <a:gridCol w="888493"/>
                <a:gridCol w="565404"/>
                <a:gridCol w="565404"/>
              </a:tblGrid>
              <a:tr h="190500">
                <a:tc gridSpan="3">
                  <a:txBody>
                    <a:bodyPr/>
                    <a:lstStyle/>
                    <a:p>
                      <a:pPr algn="l" fontAlgn="b"/>
                      <a:r>
                        <a:rPr lang="en-US" sz="1400" b="0" i="0" u="none" strike="noStrike" dirty="0">
                          <a:solidFill>
                            <a:srgbClr val="000000"/>
                          </a:solidFill>
                          <a:latin typeface="Calibri"/>
                        </a:rPr>
                        <a:t>From </a:t>
                      </a:r>
                      <a:r>
                        <a:rPr lang="en-US" sz="1400" b="0" i="0" u="none" strike="noStrike" dirty="0" smtClean="0">
                          <a:solidFill>
                            <a:srgbClr val="000000"/>
                          </a:solidFill>
                          <a:latin typeface="Calibri"/>
                        </a:rPr>
                        <a:t>center:</a:t>
                      </a:r>
                      <a:endParaRPr lang="en-US" sz="1400" b="0" i="0" u="none" strike="noStrike" dirty="0">
                        <a:solidFill>
                          <a:srgbClr val="000000"/>
                        </a:solidFill>
                        <a:latin typeface="Calibri"/>
                      </a:endParaRPr>
                    </a:p>
                  </a:txBody>
                  <a:tcPr marL="9525" marR="9525" marT="9525" marB="0" anchor="b">
                    <a:lnL>
                      <a:noFill/>
                    </a:lnL>
                    <a:lnR>
                      <a:noFill/>
                    </a:lnR>
                    <a:lnT>
                      <a:noFill/>
                    </a:lnT>
                    <a:lnB>
                      <a:noFill/>
                    </a:lnB>
                  </a:tcPr>
                </a:tc>
                <a:tc hMerge="1">
                  <a:txBody>
                    <a:bodyPr/>
                    <a:lstStyle/>
                    <a:p>
                      <a:endParaRPr lang="en-US"/>
                    </a:p>
                  </a:txBody>
                  <a:tcPr/>
                </a:tc>
                <a:tc hMerge="1">
                  <a:txBody>
                    <a:bodyPr/>
                    <a:lstStyle/>
                    <a:p>
                      <a:pPr algn="l" fontAlgn="b"/>
                      <a:endParaRPr lang="en-US" sz="11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latin typeface="Calibri"/>
                      </a:endParaRPr>
                    </a:p>
                  </a:txBody>
                  <a:tcPr marL="9525" marR="9525" marT="9525" marB="0" anchor="b">
                    <a:lnL>
                      <a:noFill/>
                    </a:lnL>
                    <a:lnR>
                      <a:noFill/>
                    </a:lnR>
                    <a:lnT>
                      <a:noFill/>
                    </a:lnT>
                    <a:lnB>
                      <a:noFill/>
                    </a:lnB>
                  </a:tcPr>
                </a:tc>
                <a:tc gridSpan="3">
                  <a:txBody>
                    <a:bodyPr/>
                    <a:lstStyle/>
                    <a:p>
                      <a:pPr algn="l" fontAlgn="b"/>
                      <a:r>
                        <a:rPr lang="en-US" sz="1400" b="0" i="0" u="none" strike="noStrike" dirty="0">
                          <a:solidFill>
                            <a:srgbClr val="000000"/>
                          </a:solidFill>
                          <a:latin typeface="Calibri"/>
                        </a:rPr>
                        <a:t>From downstream:</a:t>
                      </a:r>
                    </a:p>
                  </a:txBody>
                  <a:tcPr marL="9525" marR="9525" marT="9525" marB="0" anchor="b">
                    <a:lnL>
                      <a:noFill/>
                    </a:lnL>
                    <a:lnR>
                      <a:noFill/>
                    </a:lnR>
                    <a:lnT>
                      <a:noFill/>
                    </a:lnT>
                    <a:lnB>
                      <a:noFill/>
                    </a:lnB>
                  </a:tcPr>
                </a:tc>
                <a:tc hMerge="1">
                  <a:txBody>
                    <a:bodyPr/>
                    <a:lstStyle/>
                    <a:p>
                      <a:endParaRPr lang="en-US"/>
                    </a:p>
                  </a:txBody>
                  <a:tcPr/>
                </a:tc>
                <a:tc hMerge="1">
                  <a:txBody>
                    <a:bodyPr/>
                    <a:lstStyle/>
                    <a:p>
                      <a:pPr algn="l" fontAlgn="b"/>
                      <a:endParaRPr lang="en-US" sz="1100" b="0" i="0" u="none" strike="noStrike" dirty="0">
                        <a:solidFill>
                          <a:srgbClr val="000000"/>
                        </a:solidFill>
                        <a:latin typeface="Calibri"/>
                      </a:endParaRPr>
                    </a:p>
                  </a:txBody>
                  <a:tcPr marL="9525" marR="9525" marT="9525" marB="0" anchor="b">
                    <a:lnL>
                      <a:noFill/>
                    </a:lnL>
                    <a:lnR>
                      <a:noFill/>
                    </a:lnR>
                    <a:lnT>
                      <a:noFill/>
                    </a:lnT>
                    <a:lnB>
                      <a:noFill/>
                    </a:lnB>
                  </a:tcPr>
                </a:tc>
              </a:tr>
              <a:tr h="190500">
                <a:tc>
                  <a:txBody>
                    <a:bodyPr/>
                    <a:lstStyle/>
                    <a:p>
                      <a:pPr algn="l" fontAlgn="b"/>
                      <a:endParaRPr lang="en-US" sz="14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latin typeface="Calibri"/>
                      </a:endParaRPr>
                    </a:p>
                  </a:txBody>
                  <a:tcPr marL="9525" marR="9525" marT="9525" marB="0" anchor="b">
                    <a:lnL>
                      <a:noFill/>
                    </a:lnL>
                    <a:lnR>
                      <a:noFill/>
                    </a:lnR>
                    <a:lnT>
                      <a:noFill/>
                    </a:lnT>
                    <a:lnB>
                      <a:noFill/>
                    </a:lnB>
                  </a:tcPr>
                </a:tc>
              </a:tr>
              <a:tr h="190500">
                <a:tc>
                  <a:txBody>
                    <a:bodyPr/>
                    <a:lstStyle/>
                    <a:p>
                      <a:pPr algn="r" fontAlgn="b"/>
                      <a:r>
                        <a:rPr lang="el-GR" sz="1400" b="0" i="0" u="none" strike="noStrike" dirty="0" smtClean="0">
                          <a:solidFill>
                            <a:srgbClr val="000000"/>
                          </a:solidFill>
                          <a:latin typeface="Calibri"/>
                        </a:rPr>
                        <a:t>θ</a:t>
                      </a:r>
                      <a:r>
                        <a:rPr lang="en-US" sz="1400" b="0" i="0" u="none" strike="noStrike" baseline="-25000" dirty="0" err="1" smtClean="0">
                          <a:solidFill>
                            <a:srgbClr val="000000"/>
                          </a:solidFill>
                          <a:latin typeface="Calibri"/>
                        </a:rPr>
                        <a:t>low,cen</a:t>
                      </a:r>
                      <a:r>
                        <a:rPr lang="en-US" sz="1400" b="0" i="0" u="none" strike="noStrike" dirty="0" smtClean="0">
                          <a:solidFill>
                            <a:srgbClr val="000000"/>
                          </a:solidFill>
                          <a:latin typeface="Calibri"/>
                        </a:rPr>
                        <a:t> </a:t>
                      </a:r>
                      <a:r>
                        <a:rPr lang="en-US" sz="1400" b="0" i="0" u="none" strike="noStrike" dirty="0">
                          <a:solidFill>
                            <a:srgbClr val="000000"/>
                          </a:solidFill>
                          <a:latin typeface="Calibri"/>
                        </a:rPr>
                        <a:t>=</a:t>
                      </a:r>
                    </a:p>
                  </a:txBody>
                  <a:tcPr marL="9525" marR="9525" marT="9525" marB="0" anchor="b">
                    <a:lnL>
                      <a:noFill/>
                    </a:lnL>
                    <a:lnR>
                      <a:noFill/>
                    </a:lnR>
                    <a:lnT>
                      <a:noFill/>
                    </a:lnT>
                    <a:lnB>
                      <a:noFill/>
                    </a:lnB>
                  </a:tcPr>
                </a:tc>
                <a:tc>
                  <a:txBody>
                    <a:bodyPr/>
                    <a:lstStyle/>
                    <a:p>
                      <a:pPr algn="r" fontAlgn="b"/>
                      <a:r>
                        <a:rPr lang="en-US" sz="1400" b="0" i="0" u="none" strike="noStrike" dirty="0" smtClean="0">
                          <a:solidFill>
                            <a:srgbClr val="000000"/>
                          </a:solidFill>
                          <a:latin typeface="Calibri"/>
                        </a:rPr>
                        <a:t>6.200</a:t>
                      </a:r>
                      <a:endParaRPr lang="en-US" sz="14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r>
                        <a:rPr lang="en-US" sz="1400" b="0" i="0" u="none" strike="noStrike" dirty="0" err="1">
                          <a:solidFill>
                            <a:srgbClr val="000000"/>
                          </a:solidFill>
                          <a:latin typeface="Calibri"/>
                        </a:rPr>
                        <a:t>mrads</a:t>
                      </a:r>
                      <a:endParaRPr lang="en-US" sz="14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r" fontAlgn="b"/>
                      <a:r>
                        <a:rPr lang="el-GR" sz="1400" b="0" i="0" u="none" strike="noStrike" dirty="0" smtClean="0">
                          <a:solidFill>
                            <a:srgbClr val="000000"/>
                          </a:solidFill>
                          <a:latin typeface="Calibri"/>
                        </a:rPr>
                        <a:t>θ</a:t>
                      </a:r>
                      <a:r>
                        <a:rPr lang="en-US" sz="1400" b="0" i="0" u="none" strike="noStrike" baseline="-25000" dirty="0" err="1" smtClean="0">
                          <a:solidFill>
                            <a:srgbClr val="000000"/>
                          </a:solidFill>
                          <a:latin typeface="Calibri"/>
                        </a:rPr>
                        <a:t>low,down</a:t>
                      </a:r>
                      <a:r>
                        <a:rPr lang="en-US" sz="1400" b="0" i="0" u="none" strike="noStrike" dirty="0" smtClean="0">
                          <a:solidFill>
                            <a:srgbClr val="000000"/>
                          </a:solidFill>
                          <a:latin typeface="Calibri"/>
                        </a:rPr>
                        <a:t> </a:t>
                      </a:r>
                      <a:r>
                        <a:rPr lang="en-US" sz="1400" b="0" i="0" u="none" strike="noStrike" dirty="0">
                          <a:solidFill>
                            <a:srgbClr val="000000"/>
                          </a:solidFill>
                          <a:latin typeface="Calibri"/>
                        </a:rPr>
                        <a:t>=</a:t>
                      </a:r>
                    </a:p>
                  </a:txBody>
                  <a:tcPr marL="9525" marR="9525" marT="9525" marB="0" anchor="b">
                    <a:lnL>
                      <a:noFill/>
                    </a:lnL>
                    <a:lnR>
                      <a:noFill/>
                    </a:lnR>
                    <a:lnT>
                      <a:noFill/>
                    </a:lnT>
                    <a:lnB>
                      <a:noFill/>
                    </a:lnB>
                  </a:tcPr>
                </a:tc>
                <a:tc>
                  <a:txBody>
                    <a:bodyPr/>
                    <a:lstStyle/>
                    <a:p>
                      <a:pPr algn="r" fontAlgn="b"/>
                      <a:r>
                        <a:rPr lang="en-US" sz="1400" b="0" i="0" u="none" strike="noStrike" dirty="0" smtClean="0">
                          <a:solidFill>
                            <a:srgbClr val="000000"/>
                          </a:solidFill>
                          <a:latin typeface="Calibri"/>
                        </a:rPr>
                        <a:t>7.102</a:t>
                      </a:r>
                      <a:endParaRPr lang="en-US" sz="14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r>
                        <a:rPr lang="en-US" sz="1400" b="0" i="0" u="none" strike="noStrike" dirty="0" err="1">
                          <a:solidFill>
                            <a:srgbClr val="000000"/>
                          </a:solidFill>
                          <a:latin typeface="Calibri"/>
                        </a:rPr>
                        <a:t>mrads</a:t>
                      </a:r>
                      <a:endParaRPr lang="en-US" sz="1400" b="0" i="0" u="none" strike="noStrike" dirty="0">
                        <a:solidFill>
                          <a:srgbClr val="000000"/>
                        </a:solidFill>
                        <a:latin typeface="Calibri"/>
                      </a:endParaRPr>
                    </a:p>
                  </a:txBody>
                  <a:tcPr marL="9525" marR="9525" marT="9525" marB="0" anchor="b">
                    <a:lnL>
                      <a:noFill/>
                    </a:lnL>
                    <a:lnR>
                      <a:noFill/>
                    </a:lnR>
                    <a:lnT>
                      <a:noFill/>
                    </a:lnT>
                    <a:lnB>
                      <a:noFill/>
                    </a:lnB>
                  </a:tcPr>
                </a:tc>
              </a:tr>
              <a:tr h="190500">
                <a:tc>
                  <a:txBody>
                    <a:bodyPr/>
                    <a:lstStyle/>
                    <a:p>
                      <a:pPr algn="r" fontAlgn="b"/>
                      <a:r>
                        <a:rPr lang="el-GR" sz="1400" b="0" i="0" u="none" strike="noStrike" dirty="0" smtClean="0">
                          <a:solidFill>
                            <a:srgbClr val="000000"/>
                          </a:solidFill>
                          <a:latin typeface="Calibri"/>
                        </a:rPr>
                        <a:t>θ</a:t>
                      </a:r>
                      <a:r>
                        <a:rPr lang="en-US" sz="1400" b="0" i="0" u="none" strike="noStrike" baseline="-25000" dirty="0" err="1" smtClean="0">
                          <a:solidFill>
                            <a:srgbClr val="000000"/>
                          </a:solidFill>
                          <a:latin typeface="Calibri"/>
                        </a:rPr>
                        <a:t>high,cen</a:t>
                      </a:r>
                      <a:r>
                        <a:rPr lang="en-US" sz="1400" b="0" i="0" u="none" strike="noStrike" dirty="0" smtClean="0">
                          <a:solidFill>
                            <a:srgbClr val="000000"/>
                          </a:solidFill>
                          <a:latin typeface="Calibri"/>
                        </a:rPr>
                        <a:t> </a:t>
                      </a:r>
                      <a:r>
                        <a:rPr lang="en-US" sz="1400" b="0" i="0" u="none" strike="noStrike" dirty="0">
                          <a:solidFill>
                            <a:srgbClr val="000000"/>
                          </a:solidFill>
                          <a:latin typeface="Calibri"/>
                        </a:rPr>
                        <a:t>=</a:t>
                      </a:r>
                    </a:p>
                  </a:txBody>
                  <a:tcPr marL="9525" marR="9525" marT="9525" marB="0" anchor="b">
                    <a:lnL>
                      <a:noFill/>
                    </a:lnL>
                    <a:lnR>
                      <a:noFill/>
                    </a:lnR>
                    <a:lnT>
                      <a:noFill/>
                    </a:lnT>
                    <a:lnB>
                      <a:noFill/>
                    </a:lnB>
                  </a:tcPr>
                </a:tc>
                <a:tc>
                  <a:txBody>
                    <a:bodyPr/>
                    <a:lstStyle/>
                    <a:p>
                      <a:pPr algn="r" fontAlgn="b"/>
                      <a:r>
                        <a:rPr lang="en-US" sz="1400" b="0" i="0" u="none" strike="noStrike" dirty="0" smtClean="0">
                          <a:solidFill>
                            <a:srgbClr val="000000"/>
                          </a:solidFill>
                          <a:latin typeface="Calibri"/>
                        </a:rPr>
                        <a:t>19.161</a:t>
                      </a:r>
                      <a:endParaRPr lang="en-US" sz="14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r>
                        <a:rPr lang="en-US" sz="1400" b="0" i="0" u="none" strike="noStrike" dirty="0" err="1">
                          <a:solidFill>
                            <a:srgbClr val="000000"/>
                          </a:solidFill>
                          <a:latin typeface="Calibri"/>
                        </a:rPr>
                        <a:t>mrads</a:t>
                      </a:r>
                      <a:endParaRPr lang="en-US" sz="14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r" fontAlgn="b"/>
                      <a:r>
                        <a:rPr lang="el-GR" sz="1400" b="0" i="0" u="none" strike="noStrike" dirty="0" smtClean="0">
                          <a:solidFill>
                            <a:srgbClr val="000000"/>
                          </a:solidFill>
                          <a:latin typeface="Calibri"/>
                        </a:rPr>
                        <a:t>θ</a:t>
                      </a:r>
                      <a:r>
                        <a:rPr lang="en-US" sz="1400" b="0" i="0" u="none" strike="noStrike" baseline="-25000" dirty="0" err="1" smtClean="0">
                          <a:solidFill>
                            <a:srgbClr val="000000"/>
                          </a:solidFill>
                          <a:latin typeface="Calibri"/>
                        </a:rPr>
                        <a:t>high,down</a:t>
                      </a:r>
                      <a:r>
                        <a:rPr lang="en-US" sz="1400" b="0" i="0" u="none" strike="noStrike" dirty="0" smtClean="0">
                          <a:solidFill>
                            <a:srgbClr val="000000"/>
                          </a:solidFill>
                          <a:latin typeface="Calibri"/>
                        </a:rPr>
                        <a:t> </a:t>
                      </a:r>
                      <a:r>
                        <a:rPr lang="en-US" sz="1400" b="0" i="0" u="none" strike="noStrike" dirty="0">
                          <a:solidFill>
                            <a:srgbClr val="000000"/>
                          </a:solidFill>
                          <a:latin typeface="Calibri"/>
                        </a:rPr>
                        <a:t>=</a:t>
                      </a:r>
                    </a:p>
                  </a:txBody>
                  <a:tcPr marL="9525" marR="9525" marT="9525" marB="0" anchor="b">
                    <a:lnL>
                      <a:noFill/>
                    </a:lnL>
                    <a:lnR>
                      <a:noFill/>
                    </a:lnR>
                    <a:lnT>
                      <a:noFill/>
                    </a:lnT>
                    <a:lnB>
                      <a:noFill/>
                    </a:lnB>
                  </a:tcPr>
                </a:tc>
                <a:tc>
                  <a:txBody>
                    <a:bodyPr/>
                    <a:lstStyle/>
                    <a:p>
                      <a:pPr algn="r" fontAlgn="b"/>
                      <a:r>
                        <a:rPr lang="en-US" sz="1400" b="0" i="0" u="none" strike="noStrike" dirty="0" smtClean="0">
                          <a:solidFill>
                            <a:srgbClr val="000000"/>
                          </a:solidFill>
                          <a:latin typeface="Calibri"/>
                        </a:rPr>
                        <a:t>21.950</a:t>
                      </a:r>
                      <a:endParaRPr lang="en-US" sz="14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r>
                        <a:rPr lang="en-US" sz="1400" b="0" i="0" u="none" strike="noStrike" dirty="0" err="1">
                          <a:solidFill>
                            <a:srgbClr val="000000"/>
                          </a:solidFill>
                          <a:latin typeface="Calibri"/>
                        </a:rPr>
                        <a:t>mrads</a:t>
                      </a:r>
                      <a:endParaRPr lang="en-US" sz="1400" b="0" i="0" u="none" strike="noStrike" dirty="0">
                        <a:solidFill>
                          <a:srgbClr val="000000"/>
                        </a:solidFill>
                        <a:latin typeface="Calibri"/>
                      </a:endParaRPr>
                    </a:p>
                  </a:txBody>
                  <a:tcPr marL="9525" marR="9525" marT="9525" marB="0" anchor="b">
                    <a:lnL>
                      <a:noFill/>
                    </a:lnL>
                    <a:lnR>
                      <a:noFill/>
                    </a:lnR>
                    <a:lnT>
                      <a:noFill/>
                    </a:lnT>
                    <a:lnB>
                      <a:noFill/>
                    </a:lnB>
                  </a:tcPr>
                </a:tc>
              </a:tr>
            </a:tbl>
          </a:graphicData>
        </a:graphic>
      </p:graphicFrame>
      <p:sp>
        <p:nvSpPr>
          <p:cNvPr id="18" name="Right Arrow 17"/>
          <p:cNvSpPr/>
          <p:nvPr/>
        </p:nvSpPr>
        <p:spPr>
          <a:xfrm>
            <a:off x="1905000" y="5257800"/>
            <a:ext cx="7620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a:off x="4343400" y="5257800"/>
            <a:ext cx="7620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28600" y="228600"/>
            <a:ext cx="3832396" cy="646331"/>
          </a:xfrm>
          <a:prstGeom prst="rect">
            <a:avLst/>
          </a:prstGeom>
          <a:noFill/>
        </p:spPr>
        <p:txBody>
          <a:bodyPr wrap="none" rtlCol="0">
            <a:spAutoFit/>
          </a:bodyPr>
          <a:lstStyle/>
          <a:p>
            <a:r>
              <a:rPr lang="en-US" sz="3600" dirty="0" smtClean="0"/>
              <a:t>Finite Target Effects</a:t>
            </a:r>
            <a:endParaRPr lang="en-US" sz="3600" dirty="0"/>
          </a:p>
        </p:txBody>
      </p:sp>
      <p:sp>
        <p:nvSpPr>
          <p:cNvPr id="21" name="TextBox 20"/>
          <p:cNvSpPr txBox="1"/>
          <p:nvPr/>
        </p:nvSpPr>
        <p:spPr>
          <a:xfrm>
            <a:off x="7239000" y="1981200"/>
            <a:ext cx="635110" cy="369332"/>
          </a:xfrm>
          <a:prstGeom prst="rect">
            <a:avLst/>
          </a:prstGeom>
          <a:noFill/>
        </p:spPr>
        <p:txBody>
          <a:bodyPr wrap="none" rtlCol="0">
            <a:spAutoFit/>
          </a:bodyPr>
          <a:lstStyle/>
          <a:p>
            <a:r>
              <a:rPr lang="en-US" dirty="0" err="1" smtClean="0"/>
              <a:t>R</a:t>
            </a:r>
            <a:r>
              <a:rPr lang="en-US" baseline="-25000" dirty="0" err="1" smtClean="0"/>
              <a:t>inner</a:t>
            </a:r>
            <a:endParaRPr lang="en-US" baseline="-25000" dirty="0"/>
          </a:p>
        </p:txBody>
      </p:sp>
      <p:sp>
        <p:nvSpPr>
          <p:cNvPr id="22" name="TextBox 21"/>
          <p:cNvSpPr txBox="1"/>
          <p:nvPr/>
        </p:nvSpPr>
        <p:spPr>
          <a:xfrm>
            <a:off x="5068669" y="468868"/>
            <a:ext cx="646331" cy="369332"/>
          </a:xfrm>
          <a:prstGeom prst="rect">
            <a:avLst/>
          </a:prstGeom>
          <a:noFill/>
        </p:spPr>
        <p:txBody>
          <a:bodyPr wrap="none" rtlCol="0">
            <a:spAutoFit/>
          </a:bodyPr>
          <a:lstStyle/>
          <a:p>
            <a:r>
              <a:rPr lang="en-US" dirty="0" smtClean="0"/>
              <a:t>R</a:t>
            </a:r>
            <a:r>
              <a:rPr lang="en-US" baseline="-25000" dirty="0" smtClean="0"/>
              <a:t>outer</a:t>
            </a:r>
            <a:endParaRPr lang="en-US" baseline="-25000" dirty="0"/>
          </a:p>
        </p:txBody>
      </p:sp>
      <p:cxnSp>
        <p:nvCxnSpPr>
          <p:cNvPr id="24" name="Straight Arrow Connector 23"/>
          <p:cNvCxnSpPr/>
          <p:nvPr/>
        </p:nvCxnSpPr>
        <p:spPr>
          <a:xfrm>
            <a:off x="5486400" y="838200"/>
            <a:ext cx="838200" cy="457200"/>
          </a:xfrm>
          <a:prstGeom prst="straightConnector1">
            <a:avLst/>
          </a:prstGeom>
          <a:ln w="15875">
            <a:tailEnd type="stealth"/>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0800000">
            <a:off x="6400800" y="1752600"/>
            <a:ext cx="876300" cy="381000"/>
          </a:xfrm>
          <a:prstGeom prst="straightConnector1">
            <a:avLst/>
          </a:prstGeom>
          <a:ln w="15875">
            <a:tailEnd type="stealth"/>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1905000" y="3733800"/>
            <a:ext cx="152400" cy="152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5" name="TextBox 34"/>
          <p:cNvSpPr txBox="1"/>
          <p:nvPr/>
        </p:nvSpPr>
        <p:spPr>
          <a:xfrm>
            <a:off x="2971783" y="3810000"/>
            <a:ext cx="914417" cy="369332"/>
          </a:xfrm>
          <a:prstGeom prst="rect">
            <a:avLst/>
          </a:prstGeom>
          <a:noFill/>
        </p:spPr>
        <p:txBody>
          <a:bodyPr wrap="none" rtlCol="0">
            <a:spAutoFit/>
          </a:bodyPr>
          <a:lstStyle/>
          <a:p>
            <a:r>
              <a:rPr lang="en-US" dirty="0" err="1" smtClean="0"/>
              <a:t>z</a:t>
            </a:r>
            <a:r>
              <a:rPr lang="en-US" baseline="-25000" dirty="0" err="1" smtClean="0"/>
              <a:t>targ,down</a:t>
            </a:r>
            <a:endParaRPr lang="en-US" baseline="-25000" dirty="0"/>
          </a:p>
        </p:txBody>
      </p:sp>
      <p:sp>
        <p:nvSpPr>
          <p:cNvPr id="36" name="TextBox 35"/>
          <p:cNvSpPr txBox="1"/>
          <p:nvPr/>
        </p:nvSpPr>
        <p:spPr>
          <a:xfrm>
            <a:off x="457200" y="3810000"/>
            <a:ext cx="722634" cy="369332"/>
          </a:xfrm>
          <a:prstGeom prst="rect">
            <a:avLst/>
          </a:prstGeom>
          <a:noFill/>
        </p:spPr>
        <p:txBody>
          <a:bodyPr wrap="none" rtlCol="0">
            <a:spAutoFit/>
          </a:bodyPr>
          <a:lstStyle/>
          <a:p>
            <a:r>
              <a:rPr lang="en-US" dirty="0" err="1" smtClean="0"/>
              <a:t>z</a:t>
            </a:r>
            <a:r>
              <a:rPr lang="en-US" baseline="-25000" dirty="0" err="1" smtClean="0"/>
              <a:t>targ,up</a:t>
            </a:r>
            <a:endParaRPr lang="en-US" baseline="-25000" dirty="0"/>
          </a:p>
        </p:txBody>
      </p:sp>
      <p:sp>
        <p:nvSpPr>
          <p:cNvPr id="37" name="TextBox 36"/>
          <p:cNvSpPr txBox="1"/>
          <p:nvPr/>
        </p:nvSpPr>
        <p:spPr>
          <a:xfrm>
            <a:off x="1524000" y="3810000"/>
            <a:ext cx="963212" cy="369332"/>
          </a:xfrm>
          <a:prstGeom prst="rect">
            <a:avLst/>
          </a:prstGeom>
          <a:noFill/>
        </p:spPr>
        <p:txBody>
          <a:bodyPr wrap="none" rtlCol="0">
            <a:spAutoFit/>
          </a:bodyPr>
          <a:lstStyle/>
          <a:p>
            <a:r>
              <a:rPr lang="en-US" dirty="0" err="1" smtClean="0"/>
              <a:t>z</a:t>
            </a:r>
            <a:r>
              <a:rPr lang="en-US" baseline="-25000" dirty="0" err="1" smtClean="0"/>
              <a:t>targ,center</a:t>
            </a:r>
            <a:endParaRPr lang="en-US" baseline="-25000" dirty="0"/>
          </a:p>
        </p:txBody>
      </p:sp>
      <p:sp>
        <p:nvSpPr>
          <p:cNvPr id="38" name="TextBox 37"/>
          <p:cNvSpPr txBox="1"/>
          <p:nvPr/>
        </p:nvSpPr>
        <p:spPr>
          <a:xfrm>
            <a:off x="8305800" y="914400"/>
            <a:ext cx="720710" cy="369332"/>
          </a:xfrm>
          <a:prstGeom prst="rect">
            <a:avLst/>
          </a:prstGeom>
          <a:noFill/>
        </p:spPr>
        <p:txBody>
          <a:bodyPr wrap="none" rtlCol="0">
            <a:spAutoFit/>
          </a:bodyPr>
          <a:lstStyle/>
          <a:p>
            <a:r>
              <a:rPr lang="el-GR" dirty="0" smtClean="0"/>
              <a:t>θ</a:t>
            </a:r>
            <a:r>
              <a:rPr lang="en-US" baseline="-25000" dirty="0" err="1" smtClean="0"/>
              <a:t>low,up</a:t>
            </a:r>
            <a:endParaRPr lang="en-US" baseline="-25000" dirty="0"/>
          </a:p>
        </p:txBody>
      </p:sp>
      <p:sp>
        <p:nvSpPr>
          <p:cNvPr id="39" name="TextBox 38"/>
          <p:cNvSpPr txBox="1"/>
          <p:nvPr/>
        </p:nvSpPr>
        <p:spPr>
          <a:xfrm>
            <a:off x="8001000" y="-76200"/>
            <a:ext cx="912494" cy="369332"/>
          </a:xfrm>
          <a:prstGeom prst="rect">
            <a:avLst/>
          </a:prstGeom>
          <a:noFill/>
        </p:spPr>
        <p:txBody>
          <a:bodyPr wrap="none" rtlCol="0">
            <a:spAutoFit/>
          </a:bodyPr>
          <a:lstStyle/>
          <a:p>
            <a:r>
              <a:rPr lang="el-GR" dirty="0" smtClean="0"/>
              <a:t>θ</a:t>
            </a:r>
            <a:r>
              <a:rPr lang="en-US" baseline="-25000" dirty="0" err="1" smtClean="0"/>
              <a:t>low,down</a:t>
            </a:r>
            <a:endParaRPr lang="en-US" baseline="-25000" dirty="0"/>
          </a:p>
        </p:txBody>
      </p:sp>
      <p:sp>
        <p:nvSpPr>
          <p:cNvPr id="40" name="TextBox 39"/>
          <p:cNvSpPr txBox="1"/>
          <p:nvPr/>
        </p:nvSpPr>
        <p:spPr>
          <a:xfrm>
            <a:off x="8369429" y="381000"/>
            <a:ext cx="774571" cy="369332"/>
          </a:xfrm>
          <a:prstGeom prst="rect">
            <a:avLst/>
          </a:prstGeom>
          <a:noFill/>
        </p:spPr>
        <p:txBody>
          <a:bodyPr wrap="none" rtlCol="0">
            <a:spAutoFit/>
          </a:bodyPr>
          <a:lstStyle/>
          <a:p>
            <a:r>
              <a:rPr lang="el-GR" dirty="0" smtClean="0"/>
              <a:t>θ</a:t>
            </a:r>
            <a:r>
              <a:rPr lang="en-US" baseline="-25000" dirty="0" err="1" smtClean="0"/>
              <a:t>high,up</a:t>
            </a:r>
            <a:endParaRPr lang="en-US" baseline="-25000" dirty="0"/>
          </a:p>
        </p:txBody>
      </p:sp>
      <p:sp>
        <p:nvSpPr>
          <p:cNvPr id="41" name="TextBox 40"/>
          <p:cNvSpPr txBox="1"/>
          <p:nvPr/>
        </p:nvSpPr>
        <p:spPr>
          <a:xfrm>
            <a:off x="6858000" y="0"/>
            <a:ext cx="966355" cy="369332"/>
          </a:xfrm>
          <a:prstGeom prst="rect">
            <a:avLst/>
          </a:prstGeom>
          <a:noFill/>
        </p:spPr>
        <p:txBody>
          <a:bodyPr wrap="none" rtlCol="0">
            <a:spAutoFit/>
          </a:bodyPr>
          <a:lstStyle/>
          <a:p>
            <a:r>
              <a:rPr lang="el-GR" dirty="0" smtClean="0"/>
              <a:t>θ</a:t>
            </a:r>
            <a:r>
              <a:rPr lang="en-US" baseline="-25000" dirty="0" err="1" smtClean="0"/>
              <a:t>high,down</a:t>
            </a:r>
            <a:endParaRPr lang="en-US" baseline="-25000" dirty="0"/>
          </a:p>
        </p:txBody>
      </p:sp>
      <p:sp>
        <p:nvSpPr>
          <p:cNvPr id="28" name="TextBox 27"/>
          <p:cNvSpPr txBox="1"/>
          <p:nvPr/>
        </p:nvSpPr>
        <p:spPr>
          <a:xfrm>
            <a:off x="304800" y="1295400"/>
            <a:ext cx="3352800" cy="646331"/>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smtClean="0"/>
              <a:t>Assume 5.5 </a:t>
            </a:r>
            <a:r>
              <a:rPr lang="en-US" dirty="0" err="1" smtClean="0"/>
              <a:t>mrads</a:t>
            </a:r>
            <a:r>
              <a:rPr lang="en-US" dirty="0" smtClean="0"/>
              <a:t> at upstream end of target, instead of center</a:t>
            </a:r>
            <a:endParaRPr lang="en-US" dirty="0"/>
          </a:p>
        </p:txBody>
      </p:sp>
      <p:grpSp>
        <p:nvGrpSpPr>
          <p:cNvPr id="29" name="Group 18"/>
          <p:cNvGrpSpPr>
            <a:grpSpLocks/>
          </p:cNvGrpSpPr>
          <p:nvPr/>
        </p:nvGrpSpPr>
        <p:grpSpPr bwMode="auto">
          <a:xfrm>
            <a:off x="6247276" y="2402150"/>
            <a:ext cx="2759075" cy="2492375"/>
            <a:chOff x="552" y="2559"/>
            <a:chExt cx="1637" cy="1580"/>
          </a:xfrm>
        </p:grpSpPr>
        <p:pic>
          <p:nvPicPr>
            <p:cNvPr id="30" name="Picture 19"/>
            <p:cNvPicPr>
              <a:picLocks noChangeAspect="1" noChangeArrowheads="1"/>
            </p:cNvPicPr>
            <p:nvPr/>
          </p:nvPicPr>
          <p:blipFill>
            <a:blip r:embed="rId2">
              <a:extLst>
                <a:ext uri="{28A0092B-C50C-407E-A947-70E740481C1C}">
                  <a14:useLocalDpi xmlns:a14="http://schemas.microsoft.com/office/drawing/2010/main" val="0"/>
                </a:ext>
              </a:extLst>
            </a:blip>
            <a:srcRect l="6250" t="11635" r="10902" b="19678"/>
            <a:stretch>
              <a:fillRect/>
            </a:stretch>
          </p:blipFill>
          <p:spPr bwMode="auto">
            <a:xfrm>
              <a:off x="552" y="2620"/>
              <a:ext cx="1637" cy="1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xt Box 20"/>
            <p:cNvSpPr txBox="1">
              <a:spLocks noChangeArrowheads="1"/>
            </p:cNvSpPr>
            <p:nvPr/>
          </p:nvSpPr>
          <p:spPr bwMode="auto">
            <a:xfrm>
              <a:off x="674" y="2559"/>
              <a:ext cx="1373" cy="19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solidFill>
                    <a:srgbClr val="008000"/>
                  </a:solidFill>
                  <a:latin typeface="Comic Sans MS" panose="030F0702030302020204" pitchFamily="66" charset="0"/>
                </a:rPr>
                <a:t> Expected Q</a:t>
              </a:r>
              <a:r>
                <a:rPr lang="en-US" altLang="en-US" sz="1400" baseline="30000">
                  <a:solidFill>
                    <a:srgbClr val="008000"/>
                  </a:solidFill>
                  <a:latin typeface="Comic Sans MS" panose="030F0702030302020204" pitchFamily="66" charset="0"/>
                </a:rPr>
                <a:t>2 </a:t>
              </a:r>
              <a:r>
                <a:rPr lang="en-US" altLang="en-US" sz="1400">
                  <a:solidFill>
                    <a:srgbClr val="008000"/>
                  </a:solidFill>
                  <a:latin typeface="Comic Sans MS" panose="030F0702030302020204" pitchFamily="66" charset="0"/>
                </a:rPr>
                <a:t>distribution</a:t>
              </a:r>
              <a:endParaRPr lang="en-US" altLang="en-US" sz="1600">
                <a:solidFill>
                  <a:srgbClr val="008000"/>
                </a:solidFill>
                <a:latin typeface="Comic Sans MS" panose="030F0702030302020204" pitchFamily="66" charset="0"/>
              </a:endParaRPr>
            </a:p>
          </p:txBody>
        </p:sp>
      </p:grpSp>
      <p:sp>
        <p:nvSpPr>
          <p:cNvPr id="32" name="TextBox 31"/>
          <p:cNvSpPr txBox="1"/>
          <p:nvPr/>
        </p:nvSpPr>
        <p:spPr>
          <a:xfrm>
            <a:off x="186431" y="2024109"/>
            <a:ext cx="2471895" cy="923330"/>
          </a:xfrm>
          <a:prstGeom prst="rect">
            <a:avLst/>
          </a:prstGeom>
          <a:noFill/>
        </p:spPr>
        <p:txBody>
          <a:bodyPr wrap="none" rtlCol="0">
            <a:spAutoFit/>
          </a:bodyPr>
          <a:lstStyle/>
          <a:p>
            <a:r>
              <a:rPr lang="en-US" dirty="0" smtClean="0"/>
              <a:t>Collimator precision</a:t>
            </a:r>
          </a:p>
          <a:p>
            <a:r>
              <a:rPr lang="en-US" dirty="0" smtClean="0"/>
              <a:t>Magnet stability</a:t>
            </a:r>
          </a:p>
          <a:p>
            <a:r>
              <a:rPr lang="en-US" dirty="0" smtClean="0"/>
              <a:t>Tracking measurements</a:t>
            </a:r>
          </a:p>
        </p:txBody>
      </p:sp>
      <p:sp>
        <p:nvSpPr>
          <p:cNvPr id="2" name="Date Placeholder 1"/>
          <p:cNvSpPr>
            <a:spLocks noGrp="1"/>
          </p:cNvSpPr>
          <p:nvPr>
            <p:ph type="dt" sz="half" idx="10"/>
          </p:nvPr>
        </p:nvSpPr>
        <p:spPr/>
        <p:txBody>
          <a:bodyPr/>
          <a:lstStyle/>
          <a:p>
            <a:r>
              <a:rPr lang="en-US" smtClean="0">
                <a:solidFill>
                  <a:prstClr val="black"/>
                </a:solidFill>
              </a:rPr>
              <a:t>June 1-19, 2015</a:t>
            </a:r>
            <a:endParaRPr lang="en-CA" dirty="0">
              <a:solidFill>
                <a:prstClr val="black"/>
              </a:solidFill>
            </a:endParaRPr>
          </a:p>
        </p:txBody>
      </p:sp>
      <p:sp>
        <p:nvSpPr>
          <p:cNvPr id="3" name="Footer Placeholder 2"/>
          <p:cNvSpPr>
            <a:spLocks noGrp="1"/>
          </p:cNvSpPr>
          <p:nvPr>
            <p:ph type="ftr" sz="quarter" idx="11"/>
          </p:nvPr>
        </p:nvSpPr>
        <p:spPr/>
        <p:txBody>
          <a:bodyPr/>
          <a:lstStyle/>
          <a:p>
            <a:r>
              <a:rPr lang="en-US" smtClean="0">
                <a:solidFill>
                  <a:prstClr val="black"/>
                </a:solidFill>
              </a:rPr>
              <a:t>HUGS</a:t>
            </a:r>
            <a:endParaRPr lang="en-CA" dirty="0" smtClean="0">
              <a:solidFill>
                <a:prstClr val="black"/>
              </a:solidFill>
            </a:endParaRPr>
          </a:p>
        </p:txBody>
      </p:sp>
      <p:sp>
        <p:nvSpPr>
          <p:cNvPr id="10" name="Slide Number Placeholder 9"/>
          <p:cNvSpPr>
            <a:spLocks noGrp="1"/>
          </p:cNvSpPr>
          <p:nvPr>
            <p:ph type="sldNum" sz="quarter" idx="12"/>
          </p:nvPr>
        </p:nvSpPr>
        <p:spPr/>
        <p:txBody>
          <a:bodyPr/>
          <a:lstStyle/>
          <a:p>
            <a:fld id="{DA118E06-5FBC-4A7F-98A9-FD3F00BABDBC}" type="slidenum">
              <a:rPr lang="en-CA" smtClean="0"/>
              <a:pPr/>
              <a:t>1</a:t>
            </a:fld>
            <a:endParaRPr lang="en-CA" dirty="0"/>
          </a:p>
        </p:txBody>
      </p:sp>
    </p:spTree>
    <p:extLst>
      <p:ext uri="{BB962C8B-B14F-4D97-AF65-F5344CB8AC3E}">
        <p14:creationId xmlns:p14="http://schemas.microsoft.com/office/powerpoint/2010/main" val="241614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PVES</a:t>
            </a:r>
            <a:endParaRPr lang="en-CA" dirty="0"/>
          </a:p>
        </p:txBody>
      </p:sp>
      <p:sp>
        <p:nvSpPr>
          <p:cNvPr id="3" name="Subtitle 2"/>
          <p:cNvSpPr>
            <a:spLocks noGrp="1"/>
          </p:cNvSpPr>
          <p:nvPr>
            <p:ph type="subTitle" idx="1"/>
          </p:nvPr>
        </p:nvSpPr>
        <p:spPr/>
        <p:txBody>
          <a:bodyPr>
            <a:normAutofit/>
          </a:bodyPr>
          <a:lstStyle/>
          <a:p>
            <a:r>
              <a:rPr lang="en-US" sz="2800" dirty="0" err="1" smtClean="0"/>
              <a:t>Ancilliary</a:t>
            </a:r>
            <a:r>
              <a:rPr lang="en-US" sz="2800" dirty="0" smtClean="0"/>
              <a:t> measurements</a:t>
            </a:r>
            <a:endParaRPr lang="en-CA" sz="2800" dirty="0"/>
          </a:p>
        </p:txBody>
      </p:sp>
    </p:spTree>
    <p:extLst>
      <p:ext uri="{BB962C8B-B14F-4D97-AF65-F5344CB8AC3E}">
        <p14:creationId xmlns:p14="http://schemas.microsoft.com/office/powerpoint/2010/main" val="36766610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Other measurements</a:t>
            </a:r>
            <a:endParaRPr lang="en-CA" dirty="0"/>
          </a:p>
        </p:txBody>
      </p:sp>
      <p:sp>
        <p:nvSpPr>
          <p:cNvPr id="3" name="Date Placeholder 2"/>
          <p:cNvSpPr>
            <a:spLocks noGrp="1"/>
          </p:cNvSpPr>
          <p:nvPr>
            <p:ph type="dt" sz="half" idx="10"/>
          </p:nvPr>
        </p:nvSpPr>
        <p:spPr/>
        <p:txBody>
          <a:bodyPr/>
          <a:lstStyle/>
          <a:p>
            <a:r>
              <a:rPr lang="en-US" smtClean="0">
                <a:solidFill>
                  <a:prstClr val="black"/>
                </a:solidFill>
              </a:rPr>
              <a:t>June 1-19, 2015</a:t>
            </a:r>
            <a:endParaRPr lang="en-CA"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HUGS</a:t>
            </a:r>
            <a:endParaRPr lang="en-CA" dirty="0" smtClean="0">
              <a:solidFill>
                <a:prstClr val="black"/>
              </a:solidFill>
            </a:endParaRPr>
          </a:p>
        </p:txBody>
      </p:sp>
      <p:sp>
        <p:nvSpPr>
          <p:cNvPr id="2" name="TextBox 1"/>
          <p:cNvSpPr txBox="1"/>
          <p:nvPr/>
        </p:nvSpPr>
        <p:spPr>
          <a:xfrm>
            <a:off x="124287" y="1189607"/>
            <a:ext cx="8730275" cy="369332"/>
          </a:xfrm>
          <a:prstGeom prst="rect">
            <a:avLst/>
          </a:prstGeom>
          <a:noFill/>
        </p:spPr>
        <p:txBody>
          <a:bodyPr wrap="none" rtlCol="0">
            <a:spAutoFit/>
          </a:bodyPr>
          <a:lstStyle/>
          <a:p>
            <a:r>
              <a:rPr lang="en-US" dirty="0" smtClean="0"/>
              <a:t>Measurements made to understand the systematic uncertainties also have physics interest</a:t>
            </a:r>
            <a:endParaRPr lang="en-CA" dirty="0"/>
          </a:p>
        </p:txBody>
      </p:sp>
      <p:sp>
        <p:nvSpPr>
          <p:cNvPr id="5" name="TextBox 4"/>
          <p:cNvSpPr txBox="1"/>
          <p:nvPr/>
        </p:nvSpPr>
        <p:spPr>
          <a:xfrm>
            <a:off x="506027" y="2132119"/>
            <a:ext cx="6213560" cy="2585323"/>
          </a:xfrm>
          <a:prstGeom prst="rect">
            <a:avLst/>
          </a:prstGeom>
          <a:noFill/>
        </p:spPr>
        <p:txBody>
          <a:bodyPr wrap="none" rtlCol="0">
            <a:spAutoFit/>
          </a:bodyPr>
          <a:lstStyle/>
          <a:p>
            <a:pPr marL="285750" indent="-285750">
              <a:buFont typeface="Arial" panose="020B0604020202020204" pitchFamily="34" charset="0"/>
              <a:buChar char="•"/>
            </a:pPr>
            <a:r>
              <a:rPr lang="en-US" dirty="0" smtClean="0"/>
              <a:t>Transverse asymmetries for signal reaction</a:t>
            </a:r>
          </a:p>
          <a:p>
            <a:pPr marL="285750" indent="-285750">
              <a:buFont typeface="Arial" panose="020B0604020202020204" pitchFamily="34" charset="0"/>
              <a:buChar char="•"/>
            </a:pPr>
            <a:r>
              <a:rPr lang="en-US" dirty="0" smtClean="0"/>
              <a:t>Asymmetry of target backgrounds </a:t>
            </a:r>
          </a:p>
          <a:p>
            <a:pPr marL="742950" lvl="1" indent="-285750">
              <a:buFont typeface="Arial" panose="020B0604020202020204" pitchFamily="34" charset="0"/>
              <a:buChar char="•"/>
            </a:pPr>
            <a:r>
              <a:rPr lang="en-US" dirty="0"/>
              <a:t>Carbon </a:t>
            </a:r>
            <a:r>
              <a:rPr lang="en-US" dirty="0" smtClean="0"/>
              <a:t>longitudinal</a:t>
            </a:r>
          </a:p>
          <a:p>
            <a:pPr marL="742950" lvl="1" indent="-285750">
              <a:buFont typeface="Arial" panose="020B0604020202020204" pitchFamily="34" charset="0"/>
              <a:buChar char="•"/>
            </a:pPr>
            <a:r>
              <a:rPr lang="en-US" dirty="0" smtClean="0"/>
              <a:t>Carbon transverse</a:t>
            </a:r>
          </a:p>
          <a:p>
            <a:pPr marL="742950" lvl="1" indent="-285750">
              <a:buFont typeface="Arial" panose="020B0604020202020204" pitchFamily="34" charset="0"/>
              <a:buChar char="•"/>
            </a:pPr>
            <a:r>
              <a:rPr lang="en-US" dirty="0" smtClean="0"/>
              <a:t>Aluminum longitudinal</a:t>
            </a:r>
          </a:p>
          <a:p>
            <a:pPr marL="742950" lvl="1" indent="-285750">
              <a:buFont typeface="Arial" panose="020B0604020202020204" pitchFamily="34" charset="0"/>
              <a:buChar char="•"/>
            </a:pPr>
            <a:r>
              <a:rPr lang="en-US" dirty="0" smtClean="0"/>
              <a:t>Aluminum transverse</a:t>
            </a:r>
          </a:p>
          <a:p>
            <a:pPr marL="285750" indent="-285750">
              <a:buFont typeface="Arial" panose="020B0604020202020204" pitchFamily="34" charset="0"/>
              <a:buChar char="•"/>
            </a:pPr>
            <a:r>
              <a:rPr lang="en-US" dirty="0" smtClean="0"/>
              <a:t>Delta production/inelastic asymmetries</a:t>
            </a:r>
          </a:p>
          <a:p>
            <a:pPr marL="285750" indent="-285750">
              <a:buFont typeface="Arial" panose="020B0604020202020204" pitchFamily="34" charset="0"/>
              <a:buChar char="•"/>
            </a:pPr>
            <a:r>
              <a:rPr lang="en-US" dirty="0" smtClean="0"/>
              <a:t>Pion production asymmetries</a:t>
            </a:r>
          </a:p>
          <a:p>
            <a:pPr marL="285750" indent="-285750">
              <a:buFont typeface="Arial" panose="020B0604020202020204" pitchFamily="34" charset="0"/>
              <a:buChar char="•"/>
            </a:pPr>
            <a:r>
              <a:rPr lang="en-US" dirty="0" smtClean="0"/>
              <a:t>Measurements at non-optimal energies for main experiment</a:t>
            </a:r>
            <a:endParaRPr lang="en-CA" dirty="0"/>
          </a:p>
        </p:txBody>
      </p:sp>
      <p:sp>
        <p:nvSpPr>
          <p:cNvPr id="8" name="Slide Number Placeholder 7"/>
          <p:cNvSpPr>
            <a:spLocks noGrp="1"/>
          </p:cNvSpPr>
          <p:nvPr>
            <p:ph type="sldNum" sz="quarter" idx="12"/>
          </p:nvPr>
        </p:nvSpPr>
        <p:spPr/>
        <p:txBody>
          <a:bodyPr/>
          <a:lstStyle/>
          <a:p>
            <a:fld id="{DA118E06-5FBC-4A7F-98A9-FD3F00BABDBC}" type="slidenum">
              <a:rPr lang="en-CA" smtClean="0"/>
              <a:pPr/>
              <a:t>11</a:t>
            </a:fld>
            <a:endParaRPr lang="en-CA" dirty="0"/>
          </a:p>
        </p:txBody>
      </p:sp>
    </p:spTree>
    <p:extLst>
      <p:ext uri="{BB962C8B-B14F-4D97-AF65-F5344CB8AC3E}">
        <p14:creationId xmlns:p14="http://schemas.microsoft.com/office/powerpoint/2010/main" val="12975052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Grp="1" noChangeArrowheads="1"/>
          </p:cNvSpPr>
          <p:nvPr>
            <p:ph type="title"/>
          </p:nvPr>
        </p:nvSpPr>
        <p:spPr>
          <a:ln/>
        </p:spPr>
        <p:txBody>
          <a:bodyPr/>
          <a:lstStyle/>
          <a:p>
            <a:r>
              <a:rPr lang="en-US" dirty="0"/>
              <a:t>Ancillary Measurements</a:t>
            </a:r>
          </a:p>
        </p:txBody>
      </p:sp>
      <p:sp>
        <p:nvSpPr>
          <p:cNvPr id="4" name="Date Placeholder 3"/>
          <p:cNvSpPr>
            <a:spLocks noGrp="1"/>
          </p:cNvSpPr>
          <p:nvPr>
            <p:ph type="dt" sz="half" idx="10"/>
          </p:nvPr>
        </p:nvSpPr>
        <p:spPr/>
        <p:txBody>
          <a:bodyPr/>
          <a:lstStyle/>
          <a:p>
            <a:r>
              <a:rPr lang="en-US" smtClean="0">
                <a:solidFill>
                  <a:prstClr val="black"/>
                </a:solidFill>
              </a:rPr>
              <a:t>June 1-19, 2015</a:t>
            </a:r>
            <a:endParaRPr lang="en-US">
              <a:solidFill>
                <a:prstClr val="black"/>
              </a:solidFill>
            </a:endParaRPr>
          </a:p>
        </p:txBody>
      </p:sp>
      <p:sp>
        <p:nvSpPr>
          <p:cNvPr id="2" name="Footer Placeholder 1"/>
          <p:cNvSpPr>
            <a:spLocks noGrp="1"/>
          </p:cNvSpPr>
          <p:nvPr>
            <p:ph type="ftr" sz="quarter" idx="11"/>
          </p:nvPr>
        </p:nvSpPr>
        <p:spPr/>
        <p:txBody>
          <a:bodyPr/>
          <a:lstStyle/>
          <a:p>
            <a:r>
              <a:rPr lang="en-US" smtClean="0"/>
              <a:t>HUGS</a:t>
            </a:r>
            <a:endParaRPr lang="en-US"/>
          </a:p>
        </p:txBody>
      </p:sp>
      <p:sp>
        <p:nvSpPr>
          <p:cNvPr id="37890" name="Rectangle 2"/>
          <p:cNvSpPr>
            <a:spLocks/>
          </p:cNvSpPr>
          <p:nvPr/>
        </p:nvSpPr>
        <p:spPr bwMode="auto">
          <a:xfrm>
            <a:off x="1" y="1035973"/>
            <a:ext cx="9143999" cy="2393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square" lIns="0" tIns="0" rIns="0" bIns="0" numCol="2" anchor="ctr">
            <a:spAutoFit/>
          </a:bodyPr>
          <a:lstStyle/>
          <a:p>
            <a:pPr marL="342900" indent="-342900" algn="l">
              <a:spcAft>
                <a:spcPts val="300"/>
              </a:spcAft>
              <a:buSzPct val="100000"/>
              <a:buFont typeface="Courier New" pitchFamily="49" charset="0"/>
              <a:buChar char="o"/>
            </a:pPr>
            <a:r>
              <a:rPr lang="en-US" dirty="0" smtClean="0">
                <a:ea typeface="Gill Sans" charset="0"/>
                <a:cs typeface="Gill Sans" charset="0"/>
              </a:rPr>
              <a:t>Proton elastic transverse asymmetry             (</a:t>
            </a:r>
            <a:r>
              <a:rPr lang="en-US" dirty="0">
                <a:ea typeface="Gill Sans" charset="0"/>
                <a:cs typeface="Gill Sans" charset="0"/>
              </a:rPr>
              <a:t>2-photon exchange)</a:t>
            </a:r>
          </a:p>
          <a:p>
            <a:pPr marL="342900" indent="-342900" algn="l">
              <a:spcAft>
                <a:spcPts val="300"/>
              </a:spcAft>
              <a:buSzPct val="100000"/>
              <a:buFont typeface="Courier New" pitchFamily="49" charset="0"/>
              <a:buChar char="o"/>
            </a:pPr>
            <a:r>
              <a:rPr lang="en-US" dirty="0" smtClean="0">
                <a:ea typeface="Gill Sans" charset="0"/>
                <a:cs typeface="Gill Sans" charset="0"/>
              </a:rPr>
              <a:t>Nuclear elastic transverse asymmetries </a:t>
            </a:r>
            <a:r>
              <a:rPr lang="en-US" dirty="0">
                <a:ea typeface="Gill Sans" charset="0"/>
                <a:cs typeface="Gill Sans" charset="0"/>
              </a:rPr>
              <a:t>(Coulomb distortion</a:t>
            </a:r>
            <a:r>
              <a:rPr lang="en-US" dirty="0" smtClean="0">
                <a:ea typeface="Gill Sans" charset="0"/>
                <a:cs typeface="Gill Sans" charset="0"/>
              </a:rPr>
              <a:t>)</a:t>
            </a:r>
          </a:p>
          <a:p>
            <a:pPr marL="342900" indent="-342900" algn="l">
              <a:spcAft>
                <a:spcPts val="300"/>
              </a:spcAft>
              <a:buSzPct val="100000"/>
              <a:buFont typeface="Courier New" pitchFamily="49" charset="0"/>
              <a:buChar char="o"/>
            </a:pPr>
            <a:r>
              <a:rPr lang="en-US" dirty="0" smtClean="0">
                <a:ea typeface="Gill Sans" charset="0"/>
                <a:cs typeface="Gill Sans" charset="0"/>
              </a:rPr>
              <a:t>N</a:t>
            </a:r>
            <a:r>
              <a:rPr lang="en-US" dirty="0" smtClean="0">
                <a:latin typeface="Arial"/>
                <a:ea typeface="Gill Sans" charset="0"/>
                <a:cs typeface="Arial"/>
              </a:rPr>
              <a:t>→</a:t>
            </a:r>
            <a:r>
              <a:rPr lang="en-US" dirty="0" smtClean="0">
                <a:ea typeface="Gill Sans" charset="0"/>
                <a:cs typeface="Gill Sans" charset="0"/>
              </a:rPr>
              <a:t>Δ </a:t>
            </a:r>
            <a:r>
              <a:rPr lang="en-US" dirty="0">
                <a:ea typeface="Gill Sans" charset="0"/>
                <a:cs typeface="Gill Sans" charset="0"/>
              </a:rPr>
              <a:t>PV measurement at 2 beam </a:t>
            </a:r>
            <a:r>
              <a:rPr lang="en-US" dirty="0" smtClean="0">
                <a:ea typeface="Gill Sans" charset="0"/>
                <a:cs typeface="Gill Sans" charset="0"/>
              </a:rPr>
              <a:t>energies</a:t>
            </a:r>
          </a:p>
          <a:p>
            <a:pPr marL="342900" indent="-342900" algn="l">
              <a:spcAft>
                <a:spcPts val="300"/>
              </a:spcAft>
              <a:buSzPct val="100000"/>
              <a:buFont typeface="Courier New" pitchFamily="49" charset="0"/>
              <a:buChar char="o"/>
            </a:pPr>
            <a:r>
              <a:rPr lang="en-US" dirty="0" smtClean="0">
                <a:ea typeface="Gill Sans" charset="0"/>
                <a:cs typeface="Gill Sans" charset="0"/>
              </a:rPr>
              <a:t>Transverse </a:t>
            </a:r>
            <a:r>
              <a:rPr lang="en-US" dirty="0">
                <a:ea typeface="Gill Sans" charset="0"/>
                <a:cs typeface="Gill Sans" charset="0"/>
              </a:rPr>
              <a:t>asymmetry in Δ production at </a:t>
            </a:r>
            <a:r>
              <a:rPr lang="en-US" dirty="0" smtClean="0">
                <a:ea typeface="Gill Sans" charset="0"/>
                <a:cs typeface="Gill Sans" charset="0"/>
              </a:rPr>
              <a:t>      2 </a:t>
            </a:r>
            <a:r>
              <a:rPr lang="en-US" dirty="0">
                <a:ea typeface="Gill Sans" charset="0"/>
                <a:cs typeface="Gill Sans" charset="0"/>
              </a:rPr>
              <a:t>beam </a:t>
            </a:r>
            <a:r>
              <a:rPr lang="en-US" dirty="0" smtClean="0">
                <a:ea typeface="Gill Sans" charset="0"/>
                <a:cs typeface="Gill Sans" charset="0"/>
              </a:rPr>
              <a:t>energies</a:t>
            </a:r>
          </a:p>
          <a:p>
            <a:pPr marL="342900" indent="-342900" algn="l">
              <a:spcAft>
                <a:spcPts val="300"/>
              </a:spcAft>
              <a:buSzPct val="100000"/>
              <a:buFont typeface="Courier New" pitchFamily="49" charset="0"/>
              <a:buChar char="o"/>
            </a:pPr>
            <a:endParaRPr lang="en-US" dirty="0" smtClean="0">
              <a:ea typeface="Gill Sans" charset="0"/>
              <a:cs typeface="Gill Sans" charset="0"/>
            </a:endParaRPr>
          </a:p>
          <a:p>
            <a:pPr marL="342900" indent="-342900" algn="l">
              <a:spcAft>
                <a:spcPts val="300"/>
              </a:spcAft>
              <a:buSzPct val="100000"/>
              <a:buFont typeface="Courier New" pitchFamily="49" charset="0"/>
              <a:buChar char="o"/>
            </a:pPr>
            <a:r>
              <a:rPr lang="en-US" dirty="0" smtClean="0">
                <a:ea typeface="Gill Sans" charset="0"/>
                <a:cs typeface="Gill Sans" charset="0"/>
              </a:rPr>
              <a:t>Non-resonant </a:t>
            </a:r>
            <a:r>
              <a:rPr lang="en-US" dirty="0">
                <a:ea typeface="Gill Sans" charset="0"/>
                <a:cs typeface="Gill Sans" charset="0"/>
              </a:rPr>
              <a:t>inelastic PV measurement </a:t>
            </a:r>
            <a:r>
              <a:rPr lang="en-US" dirty="0" smtClean="0">
                <a:ea typeface="Gill Sans" charset="0"/>
                <a:cs typeface="Gill Sans" charset="0"/>
              </a:rPr>
              <a:t>    (</a:t>
            </a:r>
            <a:r>
              <a:rPr lang="en-US" dirty="0" err="1" smtClean="0">
                <a:latin typeface="Times New Roman" pitchFamily="18" charset="0"/>
                <a:ea typeface="Gill Sans" charset="0"/>
                <a:cs typeface="Times New Roman" pitchFamily="18" charset="0"/>
              </a:rPr>
              <a:t>γ</a:t>
            </a:r>
            <a:r>
              <a:rPr lang="en-US" dirty="0" err="1" smtClean="0">
                <a:ea typeface="Gill Sans" charset="0"/>
                <a:cs typeface="Gill Sans" charset="0"/>
              </a:rPr>
              <a:t>Z</a:t>
            </a:r>
            <a:r>
              <a:rPr lang="en-US" dirty="0" smtClean="0">
                <a:ea typeface="Gill Sans" charset="0"/>
                <a:cs typeface="Gill Sans" charset="0"/>
              </a:rPr>
              <a:t> </a:t>
            </a:r>
            <a:r>
              <a:rPr lang="en-US" dirty="0">
                <a:ea typeface="Gill Sans" charset="0"/>
                <a:cs typeface="Gill Sans" charset="0"/>
              </a:rPr>
              <a:t>box diagram</a:t>
            </a:r>
            <a:r>
              <a:rPr lang="en-US" dirty="0" smtClean="0">
                <a:ea typeface="Gill Sans" charset="0"/>
                <a:cs typeface="Gill Sans" charset="0"/>
              </a:rPr>
              <a:t>)</a:t>
            </a:r>
          </a:p>
          <a:p>
            <a:pPr marL="342900" indent="-342900" algn="l">
              <a:spcAft>
                <a:spcPts val="300"/>
              </a:spcAft>
              <a:buSzPct val="100000"/>
              <a:buFont typeface="Courier New" pitchFamily="49" charset="0"/>
              <a:buChar char="o"/>
            </a:pPr>
            <a:r>
              <a:rPr lang="en-US" dirty="0" smtClean="0">
                <a:ea typeface="Gill Sans" charset="0"/>
                <a:cs typeface="Gill Sans" charset="0"/>
              </a:rPr>
              <a:t>Non-resonant </a:t>
            </a:r>
            <a:r>
              <a:rPr lang="en-US" dirty="0">
                <a:ea typeface="Gill Sans" charset="0"/>
                <a:cs typeface="Gill Sans" charset="0"/>
              </a:rPr>
              <a:t>inelastic transverse </a:t>
            </a:r>
            <a:r>
              <a:rPr lang="en-US" dirty="0" smtClean="0">
                <a:ea typeface="Gill Sans" charset="0"/>
                <a:cs typeface="Gill Sans" charset="0"/>
              </a:rPr>
              <a:t>asymmetry</a:t>
            </a:r>
          </a:p>
          <a:p>
            <a:pPr marL="342900" indent="-342900" algn="l">
              <a:spcAft>
                <a:spcPts val="300"/>
              </a:spcAft>
              <a:buSzPct val="100000"/>
              <a:buFont typeface="Courier New" pitchFamily="49" charset="0"/>
              <a:buChar char="o"/>
            </a:pPr>
            <a:r>
              <a:rPr lang="en-US" dirty="0" smtClean="0">
                <a:ea typeface="Gill Sans" charset="0"/>
                <a:cs typeface="Gill Sans" charset="0"/>
              </a:rPr>
              <a:t>PV </a:t>
            </a:r>
            <a:r>
              <a:rPr lang="en-US" dirty="0">
                <a:ea typeface="Gill Sans" charset="0"/>
                <a:cs typeface="Gill Sans" charset="0"/>
              </a:rPr>
              <a:t>asymmetries in pion </a:t>
            </a:r>
            <a:r>
              <a:rPr lang="en-US" dirty="0" err="1" smtClean="0">
                <a:ea typeface="Gill Sans" charset="0"/>
                <a:cs typeface="Gill Sans" charset="0"/>
              </a:rPr>
              <a:t>photoproduction</a:t>
            </a:r>
            <a:r>
              <a:rPr lang="en-US" dirty="0">
                <a:ea typeface="Gill Sans" charset="0"/>
                <a:cs typeface="Gill Sans" charset="0"/>
              </a:rPr>
              <a:t> </a:t>
            </a:r>
            <a:r>
              <a:rPr lang="en-US" dirty="0" smtClean="0">
                <a:ea typeface="Gill Sans" charset="0"/>
                <a:cs typeface="Gill Sans" charset="0"/>
              </a:rPr>
              <a:t>at </a:t>
            </a:r>
            <a:r>
              <a:rPr lang="en-US" dirty="0">
                <a:ea typeface="Gill Sans" charset="0"/>
                <a:cs typeface="Gill Sans" charset="0"/>
              </a:rPr>
              <a:t>3.3 </a:t>
            </a:r>
            <a:r>
              <a:rPr lang="en-US" dirty="0" err="1" smtClean="0">
                <a:ea typeface="Gill Sans" charset="0"/>
                <a:cs typeface="Gill Sans" charset="0"/>
              </a:rPr>
              <a:t>GeV</a:t>
            </a:r>
            <a:endParaRPr lang="en-US" dirty="0" smtClean="0">
              <a:ea typeface="Gill Sans" charset="0"/>
              <a:cs typeface="Gill Sans" charset="0"/>
            </a:endParaRPr>
          </a:p>
          <a:p>
            <a:pPr marL="342900" indent="-342900" algn="l">
              <a:spcAft>
                <a:spcPts val="300"/>
              </a:spcAft>
              <a:buSzPct val="100000"/>
              <a:buFont typeface="Courier New" pitchFamily="49" charset="0"/>
              <a:buChar char="o"/>
            </a:pPr>
            <a:r>
              <a:rPr lang="en-US" dirty="0" smtClean="0">
                <a:ea typeface="Gill Sans" charset="0"/>
                <a:cs typeface="Gill Sans" charset="0"/>
              </a:rPr>
              <a:t>Transverse </a:t>
            </a:r>
            <a:r>
              <a:rPr lang="en-US" dirty="0">
                <a:ea typeface="Gill Sans" charset="0"/>
                <a:cs typeface="Gill Sans" charset="0"/>
              </a:rPr>
              <a:t>asymmetries in pion </a:t>
            </a:r>
            <a:r>
              <a:rPr lang="en-US" dirty="0" err="1" smtClean="0">
                <a:ea typeface="Gill Sans" charset="0"/>
                <a:cs typeface="Gill Sans" charset="0"/>
              </a:rPr>
              <a:t>photoproduction</a:t>
            </a:r>
            <a:r>
              <a:rPr lang="en-US" dirty="0">
                <a:ea typeface="Gill Sans" charset="0"/>
                <a:cs typeface="Gill Sans" charset="0"/>
              </a:rPr>
              <a:t> </a:t>
            </a:r>
            <a:r>
              <a:rPr lang="en-US" dirty="0" smtClean="0">
                <a:ea typeface="Gill Sans" charset="0"/>
                <a:cs typeface="Gill Sans" charset="0"/>
              </a:rPr>
              <a:t>at </a:t>
            </a:r>
            <a:r>
              <a:rPr lang="en-US" dirty="0">
                <a:ea typeface="Gill Sans" charset="0"/>
                <a:cs typeface="Gill Sans" charset="0"/>
              </a:rPr>
              <a:t>3.3 </a:t>
            </a:r>
            <a:r>
              <a:rPr lang="en-US" dirty="0" err="1">
                <a:ea typeface="Gill Sans" charset="0"/>
                <a:cs typeface="Gill Sans" charset="0"/>
              </a:rPr>
              <a:t>GeV</a:t>
            </a:r>
            <a:endParaRPr lang="en-US" dirty="0">
              <a:ea typeface="Gill Sans" charset="0"/>
              <a:cs typeface="Gill Sans" charset="0"/>
            </a:endParaRPr>
          </a:p>
        </p:txBody>
      </p:sp>
      <p:pic>
        <p:nvPicPr>
          <p:cNvPr id="378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435" y="3717831"/>
            <a:ext cx="3298089" cy="254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pic>
      <p:sp>
        <p:nvSpPr>
          <p:cNvPr id="37892" name="Rectangle 4"/>
          <p:cNvSpPr>
            <a:spLocks/>
          </p:cNvSpPr>
          <p:nvPr/>
        </p:nvSpPr>
        <p:spPr bwMode="auto">
          <a:xfrm>
            <a:off x="4900907" y="3441175"/>
            <a:ext cx="325249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lgn="l"/>
            <a:r>
              <a:rPr lang="en-US" sz="1700" dirty="0" smtClean="0">
                <a:ea typeface="Gill Sans" charset="0"/>
                <a:cs typeface="Gill Sans" charset="0"/>
              </a:rPr>
              <a:t>Proton elastic transverse asymmetry</a:t>
            </a:r>
            <a:endParaRPr lang="en-US" sz="1700" dirty="0">
              <a:ea typeface="Gill Sans" charset="0"/>
              <a:cs typeface="Gill Sans" charset="0"/>
            </a:endParaRPr>
          </a:p>
        </p:txBody>
      </p:sp>
      <p:sp>
        <p:nvSpPr>
          <p:cNvPr id="37893" name="Rectangle 5"/>
          <p:cNvSpPr>
            <a:spLocks/>
          </p:cNvSpPr>
          <p:nvPr/>
        </p:nvSpPr>
        <p:spPr bwMode="auto">
          <a:xfrm>
            <a:off x="148010" y="3429000"/>
            <a:ext cx="356931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lgn="l"/>
            <a:r>
              <a:rPr lang="en-US" sz="1700" dirty="0">
                <a:ea typeface="Gill Sans" charset="0"/>
                <a:cs typeface="Gill Sans" charset="0"/>
              </a:rPr>
              <a:t>Non-resonant inelastic PV measurement</a:t>
            </a:r>
          </a:p>
        </p:txBody>
      </p:sp>
      <p:pic>
        <p:nvPicPr>
          <p:cNvPr id="37894"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233" t="1815" b="-102"/>
          <a:stretch/>
        </p:blipFill>
        <p:spPr bwMode="auto">
          <a:xfrm>
            <a:off x="3565323" y="3760693"/>
            <a:ext cx="5578677" cy="246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DA118E06-5FBC-4A7F-98A9-FD3F00BABDBC}" type="slidenum">
              <a:rPr lang="en-CA" smtClean="0"/>
              <a:pPr/>
              <a:t>12</a:t>
            </a:fld>
            <a:endParaRPr lang="en-CA" dirty="0"/>
          </a:p>
        </p:txBody>
      </p:sp>
    </p:spTree>
    <p:extLst>
      <p:ext uri="{BB962C8B-B14F-4D97-AF65-F5344CB8AC3E}">
        <p14:creationId xmlns:p14="http://schemas.microsoft.com/office/powerpoint/2010/main" val="2066571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19704" b="7961"/>
          <a:stretch/>
        </p:blipFill>
        <p:spPr>
          <a:xfrm>
            <a:off x="4998511" y="1951826"/>
            <a:ext cx="4376394" cy="3299364"/>
          </a:xfrm>
          <a:prstGeom prst="rect">
            <a:avLst/>
          </a:prstGeom>
        </p:spPr>
      </p:pic>
      <p:pic>
        <p:nvPicPr>
          <p:cNvPr id="25" name="Picture 1"/>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5226"/>
          <a:stretch/>
        </p:blipFill>
        <p:spPr bwMode="auto">
          <a:xfrm>
            <a:off x="0" y="609492"/>
            <a:ext cx="6001305" cy="3880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7" name="Picture 209"/>
          <p:cNvPicPr>
            <a:picLocks noChangeAspect="1" noChangeArrowheads="1"/>
          </p:cNvPicPr>
          <p:nvPr/>
        </p:nvPicPr>
        <p:blipFill>
          <a:blip r:embed="rId6" cstate="print">
            <a:clrChange>
              <a:clrFrom>
                <a:srgbClr val="FFFFFF"/>
              </a:clrFrom>
              <a:clrTo>
                <a:srgbClr val="FFFFFF">
                  <a:alpha val="0"/>
                </a:srgbClr>
              </a:clrTo>
            </a:clrChange>
          </a:blip>
          <a:srcRect l="21143" t="20570" r="22858" b="30667"/>
          <a:stretch>
            <a:fillRect/>
          </a:stretch>
        </p:blipFill>
        <p:spPr bwMode="auto">
          <a:xfrm>
            <a:off x="5541816" y="4797701"/>
            <a:ext cx="2959043" cy="2060299"/>
          </a:xfrm>
          <a:prstGeom prst="rect">
            <a:avLst/>
          </a:prstGeom>
          <a:noFill/>
          <a:ln w="9525">
            <a:noFill/>
            <a:miter lim="800000"/>
            <a:headEnd/>
            <a:tailEnd/>
          </a:ln>
        </p:spPr>
      </p:pic>
      <p:graphicFrame>
        <p:nvGraphicFramePr>
          <p:cNvPr id="6" name="Chart 41"/>
          <p:cNvGraphicFramePr>
            <a:graphicFrameLocks/>
          </p:cNvGraphicFramePr>
          <p:nvPr>
            <p:extLst/>
          </p:nvPr>
        </p:nvGraphicFramePr>
        <p:xfrm>
          <a:off x="975712" y="4076330"/>
          <a:ext cx="2667000" cy="2514600"/>
        </p:xfrm>
        <a:graphic>
          <a:graphicData uri="http://schemas.openxmlformats.org/presentationml/2006/ole">
            <mc:AlternateContent xmlns:mc="http://schemas.openxmlformats.org/markup-compatibility/2006">
              <mc:Choice xmlns:v="urn:schemas-microsoft-com:vml" Requires="v">
                <p:oleObj spid="_x0000_s221288" r:id="rId7" imgW="2664183" imgH="2517866" progId="Excel.Sheet.8">
                  <p:embed/>
                </p:oleObj>
              </mc:Choice>
              <mc:Fallback>
                <p:oleObj r:id="rId7" imgW="2664183" imgH="2517866" progId="Excel.Sheet.8">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5712" y="4076330"/>
                        <a:ext cx="2667000" cy="2514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itle 2"/>
          <p:cNvSpPr>
            <a:spLocks noGrp="1"/>
          </p:cNvSpPr>
          <p:nvPr>
            <p:ph type="title"/>
          </p:nvPr>
        </p:nvSpPr>
        <p:spPr/>
        <p:txBody>
          <a:bodyPr/>
          <a:lstStyle/>
          <a:p>
            <a:r>
              <a:rPr lang="en-US" dirty="0" smtClean="0"/>
              <a:t>Transverse Polarization</a:t>
            </a:r>
            <a:endParaRPr lang="en-US" dirty="0"/>
          </a:p>
        </p:txBody>
      </p:sp>
      <p:sp>
        <p:nvSpPr>
          <p:cNvPr id="4" name="Footer Placeholder 3"/>
          <p:cNvSpPr>
            <a:spLocks noGrp="1"/>
          </p:cNvSpPr>
          <p:nvPr>
            <p:ph type="ftr" sz="quarter" idx="11"/>
          </p:nvPr>
        </p:nvSpPr>
        <p:spPr/>
        <p:txBody>
          <a:bodyPr/>
          <a:lstStyle/>
          <a:p>
            <a:pPr>
              <a:defRPr/>
            </a:pPr>
            <a:r>
              <a:rPr lang="en-US" smtClean="0"/>
              <a:t>HUGS</a:t>
            </a:r>
            <a:endParaRPr lang="en-US" dirty="0"/>
          </a:p>
        </p:txBody>
      </p:sp>
      <p:graphicFrame>
        <p:nvGraphicFramePr>
          <p:cNvPr id="9" name="Object 3"/>
          <p:cNvGraphicFramePr>
            <a:graphicFrameLocks noChangeAspect="1"/>
          </p:cNvGraphicFramePr>
          <p:nvPr>
            <p:extLst/>
          </p:nvPr>
        </p:nvGraphicFramePr>
        <p:xfrm>
          <a:off x="4377073" y="5119747"/>
          <a:ext cx="1243012" cy="933450"/>
        </p:xfrm>
        <a:graphic>
          <a:graphicData uri="http://schemas.openxmlformats.org/presentationml/2006/ole">
            <mc:AlternateContent xmlns:mc="http://schemas.openxmlformats.org/markup-compatibility/2006">
              <mc:Choice xmlns:v="urn:schemas-microsoft-com:vml" Requires="v">
                <p:oleObj spid="_x0000_s221289" name="Equation" r:id="rId9" imgW="711000" imgH="533160" progId="Equation.3">
                  <p:embed/>
                </p:oleObj>
              </mc:Choice>
              <mc:Fallback>
                <p:oleObj name="Equation" r:id="rId9" imgW="711000" imgH="53316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77073" y="5119747"/>
                        <a:ext cx="1243012" cy="933450"/>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21" name="Straight Arrow Connector 20"/>
          <p:cNvCxnSpPr/>
          <p:nvPr/>
        </p:nvCxnSpPr>
        <p:spPr>
          <a:xfrm>
            <a:off x="3556987" y="4838330"/>
            <a:ext cx="1524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480787" y="5154798"/>
            <a:ext cx="346570" cy="369332"/>
          </a:xfrm>
          <a:prstGeom prst="rect">
            <a:avLst/>
          </a:prstGeom>
          <a:noFill/>
        </p:spPr>
        <p:txBody>
          <a:bodyPr wrap="none" rtlCol="0">
            <a:spAutoFit/>
          </a:bodyPr>
          <a:lstStyle/>
          <a:p>
            <a:r>
              <a:rPr lang="en-US" dirty="0" smtClean="0">
                <a:solidFill>
                  <a:srgbClr val="0000FF"/>
                </a:solidFill>
              </a:rPr>
              <a:t>k’</a:t>
            </a:r>
            <a:endParaRPr lang="en-US" dirty="0">
              <a:solidFill>
                <a:srgbClr val="0000FF"/>
              </a:solidFill>
            </a:endParaRPr>
          </a:p>
        </p:txBody>
      </p:sp>
      <p:sp>
        <p:nvSpPr>
          <p:cNvPr id="35" name="TextBox 34"/>
          <p:cNvSpPr txBox="1"/>
          <p:nvPr/>
        </p:nvSpPr>
        <p:spPr>
          <a:xfrm>
            <a:off x="3479093" y="5447930"/>
            <a:ext cx="306494" cy="369332"/>
          </a:xfrm>
          <a:prstGeom prst="rect">
            <a:avLst/>
          </a:prstGeom>
          <a:noFill/>
        </p:spPr>
        <p:txBody>
          <a:bodyPr wrap="square" rtlCol="0">
            <a:spAutoFit/>
          </a:bodyPr>
          <a:lstStyle/>
          <a:p>
            <a:r>
              <a:rPr lang="en-US" dirty="0" smtClean="0"/>
              <a:t>n</a:t>
            </a:r>
            <a:endParaRPr lang="en-US" dirty="0"/>
          </a:p>
        </p:txBody>
      </p:sp>
      <p:sp>
        <p:nvSpPr>
          <p:cNvPr id="37" name="TextBox 36"/>
          <p:cNvSpPr txBox="1"/>
          <p:nvPr/>
        </p:nvSpPr>
        <p:spPr>
          <a:xfrm>
            <a:off x="3480787" y="5447930"/>
            <a:ext cx="276038" cy="369332"/>
          </a:xfrm>
          <a:prstGeom prst="rect">
            <a:avLst/>
          </a:prstGeom>
          <a:noFill/>
        </p:spPr>
        <p:txBody>
          <a:bodyPr wrap="square" rtlCol="0">
            <a:spAutoFit/>
          </a:bodyPr>
          <a:lstStyle/>
          <a:p>
            <a:r>
              <a:rPr lang="en-US" dirty="0" smtClean="0"/>
              <a:t>ˆ</a:t>
            </a:r>
            <a:endParaRPr lang="en-US" dirty="0"/>
          </a:p>
        </p:txBody>
      </p:sp>
      <p:sp>
        <p:nvSpPr>
          <p:cNvPr id="42" name="Flowchart: Summing Junction 41"/>
          <p:cNvSpPr/>
          <p:nvPr/>
        </p:nvSpPr>
        <p:spPr>
          <a:xfrm>
            <a:off x="2197579" y="5209250"/>
            <a:ext cx="228600" cy="228600"/>
          </a:xfrm>
          <a:prstGeom prst="flowChartSummingJunct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43" name="Object 11"/>
          <p:cNvGraphicFramePr>
            <a:graphicFrameLocks noChangeAspect="1"/>
          </p:cNvGraphicFramePr>
          <p:nvPr>
            <p:extLst/>
          </p:nvPr>
        </p:nvGraphicFramePr>
        <p:xfrm>
          <a:off x="737587" y="5238380"/>
          <a:ext cx="590550" cy="285750"/>
        </p:xfrm>
        <a:graphic>
          <a:graphicData uri="http://schemas.openxmlformats.org/presentationml/2006/ole">
            <mc:AlternateContent xmlns:mc="http://schemas.openxmlformats.org/markup-compatibility/2006">
              <mc:Choice xmlns:v="urn:schemas-microsoft-com:vml" Requires="v">
                <p:oleObj spid="_x0000_s221290" name="Equation" r:id="rId11" imgW="419040" imgH="203040" progId="Equation.3">
                  <p:embed/>
                </p:oleObj>
              </mc:Choice>
              <mc:Fallback>
                <p:oleObj name="Equation" r:id="rId11" imgW="419040" imgH="2030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7587" y="5238380"/>
                        <a:ext cx="590550" cy="285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5" name="Arc 44"/>
          <p:cNvSpPr/>
          <p:nvPr/>
        </p:nvSpPr>
        <p:spPr>
          <a:xfrm flipH="1">
            <a:off x="1118587" y="4447250"/>
            <a:ext cx="762000" cy="1066800"/>
          </a:xfrm>
          <a:prstGeom prst="arc">
            <a:avLst/>
          </a:prstGeom>
          <a:ln>
            <a:solidFill>
              <a:schemeClr val="tx1">
                <a:lumMod val="85000"/>
                <a:lumOff val="15000"/>
              </a:schemeClr>
            </a:solidFill>
            <a:head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51" name="Straight Arrow Connector 50"/>
          <p:cNvCxnSpPr/>
          <p:nvPr/>
        </p:nvCxnSpPr>
        <p:spPr>
          <a:xfrm rot="10800000">
            <a:off x="1996411" y="5328313"/>
            <a:ext cx="304800" cy="158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3486171" y="4752050"/>
            <a:ext cx="375616" cy="369332"/>
          </a:xfrm>
          <a:prstGeom prst="rect">
            <a:avLst/>
          </a:prstGeom>
          <a:noFill/>
        </p:spPr>
        <p:txBody>
          <a:bodyPr wrap="none" rtlCol="0">
            <a:spAutoFit/>
          </a:bodyPr>
          <a:lstStyle/>
          <a:p>
            <a:r>
              <a:rPr lang="en-US" dirty="0" err="1" smtClean="0">
                <a:solidFill>
                  <a:srgbClr val="FF0000"/>
                </a:solidFill>
              </a:rPr>
              <a:t>P</a:t>
            </a:r>
            <a:r>
              <a:rPr lang="en-US" baseline="-25000" dirty="0" err="1" smtClean="0">
                <a:solidFill>
                  <a:srgbClr val="FF0000"/>
                </a:solidFill>
              </a:rPr>
              <a:t>e</a:t>
            </a:r>
            <a:endParaRPr lang="en-US" baseline="-25000" dirty="0">
              <a:solidFill>
                <a:srgbClr val="FF0000"/>
              </a:solidFill>
            </a:endParaRPr>
          </a:p>
        </p:txBody>
      </p:sp>
      <p:cxnSp>
        <p:nvCxnSpPr>
          <p:cNvPr id="54" name="Straight Arrow Connector 53"/>
          <p:cNvCxnSpPr/>
          <p:nvPr/>
        </p:nvCxnSpPr>
        <p:spPr>
          <a:xfrm>
            <a:off x="3556987" y="5219330"/>
            <a:ext cx="152400"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rot="5400000" flipH="1" flipV="1">
            <a:off x="1996411" y="5048642"/>
            <a:ext cx="610394" cy="794"/>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2298163" y="5331170"/>
            <a:ext cx="3048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rot="10800000" flipH="1" flipV="1">
            <a:off x="2289019" y="5332106"/>
            <a:ext cx="610394" cy="794"/>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5400000">
            <a:off x="2151859" y="5483570"/>
            <a:ext cx="3048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r>
              <a:rPr lang="en-US" smtClean="0">
                <a:solidFill>
                  <a:prstClr val="black"/>
                </a:solidFill>
              </a:rPr>
              <a:t>June 1-19, 2015</a:t>
            </a:r>
            <a:endParaRPr lang="en-CA" dirty="0">
              <a:solidFill>
                <a:prstClr val="black"/>
              </a:solidFill>
            </a:endParaRPr>
          </a:p>
        </p:txBody>
      </p:sp>
      <p:pic>
        <p:nvPicPr>
          <p:cNvPr id="8" name="Picture 7"/>
          <p:cNvPicPr>
            <a:picLocks noChangeAspect="1"/>
          </p:cNvPicPr>
          <p:nvPr/>
        </p:nvPicPr>
        <p:blipFill rotWithShape="1">
          <a:blip r:embed="rId13">
            <a:clrChange>
              <a:clrFrom>
                <a:srgbClr val="FFFFFF"/>
              </a:clrFrom>
              <a:clrTo>
                <a:srgbClr val="FFFFFF">
                  <a:alpha val="0"/>
                </a:srgbClr>
              </a:clrTo>
            </a:clrChange>
          </a:blip>
          <a:srcRect l="35407" t="41601" r="38356" b="38722"/>
          <a:stretch/>
        </p:blipFill>
        <p:spPr>
          <a:xfrm>
            <a:off x="6178859" y="1376039"/>
            <a:ext cx="2208665" cy="852256"/>
          </a:xfrm>
          <a:prstGeom prst="rect">
            <a:avLst/>
          </a:prstGeom>
        </p:spPr>
      </p:pic>
      <p:sp>
        <p:nvSpPr>
          <p:cNvPr id="11" name="Slide Number Placeholder 10"/>
          <p:cNvSpPr>
            <a:spLocks noGrp="1"/>
          </p:cNvSpPr>
          <p:nvPr>
            <p:ph type="sldNum" sz="quarter" idx="12"/>
          </p:nvPr>
        </p:nvSpPr>
        <p:spPr/>
        <p:txBody>
          <a:bodyPr/>
          <a:lstStyle/>
          <a:p>
            <a:fld id="{DA118E06-5FBC-4A7F-98A9-FD3F00BABDBC}" type="slidenum">
              <a:rPr lang="en-CA" smtClean="0"/>
              <a:pPr/>
              <a:t>13</a:t>
            </a:fld>
            <a:endParaRPr lang="en-CA" dirty="0"/>
          </a:p>
        </p:txBody>
      </p:sp>
    </p:spTree>
    <p:extLst>
      <p:ext uri="{BB962C8B-B14F-4D97-AF65-F5344CB8AC3E}">
        <p14:creationId xmlns:p14="http://schemas.microsoft.com/office/powerpoint/2010/main" val="2108350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5"/>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56"/>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41"/>
          <p:cNvGraphicFramePr>
            <a:graphicFrameLocks/>
          </p:cNvGraphicFramePr>
          <p:nvPr>
            <p:extLst/>
          </p:nvPr>
        </p:nvGraphicFramePr>
        <p:xfrm>
          <a:off x="957956" y="1501806"/>
          <a:ext cx="2667000" cy="2514600"/>
        </p:xfrm>
        <a:graphic>
          <a:graphicData uri="http://schemas.openxmlformats.org/presentationml/2006/ole">
            <mc:AlternateContent xmlns:mc="http://schemas.openxmlformats.org/markup-compatibility/2006">
              <mc:Choice xmlns:v="urn:schemas-microsoft-com:vml" Requires="v">
                <p:oleObj spid="_x0000_s222346" r:id="rId4" imgW="2664183" imgH="2517866" progId="Excel.Sheet.8">
                  <p:embed/>
                </p:oleObj>
              </mc:Choice>
              <mc:Fallback>
                <p:oleObj r:id="rId4" imgW="2664183" imgH="2517866"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7956" y="1501806"/>
                        <a:ext cx="2667000" cy="2514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itle 2"/>
          <p:cNvSpPr>
            <a:spLocks noGrp="1"/>
          </p:cNvSpPr>
          <p:nvPr>
            <p:ph type="title"/>
          </p:nvPr>
        </p:nvSpPr>
        <p:spPr/>
        <p:txBody>
          <a:bodyPr/>
          <a:lstStyle/>
          <a:p>
            <a:r>
              <a:rPr lang="en-US" dirty="0" smtClean="0"/>
              <a:t>Transverse Parity-conserving Asymmetry</a:t>
            </a:r>
            <a:endParaRPr lang="en-US" dirty="0"/>
          </a:p>
        </p:txBody>
      </p:sp>
      <p:sp>
        <p:nvSpPr>
          <p:cNvPr id="4" name="Footer Placeholder 3"/>
          <p:cNvSpPr>
            <a:spLocks noGrp="1"/>
          </p:cNvSpPr>
          <p:nvPr>
            <p:ph type="ftr" sz="quarter" idx="11"/>
          </p:nvPr>
        </p:nvSpPr>
        <p:spPr/>
        <p:txBody>
          <a:bodyPr/>
          <a:lstStyle/>
          <a:p>
            <a:pPr>
              <a:defRPr/>
            </a:pPr>
            <a:r>
              <a:rPr lang="en-US" smtClean="0"/>
              <a:t>HUGS</a:t>
            </a:r>
            <a:endParaRPr lang="en-US" dirty="0"/>
          </a:p>
        </p:txBody>
      </p:sp>
      <p:graphicFrame>
        <p:nvGraphicFramePr>
          <p:cNvPr id="9" name="Object 3"/>
          <p:cNvGraphicFramePr>
            <a:graphicFrameLocks noChangeAspect="1"/>
          </p:cNvGraphicFramePr>
          <p:nvPr>
            <p:extLst/>
          </p:nvPr>
        </p:nvGraphicFramePr>
        <p:xfrm>
          <a:off x="612941" y="3859117"/>
          <a:ext cx="1243012" cy="933450"/>
        </p:xfrm>
        <a:graphic>
          <a:graphicData uri="http://schemas.openxmlformats.org/presentationml/2006/ole">
            <mc:AlternateContent xmlns:mc="http://schemas.openxmlformats.org/markup-compatibility/2006">
              <mc:Choice xmlns:v="urn:schemas-microsoft-com:vml" Requires="v">
                <p:oleObj spid="_x0000_s222347" name="Equation" r:id="rId6" imgW="711000" imgH="533160" progId="Equation.3">
                  <p:embed/>
                </p:oleObj>
              </mc:Choice>
              <mc:Fallback>
                <p:oleObj name="Equation" r:id="rId6" imgW="711000" imgH="53316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2941" y="3859117"/>
                        <a:ext cx="1243012" cy="933450"/>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21" name="Straight Arrow Connector 20"/>
          <p:cNvCxnSpPr/>
          <p:nvPr/>
        </p:nvCxnSpPr>
        <p:spPr>
          <a:xfrm>
            <a:off x="3539231" y="2263806"/>
            <a:ext cx="1524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463031" y="2580274"/>
            <a:ext cx="346570" cy="369332"/>
          </a:xfrm>
          <a:prstGeom prst="rect">
            <a:avLst/>
          </a:prstGeom>
          <a:noFill/>
        </p:spPr>
        <p:txBody>
          <a:bodyPr wrap="none" rtlCol="0">
            <a:spAutoFit/>
          </a:bodyPr>
          <a:lstStyle/>
          <a:p>
            <a:r>
              <a:rPr lang="en-US" dirty="0" smtClean="0">
                <a:solidFill>
                  <a:srgbClr val="0000FF"/>
                </a:solidFill>
              </a:rPr>
              <a:t>k’</a:t>
            </a:r>
            <a:endParaRPr lang="en-US" dirty="0">
              <a:solidFill>
                <a:srgbClr val="0000FF"/>
              </a:solidFill>
            </a:endParaRPr>
          </a:p>
        </p:txBody>
      </p:sp>
      <p:sp>
        <p:nvSpPr>
          <p:cNvPr id="35" name="TextBox 34"/>
          <p:cNvSpPr txBox="1"/>
          <p:nvPr/>
        </p:nvSpPr>
        <p:spPr>
          <a:xfrm>
            <a:off x="3461337" y="2873406"/>
            <a:ext cx="306494" cy="369332"/>
          </a:xfrm>
          <a:prstGeom prst="rect">
            <a:avLst/>
          </a:prstGeom>
          <a:noFill/>
        </p:spPr>
        <p:txBody>
          <a:bodyPr wrap="square" rtlCol="0">
            <a:spAutoFit/>
          </a:bodyPr>
          <a:lstStyle/>
          <a:p>
            <a:r>
              <a:rPr lang="en-US" dirty="0" smtClean="0"/>
              <a:t>n</a:t>
            </a:r>
            <a:endParaRPr lang="en-US" dirty="0"/>
          </a:p>
        </p:txBody>
      </p:sp>
      <p:sp>
        <p:nvSpPr>
          <p:cNvPr id="37" name="TextBox 36"/>
          <p:cNvSpPr txBox="1"/>
          <p:nvPr/>
        </p:nvSpPr>
        <p:spPr>
          <a:xfrm>
            <a:off x="3463031" y="2873406"/>
            <a:ext cx="276038" cy="369332"/>
          </a:xfrm>
          <a:prstGeom prst="rect">
            <a:avLst/>
          </a:prstGeom>
          <a:noFill/>
        </p:spPr>
        <p:txBody>
          <a:bodyPr wrap="square" rtlCol="0">
            <a:spAutoFit/>
          </a:bodyPr>
          <a:lstStyle/>
          <a:p>
            <a:r>
              <a:rPr lang="en-US" dirty="0" smtClean="0"/>
              <a:t>ˆ</a:t>
            </a:r>
            <a:endParaRPr lang="en-US" dirty="0"/>
          </a:p>
        </p:txBody>
      </p:sp>
      <p:sp>
        <p:nvSpPr>
          <p:cNvPr id="42" name="Flowchart: Summing Junction 41"/>
          <p:cNvSpPr/>
          <p:nvPr/>
        </p:nvSpPr>
        <p:spPr>
          <a:xfrm>
            <a:off x="2179823" y="2634726"/>
            <a:ext cx="228600" cy="228600"/>
          </a:xfrm>
          <a:prstGeom prst="flowChartSummingJunct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43" name="Object 11"/>
          <p:cNvGraphicFramePr>
            <a:graphicFrameLocks noChangeAspect="1"/>
          </p:cNvGraphicFramePr>
          <p:nvPr>
            <p:extLst/>
          </p:nvPr>
        </p:nvGraphicFramePr>
        <p:xfrm>
          <a:off x="719831" y="2663856"/>
          <a:ext cx="590550" cy="285750"/>
        </p:xfrm>
        <a:graphic>
          <a:graphicData uri="http://schemas.openxmlformats.org/presentationml/2006/ole">
            <mc:AlternateContent xmlns:mc="http://schemas.openxmlformats.org/markup-compatibility/2006">
              <mc:Choice xmlns:v="urn:schemas-microsoft-com:vml" Requires="v">
                <p:oleObj spid="_x0000_s222348" name="Equation" r:id="rId8" imgW="419040" imgH="203040" progId="Equation.3">
                  <p:embed/>
                </p:oleObj>
              </mc:Choice>
              <mc:Fallback>
                <p:oleObj name="Equation" r:id="rId8" imgW="419040" imgH="2030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9831" y="2663856"/>
                        <a:ext cx="590550" cy="285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5" name="Arc 44"/>
          <p:cNvSpPr/>
          <p:nvPr/>
        </p:nvSpPr>
        <p:spPr>
          <a:xfrm flipH="1">
            <a:off x="1100831" y="1872726"/>
            <a:ext cx="762000" cy="1066800"/>
          </a:xfrm>
          <a:prstGeom prst="arc">
            <a:avLst/>
          </a:prstGeom>
          <a:ln>
            <a:solidFill>
              <a:schemeClr val="tx1">
                <a:lumMod val="85000"/>
                <a:lumOff val="15000"/>
              </a:schemeClr>
            </a:solidFill>
            <a:head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51" name="Straight Arrow Connector 50"/>
          <p:cNvCxnSpPr/>
          <p:nvPr/>
        </p:nvCxnSpPr>
        <p:spPr>
          <a:xfrm rot="10800000">
            <a:off x="1978655" y="2753789"/>
            <a:ext cx="304800" cy="158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3468415" y="2177526"/>
            <a:ext cx="375616" cy="369332"/>
          </a:xfrm>
          <a:prstGeom prst="rect">
            <a:avLst/>
          </a:prstGeom>
          <a:noFill/>
        </p:spPr>
        <p:txBody>
          <a:bodyPr wrap="none" rtlCol="0">
            <a:spAutoFit/>
          </a:bodyPr>
          <a:lstStyle/>
          <a:p>
            <a:r>
              <a:rPr lang="en-US" dirty="0" err="1" smtClean="0">
                <a:solidFill>
                  <a:srgbClr val="FF0000"/>
                </a:solidFill>
              </a:rPr>
              <a:t>P</a:t>
            </a:r>
            <a:r>
              <a:rPr lang="en-US" baseline="-25000" dirty="0" err="1" smtClean="0">
                <a:solidFill>
                  <a:srgbClr val="FF0000"/>
                </a:solidFill>
              </a:rPr>
              <a:t>e</a:t>
            </a:r>
            <a:endParaRPr lang="en-US" baseline="-25000" dirty="0">
              <a:solidFill>
                <a:srgbClr val="FF0000"/>
              </a:solidFill>
            </a:endParaRPr>
          </a:p>
        </p:txBody>
      </p:sp>
      <p:cxnSp>
        <p:nvCxnSpPr>
          <p:cNvPr id="54" name="Straight Arrow Connector 53"/>
          <p:cNvCxnSpPr/>
          <p:nvPr/>
        </p:nvCxnSpPr>
        <p:spPr>
          <a:xfrm>
            <a:off x="3539231" y="2644806"/>
            <a:ext cx="152400"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rot="5400000" flipH="1" flipV="1">
            <a:off x="1978655" y="2474118"/>
            <a:ext cx="610394" cy="794"/>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2280407" y="2756646"/>
            <a:ext cx="3048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rot="10800000" flipH="1" flipV="1">
            <a:off x="2271263" y="2757582"/>
            <a:ext cx="610394" cy="794"/>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5400000">
            <a:off x="2134103" y="2909046"/>
            <a:ext cx="3048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r>
              <a:rPr lang="en-US" smtClean="0">
                <a:solidFill>
                  <a:prstClr val="black"/>
                </a:solidFill>
              </a:rPr>
              <a:t>June 1-19, 2015</a:t>
            </a:r>
            <a:endParaRPr lang="en-CA" dirty="0">
              <a:solidFill>
                <a:prstClr val="black"/>
              </a:solidFill>
            </a:endParaRPr>
          </a:p>
        </p:txBody>
      </p:sp>
      <p:pic>
        <p:nvPicPr>
          <p:cNvPr id="26" name="Picture 7" descr="H362_e_ela_scl_sine.gif"/>
          <p:cNvPicPr>
            <a:picLocks noChangeAspect="1"/>
          </p:cNvPicPr>
          <p:nvPr/>
        </p:nvPicPr>
        <p:blipFill>
          <a:blip r:embed="rId10" cstate="print">
            <a:clrChange>
              <a:clrFrom>
                <a:srgbClr val="FFFFFF"/>
              </a:clrFrom>
              <a:clrTo>
                <a:srgbClr val="FFFFFF">
                  <a:alpha val="0"/>
                </a:srgbClr>
              </a:clrTo>
            </a:clrChange>
          </a:blip>
          <a:srcRect b="67778"/>
          <a:stretch>
            <a:fillRect/>
          </a:stretch>
        </p:blipFill>
        <p:spPr bwMode="auto">
          <a:xfrm>
            <a:off x="4626255" y="2802678"/>
            <a:ext cx="4517745" cy="1778199"/>
          </a:xfrm>
          <a:prstGeom prst="rect">
            <a:avLst/>
          </a:prstGeom>
          <a:noFill/>
          <a:ln w="9525">
            <a:noFill/>
            <a:miter lim="800000"/>
            <a:headEnd/>
            <a:tailEnd/>
          </a:ln>
        </p:spPr>
      </p:pic>
      <p:graphicFrame>
        <p:nvGraphicFramePr>
          <p:cNvPr id="27" name="Object 2"/>
          <p:cNvGraphicFramePr>
            <a:graphicFrameLocks noChangeAspect="1"/>
          </p:cNvGraphicFramePr>
          <p:nvPr>
            <p:extLst/>
          </p:nvPr>
        </p:nvGraphicFramePr>
        <p:xfrm>
          <a:off x="4128131" y="955090"/>
          <a:ext cx="4780507" cy="865188"/>
        </p:xfrm>
        <a:graphic>
          <a:graphicData uri="http://schemas.openxmlformats.org/presentationml/2006/ole">
            <mc:AlternateContent xmlns:mc="http://schemas.openxmlformats.org/markup-compatibility/2006">
              <mc:Choice xmlns:v="urn:schemas-microsoft-com:vml" Requires="v">
                <p:oleObj spid="_x0000_s222349" name="Equation" r:id="rId11" imgW="2527200" imgH="457200" progId="Equation.3">
                  <p:embed/>
                </p:oleObj>
              </mc:Choice>
              <mc:Fallback>
                <p:oleObj name="Equation" r:id="rId11" imgW="2527200" imgH="4572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28131" y="955090"/>
                        <a:ext cx="4780507" cy="865188"/>
                      </a:xfrm>
                      <a:prstGeom prst="rect">
                        <a:avLst/>
                      </a:prstGeom>
                      <a:gradFill rotWithShape="1">
                        <a:gsLst>
                          <a:gs pos="0">
                            <a:srgbClr val="993366"/>
                          </a:gs>
                          <a:gs pos="100000">
                            <a:srgbClr val="993366">
                              <a:gamma/>
                              <a:tint val="52549"/>
                              <a:invGamma/>
                            </a:srgbClr>
                          </a:gs>
                        </a:gsLst>
                        <a:lin ang="5400000" scaled="1"/>
                      </a:gra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 name="Picture 209"/>
          <p:cNvPicPr>
            <a:picLocks noChangeAspect="1" noChangeArrowheads="1"/>
          </p:cNvPicPr>
          <p:nvPr/>
        </p:nvPicPr>
        <p:blipFill>
          <a:blip r:embed="rId13" cstate="print">
            <a:clrChange>
              <a:clrFrom>
                <a:srgbClr val="FFFFFF"/>
              </a:clrFrom>
              <a:clrTo>
                <a:srgbClr val="FFFFFF">
                  <a:alpha val="0"/>
                </a:srgbClr>
              </a:clrTo>
            </a:clrChange>
          </a:blip>
          <a:srcRect l="21143" t="20570" r="22858" b="30667"/>
          <a:stretch>
            <a:fillRect/>
          </a:stretch>
        </p:blipFill>
        <p:spPr bwMode="auto">
          <a:xfrm>
            <a:off x="1751051" y="3524435"/>
            <a:ext cx="4035467" cy="2809783"/>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DA118E06-5FBC-4A7F-98A9-FD3F00BABDBC}" type="slidenum">
              <a:rPr lang="en-CA" smtClean="0"/>
              <a:pPr/>
              <a:t>14</a:t>
            </a:fld>
            <a:endParaRPr lang="en-CA" dirty="0"/>
          </a:p>
        </p:txBody>
      </p:sp>
    </p:spTree>
    <p:extLst>
      <p:ext uri="{BB962C8B-B14F-4D97-AF65-F5344CB8AC3E}">
        <p14:creationId xmlns:p14="http://schemas.microsoft.com/office/powerpoint/2010/main" val="318710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5"/>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56"/>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Transverse</a:t>
            </a:r>
            <a:r>
              <a:rPr lang="en-US" dirty="0"/>
              <a:t> </a:t>
            </a:r>
            <a:r>
              <a:rPr lang="en-US" dirty="0" smtClean="0"/>
              <a:t>Correction</a:t>
            </a:r>
            <a:endParaRPr lang="en-CA" dirty="0"/>
          </a:p>
        </p:txBody>
      </p:sp>
      <p:sp>
        <p:nvSpPr>
          <p:cNvPr id="3" name="Date Placeholder 2"/>
          <p:cNvSpPr>
            <a:spLocks noGrp="1"/>
          </p:cNvSpPr>
          <p:nvPr>
            <p:ph type="dt" sz="half" idx="10"/>
          </p:nvPr>
        </p:nvSpPr>
        <p:spPr/>
        <p:txBody>
          <a:bodyPr/>
          <a:lstStyle/>
          <a:p>
            <a:r>
              <a:rPr lang="en-US" smtClean="0">
                <a:solidFill>
                  <a:prstClr val="black"/>
                </a:solidFill>
              </a:rPr>
              <a:t>June 1-19, 2015</a:t>
            </a:r>
            <a:endParaRPr lang="en-CA" dirty="0">
              <a:solidFill>
                <a:prstClr val="black"/>
              </a:solidFill>
            </a:endParaRPr>
          </a:p>
        </p:txBody>
      </p:sp>
      <p:sp>
        <p:nvSpPr>
          <p:cNvPr id="4" name="Footer Placeholder 3"/>
          <p:cNvSpPr>
            <a:spLocks noGrp="1"/>
          </p:cNvSpPr>
          <p:nvPr>
            <p:ph type="ftr" sz="quarter" idx="11"/>
          </p:nvPr>
        </p:nvSpPr>
        <p:spPr/>
        <p:txBody>
          <a:bodyPr/>
          <a:lstStyle/>
          <a:p>
            <a:pPr>
              <a:defRPr/>
            </a:pPr>
            <a:r>
              <a:rPr lang="nn-NO" smtClean="0">
                <a:solidFill>
                  <a:prstClr val="black"/>
                </a:solidFill>
              </a:rPr>
              <a:t>HUGS</a:t>
            </a:r>
            <a:endParaRPr lang="en-US" dirty="0">
              <a:solidFill>
                <a:prstClr val="black"/>
              </a:solidFill>
            </a:endParaRPr>
          </a:p>
        </p:txBody>
      </p:sp>
      <p:pic>
        <p:nvPicPr>
          <p:cNvPr id="18" name="Picture 17"/>
          <p:cNvPicPr>
            <a:picLocks noChangeAspect="1"/>
          </p:cNvPicPr>
          <p:nvPr/>
        </p:nvPicPr>
        <p:blipFill rotWithShape="1">
          <a:blip r:embed="rId3"/>
          <a:srcRect l="8802" t="2860" r="-36" b="-799"/>
          <a:stretch/>
        </p:blipFill>
        <p:spPr>
          <a:xfrm>
            <a:off x="9809017" y="447919"/>
            <a:ext cx="7620001" cy="3699209"/>
          </a:xfrm>
          <a:prstGeom prst="rect">
            <a:avLst/>
          </a:prstGeom>
        </p:spPr>
      </p:pic>
      <p:cxnSp>
        <p:nvCxnSpPr>
          <p:cNvPr id="7" name="Straight Connector 6"/>
          <p:cNvCxnSpPr/>
          <p:nvPr/>
        </p:nvCxnSpPr>
        <p:spPr>
          <a:xfrm flipH="1" flipV="1">
            <a:off x="1736437" y="4064000"/>
            <a:ext cx="9236" cy="1801093"/>
          </a:xfrm>
          <a:prstGeom prst="line">
            <a:avLst/>
          </a:prstGeom>
          <a:ln w="22225">
            <a:solidFill>
              <a:schemeClr val="tx1">
                <a:lumMod val="50000"/>
                <a:lumOff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741056" y="5338619"/>
            <a:ext cx="1491672" cy="531091"/>
          </a:xfrm>
          <a:prstGeom prst="line">
            <a:avLst/>
          </a:prstGeom>
          <a:ln w="22225">
            <a:solidFill>
              <a:schemeClr val="tx1">
                <a:lumMod val="50000"/>
                <a:lumOff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378691" y="5126182"/>
            <a:ext cx="1371600" cy="752768"/>
          </a:xfrm>
          <a:prstGeom prst="line">
            <a:avLst/>
          </a:prstGeom>
          <a:ln w="22225">
            <a:solidFill>
              <a:schemeClr val="tx1">
                <a:lumMod val="50000"/>
                <a:lumOff val="50000"/>
              </a:schemeClr>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p:cNvSpPr txBox="1"/>
              <p:nvPr/>
            </p:nvSpPr>
            <p:spPr>
              <a:xfrm>
                <a:off x="193964" y="5093855"/>
                <a:ext cx="17690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CA" i="1" smtClean="0">
                              <a:latin typeface="Cambria Math" panose="02040503050406030204" pitchFamily="18" charset="0"/>
                            </a:rPr>
                          </m:ctrlPr>
                        </m:accPr>
                        <m:e>
                          <m:r>
                            <a:rPr lang="en-US" b="0" i="1" smtClean="0">
                              <a:latin typeface="Cambria Math" panose="02040503050406030204" pitchFamily="18" charset="0"/>
                            </a:rPr>
                            <m:t>𝑥</m:t>
                          </m:r>
                        </m:e>
                      </m:acc>
                    </m:oMath>
                  </m:oMathPara>
                </a14:m>
                <a:endParaRPr lang="en-CA" dirty="0"/>
              </a:p>
            </p:txBody>
          </p:sp>
        </mc:Choice>
        <mc:Fallback xmlns="">
          <p:sp>
            <p:nvSpPr>
              <p:cNvPr id="14" name="TextBox 13"/>
              <p:cNvSpPr txBox="1">
                <a:spLocks noRot="1" noChangeAspect="1" noMove="1" noResize="1" noEditPoints="1" noAdjustHandles="1" noChangeArrowheads="1" noChangeShapeType="1" noTextEdit="1"/>
              </p:cNvSpPr>
              <p:nvPr/>
            </p:nvSpPr>
            <p:spPr>
              <a:xfrm>
                <a:off x="193964" y="5093855"/>
                <a:ext cx="176908" cy="276999"/>
              </a:xfrm>
              <a:prstGeom prst="rect">
                <a:avLst/>
              </a:prstGeom>
              <a:blipFill rotWithShape="0">
                <a:blip r:embed="rId4"/>
                <a:stretch>
                  <a:fillRect l="-20690" t="-26667" r="-79310"/>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1500909" y="3860800"/>
                <a:ext cx="18030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CA" i="1" smtClean="0">
                              <a:latin typeface="Cambria Math" panose="02040503050406030204" pitchFamily="18" charset="0"/>
                            </a:rPr>
                          </m:ctrlPr>
                        </m:accPr>
                        <m:e>
                          <m:r>
                            <a:rPr lang="en-US" b="0" i="1" smtClean="0">
                              <a:latin typeface="Cambria Math" panose="02040503050406030204" pitchFamily="18" charset="0"/>
                            </a:rPr>
                            <m:t>𝑦</m:t>
                          </m:r>
                        </m:e>
                      </m:acc>
                    </m:oMath>
                  </m:oMathPara>
                </a14:m>
                <a:endParaRPr lang="en-CA" dirty="0"/>
              </a:p>
            </p:txBody>
          </p:sp>
        </mc:Choice>
        <mc:Fallback xmlns="">
          <p:sp>
            <p:nvSpPr>
              <p:cNvPr id="23" name="TextBox 22"/>
              <p:cNvSpPr txBox="1">
                <a:spLocks noRot="1" noChangeAspect="1" noMove="1" noResize="1" noEditPoints="1" noAdjustHandles="1" noChangeArrowheads="1" noChangeShapeType="1" noTextEdit="1"/>
              </p:cNvSpPr>
              <p:nvPr/>
            </p:nvSpPr>
            <p:spPr>
              <a:xfrm>
                <a:off x="1500909" y="3860800"/>
                <a:ext cx="180306" cy="276999"/>
              </a:xfrm>
              <a:prstGeom prst="rect">
                <a:avLst/>
              </a:prstGeom>
              <a:blipFill rotWithShape="0">
                <a:blip r:embed="rId5"/>
                <a:stretch>
                  <a:fillRect l="-33333" t="-23913" r="-80000" b="-23913"/>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3112656" y="5237019"/>
                <a:ext cx="444380"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CA" i="1" smtClean="0">
                              <a:latin typeface="Cambria Math" panose="02040503050406030204" pitchFamily="18" charset="0"/>
                            </a:rPr>
                          </m:ctrlPr>
                        </m:accPr>
                        <m:e>
                          <m:r>
                            <a:rPr lang="en-US" b="0" i="1" smtClean="0">
                              <a:latin typeface="Cambria Math" panose="02040503050406030204" pitchFamily="18" charset="0"/>
                            </a:rPr>
                            <m:t>𝑧</m:t>
                          </m:r>
                        </m:e>
                      </m:acc>
                    </m:oMath>
                  </m:oMathPara>
                </a14:m>
                <a:endParaRPr lang="en-CA" dirty="0"/>
              </a:p>
            </p:txBody>
          </p:sp>
        </mc:Choice>
        <mc:Fallback xmlns="">
          <p:sp>
            <p:nvSpPr>
              <p:cNvPr id="24" name="TextBox 23"/>
              <p:cNvSpPr txBox="1">
                <a:spLocks noRot="1" noChangeAspect="1" noMove="1" noResize="1" noEditPoints="1" noAdjustHandles="1" noChangeArrowheads="1" noChangeShapeType="1" noTextEdit="1"/>
              </p:cNvSpPr>
              <p:nvPr/>
            </p:nvSpPr>
            <p:spPr>
              <a:xfrm>
                <a:off x="3112656" y="5237019"/>
                <a:ext cx="444380" cy="276999"/>
              </a:xfrm>
              <a:prstGeom prst="rect">
                <a:avLst/>
              </a:prstGeom>
              <a:blipFill rotWithShape="0">
                <a:blip r:embed="rId6"/>
                <a:stretch>
                  <a:fillRect t="-23913" r="-39726"/>
                </a:stretch>
              </a:blipFill>
            </p:spPr>
            <p:txBody>
              <a:bodyPr/>
              <a:lstStyle/>
              <a:p>
                <a:r>
                  <a:rPr lang="en-CA">
                    <a:noFill/>
                  </a:rPr>
                  <a:t> </a:t>
                </a:r>
              </a:p>
            </p:txBody>
          </p:sp>
        </mc:Fallback>
      </mc:AlternateContent>
      <p:cxnSp>
        <p:nvCxnSpPr>
          <p:cNvPr id="27" name="Straight Connector 26"/>
          <p:cNvCxnSpPr/>
          <p:nvPr/>
        </p:nvCxnSpPr>
        <p:spPr>
          <a:xfrm flipV="1">
            <a:off x="1741057" y="5320146"/>
            <a:ext cx="484907" cy="540330"/>
          </a:xfrm>
          <a:prstGeom prst="line">
            <a:avLst/>
          </a:prstGeom>
          <a:ln w="22225">
            <a:solidFill>
              <a:schemeClr val="accent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895928" y="5781964"/>
            <a:ext cx="822038" cy="92366"/>
          </a:xfrm>
          <a:prstGeom prst="line">
            <a:avLst/>
          </a:prstGeom>
          <a:ln w="22225">
            <a:solidFill>
              <a:srgbClr val="0070C0"/>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p:cNvSpPr txBox="1"/>
              <p:nvPr/>
            </p:nvSpPr>
            <p:spPr>
              <a:xfrm>
                <a:off x="979055" y="5509490"/>
                <a:ext cx="19293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i="1" smtClean="0">
                          <a:solidFill>
                            <a:srgbClr val="0070C0"/>
                          </a:solidFill>
                          <a:latin typeface="Cambria Math" panose="02040503050406030204" pitchFamily="18" charset="0"/>
                          <a:ea typeface="Cambria Math" panose="02040503050406030204" pitchFamily="18" charset="0"/>
                        </a:rPr>
                        <m:t>𝛽</m:t>
                      </m:r>
                    </m:oMath>
                  </m:oMathPara>
                </a14:m>
                <a:endParaRPr lang="en-CA" dirty="0">
                  <a:solidFill>
                    <a:srgbClr val="0070C0"/>
                  </a:solidFill>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979055" y="5509490"/>
                <a:ext cx="192937" cy="276999"/>
              </a:xfrm>
              <a:prstGeom prst="rect">
                <a:avLst/>
              </a:prstGeom>
              <a:blipFill rotWithShape="0">
                <a:blip r:embed="rId7"/>
                <a:stretch>
                  <a:fillRect l="-45161" t="-2222" r="-45161" b="-35556"/>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2041237" y="5430984"/>
                <a:ext cx="209807"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i="1" smtClean="0">
                          <a:solidFill>
                            <a:schemeClr val="accent1"/>
                          </a:solidFill>
                          <a:latin typeface="Cambria Math" panose="02040503050406030204" pitchFamily="18" charset="0"/>
                          <a:ea typeface="Cambria Math" panose="02040503050406030204" pitchFamily="18" charset="0"/>
                        </a:rPr>
                        <m:t>𝛼</m:t>
                      </m:r>
                    </m:oMath>
                  </m:oMathPara>
                </a14:m>
                <a:endParaRPr lang="en-CA" dirty="0">
                  <a:solidFill>
                    <a:schemeClr val="accent1"/>
                  </a:solidFill>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2041237" y="5430984"/>
                <a:ext cx="209807" cy="276999"/>
              </a:xfrm>
              <a:prstGeom prst="rect">
                <a:avLst/>
              </a:prstGeom>
              <a:blipFill rotWithShape="0">
                <a:blip r:embed="rId8"/>
                <a:stretch>
                  <a:fillRect l="-14706" r="-11765"/>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2170545" y="4964546"/>
                <a:ext cx="252440" cy="3228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A" i="1" smtClean="0">
                              <a:solidFill>
                                <a:schemeClr val="accent1"/>
                              </a:solidFill>
                              <a:latin typeface="Cambria Math" panose="02040503050406030204" pitchFamily="18" charset="0"/>
                            </a:rPr>
                          </m:ctrlPr>
                        </m:sSubPr>
                        <m:e>
                          <m:acc>
                            <m:accPr>
                              <m:chr m:val="⃑"/>
                              <m:ctrlPr>
                                <a:rPr lang="en-CA" i="1" smtClean="0">
                                  <a:solidFill>
                                    <a:schemeClr val="accent1"/>
                                  </a:solidFill>
                                  <a:latin typeface="Cambria Math" panose="02040503050406030204" pitchFamily="18" charset="0"/>
                                </a:rPr>
                              </m:ctrlPr>
                            </m:accPr>
                            <m:e>
                              <m:r>
                                <a:rPr lang="en-US" b="0" i="1" smtClean="0">
                                  <a:solidFill>
                                    <a:schemeClr val="accent1"/>
                                  </a:solidFill>
                                  <a:latin typeface="Cambria Math" panose="02040503050406030204" pitchFamily="18" charset="0"/>
                                </a:rPr>
                                <m:t>𝑃</m:t>
                              </m:r>
                            </m:e>
                          </m:acc>
                        </m:e>
                        <m:sub>
                          <m:r>
                            <a:rPr lang="en-CA" i="1" smtClean="0">
                              <a:solidFill>
                                <a:schemeClr val="accent1"/>
                              </a:solidFill>
                              <a:latin typeface="Cambria Math" panose="02040503050406030204" pitchFamily="18" charset="0"/>
                              <a:ea typeface="Cambria Math" panose="02040503050406030204" pitchFamily="18" charset="0"/>
                            </a:rPr>
                            <m:t>∥</m:t>
                          </m:r>
                        </m:sub>
                      </m:sSub>
                    </m:oMath>
                  </m:oMathPara>
                </a14:m>
                <a:endParaRPr lang="en-CA" dirty="0">
                  <a:solidFill>
                    <a:schemeClr val="accent1"/>
                  </a:solidFill>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2170545" y="4964546"/>
                <a:ext cx="252440" cy="322845"/>
              </a:xfrm>
              <a:prstGeom prst="rect">
                <a:avLst/>
              </a:prstGeom>
              <a:blipFill rotWithShape="0">
                <a:blip r:embed="rId9"/>
                <a:stretch>
                  <a:fillRect l="-21951" r="-17073" b="-18868"/>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549564" y="5569526"/>
                <a:ext cx="292516" cy="310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A" i="1" smtClean="0">
                              <a:solidFill>
                                <a:srgbClr val="0070C0"/>
                              </a:solidFill>
                              <a:latin typeface="Cambria Math" panose="02040503050406030204" pitchFamily="18" charset="0"/>
                            </a:rPr>
                          </m:ctrlPr>
                        </m:sSubPr>
                        <m:e>
                          <m:acc>
                            <m:accPr>
                              <m:chr m:val="⃑"/>
                              <m:ctrlPr>
                                <a:rPr lang="en-CA" i="1" smtClean="0">
                                  <a:solidFill>
                                    <a:srgbClr val="0070C0"/>
                                  </a:solidFill>
                                  <a:latin typeface="Cambria Math" panose="02040503050406030204" pitchFamily="18" charset="0"/>
                                </a:rPr>
                              </m:ctrlPr>
                            </m:accPr>
                            <m:e>
                              <m:r>
                                <a:rPr lang="en-US" b="0" i="1" smtClean="0">
                                  <a:solidFill>
                                    <a:srgbClr val="0070C0"/>
                                  </a:solidFill>
                                  <a:latin typeface="Cambria Math" panose="02040503050406030204" pitchFamily="18" charset="0"/>
                                </a:rPr>
                                <m:t>𝑃</m:t>
                              </m:r>
                            </m:e>
                          </m:acc>
                        </m:e>
                        <m:sub>
                          <m:r>
                            <a:rPr lang="en-CA" i="1">
                              <a:solidFill>
                                <a:srgbClr val="0070C0"/>
                              </a:solidFill>
                              <a:latin typeface="Cambria Math" panose="02040503050406030204" pitchFamily="18" charset="0"/>
                              <a:ea typeface="Cambria Math" panose="02040503050406030204" pitchFamily="18" charset="0"/>
                            </a:rPr>
                            <m:t>⊥</m:t>
                          </m:r>
                        </m:sub>
                      </m:sSub>
                    </m:oMath>
                  </m:oMathPara>
                </a14:m>
                <a:endParaRPr lang="en-CA" dirty="0">
                  <a:solidFill>
                    <a:srgbClr val="0070C0"/>
                  </a:solidFill>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549564" y="5569526"/>
                <a:ext cx="292516" cy="310598"/>
              </a:xfrm>
              <a:prstGeom prst="rect">
                <a:avLst/>
              </a:prstGeom>
              <a:blipFill rotWithShape="0">
                <a:blip r:embed="rId10"/>
                <a:stretch>
                  <a:fillRect l="-18750" r="-10417" b="-13725"/>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544946" y="1962734"/>
                <a:ext cx="2729530" cy="6005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CA" i="1" smtClean="0">
                              <a:solidFill>
                                <a:srgbClr val="0070C0"/>
                              </a:solidFill>
                              <a:latin typeface="Cambria Math" panose="02040503050406030204" pitchFamily="18" charset="0"/>
                            </a:rPr>
                          </m:ctrlPr>
                        </m:fPr>
                        <m:num>
                          <m:sSubSup>
                            <m:sSubSupPr>
                              <m:ctrlPr>
                                <a:rPr lang="en-CA" i="1">
                                  <a:solidFill>
                                    <a:srgbClr val="0070C0"/>
                                  </a:solidFill>
                                  <a:latin typeface="Cambria Math" panose="02040503050406030204" pitchFamily="18" charset="0"/>
                                </a:rPr>
                              </m:ctrlPr>
                            </m:sSubSupPr>
                            <m:e>
                              <m:r>
                                <a:rPr lang="en-US" i="1">
                                  <a:solidFill>
                                    <a:srgbClr val="0070C0"/>
                                  </a:solidFill>
                                  <a:latin typeface="Cambria Math" panose="02040503050406030204" pitchFamily="18" charset="0"/>
                                </a:rPr>
                                <m:t>𝐴</m:t>
                              </m:r>
                            </m:e>
                            <m:sub>
                              <m:r>
                                <a:rPr lang="en-US" i="1">
                                  <a:solidFill>
                                    <a:srgbClr val="0070C0"/>
                                  </a:solidFill>
                                  <a:latin typeface="Cambria Math" panose="02040503050406030204" pitchFamily="18" charset="0"/>
                                </a:rPr>
                                <m:t>𝑚</m:t>
                              </m:r>
                            </m:sub>
                            <m:sup>
                              <m:r>
                                <a:rPr lang="en-CA" i="1">
                                  <a:solidFill>
                                    <a:srgbClr val="0070C0"/>
                                  </a:solidFill>
                                  <a:latin typeface="Cambria Math" panose="02040503050406030204" pitchFamily="18" charset="0"/>
                                  <a:ea typeface="Cambria Math" panose="02040503050406030204" pitchFamily="18" charset="0"/>
                                </a:rPr>
                                <m:t>⊥</m:t>
                              </m:r>
                            </m:sup>
                          </m:sSubSup>
                        </m:num>
                        <m:den>
                          <m:sSub>
                            <m:sSubPr>
                              <m:ctrlPr>
                                <a:rPr lang="en-CA"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𝑃</m:t>
                              </m:r>
                            </m:e>
                            <m:sub>
                              <m:r>
                                <a:rPr lang="en-CA" i="1">
                                  <a:solidFill>
                                    <a:srgbClr val="0070C0"/>
                                  </a:solidFill>
                                  <a:latin typeface="Cambria Math" panose="02040503050406030204" pitchFamily="18" charset="0"/>
                                  <a:ea typeface="Cambria Math" panose="02040503050406030204" pitchFamily="18" charset="0"/>
                                </a:rPr>
                                <m:t>⊥</m:t>
                              </m:r>
                            </m:sub>
                          </m:sSub>
                        </m:den>
                      </m:f>
                      <m:r>
                        <a:rPr lang="en-US" b="0" i="1" smtClean="0">
                          <a:solidFill>
                            <a:srgbClr val="0070C0"/>
                          </a:solidFill>
                          <a:latin typeface="Cambria Math" panose="02040503050406030204" pitchFamily="18" charset="0"/>
                        </a:rPr>
                        <m:t>=</m:t>
                      </m:r>
                      <m:r>
                        <a:rPr lang="en-US" i="1">
                          <a:solidFill>
                            <a:srgbClr val="0070C0"/>
                          </a:solidFill>
                          <a:latin typeface="Cambria Math" panose="02040503050406030204" pitchFamily="18" charset="0"/>
                          <a:ea typeface="Cambria Math" panose="02040503050406030204" pitchFamily="18" charset="0"/>
                        </a:rPr>
                        <m:t>𝜀</m:t>
                      </m:r>
                      <m:d>
                        <m:dPr>
                          <m:ctrlPr>
                            <a:rPr lang="en-US" i="1">
                              <a:solidFill>
                                <a:srgbClr val="0070C0"/>
                              </a:solidFill>
                              <a:latin typeface="Cambria Math" panose="02040503050406030204" pitchFamily="18" charset="0"/>
                              <a:ea typeface="Cambria Math" panose="02040503050406030204" pitchFamily="18" charset="0"/>
                            </a:rPr>
                          </m:ctrlPr>
                        </m:dPr>
                        <m:e>
                          <m:r>
                            <a:rPr lang="en-US" i="1">
                              <a:solidFill>
                                <a:srgbClr val="0070C0"/>
                              </a:solidFill>
                              <a:latin typeface="Cambria Math" panose="02040503050406030204" pitchFamily="18" charset="0"/>
                              <a:ea typeface="Cambria Math" panose="02040503050406030204" pitchFamily="18" charset="0"/>
                            </a:rPr>
                            <m:t>𝜙</m:t>
                          </m:r>
                        </m:e>
                      </m:d>
                      <m:r>
                        <a:rPr lang="en-US" b="0" i="1" smtClean="0">
                          <a:solidFill>
                            <a:srgbClr val="0070C0"/>
                          </a:solidFill>
                          <a:latin typeface="Cambria Math" panose="02040503050406030204" pitchFamily="18" charset="0"/>
                          <a:ea typeface="Cambria Math" panose="02040503050406030204" pitchFamily="18" charset="0"/>
                        </a:rPr>
                        <m:t>𝑐𝑜𝑠</m:t>
                      </m:r>
                      <m:r>
                        <a:rPr lang="en-US" b="0" i="1" smtClean="0">
                          <a:solidFill>
                            <a:srgbClr val="0070C0"/>
                          </a:solidFill>
                          <a:latin typeface="Cambria Math" panose="02040503050406030204" pitchFamily="18" charset="0"/>
                          <a:ea typeface="Cambria Math" panose="02040503050406030204" pitchFamily="18" charset="0"/>
                        </a:rPr>
                        <m:t>𝛽</m:t>
                      </m:r>
                      <m:r>
                        <a:rPr lang="en-US" b="0" i="1" smtClean="0">
                          <a:solidFill>
                            <a:srgbClr val="0070C0"/>
                          </a:solidFill>
                          <a:latin typeface="Cambria Math" panose="02040503050406030204" pitchFamily="18" charset="0"/>
                          <a:ea typeface="Cambria Math" panose="02040503050406030204" pitchFamily="18" charset="0"/>
                        </a:rPr>
                        <m:t>−</m:t>
                      </m:r>
                      <m:sSub>
                        <m:sSubPr>
                          <m:ctrlPr>
                            <a:rPr lang="en-US" b="0" i="1" smtClean="0">
                              <a:solidFill>
                                <a:srgbClr val="0070C0"/>
                              </a:solidFill>
                              <a:latin typeface="Cambria Math" panose="02040503050406030204" pitchFamily="18" charset="0"/>
                              <a:ea typeface="Cambria Math" panose="02040503050406030204" pitchFamily="18" charset="0"/>
                            </a:rPr>
                          </m:ctrlPr>
                        </m:sSubPr>
                        <m:e>
                          <m:r>
                            <a:rPr lang="en-US" b="0" i="1" smtClean="0">
                              <a:solidFill>
                                <a:srgbClr val="0070C0"/>
                              </a:solidFill>
                              <a:latin typeface="Cambria Math" panose="02040503050406030204" pitchFamily="18" charset="0"/>
                              <a:ea typeface="Cambria Math" panose="02040503050406030204" pitchFamily="18" charset="0"/>
                            </a:rPr>
                            <m:t>𝐴</m:t>
                          </m:r>
                        </m:e>
                        <m:sub>
                          <m:r>
                            <a:rPr lang="en-US" b="0" i="1" smtClean="0">
                              <a:solidFill>
                                <a:srgbClr val="0070C0"/>
                              </a:solidFill>
                              <a:latin typeface="Cambria Math" panose="02040503050406030204" pitchFamily="18" charset="0"/>
                              <a:ea typeface="Cambria Math" panose="02040503050406030204" pitchFamily="18" charset="0"/>
                            </a:rPr>
                            <m:t>𝑃𝑉</m:t>
                          </m:r>
                        </m:sub>
                      </m:sSub>
                      <m:r>
                        <a:rPr lang="en-US" b="0" i="1" smtClean="0">
                          <a:solidFill>
                            <a:srgbClr val="0070C0"/>
                          </a:solidFill>
                          <a:latin typeface="Cambria Math" panose="02040503050406030204" pitchFamily="18" charset="0"/>
                          <a:ea typeface="Cambria Math" panose="02040503050406030204" pitchFamily="18" charset="0"/>
                        </a:rPr>
                        <m:t>𝑠𝑖𝑛</m:t>
                      </m:r>
                      <m:r>
                        <a:rPr lang="en-US" b="0" i="1" smtClean="0">
                          <a:solidFill>
                            <a:srgbClr val="0070C0"/>
                          </a:solidFill>
                          <a:latin typeface="Cambria Math" panose="02040503050406030204" pitchFamily="18" charset="0"/>
                          <a:ea typeface="Cambria Math" panose="02040503050406030204" pitchFamily="18" charset="0"/>
                        </a:rPr>
                        <m:t>𝛽</m:t>
                      </m:r>
                    </m:oMath>
                  </m:oMathPara>
                </a14:m>
                <a:endParaRPr lang="en-CA" dirty="0">
                  <a:solidFill>
                    <a:srgbClr val="0070C0"/>
                  </a:solidFill>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544946" y="1962734"/>
                <a:ext cx="2729530" cy="600549"/>
              </a:xfrm>
              <a:prstGeom prst="rect">
                <a:avLst/>
              </a:prstGeom>
              <a:blipFill rotWithShape="0">
                <a:blip r:embed="rId11"/>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577272" y="886700"/>
                <a:ext cx="2726324" cy="6414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CA" i="1" smtClean="0">
                              <a:solidFill>
                                <a:schemeClr val="accent1"/>
                              </a:solidFill>
                              <a:latin typeface="Cambria Math" panose="02040503050406030204" pitchFamily="18" charset="0"/>
                            </a:rPr>
                          </m:ctrlPr>
                        </m:fPr>
                        <m:num>
                          <m:sSubSup>
                            <m:sSubSupPr>
                              <m:ctrlPr>
                                <a:rPr lang="en-CA" i="1">
                                  <a:solidFill>
                                    <a:schemeClr val="accent1"/>
                                  </a:solidFill>
                                  <a:latin typeface="Cambria Math" panose="02040503050406030204" pitchFamily="18" charset="0"/>
                                </a:rPr>
                              </m:ctrlPr>
                            </m:sSubSupPr>
                            <m:e>
                              <m:r>
                                <a:rPr lang="en-US" i="1">
                                  <a:solidFill>
                                    <a:schemeClr val="accent1"/>
                                  </a:solidFill>
                                  <a:latin typeface="Cambria Math" panose="02040503050406030204" pitchFamily="18" charset="0"/>
                                </a:rPr>
                                <m:t>𝐴</m:t>
                              </m:r>
                            </m:e>
                            <m:sub>
                              <m:r>
                                <a:rPr lang="en-US" i="1">
                                  <a:solidFill>
                                    <a:schemeClr val="accent1"/>
                                  </a:solidFill>
                                  <a:latin typeface="Cambria Math" panose="02040503050406030204" pitchFamily="18" charset="0"/>
                                </a:rPr>
                                <m:t>𝑚</m:t>
                              </m:r>
                            </m:sub>
                            <m:sup>
                              <m:r>
                                <a:rPr lang="en-CA" i="1">
                                  <a:solidFill>
                                    <a:schemeClr val="accent1"/>
                                  </a:solidFill>
                                  <a:latin typeface="Cambria Math" panose="02040503050406030204" pitchFamily="18" charset="0"/>
                                  <a:ea typeface="Cambria Math" panose="02040503050406030204" pitchFamily="18" charset="0"/>
                                </a:rPr>
                                <m:t>∥</m:t>
                              </m:r>
                            </m:sup>
                          </m:sSubSup>
                        </m:num>
                        <m:den>
                          <m:sSub>
                            <m:sSubPr>
                              <m:ctrlPr>
                                <a:rPr lang="en-CA"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𝑃</m:t>
                              </m:r>
                            </m:e>
                            <m:sub>
                              <m:r>
                                <a:rPr lang="en-CA" i="1" smtClean="0">
                                  <a:solidFill>
                                    <a:schemeClr val="accent1"/>
                                  </a:solidFill>
                                  <a:latin typeface="Cambria Math" panose="02040503050406030204" pitchFamily="18" charset="0"/>
                                  <a:ea typeface="Cambria Math" panose="02040503050406030204" pitchFamily="18" charset="0"/>
                                </a:rPr>
                                <m:t>∥</m:t>
                              </m:r>
                            </m:sub>
                          </m:sSub>
                        </m:den>
                      </m:f>
                      <m:r>
                        <a:rPr lang="en-US" b="0" i="1" smtClean="0">
                          <a:solidFill>
                            <a:schemeClr val="accent1"/>
                          </a:solidFill>
                          <a:latin typeface="Cambria Math" panose="02040503050406030204" pitchFamily="18" charset="0"/>
                        </a:rPr>
                        <m:t>=</m:t>
                      </m:r>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𝐴</m:t>
                          </m:r>
                        </m:e>
                        <m:sub>
                          <m:r>
                            <a:rPr lang="en-US" b="0" i="1" smtClean="0">
                              <a:solidFill>
                                <a:schemeClr val="accent1"/>
                              </a:solidFill>
                              <a:latin typeface="Cambria Math" panose="02040503050406030204" pitchFamily="18" charset="0"/>
                            </a:rPr>
                            <m:t>𝑃𝑉</m:t>
                          </m:r>
                        </m:sub>
                      </m:sSub>
                      <m:r>
                        <a:rPr lang="en-US" b="0" i="1" smtClean="0">
                          <a:solidFill>
                            <a:schemeClr val="accent1"/>
                          </a:solidFill>
                          <a:latin typeface="Cambria Math" panose="02040503050406030204" pitchFamily="18" charset="0"/>
                        </a:rPr>
                        <m:t>𝑐𝑜𝑠</m:t>
                      </m:r>
                      <m:r>
                        <a:rPr lang="en-US" b="0" i="1" smtClean="0">
                          <a:solidFill>
                            <a:schemeClr val="accent1"/>
                          </a:solidFill>
                          <a:latin typeface="Cambria Math" panose="02040503050406030204" pitchFamily="18" charset="0"/>
                          <a:ea typeface="Cambria Math" panose="02040503050406030204" pitchFamily="18" charset="0"/>
                        </a:rPr>
                        <m:t>𝛼</m:t>
                      </m:r>
                      <m:r>
                        <a:rPr lang="en-US" b="0" i="1" smtClean="0">
                          <a:solidFill>
                            <a:schemeClr val="accent1"/>
                          </a:solidFill>
                          <a:latin typeface="Cambria Math" panose="02040503050406030204" pitchFamily="18" charset="0"/>
                          <a:ea typeface="Cambria Math" panose="02040503050406030204" pitchFamily="18" charset="0"/>
                        </a:rPr>
                        <m:t>+</m:t>
                      </m:r>
                      <m:r>
                        <a:rPr lang="en-US" b="0" i="1" smtClean="0">
                          <a:solidFill>
                            <a:schemeClr val="accent1"/>
                          </a:solidFill>
                          <a:latin typeface="Cambria Math" panose="02040503050406030204" pitchFamily="18" charset="0"/>
                          <a:ea typeface="Cambria Math" panose="02040503050406030204" pitchFamily="18" charset="0"/>
                        </a:rPr>
                        <m:t>𝜀</m:t>
                      </m:r>
                      <m:d>
                        <m:dPr>
                          <m:ctrlPr>
                            <a:rPr lang="en-US" b="0" i="1" smtClean="0">
                              <a:solidFill>
                                <a:schemeClr val="accent1"/>
                              </a:solidFill>
                              <a:latin typeface="Cambria Math" panose="02040503050406030204" pitchFamily="18" charset="0"/>
                              <a:ea typeface="Cambria Math" panose="02040503050406030204" pitchFamily="18" charset="0"/>
                            </a:rPr>
                          </m:ctrlPr>
                        </m:dPr>
                        <m:e>
                          <m:r>
                            <a:rPr lang="en-US" b="0" i="1" smtClean="0">
                              <a:solidFill>
                                <a:schemeClr val="accent1"/>
                              </a:solidFill>
                              <a:latin typeface="Cambria Math" panose="02040503050406030204" pitchFamily="18" charset="0"/>
                              <a:ea typeface="Cambria Math" panose="02040503050406030204" pitchFamily="18" charset="0"/>
                            </a:rPr>
                            <m:t>𝜙</m:t>
                          </m:r>
                        </m:e>
                      </m:d>
                      <m:r>
                        <a:rPr lang="en-US" b="0" i="1" smtClean="0">
                          <a:solidFill>
                            <a:schemeClr val="accent1"/>
                          </a:solidFill>
                          <a:latin typeface="Cambria Math" panose="02040503050406030204" pitchFamily="18" charset="0"/>
                          <a:ea typeface="Cambria Math" panose="02040503050406030204" pitchFamily="18" charset="0"/>
                        </a:rPr>
                        <m:t>𝑠𝑖𝑛</m:t>
                      </m:r>
                      <m:r>
                        <a:rPr lang="en-US" b="0" i="1" smtClean="0">
                          <a:solidFill>
                            <a:schemeClr val="accent1"/>
                          </a:solidFill>
                          <a:latin typeface="Cambria Math" panose="02040503050406030204" pitchFamily="18" charset="0"/>
                          <a:ea typeface="Cambria Math" panose="02040503050406030204" pitchFamily="18" charset="0"/>
                        </a:rPr>
                        <m:t>𝛼</m:t>
                      </m:r>
                    </m:oMath>
                  </m:oMathPara>
                </a14:m>
                <a:endParaRPr lang="en-CA" dirty="0">
                  <a:solidFill>
                    <a:schemeClr val="accent1"/>
                  </a:solidFill>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577272" y="886700"/>
                <a:ext cx="2726324" cy="641458"/>
              </a:xfrm>
              <a:prstGeom prst="rect">
                <a:avLst/>
              </a:prstGeom>
              <a:blipFill rotWithShape="0">
                <a:blip r:embed="rId12"/>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4184073" y="1371598"/>
                <a:ext cx="3746346" cy="6223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CA" i="1" smtClean="0">
                              <a:latin typeface="Cambria Math" panose="02040503050406030204" pitchFamily="18" charset="0"/>
                            </a:rPr>
                          </m:ctrlPr>
                        </m:dPr>
                        <m:e>
                          <m:m>
                            <m:mPr>
                              <m:mcs>
                                <m:mc>
                                  <m:mcPr>
                                    <m:count m:val="1"/>
                                    <m:mcJc m:val="center"/>
                                  </m:mcPr>
                                </m:mc>
                              </m:mcs>
                              <m:ctrlPr>
                                <a:rPr lang="en-CA" i="1" smtClean="0">
                                  <a:latin typeface="Cambria Math" panose="02040503050406030204" pitchFamily="18" charset="0"/>
                                </a:rPr>
                              </m:ctrlPr>
                            </m:mPr>
                            <m:mr>
                              <m:e>
                                <m:sSubSup>
                                  <m:sSubSupPr>
                                    <m:ctrlPr>
                                      <a:rPr lang="en-CA" i="1">
                                        <a:latin typeface="Cambria Math" panose="02040503050406030204" pitchFamily="18" charset="0"/>
                                      </a:rPr>
                                    </m:ctrlPr>
                                  </m:sSubSupPr>
                                  <m:e>
                                    <m:r>
                                      <a:rPr lang="en-US" i="1">
                                        <a:latin typeface="Cambria Math" panose="02040503050406030204" pitchFamily="18" charset="0"/>
                                      </a:rPr>
                                      <m:t>𝐴</m:t>
                                    </m:r>
                                  </m:e>
                                  <m:sub>
                                    <m:r>
                                      <a:rPr lang="en-US" i="1">
                                        <a:latin typeface="Cambria Math" panose="02040503050406030204" pitchFamily="18" charset="0"/>
                                      </a:rPr>
                                      <m:t>𝑚</m:t>
                                    </m:r>
                                  </m:sub>
                                  <m:sup>
                                    <m:r>
                                      <a:rPr lang="en-CA" i="1">
                                        <a:latin typeface="Cambria Math" panose="02040503050406030204" pitchFamily="18" charset="0"/>
                                        <a:ea typeface="Cambria Math" panose="02040503050406030204" pitchFamily="18" charset="0"/>
                                      </a:rPr>
                                      <m:t>∥</m:t>
                                    </m:r>
                                  </m:sup>
                                </m:sSubSup>
                              </m:e>
                            </m:mr>
                            <m:mr>
                              <m:e>
                                <m:sSubSup>
                                  <m:sSubSupPr>
                                    <m:ctrlPr>
                                      <a:rPr lang="en-CA" i="1">
                                        <a:latin typeface="Cambria Math" panose="02040503050406030204" pitchFamily="18" charset="0"/>
                                      </a:rPr>
                                    </m:ctrlPr>
                                  </m:sSubSupPr>
                                  <m:e>
                                    <m:r>
                                      <a:rPr lang="en-US" i="1">
                                        <a:latin typeface="Cambria Math" panose="02040503050406030204" pitchFamily="18" charset="0"/>
                                      </a:rPr>
                                      <m:t>𝐴</m:t>
                                    </m:r>
                                  </m:e>
                                  <m:sub>
                                    <m:r>
                                      <a:rPr lang="en-US" i="1">
                                        <a:latin typeface="Cambria Math" panose="02040503050406030204" pitchFamily="18" charset="0"/>
                                      </a:rPr>
                                      <m:t>𝑚</m:t>
                                    </m:r>
                                  </m:sub>
                                  <m:sup>
                                    <m:r>
                                      <a:rPr lang="en-CA" i="1">
                                        <a:latin typeface="Cambria Math" panose="02040503050406030204" pitchFamily="18" charset="0"/>
                                        <a:ea typeface="Cambria Math" panose="02040503050406030204" pitchFamily="18" charset="0"/>
                                      </a:rPr>
                                      <m:t>⊥</m:t>
                                    </m:r>
                                  </m:sup>
                                </m:sSubSup>
                              </m:e>
                            </m:mr>
                          </m:m>
                        </m:e>
                      </m:d>
                      <m:r>
                        <a:rPr lang="en-US" b="0" i="1" smtClean="0">
                          <a:latin typeface="Cambria Math" panose="02040503050406030204" pitchFamily="18" charset="0"/>
                        </a:rPr>
                        <m:t>=</m:t>
                      </m:r>
                      <m:d>
                        <m:dPr>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m:t>
                                    </m:r>
                                  </m:sub>
                                </m:sSub>
                                <m:r>
                                  <a:rPr lang="en-US" b="0" i="1" smtClean="0">
                                    <a:latin typeface="Cambria Math" panose="02040503050406030204" pitchFamily="18" charset="0"/>
                                  </a:rPr>
                                  <m:t>𝑐</m:t>
                                </m:r>
                                <m:r>
                                  <a:rPr lang="en-US" i="1">
                                    <a:latin typeface="Cambria Math" panose="02040503050406030204" pitchFamily="18" charset="0"/>
                                  </a:rPr>
                                  <m:t>𝑜𝑠</m:t>
                                </m:r>
                                <m:r>
                                  <a:rPr lang="en-US" i="1">
                                    <a:latin typeface="Cambria Math" panose="02040503050406030204" pitchFamily="18" charset="0"/>
                                    <a:ea typeface="Cambria Math" panose="02040503050406030204" pitchFamily="18" charset="0"/>
                                  </a:rPr>
                                  <m:t>𝛼</m:t>
                                </m:r>
                              </m:e>
                              <m:e>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ea typeface="Cambria Math" panose="02040503050406030204" pitchFamily="18" charset="0"/>
                                      </a:rPr>
                                      <m:t>∥</m:t>
                                    </m:r>
                                  </m:sub>
                                </m:sSub>
                                <m:r>
                                  <a:rPr lang="en-US" i="1">
                                    <a:latin typeface="Cambria Math" panose="02040503050406030204" pitchFamily="18" charset="0"/>
                                    <a:ea typeface="Cambria Math" panose="02040503050406030204" pitchFamily="18" charset="0"/>
                                  </a:rPr>
                                  <m:t>𝑠𝑖𝑛</m:t>
                                </m:r>
                                <m:r>
                                  <a:rPr lang="en-US" i="1">
                                    <a:latin typeface="Cambria Math" panose="02040503050406030204" pitchFamily="18" charset="0"/>
                                    <a:ea typeface="Cambria Math" panose="02040503050406030204" pitchFamily="18" charset="0"/>
                                  </a:rPr>
                                  <m:t>𝛼</m:t>
                                </m:r>
                                <m:r>
                                  <m:rPr>
                                    <m:nor/>
                                  </m:rPr>
                                  <a:rPr lang="en-CA" dirty="0"/>
                                  <m:t> </m:t>
                                </m:r>
                              </m:e>
                            </m:mr>
                            <m:mr>
                              <m:e>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r>
                                      <a:rPr lang="en-US" b="0" i="1" smtClean="0">
                                        <a:latin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m:t>
                                    </m:r>
                                  </m:sub>
                                </m:sSub>
                                <m:r>
                                  <a:rPr lang="en-US" b="0" i="1" smtClean="0">
                                    <a:latin typeface="Cambria Math" panose="02040503050406030204" pitchFamily="18" charset="0"/>
                                    <a:ea typeface="Cambria Math" panose="02040503050406030204" pitchFamily="18" charset="0"/>
                                  </a:rPr>
                                  <m:t>𝑠𝑖𝑛</m:t>
                                </m:r>
                                <m:r>
                                  <a:rPr lang="en-US" i="1">
                                    <a:latin typeface="Cambria Math" panose="02040503050406030204" pitchFamily="18" charset="0"/>
                                    <a:ea typeface="Cambria Math" panose="02040503050406030204" pitchFamily="18" charset="0"/>
                                  </a:rPr>
                                  <m:t>𝛽</m:t>
                                </m:r>
                              </m:e>
                              <m:e>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i="1" smtClean="0">
                                        <a:latin typeface="Cambria Math" panose="02040503050406030204" pitchFamily="18" charset="0"/>
                                        <a:ea typeface="Cambria Math" panose="02040503050406030204" pitchFamily="18" charset="0"/>
                                      </a:rPr>
                                      <m:t>⊥</m:t>
                                    </m:r>
                                  </m:sub>
                                </m:sSub>
                                <m:r>
                                  <a:rPr lang="en-US" b="0" i="1" smtClean="0">
                                    <a:latin typeface="Cambria Math" panose="02040503050406030204" pitchFamily="18" charset="0"/>
                                    <a:ea typeface="Cambria Math" panose="02040503050406030204" pitchFamily="18" charset="0"/>
                                  </a:rPr>
                                  <m:t>𝑐𝑜𝑠</m:t>
                                </m:r>
                                <m:r>
                                  <a:rPr lang="en-US" i="1">
                                    <a:latin typeface="Cambria Math" panose="02040503050406030204" pitchFamily="18" charset="0"/>
                                    <a:ea typeface="Cambria Math" panose="02040503050406030204" pitchFamily="18" charset="0"/>
                                  </a:rPr>
                                  <m:t>𝛽</m:t>
                                </m:r>
                                <m:r>
                                  <m:rPr>
                                    <m:nor/>
                                  </m:rPr>
                                  <a:rPr lang="en-CA" dirty="0"/>
                                  <m:t> </m:t>
                                </m:r>
                              </m:e>
                            </m:mr>
                          </m:m>
                        </m:e>
                      </m:d>
                      <m:d>
                        <m:dPr>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𝑃𝑉</m:t>
                                    </m:r>
                                  </m:sub>
                                </m:sSub>
                              </m:e>
                            </m:mr>
                            <m:mr>
                              <m:e>
                                <m:r>
                                  <a:rPr lang="en-US" b="0" i="1" smtClean="0">
                                    <a:latin typeface="Cambria Math" panose="02040503050406030204" pitchFamily="18" charset="0"/>
                                    <a:ea typeface="Cambria Math" panose="02040503050406030204" pitchFamily="18" charset="0"/>
                                  </a:rPr>
                                  <m:t>𝜀</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𝜙</m:t>
                                    </m:r>
                                  </m:e>
                                </m:d>
                              </m:e>
                            </m:mr>
                          </m:m>
                        </m:e>
                      </m:d>
                    </m:oMath>
                  </m:oMathPara>
                </a14:m>
                <a:endParaRPr lang="en-CA" dirty="0"/>
              </a:p>
            </p:txBody>
          </p:sp>
        </mc:Choice>
        <mc:Fallback xmlns="">
          <p:sp>
            <p:nvSpPr>
              <p:cNvPr id="42" name="TextBox 41"/>
              <p:cNvSpPr txBox="1">
                <a:spLocks noRot="1" noChangeAspect="1" noMove="1" noResize="1" noEditPoints="1" noAdjustHandles="1" noChangeArrowheads="1" noChangeShapeType="1" noTextEdit="1"/>
              </p:cNvSpPr>
              <p:nvPr/>
            </p:nvSpPr>
            <p:spPr>
              <a:xfrm>
                <a:off x="4184073" y="1371598"/>
                <a:ext cx="3746346" cy="622350"/>
              </a:xfrm>
              <a:prstGeom prst="rect">
                <a:avLst/>
              </a:prstGeom>
              <a:blipFill rotWithShape="0">
                <a:blip r:embed="rId13"/>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3722253" y="1505527"/>
                <a:ext cx="254343"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i="1" smtClean="0">
                          <a:latin typeface="Cambria Math" panose="02040503050406030204" pitchFamily="18" charset="0"/>
                          <a:ea typeface="Cambria Math" panose="02040503050406030204" pitchFamily="18" charset="0"/>
                        </a:rPr>
                        <m:t>⟹</m:t>
                      </m:r>
                    </m:oMath>
                  </m:oMathPara>
                </a14:m>
                <a:endParaRPr lang="en-CA" dirty="0"/>
              </a:p>
            </p:txBody>
          </p:sp>
        </mc:Choice>
        <mc:Fallback xmlns="">
          <p:sp>
            <p:nvSpPr>
              <p:cNvPr id="43" name="TextBox 42"/>
              <p:cNvSpPr txBox="1">
                <a:spLocks noRot="1" noChangeAspect="1" noMove="1" noResize="1" noEditPoints="1" noAdjustHandles="1" noChangeArrowheads="1" noChangeShapeType="1" noTextEdit="1"/>
              </p:cNvSpPr>
              <p:nvPr/>
            </p:nvSpPr>
            <p:spPr>
              <a:xfrm>
                <a:off x="3722253" y="1505527"/>
                <a:ext cx="254343" cy="276999"/>
              </a:xfrm>
              <a:prstGeom prst="rect">
                <a:avLst/>
              </a:prstGeom>
              <a:blipFill rotWithShape="0">
                <a:blip r:embed="rId14"/>
                <a:stretch>
                  <a:fillRect l="-26829" r="-34146"/>
                </a:stretch>
              </a:blipFill>
            </p:spPr>
            <p:txBody>
              <a:bodyPr/>
              <a:lstStyle/>
              <a:p>
                <a:r>
                  <a:rPr lang="en-CA">
                    <a:noFill/>
                  </a:rPr>
                  <a:t> </a:t>
                </a:r>
              </a:p>
            </p:txBody>
          </p:sp>
        </mc:Fallback>
      </mc:AlternateContent>
      <p:sp>
        <p:nvSpPr>
          <p:cNvPr id="44" name="Right Brace 43"/>
          <p:cNvSpPr/>
          <p:nvPr/>
        </p:nvSpPr>
        <p:spPr>
          <a:xfrm rot="5400000">
            <a:off x="6010564" y="1336964"/>
            <a:ext cx="337126" cy="1921164"/>
          </a:xfrm>
          <a:prstGeom prst="rightBrace">
            <a:avLst>
              <a:gd name="adj1" fmla="val 40765"/>
              <a:gd name="adj2" fmla="val 50000"/>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mc:AlternateContent xmlns:mc="http://schemas.openxmlformats.org/markup-compatibility/2006" xmlns:a14="http://schemas.microsoft.com/office/drawing/2010/main">
        <mc:Choice Requires="a14">
          <p:sp>
            <p:nvSpPr>
              <p:cNvPr id="46" name="TextBox 45"/>
              <p:cNvSpPr txBox="1"/>
              <p:nvPr/>
            </p:nvSpPr>
            <p:spPr>
              <a:xfrm>
                <a:off x="5564912" y="2706252"/>
                <a:ext cx="1260345" cy="4675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d>
                        <m:dPr>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𝑎</m:t>
                                </m:r>
                              </m:e>
                              <m:e>
                                <m:r>
                                  <m:rPr>
                                    <m:nor/>
                                  </m:rPr>
                                  <a:rPr lang="en-US" b="0" i="0" smtClean="0">
                                    <a:latin typeface="Cambria Math" panose="02040503050406030204" pitchFamily="18" charset="0"/>
                                  </a:rPr>
                                  <m:t>b</m:t>
                                </m:r>
                                <m:r>
                                  <m:rPr>
                                    <m:nor/>
                                  </m:rPr>
                                  <a:rPr lang="en-CA" dirty="0"/>
                                  <m:t> </m:t>
                                </m:r>
                              </m:e>
                            </m:mr>
                            <m:mr>
                              <m:e>
                                <m:r>
                                  <a:rPr lang="en-US" b="0" i="1" smtClean="0">
                                    <a:latin typeface="Cambria Math" panose="02040503050406030204" pitchFamily="18" charset="0"/>
                                  </a:rPr>
                                  <m:t>𝑐</m:t>
                                </m:r>
                              </m:e>
                              <m:e>
                                <m:r>
                                  <a:rPr lang="en-US" b="0" i="1" smtClean="0">
                                    <a:latin typeface="Cambria Math" panose="02040503050406030204" pitchFamily="18" charset="0"/>
                                  </a:rPr>
                                  <m:t>𝑑</m:t>
                                </m:r>
                              </m:e>
                            </m:mr>
                          </m:m>
                        </m:e>
                      </m:d>
                    </m:oMath>
                  </m:oMathPara>
                </a14:m>
                <a:endParaRPr lang="en-CA" dirty="0"/>
              </a:p>
            </p:txBody>
          </p:sp>
        </mc:Choice>
        <mc:Fallback xmlns="">
          <p:sp>
            <p:nvSpPr>
              <p:cNvPr id="46" name="TextBox 45"/>
              <p:cNvSpPr txBox="1">
                <a:spLocks noRot="1" noChangeAspect="1" noMove="1" noResize="1" noEditPoints="1" noAdjustHandles="1" noChangeArrowheads="1" noChangeShapeType="1" noTextEdit="1"/>
              </p:cNvSpPr>
              <p:nvPr/>
            </p:nvSpPr>
            <p:spPr>
              <a:xfrm>
                <a:off x="5564912" y="2706252"/>
                <a:ext cx="1260345" cy="467564"/>
              </a:xfrm>
              <a:prstGeom prst="rect">
                <a:avLst/>
              </a:prstGeom>
              <a:blipFill rotWithShape="0">
                <a:blip r:embed="rId15"/>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3398985" y="3597577"/>
                <a:ext cx="4453527" cy="5204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𝑃</m:t>
                          </m:r>
                        </m:e>
                        <m:sup>
                          <m:r>
                            <a:rPr lang="en-US" b="0" i="1" smtClean="0">
                              <a:latin typeface="Cambria Math" panose="02040503050406030204" pitchFamily="18" charset="0"/>
                            </a:rPr>
                            <m:t>−1</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𝑑𝑒𝑡𝑃</m:t>
                          </m:r>
                        </m:den>
                      </m:f>
                      <m:d>
                        <m:dPr>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𝑑</m:t>
                                </m:r>
                              </m:e>
                              <m:e>
                                <m:r>
                                  <m:rPr>
                                    <m:nor/>
                                  </m:rPr>
                                  <a:rPr lang="en-US" b="0" i="0" smtClean="0">
                                    <a:latin typeface="Cambria Math" panose="02040503050406030204" pitchFamily="18" charset="0"/>
                                  </a:rPr>
                                  <m:t>−</m:t>
                                </m:r>
                                <m:r>
                                  <m:rPr>
                                    <m:nor/>
                                  </m:rPr>
                                  <a:rPr lang="en-US" b="0" i="0" smtClean="0">
                                    <a:latin typeface="Cambria Math" panose="02040503050406030204" pitchFamily="18" charset="0"/>
                                  </a:rPr>
                                  <m:t>b</m:t>
                                </m:r>
                                <m:r>
                                  <m:rPr>
                                    <m:nor/>
                                  </m:rPr>
                                  <a:rPr lang="en-CA" dirty="0"/>
                                  <m:t> </m:t>
                                </m:r>
                              </m:e>
                            </m:mr>
                            <m:mr>
                              <m:e>
                                <m:r>
                                  <a:rPr lang="en-US" b="0" i="1" smtClean="0">
                                    <a:latin typeface="Cambria Math" panose="02040503050406030204" pitchFamily="18" charset="0"/>
                                  </a:rPr>
                                  <m:t>−</m:t>
                                </m:r>
                                <m:r>
                                  <a:rPr lang="en-US" b="0" i="1" smtClean="0">
                                    <a:latin typeface="Cambria Math" panose="02040503050406030204" pitchFamily="18" charset="0"/>
                                  </a:rPr>
                                  <m:t>𝑐</m:t>
                                </m:r>
                              </m:e>
                              <m:e>
                                <m:r>
                                  <a:rPr lang="en-US" b="0" i="1" smtClean="0">
                                    <a:latin typeface="Cambria Math" panose="02040503050406030204" pitchFamily="18" charset="0"/>
                                  </a:rPr>
                                  <m:t>𝑎</m:t>
                                </m:r>
                              </m:e>
                            </m:mr>
                          </m:m>
                        </m:e>
                      </m:d>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𝑎𝑑</m:t>
                          </m:r>
                          <m:r>
                            <a:rPr lang="en-US" b="0" i="1" smtClean="0">
                              <a:latin typeface="Cambria Math" panose="02040503050406030204" pitchFamily="18" charset="0"/>
                            </a:rPr>
                            <m:t>−</m:t>
                          </m:r>
                          <m:r>
                            <a:rPr lang="en-US" b="0" i="1" smtClean="0">
                              <a:latin typeface="Cambria Math" panose="02040503050406030204" pitchFamily="18" charset="0"/>
                            </a:rPr>
                            <m:t>𝑐𝑏</m:t>
                          </m:r>
                        </m:den>
                      </m:f>
                      <m:d>
                        <m:dPr>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𝑑</m:t>
                                </m:r>
                              </m:e>
                              <m:e>
                                <m:r>
                                  <m:rPr>
                                    <m:nor/>
                                  </m:rPr>
                                  <a:rPr lang="en-US">
                                    <a:latin typeface="Cambria Math" panose="02040503050406030204" pitchFamily="18" charset="0"/>
                                  </a:rPr>
                                  <m:t>−</m:t>
                                </m:r>
                                <m:r>
                                  <m:rPr>
                                    <m:nor/>
                                  </m:rPr>
                                  <a:rPr lang="en-US">
                                    <a:latin typeface="Cambria Math" panose="02040503050406030204" pitchFamily="18" charset="0"/>
                                  </a:rPr>
                                  <m:t>b</m:t>
                                </m:r>
                                <m:r>
                                  <m:rPr>
                                    <m:nor/>
                                  </m:rPr>
                                  <a:rPr lang="en-CA" dirty="0"/>
                                  <m:t> </m:t>
                                </m:r>
                              </m:e>
                            </m:mr>
                            <m:mr>
                              <m:e>
                                <m:r>
                                  <a:rPr lang="en-US" i="1">
                                    <a:latin typeface="Cambria Math" panose="02040503050406030204" pitchFamily="18" charset="0"/>
                                  </a:rPr>
                                  <m:t>−</m:t>
                                </m:r>
                                <m:r>
                                  <a:rPr lang="en-US" i="1">
                                    <a:latin typeface="Cambria Math" panose="02040503050406030204" pitchFamily="18" charset="0"/>
                                  </a:rPr>
                                  <m:t>𝑐</m:t>
                                </m:r>
                              </m:e>
                              <m:e>
                                <m:r>
                                  <a:rPr lang="en-US" i="1">
                                    <a:latin typeface="Cambria Math" panose="02040503050406030204" pitchFamily="18" charset="0"/>
                                  </a:rPr>
                                  <m:t>𝑎</m:t>
                                </m:r>
                              </m:e>
                            </m:mr>
                          </m:m>
                        </m:e>
                      </m:d>
                    </m:oMath>
                  </m:oMathPara>
                </a14:m>
                <a:endParaRPr lang="en-CA" dirty="0"/>
              </a:p>
            </p:txBody>
          </p:sp>
        </mc:Choice>
        <mc:Fallback xmlns="">
          <p:sp>
            <p:nvSpPr>
              <p:cNvPr id="47" name="TextBox 46"/>
              <p:cNvSpPr txBox="1">
                <a:spLocks noRot="1" noChangeAspect="1" noMove="1" noResize="1" noEditPoints="1" noAdjustHandles="1" noChangeArrowheads="1" noChangeShapeType="1" noTextEdit="1"/>
              </p:cNvSpPr>
              <p:nvPr/>
            </p:nvSpPr>
            <p:spPr>
              <a:xfrm>
                <a:off x="3398985" y="3597577"/>
                <a:ext cx="4453527" cy="520463"/>
              </a:xfrm>
              <a:prstGeom prst="rect">
                <a:avLst/>
              </a:prstGeom>
              <a:blipFill rotWithShape="0">
                <a:blip r:embed="rId16"/>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3786909" y="4493511"/>
                <a:ext cx="5174622" cy="6223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ea typeface="Cambria Math" panose="02040503050406030204" pitchFamily="18" charset="0"/>
                                </a:rPr>
                                <m:t>⊥</m:t>
                              </m:r>
                            </m:sub>
                          </m:sSub>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ea typeface="Cambria Math" panose="02040503050406030204" pitchFamily="18" charset="0"/>
                                </a:rPr>
                                <m:t>∥</m:t>
                              </m:r>
                            </m:sub>
                          </m:sSub>
                          <m:d>
                            <m:dPr>
                              <m:ctrlPr>
                                <a:rPr lang="en-US" i="1" smtClean="0">
                                  <a:latin typeface="Cambria Math" panose="02040503050406030204" pitchFamily="18" charset="0"/>
                                  <a:ea typeface="Cambria Math" panose="02040503050406030204" pitchFamily="18" charset="0"/>
                                </a:rPr>
                              </m:ctrlPr>
                            </m:dPr>
                            <m:e>
                              <m:r>
                                <a:rPr lang="en-US" i="1">
                                  <a:latin typeface="Cambria Math" panose="02040503050406030204" pitchFamily="18" charset="0"/>
                                </a:rPr>
                                <m:t>𝑐𝑜𝑠</m:t>
                              </m:r>
                              <m:r>
                                <a:rPr lang="en-US" i="1">
                                  <a:latin typeface="Cambria Math" panose="02040503050406030204" pitchFamily="18" charset="0"/>
                                  <a:ea typeface="Cambria Math" panose="02040503050406030204" pitchFamily="18" charset="0"/>
                                </a:rPr>
                                <m:t>𝛼</m:t>
                              </m:r>
                              <m:r>
                                <m:rPr>
                                  <m:brk m:alnAt="7"/>
                                </m:rPr>
                                <a:rPr lang="en-US" i="1">
                                  <a:latin typeface="Cambria Math" panose="02040503050406030204" pitchFamily="18" charset="0"/>
                                </a:rPr>
                                <m:t>𝑐</m:t>
                              </m:r>
                              <m:r>
                                <a:rPr lang="en-US" i="1">
                                  <a:latin typeface="Cambria Math" panose="02040503050406030204" pitchFamily="18" charset="0"/>
                                </a:rPr>
                                <m:t>𝑜𝑠</m:t>
                              </m:r>
                              <m:r>
                                <a:rPr lang="en-US" i="1">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𝑠𝑖𝑛</m:t>
                              </m:r>
                              <m:r>
                                <a:rPr lang="en-US" i="1">
                                  <a:latin typeface="Cambria Math" panose="02040503050406030204" pitchFamily="18" charset="0"/>
                                  <a:ea typeface="Cambria Math" panose="02040503050406030204" pitchFamily="18" charset="0"/>
                                </a:rPr>
                                <m:t>𝛼</m:t>
                              </m:r>
                              <m:r>
                                <a:rPr lang="en-US" i="1">
                                  <a:latin typeface="Cambria Math" panose="02040503050406030204" pitchFamily="18" charset="0"/>
                                  <a:ea typeface="Cambria Math" panose="02040503050406030204" pitchFamily="18" charset="0"/>
                                </a:rPr>
                                <m:t>𝑠𝑖𝑛</m:t>
                              </m:r>
                              <m:r>
                                <a:rPr lang="en-US" i="1">
                                  <a:latin typeface="Cambria Math" panose="02040503050406030204" pitchFamily="18" charset="0"/>
                                  <a:ea typeface="Cambria Math" panose="02040503050406030204" pitchFamily="18" charset="0"/>
                                </a:rPr>
                                <m:t>𝛽</m:t>
                              </m:r>
                            </m:e>
                          </m:d>
                        </m:den>
                      </m:f>
                      <m:d>
                        <m:dPr>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m:t>
                                    </m:r>
                                  </m:sub>
                                </m:sSub>
                                <m:r>
                                  <m:rPr>
                                    <m:brk m:alnAt="7"/>
                                  </m:rPr>
                                  <a:rPr lang="en-US" b="0" i="1" smtClean="0">
                                    <a:latin typeface="Cambria Math" panose="02040503050406030204" pitchFamily="18" charset="0"/>
                                  </a:rPr>
                                  <m:t>𝑐</m:t>
                                </m:r>
                                <m:r>
                                  <a:rPr lang="en-US" b="0" i="1" smtClean="0">
                                    <a:latin typeface="Cambria Math" panose="02040503050406030204" pitchFamily="18" charset="0"/>
                                  </a:rPr>
                                  <m:t>𝑜𝑠</m:t>
                                </m:r>
                                <m:r>
                                  <a:rPr lang="en-US" b="0" i="1" smtClean="0">
                                    <a:latin typeface="Cambria Math" panose="02040503050406030204" pitchFamily="18" charset="0"/>
                                    <a:ea typeface="Cambria Math" panose="02040503050406030204" pitchFamily="18" charset="0"/>
                                  </a:rPr>
                                  <m:t>𝛽</m:t>
                                </m:r>
                              </m:e>
                              <m:e>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ea typeface="Cambria Math" panose="02040503050406030204" pitchFamily="18" charset="0"/>
                                      </a:rPr>
                                      <m:t>∥</m:t>
                                    </m:r>
                                  </m:sub>
                                </m:sSub>
                                <m:r>
                                  <a:rPr lang="en-US" i="1">
                                    <a:latin typeface="Cambria Math" panose="02040503050406030204" pitchFamily="18" charset="0"/>
                                    <a:ea typeface="Cambria Math" panose="02040503050406030204" pitchFamily="18" charset="0"/>
                                  </a:rPr>
                                  <m:t>𝑠𝑖𝑛</m:t>
                                </m:r>
                                <m:r>
                                  <a:rPr lang="en-US" i="1">
                                    <a:latin typeface="Cambria Math" panose="02040503050406030204" pitchFamily="18" charset="0"/>
                                    <a:ea typeface="Cambria Math" panose="02040503050406030204" pitchFamily="18" charset="0"/>
                                  </a:rPr>
                                  <m:t>𝛼</m:t>
                                </m:r>
                              </m:e>
                            </m:mr>
                            <m:mr>
                              <m:e>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ea typeface="Cambria Math" panose="02040503050406030204" pitchFamily="18" charset="0"/>
                                      </a:rPr>
                                      <m:t>⊥</m:t>
                                    </m:r>
                                  </m:sub>
                                </m:sSub>
                                <m:r>
                                  <a:rPr lang="en-US" b="0" i="1" smtClean="0">
                                    <a:latin typeface="Cambria Math" panose="02040503050406030204" pitchFamily="18" charset="0"/>
                                    <a:ea typeface="Cambria Math" panose="02040503050406030204" pitchFamily="18" charset="0"/>
                                  </a:rPr>
                                  <m:t>𝑠𝑖𝑛</m:t>
                                </m:r>
                                <m:r>
                                  <a:rPr lang="en-US" i="1">
                                    <a:latin typeface="Cambria Math" panose="02040503050406030204" pitchFamily="18" charset="0"/>
                                    <a:ea typeface="Cambria Math" panose="02040503050406030204" pitchFamily="18" charset="0"/>
                                  </a:rPr>
                                  <m:t>𝛽</m:t>
                                </m:r>
                              </m:e>
                              <m:e>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ea typeface="Cambria Math" panose="02040503050406030204" pitchFamily="18" charset="0"/>
                                      </a:rPr>
                                      <m:t>∥</m:t>
                                    </m:r>
                                  </m:sub>
                                </m:sSub>
                                <m:r>
                                  <a:rPr lang="en-US" i="1">
                                    <a:latin typeface="Cambria Math" panose="02040503050406030204" pitchFamily="18" charset="0"/>
                                  </a:rPr>
                                  <m:t>𝑐𝑜𝑠</m:t>
                                </m:r>
                                <m:r>
                                  <a:rPr lang="en-US" i="1">
                                    <a:latin typeface="Cambria Math" panose="02040503050406030204" pitchFamily="18" charset="0"/>
                                    <a:ea typeface="Cambria Math" panose="02040503050406030204" pitchFamily="18" charset="0"/>
                                  </a:rPr>
                                  <m:t>𝛼</m:t>
                                </m:r>
                              </m:e>
                            </m:mr>
                          </m:m>
                        </m:e>
                      </m:d>
                    </m:oMath>
                  </m:oMathPara>
                </a14:m>
                <a:endParaRPr lang="en-CA" dirty="0"/>
              </a:p>
            </p:txBody>
          </p:sp>
        </mc:Choice>
        <mc:Fallback xmlns="">
          <p:sp>
            <p:nvSpPr>
              <p:cNvPr id="2" name="TextBox 1"/>
              <p:cNvSpPr txBox="1">
                <a:spLocks noRot="1" noChangeAspect="1" noMove="1" noResize="1" noEditPoints="1" noAdjustHandles="1" noChangeArrowheads="1" noChangeShapeType="1" noTextEdit="1"/>
              </p:cNvSpPr>
              <p:nvPr/>
            </p:nvSpPr>
            <p:spPr>
              <a:xfrm>
                <a:off x="3786909" y="4493511"/>
                <a:ext cx="5174622" cy="622350"/>
              </a:xfrm>
              <a:prstGeom prst="rect">
                <a:avLst/>
              </a:prstGeom>
              <a:blipFill rotWithShape="0">
                <a:blip r:embed="rId17"/>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3810000" y="5412509"/>
                <a:ext cx="3516604" cy="13150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d>
                        <m:dPr>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f>
                                  <m:fPr>
                                    <m:ctrlPr>
                                      <a:rPr lang="en-US" b="0" i="1" smtClean="0">
                                        <a:latin typeface="Cambria Math" panose="02040503050406030204" pitchFamily="18" charset="0"/>
                                      </a:rPr>
                                    </m:ctrlPr>
                                  </m:fPr>
                                  <m:num>
                                    <m:r>
                                      <m:rPr>
                                        <m:brk m:alnAt="7"/>
                                      </m:rPr>
                                      <a:rPr lang="en-US" i="1">
                                        <a:latin typeface="Cambria Math" panose="02040503050406030204" pitchFamily="18" charset="0"/>
                                      </a:rPr>
                                      <m:t>𝑐</m:t>
                                    </m:r>
                                    <m:r>
                                      <a:rPr lang="en-US" i="1">
                                        <a:latin typeface="Cambria Math" panose="02040503050406030204" pitchFamily="18" charset="0"/>
                                      </a:rPr>
                                      <m:t>𝑜𝑠</m:t>
                                    </m:r>
                                    <m:r>
                                      <a:rPr lang="en-US" i="1">
                                        <a:latin typeface="Cambria Math" panose="02040503050406030204" pitchFamily="18" charset="0"/>
                                        <a:ea typeface="Cambria Math" panose="02040503050406030204" pitchFamily="18" charset="0"/>
                                      </a:rPr>
                                      <m:t>𝛽</m:t>
                                    </m:r>
                                  </m:num>
                                  <m:den>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ea typeface="Cambria Math" panose="02040503050406030204" pitchFamily="18" charset="0"/>
                                          </a:rPr>
                                          <m:t>∥</m:t>
                                        </m:r>
                                      </m:sub>
                                    </m:sSub>
                                    <m:r>
                                      <m:rPr>
                                        <m:brk m:alnAt="7"/>
                                      </m:rPr>
                                      <a:rPr lang="en-US" i="1">
                                        <a:latin typeface="Cambria Math" panose="02040503050406030204" pitchFamily="18" charset="0"/>
                                      </a:rPr>
                                      <m:t>𝑐</m:t>
                                    </m:r>
                                    <m:r>
                                      <a:rPr lang="en-US" i="1">
                                        <a:latin typeface="Cambria Math" panose="02040503050406030204" pitchFamily="18" charset="0"/>
                                      </a:rPr>
                                      <m:t>𝑜𝑠</m:t>
                                    </m:r>
                                    <m:d>
                                      <m:dPr>
                                        <m:ctrlPr>
                                          <a:rPr lang="en-US" i="1" smtClean="0">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𝛽</m:t>
                                        </m:r>
                                      </m:e>
                                    </m:d>
                                  </m:den>
                                </m:f>
                              </m:e>
                              <m:e>
                                <m:f>
                                  <m:fPr>
                                    <m:ctrlPr>
                                      <a:rPr lang="en-US" i="1">
                                        <a:latin typeface="Cambria Math" panose="02040503050406030204" pitchFamily="18" charset="0"/>
                                      </a:rPr>
                                    </m:ctrlPr>
                                  </m:fPr>
                                  <m:num>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𝑠𝑖𝑛</m:t>
                                    </m:r>
                                    <m:r>
                                      <a:rPr lang="en-US" i="1">
                                        <a:latin typeface="Cambria Math" panose="02040503050406030204" pitchFamily="18" charset="0"/>
                                        <a:ea typeface="Cambria Math" panose="02040503050406030204" pitchFamily="18" charset="0"/>
                                      </a:rPr>
                                      <m:t>𝛼</m:t>
                                    </m:r>
                                  </m:num>
                                  <m:den>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ea typeface="Cambria Math" panose="02040503050406030204" pitchFamily="18" charset="0"/>
                                          </a:rPr>
                                          <m:t>⊥</m:t>
                                        </m:r>
                                      </m:sub>
                                    </m:sSub>
                                    <m:r>
                                      <m:rPr>
                                        <m:brk m:alnAt="7"/>
                                      </m:rPr>
                                      <a:rPr lang="en-US" i="1">
                                        <a:latin typeface="Cambria Math" panose="02040503050406030204" pitchFamily="18" charset="0"/>
                                      </a:rPr>
                                      <m:t>𝑐</m:t>
                                    </m:r>
                                    <m:r>
                                      <a:rPr lang="en-US" i="1">
                                        <a:latin typeface="Cambria Math" panose="02040503050406030204" pitchFamily="18" charset="0"/>
                                      </a:rPr>
                                      <m:t>𝑜𝑠</m:t>
                                    </m:r>
                                    <m:d>
                                      <m:dPr>
                                        <m:ctrlPr>
                                          <a:rPr lang="en-US" i="1">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𝛼</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𝛽</m:t>
                                        </m:r>
                                      </m:e>
                                    </m:d>
                                  </m:den>
                                </m:f>
                              </m:e>
                            </m:mr>
                            <m:mr>
                              <m:e>
                                <m:f>
                                  <m:fPr>
                                    <m:ctrlPr>
                                      <a:rPr lang="en-US" i="1">
                                        <a:latin typeface="Cambria Math" panose="02040503050406030204" pitchFamily="18" charset="0"/>
                                      </a:rPr>
                                    </m:ctrlPr>
                                  </m:fPr>
                                  <m:num>
                                    <m:r>
                                      <a:rPr lang="en-US" b="0" i="1" smtClean="0">
                                        <a:latin typeface="Cambria Math" panose="02040503050406030204" pitchFamily="18" charset="0"/>
                                      </a:rPr>
                                      <m:t>𝑠𝑖𝑛</m:t>
                                    </m:r>
                                    <m:r>
                                      <a:rPr lang="en-US" i="1">
                                        <a:latin typeface="Cambria Math" panose="02040503050406030204" pitchFamily="18" charset="0"/>
                                        <a:ea typeface="Cambria Math" panose="02040503050406030204" pitchFamily="18" charset="0"/>
                                      </a:rPr>
                                      <m:t>𝛽</m:t>
                                    </m:r>
                                  </m:num>
                                  <m:den>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ea typeface="Cambria Math" panose="02040503050406030204" pitchFamily="18" charset="0"/>
                                          </a:rPr>
                                          <m:t>∥</m:t>
                                        </m:r>
                                      </m:sub>
                                    </m:sSub>
                                    <m:r>
                                      <m:rPr>
                                        <m:brk m:alnAt="7"/>
                                      </m:rPr>
                                      <a:rPr lang="en-US" i="1">
                                        <a:latin typeface="Cambria Math" panose="02040503050406030204" pitchFamily="18" charset="0"/>
                                      </a:rPr>
                                      <m:t>𝑐</m:t>
                                    </m:r>
                                    <m:r>
                                      <a:rPr lang="en-US" i="1">
                                        <a:latin typeface="Cambria Math" panose="02040503050406030204" pitchFamily="18" charset="0"/>
                                      </a:rPr>
                                      <m:t>𝑜𝑠</m:t>
                                    </m:r>
                                    <m:d>
                                      <m:dPr>
                                        <m:ctrlPr>
                                          <a:rPr lang="en-US" i="1">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𝛼</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𝛽</m:t>
                                        </m:r>
                                      </m:e>
                                    </m:d>
                                  </m:den>
                                </m:f>
                              </m:e>
                              <m:e>
                                <m:f>
                                  <m:fPr>
                                    <m:ctrlPr>
                                      <a:rPr lang="en-US" i="1">
                                        <a:latin typeface="Cambria Math" panose="02040503050406030204" pitchFamily="18" charset="0"/>
                                      </a:rPr>
                                    </m:ctrlPr>
                                  </m:fPr>
                                  <m:num>
                                    <m:r>
                                      <a:rPr lang="en-US" b="0" i="1" smtClean="0">
                                        <a:latin typeface="Cambria Math" panose="02040503050406030204" pitchFamily="18" charset="0"/>
                                      </a:rPr>
                                      <m:t>𝑐𝑜𝑠</m:t>
                                    </m:r>
                                    <m:r>
                                      <a:rPr lang="en-US" i="1">
                                        <a:latin typeface="Cambria Math" panose="02040503050406030204" pitchFamily="18" charset="0"/>
                                        <a:ea typeface="Cambria Math" panose="02040503050406030204" pitchFamily="18" charset="0"/>
                                      </a:rPr>
                                      <m:t>𝛼</m:t>
                                    </m:r>
                                  </m:num>
                                  <m:den>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ea typeface="Cambria Math" panose="02040503050406030204" pitchFamily="18" charset="0"/>
                                          </a:rPr>
                                          <m:t>⊥</m:t>
                                        </m:r>
                                      </m:sub>
                                    </m:sSub>
                                    <m:r>
                                      <m:rPr>
                                        <m:brk m:alnAt="7"/>
                                      </m:rPr>
                                      <a:rPr lang="en-US" i="1">
                                        <a:latin typeface="Cambria Math" panose="02040503050406030204" pitchFamily="18" charset="0"/>
                                      </a:rPr>
                                      <m:t>𝑐</m:t>
                                    </m:r>
                                    <m:r>
                                      <a:rPr lang="en-US" i="1">
                                        <a:latin typeface="Cambria Math" panose="02040503050406030204" pitchFamily="18" charset="0"/>
                                      </a:rPr>
                                      <m:t>𝑜𝑠</m:t>
                                    </m:r>
                                    <m:d>
                                      <m:dPr>
                                        <m:ctrlPr>
                                          <a:rPr lang="en-US" i="1">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𝛼</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𝛽</m:t>
                                        </m:r>
                                      </m:e>
                                    </m:d>
                                  </m:den>
                                </m:f>
                              </m:e>
                            </m:mr>
                          </m:m>
                        </m:e>
                      </m:d>
                    </m:oMath>
                  </m:oMathPara>
                </a14:m>
                <a:endParaRPr lang="en-CA" dirty="0"/>
              </a:p>
            </p:txBody>
          </p:sp>
        </mc:Choice>
        <mc:Fallback xmlns="">
          <p:sp>
            <p:nvSpPr>
              <p:cNvPr id="28" name="TextBox 27"/>
              <p:cNvSpPr txBox="1">
                <a:spLocks noRot="1" noChangeAspect="1" noMove="1" noResize="1" noEditPoints="1" noAdjustHandles="1" noChangeArrowheads="1" noChangeShapeType="1" noTextEdit="1"/>
              </p:cNvSpPr>
              <p:nvPr/>
            </p:nvSpPr>
            <p:spPr>
              <a:xfrm>
                <a:off x="3810000" y="5412509"/>
                <a:ext cx="3516604" cy="1315040"/>
              </a:xfrm>
              <a:prstGeom prst="rect">
                <a:avLst/>
              </a:prstGeom>
              <a:blipFill rotWithShape="0">
                <a:blip r:embed="rId18"/>
                <a:stretch>
                  <a:fillRect/>
                </a:stretch>
              </a:blipFill>
            </p:spPr>
            <p:txBody>
              <a:bodyPr/>
              <a:lstStyle/>
              <a:p>
                <a:r>
                  <a:rPr lang="en-CA">
                    <a:noFill/>
                  </a:rPr>
                  <a:t> </a:t>
                </a:r>
              </a:p>
            </p:txBody>
          </p:sp>
        </mc:Fallback>
      </mc:AlternateContent>
      <p:sp>
        <p:nvSpPr>
          <p:cNvPr id="8" name="Slide Number Placeholder 7"/>
          <p:cNvSpPr>
            <a:spLocks noGrp="1"/>
          </p:cNvSpPr>
          <p:nvPr>
            <p:ph type="sldNum" sz="quarter" idx="12"/>
          </p:nvPr>
        </p:nvSpPr>
        <p:spPr/>
        <p:txBody>
          <a:bodyPr/>
          <a:lstStyle/>
          <a:p>
            <a:fld id="{DA118E06-5FBC-4A7F-98A9-FD3F00BABDBC}" type="slidenum">
              <a:rPr lang="en-CA" smtClean="0"/>
              <a:pPr/>
              <a:t>15</a:t>
            </a:fld>
            <a:endParaRPr lang="en-CA" dirty="0"/>
          </a:p>
        </p:txBody>
      </p:sp>
    </p:spTree>
    <p:extLst>
      <p:ext uri="{BB962C8B-B14F-4D97-AF65-F5344CB8AC3E}">
        <p14:creationId xmlns:p14="http://schemas.microsoft.com/office/powerpoint/2010/main" val="5345029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a:blip r:embed="rId3"/>
          <a:stretch>
            <a:fillRect/>
          </a:stretch>
        </p:blipFill>
        <p:spPr>
          <a:xfrm>
            <a:off x="9236" y="3585424"/>
            <a:ext cx="5353519" cy="2786941"/>
          </a:xfrm>
          <a:prstGeom prst="rect">
            <a:avLst/>
          </a:prstGeom>
        </p:spPr>
      </p:pic>
      <p:sp>
        <p:nvSpPr>
          <p:cNvPr id="6" name="Title 5"/>
          <p:cNvSpPr>
            <a:spLocks noGrp="1"/>
          </p:cNvSpPr>
          <p:nvPr>
            <p:ph type="title"/>
          </p:nvPr>
        </p:nvSpPr>
        <p:spPr/>
        <p:txBody>
          <a:bodyPr/>
          <a:lstStyle/>
          <a:p>
            <a:r>
              <a:rPr lang="en-US" dirty="0" smtClean="0"/>
              <a:t>Transverse Correction </a:t>
            </a:r>
            <a:r>
              <a:rPr lang="en-US" sz="1600" dirty="0" smtClean="0"/>
              <a:t>(</a:t>
            </a:r>
            <a:r>
              <a:rPr lang="en-US" sz="1600" dirty="0" err="1" smtClean="0"/>
              <a:t>cont</a:t>
            </a:r>
            <a:r>
              <a:rPr lang="en-US" sz="1600" dirty="0" smtClean="0"/>
              <a:t>…)</a:t>
            </a:r>
            <a:endParaRPr lang="en-CA" sz="1600" dirty="0"/>
          </a:p>
        </p:txBody>
      </p:sp>
      <p:sp>
        <p:nvSpPr>
          <p:cNvPr id="3" name="Date Placeholder 2"/>
          <p:cNvSpPr>
            <a:spLocks noGrp="1"/>
          </p:cNvSpPr>
          <p:nvPr>
            <p:ph type="dt" sz="half" idx="10"/>
          </p:nvPr>
        </p:nvSpPr>
        <p:spPr/>
        <p:txBody>
          <a:bodyPr/>
          <a:lstStyle/>
          <a:p>
            <a:r>
              <a:rPr lang="en-US" smtClean="0">
                <a:solidFill>
                  <a:prstClr val="black"/>
                </a:solidFill>
              </a:rPr>
              <a:t>June 1-19, 2015</a:t>
            </a:r>
            <a:endParaRPr lang="en-CA" dirty="0">
              <a:solidFill>
                <a:prstClr val="black"/>
              </a:solidFill>
            </a:endParaRPr>
          </a:p>
        </p:txBody>
      </p:sp>
      <p:sp>
        <p:nvSpPr>
          <p:cNvPr id="4" name="Footer Placeholder 3"/>
          <p:cNvSpPr>
            <a:spLocks noGrp="1"/>
          </p:cNvSpPr>
          <p:nvPr>
            <p:ph type="ftr" sz="quarter" idx="11"/>
          </p:nvPr>
        </p:nvSpPr>
        <p:spPr/>
        <p:txBody>
          <a:bodyPr/>
          <a:lstStyle/>
          <a:p>
            <a:pPr>
              <a:defRPr/>
            </a:pPr>
            <a:r>
              <a:rPr lang="nn-NO" smtClean="0">
                <a:solidFill>
                  <a:prstClr val="black"/>
                </a:solidFill>
              </a:rPr>
              <a:t>HUGS</a:t>
            </a:r>
            <a:endParaRPr lang="en-US" dirty="0">
              <a:solidFill>
                <a:prstClr val="black"/>
              </a:solidFill>
            </a:endParaRPr>
          </a:p>
        </p:txBody>
      </p:sp>
      <p:pic>
        <p:nvPicPr>
          <p:cNvPr id="32" name="Picture 31"/>
          <p:cNvPicPr>
            <a:picLocks noChangeAspect="1"/>
          </p:cNvPicPr>
          <p:nvPr/>
        </p:nvPicPr>
        <p:blipFill rotWithShape="1">
          <a:blip r:embed="rId4"/>
          <a:srcRect l="12594" t="28693" r="21949" b="20261"/>
          <a:stretch/>
        </p:blipFill>
        <p:spPr>
          <a:xfrm>
            <a:off x="6812850" y="4786949"/>
            <a:ext cx="1542472" cy="591127"/>
          </a:xfrm>
          <a:prstGeom prst="rect">
            <a:avLst/>
          </a:prstGeom>
          <a:ln>
            <a:solidFill>
              <a:srgbClr val="FF0000"/>
            </a:solidFill>
          </a:ln>
        </p:spPr>
      </p:pic>
      <p:pic>
        <p:nvPicPr>
          <p:cNvPr id="29" name="Picture 28"/>
          <p:cNvPicPr>
            <a:picLocks noChangeAspect="1"/>
          </p:cNvPicPr>
          <p:nvPr/>
        </p:nvPicPr>
        <p:blipFill>
          <a:blip r:embed="rId5"/>
          <a:stretch>
            <a:fillRect/>
          </a:stretch>
        </p:blipFill>
        <p:spPr>
          <a:xfrm>
            <a:off x="0" y="813311"/>
            <a:ext cx="4185580" cy="1769112"/>
          </a:xfrm>
          <a:prstGeom prst="rect">
            <a:avLst/>
          </a:prstGeom>
        </p:spPr>
      </p:pic>
      <p:pic>
        <p:nvPicPr>
          <p:cNvPr id="16" name="Picture 15"/>
          <p:cNvPicPr>
            <a:picLocks noChangeAspect="1"/>
          </p:cNvPicPr>
          <p:nvPr/>
        </p:nvPicPr>
        <p:blipFill rotWithShape="1">
          <a:blip r:embed="rId6"/>
          <a:srcRect l="23319" t="73062" r="50057" b="14683"/>
          <a:stretch/>
        </p:blipFill>
        <p:spPr>
          <a:xfrm>
            <a:off x="1376218" y="2520768"/>
            <a:ext cx="2512290" cy="522950"/>
          </a:xfrm>
          <a:prstGeom prst="rect">
            <a:avLst/>
          </a:prstGeom>
        </p:spPr>
      </p:pic>
      <p:pic>
        <p:nvPicPr>
          <p:cNvPr id="17" name="Picture 16"/>
          <p:cNvPicPr>
            <a:picLocks noChangeAspect="1"/>
          </p:cNvPicPr>
          <p:nvPr/>
        </p:nvPicPr>
        <p:blipFill rotWithShape="1">
          <a:blip r:embed="rId6"/>
          <a:srcRect l="70819" t="73827" r="15402" b="13918"/>
          <a:stretch/>
        </p:blipFill>
        <p:spPr>
          <a:xfrm>
            <a:off x="7028871" y="6029210"/>
            <a:ext cx="1394692" cy="560934"/>
          </a:xfrm>
          <a:prstGeom prst="rect">
            <a:avLst/>
          </a:prstGeom>
        </p:spPr>
      </p:pic>
      <p:pic>
        <p:nvPicPr>
          <p:cNvPr id="19" name="Picture 18"/>
          <p:cNvPicPr>
            <a:picLocks noChangeAspect="1"/>
          </p:cNvPicPr>
          <p:nvPr/>
        </p:nvPicPr>
        <p:blipFill rotWithShape="1">
          <a:blip r:embed="rId6"/>
          <a:srcRect l="71849" t="51341" b="34865"/>
          <a:stretch/>
        </p:blipFill>
        <p:spPr>
          <a:xfrm>
            <a:off x="4239490" y="6012592"/>
            <a:ext cx="2798620" cy="620153"/>
          </a:xfrm>
          <a:prstGeom prst="rect">
            <a:avLst/>
          </a:prstGeom>
        </p:spPr>
      </p:pic>
      <p:pic>
        <p:nvPicPr>
          <p:cNvPr id="20" name="Picture 19"/>
          <p:cNvPicPr>
            <a:picLocks noChangeAspect="1"/>
          </p:cNvPicPr>
          <p:nvPr/>
        </p:nvPicPr>
        <p:blipFill rotWithShape="1">
          <a:blip r:embed="rId6"/>
          <a:srcRect l="44460" t="42285" r="36312" b="45460"/>
          <a:stretch/>
        </p:blipFill>
        <p:spPr>
          <a:xfrm>
            <a:off x="4239491" y="5440365"/>
            <a:ext cx="2034466" cy="586364"/>
          </a:xfrm>
          <a:prstGeom prst="rect">
            <a:avLst/>
          </a:prstGeom>
        </p:spPr>
      </p:pic>
      <mc:AlternateContent xmlns:mc="http://schemas.openxmlformats.org/markup-compatibility/2006" xmlns:a14="http://schemas.microsoft.com/office/drawing/2010/main">
        <mc:Choice Requires="a14">
          <p:sp>
            <p:nvSpPr>
              <p:cNvPr id="14" name="TextBox 13"/>
              <p:cNvSpPr txBox="1"/>
              <p:nvPr/>
            </p:nvSpPr>
            <p:spPr>
              <a:xfrm>
                <a:off x="4096327" y="905163"/>
                <a:ext cx="4894289" cy="13150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𝑃𝑉</m:t>
                                    </m:r>
                                  </m:sub>
                                </m:sSub>
                              </m:e>
                            </m:mr>
                            <m:mr>
                              <m:e>
                                <m:r>
                                  <a:rPr lang="en-US" i="1">
                                    <a:latin typeface="Cambria Math" panose="02040503050406030204" pitchFamily="18" charset="0"/>
                                    <a:ea typeface="Cambria Math" panose="02040503050406030204" pitchFamily="18" charset="0"/>
                                  </a:rPr>
                                  <m:t>𝜀</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𝜙</m:t>
                                    </m:r>
                                  </m:e>
                                </m:d>
                              </m:e>
                            </m:mr>
                          </m:m>
                        </m:e>
                      </m:d>
                      <m:r>
                        <a:rPr lang="en-US" b="0" i="1" smtClean="0">
                          <a:latin typeface="Cambria Math" panose="02040503050406030204" pitchFamily="18" charset="0"/>
                        </a:rPr>
                        <m:t>=</m:t>
                      </m:r>
                      <m:d>
                        <m:dPr>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f>
                                  <m:fPr>
                                    <m:ctrlPr>
                                      <a:rPr lang="en-US" b="0" i="1" smtClean="0">
                                        <a:latin typeface="Cambria Math" panose="02040503050406030204" pitchFamily="18" charset="0"/>
                                      </a:rPr>
                                    </m:ctrlPr>
                                  </m:fPr>
                                  <m:num>
                                    <m:r>
                                      <m:rPr>
                                        <m:brk m:alnAt="7"/>
                                      </m:rPr>
                                      <a:rPr lang="en-US" i="1">
                                        <a:latin typeface="Cambria Math" panose="02040503050406030204" pitchFamily="18" charset="0"/>
                                      </a:rPr>
                                      <m:t>𝑐</m:t>
                                    </m:r>
                                    <m:r>
                                      <a:rPr lang="en-US" i="1">
                                        <a:latin typeface="Cambria Math" panose="02040503050406030204" pitchFamily="18" charset="0"/>
                                      </a:rPr>
                                      <m:t>𝑜𝑠</m:t>
                                    </m:r>
                                    <m:r>
                                      <a:rPr lang="en-US" i="1">
                                        <a:latin typeface="Cambria Math" panose="02040503050406030204" pitchFamily="18" charset="0"/>
                                        <a:ea typeface="Cambria Math" panose="02040503050406030204" pitchFamily="18" charset="0"/>
                                      </a:rPr>
                                      <m:t>𝛽</m:t>
                                    </m:r>
                                  </m:num>
                                  <m:den>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ea typeface="Cambria Math" panose="02040503050406030204" pitchFamily="18" charset="0"/>
                                          </a:rPr>
                                          <m:t>∥</m:t>
                                        </m:r>
                                      </m:sub>
                                    </m:sSub>
                                    <m:r>
                                      <m:rPr>
                                        <m:brk m:alnAt="7"/>
                                      </m:rPr>
                                      <a:rPr lang="en-US" i="1">
                                        <a:latin typeface="Cambria Math" panose="02040503050406030204" pitchFamily="18" charset="0"/>
                                      </a:rPr>
                                      <m:t>𝑐</m:t>
                                    </m:r>
                                    <m:r>
                                      <a:rPr lang="en-US" i="1">
                                        <a:latin typeface="Cambria Math" panose="02040503050406030204" pitchFamily="18" charset="0"/>
                                      </a:rPr>
                                      <m:t>𝑜𝑠</m:t>
                                    </m:r>
                                    <m:d>
                                      <m:dPr>
                                        <m:ctrlPr>
                                          <a:rPr lang="en-US" i="1" smtClean="0">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𝛽</m:t>
                                        </m:r>
                                      </m:e>
                                    </m:d>
                                  </m:den>
                                </m:f>
                              </m:e>
                              <m:e>
                                <m:f>
                                  <m:fPr>
                                    <m:ctrlPr>
                                      <a:rPr lang="en-US" i="1">
                                        <a:latin typeface="Cambria Math" panose="02040503050406030204" pitchFamily="18" charset="0"/>
                                      </a:rPr>
                                    </m:ctrlPr>
                                  </m:fPr>
                                  <m:num>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𝑠𝑖𝑛</m:t>
                                    </m:r>
                                    <m:r>
                                      <a:rPr lang="en-US" i="1">
                                        <a:latin typeface="Cambria Math" panose="02040503050406030204" pitchFamily="18" charset="0"/>
                                        <a:ea typeface="Cambria Math" panose="02040503050406030204" pitchFamily="18" charset="0"/>
                                      </a:rPr>
                                      <m:t>𝛼</m:t>
                                    </m:r>
                                  </m:num>
                                  <m:den>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ea typeface="Cambria Math" panose="02040503050406030204" pitchFamily="18" charset="0"/>
                                          </a:rPr>
                                          <m:t>⊥</m:t>
                                        </m:r>
                                      </m:sub>
                                    </m:sSub>
                                    <m:r>
                                      <m:rPr>
                                        <m:brk m:alnAt="7"/>
                                      </m:rPr>
                                      <a:rPr lang="en-US" i="1">
                                        <a:latin typeface="Cambria Math" panose="02040503050406030204" pitchFamily="18" charset="0"/>
                                      </a:rPr>
                                      <m:t>𝑐</m:t>
                                    </m:r>
                                    <m:r>
                                      <a:rPr lang="en-US" i="1">
                                        <a:latin typeface="Cambria Math" panose="02040503050406030204" pitchFamily="18" charset="0"/>
                                      </a:rPr>
                                      <m:t>𝑜𝑠</m:t>
                                    </m:r>
                                    <m:d>
                                      <m:dPr>
                                        <m:ctrlPr>
                                          <a:rPr lang="en-US" i="1">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𝛼</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𝛽</m:t>
                                        </m:r>
                                      </m:e>
                                    </m:d>
                                  </m:den>
                                </m:f>
                              </m:e>
                            </m:mr>
                            <m:mr>
                              <m:e>
                                <m:f>
                                  <m:fPr>
                                    <m:ctrlPr>
                                      <a:rPr lang="en-US" i="1">
                                        <a:latin typeface="Cambria Math" panose="02040503050406030204" pitchFamily="18" charset="0"/>
                                      </a:rPr>
                                    </m:ctrlPr>
                                  </m:fPr>
                                  <m:num>
                                    <m:r>
                                      <a:rPr lang="en-US" b="0" i="1" smtClean="0">
                                        <a:latin typeface="Cambria Math" panose="02040503050406030204" pitchFamily="18" charset="0"/>
                                      </a:rPr>
                                      <m:t>𝑠𝑖𝑛</m:t>
                                    </m:r>
                                    <m:r>
                                      <a:rPr lang="en-US" i="1">
                                        <a:latin typeface="Cambria Math" panose="02040503050406030204" pitchFamily="18" charset="0"/>
                                        <a:ea typeface="Cambria Math" panose="02040503050406030204" pitchFamily="18" charset="0"/>
                                      </a:rPr>
                                      <m:t>𝛽</m:t>
                                    </m:r>
                                  </m:num>
                                  <m:den>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ea typeface="Cambria Math" panose="02040503050406030204" pitchFamily="18" charset="0"/>
                                          </a:rPr>
                                          <m:t>∥</m:t>
                                        </m:r>
                                      </m:sub>
                                    </m:sSub>
                                    <m:r>
                                      <m:rPr>
                                        <m:brk m:alnAt="7"/>
                                      </m:rPr>
                                      <a:rPr lang="en-US" i="1">
                                        <a:latin typeface="Cambria Math" panose="02040503050406030204" pitchFamily="18" charset="0"/>
                                      </a:rPr>
                                      <m:t>𝑐</m:t>
                                    </m:r>
                                    <m:r>
                                      <a:rPr lang="en-US" i="1">
                                        <a:latin typeface="Cambria Math" panose="02040503050406030204" pitchFamily="18" charset="0"/>
                                      </a:rPr>
                                      <m:t>𝑜𝑠</m:t>
                                    </m:r>
                                    <m:d>
                                      <m:dPr>
                                        <m:ctrlPr>
                                          <a:rPr lang="en-US" i="1">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𝛼</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𝛽</m:t>
                                        </m:r>
                                      </m:e>
                                    </m:d>
                                  </m:den>
                                </m:f>
                              </m:e>
                              <m:e>
                                <m:f>
                                  <m:fPr>
                                    <m:ctrlPr>
                                      <a:rPr lang="en-US" i="1">
                                        <a:latin typeface="Cambria Math" panose="02040503050406030204" pitchFamily="18" charset="0"/>
                                      </a:rPr>
                                    </m:ctrlPr>
                                  </m:fPr>
                                  <m:num>
                                    <m:r>
                                      <a:rPr lang="en-US" b="0" i="1" smtClean="0">
                                        <a:latin typeface="Cambria Math" panose="02040503050406030204" pitchFamily="18" charset="0"/>
                                      </a:rPr>
                                      <m:t>𝑐𝑜𝑠</m:t>
                                    </m:r>
                                    <m:r>
                                      <a:rPr lang="en-US" i="1">
                                        <a:latin typeface="Cambria Math" panose="02040503050406030204" pitchFamily="18" charset="0"/>
                                        <a:ea typeface="Cambria Math" panose="02040503050406030204" pitchFamily="18" charset="0"/>
                                      </a:rPr>
                                      <m:t>𝛼</m:t>
                                    </m:r>
                                  </m:num>
                                  <m:den>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ea typeface="Cambria Math" panose="02040503050406030204" pitchFamily="18" charset="0"/>
                                          </a:rPr>
                                          <m:t>⊥</m:t>
                                        </m:r>
                                      </m:sub>
                                    </m:sSub>
                                    <m:r>
                                      <m:rPr>
                                        <m:brk m:alnAt="7"/>
                                      </m:rPr>
                                      <a:rPr lang="en-US" i="1">
                                        <a:latin typeface="Cambria Math" panose="02040503050406030204" pitchFamily="18" charset="0"/>
                                      </a:rPr>
                                      <m:t>𝑐</m:t>
                                    </m:r>
                                    <m:r>
                                      <a:rPr lang="en-US" i="1">
                                        <a:latin typeface="Cambria Math" panose="02040503050406030204" pitchFamily="18" charset="0"/>
                                      </a:rPr>
                                      <m:t>𝑜𝑠</m:t>
                                    </m:r>
                                    <m:d>
                                      <m:dPr>
                                        <m:ctrlPr>
                                          <a:rPr lang="en-US" i="1">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𝛼</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𝛽</m:t>
                                        </m:r>
                                      </m:e>
                                    </m:d>
                                  </m:den>
                                </m:f>
                              </m:e>
                            </m:mr>
                          </m:m>
                        </m:e>
                      </m:d>
                      <m:d>
                        <m:dPr>
                          <m:ctrlPr>
                            <a:rPr lang="en-CA" i="1">
                              <a:latin typeface="Cambria Math" panose="02040503050406030204" pitchFamily="18" charset="0"/>
                            </a:rPr>
                          </m:ctrlPr>
                        </m:dPr>
                        <m:e>
                          <m:m>
                            <m:mPr>
                              <m:mcs>
                                <m:mc>
                                  <m:mcPr>
                                    <m:count m:val="1"/>
                                    <m:mcJc m:val="center"/>
                                  </m:mcPr>
                                </m:mc>
                              </m:mcs>
                              <m:ctrlPr>
                                <a:rPr lang="en-CA" i="1">
                                  <a:latin typeface="Cambria Math" panose="02040503050406030204" pitchFamily="18" charset="0"/>
                                </a:rPr>
                              </m:ctrlPr>
                            </m:mPr>
                            <m:mr>
                              <m:e>
                                <m:sSubSup>
                                  <m:sSubSupPr>
                                    <m:ctrlPr>
                                      <a:rPr lang="en-CA" i="1">
                                        <a:latin typeface="Cambria Math" panose="02040503050406030204" pitchFamily="18" charset="0"/>
                                      </a:rPr>
                                    </m:ctrlPr>
                                  </m:sSubSupPr>
                                  <m:e>
                                    <m:r>
                                      <a:rPr lang="en-US" i="1">
                                        <a:latin typeface="Cambria Math" panose="02040503050406030204" pitchFamily="18" charset="0"/>
                                      </a:rPr>
                                      <m:t>𝐴</m:t>
                                    </m:r>
                                  </m:e>
                                  <m:sub>
                                    <m:r>
                                      <a:rPr lang="en-US" i="1">
                                        <a:latin typeface="Cambria Math" panose="02040503050406030204" pitchFamily="18" charset="0"/>
                                      </a:rPr>
                                      <m:t>𝑚</m:t>
                                    </m:r>
                                  </m:sub>
                                  <m:sup>
                                    <m:r>
                                      <a:rPr lang="en-CA" i="1">
                                        <a:latin typeface="Cambria Math" panose="02040503050406030204" pitchFamily="18" charset="0"/>
                                        <a:ea typeface="Cambria Math" panose="02040503050406030204" pitchFamily="18" charset="0"/>
                                      </a:rPr>
                                      <m:t>∥</m:t>
                                    </m:r>
                                  </m:sup>
                                </m:sSubSup>
                              </m:e>
                            </m:mr>
                            <m:mr>
                              <m:e>
                                <m:sSubSup>
                                  <m:sSubSupPr>
                                    <m:ctrlPr>
                                      <a:rPr lang="en-CA" i="1">
                                        <a:latin typeface="Cambria Math" panose="02040503050406030204" pitchFamily="18" charset="0"/>
                                      </a:rPr>
                                    </m:ctrlPr>
                                  </m:sSubSupPr>
                                  <m:e>
                                    <m:r>
                                      <a:rPr lang="en-US" i="1">
                                        <a:latin typeface="Cambria Math" panose="02040503050406030204" pitchFamily="18" charset="0"/>
                                      </a:rPr>
                                      <m:t>𝐴</m:t>
                                    </m:r>
                                  </m:e>
                                  <m:sub>
                                    <m:r>
                                      <a:rPr lang="en-US" i="1">
                                        <a:latin typeface="Cambria Math" panose="02040503050406030204" pitchFamily="18" charset="0"/>
                                      </a:rPr>
                                      <m:t>𝑚</m:t>
                                    </m:r>
                                  </m:sub>
                                  <m:sup>
                                    <m:r>
                                      <a:rPr lang="en-CA" i="1">
                                        <a:latin typeface="Cambria Math" panose="02040503050406030204" pitchFamily="18" charset="0"/>
                                        <a:ea typeface="Cambria Math" panose="02040503050406030204" pitchFamily="18" charset="0"/>
                                      </a:rPr>
                                      <m:t>⊥</m:t>
                                    </m:r>
                                  </m:sup>
                                </m:sSubSup>
                              </m:e>
                            </m:mr>
                          </m:m>
                        </m:e>
                      </m:d>
                    </m:oMath>
                  </m:oMathPara>
                </a14:m>
                <a:endParaRPr lang="en-CA" dirty="0"/>
              </a:p>
            </p:txBody>
          </p:sp>
        </mc:Choice>
        <mc:Fallback xmlns="">
          <p:sp>
            <p:nvSpPr>
              <p:cNvPr id="14" name="TextBox 13"/>
              <p:cNvSpPr txBox="1">
                <a:spLocks noRot="1" noChangeAspect="1" noMove="1" noResize="1" noEditPoints="1" noAdjustHandles="1" noChangeArrowheads="1" noChangeShapeType="1" noTextEdit="1"/>
              </p:cNvSpPr>
              <p:nvPr/>
            </p:nvSpPr>
            <p:spPr>
              <a:xfrm>
                <a:off x="4096327" y="905163"/>
                <a:ext cx="4894289" cy="1315040"/>
              </a:xfrm>
              <a:prstGeom prst="rect">
                <a:avLst/>
              </a:prstGeom>
              <a:blipFill rotWithShape="0">
                <a:blip r:embed="rId7"/>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853708" y="2660082"/>
                <a:ext cx="3655616" cy="6414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𝐴</m:t>
                          </m:r>
                        </m:e>
                        <m:sub>
                          <m:r>
                            <a:rPr lang="en-US" i="1">
                              <a:solidFill>
                                <a:schemeClr val="tx1"/>
                              </a:solidFill>
                              <a:latin typeface="Cambria Math" panose="02040503050406030204" pitchFamily="18" charset="0"/>
                            </a:rPr>
                            <m:t>𝑃𝑉</m:t>
                          </m:r>
                        </m:sub>
                      </m:sSub>
                      <m:r>
                        <a:rPr lang="en-US" b="0" i="1" smtClean="0">
                          <a:solidFill>
                            <a:schemeClr val="tx1"/>
                          </a:solidFill>
                          <a:latin typeface="Cambria Math" panose="02040503050406030204" pitchFamily="18" charset="0"/>
                        </a:rPr>
                        <m:t>=</m:t>
                      </m:r>
                      <m:f>
                        <m:fPr>
                          <m:ctrlPr>
                            <a:rPr lang="en-US" b="0" i="1" smtClean="0">
                              <a:solidFill>
                                <a:schemeClr val="tx1"/>
                              </a:solidFill>
                              <a:latin typeface="Cambria Math" panose="02040503050406030204" pitchFamily="18" charset="0"/>
                              <a:ea typeface="Cambria Math" panose="02040503050406030204" pitchFamily="18" charset="0"/>
                            </a:rPr>
                          </m:ctrlPr>
                        </m:fPr>
                        <m:num>
                          <m:sSubSup>
                            <m:sSubSupPr>
                              <m:ctrlPr>
                                <a:rPr lang="en-CA"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𝐴</m:t>
                              </m:r>
                            </m:e>
                            <m:sub>
                              <m:r>
                                <a:rPr lang="en-US" i="1">
                                  <a:solidFill>
                                    <a:schemeClr val="tx1"/>
                                  </a:solidFill>
                                  <a:latin typeface="Cambria Math" panose="02040503050406030204" pitchFamily="18" charset="0"/>
                                </a:rPr>
                                <m:t>𝑚</m:t>
                              </m:r>
                            </m:sub>
                            <m:sup>
                              <m:r>
                                <a:rPr lang="en-CA" i="1">
                                  <a:solidFill>
                                    <a:schemeClr val="tx1"/>
                                  </a:solidFill>
                                  <a:latin typeface="Cambria Math" panose="02040503050406030204" pitchFamily="18" charset="0"/>
                                  <a:ea typeface="Cambria Math" panose="02040503050406030204" pitchFamily="18" charset="0"/>
                                </a:rPr>
                                <m:t>∥</m:t>
                              </m:r>
                            </m:sup>
                          </m:sSubSup>
                          <m:r>
                            <a:rPr lang="en-US" i="1">
                              <a:solidFill>
                                <a:schemeClr val="tx1"/>
                              </a:solidFill>
                              <a:latin typeface="Cambria Math" panose="02040503050406030204" pitchFamily="18" charset="0"/>
                            </a:rPr>
                            <m:t>𝑐𝑜𝑠</m:t>
                          </m:r>
                          <m:r>
                            <a:rPr lang="en-US" i="1">
                              <a:solidFill>
                                <a:schemeClr val="tx1"/>
                              </a:solidFill>
                              <a:latin typeface="Cambria Math" panose="02040503050406030204" pitchFamily="18" charset="0"/>
                              <a:ea typeface="Cambria Math" panose="02040503050406030204" pitchFamily="18" charset="0"/>
                            </a:rPr>
                            <m:t>𝛽</m:t>
                          </m:r>
                        </m:num>
                        <m:den>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𝑃</m:t>
                              </m:r>
                            </m:e>
                            <m:sub>
                              <m:r>
                                <a:rPr lang="en-US" i="1">
                                  <a:solidFill>
                                    <a:schemeClr val="tx1"/>
                                  </a:solidFill>
                                  <a:latin typeface="Cambria Math" panose="02040503050406030204" pitchFamily="18" charset="0"/>
                                  <a:ea typeface="Cambria Math" panose="02040503050406030204" pitchFamily="18" charset="0"/>
                                </a:rPr>
                                <m:t>∥</m:t>
                              </m:r>
                            </m:sub>
                          </m:sSub>
                          <m:r>
                            <m:rPr>
                              <m:brk m:alnAt="7"/>
                            </m:rPr>
                            <a:rPr lang="en-US" i="1">
                              <a:solidFill>
                                <a:schemeClr val="tx1"/>
                              </a:solidFill>
                              <a:latin typeface="Cambria Math" panose="02040503050406030204" pitchFamily="18" charset="0"/>
                            </a:rPr>
                            <m:t>𝑐</m:t>
                          </m:r>
                          <m:r>
                            <a:rPr lang="en-US" i="1">
                              <a:solidFill>
                                <a:schemeClr val="tx1"/>
                              </a:solidFill>
                              <a:latin typeface="Cambria Math" panose="02040503050406030204" pitchFamily="18" charset="0"/>
                            </a:rPr>
                            <m:t>𝑜𝑠</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ea typeface="Cambria Math" panose="02040503050406030204" pitchFamily="18" charset="0"/>
                                </a:rPr>
                                <m:t>𝛼</m:t>
                              </m:r>
                              <m:r>
                                <a:rPr lang="en-US" i="1">
                                  <a:solidFill>
                                    <a:schemeClr val="tx1"/>
                                  </a:solidFill>
                                  <a:latin typeface="Cambria Math" panose="02040503050406030204" pitchFamily="18" charset="0"/>
                                  <a:ea typeface="Cambria Math" panose="02040503050406030204" pitchFamily="18" charset="0"/>
                                </a:rPr>
                                <m:t>−</m:t>
                              </m:r>
                              <m:r>
                                <a:rPr lang="en-US" i="1">
                                  <a:solidFill>
                                    <a:schemeClr val="tx1"/>
                                  </a:solidFill>
                                  <a:latin typeface="Cambria Math" panose="02040503050406030204" pitchFamily="18" charset="0"/>
                                  <a:ea typeface="Cambria Math" panose="02040503050406030204" pitchFamily="18" charset="0"/>
                                </a:rPr>
                                <m:t>𝛽</m:t>
                              </m:r>
                            </m:e>
                          </m:d>
                        </m:den>
                      </m:f>
                      <m:r>
                        <a:rPr lang="en-US" b="0" i="1" smtClean="0">
                          <a:solidFill>
                            <a:schemeClr val="tx1"/>
                          </a:solidFill>
                          <a:latin typeface="Cambria Math" panose="02040503050406030204" pitchFamily="18" charset="0"/>
                          <a:ea typeface="Cambria Math" panose="02040503050406030204" pitchFamily="18" charset="0"/>
                        </a:rPr>
                        <m:t>−</m:t>
                      </m:r>
                      <m:f>
                        <m:fPr>
                          <m:ctrlPr>
                            <a:rPr lang="en-US" b="0" i="1" smtClean="0">
                              <a:solidFill>
                                <a:schemeClr val="tx1"/>
                              </a:solidFill>
                              <a:latin typeface="Cambria Math" panose="02040503050406030204" pitchFamily="18" charset="0"/>
                              <a:ea typeface="Cambria Math" panose="02040503050406030204" pitchFamily="18" charset="0"/>
                            </a:rPr>
                          </m:ctrlPr>
                        </m:fPr>
                        <m:num>
                          <m:sSubSup>
                            <m:sSubSupPr>
                              <m:ctrlPr>
                                <a:rPr lang="en-CA"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𝐴</m:t>
                              </m:r>
                            </m:e>
                            <m:sub>
                              <m:r>
                                <a:rPr lang="en-US" i="1">
                                  <a:solidFill>
                                    <a:schemeClr val="tx1"/>
                                  </a:solidFill>
                                  <a:latin typeface="Cambria Math" panose="02040503050406030204" pitchFamily="18" charset="0"/>
                                </a:rPr>
                                <m:t>𝑚</m:t>
                              </m:r>
                            </m:sub>
                            <m:sup>
                              <m:r>
                                <a:rPr lang="en-CA" i="1">
                                  <a:solidFill>
                                    <a:schemeClr val="tx1"/>
                                  </a:solidFill>
                                  <a:latin typeface="Cambria Math" panose="02040503050406030204" pitchFamily="18" charset="0"/>
                                  <a:ea typeface="Cambria Math" panose="02040503050406030204" pitchFamily="18" charset="0"/>
                                </a:rPr>
                                <m:t>⊥</m:t>
                              </m:r>
                            </m:sup>
                          </m:sSubSup>
                          <m:r>
                            <a:rPr lang="en-US" i="1">
                              <a:solidFill>
                                <a:schemeClr val="tx1"/>
                              </a:solidFill>
                              <a:latin typeface="Cambria Math" panose="02040503050406030204" pitchFamily="18" charset="0"/>
                              <a:ea typeface="Cambria Math" panose="02040503050406030204" pitchFamily="18" charset="0"/>
                            </a:rPr>
                            <m:t>𝑠𝑖𝑛</m:t>
                          </m:r>
                          <m:r>
                            <a:rPr lang="en-US" i="1">
                              <a:solidFill>
                                <a:schemeClr val="tx1"/>
                              </a:solidFill>
                              <a:latin typeface="Cambria Math" panose="02040503050406030204" pitchFamily="18" charset="0"/>
                              <a:ea typeface="Cambria Math" panose="02040503050406030204" pitchFamily="18" charset="0"/>
                            </a:rPr>
                            <m:t>𝛼</m:t>
                          </m:r>
                        </m:num>
                        <m:den>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𝑃</m:t>
                              </m:r>
                            </m:e>
                            <m:sub>
                              <m:r>
                                <a:rPr lang="en-US" i="1">
                                  <a:solidFill>
                                    <a:schemeClr val="tx1"/>
                                  </a:solidFill>
                                  <a:latin typeface="Cambria Math" panose="02040503050406030204" pitchFamily="18" charset="0"/>
                                  <a:ea typeface="Cambria Math" panose="02040503050406030204" pitchFamily="18" charset="0"/>
                                </a:rPr>
                                <m:t>⊥</m:t>
                              </m:r>
                            </m:sub>
                          </m:sSub>
                          <m:r>
                            <m:rPr>
                              <m:brk m:alnAt="7"/>
                            </m:rPr>
                            <a:rPr lang="en-US" i="1">
                              <a:solidFill>
                                <a:schemeClr val="tx1"/>
                              </a:solidFill>
                              <a:latin typeface="Cambria Math" panose="02040503050406030204" pitchFamily="18" charset="0"/>
                            </a:rPr>
                            <m:t>𝑐</m:t>
                          </m:r>
                          <m:r>
                            <a:rPr lang="en-US" i="1">
                              <a:solidFill>
                                <a:schemeClr val="tx1"/>
                              </a:solidFill>
                              <a:latin typeface="Cambria Math" panose="02040503050406030204" pitchFamily="18" charset="0"/>
                            </a:rPr>
                            <m:t>𝑜𝑠</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ea typeface="Cambria Math" panose="02040503050406030204" pitchFamily="18" charset="0"/>
                                </a:rPr>
                                <m:t>𝛼</m:t>
                              </m:r>
                              <m:r>
                                <a:rPr lang="en-US" i="1">
                                  <a:solidFill>
                                    <a:schemeClr val="tx1"/>
                                  </a:solidFill>
                                  <a:latin typeface="Cambria Math" panose="02040503050406030204" pitchFamily="18" charset="0"/>
                                  <a:ea typeface="Cambria Math" panose="02040503050406030204" pitchFamily="18" charset="0"/>
                                </a:rPr>
                                <m:t>−</m:t>
                              </m:r>
                              <m:r>
                                <a:rPr lang="en-US" i="1">
                                  <a:solidFill>
                                    <a:schemeClr val="tx1"/>
                                  </a:solidFill>
                                  <a:latin typeface="Cambria Math" panose="02040503050406030204" pitchFamily="18" charset="0"/>
                                  <a:ea typeface="Cambria Math" panose="02040503050406030204" pitchFamily="18" charset="0"/>
                                </a:rPr>
                                <m:t>𝛽</m:t>
                              </m:r>
                            </m:e>
                          </m:d>
                        </m:den>
                      </m:f>
                    </m:oMath>
                  </m:oMathPara>
                </a14:m>
                <a:endParaRPr lang="en-CA" dirty="0">
                  <a:solidFill>
                    <a:schemeClr val="accent1"/>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4853708" y="2660082"/>
                <a:ext cx="3655616" cy="641458"/>
              </a:xfrm>
              <a:prstGeom prst="rect">
                <a:avLst/>
              </a:prstGeom>
              <a:blipFill rotWithShape="0">
                <a:blip r:embed="rId8"/>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5449453" y="3994736"/>
                <a:ext cx="1649298" cy="5797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m:t>
                      </m:r>
                      <m:f>
                        <m:fPr>
                          <m:ctrlPr>
                            <a:rPr lang="en-US" b="0" i="1" smtClean="0">
                              <a:solidFill>
                                <a:schemeClr val="tx1"/>
                              </a:solidFill>
                              <a:latin typeface="Cambria Math" panose="02040503050406030204" pitchFamily="18" charset="0"/>
                              <a:ea typeface="Cambria Math" panose="02040503050406030204" pitchFamily="18" charset="0"/>
                            </a:rPr>
                          </m:ctrlPr>
                        </m:fPr>
                        <m:num>
                          <m:sSubSup>
                            <m:sSubSupPr>
                              <m:ctrlPr>
                                <a:rPr lang="en-CA"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𝐴</m:t>
                              </m:r>
                            </m:e>
                            <m:sub>
                              <m:r>
                                <a:rPr lang="en-US" i="1">
                                  <a:solidFill>
                                    <a:schemeClr val="tx1"/>
                                  </a:solidFill>
                                  <a:latin typeface="Cambria Math" panose="02040503050406030204" pitchFamily="18" charset="0"/>
                                </a:rPr>
                                <m:t>𝑚</m:t>
                              </m:r>
                            </m:sub>
                            <m:sup>
                              <m:r>
                                <a:rPr lang="en-CA" i="1">
                                  <a:solidFill>
                                    <a:schemeClr val="tx1"/>
                                  </a:solidFill>
                                  <a:latin typeface="Cambria Math" panose="02040503050406030204" pitchFamily="18" charset="0"/>
                                  <a:ea typeface="Cambria Math" panose="02040503050406030204" pitchFamily="18" charset="0"/>
                                </a:rPr>
                                <m:t>∥</m:t>
                              </m:r>
                            </m:sup>
                          </m:sSubSup>
                        </m:num>
                        <m:den>
                          <m:r>
                            <a:rPr lang="en-US" b="0" i="1" smtClean="0">
                              <a:solidFill>
                                <a:schemeClr val="tx1"/>
                              </a:solidFill>
                              <a:latin typeface="Cambria Math" panose="02040503050406030204" pitchFamily="18" charset="0"/>
                              <a:ea typeface="Cambria Math" panose="02040503050406030204" pitchFamily="18" charset="0"/>
                            </a:rPr>
                            <m:t>𝑃</m:t>
                          </m:r>
                        </m:den>
                      </m:f>
                      <m:r>
                        <a:rPr lang="en-US" b="0" i="1" smtClean="0">
                          <a:solidFill>
                            <a:schemeClr val="tx1"/>
                          </a:solidFill>
                          <a:latin typeface="Cambria Math" panose="02040503050406030204" pitchFamily="18" charset="0"/>
                          <a:ea typeface="Cambria Math" panose="02040503050406030204" pitchFamily="18" charset="0"/>
                        </a:rPr>
                        <m:t>−</m:t>
                      </m:r>
                      <m:f>
                        <m:fPr>
                          <m:ctrlPr>
                            <a:rPr lang="en-US" b="0" i="1" smtClean="0">
                              <a:solidFill>
                                <a:schemeClr val="tx1"/>
                              </a:solidFill>
                              <a:latin typeface="Cambria Math" panose="02040503050406030204" pitchFamily="18" charset="0"/>
                              <a:ea typeface="Cambria Math" panose="02040503050406030204" pitchFamily="18" charset="0"/>
                            </a:rPr>
                          </m:ctrlPr>
                        </m:fPr>
                        <m:num>
                          <m:sSubSup>
                            <m:sSubSupPr>
                              <m:ctrlPr>
                                <a:rPr lang="en-CA"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𝐴</m:t>
                              </m:r>
                            </m:e>
                            <m:sub>
                              <m:r>
                                <a:rPr lang="en-US" i="1">
                                  <a:solidFill>
                                    <a:schemeClr val="tx1"/>
                                  </a:solidFill>
                                  <a:latin typeface="Cambria Math" panose="02040503050406030204" pitchFamily="18" charset="0"/>
                                </a:rPr>
                                <m:t>𝑚</m:t>
                              </m:r>
                            </m:sub>
                            <m:sup>
                              <m:r>
                                <a:rPr lang="en-CA" i="1">
                                  <a:solidFill>
                                    <a:schemeClr val="tx1"/>
                                  </a:solidFill>
                                  <a:latin typeface="Cambria Math" panose="02040503050406030204" pitchFamily="18" charset="0"/>
                                  <a:ea typeface="Cambria Math" panose="02040503050406030204" pitchFamily="18" charset="0"/>
                                </a:rPr>
                                <m:t>⊥</m:t>
                              </m:r>
                            </m:sup>
                          </m:sSubSup>
                          <m:r>
                            <a:rPr lang="en-US" i="1">
                              <a:solidFill>
                                <a:schemeClr val="tx1"/>
                              </a:solidFill>
                              <a:latin typeface="Cambria Math" panose="02040503050406030204" pitchFamily="18" charset="0"/>
                              <a:ea typeface="Cambria Math" panose="02040503050406030204" pitchFamily="18" charset="0"/>
                            </a:rPr>
                            <m:t>𝑠𝑖𝑛</m:t>
                          </m:r>
                          <m:r>
                            <a:rPr lang="en-US" i="1">
                              <a:solidFill>
                                <a:schemeClr val="tx1"/>
                              </a:solidFill>
                              <a:latin typeface="Cambria Math" panose="02040503050406030204" pitchFamily="18" charset="0"/>
                              <a:ea typeface="Cambria Math" panose="02040503050406030204" pitchFamily="18" charset="0"/>
                            </a:rPr>
                            <m:t>𝛼</m:t>
                          </m:r>
                        </m:num>
                        <m:den>
                          <m:r>
                            <m:rPr>
                              <m:brk m:alnAt="7"/>
                            </m:rPr>
                            <a:rPr lang="en-US" b="0" i="1" smtClean="0">
                              <a:solidFill>
                                <a:schemeClr val="tx1"/>
                              </a:solidFill>
                              <a:latin typeface="Cambria Math" panose="02040503050406030204" pitchFamily="18" charset="0"/>
                            </a:rPr>
                            <m:t>𝑃</m:t>
                          </m:r>
                        </m:den>
                      </m:f>
                    </m:oMath>
                  </m:oMathPara>
                </a14:m>
                <a:endParaRPr lang="en-CA" dirty="0">
                  <a:solidFill>
                    <a:schemeClr val="accent1"/>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5449453" y="3994736"/>
                <a:ext cx="1649298" cy="579774"/>
              </a:xfrm>
              <a:prstGeom prst="rect">
                <a:avLst/>
              </a:prstGeom>
              <a:blipFill rotWithShape="0">
                <a:blip r:embed="rId9"/>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7767045" y="3719345"/>
                <a:ext cx="848246" cy="3752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ea typeface="Cambria Math" panose="02040503050406030204" pitchFamily="18" charset="0"/>
                            </a:rPr>
                            <m:t>∥</m:t>
                          </m:r>
                        </m:sub>
                      </m:sSub>
                      <m:r>
                        <a:rPr lang="en-US"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ea typeface="Cambria Math" panose="02040503050406030204" pitchFamily="18" charset="0"/>
                            </a:rPr>
                            <m:t>⊥</m:t>
                          </m:r>
                        </m:sub>
                      </m:sSub>
                    </m:oMath>
                  </m:oMathPara>
                </a14:m>
                <a:endParaRPr lang="en-CA" dirty="0"/>
              </a:p>
            </p:txBody>
          </p:sp>
        </mc:Choice>
        <mc:Fallback xmlns="">
          <p:sp>
            <p:nvSpPr>
              <p:cNvPr id="2" name="Rectangle 1"/>
              <p:cNvSpPr>
                <a:spLocks noRot="1" noChangeAspect="1" noMove="1" noResize="1" noEditPoints="1" noAdjustHandles="1" noChangeArrowheads="1" noChangeShapeType="1" noTextEdit="1"/>
              </p:cNvSpPr>
              <p:nvPr/>
            </p:nvSpPr>
            <p:spPr>
              <a:xfrm>
                <a:off x="7767045" y="3719345"/>
                <a:ext cx="848246" cy="375231"/>
              </a:xfrm>
              <a:prstGeom prst="rect">
                <a:avLst/>
              </a:prstGeom>
              <a:blipFill rotWithShape="0">
                <a:blip r:embed="rId10"/>
                <a:stretch>
                  <a:fillRect b="-4839"/>
                </a:stretch>
              </a:blipFill>
            </p:spPr>
            <p:txBody>
              <a:bodyPr/>
              <a:lstStyle/>
              <a:p>
                <a:r>
                  <a:rPr lang="en-CA">
                    <a:noFill/>
                  </a:rPr>
                  <a:t> </a:t>
                </a:r>
              </a:p>
            </p:txBody>
          </p:sp>
        </mc:Fallback>
      </mc:AlternateContent>
      <p:sp>
        <p:nvSpPr>
          <p:cNvPr id="7" name="Slide Number Placeholder 6"/>
          <p:cNvSpPr>
            <a:spLocks noGrp="1"/>
          </p:cNvSpPr>
          <p:nvPr>
            <p:ph type="sldNum" sz="quarter" idx="12"/>
          </p:nvPr>
        </p:nvSpPr>
        <p:spPr/>
        <p:txBody>
          <a:bodyPr/>
          <a:lstStyle/>
          <a:p>
            <a:fld id="{DA118E06-5FBC-4A7F-98A9-FD3F00BABDBC}" type="slidenum">
              <a:rPr lang="en-CA" smtClean="0"/>
              <a:pPr/>
              <a:t>16</a:t>
            </a:fld>
            <a:endParaRPr lang="en-CA" dirty="0"/>
          </a:p>
        </p:txBody>
      </p:sp>
    </p:spTree>
    <p:extLst>
      <p:ext uri="{BB962C8B-B14F-4D97-AF65-F5344CB8AC3E}">
        <p14:creationId xmlns:p14="http://schemas.microsoft.com/office/powerpoint/2010/main" val="34279805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p:cNvPicPr>
            <a:picLocks noChangeAspect="1" noChangeArrowheads="1"/>
          </p:cNvPicPr>
          <p:nvPr/>
        </p:nvPicPr>
        <p:blipFill>
          <a:blip r:embed="rId3" cstate="print"/>
          <a:srcRect l="11874" t="17999" r="52499" b="8000"/>
          <a:stretch>
            <a:fillRect/>
          </a:stretch>
        </p:blipFill>
        <p:spPr bwMode="auto">
          <a:xfrm>
            <a:off x="381000" y="769937"/>
            <a:ext cx="4572000" cy="5935663"/>
          </a:xfrm>
          <a:prstGeom prst="rect">
            <a:avLst/>
          </a:prstGeom>
          <a:noFill/>
          <a:ln w="9525">
            <a:noFill/>
            <a:miter lim="800000"/>
            <a:headEnd/>
            <a:tailEnd/>
          </a:ln>
        </p:spPr>
      </p:pic>
      <p:sp>
        <p:nvSpPr>
          <p:cNvPr id="3" name="Title 2"/>
          <p:cNvSpPr>
            <a:spLocks noGrp="1"/>
          </p:cNvSpPr>
          <p:nvPr>
            <p:ph type="title"/>
          </p:nvPr>
        </p:nvSpPr>
        <p:spPr/>
        <p:txBody>
          <a:bodyPr>
            <a:normAutofit/>
          </a:bodyPr>
          <a:lstStyle/>
          <a:p>
            <a:r>
              <a:rPr lang="en-US" dirty="0" smtClean="0"/>
              <a:t>The </a:t>
            </a:r>
            <a:r>
              <a:rPr lang="en-US" dirty="0" err="1" smtClean="0"/>
              <a:t>G</a:t>
            </a:r>
            <a:r>
              <a:rPr lang="en-US" baseline="30000" dirty="0" err="1" smtClean="0"/>
              <a:t>p</a:t>
            </a:r>
            <a:r>
              <a:rPr lang="en-US" baseline="-25000" dirty="0" err="1" smtClean="0"/>
              <a:t>E</a:t>
            </a:r>
            <a:r>
              <a:rPr lang="en-US" dirty="0" smtClean="0"/>
              <a:t>/ </a:t>
            </a:r>
            <a:r>
              <a:rPr lang="en-US" dirty="0" err="1" smtClean="0"/>
              <a:t>G</a:t>
            </a:r>
            <a:r>
              <a:rPr lang="en-US" baseline="30000" dirty="0" err="1" smtClean="0"/>
              <a:t>p</a:t>
            </a:r>
            <a:r>
              <a:rPr lang="en-US" baseline="-25000" dirty="0" err="1" smtClean="0"/>
              <a:t>M</a:t>
            </a:r>
            <a:r>
              <a:rPr lang="en-US" dirty="0" smtClean="0"/>
              <a:t> Puzzle – 2</a:t>
            </a:r>
            <a:r>
              <a:rPr lang="el-GR" dirty="0" smtClean="0"/>
              <a:t>γ</a:t>
            </a:r>
            <a:r>
              <a:rPr lang="en-US" dirty="0" smtClean="0"/>
              <a:t> Exchange Effects</a:t>
            </a:r>
            <a:endParaRPr lang="en-US" dirty="0"/>
          </a:p>
        </p:txBody>
      </p:sp>
      <p:sp>
        <p:nvSpPr>
          <p:cNvPr id="4" name="Footer Placeholder 3"/>
          <p:cNvSpPr>
            <a:spLocks noGrp="1"/>
          </p:cNvSpPr>
          <p:nvPr>
            <p:ph type="ftr" sz="quarter" idx="11"/>
          </p:nvPr>
        </p:nvSpPr>
        <p:spPr/>
        <p:txBody>
          <a:bodyPr/>
          <a:lstStyle/>
          <a:p>
            <a:pPr>
              <a:defRPr/>
            </a:pPr>
            <a:r>
              <a:rPr lang="en-US" smtClean="0"/>
              <a:t>HUGS</a:t>
            </a:r>
            <a:endParaRPr lang="en-US" dirty="0"/>
          </a:p>
        </p:txBody>
      </p:sp>
      <p:sp>
        <p:nvSpPr>
          <p:cNvPr id="7" name="Text Box 23"/>
          <p:cNvSpPr txBox="1">
            <a:spLocks noChangeArrowheads="1"/>
          </p:cNvSpPr>
          <p:nvPr/>
        </p:nvSpPr>
        <p:spPr bwMode="auto">
          <a:xfrm>
            <a:off x="5257800" y="762000"/>
            <a:ext cx="3733800" cy="2031325"/>
          </a:xfrm>
          <a:prstGeom prst="rect">
            <a:avLst/>
          </a:prstGeom>
          <a:noFill/>
          <a:ln w="9525">
            <a:noFill/>
            <a:miter lim="800000"/>
            <a:headEnd/>
            <a:tailEnd/>
          </a:ln>
        </p:spPr>
        <p:txBody>
          <a:bodyPr>
            <a:spAutoFit/>
          </a:bodyPr>
          <a:lstStyle/>
          <a:p>
            <a:pPr>
              <a:defRPr/>
            </a:pPr>
            <a:r>
              <a:rPr lang="en-US" dirty="0"/>
              <a:t>Inclusion of the real part of the </a:t>
            </a:r>
          </a:p>
          <a:p>
            <a:pPr>
              <a:defRPr/>
            </a:pPr>
            <a:r>
              <a:rPr lang="en-US" dirty="0"/>
              <a:t>2</a:t>
            </a:r>
            <a:r>
              <a:rPr lang="el-GR" dirty="0">
                <a:latin typeface="Times New Roman" pitchFamily="18" charset="0"/>
                <a:cs typeface="Times New Roman" pitchFamily="18" charset="0"/>
              </a:rPr>
              <a:t>γ</a:t>
            </a:r>
            <a:r>
              <a:rPr lang="en-US" dirty="0">
                <a:cs typeface="Times New Roman" pitchFamily="18" charset="0"/>
              </a:rPr>
              <a:t> exchange in the cross section</a:t>
            </a:r>
          </a:p>
          <a:p>
            <a:pPr>
              <a:defRPr/>
            </a:pPr>
            <a:r>
              <a:rPr lang="en-US" dirty="0">
                <a:cs typeface="Times New Roman" pitchFamily="18" charset="0"/>
              </a:rPr>
              <a:t>may account for the difference </a:t>
            </a:r>
          </a:p>
          <a:p>
            <a:pPr>
              <a:defRPr/>
            </a:pPr>
            <a:r>
              <a:rPr lang="en-US" dirty="0">
                <a:cs typeface="Times New Roman" pitchFamily="18" charset="0"/>
              </a:rPr>
              <a:t>between measurements of G</a:t>
            </a:r>
            <a:r>
              <a:rPr lang="en-US" baseline="-25000" dirty="0">
                <a:cs typeface="Times New Roman" pitchFamily="18" charset="0"/>
              </a:rPr>
              <a:t>E</a:t>
            </a:r>
            <a:r>
              <a:rPr lang="en-US" dirty="0">
                <a:cs typeface="Times New Roman" pitchFamily="18" charset="0"/>
              </a:rPr>
              <a:t>/G</a:t>
            </a:r>
            <a:r>
              <a:rPr lang="en-US" baseline="-25000" dirty="0">
                <a:cs typeface="Times New Roman" pitchFamily="18" charset="0"/>
              </a:rPr>
              <a:t>M</a:t>
            </a:r>
            <a:r>
              <a:rPr lang="en-US" dirty="0">
                <a:cs typeface="Times New Roman" pitchFamily="18" charset="0"/>
              </a:rPr>
              <a:t> </a:t>
            </a:r>
          </a:p>
          <a:p>
            <a:pPr>
              <a:defRPr/>
            </a:pPr>
            <a:r>
              <a:rPr lang="en-US" dirty="0">
                <a:cs typeface="Times New Roman" pitchFamily="18" charset="0"/>
              </a:rPr>
              <a:t>from </a:t>
            </a:r>
            <a:r>
              <a:rPr lang="en-US" b="1" dirty="0" err="1">
                <a:ln w="18000">
                  <a:solidFill>
                    <a:srgbClr val="CC0066"/>
                  </a:solidFill>
                  <a:prstDash val="solid"/>
                  <a:miter lim="800000"/>
                </a:ln>
                <a:solidFill>
                  <a:schemeClr val="bg1"/>
                </a:solidFill>
                <a:effectLst>
                  <a:outerShdw blurRad="25500" dist="23000" dir="7020000" algn="tl">
                    <a:srgbClr val="000000">
                      <a:alpha val="50000"/>
                    </a:srgbClr>
                  </a:outerShdw>
                </a:effectLst>
                <a:cs typeface="Times New Roman" pitchFamily="18" charset="0"/>
              </a:rPr>
              <a:t>unpolarized</a:t>
            </a:r>
            <a:r>
              <a:rPr lang="en-US" b="1" dirty="0">
                <a:ln w="18000">
                  <a:solidFill>
                    <a:srgbClr val="CC0066"/>
                  </a:solidFill>
                  <a:prstDash val="solid"/>
                  <a:miter lim="800000"/>
                </a:ln>
                <a:solidFill>
                  <a:schemeClr val="bg1"/>
                </a:solidFill>
                <a:effectLst>
                  <a:outerShdw blurRad="25500" dist="23000" dir="7020000" algn="tl">
                    <a:srgbClr val="000000">
                      <a:alpha val="50000"/>
                    </a:srgbClr>
                  </a:outerShdw>
                </a:effectLst>
                <a:cs typeface="Times New Roman" pitchFamily="18" charset="0"/>
              </a:rPr>
              <a:t> cross section </a:t>
            </a:r>
            <a:r>
              <a:rPr lang="en-US" dirty="0">
                <a:cs typeface="Times New Roman" pitchFamily="18" charset="0"/>
              </a:rPr>
              <a:t>and</a:t>
            </a:r>
            <a:r>
              <a:rPr lang="en-US" dirty="0">
                <a:solidFill>
                  <a:srgbClr val="000099"/>
                </a:solidFill>
                <a:cs typeface="Times New Roman" pitchFamily="18" charset="0"/>
              </a:rPr>
              <a:t> </a:t>
            </a:r>
            <a:r>
              <a:rPr lang="en-US" b="1" dirty="0">
                <a:solidFill>
                  <a:srgbClr val="000099"/>
                </a:solidFill>
                <a:cs typeface="Times New Roman" pitchFamily="18" charset="0"/>
              </a:rPr>
              <a:t>polarization transfer </a:t>
            </a:r>
            <a:r>
              <a:rPr lang="en-US" dirty="0">
                <a:cs typeface="Times New Roman" pitchFamily="18" charset="0"/>
              </a:rPr>
              <a:t>measurements</a:t>
            </a:r>
            <a:endParaRPr lang="el-GR" dirty="0">
              <a:latin typeface="Times New Roman" pitchFamily="18" charset="0"/>
              <a:cs typeface="Times New Roman" pitchFamily="18" charset="0"/>
            </a:endParaRPr>
          </a:p>
        </p:txBody>
      </p:sp>
      <p:sp>
        <p:nvSpPr>
          <p:cNvPr id="8" name="Text Box 33"/>
          <p:cNvSpPr txBox="1">
            <a:spLocks noChangeArrowheads="1"/>
          </p:cNvSpPr>
          <p:nvPr/>
        </p:nvSpPr>
        <p:spPr bwMode="auto">
          <a:xfrm>
            <a:off x="5181600" y="4140200"/>
            <a:ext cx="3810000" cy="20320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r>
              <a:rPr lang="en-US" dirty="0"/>
              <a:t>Understanding the </a:t>
            </a:r>
            <a:r>
              <a:rPr lang="en-US" dirty="0" smtClean="0"/>
              <a:t>transverse asymmetries </a:t>
            </a:r>
            <a:r>
              <a:rPr lang="en-US" dirty="0"/>
              <a:t>tests the theoretical framework that calculates the contribution of </a:t>
            </a:r>
            <a:r>
              <a:rPr lang="el-GR" dirty="0">
                <a:latin typeface="Times New Roman" pitchFamily="18" charset="0"/>
                <a:cs typeface="Times New Roman" pitchFamily="18" charset="0"/>
              </a:rPr>
              <a:t>γ</a:t>
            </a:r>
            <a:r>
              <a:rPr lang="en-US" dirty="0"/>
              <a:t>Z and W</a:t>
            </a:r>
            <a:r>
              <a:rPr lang="en-US" baseline="30000" dirty="0"/>
              <a:t>+</a:t>
            </a:r>
            <a:r>
              <a:rPr lang="en-US" dirty="0"/>
              <a:t>W</a:t>
            </a:r>
            <a:r>
              <a:rPr lang="en-US" baseline="30000" dirty="0"/>
              <a:t>-</a:t>
            </a:r>
            <a:r>
              <a:rPr lang="en-US" dirty="0"/>
              <a:t> box diagrams that are important corrections to precision electroweak measurements</a:t>
            </a:r>
          </a:p>
        </p:txBody>
      </p:sp>
      <p:sp>
        <p:nvSpPr>
          <p:cNvPr id="9" name="Rectangle 566"/>
          <p:cNvSpPr>
            <a:spLocks noChangeArrowheads="1"/>
          </p:cNvSpPr>
          <p:nvPr/>
        </p:nvSpPr>
        <p:spPr bwMode="auto">
          <a:xfrm rot="16200000">
            <a:off x="-2652712" y="3225799"/>
            <a:ext cx="5980113" cy="369888"/>
          </a:xfrm>
          <a:prstGeom prst="rect">
            <a:avLst/>
          </a:prstGeom>
          <a:noFill/>
          <a:ln w="9525">
            <a:noFill/>
            <a:miter lim="800000"/>
            <a:headEnd/>
            <a:tailEnd/>
          </a:ln>
        </p:spPr>
        <p:txBody>
          <a:bodyPr wrap="none">
            <a:spAutoFit/>
          </a:bodyPr>
          <a:lstStyle/>
          <a:p>
            <a:pPr>
              <a:defRPr/>
            </a:pPr>
            <a:r>
              <a:rPr lang="en-US" dirty="0">
                <a:latin typeface="+mn-lt"/>
              </a:rPr>
              <a:t>Arrington, </a:t>
            </a:r>
            <a:r>
              <a:rPr lang="en-US" dirty="0" err="1">
                <a:latin typeface="+mn-lt"/>
              </a:rPr>
              <a:t>Melnitchouk</a:t>
            </a:r>
            <a:r>
              <a:rPr lang="en-US" dirty="0">
                <a:latin typeface="+mn-lt"/>
              </a:rPr>
              <a:t>, </a:t>
            </a:r>
            <a:r>
              <a:rPr lang="en-US" dirty="0" err="1">
                <a:latin typeface="+mn-lt"/>
              </a:rPr>
              <a:t>Tjon</a:t>
            </a:r>
            <a:r>
              <a:rPr lang="en-US" dirty="0">
                <a:latin typeface="+mn-lt"/>
              </a:rPr>
              <a:t> Phys. Rev. C 76, 035205 (2007)</a:t>
            </a:r>
          </a:p>
        </p:txBody>
      </p:sp>
      <p:sp>
        <p:nvSpPr>
          <p:cNvPr id="11" name="TextBox 9"/>
          <p:cNvSpPr txBox="1">
            <a:spLocks noChangeArrowheads="1"/>
          </p:cNvSpPr>
          <p:nvPr/>
        </p:nvSpPr>
        <p:spPr bwMode="auto">
          <a:xfrm>
            <a:off x="1524000" y="2438400"/>
            <a:ext cx="2630488" cy="369888"/>
          </a:xfrm>
          <a:prstGeom prst="rect">
            <a:avLst/>
          </a:prstGeom>
          <a:noFill/>
          <a:ln w="9525">
            <a:noFill/>
            <a:miter lim="800000"/>
            <a:headEnd/>
            <a:tailEnd/>
          </a:ln>
        </p:spPr>
        <p:txBody>
          <a:bodyPr wrap="none">
            <a:spAutoFit/>
          </a:bodyPr>
          <a:lstStyle/>
          <a:p>
            <a:pPr>
              <a:defRPr/>
            </a:pPr>
            <a:r>
              <a:rPr lang="en-US" dirty="0">
                <a:latin typeface="+mn-lt"/>
              </a:rPr>
              <a:t>without 2PE contributions</a:t>
            </a:r>
          </a:p>
        </p:txBody>
      </p:sp>
      <p:sp>
        <p:nvSpPr>
          <p:cNvPr id="12" name="TextBox 10"/>
          <p:cNvSpPr txBox="1">
            <a:spLocks noChangeArrowheads="1"/>
          </p:cNvSpPr>
          <p:nvPr/>
        </p:nvSpPr>
        <p:spPr bwMode="auto">
          <a:xfrm>
            <a:off x="1524000" y="5486400"/>
            <a:ext cx="2309813" cy="369888"/>
          </a:xfrm>
          <a:prstGeom prst="rect">
            <a:avLst/>
          </a:prstGeom>
          <a:noFill/>
          <a:ln w="9525">
            <a:noFill/>
            <a:miter lim="800000"/>
            <a:headEnd/>
            <a:tailEnd/>
          </a:ln>
        </p:spPr>
        <p:txBody>
          <a:bodyPr wrap="none">
            <a:spAutoFit/>
          </a:bodyPr>
          <a:lstStyle/>
          <a:p>
            <a:pPr>
              <a:defRPr/>
            </a:pPr>
            <a:r>
              <a:rPr lang="en-US" dirty="0">
                <a:latin typeface="+mn-lt"/>
              </a:rPr>
              <a:t>with 2PE contributions</a:t>
            </a:r>
          </a:p>
        </p:txBody>
      </p:sp>
      <p:cxnSp>
        <p:nvCxnSpPr>
          <p:cNvPr id="13" name="Straight Arrow Connector 12"/>
          <p:cNvCxnSpPr/>
          <p:nvPr/>
        </p:nvCxnSpPr>
        <p:spPr>
          <a:xfrm rot="10800000">
            <a:off x="4419600" y="1524000"/>
            <a:ext cx="1371600" cy="457200"/>
          </a:xfrm>
          <a:prstGeom prst="straightConnector1">
            <a:avLst/>
          </a:prstGeom>
          <a:ln w="25400">
            <a:solidFill>
              <a:srgbClr val="CC0066"/>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0800000" flipV="1">
            <a:off x="4419600" y="2362199"/>
            <a:ext cx="914400" cy="76199"/>
          </a:xfrm>
          <a:prstGeom prst="straightConnector1">
            <a:avLst/>
          </a:prstGeom>
          <a:ln w="25400">
            <a:solidFill>
              <a:srgbClr val="000099"/>
            </a:solidFill>
            <a:tailEnd type="arrow"/>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5181600" y="2590800"/>
            <a:ext cx="1568692" cy="1371598"/>
            <a:chOff x="5181600" y="2590800"/>
            <a:chExt cx="1568692" cy="1371598"/>
          </a:xfrm>
        </p:grpSpPr>
        <p:pic>
          <p:nvPicPr>
            <p:cNvPr id="256002" name="Picture 2"/>
            <p:cNvPicPr>
              <a:picLocks noChangeAspect="1" noChangeArrowheads="1"/>
            </p:cNvPicPr>
            <p:nvPr/>
          </p:nvPicPr>
          <p:blipFill>
            <a:blip r:embed="rId4" cstate="print"/>
            <a:srcRect l="7423" t="1020" r="5182"/>
            <a:stretch>
              <a:fillRect/>
            </a:stretch>
          </p:blipFill>
          <p:spPr bwMode="auto">
            <a:xfrm rot="16200000">
              <a:off x="5318247" y="2530353"/>
              <a:ext cx="1371598" cy="1492492"/>
            </a:xfrm>
            <a:prstGeom prst="rect">
              <a:avLst/>
            </a:prstGeom>
            <a:noFill/>
            <a:ln w="9525">
              <a:noFill/>
              <a:miter lim="800000"/>
              <a:headEnd/>
              <a:tailEnd/>
            </a:ln>
          </p:spPr>
        </p:pic>
        <p:sp>
          <p:nvSpPr>
            <p:cNvPr id="18" name="Oval 17"/>
            <p:cNvSpPr/>
            <p:nvPr/>
          </p:nvSpPr>
          <p:spPr>
            <a:xfrm>
              <a:off x="5181600" y="3124200"/>
              <a:ext cx="1524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7239000" y="2590800"/>
            <a:ext cx="1524000" cy="1446334"/>
            <a:chOff x="7239000" y="2590800"/>
            <a:chExt cx="1524000" cy="1446334"/>
          </a:xfrm>
        </p:grpSpPr>
        <p:pic>
          <p:nvPicPr>
            <p:cNvPr id="256003" name="Picture 3"/>
            <p:cNvPicPr>
              <a:picLocks noChangeAspect="1" noChangeArrowheads="1"/>
            </p:cNvPicPr>
            <p:nvPr/>
          </p:nvPicPr>
          <p:blipFill>
            <a:blip r:embed="rId5" cstate="print"/>
            <a:srcRect t="442"/>
            <a:stretch>
              <a:fillRect/>
            </a:stretch>
          </p:blipFill>
          <p:spPr bwMode="auto">
            <a:xfrm rot="16200000">
              <a:off x="7297982" y="2572116"/>
              <a:ext cx="1446334" cy="1483702"/>
            </a:xfrm>
            <a:prstGeom prst="rect">
              <a:avLst/>
            </a:prstGeom>
            <a:noFill/>
            <a:ln w="9525">
              <a:noFill/>
              <a:miter lim="800000"/>
              <a:headEnd/>
              <a:tailEnd/>
            </a:ln>
          </p:spPr>
        </p:pic>
        <p:sp>
          <p:nvSpPr>
            <p:cNvPr id="19" name="Oval 18"/>
            <p:cNvSpPr/>
            <p:nvPr/>
          </p:nvSpPr>
          <p:spPr>
            <a:xfrm>
              <a:off x="7239000" y="3200400"/>
              <a:ext cx="1524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6172200" y="2514600"/>
            <a:ext cx="1680725" cy="1552575"/>
            <a:chOff x="6172200" y="2514600"/>
            <a:chExt cx="1680725" cy="1552575"/>
          </a:xfrm>
        </p:grpSpPr>
        <p:pic>
          <p:nvPicPr>
            <p:cNvPr id="15" name="Picture 7"/>
            <p:cNvPicPr>
              <a:picLocks noChangeAspect="1" noChangeArrowheads="1"/>
            </p:cNvPicPr>
            <p:nvPr/>
          </p:nvPicPr>
          <p:blipFill>
            <a:blip r:embed="rId6" cstate="print"/>
            <a:srcRect t="44670"/>
            <a:stretch>
              <a:fillRect/>
            </a:stretch>
          </p:blipFill>
          <p:spPr bwMode="auto">
            <a:xfrm rot="16200000">
              <a:off x="6274375" y="2488625"/>
              <a:ext cx="1552575" cy="1604525"/>
            </a:xfrm>
            <a:prstGeom prst="rect">
              <a:avLst/>
            </a:prstGeom>
            <a:noFill/>
            <a:ln w="9525">
              <a:noFill/>
              <a:miter lim="800000"/>
              <a:headEnd/>
              <a:tailEnd/>
            </a:ln>
          </p:spPr>
        </p:pic>
        <p:sp>
          <p:nvSpPr>
            <p:cNvPr id="22" name="Oval 21"/>
            <p:cNvSpPr/>
            <p:nvPr/>
          </p:nvSpPr>
          <p:spPr>
            <a:xfrm>
              <a:off x="6172200" y="3200400"/>
              <a:ext cx="1524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ounded Rectangle 23"/>
          <p:cNvSpPr/>
          <p:nvPr/>
        </p:nvSpPr>
        <p:spPr>
          <a:xfrm>
            <a:off x="457200" y="3657600"/>
            <a:ext cx="4648200" cy="300065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smtClean="0">
                <a:solidFill>
                  <a:prstClr val="black"/>
                </a:solidFill>
              </a:rPr>
              <a:t>June 1-19, 2015</a:t>
            </a:r>
            <a:endParaRPr lang="en-CA" dirty="0">
              <a:solidFill>
                <a:prstClr val="black"/>
              </a:solidFill>
            </a:endParaRPr>
          </a:p>
        </p:txBody>
      </p:sp>
      <p:sp>
        <p:nvSpPr>
          <p:cNvPr id="10" name="Slide Number Placeholder 9"/>
          <p:cNvSpPr>
            <a:spLocks noGrp="1"/>
          </p:cNvSpPr>
          <p:nvPr>
            <p:ph type="sldNum" sz="quarter" idx="12"/>
          </p:nvPr>
        </p:nvSpPr>
        <p:spPr/>
        <p:txBody>
          <a:bodyPr/>
          <a:lstStyle/>
          <a:p>
            <a:fld id="{DA118E06-5FBC-4A7F-98A9-FD3F00BABDBC}" type="slidenum">
              <a:rPr lang="en-CA" smtClean="0"/>
              <a:pPr/>
              <a:t>17</a:t>
            </a:fld>
            <a:endParaRPr lang="en-CA" dirty="0"/>
          </a:p>
        </p:txBody>
      </p:sp>
    </p:spTree>
    <p:extLst>
      <p:ext uri="{BB962C8B-B14F-4D97-AF65-F5344CB8AC3E}">
        <p14:creationId xmlns:p14="http://schemas.microsoft.com/office/powerpoint/2010/main" val="201842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0"/>
                            </p:stCondLst>
                            <p:childTnLst>
                              <p:par>
                                <p:cTn id="12" presetID="10" presetClass="exit" presetSubtype="0" fill="hold" nodeType="afterEffect">
                                  <p:stCondLst>
                                    <p:cond delay="500"/>
                                  </p:stCondLst>
                                  <p:childTnLst>
                                    <p:animEffect transition="out" filter="fade">
                                      <p:cBhvr>
                                        <p:cTn id="13" dur="2000"/>
                                        <p:tgtEl>
                                          <p:spTgt spid="23"/>
                                        </p:tgtEl>
                                      </p:cBhvr>
                                    </p:animEffect>
                                    <p:set>
                                      <p:cBhvr>
                                        <p:cTn id="14" dur="1" fill="hold">
                                          <p:stCondLst>
                                            <p:cond delay="1999"/>
                                          </p:stCondLst>
                                        </p:cTn>
                                        <p:tgtEl>
                                          <p:spTgt spid="23"/>
                                        </p:tgtEl>
                                        <p:attrNameLst>
                                          <p:attrName>style.visibility</p:attrName>
                                        </p:attrNameLst>
                                      </p:cBhvr>
                                      <p:to>
                                        <p:strVal val="hidden"/>
                                      </p:to>
                                    </p:set>
                                  </p:childTnLst>
                                </p:cTn>
                              </p:par>
                              <p:par>
                                <p:cTn id="15" presetID="10"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2000"/>
                                        <p:tgtEl>
                                          <p:spTgt spid="21"/>
                                        </p:tgtEl>
                                      </p:cBhvr>
                                    </p:animEffect>
                                  </p:childTnLst>
                                </p:cTn>
                              </p:par>
                              <p:par>
                                <p:cTn id="18" presetID="10" presetClass="entr" presetSubtype="0"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Transverse Analyzing Power</a:t>
            </a:r>
            <a:endParaRPr lang="en-US" dirty="0"/>
          </a:p>
        </p:txBody>
      </p:sp>
      <p:sp>
        <p:nvSpPr>
          <p:cNvPr id="4" name="Footer Placeholder 3"/>
          <p:cNvSpPr>
            <a:spLocks noGrp="1"/>
          </p:cNvSpPr>
          <p:nvPr>
            <p:ph type="ftr" sz="quarter" idx="11"/>
          </p:nvPr>
        </p:nvSpPr>
        <p:spPr/>
        <p:txBody>
          <a:bodyPr/>
          <a:lstStyle/>
          <a:p>
            <a:pPr>
              <a:defRPr/>
            </a:pPr>
            <a:r>
              <a:rPr lang="en-US" smtClean="0"/>
              <a:t>HUGS</a:t>
            </a:r>
            <a:endParaRPr lang="en-US" dirty="0"/>
          </a:p>
        </p:txBody>
      </p:sp>
      <p:pic>
        <p:nvPicPr>
          <p:cNvPr id="14" name="Picture 2" descr="two_photon_diagram"/>
          <p:cNvPicPr>
            <a:picLocks noGrp="1" noChangeAspect="1" noChangeArrowheads="1"/>
          </p:cNvPicPr>
          <p:nvPr>
            <p:ph sz="quarter" idx="4294967295"/>
          </p:nvPr>
        </p:nvPicPr>
        <p:blipFill>
          <a:blip r:embed="rId4" cstate="print">
            <a:clrChange>
              <a:clrFrom>
                <a:srgbClr val="FFFFFF"/>
              </a:clrFrom>
              <a:clrTo>
                <a:srgbClr val="FFFFFF">
                  <a:alpha val="0"/>
                </a:srgbClr>
              </a:clrTo>
            </a:clrChange>
          </a:blip>
          <a:srcRect/>
          <a:stretch>
            <a:fillRect/>
          </a:stretch>
        </p:blipFill>
        <p:spPr>
          <a:xfrm>
            <a:off x="5116948" y="1004456"/>
            <a:ext cx="3962400" cy="1316038"/>
          </a:xfrm>
          <a:noFill/>
        </p:spPr>
      </p:pic>
      <p:graphicFrame>
        <p:nvGraphicFramePr>
          <p:cNvPr id="15" name="Object 12"/>
          <p:cNvGraphicFramePr>
            <a:graphicFrameLocks noChangeAspect="1"/>
          </p:cNvGraphicFramePr>
          <p:nvPr>
            <p:extLst/>
          </p:nvPr>
        </p:nvGraphicFramePr>
        <p:xfrm>
          <a:off x="808164" y="1255112"/>
          <a:ext cx="3703638" cy="1062038"/>
        </p:xfrm>
        <a:graphic>
          <a:graphicData uri="http://schemas.openxmlformats.org/presentationml/2006/ole">
            <mc:AlternateContent xmlns:mc="http://schemas.openxmlformats.org/markup-compatibility/2006">
              <mc:Choice xmlns:v="urn:schemas-microsoft-com:vml" Requires="v">
                <p:oleObj spid="_x0000_s223438" name="Equation" r:id="rId5" imgW="1726920" imgH="495000" progId="Equation.3">
                  <p:embed/>
                </p:oleObj>
              </mc:Choice>
              <mc:Fallback>
                <p:oleObj name="Equation" r:id="rId5" imgW="1726920" imgH="495000" progId="Equation.3">
                  <p:embed/>
                  <p:pic>
                    <p:nvPicPr>
                      <p:cNvPr id="0" name=""/>
                      <p:cNvPicPr>
                        <a:picLocks noChangeAspect="1" noChangeArrowheads="1"/>
                      </p:cNvPicPr>
                      <p:nvPr/>
                    </p:nvPicPr>
                    <p:blipFill>
                      <a:blip r:embed="rId6"/>
                      <a:srcRect/>
                      <a:stretch>
                        <a:fillRect/>
                      </a:stretch>
                    </p:blipFill>
                    <p:spPr bwMode="auto">
                      <a:xfrm>
                        <a:off x="808164" y="1255112"/>
                        <a:ext cx="3703638" cy="1062038"/>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 name="Object 4"/>
          <p:cNvGraphicFramePr>
            <a:graphicFrameLocks noChangeAspect="1"/>
          </p:cNvGraphicFramePr>
          <p:nvPr>
            <p:extLst/>
          </p:nvPr>
        </p:nvGraphicFramePr>
        <p:xfrm>
          <a:off x="1250082" y="2693988"/>
          <a:ext cx="6878638" cy="573087"/>
        </p:xfrm>
        <a:graphic>
          <a:graphicData uri="http://schemas.openxmlformats.org/presentationml/2006/ole">
            <mc:AlternateContent xmlns:mc="http://schemas.openxmlformats.org/markup-compatibility/2006">
              <mc:Choice xmlns:v="urn:schemas-microsoft-com:vml" Requires="v">
                <p:oleObj spid="_x0000_s223439" name="Equation" r:id="rId7" imgW="3047760" imgH="253800" progId="Equation.3">
                  <p:embed/>
                </p:oleObj>
              </mc:Choice>
              <mc:Fallback>
                <p:oleObj name="Equation" r:id="rId7" imgW="3047760" imgH="253800" progId="Equation.3">
                  <p:embed/>
                  <p:pic>
                    <p:nvPicPr>
                      <p:cNvPr id="0" name=""/>
                      <p:cNvPicPr>
                        <a:picLocks noChangeAspect="1" noChangeArrowheads="1"/>
                      </p:cNvPicPr>
                      <p:nvPr/>
                    </p:nvPicPr>
                    <p:blipFill>
                      <a:blip r:embed="rId8"/>
                      <a:srcRect/>
                      <a:stretch>
                        <a:fillRect/>
                      </a:stretch>
                    </p:blipFill>
                    <p:spPr bwMode="auto">
                      <a:xfrm>
                        <a:off x="1250082" y="2693988"/>
                        <a:ext cx="6878638" cy="573087"/>
                      </a:xfrm>
                      <a:prstGeom prst="rect">
                        <a:avLst/>
                      </a:prstGeom>
                      <a:noFill/>
                      <a:ln>
                        <a:noFill/>
                      </a:ln>
                      <a:effectLst/>
                      <a:extLst/>
                    </p:spPr>
                  </p:pic>
                </p:oleObj>
              </mc:Fallback>
            </mc:AlternateContent>
          </a:graphicData>
        </a:graphic>
      </p:graphicFrame>
      <p:graphicFrame>
        <p:nvGraphicFramePr>
          <p:cNvPr id="29" name="Object 5"/>
          <p:cNvGraphicFramePr>
            <a:graphicFrameLocks noChangeAspect="1"/>
          </p:cNvGraphicFramePr>
          <p:nvPr>
            <p:extLst/>
          </p:nvPr>
        </p:nvGraphicFramePr>
        <p:xfrm>
          <a:off x="487960" y="4983871"/>
          <a:ext cx="3927294" cy="1431920"/>
        </p:xfrm>
        <a:graphic>
          <a:graphicData uri="http://schemas.openxmlformats.org/presentationml/2006/ole">
            <mc:AlternateContent xmlns:mc="http://schemas.openxmlformats.org/markup-compatibility/2006">
              <mc:Choice xmlns:v="urn:schemas-microsoft-com:vml" Requires="v">
                <p:oleObj spid="_x0000_s223440" name="Equation" r:id="rId9" imgW="1739880" imgH="634680" progId="Equation.3">
                  <p:embed/>
                </p:oleObj>
              </mc:Choice>
              <mc:Fallback>
                <p:oleObj name="Equation" r:id="rId9" imgW="1739880" imgH="6346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7960" y="4983871"/>
                        <a:ext cx="3927294" cy="1431920"/>
                      </a:xfrm>
                      <a:prstGeom prst="rect">
                        <a:avLst/>
                      </a:prstGeom>
                      <a:noFill/>
                      <a:ln>
                        <a:noFill/>
                      </a:ln>
                      <a:effectLst/>
                      <a:extLst/>
                    </p:spPr>
                  </p:pic>
                </p:oleObj>
              </mc:Fallback>
            </mc:AlternateContent>
          </a:graphicData>
        </a:graphic>
      </p:graphicFrame>
      <p:graphicFrame>
        <p:nvGraphicFramePr>
          <p:cNvPr id="30" name="Object 6"/>
          <p:cNvGraphicFramePr>
            <a:graphicFrameLocks noChangeAspect="1"/>
          </p:cNvGraphicFramePr>
          <p:nvPr>
            <p:extLst/>
          </p:nvPr>
        </p:nvGraphicFramePr>
        <p:xfrm>
          <a:off x="7353857" y="3767361"/>
          <a:ext cx="1204251" cy="945128"/>
        </p:xfrm>
        <a:graphic>
          <a:graphicData uri="http://schemas.openxmlformats.org/presentationml/2006/ole">
            <mc:AlternateContent xmlns:mc="http://schemas.openxmlformats.org/markup-compatibility/2006">
              <mc:Choice xmlns:v="urn:schemas-microsoft-com:vml" Requires="v">
                <p:oleObj spid="_x0000_s223441" name="Equation" r:id="rId11" imgW="533160" imgH="419040" progId="Equation.3">
                  <p:embed/>
                </p:oleObj>
              </mc:Choice>
              <mc:Fallback>
                <p:oleObj name="Equation" r:id="rId11" imgW="533160" imgH="4190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53857" y="3767361"/>
                        <a:ext cx="1204251" cy="945128"/>
                      </a:xfrm>
                      <a:prstGeom prst="rect">
                        <a:avLst/>
                      </a:prstGeom>
                      <a:noFill/>
                      <a:ln>
                        <a:noFill/>
                      </a:ln>
                      <a:effectLst/>
                      <a:extLst/>
                    </p:spPr>
                  </p:pic>
                </p:oleObj>
              </mc:Fallback>
            </mc:AlternateContent>
          </a:graphicData>
        </a:graphic>
      </p:graphicFrame>
      <p:graphicFrame>
        <p:nvGraphicFramePr>
          <p:cNvPr id="31" name="Object 7"/>
          <p:cNvGraphicFramePr>
            <a:graphicFrameLocks noChangeAspect="1"/>
          </p:cNvGraphicFramePr>
          <p:nvPr>
            <p:extLst/>
          </p:nvPr>
        </p:nvGraphicFramePr>
        <p:xfrm>
          <a:off x="517104" y="3720625"/>
          <a:ext cx="1950167" cy="888209"/>
        </p:xfrm>
        <a:graphic>
          <a:graphicData uri="http://schemas.openxmlformats.org/presentationml/2006/ole">
            <mc:AlternateContent xmlns:mc="http://schemas.openxmlformats.org/markup-compatibility/2006">
              <mc:Choice xmlns:v="urn:schemas-microsoft-com:vml" Requires="v">
                <p:oleObj spid="_x0000_s223442" name="Equation" r:id="rId13" imgW="863280" imgH="393480" progId="Equation.3">
                  <p:embed/>
                </p:oleObj>
              </mc:Choice>
              <mc:Fallback>
                <p:oleObj name="Equation" r:id="rId13" imgW="863280" imgH="39348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7104" y="3720625"/>
                        <a:ext cx="1950167" cy="888209"/>
                      </a:xfrm>
                      <a:prstGeom prst="rect">
                        <a:avLst/>
                      </a:prstGeom>
                      <a:noFill/>
                      <a:ln>
                        <a:noFill/>
                      </a:ln>
                      <a:effectLst/>
                      <a:extLst/>
                    </p:spPr>
                  </p:pic>
                </p:oleObj>
              </mc:Fallback>
            </mc:AlternateContent>
          </a:graphicData>
        </a:graphic>
      </p:graphicFrame>
      <p:graphicFrame>
        <p:nvGraphicFramePr>
          <p:cNvPr id="41" name="Object 15"/>
          <p:cNvGraphicFramePr>
            <a:graphicFrameLocks noChangeAspect="1"/>
          </p:cNvGraphicFramePr>
          <p:nvPr>
            <p:extLst/>
          </p:nvPr>
        </p:nvGraphicFramePr>
        <p:xfrm>
          <a:off x="5957229" y="5361038"/>
          <a:ext cx="2835382" cy="1005041"/>
        </p:xfrm>
        <a:graphic>
          <a:graphicData uri="http://schemas.openxmlformats.org/presentationml/2006/ole">
            <mc:AlternateContent xmlns:mc="http://schemas.openxmlformats.org/markup-compatibility/2006">
              <mc:Choice xmlns:v="urn:schemas-microsoft-com:vml" Requires="v">
                <p:oleObj spid="_x0000_s223443" name="Equation" r:id="rId15" imgW="1257120" imgH="444240" progId="Equation.3">
                  <p:embed/>
                </p:oleObj>
              </mc:Choice>
              <mc:Fallback>
                <p:oleObj name="Equation" r:id="rId15" imgW="1257120" imgH="44424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957229" y="5361038"/>
                        <a:ext cx="2835382" cy="1005041"/>
                      </a:xfrm>
                      <a:prstGeom prst="rect">
                        <a:avLst/>
                      </a:prstGeom>
                      <a:noFill/>
                      <a:ln>
                        <a:noFill/>
                      </a:ln>
                      <a:effectLst/>
                      <a:extLst/>
                    </p:spPr>
                  </p:pic>
                </p:oleObj>
              </mc:Fallback>
            </mc:AlternateContent>
          </a:graphicData>
        </a:graphic>
      </p:graphicFrame>
      <p:sp>
        <p:nvSpPr>
          <p:cNvPr id="2" name="Date Placeholder 1"/>
          <p:cNvSpPr>
            <a:spLocks noGrp="1"/>
          </p:cNvSpPr>
          <p:nvPr>
            <p:ph type="dt" sz="half" idx="10"/>
          </p:nvPr>
        </p:nvSpPr>
        <p:spPr/>
        <p:txBody>
          <a:bodyPr/>
          <a:lstStyle/>
          <a:p>
            <a:r>
              <a:rPr lang="en-US" smtClean="0">
                <a:solidFill>
                  <a:prstClr val="black"/>
                </a:solidFill>
              </a:rPr>
              <a:t>June 1-19, 2015</a:t>
            </a:r>
            <a:endParaRPr lang="en-CA" dirty="0">
              <a:solidFill>
                <a:prstClr val="black"/>
              </a:solidFill>
            </a:endParaRPr>
          </a:p>
        </p:txBody>
      </p:sp>
      <p:sp>
        <p:nvSpPr>
          <p:cNvPr id="22" name="Text Box 16"/>
          <p:cNvSpPr txBox="1">
            <a:spLocks noChangeArrowheads="1"/>
          </p:cNvSpPr>
          <p:nvPr/>
        </p:nvSpPr>
        <p:spPr bwMode="auto">
          <a:xfrm>
            <a:off x="3587967" y="6211669"/>
            <a:ext cx="2499065" cy="646331"/>
          </a:xfrm>
          <a:prstGeom prst="rect">
            <a:avLst/>
          </a:prstGeom>
          <a:noFill/>
          <a:ln w="9525">
            <a:noFill/>
            <a:miter lim="800000"/>
            <a:headEnd/>
            <a:tailEnd/>
          </a:ln>
        </p:spPr>
        <p:txBody>
          <a:bodyPr wrap="square">
            <a:spAutoFit/>
          </a:bodyPr>
          <a:lstStyle/>
          <a:p>
            <a:pPr algn="ctr"/>
            <a:r>
              <a:rPr lang="en-US" dirty="0" smtClean="0"/>
              <a:t>virtual </a:t>
            </a:r>
            <a:r>
              <a:rPr lang="en-US" dirty="0"/>
              <a:t>photon polarization parameter</a:t>
            </a:r>
          </a:p>
        </p:txBody>
      </p:sp>
      <p:sp>
        <p:nvSpPr>
          <p:cNvPr id="24" name="Text Box 10"/>
          <p:cNvSpPr txBox="1">
            <a:spLocks noChangeArrowheads="1"/>
          </p:cNvSpPr>
          <p:nvPr/>
        </p:nvSpPr>
        <p:spPr bwMode="auto">
          <a:xfrm>
            <a:off x="3769243" y="3516338"/>
            <a:ext cx="2849732" cy="646331"/>
          </a:xfrm>
          <a:prstGeom prst="rect">
            <a:avLst/>
          </a:prstGeom>
          <a:noFill/>
          <a:ln w="9525">
            <a:noFill/>
            <a:miter lim="800000"/>
            <a:headEnd/>
            <a:tailEnd/>
          </a:ln>
        </p:spPr>
        <p:txBody>
          <a:bodyPr wrap="square">
            <a:spAutoFit/>
          </a:bodyPr>
          <a:lstStyle/>
          <a:p>
            <a:pPr algn="ctr"/>
            <a:r>
              <a:rPr lang="en-US" dirty="0" smtClean="0"/>
              <a:t> contain </a:t>
            </a:r>
            <a:r>
              <a:rPr lang="en-US" dirty="0"/>
              <a:t>intermediate hadronic state information</a:t>
            </a:r>
          </a:p>
        </p:txBody>
      </p:sp>
      <p:cxnSp>
        <p:nvCxnSpPr>
          <p:cNvPr id="7" name="Straight Arrow Connector 6"/>
          <p:cNvCxnSpPr>
            <a:stCxn id="24" idx="0"/>
          </p:cNvCxnSpPr>
          <p:nvPr/>
        </p:nvCxnSpPr>
        <p:spPr>
          <a:xfrm flipH="1" flipV="1">
            <a:off x="3639845" y="3107186"/>
            <a:ext cx="1554264" cy="409152"/>
          </a:xfrm>
          <a:prstGeom prst="straightConnector1">
            <a:avLst/>
          </a:prstGeom>
          <a:ln w="15875">
            <a:solidFill>
              <a:schemeClr val="accent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4" idx="0"/>
          </p:cNvCxnSpPr>
          <p:nvPr/>
        </p:nvCxnSpPr>
        <p:spPr>
          <a:xfrm flipH="1" flipV="1">
            <a:off x="4440316" y="3170810"/>
            <a:ext cx="753793" cy="345528"/>
          </a:xfrm>
          <a:prstGeom prst="straightConnector1">
            <a:avLst/>
          </a:prstGeom>
          <a:ln w="15875">
            <a:solidFill>
              <a:schemeClr val="accent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24" idx="0"/>
          </p:cNvCxnSpPr>
          <p:nvPr/>
        </p:nvCxnSpPr>
        <p:spPr>
          <a:xfrm flipV="1">
            <a:off x="5194109" y="3107184"/>
            <a:ext cx="496477" cy="409154"/>
          </a:xfrm>
          <a:prstGeom prst="straightConnector1">
            <a:avLst/>
          </a:prstGeom>
          <a:ln w="15875">
            <a:solidFill>
              <a:schemeClr val="accent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4" idx="0"/>
          </p:cNvCxnSpPr>
          <p:nvPr/>
        </p:nvCxnSpPr>
        <p:spPr>
          <a:xfrm flipV="1">
            <a:off x="5194109" y="3138257"/>
            <a:ext cx="1362051" cy="378081"/>
          </a:xfrm>
          <a:prstGeom prst="straightConnector1">
            <a:avLst/>
          </a:prstGeom>
          <a:ln w="15875">
            <a:solidFill>
              <a:schemeClr val="accent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22" idx="0"/>
          </p:cNvCxnSpPr>
          <p:nvPr/>
        </p:nvCxnSpPr>
        <p:spPr>
          <a:xfrm flipH="1" flipV="1">
            <a:off x="3346883" y="5797118"/>
            <a:ext cx="1490617" cy="414551"/>
          </a:xfrm>
          <a:prstGeom prst="straightConnector1">
            <a:avLst/>
          </a:prstGeom>
          <a:ln w="15875">
            <a:solidFill>
              <a:schemeClr val="accent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22" idx="0"/>
          </p:cNvCxnSpPr>
          <p:nvPr/>
        </p:nvCxnSpPr>
        <p:spPr>
          <a:xfrm flipV="1">
            <a:off x="4837500" y="5930283"/>
            <a:ext cx="1101661" cy="281386"/>
          </a:xfrm>
          <a:prstGeom prst="straightConnector1">
            <a:avLst/>
          </a:prstGeom>
          <a:ln w="15875">
            <a:solidFill>
              <a:schemeClr val="accent1"/>
            </a:solidFill>
            <a:tailEnd type="stealth" w="lg" len="lg"/>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DA118E06-5FBC-4A7F-98A9-FD3F00BABDBC}" type="slidenum">
              <a:rPr lang="en-CA" smtClean="0"/>
              <a:pPr/>
              <a:t>18</a:t>
            </a:fld>
            <a:endParaRPr lang="en-CA" dirty="0"/>
          </a:p>
        </p:txBody>
      </p:sp>
    </p:spTree>
    <p:extLst>
      <p:ext uri="{BB962C8B-B14F-4D97-AF65-F5344CB8AC3E}">
        <p14:creationId xmlns:p14="http://schemas.microsoft.com/office/powerpoint/2010/main" val="42009843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152400" y="1295400"/>
            <a:ext cx="3886200" cy="457200"/>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dirty="0">
              <a:solidFill>
                <a:schemeClr val="accent1">
                  <a:lumMod val="75000"/>
                </a:schemeClr>
              </a:solidFill>
            </a:endParaRPr>
          </a:p>
        </p:txBody>
      </p:sp>
      <p:sp>
        <p:nvSpPr>
          <p:cNvPr id="13" name="Text Box 22"/>
          <p:cNvSpPr txBox="1">
            <a:spLocks noChangeArrowheads="1"/>
          </p:cNvSpPr>
          <p:nvPr/>
        </p:nvSpPr>
        <p:spPr bwMode="auto">
          <a:xfrm>
            <a:off x="71350" y="762000"/>
            <a:ext cx="6253250" cy="2154436"/>
          </a:xfrm>
          <a:prstGeom prst="rect">
            <a:avLst/>
          </a:prstGeom>
          <a:noFill/>
          <a:ln w="9525">
            <a:noFill/>
            <a:miter lim="800000"/>
            <a:headEnd/>
            <a:tailEnd/>
          </a:ln>
        </p:spPr>
        <p:txBody>
          <a:bodyPr wrap="none">
            <a:spAutoFit/>
          </a:bodyPr>
          <a:lstStyle/>
          <a:p>
            <a:pPr>
              <a:buFont typeface="Arial" pitchFamily="34" charset="0"/>
              <a:buChar char="•"/>
            </a:pPr>
            <a:r>
              <a:rPr lang="en-US" b="1" dirty="0"/>
              <a:t>Threshold region:</a:t>
            </a:r>
            <a:r>
              <a:rPr lang="en-US" dirty="0"/>
              <a:t> HB</a:t>
            </a:r>
            <a:r>
              <a:rPr lang="el-GR" dirty="0">
                <a:latin typeface="Times New Roman" pitchFamily="18" charset="0"/>
                <a:cs typeface="Times New Roman" pitchFamily="18" charset="0"/>
              </a:rPr>
              <a:t>χ</a:t>
            </a:r>
            <a:r>
              <a:rPr lang="en-US" dirty="0"/>
              <a:t>PT</a:t>
            </a:r>
          </a:p>
          <a:p>
            <a:r>
              <a:rPr lang="en-US" sz="1400" dirty="0" smtClean="0"/>
              <a:t>   </a:t>
            </a:r>
            <a:r>
              <a:rPr lang="en-US" sz="1100" dirty="0" smtClean="0"/>
              <a:t>L</a:t>
            </a:r>
            <a:r>
              <a:rPr lang="en-US" sz="1100" dirty="0"/>
              <a:t>. </a:t>
            </a:r>
            <a:r>
              <a:rPr lang="en-US" sz="1100" dirty="0" err="1"/>
              <a:t>Diaconescu</a:t>
            </a:r>
            <a:r>
              <a:rPr lang="en-US" sz="1100" dirty="0"/>
              <a:t> &amp; M.J. Ramsey-</a:t>
            </a:r>
            <a:r>
              <a:rPr lang="en-US" sz="1100" dirty="0" err="1"/>
              <a:t>Musolf</a:t>
            </a:r>
            <a:r>
              <a:rPr lang="en-US" sz="1100" dirty="0"/>
              <a:t>,  Phys. Rev. C70, 054003 (2004</a:t>
            </a:r>
            <a:r>
              <a:rPr lang="en-US" sz="1100" dirty="0" smtClean="0"/>
              <a:t>)</a:t>
            </a:r>
            <a:endParaRPr lang="en-US" sz="1200" dirty="0"/>
          </a:p>
          <a:p>
            <a:pPr>
              <a:buFont typeface="Arial" pitchFamily="34" charset="0"/>
              <a:buChar char="•"/>
            </a:pPr>
            <a:r>
              <a:rPr lang="en-US" b="1" dirty="0"/>
              <a:t>Resonance region:</a:t>
            </a:r>
            <a:r>
              <a:rPr lang="en-US" dirty="0"/>
              <a:t> moderate energy</a:t>
            </a:r>
          </a:p>
          <a:p>
            <a:r>
              <a:rPr lang="en-US" sz="1200" dirty="0" smtClean="0"/>
              <a:t>   </a:t>
            </a:r>
            <a:r>
              <a:rPr lang="en-US" sz="1100" dirty="0" smtClean="0"/>
              <a:t>B</a:t>
            </a:r>
            <a:r>
              <a:rPr lang="en-US" sz="1100" dirty="0"/>
              <a:t>. </a:t>
            </a:r>
            <a:r>
              <a:rPr lang="en-US" sz="1100" dirty="0" err="1"/>
              <a:t>Pasquini</a:t>
            </a:r>
            <a:r>
              <a:rPr lang="en-US" sz="1100" dirty="0"/>
              <a:t> &amp; M. </a:t>
            </a:r>
            <a:r>
              <a:rPr lang="en-US" sz="1100" dirty="0" err="1"/>
              <a:t>Vanderhaeghen</a:t>
            </a:r>
            <a:r>
              <a:rPr lang="en-US" sz="1100" dirty="0"/>
              <a:t>, Phys. Rev. C70, 045206 (2004</a:t>
            </a:r>
            <a:r>
              <a:rPr lang="en-US" sz="1100" dirty="0" smtClean="0"/>
              <a:t>)</a:t>
            </a:r>
            <a:endParaRPr lang="en-US" sz="1200" dirty="0"/>
          </a:p>
          <a:p>
            <a:pPr>
              <a:buFont typeface="Arial" pitchFamily="34" charset="0"/>
              <a:buChar char="•"/>
            </a:pPr>
            <a:r>
              <a:rPr lang="en-US" b="1" dirty="0"/>
              <a:t>High energy forward scattering region:</a:t>
            </a:r>
            <a:r>
              <a:rPr lang="en-US" dirty="0"/>
              <a:t> diffractive limit</a:t>
            </a:r>
            <a:endParaRPr lang="en-US" b="1" dirty="0"/>
          </a:p>
          <a:p>
            <a:r>
              <a:rPr lang="en-US" sz="1100" b="1" dirty="0" smtClean="0">
                <a:solidFill>
                  <a:srgbClr val="A50021"/>
                </a:solidFill>
              </a:rPr>
              <a:t>   </a:t>
            </a:r>
            <a:r>
              <a:rPr lang="en-US" sz="1100" dirty="0" err="1" smtClean="0"/>
              <a:t>Afanasev</a:t>
            </a:r>
            <a:r>
              <a:rPr lang="en-US" sz="1100" dirty="0" smtClean="0"/>
              <a:t> </a:t>
            </a:r>
            <a:r>
              <a:rPr lang="en-US" sz="1100" dirty="0"/>
              <a:t>&amp; </a:t>
            </a:r>
            <a:r>
              <a:rPr lang="en-US" sz="1100" dirty="0" err="1"/>
              <a:t>Merenkov</a:t>
            </a:r>
            <a:r>
              <a:rPr lang="en-US" sz="1100" dirty="0"/>
              <a:t>, Phys. </a:t>
            </a:r>
            <a:r>
              <a:rPr lang="en-US" sz="1100" dirty="0" err="1"/>
              <a:t>Lett</a:t>
            </a:r>
            <a:r>
              <a:rPr lang="en-US" sz="1100" dirty="0"/>
              <a:t>. B599, 48 (2004)</a:t>
            </a:r>
          </a:p>
          <a:p>
            <a:r>
              <a:rPr lang="en-US" sz="1100" dirty="0" smtClean="0"/>
              <a:t>   </a:t>
            </a:r>
            <a:r>
              <a:rPr lang="en-US" sz="1100" dirty="0" err="1" smtClean="0"/>
              <a:t>Gorchtein</a:t>
            </a:r>
            <a:r>
              <a:rPr lang="en-US" sz="1100" dirty="0"/>
              <a:t>, Phys. </a:t>
            </a:r>
            <a:r>
              <a:rPr lang="en-US" sz="1100" dirty="0" err="1"/>
              <a:t>Lett</a:t>
            </a:r>
            <a:r>
              <a:rPr lang="en-US" sz="1100" dirty="0"/>
              <a:t>. B644, 322 (</a:t>
            </a:r>
            <a:r>
              <a:rPr lang="en-US" sz="1100" dirty="0" smtClean="0"/>
              <a:t>2007)</a:t>
            </a:r>
            <a:endParaRPr lang="en-US" sz="1100" dirty="0"/>
          </a:p>
          <a:p>
            <a:pPr>
              <a:buFont typeface="Arial" pitchFamily="34" charset="0"/>
              <a:buChar char="•"/>
            </a:pPr>
            <a:r>
              <a:rPr lang="en-US" b="1" dirty="0" smtClean="0"/>
              <a:t>Hard </a:t>
            </a:r>
            <a:r>
              <a:rPr lang="en-US" b="1" dirty="0"/>
              <a:t>scattering region:</a:t>
            </a:r>
            <a:r>
              <a:rPr lang="en-US" dirty="0"/>
              <a:t> GPDs (Generalized Parton Distributions)</a:t>
            </a:r>
          </a:p>
          <a:p>
            <a:r>
              <a:rPr lang="en-US" sz="1200" dirty="0" smtClean="0"/>
              <a:t>   </a:t>
            </a:r>
            <a:r>
              <a:rPr lang="en-US" sz="1100" dirty="0" smtClean="0"/>
              <a:t>M</a:t>
            </a:r>
            <a:r>
              <a:rPr lang="en-US" sz="1100" dirty="0"/>
              <a:t>. </a:t>
            </a:r>
            <a:r>
              <a:rPr lang="en-US" sz="1100" dirty="0" err="1"/>
              <a:t>Gorchtein</a:t>
            </a:r>
            <a:r>
              <a:rPr lang="en-US" sz="1100" dirty="0"/>
              <a:t>, P.A.M. </a:t>
            </a:r>
            <a:r>
              <a:rPr lang="en-US" sz="1100" dirty="0" err="1"/>
              <a:t>Guichon</a:t>
            </a:r>
            <a:r>
              <a:rPr lang="en-US" sz="1100" dirty="0"/>
              <a:t>, M. </a:t>
            </a:r>
            <a:r>
              <a:rPr lang="en-US" sz="1100" dirty="0" err="1"/>
              <a:t>Vanderhaeghen</a:t>
            </a:r>
            <a:r>
              <a:rPr lang="en-US" sz="1100" dirty="0"/>
              <a:t>, </a:t>
            </a:r>
            <a:r>
              <a:rPr lang="en-US" sz="1100" dirty="0" err="1"/>
              <a:t>Nuc.Phys</a:t>
            </a:r>
            <a:r>
              <a:rPr lang="en-US" sz="1100" dirty="0"/>
              <a:t>. A 741:234-248,2004</a:t>
            </a:r>
            <a:endParaRPr lang="en-US" sz="1200" dirty="0"/>
          </a:p>
        </p:txBody>
      </p:sp>
      <p:sp>
        <p:nvSpPr>
          <p:cNvPr id="3" name="Title 2"/>
          <p:cNvSpPr>
            <a:spLocks noGrp="1"/>
          </p:cNvSpPr>
          <p:nvPr>
            <p:ph type="ctrTitle"/>
          </p:nvPr>
        </p:nvSpPr>
        <p:spPr/>
        <p:txBody>
          <a:bodyPr/>
          <a:lstStyle/>
          <a:p>
            <a:r>
              <a:rPr lang="en-US" dirty="0" smtClean="0"/>
              <a:t>Predictions</a:t>
            </a:r>
            <a:endParaRPr lang="en-US" dirty="0"/>
          </a:p>
        </p:txBody>
      </p:sp>
      <p:sp>
        <p:nvSpPr>
          <p:cNvPr id="4" name="Footer Placeholder 3"/>
          <p:cNvSpPr>
            <a:spLocks noGrp="1"/>
          </p:cNvSpPr>
          <p:nvPr>
            <p:ph type="ftr" sz="quarter" idx="10"/>
          </p:nvPr>
        </p:nvSpPr>
        <p:spPr/>
        <p:txBody>
          <a:bodyPr/>
          <a:lstStyle/>
          <a:p>
            <a:pPr>
              <a:defRPr/>
            </a:pPr>
            <a:r>
              <a:rPr lang="en-US" smtClean="0"/>
              <a:t>HUGS</a:t>
            </a:r>
            <a:endParaRPr lang="en-US" dirty="0"/>
          </a:p>
        </p:txBody>
      </p:sp>
      <p:pic>
        <p:nvPicPr>
          <p:cNvPr id="6" name="Picture 2"/>
          <p:cNvPicPr>
            <a:picLocks noGrp="1" noChangeAspect="1" noChangeArrowheads="1"/>
          </p:cNvPicPr>
          <p:nvPr>
            <p:ph idx="1"/>
          </p:nvPr>
        </p:nvPicPr>
        <p:blipFill>
          <a:blip r:embed="rId3" cstate="print"/>
          <a:srcRect l="11429" t="8382" r="12572" b="7048"/>
          <a:stretch>
            <a:fillRect/>
          </a:stretch>
        </p:blipFill>
        <p:spPr>
          <a:xfrm>
            <a:off x="250938" y="3076019"/>
            <a:ext cx="3810000" cy="3177560"/>
          </a:xfrm>
          <a:noFill/>
        </p:spPr>
      </p:pic>
      <p:cxnSp>
        <p:nvCxnSpPr>
          <p:cNvPr id="7" name="Straight Connector 6"/>
          <p:cNvCxnSpPr/>
          <p:nvPr/>
        </p:nvCxnSpPr>
        <p:spPr>
          <a:xfrm>
            <a:off x="4296936" y="3756640"/>
            <a:ext cx="609600" cy="1587"/>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296936" y="3528040"/>
            <a:ext cx="609600" cy="1588"/>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296936" y="3985240"/>
            <a:ext cx="609600" cy="1587"/>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0" name="TextBox 12"/>
          <p:cNvSpPr txBox="1">
            <a:spLocks noChangeArrowheads="1"/>
          </p:cNvSpPr>
          <p:nvPr/>
        </p:nvSpPr>
        <p:spPr bwMode="auto">
          <a:xfrm>
            <a:off x="4906536" y="3375640"/>
            <a:ext cx="503664" cy="738664"/>
          </a:xfrm>
          <a:prstGeom prst="rect">
            <a:avLst/>
          </a:prstGeom>
          <a:noFill/>
          <a:ln w="9525">
            <a:noFill/>
            <a:miter lim="800000"/>
            <a:headEnd/>
            <a:tailEnd/>
          </a:ln>
        </p:spPr>
        <p:txBody>
          <a:bodyPr wrap="none">
            <a:spAutoFit/>
          </a:bodyPr>
          <a:lstStyle/>
          <a:p>
            <a:r>
              <a:rPr lang="en-US" sz="1400" dirty="0" smtClean="0"/>
              <a:t>N</a:t>
            </a:r>
            <a:endParaRPr lang="en-US" sz="1400" dirty="0"/>
          </a:p>
          <a:p>
            <a:r>
              <a:rPr lang="en-US" sz="1400" dirty="0"/>
              <a:t>π N</a:t>
            </a:r>
          </a:p>
          <a:p>
            <a:r>
              <a:rPr lang="en-US" sz="1400" dirty="0"/>
              <a:t>Sum</a:t>
            </a:r>
          </a:p>
        </p:txBody>
      </p:sp>
      <p:sp>
        <p:nvSpPr>
          <p:cNvPr id="12" name="TextBox 11"/>
          <p:cNvSpPr txBox="1"/>
          <p:nvPr/>
        </p:nvSpPr>
        <p:spPr>
          <a:xfrm>
            <a:off x="5029200" y="5585936"/>
            <a:ext cx="3886200" cy="738664"/>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defRPr/>
            </a:pPr>
            <a:r>
              <a:rPr lang="en-US" sz="1400" dirty="0">
                <a:latin typeface="+mn-lt"/>
              </a:rPr>
              <a:t>“It will be interesting to check that for backward angles, the beam normal SSA indeed grows to the level of tens of </a:t>
            </a:r>
            <a:r>
              <a:rPr lang="en-US" sz="1400" dirty="0" err="1">
                <a:latin typeface="+mn-lt"/>
              </a:rPr>
              <a:t>ppm</a:t>
            </a:r>
            <a:r>
              <a:rPr lang="en-US" sz="1400" dirty="0">
                <a:latin typeface="+mn-lt"/>
              </a:rPr>
              <a:t> in the resonance region.”</a:t>
            </a:r>
          </a:p>
        </p:txBody>
      </p:sp>
      <p:sp>
        <p:nvSpPr>
          <p:cNvPr id="16" name="Text Box 21"/>
          <p:cNvSpPr txBox="1">
            <a:spLocks noChangeArrowheads="1"/>
          </p:cNvSpPr>
          <p:nvPr/>
        </p:nvSpPr>
        <p:spPr bwMode="auto">
          <a:xfrm>
            <a:off x="6172200" y="3352800"/>
            <a:ext cx="2667000" cy="1754326"/>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defRPr/>
            </a:pPr>
            <a:r>
              <a:rPr lang="en-US" dirty="0">
                <a:latin typeface="+mn-lt"/>
              </a:rPr>
              <a:t>The predictions of the asymmetry are sensitive to the physics of the</a:t>
            </a:r>
          </a:p>
          <a:p>
            <a:pPr>
              <a:defRPr/>
            </a:pPr>
            <a:r>
              <a:rPr lang="en-US" dirty="0">
                <a:latin typeface="+mn-lt"/>
              </a:rPr>
              <a:t>intermediate </a:t>
            </a:r>
            <a:r>
              <a:rPr lang="en-US" dirty="0" err="1">
                <a:latin typeface="+mn-lt"/>
              </a:rPr>
              <a:t>hadronic</a:t>
            </a:r>
            <a:r>
              <a:rPr lang="en-US" dirty="0">
                <a:latin typeface="+mn-lt"/>
              </a:rPr>
              <a:t> state in the 2</a:t>
            </a:r>
            <a:r>
              <a:rPr lang="el-GR" dirty="0">
                <a:latin typeface="+mn-lt"/>
                <a:cs typeface="Times New Roman" pitchFamily="18" charset="0"/>
              </a:rPr>
              <a:t>γ</a:t>
            </a:r>
            <a:r>
              <a:rPr lang="en-US" dirty="0">
                <a:latin typeface="+mn-lt"/>
              </a:rPr>
              <a:t> exchange amplitude</a:t>
            </a:r>
            <a:endParaRPr lang="el-GR" dirty="0">
              <a:latin typeface="+mn-lt"/>
            </a:endParaRPr>
          </a:p>
        </p:txBody>
      </p:sp>
      <p:pic>
        <p:nvPicPr>
          <p:cNvPr id="18" name="Picture 17" descr="intermediate_states.jpg"/>
          <p:cNvPicPr>
            <a:picLocks noChangeAspect="1"/>
          </p:cNvPicPr>
          <p:nvPr/>
        </p:nvPicPr>
        <p:blipFill>
          <a:blip r:embed="rId4" cstate="print">
            <a:clrChange>
              <a:clrFrom>
                <a:srgbClr val="FFFFFF"/>
              </a:clrFrom>
              <a:clrTo>
                <a:srgbClr val="FFFFFF">
                  <a:alpha val="0"/>
                </a:srgbClr>
              </a:clrTo>
            </a:clrChange>
          </a:blip>
          <a:stretch>
            <a:fillRect/>
          </a:stretch>
        </p:blipFill>
        <p:spPr>
          <a:xfrm>
            <a:off x="5334000" y="762000"/>
            <a:ext cx="3749822" cy="1960945"/>
          </a:xfrm>
          <a:prstGeom prst="rect">
            <a:avLst/>
          </a:prstGeom>
        </p:spPr>
      </p:pic>
      <p:sp>
        <p:nvSpPr>
          <p:cNvPr id="2" name="Slide Number Placeholder 1"/>
          <p:cNvSpPr>
            <a:spLocks noGrp="1"/>
          </p:cNvSpPr>
          <p:nvPr>
            <p:ph type="sldNum" sz="quarter" idx="11"/>
          </p:nvPr>
        </p:nvSpPr>
        <p:spPr/>
        <p:txBody>
          <a:bodyPr/>
          <a:lstStyle/>
          <a:p>
            <a:pPr>
              <a:defRPr/>
            </a:pPr>
            <a:fld id="{79E6D6A2-7172-47AD-9691-89176F16E891}" type="slidenum">
              <a:rPr lang="en-US" smtClean="0">
                <a:solidFill>
                  <a:prstClr val="black"/>
                </a:solidFill>
              </a:rPr>
              <a:pPr>
                <a:defRPr/>
              </a:pPr>
              <a:t>19</a:t>
            </a:fld>
            <a:endParaRPr lang="en-US">
              <a:solidFill>
                <a:prstClr val="black"/>
              </a:solidFill>
            </a:endParaRPr>
          </a:p>
        </p:txBody>
      </p:sp>
    </p:spTree>
    <p:extLst>
      <p:ext uri="{BB962C8B-B14F-4D97-AF65-F5344CB8AC3E}">
        <p14:creationId xmlns:p14="http://schemas.microsoft.com/office/powerpoint/2010/main" val="15144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0" grpId="0"/>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nn-NO" smtClean="0"/>
              <a:t>HUGS</a:t>
            </a:r>
            <a:endParaRPr lang="en-US" dirty="0"/>
          </a:p>
        </p:txBody>
      </p:sp>
      <p:sp>
        <p:nvSpPr>
          <p:cNvPr id="6" name="Title 4"/>
          <p:cNvSpPr txBox="1">
            <a:spLocks/>
          </p:cNvSpPr>
          <p:nvPr/>
        </p:nvSpPr>
        <p:spPr>
          <a:xfrm>
            <a:off x="2209800" y="76200"/>
            <a:ext cx="7010400" cy="9144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Background Corrections</a:t>
            </a:r>
          </a:p>
        </p:txBody>
      </p:sp>
      <p:pic>
        <p:nvPicPr>
          <p:cNvPr id="7" name="Picture 16" descr="LD2_687_CED7_FPD13 dhb.bmp"/>
          <p:cNvPicPr>
            <a:picLocks noChangeAspect="1"/>
          </p:cNvPicPr>
          <p:nvPr/>
        </p:nvPicPr>
        <p:blipFill>
          <a:blip r:embed="rId3" cstate="print"/>
          <a:srcRect t="2226" r="9125"/>
          <a:stretch>
            <a:fillRect/>
          </a:stretch>
        </p:blipFill>
        <p:spPr bwMode="auto">
          <a:xfrm>
            <a:off x="3276600" y="1600200"/>
            <a:ext cx="5311775" cy="3810000"/>
          </a:xfrm>
          <a:prstGeom prst="rect">
            <a:avLst/>
          </a:prstGeom>
          <a:noFill/>
          <a:ln w="28575">
            <a:noFill/>
            <a:miter lim="800000"/>
            <a:headEnd/>
            <a:tailEnd/>
          </a:ln>
        </p:spPr>
      </p:pic>
      <p:graphicFrame>
        <p:nvGraphicFramePr>
          <p:cNvPr id="11" name="Object 9"/>
          <p:cNvGraphicFramePr>
            <a:graphicFrameLocks noChangeAspect="1"/>
          </p:cNvGraphicFramePr>
          <p:nvPr/>
        </p:nvGraphicFramePr>
        <p:xfrm>
          <a:off x="4114800" y="3321050"/>
          <a:ext cx="914400" cy="215900"/>
        </p:xfrm>
        <a:graphic>
          <a:graphicData uri="http://schemas.openxmlformats.org/presentationml/2006/ole">
            <mc:AlternateContent xmlns:mc="http://schemas.openxmlformats.org/markup-compatibility/2006">
              <mc:Choice xmlns:v="urn:schemas-microsoft-com:vml" Requires="v">
                <p:oleObj spid="_x0000_s219342" name="Equation" r:id="rId4" imgW="914400" imgH="215640" progId="Equation.3">
                  <p:embed/>
                </p:oleObj>
              </mc:Choice>
              <mc:Fallback>
                <p:oleObj name="Equation" r:id="rId4" imgW="914400" imgH="215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3321050"/>
                        <a:ext cx="9144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0"/>
          <p:cNvGraphicFramePr>
            <a:graphicFrameLocks noChangeAspect="1"/>
          </p:cNvGraphicFramePr>
          <p:nvPr>
            <p:extLst/>
          </p:nvPr>
        </p:nvGraphicFramePr>
        <p:xfrm>
          <a:off x="316844" y="2950553"/>
          <a:ext cx="2606675" cy="927100"/>
        </p:xfrm>
        <a:graphic>
          <a:graphicData uri="http://schemas.openxmlformats.org/presentationml/2006/ole">
            <mc:AlternateContent xmlns:mc="http://schemas.openxmlformats.org/markup-compatibility/2006">
              <mc:Choice xmlns:v="urn:schemas-microsoft-com:vml" Requires="v">
                <p:oleObj spid="_x0000_s219343" name="Equation" r:id="rId6" imgW="1320480" imgH="469800" progId="Equation.3">
                  <p:embed/>
                </p:oleObj>
              </mc:Choice>
              <mc:Fallback>
                <p:oleObj name="Equation" r:id="rId6" imgW="1320480" imgH="469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6844" y="2950553"/>
                        <a:ext cx="2606675" cy="927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1"/>
          <p:cNvGraphicFramePr>
            <a:graphicFrameLocks noChangeAspect="1"/>
          </p:cNvGraphicFramePr>
          <p:nvPr/>
        </p:nvGraphicFramePr>
        <p:xfrm>
          <a:off x="7183438" y="3352800"/>
          <a:ext cx="1122362" cy="673100"/>
        </p:xfrm>
        <a:graphic>
          <a:graphicData uri="http://schemas.openxmlformats.org/presentationml/2006/ole">
            <mc:AlternateContent xmlns:mc="http://schemas.openxmlformats.org/markup-compatibility/2006">
              <mc:Choice xmlns:v="urn:schemas-microsoft-com:vml" Requires="v">
                <p:oleObj spid="_x0000_s219344" name="Equation" r:id="rId8" imgW="761760" imgH="457200" progId="Equation.3">
                  <p:embed/>
                </p:oleObj>
              </mc:Choice>
              <mc:Fallback>
                <p:oleObj name="Equation" r:id="rId8" imgW="761760" imgH="457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83438" y="3352800"/>
                        <a:ext cx="1122362" cy="673100"/>
                      </a:xfrm>
                      <a:prstGeom prst="rect">
                        <a:avLst/>
                      </a:prstGeom>
                      <a:solidFill>
                        <a:srgbClr val="FFCC99"/>
                      </a:solidFill>
                      <a:ln w="9525">
                        <a:solidFill>
                          <a:srgbClr val="FF9900"/>
                        </a:solidFill>
                        <a:miter lim="800000"/>
                        <a:headEnd/>
                        <a:tailEnd/>
                      </a:ln>
                    </p:spPr>
                  </p:pic>
                </p:oleObj>
              </mc:Fallback>
            </mc:AlternateContent>
          </a:graphicData>
        </a:graphic>
      </p:graphicFrame>
      <p:sp>
        <p:nvSpPr>
          <p:cNvPr id="14" name="Left Brace 13"/>
          <p:cNvSpPr/>
          <p:nvPr/>
        </p:nvSpPr>
        <p:spPr>
          <a:xfrm flipH="1">
            <a:off x="6473825" y="3548063"/>
            <a:ext cx="76200" cy="2286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5" name="Straight Connector 14"/>
          <p:cNvCxnSpPr/>
          <p:nvPr/>
        </p:nvCxnSpPr>
        <p:spPr>
          <a:xfrm>
            <a:off x="6553200" y="3657600"/>
            <a:ext cx="6096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6" name="Object 5"/>
          <p:cNvGraphicFramePr>
            <a:graphicFrameLocks noChangeAspect="1"/>
          </p:cNvGraphicFramePr>
          <p:nvPr/>
        </p:nvGraphicFramePr>
        <p:xfrm>
          <a:off x="1693863" y="5849938"/>
          <a:ext cx="1828800" cy="450850"/>
        </p:xfrm>
        <a:graphic>
          <a:graphicData uri="http://schemas.openxmlformats.org/presentationml/2006/ole">
            <mc:AlternateContent xmlns:mc="http://schemas.openxmlformats.org/markup-compatibility/2006">
              <mc:Choice xmlns:v="urn:schemas-microsoft-com:vml" Requires="v">
                <p:oleObj spid="_x0000_s219345" name="Equation" r:id="rId10" imgW="927000" imgH="228600" progId="Equation.3">
                  <p:embed/>
                </p:oleObj>
              </mc:Choice>
              <mc:Fallback>
                <p:oleObj name="Equation" r:id="rId10" imgW="927000" imgH="2286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93863" y="5849938"/>
                        <a:ext cx="1828800" cy="450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6"/>
          <p:cNvGraphicFramePr>
            <a:graphicFrameLocks noChangeAspect="1"/>
          </p:cNvGraphicFramePr>
          <p:nvPr/>
        </p:nvGraphicFramePr>
        <p:xfrm>
          <a:off x="4132263" y="5849938"/>
          <a:ext cx="1354137" cy="450850"/>
        </p:xfrm>
        <a:graphic>
          <a:graphicData uri="http://schemas.openxmlformats.org/presentationml/2006/ole">
            <mc:AlternateContent xmlns:mc="http://schemas.openxmlformats.org/markup-compatibility/2006">
              <mc:Choice xmlns:v="urn:schemas-microsoft-com:vml" Requires="v">
                <p:oleObj spid="_x0000_s219346" name="Equation" r:id="rId12" imgW="685800" imgH="228600" progId="Equation.3">
                  <p:embed/>
                </p:oleObj>
              </mc:Choice>
              <mc:Fallback>
                <p:oleObj name="Equation" r:id="rId12" imgW="685800" imgH="2286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32263" y="5849938"/>
                        <a:ext cx="1354137" cy="450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7"/>
          <p:cNvGraphicFramePr>
            <a:graphicFrameLocks noChangeAspect="1"/>
          </p:cNvGraphicFramePr>
          <p:nvPr/>
        </p:nvGraphicFramePr>
        <p:xfrm>
          <a:off x="6113463" y="5849938"/>
          <a:ext cx="1201737" cy="474662"/>
        </p:xfrm>
        <a:graphic>
          <a:graphicData uri="http://schemas.openxmlformats.org/presentationml/2006/ole">
            <mc:AlternateContent xmlns:mc="http://schemas.openxmlformats.org/markup-compatibility/2006">
              <mc:Choice xmlns:v="urn:schemas-microsoft-com:vml" Requires="v">
                <p:oleObj spid="_x0000_s219347" name="Equation" r:id="rId14" imgW="609480" imgH="241200" progId="Equation.3">
                  <p:embed/>
                </p:oleObj>
              </mc:Choice>
              <mc:Fallback>
                <p:oleObj name="Equation" r:id="rId14" imgW="609480" imgH="2412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113463" y="5849938"/>
                        <a:ext cx="1201737" cy="474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TextBox 19"/>
          <p:cNvSpPr txBox="1"/>
          <p:nvPr/>
        </p:nvSpPr>
        <p:spPr>
          <a:xfrm>
            <a:off x="4873841" y="2263806"/>
            <a:ext cx="457176" cy="369332"/>
          </a:xfrm>
          <a:prstGeom prst="rect">
            <a:avLst/>
          </a:prstGeom>
          <a:noFill/>
        </p:spPr>
        <p:txBody>
          <a:bodyPr wrap="none" rtlCol="0">
            <a:spAutoFit/>
          </a:bodyPr>
          <a:lstStyle/>
          <a:p>
            <a:r>
              <a:rPr lang="en-US" dirty="0" smtClean="0"/>
              <a:t>G0</a:t>
            </a:r>
            <a:endParaRPr lang="en-CA" dirty="0"/>
          </a:p>
        </p:txBody>
      </p:sp>
      <p:sp>
        <p:nvSpPr>
          <p:cNvPr id="3" name="Date Placeholder 2"/>
          <p:cNvSpPr>
            <a:spLocks noGrp="1"/>
          </p:cNvSpPr>
          <p:nvPr>
            <p:ph type="dt" sz="half" idx="10"/>
          </p:nvPr>
        </p:nvSpPr>
        <p:spPr/>
        <p:txBody>
          <a:bodyPr/>
          <a:lstStyle/>
          <a:p>
            <a:r>
              <a:rPr lang="en-US" smtClean="0">
                <a:solidFill>
                  <a:prstClr val="black"/>
                </a:solidFill>
              </a:rPr>
              <a:t>June 1-19, 2015</a:t>
            </a:r>
            <a:endParaRPr lang="en-CA" dirty="0">
              <a:solidFill>
                <a:prstClr val="black"/>
              </a:solidFill>
            </a:endParaRPr>
          </a:p>
        </p:txBody>
      </p:sp>
      <p:sp>
        <p:nvSpPr>
          <p:cNvPr id="2" name="Slide Number Placeholder 1"/>
          <p:cNvSpPr>
            <a:spLocks noGrp="1"/>
          </p:cNvSpPr>
          <p:nvPr>
            <p:ph type="sldNum" sz="quarter" idx="12"/>
          </p:nvPr>
        </p:nvSpPr>
        <p:spPr/>
        <p:txBody>
          <a:bodyPr/>
          <a:lstStyle/>
          <a:p>
            <a:fld id="{DA118E06-5FBC-4A7F-98A9-FD3F00BABDBC}" type="slidenum">
              <a:rPr lang="en-CA" smtClean="0"/>
              <a:pPr/>
              <a:t>2</a:t>
            </a:fld>
            <a:endParaRPr lang="en-CA" dirty="0"/>
          </a:p>
        </p:txBody>
      </p:sp>
    </p:spTree>
    <p:extLst>
      <p:ext uri="{BB962C8B-B14F-4D97-AF65-F5344CB8AC3E}">
        <p14:creationId xmlns:p14="http://schemas.microsoft.com/office/powerpoint/2010/main" val="1699169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Analysis Overview</a:t>
            </a:r>
            <a:endParaRPr lang="en-US" dirty="0"/>
          </a:p>
        </p:txBody>
      </p:sp>
      <p:sp>
        <p:nvSpPr>
          <p:cNvPr id="4" name="Footer Placeholder 3"/>
          <p:cNvSpPr>
            <a:spLocks noGrp="1"/>
          </p:cNvSpPr>
          <p:nvPr>
            <p:ph type="ftr" sz="quarter" idx="10"/>
          </p:nvPr>
        </p:nvSpPr>
        <p:spPr/>
        <p:txBody>
          <a:bodyPr/>
          <a:lstStyle/>
          <a:p>
            <a:pPr>
              <a:defRPr/>
            </a:pPr>
            <a:r>
              <a:rPr lang="en-US" smtClean="0"/>
              <a:t>HUGS</a:t>
            </a:r>
            <a:endParaRPr lang="en-US" dirty="0"/>
          </a:p>
        </p:txBody>
      </p:sp>
      <p:sp>
        <p:nvSpPr>
          <p:cNvPr id="6" name="Oval 5"/>
          <p:cNvSpPr/>
          <p:nvPr/>
        </p:nvSpPr>
        <p:spPr>
          <a:xfrm>
            <a:off x="6400800" y="5257800"/>
            <a:ext cx="2209800" cy="1219200"/>
          </a:xfrm>
          <a:prstGeom prst="ellipse">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US" dirty="0"/>
              <a:t>Transverse Asymmetries</a:t>
            </a:r>
          </a:p>
        </p:txBody>
      </p:sp>
      <p:sp>
        <p:nvSpPr>
          <p:cNvPr id="7" name="Right Arrow 6"/>
          <p:cNvSpPr/>
          <p:nvPr/>
        </p:nvSpPr>
        <p:spPr>
          <a:xfrm>
            <a:off x="6019800" y="5562600"/>
            <a:ext cx="685800" cy="609600"/>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Wave 7"/>
          <p:cNvSpPr/>
          <p:nvPr/>
        </p:nvSpPr>
        <p:spPr>
          <a:xfrm>
            <a:off x="4648200" y="5486400"/>
            <a:ext cx="1447800" cy="762000"/>
          </a:xfrm>
          <a:prstGeom prst="wave">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dirty="0">
                <a:solidFill>
                  <a:schemeClr val="bg1">
                    <a:lumMod val="50000"/>
                  </a:schemeClr>
                </a:solidFill>
              </a:rPr>
              <a:t>Sinusoidal fit</a:t>
            </a:r>
          </a:p>
        </p:txBody>
      </p:sp>
      <p:sp>
        <p:nvSpPr>
          <p:cNvPr id="9" name="Right Arrow 8"/>
          <p:cNvSpPr/>
          <p:nvPr/>
        </p:nvSpPr>
        <p:spPr>
          <a:xfrm>
            <a:off x="3810000" y="5562600"/>
            <a:ext cx="914400" cy="609600"/>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Division 9"/>
          <p:cNvSpPr/>
          <p:nvPr/>
        </p:nvSpPr>
        <p:spPr>
          <a:xfrm>
            <a:off x="2590800" y="5105400"/>
            <a:ext cx="1524000" cy="1524000"/>
          </a:xfrm>
          <a:prstGeom prst="mathDivid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US" dirty="0" err="1">
                <a:solidFill>
                  <a:schemeClr val="accent3">
                    <a:lumMod val="50000"/>
                  </a:schemeClr>
                </a:solidFill>
              </a:rPr>
              <a:t>Unblind</a:t>
            </a:r>
            <a:endParaRPr lang="en-US" dirty="0">
              <a:solidFill>
                <a:schemeClr val="accent3">
                  <a:lumMod val="50000"/>
                </a:schemeClr>
              </a:solidFill>
            </a:endParaRPr>
          </a:p>
        </p:txBody>
      </p:sp>
      <p:sp>
        <p:nvSpPr>
          <p:cNvPr id="11" name="Right Arrow 10"/>
          <p:cNvSpPr/>
          <p:nvPr/>
        </p:nvSpPr>
        <p:spPr>
          <a:xfrm rot="5400000">
            <a:off x="3048000" y="4800600"/>
            <a:ext cx="609600" cy="609600"/>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ounded Rectangle 11"/>
          <p:cNvSpPr/>
          <p:nvPr/>
        </p:nvSpPr>
        <p:spPr>
          <a:xfrm>
            <a:off x="1676400" y="2819400"/>
            <a:ext cx="3505200" cy="2133600"/>
          </a:xfrm>
          <a:prstGeom prst="roundRect">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US" dirty="0">
                <a:solidFill>
                  <a:schemeClr val="bg1">
                    <a:lumMod val="50000"/>
                  </a:schemeClr>
                </a:solidFill>
              </a:rPr>
              <a:t>Corrections:</a:t>
            </a:r>
          </a:p>
          <a:p>
            <a:pPr algn="ctr" fontAlgn="auto">
              <a:spcBef>
                <a:spcPts val="0"/>
              </a:spcBef>
              <a:spcAft>
                <a:spcPts val="0"/>
              </a:spcAft>
              <a:defRPr/>
            </a:pPr>
            <a:endParaRPr lang="en-US" dirty="0">
              <a:solidFill>
                <a:schemeClr val="bg1">
                  <a:lumMod val="50000"/>
                </a:schemeClr>
              </a:solidFill>
            </a:endParaRPr>
          </a:p>
          <a:p>
            <a:pPr algn="ctr" fontAlgn="auto">
              <a:spcBef>
                <a:spcPts val="0"/>
              </a:spcBef>
              <a:spcAft>
                <a:spcPts val="0"/>
              </a:spcAft>
              <a:defRPr/>
            </a:pPr>
            <a:r>
              <a:rPr lang="en-US" dirty="0" err="1">
                <a:solidFill>
                  <a:schemeClr val="bg1">
                    <a:lumMod val="50000"/>
                  </a:schemeClr>
                </a:solidFill>
              </a:rPr>
              <a:t>Scaler</a:t>
            </a:r>
            <a:r>
              <a:rPr lang="en-US" dirty="0">
                <a:solidFill>
                  <a:schemeClr val="bg1">
                    <a:lumMod val="50000"/>
                  </a:schemeClr>
                </a:solidFill>
              </a:rPr>
              <a:t> Counting Correction</a:t>
            </a:r>
          </a:p>
          <a:p>
            <a:pPr algn="ctr" fontAlgn="auto">
              <a:spcBef>
                <a:spcPts val="0"/>
              </a:spcBef>
              <a:spcAft>
                <a:spcPts val="0"/>
              </a:spcAft>
              <a:defRPr/>
            </a:pPr>
            <a:r>
              <a:rPr lang="en-US" dirty="0">
                <a:solidFill>
                  <a:schemeClr val="bg1">
                    <a:lumMod val="50000"/>
                  </a:schemeClr>
                </a:solidFill>
              </a:rPr>
              <a:t>Rate Corrections from Electronics</a:t>
            </a:r>
          </a:p>
          <a:p>
            <a:pPr algn="ctr" fontAlgn="auto">
              <a:spcBef>
                <a:spcPts val="0"/>
              </a:spcBef>
              <a:spcAft>
                <a:spcPts val="0"/>
              </a:spcAft>
              <a:defRPr/>
            </a:pPr>
            <a:r>
              <a:rPr lang="en-US" dirty="0" err="1">
                <a:solidFill>
                  <a:schemeClr val="bg1">
                    <a:lumMod val="50000"/>
                  </a:schemeClr>
                </a:solidFill>
              </a:rPr>
              <a:t>Helicity</a:t>
            </a:r>
            <a:r>
              <a:rPr lang="en-US" dirty="0">
                <a:solidFill>
                  <a:schemeClr val="bg1">
                    <a:lumMod val="50000"/>
                  </a:schemeClr>
                </a:solidFill>
              </a:rPr>
              <a:t> Correlated Corrections</a:t>
            </a:r>
          </a:p>
          <a:p>
            <a:pPr algn="ctr" fontAlgn="auto">
              <a:spcBef>
                <a:spcPts val="0"/>
              </a:spcBef>
              <a:spcAft>
                <a:spcPts val="0"/>
              </a:spcAft>
              <a:defRPr/>
            </a:pPr>
            <a:r>
              <a:rPr lang="en-US" dirty="0">
                <a:solidFill>
                  <a:schemeClr val="bg1">
                    <a:lumMod val="50000"/>
                  </a:schemeClr>
                </a:solidFill>
              </a:rPr>
              <a:t>Beam Polarization</a:t>
            </a:r>
          </a:p>
          <a:p>
            <a:pPr algn="ctr" fontAlgn="auto">
              <a:spcBef>
                <a:spcPts val="0"/>
              </a:spcBef>
              <a:spcAft>
                <a:spcPts val="0"/>
              </a:spcAft>
              <a:defRPr/>
            </a:pPr>
            <a:r>
              <a:rPr lang="en-US" dirty="0">
                <a:solidFill>
                  <a:schemeClr val="bg1">
                    <a:lumMod val="50000"/>
                  </a:schemeClr>
                </a:solidFill>
              </a:rPr>
              <a:t>Background Asymmetry </a:t>
            </a:r>
          </a:p>
        </p:txBody>
      </p:sp>
      <p:sp>
        <p:nvSpPr>
          <p:cNvPr id="13" name="Right Arrow 12"/>
          <p:cNvSpPr/>
          <p:nvPr/>
        </p:nvSpPr>
        <p:spPr>
          <a:xfrm rot="5400000">
            <a:off x="3048000" y="2362200"/>
            <a:ext cx="609600" cy="609600"/>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Flowchart: Decision 13"/>
          <p:cNvSpPr/>
          <p:nvPr/>
        </p:nvSpPr>
        <p:spPr>
          <a:xfrm>
            <a:off x="1905000" y="990600"/>
            <a:ext cx="2895600" cy="1524000"/>
          </a:xfrm>
          <a:prstGeom prst="flowChartDecision">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en-US" dirty="0"/>
              <a:t>H, D Raw Asymmetries</a:t>
            </a:r>
          </a:p>
          <a:p>
            <a:pPr algn="ctr" fontAlgn="auto">
              <a:spcBef>
                <a:spcPts val="0"/>
              </a:spcBef>
              <a:spcAft>
                <a:spcPts val="0"/>
              </a:spcAft>
              <a:defRPr/>
            </a:pPr>
            <a:r>
              <a:rPr lang="en-US" dirty="0" err="1"/>
              <a:t>A</a:t>
            </a:r>
            <a:r>
              <a:rPr lang="en-US" baseline="-25000" dirty="0" err="1"/>
              <a:t>meas</a:t>
            </a:r>
            <a:endParaRPr lang="en-US" baseline="-25000" dirty="0"/>
          </a:p>
        </p:txBody>
      </p:sp>
      <p:sp>
        <p:nvSpPr>
          <p:cNvPr id="15" name="Right Arrow 14"/>
          <p:cNvSpPr/>
          <p:nvPr/>
        </p:nvSpPr>
        <p:spPr>
          <a:xfrm>
            <a:off x="1295400" y="1447800"/>
            <a:ext cx="1066800" cy="609600"/>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Multiply 15"/>
          <p:cNvSpPr/>
          <p:nvPr/>
        </p:nvSpPr>
        <p:spPr>
          <a:xfrm>
            <a:off x="-228600" y="685800"/>
            <a:ext cx="2286000" cy="2133600"/>
          </a:xfrm>
          <a:prstGeom prst="mathMultiply">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US" dirty="0">
                <a:solidFill>
                  <a:schemeClr val="accent3">
                    <a:lumMod val="50000"/>
                  </a:schemeClr>
                </a:solidFill>
              </a:rPr>
              <a:t>Blinding</a:t>
            </a:r>
          </a:p>
          <a:p>
            <a:pPr algn="ctr" fontAlgn="auto">
              <a:spcBef>
                <a:spcPts val="0"/>
              </a:spcBef>
              <a:spcAft>
                <a:spcPts val="0"/>
              </a:spcAft>
              <a:defRPr/>
            </a:pPr>
            <a:r>
              <a:rPr lang="en-US" dirty="0">
                <a:solidFill>
                  <a:schemeClr val="accent3">
                    <a:lumMod val="50000"/>
                  </a:schemeClr>
                </a:solidFill>
              </a:rPr>
              <a:t>Factors</a:t>
            </a:r>
          </a:p>
          <a:p>
            <a:pPr algn="ctr" fontAlgn="auto">
              <a:spcBef>
                <a:spcPts val="0"/>
              </a:spcBef>
              <a:spcAft>
                <a:spcPts val="0"/>
              </a:spcAft>
              <a:defRPr/>
            </a:pPr>
            <a:r>
              <a:rPr lang="en-US" dirty="0">
                <a:solidFill>
                  <a:schemeClr val="accent3">
                    <a:lumMod val="50000"/>
                  </a:schemeClr>
                </a:solidFill>
              </a:rPr>
              <a:t>(.75-1.25)</a:t>
            </a:r>
          </a:p>
        </p:txBody>
      </p:sp>
      <p:sp>
        <p:nvSpPr>
          <p:cNvPr id="2" name="Slide Number Placeholder 1"/>
          <p:cNvSpPr>
            <a:spLocks noGrp="1"/>
          </p:cNvSpPr>
          <p:nvPr>
            <p:ph type="sldNum" sz="quarter" idx="11"/>
          </p:nvPr>
        </p:nvSpPr>
        <p:spPr/>
        <p:txBody>
          <a:bodyPr/>
          <a:lstStyle/>
          <a:p>
            <a:pPr>
              <a:defRPr/>
            </a:pPr>
            <a:fld id="{79E6D6A2-7172-47AD-9691-89176F16E891}" type="slidenum">
              <a:rPr lang="en-US" smtClean="0">
                <a:solidFill>
                  <a:prstClr val="black"/>
                </a:solidFill>
              </a:rPr>
              <a:pPr>
                <a:defRPr/>
              </a:pPr>
              <a:t>20</a:t>
            </a:fld>
            <a:endParaRPr lang="en-US">
              <a:solidFill>
                <a:prstClr val="black"/>
              </a:solidFill>
            </a:endParaRPr>
          </a:p>
        </p:txBody>
      </p:sp>
    </p:spTree>
    <p:extLst>
      <p:ext uri="{BB962C8B-B14F-4D97-AF65-F5344CB8AC3E}">
        <p14:creationId xmlns:p14="http://schemas.microsoft.com/office/powerpoint/2010/main" val="38080191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HUGS</a:t>
            </a:r>
            <a:endParaRPr lang="en-US" dirty="0"/>
          </a:p>
        </p:txBody>
      </p:sp>
      <p:sp>
        <p:nvSpPr>
          <p:cNvPr id="6" name="Rounded Rectangle 5"/>
          <p:cNvSpPr/>
          <p:nvPr/>
        </p:nvSpPr>
        <p:spPr>
          <a:xfrm>
            <a:off x="4038600" y="5715000"/>
            <a:ext cx="4724400" cy="6858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ooter Placeholder 2"/>
          <p:cNvSpPr txBox="1">
            <a:spLocks/>
          </p:cNvSpPr>
          <p:nvPr/>
        </p:nvSpPr>
        <p:spPr>
          <a:xfrm>
            <a:off x="457200" y="6356350"/>
            <a:ext cx="2133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n-NO" sz="1200" b="0" i="0" u="none" strike="noStrike" kern="1200" cap="none" spc="0" normalizeH="0" baseline="0" noProof="0" smtClean="0">
                <a:ln>
                  <a:noFill/>
                </a:ln>
                <a:solidFill>
                  <a:schemeClr val="tx1">
                    <a:tint val="75000"/>
                  </a:schemeClr>
                </a:solidFill>
                <a:effectLst/>
                <a:uLnTx/>
                <a:uFillTx/>
                <a:latin typeface="+mn-lt"/>
                <a:ea typeface="+mn-ea"/>
                <a:cs typeface="+mn-cs"/>
              </a:rPr>
              <a:t>PAVI 09 Bar Harbor, ME</a:t>
            </a: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Title 4"/>
          <p:cNvSpPr>
            <a:spLocks noGrp="1"/>
          </p:cNvSpPr>
          <p:nvPr>
            <p:ph type="ctrTitle"/>
          </p:nvPr>
        </p:nvSpPr>
        <p:spPr>
          <a:xfrm>
            <a:off x="2057400" y="0"/>
            <a:ext cx="7010400" cy="914400"/>
          </a:xfrm>
        </p:spPr>
        <p:txBody>
          <a:bodyPr/>
          <a:lstStyle/>
          <a:p>
            <a:pPr algn="r" eaLnBrk="1" hangingPunct="1"/>
            <a:r>
              <a:rPr lang="en-US" smtClean="0"/>
              <a:t>Data Summary</a:t>
            </a:r>
          </a:p>
        </p:txBody>
      </p:sp>
      <p:graphicFrame>
        <p:nvGraphicFramePr>
          <p:cNvPr id="9" name="Group 501"/>
          <p:cNvGraphicFramePr>
            <a:graphicFrameLocks noGrp="1"/>
          </p:cNvGraphicFramePr>
          <p:nvPr/>
        </p:nvGraphicFramePr>
        <p:xfrm>
          <a:off x="4267201" y="2743200"/>
          <a:ext cx="4495799" cy="2699743"/>
        </p:xfrm>
        <a:graphic>
          <a:graphicData uri="http://schemas.openxmlformats.org/drawingml/2006/table">
            <a:tbl>
              <a:tblPr/>
              <a:tblGrid>
                <a:gridCol w="745254"/>
                <a:gridCol w="1016255"/>
                <a:gridCol w="1287256"/>
                <a:gridCol w="1447034"/>
              </a:tblGrid>
              <a:tr h="52809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rPr>
                        <a:t>Target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rPr>
                        <a:t>Energy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rPr>
                        <a:t>(</a:t>
                      </a:r>
                      <a:r>
                        <a:rPr kumimoji="0" lang="en-US" sz="1400" b="1" i="0" u="none" strike="noStrike" cap="none" normalizeH="0" baseline="0" dirty="0" err="1" smtClean="0">
                          <a:ln>
                            <a:noFill/>
                          </a:ln>
                          <a:solidFill>
                            <a:schemeClr val="tx1"/>
                          </a:solidFill>
                          <a:effectLst/>
                          <a:latin typeface="+mn-lt"/>
                        </a:rPr>
                        <a:t>MeV</a:t>
                      </a:r>
                      <a:r>
                        <a:rPr kumimoji="0" lang="en-US" sz="1400" b="1" i="0" u="none" strike="noStrike" cap="none" normalizeH="0" baseline="0" dirty="0" smtClean="0">
                          <a:ln>
                            <a:noFill/>
                          </a:ln>
                          <a:solidFill>
                            <a:schemeClr val="tx1"/>
                          </a:solidFill>
                          <a:effectLst/>
                          <a:latin typeface="+mn-lt"/>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rPr>
                        <a:t>Q</a:t>
                      </a:r>
                      <a:r>
                        <a:rPr kumimoji="0" lang="en-US" sz="1400" b="1" i="0" u="none" strike="noStrike" cap="none" normalizeH="0" baseline="30000" dirty="0" smtClean="0">
                          <a:ln>
                            <a:noFill/>
                          </a:ln>
                          <a:solidFill>
                            <a:schemeClr val="tx1"/>
                          </a:solidFill>
                          <a:effectLst/>
                          <a:latin typeface="+mn-lt"/>
                        </a:rPr>
                        <a:t>2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rPr>
                        <a:t>(GeV</a:t>
                      </a:r>
                      <a:r>
                        <a:rPr kumimoji="0" lang="en-US" sz="1400" b="1" i="0" u="none" strike="noStrike" cap="none" normalizeH="0" baseline="30000" dirty="0" smtClean="0">
                          <a:ln>
                            <a:noFill/>
                          </a:ln>
                          <a:solidFill>
                            <a:schemeClr val="tx1"/>
                          </a:solidFill>
                          <a:effectLst/>
                          <a:latin typeface="+mn-lt"/>
                        </a:rPr>
                        <a:t>2</a:t>
                      </a:r>
                      <a:r>
                        <a:rPr kumimoji="0" lang="en-US" sz="1400" b="1" i="0" u="none" strike="noStrike" cap="none" normalizeH="0" baseline="0" dirty="0" smtClean="0">
                          <a:ln>
                            <a:noFill/>
                          </a:ln>
                          <a:solidFill>
                            <a:schemeClr val="tx1"/>
                          </a:solidFill>
                          <a:effectLst/>
                          <a:latin typeface="+mn-lt"/>
                        </a:rPr>
                        <a:t>/c</a:t>
                      </a:r>
                      <a:r>
                        <a:rPr kumimoji="0" lang="en-US" sz="1400" b="1" i="0" u="none" strike="noStrike" cap="none" normalizeH="0" baseline="30000" dirty="0" smtClean="0">
                          <a:ln>
                            <a:noFill/>
                          </a:ln>
                          <a:solidFill>
                            <a:schemeClr val="tx1"/>
                          </a:solidFill>
                          <a:effectLst/>
                          <a:latin typeface="+mn-lt"/>
                        </a:rPr>
                        <a:t>2</a:t>
                      </a:r>
                      <a:r>
                        <a:rPr kumimoji="0" lang="en-US" sz="1400" b="1" i="0" u="none" strike="noStrike" cap="none" normalizeH="0" baseline="0" dirty="0" smtClean="0">
                          <a:ln>
                            <a:noFill/>
                          </a:ln>
                          <a:solidFill>
                            <a:schemeClr val="tx1"/>
                          </a:solidFill>
                          <a:effectLst/>
                          <a:latin typeface="+mn-lt"/>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rPr>
                        <a:t>Amount of Data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33CC"/>
                          </a:solidFill>
                          <a:effectLst/>
                          <a:latin typeface="+mn-lt"/>
                        </a:rPr>
                        <a:t>C IN </a:t>
                      </a:r>
                      <a:r>
                        <a:rPr kumimoji="0" lang="en-US" sz="1400" b="0" i="0" u="none" strike="noStrike" cap="none" normalizeH="0" baseline="0" dirty="0" smtClean="0">
                          <a:ln>
                            <a:noFill/>
                          </a:ln>
                          <a:solidFill>
                            <a:schemeClr val="tx1"/>
                          </a:solidFill>
                          <a:effectLst/>
                          <a:latin typeface="+mn-lt"/>
                        </a:rPr>
                        <a:t>/</a:t>
                      </a:r>
                      <a:r>
                        <a:rPr kumimoji="0" lang="en-US" sz="1400" b="0" i="0" u="none" strike="noStrike" cap="none" normalizeH="0" baseline="0" dirty="0" smtClean="0">
                          <a:ln>
                            <a:noFill/>
                          </a:ln>
                          <a:solidFill>
                            <a:srgbClr val="0033CC"/>
                          </a:solidFill>
                          <a:effectLst/>
                          <a:latin typeface="+mn-lt"/>
                        </a:rPr>
                        <a:t> </a:t>
                      </a:r>
                      <a:r>
                        <a:rPr kumimoji="0" lang="en-US" sz="1400" b="0" i="0" u="none" strike="noStrike" cap="none" normalizeH="0" baseline="0" dirty="0" smtClean="0">
                          <a:ln>
                            <a:noFill/>
                          </a:ln>
                          <a:solidFill>
                            <a:srgbClr val="FF0000"/>
                          </a:solidFill>
                          <a:effectLst/>
                          <a:latin typeface="+mn-lt"/>
                        </a:rPr>
                        <a:t>C </a:t>
                      </a:r>
                      <a:r>
                        <a:rPr kumimoji="0" lang="en-US" sz="1400" b="0" i="0" u="none" strike="noStrike" cap="none" normalizeH="0" baseline="0" dirty="0" smtClean="0">
                          <a:ln>
                            <a:noFill/>
                          </a:ln>
                          <a:solidFill>
                            <a:srgbClr val="FF5050"/>
                          </a:solidFill>
                          <a:effectLst/>
                          <a:latin typeface="+mn-lt"/>
                        </a:rPr>
                        <a:t>OUT</a:t>
                      </a:r>
                      <a:endParaRPr kumimoji="0" lang="en-US" sz="1400" b="1" i="0" u="none" strike="noStrike" cap="none" normalizeH="0" baseline="0" dirty="0" smtClean="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81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H</a:t>
                      </a:r>
                      <a:endParaRPr kumimoji="0" lang="en-US" sz="1400" b="0" i="0" u="none" strike="noStrike" cap="none" normalizeH="0" baseline="-25000" dirty="0" smtClean="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358.8 ± 0.5</a:t>
                      </a:r>
                      <a:endParaRPr kumimoji="0" lang="en-US" sz="1400" b="0" i="0" u="none" strike="noStrike" cap="none" normalizeH="0" baseline="-25000" dirty="0" smtClean="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0.222  ± 0.001</a:t>
                      </a:r>
                      <a:endParaRPr kumimoji="0" lang="en-US" sz="1400" b="0" i="0" u="none" strike="noStrike" cap="none" normalizeH="0" baseline="30000" dirty="0" smtClean="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33CC"/>
                          </a:solidFill>
                          <a:effectLst/>
                          <a:latin typeface="+mn-lt"/>
                        </a:rPr>
                        <a:t>1.77</a:t>
                      </a:r>
                      <a:r>
                        <a:rPr kumimoji="0" lang="en-US" sz="1400" b="0" i="0" u="none" strike="noStrike" cap="none" normalizeH="0" baseline="0" dirty="0" smtClean="0">
                          <a:ln>
                            <a:noFill/>
                          </a:ln>
                          <a:solidFill>
                            <a:schemeClr val="tx1"/>
                          </a:solidFill>
                          <a:effectLst/>
                          <a:latin typeface="+mn-lt"/>
                        </a:rPr>
                        <a:t> / </a:t>
                      </a:r>
                      <a:r>
                        <a:rPr kumimoji="0" lang="en-US" sz="1400" b="0" i="0" u="none" strike="noStrike" cap="none" normalizeH="0" baseline="0" dirty="0" smtClean="0">
                          <a:ln>
                            <a:noFill/>
                          </a:ln>
                          <a:solidFill>
                            <a:srgbClr val="FF5050"/>
                          </a:solidFill>
                          <a:effectLst/>
                          <a:latin typeface="+mn-lt"/>
                        </a:rPr>
                        <a:t>1.88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45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D</a:t>
                      </a:r>
                      <a:endParaRPr kumimoji="0" lang="en-US" sz="1400" b="0" i="0" u="none" strike="noStrike" cap="none" normalizeH="0" baseline="-25000" dirty="0" smtClean="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359.5 ± 0.7 </a:t>
                      </a:r>
                      <a:endParaRPr kumimoji="0" lang="en-US" sz="1400" b="0" i="0" u="none" strike="noStrike" cap="none" normalizeH="0" baseline="-25000" dirty="0" smtClean="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0.219 ± 0.001 </a:t>
                      </a:r>
                      <a:endParaRPr kumimoji="0" lang="en-US" sz="1400" b="0" i="0" u="none" strike="noStrike" cap="none" normalizeH="0" baseline="30000" dirty="0" smtClean="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33CC"/>
                          </a:solidFill>
                          <a:effectLst/>
                          <a:latin typeface="+mn-lt"/>
                        </a:rPr>
                        <a:t>1.00 </a:t>
                      </a:r>
                      <a:r>
                        <a:rPr kumimoji="0" lang="en-US" sz="1400" b="0" i="0" u="none" strike="noStrike" cap="none" normalizeH="0" baseline="0" dirty="0" smtClean="0">
                          <a:ln>
                            <a:noFill/>
                          </a:ln>
                          <a:solidFill>
                            <a:schemeClr val="tx1"/>
                          </a:solidFill>
                          <a:effectLst/>
                          <a:latin typeface="+mn-lt"/>
                        </a:rPr>
                        <a:t>/ </a:t>
                      </a:r>
                      <a:r>
                        <a:rPr kumimoji="0" lang="en-US" sz="1400" b="0" i="0" u="none" strike="noStrike" cap="none" normalizeH="0" baseline="0" dirty="0" smtClean="0">
                          <a:ln>
                            <a:noFill/>
                          </a:ln>
                          <a:solidFill>
                            <a:srgbClr val="FF5050"/>
                          </a:solidFill>
                          <a:effectLst/>
                          <a:latin typeface="+mn-lt"/>
                        </a:rPr>
                        <a:t>1.10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81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H</a:t>
                      </a:r>
                      <a:endParaRPr kumimoji="0" lang="en-US" sz="1400" b="0" i="0" u="none" strike="noStrike" cap="none" normalizeH="0" baseline="-25000" dirty="0" smtClean="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681.7 ± 0.9 </a:t>
                      </a:r>
                      <a:endParaRPr kumimoji="0" lang="en-US" sz="1400" b="0" i="0" u="none" strike="noStrike" cap="none" normalizeH="0" baseline="-25000" dirty="0" smtClean="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0.626  ± 0.003</a:t>
                      </a:r>
                      <a:endParaRPr kumimoji="0" lang="en-US" sz="1400" b="0" i="0" u="none" strike="noStrike" cap="none" normalizeH="0" baseline="30000" dirty="0" smtClean="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33CC"/>
                          </a:solidFill>
                          <a:effectLst/>
                          <a:latin typeface="+mn-lt"/>
                        </a:rPr>
                        <a:t>1.42 </a:t>
                      </a:r>
                      <a:r>
                        <a:rPr kumimoji="0" lang="en-US" sz="1400" b="0" i="0" u="none" strike="noStrike" cap="none" normalizeH="0" baseline="0" dirty="0" smtClean="0">
                          <a:ln>
                            <a:noFill/>
                          </a:ln>
                          <a:solidFill>
                            <a:schemeClr val="tx1"/>
                          </a:solidFill>
                          <a:effectLst/>
                          <a:latin typeface="+mn-lt"/>
                        </a:rPr>
                        <a:t>/ </a:t>
                      </a:r>
                      <a:r>
                        <a:rPr kumimoji="0" lang="en-US" sz="1400" b="0" i="0" u="none" strike="noStrike" cap="none" normalizeH="0" baseline="0" dirty="0" smtClean="0">
                          <a:ln>
                            <a:noFill/>
                          </a:ln>
                          <a:solidFill>
                            <a:srgbClr val="FF5050"/>
                          </a:solidFill>
                          <a:effectLst/>
                          <a:latin typeface="+mn-lt"/>
                        </a:rPr>
                        <a:t>1.20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81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D</a:t>
                      </a:r>
                      <a:endParaRPr kumimoji="0" lang="en-US" sz="1400" b="0" i="0" u="none" strike="noStrike" cap="none" normalizeH="0" baseline="-25000" dirty="0" smtClean="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685.9 ± 0.9</a:t>
                      </a:r>
                      <a:endParaRPr kumimoji="0" lang="en-US" sz="1400" b="0" i="0" u="none" strike="noStrike" cap="none" normalizeH="0" baseline="-25000" dirty="0" smtClean="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0.630  ± 0.003</a:t>
                      </a:r>
                      <a:endParaRPr kumimoji="0" lang="en-US" sz="1400" b="0" i="0" u="none" strike="noStrike" cap="none" normalizeH="0" baseline="30000" dirty="0" smtClean="0">
                        <a:ln>
                          <a:noFill/>
                        </a:ln>
                        <a:solidFill>
                          <a:schemeClr val="tx1"/>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33CC"/>
                          </a:solidFill>
                          <a:effectLst/>
                          <a:latin typeface="+mn-lt"/>
                        </a:rPr>
                        <a:t>0.08 </a:t>
                      </a:r>
                      <a:r>
                        <a:rPr kumimoji="0" lang="en-US" sz="1400" b="0" i="0" u="none" strike="noStrike" cap="none" normalizeH="0" baseline="0" dirty="0" smtClean="0">
                          <a:ln>
                            <a:noFill/>
                          </a:ln>
                          <a:solidFill>
                            <a:schemeClr val="tx1"/>
                          </a:solidFill>
                          <a:effectLst/>
                          <a:latin typeface="+mn-lt"/>
                        </a:rPr>
                        <a:t>/ </a:t>
                      </a:r>
                      <a:r>
                        <a:rPr kumimoji="0" lang="en-US" sz="1400" b="0" i="0" u="none" strike="noStrike" cap="none" normalizeH="0" baseline="0" dirty="0" smtClean="0">
                          <a:ln>
                            <a:noFill/>
                          </a:ln>
                          <a:solidFill>
                            <a:srgbClr val="FF5050"/>
                          </a:solidFill>
                          <a:effectLst/>
                          <a:latin typeface="+mn-lt"/>
                        </a:rPr>
                        <a:t> 0.06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0" name="Picture 7" descr="H362_e_ela_scl_sine.gif"/>
          <p:cNvPicPr>
            <a:picLocks noChangeAspect="1"/>
          </p:cNvPicPr>
          <p:nvPr/>
        </p:nvPicPr>
        <p:blipFill>
          <a:blip r:embed="rId4" cstate="print">
            <a:clrChange>
              <a:clrFrom>
                <a:srgbClr val="FFFFFF"/>
              </a:clrFrom>
              <a:clrTo>
                <a:srgbClr val="FFFFFF">
                  <a:alpha val="0"/>
                </a:srgbClr>
              </a:clrTo>
            </a:clrChange>
          </a:blip>
          <a:srcRect b="67778"/>
          <a:stretch>
            <a:fillRect/>
          </a:stretch>
        </p:blipFill>
        <p:spPr bwMode="auto">
          <a:xfrm>
            <a:off x="152400" y="592138"/>
            <a:ext cx="3722688" cy="1465262"/>
          </a:xfrm>
          <a:prstGeom prst="rect">
            <a:avLst/>
          </a:prstGeom>
          <a:noFill/>
          <a:ln w="9525">
            <a:noFill/>
            <a:miter lim="800000"/>
            <a:headEnd/>
            <a:tailEnd/>
          </a:ln>
        </p:spPr>
      </p:pic>
      <p:pic>
        <p:nvPicPr>
          <p:cNvPr id="11" name="Picture 8" descr="D362_e_ela_scl_sine.gif"/>
          <p:cNvPicPr>
            <a:picLocks noChangeAspect="1"/>
          </p:cNvPicPr>
          <p:nvPr/>
        </p:nvPicPr>
        <p:blipFill>
          <a:blip r:embed="rId5" cstate="print"/>
          <a:srcRect b="67778"/>
          <a:stretch>
            <a:fillRect/>
          </a:stretch>
        </p:blipFill>
        <p:spPr bwMode="auto">
          <a:xfrm>
            <a:off x="152400" y="2057400"/>
            <a:ext cx="3722688" cy="1465263"/>
          </a:xfrm>
          <a:prstGeom prst="rect">
            <a:avLst/>
          </a:prstGeom>
          <a:noFill/>
          <a:ln w="9525">
            <a:noFill/>
            <a:miter lim="800000"/>
            <a:headEnd/>
            <a:tailEnd/>
          </a:ln>
        </p:spPr>
      </p:pic>
      <p:pic>
        <p:nvPicPr>
          <p:cNvPr id="12" name="Picture 9" descr="H687_e_ela_scl_sine.gif"/>
          <p:cNvPicPr>
            <a:picLocks noChangeAspect="1"/>
          </p:cNvPicPr>
          <p:nvPr/>
        </p:nvPicPr>
        <p:blipFill>
          <a:blip r:embed="rId6" cstate="print"/>
          <a:srcRect b="67778"/>
          <a:stretch>
            <a:fillRect/>
          </a:stretch>
        </p:blipFill>
        <p:spPr bwMode="auto">
          <a:xfrm>
            <a:off x="152400" y="3563938"/>
            <a:ext cx="3722688" cy="1465262"/>
          </a:xfrm>
          <a:prstGeom prst="rect">
            <a:avLst/>
          </a:prstGeom>
          <a:noFill/>
          <a:ln w="9525">
            <a:noFill/>
            <a:miter lim="800000"/>
            <a:headEnd/>
            <a:tailEnd/>
          </a:ln>
        </p:spPr>
      </p:pic>
      <p:pic>
        <p:nvPicPr>
          <p:cNvPr id="13" name="Picture 10" descr="D687_e_ela_scl_sine.gif"/>
          <p:cNvPicPr>
            <a:picLocks noChangeAspect="1"/>
          </p:cNvPicPr>
          <p:nvPr/>
        </p:nvPicPr>
        <p:blipFill>
          <a:blip r:embed="rId7" cstate="print">
            <a:clrChange>
              <a:clrFrom>
                <a:srgbClr val="FFFFFF"/>
              </a:clrFrom>
              <a:clrTo>
                <a:srgbClr val="FFFFFF">
                  <a:alpha val="0"/>
                </a:srgbClr>
              </a:clrTo>
            </a:clrChange>
          </a:blip>
          <a:srcRect b="66667"/>
          <a:stretch>
            <a:fillRect/>
          </a:stretch>
        </p:blipFill>
        <p:spPr bwMode="auto">
          <a:xfrm>
            <a:off x="163513" y="5114925"/>
            <a:ext cx="3722687" cy="1514475"/>
          </a:xfrm>
          <a:prstGeom prst="rect">
            <a:avLst/>
          </a:prstGeom>
          <a:noFill/>
          <a:ln w="9525">
            <a:noFill/>
            <a:miter lim="800000"/>
            <a:headEnd/>
            <a:tailEnd/>
          </a:ln>
        </p:spPr>
      </p:pic>
      <p:sp>
        <p:nvSpPr>
          <p:cNvPr id="14" name="TextBox 11"/>
          <p:cNvSpPr txBox="1">
            <a:spLocks noChangeArrowheads="1"/>
          </p:cNvSpPr>
          <p:nvPr/>
        </p:nvSpPr>
        <p:spPr bwMode="auto">
          <a:xfrm>
            <a:off x="4191000" y="5867400"/>
            <a:ext cx="2249488" cy="369888"/>
          </a:xfrm>
          <a:prstGeom prst="rect">
            <a:avLst/>
          </a:prstGeom>
          <a:noFill/>
          <a:ln w="9525">
            <a:noFill/>
            <a:miter lim="800000"/>
            <a:headEnd/>
            <a:tailEnd/>
          </a:ln>
        </p:spPr>
        <p:txBody>
          <a:bodyPr wrap="none">
            <a:spAutoFit/>
          </a:bodyPr>
          <a:lstStyle/>
          <a:p>
            <a:r>
              <a:rPr lang="en-US"/>
              <a:t>Free fits of the form </a:t>
            </a:r>
          </a:p>
        </p:txBody>
      </p:sp>
      <p:graphicFrame>
        <p:nvGraphicFramePr>
          <p:cNvPr id="15" name="Object 39"/>
          <p:cNvGraphicFramePr>
            <a:graphicFrameLocks noChangeAspect="1"/>
          </p:cNvGraphicFramePr>
          <p:nvPr/>
        </p:nvGraphicFramePr>
        <p:xfrm>
          <a:off x="6261100" y="5715000"/>
          <a:ext cx="2501900" cy="685800"/>
        </p:xfrm>
        <a:graphic>
          <a:graphicData uri="http://schemas.openxmlformats.org/presentationml/2006/ole">
            <mc:AlternateContent xmlns:mc="http://schemas.openxmlformats.org/markup-compatibility/2006">
              <mc:Choice xmlns:v="urn:schemas-microsoft-com:vml" Requires="v">
                <p:oleObj spid="_x0000_s224292" name="Equation" r:id="rId8" imgW="1574640" imgH="431640" progId="Equation.3">
                  <p:embed/>
                </p:oleObj>
              </mc:Choice>
              <mc:Fallback>
                <p:oleObj name="Equation" r:id="rId8" imgW="1574640" imgH="4316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61100" y="5715000"/>
                        <a:ext cx="25019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Round Diagonal Corner Rectangle 15"/>
          <p:cNvSpPr/>
          <p:nvPr/>
        </p:nvSpPr>
        <p:spPr>
          <a:xfrm>
            <a:off x="5105400" y="656947"/>
            <a:ext cx="2743200" cy="2015231"/>
          </a:xfrm>
          <a:prstGeom prst="round2Diag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dirty="0">
                <a:solidFill>
                  <a:schemeClr val="accent3">
                    <a:lumMod val="50000"/>
                  </a:schemeClr>
                </a:solidFill>
              </a:rPr>
              <a:t>G0 Backward, Transverse:</a:t>
            </a:r>
          </a:p>
          <a:p>
            <a:pPr algn="ctr">
              <a:defRPr/>
            </a:pPr>
            <a:endParaRPr lang="en-US" dirty="0">
              <a:solidFill>
                <a:schemeClr val="accent3">
                  <a:lumMod val="50000"/>
                </a:schemeClr>
              </a:solidFill>
            </a:endParaRPr>
          </a:p>
          <a:p>
            <a:pPr algn="ctr">
              <a:defRPr/>
            </a:pPr>
            <a:r>
              <a:rPr lang="en-US" dirty="0">
                <a:solidFill>
                  <a:schemeClr val="accent3">
                    <a:lumMod val="50000"/>
                  </a:schemeClr>
                </a:solidFill>
              </a:rPr>
              <a:t>&lt;</a:t>
            </a:r>
            <a:r>
              <a:rPr lang="el-GR" dirty="0">
                <a:solidFill>
                  <a:schemeClr val="accent3">
                    <a:lumMod val="50000"/>
                  </a:schemeClr>
                </a:solidFill>
              </a:rPr>
              <a:t>θ</a:t>
            </a:r>
            <a:r>
              <a:rPr lang="en-US" baseline="-25000" dirty="0">
                <a:solidFill>
                  <a:schemeClr val="accent3">
                    <a:lumMod val="50000"/>
                  </a:schemeClr>
                </a:solidFill>
              </a:rPr>
              <a:t>lab</a:t>
            </a:r>
            <a:r>
              <a:rPr lang="en-US" dirty="0">
                <a:solidFill>
                  <a:schemeClr val="accent3">
                    <a:lumMod val="50000"/>
                  </a:schemeClr>
                </a:solidFill>
              </a:rPr>
              <a:t>&gt; ~ 108° for all </a:t>
            </a:r>
          </a:p>
          <a:p>
            <a:pPr algn="ctr">
              <a:defRPr/>
            </a:pPr>
            <a:r>
              <a:rPr lang="en-US" dirty="0">
                <a:solidFill>
                  <a:schemeClr val="accent3">
                    <a:lumMod val="50000"/>
                  </a:schemeClr>
                </a:solidFill>
              </a:rPr>
              <a:t>a total of </a:t>
            </a:r>
          </a:p>
          <a:p>
            <a:pPr algn="ctr">
              <a:defRPr/>
            </a:pPr>
            <a:endParaRPr lang="en-US" dirty="0">
              <a:solidFill>
                <a:schemeClr val="accent3">
                  <a:lumMod val="50000"/>
                </a:schemeClr>
              </a:solidFill>
            </a:endParaRPr>
          </a:p>
          <a:p>
            <a:pPr algn="ctr">
              <a:defRPr/>
            </a:pPr>
            <a:r>
              <a:rPr lang="en-US" dirty="0">
                <a:solidFill>
                  <a:schemeClr val="accent3">
                    <a:lumMod val="50000"/>
                  </a:schemeClr>
                </a:solidFill>
              </a:rPr>
              <a:t>~50 hours of beam</a:t>
            </a:r>
          </a:p>
        </p:txBody>
      </p:sp>
      <p:sp>
        <p:nvSpPr>
          <p:cNvPr id="2" name="Slide Number Placeholder 1"/>
          <p:cNvSpPr>
            <a:spLocks noGrp="1"/>
          </p:cNvSpPr>
          <p:nvPr>
            <p:ph type="sldNum" sz="quarter" idx="11"/>
          </p:nvPr>
        </p:nvSpPr>
        <p:spPr/>
        <p:txBody>
          <a:bodyPr/>
          <a:lstStyle/>
          <a:p>
            <a:pPr>
              <a:defRPr/>
            </a:pPr>
            <a:fld id="{79E6D6A2-7172-47AD-9691-89176F16E891}" type="slidenum">
              <a:rPr lang="en-US" smtClean="0">
                <a:solidFill>
                  <a:prstClr val="black"/>
                </a:solidFill>
              </a:rPr>
              <a:pPr>
                <a:defRPr/>
              </a:pPr>
              <a:t>21</a:t>
            </a:fld>
            <a:endParaRPr lang="en-US">
              <a:solidFill>
                <a:prstClr val="black"/>
              </a:solidFill>
            </a:endParaRPr>
          </a:p>
        </p:txBody>
      </p:sp>
    </p:spTree>
    <p:extLst>
      <p:ext uri="{BB962C8B-B14F-4D97-AF65-F5344CB8AC3E}">
        <p14:creationId xmlns:p14="http://schemas.microsoft.com/office/powerpoint/2010/main" val="32736703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371600" y="5715000"/>
            <a:ext cx="5715000" cy="6858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Footer Placeholder 3"/>
          <p:cNvSpPr>
            <a:spLocks noGrp="1"/>
          </p:cNvSpPr>
          <p:nvPr>
            <p:ph type="ftr" sz="quarter" idx="10"/>
          </p:nvPr>
        </p:nvSpPr>
        <p:spPr/>
        <p:txBody>
          <a:bodyPr/>
          <a:lstStyle/>
          <a:p>
            <a:pPr>
              <a:defRPr/>
            </a:pPr>
            <a:r>
              <a:rPr lang="en-US" smtClean="0"/>
              <a:t>HUGS</a:t>
            </a:r>
            <a:endParaRPr lang="en-US" dirty="0"/>
          </a:p>
        </p:txBody>
      </p:sp>
      <p:pic>
        <p:nvPicPr>
          <p:cNvPr id="6" name="Picture 19" descr="4_final_asyms_reversed_order.gif"/>
          <p:cNvPicPr>
            <a:picLocks noChangeAspect="1"/>
          </p:cNvPicPr>
          <p:nvPr/>
        </p:nvPicPr>
        <p:blipFill>
          <a:blip r:embed="rId4" cstate="print"/>
          <a:srcRect/>
          <a:stretch>
            <a:fillRect/>
          </a:stretch>
        </p:blipFill>
        <p:spPr bwMode="auto">
          <a:xfrm>
            <a:off x="381000" y="762000"/>
            <a:ext cx="8382000" cy="4822825"/>
          </a:xfrm>
          <a:prstGeom prst="rect">
            <a:avLst/>
          </a:prstGeom>
          <a:noFill/>
          <a:ln w="9525">
            <a:noFill/>
            <a:miter lim="800000"/>
            <a:headEnd/>
            <a:tailEnd/>
          </a:ln>
        </p:spPr>
      </p:pic>
      <p:sp>
        <p:nvSpPr>
          <p:cNvPr id="8" name="Title 4"/>
          <p:cNvSpPr>
            <a:spLocks noGrp="1"/>
          </p:cNvSpPr>
          <p:nvPr>
            <p:ph type="ctrTitle"/>
          </p:nvPr>
        </p:nvSpPr>
        <p:spPr>
          <a:xfrm>
            <a:off x="762000" y="0"/>
            <a:ext cx="8305800" cy="914400"/>
          </a:xfrm>
        </p:spPr>
        <p:txBody>
          <a:bodyPr rtlCol="0">
            <a:normAutofit/>
          </a:bodyPr>
          <a:lstStyle/>
          <a:p>
            <a:pPr algn="r" eaLnBrk="1" fontAlgn="auto" hangingPunct="1">
              <a:spcAft>
                <a:spcPts val="0"/>
              </a:spcAft>
              <a:defRPr/>
            </a:pPr>
            <a:r>
              <a:rPr lang="en-US" sz="4900" dirty="0" smtClean="0"/>
              <a:t>e</a:t>
            </a:r>
            <a:r>
              <a:rPr lang="en-US" sz="4900" baseline="30000" dirty="0" smtClean="0"/>
              <a:t>-</a:t>
            </a:r>
            <a:r>
              <a:rPr lang="en-US" sz="4900" dirty="0" smtClean="0"/>
              <a:t> Transverse Asymmetries</a:t>
            </a:r>
            <a:endParaRPr lang="en-US" sz="2700" dirty="0">
              <a:solidFill>
                <a:schemeClr val="bg1">
                  <a:lumMod val="65000"/>
                </a:schemeClr>
              </a:solidFill>
            </a:endParaRPr>
          </a:p>
        </p:txBody>
      </p:sp>
      <p:sp>
        <p:nvSpPr>
          <p:cNvPr id="9" name="TextBox 8"/>
          <p:cNvSpPr txBox="1"/>
          <p:nvPr/>
        </p:nvSpPr>
        <p:spPr>
          <a:xfrm>
            <a:off x="6607175" y="1066800"/>
            <a:ext cx="1963738" cy="369888"/>
          </a:xfrm>
          <a:prstGeom prst="rect">
            <a:avLst/>
          </a:prstGeom>
          <a:noFill/>
        </p:spPr>
        <p:txBody>
          <a:bodyPr wrap="none">
            <a:spAutoFit/>
          </a:bodyPr>
          <a:lstStyle/>
          <a:p>
            <a:pPr>
              <a:defRPr/>
            </a:pPr>
            <a:r>
              <a:rPr lang="en-US" dirty="0">
                <a:latin typeface="+mn-lt"/>
              </a:rPr>
              <a:t>A=108.6 ± 7.4 </a:t>
            </a:r>
            <a:r>
              <a:rPr lang="en-US" dirty="0" err="1">
                <a:latin typeface="+mn-lt"/>
              </a:rPr>
              <a:t>ppm</a:t>
            </a:r>
            <a:endParaRPr lang="en-US" dirty="0">
              <a:latin typeface="+mn-lt"/>
            </a:endParaRPr>
          </a:p>
        </p:txBody>
      </p:sp>
      <p:sp>
        <p:nvSpPr>
          <p:cNvPr id="10" name="TextBox 9"/>
          <p:cNvSpPr txBox="1"/>
          <p:nvPr/>
        </p:nvSpPr>
        <p:spPr>
          <a:xfrm>
            <a:off x="2379663" y="1066800"/>
            <a:ext cx="1963737" cy="369888"/>
          </a:xfrm>
          <a:prstGeom prst="rect">
            <a:avLst/>
          </a:prstGeom>
          <a:noFill/>
        </p:spPr>
        <p:txBody>
          <a:bodyPr wrap="none">
            <a:spAutoFit/>
          </a:bodyPr>
          <a:lstStyle/>
          <a:p>
            <a:pPr>
              <a:defRPr/>
            </a:pPr>
            <a:r>
              <a:rPr lang="en-US" dirty="0">
                <a:latin typeface="+mn-lt"/>
              </a:rPr>
              <a:t>A=176.2 ± 8.3 </a:t>
            </a:r>
            <a:r>
              <a:rPr lang="en-US" dirty="0" err="1">
                <a:latin typeface="+mn-lt"/>
              </a:rPr>
              <a:t>ppm</a:t>
            </a:r>
            <a:endParaRPr lang="en-US" dirty="0">
              <a:latin typeface="+mn-lt"/>
            </a:endParaRPr>
          </a:p>
        </p:txBody>
      </p:sp>
      <p:sp>
        <p:nvSpPr>
          <p:cNvPr id="11" name="TextBox 10"/>
          <p:cNvSpPr txBox="1"/>
          <p:nvPr/>
        </p:nvSpPr>
        <p:spPr>
          <a:xfrm>
            <a:off x="6705600" y="3505200"/>
            <a:ext cx="1789113" cy="369888"/>
          </a:xfrm>
          <a:prstGeom prst="rect">
            <a:avLst/>
          </a:prstGeom>
          <a:noFill/>
        </p:spPr>
        <p:txBody>
          <a:bodyPr wrap="none">
            <a:spAutoFit/>
          </a:bodyPr>
          <a:lstStyle/>
          <a:p>
            <a:pPr>
              <a:defRPr/>
            </a:pPr>
            <a:r>
              <a:rPr lang="en-US" dirty="0">
                <a:latin typeface="+mn-lt"/>
              </a:rPr>
              <a:t>A=55.2 ± 78 </a:t>
            </a:r>
            <a:r>
              <a:rPr lang="en-US" dirty="0" err="1">
                <a:latin typeface="+mn-lt"/>
              </a:rPr>
              <a:t>ppm</a:t>
            </a:r>
            <a:endParaRPr lang="en-US" dirty="0">
              <a:latin typeface="+mn-lt"/>
            </a:endParaRPr>
          </a:p>
        </p:txBody>
      </p:sp>
      <p:sp>
        <p:nvSpPr>
          <p:cNvPr id="12" name="TextBox 11"/>
          <p:cNvSpPr txBox="1"/>
          <p:nvPr/>
        </p:nvSpPr>
        <p:spPr>
          <a:xfrm>
            <a:off x="2514600" y="3505200"/>
            <a:ext cx="1789113" cy="369888"/>
          </a:xfrm>
          <a:prstGeom prst="rect">
            <a:avLst/>
          </a:prstGeom>
          <a:noFill/>
        </p:spPr>
        <p:txBody>
          <a:bodyPr wrap="none">
            <a:spAutoFit/>
          </a:bodyPr>
          <a:lstStyle/>
          <a:p>
            <a:pPr>
              <a:defRPr/>
            </a:pPr>
            <a:r>
              <a:rPr lang="en-US" dirty="0">
                <a:latin typeface="+mn-lt"/>
              </a:rPr>
              <a:t>A=21.0 ± 23 </a:t>
            </a:r>
            <a:r>
              <a:rPr lang="en-US" dirty="0" err="1">
                <a:latin typeface="+mn-lt"/>
              </a:rPr>
              <a:t>ppm</a:t>
            </a:r>
            <a:endParaRPr lang="en-US" dirty="0">
              <a:latin typeface="+mn-lt"/>
            </a:endParaRPr>
          </a:p>
        </p:txBody>
      </p:sp>
      <p:sp>
        <p:nvSpPr>
          <p:cNvPr id="13" name="TextBox 5"/>
          <p:cNvSpPr txBox="1">
            <a:spLocks noChangeArrowheads="1"/>
          </p:cNvSpPr>
          <p:nvPr/>
        </p:nvSpPr>
        <p:spPr bwMode="auto">
          <a:xfrm>
            <a:off x="1447800" y="5867400"/>
            <a:ext cx="1752600" cy="369888"/>
          </a:xfrm>
          <a:prstGeom prst="rect">
            <a:avLst/>
          </a:prstGeom>
          <a:noFill/>
          <a:ln w="9525">
            <a:noFill/>
            <a:miter lim="800000"/>
            <a:headEnd/>
            <a:tailEnd/>
          </a:ln>
        </p:spPr>
        <p:txBody>
          <a:bodyPr>
            <a:spAutoFit/>
          </a:bodyPr>
          <a:lstStyle/>
          <a:p>
            <a:r>
              <a:rPr lang="en-US" dirty="0"/>
              <a:t>Fits of the form </a:t>
            </a:r>
          </a:p>
        </p:txBody>
      </p:sp>
      <p:graphicFrame>
        <p:nvGraphicFramePr>
          <p:cNvPr id="14" name="Object 6"/>
          <p:cNvGraphicFramePr>
            <a:graphicFrameLocks noChangeAspect="1"/>
          </p:cNvGraphicFramePr>
          <p:nvPr/>
        </p:nvGraphicFramePr>
        <p:xfrm>
          <a:off x="3213100" y="5867400"/>
          <a:ext cx="1900238" cy="363538"/>
        </p:xfrm>
        <a:graphic>
          <a:graphicData uri="http://schemas.openxmlformats.org/presentationml/2006/ole">
            <mc:AlternateContent xmlns:mc="http://schemas.openxmlformats.org/markup-compatibility/2006">
              <mc:Choice xmlns:v="urn:schemas-microsoft-com:vml" Requires="v">
                <p:oleObj spid="_x0000_s225350" name="Equation" r:id="rId5" imgW="1015920" imgH="228600" progId="Equation.3">
                  <p:embed/>
                </p:oleObj>
              </mc:Choice>
              <mc:Fallback>
                <p:oleObj name="Equation" r:id="rId5" imgW="101592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3100" y="5867400"/>
                        <a:ext cx="1900238" cy="363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Box 8"/>
          <p:cNvSpPr txBox="1">
            <a:spLocks noChangeArrowheads="1"/>
          </p:cNvSpPr>
          <p:nvPr/>
        </p:nvSpPr>
        <p:spPr bwMode="auto">
          <a:xfrm>
            <a:off x="5029200" y="5867400"/>
            <a:ext cx="2438400" cy="369888"/>
          </a:xfrm>
          <a:prstGeom prst="rect">
            <a:avLst/>
          </a:prstGeom>
          <a:noFill/>
          <a:ln w="9525">
            <a:noFill/>
            <a:miter lim="800000"/>
            <a:headEnd/>
            <a:tailEnd/>
          </a:ln>
        </p:spPr>
        <p:txBody>
          <a:bodyPr>
            <a:spAutoFit/>
          </a:bodyPr>
          <a:lstStyle/>
          <a:p>
            <a:r>
              <a:rPr lang="en-US"/>
              <a:t>, where  </a:t>
            </a:r>
            <a:r>
              <a:rPr lang="en-US">
                <a:latin typeface="Times New Roman" pitchFamily="18" charset="0"/>
              </a:rPr>
              <a:t>   </a:t>
            </a:r>
            <a:r>
              <a:rPr lang="en-US"/>
              <a:t>= 2.3°</a:t>
            </a:r>
          </a:p>
        </p:txBody>
      </p:sp>
      <p:graphicFrame>
        <p:nvGraphicFramePr>
          <p:cNvPr id="432131" name="Object 7"/>
          <p:cNvGraphicFramePr>
            <a:graphicFrameLocks noChangeAspect="1"/>
          </p:cNvGraphicFramePr>
          <p:nvPr/>
        </p:nvGraphicFramePr>
        <p:xfrm>
          <a:off x="5867400" y="5867400"/>
          <a:ext cx="260350" cy="363538"/>
        </p:xfrm>
        <a:graphic>
          <a:graphicData uri="http://schemas.openxmlformats.org/presentationml/2006/ole">
            <mc:AlternateContent xmlns:mc="http://schemas.openxmlformats.org/markup-compatibility/2006">
              <mc:Choice xmlns:v="urn:schemas-microsoft-com:vml" Requires="v">
                <p:oleObj spid="_x0000_s225351" name="Equation" r:id="rId7" imgW="164880" imgH="228600" progId="Equation.3">
                  <p:embed/>
                </p:oleObj>
              </mc:Choice>
              <mc:Fallback>
                <p:oleObj name="Equation" r:id="rId7" imgW="16488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5867400"/>
                        <a:ext cx="260350" cy="363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1"/>
          </p:nvPr>
        </p:nvSpPr>
        <p:spPr/>
        <p:txBody>
          <a:bodyPr/>
          <a:lstStyle/>
          <a:p>
            <a:pPr>
              <a:defRPr/>
            </a:pPr>
            <a:fld id="{79E6D6A2-7172-47AD-9691-89176F16E891}" type="slidenum">
              <a:rPr lang="en-US" smtClean="0">
                <a:solidFill>
                  <a:prstClr val="black"/>
                </a:solidFill>
              </a:rPr>
              <a:pPr>
                <a:defRPr/>
              </a:pPr>
              <a:t>22</a:t>
            </a:fld>
            <a:endParaRPr lang="en-US">
              <a:solidFill>
                <a:prstClr val="black"/>
              </a:solidFill>
            </a:endParaRPr>
          </a:p>
        </p:txBody>
      </p:sp>
    </p:spTree>
    <p:extLst>
      <p:ext uri="{BB962C8B-B14F-4D97-AF65-F5344CB8AC3E}">
        <p14:creationId xmlns:p14="http://schemas.microsoft.com/office/powerpoint/2010/main" val="30749793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ackward_transverse_world.jpg"/>
          <p:cNvPicPr>
            <a:picLocks noChangeAspect="1"/>
          </p:cNvPicPr>
          <p:nvPr/>
        </p:nvPicPr>
        <p:blipFill>
          <a:blip r:embed="rId3" cstate="print"/>
          <a:stretch>
            <a:fillRect/>
          </a:stretch>
        </p:blipFill>
        <p:spPr>
          <a:xfrm>
            <a:off x="76200" y="152400"/>
            <a:ext cx="8763000" cy="6567349"/>
          </a:xfrm>
          <a:prstGeom prst="rect">
            <a:avLst/>
          </a:prstGeom>
        </p:spPr>
      </p:pic>
      <p:sp>
        <p:nvSpPr>
          <p:cNvPr id="3" name="Title 2"/>
          <p:cNvSpPr>
            <a:spLocks noGrp="1"/>
          </p:cNvSpPr>
          <p:nvPr>
            <p:ph type="ctrTitle"/>
          </p:nvPr>
        </p:nvSpPr>
        <p:spPr/>
        <p:txBody>
          <a:bodyPr>
            <a:normAutofit fontScale="90000"/>
          </a:bodyPr>
          <a:lstStyle/>
          <a:p>
            <a:r>
              <a:rPr lang="en-US" dirty="0" smtClean="0"/>
              <a:t>Transverse Results for the Proton</a:t>
            </a:r>
            <a:endParaRPr lang="en-US" dirty="0"/>
          </a:p>
        </p:txBody>
      </p:sp>
      <p:sp>
        <p:nvSpPr>
          <p:cNvPr id="4" name="Footer Placeholder 3"/>
          <p:cNvSpPr>
            <a:spLocks noGrp="1"/>
          </p:cNvSpPr>
          <p:nvPr>
            <p:ph type="ftr" sz="quarter" idx="10"/>
          </p:nvPr>
        </p:nvSpPr>
        <p:spPr/>
        <p:txBody>
          <a:bodyPr/>
          <a:lstStyle/>
          <a:p>
            <a:pPr>
              <a:defRPr/>
            </a:pPr>
            <a:r>
              <a:rPr lang="en-US" smtClean="0"/>
              <a:t>HUGS</a:t>
            </a:r>
            <a:endParaRPr lang="en-US" dirty="0"/>
          </a:p>
        </p:txBody>
      </p:sp>
      <p:sp>
        <p:nvSpPr>
          <p:cNvPr id="2" name="Slide Number Placeholder 1"/>
          <p:cNvSpPr>
            <a:spLocks noGrp="1"/>
          </p:cNvSpPr>
          <p:nvPr>
            <p:ph type="sldNum" sz="quarter" idx="11"/>
          </p:nvPr>
        </p:nvSpPr>
        <p:spPr/>
        <p:txBody>
          <a:bodyPr/>
          <a:lstStyle/>
          <a:p>
            <a:pPr>
              <a:defRPr/>
            </a:pPr>
            <a:fld id="{79E6D6A2-7172-47AD-9691-89176F16E891}" type="slidenum">
              <a:rPr lang="en-US" smtClean="0">
                <a:solidFill>
                  <a:prstClr val="black"/>
                </a:solidFill>
              </a:rPr>
              <a:pPr>
                <a:defRPr/>
              </a:pPr>
              <a:t>23</a:t>
            </a:fld>
            <a:endParaRPr lang="en-US">
              <a:solidFill>
                <a:prstClr val="black"/>
              </a:solidFill>
            </a:endParaRPr>
          </a:p>
        </p:txBody>
      </p:sp>
    </p:spTree>
    <p:extLst>
      <p:ext uri="{BB962C8B-B14F-4D97-AF65-F5344CB8AC3E}">
        <p14:creationId xmlns:p14="http://schemas.microsoft.com/office/powerpoint/2010/main" val="27112925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6200" y="1"/>
            <a:ext cx="8839200" cy="914399"/>
          </a:xfrm>
        </p:spPr>
        <p:txBody>
          <a:bodyPr>
            <a:normAutofit/>
          </a:bodyPr>
          <a:lstStyle/>
          <a:p>
            <a:r>
              <a:rPr lang="en-US" sz="4000" dirty="0" smtClean="0"/>
              <a:t>Transverse Results for the Deuteron</a:t>
            </a:r>
            <a:endParaRPr lang="en-US" sz="4000" dirty="0"/>
          </a:p>
        </p:txBody>
      </p:sp>
      <p:sp>
        <p:nvSpPr>
          <p:cNvPr id="4" name="Footer Placeholder 3"/>
          <p:cNvSpPr>
            <a:spLocks noGrp="1"/>
          </p:cNvSpPr>
          <p:nvPr>
            <p:ph type="ftr" sz="quarter" idx="10"/>
          </p:nvPr>
        </p:nvSpPr>
        <p:spPr/>
        <p:txBody>
          <a:bodyPr/>
          <a:lstStyle/>
          <a:p>
            <a:pPr>
              <a:defRPr/>
            </a:pPr>
            <a:r>
              <a:rPr lang="en-US" smtClean="0"/>
              <a:t>HUGS</a:t>
            </a:r>
            <a:endParaRPr lang="en-US" dirty="0"/>
          </a:p>
        </p:txBody>
      </p:sp>
      <p:sp>
        <p:nvSpPr>
          <p:cNvPr id="7" name="Round Diagonal Corner Rectangle 6"/>
          <p:cNvSpPr/>
          <p:nvPr/>
        </p:nvSpPr>
        <p:spPr>
          <a:xfrm>
            <a:off x="304800" y="1446212"/>
            <a:ext cx="3962400" cy="13716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1" name="Group 25"/>
          <p:cNvGrpSpPr>
            <a:grpSpLocks/>
          </p:cNvGrpSpPr>
          <p:nvPr/>
        </p:nvGrpSpPr>
        <p:grpSpPr bwMode="auto">
          <a:xfrm>
            <a:off x="455613" y="1446212"/>
            <a:ext cx="1477962" cy="1754188"/>
            <a:chOff x="4189412" y="1598474"/>
            <a:chExt cx="1478741" cy="1754464"/>
          </a:xfrm>
        </p:grpSpPr>
        <p:sp>
          <p:nvSpPr>
            <p:cNvPr id="12" name="Rectangle 10"/>
            <p:cNvSpPr>
              <a:spLocks noChangeArrowheads="1"/>
            </p:cNvSpPr>
            <p:nvPr/>
          </p:nvSpPr>
          <p:spPr bwMode="auto">
            <a:xfrm>
              <a:off x="4313302" y="1598474"/>
              <a:ext cx="1354851" cy="1754464"/>
            </a:xfrm>
            <a:prstGeom prst="rect">
              <a:avLst/>
            </a:prstGeom>
            <a:noFill/>
            <a:ln w="9525">
              <a:noFill/>
              <a:miter lim="800000"/>
              <a:headEnd/>
              <a:tailEnd/>
            </a:ln>
          </p:spPr>
          <p:txBody>
            <a:bodyPr wrap="none" anchor="ctr">
              <a:spAutoFit/>
            </a:bodyPr>
            <a:lstStyle/>
            <a:p>
              <a:pPr>
                <a:lnSpc>
                  <a:spcPct val="150000"/>
                </a:lnSpc>
                <a:defRPr/>
              </a:pPr>
              <a:r>
                <a:rPr lang="en-US" dirty="0">
                  <a:latin typeface="+mn-lt"/>
                </a:rPr>
                <a:t>362 </a:t>
              </a:r>
              <a:r>
                <a:rPr lang="en-US" dirty="0" err="1">
                  <a:latin typeface="+mn-lt"/>
                </a:rPr>
                <a:t>MeV</a:t>
              </a:r>
              <a:r>
                <a:rPr lang="en-US" dirty="0">
                  <a:latin typeface="+mn-lt"/>
                </a:rPr>
                <a:t>: </a:t>
              </a:r>
            </a:p>
            <a:p>
              <a:pPr>
                <a:lnSpc>
                  <a:spcPct val="150000"/>
                </a:lnSpc>
                <a:defRPr/>
              </a:pPr>
              <a:r>
                <a:rPr lang="en-US" dirty="0">
                  <a:latin typeface="+mn-lt"/>
                </a:rPr>
                <a:t>   = 23 µb/</a:t>
              </a:r>
              <a:r>
                <a:rPr lang="en-US" dirty="0" err="1">
                  <a:latin typeface="+mn-lt"/>
                </a:rPr>
                <a:t>sr</a:t>
              </a:r>
              <a:r>
                <a:rPr lang="en-US" dirty="0">
                  <a:latin typeface="+mn-lt"/>
                </a:rPr>
                <a:t> </a:t>
              </a:r>
              <a:br>
                <a:rPr lang="en-US" dirty="0">
                  <a:latin typeface="+mn-lt"/>
                </a:rPr>
              </a:br>
              <a:r>
                <a:rPr lang="en-US" dirty="0">
                  <a:latin typeface="+mn-lt"/>
                </a:rPr>
                <a:t>   = 8 µb/</a:t>
              </a:r>
              <a:r>
                <a:rPr lang="en-US" dirty="0" err="1">
                  <a:latin typeface="+mn-lt"/>
                </a:rPr>
                <a:t>sr</a:t>
              </a:r>
              <a:r>
                <a:rPr lang="en-US" dirty="0">
                  <a:latin typeface="+mn-lt"/>
                </a:rPr>
                <a:t> </a:t>
              </a:r>
              <a:r>
                <a:rPr lang="en-US" dirty="0"/>
                <a:t/>
              </a:r>
              <a:br>
                <a:rPr lang="en-US" dirty="0"/>
              </a:br>
              <a:endParaRPr lang="en-US" dirty="0"/>
            </a:p>
          </p:txBody>
        </p:sp>
        <p:graphicFrame>
          <p:nvGraphicFramePr>
            <p:cNvPr id="13" name="Object 17"/>
            <p:cNvGraphicFramePr>
              <a:graphicFrameLocks noChangeAspect="1"/>
            </p:cNvGraphicFramePr>
            <p:nvPr/>
          </p:nvGraphicFramePr>
          <p:xfrm>
            <a:off x="4198937" y="2057436"/>
            <a:ext cx="371475" cy="442913"/>
          </p:xfrm>
          <a:graphic>
            <a:graphicData uri="http://schemas.openxmlformats.org/presentationml/2006/ole">
              <mc:AlternateContent xmlns:mc="http://schemas.openxmlformats.org/markup-compatibility/2006">
                <mc:Choice xmlns:v="urn:schemas-microsoft-com:vml" Requires="v">
                  <p:oleObj spid="_x0000_s226476" name="Equation" r:id="rId4" imgW="203040" imgH="241200" progId="Equation.3">
                    <p:embed/>
                  </p:oleObj>
                </mc:Choice>
                <mc:Fallback>
                  <p:oleObj name="Equation" r:id="rId4" imgW="203040" imgH="241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8937" y="2057436"/>
                          <a:ext cx="371475" cy="442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8"/>
            <p:cNvGraphicFramePr>
              <a:graphicFrameLocks noChangeAspect="1"/>
            </p:cNvGraphicFramePr>
            <p:nvPr/>
          </p:nvGraphicFramePr>
          <p:xfrm>
            <a:off x="4189412" y="2438436"/>
            <a:ext cx="382588" cy="458788"/>
          </p:xfrm>
          <a:graphic>
            <a:graphicData uri="http://schemas.openxmlformats.org/presentationml/2006/ole">
              <mc:AlternateContent xmlns:mc="http://schemas.openxmlformats.org/markup-compatibility/2006">
                <mc:Choice xmlns:v="urn:schemas-microsoft-com:vml" Requires="v">
                  <p:oleObj spid="_x0000_s226477" name="Equation" r:id="rId6" imgW="190440" imgH="228600" progId="Equation.3">
                    <p:embed/>
                  </p:oleObj>
                </mc:Choice>
                <mc:Fallback>
                  <p:oleObj name="Equation" r:id="rId6" imgW="19044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89412" y="2438436"/>
                          <a:ext cx="382588"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15" name="Object 4"/>
          <p:cNvGraphicFramePr>
            <a:graphicFrameLocks noChangeAspect="1"/>
          </p:cNvGraphicFramePr>
          <p:nvPr/>
        </p:nvGraphicFramePr>
        <p:xfrm>
          <a:off x="5461000" y="1822450"/>
          <a:ext cx="2667000" cy="1073150"/>
        </p:xfrm>
        <a:graphic>
          <a:graphicData uri="http://schemas.openxmlformats.org/presentationml/2006/ole">
            <mc:AlternateContent xmlns:mc="http://schemas.openxmlformats.org/markup-compatibility/2006">
              <mc:Choice xmlns:v="urn:schemas-microsoft-com:vml" Requires="v">
                <p:oleObj spid="_x0000_s226478" name="Equation" r:id="rId8" imgW="1168200" imgH="469800" progId="Equation.3">
                  <p:embed/>
                </p:oleObj>
              </mc:Choice>
              <mc:Fallback>
                <p:oleObj name="Equation" r:id="rId8" imgW="1168200" imgH="4698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61000" y="1822450"/>
                        <a:ext cx="2667000" cy="1073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0" name="Group 33"/>
          <p:cNvGrpSpPr>
            <a:grpSpLocks/>
          </p:cNvGrpSpPr>
          <p:nvPr/>
        </p:nvGrpSpPr>
        <p:grpSpPr bwMode="auto">
          <a:xfrm>
            <a:off x="2438400" y="1447800"/>
            <a:ext cx="1565275" cy="1338262"/>
            <a:chOff x="6553200" y="1447801"/>
            <a:chExt cx="1564818" cy="1339393"/>
          </a:xfrm>
        </p:grpSpPr>
        <p:graphicFrame>
          <p:nvGraphicFramePr>
            <p:cNvPr id="21" name="Object 11"/>
            <p:cNvGraphicFramePr>
              <a:graphicFrameLocks noChangeAspect="1"/>
            </p:cNvGraphicFramePr>
            <p:nvPr/>
          </p:nvGraphicFramePr>
          <p:xfrm>
            <a:off x="6553200" y="1905000"/>
            <a:ext cx="382588" cy="455613"/>
          </p:xfrm>
          <a:graphic>
            <a:graphicData uri="http://schemas.openxmlformats.org/presentationml/2006/ole">
              <mc:AlternateContent xmlns:mc="http://schemas.openxmlformats.org/markup-compatibility/2006">
                <mc:Choice xmlns:v="urn:schemas-microsoft-com:vml" Requires="v">
                  <p:oleObj spid="_x0000_s226479" name="Equation" r:id="rId10" imgW="203040" imgH="241200" progId="Equation.3">
                    <p:embed/>
                  </p:oleObj>
                </mc:Choice>
                <mc:Fallback>
                  <p:oleObj name="Equation" r:id="rId10" imgW="203040" imgH="241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1905000"/>
                          <a:ext cx="382588" cy="455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14"/>
            <p:cNvGraphicFramePr>
              <a:graphicFrameLocks noChangeAspect="1"/>
            </p:cNvGraphicFramePr>
            <p:nvPr/>
          </p:nvGraphicFramePr>
          <p:xfrm>
            <a:off x="6553200" y="2286000"/>
            <a:ext cx="382588" cy="458788"/>
          </p:xfrm>
          <a:graphic>
            <a:graphicData uri="http://schemas.openxmlformats.org/presentationml/2006/ole">
              <mc:AlternateContent xmlns:mc="http://schemas.openxmlformats.org/markup-compatibility/2006">
                <mc:Choice xmlns:v="urn:schemas-microsoft-com:vml" Requires="v">
                  <p:oleObj spid="_x0000_s226480" name="Equation" r:id="rId11" imgW="190440" imgH="228600" progId="Equation.3">
                    <p:embed/>
                  </p:oleObj>
                </mc:Choice>
                <mc:Fallback>
                  <p:oleObj name="Equation" r:id="rId11" imgW="19044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3200" y="2286000"/>
                          <a:ext cx="382588"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 name="Rectangle 10"/>
            <p:cNvSpPr>
              <a:spLocks noChangeArrowheads="1"/>
            </p:cNvSpPr>
            <p:nvPr/>
          </p:nvSpPr>
          <p:spPr bwMode="auto">
            <a:xfrm>
              <a:off x="6705556" y="1447801"/>
              <a:ext cx="1412462" cy="1339393"/>
            </a:xfrm>
            <a:prstGeom prst="rect">
              <a:avLst/>
            </a:prstGeom>
            <a:noFill/>
            <a:ln w="9525">
              <a:noFill/>
              <a:miter lim="800000"/>
              <a:headEnd/>
              <a:tailEnd/>
            </a:ln>
          </p:spPr>
          <p:txBody>
            <a:bodyPr wrap="none" anchor="ctr">
              <a:spAutoFit/>
            </a:bodyPr>
            <a:lstStyle/>
            <a:p>
              <a:pPr>
                <a:lnSpc>
                  <a:spcPct val="150000"/>
                </a:lnSpc>
                <a:defRPr/>
              </a:pPr>
              <a:r>
                <a:rPr lang="en-US" dirty="0">
                  <a:latin typeface="+mn-lt"/>
                </a:rPr>
                <a:t>687 </a:t>
              </a:r>
              <a:r>
                <a:rPr lang="en-US" dirty="0" err="1">
                  <a:latin typeface="+mn-lt"/>
                </a:rPr>
                <a:t>MeV</a:t>
              </a:r>
              <a:r>
                <a:rPr lang="en-US" dirty="0">
                  <a:latin typeface="+mn-lt"/>
                </a:rPr>
                <a:t>: </a:t>
              </a:r>
              <a:br>
                <a:rPr lang="en-US" dirty="0">
                  <a:latin typeface="+mn-lt"/>
                </a:rPr>
              </a:br>
              <a:r>
                <a:rPr lang="en-US" dirty="0">
                  <a:latin typeface="+mn-lt"/>
                </a:rPr>
                <a:t>   = 2.6 µb/</a:t>
              </a:r>
              <a:r>
                <a:rPr lang="en-US" dirty="0" err="1">
                  <a:latin typeface="+mn-lt"/>
                </a:rPr>
                <a:t>sr</a:t>
              </a:r>
              <a:r>
                <a:rPr lang="en-US" dirty="0">
                  <a:latin typeface="+mn-lt"/>
                </a:rPr>
                <a:t> </a:t>
              </a:r>
              <a:br>
                <a:rPr lang="en-US" dirty="0">
                  <a:latin typeface="+mn-lt"/>
                </a:rPr>
              </a:br>
              <a:r>
                <a:rPr lang="en-US" dirty="0">
                  <a:latin typeface="+mn-lt"/>
                </a:rPr>
                <a:t>   = 1.1 µb/</a:t>
              </a:r>
              <a:r>
                <a:rPr lang="en-US" dirty="0" err="1">
                  <a:latin typeface="+mn-lt"/>
                </a:rPr>
                <a:t>sr</a:t>
              </a:r>
              <a:r>
                <a:rPr lang="en-US" dirty="0">
                  <a:latin typeface="+mn-lt"/>
                </a:rPr>
                <a:t> </a:t>
              </a:r>
            </a:p>
          </p:txBody>
        </p:sp>
      </p:grpSp>
      <p:grpSp>
        <p:nvGrpSpPr>
          <p:cNvPr id="29" name="Group 28"/>
          <p:cNvGrpSpPr/>
          <p:nvPr/>
        </p:nvGrpSpPr>
        <p:grpSpPr>
          <a:xfrm>
            <a:off x="266700" y="3371850"/>
            <a:ext cx="4000500" cy="2343150"/>
            <a:chOff x="114300" y="2895600"/>
            <a:chExt cx="4000500" cy="2343150"/>
          </a:xfrm>
        </p:grpSpPr>
        <p:pic>
          <p:nvPicPr>
            <p:cNvPr id="8" name="Picture 3"/>
            <p:cNvPicPr>
              <a:picLocks noChangeAspect="1" noChangeArrowheads="1"/>
            </p:cNvPicPr>
            <p:nvPr/>
          </p:nvPicPr>
          <p:blipFill>
            <a:blip r:embed="rId12" cstate="print"/>
            <a:srcRect l="7813" t="18286" r="1714" b="5795"/>
            <a:stretch>
              <a:fillRect/>
            </a:stretch>
          </p:blipFill>
          <p:spPr bwMode="auto">
            <a:xfrm>
              <a:off x="114300" y="2895600"/>
              <a:ext cx="4000500" cy="2343150"/>
            </a:xfrm>
            <a:prstGeom prst="rect">
              <a:avLst/>
            </a:prstGeom>
            <a:noFill/>
            <a:ln w="9525">
              <a:noFill/>
              <a:miter lim="800000"/>
              <a:headEnd/>
              <a:tailEnd/>
            </a:ln>
          </p:spPr>
        </p:pic>
        <p:sp>
          <p:nvSpPr>
            <p:cNvPr id="9" name="TextBox 12"/>
            <p:cNvSpPr txBox="1">
              <a:spLocks noChangeArrowheads="1"/>
            </p:cNvSpPr>
            <p:nvPr/>
          </p:nvSpPr>
          <p:spPr bwMode="auto">
            <a:xfrm>
              <a:off x="1676400" y="3048000"/>
              <a:ext cx="312738" cy="369888"/>
            </a:xfrm>
            <a:prstGeom prst="rect">
              <a:avLst/>
            </a:prstGeom>
            <a:noFill/>
            <a:ln w="9525">
              <a:noFill/>
              <a:miter lim="800000"/>
              <a:headEnd/>
              <a:tailEnd/>
            </a:ln>
          </p:spPr>
          <p:txBody>
            <a:bodyPr wrap="none">
              <a:spAutoFit/>
            </a:bodyPr>
            <a:lstStyle/>
            <a:p>
              <a:r>
                <a:rPr lang="en-US" b="1">
                  <a:latin typeface="Times" pitchFamily="18" charset="0"/>
                </a:rPr>
                <a:t>p</a:t>
              </a:r>
            </a:p>
          </p:txBody>
        </p:sp>
        <p:sp>
          <p:nvSpPr>
            <p:cNvPr id="10" name="TextBox 13"/>
            <p:cNvSpPr txBox="1">
              <a:spLocks noChangeArrowheads="1"/>
            </p:cNvSpPr>
            <p:nvPr/>
          </p:nvSpPr>
          <p:spPr bwMode="auto">
            <a:xfrm>
              <a:off x="3725863" y="3048000"/>
              <a:ext cx="312737" cy="369888"/>
            </a:xfrm>
            <a:prstGeom prst="rect">
              <a:avLst/>
            </a:prstGeom>
            <a:noFill/>
            <a:ln w="9525">
              <a:noFill/>
              <a:miter lim="800000"/>
              <a:headEnd/>
              <a:tailEnd/>
            </a:ln>
          </p:spPr>
          <p:txBody>
            <a:bodyPr wrap="none">
              <a:spAutoFit/>
            </a:bodyPr>
            <a:lstStyle/>
            <a:p>
              <a:r>
                <a:rPr lang="en-US" b="1">
                  <a:latin typeface="Times" pitchFamily="18" charset="0"/>
                </a:rPr>
                <a:t>n</a:t>
              </a:r>
            </a:p>
          </p:txBody>
        </p:sp>
        <p:sp>
          <p:nvSpPr>
            <p:cNvPr id="25" name="TextBox 24"/>
            <p:cNvSpPr txBox="1"/>
            <p:nvPr/>
          </p:nvSpPr>
          <p:spPr>
            <a:xfrm>
              <a:off x="381000" y="4492625"/>
              <a:ext cx="1298575" cy="307975"/>
            </a:xfrm>
            <a:prstGeom prst="rect">
              <a:avLst/>
            </a:prstGeom>
            <a:noFill/>
          </p:spPr>
          <p:txBody>
            <a:bodyPr wrap="none">
              <a:spAutoFit/>
            </a:bodyPr>
            <a:lstStyle/>
            <a:p>
              <a:pPr>
                <a:defRPr/>
              </a:pPr>
              <a:r>
                <a:rPr lang="en-US" sz="1400" dirty="0" err="1">
                  <a:latin typeface="+mn-lt"/>
                </a:rPr>
                <a:t>E</a:t>
              </a:r>
              <a:r>
                <a:rPr lang="en-US" sz="1400" baseline="-25000" dirty="0" err="1">
                  <a:latin typeface="+mn-lt"/>
                </a:rPr>
                <a:t>beam</a:t>
              </a:r>
              <a:r>
                <a:rPr lang="en-US" sz="1400" dirty="0">
                  <a:latin typeface="+mn-lt"/>
                </a:rPr>
                <a:t> =570MeV</a:t>
              </a:r>
            </a:p>
          </p:txBody>
        </p:sp>
      </p:grpSp>
      <p:sp>
        <p:nvSpPr>
          <p:cNvPr id="26" name="Text Box 20"/>
          <p:cNvSpPr txBox="1">
            <a:spLocks noChangeArrowheads="1"/>
          </p:cNvSpPr>
          <p:nvPr/>
        </p:nvSpPr>
        <p:spPr bwMode="auto">
          <a:xfrm>
            <a:off x="4927600" y="1295400"/>
            <a:ext cx="3683000" cy="400050"/>
          </a:xfrm>
          <a:prstGeom prst="rect">
            <a:avLst/>
          </a:prstGeom>
          <a:noFill/>
          <a:ln w="9525">
            <a:noFill/>
            <a:miter lim="800000"/>
            <a:headEnd/>
            <a:tailEnd/>
          </a:ln>
        </p:spPr>
        <p:txBody>
          <a:bodyPr wrap="none">
            <a:spAutoFit/>
          </a:bodyPr>
          <a:lstStyle/>
          <a:p>
            <a:pPr>
              <a:defRPr/>
            </a:pPr>
            <a:r>
              <a:rPr lang="en-US" sz="2000" dirty="0">
                <a:latin typeface="+mn-lt"/>
              </a:rPr>
              <a:t>In the quasi-static approximation:</a:t>
            </a:r>
          </a:p>
        </p:txBody>
      </p:sp>
      <p:graphicFrame>
        <p:nvGraphicFramePr>
          <p:cNvPr id="31" name="Table 30"/>
          <p:cNvGraphicFramePr>
            <a:graphicFrameLocks noGrp="1"/>
          </p:cNvGraphicFramePr>
          <p:nvPr/>
        </p:nvGraphicFramePr>
        <p:xfrm>
          <a:off x="4724400" y="3429000"/>
          <a:ext cx="4191000" cy="2232660"/>
        </p:xfrm>
        <a:graphic>
          <a:graphicData uri="http://schemas.openxmlformats.org/drawingml/2006/table">
            <a:tbl>
              <a:tblPr firstRow="1" bandRow="1">
                <a:tableStyleId>{BC89EF96-8CEA-46FF-86C4-4CE0E7609802}</a:tableStyleId>
              </a:tblPr>
              <a:tblGrid>
                <a:gridCol w="1397000"/>
                <a:gridCol w="1397000"/>
                <a:gridCol w="1397000"/>
              </a:tblGrid>
              <a:tr h="476250">
                <a:tc rowSpan="2">
                  <a:txBody>
                    <a:bodyPr/>
                    <a:lstStyle/>
                    <a:p>
                      <a:pPr algn="ctr"/>
                      <a:r>
                        <a:rPr lang="en-US" dirty="0" smtClean="0"/>
                        <a:t>Energy</a:t>
                      </a:r>
                      <a:endParaRPr lang="en-US" dirty="0"/>
                    </a:p>
                  </a:txBody>
                  <a:tcPr anchor="ctr"/>
                </a:tc>
                <a:tc gridSpan="2">
                  <a:txBody>
                    <a:bodyPr/>
                    <a:lstStyle/>
                    <a:p>
                      <a:pPr algn="ctr"/>
                      <a:r>
                        <a:rPr lang="en-US" dirty="0" smtClean="0"/>
                        <a:t>Asymmetry</a:t>
                      </a:r>
                    </a:p>
                    <a:p>
                      <a:pPr algn="ctr"/>
                      <a:r>
                        <a:rPr lang="en-US" dirty="0" smtClean="0"/>
                        <a:t>(</a:t>
                      </a:r>
                      <a:r>
                        <a:rPr lang="en-US" dirty="0" err="1" smtClean="0"/>
                        <a:t>ppm</a:t>
                      </a:r>
                      <a:r>
                        <a:rPr lang="en-US" dirty="0" smtClean="0"/>
                        <a:t>)</a:t>
                      </a:r>
                      <a:endParaRPr lang="en-US" dirty="0"/>
                    </a:p>
                  </a:txBody>
                  <a:tcPr/>
                </a:tc>
                <a:tc hMerge="1">
                  <a:txBody>
                    <a:bodyPr/>
                    <a:lstStyle/>
                    <a:p>
                      <a:endParaRPr lang="en-US" dirty="0"/>
                    </a:p>
                  </a:txBody>
                  <a:tcPr/>
                </a:tc>
              </a:tr>
              <a:tr h="476250">
                <a:tc vMerge="1">
                  <a:txBody>
                    <a:bodyPr/>
                    <a:lstStyle/>
                    <a:p>
                      <a:endParaRPr lang="en-US" dirty="0"/>
                    </a:p>
                  </a:txBody>
                  <a:tcPr/>
                </a:tc>
                <a:tc>
                  <a:txBody>
                    <a:bodyPr/>
                    <a:lstStyle/>
                    <a:p>
                      <a:pPr algn="ctr"/>
                      <a:r>
                        <a:rPr lang="en-US" dirty="0" smtClean="0"/>
                        <a:t>Neutron</a:t>
                      </a:r>
                    </a:p>
                    <a:p>
                      <a:pPr algn="ctr"/>
                      <a:r>
                        <a:rPr lang="en-US" dirty="0" smtClean="0"/>
                        <a:t>(estimated)</a:t>
                      </a:r>
                      <a:endParaRPr lang="en-US" dirty="0"/>
                    </a:p>
                  </a:txBody>
                  <a:tcPr/>
                </a:tc>
                <a:tc>
                  <a:txBody>
                    <a:bodyPr/>
                    <a:lstStyle/>
                    <a:p>
                      <a:pPr algn="ctr"/>
                      <a:r>
                        <a:rPr lang="en-US" dirty="0" smtClean="0"/>
                        <a:t>Proton</a:t>
                      </a:r>
                      <a:endParaRPr lang="en-US" dirty="0"/>
                    </a:p>
                  </a:txBody>
                  <a:tcPr/>
                </a:tc>
              </a:tr>
              <a:tr h="476250">
                <a:tc>
                  <a:txBody>
                    <a:bodyPr/>
                    <a:lstStyle/>
                    <a:p>
                      <a:pPr algn="ctr"/>
                      <a:r>
                        <a:rPr lang="en-US" dirty="0" smtClean="0"/>
                        <a:t>362 </a:t>
                      </a:r>
                      <a:r>
                        <a:rPr lang="en-US" dirty="0" err="1" smtClean="0"/>
                        <a:t>MeV</a:t>
                      </a:r>
                      <a:endParaRPr lang="en-US" dirty="0"/>
                    </a:p>
                  </a:txBody>
                  <a:tcPr/>
                </a:tc>
                <a:tc>
                  <a:txBody>
                    <a:bodyPr/>
                    <a:lstStyle/>
                    <a:p>
                      <a:pPr algn="ctr"/>
                      <a:r>
                        <a:rPr lang="en-US" dirty="0" smtClean="0"/>
                        <a:t>86 ± 41</a:t>
                      </a:r>
                      <a:endParaRPr lang="en-US" dirty="0"/>
                    </a:p>
                  </a:txBody>
                  <a:tcPr/>
                </a:tc>
                <a:tc>
                  <a:txBody>
                    <a:bodyPr/>
                    <a:lstStyle/>
                    <a:p>
                      <a:pPr algn="ctr"/>
                      <a:r>
                        <a:rPr lang="en-US" dirty="0" smtClean="0"/>
                        <a:t>-176.2 ± 9.4</a:t>
                      </a:r>
                      <a:endParaRPr lang="en-US" dirty="0"/>
                    </a:p>
                  </a:txBody>
                  <a:tcPr/>
                </a:tc>
              </a:tr>
              <a:tr h="476250">
                <a:tc>
                  <a:txBody>
                    <a:bodyPr/>
                    <a:lstStyle/>
                    <a:p>
                      <a:pPr algn="ctr"/>
                      <a:r>
                        <a:rPr lang="en-US" dirty="0" smtClean="0"/>
                        <a:t>687 </a:t>
                      </a:r>
                      <a:r>
                        <a:rPr lang="en-US" dirty="0" err="1" smtClean="0"/>
                        <a:t>MeV</a:t>
                      </a:r>
                      <a:endParaRPr lang="en-US" dirty="0"/>
                    </a:p>
                  </a:txBody>
                  <a:tcPr/>
                </a:tc>
                <a:tc>
                  <a:txBody>
                    <a:bodyPr/>
                    <a:lstStyle/>
                    <a:p>
                      <a:pPr algn="ctr"/>
                      <a:r>
                        <a:rPr lang="en-US" dirty="0" smtClean="0"/>
                        <a:t>-136 ± 267</a:t>
                      </a:r>
                      <a:endParaRPr lang="en-US" dirty="0"/>
                    </a:p>
                  </a:txBody>
                  <a:tcPr/>
                </a:tc>
                <a:tc>
                  <a:txBody>
                    <a:bodyPr/>
                    <a:lstStyle/>
                    <a:p>
                      <a:pPr algn="ctr"/>
                      <a:r>
                        <a:rPr lang="en-US" dirty="0" smtClean="0"/>
                        <a:t>-21 ± 24</a:t>
                      </a:r>
                      <a:endParaRPr lang="en-US" dirty="0"/>
                    </a:p>
                  </a:txBody>
                  <a:tcPr/>
                </a:tc>
              </a:tr>
            </a:tbl>
          </a:graphicData>
        </a:graphic>
      </p:graphicFrame>
      <p:sp>
        <p:nvSpPr>
          <p:cNvPr id="2" name="Slide Number Placeholder 1"/>
          <p:cNvSpPr>
            <a:spLocks noGrp="1"/>
          </p:cNvSpPr>
          <p:nvPr>
            <p:ph type="sldNum" sz="quarter" idx="11"/>
          </p:nvPr>
        </p:nvSpPr>
        <p:spPr/>
        <p:txBody>
          <a:bodyPr/>
          <a:lstStyle/>
          <a:p>
            <a:pPr>
              <a:defRPr/>
            </a:pPr>
            <a:fld id="{79E6D6A2-7172-47AD-9691-89176F16E891}" type="slidenum">
              <a:rPr lang="en-US" smtClean="0">
                <a:solidFill>
                  <a:prstClr val="black"/>
                </a:solidFill>
              </a:rPr>
              <a:pPr>
                <a:defRPr/>
              </a:pPr>
              <a:t>24</a:t>
            </a:fld>
            <a:endParaRPr lang="en-US">
              <a:solidFill>
                <a:prstClr val="black"/>
              </a:solidFill>
            </a:endParaRPr>
          </a:p>
        </p:txBody>
      </p:sp>
    </p:spTree>
    <p:extLst>
      <p:ext uri="{BB962C8B-B14F-4D97-AF65-F5344CB8AC3E}">
        <p14:creationId xmlns:p14="http://schemas.microsoft.com/office/powerpoint/2010/main" val="5841984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HUGS</a:t>
            </a:r>
            <a:endParaRPr lang="en-US" dirty="0"/>
          </a:p>
        </p:txBody>
      </p:sp>
      <p:pic>
        <p:nvPicPr>
          <p:cNvPr id="6" name="Picture 2"/>
          <p:cNvPicPr>
            <a:picLocks noChangeAspect="1" noChangeArrowheads="1"/>
          </p:cNvPicPr>
          <p:nvPr/>
        </p:nvPicPr>
        <p:blipFill>
          <a:blip r:embed="rId3" cstate="print"/>
          <a:srcRect l="2973" t="12190" r="75135" b="32191"/>
          <a:stretch>
            <a:fillRect/>
          </a:stretch>
        </p:blipFill>
        <p:spPr bwMode="auto">
          <a:xfrm>
            <a:off x="1295400" y="152400"/>
            <a:ext cx="6934200" cy="6249341"/>
          </a:xfrm>
          <a:prstGeom prst="rect">
            <a:avLst/>
          </a:prstGeom>
          <a:noFill/>
          <a:ln w="9525">
            <a:noFill/>
            <a:miter lim="800000"/>
            <a:headEnd/>
            <a:tailEnd/>
          </a:ln>
        </p:spPr>
      </p:pic>
      <p:sp>
        <p:nvSpPr>
          <p:cNvPr id="2" name="Slide Number Placeholder 1"/>
          <p:cNvSpPr>
            <a:spLocks noGrp="1"/>
          </p:cNvSpPr>
          <p:nvPr>
            <p:ph type="sldNum" sz="quarter" idx="11"/>
          </p:nvPr>
        </p:nvSpPr>
        <p:spPr/>
        <p:txBody>
          <a:bodyPr/>
          <a:lstStyle/>
          <a:p>
            <a:pPr>
              <a:defRPr/>
            </a:pPr>
            <a:fld id="{79E6D6A2-7172-47AD-9691-89176F16E891}" type="slidenum">
              <a:rPr lang="en-US" smtClean="0">
                <a:solidFill>
                  <a:prstClr val="black"/>
                </a:solidFill>
              </a:rPr>
              <a:pPr>
                <a:defRPr/>
              </a:pPr>
              <a:t>25</a:t>
            </a:fld>
            <a:endParaRPr lang="en-US">
              <a:solidFill>
                <a:prstClr val="black"/>
              </a:solidFill>
            </a:endParaRPr>
          </a:p>
        </p:txBody>
      </p:sp>
    </p:spTree>
    <p:extLst>
      <p:ext uri="{BB962C8B-B14F-4D97-AF65-F5344CB8AC3E}">
        <p14:creationId xmlns:p14="http://schemas.microsoft.com/office/powerpoint/2010/main" val="25333671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ounded Rectangle 49"/>
          <p:cNvSpPr/>
          <p:nvPr/>
        </p:nvSpPr>
        <p:spPr>
          <a:xfrm>
            <a:off x="4419600" y="3352800"/>
            <a:ext cx="4648200" cy="1371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r>
              <a:rPr lang="en-US" dirty="0" smtClean="0">
                <a:solidFill>
                  <a:schemeClr val="tx1"/>
                </a:solidFill>
              </a:rPr>
              <a:t>A</a:t>
            </a:r>
            <a:r>
              <a:rPr lang="en-US" baseline="-25000" dirty="0" smtClean="0">
                <a:solidFill>
                  <a:schemeClr val="tx1"/>
                </a:solidFill>
              </a:rPr>
              <a:t>T</a:t>
            </a:r>
            <a:r>
              <a:rPr lang="en-US" dirty="0" smtClean="0">
                <a:solidFill>
                  <a:schemeClr val="tx1"/>
                </a:solidFill>
              </a:rPr>
              <a:t> can be a systematic </a:t>
            </a:r>
          </a:p>
          <a:p>
            <a:r>
              <a:rPr lang="en-US" dirty="0" smtClean="0">
                <a:solidFill>
                  <a:schemeClr val="tx1"/>
                </a:solidFill>
              </a:rPr>
              <a:t>error for asymmetric </a:t>
            </a:r>
          </a:p>
          <a:p>
            <a:r>
              <a:rPr lang="en-US" dirty="0" smtClean="0">
                <a:solidFill>
                  <a:schemeClr val="tx1"/>
                </a:solidFill>
              </a:rPr>
              <a:t>acceptances</a:t>
            </a:r>
            <a:endParaRPr lang="en-US" dirty="0">
              <a:solidFill>
                <a:schemeClr val="tx1"/>
              </a:solidFill>
            </a:endParaRPr>
          </a:p>
        </p:txBody>
      </p:sp>
      <p:cxnSp>
        <p:nvCxnSpPr>
          <p:cNvPr id="51" name="Straight Arrow Connector 50"/>
          <p:cNvCxnSpPr/>
          <p:nvPr/>
        </p:nvCxnSpPr>
        <p:spPr>
          <a:xfrm flipH="1" flipV="1">
            <a:off x="7897368" y="3697366"/>
            <a:ext cx="0" cy="46634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7897749" y="3849766"/>
            <a:ext cx="0" cy="2642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rot="10800000" flipH="1" flipV="1">
            <a:off x="7876032" y="4114942"/>
            <a:ext cx="610394" cy="794"/>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pic>
        <p:nvPicPr>
          <p:cNvPr id="7" name="Picture 209"/>
          <p:cNvPicPr>
            <a:picLocks noChangeAspect="1" noChangeArrowheads="1"/>
          </p:cNvPicPr>
          <p:nvPr/>
        </p:nvPicPr>
        <p:blipFill>
          <a:blip r:embed="rId4" cstate="print">
            <a:clrChange>
              <a:clrFrom>
                <a:srgbClr val="FFFFFF"/>
              </a:clrFrom>
              <a:clrTo>
                <a:srgbClr val="FFFFFF">
                  <a:alpha val="0"/>
                </a:srgbClr>
              </a:clrTo>
            </a:clrChange>
          </a:blip>
          <a:srcRect l="21143" t="20570" r="22858" b="30667"/>
          <a:stretch>
            <a:fillRect/>
          </a:stretch>
        </p:blipFill>
        <p:spPr bwMode="auto">
          <a:xfrm>
            <a:off x="4662000" y="1004804"/>
            <a:ext cx="3262800" cy="2271796"/>
          </a:xfrm>
          <a:prstGeom prst="rect">
            <a:avLst/>
          </a:prstGeom>
          <a:noFill/>
          <a:ln w="9525">
            <a:noFill/>
            <a:miter lim="800000"/>
            <a:headEnd/>
            <a:tailEnd/>
          </a:ln>
        </p:spPr>
      </p:pic>
      <p:graphicFrame>
        <p:nvGraphicFramePr>
          <p:cNvPr id="8" name="Object 2"/>
          <p:cNvGraphicFramePr>
            <a:graphicFrameLocks noChangeAspect="1"/>
          </p:cNvGraphicFramePr>
          <p:nvPr/>
        </p:nvGraphicFramePr>
        <p:xfrm>
          <a:off x="104775" y="1371600"/>
          <a:ext cx="4467225" cy="985838"/>
        </p:xfrm>
        <a:graphic>
          <a:graphicData uri="http://schemas.openxmlformats.org/presentationml/2006/ole">
            <mc:AlternateContent xmlns:mc="http://schemas.openxmlformats.org/markup-compatibility/2006">
              <mc:Choice xmlns:v="urn:schemas-microsoft-com:vml" Requires="v">
                <p:oleObj spid="_x0000_s227432" name="Equation" r:id="rId5" imgW="2361960" imgH="520560" progId="Equation.3">
                  <p:embed/>
                </p:oleObj>
              </mc:Choice>
              <mc:Fallback>
                <p:oleObj name="Equation" r:id="rId5" imgW="2361960" imgH="5205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775" y="1371600"/>
                        <a:ext cx="4467225" cy="985838"/>
                      </a:xfrm>
                      <a:prstGeom prst="rect">
                        <a:avLst/>
                      </a:prstGeom>
                      <a:noFill/>
                      <a:ln>
                        <a:noFill/>
                      </a:ln>
                      <a:effectLst/>
                      <a:extLst>
                        <a:ext uri="{909E8E84-426E-40DD-AFC4-6F175D3DCCD1}">
                          <a14:hiddenFill xmlns:a14="http://schemas.microsoft.com/office/drawing/2010/main">
                            <a:solidFill>
                              <a:srgbClr val="993366"/>
                            </a:solidFill>
                          </a14:hiddenFill>
                        </a:ex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3"/>
          <p:cNvGraphicFramePr>
            <a:graphicFrameLocks noChangeAspect="1"/>
          </p:cNvGraphicFramePr>
          <p:nvPr/>
        </p:nvGraphicFramePr>
        <p:xfrm>
          <a:off x="7543800" y="1219200"/>
          <a:ext cx="1101725" cy="812816"/>
        </p:xfrm>
        <a:graphic>
          <a:graphicData uri="http://schemas.openxmlformats.org/presentationml/2006/ole">
            <mc:AlternateContent xmlns:mc="http://schemas.openxmlformats.org/markup-compatibility/2006">
              <mc:Choice xmlns:v="urn:schemas-microsoft-com:vml" Requires="v">
                <p:oleObj spid="_x0000_s227433" name="Equation" r:id="rId7" imgW="723600" imgH="533160" progId="Equation.3">
                  <p:embed/>
                </p:oleObj>
              </mc:Choice>
              <mc:Fallback>
                <p:oleObj name="Equation" r:id="rId7" imgW="723600" imgH="53316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43800" y="1219200"/>
                        <a:ext cx="1101725" cy="812816"/>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4" name="Picture 2" descr="two_photon_diagram"/>
          <p:cNvPicPr>
            <a:picLocks noGrp="1" noChangeAspect="1" noChangeArrowheads="1"/>
          </p:cNvPicPr>
          <p:nvPr>
            <p:ph sz="quarter" idx="4294967295"/>
          </p:nvPr>
        </p:nvPicPr>
        <p:blipFill>
          <a:blip r:embed="rId9" cstate="print">
            <a:clrChange>
              <a:clrFrom>
                <a:srgbClr val="FFFFFF"/>
              </a:clrFrom>
              <a:clrTo>
                <a:srgbClr val="FFFFFF">
                  <a:alpha val="0"/>
                </a:srgbClr>
              </a:clrTo>
            </a:clrChange>
          </a:blip>
          <a:srcRect/>
          <a:stretch>
            <a:fillRect/>
          </a:stretch>
        </p:blipFill>
        <p:spPr>
          <a:xfrm>
            <a:off x="381000" y="2722069"/>
            <a:ext cx="3962400" cy="1316531"/>
          </a:xfrm>
          <a:noFill/>
        </p:spPr>
      </p:pic>
      <p:grpSp>
        <p:nvGrpSpPr>
          <p:cNvPr id="36" name="Group 35"/>
          <p:cNvGrpSpPr/>
          <p:nvPr/>
        </p:nvGrpSpPr>
        <p:grpSpPr>
          <a:xfrm>
            <a:off x="7696200" y="3352800"/>
            <a:ext cx="375616" cy="369332"/>
            <a:chOff x="7768259" y="3037920"/>
            <a:chExt cx="375616" cy="369332"/>
          </a:xfrm>
        </p:grpSpPr>
        <p:sp>
          <p:nvSpPr>
            <p:cNvPr id="52" name="TextBox 51"/>
            <p:cNvSpPr txBox="1"/>
            <p:nvPr/>
          </p:nvSpPr>
          <p:spPr>
            <a:xfrm>
              <a:off x="7768259" y="3037920"/>
              <a:ext cx="375616" cy="369332"/>
            </a:xfrm>
            <a:prstGeom prst="rect">
              <a:avLst/>
            </a:prstGeom>
            <a:noFill/>
          </p:spPr>
          <p:txBody>
            <a:bodyPr wrap="none" rtlCol="0">
              <a:spAutoFit/>
            </a:bodyPr>
            <a:lstStyle/>
            <a:p>
              <a:r>
                <a:rPr lang="en-US" dirty="0" err="1" smtClean="0">
                  <a:solidFill>
                    <a:srgbClr val="FF0000"/>
                  </a:solidFill>
                </a:rPr>
                <a:t>P</a:t>
              </a:r>
              <a:r>
                <a:rPr lang="en-US" baseline="-25000" dirty="0" err="1" smtClean="0">
                  <a:solidFill>
                    <a:srgbClr val="FF0000"/>
                  </a:solidFill>
                </a:rPr>
                <a:t>e</a:t>
              </a:r>
              <a:endParaRPr lang="en-US" baseline="-25000" dirty="0">
                <a:solidFill>
                  <a:srgbClr val="FF0000"/>
                </a:solidFill>
              </a:endParaRPr>
            </a:p>
          </p:txBody>
        </p:sp>
        <p:cxnSp>
          <p:nvCxnSpPr>
            <p:cNvPr id="21" name="Straight Arrow Connector 20"/>
            <p:cNvCxnSpPr/>
            <p:nvPr/>
          </p:nvCxnSpPr>
          <p:spPr>
            <a:xfrm>
              <a:off x="7839075" y="3124200"/>
              <a:ext cx="152400" cy="1588"/>
            </a:xfrm>
            <a:prstGeom prst="straightConnector1">
              <a:avLst/>
            </a:prstGeom>
            <a:ln>
              <a:solidFill>
                <a:srgbClr val="FF0000"/>
              </a:solidFill>
              <a:tailEnd type="arrow" w="sm" len="sm"/>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7923106" y="3657600"/>
            <a:ext cx="306494" cy="369332"/>
            <a:chOff x="7239000" y="1676400"/>
            <a:chExt cx="306494" cy="369332"/>
          </a:xfrm>
        </p:grpSpPr>
        <p:sp>
          <p:nvSpPr>
            <p:cNvPr id="35" name="TextBox 34"/>
            <p:cNvSpPr txBox="1"/>
            <p:nvPr/>
          </p:nvSpPr>
          <p:spPr>
            <a:xfrm>
              <a:off x="7239000" y="1676400"/>
              <a:ext cx="306494" cy="369332"/>
            </a:xfrm>
            <a:prstGeom prst="rect">
              <a:avLst/>
            </a:prstGeom>
            <a:noFill/>
          </p:spPr>
          <p:txBody>
            <a:bodyPr wrap="square" rtlCol="0">
              <a:spAutoFit/>
            </a:bodyPr>
            <a:lstStyle/>
            <a:p>
              <a:r>
                <a:rPr lang="en-US" dirty="0" smtClean="0"/>
                <a:t>n</a:t>
              </a:r>
              <a:endParaRPr lang="en-US" dirty="0"/>
            </a:p>
          </p:txBody>
        </p:sp>
        <p:sp>
          <p:nvSpPr>
            <p:cNvPr id="37" name="TextBox 36"/>
            <p:cNvSpPr txBox="1"/>
            <p:nvPr/>
          </p:nvSpPr>
          <p:spPr>
            <a:xfrm>
              <a:off x="7239000" y="1676400"/>
              <a:ext cx="276038" cy="369332"/>
            </a:xfrm>
            <a:prstGeom prst="rect">
              <a:avLst/>
            </a:prstGeom>
            <a:noFill/>
          </p:spPr>
          <p:txBody>
            <a:bodyPr wrap="square" rtlCol="0">
              <a:spAutoFit/>
            </a:bodyPr>
            <a:lstStyle/>
            <a:p>
              <a:r>
                <a:rPr lang="en-US" dirty="0" smtClean="0"/>
                <a:t>ˆ</a:t>
              </a:r>
              <a:endParaRPr lang="en-US" dirty="0"/>
            </a:p>
          </p:txBody>
        </p:sp>
      </p:grpSp>
      <p:sp>
        <p:nvSpPr>
          <p:cNvPr id="42" name="Flowchart: Summing Junction 41"/>
          <p:cNvSpPr/>
          <p:nvPr/>
        </p:nvSpPr>
        <p:spPr>
          <a:xfrm>
            <a:off x="7784592" y="3992086"/>
            <a:ext cx="228600" cy="228600"/>
          </a:xfrm>
          <a:prstGeom prst="flowChartSummingJunct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43" name="Object 11"/>
          <p:cNvGraphicFramePr>
            <a:graphicFrameLocks noChangeAspect="1"/>
          </p:cNvGraphicFramePr>
          <p:nvPr/>
        </p:nvGraphicFramePr>
        <p:xfrm>
          <a:off x="6553200" y="4021216"/>
          <a:ext cx="590550" cy="285750"/>
        </p:xfrm>
        <a:graphic>
          <a:graphicData uri="http://schemas.openxmlformats.org/presentationml/2006/ole">
            <mc:AlternateContent xmlns:mc="http://schemas.openxmlformats.org/markup-compatibility/2006">
              <mc:Choice xmlns:v="urn:schemas-microsoft-com:vml" Requires="v">
                <p:oleObj spid="_x0000_s227434" name="Equation" r:id="rId10" imgW="419040" imgH="203040" progId="Equation.3">
                  <p:embed/>
                </p:oleObj>
              </mc:Choice>
              <mc:Fallback>
                <p:oleObj name="Equation" r:id="rId10" imgW="419040" imgH="20304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53200" y="4021216"/>
                        <a:ext cx="590550" cy="285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5" name="Arc 44"/>
          <p:cNvSpPr/>
          <p:nvPr/>
        </p:nvSpPr>
        <p:spPr>
          <a:xfrm flipH="1">
            <a:off x="6791325" y="3534886"/>
            <a:ext cx="762000" cy="848280"/>
          </a:xfrm>
          <a:prstGeom prst="arc">
            <a:avLst/>
          </a:prstGeom>
          <a:ln>
            <a:solidFill>
              <a:schemeClr val="tx1">
                <a:lumMod val="85000"/>
                <a:lumOff val="15000"/>
              </a:schemeClr>
            </a:solidFill>
            <a:head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nvGrpSpPr>
          <p:cNvPr id="34" name="Group 33"/>
          <p:cNvGrpSpPr/>
          <p:nvPr/>
        </p:nvGrpSpPr>
        <p:grpSpPr>
          <a:xfrm>
            <a:off x="7086600" y="3733800"/>
            <a:ext cx="416076" cy="369332"/>
            <a:chOff x="7762875" y="3440668"/>
            <a:chExt cx="416076" cy="369332"/>
          </a:xfrm>
        </p:grpSpPr>
        <p:sp>
          <p:nvSpPr>
            <p:cNvPr id="22" name="TextBox 21"/>
            <p:cNvSpPr txBox="1"/>
            <p:nvPr/>
          </p:nvSpPr>
          <p:spPr>
            <a:xfrm>
              <a:off x="7762875" y="3440668"/>
              <a:ext cx="416076" cy="369332"/>
            </a:xfrm>
            <a:prstGeom prst="rect">
              <a:avLst/>
            </a:prstGeom>
            <a:noFill/>
          </p:spPr>
          <p:txBody>
            <a:bodyPr wrap="none" rtlCol="0">
              <a:spAutoFit/>
            </a:bodyPr>
            <a:lstStyle/>
            <a:p>
              <a:r>
                <a:rPr lang="en-US" dirty="0" err="1" smtClean="0">
                  <a:solidFill>
                    <a:srgbClr val="0000FF"/>
                  </a:solidFill>
                </a:rPr>
                <a:t>k</a:t>
              </a:r>
              <a:r>
                <a:rPr lang="en-US" baseline="-25000" dirty="0" err="1" smtClean="0">
                  <a:solidFill>
                    <a:srgbClr val="0000FF"/>
                  </a:solidFill>
                </a:rPr>
                <a:t>e</a:t>
              </a:r>
              <a:r>
                <a:rPr lang="en-US" dirty="0" smtClean="0">
                  <a:solidFill>
                    <a:srgbClr val="0000FF"/>
                  </a:solidFill>
                </a:rPr>
                <a:t>’</a:t>
              </a:r>
              <a:endParaRPr lang="en-US" dirty="0">
                <a:solidFill>
                  <a:srgbClr val="0000FF"/>
                </a:solidFill>
              </a:endParaRPr>
            </a:p>
          </p:txBody>
        </p:sp>
        <p:cxnSp>
          <p:nvCxnSpPr>
            <p:cNvPr id="54" name="Straight Arrow Connector 53"/>
            <p:cNvCxnSpPr/>
            <p:nvPr/>
          </p:nvCxnSpPr>
          <p:spPr>
            <a:xfrm>
              <a:off x="7839075" y="3505200"/>
              <a:ext cx="152400" cy="1588"/>
            </a:xfrm>
            <a:prstGeom prst="straightConnector1">
              <a:avLst/>
            </a:prstGeom>
            <a:ln>
              <a:solidFill>
                <a:srgbClr val="0000FF"/>
              </a:solidFill>
              <a:tailEnd type="arrow" w="sm" len="sm"/>
            </a:ln>
          </p:spPr>
          <p:style>
            <a:lnRef idx="1">
              <a:schemeClr val="accent1"/>
            </a:lnRef>
            <a:fillRef idx="0">
              <a:schemeClr val="accent1"/>
            </a:fillRef>
            <a:effectRef idx="0">
              <a:schemeClr val="accent1"/>
            </a:effectRef>
            <a:fontRef idx="minor">
              <a:schemeClr val="tx1"/>
            </a:fontRef>
          </p:style>
        </p:cxnSp>
      </p:grpSp>
      <p:cxnSp>
        <p:nvCxnSpPr>
          <p:cNvPr id="55" name="Straight Arrow Connector 54"/>
          <p:cNvCxnSpPr/>
          <p:nvPr/>
        </p:nvCxnSpPr>
        <p:spPr>
          <a:xfrm flipH="1">
            <a:off x="7172325" y="4127134"/>
            <a:ext cx="715899"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5400000">
            <a:off x="7738872" y="4266406"/>
            <a:ext cx="3048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itle 1"/>
          <p:cNvSpPr txBox="1">
            <a:spLocks/>
          </p:cNvSpPr>
          <p:nvPr/>
        </p:nvSpPr>
        <p:spPr>
          <a:xfrm>
            <a:off x="45720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Transverse Asymmetry</a:t>
            </a:r>
          </a:p>
        </p:txBody>
      </p:sp>
      <p:sp>
        <p:nvSpPr>
          <p:cNvPr id="28" name="TextBox 29"/>
          <p:cNvSpPr txBox="1">
            <a:spLocks noChangeArrowheads="1"/>
          </p:cNvSpPr>
          <p:nvPr/>
        </p:nvSpPr>
        <p:spPr bwMode="auto">
          <a:xfrm>
            <a:off x="4876800" y="5181600"/>
            <a:ext cx="3886200" cy="1354217"/>
          </a:xfrm>
          <a:prstGeom prst="rect">
            <a:avLst/>
          </a:prstGeom>
          <a:noFill/>
          <a:ln w="9525">
            <a:noFill/>
            <a:miter lim="800000"/>
            <a:headEnd/>
            <a:tailEnd/>
          </a:ln>
        </p:spPr>
        <p:txBody>
          <a:bodyPr wrap="square">
            <a:spAutoFit/>
          </a:bodyPr>
          <a:lstStyle/>
          <a:p>
            <a:pPr>
              <a:buFont typeface="Arial" charset="0"/>
              <a:buChar char="•"/>
            </a:pPr>
            <a:r>
              <a:rPr lang="en-US" dirty="0">
                <a:cs typeface="Arial" charset="0"/>
              </a:rPr>
              <a:t>   </a:t>
            </a:r>
            <a:r>
              <a:rPr lang="en-US" dirty="0" smtClean="0">
                <a:cs typeface="Arial" charset="0"/>
              </a:rPr>
              <a:t>Surprisingly small A</a:t>
            </a:r>
            <a:r>
              <a:rPr lang="en-US" baseline="-25000" dirty="0" smtClean="0">
                <a:cs typeface="Arial" charset="0"/>
              </a:rPr>
              <a:t>T</a:t>
            </a:r>
            <a:r>
              <a:rPr lang="en-US" dirty="0" smtClean="0">
                <a:cs typeface="Arial" charset="0"/>
              </a:rPr>
              <a:t> for </a:t>
            </a:r>
            <a:r>
              <a:rPr lang="en-US" baseline="30000" dirty="0" smtClean="0">
                <a:cs typeface="Arial" charset="0"/>
              </a:rPr>
              <a:t>208</a:t>
            </a:r>
            <a:r>
              <a:rPr lang="en-US" dirty="0" smtClean="0">
                <a:cs typeface="Arial" charset="0"/>
              </a:rPr>
              <a:t>Pb</a:t>
            </a:r>
          </a:p>
          <a:p>
            <a:pPr>
              <a:spcBef>
                <a:spcPts val="1200"/>
              </a:spcBef>
              <a:buFont typeface="Arial" charset="0"/>
              <a:buChar char="•"/>
            </a:pPr>
            <a:r>
              <a:rPr lang="en-US" dirty="0" smtClean="0">
                <a:cs typeface="Arial" charset="0"/>
              </a:rPr>
              <a:t>   A</a:t>
            </a:r>
            <a:r>
              <a:rPr lang="en-US" baseline="-25000" dirty="0" smtClean="0">
                <a:cs typeface="Arial" charset="0"/>
              </a:rPr>
              <a:t>T</a:t>
            </a:r>
            <a:r>
              <a:rPr lang="en-US" dirty="0">
                <a:cs typeface="Arial" charset="0"/>
              </a:rPr>
              <a:t> </a:t>
            </a:r>
            <a:r>
              <a:rPr lang="en-US" dirty="0" smtClean="0">
                <a:cs typeface="Arial" charset="0"/>
              </a:rPr>
              <a:t>for </a:t>
            </a:r>
            <a:r>
              <a:rPr lang="en-US" baseline="30000" dirty="0" smtClean="0">
                <a:cs typeface="Arial" charset="0"/>
              </a:rPr>
              <a:t>12</a:t>
            </a:r>
            <a:r>
              <a:rPr lang="en-US" dirty="0" smtClean="0">
                <a:cs typeface="Arial" charset="0"/>
              </a:rPr>
              <a:t>C  qualitatively consistent </a:t>
            </a:r>
          </a:p>
          <a:p>
            <a:r>
              <a:rPr lang="en-US" dirty="0" smtClean="0">
                <a:cs typeface="Arial" charset="0"/>
              </a:rPr>
              <a:t>    with </a:t>
            </a:r>
            <a:r>
              <a:rPr lang="en-US" baseline="30000" dirty="0">
                <a:cs typeface="Arial" charset="0"/>
              </a:rPr>
              <a:t>4</a:t>
            </a:r>
            <a:r>
              <a:rPr lang="en-US" dirty="0">
                <a:cs typeface="Arial" charset="0"/>
              </a:rPr>
              <a:t>He and </a:t>
            </a:r>
            <a:r>
              <a:rPr lang="en-US" dirty="0" smtClean="0">
                <a:cs typeface="Arial" charset="0"/>
              </a:rPr>
              <a:t>available calculations   </a:t>
            </a:r>
          </a:p>
          <a:p>
            <a:r>
              <a:rPr lang="en-US" dirty="0" smtClean="0">
                <a:cs typeface="Arial" charset="0"/>
              </a:rPr>
              <a:t>                           </a:t>
            </a:r>
            <a:r>
              <a:rPr lang="en-US" sz="1000" dirty="0" smtClean="0">
                <a:cs typeface="Arial" charset="0"/>
              </a:rPr>
              <a:t>(</a:t>
            </a:r>
            <a:r>
              <a:rPr lang="en-US" sz="1000" dirty="0">
                <a:cs typeface="Arial" charset="0"/>
              </a:rPr>
              <a:t>1) </a:t>
            </a:r>
            <a:r>
              <a:rPr lang="en-US" sz="1000" dirty="0" err="1">
                <a:cs typeface="Arial" charset="0"/>
              </a:rPr>
              <a:t>Afanasev</a:t>
            </a:r>
            <a:r>
              <a:rPr lang="en-US" sz="1000" dirty="0">
                <a:cs typeface="Arial" charset="0"/>
              </a:rPr>
              <a:t> ;  (2) </a:t>
            </a:r>
            <a:r>
              <a:rPr lang="en-US" sz="1000" dirty="0" err="1">
                <a:cs typeface="Arial" charset="0"/>
              </a:rPr>
              <a:t>Gorchtein</a:t>
            </a:r>
            <a:r>
              <a:rPr lang="en-US" sz="1000" dirty="0">
                <a:cs typeface="Arial" charset="0"/>
              </a:rPr>
              <a:t> &amp; Horowitz</a:t>
            </a:r>
          </a:p>
        </p:txBody>
      </p:sp>
      <p:sp>
        <p:nvSpPr>
          <p:cNvPr id="39" name="TextBox 38"/>
          <p:cNvSpPr txBox="1"/>
          <p:nvPr/>
        </p:nvSpPr>
        <p:spPr>
          <a:xfrm>
            <a:off x="6781800" y="4267200"/>
            <a:ext cx="654538" cy="369332"/>
          </a:xfrm>
          <a:prstGeom prst="rect">
            <a:avLst/>
          </a:prstGeom>
          <a:noFill/>
        </p:spPr>
        <p:txBody>
          <a:bodyPr wrap="none" rtlCol="0">
            <a:spAutoFit/>
          </a:bodyPr>
          <a:lstStyle/>
          <a:p>
            <a:r>
              <a:rPr lang="en-US" dirty="0" smtClean="0"/>
              <a:t>LHRS</a:t>
            </a:r>
            <a:endParaRPr lang="en-US" dirty="0"/>
          </a:p>
        </p:txBody>
      </p:sp>
      <p:sp>
        <p:nvSpPr>
          <p:cNvPr id="40" name="TextBox 39"/>
          <p:cNvSpPr txBox="1"/>
          <p:nvPr/>
        </p:nvSpPr>
        <p:spPr>
          <a:xfrm>
            <a:off x="8386010" y="4278868"/>
            <a:ext cx="681790" cy="369332"/>
          </a:xfrm>
          <a:prstGeom prst="rect">
            <a:avLst/>
          </a:prstGeom>
          <a:noFill/>
        </p:spPr>
        <p:txBody>
          <a:bodyPr wrap="none" rtlCol="0">
            <a:spAutoFit/>
          </a:bodyPr>
          <a:lstStyle/>
          <a:p>
            <a:r>
              <a:rPr lang="en-US" dirty="0" smtClean="0"/>
              <a:t>RHRS</a:t>
            </a:r>
            <a:endParaRPr lang="en-US" dirty="0"/>
          </a:p>
        </p:txBody>
      </p:sp>
      <p:grpSp>
        <p:nvGrpSpPr>
          <p:cNvPr id="41" name="Group 40"/>
          <p:cNvGrpSpPr/>
          <p:nvPr/>
        </p:nvGrpSpPr>
        <p:grpSpPr>
          <a:xfrm>
            <a:off x="7924800" y="4191000"/>
            <a:ext cx="306494" cy="369332"/>
            <a:chOff x="7239000" y="1676400"/>
            <a:chExt cx="306494" cy="369332"/>
          </a:xfrm>
        </p:grpSpPr>
        <p:sp>
          <p:nvSpPr>
            <p:cNvPr id="44" name="TextBox 43"/>
            <p:cNvSpPr txBox="1"/>
            <p:nvPr/>
          </p:nvSpPr>
          <p:spPr>
            <a:xfrm>
              <a:off x="7239000" y="1676400"/>
              <a:ext cx="306494" cy="369332"/>
            </a:xfrm>
            <a:prstGeom prst="rect">
              <a:avLst/>
            </a:prstGeom>
            <a:noFill/>
          </p:spPr>
          <p:txBody>
            <a:bodyPr wrap="square" rtlCol="0">
              <a:spAutoFit/>
            </a:bodyPr>
            <a:lstStyle/>
            <a:p>
              <a:r>
                <a:rPr lang="en-US" dirty="0" smtClean="0"/>
                <a:t>n</a:t>
              </a:r>
              <a:endParaRPr lang="en-US" dirty="0"/>
            </a:p>
          </p:txBody>
        </p:sp>
        <p:sp>
          <p:nvSpPr>
            <p:cNvPr id="46" name="TextBox 45"/>
            <p:cNvSpPr txBox="1"/>
            <p:nvPr/>
          </p:nvSpPr>
          <p:spPr>
            <a:xfrm>
              <a:off x="7239000" y="1676400"/>
              <a:ext cx="276038" cy="369332"/>
            </a:xfrm>
            <a:prstGeom prst="rect">
              <a:avLst/>
            </a:prstGeom>
            <a:noFill/>
          </p:spPr>
          <p:txBody>
            <a:bodyPr wrap="square" rtlCol="0">
              <a:spAutoFit/>
            </a:bodyPr>
            <a:lstStyle/>
            <a:p>
              <a:r>
                <a:rPr lang="en-US" dirty="0" smtClean="0"/>
                <a:t>ˆ</a:t>
              </a:r>
              <a:endParaRPr lang="en-US" dirty="0"/>
            </a:p>
          </p:txBody>
        </p:sp>
      </p:grpSp>
      <p:grpSp>
        <p:nvGrpSpPr>
          <p:cNvPr id="47" name="Group 46"/>
          <p:cNvGrpSpPr/>
          <p:nvPr/>
        </p:nvGrpSpPr>
        <p:grpSpPr>
          <a:xfrm>
            <a:off x="8229600" y="3722132"/>
            <a:ext cx="416076" cy="369332"/>
            <a:chOff x="7762875" y="3440668"/>
            <a:chExt cx="416076" cy="369332"/>
          </a:xfrm>
        </p:grpSpPr>
        <p:sp>
          <p:nvSpPr>
            <p:cNvPr id="48" name="TextBox 47"/>
            <p:cNvSpPr txBox="1"/>
            <p:nvPr/>
          </p:nvSpPr>
          <p:spPr>
            <a:xfrm>
              <a:off x="7762875" y="3440668"/>
              <a:ext cx="416076" cy="369332"/>
            </a:xfrm>
            <a:prstGeom prst="rect">
              <a:avLst/>
            </a:prstGeom>
            <a:noFill/>
          </p:spPr>
          <p:txBody>
            <a:bodyPr wrap="none" rtlCol="0">
              <a:spAutoFit/>
            </a:bodyPr>
            <a:lstStyle/>
            <a:p>
              <a:r>
                <a:rPr lang="en-US" dirty="0" err="1" smtClean="0">
                  <a:solidFill>
                    <a:srgbClr val="0000FF"/>
                  </a:solidFill>
                </a:rPr>
                <a:t>k</a:t>
              </a:r>
              <a:r>
                <a:rPr lang="en-US" baseline="-25000" dirty="0" err="1" smtClean="0">
                  <a:solidFill>
                    <a:srgbClr val="0000FF"/>
                  </a:solidFill>
                </a:rPr>
                <a:t>e</a:t>
              </a:r>
              <a:r>
                <a:rPr lang="en-US" dirty="0" smtClean="0">
                  <a:solidFill>
                    <a:srgbClr val="0000FF"/>
                  </a:solidFill>
                </a:rPr>
                <a:t>’</a:t>
              </a:r>
              <a:endParaRPr lang="en-US" dirty="0">
                <a:solidFill>
                  <a:srgbClr val="0000FF"/>
                </a:solidFill>
              </a:endParaRPr>
            </a:p>
          </p:txBody>
        </p:sp>
        <p:cxnSp>
          <p:nvCxnSpPr>
            <p:cNvPr id="49" name="Straight Arrow Connector 48"/>
            <p:cNvCxnSpPr/>
            <p:nvPr/>
          </p:nvCxnSpPr>
          <p:spPr>
            <a:xfrm>
              <a:off x="7839075" y="3505200"/>
              <a:ext cx="152400" cy="1588"/>
            </a:xfrm>
            <a:prstGeom prst="straightConnector1">
              <a:avLst/>
            </a:prstGeom>
            <a:ln>
              <a:solidFill>
                <a:srgbClr val="0000FF"/>
              </a:solidFill>
              <a:tailEnd type="arrow" w="sm" len="sm"/>
            </a:ln>
          </p:spPr>
          <p:style>
            <a:lnRef idx="1">
              <a:schemeClr val="accent1"/>
            </a:lnRef>
            <a:fillRef idx="0">
              <a:schemeClr val="accent1"/>
            </a:fillRef>
            <a:effectRef idx="0">
              <a:schemeClr val="accent1"/>
            </a:effectRef>
            <a:fontRef idx="minor">
              <a:schemeClr val="tx1"/>
            </a:fontRef>
          </p:style>
        </p:cxnSp>
      </p:grpSp>
      <p:sp>
        <p:nvSpPr>
          <p:cNvPr id="53" name="TextBox 52"/>
          <p:cNvSpPr txBox="1"/>
          <p:nvPr/>
        </p:nvSpPr>
        <p:spPr>
          <a:xfrm>
            <a:off x="0" y="4724400"/>
            <a:ext cx="4555158" cy="369332"/>
          </a:xfrm>
          <a:prstGeom prst="rect">
            <a:avLst/>
          </a:prstGeom>
          <a:noFill/>
        </p:spPr>
        <p:txBody>
          <a:bodyPr wrap="none" rtlCol="0">
            <a:spAutoFit/>
          </a:bodyPr>
          <a:lstStyle/>
          <a:p>
            <a:r>
              <a:rPr lang="en-US" dirty="0" smtClean="0"/>
              <a:t>Also an interesting independent physics result:</a:t>
            </a:r>
            <a:endParaRPr lang="en-US" dirty="0"/>
          </a:p>
        </p:txBody>
      </p:sp>
      <p:pic>
        <p:nvPicPr>
          <p:cNvPr id="72" name="Picture 71" descr="preliminary_PREx_trans.png"/>
          <p:cNvPicPr>
            <a:picLocks noChangeAspect="1"/>
          </p:cNvPicPr>
          <p:nvPr/>
        </p:nvPicPr>
        <p:blipFill>
          <a:blip r:embed="rId12" cstate="print"/>
          <a:stretch>
            <a:fillRect/>
          </a:stretch>
        </p:blipFill>
        <p:spPr>
          <a:xfrm>
            <a:off x="381000" y="4648200"/>
            <a:ext cx="3925500" cy="1968845"/>
          </a:xfrm>
          <a:prstGeom prst="rect">
            <a:avLst/>
          </a:prstGeom>
        </p:spPr>
      </p:pic>
      <p:sp>
        <p:nvSpPr>
          <p:cNvPr id="2" name="Footer Placeholder 1"/>
          <p:cNvSpPr>
            <a:spLocks noGrp="1"/>
          </p:cNvSpPr>
          <p:nvPr>
            <p:ph type="ftr" sz="quarter" idx="10"/>
          </p:nvPr>
        </p:nvSpPr>
        <p:spPr/>
        <p:txBody>
          <a:bodyPr/>
          <a:lstStyle/>
          <a:p>
            <a:pPr>
              <a:defRPr/>
            </a:pPr>
            <a:r>
              <a:rPr lang="nn-NO" smtClean="0"/>
              <a:t>HUGS</a:t>
            </a:r>
            <a:endParaRPr lang="en-US" dirty="0"/>
          </a:p>
        </p:txBody>
      </p:sp>
      <p:sp>
        <p:nvSpPr>
          <p:cNvPr id="4" name="Slide Number Placeholder 3"/>
          <p:cNvSpPr>
            <a:spLocks noGrp="1"/>
          </p:cNvSpPr>
          <p:nvPr>
            <p:ph type="sldNum" sz="quarter" idx="11"/>
          </p:nvPr>
        </p:nvSpPr>
        <p:spPr/>
        <p:txBody>
          <a:bodyPr/>
          <a:lstStyle/>
          <a:p>
            <a:pPr>
              <a:defRPr/>
            </a:pPr>
            <a:fld id="{79E6D6A2-7172-47AD-9691-89176F16E891}" type="slidenum">
              <a:rPr lang="en-US" smtClean="0">
                <a:solidFill>
                  <a:prstClr val="black"/>
                </a:solidFill>
              </a:rPr>
              <a:pPr>
                <a:defRPr/>
              </a:pPr>
              <a:t>26</a:t>
            </a:fld>
            <a:endParaRPr lang="en-US">
              <a:solidFill>
                <a:prstClr val="black"/>
              </a:solidFill>
            </a:endParaRPr>
          </a:p>
        </p:txBody>
      </p:sp>
    </p:spTree>
    <p:extLst>
      <p:ext uri="{BB962C8B-B14F-4D97-AF65-F5344CB8AC3E}">
        <p14:creationId xmlns:p14="http://schemas.microsoft.com/office/powerpoint/2010/main" val="164890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5"/>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56"/>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9"/>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38"/>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34"/>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Transverse Asymmetries</a:t>
            </a:r>
            <a:endParaRPr lang="en-CA" dirty="0"/>
          </a:p>
        </p:txBody>
      </p:sp>
      <p:pic>
        <p:nvPicPr>
          <p:cNvPr id="4" name="Picture 3"/>
          <p:cNvPicPr>
            <a:picLocks noChangeAspect="1"/>
          </p:cNvPicPr>
          <p:nvPr/>
        </p:nvPicPr>
        <p:blipFill>
          <a:blip r:embed="rId2"/>
          <a:stretch>
            <a:fillRect/>
          </a:stretch>
        </p:blipFill>
        <p:spPr>
          <a:xfrm>
            <a:off x="914400" y="914400"/>
            <a:ext cx="6553200" cy="5258256"/>
          </a:xfrm>
          <a:prstGeom prst="rect">
            <a:avLst/>
          </a:prstGeom>
        </p:spPr>
      </p:pic>
      <p:sp>
        <p:nvSpPr>
          <p:cNvPr id="2" name="Footer Placeholder 1"/>
          <p:cNvSpPr>
            <a:spLocks noGrp="1"/>
          </p:cNvSpPr>
          <p:nvPr>
            <p:ph type="ftr" sz="quarter" idx="10"/>
          </p:nvPr>
        </p:nvSpPr>
        <p:spPr/>
        <p:txBody>
          <a:bodyPr/>
          <a:lstStyle/>
          <a:p>
            <a:pPr>
              <a:defRPr/>
            </a:pPr>
            <a:r>
              <a:rPr lang="nn-NO" smtClean="0"/>
              <a:t>HUGS</a:t>
            </a:r>
            <a:endParaRPr lang="en-US" dirty="0"/>
          </a:p>
        </p:txBody>
      </p:sp>
      <p:sp>
        <p:nvSpPr>
          <p:cNvPr id="6" name="Slide Number Placeholder 5"/>
          <p:cNvSpPr>
            <a:spLocks noGrp="1"/>
          </p:cNvSpPr>
          <p:nvPr>
            <p:ph type="sldNum" sz="quarter" idx="11"/>
          </p:nvPr>
        </p:nvSpPr>
        <p:spPr/>
        <p:txBody>
          <a:bodyPr/>
          <a:lstStyle/>
          <a:p>
            <a:pPr>
              <a:defRPr/>
            </a:pPr>
            <a:fld id="{79E6D6A2-7172-47AD-9691-89176F16E891}" type="slidenum">
              <a:rPr lang="en-US" smtClean="0">
                <a:solidFill>
                  <a:prstClr val="black"/>
                </a:solidFill>
              </a:rPr>
              <a:pPr>
                <a:defRPr/>
              </a:pPr>
              <a:t>27</a:t>
            </a:fld>
            <a:endParaRPr lang="en-US">
              <a:solidFill>
                <a:prstClr val="black"/>
              </a:solidFill>
            </a:endParaRPr>
          </a:p>
        </p:txBody>
      </p:sp>
    </p:spTree>
    <p:extLst>
      <p:ext uri="{BB962C8B-B14F-4D97-AF65-F5344CB8AC3E}">
        <p14:creationId xmlns:p14="http://schemas.microsoft.com/office/powerpoint/2010/main" val="4115555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CA"/>
          </a:p>
        </p:txBody>
      </p:sp>
      <p:sp>
        <p:nvSpPr>
          <p:cNvPr id="2" name="Date Placeholder 1"/>
          <p:cNvSpPr>
            <a:spLocks noGrp="1"/>
          </p:cNvSpPr>
          <p:nvPr>
            <p:ph type="dt" sz="half" idx="10"/>
          </p:nvPr>
        </p:nvSpPr>
        <p:spPr/>
        <p:txBody>
          <a:bodyPr/>
          <a:lstStyle/>
          <a:p>
            <a:r>
              <a:rPr lang="en-US" smtClean="0"/>
              <a:t>June 1-19, 2015</a:t>
            </a:r>
            <a:endParaRPr lang="en-US"/>
          </a:p>
        </p:txBody>
      </p:sp>
      <p:sp>
        <p:nvSpPr>
          <p:cNvPr id="3" name="Footer Placeholder 2"/>
          <p:cNvSpPr>
            <a:spLocks noGrp="1"/>
          </p:cNvSpPr>
          <p:nvPr>
            <p:ph type="ftr" sz="quarter" idx="11"/>
          </p:nvPr>
        </p:nvSpPr>
        <p:spPr/>
        <p:txBody>
          <a:bodyPr/>
          <a:lstStyle/>
          <a:p>
            <a:r>
              <a:rPr lang="en-US" smtClean="0"/>
              <a:t>HUGS</a:t>
            </a:r>
            <a:endParaRPr lang="en-US"/>
          </a:p>
        </p:txBody>
      </p:sp>
      <p:pic>
        <p:nvPicPr>
          <p:cNvPr id="63490" name="Content Placeholder 4" descr="Thin_Pb.gif"/>
          <p:cNvPicPr>
            <a:picLocks noGrp="1" noChangeAspect="1"/>
          </p:cNvPicPr>
          <p:nvPr>
            <p:ph sz="half" idx="4294967295"/>
          </p:nvPr>
        </p:nvPicPr>
        <p:blipFill>
          <a:blip r:embed="rId4" cstate="print"/>
          <a:srcRect/>
          <a:stretch>
            <a:fillRect/>
          </a:stretch>
        </p:blipFill>
        <p:spPr>
          <a:xfrm>
            <a:off x="4816475" y="3962400"/>
            <a:ext cx="4327525" cy="2133600"/>
          </a:xfrm>
          <a:prstGeom prst="rect">
            <a:avLst/>
          </a:prstGeom>
          <a:ln>
            <a:noFill/>
          </a:ln>
          <a:effectLst>
            <a:outerShdw blurRad="292100" dist="139700" dir="2700000" algn="tl" rotWithShape="0">
              <a:srgbClr val="333333">
                <a:alpha val="65000"/>
              </a:srgbClr>
            </a:outerShdw>
          </a:effectLst>
        </p:spPr>
      </p:pic>
      <p:pic>
        <p:nvPicPr>
          <p:cNvPr id="63492" name="Picture 3" descr="arms2"/>
          <p:cNvPicPr>
            <a:picLocks noGrp="1" noChangeAspect="1" noChangeArrowheads="1"/>
          </p:cNvPicPr>
          <p:nvPr>
            <p:ph sz="half" idx="4294967295"/>
          </p:nvPr>
        </p:nvPicPr>
        <p:blipFill>
          <a:blip r:embed="rId5" cstate="print">
            <a:clrChange>
              <a:clrFrom>
                <a:srgbClr val="AED8FF"/>
              </a:clrFrom>
              <a:clrTo>
                <a:srgbClr val="AED8FF">
                  <a:alpha val="0"/>
                </a:srgbClr>
              </a:clrTo>
            </a:clrChange>
          </a:blip>
          <a:srcRect/>
          <a:stretch>
            <a:fillRect/>
          </a:stretch>
        </p:blipFill>
        <p:spPr>
          <a:xfrm>
            <a:off x="0" y="914400"/>
            <a:ext cx="3276600" cy="2184400"/>
          </a:xfrm>
          <a:noFill/>
        </p:spPr>
      </p:pic>
      <p:sp>
        <p:nvSpPr>
          <p:cNvPr id="63493" name="AutoShape 4"/>
          <p:cNvSpPr>
            <a:spLocks noChangeArrowheads="1"/>
          </p:cNvSpPr>
          <p:nvPr/>
        </p:nvSpPr>
        <p:spPr bwMode="auto">
          <a:xfrm rot="8701133">
            <a:off x="2374900" y="3695700"/>
            <a:ext cx="1752600" cy="1371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ln>
            <a:headEnd/>
            <a:tailEnd/>
          </a:ln>
        </p:spPr>
        <p:style>
          <a:lnRef idx="0">
            <a:schemeClr val="accent1"/>
          </a:lnRef>
          <a:fillRef idx="1001">
            <a:schemeClr val="lt1"/>
          </a:fillRef>
          <a:effectRef idx="3">
            <a:schemeClr val="accent1"/>
          </a:effectRef>
          <a:fontRef idx="minor">
            <a:schemeClr val="lt1"/>
          </a:fontRef>
        </p:style>
        <p:txBody>
          <a:bodyPr wrap="none" anchor="ctr"/>
          <a:lstStyle/>
          <a:p>
            <a:endParaRPr lang="en-US"/>
          </a:p>
        </p:txBody>
      </p:sp>
      <p:sp>
        <p:nvSpPr>
          <p:cNvPr id="63494" name="Rectangle 5"/>
          <p:cNvSpPr>
            <a:spLocks noChangeArrowheads="1"/>
          </p:cNvSpPr>
          <p:nvPr/>
        </p:nvSpPr>
        <p:spPr bwMode="auto">
          <a:xfrm>
            <a:off x="1689100" y="4152900"/>
            <a:ext cx="685800" cy="1295400"/>
          </a:xfrm>
          <a:prstGeom prst="rect">
            <a:avLst/>
          </a:prstGeom>
          <a:ln>
            <a:headEnd/>
            <a:tailEnd/>
          </a:ln>
        </p:spPr>
        <p:style>
          <a:lnRef idx="0">
            <a:schemeClr val="accent1"/>
          </a:lnRef>
          <a:fillRef idx="1001">
            <a:schemeClr val="lt1"/>
          </a:fillRef>
          <a:effectRef idx="3">
            <a:schemeClr val="accent1"/>
          </a:effectRef>
          <a:fontRef idx="minor">
            <a:schemeClr val="lt1"/>
          </a:fontRef>
        </p:style>
        <p:txBody>
          <a:bodyPr wrap="none" anchor="ctr"/>
          <a:lstStyle/>
          <a:p>
            <a:endParaRPr lang="en-US"/>
          </a:p>
        </p:txBody>
      </p:sp>
      <p:sp>
        <p:nvSpPr>
          <p:cNvPr id="63495" name="Rectangle 6"/>
          <p:cNvSpPr>
            <a:spLocks noChangeArrowheads="1"/>
          </p:cNvSpPr>
          <p:nvPr/>
        </p:nvSpPr>
        <p:spPr bwMode="auto">
          <a:xfrm rot="-3117177">
            <a:off x="3746500" y="2933700"/>
            <a:ext cx="533400" cy="1295400"/>
          </a:xfrm>
          <a:prstGeom prst="rect">
            <a:avLst/>
          </a:prstGeom>
          <a:ln>
            <a:headEnd/>
            <a:tailEnd/>
          </a:ln>
        </p:spPr>
        <p:style>
          <a:lnRef idx="0">
            <a:schemeClr val="accent1"/>
          </a:lnRef>
          <a:fillRef idx="1001">
            <a:schemeClr val="lt1"/>
          </a:fillRef>
          <a:effectRef idx="3">
            <a:schemeClr val="accent1"/>
          </a:effectRef>
          <a:fontRef idx="minor">
            <a:schemeClr val="lt1"/>
          </a:fontRef>
        </p:style>
        <p:txBody>
          <a:bodyPr wrap="none" anchor="ctr"/>
          <a:lstStyle/>
          <a:p>
            <a:endParaRPr lang="en-US"/>
          </a:p>
        </p:txBody>
      </p:sp>
      <p:sp>
        <p:nvSpPr>
          <p:cNvPr id="63496" name="Rectangle 7"/>
          <p:cNvSpPr>
            <a:spLocks noChangeArrowheads="1"/>
          </p:cNvSpPr>
          <p:nvPr/>
        </p:nvSpPr>
        <p:spPr bwMode="auto">
          <a:xfrm>
            <a:off x="4572000" y="2514600"/>
            <a:ext cx="457200" cy="228600"/>
          </a:xfrm>
          <a:prstGeom prst="rect">
            <a:avLst/>
          </a:prstGeom>
          <a:solidFill>
            <a:schemeClr val="accent1">
              <a:lumMod val="40000"/>
              <a:lumOff val="60000"/>
            </a:schemeClr>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sp>
        <p:nvSpPr>
          <p:cNvPr id="63497" name="Rectangle 8"/>
          <p:cNvSpPr>
            <a:spLocks noChangeArrowheads="1"/>
          </p:cNvSpPr>
          <p:nvPr/>
        </p:nvSpPr>
        <p:spPr bwMode="auto">
          <a:xfrm>
            <a:off x="533400" y="4495800"/>
            <a:ext cx="88900" cy="34290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endParaRPr lang="en-US"/>
          </a:p>
        </p:txBody>
      </p:sp>
      <p:sp>
        <p:nvSpPr>
          <p:cNvPr id="63500" name="Freeform 11"/>
          <p:cNvSpPr>
            <a:spLocks/>
          </p:cNvSpPr>
          <p:nvPr/>
        </p:nvSpPr>
        <p:spPr bwMode="auto">
          <a:xfrm rot="-203300">
            <a:off x="2770188" y="2713038"/>
            <a:ext cx="1676400" cy="2362200"/>
          </a:xfrm>
          <a:custGeom>
            <a:avLst/>
            <a:gdLst>
              <a:gd name="T0" fmla="*/ 0 w 1056"/>
              <a:gd name="T1" fmla="*/ 2147483647 h 1488"/>
              <a:gd name="T2" fmla="*/ 2147483647 w 1056"/>
              <a:gd name="T3" fmla="*/ 2147483647 h 1488"/>
              <a:gd name="T4" fmla="*/ 2147483647 w 1056"/>
              <a:gd name="T5" fmla="*/ 2147483647 h 1488"/>
              <a:gd name="T6" fmla="*/ 2147483647 w 1056"/>
              <a:gd name="T7" fmla="*/ 2147483647 h 1488"/>
              <a:gd name="T8" fmla="*/ 2147483647 w 1056"/>
              <a:gd name="T9" fmla="*/ 2147483647 h 1488"/>
              <a:gd name="T10" fmla="*/ 2147483647 w 1056"/>
              <a:gd name="T11" fmla="*/ 0 h 1488"/>
              <a:gd name="T12" fmla="*/ 0 60000 65536"/>
              <a:gd name="T13" fmla="*/ 0 60000 65536"/>
              <a:gd name="T14" fmla="*/ 0 60000 65536"/>
              <a:gd name="T15" fmla="*/ 0 60000 65536"/>
              <a:gd name="T16" fmla="*/ 0 60000 65536"/>
              <a:gd name="T17" fmla="*/ 0 60000 65536"/>
              <a:gd name="T18" fmla="*/ 0 w 1056"/>
              <a:gd name="T19" fmla="*/ 0 h 1488"/>
              <a:gd name="T20" fmla="*/ 1056 w 1056"/>
              <a:gd name="T21" fmla="*/ 1488 h 1488"/>
            </a:gdLst>
            <a:ahLst/>
            <a:cxnLst>
              <a:cxn ang="T12">
                <a:pos x="T0" y="T1"/>
              </a:cxn>
              <a:cxn ang="T13">
                <a:pos x="T2" y="T3"/>
              </a:cxn>
              <a:cxn ang="T14">
                <a:pos x="T4" y="T5"/>
              </a:cxn>
              <a:cxn ang="T15">
                <a:pos x="T6" y="T7"/>
              </a:cxn>
              <a:cxn ang="T16">
                <a:pos x="T8" y="T9"/>
              </a:cxn>
              <a:cxn ang="T17">
                <a:pos x="T10" y="T11"/>
              </a:cxn>
            </a:cxnLst>
            <a:rect l="T18" t="T19" r="T20" b="T21"/>
            <a:pathLst>
              <a:path w="1056" h="1488">
                <a:moveTo>
                  <a:pt x="0" y="1488"/>
                </a:moveTo>
                <a:cubicBezTo>
                  <a:pt x="156" y="1396"/>
                  <a:pt x="312" y="1304"/>
                  <a:pt x="432" y="1200"/>
                </a:cubicBezTo>
                <a:cubicBezTo>
                  <a:pt x="552" y="1096"/>
                  <a:pt x="656" y="944"/>
                  <a:pt x="720" y="864"/>
                </a:cubicBezTo>
                <a:cubicBezTo>
                  <a:pt x="784" y="784"/>
                  <a:pt x="776" y="800"/>
                  <a:pt x="816" y="720"/>
                </a:cubicBezTo>
                <a:cubicBezTo>
                  <a:pt x="856" y="640"/>
                  <a:pt x="920" y="504"/>
                  <a:pt x="960" y="384"/>
                </a:cubicBezTo>
                <a:cubicBezTo>
                  <a:pt x="1000" y="264"/>
                  <a:pt x="1028" y="132"/>
                  <a:pt x="1056" y="0"/>
                </a:cubicBezTo>
              </a:path>
            </a:pathLst>
          </a:custGeom>
          <a:ln>
            <a:headEnd/>
            <a:tailEnd/>
          </a:ln>
        </p:spPr>
        <p:style>
          <a:lnRef idx="1">
            <a:schemeClr val="accent6"/>
          </a:lnRef>
          <a:fillRef idx="0">
            <a:schemeClr val="accent6"/>
          </a:fillRef>
          <a:effectRef idx="0">
            <a:schemeClr val="accent6"/>
          </a:effectRef>
          <a:fontRef idx="minor">
            <a:schemeClr val="tx1"/>
          </a:fontRef>
        </p:style>
        <p:txBody>
          <a:bodyPr/>
          <a:lstStyle/>
          <a:p>
            <a:endParaRPr lang="en-US"/>
          </a:p>
        </p:txBody>
      </p:sp>
      <p:sp>
        <p:nvSpPr>
          <p:cNvPr id="63501" name="Freeform 12"/>
          <p:cNvSpPr>
            <a:spLocks/>
          </p:cNvSpPr>
          <p:nvPr/>
        </p:nvSpPr>
        <p:spPr bwMode="auto">
          <a:xfrm rot="-187865">
            <a:off x="2603500" y="2715694"/>
            <a:ext cx="1828800" cy="1676400"/>
          </a:xfrm>
          <a:custGeom>
            <a:avLst/>
            <a:gdLst>
              <a:gd name="T0" fmla="*/ 0 w 1152"/>
              <a:gd name="T1" fmla="*/ 2147483647 h 1056"/>
              <a:gd name="T2" fmla="*/ 2147483647 w 1152"/>
              <a:gd name="T3" fmla="*/ 2147483647 h 1056"/>
              <a:gd name="T4" fmla="*/ 2147483647 w 1152"/>
              <a:gd name="T5" fmla="*/ 2147483647 h 1056"/>
              <a:gd name="T6" fmla="*/ 2147483647 w 1152"/>
              <a:gd name="T7" fmla="*/ 2147483647 h 1056"/>
              <a:gd name="T8" fmla="*/ 2147483647 w 1152"/>
              <a:gd name="T9" fmla="*/ 2147483647 h 1056"/>
              <a:gd name="T10" fmla="*/ 2147483647 w 1152"/>
              <a:gd name="T11" fmla="*/ 0 h 1056"/>
              <a:gd name="T12" fmla="*/ 0 60000 65536"/>
              <a:gd name="T13" fmla="*/ 0 60000 65536"/>
              <a:gd name="T14" fmla="*/ 0 60000 65536"/>
              <a:gd name="T15" fmla="*/ 0 60000 65536"/>
              <a:gd name="T16" fmla="*/ 0 60000 65536"/>
              <a:gd name="T17" fmla="*/ 0 60000 65536"/>
              <a:gd name="T18" fmla="*/ 0 w 1152"/>
              <a:gd name="T19" fmla="*/ 0 h 1056"/>
              <a:gd name="T20" fmla="*/ 1152 w 1152"/>
              <a:gd name="T21" fmla="*/ 1056 h 1056"/>
            </a:gdLst>
            <a:ahLst/>
            <a:cxnLst>
              <a:cxn ang="T12">
                <a:pos x="T0" y="T1"/>
              </a:cxn>
              <a:cxn ang="T13">
                <a:pos x="T2" y="T3"/>
              </a:cxn>
              <a:cxn ang="T14">
                <a:pos x="T4" y="T5"/>
              </a:cxn>
              <a:cxn ang="T15">
                <a:pos x="T6" y="T7"/>
              </a:cxn>
              <a:cxn ang="T16">
                <a:pos x="T8" y="T9"/>
              </a:cxn>
              <a:cxn ang="T17">
                <a:pos x="T10" y="T11"/>
              </a:cxn>
            </a:cxnLst>
            <a:rect l="T18" t="T19" r="T20" b="T21"/>
            <a:pathLst>
              <a:path w="1152" h="1056">
                <a:moveTo>
                  <a:pt x="0" y="1056"/>
                </a:moveTo>
                <a:cubicBezTo>
                  <a:pt x="124" y="996"/>
                  <a:pt x="248" y="936"/>
                  <a:pt x="336" y="864"/>
                </a:cubicBezTo>
                <a:cubicBezTo>
                  <a:pt x="424" y="792"/>
                  <a:pt x="480" y="688"/>
                  <a:pt x="528" y="624"/>
                </a:cubicBezTo>
                <a:cubicBezTo>
                  <a:pt x="576" y="560"/>
                  <a:pt x="568" y="536"/>
                  <a:pt x="624" y="480"/>
                </a:cubicBezTo>
                <a:cubicBezTo>
                  <a:pt x="680" y="424"/>
                  <a:pt x="776" y="368"/>
                  <a:pt x="864" y="288"/>
                </a:cubicBezTo>
                <a:cubicBezTo>
                  <a:pt x="952" y="208"/>
                  <a:pt x="1104" y="48"/>
                  <a:pt x="1152" y="0"/>
                </a:cubicBezTo>
              </a:path>
            </a:pathLst>
          </a:custGeom>
          <a:ln>
            <a:headEnd/>
            <a:tailEnd/>
          </a:ln>
        </p:spPr>
        <p:style>
          <a:lnRef idx="1">
            <a:schemeClr val="accent6"/>
          </a:lnRef>
          <a:fillRef idx="0">
            <a:schemeClr val="accent6"/>
          </a:fillRef>
          <a:effectRef idx="0">
            <a:schemeClr val="accent6"/>
          </a:effectRef>
          <a:fontRef idx="minor">
            <a:schemeClr val="tx1"/>
          </a:fontRef>
        </p:style>
        <p:txBody>
          <a:bodyPr/>
          <a:lstStyle/>
          <a:p>
            <a:endParaRPr lang="en-US"/>
          </a:p>
        </p:txBody>
      </p:sp>
      <p:sp>
        <p:nvSpPr>
          <p:cNvPr id="63502" name="Text Box 13"/>
          <p:cNvSpPr txBox="1">
            <a:spLocks noChangeArrowheads="1"/>
          </p:cNvSpPr>
          <p:nvPr/>
        </p:nvSpPr>
        <p:spPr bwMode="auto">
          <a:xfrm>
            <a:off x="3581400" y="1981200"/>
            <a:ext cx="1447800" cy="366712"/>
          </a:xfrm>
          <a:prstGeom prst="rect">
            <a:avLst/>
          </a:prstGeom>
          <a:noFill/>
          <a:ln w="9525">
            <a:noFill/>
            <a:miter lim="800000"/>
            <a:headEnd/>
            <a:tailEnd/>
          </a:ln>
        </p:spPr>
        <p:txBody>
          <a:bodyPr>
            <a:spAutoFit/>
          </a:bodyPr>
          <a:lstStyle/>
          <a:p>
            <a:pPr>
              <a:spcBef>
                <a:spcPct val="50000"/>
              </a:spcBef>
            </a:pPr>
            <a:r>
              <a:rPr lang="en-US" dirty="0" smtClean="0">
                <a:latin typeface="+mj-lt"/>
              </a:rPr>
              <a:t>e</a:t>
            </a:r>
            <a:r>
              <a:rPr lang="en-US" sz="1800" dirty="0" smtClean="0">
                <a:latin typeface="+mj-lt"/>
              </a:rPr>
              <a:t>lastic</a:t>
            </a:r>
            <a:endParaRPr lang="en-US" sz="1800" dirty="0">
              <a:latin typeface="+mj-lt"/>
            </a:endParaRPr>
          </a:p>
        </p:txBody>
      </p:sp>
      <p:sp>
        <p:nvSpPr>
          <p:cNvPr id="63503" name="Text Box 14"/>
          <p:cNvSpPr txBox="1">
            <a:spLocks noChangeArrowheads="1"/>
          </p:cNvSpPr>
          <p:nvPr/>
        </p:nvSpPr>
        <p:spPr bwMode="auto">
          <a:xfrm>
            <a:off x="3260725" y="2339975"/>
            <a:ext cx="1447800" cy="369332"/>
          </a:xfrm>
          <a:prstGeom prst="rect">
            <a:avLst/>
          </a:prstGeom>
          <a:noFill/>
          <a:ln w="9525">
            <a:noFill/>
            <a:miter lim="800000"/>
            <a:headEnd/>
            <a:tailEnd/>
          </a:ln>
        </p:spPr>
        <p:txBody>
          <a:bodyPr>
            <a:spAutoFit/>
          </a:bodyPr>
          <a:lstStyle/>
          <a:p>
            <a:pPr>
              <a:spcBef>
                <a:spcPct val="50000"/>
              </a:spcBef>
            </a:pPr>
            <a:r>
              <a:rPr lang="en-US" dirty="0" smtClean="0">
                <a:solidFill>
                  <a:schemeClr val="accent6">
                    <a:lumMod val="60000"/>
                    <a:lumOff val="40000"/>
                  </a:schemeClr>
                </a:solidFill>
                <a:latin typeface="+mj-lt"/>
              </a:rPr>
              <a:t>inelastic</a:t>
            </a:r>
            <a:endParaRPr lang="en-US" dirty="0">
              <a:solidFill>
                <a:schemeClr val="accent6">
                  <a:lumMod val="60000"/>
                  <a:lumOff val="40000"/>
                </a:schemeClr>
              </a:solidFill>
              <a:latin typeface="+mj-lt"/>
            </a:endParaRPr>
          </a:p>
        </p:txBody>
      </p:sp>
      <p:sp>
        <p:nvSpPr>
          <p:cNvPr id="63504" name="Line 15"/>
          <p:cNvSpPr>
            <a:spLocks noChangeShapeType="1"/>
          </p:cNvSpPr>
          <p:nvPr/>
        </p:nvSpPr>
        <p:spPr bwMode="auto">
          <a:xfrm>
            <a:off x="4191000" y="2286000"/>
            <a:ext cx="381000" cy="533400"/>
          </a:xfrm>
          <a:prstGeom prst="line">
            <a:avLst/>
          </a:prstGeom>
          <a:ln>
            <a:headEnd/>
            <a:tailEnd type="stealth" w="lg" len="lg"/>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3505" name="Line 16"/>
          <p:cNvSpPr>
            <a:spLocks noChangeShapeType="1"/>
          </p:cNvSpPr>
          <p:nvPr/>
        </p:nvSpPr>
        <p:spPr bwMode="auto">
          <a:xfrm>
            <a:off x="3733800" y="2644775"/>
            <a:ext cx="393700" cy="288925"/>
          </a:xfrm>
          <a:prstGeom prst="line">
            <a:avLst/>
          </a:prstGeom>
          <a:ln>
            <a:headEnd/>
            <a:tailEnd type="stealth" w="lg" len="lg"/>
          </a:ln>
        </p:spPr>
        <p:style>
          <a:lnRef idx="1">
            <a:schemeClr val="accent6"/>
          </a:lnRef>
          <a:fillRef idx="0">
            <a:schemeClr val="accent6"/>
          </a:fillRef>
          <a:effectRef idx="0">
            <a:schemeClr val="accent6"/>
          </a:effectRef>
          <a:fontRef idx="minor">
            <a:schemeClr val="tx1"/>
          </a:fontRef>
        </p:style>
        <p:txBody>
          <a:bodyPr/>
          <a:lstStyle/>
          <a:p>
            <a:endParaRPr lang="en-US">
              <a:solidFill>
                <a:schemeClr val="accent6">
                  <a:lumMod val="60000"/>
                  <a:lumOff val="40000"/>
                </a:schemeClr>
              </a:solidFill>
            </a:endParaRPr>
          </a:p>
        </p:txBody>
      </p:sp>
      <p:sp>
        <p:nvSpPr>
          <p:cNvPr id="63506" name="Text Box 17"/>
          <p:cNvSpPr txBox="1">
            <a:spLocks noChangeArrowheads="1"/>
          </p:cNvSpPr>
          <p:nvPr/>
        </p:nvSpPr>
        <p:spPr bwMode="auto">
          <a:xfrm>
            <a:off x="4900645" y="1740343"/>
            <a:ext cx="1219200" cy="369332"/>
          </a:xfrm>
          <a:prstGeom prst="rect">
            <a:avLst/>
          </a:prstGeom>
          <a:noFill/>
          <a:ln w="9525">
            <a:noFill/>
            <a:miter lim="800000"/>
            <a:headEnd/>
            <a:tailEnd/>
          </a:ln>
        </p:spPr>
        <p:txBody>
          <a:bodyPr wrap="square">
            <a:spAutoFit/>
          </a:bodyPr>
          <a:lstStyle/>
          <a:p>
            <a:pPr>
              <a:spcBef>
                <a:spcPct val="50000"/>
              </a:spcBef>
            </a:pPr>
            <a:r>
              <a:rPr lang="en-US" dirty="0">
                <a:latin typeface="Arial" charset="0"/>
              </a:rPr>
              <a:t>detector</a:t>
            </a:r>
          </a:p>
        </p:txBody>
      </p:sp>
      <p:sp>
        <p:nvSpPr>
          <p:cNvPr id="63507" name="Text Box 19"/>
          <p:cNvSpPr txBox="1">
            <a:spLocks noChangeArrowheads="1"/>
          </p:cNvSpPr>
          <p:nvPr/>
        </p:nvSpPr>
        <p:spPr bwMode="auto">
          <a:xfrm>
            <a:off x="3594100" y="4838700"/>
            <a:ext cx="1295400" cy="369332"/>
          </a:xfrm>
          <a:prstGeom prst="rect">
            <a:avLst/>
          </a:prstGeom>
          <a:noFill/>
          <a:ln w="9525">
            <a:noFill/>
            <a:miter lim="800000"/>
            <a:headEnd/>
            <a:tailEnd/>
          </a:ln>
        </p:spPr>
        <p:txBody>
          <a:bodyPr>
            <a:spAutoFit/>
          </a:bodyPr>
          <a:lstStyle/>
          <a:p>
            <a:pPr>
              <a:spcBef>
                <a:spcPct val="50000"/>
              </a:spcBef>
            </a:pPr>
            <a:r>
              <a:rPr lang="en-US" dirty="0" smtClean="0">
                <a:latin typeface="Arial" charset="0"/>
              </a:rPr>
              <a:t>d</a:t>
            </a:r>
            <a:r>
              <a:rPr lang="en-US" b="0" dirty="0" smtClean="0">
                <a:latin typeface="Arial" charset="0"/>
              </a:rPr>
              <a:t>ipole</a:t>
            </a:r>
            <a:endParaRPr lang="en-US" b="0" dirty="0">
              <a:latin typeface="Arial" charset="0"/>
            </a:endParaRPr>
          </a:p>
        </p:txBody>
      </p:sp>
      <p:sp>
        <p:nvSpPr>
          <p:cNvPr id="63508" name="Text Box 20"/>
          <p:cNvSpPr txBox="1">
            <a:spLocks noChangeArrowheads="1"/>
          </p:cNvSpPr>
          <p:nvPr/>
        </p:nvSpPr>
        <p:spPr bwMode="auto">
          <a:xfrm>
            <a:off x="1600200" y="5464175"/>
            <a:ext cx="990600" cy="369332"/>
          </a:xfrm>
          <a:prstGeom prst="rect">
            <a:avLst/>
          </a:prstGeom>
          <a:noFill/>
          <a:ln w="9525">
            <a:noFill/>
            <a:miter lim="800000"/>
            <a:headEnd/>
            <a:tailEnd/>
          </a:ln>
        </p:spPr>
        <p:txBody>
          <a:bodyPr>
            <a:spAutoFit/>
          </a:bodyPr>
          <a:lstStyle/>
          <a:p>
            <a:r>
              <a:rPr lang="en-US" dirty="0" smtClean="0">
                <a:latin typeface="Arial" charset="0"/>
              </a:rPr>
              <a:t>q</a:t>
            </a:r>
            <a:r>
              <a:rPr lang="en-US" b="0" dirty="0" smtClean="0">
                <a:latin typeface="Arial" charset="0"/>
              </a:rPr>
              <a:t>uads</a:t>
            </a:r>
            <a:endParaRPr lang="en-US" b="0" dirty="0">
              <a:latin typeface="Arial" charset="0"/>
            </a:endParaRPr>
          </a:p>
        </p:txBody>
      </p:sp>
      <p:sp>
        <p:nvSpPr>
          <p:cNvPr id="63511" name="TextBox 9"/>
          <p:cNvSpPr txBox="1">
            <a:spLocks noChangeArrowheads="1"/>
          </p:cNvSpPr>
          <p:nvPr/>
        </p:nvSpPr>
        <p:spPr bwMode="auto">
          <a:xfrm>
            <a:off x="7086600" y="4401979"/>
            <a:ext cx="990600" cy="246221"/>
          </a:xfrm>
          <a:prstGeom prst="rect">
            <a:avLst/>
          </a:prstGeom>
          <a:noFill/>
          <a:ln w="9525">
            <a:noFill/>
            <a:miter lim="800000"/>
            <a:headEnd/>
            <a:tailEnd/>
          </a:ln>
        </p:spPr>
        <p:txBody>
          <a:bodyPr wrap="square">
            <a:spAutoFit/>
          </a:bodyPr>
          <a:lstStyle/>
          <a:p>
            <a:r>
              <a:rPr lang="en-US" sz="1000" dirty="0">
                <a:solidFill>
                  <a:srgbClr val="FF0000"/>
                </a:solidFill>
                <a:latin typeface="Arial" charset="0"/>
                <a:cs typeface="Arial" charset="0"/>
              </a:rPr>
              <a:t>  </a:t>
            </a:r>
            <a:r>
              <a:rPr lang="en-US" sz="1000" dirty="0" smtClean="0">
                <a:solidFill>
                  <a:srgbClr val="FF0000"/>
                </a:solidFill>
                <a:latin typeface="Arial" charset="0"/>
                <a:cs typeface="Arial" charset="0"/>
              </a:rPr>
              <a:t>(2.6 </a:t>
            </a:r>
            <a:r>
              <a:rPr lang="en-US" sz="1000" dirty="0" err="1" smtClean="0">
                <a:solidFill>
                  <a:srgbClr val="FF0000"/>
                </a:solidFill>
                <a:latin typeface="Arial" charset="0"/>
                <a:cs typeface="Arial" charset="0"/>
              </a:rPr>
              <a:t>MeV</a:t>
            </a:r>
            <a:r>
              <a:rPr lang="en-US" sz="1000" dirty="0" smtClean="0">
                <a:solidFill>
                  <a:srgbClr val="FF0000"/>
                </a:solidFill>
                <a:latin typeface="Arial" charset="0"/>
                <a:cs typeface="Arial" charset="0"/>
              </a:rPr>
              <a:t>)</a:t>
            </a:r>
            <a:endParaRPr lang="en-US" sz="1000" dirty="0">
              <a:solidFill>
                <a:srgbClr val="FF0000"/>
              </a:solidFill>
              <a:latin typeface="Arial" charset="0"/>
              <a:cs typeface="Arial" charset="0"/>
            </a:endParaRPr>
          </a:p>
        </p:txBody>
      </p:sp>
      <p:sp>
        <p:nvSpPr>
          <p:cNvPr id="34" name="TextBox 33"/>
          <p:cNvSpPr txBox="1"/>
          <p:nvPr/>
        </p:nvSpPr>
        <p:spPr>
          <a:xfrm>
            <a:off x="6858000" y="3581400"/>
            <a:ext cx="2286000" cy="369332"/>
          </a:xfrm>
          <a:prstGeom prst="rect">
            <a:avLst/>
          </a:prstGeom>
          <a:solidFill>
            <a:schemeClr val="bg1"/>
          </a:solidFill>
          <a:ln>
            <a:noFill/>
          </a:ln>
        </p:spPr>
        <p:txBody>
          <a:bodyPr wrap="square">
            <a:spAutoFit/>
          </a:bodyPr>
          <a:lstStyle/>
          <a:p>
            <a:pPr>
              <a:defRPr/>
            </a:pPr>
            <a:r>
              <a:rPr lang="en-US" dirty="0">
                <a:latin typeface="+mj-lt"/>
                <a:cs typeface="Arial" pitchFamily="34" charset="0"/>
              </a:rPr>
              <a:t>p</a:t>
            </a:r>
            <a:r>
              <a:rPr lang="en-US" sz="1800" b="0" dirty="0" smtClean="0">
                <a:latin typeface="+mj-lt"/>
                <a:cs typeface="Arial" pitchFamily="34" charset="0"/>
              </a:rPr>
              <a:t>ure</a:t>
            </a:r>
            <a:r>
              <a:rPr lang="en-US" sz="1800" b="0" dirty="0">
                <a:latin typeface="+mj-lt"/>
                <a:cs typeface="Arial" pitchFamily="34" charset="0"/>
              </a:rPr>
              <a:t>, </a:t>
            </a:r>
            <a:r>
              <a:rPr lang="en-US" dirty="0" smtClean="0">
                <a:latin typeface="+mj-lt"/>
                <a:cs typeface="Arial" pitchFamily="34" charset="0"/>
              </a:rPr>
              <a:t>t</a:t>
            </a:r>
            <a:r>
              <a:rPr lang="en-US" sz="1800" b="0" dirty="0" smtClean="0">
                <a:latin typeface="+mj-lt"/>
                <a:cs typeface="Arial" pitchFamily="34" charset="0"/>
              </a:rPr>
              <a:t>hin </a:t>
            </a:r>
            <a:r>
              <a:rPr lang="en-US" sz="1800" baseline="30000" dirty="0" smtClean="0">
                <a:latin typeface="+mj-lt"/>
                <a:cs typeface="Arial" pitchFamily="34" charset="0"/>
              </a:rPr>
              <a:t>208</a:t>
            </a:r>
            <a:r>
              <a:rPr lang="en-US" sz="1800" dirty="0" smtClean="0">
                <a:latin typeface="+mj-lt"/>
                <a:cs typeface="Arial" pitchFamily="34" charset="0"/>
              </a:rPr>
              <a:t>Pb</a:t>
            </a:r>
            <a:r>
              <a:rPr lang="en-US" dirty="0" smtClean="0">
                <a:latin typeface="+mj-lt"/>
                <a:cs typeface="Arial" pitchFamily="34" charset="0"/>
              </a:rPr>
              <a:t> t</a:t>
            </a:r>
            <a:r>
              <a:rPr lang="en-US" sz="1800" b="0" dirty="0" smtClean="0">
                <a:latin typeface="+mj-lt"/>
                <a:cs typeface="Arial" pitchFamily="34" charset="0"/>
              </a:rPr>
              <a:t>arget</a:t>
            </a:r>
            <a:endParaRPr lang="en-US" sz="1800" b="0" dirty="0">
              <a:latin typeface="+mj-lt"/>
              <a:cs typeface="Arial" pitchFamily="34" charset="0"/>
            </a:endParaRPr>
          </a:p>
        </p:txBody>
      </p:sp>
      <p:sp>
        <p:nvSpPr>
          <p:cNvPr id="63515" name="TextBox 34"/>
          <p:cNvSpPr txBox="1">
            <a:spLocks noChangeArrowheads="1"/>
          </p:cNvSpPr>
          <p:nvPr/>
        </p:nvSpPr>
        <p:spPr bwMode="auto">
          <a:xfrm>
            <a:off x="6096000" y="6096000"/>
            <a:ext cx="1676400" cy="307975"/>
          </a:xfrm>
          <a:prstGeom prst="rect">
            <a:avLst/>
          </a:prstGeom>
          <a:noFill/>
          <a:ln w="9525">
            <a:noFill/>
            <a:miter lim="800000"/>
            <a:headEnd/>
            <a:tailEnd/>
          </a:ln>
        </p:spPr>
        <p:txBody>
          <a:bodyPr wrap="square">
            <a:spAutoFit/>
          </a:bodyPr>
          <a:lstStyle/>
          <a:p>
            <a:r>
              <a:rPr lang="en-US" sz="1400" dirty="0" smtClean="0"/>
              <a:t>Momentum  </a:t>
            </a:r>
            <a:r>
              <a:rPr lang="en-US" sz="1400" dirty="0"/>
              <a:t>(</a:t>
            </a:r>
            <a:r>
              <a:rPr lang="en-US" sz="1400" dirty="0" err="1"/>
              <a:t>GeV</a:t>
            </a:r>
            <a:r>
              <a:rPr lang="en-US" sz="1400" dirty="0"/>
              <a:t>/c)</a:t>
            </a:r>
          </a:p>
        </p:txBody>
      </p:sp>
      <p:sp>
        <p:nvSpPr>
          <p:cNvPr id="30" name="Title 1"/>
          <p:cNvSpPr txBox="1">
            <a:spLocks/>
          </p:cNvSpPr>
          <p:nvPr/>
        </p:nvSpPr>
        <p:spPr>
          <a:xfrm>
            <a:off x="457200" y="0"/>
            <a:ext cx="8229600" cy="1143000"/>
          </a:xfrm>
          <a:prstGeom prst="rect">
            <a:avLst/>
          </a:prstGeom>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Hall A High Resolution Spectrometers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63498" name="Freeform 9"/>
          <p:cNvSpPr>
            <a:spLocks/>
          </p:cNvSpPr>
          <p:nvPr/>
        </p:nvSpPr>
        <p:spPr bwMode="auto">
          <a:xfrm>
            <a:off x="546100" y="2781300"/>
            <a:ext cx="4114800" cy="1905000"/>
          </a:xfrm>
          <a:custGeom>
            <a:avLst/>
            <a:gdLst>
              <a:gd name="T0" fmla="*/ 0 w 2592"/>
              <a:gd name="T1" fmla="*/ 2147483647 h 1200"/>
              <a:gd name="T2" fmla="*/ 2147483647 w 2592"/>
              <a:gd name="T3" fmla="*/ 2147483647 h 1200"/>
              <a:gd name="T4" fmla="*/ 2147483647 w 2592"/>
              <a:gd name="T5" fmla="*/ 2147483647 h 1200"/>
              <a:gd name="T6" fmla="*/ 2147483647 w 2592"/>
              <a:gd name="T7" fmla="*/ 2147483647 h 1200"/>
              <a:gd name="T8" fmla="*/ 2147483647 w 2592"/>
              <a:gd name="T9" fmla="*/ 2147483647 h 1200"/>
              <a:gd name="T10" fmla="*/ 2147483647 w 2592"/>
              <a:gd name="T11" fmla="*/ 2147483647 h 1200"/>
              <a:gd name="T12" fmla="*/ 2147483647 w 2592"/>
              <a:gd name="T13" fmla="*/ 2147483647 h 1200"/>
              <a:gd name="T14" fmla="*/ 2147483647 w 2592"/>
              <a:gd name="T15" fmla="*/ 2147483647 h 1200"/>
              <a:gd name="T16" fmla="*/ 2147483647 w 2592"/>
              <a:gd name="T17" fmla="*/ 0 h 12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92"/>
              <a:gd name="T28" fmla="*/ 0 h 1200"/>
              <a:gd name="T29" fmla="*/ 2592 w 2592"/>
              <a:gd name="T30" fmla="*/ 1200 h 12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92" h="1200">
                <a:moveTo>
                  <a:pt x="0" y="1200"/>
                </a:moveTo>
                <a:cubicBezTo>
                  <a:pt x="272" y="1140"/>
                  <a:pt x="544" y="1080"/>
                  <a:pt x="720" y="1056"/>
                </a:cubicBezTo>
                <a:cubicBezTo>
                  <a:pt x="896" y="1032"/>
                  <a:pt x="968" y="1056"/>
                  <a:pt x="1056" y="1056"/>
                </a:cubicBezTo>
                <a:cubicBezTo>
                  <a:pt x="1144" y="1056"/>
                  <a:pt x="1152" y="1080"/>
                  <a:pt x="1248" y="1056"/>
                </a:cubicBezTo>
                <a:cubicBezTo>
                  <a:pt x="1344" y="1032"/>
                  <a:pt x="1528" y="976"/>
                  <a:pt x="1632" y="912"/>
                </a:cubicBezTo>
                <a:cubicBezTo>
                  <a:pt x="1736" y="848"/>
                  <a:pt x="1808" y="744"/>
                  <a:pt x="1872" y="672"/>
                </a:cubicBezTo>
                <a:cubicBezTo>
                  <a:pt x="1936" y="600"/>
                  <a:pt x="1944" y="552"/>
                  <a:pt x="2016" y="480"/>
                </a:cubicBezTo>
                <a:cubicBezTo>
                  <a:pt x="2088" y="408"/>
                  <a:pt x="2208" y="320"/>
                  <a:pt x="2304" y="240"/>
                </a:cubicBezTo>
                <a:cubicBezTo>
                  <a:pt x="2400" y="160"/>
                  <a:pt x="2544" y="40"/>
                  <a:pt x="2592" y="0"/>
                </a:cubicBezTo>
              </a:path>
            </a:pathLst>
          </a:custGeom>
          <a:ln>
            <a:headEnd/>
            <a:tailEnd/>
          </a:ln>
        </p:spPr>
        <p:style>
          <a:lnRef idx="2">
            <a:schemeClr val="dk1"/>
          </a:lnRef>
          <a:fillRef idx="0">
            <a:schemeClr val="dk1"/>
          </a:fillRef>
          <a:effectRef idx="1">
            <a:schemeClr val="dk1"/>
          </a:effectRef>
          <a:fontRef idx="minor">
            <a:schemeClr val="tx1"/>
          </a:fontRef>
        </p:style>
        <p:txBody>
          <a:bodyPr/>
          <a:lstStyle/>
          <a:p>
            <a:endParaRPr lang="en-US"/>
          </a:p>
        </p:txBody>
      </p:sp>
      <p:sp>
        <p:nvSpPr>
          <p:cNvPr id="63499" name="Freeform 10"/>
          <p:cNvSpPr>
            <a:spLocks/>
          </p:cNvSpPr>
          <p:nvPr/>
        </p:nvSpPr>
        <p:spPr bwMode="auto">
          <a:xfrm>
            <a:off x="546100" y="2781300"/>
            <a:ext cx="4114800" cy="2451100"/>
          </a:xfrm>
          <a:custGeom>
            <a:avLst/>
            <a:gdLst>
              <a:gd name="T0" fmla="*/ 0 w 2592"/>
              <a:gd name="T1" fmla="*/ 2147483647 h 1544"/>
              <a:gd name="T2" fmla="*/ 2147483647 w 2592"/>
              <a:gd name="T3" fmla="*/ 2147483647 h 1544"/>
              <a:gd name="T4" fmla="*/ 2147483647 w 2592"/>
              <a:gd name="T5" fmla="*/ 2147483647 h 1544"/>
              <a:gd name="T6" fmla="*/ 2147483647 w 2592"/>
              <a:gd name="T7" fmla="*/ 2147483647 h 1544"/>
              <a:gd name="T8" fmla="*/ 2147483647 w 2592"/>
              <a:gd name="T9" fmla="*/ 2147483647 h 1544"/>
              <a:gd name="T10" fmla="*/ 2147483647 w 2592"/>
              <a:gd name="T11" fmla="*/ 2147483647 h 1544"/>
              <a:gd name="T12" fmla="*/ 2147483647 w 2592"/>
              <a:gd name="T13" fmla="*/ 2147483647 h 1544"/>
              <a:gd name="T14" fmla="*/ 2147483647 w 2592"/>
              <a:gd name="T15" fmla="*/ 2147483647 h 1544"/>
              <a:gd name="T16" fmla="*/ 2147483647 w 2592"/>
              <a:gd name="T17" fmla="*/ 0 h 15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92"/>
              <a:gd name="T28" fmla="*/ 0 h 1544"/>
              <a:gd name="T29" fmla="*/ 2592 w 2592"/>
              <a:gd name="T30" fmla="*/ 1544 h 15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92" h="1544">
                <a:moveTo>
                  <a:pt x="0" y="1200"/>
                </a:moveTo>
                <a:cubicBezTo>
                  <a:pt x="272" y="1316"/>
                  <a:pt x="544" y="1432"/>
                  <a:pt x="720" y="1488"/>
                </a:cubicBezTo>
                <a:cubicBezTo>
                  <a:pt x="896" y="1544"/>
                  <a:pt x="944" y="1536"/>
                  <a:pt x="1056" y="1536"/>
                </a:cubicBezTo>
                <a:cubicBezTo>
                  <a:pt x="1168" y="1536"/>
                  <a:pt x="1256" y="1544"/>
                  <a:pt x="1392" y="1488"/>
                </a:cubicBezTo>
                <a:cubicBezTo>
                  <a:pt x="1528" y="1432"/>
                  <a:pt x="1744" y="1304"/>
                  <a:pt x="1872" y="1200"/>
                </a:cubicBezTo>
                <a:cubicBezTo>
                  <a:pt x="2000" y="1096"/>
                  <a:pt x="2096" y="944"/>
                  <a:pt x="2160" y="864"/>
                </a:cubicBezTo>
                <a:cubicBezTo>
                  <a:pt x="2224" y="784"/>
                  <a:pt x="2208" y="800"/>
                  <a:pt x="2256" y="720"/>
                </a:cubicBezTo>
                <a:cubicBezTo>
                  <a:pt x="2304" y="640"/>
                  <a:pt x="2392" y="504"/>
                  <a:pt x="2448" y="384"/>
                </a:cubicBezTo>
                <a:cubicBezTo>
                  <a:pt x="2504" y="264"/>
                  <a:pt x="2568" y="64"/>
                  <a:pt x="2592" y="0"/>
                </a:cubicBezTo>
              </a:path>
            </a:pathLst>
          </a:custGeom>
          <a:ln>
            <a:headEnd/>
            <a:tailEnd/>
          </a:ln>
        </p:spPr>
        <p:style>
          <a:lnRef idx="2">
            <a:schemeClr val="dk1"/>
          </a:lnRef>
          <a:fillRef idx="0">
            <a:schemeClr val="dk1"/>
          </a:fillRef>
          <a:effectRef idx="1">
            <a:schemeClr val="dk1"/>
          </a:effectRef>
          <a:fontRef idx="minor">
            <a:schemeClr val="tx1"/>
          </a:fontRef>
        </p:style>
        <p:txBody>
          <a:bodyPr/>
          <a:lstStyle/>
          <a:p>
            <a:endParaRPr lang="en-US"/>
          </a:p>
        </p:txBody>
      </p:sp>
      <p:sp>
        <p:nvSpPr>
          <p:cNvPr id="33" name="Line 15"/>
          <p:cNvSpPr>
            <a:spLocks noChangeShapeType="1"/>
          </p:cNvSpPr>
          <p:nvPr/>
        </p:nvSpPr>
        <p:spPr bwMode="auto">
          <a:xfrm flipH="1">
            <a:off x="4871199" y="2103521"/>
            <a:ext cx="523126" cy="425650"/>
          </a:xfrm>
          <a:prstGeom prst="line">
            <a:avLst/>
          </a:prstGeom>
          <a:ln>
            <a:headEnd/>
            <a:tailEnd type="stealth" w="lg" len="lg"/>
          </a:ln>
        </p:spPr>
        <p:style>
          <a:lnRef idx="1">
            <a:schemeClr val="dk1"/>
          </a:lnRef>
          <a:fillRef idx="0">
            <a:schemeClr val="dk1"/>
          </a:fillRef>
          <a:effectRef idx="0">
            <a:schemeClr val="dk1"/>
          </a:effectRef>
          <a:fontRef idx="minor">
            <a:schemeClr val="tx1"/>
          </a:fontRef>
        </p:style>
        <p:txBody>
          <a:bodyPr/>
          <a:lstStyle/>
          <a:p>
            <a:endParaRPr lang="en-US"/>
          </a:p>
        </p:txBody>
      </p:sp>
      <p:sp>
        <p:nvSpPr>
          <p:cNvPr id="36" name="Rectangle 7"/>
          <p:cNvSpPr>
            <a:spLocks noChangeArrowheads="1"/>
          </p:cNvSpPr>
          <p:nvPr/>
        </p:nvSpPr>
        <p:spPr bwMode="auto">
          <a:xfrm>
            <a:off x="6819900" y="4190611"/>
            <a:ext cx="1905000" cy="1752600"/>
          </a:xfrm>
          <a:prstGeom prst="rect">
            <a:avLst/>
          </a:prstGeom>
          <a:solidFill>
            <a:schemeClr val="accent1">
              <a:alpha val="19000"/>
            </a:schemeClr>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sp>
        <p:nvSpPr>
          <p:cNvPr id="38" name="TextBox 37"/>
          <p:cNvSpPr txBox="1"/>
          <p:nvPr/>
        </p:nvSpPr>
        <p:spPr>
          <a:xfrm>
            <a:off x="228600" y="4953000"/>
            <a:ext cx="762000" cy="369332"/>
          </a:xfrm>
          <a:prstGeom prst="rect">
            <a:avLst/>
          </a:prstGeom>
          <a:solidFill>
            <a:schemeClr val="bg1"/>
          </a:solidFill>
          <a:ln>
            <a:noFill/>
          </a:ln>
        </p:spPr>
        <p:txBody>
          <a:bodyPr wrap="square">
            <a:spAutoFit/>
          </a:bodyPr>
          <a:lstStyle/>
          <a:p>
            <a:pPr>
              <a:defRPr/>
            </a:pPr>
            <a:r>
              <a:rPr lang="en-US" dirty="0" smtClean="0">
                <a:latin typeface="+mj-lt"/>
                <a:cs typeface="Arial" pitchFamily="34" charset="0"/>
              </a:rPr>
              <a:t>t</a:t>
            </a:r>
            <a:r>
              <a:rPr lang="en-US" sz="1800" b="0" dirty="0" smtClean="0">
                <a:latin typeface="+mj-lt"/>
                <a:cs typeface="Arial" pitchFamily="34" charset="0"/>
              </a:rPr>
              <a:t>arget</a:t>
            </a:r>
            <a:endParaRPr lang="en-US" sz="1800" b="0" dirty="0">
              <a:latin typeface="+mj-lt"/>
              <a:cs typeface="Arial" pitchFamily="34" charset="0"/>
            </a:endParaRPr>
          </a:p>
        </p:txBody>
      </p:sp>
      <p:graphicFrame>
        <p:nvGraphicFramePr>
          <p:cNvPr id="29" name="Object 1"/>
          <p:cNvGraphicFramePr>
            <a:graphicFrameLocks noChangeAspect="1"/>
          </p:cNvGraphicFramePr>
          <p:nvPr>
            <p:extLst/>
          </p:nvPr>
        </p:nvGraphicFramePr>
        <p:xfrm>
          <a:off x="317500" y="3114675"/>
          <a:ext cx="2001837" cy="931862"/>
        </p:xfrm>
        <a:graphic>
          <a:graphicData uri="http://schemas.openxmlformats.org/presentationml/2006/ole">
            <mc:AlternateContent xmlns:mc="http://schemas.openxmlformats.org/markup-compatibility/2006">
              <mc:Choice xmlns:v="urn:schemas-microsoft-com:vml" Requires="v">
                <p:oleObj spid="_x0000_s220196" name="Equation" r:id="rId6" imgW="927000" imgH="431640" progId="Equation.3">
                  <p:embed/>
                </p:oleObj>
              </mc:Choice>
              <mc:Fallback>
                <p:oleObj name="Equation" r:id="rId6" imgW="927000" imgH="4316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7500" y="3114675"/>
                        <a:ext cx="2001837" cy="93186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A02518">
                                <a:alpha val="39999"/>
                              </a:srgbClr>
                            </a:solidFill>
                          </a14:hiddenFill>
                        </a:ext>
                      </a:extLst>
                    </p:spPr>
                  </p:pic>
                </p:oleObj>
              </mc:Fallback>
            </mc:AlternateContent>
          </a:graphicData>
        </a:graphic>
      </p:graphicFrame>
      <p:pic>
        <p:nvPicPr>
          <p:cNvPr id="32" name="Picture 1029" descr="IMG_0760"/>
          <p:cNvPicPr>
            <a:picLocks noChangeAspect="1" noChangeArrowheads="1"/>
          </p:cNvPicPr>
          <p:nvPr/>
        </p:nvPicPr>
        <p:blipFill>
          <a:blip r:embed="rId8" cstate="print"/>
          <a:srcRect l="15385" t="23077" r="15385" b="41026"/>
          <a:stretch>
            <a:fillRect/>
          </a:stretch>
        </p:blipFill>
        <p:spPr bwMode="auto">
          <a:xfrm>
            <a:off x="6438900" y="1185219"/>
            <a:ext cx="2286000" cy="889000"/>
          </a:xfrm>
          <a:prstGeom prst="rect">
            <a:avLst/>
          </a:prstGeom>
          <a:ln>
            <a:noFill/>
          </a:ln>
          <a:effectLst>
            <a:softEdge rad="112500"/>
          </a:effectLst>
        </p:spPr>
      </p:pic>
      <p:sp>
        <p:nvSpPr>
          <p:cNvPr id="6" name="Slide Number Placeholder 5"/>
          <p:cNvSpPr>
            <a:spLocks noGrp="1"/>
          </p:cNvSpPr>
          <p:nvPr>
            <p:ph type="sldNum" sz="quarter" idx="12"/>
          </p:nvPr>
        </p:nvSpPr>
        <p:spPr/>
        <p:txBody>
          <a:bodyPr/>
          <a:lstStyle/>
          <a:p>
            <a:fld id="{DA118E06-5FBC-4A7F-98A9-FD3F00BABDBC}" type="slidenum">
              <a:rPr lang="en-CA" smtClean="0"/>
              <a:pPr/>
              <a:t>3</a:t>
            </a:fld>
            <a:endParaRPr lang="en-CA" dirty="0"/>
          </a:p>
        </p:txBody>
      </p:sp>
    </p:spTree>
    <p:extLst>
      <p:ext uri="{BB962C8B-B14F-4D97-AF65-F5344CB8AC3E}">
        <p14:creationId xmlns:p14="http://schemas.microsoft.com/office/powerpoint/2010/main" val="241458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Detectors</a:t>
            </a:r>
            <a:endParaRPr lang="en-CA" dirty="0"/>
          </a:p>
        </p:txBody>
      </p:sp>
      <p:sp>
        <p:nvSpPr>
          <p:cNvPr id="4" name="Footer Placeholder 3"/>
          <p:cNvSpPr>
            <a:spLocks noGrp="1"/>
          </p:cNvSpPr>
          <p:nvPr>
            <p:ph type="ftr" sz="quarter" idx="11"/>
          </p:nvPr>
        </p:nvSpPr>
        <p:spPr/>
        <p:txBody>
          <a:bodyPr/>
          <a:lstStyle/>
          <a:p>
            <a:pPr>
              <a:defRPr/>
            </a:pPr>
            <a:r>
              <a:rPr lang="nn-NO" smtClean="0">
                <a:solidFill>
                  <a:prstClr val="black"/>
                </a:solidFill>
              </a:rPr>
              <a:t>HUGS</a:t>
            </a:r>
            <a:endParaRPr lang="en-US" dirty="0">
              <a:solidFill>
                <a:prstClr val="black"/>
              </a:solidFill>
            </a:endParaRPr>
          </a:p>
        </p:txBody>
      </p:sp>
      <p:sp>
        <p:nvSpPr>
          <p:cNvPr id="2" name="Date Placeholder 1"/>
          <p:cNvSpPr>
            <a:spLocks noGrp="1"/>
          </p:cNvSpPr>
          <p:nvPr>
            <p:ph type="dt" sz="half" idx="10"/>
          </p:nvPr>
        </p:nvSpPr>
        <p:spPr/>
        <p:txBody>
          <a:bodyPr/>
          <a:lstStyle/>
          <a:p>
            <a:r>
              <a:rPr lang="en-US" smtClean="0">
                <a:solidFill>
                  <a:prstClr val="black"/>
                </a:solidFill>
              </a:rPr>
              <a:t>June 1-19, 2015</a:t>
            </a:r>
            <a:endParaRPr lang="en-CA" dirty="0">
              <a:solidFill>
                <a:prstClr val="black"/>
              </a:solidFill>
            </a:endParaRPr>
          </a:p>
        </p:txBody>
      </p:sp>
      <p:sp>
        <p:nvSpPr>
          <p:cNvPr id="9" name="TextBox 8"/>
          <p:cNvSpPr txBox="1"/>
          <p:nvPr/>
        </p:nvSpPr>
        <p:spPr>
          <a:xfrm>
            <a:off x="346842" y="1280861"/>
            <a:ext cx="8095700" cy="4893647"/>
          </a:xfrm>
          <a:prstGeom prst="rect">
            <a:avLst/>
          </a:prstGeom>
          <a:noFill/>
        </p:spPr>
        <p:txBody>
          <a:bodyPr wrap="square" rtlCol="0">
            <a:spAutoFit/>
          </a:bodyPr>
          <a:lstStyle/>
          <a:p>
            <a:r>
              <a:rPr lang="en-US" sz="2400" dirty="0" smtClean="0"/>
              <a:t>Different experiments used different detectors but they have similar requirements</a:t>
            </a:r>
          </a:p>
          <a:p>
            <a:endParaRPr lang="en-US" sz="2400" dirty="0"/>
          </a:p>
          <a:p>
            <a:endParaRPr lang="en-US" sz="2400" dirty="0" smtClean="0"/>
          </a:p>
          <a:p>
            <a:r>
              <a:rPr lang="en-US" sz="2400" dirty="0" smtClean="0"/>
              <a:t>The main detector and electronics have to be fast enough to record data on the timescale of the helicity signals</a:t>
            </a:r>
          </a:p>
          <a:p>
            <a:endParaRPr lang="en-US" sz="2400" dirty="0"/>
          </a:p>
          <a:p>
            <a:r>
              <a:rPr lang="en-US" sz="2400" dirty="0" smtClean="0"/>
              <a:t>The entire electronics chain including the detectors must be as linear as possible</a:t>
            </a:r>
          </a:p>
          <a:p>
            <a:endParaRPr lang="en-US" sz="2400" dirty="0"/>
          </a:p>
          <a:p>
            <a:endParaRPr lang="en-US" sz="2400" dirty="0" smtClean="0"/>
          </a:p>
          <a:p>
            <a:r>
              <a:rPr lang="en-US" sz="2400" dirty="0" smtClean="0"/>
              <a:t>A set of tracking chambers is used to determine the acceptance</a:t>
            </a:r>
            <a:endParaRPr lang="en-CA" sz="2400" dirty="0"/>
          </a:p>
        </p:txBody>
      </p:sp>
      <p:sp>
        <p:nvSpPr>
          <p:cNvPr id="3" name="Slide Number Placeholder 2"/>
          <p:cNvSpPr>
            <a:spLocks noGrp="1"/>
          </p:cNvSpPr>
          <p:nvPr>
            <p:ph type="sldNum" sz="quarter" idx="12"/>
          </p:nvPr>
        </p:nvSpPr>
        <p:spPr/>
        <p:txBody>
          <a:bodyPr/>
          <a:lstStyle/>
          <a:p>
            <a:fld id="{DA118E06-5FBC-4A7F-98A9-FD3F00BABDBC}" type="slidenum">
              <a:rPr lang="en-CA" smtClean="0"/>
              <a:pPr/>
              <a:t>4</a:t>
            </a:fld>
            <a:endParaRPr lang="en-CA" dirty="0"/>
          </a:p>
        </p:txBody>
      </p:sp>
    </p:spTree>
    <p:extLst>
      <p:ext uri="{BB962C8B-B14F-4D97-AF65-F5344CB8AC3E}">
        <p14:creationId xmlns:p14="http://schemas.microsoft.com/office/powerpoint/2010/main" val="42648980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Drift Chambers</a:t>
            </a:r>
            <a:endParaRPr lang="en-CA" dirty="0"/>
          </a:p>
        </p:txBody>
      </p:sp>
      <p:sp>
        <p:nvSpPr>
          <p:cNvPr id="4" name="Footer Placeholder 3"/>
          <p:cNvSpPr>
            <a:spLocks noGrp="1"/>
          </p:cNvSpPr>
          <p:nvPr>
            <p:ph type="ftr" sz="quarter" idx="11"/>
          </p:nvPr>
        </p:nvSpPr>
        <p:spPr/>
        <p:txBody>
          <a:bodyPr/>
          <a:lstStyle/>
          <a:p>
            <a:pPr>
              <a:defRPr/>
            </a:pPr>
            <a:r>
              <a:rPr lang="nn-NO" smtClean="0">
                <a:solidFill>
                  <a:prstClr val="black"/>
                </a:solidFill>
              </a:rPr>
              <a:t>HUGS</a:t>
            </a:r>
            <a:endParaRPr lang="en-US" dirty="0">
              <a:solidFill>
                <a:prstClr val="black"/>
              </a:solidFill>
            </a:endParaRPr>
          </a:p>
        </p:txBody>
      </p:sp>
      <p:sp>
        <p:nvSpPr>
          <p:cNvPr id="2" name="Date Placeholder 1"/>
          <p:cNvSpPr>
            <a:spLocks noGrp="1"/>
          </p:cNvSpPr>
          <p:nvPr>
            <p:ph type="dt" sz="half" idx="10"/>
          </p:nvPr>
        </p:nvSpPr>
        <p:spPr/>
        <p:txBody>
          <a:bodyPr/>
          <a:lstStyle/>
          <a:p>
            <a:r>
              <a:rPr lang="en-US" smtClean="0">
                <a:solidFill>
                  <a:prstClr val="black"/>
                </a:solidFill>
              </a:rPr>
              <a:t>June 1-19, 2015</a:t>
            </a:r>
            <a:endParaRPr lang="en-CA" dirty="0">
              <a:solidFill>
                <a:prstClr val="black"/>
              </a:solidFill>
            </a:endParaRPr>
          </a:p>
        </p:txBody>
      </p:sp>
      <p:pic>
        <p:nvPicPr>
          <p:cNvPr id="3" name="Picture 2"/>
          <p:cNvPicPr>
            <a:picLocks noChangeAspect="1"/>
          </p:cNvPicPr>
          <p:nvPr/>
        </p:nvPicPr>
        <p:blipFill>
          <a:blip r:embed="rId2"/>
          <a:stretch>
            <a:fillRect/>
          </a:stretch>
        </p:blipFill>
        <p:spPr>
          <a:xfrm>
            <a:off x="281404" y="1428661"/>
            <a:ext cx="8463204" cy="3631720"/>
          </a:xfrm>
          <a:prstGeom prst="rect">
            <a:avLst/>
          </a:prstGeom>
        </p:spPr>
      </p:pic>
      <p:sp>
        <p:nvSpPr>
          <p:cNvPr id="7" name="Slide Number Placeholder 6"/>
          <p:cNvSpPr>
            <a:spLocks noGrp="1"/>
          </p:cNvSpPr>
          <p:nvPr>
            <p:ph type="sldNum" sz="quarter" idx="12"/>
          </p:nvPr>
        </p:nvSpPr>
        <p:spPr/>
        <p:txBody>
          <a:bodyPr/>
          <a:lstStyle/>
          <a:p>
            <a:fld id="{DA118E06-5FBC-4A7F-98A9-FD3F00BABDBC}" type="slidenum">
              <a:rPr lang="en-CA" smtClean="0"/>
              <a:pPr/>
              <a:t>5</a:t>
            </a:fld>
            <a:endParaRPr lang="en-CA" dirty="0"/>
          </a:p>
        </p:txBody>
      </p:sp>
    </p:spTree>
    <p:extLst>
      <p:ext uri="{BB962C8B-B14F-4D97-AF65-F5344CB8AC3E}">
        <p14:creationId xmlns:p14="http://schemas.microsoft.com/office/powerpoint/2010/main" val="6118429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4416" t="12578" r="47008" b="6665"/>
          <a:stretch/>
        </p:blipFill>
        <p:spPr>
          <a:xfrm>
            <a:off x="782320" y="1757679"/>
            <a:ext cx="4084320" cy="3718561"/>
          </a:xfrm>
          <a:prstGeom prst="rect">
            <a:avLst/>
          </a:prstGeom>
        </p:spPr>
      </p:pic>
      <p:pic>
        <p:nvPicPr>
          <p:cNvPr id="2052" name="Picture 4" descr="potential_hermes_cell_-1550_-14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6542" y="1909500"/>
            <a:ext cx="2962798" cy="2924119"/>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drift_hermes_cell_-1550_-1410"/>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40400" y="1908114"/>
            <a:ext cx="2885440" cy="29318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GARFIELD SIMULATIONS</a:t>
            </a:r>
            <a:endParaRPr lang="en-CA" dirty="0"/>
          </a:p>
        </p:txBody>
      </p:sp>
      <p:sp>
        <p:nvSpPr>
          <p:cNvPr id="4" name="Date Placeholder 3"/>
          <p:cNvSpPr>
            <a:spLocks noGrp="1"/>
          </p:cNvSpPr>
          <p:nvPr>
            <p:ph type="dt" sz="half" idx="10"/>
          </p:nvPr>
        </p:nvSpPr>
        <p:spPr/>
        <p:txBody>
          <a:bodyPr/>
          <a:lstStyle/>
          <a:p>
            <a:r>
              <a:rPr lang="en-US" smtClean="0"/>
              <a:t>June 1-19, 2015</a:t>
            </a:r>
            <a:endParaRPr lang="en-CA" dirty="0"/>
          </a:p>
        </p:txBody>
      </p:sp>
      <p:sp>
        <p:nvSpPr>
          <p:cNvPr id="5" name="Footer Placeholder 4"/>
          <p:cNvSpPr>
            <a:spLocks noGrp="1"/>
          </p:cNvSpPr>
          <p:nvPr>
            <p:ph type="ftr" sz="quarter" idx="11"/>
          </p:nvPr>
        </p:nvSpPr>
        <p:spPr/>
        <p:txBody>
          <a:bodyPr/>
          <a:lstStyle/>
          <a:p>
            <a:r>
              <a:rPr lang="en-US" smtClean="0"/>
              <a:t>HUGS</a:t>
            </a:r>
            <a:endParaRPr lang="en-CA" dirty="0" smtClean="0"/>
          </a:p>
        </p:txBody>
      </p:sp>
      <p:sp>
        <p:nvSpPr>
          <p:cNvPr id="7" name="Slide Number Placeholder 6"/>
          <p:cNvSpPr>
            <a:spLocks noGrp="1"/>
          </p:cNvSpPr>
          <p:nvPr>
            <p:ph type="sldNum" sz="quarter" idx="12"/>
          </p:nvPr>
        </p:nvSpPr>
        <p:spPr/>
        <p:txBody>
          <a:bodyPr/>
          <a:lstStyle/>
          <a:p>
            <a:fld id="{DA118E06-5FBC-4A7F-98A9-FD3F00BABDBC}" type="slidenum">
              <a:rPr lang="en-CA" smtClean="0"/>
              <a:pPr/>
              <a:t>6</a:t>
            </a:fld>
            <a:endParaRPr lang="en-CA" dirty="0"/>
          </a:p>
        </p:txBody>
      </p:sp>
    </p:spTree>
    <p:extLst>
      <p:ext uri="{BB962C8B-B14F-4D97-AF65-F5344CB8AC3E}">
        <p14:creationId xmlns:p14="http://schemas.microsoft.com/office/powerpoint/2010/main" val="41694459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could go wrong?</a:t>
            </a:r>
            <a:endParaRPr lang="en-CA" dirty="0"/>
          </a:p>
        </p:txBody>
      </p:sp>
      <p:sp>
        <p:nvSpPr>
          <p:cNvPr id="4" name="Date Placeholder 3"/>
          <p:cNvSpPr>
            <a:spLocks noGrp="1"/>
          </p:cNvSpPr>
          <p:nvPr>
            <p:ph type="dt" sz="half" idx="10"/>
          </p:nvPr>
        </p:nvSpPr>
        <p:spPr/>
        <p:txBody>
          <a:bodyPr/>
          <a:lstStyle/>
          <a:p>
            <a:r>
              <a:rPr lang="en-US" smtClean="0">
                <a:solidFill>
                  <a:prstClr val="black"/>
                </a:solidFill>
              </a:rPr>
              <a:t>June 1-19, 2015</a:t>
            </a:r>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HUGS</a:t>
            </a:r>
            <a:endParaRPr lang="en-US">
              <a:solidFill>
                <a:prstClr val="black"/>
              </a:solidFill>
            </a:endParaRPr>
          </a:p>
        </p:txBody>
      </p:sp>
      <p:pic>
        <p:nvPicPr>
          <p:cNvPr id="7" name="Picture 6"/>
          <p:cNvPicPr>
            <a:picLocks noChangeAspect="1"/>
          </p:cNvPicPr>
          <p:nvPr/>
        </p:nvPicPr>
        <p:blipFill>
          <a:blip r:embed="rId2"/>
          <a:stretch>
            <a:fillRect/>
          </a:stretch>
        </p:blipFill>
        <p:spPr>
          <a:xfrm>
            <a:off x="4746728" y="892492"/>
            <a:ext cx="4326152" cy="3647121"/>
          </a:xfrm>
          <a:prstGeom prst="rect">
            <a:avLst/>
          </a:prstGeom>
        </p:spPr>
      </p:pic>
      <p:pic>
        <p:nvPicPr>
          <p:cNvPr id="8" name="Picture 7"/>
          <p:cNvPicPr>
            <a:picLocks noChangeAspect="1"/>
          </p:cNvPicPr>
          <p:nvPr/>
        </p:nvPicPr>
        <p:blipFill>
          <a:blip r:embed="rId3"/>
          <a:stretch>
            <a:fillRect/>
          </a:stretch>
        </p:blipFill>
        <p:spPr>
          <a:xfrm>
            <a:off x="-10160" y="985291"/>
            <a:ext cx="4551624" cy="3635603"/>
          </a:xfrm>
          <a:prstGeom prst="rect">
            <a:avLst/>
          </a:prstGeom>
        </p:spPr>
      </p:pic>
      <p:sp>
        <p:nvSpPr>
          <p:cNvPr id="3" name="Slide Number Placeholder 2"/>
          <p:cNvSpPr>
            <a:spLocks noGrp="1"/>
          </p:cNvSpPr>
          <p:nvPr>
            <p:ph type="sldNum" sz="quarter" idx="12"/>
          </p:nvPr>
        </p:nvSpPr>
        <p:spPr/>
        <p:txBody>
          <a:bodyPr/>
          <a:lstStyle/>
          <a:p>
            <a:fld id="{7E5306AB-AE3C-461E-AA4C-9594156E011A}" type="slidenum">
              <a:rPr lang="en-US" smtClean="0"/>
              <a:pPr/>
              <a:t>7</a:t>
            </a:fld>
            <a:endParaRPr lang="en-US"/>
          </a:p>
        </p:txBody>
      </p:sp>
    </p:spTree>
    <p:extLst>
      <p:ext uri="{BB962C8B-B14F-4D97-AF65-F5344CB8AC3E}">
        <p14:creationId xmlns:p14="http://schemas.microsoft.com/office/powerpoint/2010/main" val="24186552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Pockell’s</a:t>
            </a:r>
            <a:r>
              <a:rPr lang="en-US" dirty="0" smtClean="0"/>
              <a:t> Cell Ringing</a:t>
            </a:r>
            <a:endParaRPr lang="en-CA" dirty="0"/>
          </a:p>
        </p:txBody>
      </p:sp>
      <p:pic>
        <p:nvPicPr>
          <p:cNvPr id="4" name="Picture 3"/>
          <p:cNvPicPr>
            <a:picLocks noChangeAspect="1"/>
          </p:cNvPicPr>
          <p:nvPr/>
        </p:nvPicPr>
        <p:blipFill>
          <a:blip r:embed="rId2"/>
          <a:stretch>
            <a:fillRect/>
          </a:stretch>
        </p:blipFill>
        <p:spPr>
          <a:xfrm>
            <a:off x="1939925" y="1383347"/>
            <a:ext cx="5772150" cy="3705225"/>
          </a:xfrm>
          <a:prstGeom prst="rect">
            <a:avLst/>
          </a:prstGeom>
        </p:spPr>
      </p:pic>
      <p:sp>
        <p:nvSpPr>
          <p:cNvPr id="2" name="Date Placeholder 1"/>
          <p:cNvSpPr>
            <a:spLocks noGrp="1"/>
          </p:cNvSpPr>
          <p:nvPr>
            <p:ph type="dt" sz="half" idx="10"/>
          </p:nvPr>
        </p:nvSpPr>
        <p:spPr/>
        <p:txBody>
          <a:bodyPr/>
          <a:lstStyle/>
          <a:p>
            <a:r>
              <a:rPr lang="en-US" smtClean="0"/>
              <a:t>June 1-19, 2015</a:t>
            </a:r>
            <a:endParaRPr lang="en-CA" dirty="0"/>
          </a:p>
        </p:txBody>
      </p:sp>
      <p:sp>
        <p:nvSpPr>
          <p:cNvPr id="3" name="Footer Placeholder 2"/>
          <p:cNvSpPr>
            <a:spLocks noGrp="1"/>
          </p:cNvSpPr>
          <p:nvPr>
            <p:ph type="ftr" sz="quarter" idx="11"/>
          </p:nvPr>
        </p:nvSpPr>
        <p:spPr/>
        <p:txBody>
          <a:bodyPr/>
          <a:lstStyle/>
          <a:p>
            <a:r>
              <a:rPr lang="en-US" smtClean="0"/>
              <a:t>HUGS</a:t>
            </a:r>
            <a:endParaRPr lang="en-CA" dirty="0" smtClean="0"/>
          </a:p>
        </p:txBody>
      </p:sp>
      <p:sp>
        <p:nvSpPr>
          <p:cNvPr id="7" name="Slide Number Placeholder 6"/>
          <p:cNvSpPr>
            <a:spLocks noGrp="1"/>
          </p:cNvSpPr>
          <p:nvPr>
            <p:ph type="sldNum" sz="quarter" idx="12"/>
          </p:nvPr>
        </p:nvSpPr>
        <p:spPr/>
        <p:txBody>
          <a:bodyPr/>
          <a:lstStyle/>
          <a:p>
            <a:fld id="{DA118E06-5FBC-4A7F-98A9-FD3F00BABDBC}" type="slidenum">
              <a:rPr lang="en-CA" smtClean="0"/>
              <a:pPr/>
              <a:t>8</a:t>
            </a:fld>
            <a:endParaRPr lang="en-CA" dirty="0"/>
          </a:p>
        </p:txBody>
      </p:sp>
    </p:spTree>
    <p:extLst>
      <p:ext uri="{BB962C8B-B14F-4D97-AF65-F5344CB8AC3E}">
        <p14:creationId xmlns:p14="http://schemas.microsoft.com/office/powerpoint/2010/main" val="22012449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a:bodyPr>
          <a:lstStyle/>
          <a:p>
            <a:pPr algn="r"/>
            <a:r>
              <a:rPr lang="en-US" dirty="0" err="1" smtClean="0"/>
              <a:t>Scaler</a:t>
            </a:r>
            <a:r>
              <a:rPr lang="en-US" dirty="0" smtClean="0"/>
              <a:t> Counting Problem</a:t>
            </a:r>
          </a:p>
        </p:txBody>
      </p:sp>
      <p:sp>
        <p:nvSpPr>
          <p:cNvPr id="2" name="Date Placeholder 1"/>
          <p:cNvSpPr>
            <a:spLocks noGrp="1"/>
          </p:cNvSpPr>
          <p:nvPr>
            <p:ph type="dt" sz="half" idx="10"/>
          </p:nvPr>
        </p:nvSpPr>
        <p:spPr/>
        <p:txBody>
          <a:bodyPr/>
          <a:lstStyle/>
          <a:p>
            <a:r>
              <a:rPr lang="en-US" smtClean="0">
                <a:solidFill>
                  <a:prstClr val="black"/>
                </a:solidFill>
              </a:rPr>
              <a:t>June 1-19, 2015</a:t>
            </a:r>
            <a:endParaRPr lang="en-US">
              <a:solidFill>
                <a:prstClr val="black"/>
              </a:solidFill>
            </a:endParaRPr>
          </a:p>
        </p:txBody>
      </p:sp>
      <p:sp>
        <p:nvSpPr>
          <p:cNvPr id="3" name="Footer Placeholder 2"/>
          <p:cNvSpPr>
            <a:spLocks noGrp="1"/>
          </p:cNvSpPr>
          <p:nvPr>
            <p:ph type="ftr" sz="quarter" idx="11"/>
          </p:nvPr>
        </p:nvSpPr>
        <p:spPr/>
        <p:txBody>
          <a:bodyPr/>
          <a:lstStyle/>
          <a:p>
            <a:r>
              <a:rPr lang="en-US" smtClean="0">
                <a:solidFill>
                  <a:prstClr val="black"/>
                </a:solidFill>
              </a:rPr>
              <a:t>HUGS</a:t>
            </a:r>
            <a:endParaRPr lang="en-US">
              <a:solidFill>
                <a:prstClr val="black"/>
              </a:solidFill>
            </a:endParaRPr>
          </a:p>
        </p:txBody>
      </p:sp>
      <p:sp>
        <p:nvSpPr>
          <p:cNvPr id="28675" name="Rectangle 3"/>
          <p:cNvSpPr>
            <a:spLocks noGrp="1" noChangeArrowheads="1"/>
          </p:cNvSpPr>
          <p:nvPr>
            <p:ph type="body" idx="4294967295"/>
          </p:nvPr>
        </p:nvSpPr>
        <p:spPr>
          <a:xfrm>
            <a:off x="0" y="615696"/>
            <a:ext cx="5638800" cy="3276600"/>
          </a:xfrm>
        </p:spPr>
        <p:txBody>
          <a:bodyPr>
            <a:normAutofit lnSpcReduction="10000"/>
          </a:bodyPr>
          <a:lstStyle/>
          <a:p>
            <a:pPr>
              <a:lnSpc>
                <a:spcPct val="90000"/>
              </a:lnSpc>
            </a:pPr>
            <a:r>
              <a:rPr lang="en-US" dirty="0" smtClean="0"/>
              <a:t>Electronics sorts detector coincidences (</a:t>
            </a:r>
            <a:r>
              <a:rPr lang="en-US" dirty="0" err="1" smtClean="0"/>
              <a:t>CED</a:t>
            </a:r>
            <a:r>
              <a:rPr lang="en-US" baseline="-25000" dirty="0" err="1" smtClean="0"/>
              <a:t>i</a:t>
            </a:r>
            <a:r>
              <a:rPr lang="en-US" dirty="0" smtClean="0"/>
              <a:t> and </a:t>
            </a:r>
            <a:r>
              <a:rPr lang="en-US" dirty="0" err="1" smtClean="0"/>
              <a:t>FPD</a:t>
            </a:r>
            <a:r>
              <a:rPr lang="en-US" baseline="-25000" dirty="0" err="1" smtClean="0"/>
              <a:t>j</a:t>
            </a:r>
            <a:r>
              <a:rPr lang="en-US" dirty="0" smtClean="0"/>
              <a:t>) into separate scaler channels</a:t>
            </a:r>
          </a:p>
          <a:p>
            <a:pPr lvl="1">
              <a:lnSpc>
                <a:spcPct val="90000"/>
              </a:lnSpc>
            </a:pPr>
            <a:r>
              <a:rPr lang="en-US" dirty="0" smtClean="0"/>
              <a:t>FPGA-based system in North American electronics (4 octants)</a:t>
            </a:r>
          </a:p>
          <a:p>
            <a:pPr>
              <a:lnSpc>
                <a:spcPct val="90000"/>
              </a:lnSpc>
            </a:pPr>
            <a:endParaRPr lang="en-US" sz="400" dirty="0" smtClean="0"/>
          </a:p>
          <a:p>
            <a:pPr>
              <a:lnSpc>
                <a:spcPct val="90000"/>
              </a:lnSpc>
            </a:pPr>
            <a:r>
              <a:rPr lang="en-US" dirty="0" smtClean="0"/>
              <a:t>Because of error in FPGA programming, two short (~3 ns) pulses could be sent to scaler in &lt; 7 ns</a:t>
            </a:r>
          </a:p>
          <a:p>
            <a:pPr lvl="1">
              <a:lnSpc>
                <a:spcPct val="90000"/>
              </a:lnSpc>
            </a:pPr>
            <a:r>
              <a:rPr lang="en-US" dirty="0" smtClean="0"/>
              <a:t>~ 1% of events have such miscounts</a:t>
            </a:r>
          </a:p>
        </p:txBody>
      </p:sp>
      <p:pic>
        <p:nvPicPr>
          <p:cNvPr id="28676" name="Picture 4"/>
          <p:cNvPicPr>
            <a:picLocks noChangeAspect="1" noChangeArrowheads="1"/>
          </p:cNvPicPr>
          <p:nvPr/>
        </p:nvPicPr>
        <p:blipFill>
          <a:blip r:embed="rId2" cstate="print"/>
          <a:srcRect/>
          <a:stretch>
            <a:fillRect/>
          </a:stretch>
        </p:blipFill>
        <p:spPr bwMode="auto">
          <a:xfrm>
            <a:off x="5915025" y="838200"/>
            <a:ext cx="3228975" cy="3149600"/>
          </a:xfrm>
          <a:prstGeom prst="rect">
            <a:avLst/>
          </a:prstGeom>
          <a:noFill/>
          <a:ln w="9525">
            <a:noFill/>
            <a:miter lim="800000"/>
            <a:headEnd type="none" w="sm" len="med"/>
            <a:tailEnd/>
          </a:ln>
        </p:spPr>
      </p:pic>
      <p:sp>
        <p:nvSpPr>
          <p:cNvPr id="28677" name="Rectangle 5"/>
          <p:cNvSpPr>
            <a:spLocks noChangeArrowheads="1"/>
          </p:cNvSpPr>
          <p:nvPr/>
        </p:nvSpPr>
        <p:spPr bwMode="auto">
          <a:xfrm>
            <a:off x="334963" y="3698875"/>
            <a:ext cx="5684837" cy="2971800"/>
          </a:xfrm>
          <a:prstGeom prst="rect">
            <a:avLst/>
          </a:prstGeom>
          <a:noFill/>
          <a:ln w="9525">
            <a:noFill/>
            <a:miter lim="800000"/>
            <a:headEnd/>
            <a:tailEnd/>
          </a:ln>
        </p:spPr>
        <p:txBody>
          <a:bodyPr/>
          <a:lstStyle/>
          <a:p>
            <a:pPr marL="342900" indent="-342900">
              <a:spcBef>
                <a:spcPct val="20000"/>
              </a:spcBef>
              <a:buFontTx/>
              <a:buChar char="•"/>
            </a:pPr>
            <a:r>
              <a:rPr lang="en-US" sz="2200" dirty="0">
                <a:solidFill>
                  <a:srgbClr val="CC0066"/>
                </a:solidFill>
                <a:latin typeface="Arial" charset="0"/>
              </a:rPr>
              <a:t>Such pulse pairs can cause scaler to drop or add bits</a:t>
            </a:r>
          </a:p>
          <a:p>
            <a:pPr marL="742950" lvl="1" indent="-285750">
              <a:spcBef>
                <a:spcPct val="20000"/>
              </a:spcBef>
              <a:buFontTx/>
              <a:buChar char="–"/>
            </a:pPr>
            <a:r>
              <a:rPr lang="en-US" sz="2000" dirty="0">
                <a:latin typeface="Arial" charset="0"/>
              </a:rPr>
              <a:t>Detailed simulation of ASIC with propagation delays between (flip flop) elements</a:t>
            </a:r>
          </a:p>
          <a:p>
            <a:pPr marL="1143000" lvl="2" indent="-228600">
              <a:spcBef>
                <a:spcPct val="20000"/>
              </a:spcBef>
              <a:buFontTx/>
              <a:buChar char="•"/>
            </a:pPr>
            <a:endParaRPr lang="en-US" sz="400" dirty="0">
              <a:solidFill>
                <a:srgbClr val="009900"/>
              </a:solidFill>
              <a:latin typeface="Arial" charset="0"/>
            </a:endParaRPr>
          </a:p>
          <a:p>
            <a:pPr marL="342900" indent="-342900">
              <a:spcBef>
                <a:spcPct val="20000"/>
              </a:spcBef>
              <a:buFontTx/>
              <a:buChar char="•"/>
            </a:pPr>
            <a:r>
              <a:rPr lang="en-US" sz="2200" dirty="0">
                <a:solidFill>
                  <a:srgbClr val="CC0066"/>
                </a:solidFill>
                <a:latin typeface="Arial" charset="0"/>
              </a:rPr>
              <a:t>Effect on asymmetry is &lt;0.01 </a:t>
            </a:r>
            <a:r>
              <a:rPr lang="en-US" sz="2200" dirty="0" err="1">
                <a:solidFill>
                  <a:srgbClr val="CC0066"/>
                </a:solidFill>
                <a:latin typeface="Arial" charset="0"/>
              </a:rPr>
              <a:t>A</a:t>
            </a:r>
            <a:r>
              <a:rPr lang="en-US" sz="2200" baseline="-25000" dirty="0" err="1">
                <a:solidFill>
                  <a:srgbClr val="CC0066"/>
                </a:solidFill>
                <a:latin typeface="Arial" charset="0"/>
              </a:rPr>
              <a:t>phys</a:t>
            </a:r>
            <a:endParaRPr lang="en-US" sz="2200" baseline="30000" dirty="0">
              <a:solidFill>
                <a:srgbClr val="CC0066"/>
              </a:solidFill>
              <a:latin typeface="Arial" charset="0"/>
            </a:endParaRPr>
          </a:p>
          <a:p>
            <a:pPr marL="742950" lvl="1" indent="-285750">
              <a:spcBef>
                <a:spcPct val="20000"/>
              </a:spcBef>
              <a:buFontTx/>
              <a:buChar char="–"/>
            </a:pPr>
            <a:r>
              <a:rPr lang="en-US" sz="2000" dirty="0">
                <a:latin typeface="Arial" charset="0"/>
              </a:rPr>
              <a:t>Test by cutting data; compare with French octants</a:t>
            </a:r>
          </a:p>
        </p:txBody>
      </p:sp>
      <p:sp>
        <p:nvSpPr>
          <p:cNvPr id="28678" name="Text Box 6"/>
          <p:cNvSpPr txBox="1">
            <a:spLocks noChangeArrowheads="1"/>
          </p:cNvSpPr>
          <p:nvPr/>
        </p:nvSpPr>
        <p:spPr bwMode="auto">
          <a:xfrm>
            <a:off x="6384925" y="1339850"/>
            <a:ext cx="612775" cy="336550"/>
          </a:xfrm>
          <a:prstGeom prst="rect">
            <a:avLst/>
          </a:prstGeom>
          <a:noFill/>
          <a:ln w="9525">
            <a:noFill/>
            <a:miter lim="800000"/>
            <a:headEnd type="none" w="sm" len="med"/>
            <a:tailEnd/>
          </a:ln>
        </p:spPr>
        <p:txBody>
          <a:bodyPr wrap="none">
            <a:spAutoFit/>
          </a:bodyPr>
          <a:lstStyle/>
          <a:p>
            <a:r>
              <a:rPr lang="en-US" sz="1600" i="1">
                <a:solidFill>
                  <a:srgbClr val="CC0066"/>
                </a:solidFill>
                <a:latin typeface="Arial" charset="0"/>
              </a:rPr>
              <a:t>Data</a:t>
            </a:r>
          </a:p>
        </p:txBody>
      </p:sp>
      <p:pic>
        <p:nvPicPr>
          <p:cNvPr id="28679" name="Picture 7"/>
          <p:cNvPicPr>
            <a:picLocks noChangeAspect="1" noChangeArrowheads="1"/>
          </p:cNvPicPr>
          <p:nvPr/>
        </p:nvPicPr>
        <p:blipFill>
          <a:blip r:embed="rId3" cstate="print"/>
          <a:srcRect l="894"/>
          <a:stretch>
            <a:fillRect/>
          </a:stretch>
        </p:blipFill>
        <p:spPr bwMode="auto">
          <a:xfrm>
            <a:off x="5972175" y="3787775"/>
            <a:ext cx="3171825" cy="3070225"/>
          </a:xfrm>
          <a:prstGeom prst="rect">
            <a:avLst/>
          </a:prstGeom>
          <a:noFill/>
          <a:ln w="9525">
            <a:noFill/>
            <a:miter lim="800000"/>
            <a:headEnd type="none" w="sm" len="med"/>
            <a:tailEnd/>
          </a:ln>
        </p:spPr>
      </p:pic>
      <p:sp>
        <p:nvSpPr>
          <p:cNvPr id="28680" name="Text Box 8"/>
          <p:cNvSpPr txBox="1">
            <a:spLocks noChangeArrowheads="1"/>
          </p:cNvSpPr>
          <p:nvPr/>
        </p:nvSpPr>
        <p:spPr bwMode="auto">
          <a:xfrm>
            <a:off x="6384925" y="4267200"/>
            <a:ext cx="1130300" cy="336550"/>
          </a:xfrm>
          <a:prstGeom prst="rect">
            <a:avLst/>
          </a:prstGeom>
          <a:noFill/>
          <a:ln w="9525">
            <a:noFill/>
            <a:miter lim="800000"/>
            <a:headEnd type="none" w="sm" len="med"/>
            <a:tailEnd/>
          </a:ln>
        </p:spPr>
        <p:txBody>
          <a:bodyPr wrap="none">
            <a:spAutoFit/>
          </a:bodyPr>
          <a:lstStyle/>
          <a:p>
            <a:r>
              <a:rPr lang="en-US" sz="1600" i="1">
                <a:solidFill>
                  <a:srgbClr val="CC0066"/>
                </a:solidFill>
                <a:latin typeface="Arial" charset="0"/>
              </a:rPr>
              <a:t>Simulation</a:t>
            </a:r>
          </a:p>
        </p:txBody>
      </p:sp>
      <p:sp>
        <p:nvSpPr>
          <p:cNvPr id="5" name="Slide Number Placeholder 4"/>
          <p:cNvSpPr>
            <a:spLocks noGrp="1"/>
          </p:cNvSpPr>
          <p:nvPr>
            <p:ph type="sldNum" sz="quarter" idx="12"/>
          </p:nvPr>
        </p:nvSpPr>
        <p:spPr/>
        <p:txBody>
          <a:bodyPr/>
          <a:lstStyle/>
          <a:p>
            <a:fld id="{DA118E06-5FBC-4A7F-98A9-FD3F00BABDBC}" type="slidenum">
              <a:rPr lang="en-CA" smtClean="0"/>
              <a:pPr/>
              <a:t>9</a:t>
            </a:fld>
            <a:endParaRPr lang="en-CA" dirty="0"/>
          </a:p>
        </p:txBody>
      </p:sp>
    </p:spTree>
    <p:extLst>
      <p:ext uri="{BB962C8B-B14F-4D97-AF65-F5344CB8AC3E}">
        <p14:creationId xmlns:p14="http://schemas.microsoft.com/office/powerpoint/2010/main" val="5291260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1430</TotalTime>
  <Words>2040</Words>
  <Application>Microsoft Office PowerPoint</Application>
  <PresentationFormat>On-screen Show (4:3)</PresentationFormat>
  <Paragraphs>391</Paragraphs>
  <Slides>27</Slides>
  <Notes>16</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27</vt:i4>
      </vt:variant>
    </vt:vector>
  </HeadingPairs>
  <TitlesOfParts>
    <vt:vector size="39" baseType="lpstr">
      <vt:lpstr>Arial</vt:lpstr>
      <vt:lpstr>Calibri</vt:lpstr>
      <vt:lpstr>Cambria Math</vt:lpstr>
      <vt:lpstr>Comic Sans MS</vt:lpstr>
      <vt:lpstr>Corbel</vt:lpstr>
      <vt:lpstr>Courier New</vt:lpstr>
      <vt:lpstr>Gill Sans</vt:lpstr>
      <vt:lpstr>Times</vt:lpstr>
      <vt:lpstr>Times New Roman</vt:lpstr>
      <vt:lpstr>Parallax</vt:lpstr>
      <vt:lpstr>Equation</vt:lpstr>
      <vt:lpstr>Microsoft Excel 97-2003 Worksheet</vt:lpstr>
      <vt:lpstr>PowerPoint Presentation</vt:lpstr>
      <vt:lpstr>PowerPoint Presentation</vt:lpstr>
      <vt:lpstr>PowerPoint Presentation</vt:lpstr>
      <vt:lpstr>Detectors</vt:lpstr>
      <vt:lpstr>Drift Chambers</vt:lpstr>
      <vt:lpstr>GARFIELD SIMULATIONS</vt:lpstr>
      <vt:lpstr>What could go wrong?</vt:lpstr>
      <vt:lpstr>Pockell’s Cell Ringing</vt:lpstr>
      <vt:lpstr>Scaler Counting Problem</vt:lpstr>
      <vt:lpstr>PVES</vt:lpstr>
      <vt:lpstr>Other measurements</vt:lpstr>
      <vt:lpstr>Ancillary Measurements</vt:lpstr>
      <vt:lpstr>Transverse Polarization</vt:lpstr>
      <vt:lpstr>Transverse Parity-conserving Asymmetry</vt:lpstr>
      <vt:lpstr>Transverse Correction</vt:lpstr>
      <vt:lpstr>Transverse Correction (cont…)</vt:lpstr>
      <vt:lpstr>The GpE/ GpM Puzzle – 2γ Exchange Effects</vt:lpstr>
      <vt:lpstr>Transverse Analyzing Power</vt:lpstr>
      <vt:lpstr>Predictions</vt:lpstr>
      <vt:lpstr>Analysis Overview</vt:lpstr>
      <vt:lpstr>Data Summary</vt:lpstr>
      <vt:lpstr>e- Transverse Asymmetries</vt:lpstr>
      <vt:lpstr>Transverse Results for the Proton</vt:lpstr>
      <vt:lpstr>Transverse Results for the Deuteron</vt:lpstr>
      <vt:lpstr>PowerPoint Presentation</vt:lpstr>
      <vt:lpstr>PowerPoint Presentation</vt:lpstr>
      <vt:lpstr>Transverse Asymmetries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jmammei</dc:creator>
  <cp:lastModifiedBy>jmammei</cp:lastModifiedBy>
  <cp:revision>198</cp:revision>
  <dcterms:created xsi:type="dcterms:W3CDTF">2015-03-19T15:06:42Z</dcterms:created>
  <dcterms:modified xsi:type="dcterms:W3CDTF">2015-06-16T19:39:54Z</dcterms:modified>
</cp:coreProperties>
</file>