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152" y="-96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DEF63AB-A965-42BF-AFE0-CA1513CDA6A3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69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Arial"/>
              </a:rPr>
              <a:t>-A</a:t>
            </a:r>
            <a:r>
              <a:rPr lang="en-US" sz="2000" baseline="-25000">
                <a:solidFill>
                  <a:srgbClr val="000000"/>
                </a:solidFill>
                <a:latin typeface="Arial"/>
              </a:rPr>
              <a:t>1</a:t>
            </a:r>
            <a:r>
              <a:rPr lang="en-US" sz="2000" baseline="30000">
                <a:solidFill>
                  <a:srgbClr val="000000"/>
                </a:solidFill>
                <a:latin typeface="Arial"/>
              </a:rPr>
              <a:t>n</a:t>
            </a:r>
            <a:r>
              <a:rPr lang="en-US" sz="2000">
                <a:solidFill>
                  <a:srgbClr val="000000"/>
                </a:solidFill>
                <a:latin typeface="Arial"/>
              </a:rPr>
              <a:t>  became positive around x</a:t>
            </a:r>
            <a:r>
              <a:rPr lang="en-US" sz="2000" baseline="-25000">
                <a:solidFill>
                  <a:srgbClr val="000000"/>
                </a:solidFill>
                <a:latin typeface="Arial"/>
              </a:rPr>
              <a:t>Bj </a:t>
            </a:r>
            <a:r>
              <a:rPr lang="en-US" sz="2000">
                <a:solidFill>
                  <a:srgbClr val="000000"/>
                </a:solidFill>
                <a:latin typeface="Arial"/>
              </a:rPr>
              <a:t>=0.5.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Arial"/>
              </a:rPr>
              <a:t>-Expect A</a:t>
            </a:r>
            <a:r>
              <a:rPr lang="en-US" sz="2000" baseline="-25000">
                <a:solidFill>
                  <a:srgbClr val="000000"/>
                </a:solidFill>
                <a:latin typeface="Arial"/>
              </a:rPr>
              <a:t>1</a:t>
            </a:r>
            <a:r>
              <a:rPr lang="en-US" sz="2000" baseline="30000">
                <a:solidFill>
                  <a:srgbClr val="000000"/>
                </a:solidFill>
                <a:latin typeface="Arial"/>
              </a:rPr>
              <a:t>n</a:t>
            </a:r>
            <a:r>
              <a:rPr lang="en-US" sz="2000">
                <a:solidFill>
                  <a:srgbClr val="000000"/>
                </a:solidFill>
                <a:latin typeface="Arial"/>
              </a:rPr>
              <a:t>  to approximately double from x=0.6 to x=0.71.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Arial"/>
              </a:rPr>
              <a:t>-Shaded area is RQCM prediction.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Arial"/>
              </a:rPr>
              <a:t>-pQCD upper solid line.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99" name="TextShape 2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4E25150B-77DA-4CBA-84EF-16092B32F617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-Especially large on side closest to beam line.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-More PE since we will always collect fewer than predicted due to losses (absorption etc.)</a:t>
            </a:r>
            <a:endParaRPr/>
          </a:p>
        </p:txBody>
      </p:sp>
      <p:sp>
        <p:nvSpPr>
          <p:cNvPr id="202" name="TextShape 2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4E888C23-361B-487F-B41E-726EEA1AFBC4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-Novel.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-first peak = single PE.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APS April Meeting 2015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4640" cy="520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1AFD4BD1-7F48-4037-934F-D881E7B0CFE9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>
                <a:latin typeface="Calibri"/>
              </a:rPr>
              <a:t>Click to edit the title text format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4400"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  <a:ea typeface="Droid Sans Fallback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latin typeface="Arial"/>
                <a:ea typeface="Droid Sans Fallback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latin typeface="Arial"/>
                <a:ea typeface="Droid Sans Fallback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latin typeface="Arial"/>
                <a:ea typeface="Droid Sans Fallback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latin typeface="Arial"/>
                <a:ea typeface="Droid Sans Fallback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latin typeface="Arial"/>
                <a:ea typeface="Droid Sans Fallback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latin typeface="Arial"/>
                <a:ea typeface="Droid Sans Fallback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800">
                <a:latin typeface="Arial"/>
                <a:ea typeface="Droid Sans Fallback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latin typeface="Arial"/>
                <a:ea typeface="Droid Sans Fallback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latin typeface="Arial"/>
                <a:ea typeface="Droid Sans Fallback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000">
                <a:latin typeface="Arial"/>
                <a:ea typeface="Droid Sans Fallback"/>
              </a:rPr>
              <a:t>Fifth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APS April Meeting 2015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4640" cy="520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FDA9AFFC-F208-47D0-A872-C86765968BAF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84" name="TextShape 2"/>
          <p:cNvSpPr txBox="1"/>
          <p:nvPr/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BD04A62A-3775-40C8-8E42-7845A1079082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</a:t>
            </a:fld>
            <a:endParaRPr/>
          </a:p>
        </p:txBody>
      </p:sp>
      <p:sp>
        <p:nvSpPr>
          <p:cNvPr id="85" name="TextShape 3"/>
          <p:cNvSpPr txBox="1"/>
          <p:nvPr/>
        </p:nvSpPr>
        <p:spPr>
          <a:xfrm>
            <a:off x="504000" y="351000"/>
            <a:ext cx="9071280" cy="1904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latin typeface="Arial"/>
              </a:rPr>
              <a:t>9125B ET Photomultiplier Tubes with a Wavelength Shifting Paint for a Gas Cherenkov Counter</a:t>
            </a:r>
            <a:endParaRPr/>
          </a:p>
        </p:txBody>
      </p:sp>
      <p:sp>
        <p:nvSpPr>
          <p:cNvPr id="86" name="TextShape 4"/>
          <p:cNvSpPr txBox="1"/>
          <p:nvPr/>
        </p:nvSpPr>
        <p:spPr>
          <a:xfrm>
            <a:off x="457200" y="4465800"/>
            <a:ext cx="9071280" cy="3031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C00000"/>
                </a:solidFill>
                <a:latin typeface="Arial"/>
              </a:rPr>
              <a:t>Scott Barcus</a:t>
            </a:r>
            <a:r>
              <a:rPr lang="en-US" sz="2400" baseline="33000">
                <a:solidFill>
                  <a:srgbClr val="C00000"/>
                </a:solidFill>
                <a:latin typeface="Arial"/>
              </a:rPr>
              <a:t>1</a:t>
            </a:r>
            <a:r>
              <a:rPr lang="en-US" sz="2400">
                <a:solidFill>
                  <a:srgbClr val="C00000"/>
                </a:solidFill>
                <a:latin typeface="Arial"/>
              </a:rPr>
              <a:t>, Bogdan Wojtsekhowski</a:t>
            </a:r>
            <a:r>
              <a:rPr lang="en-US" sz="2400" baseline="33000">
                <a:solidFill>
                  <a:srgbClr val="C00000"/>
                </a:solidFill>
                <a:latin typeface="Arial"/>
              </a:rPr>
              <a:t>2</a:t>
            </a:r>
            <a:r>
              <a:rPr lang="en-US" sz="2400">
                <a:solidFill>
                  <a:srgbClr val="C00000"/>
                </a:solidFill>
                <a:latin typeface="Arial"/>
              </a:rPr>
              <a:t>, Todd Averett</a:t>
            </a:r>
            <a:r>
              <a:rPr lang="en-US" sz="2400" baseline="33000">
                <a:solidFill>
                  <a:srgbClr val="C00000"/>
                </a:solidFill>
                <a:latin typeface="Arial"/>
              </a:rPr>
              <a:t>1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C00000"/>
                </a:solidFill>
                <a:latin typeface="Arial"/>
              </a:rPr>
              <a:t>1: The College of William and Mary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C00000"/>
                </a:solidFill>
                <a:latin typeface="Arial"/>
              </a:rPr>
              <a:t>2: Thomas Jefferson National Accelerator Facility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4400" baseline="33000">
                <a:solidFill>
                  <a:srgbClr val="C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8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49840" y="3284280"/>
            <a:ext cx="3821760" cy="830520"/>
          </a:xfrm>
          <a:prstGeom prst="rect">
            <a:avLst/>
          </a:prstGeom>
          <a:ln>
            <a:noFill/>
          </a:ln>
        </p:spPr>
      </p:pic>
      <p:pic>
        <p:nvPicPr>
          <p:cNvPr id="88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3400" y="2255760"/>
            <a:ext cx="2400120" cy="266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35" name="TextShape 2"/>
          <p:cNvSpPr txBox="1"/>
          <p:nvPr/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9A5F0C66-CD8B-427A-A62B-D58785F81747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10</a:t>
            </a:fld>
            <a:endParaRPr/>
          </a:p>
        </p:txBody>
      </p:sp>
      <p:sp>
        <p:nvSpPr>
          <p:cNvPr id="136" name="TextShape 3"/>
          <p:cNvSpPr txBox="1"/>
          <p:nvPr/>
        </p:nvSpPr>
        <p:spPr>
          <a:xfrm>
            <a:off x="504000" y="182880"/>
            <a:ext cx="9071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C00000"/>
                </a:solidFill>
                <a:latin typeface="Arial"/>
              </a:rPr>
              <a:t>Measuring WLS Effects</a:t>
            </a:r>
            <a:endParaRPr/>
          </a:p>
        </p:txBody>
      </p:sp>
      <p:sp>
        <p:nvSpPr>
          <p:cNvPr id="137" name="TextShape 4"/>
          <p:cNvSpPr txBox="1"/>
          <p:nvPr/>
        </p:nvSpPr>
        <p:spPr>
          <a:xfrm>
            <a:off x="554040" y="1463040"/>
            <a:ext cx="5755320" cy="4982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800">
                <a:solidFill>
                  <a:srgbClr val="002060"/>
                </a:solidFill>
                <a:latin typeface="Arial"/>
                <a:ea typeface="Droid Sans Fallback"/>
              </a:rPr>
              <a:t>Once painted each PMT observes a cosmic spectrum for 21 hours.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800">
                <a:solidFill>
                  <a:srgbClr val="002060"/>
                </a:solidFill>
                <a:latin typeface="Arial"/>
                <a:ea typeface="Droid Sans Fallback"/>
              </a:rPr>
              <a:t>Thickness is then measured.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Four small areas of the WLS paint are then scraped with a razor blade.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A coordinate measuring machine then determines the thickness of the paint layer.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800">
                <a:solidFill>
                  <a:srgbClr val="002060"/>
                </a:solidFill>
                <a:latin typeface="Arial"/>
                <a:ea typeface="Droid Sans Fallback"/>
              </a:rPr>
              <a:t>WLS paint is then scraped off of the PMT face with a razor and cleaned with alcohol.</a:t>
            </a:r>
            <a:endParaRPr/>
          </a:p>
        </p:txBody>
      </p:sp>
      <p:pic>
        <p:nvPicPr>
          <p:cNvPr id="13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523920" y="1645920"/>
            <a:ext cx="3556800" cy="438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4000" y="7132680"/>
            <a:ext cx="2347920" cy="275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40" name="TextShape 2"/>
          <p:cNvSpPr txBox="1"/>
          <p:nvPr/>
        </p:nvSpPr>
        <p:spPr>
          <a:xfrm>
            <a:off x="7227360" y="7209000"/>
            <a:ext cx="2347920" cy="199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8141DDB1-7ED4-4C7C-AFC6-B653DA28D7C6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11</a:t>
            </a:fld>
            <a:endParaRPr/>
          </a:p>
        </p:txBody>
      </p:sp>
      <p:sp>
        <p:nvSpPr>
          <p:cNvPr id="141" name="TextShape 3"/>
          <p:cNvSpPr txBox="1"/>
          <p:nvPr/>
        </p:nvSpPr>
        <p:spPr>
          <a:xfrm>
            <a:off x="504000" y="0"/>
            <a:ext cx="9071280" cy="883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C00000"/>
                </a:solidFill>
                <a:latin typeface="Arial"/>
              </a:rPr>
              <a:t>Measuring WLS Effects</a:t>
            </a:r>
            <a:endParaRPr/>
          </a:p>
        </p:txBody>
      </p:sp>
      <p:sp>
        <p:nvSpPr>
          <p:cNvPr id="142" name="TextShape 4"/>
          <p:cNvSpPr txBox="1"/>
          <p:nvPr/>
        </p:nvSpPr>
        <p:spPr>
          <a:xfrm>
            <a:off x="504000" y="4008600"/>
            <a:ext cx="9071280" cy="2849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Unpainted PMT then observes cosmic spectrum for 21 hours.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By analyzing the shift in the peak ADC signal the change in the number of photoelectrons can be determined.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This peak is fit by a Gaussian to describe the pedestal and an exponential to describe the peak signal.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The ratio of these fits' parameters gives the change in photoelectrons detected.</a:t>
            </a:r>
            <a:endParaRPr/>
          </a:p>
        </p:txBody>
      </p:sp>
      <p:sp>
        <p:nvSpPr>
          <p:cNvPr id="143" name="CustomShape 5"/>
          <p:cNvSpPr/>
          <p:nvPr/>
        </p:nvSpPr>
        <p:spPr>
          <a:xfrm>
            <a:off x="1579320" y="3702240"/>
            <a:ext cx="19688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Unpainted Tube</a:t>
            </a:r>
            <a:endParaRPr/>
          </a:p>
        </p:txBody>
      </p:sp>
      <p:sp>
        <p:nvSpPr>
          <p:cNvPr id="144" name="CustomShape 6"/>
          <p:cNvSpPr/>
          <p:nvPr/>
        </p:nvSpPr>
        <p:spPr>
          <a:xfrm>
            <a:off x="6697800" y="3718800"/>
            <a:ext cx="16380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Painted Tube</a:t>
            </a:r>
            <a:endParaRPr/>
          </a:p>
        </p:txBody>
      </p:sp>
      <p:pic>
        <p:nvPicPr>
          <p:cNvPr id="14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192640" y="713160"/>
            <a:ext cx="4495320" cy="3048480"/>
          </a:xfrm>
          <a:prstGeom prst="rect">
            <a:avLst/>
          </a:prstGeom>
          <a:ln>
            <a:noFill/>
          </a:ln>
        </p:spPr>
      </p:pic>
      <p:pic>
        <p:nvPicPr>
          <p:cNvPr id="14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87440" y="713160"/>
            <a:ext cx="4431960" cy="300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48" name="TextShape 2"/>
          <p:cNvSpPr txBox="1"/>
          <p:nvPr/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878D0B20-2EF3-4F75-92A0-D3F05FB682D5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12</a:t>
            </a:fld>
            <a:endParaRPr/>
          </a:p>
        </p:txBody>
      </p:sp>
      <p:sp>
        <p:nvSpPr>
          <p:cNvPr id="149" name="TextShape 3"/>
          <p:cNvSpPr txBox="1"/>
          <p:nvPr/>
        </p:nvSpPr>
        <p:spPr>
          <a:xfrm>
            <a:off x="504000" y="0"/>
            <a:ext cx="907128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C00000"/>
                </a:solidFill>
                <a:latin typeface="Arial"/>
              </a:rPr>
              <a:t>Results</a:t>
            </a:r>
            <a:endParaRPr/>
          </a:p>
        </p:txBody>
      </p:sp>
      <p:sp>
        <p:nvSpPr>
          <p:cNvPr id="150" name="TextShape 4"/>
          <p:cNvSpPr txBox="1"/>
          <p:nvPr/>
        </p:nvSpPr>
        <p:spPr>
          <a:xfrm>
            <a:off x="239760" y="731880"/>
            <a:ext cx="9600840" cy="60343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WLS paint increased the number of photoelectrons detected by up to ~48%.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Almost always increased photoelectrons detected.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Paint thickness vs. photoelectrons detected roughly quadratic.</a:t>
            </a:r>
            <a:endParaRPr/>
          </a:p>
          <a:p>
            <a:endParaRPr/>
          </a:p>
        </p:txBody>
      </p:sp>
      <p:pic>
        <p:nvPicPr>
          <p:cNvPr id="151" name="Picture 150"/>
          <p:cNvPicPr/>
          <p:nvPr/>
        </p:nvPicPr>
        <p:blipFill>
          <a:blip r:embed="rId2"/>
          <a:stretch>
            <a:fillRect/>
          </a:stretch>
        </p:blipFill>
        <p:spPr>
          <a:xfrm>
            <a:off x="1737360" y="2651760"/>
            <a:ext cx="6492240" cy="420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504000" y="182880"/>
            <a:ext cx="9072000" cy="521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200">
                <a:solidFill>
                  <a:srgbClr val="CC0000"/>
                </a:solidFill>
                <a:latin typeface="Calibri"/>
              </a:rPr>
              <a:t>Results</a:t>
            </a:r>
            <a:endParaRPr/>
          </a:p>
        </p:txBody>
      </p:sp>
      <p:sp>
        <p:nvSpPr>
          <p:cNvPr id="153" name="TextShape 2"/>
          <p:cNvSpPr txBox="1"/>
          <p:nvPr/>
        </p:nvSpPr>
        <p:spPr>
          <a:xfrm>
            <a:off x="504000" y="822960"/>
            <a:ext cx="9072000" cy="53298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600">
                <a:solidFill>
                  <a:srgbClr val="000066"/>
                </a:solidFill>
                <a:latin typeface="Arial"/>
                <a:ea typeface="Droid Sans Fallback"/>
              </a:rPr>
              <a:t>Paint thickness roughly controllable through wire diameter.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600">
                <a:solidFill>
                  <a:srgbClr val="000066"/>
                </a:solidFill>
                <a:latin typeface="Arial"/>
              </a:rPr>
              <a:t>Stable region from about 10 – 40 microns.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200">
                <a:latin typeface="Arial"/>
              </a:rPr>
              <a:t>Choose wire diameter of 80 microns.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200">
                <a:latin typeface="Arial"/>
              </a:rPr>
              <a:t> Average photoelectron gain of 23.7% for 80 micron wire.</a:t>
            </a:r>
            <a:endParaRPr/>
          </a:p>
        </p:txBody>
      </p:sp>
      <p:pic>
        <p:nvPicPr>
          <p:cNvPr id="154" name="Picture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1920240" y="2911320"/>
            <a:ext cx="6354720" cy="4221000"/>
          </a:xfrm>
          <a:prstGeom prst="rect">
            <a:avLst/>
          </a:prstGeom>
          <a:ln>
            <a:noFill/>
          </a:ln>
        </p:spPr>
      </p:pic>
      <p:sp>
        <p:nvSpPr>
          <p:cNvPr id="155" name="TextShape 3"/>
          <p:cNvSpPr txBox="1"/>
          <p:nvPr/>
        </p:nvSpPr>
        <p:spPr>
          <a:xfrm>
            <a:off x="529920" y="713232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56" name="TextShape 4"/>
          <p:cNvSpPr txBox="1"/>
          <p:nvPr/>
        </p:nvSpPr>
        <p:spPr>
          <a:xfrm>
            <a:off x="7253280" y="713232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EB666107-E17B-4BED-BBA2-B8A926683393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13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504000" y="109800"/>
            <a:ext cx="9072000" cy="71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600">
                <a:solidFill>
                  <a:srgbClr val="CC0000"/>
                </a:solidFill>
                <a:latin typeface="Arial"/>
              </a:rPr>
              <a:t>WLS Paint Model</a:t>
            </a:r>
            <a:endParaRPr/>
          </a:p>
        </p:txBody>
      </p:sp>
      <p:sp>
        <p:nvSpPr>
          <p:cNvPr id="158" name="TextShape 2"/>
          <p:cNvSpPr txBox="1"/>
          <p:nvPr/>
        </p:nvSpPr>
        <p:spPr>
          <a:xfrm>
            <a:off x="504000" y="822960"/>
            <a:ext cx="9072000" cy="64008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000">
                <a:solidFill>
                  <a:srgbClr val="000066"/>
                </a:solidFill>
                <a:latin typeface="Arial"/>
              </a:rPr>
              <a:t>Do these results make sense?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000">
                <a:solidFill>
                  <a:srgbClr val="000066"/>
                </a:solidFill>
                <a:latin typeface="Arial"/>
              </a:rPr>
              <a:t>What do we need to know to check these results?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600">
                <a:solidFill>
                  <a:srgbClr val="000000"/>
                </a:solidFill>
                <a:latin typeface="Arial"/>
              </a:rPr>
              <a:t>Cherenkov light spectrum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200">
                <a:solidFill>
                  <a:srgbClr val="000000"/>
                </a:solidFill>
                <a:latin typeface="Arial"/>
              </a:rPr>
              <a:t>Known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600">
                <a:solidFill>
                  <a:srgbClr val="000000"/>
                </a:solidFill>
                <a:latin typeface="Arial"/>
              </a:rPr>
              <a:t>WLS paint absorption spectrum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200">
                <a:solidFill>
                  <a:srgbClr val="000000"/>
                </a:solidFill>
                <a:latin typeface="Arial"/>
              </a:rPr>
              <a:t>Measured by William and Mary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600">
                <a:solidFill>
                  <a:srgbClr val="000000"/>
                </a:solidFill>
                <a:latin typeface="Arial"/>
              </a:rPr>
              <a:t>WLS paint emission spectrum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200">
                <a:solidFill>
                  <a:srgbClr val="000000"/>
                </a:solidFill>
                <a:latin typeface="Arial"/>
              </a:rPr>
              <a:t>Measured by FermiLab (Dr. Anna Pla-Dalmau)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600">
                <a:solidFill>
                  <a:srgbClr val="000000"/>
                </a:solidFill>
                <a:latin typeface="Arial"/>
              </a:rPr>
              <a:t>WLS paint QE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200">
                <a:solidFill>
                  <a:srgbClr val="000000"/>
                </a:solidFill>
                <a:latin typeface="Arial"/>
              </a:rPr>
              <a:t>Given by company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600">
                <a:solidFill>
                  <a:srgbClr val="000000"/>
                </a:solidFill>
                <a:latin typeface="Arial"/>
              </a:rPr>
              <a:t>Epoxy transmission spectrum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80">
                <a:solidFill>
                  <a:srgbClr val="000000"/>
                </a:solidFill>
                <a:latin typeface="Arial"/>
              </a:rPr>
              <a:t>Measured by JLab (Dr. Carl Zorn)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600">
                <a:solidFill>
                  <a:srgbClr val="000000"/>
                </a:solidFill>
                <a:latin typeface="Arial"/>
              </a:rPr>
              <a:t>PMT QE (company)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50">
                <a:solidFill>
                  <a:srgbClr val="000000"/>
                </a:solidFill>
                <a:latin typeface="Arial"/>
              </a:rPr>
              <a:t>Given by company</a:t>
            </a:r>
            <a:endParaRPr/>
          </a:p>
        </p:txBody>
      </p:sp>
      <p:sp>
        <p:nvSpPr>
          <p:cNvPr id="159" name="TextShape 3"/>
          <p:cNvSpPr txBox="1"/>
          <p:nvPr/>
        </p:nvSpPr>
        <p:spPr>
          <a:xfrm>
            <a:off x="504720" y="72237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60" name="TextShape 4"/>
          <p:cNvSpPr txBox="1"/>
          <p:nvPr/>
        </p:nvSpPr>
        <p:spPr>
          <a:xfrm>
            <a:off x="7228080" y="72237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02B5E230-2B35-4048-9217-75E120FCAA00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14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480240" y="98640"/>
            <a:ext cx="9072000" cy="613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600">
                <a:solidFill>
                  <a:srgbClr val="CC0000"/>
                </a:solidFill>
                <a:latin typeface="Calibri"/>
              </a:rPr>
              <a:t>Measuring the Absorption Spectrum</a:t>
            </a:r>
            <a:endParaRPr/>
          </a:p>
        </p:txBody>
      </p:sp>
      <p:sp>
        <p:nvSpPr>
          <p:cNvPr id="162" name="TextShape 2"/>
          <p:cNvSpPr txBox="1"/>
          <p:nvPr/>
        </p:nvSpPr>
        <p:spPr>
          <a:xfrm>
            <a:off x="504000" y="822960"/>
            <a:ext cx="9072000" cy="3657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800">
                <a:solidFill>
                  <a:srgbClr val="000066"/>
                </a:solidFill>
                <a:latin typeface="Arial"/>
              </a:rPr>
              <a:t>Use a UV flashlight and a spectrometer to measure the absorption spectrum.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800">
                <a:solidFill>
                  <a:srgbClr val="000066"/>
                </a:solidFill>
                <a:latin typeface="Arial"/>
              </a:rPr>
              <a:t>Flashlight emits little light in the deep UV (especially below 300 nm).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Need long integration times.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800">
                <a:solidFill>
                  <a:srgbClr val="000066"/>
                </a:solidFill>
                <a:latin typeface="Arial"/>
              </a:rPr>
              <a:t>Must break absorption spectrum into three segments.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Deep UV (200-370 nm), Near UV (370-405 nm), Visible (405-615 nm).</a:t>
            </a:r>
            <a:endParaRPr/>
          </a:p>
        </p:txBody>
      </p:sp>
      <p:pic>
        <p:nvPicPr>
          <p:cNvPr id="163" name="Picture 162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20" y="4572000"/>
            <a:ext cx="4663440" cy="2743200"/>
          </a:xfrm>
          <a:prstGeom prst="rect">
            <a:avLst/>
          </a:prstGeom>
          <a:ln>
            <a:noFill/>
          </a:ln>
        </p:spPr>
      </p:pic>
      <p:pic>
        <p:nvPicPr>
          <p:cNvPr id="164" name="Picture 163"/>
          <p:cNvPicPr/>
          <p:nvPr/>
        </p:nvPicPr>
        <p:blipFill>
          <a:blip r:embed="rId3"/>
          <a:stretch>
            <a:fillRect/>
          </a:stretch>
        </p:blipFill>
        <p:spPr>
          <a:xfrm>
            <a:off x="5120640" y="4572000"/>
            <a:ext cx="4728960" cy="2743200"/>
          </a:xfrm>
          <a:prstGeom prst="rect">
            <a:avLst/>
          </a:prstGeom>
          <a:ln>
            <a:noFill/>
          </a:ln>
        </p:spPr>
      </p:pic>
      <p:sp>
        <p:nvSpPr>
          <p:cNvPr id="165" name="TextShape 3"/>
          <p:cNvSpPr txBox="1"/>
          <p:nvPr/>
        </p:nvSpPr>
        <p:spPr>
          <a:xfrm>
            <a:off x="816840" y="731772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66" name="TextShape 4"/>
          <p:cNvSpPr txBox="1"/>
          <p:nvPr/>
        </p:nvSpPr>
        <p:spPr>
          <a:xfrm>
            <a:off x="7540200" y="731772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7D11EDD0-C1F2-442C-8E0C-3ED9FD17E4E5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15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8" name="TextShape 2"/>
          <p:cNvSpPr txBox="1"/>
          <p:nvPr/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69" name="Picture 16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0080360" cy="5619240"/>
          </a:xfrm>
          <a:prstGeom prst="rect">
            <a:avLst/>
          </a:prstGeom>
          <a:ln>
            <a:noFill/>
          </a:ln>
        </p:spPr>
      </p:pic>
      <p:sp>
        <p:nvSpPr>
          <p:cNvPr id="170" name="TextShape 3"/>
          <p:cNvSpPr txBox="1"/>
          <p:nvPr/>
        </p:nvSpPr>
        <p:spPr>
          <a:xfrm>
            <a:off x="541440" y="707544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71" name="TextShape 4"/>
          <p:cNvSpPr txBox="1"/>
          <p:nvPr/>
        </p:nvSpPr>
        <p:spPr>
          <a:xfrm>
            <a:off x="7264800" y="707544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1317789A-8D6D-4185-A2FF-87B21FB05E09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16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182880" y="365760"/>
            <a:ext cx="9692640" cy="91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300">
                <a:solidFill>
                  <a:srgbClr val="CC0000"/>
                </a:solidFill>
                <a:latin typeface="Calibri"/>
              </a:rPr>
              <a:t>Calculate Photoelectron Gain from WLS Paint</a:t>
            </a:r>
            <a:endParaRPr/>
          </a:p>
        </p:txBody>
      </p:sp>
      <p:sp>
        <p:nvSpPr>
          <p:cNvPr id="173" name="TextShape 2"/>
          <p:cNvSpPr txBox="1"/>
          <p:nvPr/>
        </p:nvSpPr>
        <p:spPr>
          <a:xfrm>
            <a:off x="274320" y="1554480"/>
            <a:ext cx="9301680" cy="5943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2600">
                <a:solidFill>
                  <a:srgbClr val="000066"/>
                </a:solidFill>
                <a:latin typeface="Arial"/>
              </a:rPr>
              <a:t>1. Determine the number of photoelectrons detected by the PMT with the WLS paint.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200">
                <a:latin typeface="Arial"/>
              </a:rPr>
              <a:t>(a) Determine the total light absorbed and re-emitted by the WLS paint reaching PMT.</a:t>
            </a: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200">
                <a:latin typeface="Arial"/>
              </a:rPr>
              <a:t>(b) Determine the total amount of light transmitted through the paint reaching the PMT.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800">
                <a:solidFill>
                  <a:srgbClr val="000066"/>
                </a:solidFill>
                <a:latin typeface="Arial"/>
              </a:rPr>
              <a:t>2. Determine the number of photoelectrons detected by the PMT without the WLS paint applied.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800">
                <a:solidFill>
                  <a:srgbClr val="000066"/>
                </a:solidFill>
                <a:latin typeface="Arial"/>
              </a:rPr>
              <a:t>3. Take the ratio to find the gain in photoelectrons due to the WLS paint.</a:t>
            </a:r>
            <a:endParaRPr/>
          </a:p>
          <a:p>
            <a:pPr lvl="2">
              <a:buSzPct val="45000"/>
              <a:buFont typeface="StarSymbol"/>
              <a:buChar char=""/>
            </a:pP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  <p:sp>
        <p:nvSpPr>
          <p:cNvPr id="174" name="TextShape 3"/>
          <p:cNvSpPr txBox="1"/>
          <p:nvPr/>
        </p:nvSpPr>
        <p:spPr>
          <a:xfrm>
            <a:off x="529920" y="713232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75" name="TextShape 4"/>
          <p:cNvSpPr txBox="1"/>
          <p:nvPr/>
        </p:nvSpPr>
        <p:spPr>
          <a:xfrm>
            <a:off x="7253280" y="713232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0A490C03-BF92-49B1-9571-ACF1099F579A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17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600">
                <a:solidFill>
                  <a:srgbClr val="CC0000"/>
                </a:solidFill>
                <a:latin typeface="Arial"/>
              </a:rPr>
              <a:t>Photoelectron Gain from WLS Paint</a:t>
            </a:r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Picture 177"/>
          <p:cNvPicPr/>
          <p:nvPr/>
        </p:nvPicPr>
        <p:blipFill>
          <a:blip r:embed="rId2"/>
          <a:stretch>
            <a:fillRect/>
          </a:stretch>
        </p:blipFill>
        <p:spPr>
          <a:xfrm>
            <a:off x="-2160" y="1434960"/>
            <a:ext cx="10080360" cy="5514480"/>
          </a:xfrm>
          <a:prstGeom prst="rect">
            <a:avLst/>
          </a:prstGeom>
          <a:ln>
            <a:noFill/>
          </a:ln>
        </p:spPr>
      </p:pic>
      <p:sp>
        <p:nvSpPr>
          <p:cNvPr id="179" name="TextShape 3"/>
          <p:cNvSpPr txBox="1"/>
          <p:nvPr/>
        </p:nvSpPr>
        <p:spPr>
          <a:xfrm>
            <a:off x="504000" y="716004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80" name="TextShape 4"/>
          <p:cNvSpPr txBox="1"/>
          <p:nvPr/>
        </p:nvSpPr>
        <p:spPr>
          <a:xfrm>
            <a:off x="7227360" y="716004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F6F0B618-5315-4EDF-A1F7-8796C22D76A4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18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2" name="TextShape 2"/>
          <p:cNvSpPr txBox="1"/>
          <p:nvPr/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83" name="Picture 182"/>
          <p:cNvPicPr/>
          <p:nvPr/>
        </p:nvPicPr>
        <p:blipFill>
          <a:blip r:embed="rId2"/>
          <a:stretch>
            <a:fillRect/>
          </a:stretch>
        </p:blipFill>
        <p:spPr>
          <a:xfrm>
            <a:off x="-2160" y="494280"/>
            <a:ext cx="10080360" cy="6555960"/>
          </a:xfrm>
          <a:prstGeom prst="rect">
            <a:avLst/>
          </a:prstGeom>
          <a:ln>
            <a:noFill/>
          </a:ln>
        </p:spPr>
      </p:pic>
      <p:sp>
        <p:nvSpPr>
          <p:cNvPr id="184" name="TextShape 3"/>
          <p:cNvSpPr txBox="1"/>
          <p:nvPr/>
        </p:nvSpPr>
        <p:spPr>
          <a:xfrm>
            <a:off x="504000" y="716004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85" name="TextShape 4"/>
          <p:cNvSpPr txBox="1"/>
          <p:nvPr/>
        </p:nvSpPr>
        <p:spPr>
          <a:xfrm>
            <a:off x="7227360" y="716004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DDAC7CA7-7A8F-4B4A-A2B6-A6EB50C34A54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19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0"/>
            <a:ext cx="9071280" cy="640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C00000"/>
                </a:solidFill>
                <a:latin typeface="Arial"/>
              </a:rPr>
              <a:t>Polarization of Quark in Polarized Neutron (A</a:t>
            </a:r>
            <a:r>
              <a:rPr lang="en-US" sz="3200" baseline="-25000">
                <a:solidFill>
                  <a:srgbClr val="C00000"/>
                </a:solidFill>
                <a:latin typeface="Arial"/>
              </a:rPr>
              <a:t>1</a:t>
            </a:r>
            <a:r>
              <a:rPr lang="en-US" sz="3200" baseline="30000">
                <a:solidFill>
                  <a:srgbClr val="C00000"/>
                </a:solidFill>
                <a:latin typeface="Arial"/>
              </a:rPr>
              <a:t>n</a:t>
            </a:r>
            <a:r>
              <a:rPr lang="en-US" sz="3200">
                <a:solidFill>
                  <a:srgbClr val="C00000"/>
                </a:solidFill>
                <a:latin typeface="Arial"/>
              </a:rPr>
              <a:t> )</a:t>
            </a:r>
            <a:endParaRPr/>
          </a:p>
        </p:txBody>
      </p:sp>
      <p:sp>
        <p:nvSpPr>
          <p:cNvPr id="90" name="TextShape 2"/>
          <p:cNvSpPr txBox="1"/>
          <p:nvPr/>
        </p:nvSpPr>
        <p:spPr>
          <a:xfrm>
            <a:off x="0" y="640080"/>
            <a:ext cx="5394960" cy="66751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Precision measurement of the neutron virtual photon asymmetry in the deep inelastic scattering (DIS) region.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Previously measured up to x</a:t>
            </a:r>
            <a:r>
              <a:rPr lang="en-US" sz="2000" baseline="-25000">
                <a:solidFill>
                  <a:srgbClr val="000000"/>
                </a:solidFill>
                <a:latin typeface="Arial"/>
                <a:ea typeface="Droid Sans Fallback"/>
              </a:rPr>
              <a:t>Bj</a:t>
            </a: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=0.6.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Experiment will measure up to x</a:t>
            </a:r>
            <a:r>
              <a:rPr lang="en-US" sz="2000" baseline="-25000">
                <a:solidFill>
                  <a:srgbClr val="000000"/>
                </a:solidFill>
                <a:latin typeface="Arial"/>
                <a:ea typeface="Droid Sans Fallback"/>
              </a:rPr>
              <a:t>Bj</a:t>
            </a: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=0.71 at 6.6 and 8.8 GeV beam energies.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Constrain theoretical predictions.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Relativistic Constituent Quark Model (RCQM) and perturbative QCD (pQCD) predict as x</a:t>
            </a:r>
            <a:r>
              <a:rPr lang="en-US" sz="2000" baseline="-25000">
                <a:solidFill>
                  <a:srgbClr val="000000"/>
                </a:solidFill>
                <a:latin typeface="Arial"/>
                <a:ea typeface="Droid Sans Fallback"/>
              </a:rPr>
              <a:t>Bj</a:t>
            </a: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 goes to one</a:t>
            </a:r>
            <a:r>
              <a:rPr lang="en-US" sz="2000">
                <a:solidFill>
                  <a:srgbClr val="002060"/>
                </a:solidFill>
                <a:latin typeface="Arial"/>
                <a:ea typeface="Droid Sans Fallback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A</a:t>
            </a:r>
            <a:r>
              <a:rPr lang="en-US" sz="2000" baseline="-25000">
                <a:solidFill>
                  <a:srgbClr val="000000"/>
                </a:solidFill>
                <a:latin typeface="Arial"/>
                <a:ea typeface="Droid Sans Fallback"/>
              </a:rPr>
              <a:t>1</a:t>
            </a:r>
            <a:r>
              <a:rPr lang="en-US" sz="2000" baseline="30000">
                <a:solidFill>
                  <a:srgbClr val="000000"/>
                </a:solidFill>
                <a:latin typeface="Arial"/>
                <a:ea typeface="Droid Sans Fallback"/>
              </a:rPr>
              <a:t>n</a:t>
            </a: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  will also approach unity. 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Direct comparison of pQCD theory and experiment.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Study importance of quark orbital angular momentum.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9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290920" y="1287000"/>
            <a:ext cx="4789440" cy="4781160"/>
          </a:xfrm>
          <a:prstGeom prst="rect">
            <a:avLst/>
          </a:prstGeom>
          <a:ln>
            <a:noFill/>
          </a:ln>
        </p:spPr>
      </p:pic>
      <p:sp>
        <p:nvSpPr>
          <p:cNvPr id="92" name="TextShape 3"/>
          <p:cNvSpPr txBox="1"/>
          <p:nvPr/>
        </p:nvSpPr>
        <p:spPr>
          <a:xfrm>
            <a:off x="504000" y="7056360"/>
            <a:ext cx="2347920" cy="3517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93" name="TextShape 4"/>
          <p:cNvSpPr txBox="1"/>
          <p:nvPr/>
        </p:nvSpPr>
        <p:spPr>
          <a:xfrm>
            <a:off x="7227360" y="7056360"/>
            <a:ext cx="2347920" cy="3517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867B5250-FA31-4A71-BDD8-CF9305BCC4F3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2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541800" y="705024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87" name="TextShape 2"/>
          <p:cNvSpPr txBox="1"/>
          <p:nvPr/>
        </p:nvSpPr>
        <p:spPr>
          <a:xfrm>
            <a:off x="7265160" y="705024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25EEA149-274C-481D-88FB-6B9222AA3198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20</a:t>
            </a:fld>
            <a:endParaRPr/>
          </a:p>
        </p:txBody>
      </p:sp>
      <p:sp>
        <p:nvSpPr>
          <p:cNvPr id="188" name="TextShape 3"/>
          <p:cNvSpPr txBox="1"/>
          <p:nvPr/>
        </p:nvSpPr>
        <p:spPr>
          <a:xfrm>
            <a:off x="504000" y="182880"/>
            <a:ext cx="9071280" cy="521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C00000"/>
                </a:solidFill>
                <a:latin typeface="Arial"/>
              </a:rPr>
              <a:t>Conclusions</a:t>
            </a:r>
            <a:endParaRPr/>
          </a:p>
        </p:txBody>
      </p:sp>
      <p:sp>
        <p:nvSpPr>
          <p:cNvPr id="189" name="TextShape 4"/>
          <p:cNvSpPr txBox="1"/>
          <p:nvPr/>
        </p:nvSpPr>
        <p:spPr>
          <a:xfrm>
            <a:off x="504000" y="914400"/>
            <a:ext cx="9071280" cy="59432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700">
                <a:solidFill>
                  <a:srgbClr val="002060"/>
                </a:solidFill>
                <a:latin typeface="Arial"/>
                <a:ea typeface="Droid Sans Fallback"/>
              </a:rPr>
              <a:t>Cosmic rays can be successfully used to create a Cherenkov spectrum to simulate a detector.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700">
                <a:solidFill>
                  <a:srgbClr val="002060"/>
                </a:solidFill>
                <a:latin typeface="Arial"/>
                <a:ea typeface="Droid Sans Fallback"/>
              </a:rPr>
              <a:t>The WLS paint significantly increased the number of Cherenkov Photoelectrons detected.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700">
                <a:solidFill>
                  <a:srgbClr val="002060"/>
                </a:solidFill>
                <a:latin typeface="Arial"/>
                <a:ea typeface="Droid Sans Fallback"/>
              </a:rPr>
              <a:t>WLS paint thickness roughly quadratic vs. photoelectron gain.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700">
                <a:solidFill>
                  <a:srgbClr val="002060"/>
                </a:solidFill>
                <a:latin typeface="Arial"/>
                <a:ea typeface="Droid Sans Fallback"/>
              </a:rPr>
              <a:t>Model to calculate photoelectron gain is in agreement with experiment.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700">
                <a:solidFill>
                  <a:srgbClr val="002060"/>
                </a:solidFill>
                <a:latin typeface="Arial"/>
                <a:ea typeface="Droid Sans Fallback"/>
              </a:rPr>
              <a:t>Upcoming Work: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solidFill>
                  <a:srgbClr val="000000"/>
                </a:solidFill>
                <a:latin typeface="Arial"/>
                <a:ea typeface="Droid Sans Fallback"/>
              </a:rPr>
              <a:t>GEANT4 Monte Carlo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solidFill>
                  <a:srgbClr val="000000"/>
                </a:solidFill>
                <a:latin typeface="Arial"/>
                <a:ea typeface="Droid Sans Fallback"/>
              </a:rPr>
              <a:t>New WLS paints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i="1">
                <a:solidFill>
                  <a:srgbClr val="000000"/>
                </a:solidFill>
                <a:latin typeface="Arial"/>
                <a:ea typeface="Droid Sans Fallback"/>
              </a:rPr>
              <a:t>In situ</a:t>
            </a:r>
            <a:r>
              <a:rPr lang="en-US" sz="2400">
                <a:solidFill>
                  <a:srgbClr val="000000"/>
                </a:solidFill>
                <a:latin typeface="Arial"/>
                <a:ea typeface="Droid Sans Fallback"/>
              </a:rPr>
              <a:t> testing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4000" y="703872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91" name="TextShape 2"/>
          <p:cNvSpPr txBox="1"/>
          <p:nvPr/>
        </p:nvSpPr>
        <p:spPr>
          <a:xfrm>
            <a:off x="7227360" y="703872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A5D63286-F5E5-4D8A-93D5-D58D42D1C6D5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21</a:t>
            </a:fld>
            <a:endParaRPr/>
          </a:p>
        </p:txBody>
      </p:sp>
      <p:sp>
        <p:nvSpPr>
          <p:cNvPr id="192" name="TextShape 3"/>
          <p:cNvSpPr txBox="1"/>
          <p:nvPr/>
        </p:nvSpPr>
        <p:spPr>
          <a:xfrm>
            <a:off x="438480" y="91440"/>
            <a:ext cx="9071280" cy="731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C00000"/>
                </a:solidFill>
                <a:latin typeface="Arial"/>
              </a:rPr>
              <a:t>Acknowledgments</a:t>
            </a:r>
            <a:endParaRPr/>
          </a:p>
        </p:txBody>
      </p:sp>
      <p:sp>
        <p:nvSpPr>
          <p:cNvPr id="193" name="TextShape 4"/>
          <p:cNvSpPr txBox="1"/>
          <p:nvPr/>
        </p:nvSpPr>
        <p:spPr>
          <a:xfrm>
            <a:off x="548640" y="822960"/>
            <a:ext cx="9071280" cy="56876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2060"/>
                </a:solidFill>
                <a:latin typeface="Arial"/>
                <a:ea typeface="Droid Sans Fallback"/>
              </a:rPr>
              <a:t>Collaborators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  <a:ea typeface="Droid Sans Fallback"/>
              </a:rPr>
              <a:t>Dr. Bogdan Wojtsekhowski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  <a:ea typeface="Droid Sans Fallback"/>
              </a:rPr>
              <a:t>Dr. Todd Averett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2060"/>
                </a:solidFill>
                <a:latin typeface="Arial"/>
                <a:ea typeface="Droid Sans Fallback"/>
              </a:rPr>
              <a:t>The W&amp;M Hadronic Physics Group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2060"/>
                </a:solidFill>
                <a:latin typeface="Arial"/>
                <a:ea typeface="Droid Sans Fallback"/>
              </a:rPr>
              <a:t>Department of Energy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2060"/>
                </a:solidFill>
                <a:latin typeface="Arial"/>
                <a:ea typeface="Droid Sans Fallback"/>
              </a:rPr>
              <a:t>JLab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2060"/>
                </a:solidFill>
                <a:latin typeface="Arial"/>
                <a:ea typeface="Droid Sans Fallback"/>
              </a:rPr>
              <a:t>Special Thanks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  <a:ea typeface="Droid Sans Fallback"/>
              </a:rPr>
              <a:t>Kurtis Bartlett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  <a:ea typeface="Droid Sans Fallback"/>
              </a:rPr>
              <a:t>Dr. Carl Zorn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  <a:ea typeface="Droid Sans Fallback"/>
              </a:rPr>
              <a:t>Dr. Anna Pla-Dalmau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95" name="TextShape 2"/>
          <p:cNvSpPr txBox="1"/>
          <p:nvPr/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CBA9496E-636D-4ECF-B492-8BB9D1EDCAAD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22</a:t>
            </a:fld>
            <a:endParaRPr/>
          </a:p>
        </p:txBody>
      </p:sp>
      <p:sp>
        <p:nvSpPr>
          <p:cNvPr id="196" name="TextShape 3"/>
          <p:cNvSpPr txBox="1"/>
          <p:nvPr/>
        </p:nvSpPr>
        <p:spPr>
          <a:xfrm>
            <a:off x="504000" y="3035520"/>
            <a:ext cx="9071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C00000"/>
                </a:solidFill>
                <a:latin typeface="Arial"/>
              </a:rPr>
              <a:t>Questions?</a:t>
            </a:r>
            <a:endParaRPr/>
          </a:p>
        </p:txBody>
      </p:sp>
      <p:sp>
        <p:nvSpPr>
          <p:cNvPr id="197" name="TextShape 4"/>
          <p:cNvSpPr txBox="1"/>
          <p:nvPr/>
        </p:nvSpPr>
        <p:spPr>
          <a:xfrm>
            <a:off x="504000" y="4313160"/>
            <a:ext cx="9071280" cy="1839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504000" y="0"/>
            <a:ext cx="9071280" cy="579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C00000"/>
                </a:solidFill>
                <a:latin typeface="Arial"/>
              </a:rPr>
              <a:t>New A</a:t>
            </a:r>
            <a:r>
              <a:rPr lang="en-US" sz="4400" baseline="-25000">
                <a:solidFill>
                  <a:srgbClr val="C00000"/>
                </a:solidFill>
                <a:latin typeface="Arial"/>
              </a:rPr>
              <a:t>1</a:t>
            </a:r>
            <a:r>
              <a:rPr lang="en-US" sz="4400" baseline="30000">
                <a:solidFill>
                  <a:srgbClr val="C00000"/>
                </a:solidFill>
                <a:latin typeface="Arial"/>
              </a:rPr>
              <a:t>n</a:t>
            </a:r>
            <a:r>
              <a:rPr lang="en-US" sz="4400">
                <a:solidFill>
                  <a:srgbClr val="C00000"/>
                </a:solidFill>
                <a:latin typeface="Arial"/>
              </a:rPr>
              <a:t>  Measurement</a:t>
            </a:r>
            <a:endParaRPr/>
          </a:p>
        </p:txBody>
      </p:sp>
      <p:sp>
        <p:nvSpPr>
          <p:cNvPr id="95" name="TextShape 2"/>
          <p:cNvSpPr txBox="1"/>
          <p:nvPr/>
        </p:nvSpPr>
        <p:spPr>
          <a:xfrm>
            <a:off x="163440" y="1341360"/>
            <a:ext cx="4038120" cy="586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Scatter electrons off of polarized </a:t>
            </a:r>
            <a:r>
              <a:rPr lang="en-US" sz="2400" baseline="30000">
                <a:solidFill>
                  <a:srgbClr val="002060"/>
                </a:solidFill>
                <a:latin typeface="Arial"/>
                <a:ea typeface="Droid Sans Fallback"/>
              </a:rPr>
              <a:t>3</a:t>
            </a: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He target.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~50% polarization with 30 </a:t>
            </a:r>
            <a:r>
              <a:rPr lang="en-US" sz="2000">
                <a:solidFill>
                  <a:srgbClr val="000000"/>
                </a:solidFill>
                <a:latin typeface="Calibri"/>
                <a:ea typeface="Droid Sans Fallback"/>
              </a:rPr>
              <a:t>μ</a:t>
            </a: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A beam. 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Big Bite spectrometer will take most of the data.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Large momentum acceptance.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Large solid angle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Expect at least a factor of two improvement in statistics at low x</a:t>
            </a:r>
            <a:r>
              <a:rPr lang="en-US" sz="2400" baseline="-25000">
                <a:solidFill>
                  <a:srgbClr val="002060"/>
                </a:solidFill>
                <a:latin typeface="Arial"/>
                <a:ea typeface="Droid Sans Fallback"/>
              </a:rPr>
              <a:t>Bj</a:t>
            </a: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.</a:t>
            </a:r>
            <a:endParaRPr/>
          </a:p>
          <a:p>
            <a:endParaRPr/>
          </a:p>
        </p:txBody>
      </p:sp>
      <p:sp>
        <p:nvSpPr>
          <p:cNvPr id="96" name="TextShape 3"/>
          <p:cNvSpPr txBox="1"/>
          <p:nvPr/>
        </p:nvSpPr>
        <p:spPr>
          <a:xfrm>
            <a:off x="504000" y="7266600"/>
            <a:ext cx="2347920" cy="2926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97" name="TextShape 4"/>
          <p:cNvSpPr txBox="1"/>
          <p:nvPr/>
        </p:nvSpPr>
        <p:spPr>
          <a:xfrm>
            <a:off x="7227360" y="7266600"/>
            <a:ext cx="2347920" cy="2926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4074DDCD-097B-46EC-8EFD-B16462A8D7C6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3</a:t>
            </a:fld>
            <a:endParaRPr/>
          </a:p>
        </p:txBody>
      </p:sp>
      <p:pic>
        <p:nvPicPr>
          <p:cNvPr id="9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618440" y="655560"/>
            <a:ext cx="5313960" cy="3384000"/>
          </a:xfrm>
          <a:prstGeom prst="rect">
            <a:avLst/>
          </a:prstGeom>
          <a:ln>
            <a:noFill/>
          </a:ln>
        </p:spPr>
      </p:pic>
      <p:pic>
        <p:nvPicPr>
          <p:cNvPr id="99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25720" y="3909960"/>
            <a:ext cx="5319360" cy="335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04000" y="7284960"/>
            <a:ext cx="2347920" cy="2743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01" name="TextShape 2"/>
          <p:cNvSpPr txBox="1"/>
          <p:nvPr/>
        </p:nvSpPr>
        <p:spPr>
          <a:xfrm>
            <a:off x="7227360" y="7284960"/>
            <a:ext cx="2347920" cy="2743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DA4C4474-A6F0-40CA-AB36-12250DCEDC81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4</a:t>
            </a:fld>
            <a:endParaRPr/>
          </a:p>
        </p:txBody>
      </p:sp>
      <p:sp>
        <p:nvSpPr>
          <p:cNvPr id="102" name="TextShape 3"/>
          <p:cNvSpPr txBox="1"/>
          <p:nvPr/>
        </p:nvSpPr>
        <p:spPr>
          <a:xfrm>
            <a:off x="504000" y="122400"/>
            <a:ext cx="928008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C00000"/>
                </a:solidFill>
                <a:latin typeface="Arial"/>
              </a:rPr>
              <a:t>Gas Ring-ImagiNg CHerenkov (GRINCH) Detector
</a:t>
            </a:r>
            <a:endParaRPr/>
          </a:p>
        </p:txBody>
      </p:sp>
      <p:sp>
        <p:nvSpPr>
          <p:cNvPr id="103" name="TextShape 4"/>
          <p:cNvSpPr txBox="1"/>
          <p:nvPr/>
        </p:nvSpPr>
        <p:spPr>
          <a:xfrm>
            <a:off x="438480" y="548640"/>
            <a:ext cx="9071280" cy="42976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Previous Big Bite gas Cherenkov had very large background.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Source determined to be few MeV photons in beam line.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Arial"/>
                <a:ea typeface="Droid Sans Fallback"/>
              </a:rPr>
              <a:t>These photons produced visual photons in glass of 5’’ PMTs.  Visual photons kick out Compton electrons which produce Cherenkov radiation in the glass.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Arial"/>
                <a:ea typeface="Droid Sans Fallback"/>
              </a:rPr>
              <a:t>Long ADC gate, large cross sectional area, thick glass faces.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Arial"/>
                <a:ea typeface="Droid Sans Fallback"/>
              </a:rPr>
              <a:t>Highly sensitive to magnetic fields.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New experiment will run at 30 </a:t>
            </a:r>
            <a:r>
              <a:rPr lang="en-US" sz="2000">
                <a:solidFill>
                  <a:srgbClr val="000000"/>
                </a:solidFill>
                <a:latin typeface="Calibri"/>
                <a:ea typeface="Droid Sans Fallback"/>
              </a:rPr>
              <a:t>μA with longer target (50 cm active length).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Expect at least four times the previous rate.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Need new gas Cherenkov detector. 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id="10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6920" y="4480560"/>
            <a:ext cx="4283640" cy="2801160"/>
          </a:xfrm>
          <a:prstGeom prst="rect">
            <a:avLst/>
          </a:prstGeom>
          <a:ln>
            <a:noFill/>
          </a:ln>
        </p:spPr>
      </p:pic>
      <p:pic>
        <p:nvPicPr>
          <p:cNvPr id="105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4846320" y="4389120"/>
            <a:ext cx="5107320" cy="249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504000" y="122400"/>
            <a:ext cx="9071280" cy="533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C00000"/>
                </a:solidFill>
                <a:latin typeface="Arial"/>
              </a:rPr>
              <a:t>GRINCH Detector</a:t>
            </a:r>
            <a:endParaRPr/>
          </a:p>
        </p:txBody>
      </p:sp>
      <p:sp>
        <p:nvSpPr>
          <p:cNvPr id="107" name="TextShape 2"/>
          <p:cNvSpPr txBox="1"/>
          <p:nvPr/>
        </p:nvSpPr>
        <p:spPr>
          <a:xfrm>
            <a:off x="0" y="731880"/>
            <a:ext cx="6640200" cy="6248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Basic Features.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~510 29mm diameter PMTs.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Arial"/>
                <a:ea typeface="Droid Sans Fallback"/>
              </a:rPr>
              <a:t>0.05 times less cross sectional area and three times thinner glass.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latin typeface="Arial"/>
                <a:ea typeface="Droid Sans Fallback"/>
              </a:rPr>
              <a:t>PMT array magnetically shielded. 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Four Cylindrical mirrors reflect light onto PMTs. 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C</a:t>
            </a:r>
            <a:r>
              <a:rPr lang="en-US" sz="2000" baseline="-25000">
                <a:solidFill>
                  <a:srgbClr val="000000"/>
                </a:solidFill>
                <a:latin typeface="Arial"/>
                <a:ea typeface="Droid Sans Fallback"/>
              </a:rPr>
              <a:t>4</a:t>
            </a: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F</a:t>
            </a:r>
            <a:r>
              <a:rPr lang="en-US" sz="2000" baseline="-25000">
                <a:solidFill>
                  <a:srgbClr val="000000"/>
                </a:solidFill>
                <a:latin typeface="Arial"/>
                <a:ea typeface="Droid Sans Fallback"/>
              </a:rPr>
              <a:t>10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No ADC. Look for timing clusters of about 10 PMTs in 5-10 ns window.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400">
                <a:solidFill>
                  <a:srgbClr val="002060"/>
                </a:solidFill>
                <a:latin typeface="Arial"/>
                <a:ea typeface="Droid Sans Fallback"/>
              </a:rPr>
              <a:t>Want to collect as many photoelectrons as possible.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Expect ~36 photoelectrons per event. 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Cherenkov spectrum is more intense below the PMTs range.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000">
                <a:solidFill>
                  <a:srgbClr val="000000"/>
                </a:solidFill>
                <a:latin typeface="Arial"/>
                <a:ea typeface="Droid Sans Fallback"/>
              </a:rPr>
              <a:t>Apply a wavelength shifting (WLS) paint to shift more photons into the sensitive region.</a:t>
            </a:r>
            <a:endParaRPr/>
          </a:p>
          <a:p>
            <a:endParaRPr/>
          </a:p>
        </p:txBody>
      </p:sp>
      <p:sp>
        <p:nvSpPr>
          <p:cNvPr id="108" name="TextShape 3"/>
          <p:cNvSpPr txBox="1"/>
          <p:nvPr/>
        </p:nvSpPr>
        <p:spPr>
          <a:xfrm>
            <a:off x="478800" y="7254360"/>
            <a:ext cx="2347920" cy="426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09" name="TextShape 4"/>
          <p:cNvSpPr txBox="1"/>
          <p:nvPr/>
        </p:nvSpPr>
        <p:spPr>
          <a:xfrm>
            <a:off x="7202160" y="7254000"/>
            <a:ext cx="2347920" cy="4266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452DF718-370B-4658-9BC3-100BB5F6DD9C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5</a:t>
            </a:fld>
            <a:endParaRPr/>
          </a:p>
        </p:txBody>
      </p:sp>
      <p:pic>
        <p:nvPicPr>
          <p:cNvPr id="110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6599520" y="723600"/>
            <a:ext cx="3504960" cy="595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04000" y="7281360"/>
            <a:ext cx="2347920" cy="277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12" name="TextShape 2"/>
          <p:cNvSpPr txBox="1"/>
          <p:nvPr/>
        </p:nvSpPr>
        <p:spPr>
          <a:xfrm>
            <a:off x="7227360" y="7281360"/>
            <a:ext cx="2347920" cy="277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54628F4D-9DF5-42F1-97C0-73E35E4E2926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6</a:t>
            </a:fld>
            <a:endParaRPr/>
          </a:p>
        </p:txBody>
      </p:sp>
      <p:sp>
        <p:nvSpPr>
          <p:cNvPr id="113" name="TextShape 3"/>
          <p:cNvSpPr txBox="1"/>
          <p:nvPr/>
        </p:nvSpPr>
        <p:spPr>
          <a:xfrm>
            <a:off x="504000" y="0"/>
            <a:ext cx="9071280" cy="502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C00000"/>
                </a:solidFill>
                <a:latin typeface="Arial"/>
              </a:rPr>
              <a:t>WLS Paint</a:t>
            </a:r>
            <a:endParaRPr/>
          </a:p>
        </p:txBody>
      </p:sp>
      <p:sp>
        <p:nvSpPr>
          <p:cNvPr id="114" name="TextShape 4"/>
          <p:cNvSpPr txBox="1"/>
          <p:nvPr/>
        </p:nvSpPr>
        <p:spPr>
          <a:xfrm>
            <a:off x="316080" y="426960"/>
            <a:ext cx="9559800" cy="56383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800">
                <a:solidFill>
                  <a:srgbClr val="002060"/>
                </a:solidFill>
                <a:latin typeface="Arial"/>
                <a:ea typeface="Droid Sans Fallback"/>
              </a:rPr>
              <a:t>EJ-299-31E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Composed of polyvinyltoluene (PVT) binder and fluorescent dopants dissolved in a xylene solvent.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Flourescents absorb photons and re-emit them at a higher wavelength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Decay time of 2 ns.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&gt;90% quantum efficiency.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K. Allada et al., </a:t>
            </a:r>
            <a:r>
              <a:rPr lang="en-US" sz="2400" i="1">
                <a:solidFill>
                  <a:srgbClr val="000000"/>
                </a:solidFill>
                <a:latin typeface="Arial"/>
                <a:ea typeface="Droid Sans Fallback"/>
              </a:rPr>
              <a:t>PMT Signal Increase Using a Wavelength Shifting Paint</a:t>
            </a:r>
            <a:r>
              <a:rPr lang="en-US" sz="2400">
                <a:solidFill>
                  <a:srgbClr val="000000"/>
                </a:solidFill>
                <a:latin typeface="Arial"/>
                <a:ea typeface="Droid Sans Fallback"/>
              </a:rPr>
              <a:t>, arXiv:1502.01772</a:t>
            </a:r>
            <a:endParaRPr/>
          </a:p>
        </p:txBody>
      </p:sp>
      <p:pic>
        <p:nvPicPr>
          <p:cNvPr id="115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5299200" y="3841560"/>
            <a:ext cx="4667760" cy="3382200"/>
          </a:xfrm>
          <a:prstGeom prst="rect">
            <a:avLst/>
          </a:prstGeom>
          <a:ln>
            <a:noFill/>
          </a:ln>
        </p:spPr>
      </p:pic>
      <p:pic>
        <p:nvPicPr>
          <p:cNvPr id="11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74240" y="3965760"/>
            <a:ext cx="5033160" cy="331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18" name="TextShape 2"/>
          <p:cNvSpPr txBox="1"/>
          <p:nvPr/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90B86CD5-49E4-4070-BB1E-476200814B56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7</a:t>
            </a:fld>
            <a:endParaRPr/>
          </a:p>
        </p:txBody>
      </p:sp>
      <p:sp>
        <p:nvSpPr>
          <p:cNvPr id="119" name="TextShape 3"/>
          <p:cNvSpPr txBox="1"/>
          <p:nvPr/>
        </p:nvSpPr>
        <p:spPr>
          <a:xfrm>
            <a:off x="504000" y="301320"/>
            <a:ext cx="9071280" cy="735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C00000"/>
                </a:solidFill>
                <a:latin typeface="Arial"/>
              </a:rPr>
              <a:t>Cherenkov Photons from Cosmic Rays</a:t>
            </a:r>
            <a:endParaRPr/>
          </a:p>
        </p:txBody>
      </p:sp>
      <p:sp>
        <p:nvSpPr>
          <p:cNvPr id="120" name="TextShape 4"/>
          <p:cNvSpPr txBox="1"/>
          <p:nvPr/>
        </p:nvSpPr>
        <p:spPr>
          <a:xfrm>
            <a:off x="504000" y="1341360"/>
            <a:ext cx="9071280" cy="48117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800">
                <a:solidFill>
                  <a:srgbClr val="002060"/>
                </a:solidFill>
                <a:latin typeface="Arial"/>
                <a:ea typeface="Droid Sans Fallback"/>
              </a:rPr>
              <a:t>Method to produce photons with Cherenkov light spectrum.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Cosmic rays striking quartz silica crystal produce Cherenkov radiation.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Spectrum is constant and stable.</a:t>
            </a:r>
            <a:endParaRPr/>
          </a:p>
          <a:p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21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108040" y="3566160"/>
            <a:ext cx="4936320" cy="3352320"/>
          </a:xfrm>
          <a:prstGeom prst="rect">
            <a:avLst/>
          </a:prstGeom>
          <a:ln>
            <a:noFill/>
          </a:ln>
        </p:spPr>
      </p:pic>
      <p:pic>
        <p:nvPicPr>
          <p:cNvPr id="12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629160"/>
            <a:ext cx="4963680" cy="313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656232A9-D33E-486B-BE0E-DE6CC76C2912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8</a:t>
            </a:fld>
            <a:endParaRPr/>
          </a:p>
        </p:txBody>
      </p:sp>
      <p:sp>
        <p:nvSpPr>
          <p:cNvPr id="125" name="TextShape 3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4400">
                <a:latin typeface="Arial"/>
              </a:rPr>
              <a:t> </a:t>
            </a:r>
            <a:endParaRPr/>
          </a:p>
        </p:txBody>
      </p:sp>
      <p:sp>
        <p:nvSpPr>
          <p:cNvPr id="126" name="TextShape 4"/>
          <p:cNvSpPr txBox="1"/>
          <p:nvPr/>
        </p:nvSpPr>
        <p:spPr>
          <a:xfrm>
            <a:off x="504000" y="182880"/>
            <a:ext cx="9071280" cy="59702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800">
                <a:solidFill>
                  <a:srgbClr val="002060"/>
                </a:solidFill>
                <a:latin typeface="Arial"/>
                <a:ea typeface="Droid Sans Fallback"/>
              </a:rPr>
              <a:t>Experimental Apparatus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Two PMTs placed touching the crystal with a scintillator above the crystal to form a coincidence.</a:t>
            </a:r>
            <a:endParaRPr/>
          </a:p>
        </p:txBody>
      </p:sp>
      <p:pic>
        <p:nvPicPr>
          <p:cNvPr id="12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14800" y="1494000"/>
            <a:ext cx="9071280" cy="2559960"/>
          </a:xfrm>
          <a:prstGeom prst="rect">
            <a:avLst/>
          </a:prstGeom>
          <a:ln>
            <a:noFill/>
          </a:ln>
        </p:spPr>
      </p:pic>
      <p:pic>
        <p:nvPicPr>
          <p:cNvPr id="128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25240" y="4313160"/>
            <a:ext cx="9050040" cy="237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HUGS June 17 2016</a:t>
            </a:r>
            <a:endParaRPr/>
          </a:p>
        </p:txBody>
      </p:sp>
      <p:sp>
        <p:nvSpPr>
          <p:cNvPr id="130" name="TextShape 2"/>
          <p:cNvSpPr txBox="1"/>
          <p:nvPr/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29BFF93B-44D9-4184-BBD7-28F0EECD79FC}" type="slidenum">
              <a:rPr lang="en-US" sz="1400">
                <a:solidFill>
                  <a:srgbClr val="000000"/>
                </a:solidFill>
                <a:latin typeface="Times New Roman"/>
                <a:ea typeface="DejaVu Sans"/>
              </a:rPr>
              <a:t>9</a:t>
            </a:fld>
            <a:endParaRPr/>
          </a:p>
        </p:txBody>
      </p:sp>
      <p:sp>
        <p:nvSpPr>
          <p:cNvPr id="131" name="TextShape 3"/>
          <p:cNvSpPr txBox="1"/>
          <p:nvPr/>
        </p:nvSpPr>
        <p:spPr>
          <a:xfrm>
            <a:off x="604440" y="88560"/>
            <a:ext cx="9071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C00000"/>
                </a:solidFill>
                <a:latin typeface="Arial"/>
              </a:rPr>
              <a:t>Painting the PMT Faces</a:t>
            </a:r>
            <a:endParaRPr/>
          </a:p>
        </p:txBody>
      </p:sp>
      <p:sp>
        <p:nvSpPr>
          <p:cNvPr id="132" name="TextShape 4"/>
          <p:cNvSpPr txBox="1"/>
          <p:nvPr/>
        </p:nvSpPr>
        <p:spPr>
          <a:xfrm>
            <a:off x="504000" y="1769040"/>
            <a:ext cx="506952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800">
                <a:solidFill>
                  <a:srgbClr val="002060"/>
                </a:solidFill>
                <a:latin typeface="Arial"/>
                <a:ea typeface="Droid Sans Fallback"/>
              </a:rPr>
              <a:t>How to Apply Paint Uniformly?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Place an open cylinder with two wires stretched across the top over the PMT face.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Apply WLS paint and spread over face with the blunt edge of a razor using the wires as guides.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Wire diameter then determines the paint thickness.</a:t>
            </a:r>
            <a:endParaRPr/>
          </a:p>
          <a:p>
            <a:pPr lvl="1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en-US" sz="2200">
                <a:solidFill>
                  <a:srgbClr val="000000"/>
                </a:solidFill>
                <a:latin typeface="Arial"/>
                <a:ea typeface="Droid Sans Fallback"/>
              </a:rPr>
              <a:t>Allow 24 hours to dry.</a:t>
            </a:r>
            <a:endParaRPr/>
          </a:p>
        </p:txBody>
      </p:sp>
      <p:pic>
        <p:nvPicPr>
          <p:cNvPr id="13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878440" y="1341360"/>
            <a:ext cx="4089600" cy="537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Microsoft Macintosh PowerPoint</Application>
  <PresentationFormat>Custom</PresentationFormat>
  <Paragraphs>190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Dasuni Adikaram</cp:lastModifiedBy>
  <cp:revision>1</cp:revision>
  <dcterms:modified xsi:type="dcterms:W3CDTF">2016-06-16T03:34:24Z</dcterms:modified>
</cp:coreProperties>
</file>