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57"/>
  </p:notesMasterIdLst>
  <p:sldIdLst>
    <p:sldId id="256" r:id="rId3"/>
    <p:sldId id="351" r:id="rId4"/>
    <p:sldId id="404" r:id="rId5"/>
    <p:sldId id="277" r:id="rId6"/>
    <p:sldId id="357" r:id="rId7"/>
    <p:sldId id="365" r:id="rId8"/>
    <p:sldId id="300" r:id="rId9"/>
    <p:sldId id="408" r:id="rId10"/>
    <p:sldId id="407" r:id="rId11"/>
    <p:sldId id="394" r:id="rId12"/>
    <p:sldId id="395" r:id="rId13"/>
    <p:sldId id="329" r:id="rId14"/>
    <p:sldId id="330" r:id="rId15"/>
    <p:sldId id="331" r:id="rId16"/>
    <p:sldId id="297" r:id="rId17"/>
    <p:sldId id="309" r:id="rId18"/>
    <p:sldId id="355" r:id="rId19"/>
    <p:sldId id="340" r:id="rId20"/>
    <p:sldId id="332" r:id="rId21"/>
    <p:sldId id="409" r:id="rId22"/>
    <p:sldId id="333" r:id="rId23"/>
    <p:sldId id="353" r:id="rId24"/>
    <p:sldId id="385" r:id="rId25"/>
    <p:sldId id="367" r:id="rId26"/>
    <p:sldId id="393" r:id="rId27"/>
    <p:sldId id="368" r:id="rId28"/>
    <p:sldId id="336" r:id="rId29"/>
    <p:sldId id="400" r:id="rId30"/>
    <p:sldId id="398" r:id="rId31"/>
    <p:sldId id="410" r:id="rId32"/>
    <p:sldId id="271" r:id="rId33"/>
    <p:sldId id="360" r:id="rId34"/>
    <p:sldId id="401" r:id="rId35"/>
    <p:sldId id="315" r:id="rId36"/>
    <p:sldId id="272" r:id="rId37"/>
    <p:sldId id="386" r:id="rId38"/>
    <p:sldId id="403" r:id="rId39"/>
    <p:sldId id="337" r:id="rId40"/>
    <p:sldId id="338" r:id="rId41"/>
    <p:sldId id="339" r:id="rId42"/>
    <p:sldId id="341" r:id="rId43"/>
    <p:sldId id="342" r:id="rId44"/>
    <p:sldId id="363" r:id="rId45"/>
    <p:sldId id="356" r:id="rId46"/>
    <p:sldId id="343" r:id="rId47"/>
    <p:sldId id="370" r:id="rId48"/>
    <p:sldId id="347" r:id="rId49"/>
    <p:sldId id="392" r:id="rId50"/>
    <p:sldId id="391" r:id="rId51"/>
    <p:sldId id="326" r:id="rId52"/>
    <p:sldId id="359" r:id="rId53"/>
    <p:sldId id="390" r:id="rId54"/>
    <p:sldId id="259" r:id="rId55"/>
    <p:sldId id="369" r:id="rId5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40" autoAdjust="0"/>
    <p:restoredTop sz="91901" autoAdjust="0"/>
  </p:normalViewPr>
  <p:slideViewPr>
    <p:cSldViewPr snapToGrid="0" snapToObjects="1">
      <p:cViewPr>
        <p:scale>
          <a:sx n="76" d="100"/>
          <a:sy n="76" d="100"/>
        </p:scale>
        <p:origin x="-2064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2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515BF3C-27AC-834A-88CF-D19BADA078EB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142BD76-B103-2745-B32A-F587EE048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88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42BD76-B103-2745-B32A-F587EE0485B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6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D359-04D5-4D4B-8376-419E76E758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49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D359-04D5-4D4B-8376-419E76E758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4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165D5-EA62-2D4F-B403-AB907F03C4D2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812B-6A1B-624C-AF64-10FC56623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1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E01B4-C85F-EF4C-9A86-479D43DD6544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63540-BFF4-2146-82D9-96D1CBB49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7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ED3F-5C09-9F4F-BD1E-AC516BFC279E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C6CC-C3E5-7043-B7A6-1B70E8D5F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732235" y="187523"/>
            <a:ext cx="7679531" cy="1714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272852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165D5-EA62-2D4F-B403-AB907F03C4D2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812B-6A1B-624C-AF64-10FC56623BB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84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6A96C-66A2-3743-A3E7-842112C747C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C23F3-FD99-D347-A998-69D2A2A3226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70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95DF-423B-CD4C-83E2-DC08140C4C8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4DB70-9AFE-1A42-B7DA-446181121C5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41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7236-3EA0-4B41-8C3A-ECC834E04C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D88E3-B4A0-9444-9F71-A0F68BBDA02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05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C79F-4942-A948-A857-EC56D56DA21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CEC0-1242-1B46-A3CE-9C489C26CC1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3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030C3-0774-0945-A5AE-86B5572A92F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D49E-6DC6-8C40-AD68-D69A60D180C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03C4-774D-2341-88FD-8D9851641B6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B127-9AE0-E94C-8EEE-3F1E97134A4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9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6A96C-66A2-3743-A3E7-842112C747CE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C23F3-FD99-D347-A998-69D2A2A32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70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3FA17-82C7-6644-8A2D-39FDEF8C76A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0B0C-1E76-ED47-9CE1-895F56F8AF9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04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7979-16DF-C74E-B50D-A2FBD9381A3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C59E-FD1C-9B40-9E5B-07C176FE865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48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E01B4-C85F-EF4C-9A86-479D43DD654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63540-BFF4-2146-82D9-96D1CBB4964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48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ED3F-5C09-9F4F-BD1E-AC516BFC279E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3C6CC-C3E5-7043-B7A6-1B70E8D5F26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95DF-423B-CD4C-83E2-DC08140C4C85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4DB70-9AFE-1A42-B7DA-446181121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7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7236-3EA0-4B41-8C3A-ECC834E04C38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D88E3-B4A0-9444-9F71-A0F68BBDA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0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C79F-4942-A948-A857-EC56D56DA211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CCEC0-1242-1B46-A3CE-9C489C26C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030C3-0774-0945-A5AE-86B5572A92F1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7D49E-6DC6-8C40-AD68-D69A60D18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5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03C4-774D-2341-88FD-8D9851641B6F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B127-9AE0-E94C-8EEE-3F1E97134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3FA17-82C7-6644-8A2D-39FDEF8C76A5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0B0C-1E76-ED47-9CE1-895F56F8A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0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7979-16DF-C74E-B50D-A2FBD9381A38}" type="datetimeFigureOut">
              <a:rPr lang="en-US"/>
              <a:pPr>
                <a:defRPr/>
              </a:pPr>
              <a:t>5/31/17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C59E-FD1C-9B40-9E5B-07C176FE8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5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>
              <a:defRPr/>
            </a:pPr>
            <a:fld id="{58F192E2-171C-B64A-A20D-951A085C8596}" type="datetimeFigureOut">
              <a:rPr lang="en-US"/>
              <a:pPr>
                <a:defRPr/>
              </a:pPr>
              <a:t>5/31/17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>
              <a:defRPr/>
            </a:pPr>
            <a:fld id="{72597231-2C07-CA41-B6B7-0CC4120E37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94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>
              <a:defRPr/>
            </a:pPr>
            <a:fld id="{58F192E2-171C-B64A-A20D-951A085C859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5/31/17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</a:lstStyle>
          <a:p>
            <a:pPr>
              <a:defRPr/>
            </a:pPr>
            <a:fld id="{72597231-2C07-CA41-B6B7-0CC4120E37E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8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bofstories.com/play/4402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7.emf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jpg"/><Relationship Id="rId9" Type="http://schemas.openxmlformats.org/officeDocument/2006/relationships/image" Target="../media/image42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5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hyperlink" Target="http://journals.aps.org/prc/supplemental/10.1103/PhysRevC.90.015206" TargetMode="External"/><Relationship Id="rId6" Type="http://schemas.openxmlformats.org/officeDocument/2006/relationships/hyperlink" Target="http://journals.aps.org/prd/supplemental/10.1103/PhysRevD.92.01301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hyperlink" Target="http://arxiv.org/abs/1012.375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5" Type="http://schemas.openxmlformats.org/officeDocument/2006/relationships/hyperlink" Target="https://indico.cern.ch/event/492464/timetable/%2320160930.detailed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effersonlab.github.io/model-selection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seal.cern.ch/documents/minuit/mnerror.pdf" TargetMode="External"/><Relationship Id="rId4" Type="http://schemas.openxmlformats.org/officeDocument/2006/relationships/hyperlink" Target="https://www.r-project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dg.lbl.gov/2015/reviews/rpp2015-rev-statistics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0" y="1137684"/>
            <a:ext cx="9144000" cy="2109713"/>
          </a:xfrm>
        </p:spPr>
        <p:txBody>
          <a:bodyPr/>
          <a:lstStyle/>
          <a:p>
            <a:r>
              <a:rPr lang="en-US" sz="3600" dirty="0" smtClean="0"/>
              <a:t>T</a:t>
            </a:r>
            <a:r>
              <a:rPr lang="en-US" sz="3600" dirty="0" smtClean="0"/>
              <a:t>he Proton Radius Puzzle</a:t>
            </a:r>
            <a:br>
              <a:rPr lang="en-US" sz="36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FF"/>
                </a:solidFill>
              </a:rPr>
              <a:t>- or as I like to call it –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/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The 51 Parameter </a:t>
            </a:r>
            <a:r>
              <a:rPr lang="en-US" sz="2000" b="1" dirty="0" smtClean="0">
                <a:solidFill>
                  <a:srgbClr val="0000FF"/>
                </a:solidFill>
              </a:rPr>
              <a:t>Covfefe</a:t>
            </a:r>
            <a:endParaRPr lang="en-US" sz="2000" b="1" i="1" dirty="0">
              <a:solidFill>
                <a:srgbClr val="0000FF"/>
              </a:solidFill>
              <a:latin typeface="Minion Pro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32891"/>
            <a:ext cx="9144000" cy="2157722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Douglas W. Higinbotham (Jefferson Lab)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</a:t>
            </a:r>
            <a:r>
              <a:rPr lang="en-US" dirty="0" smtClean="0">
                <a:ea typeface="+mn-ea"/>
                <a:cs typeface="+mn-cs"/>
              </a:rPr>
              <a:t>long with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Vincent </a:t>
            </a:r>
            <a:r>
              <a:rPr lang="en-US" dirty="0">
                <a:solidFill>
                  <a:schemeClr val="tx1"/>
                </a:solidFill>
              </a:rPr>
              <a:t>Lin (Western Branch High </a:t>
            </a:r>
            <a:r>
              <a:rPr lang="en-US" dirty="0" smtClean="0">
                <a:solidFill>
                  <a:schemeClr val="tx1"/>
                </a:solidFill>
              </a:rPr>
              <a:t>School / </a:t>
            </a:r>
            <a:r>
              <a:rPr lang="en-US" dirty="0">
                <a:solidFill>
                  <a:schemeClr val="tx1"/>
                </a:solidFill>
              </a:rPr>
              <a:t>Rodman Scholar at University of Virginia</a:t>
            </a:r>
            <a:r>
              <a:rPr lang="en-US" dirty="0" smtClean="0">
                <a:solidFill>
                  <a:schemeClr val="tx1"/>
                </a:solidFill>
              </a:rPr>
              <a:t> )</a:t>
            </a:r>
            <a:endParaRPr lang="en-US" dirty="0">
              <a:solidFill>
                <a:schemeClr val="tx1"/>
              </a:solidFill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David </a:t>
            </a:r>
            <a:r>
              <a:rPr lang="en-US" dirty="0" err="1" smtClean="0">
                <a:solidFill>
                  <a:schemeClr val="tx1"/>
                </a:solidFill>
                <a:ea typeface="+mn-ea"/>
                <a:cs typeface="+mn-cs"/>
              </a:rPr>
              <a:t>Meekins</a:t>
            </a: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and Brad </a:t>
            </a:r>
            <a:r>
              <a:rPr lang="en-US" dirty="0" err="1" smtClean="0">
                <a:solidFill>
                  <a:schemeClr val="tx1"/>
                </a:solidFill>
                <a:ea typeface="+mn-ea"/>
                <a:cs typeface="+mn-cs"/>
              </a:rPr>
              <a:t>Sawatzky</a:t>
            </a: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 (Jefferson Lab)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Al Amin </a:t>
            </a:r>
            <a:r>
              <a:rPr lang="en-US" dirty="0" err="1" smtClean="0">
                <a:solidFill>
                  <a:schemeClr val="tx1"/>
                </a:solidFill>
                <a:ea typeface="+mn-ea"/>
                <a:cs typeface="+mn-cs"/>
              </a:rPr>
              <a:t>Kabir</a:t>
            </a: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 (Kent State)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Blaine </a:t>
            </a:r>
            <a:r>
              <a:rPr lang="en-US" dirty="0" err="1" smtClean="0">
                <a:solidFill>
                  <a:schemeClr val="tx1"/>
                </a:solidFill>
                <a:ea typeface="+mn-ea"/>
                <a:cs typeface="+mn-cs"/>
              </a:rPr>
              <a:t>Norum</a:t>
            </a: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 (University of Virginia)</a:t>
            </a:r>
            <a:endParaRPr lang="en-US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Celina Pearson (Virginia Tech)</a:t>
            </a:r>
            <a:endParaRPr lang="en-US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Ethan Buck, Carl Carlson &amp; Keith </a:t>
            </a:r>
            <a:r>
              <a:rPr lang="en-US" dirty="0" err="1" smtClean="0">
                <a:solidFill>
                  <a:schemeClr val="tx1"/>
                </a:solidFill>
                <a:ea typeface="+mn-ea"/>
                <a:cs typeface="+mn-cs"/>
              </a:rPr>
              <a:t>Griffioen</a:t>
            </a: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 (William &amp; Mary</a:t>
            </a:r>
            <a:r>
              <a:rPr lang="en-US" dirty="0" smtClean="0">
                <a:solidFill>
                  <a:schemeClr val="tx1"/>
                </a:solidFill>
                <a:ea typeface="+mn-ea"/>
                <a:cs typeface="+mn-cs"/>
              </a:rPr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With statistics advice from Simon </a:t>
            </a:r>
            <a:r>
              <a:rPr lang="en-US" dirty="0" err="1">
                <a:solidFill>
                  <a:schemeClr val="tx1"/>
                </a:solidFill>
              </a:rPr>
              <a:t>Širca</a:t>
            </a:r>
            <a:r>
              <a:rPr lang="en-US" dirty="0">
                <a:solidFill>
                  <a:schemeClr val="tx1"/>
                </a:solidFill>
              </a:rPr>
              <a:t> (Ljubljana) and </a:t>
            </a:r>
            <a:r>
              <a:rPr lang="en-US" dirty="0" err="1">
                <a:solidFill>
                  <a:schemeClr val="tx1"/>
                </a:solidFill>
              </a:rPr>
              <a:t>Sanjoy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Mahajan</a:t>
            </a:r>
            <a:r>
              <a:rPr lang="en-US" dirty="0">
                <a:solidFill>
                  <a:schemeClr val="tx1"/>
                </a:solidFill>
              </a:rPr>
              <a:t> (MIT/Olin College)</a:t>
            </a:r>
            <a:endParaRPr lang="en-US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t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9" b="225"/>
          <a:stretch/>
        </p:blipFill>
        <p:spPr>
          <a:xfrm>
            <a:off x="618232" y="1068744"/>
            <a:ext cx="2858541" cy="2535515"/>
          </a:xfrm>
          <a:prstGeom prst="rect">
            <a:avLst/>
          </a:prstGeom>
        </p:spPr>
      </p:pic>
      <p:pic>
        <p:nvPicPr>
          <p:cNvPr id="7" name="Picture 6" descr="fit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5701" r="15870" b="-220"/>
          <a:stretch/>
        </p:blipFill>
        <p:spPr>
          <a:xfrm>
            <a:off x="601523" y="3718768"/>
            <a:ext cx="2437935" cy="2699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9946" y="771662"/>
            <a:ext cx="2634054" cy="5878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GNUPLOT OVERFITTING CODE</a:t>
            </a:r>
          </a:p>
          <a:p>
            <a:r>
              <a:rPr lang="en-US" sz="1200" dirty="0" smtClean="0"/>
              <a:t>Using 101,600 Iterations To Converge</a:t>
            </a:r>
            <a:endParaRPr lang="en-US" sz="1200" dirty="0"/>
          </a:p>
          <a:p>
            <a:endParaRPr lang="en-US" sz="800" dirty="0" smtClean="0"/>
          </a:p>
          <a:p>
            <a:r>
              <a:rPr lang="uk-UA" sz="800" dirty="0" smtClean="0"/>
              <a:t>#</a:t>
            </a:r>
            <a:endParaRPr lang="uk-UA" sz="800" dirty="0"/>
          </a:p>
          <a:p>
            <a:r>
              <a:rPr lang="en-US" sz="800" dirty="0"/>
              <a:t># gnuplot </a:t>
            </a:r>
            <a:r>
              <a:rPr lang="en-US" sz="800" dirty="0" smtClean="0"/>
              <a:t>overfitting of xkcd </a:t>
            </a:r>
            <a:r>
              <a:rPr lang="en-US" sz="800" dirty="0"/>
              <a:t>Husband Data</a:t>
            </a:r>
          </a:p>
          <a:p>
            <a:r>
              <a:rPr lang="en-US" sz="800" dirty="0" smtClean="0"/>
              <a:t># modified from https://xkcd.com/605/ </a:t>
            </a:r>
          </a:p>
          <a:p>
            <a:r>
              <a:rPr lang="uk-UA" sz="800" dirty="0" smtClean="0"/>
              <a:t># </a:t>
            </a:r>
            <a:r>
              <a:rPr lang="uk-UA" sz="800" dirty="0"/>
              <a:t>by</a:t>
            </a:r>
          </a:p>
          <a:p>
            <a:r>
              <a:rPr lang="en-US" sz="800" dirty="0"/>
              <a:t># Douglas W. Higinbotham</a:t>
            </a:r>
          </a:p>
          <a:p>
            <a:r>
              <a:rPr lang="uk-UA" sz="800" dirty="0"/>
              <a:t>#</a:t>
            </a:r>
          </a:p>
          <a:p>
            <a:endParaRPr lang="uk-UA" sz="800" dirty="0"/>
          </a:p>
          <a:p>
            <a:r>
              <a:rPr lang="en-US" sz="800" dirty="0"/>
              <a:t>set terminal wxt  enhanced font "verdana,12" size 900,450</a:t>
            </a:r>
          </a:p>
          <a:p>
            <a:r>
              <a:rPr lang="en-US" sz="800" dirty="0"/>
              <a:t>set nokey</a:t>
            </a:r>
          </a:p>
          <a:p>
            <a:r>
              <a:rPr lang="en-US" sz="800" dirty="0"/>
              <a:t>set xtic rotate 90</a:t>
            </a:r>
          </a:p>
          <a:p>
            <a:r>
              <a:rPr lang="fi-FI" sz="800" dirty="0"/>
              <a:t>set ytic 0,1,1</a:t>
            </a:r>
          </a:p>
          <a:p>
            <a:r>
              <a:rPr lang="fi-FI" sz="800" dirty="0"/>
              <a:t>set border 3</a:t>
            </a:r>
          </a:p>
          <a:p>
            <a:endParaRPr lang="fi-FI" sz="800" dirty="0"/>
          </a:p>
          <a:p>
            <a:r>
              <a:rPr lang="fi-FI" sz="800" dirty="0"/>
              <a:t>set xtics nomirror</a:t>
            </a:r>
          </a:p>
          <a:p>
            <a:r>
              <a:rPr lang="fi-FI" sz="800" dirty="0"/>
              <a:t>set ytics nomirror</a:t>
            </a:r>
          </a:p>
          <a:p>
            <a:endParaRPr lang="fi-FI" sz="800" dirty="0"/>
          </a:p>
          <a:p>
            <a:r>
              <a:rPr lang="fi-FI" sz="800" dirty="0"/>
              <a:t>set multiplot layout 1,2</a:t>
            </a:r>
          </a:p>
          <a:p>
            <a:endParaRPr lang="fi-FI" sz="800" dirty="0"/>
          </a:p>
          <a:p>
            <a:r>
              <a:rPr lang="fi-FI" sz="800" dirty="0"/>
              <a:t>set ylabel "Number of Husbands"</a:t>
            </a:r>
          </a:p>
          <a:p>
            <a:endParaRPr lang="fi-FI" sz="800" dirty="0"/>
          </a:p>
          <a:p>
            <a:r>
              <a:rPr lang="en-US" sz="800" dirty="0"/>
              <a:t>f(x)=f0+f1*x</a:t>
            </a:r>
          </a:p>
          <a:p>
            <a:r>
              <a:rPr lang="fr-FR" sz="800" dirty="0"/>
              <a:t>g(x)=g0*exp(g1*x)</a:t>
            </a:r>
          </a:p>
          <a:p>
            <a:endParaRPr lang="fr-FR" sz="800" dirty="0"/>
          </a:p>
          <a:p>
            <a:r>
              <a:rPr lang="en-US" sz="800" dirty="0"/>
              <a:t>fit f(x) '1.dat' using 1:3 via f0,f1</a:t>
            </a:r>
          </a:p>
          <a:p>
            <a:r>
              <a:rPr lang="en-US" sz="800" dirty="0"/>
              <a:t>fit g(x) '2.dat' using 1:3 via g0,g1</a:t>
            </a:r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set arrow from 0,1 to 2,1 nohead dashtype 7 lc 'black'</a:t>
            </a:r>
          </a:p>
          <a:p>
            <a:r>
              <a:rPr lang="en-US" sz="800" dirty="0"/>
              <a:t>set arrow from 2,-0.5 to 2,1 nohead dashtype 7 lc 'black'</a:t>
            </a:r>
          </a:p>
          <a:p>
            <a:r>
              <a:rPr lang="en-US" sz="800" dirty="0"/>
              <a:t>set xrange [0:3]</a:t>
            </a:r>
          </a:p>
          <a:p>
            <a:r>
              <a:rPr lang="pt-BR" sz="800" dirty="0"/>
              <a:t>set yrange [-0.5:2]</a:t>
            </a:r>
          </a:p>
          <a:p>
            <a:r>
              <a:rPr lang="pt-BR" sz="800" dirty="0"/>
              <a:t>plot '1.dat' using 1:3:xtic(2) lt 7 lc 'black' ,f(x) lw 2 lc 'black'</a:t>
            </a:r>
          </a:p>
          <a:p>
            <a:r>
              <a:rPr lang="pt-BR" sz="800" dirty="0"/>
              <a:t>unset arrow</a:t>
            </a:r>
          </a:p>
          <a:p>
            <a:endParaRPr lang="pt-BR" sz="800" dirty="0"/>
          </a:p>
          <a:p>
            <a:r>
              <a:rPr lang="en-US" sz="800" dirty="0"/>
              <a:t>set xrange [-2:6]</a:t>
            </a:r>
          </a:p>
          <a:p>
            <a:r>
              <a:rPr lang="en-US" sz="800" dirty="0"/>
              <a:t>set arrow from -2,1 to 2,1 nohead dashtype 7 lc 'black'</a:t>
            </a:r>
          </a:p>
          <a:p>
            <a:r>
              <a:rPr lang="en-US" sz="800" dirty="0"/>
              <a:t>set arrow from 2,-0.5 to 2,1 nohead dashtype 7 lc 'black'</a:t>
            </a:r>
          </a:p>
          <a:p>
            <a:r>
              <a:rPr lang="en-US" sz="800" dirty="0"/>
              <a:t>plot '2.dat' using 1:3:xtic(2) lt 7 lc 'black' ,g(x) lw 2 lc 'black'</a:t>
            </a:r>
          </a:p>
          <a:p>
            <a:endParaRPr lang="en-US" sz="800" dirty="0"/>
          </a:p>
          <a:p>
            <a:r>
              <a:rPr lang="en-US" sz="800" dirty="0"/>
              <a:t>unset </a:t>
            </a:r>
            <a:r>
              <a:rPr lang="en-US" sz="800" dirty="0" smtClean="0"/>
              <a:t>multiplot</a:t>
            </a:r>
            <a:endParaRPr lang="en-US" sz="800" dirty="0"/>
          </a:p>
          <a:p>
            <a:r>
              <a:rPr lang="en-US" sz="800" dirty="0"/>
              <a:t>pause -</a:t>
            </a:r>
            <a:r>
              <a:rPr lang="en-US" sz="800" dirty="0" smtClean="0"/>
              <a:t>1</a:t>
            </a:r>
          </a:p>
          <a:p>
            <a:endParaRPr lang="en-US" sz="800" dirty="0"/>
          </a:p>
          <a:p>
            <a:endParaRPr lang="en-US" sz="800" dirty="0"/>
          </a:p>
        </p:txBody>
      </p:sp>
      <p:pic>
        <p:nvPicPr>
          <p:cNvPr id="6" name="Picture 5" descr="part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6" b="3046"/>
          <a:stretch/>
        </p:blipFill>
        <p:spPr>
          <a:xfrm>
            <a:off x="3092465" y="3576934"/>
            <a:ext cx="2229036" cy="2815625"/>
          </a:xfrm>
          <a:prstGeom prst="rect">
            <a:avLst/>
          </a:prstGeom>
        </p:spPr>
      </p:pic>
      <p:pic>
        <p:nvPicPr>
          <p:cNvPr id="4" name="Picture 3" descr="part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 b="2594"/>
          <a:stretch/>
        </p:blipFill>
        <p:spPr>
          <a:xfrm>
            <a:off x="3226137" y="957548"/>
            <a:ext cx="3048153" cy="26528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XFCD “My Hobby: Extrapolating”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7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Linear Regression</a:t>
            </a:r>
            <a:endParaRPr lang="en-US" dirty="0"/>
          </a:p>
        </p:txBody>
      </p:sp>
      <p:pic>
        <p:nvPicPr>
          <p:cNvPr id="3" name="Picture 2" descr="part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0" b="-10308"/>
          <a:stretch/>
        </p:blipFill>
        <p:spPr>
          <a:xfrm>
            <a:off x="4384043" y="1510711"/>
            <a:ext cx="2229036" cy="2359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6275" y="955916"/>
            <a:ext cx="3510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OOPS, It Was Just An Outlier</a:t>
            </a:r>
          </a:p>
        </p:txBody>
      </p:sp>
      <p:pic>
        <p:nvPicPr>
          <p:cNvPr id="5" name="Picture 4" descr="rl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00" y="920814"/>
            <a:ext cx="2815935" cy="2783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9375" y="4060904"/>
            <a:ext cx="5062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“An ever increasing amount of computational work is being relegated to computers, and often we almost blindly assume that the obtained results are correct.” </a:t>
            </a:r>
          </a:p>
          <a:p>
            <a:pPr algn="just"/>
            <a:r>
              <a:rPr lang="en-US" dirty="0"/>
              <a:t>                                    - Simon </a:t>
            </a:r>
            <a:r>
              <a:rPr lang="en-US" dirty="0" err="1"/>
              <a:t>Širca</a:t>
            </a:r>
            <a:r>
              <a:rPr lang="en-US" dirty="0"/>
              <a:t> &amp; Martin </a:t>
            </a:r>
            <a:r>
              <a:rPr lang="en-US" dirty="0" err="1"/>
              <a:t>Horvat</a:t>
            </a:r>
            <a:endParaRPr lang="en-US" dirty="0"/>
          </a:p>
        </p:txBody>
      </p:sp>
      <p:pic>
        <p:nvPicPr>
          <p:cNvPr id="8" name="Picture 5" descr="bo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06" y="4060904"/>
            <a:ext cx="1445763" cy="217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67344" y="3869863"/>
            <a:ext cx="87053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45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276"/>
            <a:ext cx="9144000" cy="396875"/>
          </a:xfrm>
        </p:spPr>
        <p:txBody>
          <a:bodyPr/>
          <a:lstStyle/>
          <a:p>
            <a:r>
              <a:rPr lang="en-US" sz="2400" dirty="0" smtClean="0"/>
              <a:t>How do we make the electron scattering measurements?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3473"/>
            <a:ext cx="9144000" cy="2443709"/>
          </a:xfrm>
        </p:spPr>
        <p:txBody>
          <a:bodyPr/>
          <a:lstStyle/>
          <a:p>
            <a:r>
              <a:rPr lang="en-US" sz="1600" dirty="0" smtClean="0"/>
              <a:t>Beam of electrons from an accelerator (E)</a:t>
            </a:r>
          </a:p>
          <a:p>
            <a:r>
              <a:rPr lang="en-US" sz="1600" dirty="0" smtClean="0"/>
              <a:t>Place target material in the beam</a:t>
            </a:r>
          </a:p>
          <a:p>
            <a:pPr lvl="1"/>
            <a:r>
              <a:rPr lang="en-US" sz="1600" dirty="0" smtClean="0"/>
              <a:t>Foils are easy, nearly point (typically thin) targets and thickness is easy to determine</a:t>
            </a:r>
          </a:p>
          <a:p>
            <a:pPr lvl="1"/>
            <a:r>
              <a:rPr lang="en-US" sz="1600" dirty="0" err="1" smtClean="0"/>
              <a:t>Cryo</a:t>
            </a:r>
            <a:r>
              <a:rPr lang="en-US" sz="1600" dirty="0" smtClean="0"/>
              <a:t>-targets are challenging (e.g. boiling effects, energy loss) </a:t>
            </a:r>
          </a:p>
          <a:p>
            <a:r>
              <a:rPr lang="en-US" sz="1600" dirty="0" smtClean="0"/>
              <a:t>For elastic hydrogen measure scattered electron (E’) and/or proton.</a:t>
            </a:r>
          </a:p>
          <a:p>
            <a:pPr lvl="1"/>
            <a:r>
              <a:rPr lang="en-US" sz="1600" dirty="0" smtClean="0"/>
              <a:t>Over determined reaction</a:t>
            </a:r>
          </a:p>
          <a:p>
            <a:r>
              <a:rPr lang="en-US" sz="1600" dirty="0" smtClean="0"/>
              <a:t>Spectrometers are used</a:t>
            </a:r>
          </a:p>
          <a:p>
            <a:pPr lvl="1"/>
            <a:r>
              <a:rPr lang="en-US" sz="1600" dirty="0" smtClean="0"/>
              <a:t>Magnetic fields, wire-chambers, reconstructed  tracks, sieve data, etc.</a:t>
            </a:r>
          </a:p>
        </p:txBody>
      </p:sp>
      <p:pic>
        <p:nvPicPr>
          <p:cNvPr id="5" name="Picture 4" descr="Hall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50" y="3336105"/>
            <a:ext cx="6611082" cy="2991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904" y="4758990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Beam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2130" y="5103664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6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600" dirty="0" smtClean="0"/>
              <a:t>Jefferson Lab Hall A Left Spectrometer </a:t>
            </a:r>
            <a:endParaRPr lang="en-US" sz="3600" dirty="0"/>
          </a:p>
        </p:txBody>
      </p:sp>
      <p:pic>
        <p:nvPicPr>
          <p:cNvPr id="4" name="Picture 3" descr="Hall-A-Collaboration-20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880" y="900016"/>
            <a:ext cx="8335375" cy="54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4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Electron Scattering Charge Radii from Nuclei</a:t>
            </a:r>
            <a:endParaRPr lang="en-US" sz="2800" dirty="0"/>
          </a:p>
        </p:txBody>
      </p:sp>
      <p:pic>
        <p:nvPicPr>
          <p:cNvPr id="5" name="Picture 4" descr="sphe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" y="1076801"/>
            <a:ext cx="4371473" cy="3656512"/>
          </a:xfrm>
          <a:prstGeom prst="rect">
            <a:avLst/>
          </a:prstGeom>
        </p:spPr>
      </p:pic>
      <p:pic>
        <p:nvPicPr>
          <p:cNvPr id="8" name="Picture 7" descr="sax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77" y="1028913"/>
            <a:ext cx="4424947" cy="3723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" y="723323"/>
            <a:ext cx="91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Fourier Transformation of Ideal Charge Distributions.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478" y="4668426"/>
            <a:ext cx="9143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Example Plots Made </a:t>
            </a:r>
            <a:r>
              <a:rPr lang="en-US" sz="1400" i="1" dirty="0"/>
              <a:t>By </a:t>
            </a:r>
            <a:r>
              <a:rPr lang="en-US" sz="1400" i="1" dirty="0" smtClean="0"/>
              <a:t>R</a:t>
            </a:r>
            <a:r>
              <a:rPr lang="en-US" sz="1400" i="1" dirty="0"/>
              <a:t>. Evan </a:t>
            </a:r>
            <a:r>
              <a:rPr lang="en-US" sz="1400" i="1" dirty="0" smtClean="0"/>
              <a:t>McClellan (Jefferson Lab Postdoc) </a:t>
            </a:r>
            <a:endParaRPr lang="en-US" sz="1400" i="1" dirty="0"/>
          </a:p>
        </p:txBody>
      </p:sp>
      <p:sp>
        <p:nvSpPr>
          <p:cNvPr id="11" name="Rectangle 10"/>
          <p:cNvSpPr/>
          <p:nvPr/>
        </p:nvSpPr>
        <p:spPr>
          <a:xfrm>
            <a:off x="26737" y="5516831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e.g. for Carbon: Stanford </a:t>
            </a:r>
            <a:r>
              <a:rPr lang="en-US" sz="1600" dirty="0">
                <a:solidFill>
                  <a:srgbClr val="0000FF"/>
                </a:solidFill>
              </a:rPr>
              <a:t>high Q</a:t>
            </a:r>
            <a:r>
              <a:rPr lang="en-US" sz="1600" baseline="30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 data from I. Sick and J.S. McCarthy, </a:t>
            </a:r>
            <a:r>
              <a:rPr lang="en-US" sz="1600" dirty="0" err="1">
                <a:solidFill>
                  <a:srgbClr val="0000FF"/>
                </a:solidFill>
              </a:rPr>
              <a:t>Nucl</a:t>
            </a:r>
            <a:r>
              <a:rPr lang="en-US" sz="1600" dirty="0">
                <a:solidFill>
                  <a:srgbClr val="0000FF"/>
                </a:solidFill>
              </a:rPr>
              <a:t>. Phys. </a:t>
            </a:r>
            <a:r>
              <a:rPr lang="en-US" sz="1600" b="1" dirty="0">
                <a:solidFill>
                  <a:srgbClr val="0000FF"/>
                </a:solidFill>
              </a:rPr>
              <a:t>A150</a:t>
            </a:r>
            <a:r>
              <a:rPr lang="en-US" sz="1600" dirty="0">
                <a:solidFill>
                  <a:srgbClr val="0000FF"/>
                </a:solidFill>
              </a:rPr>
              <a:t> (1970) 631.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</a:rPr>
              <a:t>National Bureau of Standards </a:t>
            </a:r>
            <a:r>
              <a:rPr lang="en-US" sz="1600" dirty="0" smtClean="0">
                <a:solidFill>
                  <a:srgbClr val="0000FF"/>
                </a:solidFill>
              </a:rPr>
              <a:t>low </a:t>
            </a:r>
            <a:r>
              <a:rPr lang="en-US" sz="1600" dirty="0">
                <a:solidFill>
                  <a:srgbClr val="0000FF"/>
                </a:solidFill>
              </a:rPr>
              <a:t>Q</a:t>
            </a:r>
            <a:r>
              <a:rPr lang="en-US" sz="1600" baseline="30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 data from L. </a:t>
            </a:r>
            <a:r>
              <a:rPr lang="en-US" sz="1600" dirty="0" err="1">
                <a:solidFill>
                  <a:srgbClr val="0000FF"/>
                </a:solidFill>
              </a:rPr>
              <a:t>Cardman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i="1" dirty="0">
                <a:solidFill>
                  <a:srgbClr val="0000FF"/>
                </a:solidFill>
              </a:rPr>
              <a:t>et. al</a:t>
            </a:r>
            <a:r>
              <a:rPr lang="en-US" sz="1600" dirty="0">
                <a:solidFill>
                  <a:srgbClr val="0000FF"/>
                </a:solidFill>
              </a:rPr>
              <a:t>., Phys. </a:t>
            </a:r>
            <a:r>
              <a:rPr lang="en-US" sz="1600" dirty="0" err="1">
                <a:solidFill>
                  <a:srgbClr val="0000FF"/>
                </a:solidFill>
              </a:rPr>
              <a:t>Lett</a:t>
            </a:r>
            <a:r>
              <a:rPr lang="en-US" sz="1600" dirty="0">
                <a:solidFill>
                  <a:srgbClr val="0000FF"/>
                </a:solidFill>
              </a:rPr>
              <a:t>. </a:t>
            </a:r>
            <a:r>
              <a:rPr lang="en-US" sz="1600" b="1" dirty="0">
                <a:solidFill>
                  <a:srgbClr val="0000FF"/>
                </a:solidFill>
              </a:rPr>
              <a:t>B91</a:t>
            </a:r>
            <a:r>
              <a:rPr lang="en-US" sz="1600" dirty="0">
                <a:solidFill>
                  <a:srgbClr val="0000FF"/>
                </a:solidFill>
              </a:rPr>
              <a:t> (1980) 203.</a:t>
            </a:r>
          </a:p>
        </p:txBody>
      </p:sp>
    </p:spTree>
    <p:extLst>
      <p:ext uri="{BB962C8B-B14F-4D97-AF65-F5344CB8AC3E}">
        <p14:creationId xmlns:p14="http://schemas.microsoft.com/office/powerpoint/2010/main" val="211618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299"/>
            <a:ext cx="8229600" cy="396875"/>
          </a:xfrm>
        </p:spPr>
        <p:txBody>
          <a:bodyPr/>
          <a:lstStyle/>
          <a:p>
            <a:r>
              <a:rPr lang="en-US" sz="3200" dirty="0" smtClean="0"/>
              <a:t>Determining the Charge Radius of Carbon</a:t>
            </a:r>
            <a:endParaRPr lang="en-US" sz="3200" dirty="0"/>
          </a:p>
        </p:txBody>
      </p:sp>
      <p:pic>
        <p:nvPicPr>
          <p:cNvPr id="5" name="Picture 4" descr="Carb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51" y="1443433"/>
            <a:ext cx="3181641" cy="4349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259" y="828228"/>
            <a:ext cx="83723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Stanford high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data from I. Sick and J.S. McCarthy, </a:t>
            </a:r>
            <a:r>
              <a:rPr lang="en-US" sz="1600" dirty="0" err="1" smtClean="0"/>
              <a:t>Nucl</a:t>
            </a:r>
            <a:r>
              <a:rPr lang="en-US" sz="1600" dirty="0" smtClean="0"/>
              <a:t>. Phys. </a:t>
            </a:r>
            <a:r>
              <a:rPr lang="en-US" sz="1600" b="1" dirty="0" smtClean="0"/>
              <a:t>A150</a:t>
            </a:r>
            <a:r>
              <a:rPr lang="en-US" sz="1600" dirty="0" smtClean="0"/>
              <a:t> (1970) 631.</a:t>
            </a:r>
          </a:p>
          <a:p>
            <a:r>
              <a:rPr lang="en-US" sz="1600" dirty="0" smtClean="0"/>
              <a:t>National Bureau of Standards (NBS) low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data from L. </a:t>
            </a:r>
            <a:r>
              <a:rPr lang="en-US" sz="1600" dirty="0" err="1" smtClean="0"/>
              <a:t>Cardman</a:t>
            </a:r>
            <a:r>
              <a:rPr lang="en-US" sz="1600" dirty="0" smtClean="0"/>
              <a:t> et. al., Phys.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</a:t>
            </a:r>
            <a:r>
              <a:rPr lang="en-US" sz="1600" b="1" dirty="0" smtClean="0"/>
              <a:t>B91</a:t>
            </a:r>
            <a:r>
              <a:rPr lang="en-US" sz="1600" dirty="0" smtClean="0"/>
              <a:t> (1980) 203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742841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See the L. </a:t>
            </a:r>
            <a:r>
              <a:rPr lang="en-US" sz="1600" dirty="0" err="1" smtClean="0"/>
              <a:t>Cardman’s</a:t>
            </a:r>
            <a:r>
              <a:rPr lang="en-US" sz="1600" dirty="0" smtClean="0"/>
              <a:t> paper for details of the carbon radius ( 2.46 fm ) analysis.</a:t>
            </a:r>
          </a:p>
        </p:txBody>
      </p:sp>
      <p:pic>
        <p:nvPicPr>
          <p:cNvPr id="10" name="Picture 9" descr="Cardm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6" y="1561722"/>
            <a:ext cx="4374181" cy="424337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474945" y="2368135"/>
            <a:ext cx="347240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81837" y="3830265"/>
            <a:ext cx="347240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74945" y="5080245"/>
            <a:ext cx="347240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194888" y="2050621"/>
            <a:ext cx="0" cy="291055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442139" y="1706645"/>
            <a:ext cx="0" cy="35852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-1084713" y="20109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836181" y="1680185"/>
            <a:ext cx="1111169" cy="661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600" dirty="0">
                <a:latin typeface="Minion Pro" charset="0"/>
              </a:rPr>
              <a:t>Charge </a:t>
            </a:r>
            <a:r>
              <a:rPr lang="en-US" sz="3600" dirty="0" smtClean="0">
                <a:latin typeface="Minion Pro" charset="0"/>
              </a:rPr>
              <a:t>Radius of the Proton</a:t>
            </a:r>
            <a:endParaRPr lang="en-US" sz="3600" dirty="0">
              <a:latin typeface="Minion Pro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125413" y="936625"/>
            <a:ext cx="9018587" cy="4056063"/>
          </a:xfrm>
        </p:spPr>
        <p:txBody>
          <a:bodyPr/>
          <a:lstStyle/>
          <a:p>
            <a:r>
              <a:rPr lang="en-US" sz="2400" dirty="0" smtClean="0">
                <a:latin typeface="Minion Pro" charset="0"/>
              </a:rPr>
              <a:t>Proton </a:t>
            </a:r>
            <a:r>
              <a:rPr lang="en-US" sz="2400" dirty="0">
                <a:latin typeface="Minion Pro" charset="0"/>
              </a:rPr>
              <a:t>G</a:t>
            </a:r>
            <a:r>
              <a:rPr lang="en-US" sz="2400" baseline="-25000" dirty="0">
                <a:latin typeface="Minion Pro" charset="0"/>
              </a:rPr>
              <a:t>E</a:t>
            </a:r>
            <a:r>
              <a:rPr lang="en-US" sz="2400" dirty="0">
                <a:latin typeface="Minion Pro" charset="0"/>
              </a:rPr>
              <a:t> has no measured minima and it is too light for the Fourier transformation to work in a model independent way.</a:t>
            </a:r>
          </a:p>
          <a:p>
            <a:r>
              <a:rPr lang="en-US" sz="2400" dirty="0">
                <a:latin typeface="Minion Pro" charset="0"/>
              </a:rPr>
              <a:t>Thus for the proton we make use of the fact that as Q</a:t>
            </a:r>
            <a:r>
              <a:rPr lang="en-US" sz="2400" baseline="30000" dirty="0">
                <a:latin typeface="Minion Pro" charset="0"/>
              </a:rPr>
              <a:t>2</a:t>
            </a:r>
            <a:r>
              <a:rPr lang="en-US" sz="2400" dirty="0">
                <a:latin typeface="Minion Pro" charset="0"/>
              </a:rPr>
              <a:t> goes to zero the charge radius is proportional to the slope of G</a:t>
            </a:r>
            <a:r>
              <a:rPr lang="en-US" sz="2400" baseline="-25000" dirty="0">
                <a:latin typeface="Minion Pro" charset="0"/>
              </a:rPr>
              <a:t>E</a:t>
            </a:r>
            <a:endParaRPr lang="en-US" sz="2400" dirty="0">
              <a:latin typeface="Minion Pro" charset="0"/>
            </a:endParaRPr>
          </a:p>
        </p:txBody>
      </p:sp>
      <p:pic>
        <p:nvPicPr>
          <p:cNvPr id="15363" name="Picture 5" descr="e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95" y="4028506"/>
            <a:ext cx="7065963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2" y="2534720"/>
            <a:ext cx="8389238" cy="1702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0452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We don’t measure to Q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of zero, so this is going to be an extrapolation problem. 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NOTE: There is general agreement that this definition of </a:t>
            </a:r>
            <a:r>
              <a:rPr lang="en-US" dirty="0" err="1" smtClean="0">
                <a:solidFill>
                  <a:srgbClr val="0000FF"/>
                </a:solidFill>
              </a:rPr>
              <a:t>r</a:t>
            </a:r>
            <a:r>
              <a:rPr lang="en-US" baseline="-25000" dirty="0" err="1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is consistent with the </a:t>
            </a:r>
            <a:r>
              <a:rPr lang="en-US" dirty="0" err="1" smtClean="0">
                <a:solidFill>
                  <a:srgbClr val="0000FF"/>
                </a:solidFill>
              </a:rPr>
              <a:t>Muonic</a:t>
            </a:r>
            <a:r>
              <a:rPr lang="en-US" dirty="0" smtClean="0">
                <a:solidFill>
                  <a:srgbClr val="0000FF"/>
                </a:solidFill>
              </a:rPr>
              <a:t> results.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4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49"/>
            <a:ext cx="9144000" cy="665005"/>
          </a:xfrm>
        </p:spPr>
        <p:txBody>
          <a:bodyPr/>
          <a:lstStyle/>
          <a:p>
            <a:r>
              <a:rPr lang="en-US" sz="3600" dirty="0" smtClean="0"/>
              <a:t>Elastic Electron Scattering</a:t>
            </a:r>
            <a:endParaRPr lang="en-US" sz="3600" dirty="0"/>
          </a:p>
        </p:txBody>
      </p:sp>
      <p:pic>
        <p:nvPicPr>
          <p:cNvPr id="4" name="Picture 3" descr="Rosenblu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6" y="1812919"/>
            <a:ext cx="8004569" cy="1263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0081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 relativistic quantum mechanics one can derive the formula for electron-proton </a:t>
            </a:r>
          </a:p>
          <a:p>
            <a:pPr algn="ctr"/>
            <a:r>
              <a:rPr lang="en-US" dirty="0" smtClean="0"/>
              <a:t>scattering where one has assumed the exchange of a single virtual photon.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398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</a:t>
            </a:r>
            <a:r>
              <a:rPr lang="en-US" dirty="0" smtClean="0"/>
              <a:t>here </a:t>
            </a:r>
            <a:r>
              <a:rPr lang="en-US" dirty="0" smtClean="0">
                <a:solidFill>
                  <a:srgbClr val="0000FF"/>
                </a:solidFill>
              </a:rPr>
              <a:t>G</a:t>
            </a:r>
            <a:r>
              <a:rPr lang="en-US" baseline="-25000" dirty="0">
                <a:solidFill>
                  <a:srgbClr val="0000FF"/>
                </a:solidFill>
              </a:rPr>
              <a:t>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/>
              <a:t>  </a:t>
            </a:r>
            <a:r>
              <a:rPr lang="en-US" dirty="0" smtClean="0"/>
              <a:t>form factors take into account the finite size of the proton.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4840" y="4527001"/>
            <a:ext cx="5510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Q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r>
              <a:rPr lang="en-US" sz="2400" dirty="0" smtClean="0">
                <a:latin typeface="Helvetica"/>
                <a:cs typeface="Helvetica"/>
              </a:rPr>
              <a:t> = 4 E E’ sin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r>
              <a:rPr lang="en-US" sz="2400" dirty="0" smtClean="0">
                <a:latin typeface="Helvetica"/>
                <a:cs typeface="Helvetica"/>
              </a:rPr>
              <a:t>(</a:t>
            </a:r>
            <a:r>
              <a:rPr lang="en-US" sz="2400" dirty="0" err="1" smtClean="0">
                <a:latin typeface="Helvetica"/>
                <a:cs typeface="Helvetica"/>
              </a:rPr>
              <a:t>θ</a:t>
            </a:r>
            <a:r>
              <a:rPr lang="en-US" sz="2400" dirty="0" smtClean="0">
                <a:latin typeface="Helvetica"/>
                <a:cs typeface="Helvetica"/>
              </a:rPr>
              <a:t>/2) and </a:t>
            </a:r>
            <a:r>
              <a:rPr lang="en-US" sz="2400" dirty="0" err="1" smtClean="0">
                <a:latin typeface="Helvetica"/>
                <a:cs typeface="Helvetica"/>
              </a:rPr>
              <a:t>τ</a:t>
            </a:r>
            <a:r>
              <a:rPr lang="en-US" sz="2400" dirty="0" smtClean="0">
                <a:latin typeface="Helvetica"/>
                <a:cs typeface="Helvetica"/>
              </a:rPr>
              <a:t> = Q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r>
              <a:rPr lang="en-US" sz="2400" dirty="0" smtClean="0">
                <a:latin typeface="Helvetica"/>
                <a:cs typeface="Helvetica"/>
              </a:rPr>
              <a:t> /4m</a:t>
            </a:r>
            <a:r>
              <a:rPr lang="en-US" sz="2400" baseline="-25000" dirty="0" smtClean="0">
                <a:latin typeface="Helvetica"/>
                <a:cs typeface="Helvetica"/>
              </a:rPr>
              <a:t>p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endParaRPr lang="en-US" sz="2400" baseline="300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9540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G</a:t>
            </a:r>
            <a:r>
              <a:rPr lang="en-US" sz="2400" baseline="-25000" dirty="0" smtClean="0">
                <a:latin typeface="Helvetica"/>
                <a:cs typeface="Helvetica"/>
              </a:rPr>
              <a:t>E</a:t>
            </a:r>
            <a:r>
              <a:rPr lang="en-US" sz="2400" dirty="0" smtClean="0">
                <a:latin typeface="Helvetica"/>
                <a:cs typeface="Helvetica"/>
              </a:rPr>
              <a:t> = G</a:t>
            </a:r>
            <a:r>
              <a:rPr lang="en-US" sz="2400" baseline="-25000" dirty="0">
                <a:latin typeface="Helvetica"/>
                <a:cs typeface="Helvetica"/>
              </a:rPr>
              <a:t>E</a:t>
            </a:r>
            <a:r>
              <a:rPr lang="en-US" sz="2400" dirty="0" smtClean="0">
                <a:latin typeface="Helvetica"/>
                <a:cs typeface="Helvetica"/>
              </a:rPr>
              <a:t>(Q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r>
              <a:rPr lang="en-US" sz="2400" dirty="0" smtClean="0">
                <a:latin typeface="Helvetica"/>
                <a:cs typeface="Helvetica"/>
              </a:rPr>
              <a:t>), G</a:t>
            </a:r>
            <a:r>
              <a:rPr lang="en-US" sz="2400" baseline="-25000" dirty="0">
                <a:latin typeface="Helvetica"/>
                <a:cs typeface="Helvetica"/>
              </a:rPr>
              <a:t>M</a:t>
            </a:r>
            <a:r>
              <a:rPr lang="en-US" sz="2400" dirty="0" smtClean="0">
                <a:latin typeface="Helvetica"/>
                <a:cs typeface="Helvetica"/>
              </a:rPr>
              <a:t> = G</a:t>
            </a:r>
            <a:r>
              <a:rPr lang="en-US" sz="2400" baseline="-25000" dirty="0">
                <a:latin typeface="Helvetica"/>
                <a:cs typeface="Helvetica"/>
              </a:rPr>
              <a:t>M</a:t>
            </a:r>
            <a:r>
              <a:rPr lang="en-US" sz="2400" dirty="0" smtClean="0">
                <a:latin typeface="Helvetica"/>
                <a:cs typeface="Helvetica"/>
              </a:rPr>
              <a:t> (Q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r>
              <a:rPr lang="en-US" sz="2400" dirty="0" smtClean="0">
                <a:latin typeface="Helvetica"/>
                <a:cs typeface="Helvetica"/>
              </a:rPr>
              <a:t>);  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G</a:t>
            </a:r>
            <a:r>
              <a:rPr lang="en-US" sz="2400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E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(0)=1</a:t>
            </a:r>
            <a:r>
              <a:rPr lang="en-US" sz="2400" dirty="0" smtClean="0">
                <a:latin typeface="Helvetica"/>
                <a:cs typeface="Helvetica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G</a:t>
            </a:r>
            <a:r>
              <a:rPr lang="en-US" sz="2400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(0) = </a:t>
            </a:r>
            <a:r>
              <a:rPr lang="en-US" sz="2400" dirty="0" err="1" smtClean="0">
                <a:solidFill>
                  <a:srgbClr val="FF0000"/>
                </a:solidFill>
                <a:latin typeface="Helvetica"/>
                <a:cs typeface="Helvetica"/>
              </a:rPr>
              <a:t>μ</a:t>
            </a:r>
            <a:r>
              <a:rPr lang="en-US" sz="2400" baseline="-25000" dirty="0" err="1" smtClean="0">
                <a:solidFill>
                  <a:srgbClr val="FF0000"/>
                </a:solidFill>
                <a:latin typeface="Helvetica"/>
                <a:cs typeface="Helvetica"/>
              </a:rPr>
              <a:t>p</a:t>
            </a:r>
            <a:endParaRPr lang="en-US" sz="2400" baseline="-25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1299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Elastic cross sections at small angles and small Q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’s are dominated by G</a:t>
            </a:r>
            <a:r>
              <a:rPr lang="en-US" baseline="-25000" dirty="0" smtClean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 (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 PRad Hall B )</a:t>
            </a:r>
            <a:r>
              <a:rPr lang="en-US" baseline="-25000" dirty="0" smtClean="0">
                <a:solidFill>
                  <a:srgbClr val="0000FF"/>
                </a:solidFill>
              </a:rPr>
              <a:t>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51196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Elastic cross sections </a:t>
            </a:r>
            <a:r>
              <a:rPr lang="en-US" dirty="0">
                <a:solidFill>
                  <a:srgbClr val="FF0000"/>
                </a:solidFill>
              </a:rPr>
              <a:t>at </a:t>
            </a:r>
            <a:r>
              <a:rPr lang="en-US" dirty="0" smtClean="0">
                <a:solidFill>
                  <a:srgbClr val="FF0000"/>
                </a:solidFill>
              </a:rPr>
              <a:t>large </a:t>
            </a:r>
            <a:r>
              <a:rPr lang="en-US" dirty="0">
                <a:solidFill>
                  <a:srgbClr val="FF0000"/>
                </a:solidFill>
              </a:rPr>
              <a:t>angles and </a:t>
            </a:r>
            <a:r>
              <a:rPr lang="en-US" dirty="0" smtClean="0">
                <a:solidFill>
                  <a:srgbClr val="FF0000"/>
                </a:solidFill>
              </a:rPr>
              <a:t>large </a:t>
            </a:r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’s are dominated by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 </a:t>
            </a:r>
            <a:r>
              <a:rPr lang="en-US" dirty="0" err="1" smtClean="0">
                <a:solidFill>
                  <a:srgbClr val="FF0000"/>
                </a:solidFill>
              </a:rPr>
              <a:t>JLab</a:t>
            </a:r>
            <a:r>
              <a:rPr lang="en-US" dirty="0" smtClean="0">
                <a:solidFill>
                  <a:srgbClr val="FF0000"/>
                </a:solidFill>
              </a:rPr>
              <a:t> GMP </a:t>
            </a:r>
            <a:r>
              <a:rPr lang="en-US" dirty="0">
                <a:solidFill>
                  <a:srgbClr val="FF0000"/>
                </a:solidFill>
              </a:rPr>
              <a:t>Hall </a:t>
            </a:r>
            <a:r>
              <a:rPr lang="en-US" dirty="0" smtClean="0">
                <a:solidFill>
                  <a:srgbClr val="FF0000"/>
                </a:solidFill>
              </a:rPr>
              <a:t>A 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-25000" dirty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88129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For moderate Q</a:t>
            </a:r>
            <a:r>
              <a:rPr lang="en-US" sz="1600" baseline="30000" dirty="0" smtClean="0"/>
              <a:t>2’</a:t>
            </a:r>
            <a:r>
              <a:rPr lang="en-US" sz="1600" dirty="0" smtClean="0"/>
              <a:t>s one can separate </a:t>
            </a:r>
            <a:r>
              <a:rPr lang="en-US" sz="1600" dirty="0" smtClean="0">
                <a:solidFill>
                  <a:srgbClr val="0000FF"/>
                </a:solidFill>
              </a:rPr>
              <a:t>G</a:t>
            </a:r>
            <a:r>
              <a:rPr lang="en-US" sz="1600" baseline="-25000" dirty="0" smtClean="0">
                <a:solidFill>
                  <a:srgbClr val="0000FF"/>
                </a:solidFill>
              </a:rPr>
              <a:t>E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 smtClean="0">
                <a:solidFill>
                  <a:srgbClr val="FF0000"/>
                </a:solidFill>
              </a:rPr>
              <a:t>M</a:t>
            </a:r>
            <a:r>
              <a:rPr lang="en-US" sz="1600" dirty="0" smtClean="0"/>
              <a:t> with the  </a:t>
            </a:r>
            <a:r>
              <a:rPr lang="en-US" sz="1600" dirty="0" err="1" smtClean="0"/>
              <a:t>Rosenbluth</a:t>
            </a:r>
            <a:r>
              <a:rPr lang="en-US" sz="1600" dirty="0" smtClean="0"/>
              <a:t> technique (same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different </a:t>
            </a:r>
            <a:r>
              <a:rPr lang="en-US" sz="1600" dirty="0" err="1" smtClean="0"/>
              <a:t>E,θ</a:t>
            </a:r>
            <a:r>
              <a:rPr lang="en-US" sz="1600" dirty="0" smtClean="0"/>
              <a:t>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454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 smtClean="0"/>
              <a:t>G</a:t>
            </a:r>
            <a:r>
              <a:rPr lang="en-US" sz="3200" baseline="-25000" dirty="0" smtClean="0"/>
              <a:t>E</a:t>
            </a:r>
            <a:r>
              <a:rPr lang="en-US" sz="3200" dirty="0" smtClean="0"/>
              <a:t> and G</a:t>
            </a:r>
            <a:r>
              <a:rPr lang="en-US" sz="3200" baseline="-25000" dirty="0" smtClean="0"/>
              <a:t>M </a:t>
            </a:r>
            <a:r>
              <a:rPr lang="en-US" sz="3200" dirty="0" smtClean="0"/>
              <a:t>Contributions To The Cross Section </a:t>
            </a:r>
            <a:endParaRPr lang="en-US" sz="3200" dirty="0"/>
          </a:p>
        </p:txBody>
      </p:sp>
      <p:pic>
        <p:nvPicPr>
          <p:cNvPr id="8" name="Picture 7" descr="0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6" y="1203708"/>
            <a:ext cx="4257522" cy="41064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761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Plots by Ethan Buck (Jefferson Lab SULI Student and W&amp;M undergraduate) </a:t>
            </a:r>
            <a:endParaRPr lang="en-US" dirty="0"/>
          </a:p>
        </p:txBody>
      </p:sp>
      <p:pic>
        <p:nvPicPr>
          <p:cNvPr id="10" name="Picture 9" descr="0.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87" y="1217075"/>
            <a:ext cx="4291239" cy="4106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957355"/>
            <a:ext cx="1071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fits, like typically done with the Mainz 2010 data, need several normalization, </a:t>
            </a:r>
            <a:r>
              <a:rPr lang="en-US" dirty="0" smtClean="0">
                <a:solidFill>
                  <a:srgbClr val="0000FF"/>
                </a:solidFill>
              </a:rPr>
              <a:t>G</a:t>
            </a:r>
            <a:r>
              <a:rPr lang="en-US" baseline="-25000" dirty="0" smtClean="0">
                <a:solidFill>
                  <a:srgbClr val="0000FF"/>
                </a:solidFill>
              </a:rPr>
              <a:t>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52118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Experiments like PRad (Hall B) go to small angle to maximize </a:t>
            </a:r>
            <a:r>
              <a:rPr lang="en-US" dirty="0" smtClean="0">
                <a:solidFill>
                  <a:srgbClr val="0000FF"/>
                </a:solidFill>
              </a:rPr>
              <a:t>G</a:t>
            </a:r>
            <a:r>
              <a:rPr lang="en-US" baseline="-25000" dirty="0" smtClean="0">
                <a:solidFill>
                  <a:srgbClr val="0000FF"/>
                </a:solidFill>
              </a:rPr>
              <a:t>E</a:t>
            </a:r>
            <a:r>
              <a:rPr lang="en-US" dirty="0" smtClean="0"/>
              <a:t> and minimize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 contribution..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8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527"/>
            <a:ext cx="9144000" cy="396875"/>
          </a:xfrm>
        </p:spPr>
        <p:txBody>
          <a:bodyPr/>
          <a:lstStyle/>
          <a:p>
            <a:r>
              <a:rPr lang="en-US" sz="3200" dirty="0" smtClean="0"/>
              <a:t>Measurement Is Often A Goldilocks Problem</a:t>
            </a:r>
            <a:endParaRPr lang="en-US" sz="3200" dirty="0"/>
          </a:p>
        </p:txBody>
      </p:sp>
      <p:pic>
        <p:nvPicPr>
          <p:cNvPr id="4" name="Picture 3" descr="ear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072" y="1219703"/>
            <a:ext cx="2139253" cy="2139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410" y="903494"/>
            <a:ext cx="182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Deep Space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0786" y="890666"/>
            <a:ext cx="150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 The Planet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97253" y="3358957"/>
            <a:ext cx="108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Right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6933" y="3315249"/>
            <a:ext cx="109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Too Close</a:t>
            </a:r>
            <a:endParaRPr lang="en-US" dirty="0"/>
          </a:p>
        </p:txBody>
      </p:sp>
      <p:pic>
        <p:nvPicPr>
          <p:cNvPr id="12" name="Picture 11" descr="mountain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r="11217"/>
          <a:stretch/>
        </p:blipFill>
        <p:spPr>
          <a:xfrm>
            <a:off x="6482352" y="1412124"/>
            <a:ext cx="2404872" cy="17527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06027" y="5850385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Ruler &amp; Some Geometry</a:t>
            </a:r>
            <a:endParaRPr lang="en-US" dirty="0"/>
          </a:p>
        </p:txBody>
      </p:sp>
      <p:pic>
        <p:nvPicPr>
          <p:cNvPr id="16" name="Picture 15" descr="ruler_metal_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33" y="3957248"/>
            <a:ext cx="2273530" cy="1606628"/>
          </a:xfrm>
          <a:prstGeom prst="rect">
            <a:avLst/>
          </a:prstGeom>
        </p:spPr>
      </p:pic>
      <p:pic>
        <p:nvPicPr>
          <p:cNvPr id="17" name="Picture 16" descr="digit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105" y="3735893"/>
            <a:ext cx="1225366" cy="18707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00714" y="5850385"/>
            <a:ext cx="136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Theodolite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3998761" y="908811"/>
            <a:ext cx="1214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From </a:t>
            </a:r>
            <a:r>
              <a:rPr lang="en-US" dirty="0" smtClean="0"/>
              <a:t>Orbit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67702" y="5850385"/>
            <a:ext cx="21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Modern Telescope </a:t>
            </a:r>
            <a:endParaRPr lang="en-US" dirty="0"/>
          </a:p>
        </p:txBody>
      </p:sp>
      <p:pic>
        <p:nvPicPr>
          <p:cNvPr id="24" name="Picture 23" descr="too-f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1" y="1423359"/>
            <a:ext cx="2322082" cy="17415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82949" y="330242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Far</a:t>
            </a:r>
            <a:endParaRPr lang="en-US" dirty="0"/>
          </a:p>
        </p:txBody>
      </p:sp>
      <p:pic>
        <p:nvPicPr>
          <p:cNvPr id="26" name="Picture 25" descr="HST-SM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8" y="3768253"/>
            <a:ext cx="2564188" cy="208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5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inion Pro" charset="0"/>
              </a:rPr>
              <a:t>All Models Are Wrong</a:t>
            </a:r>
            <a:endParaRPr lang="en-US" dirty="0">
              <a:latin typeface="Minion Pro" charset="0"/>
            </a:endParaRPr>
          </a:p>
        </p:txBody>
      </p:sp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181825" y="1432823"/>
            <a:ext cx="87510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/>
              <a:t>“</a:t>
            </a:r>
            <a:r>
              <a:rPr lang="en-US" altLang="ja-JP" sz="2400" dirty="0"/>
              <a:t>The most that can be expected from any model is that it can supply a useful approximation to reality: All models are wrong; some models are useful.</a:t>
            </a:r>
            <a:r>
              <a:rPr lang="en-US" sz="2400" dirty="0"/>
              <a:t>”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  <a:r>
              <a:rPr lang="en-US" sz="2400" dirty="0" smtClean="0"/>
              <a:t>- </a:t>
            </a:r>
            <a:r>
              <a:rPr lang="en-US" sz="2400" dirty="0"/>
              <a:t>George </a:t>
            </a:r>
            <a:r>
              <a:rPr lang="en-US" sz="2400" dirty="0" smtClean="0"/>
              <a:t>Box (1919 – 2013)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/>
              <a:t>“With four parameters I can fit an elephant, and with five I can make him wiggle his trunk. </a:t>
            </a:r>
            <a:r>
              <a:rPr lang="en-US" sz="2400" dirty="0" smtClean="0"/>
              <a:t>“  John </a:t>
            </a:r>
            <a:r>
              <a:rPr lang="en-US" sz="2400" dirty="0"/>
              <a:t>von Neumann </a:t>
            </a:r>
            <a:r>
              <a:rPr lang="en-US" sz="2400" dirty="0" smtClean="0"/>
              <a:t>(1903 – 1957 )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94931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Freeman </a:t>
            </a:r>
            <a:r>
              <a:rPr lang="en-US" dirty="0" smtClean="0"/>
              <a:t>Dyson presents his model to Enrico Fermi: </a:t>
            </a:r>
            <a:r>
              <a:rPr lang="en-US" dirty="0" smtClean="0">
                <a:hlinkClick r:id="rId2"/>
              </a:rPr>
              <a:t>http://webofstories.com</a:t>
            </a:r>
            <a:r>
              <a:rPr lang="en-US" dirty="0">
                <a:hlinkClick r:id="rId2"/>
              </a:rPr>
              <a:t>/play/</a:t>
            </a:r>
            <a:r>
              <a:rPr lang="en-US" dirty="0" smtClean="0">
                <a:hlinkClick r:id="rId2"/>
              </a:rPr>
              <a:t>4402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02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69607"/>
            <a:ext cx="9143999" cy="396875"/>
          </a:xfrm>
        </p:spPr>
        <p:txBody>
          <a:bodyPr/>
          <a:lstStyle/>
          <a:p>
            <a:r>
              <a:rPr lang="en-US" dirty="0" smtClean="0"/>
              <a:t>Hook’s Law </a:t>
            </a:r>
            <a:endParaRPr lang="en-US" dirty="0"/>
          </a:p>
        </p:txBody>
      </p:sp>
      <p:pic>
        <p:nvPicPr>
          <p:cNvPr id="4" name="Picture 3" descr="HookesLawForSpring-Englis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339" y="546713"/>
            <a:ext cx="4585491" cy="6190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2364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Thanks to Markus Diehl for this beautiful analogy to the G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E</a:t>
            </a:r>
            <a:r>
              <a:rPr lang="en-US" sz="2000" b="1" dirty="0" smtClean="0">
                <a:solidFill>
                  <a:srgbClr val="0000FF"/>
                </a:solidFill>
              </a:rPr>
              <a:t> vs. Q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 problem.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964547"/>
            <a:ext cx="91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spring constant k is easily determined as long as you don’t pull or pull with excessive force.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9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4000" dirty="0" smtClean="0"/>
              <a:t>What is </a:t>
            </a:r>
            <a:r>
              <a:rPr lang="en-US" sz="4000" i="1" dirty="0" smtClean="0"/>
              <a:t>just right</a:t>
            </a:r>
            <a:r>
              <a:rPr lang="en-US" sz="4000" dirty="0" smtClean="0"/>
              <a:t> for the proton?!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13" y="920332"/>
            <a:ext cx="6855434" cy="5006058"/>
          </a:xfrm>
        </p:spPr>
        <p:txBody>
          <a:bodyPr/>
          <a:lstStyle/>
          <a:p>
            <a:r>
              <a:rPr lang="en-US" sz="2400" dirty="0" smtClean="0"/>
              <a:t>We use </a:t>
            </a:r>
            <a:r>
              <a:rPr lang="en-US" sz="2400" b="1" dirty="0" smtClean="0"/>
              <a:t>Plank’s </a:t>
            </a:r>
            <a:r>
              <a:rPr lang="en-US" sz="2400" b="1" dirty="0"/>
              <a:t>constant </a:t>
            </a:r>
            <a:r>
              <a:rPr lang="en-US" sz="2400" dirty="0" smtClean="0"/>
              <a:t>one to </a:t>
            </a:r>
            <a:r>
              <a:rPr lang="en-US" sz="2400" dirty="0"/>
              <a:t>relate energy to length in natural units</a:t>
            </a:r>
            <a:r>
              <a:rPr lang="en-US" sz="2400" dirty="0" smtClean="0"/>
              <a:t>:  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Q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</a:rPr>
              <a:t> of 1 GeV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= 25.7 </a:t>
            </a:r>
            <a:r>
              <a:rPr lang="en-US" sz="2400" b="1" dirty="0" smtClean="0">
                <a:solidFill>
                  <a:srgbClr val="0000FF"/>
                </a:solidFill>
              </a:rPr>
              <a:t>fm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-2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sz="2400" dirty="0" smtClean="0"/>
              <a:t>Radius </a:t>
            </a:r>
            <a:r>
              <a:rPr lang="en-US" sz="2400" dirty="0"/>
              <a:t>of the proton is ~ 0.84 - 0.88 </a:t>
            </a:r>
            <a:r>
              <a:rPr lang="en-US" sz="2400" dirty="0" smtClean="0"/>
              <a:t>fm </a:t>
            </a:r>
          </a:p>
          <a:p>
            <a:r>
              <a:rPr lang="en-US" sz="2400" dirty="0" smtClean="0"/>
              <a:t>Thus one can immediately guesstimate that with </a:t>
            </a:r>
            <a:r>
              <a:rPr lang="en-US" sz="2400" dirty="0"/>
              <a:t>electron </a:t>
            </a:r>
            <a:r>
              <a:rPr lang="en-US" sz="2400" dirty="0" smtClean="0"/>
              <a:t>scattering one needs:</a:t>
            </a:r>
          </a:p>
          <a:p>
            <a:pPr lvl="1"/>
            <a:r>
              <a:rPr lang="en-US" sz="2000" dirty="0" smtClean="0"/>
              <a:t>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/>
              <a:t>&lt; (1/0.88 fm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&lt; </a:t>
            </a:r>
            <a:r>
              <a:rPr lang="en-US" sz="2000" dirty="0"/>
              <a:t>1.2 </a:t>
            </a:r>
            <a:r>
              <a:rPr lang="en-US" sz="2000" dirty="0" smtClean="0"/>
              <a:t>fm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</a:t>
            </a:r>
            <a:r>
              <a:rPr lang="en-US" sz="2000" dirty="0"/>
              <a:t>to get the radius of the </a:t>
            </a:r>
            <a:r>
              <a:rPr lang="en-US" sz="2000" dirty="0" smtClean="0"/>
              <a:t>proton ( equivalent  to  0.05 GeV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)</a:t>
            </a:r>
          </a:p>
          <a:p>
            <a:pPr lvl="1"/>
            <a:r>
              <a:rPr lang="en-US" sz="2000" dirty="0" smtClean="0"/>
              <a:t>Q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&gt; 1.2 fm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</a:t>
            </a:r>
            <a:r>
              <a:rPr lang="en-US" sz="2000" dirty="0"/>
              <a:t>to understand the details of the edge of the </a:t>
            </a:r>
            <a:r>
              <a:rPr lang="en-US" sz="2000" dirty="0" smtClean="0"/>
              <a:t>proton ( e.g. a pion cloud, CQCBM, etc. ) </a:t>
            </a:r>
          </a:p>
          <a:p>
            <a:pPr lvl="1"/>
            <a:r>
              <a:rPr lang="en-US" sz="2000" dirty="0" smtClean="0"/>
              <a:t>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/>
              <a:t>&gt;&gt; </a:t>
            </a:r>
            <a:r>
              <a:rPr lang="en-US" sz="2000" dirty="0" smtClean="0"/>
              <a:t>1.2 fm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</a:t>
            </a:r>
            <a:r>
              <a:rPr lang="en-US" sz="2000" dirty="0"/>
              <a:t>to </a:t>
            </a:r>
            <a:r>
              <a:rPr lang="en-US" sz="2000" dirty="0" smtClean="0"/>
              <a:t>understand transition from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to </a:t>
            </a:r>
            <a:r>
              <a:rPr lang="en-US" sz="2000" dirty="0" err="1" smtClean="0"/>
              <a:t>partonic</a:t>
            </a:r>
            <a:r>
              <a:rPr lang="en-US" sz="2000" dirty="0"/>
              <a:t> </a:t>
            </a:r>
            <a:r>
              <a:rPr lang="en-US" sz="2000" dirty="0" smtClean="0"/>
              <a:t>( e.g. the bound light constitute quarks )</a:t>
            </a:r>
            <a:endParaRPr lang="en-US" sz="2000" dirty="0"/>
          </a:p>
        </p:txBody>
      </p:sp>
      <p:pic>
        <p:nvPicPr>
          <p:cNvPr id="4" name="Picture 3" descr="pla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71" y="3707201"/>
            <a:ext cx="1540883" cy="2574703"/>
          </a:xfrm>
          <a:prstGeom prst="rect">
            <a:avLst/>
          </a:prstGeom>
        </p:spPr>
      </p:pic>
      <p:pic>
        <p:nvPicPr>
          <p:cNvPr id="5" name="Picture 4" descr="gu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85" y="920332"/>
            <a:ext cx="1540884" cy="2592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118" y="5966044"/>
            <a:ext cx="459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Guesstimation</a:t>
            </a:r>
            <a:r>
              <a:rPr lang="en-US" dirty="0" smtClean="0">
                <a:solidFill>
                  <a:srgbClr val="0000FF"/>
                </a:solidFill>
              </a:rPr>
              <a:t> books by Larry Weinstein (ODU)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4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 smtClean="0">
                <a:latin typeface="Minion Pro" charset="0"/>
              </a:rPr>
              <a:t>Extrapolate The Slope of G</a:t>
            </a:r>
            <a:r>
              <a:rPr lang="en-US" sz="3200" baseline="-25000" dirty="0" smtClean="0">
                <a:latin typeface="Minion Pro" charset="0"/>
              </a:rPr>
              <a:t>E</a:t>
            </a:r>
            <a:r>
              <a:rPr lang="en-US" sz="3200" dirty="0" smtClean="0">
                <a:latin typeface="Minion Pro" charset="0"/>
              </a:rPr>
              <a:t> Using Low Q</a:t>
            </a:r>
            <a:r>
              <a:rPr lang="en-US" sz="3200" baseline="30000" dirty="0" smtClean="0">
                <a:latin typeface="Minion Pro" charset="0"/>
              </a:rPr>
              <a:t>2</a:t>
            </a:r>
            <a:r>
              <a:rPr lang="en-US" sz="3200" dirty="0" smtClean="0">
                <a:latin typeface="Minion Pro" charset="0"/>
              </a:rPr>
              <a:t> Data </a:t>
            </a:r>
            <a:endParaRPr lang="en-US" sz="3200" dirty="0">
              <a:latin typeface="Minion Pro" charset="0"/>
            </a:endParaRPr>
          </a:p>
        </p:txBody>
      </p:sp>
      <p:pic>
        <p:nvPicPr>
          <p:cNvPr id="15363" name="Picture 5" descr="e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95" y="1187902"/>
            <a:ext cx="7065963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413976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question is going to be what function to use for the fitting &amp; extrapolating.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The answer to this question STRONGLY effects the answer!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For linear regression using a polynomial function one can use an F-test.</a:t>
            </a:r>
          </a:p>
          <a:p>
            <a:pPr algn="ctr"/>
            <a:r>
              <a:rPr lang="en-US" dirty="0" smtClean="0"/>
              <a:t>For non-linear regression more complicated techniques are required.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Warning:</a:t>
            </a:r>
            <a:r>
              <a:rPr lang="en-US" sz="3600" dirty="0" smtClean="0"/>
              <a:t> Danger of Confirmation Bias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277" y="916243"/>
            <a:ext cx="8540023" cy="181495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In psychology and cognitive science, confirmation bias is a </a:t>
            </a:r>
          </a:p>
          <a:p>
            <a:pPr marL="0" indent="0">
              <a:buNone/>
            </a:pPr>
            <a:r>
              <a:rPr lang="en-US" sz="2400" dirty="0" smtClean="0"/>
              <a:t>tendency to search for or interpret information in a way that confirms one's preconceptions, leading to statistical errors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2540699"/>
            <a:ext cx="5523452" cy="36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9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inion Pro" charset="0"/>
              </a:rPr>
              <a:t>Test of Additional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07" y="907114"/>
            <a:ext cx="7186453" cy="1080069"/>
          </a:xfrm>
        </p:spPr>
        <p:txBody>
          <a:bodyPr rtlCol="0">
            <a:normAutofit fontScale="55000" lnSpcReduction="2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4200" dirty="0" smtClean="0">
                <a:latin typeface="+mj-lt"/>
                <a:ea typeface="+mn-ea"/>
                <a:cs typeface="+mn-cs"/>
              </a:rPr>
              <a:t>A textbook statistics problem is to quantify when to stop adding terms to a fit of experimental data. 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4200" dirty="0" smtClean="0">
                <a:latin typeface="+mj-lt"/>
                <a:ea typeface="+mn-ea"/>
                <a:cs typeface="+mn-cs"/>
              </a:rPr>
              <a:t>One way to do this is with an F-distribution test.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4200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5" descr="F-Test-Formu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20" y="2015154"/>
            <a:ext cx="554196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Box 7"/>
          <p:cNvSpPr txBox="1">
            <a:spLocks noChangeArrowheads="1"/>
          </p:cNvSpPr>
          <p:nvPr/>
        </p:nvSpPr>
        <p:spPr bwMode="auto">
          <a:xfrm>
            <a:off x="702462" y="3326606"/>
            <a:ext cx="614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where j is the order of the fit and N the number points being fit.</a:t>
            </a:r>
          </a:p>
        </p:txBody>
      </p:sp>
      <p:pic>
        <p:nvPicPr>
          <p:cNvPr id="1030" name="Picture 9" descr="Bevingt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824" y="2761397"/>
            <a:ext cx="1206264" cy="17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 descr="jam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824" y="869389"/>
            <a:ext cx="1219010" cy="182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11"/>
          <p:cNvSpPr txBox="1">
            <a:spLocks noChangeArrowheads="1"/>
          </p:cNvSpPr>
          <p:nvPr/>
        </p:nvSpPr>
        <p:spPr bwMode="auto">
          <a:xfrm>
            <a:off x="0" y="6081477"/>
            <a:ext cx="7984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(see James 2</a:t>
            </a:r>
            <a:r>
              <a:rPr lang="en-US" baseline="30000" dirty="0"/>
              <a:t>nd</a:t>
            </a:r>
            <a:r>
              <a:rPr lang="en-US" dirty="0"/>
              <a:t> edition page </a:t>
            </a:r>
            <a:r>
              <a:rPr lang="en-US" dirty="0" smtClean="0"/>
              <a:t>282, </a:t>
            </a:r>
            <a:r>
              <a:rPr lang="en-US" dirty="0" err="1"/>
              <a:t>Bevington</a:t>
            </a:r>
            <a:r>
              <a:rPr lang="en-US" dirty="0"/>
              <a:t> 3</a:t>
            </a:r>
            <a:r>
              <a:rPr lang="en-US" baseline="30000" dirty="0"/>
              <a:t>rd</a:t>
            </a:r>
            <a:r>
              <a:rPr lang="en-US" dirty="0"/>
              <a:t> edition page </a:t>
            </a:r>
            <a:r>
              <a:rPr lang="en-US" dirty="0" smtClean="0"/>
              <a:t>207, or </a:t>
            </a:r>
            <a:r>
              <a:rPr lang="en-US" dirty="0" err="1" smtClean="0"/>
              <a:t>Širca</a:t>
            </a:r>
            <a:r>
              <a:rPr lang="en-US" dirty="0" smtClean="0"/>
              <a:t> page 268)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0885" y="5319507"/>
            <a:ext cx="6502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Quantifies </a:t>
            </a:r>
            <a:r>
              <a:rPr lang="en-US" sz="1400" b="1" dirty="0"/>
              <a:t>a</a:t>
            </a:r>
            <a:r>
              <a:rPr lang="en-US" sz="1400" b="1" dirty="0" smtClean="0"/>
              <a:t> statement that adding a term doesn’t significantly improve a  fit.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400" b="1" dirty="0" smtClean="0"/>
              <a:t>One is free to pick a different alpha, alpha=0.05 is just typical to prevent over-fitting.</a:t>
            </a:r>
          </a:p>
        </p:txBody>
      </p:sp>
      <p:pic>
        <p:nvPicPr>
          <p:cNvPr id="5" name="Picture 4" descr="IMG_20160607_143851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b="6341"/>
          <a:stretch/>
        </p:blipFill>
        <p:spPr>
          <a:xfrm>
            <a:off x="1193320" y="3946143"/>
            <a:ext cx="5783222" cy="1124712"/>
          </a:xfrm>
          <a:prstGeom prst="rect">
            <a:avLst/>
          </a:prstGeom>
        </p:spPr>
      </p:pic>
      <p:pic>
        <p:nvPicPr>
          <p:cNvPr id="4" name="Picture 3" descr="sirc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36" y="4597400"/>
            <a:ext cx="1174352" cy="17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2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dirty="0" smtClean="0"/>
              <a:t>Logic of The Test of Adding A 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201" y="1244908"/>
            <a:ext cx="8779372" cy="519340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0) We have two models, a simple one with p-1 parameters, </a:t>
            </a:r>
            <a:br>
              <a:rPr lang="en-US" sz="1800" dirty="0"/>
            </a:br>
            <a:r>
              <a:rPr lang="en-US" sz="1800" dirty="0"/>
              <a:t>   and a complex one with p parameters.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1) Null </a:t>
            </a:r>
            <a:r>
              <a:rPr lang="en-US" sz="1800" dirty="0" smtClean="0"/>
              <a:t>hypothesis (H0) </a:t>
            </a:r>
            <a:r>
              <a:rPr lang="en-US" sz="1800" dirty="0"/>
              <a:t>= "simpler model (lower degree polynomial) is sufficient".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2) Compute the ratio F = [ chi2(p-1) - chi2(p) ] / chi2(p) * (N-p-1)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3) If H0 is correct, the ratio F will be distributed according to </a:t>
            </a:r>
            <a:br>
              <a:rPr lang="en-US" sz="1800" dirty="0"/>
            </a:br>
            <a:r>
              <a:rPr lang="en-US" sz="1800" dirty="0"/>
              <a:t>   the F(1, N-p-1) distribution, thus: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4) We reject H0 (i.e. we likely need a more sophisticated model)</a:t>
            </a:r>
            <a:br>
              <a:rPr lang="en-US" sz="1800" dirty="0"/>
            </a:br>
            <a:r>
              <a:rPr lang="en-US" sz="1800" dirty="0"/>
              <a:t>   if (F &gt; F_{1-alpha}(1, N-p-1)) where CL = 1 - alpha, </a:t>
            </a:r>
            <a:r>
              <a:rPr lang="en-US" sz="1800" dirty="0" smtClean="0"/>
              <a:t>and typically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   alpha = 0.05, CL = 1-alpha = 0.95.  The value of the cumulative</a:t>
            </a:r>
            <a:br>
              <a:rPr lang="en-US" sz="1800" dirty="0"/>
            </a:br>
            <a:r>
              <a:rPr lang="en-US" sz="1800" dirty="0"/>
              <a:t>   distribution function F_{1-alpha}(1, N-p-1)) is calculated </a:t>
            </a:r>
            <a:r>
              <a:rPr lang="en-US" sz="1800" dirty="0" smtClean="0"/>
              <a:t>in:</a:t>
            </a:r>
          </a:p>
          <a:p>
            <a:pPr marL="0" indent="0">
              <a:buNone/>
            </a:pPr>
            <a:r>
              <a:rPr lang="en-US" sz="1800" dirty="0"/>
              <a:t>   </a:t>
            </a:r>
            <a:r>
              <a:rPr lang="en-US" sz="1800" dirty="0" err="1" smtClean="0"/>
              <a:t>Mathematica</a:t>
            </a:r>
            <a:r>
              <a:rPr lang="en-US" sz="1800" dirty="0" smtClean="0"/>
              <a:t>:   </a:t>
            </a:r>
            <a:r>
              <a:rPr lang="en-US" sz="1800" dirty="0" err="1" smtClean="0"/>
              <a:t>Quantile</a:t>
            </a:r>
            <a:r>
              <a:rPr lang="en-US" sz="1800" dirty="0"/>
              <a:t>[</a:t>
            </a:r>
            <a:r>
              <a:rPr lang="en-US" sz="1800" dirty="0" err="1"/>
              <a:t>FRatioDistribution</a:t>
            </a:r>
            <a:r>
              <a:rPr lang="en-US" sz="1800" dirty="0"/>
              <a:t>[1, N-p-1], 0.95</a:t>
            </a:r>
            <a:r>
              <a:rPr lang="en-US" sz="1800" dirty="0" smtClean="0"/>
              <a:t>]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   </a:t>
            </a:r>
            <a:r>
              <a:rPr lang="en-US" sz="1800" dirty="0" smtClean="0"/>
              <a:t>R:  </a:t>
            </a:r>
            <a:r>
              <a:rPr lang="en-US" sz="1800" dirty="0" err="1" smtClean="0"/>
              <a:t>qf</a:t>
            </a:r>
            <a:r>
              <a:rPr lang="en-US" sz="1800" dirty="0"/>
              <a:t>(0.95, df1=1, df2=N-p-1) 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504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Details found in Simon </a:t>
            </a:r>
            <a:r>
              <a:rPr lang="en-US" dirty="0" err="1" smtClean="0">
                <a:solidFill>
                  <a:srgbClr val="0000FF"/>
                </a:solidFill>
              </a:rPr>
              <a:t>Sirca’s</a:t>
            </a:r>
            <a:r>
              <a:rPr lang="en-US" dirty="0" smtClean="0">
                <a:solidFill>
                  <a:srgbClr val="0000FF"/>
                </a:solidFill>
              </a:rPr>
              <a:t> Probability for Physicist Book.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3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14288" y="157163"/>
            <a:ext cx="9129712" cy="396875"/>
          </a:xfrm>
        </p:spPr>
        <p:txBody>
          <a:bodyPr/>
          <a:lstStyle/>
          <a:p>
            <a:r>
              <a:rPr lang="en-US" dirty="0" smtClean="0">
                <a:latin typeface="Minion Pro" charset="0"/>
              </a:rPr>
              <a:t>Real World Example</a:t>
            </a:r>
            <a:endParaRPr lang="en-US" dirty="0">
              <a:latin typeface="Minion Pro" charset="0"/>
            </a:endParaRPr>
          </a:p>
        </p:txBody>
      </p:sp>
      <p:pic>
        <p:nvPicPr>
          <p:cNvPr id="19458" name="Picture 3" descr="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0" y="2298701"/>
            <a:ext cx="3994617" cy="33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fi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382839"/>
            <a:ext cx="3900596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-6350" y="5636097"/>
            <a:ext cx="9150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/>
              <a:t>F-</a:t>
            </a:r>
            <a:r>
              <a:rPr lang="en-US" dirty="0"/>
              <a:t>test rejects </a:t>
            </a:r>
            <a:r>
              <a:rPr lang="en-US" b="1" dirty="0" smtClean="0"/>
              <a:t>fitting</a:t>
            </a:r>
            <a:r>
              <a:rPr lang="en-US" dirty="0" smtClean="0"/>
              <a:t> with the more complex j=3 (j=m+1) function, that does NOT mean a</a:t>
            </a:r>
            <a:r>
              <a:rPr lang="en-US" baseline="-25000" dirty="0" smtClean="0"/>
              <a:t>2</a:t>
            </a:r>
            <a:r>
              <a:rPr lang="en-US" dirty="0" smtClean="0"/>
              <a:t> = 0.</a:t>
            </a:r>
            <a:endParaRPr lang="en-US" dirty="0"/>
          </a:p>
        </p:txBody>
      </p:sp>
      <p:pic>
        <p:nvPicPr>
          <p:cNvPr id="19462" name="Picture 9" descr="e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" b="8479"/>
          <a:stretch>
            <a:fillRect/>
          </a:stretch>
        </p:blipFill>
        <p:spPr bwMode="auto">
          <a:xfrm>
            <a:off x="-6350" y="1460500"/>
            <a:ext cx="3900805" cy="70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0" y="7747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/>
              <a:t>G. G. Simon, C. Schmitt, F. Borkowski, and V. H. Walther, Nucl. Phys. </a:t>
            </a:r>
            <a:r>
              <a:rPr lang="en-US" sz="1600" b="1"/>
              <a:t>A333</a:t>
            </a:r>
            <a:r>
              <a:rPr lang="en-US" sz="1600"/>
              <a:t> (1980) 381.</a:t>
            </a:r>
          </a:p>
          <a:p>
            <a:pPr algn="ctr"/>
            <a:r>
              <a:rPr lang="en-US" sz="1600"/>
              <a:t>J. J. Murphy, Y. M. Shin, and D. M. Skopik, Phys. Rev.  </a:t>
            </a:r>
            <a:r>
              <a:rPr lang="en-US" sz="1600" b="1"/>
              <a:t>C</a:t>
            </a:r>
            <a:r>
              <a:rPr lang="tr-TR" sz="1600" b="1"/>
              <a:t>9</a:t>
            </a:r>
            <a:r>
              <a:rPr lang="tr-TR" sz="1600"/>
              <a:t> (1974) 2125.</a:t>
            </a:r>
            <a:endParaRPr lang="en-US" sz="1600"/>
          </a:p>
        </p:txBody>
      </p:sp>
      <p:pic>
        <p:nvPicPr>
          <p:cNvPr id="3" name="Picture 2" descr="fit-resul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1358900"/>
            <a:ext cx="5074920" cy="93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350" y="6058931"/>
            <a:ext cx="9105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DC002A"/>
                </a:solidFill>
              </a:rPr>
              <a:t>Pohl </a:t>
            </a:r>
            <a:r>
              <a:rPr lang="en-US" b="1" i="1" dirty="0" err="1">
                <a:solidFill>
                  <a:srgbClr val="DC002A"/>
                </a:solidFill>
              </a:rPr>
              <a:t>et.al’s</a:t>
            </a:r>
            <a:r>
              <a:rPr lang="en-US" b="1" dirty="0">
                <a:solidFill>
                  <a:srgbClr val="DC002A"/>
                </a:solidFill>
              </a:rPr>
              <a:t> 0.84 fm radius would predict </a:t>
            </a:r>
            <a:r>
              <a:rPr lang="en-US" b="1" dirty="0" smtClean="0">
                <a:solidFill>
                  <a:srgbClr val="DC002A"/>
                </a:solidFill>
              </a:rPr>
              <a:t>an a</a:t>
            </a:r>
            <a:r>
              <a:rPr lang="en-US" b="1" baseline="-25000" dirty="0" smtClean="0">
                <a:solidFill>
                  <a:srgbClr val="DC002A"/>
                </a:solidFill>
              </a:rPr>
              <a:t>1</a:t>
            </a:r>
            <a:r>
              <a:rPr lang="en-US" b="1" dirty="0" smtClean="0">
                <a:solidFill>
                  <a:srgbClr val="DC002A"/>
                </a:solidFill>
              </a:rPr>
              <a:t> value of  </a:t>
            </a:r>
            <a:r>
              <a:rPr lang="en-US" b="1" dirty="0">
                <a:solidFill>
                  <a:srgbClr val="DC002A"/>
                </a:solidFill>
              </a:rPr>
              <a:t>- </a:t>
            </a:r>
            <a:r>
              <a:rPr lang="en-US" b="1" dirty="0" smtClean="0">
                <a:solidFill>
                  <a:srgbClr val="DC002A"/>
                </a:solidFill>
              </a:rPr>
              <a:t>0.1176 since radius = </a:t>
            </a:r>
            <a:r>
              <a:rPr lang="en-US" b="1" dirty="0" err="1" smtClean="0">
                <a:solidFill>
                  <a:srgbClr val="DC002A"/>
                </a:solidFill>
              </a:rPr>
              <a:t>sqrt</a:t>
            </a:r>
            <a:r>
              <a:rPr lang="en-US" b="1" dirty="0" smtClean="0">
                <a:solidFill>
                  <a:srgbClr val="DC002A"/>
                </a:solidFill>
              </a:rPr>
              <a:t>(-6a</a:t>
            </a:r>
            <a:r>
              <a:rPr lang="en-US" b="1" baseline="-25000" dirty="0" smtClean="0">
                <a:solidFill>
                  <a:srgbClr val="DC002A"/>
                </a:solidFill>
              </a:rPr>
              <a:t>1</a:t>
            </a:r>
            <a:r>
              <a:rPr lang="en-US" b="1" dirty="0" smtClean="0">
                <a:solidFill>
                  <a:srgbClr val="DC002A"/>
                </a:solidFill>
              </a:rPr>
              <a:t>) </a:t>
            </a:r>
            <a:endParaRPr lang="en-US" b="1" dirty="0">
              <a:solidFill>
                <a:srgbClr val="DC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3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 smtClean="0"/>
              <a:t>Plotting Published Results &amp; Standard Functions</a:t>
            </a:r>
            <a:endParaRPr lang="en-US" sz="3200" dirty="0"/>
          </a:p>
        </p:txBody>
      </p:sp>
      <p:pic>
        <p:nvPicPr>
          <p:cNvPr id="4" name="Picture 3" descr="Fig2a-LowQ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4" y="1264762"/>
            <a:ext cx="4087876" cy="3961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756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 how for a fixed radius, all functions come together as Q</a:t>
            </a:r>
            <a:r>
              <a:rPr lang="en-US" baseline="30000" dirty="0" smtClean="0"/>
              <a:t>2</a:t>
            </a:r>
            <a:r>
              <a:rPr lang="en-US" dirty="0" smtClean="0"/>
              <a:t> gets &lt; 0.4 fm</a:t>
            </a:r>
            <a:r>
              <a:rPr lang="en-US" baseline="30000" dirty="0" smtClean="0"/>
              <a:t>-2</a:t>
            </a:r>
            <a:r>
              <a:rPr lang="en-US" dirty="0" smtClean="0"/>
              <a:t>.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803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- These are NOT regressions, just the data as published and standard curves. -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 descr="Fig2b-LowQ2-88f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23" y="1264762"/>
            <a:ext cx="4082021" cy="3947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0828" y="1403694"/>
            <a:ext cx="139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0.84 fm</a:t>
            </a:r>
            <a:r>
              <a:rPr lang="en-US" b="1" dirty="0"/>
              <a:t> </a:t>
            </a:r>
            <a:r>
              <a:rPr lang="en-US" b="1" dirty="0" smtClean="0"/>
              <a:t>radii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7428931" y="1403694"/>
            <a:ext cx="1395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0.88 </a:t>
            </a:r>
            <a:r>
              <a:rPr lang="en-US" b="1" dirty="0"/>
              <a:t>fm radii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427584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Closed Circles Mainz 1980 results and open circles Saskatoon 1974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3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 vs. Variance</a:t>
            </a:r>
            <a:endParaRPr lang="en-US" dirty="0"/>
          </a:p>
        </p:txBody>
      </p:sp>
      <p:pic>
        <p:nvPicPr>
          <p:cNvPr id="4" name="Picture 3" descr="bias-vari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" y="1107158"/>
            <a:ext cx="3891356" cy="3542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668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NOTE: We run ONE experiment, not the thousands of a Monte Carlo! </a:t>
            </a:r>
          </a:p>
          <a:p>
            <a:pPr algn="ctr"/>
            <a:r>
              <a:rPr lang="en-US" dirty="0" smtClean="0"/>
              <a:t>(i.e. low bias at the price of high variance is bad)</a:t>
            </a:r>
            <a:endParaRPr lang="en-US" dirty="0"/>
          </a:p>
        </p:txBody>
      </p:sp>
      <p:pic>
        <p:nvPicPr>
          <p:cNvPr id="3" name="Picture 2" descr="biasvaria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69" y="1261736"/>
            <a:ext cx="5127331" cy="3220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0503" y="792526"/>
            <a:ext cx="547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scott.fortmann-roe.com</a:t>
            </a:r>
            <a:r>
              <a:rPr lang="en-US" dirty="0"/>
              <a:t>/docs/</a:t>
            </a:r>
            <a:r>
              <a:rPr lang="en-US" dirty="0" err="1"/>
              <a:t>BiasVariance.html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20" y="4762367"/>
            <a:ext cx="9132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“Models </a:t>
            </a:r>
            <a:r>
              <a:rPr lang="en-US" sz="1200" dirty="0"/>
              <a:t>with low bias are usually more complex (e.g. higher-order regression polynomials)</a:t>
            </a:r>
            <a:r>
              <a:rPr lang="en-US" sz="1200" dirty="0" smtClean="0"/>
              <a:t>, enabling </a:t>
            </a:r>
            <a:r>
              <a:rPr lang="en-US" sz="1200" dirty="0"/>
              <a:t>them to represent the training set more accurately. In the process, however, they may  </a:t>
            </a:r>
            <a:r>
              <a:rPr lang="en-US" sz="1200" dirty="0" smtClean="0"/>
              <a:t>also </a:t>
            </a:r>
            <a:r>
              <a:rPr lang="en-US" sz="1200" dirty="0"/>
              <a:t>represent a </a:t>
            </a:r>
            <a:r>
              <a:rPr lang="en-US" sz="1200" dirty="0" smtClean="0"/>
              <a:t>large noise  </a:t>
            </a:r>
            <a:r>
              <a:rPr lang="en-US" sz="1200" dirty="0"/>
              <a:t>component in the training set, making their predictions less </a:t>
            </a:r>
            <a:endParaRPr lang="en-US" sz="1200" dirty="0" smtClean="0"/>
          </a:p>
          <a:p>
            <a:r>
              <a:rPr lang="en-US" sz="1200" dirty="0" smtClean="0"/>
              <a:t>accurate </a:t>
            </a:r>
            <a:r>
              <a:rPr lang="en-US" sz="1200" dirty="0"/>
              <a:t>- despite their added complexity. In contrast</a:t>
            </a:r>
            <a:r>
              <a:rPr lang="en-US" sz="1200" dirty="0" smtClean="0"/>
              <a:t>, models </a:t>
            </a:r>
            <a:r>
              <a:rPr lang="en-US" sz="1200" dirty="0"/>
              <a:t>with higher bias tend to be relatively simple (low-order or even linear regression polynomials),  </a:t>
            </a:r>
            <a:r>
              <a:rPr lang="en-US" sz="1200" dirty="0" smtClean="0"/>
              <a:t>but </a:t>
            </a:r>
            <a:r>
              <a:rPr lang="en-US" sz="1200" dirty="0"/>
              <a:t>may produce lower variance predictions when applied beyond the training set</a:t>
            </a:r>
            <a:r>
              <a:rPr lang="en-US" sz="1200" dirty="0" smtClean="0"/>
              <a:t>.”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C23F3-FD99-D347-A998-69D2A2A3226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1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Bias-Variance </a:t>
            </a:r>
            <a:r>
              <a:rPr lang="en-US" dirty="0" smtClean="0"/>
              <a:t>Trade-Off</a:t>
            </a:r>
            <a:endParaRPr lang="en-US" dirty="0"/>
          </a:p>
        </p:txBody>
      </p:sp>
      <p:pic>
        <p:nvPicPr>
          <p:cNvPr id="8" name="Picture 7" descr="output-dipole-201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82" y="852883"/>
            <a:ext cx="8386038" cy="559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2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Parameter Elephant</a:t>
            </a:r>
            <a:endParaRPr lang="en-US" dirty="0"/>
          </a:p>
        </p:txBody>
      </p:sp>
      <p:pic>
        <p:nvPicPr>
          <p:cNvPr id="7" name="Picture 6" descr="elepha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43" y="1229627"/>
            <a:ext cx="5112954" cy="5112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940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www.johndcook.com</a:t>
            </a:r>
            <a:r>
              <a:rPr lang="en-US" dirty="0"/>
              <a:t>/blog/2011/06/21/how-to-fit-an-elephant/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912099"/>
            <a:ext cx="8099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“Drawing an elephant with four complex parameters”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 err="1"/>
              <a:t>Jurgen</a:t>
            </a:r>
            <a:r>
              <a:rPr lang="en-US" dirty="0"/>
              <a:t> Mayer, </a:t>
            </a:r>
            <a:r>
              <a:rPr lang="en-US" dirty="0" err="1"/>
              <a:t>Khaled</a:t>
            </a:r>
            <a:r>
              <a:rPr lang="en-US" dirty="0"/>
              <a:t> </a:t>
            </a:r>
            <a:r>
              <a:rPr lang="en-US" dirty="0" err="1"/>
              <a:t>Khairy</a:t>
            </a:r>
            <a:r>
              <a:rPr lang="en-US" dirty="0"/>
              <a:t>, and </a:t>
            </a:r>
            <a:r>
              <a:rPr lang="en-US" dirty="0" smtClean="0"/>
              <a:t>Jonathon </a:t>
            </a:r>
            <a:r>
              <a:rPr lang="en-US" dirty="0"/>
              <a:t>Howard,  Am. J. Phys. </a:t>
            </a:r>
            <a:r>
              <a:rPr lang="en-US" dirty="0" smtClean="0"/>
              <a:t>78 </a:t>
            </a:r>
            <a:r>
              <a:rPr lang="en-US" dirty="0"/>
              <a:t>(2010</a:t>
            </a:r>
            <a:r>
              <a:rPr lang="en-US" dirty="0" smtClean="0"/>
              <a:t>) 648.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0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Bias-Variance Trade-off</a:t>
            </a:r>
            <a:endParaRPr lang="en-US" dirty="0"/>
          </a:p>
        </p:txBody>
      </p:sp>
      <p:pic>
        <p:nvPicPr>
          <p:cNvPr id="4" name="Picture 3" descr="bias-vs-vari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1" y="936856"/>
            <a:ext cx="8325259" cy="552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7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Minion Pro" charset="0"/>
              </a:rPr>
              <a:t>Mainz 2014 G</a:t>
            </a:r>
            <a:r>
              <a:rPr lang="en-US" sz="3600" baseline="-25000">
                <a:latin typeface="Minion Pro" charset="0"/>
              </a:rPr>
              <a:t>E</a:t>
            </a:r>
            <a:r>
              <a:rPr lang="en-US" sz="3600">
                <a:latin typeface="Minion Pro" charset="0"/>
              </a:rPr>
              <a:t> Rosenbluth Data</a:t>
            </a:r>
          </a:p>
        </p:txBody>
      </p:sp>
      <p:pic>
        <p:nvPicPr>
          <p:cNvPr id="21506" name="Picture 3" descr="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89" y="2130894"/>
            <a:ext cx="3648169" cy="302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fi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40" y="2101292"/>
            <a:ext cx="3706008" cy="315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0" y="1764462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/>
              <a:t>Using F-test </a:t>
            </a:r>
            <a:r>
              <a:rPr lang="en-US" dirty="0"/>
              <a:t>one rejects the 6</a:t>
            </a:r>
            <a:r>
              <a:rPr lang="en-US" baseline="30000" dirty="0"/>
              <a:t>th</a:t>
            </a:r>
            <a:r>
              <a:rPr lang="en-US" dirty="0"/>
              <a:t> order </a:t>
            </a:r>
            <a:r>
              <a:rPr lang="en-US" dirty="0" smtClean="0"/>
              <a:t>polynomial, lower orders should be investigated! </a:t>
            </a:r>
            <a:endParaRPr lang="en-US" dirty="0"/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-99011" y="6077977"/>
            <a:ext cx="9337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 dirty="0"/>
              <a:t>BUT one should be very wary of using a high order </a:t>
            </a:r>
            <a:r>
              <a:rPr lang="en-US" b="1" dirty="0" smtClean="0"/>
              <a:t>polynomials </a:t>
            </a:r>
            <a:r>
              <a:rPr lang="en-US" b="1" dirty="0"/>
              <a:t>to extrapolate beyond the data.</a:t>
            </a:r>
          </a:p>
        </p:txBody>
      </p:sp>
      <p:pic>
        <p:nvPicPr>
          <p:cNvPr id="21510" name="Picture 7" descr="eq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7"/>
          <a:stretch/>
        </p:blipFill>
        <p:spPr bwMode="auto">
          <a:xfrm>
            <a:off x="2197100" y="984811"/>
            <a:ext cx="4514850" cy="86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26988" y="830263"/>
            <a:ext cx="9117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 smtClean="0"/>
              <a:t>Data found in J</a:t>
            </a:r>
            <a:r>
              <a:rPr lang="en-US" dirty="0"/>
              <a:t>. </a:t>
            </a:r>
            <a:r>
              <a:rPr lang="en-US" dirty="0" err="1"/>
              <a:t>Bernauer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dirty="0" err="1"/>
              <a:t>Phys</a:t>
            </a:r>
            <a:r>
              <a:rPr lang="en-US" dirty="0"/>
              <a:t> Rev. </a:t>
            </a:r>
            <a:r>
              <a:rPr lang="en-US" b="1" dirty="0"/>
              <a:t>C90</a:t>
            </a:r>
            <a:r>
              <a:rPr lang="en-US" dirty="0"/>
              <a:t> (2014) 015206 supplemental material.</a:t>
            </a:r>
          </a:p>
        </p:txBody>
      </p:sp>
      <p:pic>
        <p:nvPicPr>
          <p:cNvPr id="9" name="Content Placeholder 5" descr="f-test.p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07" b="-5988"/>
          <a:stretch/>
        </p:blipFill>
        <p:spPr>
          <a:xfrm>
            <a:off x="26988" y="5120042"/>
            <a:ext cx="9143999" cy="105156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Radius 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7661"/>
            <a:ext cx="8229600" cy="1895324"/>
          </a:xfrm>
        </p:spPr>
        <p:txBody>
          <a:bodyPr/>
          <a:lstStyle/>
          <a:p>
            <a:r>
              <a:rPr lang="en-US" sz="2400" dirty="0" smtClean="0"/>
              <a:t>Again using the Mainz 2014 </a:t>
            </a:r>
            <a:r>
              <a:rPr lang="en-US" sz="2400" dirty="0" err="1" smtClean="0"/>
              <a:t>Rosenbluth</a:t>
            </a:r>
            <a:r>
              <a:rPr lang="en-US" sz="2400" dirty="0" smtClean="0"/>
              <a:t> results.</a:t>
            </a:r>
          </a:p>
          <a:p>
            <a:r>
              <a:rPr lang="en-US" sz="2400" dirty="0" smtClean="0"/>
              <a:t>Fit a power series with radius fixed to the two competing hypotheses</a:t>
            </a:r>
          </a:p>
          <a:p>
            <a:pPr lvl="1"/>
            <a:r>
              <a:rPr lang="en-US" sz="2000" dirty="0" smtClean="0"/>
              <a:t>0.84 fm from </a:t>
            </a:r>
            <a:r>
              <a:rPr lang="en-US" sz="2000" dirty="0" err="1" smtClean="0"/>
              <a:t>Muonic</a:t>
            </a:r>
            <a:r>
              <a:rPr lang="en-US" sz="2000" dirty="0" smtClean="0"/>
              <a:t> hydrogen</a:t>
            </a:r>
          </a:p>
          <a:p>
            <a:pPr lvl="1"/>
            <a:r>
              <a:rPr lang="en-US" sz="2000" dirty="0" smtClean="0"/>
              <a:t>0.88 fm from Atomic hydrogen</a:t>
            </a:r>
          </a:p>
        </p:txBody>
      </p:sp>
      <p:pic>
        <p:nvPicPr>
          <p:cNvPr id="5" name="Picture 4" descr="fixed-radiu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6" b="11385"/>
          <a:stretch/>
        </p:blipFill>
        <p:spPr>
          <a:xfrm>
            <a:off x="0" y="4681531"/>
            <a:ext cx="9144000" cy="804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78911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But high order polynomials cannot extrapolate.</a:t>
            </a:r>
          </a:p>
        </p:txBody>
      </p:sp>
      <p:pic>
        <p:nvPicPr>
          <p:cNvPr id="6" name="Picture 5" descr="e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" b="8479"/>
          <a:stretch>
            <a:fillRect/>
          </a:stretch>
        </p:blipFill>
        <p:spPr bwMode="auto">
          <a:xfrm>
            <a:off x="1598708" y="3302000"/>
            <a:ext cx="6051175" cy="11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3647" y="811877"/>
            <a:ext cx="314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DWH</a:t>
            </a:r>
            <a:r>
              <a:rPr lang="en-US" i="1" dirty="0" smtClean="0"/>
              <a:t> et al</a:t>
            </a:r>
            <a:r>
              <a:rPr lang="en-US" dirty="0" smtClean="0"/>
              <a:t>., Phys. Rev. C (2016).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Minimum Chi</a:t>
            </a:r>
            <a:r>
              <a:rPr lang="en-US" baseline="30000" dirty="0" smtClean="0"/>
              <a:t>2</a:t>
            </a:r>
            <a:r>
              <a:rPr lang="en-US" dirty="0" smtClean="0"/>
              <a:t> Minimum = ZERO</a:t>
            </a:r>
            <a:endParaRPr lang="en-US" dirty="0"/>
          </a:p>
        </p:txBody>
      </p:sp>
      <p:pic>
        <p:nvPicPr>
          <p:cNvPr id="4" name="Picture 3" descr="4th-order-power-ser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4" y="1432613"/>
            <a:ext cx="4637758" cy="3630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6245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Fit function f(x) = f0 + f1*x + f2*x^2 + f3*x^3 + f3*x^4 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84820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WARNING: Chi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 tests will not save you from using an in-appropriate function!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part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0" b="-10308"/>
          <a:stretch/>
        </p:blipFill>
        <p:spPr>
          <a:xfrm>
            <a:off x="5498561" y="2296153"/>
            <a:ext cx="2972902" cy="3146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0716" y="1432613"/>
            <a:ext cx="323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This one is even better then</a:t>
            </a:r>
          </a:p>
          <a:p>
            <a:r>
              <a:rPr lang="en-US" dirty="0" smtClean="0">
                <a:latin typeface="Comic Sans MS"/>
                <a:cs typeface="Comic Sans MS"/>
              </a:rPr>
              <a:t>my two parameter exp. </a:t>
            </a:r>
            <a:r>
              <a:rPr lang="en-US" dirty="0">
                <a:latin typeface="Comic Sans MS"/>
                <a:cs typeface="Comic Sans MS"/>
              </a:rPr>
              <a:t>f</a:t>
            </a:r>
            <a:r>
              <a:rPr lang="en-US" dirty="0" smtClean="0">
                <a:latin typeface="Comic Sans MS"/>
                <a:cs typeface="Comic Sans MS"/>
              </a:rPr>
              <a:t>it!</a:t>
            </a:r>
          </a:p>
        </p:txBody>
      </p:sp>
    </p:spTree>
    <p:extLst>
      <p:ext uri="{BB962C8B-B14F-4D97-AF65-F5344CB8AC3E}">
        <p14:creationId xmlns:p14="http://schemas.microsoft.com/office/powerpoint/2010/main" val="378542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600" dirty="0" err="1" smtClean="0"/>
              <a:t>Padé</a:t>
            </a:r>
            <a:r>
              <a:rPr lang="en-US" sz="3600" dirty="0" smtClean="0"/>
              <a:t> Approximant &amp; Continued Fractions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618682" y="2004202"/>
            <a:ext cx="2955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a</a:t>
            </a:r>
            <a:r>
              <a:rPr lang="en-US" baseline="-25000" dirty="0" smtClean="0"/>
              <a:t>0</a:t>
            </a:r>
            <a:r>
              <a:rPr lang="en-US" dirty="0" smtClean="0"/>
              <a:t> +  a</a:t>
            </a:r>
            <a:r>
              <a:rPr lang="en-US" baseline="-25000" dirty="0" smtClean="0"/>
              <a:t>1</a:t>
            </a:r>
            <a:r>
              <a:rPr lang="en-US" dirty="0" smtClean="0"/>
              <a:t> x</a:t>
            </a:r>
            <a:r>
              <a:rPr lang="en-US" baseline="30000" dirty="0" smtClean="0"/>
              <a:t>1</a:t>
            </a:r>
            <a:r>
              <a:rPr lang="en-US" dirty="0" smtClean="0"/>
              <a:t> + a</a:t>
            </a:r>
            <a:r>
              <a:rPr lang="en-US" baseline="-25000" dirty="0" smtClean="0"/>
              <a:t>2</a:t>
            </a:r>
            <a:r>
              <a:rPr lang="en-US" dirty="0" smtClean="0"/>
              <a:t> x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is-IS" dirty="0" smtClean="0"/>
              <a:t>… + a</a:t>
            </a:r>
            <a:r>
              <a:rPr lang="is-IS" baseline="30000" dirty="0" smtClean="0"/>
              <a:t>M</a:t>
            </a:r>
            <a:r>
              <a:rPr lang="is-IS" dirty="0" smtClean="0"/>
              <a:t> * x</a:t>
            </a:r>
            <a:r>
              <a:rPr lang="is-IS" baseline="30000" dirty="0" smtClean="0"/>
              <a:t>M</a:t>
            </a:r>
          </a:p>
          <a:p>
            <a:endParaRPr lang="is-IS" baseline="30000" dirty="0" smtClean="0"/>
          </a:p>
          <a:p>
            <a:r>
              <a:rPr lang="is-IS" dirty="0" smtClean="0"/>
              <a:t> 1   + b</a:t>
            </a:r>
            <a:r>
              <a:rPr lang="is-IS" baseline="-25000" dirty="0" smtClean="0"/>
              <a:t>1</a:t>
            </a:r>
            <a:r>
              <a:rPr lang="is-IS" dirty="0" smtClean="0"/>
              <a:t> x</a:t>
            </a:r>
            <a:r>
              <a:rPr lang="is-IS" baseline="30000" dirty="0" smtClean="0"/>
              <a:t>1</a:t>
            </a:r>
            <a:r>
              <a:rPr lang="is-IS" dirty="0" smtClean="0"/>
              <a:t> + b</a:t>
            </a:r>
            <a:r>
              <a:rPr lang="is-IS" baseline="-25000" dirty="0" smtClean="0"/>
              <a:t>2</a:t>
            </a:r>
            <a:r>
              <a:rPr lang="is-IS" dirty="0" smtClean="0"/>
              <a:t> x</a:t>
            </a:r>
            <a:r>
              <a:rPr lang="is-IS" baseline="30000" dirty="0" smtClean="0"/>
              <a:t>2</a:t>
            </a:r>
            <a:r>
              <a:rPr lang="is-IS" dirty="0" smtClean="0"/>
              <a:t> ... + b</a:t>
            </a:r>
            <a:r>
              <a:rPr lang="is-IS" baseline="30000" dirty="0" smtClean="0"/>
              <a:t>N</a:t>
            </a:r>
            <a:r>
              <a:rPr lang="is-IS" dirty="0" smtClean="0"/>
              <a:t> * x</a:t>
            </a:r>
            <a:r>
              <a:rPr lang="is-IS" baseline="30000" dirty="0" smtClean="0"/>
              <a:t>N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834240" y="2171246"/>
            <a:ext cx="66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f(x) =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18682" y="2419701"/>
            <a:ext cx="29556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554118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Further reading: </a:t>
            </a:r>
            <a:r>
              <a:rPr lang="en-US" b="1" dirty="0"/>
              <a:t>Extrapolation algorithms and </a:t>
            </a:r>
            <a:r>
              <a:rPr lang="en-US" b="1" dirty="0" err="1"/>
              <a:t>Padé</a:t>
            </a:r>
            <a:r>
              <a:rPr lang="en-US" b="1" dirty="0"/>
              <a:t> approximations: a historical </a:t>
            </a:r>
            <a:r>
              <a:rPr lang="en-US" b="1" dirty="0" smtClean="0"/>
              <a:t>survey</a:t>
            </a:r>
          </a:p>
          <a:p>
            <a:pPr algn="ctr"/>
            <a:r>
              <a:rPr lang="en-US" dirty="0" smtClean="0"/>
              <a:t>C. </a:t>
            </a:r>
            <a:r>
              <a:rPr lang="en-US" dirty="0" err="1" smtClean="0"/>
              <a:t>Brezinski</a:t>
            </a:r>
            <a:r>
              <a:rPr lang="en-US" dirty="0" smtClean="0"/>
              <a:t>, Applied Numerical Mathematics 20 (1996) 299.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7455" y="2904330"/>
            <a:ext cx="381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our case we want f(x) = n</a:t>
            </a:r>
            <a:r>
              <a:rPr lang="en-US" baseline="-25000" dirty="0" smtClean="0"/>
              <a:t>0</a:t>
            </a:r>
            <a:r>
              <a:rPr lang="en-US" dirty="0" smtClean="0"/>
              <a:t> G</a:t>
            </a:r>
            <a:r>
              <a:rPr lang="en-US" baseline="-25000" dirty="0" smtClean="0"/>
              <a:t>E</a:t>
            </a:r>
            <a:r>
              <a:rPr lang="en-US" dirty="0" smtClean="0"/>
              <a:t>(Q</a:t>
            </a:r>
            <a:r>
              <a:rPr lang="en-US" baseline="30000" dirty="0" smtClean="0"/>
              <a:t>2</a:t>
            </a:r>
            <a:r>
              <a:rPr lang="en-US" dirty="0" smtClean="0"/>
              <a:t>), so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08393" y="3689268"/>
            <a:ext cx="3359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1 +  a</a:t>
            </a:r>
            <a:r>
              <a:rPr lang="en-US" baseline="-25000" dirty="0" smtClean="0"/>
              <a:t>1</a:t>
            </a:r>
            <a:r>
              <a:rPr lang="en-US" dirty="0" smtClean="0"/>
              <a:t> Q</a:t>
            </a:r>
            <a:r>
              <a:rPr lang="en-US" baseline="-25000" dirty="0" smtClean="0"/>
              <a:t>2</a:t>
            </a:r>
            <a:r>
              <a:rPr lang="en-US" dirty="0" smtClean="0"/>
              <a:t> + a</a:t>
            </a:r>
            <a:r>
              <a:rPr lang="en-US" baseline="-25000" dirty="0" smtClean="0"/>
              <a:t>2</a:t>
            </a:r>
            <a:r>
              <a:rPr lang="en-US" dirty="0" smtClean="0"/>
              <a:t> Q</a:t>
            </a:r>
            <a:r>
              <a:rPr lang="en-US" baseline="30000" dirty="0" smtClean="0"/>
              <a:t>4</a:t>
            </a:r>
            <a:r>
              <a:rPr lang="en-US" dirty="0" smtClean="0"/>
              <a:t> </a:t>
            </a:r>
            <a:r>
              <a:rPr lang="is-IS" dirty="0" smtClean="0"/>
              <a:t>… + a</a:t>
            </a:r>
            <a:r>
              <a:rPr lang="is-IS" baseline="30000" dirty="0" smtClean="0"/>
              <a:t>M*2</a:t>
            </a:r>
            <a:r>
              <a:rPr lang="is-IS" dirty="0" smtClean="0"/>
              <a:t> * Q</a:t>
            </a:r>
            <a:r>
              <a:rPr lang="is-IS" baseline="30000" dirty="0" smtClean="0"/>
              <a:t>M*2</a:t>
            </a:r>
          </a:p>
          <a:p>
            <a:endParaRPr lang="is-IS" baseline="30000" dirty="0" smtClean="0"/>
          </a:p>
          <a:p>
            <a:r>
              <a:rPr lang="is-IS" dirty="0" smtClean="0"/>
              <a:t> 1   + b</a:t>
            </a:r>
            <a:r>
              <a:rPr lang="is-IS" baseline="-25000" dirty="0" smtClean="0"/>
              <a:t>1</a:t>
            </a:r>
            <a:r>
              <a:rPr lang="is-IS" dirty="0" smtClean="0"/>
              <a:t> Q</a:t>
            </a:r>
            <a:r>
              <a:rPr lang="is-IS" baseline="-25000" dirty="0" smtClean="0"/>
              <a:t>2</a:t>
            </a:r>
            <a:r>
              <a:rPr lang="is-IS" dirty="0" smtClean="0"/>
              <a:t> + b</a:t>
            </a:r>
            <a:r>
              <a:rPr lang="is-IS" baseline="-25000" dirty="0" smtClean="0"/>
              <a:t>2</a:t>
            </a:r>
            <a:r>
              <a:rPr lang="is-IS" dirty="0" smtClean="0"/>
              <a:t> Q</a:t>
            </a:r>
            <a:r>
              <a:rPr lang="is-IS" baseline="30000" dirty="0" smtClean="0"/>
              <a:t>4</a:t>
            </a:r>
            <a:r>
              <a:rPr lang="is-IS" dirty="0" smtClean="0"/>
              <a:t> ... + b</a:t>
            </a:r>
            <a:r>
              <a:rPr lang="is-IS" baseline="30000" dirty="0" smtClean="0"/>
              <a:t>N*2</a:t>
            </a:r>
            <a:r>
              <a:rPr lang="is-IS" dirty="0" smtClean="0"/>
              <a:t> * x</a:t>
            </a:r>
            <a:r>
              <a:rPr lang="is-IS" baseline="30000" dirty="0" smtClean="0"/>
              <a:t>N*2</a:t>
            </a:r>
            <a:endParaRPr lang="en-US" baseline="30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752645" y="4121928"/>
            <a:ext cx="29556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4240" y="3937262"/>
            <a:ext cx="913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f(x) = n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pic>
        <p:nvPicPr>
          <p:cNvPr id="15" name="Picture 14" descr="c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25" y="2419701"/>
            <a:ext cx="2657723" cy="123221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492407" y="1269920"/>
            <a:ext cx="0" cy="38612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47922" y="977443"/>
            <a:ext cx="1985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Pade</a:t>
            </a:r>
            <a:r>
              <a:rPr lang="en-US" dirty="0" smtClean="0"/>
              <a:t>’ Approximant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02087" y="976704"/>
            <a:ext cx="197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Continued Fraction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03992" y="1440052"/>
            <a:ext cx="3746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When it exists, the </a:t>
            </a:r>
            <a:r>
              <a:rPr lang="en-US" sz="1400" dirty="0" err="1" smtClean="0"/>
              <a:t>Pade</a:t>
            </a:r>
            <a:r>
              <a:rPr lang="en-US" sz="1400" dirty="0" smtClean="0"/>
              <a:t>’ approximant (N,M) of a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dirty="0" err="1" smtClean="0"/>
              <a:t>Tayler</a:t>
            </a:r>
            <a:r>
              <a:rPr lang="en-US" sz="1400" dirty="0" smtClean="0"/>
              <a:t> series is unique.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18682" y="4946499"/>
            <a:ext cx="214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 Henri </a:t>
            </a:r>
            <a:r>
              <a:rPr lang="en-US" dirty="0" err="1" smtClean="0"/>
              <a:t>Padé</a:t>
            </a:r>
            <a:r>
              <a:rPr lang="en-US" dirty="0" smtClean="0"/>
              <a:t> ~ 1860 )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517644" y="4946499"/>
            <a:ext cx="185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 Ancient Greeks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2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600">
                <a:latin typeface="Minion Pro" charset="0"/>
              </a:rPr>
              <a:t>Maclaurin, Padé Approximant &amp; Dipole Fits</a:t>
            </a:r>
          </a:p>
        </p:txBody>
      </p:sp>
      <p:pic>
        <p:nvPicPr>
          <p:cNvPr id="22530" name="Picture 3" descr="pa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22" y="1449460"/>
            <a:ext cx="486410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0" y="579278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These fits all give results that favor a proton radius of ~0.84 fm. </a:t>
            </a:r>
          </a:p>
          <a:p>
            <a:pPr algn="ctr"/>
            <a:r>
              <a:rPr lang="en-US" dirty="0"/>
              <a:t> Note how </a:t>
            </a:r>
            <a:r>
              <a:rPr lang="en-US" dirty="0" err="1"/>
              <a:t>Padé</a:t>
            </a:r>
            <a:r>
              <a:rPr lang="en-US" dirty="0"/>
              <a:t> and dipole fits extrapolate nicely, while the </a:t>
            </a:r>
            <a:r>
              <a:rPr lang="en-US" dirty="0" err="1"/>
              <a:t>Maclaurin</a:t>
            </a:r>
            <a:r>
              <a:rPr lang="en-US" dirty="0"/>
              <a:t> quickly diverge.</a:t>
            </a:r>
          </a:p>
          <a:p>
            <a:pPr algn="ctr"/>
            <a:r>
              <a:rPr lang="en-US" dirty="0"/>
              <a:t>Extrapolate well.</a:t>
            </a:r>
          </a:p>
        </p:txBody>
      </p:sp>
      <p:pic>
        <p:nvPicPr>
          <p:cNvPr id="3" name="Picture 2" descr="expans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6" y="1531327"/>
            <a:ext cx="3814959" cy="7468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612" y="3077884"/>
            <a:ext cx="441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Used f test to rule out j=7 ( m = 6 &amp;  n</a:t>
            </a:r>
            <a:r>
              <a:rPr lang="en-US" baseline="-25000" dirty="0" smtClean="0"/>
              <a:t>0</a:t>
            </a:r>
            <a:r>
              <a:rPr lang="en-US" dirty="0" smtClean="0"/>
              <a:t> term 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7612" y="4093882"/>
            <a:ext cx="42420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WARNING:   F test can reject functions, but</a:t>
            </a:r>
          </a:p>
          <a:p>
            <a:r>
              <a:rPr lang="en-US" dirty="0" smtClean="0"/>
              <a:t>It doesn’t tell you which of the remaining is</a:t>
            </a:r>
          </a:p>
          <a:p>
            <a:r>
              <a:rPr lang="en-US" dirty="0" smtClean="0"/>
              <a:t>“best” or most appropriate.</a:t>
            </a:r>
          </a:p>
          <a:p>
            <a:endParaRPr lang="en-US" dirty="0"/>
          </a:p>
          <a:p>
            <a:r>
              <a:rPr lang="en-US" b="1" dirty="0" smtClean="0"/>
              <a:t>(i.e. inspect the results! 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95" y="77652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Using the Mainz14 </a:t>
            </a:r>
            <a:r>
              <a:rPr lang="en-US" sz="2000" dirty="0" err="1" smtClean="0"/>
              <a:t>Rosenluth</a:t>
            </a:r>
            <a:r>
              <a:rPr lang="en-US" sz="2000" dirty="0" smtClean="0"/>
              <a:t> Results (</a:t>
            </a:r>
            <a:r>
              <a:rPr lang="en-US" sz="2000" b="1" dirty="0" smtClean="0"/>
              <a:t>where G</a:t>
            </a:r>
            <a:r>
              <a:rPr lang="en-US" sz="2000" b="1" baseline="-25000" dirty="0" smtClean="0"/>
              <a:t>E</a:t>
            </a:r>
            <a:r>
              <a:rPr lang="en-US" sz="2000" b="1" dirty="0" smtClean="0"/>
              <a:t> &amp; G</a:t>
            </a:r>
            <a:r>
              <a:rPr lang="en-US" sz="2000" b="1" baseline="-25000" dirty="0" smtClean="0"/>
              <a:t>M</a:t>
            </a:r>
            <a:r>
              <a:rPr lang="en-US" sz="2000" b="1" dirty="0" smtClean="0"/>
              <a:t> well constrained by the data</a:t>
            </a:r>
            <a:r>
              <a:rPr lang="en-US" sz="2000" dirty="0" smtClean="0"/>
              <a:t>).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William &amp; Mary Analysis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85" t="171" r="-34" b="33"/>
          <a:stretch/>
        </p:blipFill>
        <p:spPr>
          <a:xfrm>
            <a:off x="122159" y="1458678"/>
            <a:ext cx="4326955" cy="3292505"/>
          </a:xfrm>
        </p:spPr>
      </p:pic>
      <p:sp>
        <p:nvSpPr>
          <p:cNvPr id="5" name="TextBox 4"/>
          <p:cNvSpPr txBox="1"/>
          <p:nvPr/>
        </p:nvSpPr>
        <p:spPr>
          <a:xfrm>
            <a:off x="0" y="8301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K. </a:t>
            </a:r>
            <a:r>
              <a:rPr lang="en-US" dirty="0" err="1" smtClean="0"/>
              <a:t>Griffioen</a:t>
            </a:r>
            <a:r>
              <a:rPr lang="en-US" dirty="0" smtClean="0"/>
              <a:t>, C. Carlson, S. Maddox, Phys. Rev. </a:t>
            </a:r>
            <a:r>
              <a:rPr lang="en-US" b="1" dirty="0" smtClean="0"/>
              <a:t>C93</a:t>
            </a:r>
            <a:r>
              <a:rPr lang="en-US" dirty="0" smtClean="0"/>
              <a:t> (2016) 065207.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7514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</a:rPr>
              <a:t>NOTE:   Publishing simple explanations that disagreed with complex 0.88 fm results  proved to be amazingly challenging.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121" t="7779" r="4462" b="5874"/>
          <a:stretch/>
        </p:blipFill>
        <p:spPr>
          <a:xfrm>
            <a:off x="4518768" y="1375317"/>
            <a:ext cx="4625232" cy="3451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4908140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Linear and Quadratic Fits of Low Q</a:t>
            </a:r>
            <a:r>
              <a:rPr lang="en-US" baseline="30000" dirty="0" smtClean="0"/>
              <a:t>2</a:t>
            </a:r>
            <a:r>
              <a:rPr lang="en-US" dirty="0" smtClean="0"/>
              <a:t> Data &amp; Continued Fraction Fits To Q</a:t>
            </a:r>
            <a:r>
              <a:rPr lang="en-US" baseline="30000" dirty="0" smtClean="0"/>
              <a:t>2</a:t>
            </a:r>
            <a:r>
              <a:rPr lang="en-US" dirty="0" smtClean="0"/>
              <a:t> of 1 GeV</a:t>
            </a:r>
            <a:r>
              <a:rPr lang="en-US" baseline="30000" dirty="0" smtClean="0"/>
              <a:t>2 </a:t>
            </a:r>
            <a:r>
              <a:rPr lang="en-US" dirty="0" smtClean="0"/>
              <a:t>( 25.7 fm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547471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All three results consistent with the 0.84 fm radius of the </a:t>
            </a:r>
            <a:r>
              <a:rPr lang="en-US" b="1" dirty="0" err="1"/>
              <a:t>M</a:t>
            </a:r>
            <a:r>
              <a:rPr lang="en-US" b="1" dirty="0" err="1" smtClean="0"/>
              <a:t>uonic</a:t>
            </a:r>
            <a:r>
              <a:rPr lang="en-US" b="1" dirty="0" smtClean="0"/>
              <a:t> hydrogen Lamb shift.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8859" y="4559763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0.020 GeV</a:t>
            </a:r>
            <a:r>
              <a:rPr lang="en-US" sz="1200" baseline="30000" dirty="0" smtClean="0">
                <a:solidFill>
                  <a:srgbClr val="008000"/>
                </a:solidFill>
              </a:rPr>
              <a:t>2</a:t>
            </a:r>
            <a:r>
              <a:rPr lang="en-US" sz="1200" dirty="0" smtClean="0">
                <a:solidFill>
                  <a:srgbClr val="008000"/>
                </a:solidFill>
              </a:rPr>
              <a:t> = 0.51 fm</a:t>
            </a:r>
            <a:r>
              <a:rPr lang="en-US" sz="1200" baseline="30000" dirty="0" smtClean="0">
                <a:solidFill>
                  <a:srgbClr val="008000"/>
                </a:solidFill>
              </a:rPr>
              <a:t>-2</a:t>
            </a:r>
            <a:endParaRPr lang="en-US" sz="1200" baseline="30000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6437" y="4559763"/>
            <a:ext cx="1317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1 GeV</a:t>
            </a:r>
            <a:r>
              <a:rPr lang="en-US" sz="1200" baseline="30000" dirty="0" smtClean="0">
                <a:solidFill>
                  <a:srgbClr val="008000"/>
                </a:solidFill>
              </a:rPr>
              <a:t>2</a:t>
            </a:r>
            <a:r>
              <a:rPr lang="en-US" sz="1200" dirty="0" smtClean="0">
                <a:solidFill>
                  <a:srgbClr val="008000"/>
                </a:solidFill>
              </a:rPr>
              <a:t> = 25.7 fm</a:t>
            </a:r>
            <a:r>
              <a:rPr lang="en-US" sz="1200" baseline="30000" dirty="0" smtClean="0">
                <a:solidFill>
                  <a:srgbClr val="008000"/>
                </a:solidFill>
              </a:rPr>
              <a:t>-2</a:t>
            </a:r>
            <a:endParaRPr lang="en-US" sz="1200" baseline="30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3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ChPT</a:t>
            </a:r>
            <a:r>
              <a:rPr lang="en-US" dirty="0" smtClean="0"/>
              <a:t> Inspired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53647"/>
            <a:ext cx="9144000" cy="1775531"/>
          </a:xfrm>
        </p:spPr>
        <p:txBody>
          <a:bodyPr/>
          <a:lstStyle/>
          <a:p>
            <a:r>
              <a:rPr lang="en-US" sz="2000" dirty="0" smtClean="0"/>
              <a:t>Idea to use </a:t>
            </a:r>
            <a:r>
              <a:rPr lang="en-US" sz="2000" dirty="0" err="1" smtClean="0"/>
              <a:t>ChPT</a:t>
            </a:r>
            <a:r>
              <a:rPr lang="en-US" sz="2000" dirty="0" smtClean="0"/>
              <a:t> to constrain moments.</a:t>
            </a:r>
          </a:p>
          <a:p>
            <a:r>
              <a:rPr lang="en-US" sz="2000" dirty="0" smtClean="0"/>
              <a:t>Non-linear model mathematics fits in order to float normalizations.</a:t>
            </a:r>
          </a:p>
          <a:p>
            <a:r>
              <a:rPr lang="en-US" sz="2000" dirty="0" smtClean="0"/>
              <a:t>Colors Indicate Different Floating Normalizations (as defined by Mainz)</a:t>
            </a:r>
          </a:p>
          <a:p>
            <a:r>
              <a:rPr lang="en-US" sz="2000" dirty="0" smtClean="0"/>
              <a:t>Not clear yet to me that the uncertainty is really Gaussian about the mean.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59311"/>
            <a:ext cx="5317360" cy="36058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32504" y="2924520"/>
            <a:ext cx="2859244" cy="3242039"/>
            <a:chOff x="5732504" y="3058212"/>
            <a:chExt cx="2859244" cy="3242039"/>
          </a:xfrm>
        </p:grpSpPr>
        <p:pic>
          <p:nvPicPr>
            <p:cNvPr id="5" name="Picture 4" descr="fig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r="44827"/>
            <a:stretch/>
          </p:blipFill>
          <p:spPr>
            <a:xfrm>
              <a:off x="5732504" y="3058212"/>
              <a:ext cx="2859244" cy="324203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215748" y="4376745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68% CL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15748" y="3425867"/>
              <a:ext cx="467852" cy="350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9112" y="3425867"/>
              <a:ext cx="2065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Radius 0.855(11) fm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" y="87185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M. </a:t>
            </a:r>
            <a:r>
              <a:rPr lang="en-US" dirty="0" err="1"/>
              <a:t>Horbatsch</a:t>
            </a:r>
            <a:r>
              <a:rPr lang="en-US" dirty="0"/>
              <a:t>, </a:t>
            </a:r>
            <a:r>
              <a:rPr lang="en-US" dirty="0" smtClean="0"/>
              <a:t>E. </a:t>
            </a:r>
            <a:r>
              <a:rPr lang="en-US" dirty="0"/>
              <a:t>A. </a:t>
            </a:r>
            <a:r>
              <a:rPr lang="en-US" dirty="0" err="1"/>
              <a:t>Hessels</a:t>
            </a:r>
            <a:r>
              <a:rPr lang="en-US" dirty="0"/>
              <a:t>, and </a:t>
            </a:r>
            <a:r>
              <a:rPr lang="en-US" dirty="0" smtClean="0"/>
              <a:t>A. </a:t>
            </a:r>
            <a:r>
              <a:rPr lang="en-US" dirty="0"/>
              <a:t>Pineda, Phys. Rev. C </a:t>
            </a:r>
            <a:r>
              <a:rPr lang="en-US" dirty="0" smtClean="0"/>
              <a:t>95 (2017) 035203.     </a:t>
            </a:r>
            <a:endParaRPr lang="en-US" dirty="0"/>
          </a:p>
          <a:p>
            <a:pPr algn="ctr"/>
            <a:endParaRPr lang="en-US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3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 smtClean="0"/>
              <a:t>Beyond Simple Fitting: Stepwise Regression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96231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IEEE Rankings are based mostly on CPU usage (i.e. big data) </a:t>
            </a:r>
            <a:endParaRPr lang="en-US" b="1" dirty="0"/>
          </a:p>
        </p:txBody>
      </p:sp>
      <p:pic>
        <p:nvPicPr>
          <p:cNvPr id="3" name="Picture 2" descr="R-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7" y="1433174"/>
            <a:ext cx="7403081" cy="4295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3473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spectrum.ieee.org</a:t>
            </a:r>
            <a:r>
              <a:rPr lang="en-US" dirty="0"/>
              <a:t>/computing/software/the-2016-top-programming-languages</a:t>
            </a:r>
          </a:p>
        </p:txBody>
      </p:sp>
    </p:spTree>
    <p:extLst>
      <p:ext uri="{BB962C8B-B14F-4D97-AF65-F5344CB8AC3E}">
        <p14:creationId xmlns:p14="http://schemas.microsoft.com/office/powerpoint/2010/main" val="403365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 smtClean="0"/>
              <a:t>Stepwise Regression of G</a:t>
            </a:r>
            <a:r>
              <a:rPr lang="en-US" sz="3200" baseline="-25000" dirty="0" smtClean="0"/>
              <a:t>E</a:t>
            </a:r>
            <a:r>
              <a:rPr lang="en-US" sz="3200" dirty="0" smtClean="0"/>
              <a:t> from 2014 Data</a:t>
            </a:r>
            <a:endParaRPr lang="en-US" sz="3200" dirty="0"/>
          </a:p>
        </p:txBody>
      </p:sp>
      <p:pic>
        <p:nvPicPr>
          <p:cNvPr id="5" name="Picture 4" descr="322-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" y="877187"/>
            <a:ext cx="3505919" cy="3045645"/>
          </a:xfrm>
          <a:prstGeom prst="rect">
            <a:avLst/>
          </a:prstGeom>
        </p:spPr>
      </p:pic>
      <p:pic>
        <p:nvPicPr>
          <p:cNvPr id="9" name="Picture 8" descr="ca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1" y="4002136"/>
            <a:ext cx="1573303" cy="2062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0412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C002A"/>
                </a:solidFill>
              </a:rPr>
              <a:t>Pohl </a:t>
            </a:r>
            <a:r>
              <a:rPr lang="en-US" b="1" i="1" dirty="0" err="1" smtClean="0">
                <a:solidFill>
                  <a:srgbClr val="DC002A"/>
                </a:solidFill>
              </a:rPr>
              <a:t>et.al’s</a:t>
            </a:r>
            <a:r>
              <a:rPr lang="en-US" b="1" dirty="0" smtClean="0">
                <a:solidFill>
                  <a:srgbClr val="DC002A"/>
                </a:solidFill>
              </a:rPr>
              <a:t> 0.84 fm radius would predict a slope of  - 0.1176 !! </a:t>
            </a:r>
            <a:endParaRPr lang="en-US" b="1" dirty="0">
              <a:solidFill>
                <a:srgbClr val="DC002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1912" y="1294089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DC002A"/>
                </a:solidFill>
              </a:rPr>
              <a:t>Twice The Range </a:t>
            </a:r>
            <a:endParaRPr lang="en-US" sz="1200" b="1" dirty="0">
              <a:solidFill>
                <a:srgbClr val="DC002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728" y="2768171"/>
            <a:ext cx="1649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DC002A"/>
                </a:solidFill>
              </a:rPr>
              <a:t>Still The Same Answer</a:t>
            </a:r>
            <a:endParaRPr lang="en-US" sz="1200" b="1" dirty="0">
              <a:solidFill>
                <a:srgbClr val="DC002A"/>
              </a:solidFill>
            </a:endParaRPr>
          </a:p>
        </p:txBody>
      </p:sp>
      <p:pic>
        <p:nvPicPr>
          <p:cNvPr id="13" name="Picture 12" descr="R-car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75" y="798351"/>
            <a:ext cx="3509238" cy="53763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61536" y="1044251"/>
            <a:ext cx="1897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DC002A"/>
                </a:solidFill>
              </a:rPr>
              <a:t>Using Same Stepwise Code</a:t>
            </a:r>
            <a:endParaRPr lang="en-US" sz="1200" b="1" dirty="0">
              <a:solidFill>
                <a:srgbClr val="DC002A"/>
              </a:solidFill>
            </a:endParaRPr>
          </a:p>
        </p:txBody>
      </p:sp>
      <p:pic>
        <p:nvPicPr>
          <p:cNvPr id="4" name="Picture 3" descr="TheCurvat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68" y="836201"/>
            <a:ext cx="3292511" cy="29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0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Apple Chancery"/>
                <a:cs typeface="Apple Chancery"/>
              </a:rPr>
              <a:t>O</a:t>
            </a:r>
            <a:r>
              <a:rPr lang="en-US" sz="4400" b="1" dirty="0" smtClean="0">
                <a:latin typeface="Apple Chancery"/>
                <a:cs typeface="Apple Chancery"/>
              </a:rPr>
              <a:t>ccam's Razor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23" y="1029262"/>
            <a:ext cx="8895144" cy="4447879"/>
          </a:xfrm>
        </p:spPr>
        <p:txBody>
          <a:bodyPr/>
          <a:lstStyle/>
          <a:p>
            <a:r>
              <a:rPr lang="en-US" sz="2400" dirty="0" smtClean="0"/>
              <a:t>William Occam (1287 – 1347)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ne </a:t>
            </a:r>
            <a:r>
              <a:rPr lang="en-US" sz="2400" dirty="0"/>
              <a:t>can always </a:t>
            </a:r>
            <a:r>
              <a:rPr lang="en-US" sz="2400" dirty="0" smtClean="0"/>
              <a:t>explain </a:t>
            </a:r>
            <a:r>
              <a:rPr lang="en-US" sz="2400" dirty="0"/>
              <a:t>failing explanations </a:t>
            </a:r>
            <a:r>
              <a:rPr lang="en-US" sz="2400" dirty="0" smtClean="0"/>
              <a:t>with an ad </a:t>
            </a:r>
            <a:r>
              <a:rPr lang="en-US" sz="2400" dirty="0"/>
              <a:t>hoc hypothesis</a:t>
            </a:r>
            <a:r>
              <a:rPr lang="en-US" sz="2400" dirty="0" smtClean="0"/>
              <a:t>, thus in Science, </a:t>
            </a:r>
            <a:r>
              <a:rPr lang="en-US" sz="2400" dirty="0"/>
              <a:t>simpler theories are preferable to more complex </a:t>
            </a:r>
            <a:r>
              <a:rPr lang="en-US" sz="2400" dirty="0" smtClean="0"/>
              <a:t>ones. </a:t>
            </a:r>
            <a:r>
              <a:rPr lang="en-US" sz="2000" dirty="0" smtClean="0"/>
              <a:t>(e.g. the Sun centered vs. Earth centered) </a:t>
            </a:r>
            <a:endParaRPr lang="en-US" sz="2000" u="sng" dirty="0" smtClean="0"/>
          </a:p>
          <a:p>
            <a:r>
              <a:rPr lang="en-US" sz="2400" dirty="0" smtClean="0"/>
              <a:t>Layman’s version of Occam’s Razor is “the simplest explanation is usually the correct one” (i.e. KISS)</a:t>
            </a:r>
          </a:p>
          <a:p>
            <a:r>
              <a:rPr lang="en-US" sz="2400" dirty="0" smtClean="0"/>
              <a:t>In statistical versions of Occam's Razor, one uses a rigorous formulation instead of a philosophical argument. In particular, one must provide a specific definition of simple:</a:t>
            </a:r>
          </a:p>
          <a:p>
            <a:pPr lvl="1"/>
            <a:r>
              <a:rPr lang="en-US" sz="2000" dirty="0" smtClean="0"/>
              <a:t>F test, </a:t>
            </a:r>
            <a:r>
              <a:rPr lang="en-US" sz="2000" dirty="0" err="1" smtClean="0"/>
              <a:t>Akaike</a:t>
            </a:r>
            <a:r>
              <a:rPr lang="en-US" sz="2000" dirty="0" smtClean="0"/>
              <a:t> information criterion, Bayesian information criterion, etc.</a:t>
            </a:r>
          </a:p>
          <a:p>
            <a:pPr lvl="1"/>
            <a:r>
              <a:rPr lang="en-US" sz="2000" b="1" dirty="0" smtClean="0"/>
              <a:t>In statistical modeling of data too simple is under-fitting and too complicated is over-fitting.</a:t>
            </a:r>
          </a:p>
        </p:txBody>
      </p:sp>
    </p:spTree>
    <p:extLst>
      <p:ext uri="{BB962C8B-B14F-4D97-AF65-F5344CB8AC3E}">
        <p14:creationId xmlns:p14="http://schemas.microsoft.com/office/powerpoint/2010/main" val="344823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600" dirty="0" smtClean="0"/>
              <a:t>But these values are too small!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2" y="1094117"/>
            <a:ext cx="8969042" cy="4547357"/>
          </a:xfrm>
        </p:spPr>
        <p:txBody>
          <a:bodyPr/>
          <a:lstStyle/>
          <a:p>
            <a:r>
              <a:rPr lang="en-US" sz="2000" b="1" dirty="0" smtClean="0"/>
              <a:t>The CODATA value of the proton radius is presently 0.8751(60)</a:t>
            </a:r>
            <a:r>
              <a:rPr lang="en-US" sz="2000" b="1" dirty="0" err="1" smtClean="0"/>
              <a:t>fm</a:t>
            </a:r>
            <a:endParaRPr lang="en-US" sz="2000" b="1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“</a:t>
            </a:r>
            <a:r>
              <a:rPr lang="en-US" sz="2000" b="1" dirty="0">
                <a:solidFill>
                  <a:srgbClr val="0000FF"/>
                </a:solidFill>
              </a:rPr>
              <a:t>The commonly used polynomial of first order yields radius values which are too </a:t>
            </a:r>
            <a:r>
              <a:rPr lang="en-US" sz="2000" b="1" dirty="0" smtClean="0">
                <a:solidFill>
                  <a:srgbClr val="0000FF"/>
                </a:solidFill>
              </a:rPr>
              <a:t>small.”</a:t>
            </a:r>
            <a:r>
              <a:rPr lang="en-US" sz="2000" b="1" dirty="0" smtClean="0"/>
              <a:t> </a:t>
            </a:r>
            <a:r>
              <a:rPr lang="en-US" sz="2000" dirty="0" smtClean="0"/>
              <a:t>– Z. Phys. A 275 (1975) 29.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How did they know it was </a:t>
            </a:r>
            <a:r>
              <a:rPr lang="en-US" sz="2000" b="1" i="1" dirty="0" smtClean="0">
                <a:solidFill>
                  <a:srgbClr val="0000FF"/>
                </a:solidFill>
              </a:rPr>
              <a:t>too small </a:t>
            </a:r>
            <a:r>
              <a:rPr lang="en-US" sz="2000" b="1" dirty="0" smtClean="0">
                <a:solidFill>
                  <a:srgbClr val="0000FF"/>
                </a:solidFill>
              </a:rPr>
              <a:t>?!  </a:t>
            </a:r>
            <a:r>
              <a:rPr lang="en-US" sz="2000" dirty="0" smtClean="0"/>
              <a:t>(i.e. you need to know the true radius to know what is truly too small.) </a:t>
            </a:r>
          </a:p>
          <a:p>
            <a:r>
              <a:rPr lang="en-US" sz="2000" dirty="0" smtClean="0"/>
              <a:t>Monte Carlo’s are still being used to do this </a:t>
            </a:r>
            <a:r>
              <a:rPr lang="en-US" sz="2000" i="1" dirty="0" smtClean="0"/>
              <a:t>proof </a:t>
            </a:r>
            <a:r>
              <a:rPr lang="en-US" sz="2000" dirty="0" smtClean="0"/>
              <a:t>except the functions are often even more complex and tend to bend near the end of the data.</a:t>
            </a:r>
          </a:p>
          <a:p>
            <a:r>
              <a:rPr lang="en-US" sz="2000" dirty="0" smtClean="0"/>
              <a:t>Using an F-Test or stepwise regression, the classic data</a:t>
            </a:r>
            <a:r>
              <a:rPr lang="en-US" sz="2000" b="1" dirty="0" smtClean="0"/>
              <a:t> </a:t>
            </a:r>
            <a:r>
              <a:rPr lang="en-US" sz="2000" dirty="0" smtClean="0"/>
              <a:t>could not support the extraction of a</a:t>
            </a:r>
            <a:r>
              <a:rPr lang="en-US" sz="2000" b="1" dirty="0" smtClean="0"/>
              <a:t> </a:t>
            </a:r>
            <a:r>
              <a:rPr lang="en-US" sz="2000" dirty="0" smtClean="0"/>
              <a:t>quadratic term for &lt; 0.8 fm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data.</a:t>
            </a:r>
          </a:p>
          <a:p>
            <a:r>
              <a:rPr lang="en-US" sz="2000" dirty="0" smtClean="0"/>
              <a:t>Low 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G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fits of </a:t>
            </a:r>
            <a:r>
              <a:rPr lang="en-US" sz="2000" dirty="0" err="1" smtClean="0"/>
              <a:t>Griffioen</a:t>
            </a:r>
            <a:r>
              <a:rPr lang="en-US" sz="2000" dirty="0" smtClean="0"/>
              <a:t>, Carlson, Maddox also do not show a need to include a quadratic term with their 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&lt; 0.5 fm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fits.</a:t>
            </a:r>
          </a:p>
          <a:p>
            <a:r>
              <a:rPr lang="en-US" sz="2000" dirty="0" smtClean="0"/>
              <a:t>New paper using </a:t>
            </a:r>
            <a:r>
              <a:rPr lang="en-US" sz="2000" dirty="0" err="1" smtClean="0"/>
              <a:t>ChPT</a:t>
            </a:r>
            <a:r>
              <a:rPr lang="en-US" sz="2000" dirty="0"/>
              <a:t> </a:t>
            </a:r>
            <a:r>
              <a:rPr lang="en-US" sz="2000" dirty="0" smtClean="0"/>
              <a:t>calculated moments indicate the expectation is that the moments are relatively small.   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So why did Mainz report a large radius with their new data?!</a:t>
            </a:r>
          </a:p>
        </p:txBody>
      </p:sp>
    </p:spTree>
    <p:extLst>
      <p:ext uri="{BB962C8B-B14F-4D97-AF65-F5344CB8AC3E}">
        <p14:creationId xmlns:p14="http://schemas.microsoft.com/office/powerpoint/2010/main" val="351170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452"/>
            <a:ext cx="9144000" cy="643538"/>
          </a:xfrm>
        </p:spPr>
        <p:txBody>
          <a:bodyPr>
            <a:noAutofit/>
          </a:bodyPr>
          <a:lstStyle/>
          <a:p>
            <a:r>
              <a:rPr lang="en-US" sz="3200" dirty="0" smtClean="0"/>
              <a:t>Mainz 2014 1422 Data Points Plotted vs. Q</a:t>
            </a:r>
            <a:r>
              <a:rPr lang="en-US" sz="3200" baseline="30000" dirty="0" smtClean="0"/>
              <a:t>2 </a:t>
            </a:r>
            <a:endParaRPr lang="en-US" sz="3200" baseline="30000" dirty="0"/>
          </a:p>
        </p:txBody>
      </p:sp>
      <p:pic>
        <p:nvPicPr>
          <p:cNvPr id="4" name="Content Placeholder 3" descr="Q2-vs-SigmaR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2" t="-1571" r="-11882" b="-3002"/>
          <a:stretch/>
        </p:blipFill>
        <p:spPr>
          <a:xfrm>
            <a:off x="1270094" y="1009620"/>
            <a:ext cx="6693288" cy="5396471"/>
          </a:xfrm>
        </p:spPr>
      </p:pic>
      <p:sp>
        <p:nvSpPr>
          <p:cNvPr id="7" name="TextBox 6"/>
          <p:cNvSpPr txBox="1"/>
          <p:nvPr/>
        </p:nvSpPr>
        <p:spPr>
          <a:xfrm>
            <a:off x="0" y="606753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 NOTE: 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=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(</a:t>
            </a:r>
            <a:r>
              <a:rPr lang="en-US" sz="1600" dirty="0" err="1" smtClean="0"/>
              <a:t>E,theta</a:t>
            </a:r>
            <a:r>
              <a:rPr lang="en-US" sz="1600" dirty="0" smtClean="0"/>
              <a:t>) has a kinematic max., Q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(E,180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), which these </a:t>
            </a:r>
            <a:r>
              <a:rPr lang="en-US" sz="1600" dirty="0" err="1" smtClean="0"/>
              <a:t>Padé</a:t>
            </a:r>
            <a:r>
              <a:rPr lang="en-US" sz="1600" dirty="0" smtClean="0"/>
              <a:t> fits nicely reproduce.</a:t>
            </a:r>
            <a:endParaRPr lang="en-US" sz="1600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3134700" y="5273649"/>
            <a:ext cx="1175512" cy="162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82125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Absolutely beautiful data!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75682" y="5705071"/>
            <a:ext cx="108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r>
              <a:rPr lang="en-US" baseline="30000" dirty="0" smtClean="0"/>
              <a:t>2</a:t>
            </a:r>
            <a:r>
              <a:rPr lang="en-US" dirty="0" smtClean="0"/>
              <a:t> 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98601" y="5793971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 fm</a:t>
            </a:r>
            <a:r>
              <a:rPr lang="en-US" sz="1400" baseline="30000" dirty="0" smtClean="0">
                <a:solidFill>
                  <a:srgbClr val="0000FF"/>
                </a:solidFill>
              </a:rPr>
              <a:t>-2</a:t>
            </a:r>
            <a:endParaRPr lang="en-US" sz="1400" baseline="30000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705100" y="5486569"/>
            <a:ext cx="3843" cy="32010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91300" y="5781270"/>
            <a:ext cx="839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25.7 fm</a:t>
            </a:r>
            <a:r>
              <a:rPr lang="en-US" sz="1400" baseline="30000" dirty="0" smtClean="0">
                <a:solidFill>
                  <a:srgbClr val="0000FF"/>
                </a:solidFill>
              </a:rPr>
              <a:t>-2</a:t>
            </a:r>
            <a:endParaRPr lang="en-US" sz="1400" baseline="300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2259263"/>
            <a:ext cx="467895" cy="2259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328493" y="3211580"/>
            <a:ext cx="403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Cross Section / Mott Cross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3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48"/>
            <a:ext cx="8229600" cy="732711"/>
          </a:xfrm>
        </p:spPr>
        <p:txBody>
          <a:bodyPr>
            <a:normAutofit/>
          </a:bodyPr>
          <a:lstStyle/>
          <a:p>
            <a:r>
              <a:rPr lang="en-US" dirty="0" smtClean="0"/>
              <a:t>Mainz 2014 G</a:t>
            </a:r>
            <a:r>
              <a:rPr lang="en-US" baseline="-25000" dirty="0" smtClean="0"/>
              <a:t>E</a:t>
            </a:r>
            <a:r>
              <a:rPr lang="en-US" dirty="0" smtClean="0"/>
              <a:t> &amp; G</a:t>
            </a:r>
            <a:r>
              <a:rPr lang="en-US" baseline="-25000" dirty="0" smtClean="0"/>
              <a:t>M</a:t>
            </a:r>
            <a:r>
              <a:rPr lang="en-US" dirty="0" smtClean="0"/>
              <a:t> (Blue Band)</a:t>
            </a:r>
            <a:endParaRPr lang="en-US" dirty="0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095"/>
            <a:ext cx="4377555" cy="2131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1325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 Results from </a:t>
            </a:r>
            <a:r>
              <a:rPr lang="en-US" dirty="0" err="1" smtClean="0"/>
              <a:t>Bernauer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, </a:t>
            </a:r>
            <a:r>
              <a:rPr lang="en-US" dirty="0" err="1" smtClean="0"/>
              <a:t>Phys</a:t>
            </a:r>
            <a:r>
              <a:rPr lang="en-US" dirty="0" smtClean="0"/>
              <a:t> Rev. C90 (2014) 015206.</a:t>
            </a:r>
            <a:endParaRPr lang="en-US" dirty="0"/>
          </a:p>
        </p:txBody>
      </p: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057" y="1596096"/>
            <a:ext cx="4463570" cy="2505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7" y="431227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Blue Bands are the Mainz results and the points are world data.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lab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11" y="3888083"/>
            <a:ext cx="876300" cy="342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4679" y="5114096"/>
            <a:ext cx="7420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Mainz data is available within the PRC supplemental material:</a:t>
            </a:r>
          </a:p>
          <a:p>
            <a:r>
              <a:rPr lang="en-US" dirty="0">
                <a:hlinkClick r:id="rId5"/>
              </a:rPr>
              <a:t>http://journals.aps.org/prc/supplemental/10.1103/PhysRevC.</a:t>
            </a:r>
            <a:r>
              <a:rPr lang="en-US" dirty="0" smtClean="0">
                <a:hlinkClick r:id="rId5"/>
              </a:rPr>
              <a:t>90.015206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And a re-binned version is available from Lee, Arrington, and Hill:</a:t>
            </a:r>
          </a:p>
          <a:p>
            <a:r>
              <a:rPr lang="en-US" dirty="0">
                <a:hlinkClick r:id="rId6"/>
              </a:rPr>
              <a:t>http://journals.aps.org/prd/supplemental/10.1103/PhysRevD.</a:t>
            </a:r>
            <a:r>
              <a:rPr lang="en-US" dirty="0" smtClean="0">
                <a:hlinkClick r:id="rId6"/>
              </a:rPr>
              <a:t>92.013013</a:t>
            </a: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9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33"/>
            <a:ext cx="9144000" cy="628846"/>
          </a:xfrm>
        </p:spPr>
        <p:txBody>
          <a:bodyPr/>
          <a:lstStyle/>
          <a:p>
            <a:r>
              <a:rPr lang="en-US" sz="1600" dirty="0" err="1" smtClean="0"/>
              <a:t>Bernauer</a:t>
            </a:r>
            <a:r>
              <a:rPr lang="en-US" sz="1600" dirty="0" smtClean="0"/>
              <a:t> </a:t>
            </a:r>
            <a:r>
              <a:rPr lang="en-US" sz="1600" i="1" dirty="0" smtClean="0"/>
              <a:t>et al</a:t>
            </a:r>
            <a:r>
              <a:rPr lang="en-US" sz="1600" dirty="0" smtClean="0"/>
              <a:t>.’s  Large Proton Radius Comes From A </a:t>
            </a:r>
            <a:r>
              <a:rPr lang="en-US" sz="1600" b="1" dirty="0" smtClean="0"/>
              <a:t>51 </a:t>
            </a:r>
            <a:r>
              <a:rPr lang="en-US" sz="1600" b="1" dirty="0" smtClean="0"/>
              <a:t>Parameter Covfefe</a:t>
            </a:r>
            <a:r>
              <a:rPr lang="en-US" sz="1600" dirty="0" smtClean="0"/>
              <a:t> </a:t>
            </a:r>
            <a:r>
              <a:rPr lang="en-US" sz="1600" dirty="0" smtClean="0"/>
              <a:t>Regression!</a:t>
            </a:r>
            <a:endParaRPr lang="en-US" sz="1600" dirty="0"/>
          </a:p>
        </p:txBody>
      </p:sp>
      <p:pic>
        <p:nvPicPr>
          <p:cNvPr id="4" name="Picture 3" descr="twotenbyt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22" y="916129"/>
            <a:ext cx="8374251" cy="5428762"/>
          </a:xfrm>
          <a:prstGeom prst="rect">
            <a:avLst/>
          </a:prstGeom>
        </p:spPr>
      </p:pic>
      <p:pic>
        <p:nvPicPr>
          <p:cNvPr id="5" name="Picture 4" descr="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61" y="843396"/>
            <a:ext cx="1351770" cy="363779"/>
          </a:xfrm>
          <a:prstGeom prst="rect">
            <a:avLst/>
          </a:prstGeom>
        </p:spPr>
      </p:pic>
      <p:pic>
        <p:nvPicPr>
          <p:cNvPr id="6" name="Picture 5" descr="G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832" y="833242"/>
            <a:ext cx="1706304" cy="3867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08961" y="843396"/>
            <a:ext cx="3356197" cy="60172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84300" y="1115217"/>
            <a:ext cx="2742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lus 31 floating normalizations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9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po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b="8932"/>
          <a:stretch>
            <a:fillRect/>
          </a:stretch>
        </p:blipFill>
        <p:spPr bwMode="auto">
          <a:xfrm>
            <a:off x="0" y="1493144"/>
            <a:ext cx="4819104" cy="366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635000"/>
          </a:xfrm>
        </p:spPr>
        <p:txBody>
          <a:bodyPr/>
          <a:lstStyle/>
          <a:p>
            <a:r>
              <a:rPr lang="en-US" sz="2800" dirty="0">
                <a:latin typeface="Minion Pro" charset="0"/>
              </a:rPr>
              <a:t>Proton Radius vs. Order of Polynomial Fits  </a:t>
            </a:r>
          </a:p>
        </p:txBody>
      </p:sp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0" y="80727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b="1" dirty="0" smtClean="0"/>
              <a:t>MY Fits </a:t>
            </a:r>
            <a:r>
              <a:rPr lang="en-US" sz="1400" b="1" dirty="0"/>
              <a:t>to the full </a:t>
            </a:r>
            <a:r>
              <a:rPr lang="en-US" sz="1400" b="1" dirty="0" smtClean="0"/>
              <a:t>1422 points of the Mainz </a:t>
            </a:r>
            <a:r>
              <a:rPr lang="en-US" sz="1400" b="1" dirty="0"/>
              <a:t>2014 </a:t>
            </a:r>
            <a:r>
              <a:rPr lang="en-US" sz="1400" b="1" dirty="0" smtClean="0"/>
              <a:t>Data </a:t>
            </a:r>
            <a:r>
              <a:rPr lang="en-US" sz="1400" b="1" dirty="0"/>
              <a:t>Using A Python </a:t>
            </a:r>
            <a:r>
              <a:rPr lang="en-US" sz="1400" b="1" dirty="0" smtClean="0"/>
              <a:t>Regression </a:t>
            </a:r>
            <a:r>
              <a:rPr lang="en-US" sz="1400" b="1" dirty="0"/>
              <a:t>Code That Reproduces The PRC Results </a:t>
            </a:r>
          </a:p>
        </p:txBody>
      </p:sp>
      <p:pic>
        <p:nvPicPr>
          <p:cNvPr id="2" name="Picture 1" descr="mainz-chi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75" y="1508949"/>
            <a:ext cx="4372049" cy="3844388"/>
          </a:xfrm>
          <a:prstGeom prst="rect">
            <a:avLst/>
          </a:prstGeom>
        </p:spPr>
      </p:pic>
      <p:pic>
        <p:nvPicPr>
          <p:cNvPr id="3" name="Picture 2" descr="zoo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00" y="1731534"/>
            <a:ext cx="2571084" cy="2295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42268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Even with 51 parameters (x2 10 &amp; 31 norms) reduced chi2 never gets to unity. </a:t>
            </a:r>
          </a:p>
          <a:p>
            <a:pPr algn="ctr"/>
            <a:r>
              <a:rPr lang="en-US" dirty="0" smtClean="0"/>
              <a:t>If uncertainty </a:t>
            </a:r>
            <a:r>
              <a:rPr lang="en-US" b="1" dirty="0" smtClean="0"/>
              <a:t>estimates </a:t>
            </a:r>
            <a:r>
              <a:rPr lang="en-US" dirty="0" smtClean="0"/>
              <a:t>are increased by 0.001, then 4</a:t>
            </a:r>
            <a:r>
              <a:rPr lang="en-US" baseline="30000" dirty="0" smtClean="0"/>
              <a:t>th</a:t>
            </a:r>
            <a:r>
              <a:rPr lang="en-US" dirty="0" smtClean="0"/>
              <a:t> order reduced chi2 less then unity.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1583" y="5188753"/>
            <a:ext cx="440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Fits all include the Mainz’s 31 normalization parameters.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3514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 see the Dos and don’ts of chi-square - </a:t>
            </a:r>
            <a:r>
              <a:rPr lang="de-DE" dirty="0">
                <a:hlinkClick r:id="rId5"/>
              </a:rPr>
              <a:t>http://arxiv.org/abs/</a:t>
            </a:r>
            <a:r>
              <a:rPr lang="de-DE" dirty="0" smtClean="0">
                <a:hlinkClick r:id="rId5"/>
              </a:rPr>
              <a:t>1012.3754</a:t>
            </a:r>
            <a:r>
              <a:rPr lang="de-DE" dirty="0" smtClean="0"/>
              <a:t> 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087619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C002A"/>
                </a:solidFill>
              </a:rPr>
              <a:t>- NOT THE SAME X</a:t>
            </a:r>
            <a:r>
              <a:rPr lang="en-US" sz="1400" b="1" baseline="30000" dirty="0" smtClean="0">
                <a:solidFill>
                  <a:srgbClr val="DC002A"/>
                </a:solidFill>
              </a:rPr>
              <a:t>2</a:t>
            </a:r>
            <a:r>
              <a:rPr lang="en-US" sz="1400" b="1" dirty="0" smtClean="0">
                <a:solidFill>
                  <a:srgbClr val="DC002A"/>
                </a:solidFill>
              </a:rPr>
              <a:t> AS THE EARLIER FITS AS MAINZ FLOATS NORMALIZATIONS WITHOUT PENATLY TERMS - </a:t>
            </a:r>
            <a:endParaRPr lang="en-US" sz="1400" b="1" dirty="0">
              <a:solidFill>
                <a:srgbClr val="DC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458"/>
            <a:ext cx="9144000" cy="7251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So what the heck is going on?! (residual to the dipole functions)</a:t>
            </a:r>
            <a:endParaRPr lang="en-US" sz="2800" dirty="0"/>
          </a:p>
        </p:txBody>
      </p:sp>
      <p:pic>
        <p:nvPicPr>
          <p:cNvPr id="4" name="Picture 3" descr="TheProble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 b="20"/>
          <a:stretch/>
        </p:blipFill>
        <p:spPr>
          <a:xfrm>
            <a:off x="1178954" y="896112"/>
            <a:ext cx="6879050" cy="5447073"/>
          </a:xfrm>
          <a:prstGeom prst="rect">
            <a:avLst/>
          </a:prstGeom>
        </p:spPr>
      </p:pic>
      <p:pic>
        <p:nvPicPr>
          <p:cNvPr id="6" name="Picture 5" descr="pa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118" y="4235078"/>
            <a:ext cx="1226462" cy="628435"/>
          </a:xfrm>
          <a:prstGeom prst="rect">
            <a:avLst/>
          </a:prstGeom>
        </p:spPr>
      </p:pic>
      <p:pic>
        <p:nvPicPr>
          <p:cNvPr id="7" name="Picture 6" descr="par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20" y="4319797"/>
            <a:ext cx="3787988" cy="1401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1256" y="1686586"/>
            <a:ext cx="4859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It is the back angle data (i.e. G</a:t>
            </a:r>
            <a:r>
              <a:rPr lang="en-US" baseline="-25000" dirty="0" smtClean="0"/>
              <a:t>M</a:t>
            </a:r>
            <a:r>
              <a:rPr lang="en-US" dirty="0" smtClean="0"/>
              <a:t> dominated) that is driving the “need” for higher order fits.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AFT-Asymmetry-Plo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7" b="6631"/>
          <a:stretch/>
        </p:blipFill>
        <p:spPr>
          <a:xfrm>
            <a:off x="1143000" y="1325880"/>
            <a:ext cx="6000233" cy="4560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1"/>
            <a:ext cx="9144000" cy="619839"/>
          </a:xfrm>
        </p:spPr>
        <p:txBody>
          <a:bodyPr>
            <a:noAutofit/>
          </a:bodyPr>
          <a:lstStyle/>
          <a:p>
            <a:r>
              <a:rPr lang="en-US" sz="2800" dirty="0" smtClean="0"/>
              <a:t>Classic Test: Use data not included in the fit.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" y="599254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</a:t>
            </a:r>
            <a:r>
              <a:rPr lang="en-US" b="1" dirty="0" smtClean="0"/>
              <a:t>unction that can extrapolate well tend to give agreement with world  G</a:t>
            </a:r>
            <a:r>
              <a:rPr lang="en-US" b="1" baseline="-25000" dirty="0" smtClean="0"/>
              <a:t>M</a:t>
            </a:r>
            <a:r>
              <a:rPr lang="en-US" b="1" dirty="0" smtClean="0"/>
              <a:t> &amp; a smaller radius</a:t>
            </a:r>
            <a:r>
              <a:rPr lang="is-IS" b="1" dirty="0" smtClean="0"/>
              <a:t>…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" y="7834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Fits of the full 1422 point Mainz using a Python fitting code based on the Mainz fitting routine.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71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041"/>
            <a:ext cx="9143999" cy="396875"/>
          </a:xfrm>
        </p:spPr>
        <p:txBody>
          <a:bodyPr/>
          <a:lstStyle/>
          <a:p>
            <a:r>
              <a:rPr lang="en-US" sz="3600" dirty="0" smtClean="0"/>
              <a:t>Simple G</a:t>
            </a:r>
            <a:r>
              <a:rPr lang="en-US" sz="3600" baseline="-25000" dirty="0" smtClean="0"/>
              <a:t>E</a:t>
            </a:r>
            <a:r>
              <a:rPr lang="en-US" sz="3600" dirty="0" smtClean="0"/>
              <a:t> vs. Complex G</a:t>
            </a:r>
            <a:r>
              <a:rPr lang="en-US" sz="3600" baseline="-25000" dirty="0" smtClean="0"/>
              <a:t>E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3500" y="5999269"/>
            <a:ext cx="905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At least it is clear standard dipole doesn’t work well . . 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3" name="Picture 2" descr="bett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b="3239"/>
          <a:stretch/>
        </p:blipFill>
        <p:spPr>
          <a:xfrm>
            <a:off x="14111" y="888782"/>
            <a:ext cx="9118600" cy="51206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6717" y="1152328"/>
            <a:ext cx="2360566" cy="256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ig5-Residu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82" y="3021524"/>
            <a:ext cx="3306717" cy="185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6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 smtClean="0"/>
              <a:t>But Perhaps A Better “Standard” Dipole</a:t>
            </a:r>
            <a:endParaRPr lang="en-US" sz="3200" dirty="0"/>
          </a:p>
        </p:txBody>
      </p:sp>
      <p:pic>
        <p:nvPicPr>
          <p:cNvPr id="4" name="Picture 3" descr="new-stand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569"/>
            <a:ext cx="9128213" cy="52493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76717" y="1152328"/>
            <a:ext cx="2360566" cy="256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un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23" y="2412999"/>
            <a:ext cx="2563492" cy="251177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C23F3-FD99-D347-A998-69D2A2A3226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6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200" dirty="0" smtClean="0"/>
              <a:t>Simple Example of a </a:t>
            </a:r>
            <a:r>
              <a:rPr lang="en-US" sz="3200" dirty="0" err="1" smtClean="0"/>
              <a:t>Runge</a:t>
            </a:r>
            <a:r>
              <a:rPr lang="en-US" sz="3200" dirty="0" smtClean="0"/>
              <a:t> Type Phenomena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520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 electron scattering, there has been a nearly equal spacing from the lowest Q</a:t>
            </a:r>
            <a:r>
              <a:rPr lang="en-US" baseline="30000" dirty="0" smtClean="0"/>
              <a:t>2</a:t>
            </a:r>
            <a:r>
              <a:rPr lang="en-US" dirty="0" smtClean="0"/>
              <a:t> data to zero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ince the Hand review article from 1963.  (PRad will address this possible problem.)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887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err="1" smtClean="0"/>
              <a:t>Runge</a:t>
            </a:r>
            <a:r>
              <a:rPr lang="en-US" dirty="0"/>
              <a:t>, </a:t>
            </a:r>
            <a:r>
              <a:rPr lang="en-US" dirty="0" smtClean="0"/>
              <a:t>a German </a:t>
            </a:r>
            <a:r>
              <a:rPr lang="en-US" dirty="0"/>
              <a:t>mathematician</a:t>
            </a:r>
            <a:r>
              <a:rPr lang="en-US" dirty="0" smtClean="0"/>
              <a:t>, and </a:t>
            </a:r>
            <a:r>
              <a:rPr lang="en-US" dirty="0"/>
              <a:t>physicist, </a:t>
            </a:r>
            <a:r>
              <a:rPr lang="en-US" dirty="0" smtClean="0"/>
              <a:t> was famous </a:t>
            </a:r>
            <a:r>
              <a:rPr lang="en-US" dirty="0"/>
              <a:t>for discovering </a:t>
            </a:r>
            <a:r>
              <a:rPr lang="en-US" dirty="0" smtClean="0"/>
              <a:t>that going </a:t>
            </a:r>
            <a:r>
              <a:rPr lang="en-US" dirty="0"/>
              <a:t>to higher degrees </a:t>
            </a:r>
            <a:r>
              <a:rPr lang="en-US" dirty="0" smtClean="0"/>
              <a:t>polynomials does </a:t>
            </a:r>
            <a:r>
              <a:rPr lang="en-US" dirty="0"/>
              <a:t>not  </a:t>
            </a:r>
            <a:r>
              <a:rPr lang="en-US" dirty="0" smtClean="0"/>
              <a:t>always </a:t>
            </a:r>
            <a:r>
              <a:rPr lang="en-US" dirty="0"/>
              <a:t>improve accuracy.</a:t>
            </a:r>
          </a:p>
        </p:txBody>
      </p:sp>
      <p:pic>
        <p:nvPicPr>
          <p:cNvPr id="8" name="Picture 7" descr="free-end-poi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18"/>
          <a:stretch/>
        </p:blipFill>
        <p:spPr>
          <a:xfrm>
            <a:off x="1762713" y="2008611"/>
            <a:ext cx="5766153" cy="34747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97611" y="473173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 End Point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57385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Using standard polynomial fitting functions and some random equal weight data points.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888554" y="5408294"/>
            <a:ext cx="5565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x-axis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1406983" y="224849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y-axis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C23F3-FD99-D347-A998-69D2A2A3226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2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Muonic</a:t>
            </a:r>
            <a:r>
              <a:rPr lang="en-US" dirty="0" smtClean="0"/>
              <a:t> Hydrogen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46" y="853876"/>
            <a:ext cx="5147280" cy="1889429"/>
          </a:xfrm>
        </p:spPr>
        <p:txBody>
          <a:bodyPr/>
          <a:lstStyle/>
          <a:p>
            <a:r>
              <a:rPr lang="en-US" sz="1800" dirty="0" smtClean="0"/>
              <a:t>High precision results from </a:t>
            </a:r>
            <a:r>
              <a:rPr lang="en-US" sz="1800" dirty="0" err="1" smtClean="0"/>
              <a:t>Muonic</a:t>
            </a:r>
            <a:r>
              <a:rPr lang="en-US" sz="1800" dirty="0" smtClean="0"/>
              <a:t> Lamb shift data give a proton radius of 0.84 fm.</a:t>
            </a:r>
          </a:p>
          <a:p>
            <a:r>
              <a:rPr lang="en-US" sz="1800" dirty="0" smtClean="0"/>
              <a:t>This result contradicts many other extractions which have determined the proton radius to be ~0.88 fm.  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1946" y="11356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41" y="1016788"/>
            <a:ext cx="3350200" cy="44254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034" y="5585031"/>
            <a:ext cx="8911966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Verdana"/>
                <a:cs typeface="Verdana"/>
              </a:rPr>
              <a:t>E</a:t>
            </a:r>
            <a:r>
              <a:rPr lang="en-US" baseline="-25000" dirty="0" smtClean="0">
                <a:latin typeface="Verdana"/>
                <a:cs typeface="Verdana"/>
              </a:rPr>
              <a:t>2p</a:t>
            </a:r>
            <a:r>
              <a:rPr lang="en-US" dirty="0" smtClean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– E</a:t>
            </a:r>
            <a:r>
              <a:rPr lang="en-US" baseline="-25000" dirty="0">
                <a:latin typeface="Verdana"/>
                <a:cs typeface="Verdana"/>
              </a:rPr>
              <a:t>2s</a:t>
            </a:r>
            <a:r>
              <a:rPr lang="en-US" dirty="0">
                <a:latin typeface="Verdana"/>
                <a:cs typeface="Verdana"/>
              </a:rPr>
              <a:t> = 209.98 – 5.2262 r</a:t>
            </a:r>
            <a:r>
              <a:rPr lang="en-US" baseline="-25000" dirty="0">
                <a:latin typeface="Verdana"/>
                <a:cs typeface="Verdana"/>
              </a:rPr>
              <a:t>p</a:t>
            </a:r>
            <a:r>
              <a:rPr lang="en-US" baseline="30000" dirty="0">
                <a:latin typeface="Verdana"/>
                <a:cs typeface="Verdana"/>
              </a:rPr>
              <a:t>2</a:t>
            </a:r>
            <a:r>
              <a:rPr lang="en-US" dirty="0">
                <a:latin typeface="Verdana"/>
                <a:cs typeface="Verdana"/>
              </a:rPr>
              <a:t> + 0.0347 r</a:t>
            </a:r>
            <a:r>
              <a:rPr lang="en-US" baseline="-25000" dirty="0">
                <a:latin typeface="Verdana"/>
                <a:cs typeface="Verdana"/>
              </a:rPr>
              <a:t>p</a:t>
            </a:r>
            <a:r>
              <a:rPr lang="en-US" baseline="30000" dirty="0">
                <a:latin typeface="Verdana"/>
                <a:cs typeface="Verdana"/>
              </a:rPr>
              <a:t>3</a:t>
            </a:r>
            <a:r>
              <a:rPr lang="en-US" dirty="0">
                <a:latin typeface="Verdana"/>
                <a:cs typeface="Verdana"/>
              </a:rPr>
              <a:t> </a:t>
            </a:r>
            <a:r>
              <a:rPr lang="en-US" dirty="0" err="1" smtClean="0">
                <a:latin typeface="Verdana"/>
                <a:cs typeface="Verdana"/>
              </a:rPr>
              <a:t>meV</a:t>
            </a:r>
            <a:endParaRPr lang="en-US" dirty="0" smtClean="0">
              <a:latin typeface="Verdana"/>
              <a:cs typeface="Verdana"/>
            </a:endParaRPr>
          </a:p>
          <a:p>
            <a:pPr>
              <a:lnSpc>
                <a:spcPct val="80000"/>
              </a:lnSpc>
            </a:pPr>
            <a:endParaRPr lang="en-US" dirty="0">
              <a:latin typeface="Verdana"/>
              <a:cs typeface="Verdana"/>
            </a:endParaRPr>
          </a:p>
          <a:p>
            <a:pPr>
              <a:lnSpc>
                <a:spcPct val="80000"/>
              </a:lnSpc>
            </a:pPr>
            <a:r>
              <a:rPr lang="en-US" i="1" dirty="0" smtClean="0">
                <a:latin typeface="Verdana"/>
                <a:cs typeface="Verdana"/>
              </a:rPr>
              <a:t>NOTE: The radius in this formula is consistent with other extractions.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66106" y="2271060"/>
            <a:ext cx="4715768" cy="3252962"/>
            <a:chOff x="7427261" y="10434292"/>
            <a:chExt cx="6779956" cy="53115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7261" y="10434292"/>
              <a:ext cx="6779956" cy="53115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5953" y="10872964"/>
              <a:ext cx="1582845" cy="2711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30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sz="3600" dirty="0" smtClean="0"/>
              <a:t>PRad: Hall B Proton Radius Experiment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54568" y="864178"/>
            <a:ext cx="878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angle and small Q</a:t>
            </a:r>
            <a:r>
              <a:rPr lang="en-US" baseline="30000" dirty="0" smtClean="0"/>
              <a:t>2</a:t>
            </a:r>
            <a:r>
              <a:rPr lang="en-US" dirty="0" smtClean="0"/>
              <a:t> to minimize the effects of G</a:t>
            </a:r>
            <a:r>
              <a:rPr lang="en-US" baseline="-25000" dirty="0" smtClean="0"/>
              <a:t>M </a:t>
            </a:r>
            <a:r>
              <a:rPr lang="en-US" dirty="0" smtClean="0"/>
              <a:t>and provide best measurement of G</a:t>
            </a:r>
            <a:r>
              <a:rPr lang="en-US" baseline="-25000" dirty="0" smtClean="0"/>
              <a:t>E</a:t>
            </a:r>
          </a:p>
          <a:p>
            <a:r>
              <a:rPr lang="en-US" dirty="0" smtClean="0"/>
              <a:t>Gas Target (the proton) and GEM Detectors (scattering angles) &amp; CEBAF (the beam energy)</a:t>
            </a:r>
            <a:endParaRPr lang="en-US" dirty="0"/>
          </a:p>
        </p:txBody>
      </p:sp>
      <p:pic>
        <p:nvPicPr>
          <p:cNvPr id="5" name="Picture 6" descr="imag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6" y="1611164"/>
            <a:ext cx="4633684" cy="34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GEM_left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94637" y="2193287"/>
            <a:ext cx="4759607" cy="3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117" y="5190416"/>
            <a:ext cx="4648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Collaboration &amp; Jefferson Lab staff did an</a:t>
            </a:r>
          </a:p>
          <a:p>
            <a:r>
              <a:rPr lang="en-US" dirty="0" smtClean="0"/>
              <a:t> amazing job getting this experiment ready and was the first completed experiment for the upgraded CEBAF accelerator.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4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dirty="0" smtClean="0"/>
              <a:t>Expected Precision of PRad Data</a:t>
            </a:r>
            <a:endParaRPr lang="en-US" dirty="0"/>
          </a:p>
        </p:txBody>
      </p:sp>
      <p:pic>
        <p:nvPicPr>
          <p:cNvPr id="6" name="Picture 5" descr="projec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469"/>
            <a:ext cx="9144000" cy="5320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7643" y="1648218"/>
            <a:ext cx="37427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DNP PRAD Talks </a:t>
            </a:r>
          </a:p>
          <a:p>
            <a:pPr marL="342900" indent="-342900">
              <a:buAutoNum type="arabicParenR"/>
            </a:pPr>
            <a:r>
              <a:rPr lang="en-US" dirty="0" smtClean="0"/>
              <a:t>HC.03 Li Yi (MSU)</a:t>
            </a:r>
          </a:p>
          <a:p>
            <a:pPr marL="342900" indent="-342900">
              <a:buAutoNum type="arabicParenR"/>
            </a:pPr>
            <a:r>
              <a:rPr lang="en-US" dirty="0" smtClean="0"/>
              <a:t>HC.04 Weizhi Xiong (Duke)</a:t>
            </a:r>
          </a:p>
          <a:p>
            <a:pPr marL="342900" indent="-342900">
              <a:buAutoNum type="arabicParenR"/>
            </a:pPr>
            <a:r>
              <a:rPr lang="en-US" dirty="0" smtClean="0"/>
              <a:t>HC.05 Maxime Levillain (NCAT)</a:t>
            </a:r>
          </a:p>
          <a:p>
            <a:pPr marL="342900" indent="-342900">
              <a:buAutoNum type="arabicParenR"/>
            </a:pPr>
            <a:r>
              <a:rPr lang="en-US" dirty="0" smtClean="0"/>
              <a:t>KF.02 Xinzhan Bai (UVA)</a:t>
            </a:r>
            <a:endParaRPr lang="en-US" dirty="0"/>
          </a:p>
          <a:p>
            <a:pPr marL="342900" indent="-342900">
              <a:buAutoNum type="arabicParenR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218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/>
          <a:lstStyle/>
          <a:p>
            <a:r>
              <a:rPr lang="en-US" dirty="0" smtClean="0"/>
              <a:t>New Atomic Hydrogen Lamb Data</a:t>
            </a:r>
            <a:endParaRPr lang="en-US" dirty="0"/>
          </a:p>
        </p:txBody>
      </p:sp>
      <p:pic>
        <p:nvPicPr>
          <p:cNvPr id="3" name="Picture 2" descr="new-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2" y="1219136"/>
            <a:ext cx="4642936" cy="3406598"/>
          </a:xfrm>
          <a:prstGeom prst="rect">
            <a:avLst/>
          </a:prstGeom>
        </p:spPr>
      </p:pic>
      <p:pic>
        <p:nvPicPr>
          <p:cNvPr id="6" name="Picture 5" descr="IMG_20160622_123624(1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86" b="15886"/>
          <a:stretch/>
        </p:blipFill>
        <p:spPr>
          <a:xfrm>
            <a:off x="4934122" y="788981"/>
            <a:ext cx="4089562" cy="3067171"/>
          </a:xfrm>
          <a:prstGeom prst="rect">
            <a:avLst/>
          </a:prstGeom>
        </p:spPr>
      </p:pic>
      <p:pic>
        <p:nvPicPr>
          <p:cNvPr id="8" name="Picture 7" descr="IMG_20160622_123608-PANO(3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50" y="4052562"/>
            <a:ext cx="4076334" cy="1728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58395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Preliminary results from talk given at HC2NP and photos from Trento workshop.</a:t>
            </a:r>
          </a:p>
          <a:p>
            <a:r>
              <a:rPr lang="en-US" dirty="0" smtClean="0"/>
              <a:t>for details see Pohl’s talk at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://indico.cern.ch/event/492464/timetable/#20160930.detailed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7C23F3-FD99-D347-A998-69D2A2A3226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297" y="5108222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has been submitted for publication.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7337" y="1256238"/>
            <a:ext cx="111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0.83(1)fm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3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168803"/>
            <a:ext cx="8229600" cy="396875"/>
          </a:xfrm>
        </p:spPr>
        <p:txBody>
          <a:bodyPr/>
          <a:lstStyle/>
          <a:p>
            <a:r>
              <a:rPr lang="en-US" dirty="0" smtClean="0">
                <a:latin typeface="Minion Pro" charset="0"/>
              </a:rPr>
              <a:t>Summary </a:t>
            </a:r>
            <a:endParaRPr lang="en-US" dirty="0">
              <a:latin typeface="Minion Pro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1921"/>
            <a:ext cx="9045162" cy="5408849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 smtClean="0">
                <a:ea typeface="+mn-ea"/>
                <a:cs typeface="+mn-cs"/>
              </a:rPr>
              <a:t>“All models are wrong, some models are” </a:t>
            </a:r>
            <a:r>
              <a:rPr lang="en-US" sz="1800" dirty="0" smtClean="0">
                <a:ea typeface="+mn-ea"/>
                <a:cs typeface="+mn-cs"/>
              </a:rPr>
              <a:t>– George Box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 smtClean="0">
                <a:ea typeface="+mn-ea"/>
                <a:cs typeface="+mn-cs"/>
              </a:rPr>
              <a:t>Occam’s Razo</a:t>
            </a:r>
            <a:r>
              <a:rPr lang="en-US" sz="1800" dirty="0" smtClean="0">
                <a:ea typeface="+mn-ea"/>
                <a:cs typeface="+mn-cs"/>
              </a:rPr>
              <a:t>r - </a:t>
            </a:r>
            <a:r>
              <a:rPr lang="en-US" sz="1800" i="1" dirty="0" smtClean="0"/>
              <a:t>Among </a:t>
            </a:r>
            <a:r>
              <a:rPr lang="en-US" sz="1800" i="1" dirty="0"/>
              <a:t>competing hypotheses, the one with the fewest assumptions should be selected</a:t>
            </a:r>
            <a:r>
              <a:rPr lang="en-US" sz="1800" i="1" dirty="0" smtClean="0"/>
              <a:t>.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 smtClean="0">
                <a:ea typeface="+mn-ea"/>
                <a:cs typeface="+mn-cs"/>
              </a:rPr>
              <a:t>Confirmation Bias</a:t>
            </a:r>
            <a:r>
              <a:rPr lang="en-US" sz="1800" dirty="0" smtClean="0">
                <a:ea typeface="+mn-ea"/>
                <a:cs typeface="+mn-cs"/>
              </a:rPr>
              <a:t> - </a:t>
            </a:r>
            <a:r>
              <a:rPr lang="en-US" sz="1800" i="1" dirty="0" smtClean="0">
                <a:ea typeface="+mn-ea"/>
                <a:cs typeface="+mn-cs"/>
              </a:rPr>
              <a:t>T</a:t>
            </a:r>
            <a:r>
              <a:rPr lang="en-US" sz="1800" i="1" dirty="0" smtClean="0"/>
              <a:t>endency </a:t>
            </a:r>
            <a:r>
              <a:rPr lang="en-US" sz="1800" i="1" dirty="0"/>
              <a:t>to search for or interpret information in a way that confirms one's </a:t>
            </a:r>
            <a:r>
              <a:rPr lang="en-US" sz="1800" i="1" dirty="0" smtClean="0"/>
              <a:t>preconceptions</a:t>
            </a:r>
            <a:r>
              <a:rPr lang="en-US" sz="1800" i="1" dirty="0" smtClean="0">
                <a:ea typeface="+mn-ea"/>
                <a:cs typeface="+mn-cs"/>
              </a:rPr>
              <a:t>.   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ea typeface="+mn-ea"/>
                <a:cs typeface="+mn-cs"/>
              </a:rPr>
              <a:t>To try to avoid confirmation bias, one can apply statistical modeling techniques such as F-tests,</a:t>
            </a:r>
            <a:r>
              <a:rPr lang="en-US" sz="1800" dirty="0">
                <a:ea typeface="+mn-ea"/>
                <a:cs typeface="+mn-cs"/>
              </a:rPr>
              <a:t> </a:t>
            </a:r>
            <a:r>
              <a:rPr lang="en-US" sz="1800" dirty="0" smtClean="0">
                <a:ea typeface="+mn-ea"/>
                <a:cs typeface="+mn-cs"/>
              </a:rPr>
              <a:t>AIC, Stepwise Regression, etc. to determine the function to fit a given set of data.</a:t>
            </a:r>
          </a:p>
          <a:p>
            <a:pPr lvl="1"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srgbClr val="0000FF"/>
                </a:solidFill>
                <a:ea typeface="+mn-ea"/>
              </a:rPr>
              <a:t>R based Stepwise Regression Code Posted Along With Example Data Sets</a:t>
            </a:r>
          </a:p>
          <a:p>
            <a:pPr lvl="1"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srgbClr val="0000FF"/>
                </a:solidFill>
                <a:ea typeface="+mn-ea"/>
                <a:hlinkClick r:id="rId2"/>
              </a:rPr>
              <a:t>http://jeffersonlab.github.io/model-selection/</a:t>
            </a:r>
            <a:endParaRPr lang="en-US" sz="1800" dirty="0" smtClean="0">
              <a:solidFill>
                <a:srgbClr val="0000FF"/>
              </a:solidFill>
              <a:ea typeface="+mn-ea"/>
            </a:endParaRP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ea typeface="+mn-ea"/>
                <a:cs typeface="+mn-cs"/>
              </a:rPr>
              <a:t>With these kinds of techniques, electron scattering data produces a proton radius consistent with the </a:t>
            </a:r>
            <a:r>
              <a:rPr lang="en-US" sz="1800" dirty="0" err="1" smtClean="0">
                <a:ea typeface="+mn-ea"/>
                <a:cs typeface="+mn-cs"/>
              </a:rPr>
              <a:t>Muonic</a:t>
            </a:r>
            <a:r>
              <a:rPr lang="en-US" sz="1800" dirty="0" smtClean="0">
                <a:ea typeface="+mn-ea"/>
                <a:cs typeface="+mn-cs"/>
              </a:rPr>
              <a:t> hydrogen data (0.84 fm)</a:t>
            </a:r>
          </a:p>
          <a:p>
            <a:pPr lvl="1"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400" dirty="0" smtClean="0">
                <a:ea typeface="+mn-ea"/>
                <a:cs typeface="+mn-cs"/>
              </a:rPr>
              <a:t>Higinbotham et al., Phys. Rev. C </a:t>
            </a:r>
            <a:r>
              <a:rPr lang="en-US" sz="1400" b="1" dirty="0" smtClean="0">
                <a:ea typeface="+mn-ea"/>
                <a:cs typeface="+mn-cs"/>
              </a:rPr>
              <a:t>93</a:t>
            </a:r>
            <a:r>
              <a:rPr lang="en-US" sz="1400" dirty="0" smtClean="0">
                <a:ea typeface="+mn-ea"/>
                <a:cs typeface="+mn-cs"/>
              </a:rPr>
              <a:t> (2016) </a:t>
            </a:r>
            <a:r>
              <a:rPr lang="is-IS" sz="1400" dirty="0" smtClean="0"/>
              <a:t>055207</a:t>
            </a:r>
          </a:p>
          <a:p>
            <a:pPr lvl="1"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is-IS" sz="1400" dirty="0" smtClean="0">
                <a:ea typeface="+mn-ea"/>
                <a:cs typeface="+mn-cs"/>
              </a:rPr>
              <a:t>Griffioen, Carlson, and Maddox, Phys. Rev </a:t>
            </a:r>
            <a:r>
              <a:rPr lang="en-US" sz="1400" dirty="0" smtClean="0"/>
              <a:t>C</a:t>
            </a:r>
            <a:r>
              <a:rPr lang="en-US" sz="1400" b="1" dirty="0" smtClean="0"/>
              <a:t> 93</a:t>
            </a:r>
            <a:r>
              <a:rPr lang="en-US" sz="1400" dirty="0" smtClean="0"/>
              <a:t> </a:t>
            </a:r>
            <a:r>
              <a:rPr lang="en-US" sz="1400" dirty="0"/>
              <a:t>(2016) </a:t>
            </a:r>
            <a:r>
              <a:rPr lang="en-US" sz="1400" dirty="0" smtClean="0"/>
              <a:t>065207</a:t>
            </a:r>
            <a:r>
              <a:rPr lang="is-IS" sz="1400" dirty="0" smtClean="0">
                <a:ea typeface="+mn-ea"/>
                <a:cs typeface="+mn-cs"/>
              </a:rPr>
              <a:t> .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b="1" dirty="0" smtClean="0">
                <a:ea typeface="+mn-ea"/>
                <a:cs typeface="+mn-cs"/>
              </a:rPr>
              <a:t>Codes Such As R Provide An Amazing Open Source Statistical Toolbox!  </a:t>
            </a:r>
          </a:p>
          <a:p>
            <a:pPr algn="just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ea typeface="+mn-ea"/>
              </a:rPr>
              <a:t>Lots of new proton results coming, including new PRad (Hall B</a:t>
            </a:r>
            <a:r>
              <a:rPr lang="en-US" sz="1800" dirty="0" smtClean="0">
                <a:ea typeface="+mn-ea"/>
              </a:rPr>
              <a:t>), MUSE, </a:t>
            </a:r>
            <a:r>
              <a:rPr lang="en-US" sz="1800" dirty="0" smtClean="0">
                <a:ea typeface="+mn-ea"/>
              </a:rPr>
              <a:t>as well as </a:t>
            </a:r>
            <a:r>
              <a:rPr lang="en-US" sz="1800" dirty="0" smtClean="0">
                <a:ea typeface="+mn-ea"/>
              </a:rPr>
              <a:t>many new </a:t>
            </a:r>
            <a:r>
              <a:rPr lang="en-US" sz="1800" dirty="0" smtClean="0">
                <a:ea typeface="+mn-ea"/>
              </a:rPr>
              <a:t>Hydrogen Lamb shift measurements</a:t>
            </a:r>
            <a:r>
              <a:rPr lang="en-US" sz="1800" dirty="0">
                <a:ea typeface="+mn-ea"/>
              </a:rPr>
              <a:t> </a:t>
            </a:r>
            <a:r>
              <a:rPr lang="en-US" sz="1800" dirty="0" smtClean="0">
                <a:ea typeface="+mn-ea"/>
              </a:rPr>
              <a:t>and perhaps a new Rydberg </a:t>
            </a:r>
            <a:r>
              <a:rPr lang="en-US" sz="1800" dirty="0" smtClean="0">
                <a:ea typeface="+mn-ea"/>
              </a:rPr>
              <a:t>constant!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endParaRPr lang="en-US" sz="1800" dirty="0" smtClean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075"/>
            <a:ext cx="8229600" cy="396875"/>
          </a:xfrm>
        </p:spPr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1974"/>
            <a:ext cx="9144000" cy="5656926"/>
          </a:xfrm>
        </p:spPr>
        <p:txBody>
          <a:bodyPr/>
          <a:lstStyle/>
          <a:p>
            <a:r>
              <a:rPr lang="en-US" sz="2400" dirty="0" smtClean="0"/>
              <a:t>Particle </a:t>
            </a:r>
            <a:r>
              <a:rPr lang="en-US" sz="2400" dirty="0"/>
              <a:t>Data Handbook – Statistics Section</a:t>
            </a:r>
          </a:p>
          <a:p>
            <a:pPr lvl="1"/>
            <a:r>
              <a:rPr lang="en-US" sz="2000" i="1" dirty="0">
                <a:hlinkClick r:id="rId2"/>
              </a:rPr>
              <a:t>http://pdg.lbl.gov/2015/reviews/rpp2015-rev-statistics.pdf</a:t>
            </a:r>
            <a:r>
              <a:rPr lang="en-US" sz="2000" i="1" dirty="0"/>
              <a:t> </a:t>
            </a:r>
            <a:endParaRPr lang="en-US" sz="2000" i="1" dirty="0" smtClean="0"/>
          </a:p>
          <a:p>
            <a:r>
              <a:rPr lang="en-US" sz="2400" dirty="0"/>
              <a:t>The Interpretation of Errors – Fredrick </a:t>
            </a:r>
            <a:r>
              <a:rPr lang="en-US" sz="2400" dirty="0" smtClean="0"/>
              <a:t>James</a:t>
            </a:r>
          </a:p>
          <a:p>
            <a:pPr lvl="1"/>
            <a:r>
              <a:rPr lang="en-US" sz="2000" i="1" dirty="0" smtClean="0">
                <a:hlinkClick r:id="rId3"/>
              </a:rPr>
              <a:t>http</a:t>
            </a:r>
            <a:r>
              <a:rPr lang="en-US" sz="2000" i="1" dirty="0">
                <a:hlinkClick r:id="rId3"/>
              </a:rPr>
              <a:t>://seal.cern.ch/documents/</a:t>
            </a:r>
            <a:r>
              <a:rPr lang="en-US" sz="2000" b="1" i="1" dirty="0">
                <a:hlinkClick r:id="rId3"/>
              </a:rPr>
              <a:t>minuit</a:t>
            </a:r>
            <a:r>
              <a:rPr lang="en-US" sz="2000" i="1" dirty="0">
                <a:hlinkClick r:id="rId3"/>
              </a:rPr>
              <a:t>/</a:t>
            </a:r>
            <a:r>
              <a:rPr lang="en-US" sz="2000" i="1" dirty="0" smtClean="0">
                <a:hlinkClick r:id="rId3"/>
              </a:rPr>
              <a:t>mn</a:t>
            </a:r>
            <a:r>
              <a:rPr lang="en-US" sz="2000" b="1" i="1" dirty="0" smtClean="0">
                <a:hlinkClick r:id="rId3"/>
              </a:rPr>
              <a:t>error</a:t>
            </a:r>
            <a:r>
              <a:rPr lang="en-US" sz="2000" i="1" dirty="0" smtClean="0">
                <a:hlinkClick r:id="rId3"/>
              </a:rPr>
              <a:t>.pdf</a:t>
            </a:r>
            <a:endParaRPr lang="en-US" sz="2000" dirty="0" smtClean="0"/>
          </a:p>
          <a:p>
            <a:r>
              <a:rPr lang="en-US" sz="2400" dirty="0" smtClean="0"/>
              <a:t>Data Analysis Textbooks</a:t>
            </a:r>
          </a:p>
          <a:p>
            <a:pPr lvl="1"/>
            <a:r>
              <a:rPr lang="en-US" sz="2000" dirty="0" smtClean="0"/>
              <a:t>Data Reduction and Error Analysis – Philip </a:t>
            </a:r>
            <a:r>
              <a:rPr lang="en-US" sz="2000" dirty="0" err="1" smtClean="0"/>
              <a:t>Bevington</a:t>
            </a:r>
            <a:endParaRPr lang="en-US" sz="2000" dirty="0" smtClean="0"/>
          </a:p>
          <a:p>
            <a:pPr lvl="1"/>
            <a:r>
              <a:rPr lang="en-US" sz="2000" dirty="0" smtClean="0"/>
              <a:t>Statistical Methods in Experimental Physics – Fredrick James</a:t>
            </a:r>
          </a:p>
          <a:p>
            <a:pPr lvl="1"/>
            <a:r>
              <a:rPr lang="en-US" sz="2000" dirty="0" smtClean="0"/>
              <a:t>Computation Methods for the Physical Science –  Simon </a:t>
            </a:r>
            <a:r>
              <a:rPr lang="en-US" sz="2000" dirty="0" err="1" smtClean="0"/>
              <a:t>Širca</a:t>
            </a:r>
            <a:endParaRPr lang="en-US" sz="2000" dirty="0" smtClean="0"/>
          </a:p>
          <a:p>
            <a:pPr lvl="1"/>
            <a:r>
              <a:rPr lang="en-US" sz="2000" dirty="0" smtClean="0"/>
              <a:t>Probability of Physics – Simon </a:t>
            </a:r>
            <a:r>
              <a:rPr lang="en-US" sz="2000" dirty="0" err="1" smtClean="0"/>
              <a:t>Širca</a:t>
            </a:r>
            <a:endParaRPr lang="en-US" sz="2000" dirty="0" smtClean="0"/>
          </a:p>
          <a:p>
            <a:r>
              <a:rPr lang="en-US" sz="2400" dirty="0" smtClean="0"/>
              <a:t>R Programing Language</a:t>
            </a:r>
          </a:p>
          <a:p>
            <a:pPr lvl="1"/>
            <a:r>
              <a:rPr lang="en-US" sz="2000" dirty="0">
                <a:hlinkClick r:id="rId4"/>
              </a:rPr>
              <a:t>https://www.r-project.org</a:t>
            </a:r>
            <a:r>
              <a:rPr lang="en-US" sz="2000" dirty="0" smtClean="0">
                <a:hlinkClick r:id="rId4"/>
              </a:rPr>
              <a:t>/</a:t>
            </a:r>
            <a:r>
              <a:rPr lang="en-US" sz="2000" dirty="0" smtClean="0"/>
              <a:t> </a:t>
            </a:r>
          </a:p>
          <a:p>
            <a:r>
              <a:rPr lang="en-US" sz="2400" b="1" dirty="0" smtClean="0"/>
              <a:t>Estimation</a:t>
            </a:r>
          </a:p>
          <a:p>
            <a:pPr lvl="1"/>
            <a:r>
              <a:rPr lang="en-US" sz="1600" dirty="0"/>
              <a:t> </a:t>
            </a:r>
            <a:r>
              <a:rPr lang="en-US" sz="2000" dirty="0"/>
              <a:t>Street-Fighting </a:t>
            </a:r>
            <a:r>
              <a:rPr lang="en-US" sz="2000" dirty="0" smtClean="0"/>
              <a:t>Mathematics – </a:t>
            </a:r>
            <a:r>
              <a:rPr lang="en-US" sz="2000" dirty="0" err="1" smtClean="0"/>
              <a:t>Sanjoy</a:t>
            </a:r>
            <a:r>
              <a:rPr lang="en-US" sz="2000" dirty="0" smtClean="0"/>
              <a:t> </a:t>
            </a:r>
            <a:r>
              <a:rPr lang="en-US" sz="2000" dirty="0" err="1" smtClean="0"/>
              <a:t>Mahajan</a:t>
            </a:r>
            <a:endParaRPr lang="en-US" sz="2000" dirty="0" smtClean="0"/>
          </a:p>
          <a:p>
            <a:pPr lvl="1"/>
            <a:r>
              <a:rPr lang="en-US" sz="2000" dirty="0" err="1" smtClean="0"/>
              <a:t>Guesstimation</a:t>
            </a:r>
            <a:r>
              <a:rPr lang="en-US" sz="2000" dirty="0" smtClean="0"/>
              <a:t> – Larry Weinstein </a:t>
            </a:r>
          </a:p>
          <a:p>
            <a:pPr lvl="1"/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170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xfrm>
            <a:off x="4501526" y="6661547"/>
            <a:ext cx="149877" cy="2108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7058"/>
          </a:xfrm>
          <a:prstGeom prst="rect">
            <a:avLst/>
          </a:prstGeom>
        </p:spPr>
        <p:txBody>
          <a:bodyPr/>
          <a:lstStyle>
            <a:lvl1pPr>
              <a:defRPr sz="4900"/>
            </a:lvl1pPr>
          </a:lstStyle>
          <a:p>
            <a:r>
              <a:rPr lang="en-US" sz="2800" dirty="0" smtClean="0">
                <a:solidFill>
                  <a:schemeClr val="tx1"/>
                </a:solidFill>
              </a:rPr>
              <a:t>Some Of The</a:t>
            </a:r>
            <a:r>
              <a:rPr sz="2800" dirty="0" smtClean="0">
                <a:solidFill>
                  <a:schemeClr val="tx1"/>
                </a:solidFill>
              </a:rPr>
              <a:t> </a:t>
            </a:r>
            <a:r>
              <a:rPr sz="2800" dirty="0">
                <a:solidFill>
                  <a:schemeClr val="tx1"/>
                </a:solidFill>
              </a:rPr>
              <a:t>Possible Explanations</a:t>
            </a:r>
          </a:p>
        </p:txBody>
      </p:sp>
      <p:sp>
        <p:nvSpPr>
          <p:cNvPr id="260" name="Shape 260"/>
          <p:cNvSpPr/>
          <p:nvPr/>
        </p:nvSpPr>
        <p:spPr>
          <a:xfrm>
            <a:off x="1799968" y="6517759"/>
            <a:ext cx="5492761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1400">
                <a:solidFill>
                  <a:srgbClr val="5C88A5"/>
                </a:solidFill>
              </a:defRPr>
            </a:lvl1pPr>
          </a:lstStyle>
          <a:p>
            <a:r>
              <a:rPr lang="en-US" dirty="0" smtClean="0"/>
              <a:t>List of possible explanations from </a:t>
            </a:r>
            <a:r>
              <a:rPr dirty="0" err="1" smtClean="0"/>
              <a:t>Franziska</a:t>
            </a:r>
            <a:r>
              <a:rPr dirty="0" smtClean="0"/>
              <a:t> </a:t>
            </a:r>
            <a:r>
              <a:rPr dirty="0"/>
              <a:t>Hagelstein, </a:t>
            </a:r>
            <a:r>
              <a:rPr dirty="0" smtClean="0"/>
              <a:t>Un</a:t>
            </a:r>
            <a:r>
              <a:rPr lang="en-US" dirty="0" smtClean="0"/>
              <a:t>iversity of </a:t>
            </a:r>
            <a:r>
              <a:rPr dirty="0" smtClean="0"/>
              <a:t>Mainz</a:t>
            </a:r>
            <a:endParaRPr dirty="0"/>
          </a:p>
        </p:txBody>
      </p:sp>
      <p:sp>
        <p:nvSpPr>
          <p:cNvPr id="261" name="Shape 261"/>
          <p:cNvSpPr/>
          <p:nvPr/>
        </p:nvSpPr>
        <p:spPr>
          <a:xfrm>
            <a:off x="190222" y="6661547"/>
            <a:ext cx="72132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1400">
                <a:solidFill>
                  <a:srgbClr val="5C88A5"/>
                </a:solidFill>
              </a:defRPr>
            </a:lvl1pPr>
          </a:lstStyle>
          <a:p>
            <a:endParaRPr dirty="0"/>
          </a:p>
        </p:txBody>
      </p:sp>
      <p:sp>
        <p:nvSpPr>
          <p:cNvPr id="262" name="Shape 262"/>
          <p:cNvSpPr/>
          <p:nvPr/>
        </p:nvSpPr>
        <p:spPr>
          <a:xfrm>
            <a:off x="2889619" y="2133371"/>
            <a:ext cx="3297646" cy="1830049"/>
          </a:xfrm>
          <a:prstGeom prst="ellipse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/>
          <a:p>
            <a:pPr>
              <a:defRPr sz="3700" b="1">
                <a:solidFill>
                  <a:srgbClr val="DEDEDE"/>
                </a:solidFill>
              </a:defRPr>
            </a:pPr>
            <a:r>
              <a:rPr sz="2800" dirty="0"/>
              <a:t>Lamb shift difference of </a:t>
            </a:r>
          </a:p>
          <a:p>
            <a:pPr>
              <a:defRPr sz="3700" b="1">
                <a:solidFill>
                  <a:srgbClr val="DEDEDE"/>
                </a:solidFill>
              </a:defRPr>
            </a:pPr>
            <a:r>
              <a:rPr sz="2800" dirty="0"/>
              <a:t>310 ± 2 μeV</a:t>
            </a:r>
          </a:p>
        </p:txBody>
      </p:sp>
      <p:sp>
        <p:nvSpPr>
          <p:cNvPr id="263" name="Shape 263"/>
          <p:cNvSpPr/>
          <p:nvPr/>
        </p:nvSpPr>
        <p:spPr>
          <a:xfrm>
            <a:off x="6733702" y="896620"/>
            <a:ext cx="2310096" cy="903128"/>
          </a:xfrm>
          <a:prstGeom prst="rect">
            <a:avLst/>
          </a:prstGeom>
          <a:solidFill>
            <a:schemeClr val="accent4">
              <a:satOff val="-13763"/>
              <a:lumOff val="11536"/>
              <a:alpha val="70473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74320" indent="-274320" algn="l" defTabSz="457200">
              <a:defRPr sz="2700"/>
            </a:lvl1pPr>
          </a:lstStyle>
          <a:p>
            <a:r>
              <a:rPr dirty="0"/>
              <a:t>eH </a:t>
            </a:r>
            <a:r>
              <a:rPr lang="en-US" dirty="0" smtClean="0"/>
              <a:t>theory</a:t>
            </a:r>
            <a:r>
              <a:rPr dirty="0" smtClean="0"/>
              <a:t> </a:t>
            </a:r>
            <a:r>
              <a:rPr dirty="0"/>
              <a:t>wrong ?</a:t>
            </a:r>
          </a:p>
        </p:txBody>
      </p:sp>
      <p:sp>
        <p:nvSpPr>
          <p:cNvPr id="264" name="Shape 264"/>
          <p:cNvSpPr/>
          <p:nvPr/>
        </p:nvSpPr>
        <p:spPr>
          <a:xfrm>
            <a:off x="190222" y="1016150"/>
            <a:ext cx="2765082" cy="903128"/>
          </a:xfrm>
          <a:prstGeom prst="rect">
            <a:avLst/>
          </a:prstGeom>
          <a:solidFill>
            <a:schemeClr val="accent3">
              <a:satOff val="-11582"/>
              <a:lumOff val="10757"/>
              <a:alpha val="70146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74320" indent="-274320" algn="l" defTabSz="457200">
              <a:defRPr sz="2700"/>
            </a:lvl1pPr>
          </a:lstStyle>
          <a:p>
            <a:r>
              <a:rPr dirty="0"/>
              <a:t>μH experiment wrong ?</a:t>
            </a:r>
          </a:p>
        </p:txBody>
      </p:sp>
      <p:sp>
        <p:nvSpPr>
          <p:cNvPr id="265" name="Shape 265"/>
          <p:cNvSpPr/>
          <p:nvPr/>
        </p:nvSpPr>
        <p:spPr>
          <a:xfrm>
            <a:off x="190222" y="4221208"/>
            <a:ext cx="3895372" cy="2149623"/>
          </a:xfrm>
          <a:prstGeom prst="rect">
            <a:avLst/>
          </a:prstGeom>
          <a:solidFill>
            <a:srgbClr val="BFD2B4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192874" indent="-192874" defTabSz="321457">
              <a:defRPr sz="2700"/>
            </a:pPr>
            <a:r>
              <a:rPr dirty="0"/>
              <a:t>μH theory wrong ?</a:t>
            </a:r>
          </a:p>
          <a:p>
            <a:pPr marL="192874" indent="-192874" defTabSz="321457">
              <a:defRPr sz="2700"/>
            </a:pPr>
            <a:r>
              <a:rPr dirty="0"/>
              <a:t>- 2γ corrections</a:t>
            </a:r>
          </a:p>
          <a:p>
            <a:pPr marL="192874" indent="-192874" defTabSz="321457">
              <a:defRPr sz="2700"/>
            </a:pPr>
            <a:r>
              <a:rPr dirty="0"/>
              <a:t>- missing QED or EW corrections</a:t>
            </a:r>
          </a:p>
          <a:p>
            <a:pPr marL="192874" indent="-192874" defTabSz="321457">
              <a:defRPr sz="2700"/>
            </a:pPr>
            <a:r>
              <a:rPr dirty="0"/>
              <a:t>- soft hadronic corrections</a:t>
            </a:r>
          </a:p>
        </p:txBody>
      </p:sp>
      <p:sp>
        <p:nvSpPr>
          <p:cNvPr id="266" name="Shape 266"/>
          <p:cNvSpPr/>
          <p:nvPr/>
        </p:nvSpPr>
        <p:spPr>
          <a:xfrm>
            <a:off x="6308597" y="3363853"/>
            <a:ext cx="2765083" cy="2980620"/>
          </a:xfrm>
          <a:prstGeom prst="rect">
            <a:avLst/>
          </a:prstGeom>
          <a:solidFill>
            <a:schemeClr val="accent5">
              <a:satOff val="-24684"/>
              <a:lumOff val="17421"/>
              <a:alpha val="69805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192874" indent="-192874" defTabSz="321457">
              <a:defRPr sz="2700"/>
            </a:pPr>
            <a:r>
              <a:rPr dirty="0"/>
              <a:t>eH experiment </a:t>
            </a:r>
          </a:p>
          <a:p>
            <a:pPr marL="192874" indent="-192874" defTabSz="321457">
              <a:defRPr sz="2700"/>
            </a:pPr>
            <a:r>
              <a:rPr dirty="0"/>
              <a:t>+ ep scattering wrong ? </a:t>
            </a:r>
          </a:p>
          <a:p>
            <a:pPr marL="192874" indent="-192874" defTabSz="321457">
              <a:defRPr sz="2700"/>
            </a:pPr>
            <a:r>
              <a:rPr dirty="0"/>
              <a:t>- R</a:t>
            </a:r>
            <a:r>
              <a:rPr baseline="-5999" dirty="0"/>
              <a:t>∞</a:t>
            </a:r>
          </a:p>
          <a:p>
            <a:pPr marL="192874" indent="-192874" defTabSz="321457">
              <a:defRPr sz="2700"/>
            </a:pPr>
            <a:r>
              <a:rPr dirty="0"/>
              <a:t>- 2γ corrections</a:t>
            </a:r>
          </a:p>
          <a:p>
            <a:pPr marL="192874" indent="-192874" defTabSz="321457">
              <a:defRPr sz="2700"/>
            </a:pPr>
            <a:r>
              <a:rPr dirty="0"/>
              <a:t>- low-Q</a:t>
            </a:r>
            <a:r>
              <a:rPr baseline="31999" dirty="0"/>
              <a:t>2</a:t>
            </a:r>
            <a:r>
              <a:rPr dirty="0"/>
              <a:t> extrapolation</a:t>
            </a:r>
          </a:p>
        </p:txBody>
      </p:sp>
      <p:sp>
        <p:nvSpPr>
          <p:cNvPr id="267" name="Shape 267"/>
          <p:cNvSpPr/>
          <p:nvPr/>
        </p:nvSpPr>
        <p:spPr>
          <a:xfrm flipV="1">
            <a:off x="5845076" y="1945471"/>
            <a:ext cx="684377" cy="375800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3000">
                <a:solidFill>
                  <a:srgbClr val="737373"/>
                </a:solidFill>
              </a:defRPr>
            </a:pPr>
            <a:endParaRPr/>
          </a:p>
        </p:txBody>
      </p:sp>
      <p:sp>
        <p:nvSpPr>
          <p:cNvPr id="268" name="Shape 268"/>
          <p:cNvSpPr/>
          <p:nvPr/>
        </p:nvSpPr>
        <p:spPr>
          <a:xfrm flipH="1" flipV="1">
            <a:off x="2352762" y="2133371"/>
            <a:ext cx="372018" cy="372018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3000">
                <a:solidFill>
                  <a:srgbClr val="737373"/>
                </a:solidFill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 flipH="1">
            <a:off x="2152300" y="3363853"/>
            <a:ext cx="729375" cy="729375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3000">
                <a:solidFill>
                  <a:srgbClr val="737373"/>
                </a:solidFill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5588426" y="4172384"/>
            <a:ext cx="430026" cy="681779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3000">
                <a:solidFill>
                  <a:srgbClr val="737373"/>
                </a:solidFill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7394759" y="1976038"/>
            <a:ext cx="1649039" cy="1318627"/>
          </a:xfrm>
          <a:prstGeom prst="rect">
            <a:avLst/>
          </a:prstGeom>
          <a:solidFill>
            <a:schemeClr val="accent6">
              <a:hueOff val="52954"/>
              <a:satOff val="-9673"/>
              <a:lumOff val="17364"/>
              <a:alpha val="70330"/>
            </a:schemeClr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274320" indent="-274320" algn="l" defTabSz="457200">
              <a:defRPr sz="2700"/>
            </a:lvl1pPr>
          </a:lstStyle>
          <a:p>
            <a:r>
              <a:rPr lang="en-US" dirty="0" smtClean="0"/>
              <a:t>    </a:t>
            </a:r>
            <a:r>
              <a:rPr dirty="0" smtClean="0"/>
              <a:t>B</a:t>
            </a:r>
            <a:r>
              <a:rPr lang="en-US" dirty="0" smtClean="0"/>
              <a:t>eyond Standard Model</a:t>
            </a:r>
            <a:endParaRPr dirty="0"/>
          </a:p>
        </p:txBody>
      </p:sp>
      <p:sp>
        <p:nvSpPr>
          <p:cNvPr id="273" name="Shape 273"/>
          <p:cNvSpPr/>
          <p:nvPr/>
        </p:nvSpPr>
        <p:spPr>
          <a:xfrm>
            <a:off x="6348701" y="2804364"/>
            <a:ext cx="863258" cy="1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>
              <a:defRPr sz="3000">
                <a:solidFill>
                  <a:srgbClr val="737373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476867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5"/>
            <a:ext cx="8229600" cy="6506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Proton Radius vs. Time</a:t>
            </a:r>
            <a:endParaRPr lang="en-US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55" y="1191201"/>
            <a:ext cx="6696895" cy="5170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1143" y="808639"/>
            <a:ext cx="428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Punjabi et al., Eur. Phys. J. </a:t>
            </a:r>
            <a:r>
              <a:rPr lang="en-US" b="1" dirty="0" smtClean="0"/>
              <a:t>A51</a:t>
            </a:r>
            <a:r>
              <a:rPr lang="en-US" dirty="0" smtClean="0"/>
              <a:t> (2015) 79.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7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5"/>
            <a:ext cx="8229600" cy="6506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And Ever Changing Fit Functions</a:t>
            </a:r>
            <a:endParaRPr lang="en-US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55" y="1175326"/>
            <a:ext cx="6696895" cy="5170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1143" y="808639"/>
            <a:ext cx="428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Punjabi et al., Eur. Phys. J</a:t>
            </a:r>
            <a:r>
              <a:rPr lang="en-US" b="1" dirty="0" smtClean="0"/>
              <a:t>. A51 </a:t>
            </a:r>
            <a:r>
              <a:rPr lang="en-US" dirty="0" smtClean="0"/>
              <a:t>(2015) 79.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31143" y="2132735"/>
            <a:ext cx="180573" cy="23843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90990" y="5032295"/>
            <a:ext cx="180573" cy="11109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3543" y="2285135"/>
            <a:ext cx="180573" cy="23843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3351" y="1597330"/>
            <a:ext cx="180573" cy="14340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3351" y="5044277"/>
            <a:ext cx="180573" cy="11109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39344" y="2004708"/>
            <a:ext cx="180573" cy="12303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15384" y="5032295"/>
            <a:ext cx="180573" cy="1192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84053" y="3461675"/>
            <a:ext cx="2010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Dispersion Relations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And C.F. fits</a:t>
            </a:r>
          </a:p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 (large magnetic radius)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7640" y="2915744"/>
            <a:ext cx="738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Muonic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68184" y="2915744"/>
            <a:ext cx="738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Muonic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33821" y="4440996"/>
            <a:ext cx="3333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     G</a:t>
            </a:r>
            <a:r>
              <a:rPr lang="en-US" sz="1400" baseline="-25000" dirty="0" smtClean="0">
                <a:solidFill>
                  <a:srgbClr val="000090"/>
                </a:solidFill>
              </a:rPr>
              <a:t>E</a:t>
            </a:r>
            <a:r>
              <a:rPr lang="en-US" sz="1400" dirty="0" smtClean="0">
                <a:solidFill>
                  <a:srgbClr val="000090"/>
                </a:solidFill>
              </a:rPr>
              <a:t> Linear (&lt;1fm</a:t>
            </a:r>
            <a:r>
              <a:rPr lang="en-US" sz="1400" baseline="30000" dirty="0" smtClean="0">
                <a:solidFill>
                  <a:srgbClr val="000090"/>
                </a:solidFill>
              </a:rPr>
              <a:t>-2</a:t>
            </a:r>
            <a:r>
              <a:rPr lang="en-US" sz="1400" dirty="0" smtClean="0">
                <a:solidFill>
                  <a:srgbClr val="000090"/>
                </a:solidFill>
              </a:rPr>
              <a:t>) &amp; Quadratic (&lt; 3 fm</a:t>
            </a:r>
            <a:r>
              <a:rPr lang="en-US" sz="1400" baseline="30000" dirty="0" smtClean="0">
                <a:solidFill>
                  <a:srgbClr val="000090"/>
                </a:solidFill>
              </a:rPr>
              <a:t>-2</a:t>
            </a:r>
            <a:r>
              <a:rPr lang="en-US" sz="1400" dirty="0" smtClean="0">
                <a:solidFill>
                  <a:srgbClr val="000090"/>
                </a:solidFill>
              </a:rPr>
              <a:t>)</a:t>
            </a:r>
            <a:endParaRPr lang="en-US" sz="1400" baseline="30000" dirty="0" smtClean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3430" y="4049910"/>
            <a:ext cx="3273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G</a:t>
            </a:r>
            <a:r>
              <a:rPr lang="en-US" sz="1400" baseline="-25000" dirty="0" smtClean="0">
                <a:solidFill>
                  <a:srgbClr val="000090"/>
                </a:solidFill>
              </a:rPr>
              <a:t>E</a:t>
            </a:r>
            <a:r>
              <a:rPr lang="en-US" sz="1400" dirty="0" smtClean="0">
                <a:solidFill>
                  <a:srgbClr val="000090"/>
                </a:solidFill>
              </a:rPr>
              <a:t> Linear (&lt; 1 fm</a:t>
            </a:r>
            <a:r>
              <a:rPr lang="en-US" sz="1400" baseline="30000" dirty="0" smtClean="0">
                <a:solidFill>
                  <a:srgbClr val="000090"/>
                </a:solidFill>
              </a:rPr>
              <a:t>-2</a:t>
            </a:r>
            <a:r>
              <a:rPr lang="en-US" sz="1400" dirty="0" smtClean="0">
                <a:solidFill>
                  <a:srgbClr val="000090"/>
                </a:solidFill>
              </a:rPr>
              <a:t>), Proton, &amp; Systematics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7430" y="2767761"/>
            <a:ext cx="1622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G</a:t>
            </a:r>
            <a:r>
              <a:rPr lang="en-US" sz="1400" baseline="-25000" dirty="0" smtClean="0">
                <a:solidFill>
                  <a:srgbClr val="000090"/>
                </a:solidFill>
              </a:rPr>
              <a:t>E</a:t>
            </a:r>
            <a:r>
              <a:rPr lang="en-US" sz="1400" dirty="0" smtClean="0">
                <a:solidFill>
                  <a:srgbClr val="000090"/>
                </a:solidFill>
              </a:rPr>
              <a:t> Linear ( &lt; 1 fm</a:t>
            </a:r>
            <a:r>
              <a:rPr lang="en-US" sz="1400" baseline="30000" dirty="0" smtClean="0">
                <a:solidFill>
                  <a:srgbClr val="000090"/>
                </a:solidFill>
              </a:rPr>
              <a:t>-2</a:t>
            </a:r>
            <a:r>
              <a:rPr lang="en-US" sz="1400" dirty="0" smtClean="0">
                <a:solidFill>
                  <a:srgbClr val="000090"/>
                </a:solidFill>
              </a:rPr>
              <a:t>)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4910" y="2177297"/>
            <a:ext cx="2000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G</a:t>
            </a:r>
            <a:r>
              <a:rPr lang="en-US" sz="1400" baseline="-25000" dirty="0">
                <a:solidFill>
                  <a:srgbClr val="000090"/>
                </a:solidFill>
              </a:rPr>
              <a:t>E</a:t>
            </a:r>
            <a:r>
              <a:rPr lang="en-US" sz="1400" dirty="0" smtClean="0">
                <a:solidFill>
                  <a:srgbClr val="000090"/>
                </a:solidFill>
              </a:rPr>
              <a:t> Quadratic ( 1.4 &lt; fm</a:t>
            </a:r>
            <a:r>
              <a:rPr lang="en-US" sz="1400" baseline="30000" dirty="0" smtClean="0">
                <a:solidFill>
                  <a:srgbClr val="000090"/>
                </a:solidFill>
              </a:rPr>
              <a:t>-2</a:t>
            </a:r>
            <a:r>
              <a:rPr lang="en-US" sz="1400" dirty="0" smtClean="0">
                <a:solidFill>
                  <a:srgbClr val="000090"/>
                </a:solidFill>
              </a:rPr>
              <a:t>)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7900" y="1412325"/>
            <a:ext cx="3497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C.F. and Cross Section Corrections ( 4 &lt; fm</a:t>
            </a:r>
            <a:r>
              <a:rPr lang="en-US" sz="1400" baseline="30000" dirty="0" smtClean="0">
                <a:solidFill>
                  <a:srgbClr val="000090"/>
                </a:solidFill>
              </a:rPr>
              <a:t>-2</a:t>
            </a:r>
            <a:r>
              <a:rPr lang="en-US" sz="1400" dirty="0" smtClean="0">
                <a:solidFill>
                  <a:srgbClr val="000090"/>
                </a:solidFill>
              </a:rPr>
              <a:t> )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7880" y="1832024"/>
            <a:ext cx="2781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Spline &amp; 10</a:t>
            </a:r>
            <a:r>
              <a:rPr lang="en-US" sz="1400" baseline="30000" dirty="0" smtClean="0">
                <a:solidFill>
                  <a:srgbClr val="000090"/>
                </a:solidFill>
              </a:rPr>
              <a:t>th</a:t>
            </a:r>
            <a:r>
              <a:rPr lang="en-US" sz="1400" dirty="0" smtClean="0">
                <a:solidFill>
                  <a:srgbClr val="000090"/>
                </a:solidFill>
              </a:rPr>
              <a:t> Order Poly (25 &lt; fm</a:t>
            </a:r>
            <a:r>
              <a:rPr lang="en-US" sz="1400" baseline="30000" dirty="0" smtClean="0">
                <a:solidFill>
                  <a:srgbClr val="000090"/>
                </a:solidFill>
              </a:rPr>
              <a:t>-2</a:t>
            </a:r>
            <a:r>
              <a:rPr lang="en-US" sz="1400" dirty="0" smtClean="0">
                <a:solidFill>
                  <a:srgbClr val="000090"/>
                </a:solidFill>
              </a:rPr>
              <a:t>)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14145" y="2588038"/>
            <a:ext cx="1833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Asymmetry (8-18 fm</a:t>
            </a:r>
            <a:r>
              <a:rPr lang="en-US" sz="1400" baseline="30000" dirty="0" smtClean="0">
                <a:solidFill>
                  <a:srgbClr val="000090"/>
                </a:solidFill>
              </a:rPr>
              <a:t>-2</a:t>
            </a:r>
            <a:r>
              <a:rPr lang="en-US" sz="1400" dirty="0" smtClean="0">
                <a:solidFill>
                  <a:srgbClr val="000090"/>
                </a:solidFill>
              </a:rPr>
              <a:t>)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23882" y="2480193"/>
            <a:ext cx="2528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Dominated by Atomic Hydrogen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6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</a:t>
            </a:r>
            <a:r>
              <a:rPr lang="en-US" dirty="0" smtClean="0"/>
              <a:t>to know about fitting?!   </a:t>
            </a:r>
            <a:endParaRPr lang="en-US" dirty="0"/>
          </a:p>
        </p:txBody>
      </p:sp>
      <p:pic>
        <p:nvPicPr>
          <p:cNvPr id="5" name="Picture 4" descr="chi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2" y="797796"/>
            <a:ext cx="8963152" cy="223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" y="3031460"/>
            <a:ext cx="9122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Just fit until you get χ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/ </a:t>
            </a:r>
            <a:r>
              <a:rPr lang="en-US" sz="2800" dirty="0" err="1" smtClean="0"/>
              <a:t>ν</a:t>
            </a:r>
            <a:r>
              <a:rPr lang="en-US" sz="2800" dirty="0" smtClean="0"/>
              <a:t> = 1 and your good?   Right</a:t>
            </a:r>
            <a:r>
              <a:rPr lang="is-IS" sz="2800" dirty="0" smtClean="0"/>
              <a:t>…. ?!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505059"/>
            <a:ext cx="912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What if the weights (sigma’s) are underestimated or overestimated?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What if I have the wrong model?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What if the data aren’t normally distributed?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What if average </a:t>
            </a:r>
            <a:r>
              <a:rPr lang="en-US" b="1" dirty="0" smtClean="0">
                <a:solidFill>
                  <a:srgbClr val="0000FF"/>
                </a:solidFill>
              </a:rPr>
              <a:t>reduced </a:t>
            </a:r>
            <a:r>
              <a:rPr lang="en-US" dirty="0" smtClean="0">
                <a:solidFill>
                  <a:srgbClr val="0000FF"/>
                </a:solidFill>
              </a:rPr>
              <a:t>χ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 is good, but one over-fits one area and under-fits another!!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( It is not trivial and just getting a reduced χ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~ 1 does not mean you have a good </a:t>
            </a:r>
            <a:r>
              <a:rPr lang="en-US" dirty="0" smtClean="0">
                <a:solidFill>
                  <a:srgbClr val="0000FF"/>
                </a:solidFill>
              </a:rPr>
              <a:t>result! 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" y="3529024"/>
            <a:ext cx="910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(where </a:t>
            </a:r>
            <a:r>
              <a:rPr lang="en-US" dirty="0" err="1" smtClean="0"/>
              <a:t>ν</a:t>
            </a:r>
            <a:r>
              <a:rPr lang="en-US" dirty="0" smtClean="0"/>
              <a:t> is the degrees of freedom in the fit)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336" y="3963749"/>
            <a:ext cx="9101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What could possibly go wrong?!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7391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100495</TotalTime>
  <Words>4306</Words>
  <Application>Microsoft Macintosh PowerPoint</Application>
  <PresentationFormat>On-screen Show (4:3)</PresentationFormat>
  <Paragraphs>403</Paragraphs>
  <Slides>54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JLabPowerpointMain</vt:lpstr>
      <vt:lpstr>1_JLabPowerpointMain</vt:lpstr>
      <vt:lpstr>Equation</vt:lpstr>
      <vt:lpstr>The Proton Radius Puzzle  - or as I like to call it –  The 51 Parameter Covfefe</vt:lpstr>
      <vt:lpstr>All Models Are Wrong</vt:lpstr>
      <vt:lpstr>The Five Parameter Elephant</vt:lpstr>
      <vt:lpstr>Occam's Razor </vt:lpstr>
      <vt:lpstr>Muonic Hydrogen Data</vt:lpstr>
      <vt:lpstr>Some Of The Possible Explanations</vt:lpstr>
      <vt:lpstr>Proton Radius vs. Time</vt:lpstr>
      <vt:lpstr>And Ever Changing Fit Functions</vt:lpstr>
      <vt:lpstr>What’s to know about fitting?!   </vt:lpstr>
      <vt:lpstr>XFCD “My Hobby: Extrapolating”</vt:lpstr>
      <vt:lpstr>Robust Linear Regression</vt:lpstr>
      <vt:lpstr>How do we make the electron scattering measurements?</vt:lpstr>
      <vt:lpstr>Jefferson Lab Hall A Left Spectrometer </vt:lpstr>
      <vt:lpstr>Electron Scattering Charge Radii from Nuclei</vt:lpstr>
      <vt:lpstr>Determining the Charge Radius of Carbon</vt:lpstr>
      <vt:lpstr>Charge Radius of the Proton</vt:lpstr>
      <vt:lpstr>Elastic Electron Scattering</vt:lpstr>
      <vt:lpstr>GE and GM Contributions To The Cross Section </vt:lpstr>
      <vt:lpstr>Measurement Is Often A Goldilocks Problem</vt:lpstr>
      <vt:lpstr>Hook’s Law </vt:lpstr>
      <vt:lpstr>What is just right for the proton?!</vt:lpstr>
      <vt:lpstr>Extrapolate The Slope of GE Using Low Q2 Data </vt:lpstr>
      <vt:lpstr>Warning: Danger of Confirmation Bias</vt:lpstr>
      <vt:lpstr>Test of Additional Term</vt:lpstr>
      <vt:lpstr>Logic of The Test of Adding A Term</vt:lpstr>
      <vt:lpstr>Real World Example</vt:lpstr>
      <vt:lpstr>Plotting Published Results &amp; Standard Functions</vt:lpstr>
      <vt:lpstr>Bias vs. Variance</vt:lpstr>
      <vt:lpstr>The Bias-Variance Trade-Off</vt:lpstr>
      <vt:lpstr>The Bias-Variance Trade-off</vt:lpstr>
      <vt:lpstr>Mainz 2014 GE Rosenbluth Data</vt:lpstr>
      <vt:lpstr>Fixed Radius Fits</vt:lpstr>
      <vt:lpstr>Minimum Chi2 Minimum = ZERO</vt:lpstr>
      <vt:lpstr>Padé Approximant &amp; Continued Fractions</vt:lpstr>
      <vt:lpstr>Maclaurin, Padé Approximant &amp; Dipole Fits</vt:lpstr>
      <vt:lpstr>William &amp; Mary Analysis</vt:lpstr>
      <vt:lpstr>ChPT Inspired Analysis</vt:lpstr>
      <vt:lpstr>Beyond Simple Fitting: Stepwise Regression </vt:lpstr>
      <vt:lpstr>Stepwise Regression of GE from 2014 Data</vt:lpstr>
      <vt:lpstr>But these values are too small!</vt:lpstr>
      <vt:lpstr>Mainz 2014 1422 Data Points Plotted vs. Q2 </vt:lpstr>
      <vt:lpstr>Mainz 2014 GE &amp; GM (Blue Band)</vt:lpstr>
      <vt:lpstr>Bernauer et al.’s  Large Proton Radius Comes From A 51 Parameter Covfefe Regression!</vt:lpstr>
      <vt:lpstr>Proton Radius vs. Order of Polynomial Fits  </vt:lpstr>
      <vt:lpstr>So what the heck is going on?! (residual to the dipole functions)</vt:lpstr>
      <vt:lpstr>Classic Test: Use data not included in the fit.</vt:lpstr>
      <vt:lpstr>Simple GE vs. Complex GE</vt:lpstr>
      <vt:lpstr>But Perhaps A Better “Standard” Dipole</vt:lpstr>
      <vt:lpstr>Simple Example of a Runge Type Phenomena </vt:lpstr>
      <vt:lpstr>PRad: Hall B Proton Radius Experiment </vt:lpstr>
      <vt:lpstr>Expected Precision of PRad Data</vt:lpstr>
      <vt:lpstr>New Atomic Hydrogen Lamb Data</vt:lpstr>
      <vt:lpstr>Summary </vt:lpstr>
      <vt:lpstr>Further Reading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Douglas Higinbotham</cp:lastModifiedBy>
  <cp:revision>340</cp:revision>
  <cp:lastPrinted>2016-12-13T18:22:04Z</cp:lastPrinted>
  <dcterms:created xsi:type="dcterms:W3CDTF">2014-06-23T12:28:26Z</dcterms:created>
  <dcterms:modified xsi:type="dcterms:W3CDTF">2017-06-01T18:57:37Z</dcterms:modified>
</cp:coreProperties>
</file>