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712" r:id="rId3"/>
    <p:sldMasterId id="2147483777" r:id="rId4"/>
    <p:sldMasterId id="2147483825" r:id="rId5"/>
    <p:sldMasterId id="2147483840" r:id="rId6"/>
    <p:sldMasterId id="2147483876" r:id="rId7"/>
  </p:sldMasterIdLst>
  <p:notesMasterIdLst>
    <p:notesMasterId r:id="rId108"/>
  </p:notesMasterIdLst>
  <p:sldIdLst>
    <p:sldId id="442" r:id="rId8"/>
    <p:sldId id="597" r:id="rId9"/>
    <p:sldId id="635" r:id="rId10"/>
    <p:sldId id="636" r:id="rId11"/>
    <p:sldId id="580" r:id="rId12"/>
    <p:sldId id="1160" r:id="rId13"/>
    <p:sldId id="536" r:id="rId14"/>
    <p:sldId id="513" r:id="rId15"/>
    <p:sldId id="598" r:id="rId16"/>
    <p:sldId id="503" r:id="rId17"/>
    <p:sldId id="504" r:id="rId18"/>
    <p:sldId id="505" r:id="rId19"/>
    <p:sldId id="532" r:id="rId20"/>
    <p:sldId id="507" r:id="rId21"/>
    <p:sldId id="539" r:id="rId22"/>
    <p:sldId id="624" r:id="rId23"/>
    <p:sldId id="623" r:id="rId24"/>
    <p:sldId id="541" r:id="rId25"/>
    <p:sldId id="594" r:id="rId26"/>
    <p:sldId id="595" r:id="rId27"/>
    <p:sldId id="461" r:id="rId28"/>
    <p:sldId id="464" r:id="rId29"/>
    <p:sldId id="465" r:id="rId30"/>
    <p:sldId id="511" r:id="rId31"/>
    <p:sldId id="544" r:id="rId32"/>
    <p:sldId id="543" r:id="rId33"/>
    <p:sldId id="512" r:id="rId34"/>
    <p:sldId id="572" r:id="rId35"/>
    <p:sldId id="631" r:id="rId36"/>
    <p:sldId id="632" r:id="rId37"/>
    <p:sldId id="472" r:id="rId38"/>
    <p:sldId id="422" r:id="rId39"/>
    <p:sldId id="1162" r:id="rId40"/>
    <p:sldId id="633" r:id="rId41"/>
    <p:sldId id="547" r:id="rId42"/>
    <p:sldId id="402" r:id="rId43"/>
    <p:sldId id="436" r:id="rId44"/>
    <p:sldId id="450" r:id="rId45"/>
    <p:sldId id="642" r:id="rId46"/>
    <p:sldId id="455" r:id="rId47"/>
    <p:sldId id="601" r:id="rId48"/>
    <p:sldId id="364" r:id="rId49"/>
    <p:sldId id="590" r:id="rId50"/>
    <p:sldId id="627" r:id="rId51"/>
    <p:sldId id="579" r:id="rId52"/>
    <p:sldId id="428" r:id="rId53"/>
    <p:sldId id="564" r:id="rId54"/>
    <p:sldId id="634" r:id="rId55"/>
    <p:sldId id="448" r:id="rId56"/>
    <p:sldId id="1165" r:id="rId57"/>
    <p:sldId id="643" r:id="rId58"/>
    <p:sldId id="1158" r:id="rId59"/>
    <p:sldId id="459" r:id="rId60"/>
    <p:sldId id="1156" r:id="rId61"/>
    <p:sldId id="435" r:id="rId62"/>
    <p:sldId id="587" r:id="rId63"/>
    <p:sldId id="602" r:id="rId64"/>
    <p:sldId id="437" r:id="rId65"/>
    <p:sldId id="603" r:id="rId66"/>
    <p:sldId id="604" r:id="rId67"/>
    <p:sldId id="451" r:id="rId68"/>
    <p:sldId id="606" r:id="rId69"/>
    <p:sldId id="607" r:id="rId70"/>
    <p:sldId id="608" r:id="rId71"/>
    <p:sldId id="474" r:id="rId72"/>
    <p:sldId id="610" r:id="rId73"/>
    <p:sldId id="456" r:id="rId74"/>
    <p:sldId id="611" r:id="rId75"/>
    <p:sldId id="1154" r:id="rId76"/>
    <p:sldId id="1155" r:id="rId77"/>
    <p:sldId id="1163" r:id="rId78"/>
    <p:sldId id="1159" r:id="rId79"/>
    <p:sldId id="614" r:id="rId80"/>
    <p:sldId id="478" r:id="rId81"/>
    <p:sldId id="339" r:id="rId82"/>
    <p:sldId id="615" r:id="rId83"/>
    <p:sldId id="616" r:id="rId84"/>
    <p:sldId id="639" r:id="rId85"/>
    <p:sldId id="640" r:id="rId86"/>
    <p:sldId id="618" r:id="rId87"/>
    <p:sldId id="588" r:id="rId88"/>
    <p:sldId id="529" r:id="rId89"/>
    <p:sldId id="533" r:id="rId90"/>
    <p:sldId id="534" r:id="rId91"/>
    <p:sldId id="637" r:id="rId92"/>
    <p:sldId id="586" r:id="rId93"/>
    <p:sldId id="628" r:id="rId94"/>
    <p:sldId id="500" r:id="rId95"/>
    <p:sldId id="501" r:id="rId96"/>
    <p:sldId id="443" r:id="rId97"/>
    <p:sldId id="444" r:id="rId98"/>
    <p:sldId id="446" r:id="rId99"/>
    <p:sldId id="445" r:id="rId100"/>
    <p:sldId id="463" r:id="rId101"/>
    <p:sldId id="575" r:id="rId102"/>
    <p:sldId id="460" r:id="rId103"/>
    <p:sldId id="1166" r:id="rId104"/>
    <p:sldId id="1167" r:id="rId105"/>
    <p:sldId id="1168" r:id="rId106"/>
    <p:sldId id="1164" r:id="rId107"/>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a:srgbClr val="008000"/>
    <a:srgbClr val="CC0099"/>
    <a:srgbClr val="0099CC"/>
    <a:srgbClr val="A4FF9F"/>
    <a:srgbClr val="8DF2FD"/>
    <a:srgbClr val="FBB833"/>
    <a:srgbClr val="EDB169"/>
    <a:srgbClr val="F2C4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9" autoAdjust="0"/>
    <p:restoredTop sz="88016" autoAdjust="0"/>
  </p:normalViewPr>
  <p:slideViewPr>
    <p:cSldViewPr>
      <p:cViewPr varScale="1">
        <p:scale>
          <a:sx n="78" d="100"/>
          <a:sy n="78" d="100"/>
        </p:scale>
        <p:origin x="-1502"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slide" Target="slides/slide100.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presProps" Target="pres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5.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barChart>
        <c:barDir val="col"/>
        <c:grouping val="clustered"/>
        <c:varyColors val="0"/>
        <c:ser>
          <c:idx val="0"/>
          <c:order val="0"/>
          <c:tx>
            <c:strRef>
              <c:f>'[FY16_International_Users-4.xlsx]Chart'!$B$1</c:f>
              <c:strCache>
                <c:ptCount val="1"/>
                <c:pt idx="0">
                  <c:v># of Users</c:v>
                </c:pt>
              </c:strCache>
            </c:strRef>
          </c:tx>
          <c:spPr>
            <a:solidFill>
              <a:srgbClr val="FF0000"/>
            </a:solidFill>
          </c:spPr>
          <c:invertIfNegative val="0"/>
          <c:cat>
            <c:strRef>
              <c:f>'[FY16_International_Users-4.xlsx]Chart'!$A$2:$A$38</c:f>
              <c:strCache>
                <c:ptCount val="37"/>
                <c:pt idx="0">
                  <c:v>Argentina</c:v>
                </c:pt>
                <c:pt idx="1">
                  <c:v>Armenia</c:v>
                </c:pt>
                <c:pt idx="2">
                  <c:v>Australia</c:v>
                </c:pt>
                <c:pt idx="3">
                  <c:v>Austria</c:v>
                </c:pt>
                <c:pt idx="4">
                  <c:v>Belgium</c:v>
                </c:pt>
                <c:pt idx="5">
                  <c:v>Brazil</c:v>
                </c:pt>
                <c:pt idx="6">
                  <c:v>Bulgaria</c:v>
                </c:pt>
                <c:pt idx="7">
                  <c:v>Cameroon</c:v>
                </c:pt>
                <c:pt idx="8">
                  <c:v>Canada</c:v>
                </c:pt>
                <c:pt idx="9">
                  <c:v>Chile</c:v>
                </c:pt>
                <c:pt idx="10">
                  <c:v>China</c:v>
                </c:pt>
                <c:pt idx="11">
                  <c:v>Croatia</c:v>
                </c:pt>
                <c:pt idx="12">
                  <c:v>Cyprus</c:v>
                </c:pt>
                <c:pt idx="13">
                  <c:v>Egypt</c:v>
                </c:pt>
                <c:pt idx="14">
                  <c:v>France</c:v>
                </c:pt>
                <c:pt idx="15">
                  <c:v>Germany</c:v>
                </c:pt>
                <c:pt idx="16">
                  <c:v>Greece</c:v>
                </c:pt>
                <c:pt idx="17">
                  <c:v>India</c:v>
                </c:pt>
                <c:pt idx="18">
                  <c:v>Israel</c:v>
                </c:pt>
                <c:pt idx="19">
                  <c:v>Italy</c:v>
                </c:pt>
                <c:pt idx="20">
                  <c:v>Japan</c:v>
                </c:pt>
                <c:pt idx="21">
                  <c:v>Mexico</c:v>
                </c:pt>
                <c:pt idx="22">
                  <c:v>Poland</c:v>
                </c:pt>
                <c:pt idx="23">
                  <c:v>Russia</c:v>
                </c:pt>
                <c:pt idx="24">
                  <c:v>Saudi Arabia</c:v>
                </c:pt>
                <c:pt idx="25">
                  <c:v>Senegal</c:v>
                </c:pt>
                <c:pt idx="26">
                  <c:v>Slovenia</c:v>
                </c:pt>
                <c:pt idx="27">
                  <c:v>South Korea</c:v>
                </c:pt>
                <c:pt idx="28">
                  <c:v>Spain</c:v>
                </c:pt>
                <c:pt idx="29">
                  <c:v>Sweden</c:v>
                </c:pt>
                <c:pt idx="30">
                  <c:v>Switzerland</c:v>
                </c:pt>
                <c:pt idx="31">
                  <c:v>Taiwan</c:v>
                </c:pt>
                <c:pt idx="32">
                  <c:v>The Netherlands</c:v>
                </c:pt>
                <c:pt idx="33">
                  <c:v>Tunisia</c:v>
                </c:pt>
                <c:pt idx="34">
                  <c:v>Turkey</c:v>
                </c:pt>
                <c:pt idx="35">
                  <c:v>Ukraine</c:v>
                </c:pt>
                <c:pt idx="36">
                  <c:v>United Kingdom</c:v>
                </c:pt>
              </c:strCache>
            </c:strRef>
          </c:cat>
          <c:val>
            <c:numRef>
              <c:f>'[FY16_International_Users-4.xlsx]Chart'!$B$2:$B$38</c:f>
              <c:numCache>
                <c:formatCode>General</c:formatCode>
                <c:ptCount val="37"/>
                <c:pt idx="0">
                  <c:v>3</c:v>
                </c:pt>
                <c:pt idx="1">
                  <c:v>19</c:v>
                </c:pt>
                <c:pt idx="2">
                  <c:v>4</c:v>
                </c:pt>
                <c:pt idx="3">
                  <c:v>1</c:v>
                </c:pt>
                <c:pt idx="4">
                  <c:v>2</c:v>
                </c:pt>
                <c:pt idx="5">
                  <c:v>3</c:v>
                </c:pt>
                <c:pt idx="6">
                  <c:v>2</c:v>
                </c:pt>
                <c:pt idx="7">
                  <c:v>1</c:v>
                </c:pt>
                <c:pt idx="8">
                  <c:v>42</c:v>
                </c:pt>
                <c:pt idx="9">
                  <c:v>16</c:v>
                </c:pt>
                <c:pt idx="10">
                  <c:v>75</c:v>
                </c:pt>
                <c:pt idx="11">
                  <c:v>1</c:v>
                </c:pt>
                <c:pt idx="12">
                  <c:v>1</c:v>
                </c:pt>
                <c:pt idx="13">
                  <c:v>1</c:v>
                </c:pt>
                <c:pt idx="14">
                  <c:v>55</c:v>
                </c:pt>
                <c:pt idx="15">
                  <c:v>39</c:v>
                </c:pt>
                <c:pt idx="16">
                  <c:v>6</c:v>
                </c:pt>
                <c:pt idx="17">
                  <c:v>1</c:v>
                </c:pt>
                <c:pt idx="18">
                  <c:v>18</c:v>
                </c:pt>
                <c:pt idx="19">
                  <c:v>110</c:v>
                </c:pt>
                <c:pt idx="20">
                  <c:v>15</c:v>
                </c:pt>
                <c:pt idx="21">
                  <c:v>4</c:v>
                </c:pt>
                <c:pt idx="22">
                  <c:v>2</c:v>
                </c:pt>
                <c:pt idx="23">
                  <c:v>47</c:v>
                </c:pt>
                <c:pt idx="24">
                  <c:v>1</c:v>
                </c:pt>
                <c:pt idx="25">
                  <c:v>1</c:v>
                </c:pt>
                <c:pt idx="26">
                  <c:v>5</c:v>
                </c:pt>
                <c:pt idx="27">
                  <c:v>13</c:v>
                </c:pt>
                <c:pt idx="28">
                  <c:v>3</c:v>
                </c:pt>
                <c:pt idx="29">
                  <c:v>2</c:v>
                </c:pt>
                <c:pt idx="30">
                  <c:v>6</c:v>
                </c:pt>
                <c:pt idx="31">
                  <c:v>1</c:v>
                </c:pt>
                <c:pt idx="32">
                  <c:v>4</c:v>
                </c:pt>
                <c:pt idx="33">
                  <c:v>1</c:v>
                </c:pt>
                <c:pt idx="34">
                  <c:v>1</c:v>
                </c:pt>
                <c:pt idx="35">
                  <c:v>1</c:v>
                </c:pt>
                <c:pt idx="36">
                  <c:v>37</c:v>
                </c:pt>
              </c:numCache>
            </c:numRef>
          </c:val>
          <c:extLst xmlns:c16r2="http://schemas.microsoft.com/office/drawing/2015/06/chart">
            <c:ext xmlns:c16="http://schemas.microsoft.com/office/drawing/2014/chart" uri="{C3380CC4-5D6E-409C-BE32-E72D297353CC}">
              <c16:uniqueId val="{00000000-BF9E-4AB6-87CE-FF91FDA76E35}"/>
            </c:ext>
          </c:extLst>
        </c:ser>
        <c:dLbls>
          <c:showLegendKey val="0"/>
          <c:showVal val="0"/>
          <c:showCatName val="0"/>
          <c:showSerName val="0"/>
          <c:showPercent val="0"/>
          <c:showBubbleSize val="0"/>
        </c:dLbls>
        <c:gapWidth val="150"/>
        <c:axId val="59091584"/>
        <c:axId val="78320000"/>
      </c:barChart>
      <c:catAx>
        <c:axId val="59091584"/>
        <c:scaling>
          <c:orientation val="minMax"/>
        </c:scaling>
        <c:delete val="0"/>
        <c:axPos val="b"/>
        <c:numFmt formatCode="General" sourceLinked="0"/>
        <c:majorTickMark val="out"/>
        <c:minorTickMark val="none"/>
        <c:tickLblPos val="nextTo"/>
        <c:crossAx val="78320000"/>
        <c:crosses val="autoZero"/>
        <c:auto val="1"/>
        <c:lblAlgn val="ctr"/>
        <c:lblOffset val="100"/>
        <c:noMultiLvlLbl val="0"/>
      </c:catAx>
      <c:valAx>
        <c:axId val="78320000"/>
        <c:scaling>
          <c:orientation val="minMax"/>
        </c:scaling>
        <c:delete val="0"/>
        <c:axPos val="l"/>
        <c:majorGridlines/>
        <c:numFmt formatCode="General" sourceLinked="1"/>
        <c:majorTickMark val="out"/>
        <c:minorTickMark val="none"/>
        <c:tickLblPos val="nextTo"/>
        <c:crossAx val="59091584"/>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image" Target="../media/image18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32.wmf"/><Relationship Id="rId1" Type="http://schemas.openxmlformats.org/officeDocument/2006/relationships/image" Target="../media/image29.wmf"/><Relationship Id="rId4"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7373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7782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7373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373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7373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17724319-409C-4A4F-B2A4-B331E3AA2231}" type="slidenum">
              <a:rPr lang="en-US"/>
              <a:pPr>
                <a:defRPr/>
              </a:pPr>
              <a:t>‹#›</a:t>
            </a:fld>
            <a:endParaRPr lang="en-US"/>
          </a:p>
        </p:txBody>
      </p:sp>
    </p:spTree>
    <p:extLst>
      <p:ext uri="{BB962C8B-B14F-4D97-AF65-F5344CB8AC3E}">
        <p14:creationId xmlns:p14="http://schemas.microsoft.com/office/powerpoint/2010/main" val="35778353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7625481-2C6B-4082-831B-5B76313E5639}" type="slidenum">
              <a:rPr lang="en-US" smtClean="0">
                <a:latin typeface="Arial" pitchFamily="34" charset="0"/>
              </a:rPr>
              <a:pPr/>
              <a:t>3</a:t>
            </a:fld>
            <a:endParaRPr lang="en-U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14711" y="4344025"/>
            <a:ext cx="5028579" cy="4114488"/>
          </a:xfrm>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334404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C7D4B03-D190-4B71-8058-33F8D2816B06}" type="slidenum">
              <a:rPr lang="en-GB">
                <a:solidFill>
                  <a:prstClr val="black"/>
                </a:solidFill>
              </a:rPr>
              <a:pPr/>
              <a:t>41</a:t>
            </a:fld>
            <a:endParaRPr lang="en-GB">
              <a:solidFill>
                <a:prstClr val="black"/>
              </a:solidFill>
            </a:endParaRPr>
          </a:p>
        </p:txBody>
      </p:sp>
      <p:sp>
        <p:nvSpPr>
          <p:cNvPr id="43011" name="Text Box 1"/>
          <p:cNvSpPr txBox="1">
            <a:spLocks noChangeArrowheads="1"/>
          </p:cNvSpPr>
          <p:nvPr/>
        </p:nvSpPr>
        <p:spPr bwMode="auto">
          <a:xfrm>
            <a:off x="1168402" y="697233"/>
            <a:ext cx="4670354" cy="3482922"/>
          </a:xfrm>
          <a:prstGeom prst="rect">
            <a:avLst/>
          </a:prstGeom>
          <a:solidFill>
            <a:srgbClr val="FFFFFF"/>
          </a:solidFill>
          <a:ln w="9360">
            <a:solidFill>
              <a:srgbClr val="000000"/>
            </a:solidFill>
            <a:miter lim="800000"/>
            <a:headEnd/>
            <a:tailEnd/>
          </a:ln>
        </p:spPr>
        <p:txBody>
          <a:bodyPr wrap="none" lIns="93147" tIns="46574" rIns="93147" bIns="46574" anchor="ctr"/>
          <a:lstStyle/>
          <a:p>
            <a:endParaRPr lang="en-US" sz="1800" dirty="0">
              <a:solidFill>
                <a:prstClr val="black"/>
              </a:solidFill>
              <a:latin typeface="Calibri" pitchFamily="34" charset="0"/>
            </a:endParaRPr>
          </a:p>
        </p:txBody>
      </p:sp>
      <p:sp>
        <p:nvSpPr>
          <p:cNvPr id="43012" name="Rectangle 2"/>
          <p:cNvSpPr txBox="1">
            <a:spLocks noGrp="1" noChangeArrowheads="1"/>
          </p:cNvSpPr>
          <p:nvPr>
            <p:ph type="body"/>
          </p:nvPr>
        </p:nvSpPr>
        <p:spPr bwMode="auto">
          <a:xfrm>
            <a:off x="701040" y="4415792"/>
            <a:ext cx="5601829" cy="4176924"/>
          </a:xfrm>
          <a:noFill/>
        </p:spPr>
        <p:txBody>
          <a:bodyPr wrap="none" numCol="1" anchor="ctr" anchorCtr="0" compatLnSpc="1">
            <a:prstTxWarp prst="textNoShape">
              <a:avLst/>
            </a:prstTxWarp>
          </a:bodyPr>
          <a:lstStyle/>
          <a:p>
            <a:pPr>
              <a:spcBef>
                <a:spcPct val="0"/>
              </a:spcBef>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B2ACD818-C2F6-454D-8BBE-781E69C7152F}" type="slidenum">
              <a:rPr lang="en-US" smtClean="0">
                <a:latin typeface="Arial" pitchFamily="34" charset="0"/>
              </a:rPr>
              <a:pPr/>
              <a:t>43</a:t>
            </a:fld>
            <a:endParaRPr lang="en-US">
              <a:latin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D25241B-97A5-41F4-9890-0B26E3E88C8E}" type="slidenum">
              <a:rPr lang="en-US" smtClean="0">
                <a:latin typeface="Arial" pitchFamily="34" charset="0"/>
              </a:rPr>
              <a:pPr/>
              <a:t>46</a:t>
            </a:fld>
            <a:endParaRPr lang="en-US">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lIns="93169" tIns="46586" rIns="93169" bIns="46586"/>
          <a:lstStyle/>
          <a:p>
            <a:endParaRPr lang="nl-NL">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724319-409C-4A4F-B2A4-B331E3AA2231}" type="slidenum">
              <a:rPr lang="en-US" smtClean="0"/>
              <a:pPr>
                <a:defRPr/>
              </a:pPr>
              <a:t>51</a:t>
            </a:fld>
            <a:endParaRPr lang="en-US"/>
          </a:p>
        </p:txBody>
      </p:sp>
    </p:spTree>
    <p:extLst>
      <p:ext uri="{BB962C8B-B14F-4D97-AF65-F5344CB8AC3E}">
        <p14:creationId xmlns:p14="http://schemas.microsoft.com/office/powerpoint/2010/main" val="1247666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969315" y="8829967"/>
            <a:ext cx="3039463" cy="464820"/>
          </a:xfrm>
          <a:noFill/>
        </p:spPr>
        <p:txBody>
          <a:bodyPr lIns="90476" tIns="45243" rIns="90476" bIns="45243"/>
          <a:lstStyle>
            <a:lvl1pPr defTabSz="926830" eaLnBrk="0" hangingPunct="0">
              <a:spcBef>
                <a:spcPct val="30000"/>
              </a:spcBef>
              <a:defRPr sz="1200">
                <a:solidFill>
                  <a:schemeClr val="tx1"/>
                </a:solidFill>
                <a:latin typeface="Arial" pitchFamily="34" charset="0"/>
              </a:defRPr>
            </a:lvl1pPr>
            <a:lvl2pPr marL="756992" indent="-291151" defTabSz="926830" eaLnBrk="0" hangingPunct="0">
              <a:spcBef>
                <a:spcPct val="30000"/>
              </a:spcBef>
              <a:defRPr sz="1200">
                <a:solidFill>
                  <a:schemeClr val="tx1"/>
                </a:solidFill>
                <a:latin typeface="Arial" pitchFamily="34" charset="0"/>
              </a:defRPr>
            </a:lvl2pPr>
            <a:lvl3pPr marL="1164603" indent="-232921" defTabSz="926830" eaLnBrk="0" hangingPunct="0">
              <a:spcBef>
                <a:spcPct val="30000"/>
              </a:spcBef>
              <a:defRPr sz="1200">
                <a:solidFill>
                  <a:schemeClr val="tx1"/>
                </a:solidFill>
                <a:latin typeface="Arial" pitchFamily="34" charset="0"/>
              </a:defRPr>
            </a:lvl3pPr>
            <a:lvl4pPr marL="1630445" indent="-232921" defTabSz="926830" eaLnBrk="0" hangingPunct="0">
              <a:spcBef>
                <a:spcPct val="30000"/>
              </a:spcBef>
              <a:defRPr sz="1200">
                <a:solidFill>
                  <a:schemeClr val="tx1"/>
                </a:solidFill>
                <a:latin typeface="Arial" pitchFamily="34" charset="0"/>
              </a:defRPr>
            </a:lvl4pPr>
            <a:lvl5pPr marL="2096286" indent="-232921" defTabSz="926830" eaLnBrk="0" hangingPunct="0">
              <a:spcBef>
                <a:spcPct val="30000"/>
              </a:spcBef>
              <a:defRPr sz="1200">
                <a:solidFill>
                  <a:schemeClr val="tx1"/>
                </a:solidFill>
                <a:latin typeface="Arial" pitchFamily="34" charset="0"/>
              </a:defRPr>
            </a:lvl5pPr>
            <a:lvl6pPr marL="2562127" indent="-232921" defTabSz="926830" eaLnBrk="0" fontAlgn="base" hangingPunct="0">
              <a:spcBef>
                <a:spcPct val="30000"/>
              </a:spcBef>
              <a:spcAft>
                <a:spcPct val="0"/>
              </a:spcAft>
              <a:defRPr sz="1200">
                <a:solidFill>
                  <a:schemeClr val="tx1"/>
                </a:solidFill>
                <a:latin typeface="Arial" pitchFamily="34" charset="0"/>
              </a:defRPr>
            </a:lvl6pPr>
            <a:lvl7pPr marL="3027967" indent="-232921" defTabSz="926830" eaLnBrk="0" fontAlgn="base" hangingPunct="0">
              <a:spcBef>
                <a:spcPct val="30000"/>
              </a:spcBef>
              <a:spcAft>
                <a:spcPct val="0"/>
              </a:spcAft>
              <a:defRPr sz="1200">
                <a:solidFill>
                  <a:schemeClr val="tx1"/>
                </a:solidFill>
                <a:latin typeface="Arial" pitchFamily="34" charset="0"/>
              </a:defRPr>
            </a:lvl7pPr>
            <a:lvl8pPr marL="3493809" indent="-232921" defTabSz="926830" eaLnBrk="0" fontAlgn="base" hangingPunct="0">
              <a:spcBef>
                <a:spcPct val="30000"/>
              </a:spcBef>
              <a:spcAft>
                <a:spcPct val="0"/>
              </a:spcAft>
              <a:defRPr sz="1200">
                <a:solidFill>
                  <a:schemeClr val="tx1"/>
                </a:solidFill>
                <a:latin typeface="Arial" pitchFamily="34" charset="0"/>
              </a:defRPr>
            </a:lvl8pPr>
            <a:lvl9pPr marL="3959650" indent="-232921" defTabSz="926830"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57</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969315" y="8829967"/>
            <a:ext cx="3039463"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97" tIns="47303" rIns="94597" bIns="47303"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57</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90625" y="701675"/>
            <a:ext cx="4637088" cy="3476625"/>
          </a:xfrm>
          <a:ln/>
        </p:spPr>
      </p:sp>
      <p:sp>
        <p:nvSpPr>
          <p:cNvPr id="54277" name="Rectangle 3"/>
          <p:cNvSpPr>
            <a:spLocks noGrp="1" noChangeArrowheads="1"/>
          </p:cNvSpPr>
          <p:nvPr>
            <p:ph type="body" idx="1"/>
          </p:nvPr>
        </p:nvSpPr>
        <p:spPr>
          <a:xfrm>
            <a:off x="934720" y="4417404"/>
            <a:ext cx="5140960" cy="4181766"/>
          </a:xfrm>
          <a:noFill/>
        </p:spPr>
        <p:txBody>
          <a:bodyPr lIns="94597" tIns="47303" rIns="94597" bIns="47303"/>
          <a:lstStyle/>
          <a:p>
            <a:pPr defTabSz="1209893">
              <a:spcBef>
                <a:spcPct val="0"/>
              </a:spcBef>
            </a:pPr>
            <a:r>
              <a:rPr lang="en-US" altLang="en-US"/>
              <a:t>Note BSM not included in project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C5D57BF-9709-4F95-A032-C1177D04A7B5}" type="slidenum">
              <a:rPr lang="en-US" smtClean="0"/>
              <a:pPr>
                <a:defRPr/>
              </a:pPr>
              <a:t>58</a:t>
            </a:fld>
            <a:endParaRPr lang="en-US"/>
          </a:p>
        </p:txBody>
      </p:sp>
    </p:spTree>
    <p:extLst>
      <p:ext uri="{BB962C8B-B14F-4D97-AF65-F5344CB8AC3E}">
        <p14:creationId xmlns:p14="http://schemas.microsoft.com/office/powerpoint/2010/main" val="3186356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59</a:t>
            </a:fld>
            <a:endParaRPr lang="en-US"/>
          </a:p>
        </p:txBody>
      </p:sp>
    </p:spTree>
    <p:extLst>
      <p:ext uri="{BB962C8B-B14F-4D97-AF65-F5344CB8AC3E}">
        <p14:creationId xmlns:p14="http://schemas.microsoft.com/office/powerpoint/2010/main" val="4085442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724319-409C-4A4F-B2A4-B331E3AA2231}" type="slidenum">
              <a:rPr lang="en-US" smtClean="0"/>
              <a:pPr>
                <a:defRPr/>
              </a:pPr>
              <a:t>71</a:t>
            </a:fld>
            <a:endParaRPr lang="en-US"/>
          </a:p>
        </p:txBody>
      </p:sp>
    </p:spTree>
    <p:extLst>
      <p:ext uri="{BB962C8B-B14F-4D97-AF65-F5344CB8AC3E}">
        <p14:creationId xmlns:p14="http://schemas.microsoft.com/office/powerpoint/2010/main" val="704597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724319-409C-4A4F-B2A4-B331E3AA2231}" type="slidenum">
              <a:rPr lang="en-US" smtClean="0"/>
              <a:pPr>
                <a:defRPr/>
              </a:pPr>
              <a:t>72</a:t>
            </a:fld>
            <a:endParaRPr lang="en-US"/>
          </a:p>
        </p:txBody>
      </p:sp>
    </p:spTree>
    <p:extLst>
      <p:ext uri="{BB962C8B-B14F-4D97-AF65-F5344CB8AC3E}">
        <p14:creationId xmlns:p14="http://schemas.microsoft.com/office/powerpoint/2010/main" val="4291722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724319-409C-4A4F-B2A4-B331E3AA2231}" type="slidenum">
              <a:rPr lang="en-US" smtClean="0"/>
              <a:pPr>
                <a:defRPr/>
              </a:pPr>
              <a:t>76</a:t>
            </a:fld>
            <a:endParaRPr lang="en-US"/>
          </a:p>
        </p:txBody>
      </p:sp>
    </p:spTree>
    <p:extLst>
      <p:ext uri="{BB962C8B-B14F-4D97-AF65-F5344CB8AC3E}">
        <p14:creationId xmlns:p14="http://schemas.microsoft.com/office/powerpoint/2010/main" val="629692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214230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87</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87</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3970010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B2ACD818-C2F6-454D-8BBE-781E69C7152F}" type="slidenum">
              <a:rPr lang="en-US" smtClean="0">
                <a:latin typeface="Arial" pitchFamily="34" charset="0"/>
              </a:rPr>
              <a:pPr/>
              <a:t>98</a:t>
            </a:fld>
            <a:endParaRPr lang="en-US">
              <a:latin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4ACBDAB8-ED5E-4EE0-ACBB-71832FA725B9}" type="slidenum">
              <a:rPr lang="en-US" smtClean="0">
                <a:latin typeface="Arial" pitchFamily="34" charset="0"/>
              </a:rPr>
              <a:pPr/>
              <a:t>25</a:t>
            </a:fld>
            <a:endParaRPr lang="en-US">
              <a:latin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701675" y="4416425"/>
            <a:ext cx="5608638" cy="4183063"/>
          </a:xfrm>
          <a:noFill/>
          <a:ln/>
        </p:spPr>
        <p:txBody>
          <a:bodyPr/>
          <a:lstStyle/>
          <a:p>
            <a:r>
              <a:rPr lang="en-US">
                <a:latin typeface="Arial" pitchFamily="34" charset="0"/>
              </a:rPr>
              <a:t>Explain what the EMC effect is.</a:t>
            </a:r>
          </a:p>
          <a:p>
            <a:r>
              <a:rPr lang="en-US">
                <a:latin typeface="Arial" pitchFamily="34" charset="0"/>
              </a:rPr>
              <a:t>Point out the three regions and their conventional explanations.</a:t>
            </a:r>
          </a:p>
          <a:p>
            <a:r>
              <a:rPr lang="en-US">
                <a:latin typeface="Arial" pitchFamily="34" charset="0"/>
              </a:rPr>
              <a:t>Cannot be fully explained by conventional nuclear physics</a:t>
            </a:r>
          </a:p>
          <a:p>
            <a:r>
              <a:rPr lang="en-US">
                <a:latin typeface="Arial" pitchFamily="34" charset="0"/>
              </a:rPr>
              <a:t>Amazing that we still don’t know the answer after nearly a quarter of a century</a:t>
            </a:r>
          </a:p>
          <a:p>
            <a:r>
              <a:rPr lang="en-US">
                <a:latin typeface="Arial" pitchFamily="34" charset="0"/>
              </a:rPr>
              <a:t>Coverage extends at least to x=1.5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10244" name="Slide Number Placeholder 3"/>
          <p:cNvSpPr txBox="1">
            <a:spLocks noGrp="1"/>
          </p:cNvSpPr>
          <p:nvPr/>
        </p:nvSpPr>
        <p:spPr bwMode="auto">
          <a:xfrm>
            <a:off x="3971083" y="8830312"/>
            <a:ext cx="3037735" cy="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02" tIns="46553" rIns="93102" bIns="46553"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3248A4D3-0156-4EAD-B38C-5F82DC454B6A}" type="slidenum">
              <a:rPr lang="en-US" altLang="en-US"/>
              <a:pPr algn="r" eaLnBrk="1" hangingPunct="1">
                <a:spcBef>
                  <a:spcPct val="0"/>
                </a:spcBef>
              </a:pPr>
              <a:t>29</a:t>
            </a:fld>
            <a:endParaRPr lang="en-US" altLang="en-US" dirty="0"/>
          </a:p>
        </p:txBody>
      </p:sp>
    </p:spTree>
    <p:extLst>
      <p:ext uri="{BB962C8B-B14F-4D97-AF65-F5344CB8AC3E}">
        <p14:creationId xmlns:p14="http://schemas.microsoft.com/office/powerpoint/2010/main" val="4107034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lIns="91401" tIns="45699" rIns="91401" bIns="45699"/>
          <a:lstStyle/>
          <a:p>
            <a:fld id="{153475F3-F791-4368-A279-8ADF878F5FE2}" type="slidenum">
              <a:rPr lang="en-US" smtClean="0">
                <a:solidFill>
                  <a:srgbClr val="000000"/>
                </a:solidFill>
                <a:latin typeface="Arial" pitchFamily="34" charset="0"/>
              </a:rPr>
              <a:pPr/>
              <a:t>30</a:t>
            </a:fld>
            <a:endParaRPr lang="en-US">
              <a:solidFill>
                <a:srgbClr val="000000"/>
              </a:solidFill>
              <a:latin typeface="Arial"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09366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34</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34</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a:t>Note BSM not included in project</a:t>
            </a:r>
          </a:p>
        </p:txBody>
      </p:sp>
    </p:spTree>
    <p:extLst>
      <p:ext uri="{BB962C8B-B14F-4D97-AF65-F5344CB8AC3E}">
        <p14:creationId xmlns:p14="http://schemas.microsoft.com/office/powerpoint/2010/main" val="587596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1F9270D-5814-4B80-8C1C-1F9C5950E371}" type="slidenum">
              <a:rPr lang="en-US" smtClean="0">
                <a:latin typeface="Arial" pitchFamily="34" charset="0"/>
              </a:rPr>
              <a:pPr/>
              <a:t>36</a:t>
            </a:fld>
            <a:endParaRPr lang="en-US">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35038" y="4416425"/>
            <a:ext cx="5140325" cy="4183063"/>
          </a:xfrm>
          <a:noFill/>
          <a:ln/>
        </p:spPr>
        <p:txBody>
          <a:bodyPr/>
          <a:lstStyle/>
          <a:p>
            <a:r>
              <a:rPr lang="en-US">
                <a:latin typeface="Arial" pitchFamily="34" charset="0"/>
              </a:rPr>
              <a:t>While the first resonance contains only the Delta resonance, the</a:t>
            </a:r>
          </a:p>
          <a:p>
            <a:r>
              <a:rPr lang="en-US">
                <a:latin typeface="Arial" pitchFamily="34" charset="0"/>
              </a:rPr>
              <a:t>higher mass bumps contain a multiple of known states.</a:t>
            </a:r>
          </a:p>
          <a:p>
            <a:endParaRPr lang="en-US">
              <a:latin typeface="Arial" pitchFamily="34" charset="0"/>
            </a:endParaRPr>
          </a:p>
          <a:p>
            <a:r>
              <a:rPr lang="en-US">
                <a:latin typeface="Arial" pitchFamily="34" charset="0"/>
              </a:rPr>
              <a:t>In order to disentangle these states inclusive measurements are </a:t>
            </a:r>
          </a:p>
          <a:p>
            <a:r>
              <a:rPr lang="en-US">
                <a:latin typeface="Arial" pitchFamily="34" charset="0"/>
              </a:rPr>
              <a:t>obviously not sufficient, we need to measure exclusive  hadronic final states.   </a:t>
            </a:r>
          </a:p>
          <a:p>
            <a:r>
              <a:rPr lang="en-US">
                <a:latin typeface="Arial" pitchFamily="34" charset="0"/>
              </a:rPr>
              <a:t>(next slide)</a:t>
            </a:r>
          </a:p>
          <a:p>
            <a:r>
              <a:rPr lang="en-US">
                <a:latin typeface="Arial" pitchFamily="34" charset="0"/>
              </a:rPr>
              <a:t>Detection of a final state proton allows use of the missing mass technique to isolate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This slides shows</a:t>
            </a:r>
            <a:r>
              <a:rPr lang="en-US" baseline="0"/>
              <a:t> a summary of the results</a:t>
            </a:r>
            <a:r>
              <a:rPr lang="en-US"/>
              <a:t> </a:t>
            </a:r>
            <a:r>
              <a:rPr lang="en-US" baseline="0"/>
              <a:t>in this analysis. The green column shows the rating by the PDG. The two columns show the importance of the strangeness channel in this results.   </a:t>
            </a:r>
            <a:endParaRPr lang="en-US"/>
          </a:p>
        </p:txBody>
      </p:sp>
      <p:sp>
        <p:nvSpPr>
          <p:cNvPr id="4" name="Slide Number Placeholder 3"/>
          <p:cNvSpPr>
            <a:spLocks noGrp="1"/>
          </p:cNvSpPr>
          <p:nvPr>
            <p:ph type="sldNum" sz="quarter" idx="10"/>
          </p:nvPr>
        </p:nvSpPr>
        <p:spPr/>
        <p:txBody>
          <a:bodyPr/>
          <a:lstStyle/>
          <a:p>
            <a:fld id="{5D13E564-DB54-9B44-B6B0-B17C03A40BB6}" type="slidenum">
              <a:rPr lang="en-US" smtClean="0"/>
              <a:pPr/>
              <a:t>37</a:t>
            </a:fld>
            <a:endParaRPr lang="en-US"/>
          </a:p>
        </p:txBody>
      </p:sp>
    </p:spTree>
    <p:extLst>
      <p:ext uri="{BB962C8B-B14F-4D97-AF65-F5344CB8AC3E}">
        <p14:creationId xmlns:p14="http://schemas.microsoft.com/office/powerpoint/2010/main" val="66633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07D057A-26C6-4F38-AD6E-C5A9AB6C4BB2}" type="slidenum">
              <a:rPr lang="en-US" smtClean="0">
                <a:latin typeface="Arial" pitchFamily="34" charset="0"/>
              </a:rPr>
              <a:pPr/>
              <a:t>40</a:t>
            </a:fld>
            <a:endParaRPr lang="en-US">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35038" y="4416425"/>
            <a:ext cx="5140325" cy="4183063"/>
          </a:xfrm>
          <a:noFill/>
          <a:ln/>
        </p:spPr>
        <p:txBody>
          <a:bodyPr/>
          <a:lstStyle/>
          <a:p>
            <a:pPr eaLnBrk="1" hangingPunct="1"/>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62A88-59FC-483F-8BAA-88484399F66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28E337-BB7F-4EC6-B472-37C9A8182FB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0E53F3-DF1B-46B3-8698-1C7B3174D3B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3D51D4-A357-440A-8941-1B2AEDDF9F8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F0960AB-BCD0-4843-9698-ABAC62C8949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195481-6895-4676-9DC2-0674E08267E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U Blank Slide">
    <p:spTree>
      <p:nvGrpSpPr>
        <p:cNvPr id="1" name=""/>
        <p:cNvGrpSpPr/>
        <p:nvPr/>
      </p:nvGrpSpPr>
      <p:grpSpPr>
        <a:xfrm>
          <a:off x="0" y="0"/>
          <a:ext cx="0" cy="0"/>
          <a:chOff x="0" y="0"/>
          <a:chExt cx="0" cy="0"/>
        </a:xfrm>
      </p:grpSpPr>
      <p:sp>
        <p:nvSpPr>
          <p:cNvPr id="22" name="Shape 22"/>
          <p:cNvSpPr>
            <a:spLocks noGrp="1"/>
          </p:cNvSpPr>
          <p:nvPr>
            <p:ph type="sldNum" sz="quarter" idx="2"/>
          </p:nvPr>
        </p:nvSpPr>
        <p:spPr>
          <a:xfrm>
            <a:off x="8738728" y="6556108"/>
            <a:ext cx="312069" cy="298984"/>
          </a:xfrm>
          <a:prstGeom prst="rect">
            <a:avLst/>
          </a:prstGeom>
        </p:spPr>
        <p:txBody>
          <a:bodyPr lIns="50800" tIns="50800" rIns="50800" bIns="50800" anchor="ctr"/>
          <a:lstStyle>
            <a:lvl1pPr algn="ctr" defTabSz="457200">
              <a:defRPr sz="1400" b="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t>‹#›</a:t>
            </a:fld>
            <a:endParaRPr/>
          </a:p>
        </p:txBody>
      </p:sp>
      <p:sp>
        <p:nvSpPr>
          <p:cNvPr id="3" name="Rectangle 2">
            <a:extLst>
              <a:ext uri="{FF2B5EF4-FFF2-40B4-BE49-F238E27FC236}">
                <a16:creationId xmlns:a16="http://schemas.microsoft.com/office/drawing/2014/main" xmlns="" id="{0566C1E3-8DC0-4AF6-B70A-1743EFBBE3C4}"/>
              </a:ext>
            </a:extLst>
          </p:cNvPr>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655386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834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2A9D86-3531-4CED-A7BC-015B4362D6B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2CCE85-7BF7-4A95-BC8A-84CB1C9A72C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6373AD-71D9-4D3F-BF9B-7BCD9411EA6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22C0A8-7F61-4D76-ABA3-C2A0E697CC6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8CBBD6-33F0-4657-ADFC-0B5BC329F61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D798CB-FFB6-48CF-98DA-3021A6DC258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1B11A7-F29C-4734-9483-82A92AD5A9EA}"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868FEF-EB87-4150-9817-511F1FE2C47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795540-2E69-4033-92B7-5FB10E686BD9}"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0DE4AA-E112-43EF-B6D4-842F5F746A4B}"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0EDB9A-6092-4114-AD92-2532807BA86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0E71C0-B371-4AD1-955E-FC5AB387A684}"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35D1F2-84B0-4BEF-B199-AFFE3CB4F28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954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26181C-D99A-4E61-BFFC-BE235C223A3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9AB35-6937-4797-BB36-D295A3C0F37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D61402-E366-4BFF-AA23-AD90554D252D}"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B2AFA0-FEF9-4158-A712-1B4815DF22C4}"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4B6999-36D7-4C06-B9A2-15C8DEC8301D}"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FF8E9E-9DB6-44CD-861F-D0E570C205F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1A2531-E432-48E5-A56B-65064FDFEE26}"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F51F25-3C80-4E34-A468-6BE5803A57FB}"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1FD-3DB0-4A33-A5B9-AF1BBFA96A88}"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E9EFDB-2A88-446F-9A2E-C540DE15EA2B}"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94AF11-3EF9-446B-9D5C-2A5B2B671CCB}"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F76D76-CDB6-457C-91AA-D5B0384017B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897E9D-7F84-4B30-8687-2D8916E8E481}"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C8D857-1074-4F4F-BBF0-18C78083709F}"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2E68FA-CFD7-4DF4-AA4C-5429ADC07C74}"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559FC3-8BC2-4254-B186-E43AC22222BF}"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4740A7-580E-4737-BA6C-E62F923ED1E9}"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8F4317-690F-4A5C-863D-E381CA3CEA96}"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9A9BD65-F1D3-46B1-B00E-D333A3598717}"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8EDEB20-498A-4211-ADB9-38234B1FF950}"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49FEC1-A953-4E7E-9C47-0B38CD056BFE}"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DD5DB0-F3BA-4F20-B9CE-DAE6F5BAE91A}"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F98E79-8353-4EBE-85F2-44FDEEFD033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06640C-1C6C-427F-9CA5-944CE150FFBB}"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71C4B7-C249-4938-A1D5-FC2CDEB6CEAF}"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60F5FC-2AA8-42A4-9D50-1F02CD888F5F}"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0163658-3C72-40FD-9B8D-E5D2938B2BC7}"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46635B-7D6F-4D49-B55D-F9B9057005F5}"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02560C-C282-47AE-92DA-2B443DED7B6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0ACA5C-C284-4DA9-8971-DC2EE8D16C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A84D2B-4846-4234-81F7-2B854FF7AC0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47DC3A-DF3E-4DBD-B7E1-95903C008AD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E940AC-AC09-439E-AC8F-D65D00C6C5F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4533E2-9266-4672-9DDD-3FB057AA57A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B3126C-08CF-4A07-A0F9-73A0CA8B7936}"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CF2A75-2BCA-4D48-9FA9-A067E23C97A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3BE101-76C3-4626-BE99-930A437351A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28307E-AE2C-4533-9B80-80AC63AA192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55176B-1E42-4E6B-8798-DEB242B85F1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625F5D-5A45-4F3E-9E23-CC7A9DCAB5C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890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28E389-6BE7-4576-B6A4-4BD26CA9BB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21265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62E008-2C05-46FB-A38F-F69DDB89EE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5262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7DDAE-1882-458B-AF93-4C33EBDAA4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76037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5A2C88-4A47-44D7-AD78-0858D45101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60138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78BAF0-286B-4CC7-BC43-5B30C2BFA3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650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611270-DD38-4C65-A2A6-7AEAAAEB8F5C}"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A18E6C-0197-4DF6-9586-016DACC856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7462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FA05BA-F1B5-4B26-9E79-E55600655F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3164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F69531-7EF5-452C-AC47-CA0F628C15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92635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588165-BBC8-42C8-9B80-34EC171C84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34492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E7EA16-2C07-45BF-8831-622B954B7A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24897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F2D171-546F-42B8-81A4-7DA8ADF6E4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31009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73CC58-FFCD-4702-B2B1-2A1DB7DE4B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EC9F3A-BAE4-4ACC-89D1-F5613DBA1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847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C260FD-B31E-48E9-B836-21BC857129C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9C22ED4E-CE69-4E8F-A6CA-7AFB0B8DBB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890" r:id="rId15"/>
    <p:sldLayoutId id="2147483891"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3649D403-23C3-451B-8C2D-8D0A614D0F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7" descr="pn12posterpicture"/>
          <p:cNvPicPr>
            <a:picLocks noChangeAspect="1" noChangeArrowheads="1"/>
          </p:cNvPicPr>
          <p:nvPr/>
        </p:nvPicPr>
        <p:blipFill>
          <a:blip r:embed="rId13" cstate="print">
            <a:lum bright="80000" contrast="-80000"/>
          </a:blip>
          <a:srcRect/>
          <a:stretch>
            <a:fillRect/>
          </a:stretch>
        </p:blipFill>
        <p:spPr bwMode="auto">
          <a:xfrm>
            <a:off x="-381000" y="-1524000"/>
            <a:ext cx="10072688" cy="9413875"/>
          </a:xfrm>
          <a:prstGeom prst="rect">
            <a:avLst/>
          </a:prstGeom>
          <a:noFill/>
          <a:ln w="9525">
            <a:noFill/>
            <a:miter lim="800000"/>
            <a:headEnd/>
            <a:tailEnd/>
          </a:ln>
        </p:spPr>
      </p:pic>
      <p:sp>
        <p:nvSpPr>
          <p:cNvPr id="12291" name="Rectangle 2"/>
          <p:cNvSpPr>
            <a:spLocks noGrp="1" noChangeArrowheads="1"/>
          </p:cNvSpPr>
          <p:nvPr>
            <p:ph type="title"/>
          </p:nvPr>
        </p:nvSpPr>
        <p:spPr bwMode="auto">
          <a:xfrm>
            <a:off x="457200" y="4572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2" name="Rectangle 3"/>
          <p:cNvSpPr>
            <a:spLocks noGrp="1" noChangeArrowheads="1"/>
          </p:cNvSpPr>
          <p:nvPr>
            <p:ph type="body" idx="1"/>
          </p:nvPr>
        </p:nvSpPr>
        <p:spPr bwMode="auto">
          <a:xfrm>
            <a:off x="457200" y="1295400"/>
            <a:ext cx="8229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0" y="6477000"/>
            <a:ext cx="91440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Times New Roman" pitchFamily="18" charset="0"/>
        </a:defRPr>
      </a:lvl2pPr>
      <a:lvl3pPr algn="ctr" rtl="0" eaLnBrk="0" fontAlgn="base" hangingPunct="0">
        <a:spcBef>
          <a:spcPct val="0"/>
        </a:spcBef>
        <a:spcAft>
          <a:spcPct val="0"/>
        </a:spcAft>
        <a:defRPr sz="2400">
          <a:solidFill>
            <a:schemeClr val="tx2"/>
          </a:solidFill>
          <a:latin typeface="Times New Roman" pitchFamily="18" charset="0"/>
        </a:defRPr>
      </a:lvl3pPr>
      <a:lvl4pPr algn="ctr" rtl="0" eaLnBrk="0" fontAlgn="base" hangingPunct="0">
        <a:spcBef>
          <a:spcPct val="0"/>
        </a:spcBef>
        <a:spcAft>
          <a:spcPct val="0"/>
        </a:spcAft>
        <a:defRPr sz="2400">
          <a:solidFill>
            <a:schemeClr val="tx2"/>
          </a:solidFill>
          <a:latin typeface="Times New Roman" pitchFamily="18" charset="0"/>
        </a:defRPr>
      </a:lvl4pPr>
      <a:lvl5pPr algn="ctr" rtl="0" eaLnBrk="0" fontAlgn="base" hangingPunct="0">
        <a:spcBef>
          <a:spcPct val="0"/>
        </a:spcBef>
        <a:spcAft>
          <a:spcPct val="0"/>
        </a:spcAft>
        <a:defRPr sz="2400">
          <a:solidFill>
            <a:schemeClr val="tx2"/>
          </a:solidFill>
          <a:latin typeface="Times New Roman" pitchFamily="18" charset="0"/>
        </a:defRPr>
      </a:lvl5pPr>
      <a:lvl6pPr marL="457200" algn="ctr" rtl="0" fontAlgn="base">
        <a:spcBef>
          <a:spcPct val="0"/>
        </a:spcBef>
        <a:spcAft>
          <a:spcPct val="0"/>
        </a:spcAft>
        <a:defRPr sz="2400">
          <a:solidFill>
            <a:schemeClr val="tx2"/>
          </a:solidFill>
          <a:latin typeface="Times New Roman" pitchFamily="18" charset="0"/>
        </a:defRPr>
      </a:lvl6pPr>
      <a:lvl7pPr marL="914400" algn="ctr" rtl="0" fontAlgn="base">
        <a:spcBef>
          <a:spcPct val="0"/>
        </a:spcBef>
        <a:spcAft>
          <a:spcPct val="0"/>
        </a:spcAft>
        <a:defRPr sz="2400">
          <a:solidFill>
            <a:schemeClr val="tx2"/>
          </a:solidFill>
          <a:latin typeface="Times New Roman" pitchFamily="18" charset="0"/>
        </a:defRPr>
      </a:lvl7pPr>
      <a:lvl8pPr marL="1371600" algn="ctr" rtl="0" fontAlgn="base">
        <a:spcBef>
          <a:spcPct val="0"/>
        </a:spcBef>
        <a:spcAft>
          <a:spcPct val="0"/>
        </a:spcAft>
        <a:defRPr sz="2400">
          <a:solidFill>
            <a:schemeClr val="tx2"/>
          </a:solidFill>
          <a:latin typeface="Times New Roman" pitchFamily="18" charset="0"/>
        </a:defRPr>
      </a:lvl8pPr>
      <a:lvl9pPr marL="1828800" algn="ctr" rtl="0" fontAlgn="base">
        <a:spcBef>
          <a:spcPct val="0"/>
        </a:spcBef>
        <a:spcAft>
          <a:spcPct val="0"/>
        </a:spcAft>
        <a:defRPr sz="2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Ø"/>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Ø"/>
        <a:defRPr sz="1600">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Ø"/>
        <a:defRPr sz="1400">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Ø"/>
        <a:defRPr sz="1400">
          <a:solidFill>
            <a:schemeClr val="tx1"/>
          </a:solidFill>
          <a:latin typeface="+mn-lt"/>
        </a:defRPr>
      </a:lvl5pPr>
      <a:lvl6pPr marL="2514600" indent="-228600" algn="l" rtl="0" fontAlgn="base">
        <a:spcBef>
          <a:spcPct val="20000"/>
        </a:spcBef>
        <a:spcAft>
          <a:spcPct val="0"/>
        </a:spcAft>
        <a:buFont typeface="Wingdings" pitchFamily="2" charset="2"/>
        <a:buChar char="Ø"/>
        <a:defRPr sz="1400">
          <a:solidFill>
            <a:schemeClr val="tx1"/>
          </a:solidFill>
          <a:latin typeface="+mn-lt"/>
        </a:defRPr>
      </a:lvl6pPr>
      <a:lvl7pPr marL="2971800" indent="-228600" algn="l" rtl="0" fontAlgn="base">
        <a:spcBef>
          <a:spcPct val="20000"/>
        </a:spcBef>
        <a:spcAft>
          <a:spcPct val="0"/>
        </a:spcAft>
        <a:buFont typeface="Wingdings" pitchFamily="2" charset="2"/>
        <a:buChar char="Ø"/>
        <a:defRPr sz="1400">
          <a:solidFill>
            <a:schemeClr val="tx1"/>
          </a:solidFill>
          <a:latin typeface="+mn-lt"/>
        </a:defRPr>
      </a:lvl7pPr>
      <a:lvl8pPr marL="3429000" indent="-228600" algn="l" rtl="0" fontAlgn="base">
        <a:spcBef>
          <a:spcPct val="20000"/>
        </a:spcBef>
        <a:spcAft>
          <a:spcPct val="0"/>
        </a:spcAft>
        <a:buFont typeface="Wingdings" pitchFamily="2" charset="2"/>
        <a:buChar char="Ø"/>
        <a:defRPr sz="1400">
          <a:solidFill>
            <a:schemeClr val="tx1"/>
          </a:solidFill>
          <a:latin typeface="+mn-lt"/>
        </a:defRPr>
      </a:lvl8pPr>
      <a:lvl9pPr marL="3886200" indent="-228600" algn="l" rtl="0" fontAlgn="base">
        <a:spcBef>
          <a:spcPct val="20000"/>
        </a:spcBef>
        <a:spcAft>
          <a:spcPct val="0"/>
        </a:spcAft>
        <a:buFont typeface="Wingdings" pitchFamily="2" charset="2"/>
        <a:buChar char="Ø"/>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C03FB8D7-BA4C-48FF-AB6D-AA3674CAE9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5E86E020-745A-4486-A2E2-64993A8FD4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E63415C2-2CBD-4104-B392-BDEF468A1C1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39C4915E-8ADF-4260-AD3D-41D23D79E9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13464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oleObject" Target="../embeddings/oleObject2.bin"/><Relationship Id="rId4" Type="http://schemas.openxmlformats.org/officeDocument/2006/relationships/image" Target="../media/image29.wmf"/><Relationship Id="rId9" Type="http://schemas.openxmlformats.org/officeDocument/2006/relationships/oleObject" Target="../embeddings/oleObject4.bin"/></Relationships>
</file>

<file path=ppt/slides/_rels/slide100.x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image" Target="../media/image255.emf"/><Relationship Id="rId1" Type="http://schemas.openxmlformats.org/officeDocument/2006/relationships/slideLayout" Target="../slideLayouts/slideLayout7.xml"/><Relationship Id="rId5" Type="http://schemas.openxmlformats.org/officeDocument/2006/relationships/image" Target="../media/image258.emf"/><Relationship Id="rId4" Type="http://schemas.openxmlformats.org/officeDocument/2006/relationships/image" Target="../media/image257.emf"/></Relationships>
</file>

<file path=ppt/slides/_rels/slide11.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11.bin"/><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2.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31.wmf"/><Relationship Id="rId4" Type="http://schemas.openxmlformats.org/officeDocument/2006/relationships/image" Target="../media/image29.wmf"/><Relationship Id="rId9"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4.wmf"/><Relationship Id="rId5" Type="http://schemas.openxmlformats.org/officeDocument/2006/relationships/oleObject" Target="../embeddings/oleObject13.bin"/><Relationship Id="rId4" Type="http://schemas.openxmlformats.org/officeDocument/2006/relationships/image" Target="../media/image33.wmf"/></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42.emf"/><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oleObject" Target="../embeddings/oleObject14.bin"/><Relationship Id="rId2" Type="http://schemas.openxmlformats.org/officeDocument/2006/relationships/slideLayout" Target="../slideLayouts/slideLayout7.xml"/><Relationship Id="rId16" Type="http://schemas.openxmlformats.org/officeDocument/2006/relationships/image" Target="../media/image56.png"/><Relationship Id="rId1" Type="http://schemas.openxmlformats.org/officeDocument/2006/relationships/vmlDrawing" Target="../drawings/vmlDrawing4.v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7.jpe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8.png"/><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w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0.xml"/><Relationship Id="rId1" Type="http://schemas.openxmlformats.org/officeDocument/2006/relationships/vmlDrawing" Target="../drawings/vmlDrawing5.vml"/><Relationship Id="rId6" Type="http://schemas.openxmlformats.org/officeDocument/2006/relationships/image" Target="../media/image70.wmf"/><Relationship Id="rId5" Type="http://schemas.openxmlformats.org/officeDocument/2006/relationships/oleObject" Target="../embeddings/oleObject16.bin"/><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40.xml"/><Relationship Id="rId5" Type="http://schemas.openxmlformats.org/officeDocument/2006/relationships/image" Target="../media/image69.jpe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7.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78.png"/><Relationship Id="rId5" Type="http://schemas.openxmlformats.org/officeDocument/2006/relationships/image" Target="../media/image75.jpe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73.jpeg"/><Relationship Id="rId5" Type="http://schemas.openxmlformats.org/officeDocument/2006/relationships/image" Target="../media/image80.jpeg"/><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2.xml"/><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image" Target="../media/image86.png"/><Relationship Id="rId7" Type="http://schemas.openxmlformats.org/officeDocument/2006/relationships/oleObject" Target="../embeddings/oleObject18.bin"/><Relationship Id="rId2" Type="http://schemas.openxmlformats.org/officeDocument/2006/relationships/slideLayout" Target="../slideLayouts/slideLayout23.xml"/><Relationship Id="rId1" Type="http://schemas.openxmlformats.org/officeDocument/2006/relationships/vmlDrawing" Target="../drawings/vmlDrawing6.vml"/><Relationship Id="rId6" Type="http://schemas.openxmlformats.org/officeDocument/2006/relationships/image" Target="../media/image84.wmf"/><Relationship Id="rId5" Type="http://schemas.openxmlformats.org/officeDocument/2006/relationships/oleObject" Target="../embeddings/oleObject17.bin"/><Relationship Id="rId4" Type="http://schemas.openxmlformats.org/officeDocument/2006/relationships/image" Target="../media/image87.png"/><Relationship Id="rId9"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9.jpeg"/><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9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97.png"/><Relationship Id="rId1" Type="http://schemas.openxmlformats.org/officeDocument/2006/relationships/slideLayout" Target="../slideLayouts/slideLayout23.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jpeg"/><Relationship Id="rId10" Type="http://schemas.openxmlformats.org/officeDocument/2006/relationships/image" Target="../media/image120.jpeg"/><Relationship Id="rId4" Type="http://schemas.openxmlformats.org/officeDocument/2006/relationships/image" Target="../media/image114.jpeg"/><Relationship Id="rId9" Type="http://schemas.openxmlformats.org/officeDocument/2006/relationships/image" Target="../media/image119.jpeg"/></Relationships>
</file>

<file path=ppt/slides/_rels/slide4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slideLayout" Target="../slideLayouts/slideLayout6.xml"/><Relationship Id="rId7" Type="http://schemas.openxmlformats.org/officeDocument/2006/relationships/image" Target="../media/image122.wmf"/><Relationship Id="rId12" Type="http://schemas.openxmlformats.org/officeDocument/2006/relationships/image" Target="../media/image127.png"/><Relationship Id="rId2" Type="http://schemas.openxmlformats.org/officeDocument/2006/relationships/tags" Target="../tags/tag1.xml"/><Relationship Id="rId1" Type="http://schemas.openxmlformats.org/officeDocument/2006/relationships/vmlDrawing" Target="../drawings/vmlDrawing7.vml"/><Relationship Id="rId6" Type="http://schemas.openxmlformats.org/officeDocument/2006/relationships/oleObject" Target="../embeddings/oleObject20.bin"/><Relationship Id="rId11" Type="http://schemas.openxmlformats.org/officeDocument/2006/relationships/image" Target="../media/image126.png"/><Relationship Id="rId5" Type="http://schemas.openxmlformats.org/officeDocument/2006/relationships/image" Target="../media/image121.wmf"/><Relationship Id="rId10" Type="http://schemas.openxmlformats.org/officeDocument/2006/relationships/image" Target="../media/image125.png"/><Relationship Id="rId4" Type="http://schemas.openxmlformats.org/officeDocument/2006/relationships/oleObject" Target="../embeddings/oleObject19.bin"/><Relationship Id="rId9"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27.png"/></Relationships>
</file>

<file path=ppt/slides/_rels/slide47.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1.gif"/><Relationship Id="rId7" Type="http://schemas.openxmlformats.org/officeDocument/2006/relationships/image" Target="../media/image130.wmf"/><Relationship Id="rId2" Type="http://schemas.openxmlformats.org/officeDocument/2006/relationships/slideLayout" Target="../slideLayouts/slideLayout70.xml"/><Relationship Id="rId1" Type="http://schemas.openxmlformats.org/officeDocument/2006/relationships/vmlDrawing" Target="../drawings/vmlDrawing8.vml"/><Relationship Id="rId6" Type="http://schemas.openxmlformats.org/officeDocument/2006/relationships/oleObject" Target="../embeddings/oleObject22.bin"/><Relationship Id="rId5" Type="http://schemas.openxmlformats.org/officeDocument/2006/relationships/image" Target="../media/image129.wmf"/><Relationship Id="rId4" Type="http://schemas.openxmlformats.org/officeDocument/2006/relationships/oleObject" Target="../embeddings/oleObject21.bin"/><Relationship Id="rId9" Type="http://schemas.openxmlformats.org/officeDocument/2006/relationships/image" Target="../media/image127.png"/></Relationships>
</file>

<file path=ppt/slides/_rels/slide48.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4.png"/><Relationship Id="rId2" Type="http://schemas.openxmlformats.org/officeDocument/2006/relationships/slideLayout" Target="../slideLayouts/slideLayout18.xml"/><Relationship Id="rId1" Type="http://schemas.openxmlformats.org/officeDocument/2006/relationships/vmlDrawing" Target="../drawings/vmlDrawing9.vml"/><Relationship Id="rId6" Type="http://schemas.openxmlformats.org/officeDocument/2006/relationships/image" Target="../media/image131.jpeg"/><Relationship Id="rId5" Type="http://schemas.openxmlformats.org/officeDocument/2006/relationships/image" Target="../media/image132.wmf"/><Relationship Id="rId4" Type="http://schemas.openxmlformats.org/officeDocument/2006/relationships/oleObject" Target="../embeddings/oleObject23.bin"/></Relationships>
</file>

<file path=ppt/slides/_rels/slide49.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5.png"/><Relationship Id="rId2" Type="http://schemas.openxmlformats.org/officeDocument/2006/relationships/image" Target="../media/image10.emf"/><Relationship Id="rId1" Type="http://schemas.openxmlformats.org/officeDocument/2006/relationships/slideLayout" Target="../slideLayouts/slideLayout5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15.xml"/><Relationship Id="rId5" Type="http://schemas.openxmlformats.org/officeDocument/2006/relationships/image" Target="../media/image139.emf"/><Relationship Id="rId4" Type="http://schemas.openxmlformats.org/officeDocument/2006/relationships/image" Target="../media/image138.emf"/></Relationships>
</file>

<file path=ppt/slides/_rels/slide5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5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emf"/></Relationships>
</file>

<file path=ppt/slides/_rels/slide5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57.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55.png"/><Relationship Id="rId5" Type="http://schemas.openxmlformats.org/officeDocument/2006/relationships/image" Target="../media/image154.jpeg"/><Relationship Id="rId4" Type="http://schemas.openxmlformats.org/officeDocument/2006/relationships/image" Target="../media/image153.jpeg"/><Relationship Id="rId9" Type="http://schemas.openxmlformats.org/officeDocument/2006/relationships/image" Target="../media/image158.jpeg"/></Relationships>
</file>

<file path=ppt/slides/_rels/slide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1.emf"/><Relationship Id="rId5" Type="http://schemas.openxmlformats.org/officeDocument/2006/relationships/image" Target="../media/image149.png"/><Relationship Id="rId4" Type="http://schemas.openxmlformats.org/officeDocument/2006/relationships/image" Target="../media/image160.JPG"/></Relationships>
</file>

<file path=ppt/slides/_rels/slide5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51.xml"/><Relationship Id="rId5" Type="http://schemas.openxmlformats.org/officeDocument/2006/relationships/image" Target="../media/image19.jpg"/><Relationship Id="rId4" Type="http://schemas.openxmlformats.org/officeDocument/2006/relationships/image" Target="../media/image18.emf"/></Relationships>
</file>

<file path=ppt/slides/_rels/slide6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4" Type="http://schemas.openxmlformats.org/officeDocument/2006/relationships/image" Target="../media/image165.jpeg"/></Relationships>
</file>

<file path=ppt/slides/_rels/slide6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6.xml"/><Relationship Id="rId4" Type="http://schemas.openxmlformats.org/officeDocument/2006/relationships/image" Target="../media/image168.png"/></Relationships>
</file>

<file path=ppt/slides/_rels/slide6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9.png"/><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0.png"/></Relationships>
</file>

<file path=ppt/slides/_rels/slide6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6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55.png"/><Relationship Id="rId1" Type="http://schemas.openxmlformats.org/officeDocument/2006/relationships/slideLayout" Target="../slideLayouts/slideLayout15.xml"/><Relationship Id="rId4" Type="http://schemas.openxmlformats.org/officeDocument/2006/relationships/image" Target="../media/image157.jpe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3.jpeg"/></Relationships>
</file>

<file path=ppt/slides/_rels/slide6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emf"/><Relationship Id="rId1" Type="http://schemas.openxmlformats.org/officeDocument/2006/relationships/slideLayout" Target="../slideLayouts/slideLayout7.xml"/><Relationship Id="rId5" Type="http://schemas.openxmlformats.org/officeDocument/2006/relationships/image" Target="../media/image179.emf"/><Relationship Id="rId4" Type="http://schemas.openxmlformats.org/officeDocument/2006/relationships/image" Target="../media/image178.emf"/></Relationships>
</file>

<file path=ppt/slides/_rels/slide6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69.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slideLayout" Target="../slideLayouts/slideLayout15.xml"/><Relationship Id="rId7" Type="http://schemas.openxmlformats.org/officeDocument/2006/relationships/image" Target="../media/image18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 Id="rId9" Type="http://schemas.openxmlformats.org/officeDocument/2006/relationships/image" Target="../media/image18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wmf"/><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image" Target="../media/image194.png"/><Relationship Id="rId11" Type="http://schemas.openxmlformats.org/officeDocument/2006/relationships/image" Target="../media/image190.emf"/><Relationship Id="rId5" Type="http://schemas.openxmlformats.org/officeDocument/2006/relationships/image" Target="../media/image193.png"/><Relationship Id="rId10" Type="http://schemas.openxmlformats.org/officeDocument/2006/relationships/oleObject" Target="../embeddings/oleObject25.bin"/><Relationship Id="rId4" Type="http://schemas.openxmlformats.org/officeDocument/2006/relationships/image" Target="../media/image192.emf"/><Relationship Id="rId9" Type="http://schemas.openxmlformats.org/officeDocument/2006/relationships/image" Target="../media/image189.emf"/></Relationships>
</file>

<file path=ppt/slides/_rels/slide7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98.jpeg"/><Relationship Id="rId4" Type="http://schemas.openxmlformats.org/officeDocument/2006/relationships/image" Target="../media/image197.png"/></Relationships>
</file>

<file path=ppt/slides/_rels/slide7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 Id="rId5" Type="http://schemas.openxmlformats.org/officeDocument/2006/relationships/image" Target="../media/image201.png"/><Relationship Id="rId4" Type="http://schemas.openxmlformats.org/officeDocument/2006/relationships/image" Target="../media/image141.png"/></Relationships>
</file>

<file path=ppt/slides/_rels/slide7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7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76.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08.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13.emf"/><Relationship Id="rId4" Type="http://schemas.openxmlformats.org/officeDocument/2006/relationships/image" Target="../media/image207.png"/></Relationships>
</file>

<file path=ppt/slides/_rels/slide77.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5.xml"/><Relationship Id="rId5" Type="http://schemas.openxmlformats.org/officeDocument/2006/relationships/image" Target="../media/image28.jpeg"/><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4.png"/><Relationship Id="rId7" Type="http://schemas.openxmlformats.org/officeDocument/2006/relationships/image" Target="../media/image217.jpeg"/><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image" Target="../media/image216.png"/><Relationship Id="rId11" Type="http://schemas.openxmlformats.org/officeDocument/2006/relationships/image" Target="../media/image221.png"/><Relationship Id="rId5" Type="http://schemas.openxmlformats.org/officeDocument/2006/relationships/image" Target="../media/image215.jpeg"/><Relationship Id="rId10" Type="http://schemas.openxmlformats.org/officeDocument/2006/relationships/image" Target="../media/image220.png"/><Relationship Id="rId4" Type="http://schemas.openxmlformats.org/officeDocument/2006/relationships/image" Target="../media/image151.png"/><Relationship Id="rId9" Type="http://schemas.openxmlformats.org/officeDocument/2006/relationships/image" Target="../media/image219.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6.gif"/><Relationship Id="rId1" Type="http://schemas.openxmlformats.org/officeDocument/2006/relationships/slideLayout" Target="../slideLayouts/slideLayout2.xml"/><Relationship Id="rId5" Type="http://schemas.openxmlformats.org/officeDocument/2006/relationships/image" Target="../media/image224.jpeg"/><Relationship Id="rId4" Type="http://schemas.openxmlformats.org/officeDocument/2006/relationships/image" Target="../media/image223.jpeg"/></Relationships>
</file>

<file path=ppt/slides/_rels/slide8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7.xml"/><Relationship Id="rId5" Type="http://schemas.openxmlformats.org/officeDocument/2006/relationships/image" Target="../media/image228.jpeg"/><Relationship Id="rId4" Type="http://schemas.openxmlformats.org/officeDocument/2006/relationships/image" Target="../media/image227.png"/></Relationships>
</file>

<file path=ppt/slides/_rels/slide8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56.xml"/><Relationship Id="rId5" Type="http://schemas.openxmlformats.org/officeDocument/2006/relationships/image" Target="../media/image15.png"/><Relationship Id="rId4" Type="http://schemas.openxmlformats.org/officeDocument/2006/relationships/image" Target="../media/image13.emf"/></Relationships>
</file>

<file path=ppt/slides/_rels/slide8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2.xml"/><Relationship Id="rId4" Type="http://schemas.openxmlformats.org/officeDocument/2006/relationships/image" Target="../media/image234.jpeg"/></Relationships>
</file>

<file path=ppt/slides/_rels/slide92.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7.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s>
</file>

<file path=ppt/slides/_rels/slide9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jpeg"/><Relationship Id="rId1" Type="http://schemas.openxmlformats.org/officeDocument/2006/relationships/slideLayout" Target="../slideLayouts/slideLayout7.xml"/><Relationship Id="rId4" Type="http://schemas.openxmlformats.org/officeDocument/2006/relationships/image" Target="../media/image242.jpeg"/></Relationships>
</file>

<file path=ppt/slides/_rels/slide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43.jpeg"/><Relationship Id="rId1" Type="http://schemas.openxmlformats.org/officeDocument/2006/relationships/slideLayout" Target="../slideLayouts/slideLayout2.xml"/><Relationship Id="rId5" Type="http://schemas.openxmlformats.org/officeDocument/2006/relationships/image" Target="../media/image245.png"/><Relationship Id="rId4" Type="http://schemas.openxmlformats.org/officeDocument/2006/relationships/image" Target="../media/image24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248.jpeg"/></Relationships>
</file>

<file path=ppt/slides/_rels/slide98.xml.rels><?xml version="1.0" encoding="UTF-8" standalone="yes"?>
<Relationships xmlns="http://schemas.openxmlformats.org/package/2006/relationships"><Relationship Id="rId3" Type="http://schemas.openxmlformats.org/officeDocument/2006/relationships/image" Target="../media/image249.png"/><Relationship Id="rId7" Type="http://schemas.openxmlformats.org/officeDocument/2006/relationships/image" Target="../media/image25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50.png"/><Relationship Id="rId5" Type="http://schemas.openxmlformats.org/officeDocument/2006/relationships/image" Target="../media/image20.pdf"/></Relationships>
</file>

<file path=ppt/slides/_rels/slide9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png"/><Relationship Id="rId1" Type="http://schemas.openxmlformats.org/officeDocument/2006/relationships/slideLayout" Target="../slideLayouts/slideLayout2.xml"/><Relationship Id="rId4" Type="http://schemas.openxmlformats.org/officeDocument/2006/relationships/image" Target="../media/image2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
          <p:cNvSpPr>
            <a:spLocks noChangeArrowheads="1"/>
          </p:cNvSpPr>
          <p:nvPr/>
        </p:nvSpPr>
        <p:spPr bwMode="auto">
          <a:xfrm>
            <a:off x="0" y="0"/>
            <a:ext cx="9144000" cy="762000"/>
          </a:xfrm>
          <a:prstGeom prst="rect">
            <a:avLst/>
          </a:prstGeom>
          <a:noFill/>
          <a:ln w="9525">
            <a:noFill/>
            <a:miter lim="800000"/>
            <a:headEnd/>
            <a:tailEnd/>
          </a:ln>
        </p:spPr>
        <p:txBody>
          <a:bodyPr anchor="ctr"/>
          <a:lstStyle/>
          <a:p>
            <a:pPr algn="ctr"/>
            <a:r>
              <a:rPr lang="en-US" sz="3200" b="1" dirty="0">
                <a:solidFill>
                  <a:srgbClr val="FF0000"/>
                </a:solidFill>
              </a:rPr>
              <a:t>Overview of </a:t>
            </a:r>
            <a:r>
              <a:rPr lang="en-US" sz="3200" b="1" dirty="0" err="1">
                <a:solidFill>
                  <a:srgbClr val="FF0000"/>
                </a:solidFill>
              </a:rPr>
              <a:t>JLab</a:t>
            </a:r>
            <a:r>
              <a:rPr lang="en-US" sz="3200" b="1" dirty="0">
                <a:solidFill>
                  <a:srgbClr val="FF0000"/>
                </a:solidFill>
              </a:rPr>
              <a:t> Nuclear Physics Program   </a:t>
            </a:r>
          </a:p>
        </p:txBody>
      </p:sp>
      <p:sp>
        <p:nvSpPr>
          <p:cNvPr id="14339" name="Text Box 4"/>
          <p:cNvSpPr txBox="1">
            <a:spLocks noChangeArrowheads="1"/>
          </p:cNvSpPr>
          <p:nvPr/>
        </p:nvSpPr>
        <p:spPr bwMode="auto">
          <a:xfrm>
            <a:off x="0" y="609600"/>
            <a:ext cx="9144000" cy="6124754"/>
          </a:xfrm>
          <a:prstGeom prst="rect">
            <a:avLst/>
          </a:prstGeom>
          <a:noFill/>
          <a:ln w="9525">
            <a:noFill/>
            <a:miter lim="800000"/>
            <a:headEnd/>
            <a:tailEnd/>
          </a:ln>
        </p:spPr>
        <p:txBody>
          <a:bodyPr wrap="square">
            <a:spAutoFit/>
          </a:bodyPr>
          <a:lstStyle/>
          <a:p>
            <a:pPr>
              <a:buFont typeface="Arial" pitchFamily="34" charset="0"/>
              <a:buChar char="•"/>
            </a:pPr>
            <a:r>
              <a:rPr lang="en-US" dirty="0"/>
              <a:t> General Introduction: Why Electron Scattering?</a:t>
            </a:r>
          </a:p>
          <a:p>
            <a:pPr>
              <a:buFont typeface="Arial" pitchFamily="34" charset="0"/>
              <a:buChar char="•"/>
            </a:pPr>
            <a:endParaRPr lang="en-US" sz="800" dirty="0"/>
          </a:p>
          <a:p>
            <a:pPr>
              <a:buFont typeface="Arial" pitchFamily="34" charset="0"/>
              <a:buChar char="•"/>
            </a:pPr>
            <a:r>
              <a:rPr lang="en-US" dirty="0"/>
              <a:t> 15+ years of </a:t>
            </a:r>
            <a:r>
              <a:rPr lang="en-US" dirty="0" err="1"/>
              <a:t>JLab</a:t>
            </a:r>
            <a:r>
              <a:rPr lang="en-US" dirty="0"/>
              <a:t> Experiments: Some Highlights</a:t>
            </a:r>
          </a:p>
          <a:p>
            <a:pPr lvl="1"/>
            <a:endParaRPr lang="en-US" sz="800" dirty="0"/>
          </a:p>
          <a:p>
            <a:pPr lvl="1">
              <a:buFont typeface="Arial" pitchFamily="34" charset="0"/>
              <a:buChar char="•"/>
            </a:pPr>
            <a:r>
              <a:rPr lang="en-US" sz="2000" dirty="0"/>
              <a:t>The </a:t>
            </a:r>
            <a:r>
              <a:rPr lang="en-US" sz="2000" b="1" dirty="0">
                <a:solidFill>
                  <a:srgbClr val="0033CC"/>
                </a:solidFill>
              </a:rPr>
              <a:t>Role of Quarks in Nuclear Physics</a:t>
            </a:r>
          </a:p>
          <a:p>
            <a:pPr lvl="1"/>
            <a:r>
              <a:rPr lang="en-US" sz="2000" dirty="0"/>
              <a:t>		CEBAF’s Original Mission Statement</a:t>
            </a:r>
          </a:p>
          <a:p>
            <a:pPr lvl="1"/>
            <a:endParaRPr lang="en-US" sz="800" dirty="0"/>
          </a:p>
          <a:p>
            <a:pPr lvl="1">
              <a:buFont typeface="Arial" pitchFamily="34" charset="0"/>
              <a:buChar char="•"/>
            </a:pPr>
            <a:r>
              <a:rPr lang="en-US" sz="2000" dirty="0"/>
              <a:t> </a:t>
            </a:r>
            <a:r>
              <a:rPr lang="en-US" sz="2000" b="1" dirty="0">
                <a:solidFill>
                  <a:srgbClr val="0033CC"/>
                </a:solidFill>
              </a:rPr>
              <a:t>Nucleon and </a:t>
            </a:r>
            <a:r>
              <a:rPr lang="en-US" sz="2000" b="1" dirty="0" err="1">
                <a:solidFill>
                  <a:srgbClr val="0033CC"/>
                </a:solidFill>
              </a:rPr>
              <a:t>Pion</a:t>
            </a:r>
            <a:r>
              <a:rPr lang="en-US" sz="2000" b="1" dirty="0">
                <a:solidFill>
                  <a:srgbClr val="0033CC"/>
                </a:solidFill>
              </a:rPr>
              <a:t> Elastic Form Factors </a:t>
            </a:r>
            <a:r>
              <a:rPr lang="en-US" sz="2000" dirty="0"/>
              <a:t>and</a:t>
            </a:r>
          </a:p>
          <a:p>
            <a:pPr lvl="1"/>
            <a:r>
              <a:rPr lang="en-US" sz="2000" dirty="0"/>
              <a:t>          	Transition Form Factors to Nucleon Excited States</a:t>
            </a:r>
          </a:p>
          <a:p>
            <a:pPr lvl="1"/>
            <a:endParaRPr lang="en-US" sz="800" dirty="0"/>
          </a:p>
          <a:p>
            <a:pPr lvl="1">
              <a:buFont typeface="Arial" pitchFamily="34" charset="0"/>
              <a:buChar char="•"/>
            </a:pPr>
            <a:r>
              <a:rPr lang="en-US" sz="2000" dirty="0"/>
              <a:t> The Onset of the </a:t>
            </a:r>
            <a:r>
              <a:rPr lang="en-US" sz="2000" b="1" dirty="0">
                <a:solidFill>
                  <a:srgbClr val="0000FF"/>
                </a:solidFill>
              </a:rPr>
              <a:t>Quark Parton Model</a:t>
            </a:r>
            <a:r>
              <a:rPr lang="en-US" sz="2000" dirty="0"/>
              <a:t>: The Quark-Hadron Transition</a:t>
            </a:r>
          </a:p>
          <a:p>
            <a:pPr lvl="1">
              <a:buFont typeface="Arial" pitchFamily="34" charset="0"/>
              <a:buChar char="•"/>
            </a:pPr>
            <a:endParaRPr lang="en-US" sz="2000" dirty="0"/>
          </a:p>
          <a:p>
            <a:pPr lvl="1">
              <a:buFont typeface="Arial" pitchFamily="34" charset="0"/>
              <a:buChar char="•"/>
            </a:pPr>
            <a:r>
              <a:rPr lang="en-US" sz="2000" dirty="0"/>
              <a:t> </a:t>
            </a:r>
            <a:r>
              <a:rPr lang="en-US" sz="2000" b="1" dirty="0">
                <a:solidFill>
                  <a:srgbClr val="0033CC"/>
                </a:solidFill>
              </a:rPr>
              <a:t>Deep Exclusive Reactions and Semi-Inclusive Reactions</a:t>
            </a:r>
            <a:r>
              <a:rPr lang="en-US" sz="2000" dirty="0"/>
              <a:t>:</a:t>
            </a:r>
          </a:p>
          <a:p>
            <a:pPr lvl="1"/>
            <a:r>
              <a:rPr lang="en-US" sz="2000" dirty="0"/>
              <a:t>		Beyond One-Dimensional Substructure of Nucleons</a:t>
            </a:r>
          </a:p>
          <a:p>
            <a:pPr lvl="1"/>
            <a:r>
              <a:rPr lang="en-US" sz="2000" dirty="0"/>
              <a:t>		Constraints on Angular Momentum</a:t>
            </a:r>
          </a:p>
          <a:p>
            <a:pPr lvl="1"/>
            <a:endParaRPr lang="en-US" sz="800" dirty="0"/>
          </a:p>
          <a:p>
            <a:pPr lvl="1">
              <a:buFont typeface="Arial" pitchFamily="34" charset="0"/>
              <a:buChar char="•"/>
            </a:pPr>
            <a:r>
              <a:rPr lang="en-US" sz="2000" b="1" dirty="0"/>
              <a:t> </a:t>
            </a:r>
            <a:r>
              <a:rPr lang="en-US" sz="2000" b="1" dirty="0">
                <a:solidFill>
                  <a:srgbClr val="0033CC"/>
                </a:solidFill>
              </a:rPr>
              <a:t>Parity Violating Electron Scattering </a:t>
            </a:r>
            <a:r>
              <a:rPr lang="en-US" sz="2000" dirty="0"/>
              <a:t>measurements</a:t>
            </a:r>
            <a:endParaRPr lang="en-US" sz="2000" b="1" dirty="0">
              <a:solidFill>
                <a:srgbClr val="0033CC"/>
              </a:solidFill>
            </a:endParaRPr>
          </a:p>
          <a:p>
            <a:pPr lvl="1"/>
            <a:r>
              <a:rPr lang="en-US" sz="2000" b="1" dirty="0">
                <a:solidFill>
                  <a:srgbClr val="0033CC"/>
                </a:solidFill>
              </a:rPr>
              <a:t>		</a:t>
            </a:r>
            <a:r>
              <a:rPr lang="en-US" sz="2000" dirty="0"/>
              <a:t>The </a:t>
            </a:r>
            <a:r>
              <a:rPr lang="en-US" sz="2000" b="1" dirty="0">
                <a:solidFill>
                  <a:srgbClr val="0033CC"/>
                </a:solidFill>
              </a:rPr>
              <a:t>Strange Quark Content </a:t>
            </a:r>
            <a:r>
              <a:rPr lang="en-US" sz="2000" dirty="0"/>
              <a:t>of the Proton</a:t>
            </a:r>
          </a:p>
          <a:p>
            <a:pPr lvl="1"/>
            <a:r>
              <a:rPr lang="en-US" sz="2000" b="1" dirty="0">
                <a:solidFill>
                  <a:srgbClr val="0033CC"/>
                </a:solidFill>
              </a:rPr>
              <a:t>		Fundamental Symmetry </a:t>
            </a:r>
            <a:r>
              <a:rPr lang="en-US" sz="2000" dirty="0"/>
              <a:t>Tests</a:t>
            </a:r>
          </a:p>
          <a:p>
            <a:r>
              <a:rPr lang="en-US" sz="800" dirty="0"/>
              <a:t> </a:t>
            </a:r>
          </a:p>
          <a:p>
            <a:pPr>
              <a:buFont typeface="Arial" pitchFamily="34" charset="0"/>
              <a:buChar char="•"/>
            </a:pPr>
            <a:r>
              <a:rPr lang="en-US" dirty="0"/>
              <a:t> On to 12 GeV Science</a:t>
            </a:r>
          </a:p>
          <a:p>
            <a:pPr>
              <a:buFont typeface="Arial" pitchFamily="34" charset="0"/>
              <a:buChar char="•"/>
            </a:pPr>
            <a:endParaRPr lang="en-US" sz="800" dirty="0"/>
          </a:p>
          <a:p>
            <a:pPr>
              <a:buFont typeface="Arial" pitchFamily="34" charset="0"/>
              <a:buChar char="•"/>
            </a:pPr>
            <a:r>
              <a:rPr lang="en-US" dirty="0"/>
              <a:t> and in the future an Electron-Ion Collider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Line 3"/>
          <p:cNvSpPr>
            <a:spLocks noChangeShapeType="1"/>
          </p:cNvSpPr>
          <p:nvPr/>
        </p:nvSpPr>
        <p:spPr bwMode="auto">
          <a:xfrm flipV="1">
            <a:off x="2254250" y="990600"/>
            <a:ext cx="0" cy="1843088"/>
          </a:xfrm>
          <a:prstGeom prst="line">
            <a:avLst/>
          </a:prstGeom>
          <a:noFill/>
          <a:ln w="28575">
            <a:solidFill>
              <a:schemeClr val="tx1"/>
            </a:solidFill>
            <a:round/>
            <a:headEnd/>
            <a:tailEnd type="triangle" w="med" len="med"/>
          </a:ln>
        </p:spPr>
        <p:txBody>
          <a:bodyPr/>
          <a:lstStyle/>
          <a:p>
            <a:endParaRPr lang="en-US"/>
          </a:p>
        </p:txBody>
      </p:sp>
      <p:sp>
        <p:nvSpPr>
          <p:cNvPr id="1031" name="Line 4"/>
          <p:cNvSpPr>
            <a:spLocks noChangeShapeType="1"/>
          </p:cNvSpPr>
          <p:nvPr/>
        </p:nvSpPr>
        <p:spPr bwMode="auto">
          <a:xfrm>
            <a:off x="2254250" y="2833688"/>
            <a:ext cx="5373688" cy="0"/>
          </a:xfrm>
          <a:prstGeom prst="line">
            <a:avLst/>
          </a:prstGeom>
          <a:noFill/>
          <a:ln w="28575">
            <a:solidFill>
              <a:schemeClr val="tx1"/>
            </a:solidFill>
            <a:round/>
            <a:headEnd/>
            <a:tailEnd type="triangle" w="med" len="med"/>
          </a:ln>
        </p:spPr>
        <p:txBody>
          <a:bodyPr/>
          <a:lstStyle/>
          <a:p>
            <a:endParaRPr lang="en-US"/>
          </a:p>
        </p:txBody>
      </p:sp>
      <p:graphicFrame>
        <p:nvGraphicFramePr>
          <p:cNvPr id="1026" name="Object 7"/>
          <p:cNvGraphicFramePr>
            <a:graphicFrameLocks noChangeAspect="1"/>
          </p:cNvGraphicFramePr>
          <p:nvPr/>
        </p:nvGraphicFramePr>
        <p:xfrm>
          <a:off x="914400" y="1066800"/>
          <a:ext cx="1143000" cy="973138"/>
        </p:xfrm>
        <a:graphic>
          <a:graphicData uri="http://schemas.openxmlformats.org/presentationml/2006/ole">
            <mc:AlternateContent xmlns:mc="http://schemas.openxmlformats.org/markup-compatibility/2006">
              <mc:Choice xmlns:v="urn:schemas-microsoft-com:vml" Requires="v">
                <p:oleObj spid="_x0000_s1230" name="Equation" r:id="rId3" imgW="444240" imgH="419040" progId="Equation.3">
                  <p:embed/>
                </p:oleObj>
              </mc:Choice>
              <mc:Fallback>
                <p:oleObj name="Equation" r:id="rId3" imgW="444240" imgH="41904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066800"/>
                        <a:ext cx="114300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2" name="Text Box 8"/>
          <p:cNvSpPr txBox="1">
            <a:spLocks noChangeArrowheads="1"/>
          </p:cNvSpPr>
          <p:nvPr/>
        </p:nvSpPr>
        <p:spPr bwMode="auto">
          <a:xfrm>
            <a:off x="7239000" y="2913063"/>
            <a:ext cx="711200" cy="519112"/>
          </a:xfrm>
          <a:prstGeom prst="rect">
            <a:avLst/>
          </a:prstGeom>
          <a:noFill/>
          <a:ln w="9525">
            <a:noFill/>
            <a:miter lim="800000"/>
            <a:headEnd/>
            <a:tailEnd/>
          </a:ln>
        </p:spPr>
        <p:txBody>
          <a:bodyPr>
            <a:spAutoFit/>
          </a:bodyPr>
          <a:lstStyle/>
          <a:p>
            <a:pPr>
              <a:spcBef>
                <a:spcPct val="50000"/>
              </a:spcBef>
            </a:pPr>
            <a:r>
              <a:rPr lang="en-US">
                <a:sym typeface="Symbol" pitchFamily="18" charset="2"/>
              </a:rPr>
              <a:t></a:t>
            </a:r>
            <a:endParaRPr lang="en-US"/>
          </a:p>
        </p:txBody>
      </p:sp>
      <p:sp>
        <p:nvSpPr>
          <p:cNvPr id="1033" name="Text Box 9"/>
          <p:cNvSpPr txBox="1">
            <a:spLocks noChangeArrowheads="1"/>
          </p:cNvSpPr>
          <p:nvPr/>
        </p:nvSpPr>
        <p:spPr bwMode="auto">
          <a:xfrm>
            <a:off x="5464175" y="1119188"/>
            <a:ext cx="1165225" cy="396875"/>
          </a:xfrm>
          <a:prstGeom prst="rect">
            <a:avLst/>
          </a:prstGeom>
          <a:noFill/>
          <a:ln w="9525">
            <a:noFill/>
            <a:miter lim="800000"/>
            <a:headEnd/>
            <a:tailEnd/>
          </a:ln>
        </p:spPr>
        <p:txBody>
          <a:bodyPr>
            <a:spAutoFit/>
          </a:bodyPr>
          <a:lstStyle/>
          <a:p>
            <a:pPr>
              <a:spcBef>
                <a:spcPct val="50000"/>
              </a:spcBef>
            </a:pPr>
            <a:r>
              <a:rPr lang="en-US" sz="2000"/>
              <a:t>Elastic</a:t>
            </a:r>
          </a:p>
        </p:txBody>
      </p:sp>
      <p:sp>
        <p:nvSpPr>
          <p:cNvPr id="1034" name="Line 18"/>
          <p:cNvSpPr>
            <a:spLocks noChangeShapeType="1"/>
          </p:cNvSpPr>
          <p:nvPr/>
        </p:nvSpPr>
        <p:spPr bwMode="auto">
          <a:xfrm>
            <a:off x="2773363" y="2767013"/>
            <a:ext cx="0" cy="98425"/>
          </a:xfrm>
          <a:prstGeom prst="line">
            <a:avLst/>
          </a:prstGeom>
          <a:noFill/>
          <a:ln w="9525">
            <a:solidFill>
              <a:schemeClr val="tx1"/>
            </a:solidFill>
            <a:round/>
            <a:headEnd/>
            <a:tailEnd/>
          </a:ln>
        </p:spPr>
        <p:txBody>
          <a:bodyPr/>
          <a:lstStyle/>
          <a:p>
            <a:endParaRPr lang="en-US"/>
          </a:p>
        </p:txBody>
      </p:sp>
      <p:sp>
        <p:nvSpPr>
          <p:cNvPr id="1035" name="Line 19"/>
          <p:cNvSpPr>
            <a:spLocks noChangeShapeType="1"/>
          </p:cNvSpPr>
          <p:nvPr/>
        </p:nvSpPr>
        <p:spPr bwMode="auto">
          <a:xfrm>
            <a:off x="4132263" y="2767013"/>
            <a:ext cx="0" cy="131762"/>
          </a:xfrm>
          <a:prstGeom prst="line">
            <a:avLst/>
          </a:prstGeom>
          <a:noFill/>
          <a:ln w="9525">
            <a:solidFill>
              <a:schemeClr val="tx1"/>
            </a:solidFill>
            <a:round/>
            <a:headEnd/>
            <a:tailEnd/>
          </a:ln>
        </p:spPr>
        <p:txBody>
          <a:bodyPr/>
          <a:lstStyle/>
          <a:p>
            <a:endParaRPr lang="en-US"/>
          </a:p>
        </p:txBody>
      </p:sp>
      <p:sp>
        <p:nvSpPr>
          <p:cNvPr id="1036" name="Line 20"/>
          <p:cNvSpPr>
            <a:spLocks noChangeShapeType="1"/>
          </p:cNvSpPr>
          <p:nvPr/>
        </p:nvSpPr>
        <p:spPr bwMode="auto">
          <a:xfrm>
            <a:off x="5362575" y="2767013"/>
            <a:ext cx="0" cy="131762"/>
          </a:xfrm>
          <a:prstGeom prst="line">
            <a:avLst/>
          </a:prstGeom>
          <a:noFill/>
          <a:ln w="9525">
            <a:solidFill>
              <a:schemeClr val="tx1"/>
            </a:solidFill>
            <a:round/>
            <a:headEnd/>
            <a:tailEnd/>
          </a:ln>
        </p:spPr>
        <p:txBody>
          <a:bodyPr/>
          <a:lstStyle/>
          <a:p>
            <a:endParaRPr lang="en-US"/>
          </a:p>
        </p:txBody>
      </p:sp>
      <p:sp>
        <p:nvSpPr>
          <p:cNvPr id="1037" name="Text Box 43"/>
          <p:cNvSpPr txBox="1">
            <a:spLocks noChangeArrowheads="1"/>
          </p:cNvSpPr>
          <p:nvPr/>
        </p:nvSpPr>
        <p:spPr bwMode="auto">
          <a:xfrm>
            <a:off x="2438400" y="1246188"/>
            <a:ext cx="2286000" cy="1077912"/>
          </a:xfrm>
          <a:prstGeom prst="rect">
            <a:avLst/>
          </a:prstGeom>
          <a:noFill/>
          <a:ln w="9525">
            <a:solidFill>
              <a:schemeClr val="tx1"/>
            </a:solidFill>
            <a:miter lim="800000"/>
            <a:headEnd/>
            <a:tailEnd/>
          </a:ln>
        </p:spPr>
        <p:txBody>
          <a:bodyPr>
            <a:spAutoFit/>
          </a:bodyPr>
          <a:lstStyle/>
          <a:p>
            <a:pPr>
              <a:spcBef>
                <a:spcPct val="50000"/>
              </a:spcBef>
            </a:pPr>
            <a:r>
              <a:rPr lang="en-US" sz="3200">
                <a:solidFill>
                  <a:srgbClr val="FF0000"/>
                </a:solidFill>
              </a:rPr>
              <a:t>Quark (fictitious)</a:t>
            </a:r>
          </a:p>
        </p:txBody>
      </p:sp>
      <p:sp>
        <p:nvSpPr>
          <p:cNvPr id="1038" name="Line 24"/>
          <p:cNvSpPr>
            <a:spLocks noChangeShapeType="1"/>
          </p:cNvSpPr>
          <p:nvPr/>
        </p:nvSpPr>
        <p:spPr bwMode="auto">
          <a:xfrm flipV="1">
            <a:off x="2254250" y="3810000"/>
            <a:ext cx="0" cy="2009775"/>
          </a:xfrm>
          <a:prstGeom prst="line">
            <a:avLst/>
          </a:prstGeom>
          <a:noFill/>
          <a:ln w="28575">
            <a:solidFill>
              <a:schemeClr val="tx1"/>
            </a:solidFill>
            <a:round/>
            <a:headEnd/>
            <a:tailEnd type="triangle" w="med" len="med"/>
          </a:ln>
        </p:spPr>
        <p:txBody>
          <a:bodyPr/>
          <a:lstStyle/>
          <a:p>
            <a:endParaRPr lang="en-US"/>
          </a:p>
        </p:txBody>
      </p:sp>
      <p:sp>
        <p:nvSpPr>
          <p:cNvPr id="1039" name="Line 25"/>
          <p:cNvSpPr>
            <a:spLocks noChangeShapeType="1"/>
          </p:cNvSpPr>
          <p:nvPr/>
        </p:nvSpPr>
        <p:spPr bwMode="auto">
          <a:xfrm>
            <a:off x="2254250" y="5819775"/>
            <a:ext cx="5373688" cy="0"/>
          </a:xfrm>
          <a:prstGeom prst="line">
            <a:avLst/>
          </a:prstGeom>
          <a:noFill/>
          <a:ln w="28575">
            <a:solidFill>
              <a:schemeClr val="tx1"/>
            </a:solidFill>
            <a:round/>
            <a:headEnd/>
            <a:tailEnd type="triangle" w="med" len="med"/>
          </a:ln>
        </p:spPr>
        <p:txBody>
          <a:bodyPr/>
          <a:lstStyle/>
          <a:p>
            <a:endParaRPr lang="en-US"/>
          </a:p>
        </p:txBody>
      </p:sp>
      <p:sp>
        <p:nvSpPr>
          <p:cNvPr id="1040" name="Text Box 28"/>
          <p:cNvSpPr txBox="1">
            <a:spLocks noChangeArrowheads="1"/>
          </p:cNvSpPr>
          <p:nvPr/>
        </p:nvSpPr>
        <p:spPr bwMode="auto">
          <a:xfrm>
            <a:off x="7239000" y="5907088"/>
            <a:ext cx="711200" cy="519112"/>
          </a:xfrm>
          <a:prstGeom prst="rect">
            <a:avLst/>
          </a:prstGeom>
          <a:noFill/>
          <a:ln w="9525">
            <a:noFill/>
            <a:miter lim="800000"/>
            <a:headEnd/>
            <a:tailEnd/>
          </a:ln>
        </p:spPr>
        <p:txBody>
          <a:bodyPr>
            <a:spAutoFit/>
          </a:bodyPr>
          <a:lstStyle/>
          <a:p>
            <a:pPr>
              <a:spcBef>
                <a:spcPct val="50000"/>
              </a:spcBef>
            </a:pPr>
            <a:r>
              <a:rPr lang="en-US">
                <a:sym typeface="Symbol" pitchFamily="18" charset="2"/>
              </a:rPr>
              <a:t></a:t>
            </a:r>
            <a:endParaRPr lang="en-US"/>
          </a:p>
        </p:txBody>
      </p:sp>
      <p:sp>
        <p:nvSpPr>
          <p:cNvPr id="1041" name="Text Box 29"/>
          <p:cNvSpPr txBox="1">
            <a:spLocks noChangeArrowheads="1"/>
          </p:cNvSpPr>
          <p:nvPr/>
        </p:nvSpPr>
        <p:spPr bwMode="auto">
          <a:xfrm>
            <a:off x="3505200" y="4159250"/>
            <a:ext cx="1165225" cy="396875"/>
          </a:xfrm>
          <a:prstGeom prst="rect">
            <a:avLst/>
          </a:prstGeom>
          <a:noFill/>
          <a:ln w="9525">
            <a:noFill/>
            <a:miter lim="800000"/>
            <a:headEnd/>
            <a:tailEnd/>
          </a:ln>
        </p:spPr>
        <p:txBody>
          <a:bodyPr>
            <a:spAutoFit/>
          </a:bodyPr>
          <a:lstStyle/>
          <a:p>
            <a:pPr>
              <a:spcBef>
                <a:spcPct val="50000"/>
              </a:spcBef>
            </a:pPr>
            <a:r>
              <a:rPr lang="en-US" sz="2000"/>
              <a:t>Elastic</a:t>
            </a:r>
          </a:p>
        </p:txBody>
      </p:sp>
      <p:sp>
        <p:nvSpPr>
          <p:cNvPr id="1042" name="Text Box 31"/>
          <p:cNvSpPr txBox="1">
            <a:spLocks noChangeArrowheads="1"/>
          </p:cNvSpPr>
          <p:nvPr/>
        </p:nvSpPr>
        <p:spPr bwMode="auto">
          <a:xfrm>
            <a:off x="5091113" y="4438650"/>
            <a:ext cx="776287" cy="519113"/>
          </a:xfrm>
          <a:prstGeom prst="rect">
            <a:avLst/>
          </a:prstGeom>
          <a:noFill/>
          <a:ln w="9525">
            <a:noFill/>
            <a:miter lim="800000"/>
            <a:headEnd/>
            <a:tailEnd/>
          </a:ln>
        </p:spPr>
        <p:txBody>
          <a:bodyPr>
            <a:spAutoFit/>
          </a:bodyPr>
          <a:lstStyle/>
          <a:p>
            <a:pPr>
              <a:spcBef>
                <a:spcPct val="50000"/>
              </a:spcBef>
            </a:pPr>
            <a:r>
              <a:rPr lang="en-US" sz="2800">
                <a:sym typeface="Symbol" pitchFamily="18" charset="2"/>
              </a:rPr>
              <a:t></a:t>
            </a:r>
            <a:endParaRPr lang="en-US" sz="2800"/>
          </a:p>
        </p:txBody>
      </p:sp>
      <p:sp>
        <p:nvSpPr>
          <p:cNvPr id="1043" name="Text Box 32"/>
          <p:cNvSpPr txBox="1">
            <a:spLocks noChangeArrowheads="1"/>
          </p:cNvSpPr>
          <p:nvPr/>
        </p:nvSpPr>
        <p:spPr bwMode="auto">
          <a:xfrm>
            <a:off x="5867400" y="4789488"/>
            <a:ext cx="685800" cy="519112"/>
          </a:xfrm>
          <a:prstGeom prst="rect">
            <a:avLst/>
          </a:prstGeom>
          <a:noFill/>
          <a:ln w="9525">
            <a:noFill/>
            <a:miter lim="800000"/>
            <a:headEnd/>
            <a:tailEnd/>
          </a:ln>
        </p:spPr>
        <p:txBody>
          <a:bodyPr>
            <a:spAutoFit/>
          </a:bodyPr>
          <a:lstStyle/>
          <a:p>
            <a:pPr>
              <a:spcBef>
                <a:spcPct val="50000"/>
              </a:spcBef>
            </a:pPr>
            <a:r>
              <a:rPr lang="en-US"/>
              <a:t>N</a:t>
            </a:r>
            <a:r>
              <a:rPr lang="en-US" baseline="30000"/>
              <a:t>*</a:t>
            </a:r>
            <a:endParaRPr lang="en-US"/>
          </a:p>
        </p:txBody>
      </p:sp>
      <p:sp>
        <p:nvSpPr>
          <p:cNvPr id="1044" name="Text Box 33"/>
          <p:cNvSpPr txBox="1">
            <a:spLocks noChangeArrowheads="1"/>
          </p:cNvSpPr>
          <p:nvPr/>
        </p:nvSpPr>
        <p:spPr bwMode="auto">
          <a:xfrm>
            <a:off x="6781800" y="4368800"/>
            <a:ext cx="1423988" cy="701675"/>
          </a:xfrm>
          <a:prstGeom prst="rect">
            <a:avLst/>
          </a:prstGeom>
          <a:noFill/>
          <a:ln w="9525">
            <a:noFill/>
            <a:miter lim="800000"/>
            <a:headEnd/>
            <a:tailEnd/>
          </a:ln>
        </p:spPr>
        <p:txBody>
          <a:bodyPr>
            <a:spAutoFit/>
          </a:bodyPr>
          <a:lstStyle/>
          <a:p>
            <a:pPr>
              <a:spcBef>
                <a:spcPct val="50000"/>
              </a:spcBef>
            </a:pPr>
            <a:r>
              <a:rPr lang="en-US" sz="2000"/>
              <a:t>Deep Inelastic</a:t>
            </a:r>
          </a:p>
        </p:txBody>
      </p:sp>
      <p:graphicFrame>
        <p:nvGraphicFramePr>
          <p:cNvPr id="1027" name="Object 35"/>
          <p:cNvGraphicFramePr>
            <a:graphicFrameLocks noChangeAspect="1"/>
          </p:cNvGraphicFramePr>
          <p:nvPr/>
        </p:nvGraphicFramePr>
        <p:xfrm>
          <a:off x="3810000" y="5907088"/>
          <a:ext cx="846138" cy="588962"/>
        </p:xfrm>
        <a:graphic>
          <a:graphicData uri="http://schemas.openxmlformats.org/presentationml/2006/ole">
            <mc:AlternateContent xmlns:mc="http://schemas.openxmlformats.org/markup-compatibility/2006">
              <mc:Choice xmlns:v="urn:schemas-microsoft-com:vml" Requires="v">
                <p:oleObj spid="_x0000_s1231" name="Equation" r:id="rId5" imgW="266400" imgH="419040" progId="Equation.3">
                  <p:embed/>
                </p:oleObj>
              </mc:Choice>
              <mc:Fallback>
                <p:oleObj name="Equation" r:id="rId5" imgW="266400" imgH="419040" progId="Equation.3">
                  <p:embed/>
                  <p:pic>
                    <p:nvPicPr>
                      <p:cNvPr id="0" name="Object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5907088"/>
                        <a:ext cx="846138" cy="588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36"/>
          <p:cNvGraphicFramePr>
            <a:graphicFrameLocks noChangeAspect="1"/>
          </p:cNvGraphicFramePr>
          <p:nvPr/>
        </p:nvGraphicFramePr>
        <p:xfrm>
          <a:off x="4876800" y="5907088"/>
          <a:ext cx="1962150" cy="646112"/>
        </p:xfrm>
        <a:graphic>
          <a:graphicData uri="http://schemas.openxmlformats.org/presentationml/2006/ole">
            <mc:AlternateContent xmlns:mc="http://schemas.openxmlformats.org/markup-compatibility/2006">
              <mc:Choice xmlns:v="urn:schemas-microsoft-com:vml" Requires="v">
                <p:oleObj spid="_x0000_s1232" name="Equation" r:id="rId7" imgW="952200" imgH="419040" progId="Equation.3">
                  <p:embed/>
                </p:oleObj>
              </mc:Choice>
              <mc:Fallback>
                <p:oleObj name="Equation" r:id="rId7" imgW="952200" imgH="419040" progId="Equation.3">
                  <p:embed/>
                  <p:pic>
                    <p:nvPicPr>
                      <p:cNvPr id="0" name="Object 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5907088"/>
                        <a:ext cx="1962150" cy="646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5" name="Line 38"/>
          <p:cNvSpPr>
            <a:spLocks noChangeShapeType="1"/>
          </p:cNvSpPr>
          <p:nvPr/>
        </p:nvSpPr>
        <p:spPr bwMode="auto">
          <a:xfrm>
            <a:off x="2773363" y="5748338"/>
            <a:ext cx="0" cy="106362"/>
          </a:xfrm>
          <a:prstGeom prst="line">
            <a:avLst/>
          </a:prstGeom>
          <a:noFill/>
          <a:ln w="9525">
            <a:solidFill>
              <a:schemeClr val="tx1"/>
            </a:solidFill>
            <a:round/>
            <a:headEnd/>
            <a:tailEnd/>
          </a:ln>
        </p:spPr>
        <p:txBody>
          <a:bodyPr/>
          <a:lstStyle/>
          <a:p>
            <a:endParaRPr lang="en-US"/>
          </a:p>
        </p:txBody>
      </p:sp>
      <p:sp>
        <p:nvSpPr>
          <p:cNvPr id="1046" name="Line 39"/>
          <p:cNvSpPr>
            <a:spLocks noChangeShapeType="1"/>
          </p:cNvSpPr>
          <p:nvPr/>
        </p:nvSpPr>
        <p:spPr bwMode="auto">
          <a:xfrm>
            <a:off x="4132263" y="5748338"/>
            <a:ext cx="0" cy="142875"/>
          </a:xfrm>
          <a:prstGeom prst="line">
            <a:avLst/>
          </a:prstGeom>
          <a:noFill/>
          <a:ln w="9525">
            <a:solidFill>
              <a:schemeClr val="tx1"/>
            </a:solidFill>
            <a:round/>
            <a:headEnd/>
            <a:tailEnd/>
          </a:ln>
        </p:spPr>
        <p:txBody>
          <a:bodyPr/>
          <a:lstStyle/>
          <a:p>
            <a:endParaRPr lang="en-US"/>
          </a:p>
        </p:txBody>
      </p:sp>
      <p:sp>
        <p:nvSpPr>
          <p:cNvPr id="1047" name="Line 40"/>
          <p:cNvSpPr>
            <a:spLocks noChangeShapeType="1"/>
          </p:cNvSpPr>
          <p:nvPr/>
        </p:nvSpPr>
        <p:spPr bwMode="auto">
          <a:xfrm>
            <a:off x="5362575" y="5748338"/>
            <a:ext cx="0" cy="142875"/>
          </a:xfrm>
          <a:prstGeom prst="line">
            <a:avLst/>
          </a:prstGeom>
          <a:noFill/>
          <a:ln w="9525">
            <a:solidFill>
              <a:schemeClr val="tx1"/>
            </a:solidFill>
            <a:round/>
            <a:headEnd/>
            <a:tailEnd/>
          </a:ln>
        </p:spPr>
        <p:txBody>
          <a:bodyPr/>
          <a:lstStyle/>
          <a:p>
            <a:endParaRPr lang="en-US"/>
          </a:p>
        </p:txBody>
      </p:sp>
      <p:sp>
        <p:nvSpPr>
          <p:cNvPr id="1048" name="Freeform 42"/>
          <p:cNvSpPr>
            <a:spLocks/>
          </p:cNvSpPr>
          <p:nvPr/>
        </p:nvSpPr>
        <p:spPr bwMode="auto">
          <a:xfrm>
            <a:off x="4038600" y="4529138"/>
            <a:ext cx="3892550" cy="1308100"/>
          </a:xfrm>
          <a:custGeom>
            <a:avLst/>
            <a:gdLst>
              <a:gd name="T0" fmla="*/ 0 w 2452"/>
              <a:gd name="T1" fmla="*/ 2147483647 h 824"/>
              <a:gd name="T2" fmla="*/ 2147483647 w 2452"/>
              <a:gd name="T3" fmla="*/ 2147483647 h 824"/>
              <a:gd name="T4" fmla="*/ 2147483647 w 2452"/>
              <a:gd name="T5" fmla="*/ 0 h 824"/>
              <a:gd name="T6" fmla="*/ 2147483647 w 2452"/>
              <a:gd name="T7" fmla="*/ 2147483647 h 824"/>
              <a:gd name="T8" fmla="*/ 2147483647 w 2452"/>
              <a:gd name="T9" fmla="*/ 2147483647 h 824"/>
              <a:gd name="T10" fmla="*/ 2147483647 w 2452"/>
              <a:gd name="T11" fmla="*/ 2147483647 h 824"/>
              <a:gd name="T12" fmla="*/ 2147483647 w 2452"/>
              <a:gd name="T13" fmla="*/ 2147483647 h 824"/>
              <a:gd name="T14" fmla="*/ 2147483647 w 2452"/>
              <a:gd name="T15" fmla="*/ 2147483647 h 824"/>
              <a:gd name="T16" fmla="*/ 2147483647 w 2452"/>
              <a:gd name="T17" fmla="*/ 2147483647 h 824"/>
              <a:gd name="T18" fmla="*/ 2147483647 w 2452"/>
              <a:gd name="T19" fmla="*/ 2147483647 h 824"/>
              <a:gd name="T20" fmla="*/ 2147483647 w 2452"/>
              <a:gd name="T21" fmla="*/ 2147483647 h 824"/>
              <a:gd name="T22" fmla="*/ 2147483647 w 2452"/>
              <a:gd name="T23" fmla="*/ 2147483647 h 824"/>
              <a:gd name="T24" fmla="*/ 2147483647 w 2452"/>
              <a:gd name="T25" fmla="*/ 2147483647 h 824"/>
              <a:gd name="T26" fmla="*/ 2147483647 w 2452"/>
              <a:gd name="T27" fmla="*/ 2147483647 h 824"/>
              <a:gd name="T28" fmla="*/ 2147483647 w 2452"/>
              <a:gd name="T29" fmla="*/ 2147483647 h 824"/>
              <a:gd name="T30" fmla="*/ 2147483647 w 2452"/>
              <a:gd name="T31" fmla="*/ 2147483647 h 824"/>
              <a:gd name="T32" fmla="*/ 2147483647 w 2452"/>
              <a:gd name="T33" fmla="*/ 2147483647 h 824"/>
              <a:gd name="T34" fmla="*/ 2147483647 w 2452"/>
              <a:gd name="T35" fmla="*/ 2147483647 h 824"/>
              <a:gd name="T36" fmla="*/ 2147483647 w 2452"/>
              <a:gd name="T37" fmla="*/ 2147483647 h 824"/>
              <a:gd name="T38" fmla="*/ 2147483647 w 2452"/>
              <a:gd name="T39" fmla="*/ 2147483647 h 824"/>
              <a:gd name="T40" fmla="*/ 2147483647 w 2452"/>
              <a:gd name="T41" fmla="*/ 2147483647 h 824"/>
              <a:gd name="T42" fmla="*/ 2147483647 w 2452"/>
              <a:gd name="T43" fmla="*/ 2147483647 h 824"/>
              <a:gd name="T44" fmla="*/ 2147483647 w 2452"/>
              <a:gd name="T45" fmla="*/ 2147483647 h 824"/>
              <a:gd name="T46" fmla="*/ 2147483647 w 2452"/>
              <a:gd name="T47" fmla="*/ 2147483647 h 824"/>
              <a:gd name="T48" fmla="*/ 2147483647 w 2452"/>
              <a:gd name="T49" fmla="*/ 2147483647 h 824"/>
              <a:gd name="T50" fmla="*/ 2147483647 w 2452"/>
              <a:gd name="T51" fmla="*/ 2147483647 h 824"/>
              <a:gd name="T52" fmla="*/ 2147483647 w 2452"/>
              <a:gd name="T53" fmla="*/ 2147483647 h 824"/>
              <a:gd name="T54" fmla="*/ 2147483647 w 2452"/>
              <a:gd name="T55" fmla="*/ 2147483647 h 824"/>
              <a:gd name="T56" fmla="*/ 2147483647 w 2452"/>
              <a:gd name="T57" fmla="*/ 2147483647 h 824"/>
              <a:gd name="T58" fmla="*/ 2147483647 w 2452"/>
              <a:gd name="T59" fmla="*/ 2147483647 h 8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52"/>
              <a:gd name="T91" fmla="*/ 0 h 824"/>
              <a:gd name="T92" fmla="*/ 2452 w 2452"/>
              <a:gd name="T93" fmla="*/ 824 h 8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52" h="824">
                <a:moveTo>
                  <a:pt x="0" y="824"/>
                </a:moveTo>
                <a:lnTo>
                  <a:pt x="19" y="323"/>
                </a:lnTo>
                <a:lnTo>
                  <a:pt x="54" y="0"/>
                </a:lnTo>
                <a:lnTo>
                  <a:pt x="77" y="345"/>
                </a:lnTo>
                <a:lnTo>
                  <a:pt x="101" y="679"/>
                </a:lnTo>
                <a:lnTo>
                  <a:pt x="242" y="755"/>
                </a:lnTo>
                <a:lnTo>
                  <a:pt x="407" y="765"/>
                </a:lnTo>
                <a:lnTo>
                  <a:pt x="618" y="722"/>
                </a:lnTo>
                <a:lnTo>
                  <a:pt x="665" y="603"/>
                </a:lnTo>
                <a:lnTo>
                  <a:pt x="689" y="497"/>
                </a:lnTo>
                <a:lnTo>
                  <a:pt x="736" y="344"/>
                </a:lnTo>
                <a:lnTo>
                  <a:pt x="783" y="274"/>
                </a:lnTo>
                <a:lnTo>
                  <a:pt x="853" y="286"/>
                </a:lnTo>
                <a:lnTo>
                  <a:pt x="912" y="333"/>
                </a:lnTo>
                <a:lnTo>
                  <a:pt x="959" y="420"/>
                </a:lnTo>
                <a:lnTo>
                  <a:pt x="1006" y="496"/>
                </a:lnTo>
                <a:lnTo>
                  <a:pt x="1065" y="615"/>
                </a:lnTo>
                <a:lnTo>
                  <a:pt x="1135" y="539"/>
                </a:lnTo>
                <a:lnTo>
                  <a:pt x="1171" y="485"/>
                </a:lnTo>
                <a:lnTo>
                  <a:pt x="1218" y="485"/>
                </a:lnTo>
                <a:lnTo>
                  <a:pt x="1300" y="561"/>
                </a:lnTo>
                <a:lnTo>
                  <a:pt x="1370" y="496"/>
                </a:lnTo>
                <a:lnTo>
                  <a:pt x="1464" y="452"/>
                </a:lnTo>
                <a:lnTo>
                  <a:pt x="1570" y="496"/>
                </a:lnTo>
                <a:lnTo>
                  <a:pt x="1653" y="561"/>
                </a:lnTo>
                <a:lnTo>
                  <a:pt x="1864" y="518"/>
                </a:lnTo>
                <a:lnTo>
                  <a:pt x="2005" y="462"/>
                </a:lnTo>
                <a:lnTo>
                  <a:pt x="2123" y="388"/>
                </a:lnTo>
                <a:lnTo>
                  <a:pt x="2287" y="356"/>
                </a:lnTo>
                <a:lnTo>
                  <a:pt x="2452" y="356"/>
                </a:lnTo>
              </a:path>
            </a:pathLst>
          </a:custGeom>
          <a:noFill/>
          <a:ln w="38100">
            <a:solidFill>
              <a:srgbClr val="000099"/>
            </a:solidFill>
            <a:round/>
            <a:headEnd/>
            <a:tailEnd/>
          </a:ln>
        </p:spPr>
        <p:txBody>
          <a:bodyPr/>
          <a:lstStyle/>
          <a:p>
            <a:endParaRPr lang="en-US"/>
          </a:p>
        </p:txBody>
      </p:sp>
      <p:sp>
        <p:nvSpPr>
          <p:cNvPr id="1049" name="Text Box 44"/>
          <p:cNvSpPr txBox="1">
            <a:spLocks noChangeArrowheads="1"/>
          </p:cNvSpPr>
          <p:nvPr/>
        </p:nvSpPr>
        <p:spPr bwMode="auto">
          <a:xfrm>
            <a:off x="5181600" y="3810000"/>
            <a:ext cx="1524000" cy="584200"/>
          </a:xfrm>
          <a:prstGeom prst="rect">
            <a:avLst/>
          </a:prstGeom>
          <a:noFill/>
          <a:ln w="9525">
            <a:solidFill>
              <a:schemeClr val="tx1"/>
            </a:solidFill>
            <a:miter lim="800000"/>
            <a:headEnd/>
            <a:tailEnd/>
          </a:ln>
        </p:spPr>
        <p:txBody>
          <a:bodyPr>
            <a:spAutoFit/>
          </a:bodyPr>
          <a:lstStyle/>
          <a:p>
            <a:pPr>
              <a:spcBef>
                <a:spcPct val="50000"/>
              </a:spcBef>
            </a:pPr>
            <a:r>
              <a:rPr lang="en-US" sz="3200">
                <a:solidFill>
                  <a:srgbClr val="FF0000"/>
                </a:solidFill>
              </a:rPr>
              <a:t>Proton</a:t>
            </a:r>
          </a:p>
        </p:txBody>
      </p:sp>
      <p:sp>
        <p:nvSpPr>
          <p:cNvPr id="1050" name="Line 47"/>
          <p:cNvSpPr>
            <a:spLocks noChangeShapeType="1"/>
          </p:cNvSpPr>
          <p:nvPr/>
        </p:nvSpPr>
        <p:spPr bwMode="auto">
          <a:xfrm>
            <a:off x="0" y="3657600"/>
            <a:ext cx="9144000" cy="0"/>
          </a:xfrm>
          <a:prstGeom prst="line">
            <a:avLst/>
          </a:prstGeom>
          <a:noFill/>
          <a:ln w="76200" cmpd="tri">
            <a:solidFill>
              <a:schemeClr val="tx1"/>
            </a:solidFill>
            <a:round/>
            <a:headEnd/>
            <a:tailEnd/>
          </a:ln>
        </p:spPr>
        <p:txBody>
          <a:bodyPr/>
          <a:lstStyle/>
          <a:p>
            <a:endParaRPr lang="en-US"/>
          </a:p>
        </p:txBody>
      </p:sp>
      <p:graphicFrame>
        <p:nvGraphicFramePr>
          <p:cNvPr id="1029" name="Object 50"/>
          <p:cNvGraphicFramePr>
            <a:graphicFrameLocks noChangeAspect="1"/>
          </p:cNvGraphicFramePr>
          <p:nvPr/>
        </p:nvGraphicFramePr>
        <p:xfrm>
          <a:off x="990600" y="3962400"/>
          <a:ext cx="1143000" cy="973138"/>
        </p:xfrm>
        <a:graphic>
          <a:graphicData uri="http://schemas.openxmlformats.org/presentationml/2006/ole">
            <mc:AlternateContent xmlns:mc="http://schemas.openxmlformats.org/markup-compatibility/2006">
              <mc:Choice xmlns:v="urn:schemas-microsoft-com:vml" Requires="v">
                <p:oleObj spid="_x0000_s1233" name="Equation" r:id="rId9" imgW="444240" imgH="419040" progId="Equation.3">
                  <p:embed/>
                </p:oleObj>
              </mc:Choice>
              <mc:Fallback>
                <p:oleObj name="Equation" r:id="rId9" imgW="444240" imgH="419040" progId="Equation.3">
                  <p:embed/>
                  <p:pic>
                    <p:nvPicPr>
                      <p:cNvPr id="0" name="Object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962400"/>
                        <a:ext cx="114300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 name="Line 20"/>
          <p:cNvSpPr>
            <a:spLocks noChangeShapeType="1"/>
          </p:cNvSpPr>
          <p:nvPr/>
        </p:nvSpPr>
        <p:spPr bwMode="auto">
          <a:xfrm>
            <a:off x="7391400" y="2763838"/>
            <a:ext cx="0" cy="131762"/>
          </a:xfrm>
          <a:prstGeom prst="line">
            <a:avLst/>
          </a:prstGeom>
          <a:noFill/>
          <a:ln w="9525">
            <a:solidFill>
              <a:schemeClr val="tx1"/>
            </a:solidFill>
            <a:round/>
            <a:headEnd/>
            <a:tailEnd/>
          </a:ln>
        </p:spPr>
        <p:txBody>
          <a:bodyPr/>
          <a:lstStyle/>
          <a:p>
            <a:endParaRPr lang="en-US"/>
          </a:p>
        </p:txBody>
      </p:sp>
      <p:cxnSp>
        <p:nvCxnSpPr>
          <p:cNvPr id="39" name="Straight Connector 38"/>
          <p:cNvCxnSpPr/>
          <p:nvPr/>
        </p:nvCxnSpPr>
        <p:spPr bwMode="auto">
          <a:xfrm rot="5400000">
            <a:off x="6667501" y="2093912"/>
            <a:ext cx="1447800" cy="3175"/>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sp>
        <p:nvSpPr>
          <p:cNvPr id="1053" name="Text Box 48"/>
          <p:cNvSpPr txBox="1">
            <a:spLocks noChangeArrowheads="1"/>
          </p:cNvSpPr>
          <p:nvPr/>
        </p:nvSpPr>
        <p:spPr bwMode="auto">
          <a:xfrm>
            <a:off x="1219200" y="304800"/>
            <a:ext cx="6705600" cy="584200"/>
          </a:xfrm>
          <a:prstGeom prst="rect">
            <a:avLst/>
          </a:prstGeom>
          <a:noFill/>
          <a:ln w="9525">
            <a:noFill/>
            <a:miter lim="800000"/>
            <a:headEnd/>
            <a:tailEnd/>
          </a:ln>
        </p:spPr>
        <p:txBody>
          <a:bodyPr>
            <a:spAutoFit/>
          </a:bodyPr>
          <a:lstStyle/>
          <a:p>
            <a:pPr>
              <a:spcBef>
                <a:spcPct val="50000"/>
              </a:spcBef>
            </a:pPr>
            <a:r>
              <a:rPr lang="en-US" sz="3200" b="1">
                <a:solidFill>
                  <a:srgbClr val="FF0000"/>
                </a:solidFill>
              </a:rPr>
              <a:t>Electron Scattering at Fixed Q</a:t>
            </a:r>
            <a:r>
              <a:rPr lang="en-US" sz="3200" b="1" baseline="30000">
                <a:solidFill>
                  <a:srgbClr val="FF0000"/>
                </a:solidFill>
              </a:rPr>
              <a:t>2</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D08AB6-12B3-4F6D-859B-7F5DF0FCD2F5}"/>
              </a:ext>
            </a:extLst>
          </p:cNvPr>
          <p:cNvSpPr txBox="1">
            <a:spLocks/>
          </p:cNvSpPr>
          <p:nvPr/>
        </p:nvSpPr>
        <p:spPr>
          <a:xfrm>
            <a:off x="0" y="107189"/>
            <a:ext cx="9144000" cy="487490"/>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a:solidFill>
                  <a:srgbClr val="FF0000"/>
                </a:solidFill>
                <a:latin typeface="Comic Sans MS" panose="030F0702030302020204" pitchFamily="66" charset="0"/>
              </a:rPr>
              <a:t>Deeply Virtual Compton Scattering @ 11 GeV</a:t>
            </a:r>
            <a:endParaRPr lang="en-US" sz="2800" b="1" kern="0" dirty="0">
              <a:solidFill>
                <a:srgbClr val="FF0000"/>
              </a:solidFill>
              <a:latin typeface="Comic Sans MS" panose="030F0702030302020204" pitchFamily="66" charset="0"/>
            </a:endParaRPr>
          </a:p>
        </p:txBody>
      </p:sp>
      <p:pic>
        <p:nvPicPr>
          <p:cNvPr id="3" name="Picture 2">
            <a:extLst>
              <a:ext uri="{FF2B5EF4-FFF2-40B4-BE49-F238E27FC236}">
                <a16:creationId xmlns:a16="http://schemas.microsoft.com/office/drawing/2014/main" xmlns="" id="{A891765A-8C18-413C-8466-53C525F470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3171825"/>
            <a:ext cx="4924425" cy="319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xmlns="" id="{A93F31D8-21F1-45B6-91FE-7F13014D2CA0}"/>
              </a:ext>
            </a:extLst>
          </p:cNvPr>
          <p:cNvSpPr txBox="1"/>
          <p:nvPr/>
        </p:nvSpPr>
        <p:spPr>
          <a:xfrm>
            <a:off x="4936089" y="3505200"/>
            <a:ext cx="520335" cy="400110"/>
          </a:xfrm>
          <a:prstGeom prst="rect">
            <a:avLst/>
          </a:prstGeom>
          <a:noFill/>
        </p:spPr>
        <p:txBody>
          <a:bodyPr wrap="none" rtlCol="0">
            <a:spAutoFit/>
          </a:bodyPr>
          <a:lstStyle/>
          <a:p>
            <a:r>
              <a:rPr lang="en-US" sz="2000" b="1" dirty="0"/>
              <a:t>A</a:t>
            </a:r>
            <a:r>
              <a:rPr lang="en-US" sz="2000" b="1" baseline="-25000" dirty="0"/>
              <a:t>LU</a:t>
            </a:r>
            <a:endParaRPr lang="en-US" sz="2000" b="1" dirty="0"/>
          </a:p>
        </p:txBody>
      </p:sp>
      <p:pic>
        <p:nvPicPr>
          <p:cNvPr id="5" name="Picture 3">
            <a:extLst>
              <a:ext uri="{FF2B5EF4-FFF2-40B4-BE49-F238E27FC236}">
                <a16:creationId xmlns:a16="http://schemas.microsoft.com/office/drawing/2014/main" xmlns="" id="{C6271946-1070-4A32-B332-95642B359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438" y="806338"/>
            <a:ext cx="6053362" cy="234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xmlns="" id="{6ED32586-074B-41D1-AE6B-118CD44CE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11" y="2838450"/>
            <a:ext cx="3529885" cy="2792096"/>
          </a:xfrm>
          <a:prstGeom prst="rect">
            <a:avLst/>
          </a:prstGeom>
          <a:solidFill>
            <a:schemeClr val="bg1"/>
          </a:solidFill>
          <a:ln>
            <a:noFill/>
          </a:ln>
          <a:effectLst/>
          <a:extLst/>
        </p:spPr>
      </p:pic>
      <p:grpSp>
        <p:nvGrpSpPr>
          <p:cNvPr id="7" name="Group 6">
            <a:extLst>
              <a:ext uri="{FF2B5EF4-FFF2-40B4-BE49-F238E27FC236}">
                <a16:creationId xmlns:a16="http://schemas.microsoft.com/office/drawing/2014/main" xmlns="" id="{13A567DC-6242-474D-B9E8-3B44E9A88537}"/>
              </a:ext>
            </a:extLst>
          </p:cNvPr>
          <p:cNvGrpSpPr/>
          <p:nvPr/>
        </p:nvGrpSpPr>
        <p:grpSpPr>
          <a:xfrm>
            <a:off x="457198" y="3163284"/>
            <a:ext cx="3430455" cy="3416422"/>
            <a:chOff x="457198" y="3544284"/>
            <a:chExt cx="3430455" cy="3416422"/>
          </a:xfrm>
        </p:grpSpPr>
        <p:pic>
          <p:nvPicPr>
            <p:cNvPr id="8" name="Picture 2">
              <a:extLst>
                <a:ext uri="{FF2B5EF4-FFF2-40B4-BE49-F238E27FC236}">
                  <a16:creationId xmlns:a16="http://schemas.microsoft.com/office/drawing/2014/main" xmlns="" id="{34243ABF-3A17-40D0-B7C6-9113EB9402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8" y="3544284"/>
              <a:ext cx="3430455" cy="3161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xmlns="" id="{DD35BBDE-6B86-46E5-B474-339651573A68}"/>
                </a:ext>
              </a:extLst>
            </p:cNvPr>
            <p:cNvSpPr txBox="1"/>
            <p:nvPr/>
          </p:nvSpPr>
          <p:spPr>
            <a:xfrm>
              <a:off x="1066800" y="6591374"/>
              <a:ext cx="2468946" cy="369332"/>
            </a:xfrm>
            <a:prstGeom prst="rect">
              <a:avLst/>
            </a:prstGeom>
            <a:noFill/>
          </p:spPr>
          <p:txBody>
            <a:bodyPr wrap="none" rtlCol="0">
              <a:spAutoFit/>
            </a:bodyPr>
            <a:lstStyle/>
            <a:p>
              <a:r>
                <a:rPr lang="en-US" sz="1800" dirty="0"/>
                <a:t>Accepted for Nature</a:t>
              </a:r>
            </a:p>
          </p:txBody>
        </p:sp>
      </p:grpSp>
      <p:sp>
        <p:nvSpPr>
          <p:cNvPr id="10" name="TextBox 9">
            <a:extLst>
              <a:ext uri="{FF2B5EF4-FFF2-40B4-BE49-F238E27FC236}">
                <a16:creationId xmlns:a16="http://schemas.microsoft.com/office/drawing/2014/main" xmlns="" id="{FFD4FEF1-3283-43E8-BD10-42F68EB035CC}"/>
              </a:ext>
            </a:extLst>
          </p:cNvPr>
          <p:cNvSpPr txBox="1"/>
          <p:nvPr/>
        </p:nvSpPr>
        <p:spPr>
          <a:xfrm>
            <a:off x="6553200" y="2714625"/>
            <a:ext cx="2204578" cy="400110"/>
          </a:xfrm>
          <a:prstGeom prst="rect">
            <a:avLst/>
          </a:prstGeom>
          <a:noFill/>
        </p:spPr>
        <p:txBody>
          <a:bodyPr wrap="none" rtlCol="0">
            <a:spAutoFit/>
          </a:bodyPr>
          <a:lstStyle/>
          <a:p>
            <a:r>
              <a:rPr lang="en-US" sz="2000" b="1" dirty="0"/>
              <a:t>CLAS12 (projected)</a:t>
            </a:r>
          </a:p>
        </p:txBody>
      </p:sp>
      <p:sp>
        <p:nvSpPr>
          <p:cNvPr id="11" name="TextBox 10">
            <a:extLst>
              <a:ext uri="{FF2B5EF4-FFF2-40B4-BE49-F238E27FC236}">
                <a16:creationId xmlns:a16="http://schemas.microsoft.com/office/drawing/2014/main" xmlns="" id="{48B03BD2-0900-4988-8F54-CA788D898F05}"/>
              </a:ext>
            </a:extLst>
          </p:cNvPr>
          <p:cNvSpPr txBox="1"/>
          <p:nvPr/>
        </p:nvSpPr>
        <p:spPr>
          <a:xfrm>
            <a:off x="7162800" y="838200"/>
            <a:ext cx="1610497" cy="1754326"/>
          </a:xfrm>
          <a:prstGeom prst="rect">
            <a:avLst/>
          </a:prstGeom>
          <a:noFill/>
        </p:spPr>
        <p:txBody>
          <a:bodyPr wrap="square" rtlCol="0">
            <a:spAutoFit/>
          </a:bodyPr>
          <a:lstStyle/>
          <a:p>
            <a:r>
              <a:rPr lang="en-US" sz="1800" dirty="0">
                <a:effectLst>
                  <a:outerShdw blurRad="38100" dist="38100" dir="2700000" algn="tl">
                    <a:srgbClr val="000000">
                      <a:alpha val="43137"/>
                    </a:srgbClr>
                  </a:outerShdw>
                </a:effectLst>
              </a:rPr>
              <a:t>Hall A DVCS scaling check completed</a:t>
            </a:r>
          </a:p>
          <a:p>
            <a:endParaRPr lang="en-US" sz="1800" dirty="0">
              <a:effectLst>
                <a:outerShdw blurRad="38100" dist="38100" dir="2700000" algn="tl">
                  <a:srgbClr val="000000">
                    <a:alpha val="43137"/>
                  </a:srgbClr>
                </a:outerShdw>
              </a:effectLst>
            </a:endParaRPr>
          </a:p>
          <a:p>
            <a:r>
              <a:rPr lang="en-US" sz="1800" dirty="0">
                <a:effectLst>
                  <a:outerShdw blurRad="38100" dist="38100" dir="2700000" algn="tl">
                    <a:srgbClr val="000000">
                      <a:alpha val="43137"/>
                    </a:srgbClr>
                  </a:outerShdw>
                </a:effectLst>
              </a:rPr>
              <a:t>Hall B DVCS on H ongoing</a:t>
            </a:r>
          </a:p>
        </p:txBody>
      </p:sp>
    </p:spTree>
    <p:extLst>
      <p:ext uri="{BB962C8B-B14F-4D97-AF65-F5344CB8AC3E}">
        <p14:creationId xmlns:p14="http://schemas.microsoft.com/office/powerpoint/2010/main" val="6219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Line 3"/>
          <p:cNvSpPr>
            <a:spLocks noChangeShapeType="1"/>
          </p:cNvSpPr>
          <p:nvPr/>
        </p:nvSpPr>
        <p:spPr bwMode="auto">
          <a:xfrm flipV="1">
            <a:off x="2254250" y="990600"/>
            <a:ext cx="0" cy="1843088"/>
          </a:xfrm>
          <a:prstGeom prst="line">
            <a:avLst/>
          </a:prstGeom>
          <a:noFill/>
          <a:ln w="28575">
            <a:solidFill>
              <a:schemeClr val="tx1"/>
            </a:solidFill>
            <a:round/>
            <a:headEnd/>
            <a:tailEnd type="triangle" w="med" len="med"/>
          </a:ln>
        </p:spPr>
        <p:txBody>
          <a:bodyPr/>
          <a:lstStyle/>
          <a:p>
            <a:endParaRPr lang="en-US"/>
          </a:p>
        </p:txBody>
      </p:sp>
      <p:sp>
        <p:nvSpPr>
          <p:cNvPr id="2058" name="Line 4"/>
          <p:cNvSpPr>
            <a:spLocks noChangeShapeType="1"/>
          </p:cNvSpPr>
          <p:nvPr/>
        </p:nvSpPr>
        <p:spPr bwMode="auto">
          <a:xfrm>
            <a:off x="2254250" y="2833688"/>
            <a:ext cx="5373688" cy="0"/>
          </a:xfrm>
          <a:prstGeom prst="line">
            <a:avLst/>
          </a:prstGeom>
          <a:noFill/>
          <a:ln w="28575">
            <a:solidFill>
              <a:schemeClr val="tx1"/>
            </a:solidFill>
            <a:round/>
            <a:headEnd/>
            <a:tailEnd type="triangle" w="med" len="med"/>
          </a:ln>
        </p:spPr>
        <p:txBody>
          <a:bodyPr/>
          <a:lstStyle/>
          <a:p>
            <a:endParaRPr lang="en-US"/>
          </a:p>
        </p:txBody>
      </p:sp>
      <p:sp>
        <p:nvSpPr>
          <p:cNvPr id="2059" name="Freeform 6"/>
          <p:cNvSpPr>
            <a:spLocks/>
          </p:cNvSpPr>
          <p:nvPr/>
        </p:nvSpPr>
        <p:spPr bwMode="auto">
          <a:xfrm>
            <a:off x="2708275" y="1446213"/>
            <a:ext cx="5184775" cy="1524000"/>
          </a:xfrm>
          <a:custGeom>
            <a:avLst/>
            <a:gdLst>
              <a:gd name="T0" fmla="*/ 0 w 3266"/>
              <a:gd name="T1" fmla="*/ 2147483647 h 960"/>
              <a:gd name="T2" fmla="*/ 2147483647 w 3266"/>
              <a:gd name="T3" fmla="*/ 2147483647 h 960"/>
              <a:gd name="T4" fmla="*/ 2147483647 w 3266"/>
              <a:gd name="T5" fmla="*/ 2147483647 h 960"/>
              <a:gd name="T6" fmla="*/ 2147483647 w 3266"/>
              <a:gd name="T7" fmla="*/ 2147483647 h 960"/>
              <a:gd name="T8" fmla="*/ 2147483647 w 3266"/>
              <a:gd name="T9" fmla="*/ 2147483647 h 960"/>
              <a:gd name="T10" fmla="*/ 2147483647 w 3266"/>
              <a:gd name="T11" fmla="*/ 2147483647 h 960"/>
              <a:gd name="T12" fmla="*/ 2147483647 w 3266"/>
              <a:gd name="T13" fmla="*/ 2147483647 h 960"/>
              <a:gd name="T14" fmla="*/ 2147483647 w 3266"/>
              <a:gd name="T15" fmla="*/ 2147483647 h 960"/>
              <a:gd name="T16" fmla="*/ 2147483647 w 3266"/>
              <a:gd name="T17" fmla="*/ 2147483647 h 960"/>
              <a:gd name="T18" fmla="*/ 2147483647 w 3266"/>
              <a:gd name="T19" fmla="*/ 2147483647 h 960"/>
              <a:gd name="T20" fmla="*/ 2147483647 w 3266"/>
              <a:gd name="T21" fmla="*/ 2147483647 h 960"/>
              <a:gd name="T22" fmla="*/ 2147483647 w 3266"/>
              <a:gd name="T23" fmla="*/ 2147483647 h 960"/>
              <a:gd name="T24" fmla="*/ 2147483647 w 3266"/>
              <a:gd name="T25" fmla="*/ 2147483647 h 960"/>
              <a:gd name="T26" fmla="*/ 2147483647 w 3266"/>
              <a:gd name="T27" fmla="*/ 2147483647 h 960"/>
              <a:gd name="T28" fmla="*/ 2147483647 w 3266"/>
              <a:gd name="T29" fmla="*/ 2147483647 h 960"/>
              <a:gd name="T30" fmla="*/ 2147483647 w 3266"/>
              <a:gd name="T31" fmla="*/ 2147483647 h 960"/>
              <a:gd name="T32" fmla="*/ 2147483647 w 3266"/>
              <a:gd name="T33" fmla="*/ 2147483647 h 960"/>
              <a:gd name="T34" fmla="*/ 2147483647 w 3266"/>
              <a:gd name="T35" fmla="*/ 2147483647 h 960"/>
              <a:gd name="T36" fmla="*/ 2147483647 w 3266"/>
              <a:gd name="T37" fmla="*/ 2147483647 h 960"/>
              <a:gd name="T38" fmla="*/ 2147483647 w 3266"/>
              <a:gd name="T39" fmla="*/ 2147483647 h 960"/>
              <a:gd name="T40" fmla="*/ 2147483647 w 3266"/>
              <a:gd name="T41" fmla="*/ 2147483647 h 960"/>
              <a:gd name="T42" fmla="*/ 2147483647 w 3266"/>
              <a:gd name="T43" fmla="*/ 2147483647 h 960"/>
              <a:gd name="T44" fmla="*/ 2147483647 w 3266"/>
              <a:gd name="T45" fmla="*/ 2147483647 h 960"/>
              <a:gd name="T46" fmla="*/ 2147483647 w 3266"/>
              <a:gd name="T47" fmla="*/ 2147483647 h 960"/>
              <a:gd name="T48" fmla="*/ 2147483647 w 3266"/>
              <a:gd name="T49" fmla="*/ 2147483647 h 960"/>
              <a:gd name="T50" fmla="*/ 2147483647 w 3266"/>
              <a:gd name="T51" fmla="*/ 2147483647 h 960"/>
              <a:gd name="T52" fmla="*/ 2147483647 w 3266"/>
              <a:gd name="T53" fmla="*/ 2147483647 h 960"/>
              <a:gd name="T54" fmla="*/ 2147483647 w 3266"/>
              <a:gd name="T55" fmla="*/ 2147483647 h 960"/>
              <a:gd name="T56" fmla="*/ 2147483647 w 3266"/>
              <a:gd name="T57" fmla="*/ 2147483647 h 960"/>
              <a:gd name="T58" fmla="*/ 2147483647 w 3266"/>
              <a:gd name="T59" fmla="*/ 2147483647 h 960"/>
              <a:gd name="T60" fmla="*/ 2147483647 w 3266"/>
              <a:gd name="T61" fmla="*/ 2147483647 h 960"/>
              <a:gd name="T62" fmla="*/ 2147483647 w 3266"/>
              <a:gd name="T63" fmla="*/ 2147483647 h 960"/>
              <a:gd name="T64" fmla="*/ 2147483647 w 3266"/>
              <a:gd name="T65" fmla="*/ 2147483647 h 960"/>
              <a:gd name="T66" fmla="*/ 2147483647 w 3266"/>
              <a:gd name="T67" fmla="*/ 2147483647 h 960"/>
              <a:gd name="T68" fmla="*/ 2147483647 w 3266"/>
              <a:gd name="T69" fmla="*/ 2147483647 h 960"/>
              <a:gd name="T70" fmla="*/ 2147483647 w 3266"/>
              <a:gd name="T71" fmla="*/ 2147483647 h 960"/>
              <a:gd name="T72" fmla="*/ 2147483647 w 3266"/>
              <a:gd name="T73" fmla="*/ 2147483647 h 960"/>
              <a:gd name="T74" fmla="*/ 2147483647 w 3266"/>
              <a:gd name="T75" fmla="*/ 2147483647 h 960"/>
              <a:gd name="T76" fmla="*/ 2147483647 w 3266"/>
              <a:gd name="T77" fmla="*/ 2147483647 h 960"/>
              <a:gd name="T78" fmla="*/ 2147483647 w 3266"/>
              <a:gd name="T79" fmla="*/ 2147483647 h 960"/>
              <a:gd name="T80" fmla="*/ 2147483647 w 3266"/>
              <a:gd name="T81" fmla="*/ 2147483647 h 960"/>
              <a:gd name="T82" fmla="*/ 2147483647 w 3266"/>
              <a:gd name="T83" fmla="*/ 2147483647 h 960"/>
              <a:gd name="T84" fmla="*/ 2147483647 w 3266"/>
              <a:gd name="T85" fmla="*/ 2147483647 h 960"/>
              <a:gd name="T86" fmla="*/ 2147483647 w 3266"/>
              <a:gd name="T87" fmla="*/ 2147483647 h 960"/>
              <a:gd name="T88" fmla="*/ 2147483647 w 3266"/>
              <a:gd name="T89" fmla="*/ 2147483647 h 960"/>
              <a:gd name="T90" fmla="*/ 2147483647 w 3266"/>
              <a:gd name="T91" fmla="*/ 2147483647 h 9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66"/>
              <a:gd name="T139" fmla="*/ 0 h 960"/>
              <a:gd name="T140" fmla="*/ 3266 w 3266"/>
              <a:gd name="T141" fmla="*/ 960 h 9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66" h="960">
                <a:moveTo>
                  <a:pt x="0" y="874"/>
                </a:moveTo>
                <a:cubicBezTo>
                  <a:pt x="14" y="440"/>
                  <a:pt x="27" y="7"/>
                  <a:pt x="41" y="3"/>
                </a:cubicBezTo>
                <a:cubicBezTo>
                  <a:pt x="54" y="0"/>
                  <a:pt x="68" y="746"/>
                  <a:pt x="82" y="853"/>
                </a:cubicBezTo>
                <a:cubicBezTo>
                  <a:pt x="95" y="960"/>
                  <a:pt x="109" y="649"/>
                  <a:pt x="122" y="646"/>
                </a:cubicBezTo>
                <a:cubicBezTo>
                  <a:pt x="136" y="642"/>
                  <a:pt x="149" y="808"/>
                  <a:pt x="163" y="832"/>
                </a:cubicBezTo>
                <a:cubicBezTo>
                  <a:pt x="177" y="856"/>
                  <a:pt x="190" y="791"/>
                  <a:pt x="204" y="791"/>
                </a:cubicBezTo>
                <a:cubicBezTo>
                  <a:pt x="217" y="791"/>
                  <a:pt x="231" y="836"/>
                  <a:pt x="245" y="832"/>
                </a:cubicBezTo>
                <a:cubicBezTo>
                  <a:pt x="258" y="829"/>
                  <a:pt x="279" y="767"/>
                  <a:pt x="285" y="770"/>
                </a:cubicBezTo>
                <a:cubicBezTo>
                  <a:pt x="292" y="774"/>
                  <a:pt x="279" y="849"/>
                  <a:pt x="285" y="853"/>
                </a:cubicBezTo>
                <a:cubicBezTo>
                  <a:pt x="292" y="856"/>
                  <a:pt x="313" y="794"/>
                  <a:pt x="326" y="791"/>
                </a:cubicBezTo>
                <a:cubicBezTo>
                  <a:pt x="340" y="787"/>
                  <a:pt x="347" y="843"/>
                  <a:pt x="367" y="832"/>
                </a:cubicBezTo>
                <a:cubicBezTo>
                  <a:pt x="387" y="822"/>
                  <a:pt x="428" y="753"/>
                  <a:pt x="448" y="729"/>
                </a:cubicBezTo>
                <a:cubicBezTo>
                  <a:pt x="469" y="704"/>
                  <a:pt x="478" y="686"/>
                  <a:pt x="492" y="686"/>
                </a:cubicBezTo>
                <a:cubicBezTo>
                  <a:pt x="505" y="686"/>
                  <a:pt x="516" y="725"/>
                  <a:pt x="530" y="729"/>
                </a:cubicBezTo>
                <a:cubicBezTo>
                  <a:pt x="544" y="732"/>
                  <a:pt x="557" y="708"/>
                  <a:pt x="571" y="708"/>
                </a:cubicBezTo>
                <a:cubicBezTo>
                  <a:pt x="584" y="708"/>
                  <a:pt x="598" y="718"/>
                  <a:pt x="612" y="729"/>
                </a:cubicBezTo>
                <a:cubicBezTo>
                  <a:pt x="625" y="739"/>
                  <a:pt x="639" y="767"/>
                  <a:pt x="652" y="770"/>
                </a:cubicBezTo>
                <a:cubicBezTo>
                  <a:pt x="666" y="774"/>
                  <a:pt x="680" y="763"/>
                  <a:pt x="693" y="749"/>
                </a:cubicBezTo>
                <a:cubicBezTo>
                  <a:pt x="707" y="736"/>
                  <a:pt x="720" y="708"/>
                  <a:pt x="734" y="687"/>
                </a:cubicBezTo>
                <a:cubicBezTo>
                  <a:pt x="747" y="666"/>
                  <a:pt x="760" y="643"/>
                  <a:pt x="775" y="625"/>
                </a:cubicBezTo>
                <a:cubicBezTo>
                  <a:pt x="789" y="607"/>
                  <a:pt x="798" y="593"/>
                  <a:pt x="821" y="579"/>
                </a:cubicBezTo>
                <a:cubicBezTo>
                  <a:pt x="844" y="566"/>
                  <a:pt x="885" y="546"/>
                  <a:pt x="911" y="544"/>
                </a:cubicBezTo>
                <a:cubicBezTo>
                  <a:pt x="938" y="542"/>
                  <a:pt x="962" y="555"/>
                  <a:pt x="981" y="569"/>
                </a:cubicBezTo>
                <a:cubicBezTo>
                  <a:pt x="1001" y="584"/>
                  <a:pt x="1018" y="611"/>
                  <a:pt x="1031" y="630"/>
                </a:cubicBezTo>
                <a:cubicBezTo>
                  <a:pt x="1045" y="650"/>
                  <a:pt x="1041" y="667"/>
                  <a:pt x="1061" y="686"/>
                </a:cubicBezTo>
                <a:cubicBezTo>
                  <a:pt x="1080" y="704"/>
                  <a:pt x="1117" y="731"/>
                  <a:pt x="1151" y="742"/>
                </a:cubicBezTo>
                <a:cubicBezTo>
                  <a:pt x="1185" y="752"/>
                  <a:pt x="1232" y="755"/>
                  <a:pt x="1264" y="749"/>
                </a:cubicBezTo>
                <a:cubicBezTo>
                  <a:pt x="1296" y="744"/>
                  <a:pt x="1319" y="721"/>
                  <a:pt x="1345" y="708"/>
                </a:cubicBezTo>
                <a:cubicBezTo>
                  <a:pt x="1372" y="695"/>
                  <a:pt x="1398" y="688"/>
                  <a:pt x="1420" y="671"/>
                </a:cubicBezTo>
                <a:cubicBezTo>
                  <a:pt x="1442" y="654"/>
                  <a:pt x="1459" y="629"/>
                  <a:pt x="1481" y="605"/>
                </a:cubicBezTo>
                <a:cubicBezTo>
                  <a:pt x="1502" y="580"/>
                  <a:pt x="1522" y="545"/>
                  <a:pt x="1550" y="524"/>
                </a:cubicBezTo>
                <a:cubicBezTo>
                  <a:pt x="1578" y="502"/>
                  <a:pt x="1614" y="474"/>
                  <a:pt x="1650" y="478"/>
                </a:cubicBezTo>
                <a:cubicBezTo>
                  <a:pt x="1687" y="481"/>
                  <a:pt x="1740" y="519"/>
                  <a:pt x="1770" y="544"/>
                </a:cubicBezTo>
                <a:cubicBezTo>
                  <a:pt x="1801" y="568"/>
                  <a:pt x="1810" y="601"/>
                  <a:pt x="1835" y="625"/>
                </a:cubicBezTo>
                <a:cubicBezTo>
                  <a:pt x="1859" y="649"/>
                  <a:pt x="1889" y="680"/>
                  <a:pt x="1916" y="687"/>
                </a:cubicBezTo>
                <a:cubicBezTo>
                  <a:pt x="1943" y="694"/>
                  <a:pt x="1972" y="677"/>
                  <a:pt x="1998" y="666"/>
                </a:cubicBezTo>
                <a:cubicBezTo>
                  <a:pt x="2023" y="656"/>
                  <a:pt x="2049" y="632"/>
                  <a:pt x="2069" y="625"/>
                </a:cubicBezTo>
                <a:cubicBezTo>
                  <a:pt x="2090" y="618"/>
                  <a:pt x="2105" y="618"/>
                  <a:pt x="2120" y="625"/>
                </a:cubicBezTo>
                <a:cubicBezTo>
                  <a:pt x="2135" y="632"/>
                  <a:pt x="2141" y="663"/>
                  <a:pt x="2161" y="666"/>
                </a:cubicBezTo>
                <a:cubicBezTo>
                  <a:pt x="2181" y="670"/>
                  <a:pt x="2208" y="660"/>
                  <a:pt x="2242" y="646"/>
                </a:cubicBezTo>
                <a:cubicBezTo>
                  <a:pt x="2276" y="632"/>
                  <a:pt x="2310" y="604"/>
                  <a:pt x="2365" y="584"/>
                </a:cubicBezTo>
                <a:cubicBezTo>
                  <a:pt x="2419" y="563"/>
                  <a:pt x="2503" y="534"/>
                  <a:pt x="2569" y="521"/>
                </a:cubicBezTo>
                <a:cubicBezTo>
                  <a:pt x="2634" y="509"/>
                  <a:pt x="2697" y="513"/>
                  <a:pt x="2758" y="508"/>
                </a:cubicBezTo>
                <a:cubicBezTo>
                  <a:pt x="2819" y="503"/>
                  <a:pt x="2878" y="491"/>
                  <a:pt x="2937" y="488"/>
                </a:cubicBezTo>
                <a:cubicBezTo>
                  <a:pt x="2996" y="485"/>
                  <a:pt x="3059" y="490"/>
                  <a:pt x="3114" y="488"/>
                </a:cubicBezTo>
                <a:cubicBezTo>
                  <a:pt x="3169" y="486"/>
                  <a:pt x="3234" y="479"/>
                  <a:pt x="3266" y="476"/>
                </a:cubicBezTo>
              </a:path>
            </a:pathLst>
          </a:custGeom>
          <a:noFill/>
          <a:ln w="38100">
            <a:solidFill>
              <a:srgbClr val="000099"/>
            </a:solidFill>
            <a:round/>
            <a:headEnd/>
            <a:tailEnd/>
          </a:ln>
        </p:spPr>
        <p:txBody>
          <a:bodyPr/>
          <a:lstStyle/>
          <a:p>
            <a:endParaRPr lang="en-US"/>
          </a:p>
        </p:txBody>
      </p:sp>
      <p:graphicFrame>
        <p:nvGraphicFramePr>
          <p:cNvPr id="2050" name="Object 7"/>
          <p:cNvGraphicFramePr>
            <a:graphicFrameLocks noChangeAspect="1"/>
          </p:cNvGraphicFramePr>
          <p:nvPr/>
        </p:nvGraphicFramePr>
        <p:xfrm>
          <a:off x="914400" y="1066800"/>
          <a:ext cx="1143000" cy="973138"/>
        </p:xfrm>
        <a:graphic>
          <a:graphicData uri="http://schemas.openxmlformats.org/presentationml/2006/ole">
            <mc:AlternateContent xmlns:mc="http://schemas.openxmlformats.org/markup-compatibility/2006">
              <mc:Choice xmlns:v="urn:schemas-microsoft-com:vml" Requires="v">
                <p:oleObj spid="_x0000_s2407" name="Equation" r:id="rId3" imgW="444240" imgH="419040" progId="Equation.3">
                  <p:embed/>
                </p:oleObj>
              </mc:Choice>
              <mc:Fallback>
                <p:oleObj name="Equation" r:id="rId3" imgW="444240" imgH="41904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066800"/>
                        <a:ext cx="114300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0" name="Text Box 8"/>
          <p:cNvSpPr txBox="1">
            <a:spLocks noChangeArrowheads="1"/>
          </p:cNvSpPr>
          <p:nvPr/>
        </p:nvSpPr>
        <p:spPr bwMode="auto">
          <a:xfrm>
            <a:off x="7239000" y="2913063"/>
            <a:ext cx="711200" cy="519112"/>
          </a:xfrm>
          <a:prstGeom prst="rect">
            <a:avLst/>
          </a:prstGeom>
          <a:noFill/>
          <a:ln w="9525">
            <a:noFill/>
            <a:miter lim="800000"/>
            <a:headEnd/>
            <a:tailEnd/>
          </a:ln>
        </p:spPr>
        <p:txBody>
          <a:bodyPr>
            <a:spAutoFit/>
          </a:bodyPr>
          <a:lstStyle/>
          <a:p>
            <a:pPr>
              <a:spcBef>
                <a:spcPct val="50000"/>
              </a:spcBef>
            </a:pPr>
            <a:r>
              <a:rPr lang="en-US">
                <a:sym typeface="Symbol" pitchFamily="18" charset="2"/>
              </a:rPr>
              <a:t></a:t>
            </a:r>
            <a:endParaRPr lang="en-US"/>
          </a:p>
        </p:txBody>
      </p:sp>
      <p:sp>
        <p:nvSpPr>
          <p:cNvPr id="2061" name="Text Box 9"/>
          <p:cNvSpPr txBox="1">
            <a:spLocks noChangeArrowheads="1"/>
          </p:cNvSpPr>
          <p:nvPr/>
        </p:nvSpPr>
        <p:spPr bwMode="auto">
          <a:xfrm>
            <a:off x="2286000" y="1119188"/>
            <a:ext cx="1165225" cy="396875"/>
          </a:xfrm>
          <a:prstGeom prst="rect">
            <a:avLst/>
          </a:prstGeom>
          <a:noFill/>
          <a:ln w="9525">
            <a:noFill/>
            <a:miter lim="800000"/>
            <a:headEnd/>
            <a:tailEnd/>
          </a:ln>
        </p:spPr>
        <p:txBody>
          <a:bodyPr>
            <a:spAutoFit/>
          </a:bodyPr>
          <a:lstStyle/>
          <a:p>
            <a:pPr>
              <a:spcBef>
                <a:spcPct val="50000"/>
              </a:spcBef>
            </a:pPr>
            <a:r>
              <a:rPr lang="en-US" sz="2000"/>
              <a:t>Elastic</a:t>
            </a:r>
          </a:p>
        </p:txBody>
      </p:sp>
      <p:sp>
        <p:nvSpPr>
          <p:cNvPr id="2062" name="Text Box 10"/>
          <p:cNvSpPr txBox="1">
            <a:spLocks noChangeArrowheads="1"/>
          </p:cNvSpPr>
          <p:nvPr/>
        </p:nvSpPr>
        <p:spPr bwMode="auto">
          <a:xfrm>
            <a:off x="3429000" y="1952625"/>
            <a:ext cx="1682750" cy="396875"/>
          </a:xfrm>
          <a:prstGeom prst="rect">
            <a:avLst/>
          </a:prstGeom>
          <a:noFill/>
          <a:ln w="9525">
            <a:noFill/>
            <a:miter lim="800000"/>
            <a:headEnd/>
            <a:tailEnd/>
          </a:ln>
        </p:spPr>
        <p:txBody>
          <a:bodyPr>
            <a:spAutoFit/>
          </a:bodyPr>
          <a:lstStyle/>
          <a:p>
            <a:pPr>
              <a:spcBef>
                <a:spcPct val="50000"/>
              </a:spcBef>
            </a:pPr>
            <a:r>
              <a:rPr lang="en-US" sz="2000"/>
              <a:t>Quasielastic</a:t>
            </a:r>
          </a:p>
        </p:txBody>
      </p:sp>
      <p:sp>
        <p:nvSpPr>
          <p:cNvPr id="2063" name="Text Box 11"/>
          <p:cNvSpPr txBox="1">
            <a:spLocks noChangeArrowheads="1"/>
          </p:cNvSpPr>
          <p:nvPr/>
        </p:nvSpPr>
        <p:spPr bwMode="auto">
          <a:xfrm>
            <a:off x="5091113" y="1676400"/>
            <a:ext cx="776287" cy="519113"/>
          </a:xfrm>
          <a:prstGeom prst="rect">
            <a:avLst/>
          </a:prstGeom>
          <a:noFill/>
          <a:ln w="9525">
            <a:noFill/>
            <a:miter lim="800000"/>
            <a:headEnd/>
            <a:tailEnd/>
          </a:ln>
        </p:spPr>
        <p:txBody>
          <a:bodyPr>
            <a:spAutoFit/>
          </a:bodyPr>
          <a:lstStyle/>
          <a:p>
            <a:pPr>
              <a:spcBef>
                <a:spcPct val="50000"/>
              </a:spcBef>
            </a:pPr>
            <a:r>
              <a:rPr lang="en-US" sz="2800">
                <a:sym typeface="Symbol" pitchFamily="18" charset="2"/>
              </a:rPr>
              <a:t></a:t>
            </a:r>
            <a:endParaRPr lang="en-US" sz="2800"/>
          </a:p>
        </p:txBody>
      </p:sp>
      <p:sp>
        <p:nvSpPr>
          <p:cNvPr id="2064" name="Text Box 12"/>
          <p:cNvSpPr txBox="1">
            <a:spLocks noChangeArrowheads="1"/>
          </p:cNvSpPr>
          <p:nvPr/>
        </p:nvSpPr>
        <p:spPr bwMode="auto">
          <a:xfrm>
            <a:off x="5791200" y="1952625"/>
            <a:ext cx="685800" cy="519113"/>
          </a:xfrm>
          <a:prstGeom prst="rect">
            <a:avLst/>
          </a:prstGeom>
          <a:noFill/>
          <a:ln w="9525">
            <a:noFill/>
            <a:miter lim="800000"/>
            <a:headEnd/>
            <a:tailEnd/>
          </a:ln>
        </p:spPr>
        <p:txBody>
          <a:bodyPr>
            <a:spAutoFit/>
          </a:bodyPr>
          <a:lstStyle/>
          <a:p>
            <a:pPr>
              <a:spcBef>
                <a:spcPct val="50000"/>
              </a:spcBef>
            </a:pPr>
            <a:r>
              <a:rPr lang="en-US"/>
              <a:t>N</a:t>
            </a:r>
            <a:r>
              <a:rPr lang="en-US" baseline="30000"/>
              <a:t>*</a:t>
            </a:r>
            <a:endParaRPr lang="en-US"/>
          </a:p>
        </p:txBody>
      </p:sp>
      <p:sp>
        <p:nvSpPr>
          <p:cNvPr id="2065" name="Text Box 13"/>
          <p:cNvSpPr txBox="1">
            <a:spLocks noChangeArrowheads="1"/>
          </p:cNvSpPr>
          <p:nvPr/>
        </p:nvSpPr>
        <p:spPr bwMode="auto">
          <a:xfrm>
            <a:off x="6400800" y="1447800"/>
            <a:ext cx="1423988" cy="701675"/>
          </a:xfrm>
          <a:prstGeom prst="rect">
            <a:avLst/>
          </a:prstGeom>
          <a:noFill/>
          <a:ln w="9525">
            <a:noFill/>
            <a:miter lim="800000"/>
            <a:headEnd/>
            <a:tailEnd/>
          </a:ln>
        </p:spPr>
        <p:txBody>
          <a:bodyPr>
            <a:spAutoFit/>
          </a:bodyPr>
          <a:lstStyle/>
          <a:p>
            <a:pPr>
              <a:spcBef>
                <a:spcPct val="50000"/>
              </a:spcBef>
            </a:pPr>
            <a:r>
              <a:rPr lang="en-US" sz="2000"/>
              <a:t>Deep Inelastic</a:t>
            </a:r>
          </a:p>
        </p:txBody>
      </p:sp>
      <p:graphicFrame>
        <p:nvGraphicFramePr>
          <p:cNvPr id="2051" name="Object 14"/>
          <p:cNvGraphicFramePr>
            <a:graphicFrameLocks noChangeAspect="1"/>
          </p:cNvGraphicFramePr>
          <p:nvPr/>
        </p:nvGraphicFramePr>
        <p:xfrm>
          <a:off x="2514600" y="2913063"/>
          <a:ext cx="927100" cy="519112"/>
        </p:xfrm>
        <a:graphic>
          <a:graphicData uri="http://schemas.openxmlformats.org/presentationml/2006/ole">
            <mc:AlternateContent xmlns:mc="http://schemas.openxmlformats.org/markup-compatibility/2006">
              <mc:Choice xmlns:v="urn:schemas-microsoft-com:vml" Requires="v">
                <p:oleObj spid="_x0000_s2408" name="Equation" r:id="rId5" imgW="304560" imgH="419040" progId="Equation.3">
                  <p:embed/>
                </p:oleObj>
              </mc:Choice>
              <mc:Fallback>
                <p:oleObj name="Equation" r:id="rId5" imgW="304560" imgH="419040" progId="Equation.3">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913063"/>
                        <a:ext cx="927100"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15"/>
          <p:cNvGraphicFramePr>
            <a:graphicFrameLocks noChangeAspect="1"/>
          </p:cNvGraphicFramePr>
          <p:nvPr/>
        </p:nvGraphicFramePr>
        <p:xfrm>
          <a:off x="3810000" y="2913063"/>
          <a:ext cx="846138" cy="539750"/>
        </p:xfrm>
        <a:graphic>
          <a:graphicData uri="http://schemas.openxmlformats.org/presentationml/2006/ole">
            <mc:AlternateContent xmlns:mc="http://schemas.openxmlformats.org/markup-compatibility/2006">
              <mc:Choice xmlns:v="urn:schemas-microsoft-com:vml" Requires="v">
                <p:oleObj spid="_x0000_s2409" name="Equation" r:id="rId7" imgW="266400" imgH="419040" progId="Equation.3">
                  <p:embed/>
                </p:oleObj>
              </mc:Choice>
              <mc:Fallback>
                <p:oleObj name="Equation" r:id="rId7" imgW="266400" imgH="419040" progId="Equation.3">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2913063"/>
                        <a:ext cx="846138"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Object 16"/>
          <p:cNvGraphicFramePr>
            <a:graphicFrameLocks noChangeAspect="1"/>
          </p:cNvGraphicFramePr>
          <p:nvPr/>
        </p:nvGraphicFramePr>
        <p:xfrm>
          <a:off x="4876800" y="2913063"/>
          <a:ext cx="1962150" cy="592137"/>
        </p:xfrm>
        <a:graphic>
          <a:graphicData uri="http://schemas.openxmlformats.org/presentationml/2006/ole">
            <mc:AlternateContent xmlns:mc="http://schemas.openxmlformats.org/markup-compatibility/2006">
              <mc:Choice xmlns:v="urn:schemas-microsoft-com:vml" Requires="v">
                <p:oleObj spid="_x0000_s2410" name="Equation" r:id="rId9" imgW="952200" imgH="419040" progId="Equation.3">
                  <p:embed/>
                </p:oleObj>
              </mc:Choice>
              <mc:Fallback>
                <p:oleObj name="Equation" r:id="rId9" imgW="952200" imgH="419040" progId="Equation.3">
                  <p:embed/>
                  <p:pic>
                    <p:nvPicPr>
                      <p:cNvPr id="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2913063"/>
                        <a:ext cx="1962150" cy="592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6" name="Line 18"/>
          <p:cNvSpPr>
            <a:spLocks noChangeShapeType="1"/>
          </p:cNvSpPr>
          <p:nvPr/>
        </p:nvSpPr>
        <p:spPr bwMode="auto">
          <a:xfrm>
            <a:off x="2773363" y="2767013"/>
            <a:ext cx="0" cy="98425"/>
          </a:xfrm>
          <a:prstGeom prst="line">
            <a:avLst/>
          </a:prstGeom>
          <a:noFill/>
          <a:ln w="9525">
            <a:solidFill>
              <a:schemeClr val="tx1"/>
            </a:solidFill>
            <a:round/>
            <a:headEnd/>
            <a:tailEnd/>
          </a:ln>
        </p:spPr>
        <p:txBody>
          <a:bodyPr/>
          <a:lstStyle/>
          <a:p>
            <a:endParaRPr lang="en-US"/>
          </a:p>
        </p:txBody>
      </p:sp>
      <p:sp>
        <p:nvSpPr>
          <p:cNvPr id="2067" name="Line 19"/>
          <p:cNvSpPr>
            <a:spLocks noChangeShapeType="1"/>
          </p:cNvSpPr>
          <p:nvPr/>
        </p:nvSpPr>
        <p:spPr bwMode="auto">
          <a:xfrm>
            <a:off x="4132263" y="2767013"/>
            <a:ext cx="0" cy="131762"/>
          </a:xfrm>
          <a:prstGeom prst="line">
            <a:avLst/>
          </a:prstGeom>
          <a:noFill/>
          <a:ln w="9525">
            <a:solidFill>
              <a:schemeClr val="tx1"/>
            </a:solidFill>
            <a:round/>
            <a:headEnd/>
            <a:tailEnd/>
          </a:ln>
        </p:spPr>
        <p:txBody>
          <a:bodyPr/>
          <a:lstStyle/>
          <a:p>
            <a:endParaRPr lang="en-US"/>
          </a:p>
        </p:txBody>
      </p:sp>
      <p:sp>
        <p:nvSpPr>
          <p:cNvPr id="2068" name="Line 20"/>
          <p:cNvSpPr>
            <a:spLocks noChangeShapeType="1"/>
          </p:cNvSpPr>
          <p:nvPr/>
        </p:nvSpPr>
        <p:spPr bwMode="auto">
          <a:xfrm>
            <a:off x="5362575" y="2767013"/>
            <a:ext cx="0" cy="131762"/>
          </a:xfrm>
          <a:prstGeom prst="line">
            <a:avLst/>
          </a:prstGeom>
          <a:noFill/>
          <a:ln w="9525">
            <a:solidFill>
              <a:schemeClr val="tx1"/>
            </a:solidFill>
            <a:round/>
            <a:headEnd/>
            <a:tailEnd/>
          </a:ln>
        </p:spPr>
        <p:txBody>
          <a:bodyPr/>
          <a:lstStyle/>
          <a:p>
            <a:endParaRPr lang="en-US"/>
          </a:p>
        </p:txBody>
      </p:sp>
      <p:sp>
        <p:nvSpPr>
          <p:cNvPr id="2069" name="Text Box 43"/>
          <p:cNvSpPr txBox="1">
            <a:spLocks noChangeArrowheads="1"/>
          </p:cNvSpPr>
          <p:nvPr/>
        </p:nvSpPr>
        <p:spPr bwMode="auto">
          <a:xfrm>
            <a:off x="4495800" y="990600"/>
            <a:ext cx="1676400" cy="584200"/>
          </a:xfrm>
          <a:prstGeom prst="rect">
            <a:avLst/>
          </a:prstGeom>
          <a:noFill/>
          <a:ln w="9525">
            <a:solidFill>
              <a:schemeClr val="tx1"/>
            </a:solidFill>
            <a:miter lim="800000"/>
            <a:headEnd/>
            <a:tailEnd/>
          </a:ln>
        </p:spPr>
        <p:txBody>
          <a:bodyPr>
            <a:spAutoFit/>
          </a:bodyPr>
          <a:lstStyle/>
          <a:p>
            <a:pPr>
              <a:spcBef>
                <a:spcPct val="50000"/>
              </a:spcBef>
            </a:pPr>
            <a:r>
              <a:rPr lang="en-US" sz="3200">
                <a:solidFill>
                  <a:srgbClr val="FF0000"/>
                </a:solidFill>
              </a:rPr>
              <a:t>Nucleus</a:t>
            </a:r>
          </a:p>
        </p:txBody>
      </p:sp>
      <p:sp>
        <p:nvSpPr>
          <p:cNvPr id="2070" name="Line 24"/>
          <p:cNvSpPr>
            <a:spLocks noChangeShapeType="1"/>
          </p:cNvSpPr>
          <p:nvPr/>
        </p:nvSpPr>
        <p:spPr bwMode="auto">
          <a:xfrm flipV="1">
            <a:off x="2254250" y="3810000"/>
            <a:ext cx="0" cy="2009775"/>
          </a:xfrm>
          <a:prstGeom prst="line">
            <a:avLst/>
          </a:prstGeom>
          <a:noFill/>
          <a:ln w="28575">
            <a:solidFill>
              <a:schemeClr val="tx1"/>
            </a:solidFill>
            <a:round/>
            <a:headEnd/>
            <a:tailEnd type="triangle" w="med" len="med"/>
          </a:ln>
        </p:spPr>
        <p:txBody>
          <a:bodyPr/>
          <a:lstStyle/>
          <a:p>
            <a:endParaRPr lang="en-US"/>
          </a:p>
        </p:txBody>
      </p:sp>
      <p:sp>
        <p:nvSpPr>
          <p:cNvPr id="2071" name="Line 25"/>
          <p:cNvSpPr>
            <a:spLocks noChangeShapeType="1"/>
          </p:cNvSpPr>
          <p:nvPr/>
        </p:nvSpPr>
        <p:spPr bwMode="auto">
          <a:xfrm>
            <a:off x="2254250" y="5819775"/>
            <a:ext cx="5373688" cy="0"/>
          </a:xfrm>
          <a:prstGeom prst="line">
            <a:avLst/>
          </a:prstGeom>
          <a:noFill/>
          <a:ln w="28575">
            <a:solidFill>
              <a:schemeClr val="tx1"/>
            </a:solidFill>
            <a:round/>
            <a:headEnd/>
            <a:tailEnd type="triangle" w="med" len="med"/>
          </a:ln>
        </p:spPr>
        <p:txBody>
          <a:bodyPr/>
          <a:lstStyle/>
          <a:p>
            <a:endParaRPr lang="en-US"/>
          </a:p>
        </p:txBody>
      </p:sp>
      <p:sp>
        <p:nvSpPr>
          <p:cNvPr id="2072" name="Text Box 28"/>
          <p:cNvSpPr txBox="1">
            <a:spLocks noChangeArrowheads="1"/>
          </p:cNvSpPr>
          <p:nvPr/>
        </p:nvSpPr>
        <p:spPr bwMode="auto">
          <a:xfrm>
            <a:off x="7239000" y="5907088"/>
            <a:ext cx="711200" cy="519112"/>
          </a:xfrm>
          <a:prstGeom prst="rect">
            <a:avLst/>
          </a:prstGeom>
          <a:noFill/>
          <a:ln w="9525">
            <a:noFill/>
            <a:miter lim="800000"/>
            <a:headEnd/>
            <a:tailEnd/>
          </a:ln>
        </p:spPr>
        <p:txBody>
          <a:bodyPr>
            <a:spAutoFit/>
          </a:bodyPr>
          <a:lstStyle/>
          <a:p>
            <a:pPr>
              <a:spcBef>
                <a:spcPct val="50000"/>
              </a:spcBef>
            </a:pPr>
            <a:r>
              <a:rPr lang="en-US">
                <a:sym typeface="Symbol" pitchFamily="18" charset="2"/>
              </a:rPr>
              <a:t></a:t>
            </a:r>
            <a:endParaRPr lang="en-US"/>
          </a:p>
        </p:txBody>
      </p:sp>
      <p:sp>
        <p:nvSpPr>
          <p:cNvPr id="2073" name="Text Box 29"/>
          <p:cNvSpPr txBox="1">
            <a:spLocks noChangeArrowheads="1"/>
          </p:cNvSpPr>
          <p:nvPr/>
        </p:nvSpPr>
        <p:spPr bwMode="auto">
          <a:xfrm>
            <a:off x="3505200" y="4159250"/>
            <a:ext cx="1165225" cy="396875"/>
          </a:xfrm>
          <a:prstGeom prst="rect">
            <a:avLst/>
          </a:prstGeom>
          <a:noFill/>
          <a:ln w="9525">
            <a:noFill/>
            <a:miter lim="800000"/>
            <a:headEnd/>
            <a:tailEnd/>
          </a:ln>
        </p:spPr>
        <p:txBody>
          <a:bodyPr>
            <a:spAutoFit/>
          </a:bodyPr>
          <a:lstStyle/>
          <a:p>
            <a:pPr>
              <a:spcBef>
                <a:spcPct val="50000"/>
              </a:spcBef>
            </a:pPr>
            <a:r>
              <a:rPr lang="en-US" sz="2000"/>
              <a:t>Elastic</a:t>
            </a:r>
          </a:p>
        </p:txBody>
      </p:sp>
      <p:sp>
        <p:nvSpPr>
          <p:cNvPr id="2074" name="Text Box 31"/>
          <p:cNvSpPr txBox="1">
            <a:spLocks noChangeArrowheads="1"/>
          </p:cNvSpPr>
          <p:nvPr/>
        </p:nvSpPr>
        <p:spPr bwMode="auto">
          <a:xfrm>
            <a:off x="5091113" y="4438650"/>
            <a:ext cx="776287" cy="519113"/>
          </a:xfrm>
          <a:prstGeom prst="rect">
            <a:avLst/>
          </a:prstGeom>
          <a:noFill/>
          <a:ln w="9525">
            <a:noFill/>
            <a:miter lim="800000"/>
            <a:headEnd/>
            <a:tailEnd/>
          </a:ln>
        </p:spPr>
        <p:txBody>
          <a:bodyPr>
            <a:spAutoFit/>
          </a:bodyPr>
          <a:lstStyle/>
          <a:p>
            <a:pPr>
              <a:spcBef>
                <a:spcPct val="50000"/>
              </a:spcBef>
            </a:pPr>
            <a:r>
              <a:rPr lang="en-US" sz="2800">
                <a:sym typeface="Symbol" pitchFamily="18" charset="2"/>
              </a:rPr>
              <a:t></a:t>
            </a:r>
            <a:endParaRPr lang="en-US" sz="2800"/>
          </a:p>
        </p:txBody>
      </p:sp>
      <p:sp>
        <p:nvSpPr>
          <p:cNvPr id="2075" name="Text Box 32"/>
          <p:cNvSpPr txBox="1">
            <a:spLocks noChangeArrowheads="1"/>
          </p:cNvSpPr>
          <p:nvPr/>
        </p:nvSpPr>
        <p:spPr bwMode="auto">
          <a:xfrm>
            <a:off x="5867400" y="4789488"/>
            <a:ext cx="685800" cy="519112"/>
          </a:xfrm>
          <a:prstGeom prst="rect">
            <a:avLst/>
          </a:prstGeom>
          <a:noFill/>
          <a:ln w="9525">
            <a:noFill/>
            <a:miter lim="800000"/>
            <a:headEnd/>
            <a:tailEnd/>
          </a:ln>
        </p:spPr>
        <p:txBody>
          <a:bodyPr>
            <a:spAutoFit/>
          </a:bodyPr>
          <a:lstStyle/>
          <a:p>
            <a:pPr>
              <a:spcBef>
                <a:spcPct val="50000"/>
              </a:spcBef>
            </a:pPr>
            <a:r>
              <a:rPr lang="en-US"/>
              <a:t>N</a:t>
            </a:r>
            <a:r>
              <a:rPr lang="en-US" baseline="30000"/>
              <a:t>*</a:t>
            </a:r>
            <a:endParaRPr lang="en-US"/>
          </a:p>
        </p:txBody>
      </p:sp>
      <p:sp>
        <p:nvSpPr>
          <p:cNvPr id="2076" name="Text Box 33"/>
          <p:cNvSpPr txBox="1">
            <a:spLocks noChangeArrowheads="1"/>
          </p:cNvSpPr>
          <p:nvPr/>
        </p:nvSpPr>
        <p:spPr bwMode="auto">
          <a:xfrm>
            <a:off x="6781800" y="4368800"/>
            <a:ext cx="1423988" cy="701675"/>
          </a:xfrm>
          <a:prstGeom prst="rect">
            <a:avLst/>
          </a:prstGeom>
          <a:noFill/>
          <a:ln w="9525">
            <a:noFill/>
            <a:miter lim="800000"/>
            <a:headEnd/>
            <a:tailEnd/>
          </a:ln>
        </p:spPr>
        <p:txBody>
          <a:bodyPr>
            <a:spAutoFit/>
          </a:bodyPr>
          <a:lstStyle/>
          <a:p>
            <a:pPr>
              <a:spcBef>
                <a:spcPct val="50000"/>
              </a:spcBef>
            </a:pPr>
            <a:r>
              <a:rPr lang="en-US" sz="2000"/>
              <a:t>Deep Inelastic</a:t>
            </a:r>
          </a:p>
        </p:txBody>
      </p:sp>
      <p:graphicFrame>
        <p:nvGraphicFramePr>
          <p:cNvPr id="2054" name="Object 35"/>
          <p:cNvGraphicFramePr>
            <a:graphicFrameLocks noChangeAspect="1"/>
          </p:cNvGraphicFramePr>
          <p:nvPr/>
        </p:nvGraphicFramePr>
        <p:xfrm>
          <a:off x="3810000" y="5907088"/>
          <a:ext cx="846138" cy="588962"/>
        </p:xfrm>
        <a:graphic>
          <a:graphicData uri="http://schemas.openxmlformats.org/presentationml/2006/ole">
            <mc:AlternateContent xmlns:mc="http://schemas.openxmlformats.org/markup-compatibility/2006">
              <mc:Choice xmlns:v="urn:schemas-microsoft-com:vml" Requires="v">
                <p:oleObj spid="_x0000_s2411" name="Equation" r:id="rId11" imgW="266400" imgH="419040" progId="Equation.3">
                  <p:embed/>
                </p:oleObj>
              </mc:Choice>
              <mc:Fallback>
                <p:oleObj name="Equation" r:id="rId11" imgW="266400" imgH="419040" progId="Equation.3">
                  <p:embed/>
                  <p:pic>
                    <p:nvPicPr>
                      <p:cNvPr id="0" name="Object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5907088"/>
                        <a:ext cx="846138" cy="588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5" name="Object 36"/>
          <p:cNvGraphicFramePr>
            <a:graphicFrameLocks noChangeAspect="1"/>
          </p:cNvGraphicFramePr>
          <p:nvPr/>
        </p:nvGraphicFramePr>
        <p:xfrm>
          <a:off x="4876800" y="5907088"/>
          <a:ext cx="1962150" cy="646112"/>
        </p:xfrm>
        <a:graphic>
          <a:graphicData uri="http://schemas.openxmlformats.org/presentationml/2006/ole">
            <mc:AlternateContent xmlns:mc="http://schemas.openxmlformats.org/markup-compatibility/2006">
              <mc:Choice xmlns:v="urn:schemas-microsoft-com:vml" Requires="v">
                <p:oleObj spid="_x0000_s2412" name="Equation" r:id="rId12" imgW="952200" imgH="419040" progId="Equation.3">
                  <p:embed/>
                </p:oleObj>
              </mc:Choice>
              <mc:Fallback>
                <p:oleObj name="Equation" r:id="rId12" imgW="952200" imgH="419040" progId="Equation.3">
                  <p:embed/>
                  <p:pic>
                    <p:nvPicPr>
                      <p:cNvPr id="0" name="Object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5907088"/>
                        <a:ext cx="1962150" cy="646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7" name="Line 38"/>
          <p:cNvSpPr>
            <a:spLocks noChangeShapeType="1"/>
          </p:cNvSpPr>
          <p:nvPr/>
        </p:nvSpPr>
        <p:spPr bwMode="auto">
          <a:xfrm>
            <a:off x="2773363" y="5748338"/>
            <a:ext cx="0" cy="106362"/>
          </a:xfrm>
          <a:prstGeom prst="line">
            <a:avLst/>
          </a:prstGeom>
          <a:noFill/>
          <a:ln w="9525">
            <a:solidFill>
              <a:schemeClr val="tx1"/>
            </a:solidFill>
            <a:round/>
            <a:headEnd/>
            <a:tailEnd/>
          </a:ln>
        </p:spPr>
        <p:txBody>
          <a:bodyPr/>
          <a:lstStyle/>
          <a:p>
            <a:endParaRPr lang="en-US"/>
          </a:p>
        </p:txBody>
      </p:sp>
      <p:sp>
        <p:nvSpPr>
          <p:cNvPr id="2078" name="Line 39"/>
          <p:cNvSpPr>
            <a:spLocks noChangeShapeType="1"/>
          </p:cNvSpPr>
          <p:nvPr/>
        </p:nvSpPr>
        <p:spPr bwMode="auto">
          <a:xfrm>
            <a:off x="4132263" y="5748338"/>
            <a:ext cx="0" cy="142875"/>
          </a:xfrm>
          <a:prstGeom prst="line">
            <a:avLst/>
          </a:prstGeom>
          <a:noFill/>
          <a:ln w="9525">
            <a:solidFill>
              <a:schemeClr val="tx1"/>
            </a:solidFill>
            <a:round/>
            <a:headEnd/>
            <a:tailEnd/>
          </a:ln>
        </p:spPr>
        <p:txBody>
          <a:bodyPr/>
          <a:lstStyle/>
          <a:p>
            <a:endParaRPr lang="en-US"/>
          </a:p>
        </p:txBody>
      </p:sp>
      <p:sp>
        <p:nvSpPr>
          <p:cNvPr id="2079" name="Line 40"/>
          <p:cNvSpPr>
            <a:spLocks noChangeShapeType="1"/>
          </p:cNvSpPr>
          <p:nvPr/>
        </p:nvSpPr>
        <p:spPr bwMode="auto">
          <a:xfrm>
            <a:off x="5362575" y="5748338"/>
            <a:ext cx="0" cy="142875"/>
          </a:xfrm>
          <a:prstGeom prst="line">
            <a:avLst/>
          </a:prstGeom>
          <a:noFill/>
          <a:ln w="9525">
            <a:solidFill>
              <a:schemeClr val="tx1"/>
            </a:solidFill>
            <a:round/>
            <a:headEnd/>
            <a:tailEnd/>
          </a:ln>
        </p:spPr>
        <p:txBody>
          <a:bodyPr/>
          <a:lstStyle/>
          <a:p>
            <a:endParaRPr lang="en-US"/>
          </a:p>
        </p:txBody>
      </p:sp>
      <p:sp>
        <p:nvSpPr>
          <p:cNvPr id="2080" name="Freeform 42"/>
          <p:cNvSpPr>
            <a:spLocks/>
          </p:cNvSpPr>
          <p:nvPr/>
        </p:nvSpPr>
        <p:spPr bwMode="auto">
          <a:xfrm>
            <a:off x="4038600" y="4529138"/>
            <a:ext cx="3892550" cy="1308100"/>
          </a:xfrm>
          <a:custGeom>
            <a:avLst/>
            <a:gdLst>
              <a:gd name="T0" fmla="*/ 0 w 2452"/>
              <a:gd name="T1" fmla="*/ 2147483647 h 824"/>
              <a:gd name="T2" fmla="*/ 2147483647 w 2452"/>
              <a:gd name="T3" fmla="*/ 2147483647 h 824"/>
              <a:gd name="T4" fmla="*/ 2147483647 w 2452"/>
              <a:gd name="T5" fmla="*/ 0 h 824"/>
              <a:gd name="T6" fmla="*/ 2147483647 w 2452"/>
              <a:gd name="T7" fmla="*/ 2147483647 h 824"/>
              <a:gd name="T8" fmla="*/ 2147483647 w 2452"/>
              <a:gd name="T9" fmla="*/ 2147483647 h 824"/>
              <a:gd name="T10" fmla="*/ 2147483647 w 2452"/>
              <a:gd name="T11" fmla="*/ 2147483647 h 824"/>
              <a:gd name="T12" fmla="*/ 2147483647 w 2452"/>
              <a:gd name="T13" fmla="*/ 2147483647 h 824"/>
              <a:gd name="T14" fmla="*/ 2147483647 w 2452"/>
              <a:gd name="T15" fmla="*/ 2147483647 h 824"/>
              <a:gd name="T16" fmla="*/ 2147483647 w 2452"/>
              <a:gd name="T17" fmla="*/ 2147483647 h 824"/>
              <a:gd name="T18" fmla="*/ 2147483647 w 2452"/>
              <a:gd name="T19" fmla="*/ 2147483647 h 824"/>
              <a:gd name="T20" fmla="*/ 2147483647 w 2452"/>
              <a:gd name="T21" fmla="*/ 2147483647 h 824"/>
              <a:gd name="T22" fmla="*/ 2147483647 w 2452"/>
              <a:gd name="T23" fmla="*/ 2147483647 h 824"/>
              <a:gd name="T24" fmla="*/ 2147483647 w 2452"/>
              <a:gd name="T25" fmla="*/ 2147483647 h 824"/>
              <a:gd name="T26" fmla="*/ 2147483647 w 2452"/>
              <a:gd name="T27" fmla="*/ 2147483647 h 824"/>
              <a:gd name="T28" fmla="*/ 2147483647 w 2452"/>
              <a:gd name="T29" fmla="*/ 2147483647 h 824"/>
              <a:gd name="T30" fmla="*/ 2147483647 w 2452"/>
              <a:gd name="T31" fmla="*/ 2147483647 h 824"/>
              <a:gd name="T32" fmla="*/ 2147483647 w 2452"/>
              <a:gd name="T33" fmla="*/ 2147483647 h 824"/>
              <a:gd name="T34" fmla="*/ 2147483647 w 2452"/>
              <a:gd name="T35" fmla="*/ 2147483647 h 824"/>
              <a:gd name="T36" fmla="*/ 2147483647 w 2452"/>
              <a:gd name="T37" fmla="*/ 2147483647 h 824"/>
              <a:gd name="T38" fmla="*/ 2147483647 w 2452"/>
              <a:gd name="T39" fmla="*/ 2147483647 h 824"/>
              <a:gd name="T40" fmla="*/ 2147483647 w 2452"/>
              <a:gd name="T41" fmla="*/ 2147483647 h 824"/>
              <a:gd name="T42" fmla="*/ 2147483647 w 2452"/>
              <a:gd name="T43" fmla="*/ 2147483647 h 824"/>
              <a:gd name="T44" fmla="*/ 2147483647 w 2452"/>
              <a:gd name="T45" fmla="*/ 2147483647 h 824"/>
              <a:gd name="T46" fmla="*/ 2147483647 w 2452"/>
              <a:gd name="T47" fmla="*/ 2147483647 h 824"/>
              <a:gd name="T48" fmla="*/ 2147483647 w 2452"/>
              <a:gd name="T49" fmla="*/ 2147483647 h 824"/>
              <a:gd name="T50" fmla="*/ 2147483647 w 2452"/>
              <a:gd name="T51" fmla="*/ 2147483647 h 824"/>
              <a:gd name="T52" fmla="*/ 2147483647 w 2452"/>
              <a:gd name="T53" fmla="*/ 2147483647 h 824"/>
              <a:gd name="T54" fmla="*/ 2147483647 w 2452"/>
              <a:gd name="T55" fmla="*/ 2147483647 h 824"/>
              <a:gd name="T56" fmla="*/ 2147483647 w 2452"/>
              <a:gd name="T57" fmla="*/ 2147483647 h 824"/>
              <a:gd name="T58" fmla="*/ 2147483647 w 2452"/>
              <a:gd name="T59" fmla="*/ 2147483647 h 8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52"/>
              <a:gd name="T91" fmla="*/ 0 h 824"/>
              <a:gd name="T92" fmla="*/ 2452 w 2452"/>
              <a:gd name="T93" fmla="*/ 824 h 8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52" h="824">
                <a:moveTo>
                  <a:pt x="0" y="824"/>
                </a:moveTo>
                <a:lnTo>
                  <a:pt x="19" y="323"/>
                </a:lnTo>
                <a:lnTo>
                  <a:pt x="54" y="0"/>
                </a:lnTo>
                <a:lnTo>
                  <a:pt x="77" y="345"/>
                </a:lnTo>
                <a:lnTo>
                  <a:pt x="101" y="679"/>
                </a:lnTo>
                <a:lnTo>
                  <a:pt x="242" y="755"/>
                </a:lnTo>
                <a:lnTo>
                  <a:pt x="407" y="765"/>
                </a:lnTo>
                <a:lnTo>
                  <a:pt x="618" y="722"/>
                </a:lnTo>
                <a:lnTo>
                  <a:pt x="665" y="603"/>
                </a:lnTo>
                <a:lnTo>
                  <a:pt x="689" y="497"/>
                </a:lnTo>
                <a:lnTo>
                  <a:pt x="736" y="344"/>
                </a:lnTo>
                <a:lnTo>
                  <a:pt x="783" y="274"/>
                </a:lnTo>
                <a:lnTo>
                  <a:pt x="853" y="286"/>
                </a:lnTo>
                <a:lnTo>
                  <a:pt x="912" y="333"/>
                </a:lnTo>
                <a:lnTo>
                  <a:pt x="959" y="420"/>
                </a:lnTo>
                <a:lnTo>
                  <a:pt x="1006" y="496"/>
                </a:lnTo>
                <a:lnTo>
                  <a:pt x="1065" y="615"/>
                </a:lnTo>
                <a:lnTo>
                  <a:pt x="1135" y="539"/>
                </a:lnTo>
                <a:lnTo>
                  <a:pt x="1171" y="485"/>
                </a:lnTo>
                <a:lnTo>
                  <a:pt x="1218" y="485"/>
                </a:lnTo>
                <a:lnTo>
                  <a:pt x="1300" y="561"/>
                </a:lnTo>
                <a:lnTo>
                  <a:pt x="1370" y="496"/>
                </a:lnTo>
                <a:lnTo>
                  <a:pt x="1464" y="452"/>
                </a:lnTo>
                <a:lnTo>
                  <a:pt x="1570" y="496"/>
                </a:lnTo>
                <a:lnTo>
                  <a:pt x="1653" y="561"/>
                </a:lnTo>
                <a:lnTo>
                  <a:pt x="1864" y="518"/>
                </a:lnTo>
                <a:lnTo>
                  <a:pt x="2005" y="462"/>
                </a:lnTo>
                <a:lnTo>
                  <a:pt x="2123" y="388"/>
                </a:lnTo>
                <a:lnTo>
                  <a:pt x="2287" y="356"/>
                </a:lnTo>
                <a:lnTo>
                  <a:pt x="2452" y="356"/>
                </a:lnTo>
              </a:path>
            </a:pathLst>
          </a:custGeom>
          <a:noFill/>
          <a:ln w="38100">
            <a:solidFill>
              <a:srgbClr val="000099"/>
            </a:solidFill>
            <a:round/>
            <a:headEnd/>
            <a:tailEnd/>
          </a:ln>
        </p:spPr>
        <p:txBody>
          <a:bodyPr/>
          <a:lstStyle/>
          <a:p>
            <a:endParaRPr lang="en-US"/>
          </a:p>
        </p:txBody>
      </p:sp>
      <p:sp>
        <p:nvSpPr>
          <p:cNvPr id="2081" name="Line 47"/>
          <p:cNvSpPr>
            <a:spLocks noChangeShapeType="1"/>
          </p:cNvSpPr>
          <p:nvPr/>
        </p:nvSpPr>
        <p:spPr bwMode="auto">
          <a:xfrm>
            <a:off x="0" y="3657600"/>
            <a:ext cx="9144000" cy="0"/>
          </a:xfrm>
          <a:prstGeom prst="line">
            <a:avLst/>
          </a:prstGeom>
          <a:noFill/>
          <a:ln w="76200" cmpd="tri">
            <a:solidFill>
              <a:schemeClr val="tx1"/>
            </a:solidFill>
            <a:round/>
            <a:headEnd/>
            <a:tailEnd/>
          </a:ln>
        </p:spPr>
        <p:txBody>
          <a:bodyPr/>
          <a:lstStyle/>
          <a:p>
            <a:endParaRPr lang="en-US"/>
          </a:p>
        </p:txBody>
      </p:sp>
      <p:sp>
        <p:nvSpPr>
          <p:cNvPr id="2082" name="Text Box 48"/>
          <p:cNvSpPr txBox="1">
            <a:spLocks noChangeArrowheads="1"/>
          </p:cNvSpPr>
          <p:nvPr/>
        </p:nvSpPr>
        <p:spPr bwMode="auto">
          <a:xfrm>
            <a:off x="1219200" y="304800"/>
            <a:ext cx="6705600" cy="584200"/>
          </a:xfrm>
          <a:prstGeom prst="rect">
            <a:avLst/>
          </a:prstGeom>
          <a:noFill/>
          <a:ln w="9525">
            <a:noFill/>
            <a:miter lim="800000"/>
            <a:headEnd/>
            <a:tailEnd/>
          </a:ln>
        </p:spPr>
        <p:txBody>
          <a:bodyPr>
            <a:spAutoFit/>
          </a:bodyPr>
          <a:lstStyle/>
          <a:p>
            <a:pPr>
              <a:spcBef>
                <a:spcPct val="50000"/>
              </a:spcBef>
            </a:pPr>
            <a:r>
              <a:rPr lang="en-US" sz="3200" b="1">
                <a:solidFill>
                  <a:srgbClr val="FF0000"/>
                </a:solidFill>
              </a:rPr>
              <a:t>Electron Scattering at Fixed Q</a:t>
            </a:r>
            <a:r>
              <a:rPr lang="en-US" sz="3200" b="1" baseline="30000">
                <a:solidFill>
                  <a:srgbClr val="FF0000"/>
                </a:solidFill>
              </a:rPr>
              <a:t>2</a:t>
            </a:r>
          </a:p>
        </p:txBody>
      </p:sp>
      <p:graphicFrame>
        <p:nvGraphicFramePr>
          <p:cNvPr id="2056" name="Object 50"/>
          <p:cNvGraphicFramePr>
            <a:graphicFrameLocks noChangeAspect="1"/>
          </p:cNvGraphicFramePr>
          <p:nvPr/>
        </p:nvGraphicFramePr>
        <p:xfrm>
          <a:off x="990600" y="3962400"/>
          <a:ext cx="1143000" cy="973138"/>
        </p:xfrm>
        <a:graphic>
          <a:graphicData uri="http://schemas.openxmlformats.org/presentationml/2006/ole">
            <mc:AlternateContent xmlns:mc="http://schemas.openxmlformats.org/markup-compatibility/2006">
              <mc:Choice xmlns:v="urn:schemas-microsoft-com:vml" Requires="v">
                <p:oleObj spid="_x0000_s2413" name="Equation" r:id="rId13" imgW="444240" imgH="419040" progId="Equation.3">
                  <p:embed/>
                </p:oleObj>
              </mc:Choice>
              <mc:Fallback>
                <p:oleObj name="Equation" r:id="rId13" imgW="444240" imgH="419040" progId="Equation.3">
                  <p:embed/>
                  <p:pic>
                    <p:nvPicPr>
                      <p:cNvPr id="0" name="Object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962400"/>
                        <a:ext cx="114300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83" name="Text Box 44"/>
          <p:cNvSpPr txBox="1">
            <a:spLocks noChangeArrowheads="1"/>
          </p:cNvSpPr>
          <p:nvPr/>
        </p:nvSpPr>
        <p:spPr bwMode="auto">
          <a:xfrm>
            <a:off x="5181600" y="3810000"/>
            <a:ext cx="1524000" cy="584200"/>
          </a:xfrm>
          <a:prstGeom prst="rect">
            <a:avLst/>
          </a:prstGeom>
          <a:noFill/>
          <a:ln w="9525">
            <a:solidFill>
              <a:schemeClr val="tx1"/>
            </a:solidFill>
            <a:miter lim="800000"/>
            <a:headEnd/>
            <a:tailEnd/>
          </a:ln>
        </p:spPr>
        <p:txBody>
          <a:bodyPr>
            <a:spAutoFit/>
          </a:bodyPr>
          <a:lstStyle/>
          <a:p>
            <a:pPr>
              <a:spcBef>
                <a:spcPct val="50000"/>
              </a:spcBef>
            </a:pPr>
            <a:r>
              <a:rPr lang="en-US" sz="3200">
                <a:solidFill>
                  <a:srgbClr val="FF0000"/>
                </a:solidFill>
              </a:rPr>
              <a:t>Proton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2"/>
          <p:cNvSpPr txBox="1">
            <a:spLocks noChangeArrowheads="1"/>
          </p:cNvSpPr>
          <p:nvPr/>
        </p:nvSpPr>
        <p:spPr bwMode="auto">
          <a:xfrm>
            <a:off x="457200" y="533400"/>
            <a:ext cx="8229600" cy="646113"/>
          </a:xfrm>
          <a:prstGeom prst="rect">
            <a:avLst/>
          </a:prstGeom>
          <a:noFill/>
          <a:ln w="9525">
            <a:noFill/>
            <a:miter lim="800000"/>
            <a:headEnd/>
            <a:tailEnd/>
          </a:ln>
        </p:spPr>
        <p:txBody>
          <a:bodyPr>
            <a:spAutoFit/>
          </a:bodyPr>
          <a:lstStyle/>
          <a:p>
            <a:pPr>
              <a:spcBef>
                <a:spcPct val="50000"/>
              </a:spcBef>
            </a:pPr>
            <a:r>
              <a:rPr lang="en-US" sz="3600" b="1">
                <a:solidFill>
                  <a:srgbClr val="FF0000"/>
                </a:solidFill>
              </a:rPr>
              <a:t>Extracting the (e,e’) cross section</a:t>
            </a:r>
          </a:p>
        </p:txBody>
      </p:sp>
      <p:sp>
        <p:nvSpPr>
          <p:cNvPr id="3077" name="Rectangle 6"/>
          <p:cNvSpPr>
            <a:spLocks noChangeArrowheads="1"/>
          </p:cNvSpPr>
          <p:nvPr/>
        </p:nvSpPr>
        <p:spPr bwMode="auto">
          <a:xfrm>
            <a:off x="3886200" y="2590800"/>
            <a:ext cx="1371600" cy="533400"/>
          </a:xfrm>
          <a:prstGeom prst="rect">
            <a:avLst/>
          </a:prstGeom>
          <a:solidFill>
            <a:srgbClr val="EAEAEA"/>
          </a:solidFill>
          <a:ln w="9525">
            <a:solidFill>
              <a:schemeClr val="tx1"/>
            </a:solidFill>
            <a:miter lim="800000"/>
            <a:headEnd/>
            <a:tailEnd/>
          </a:ln>
        </p:spPr>
        <p:txBody>
          <a:bodyPr wrap="none" anchor="ctr"/>
          <a:lstStyle/>
          <a:p>
            <a:endParaRPr lang="en-US"/>
          </a:p>
        </p:txBody>
      </p:sp>
      <p:sp>
        <p:nvSpPr>
          <p:cNvPr id="3078" name="Line 3"/>
          <p:cNvSpPr>
            <a:spLocks noChangeShapeType="1"/>
          </p:cNvSpPr>
          <p:nvPr/>
        </p:nvSpPr>
        <p:spPr bwMode="auto">
          <a:xfrm>
            <a:off x="1447800" y="2895600"/>
            <a:ext cx="3124200" cy="0"/>
          </a:xfrm>
          <a:prstGeom prst="line">
            <a:avLst/>
          </a:prstGeom>
          <a:noFill/>
          <a:ln w="38100">
            <a:solidFill>
              <a:srgbClr val="000099"/>
            </a:solidFill>
            <a:round/>
            <a:headEnd/>
            <a:tailEnd type="triangle" w="med" len="med"/>
          </a:ln>
        </p:spPr>
        <p:txBody>
          <a:bodyPr/>
          <a:lstStyle/>
          <a:p>
            <a:endParaRPr lang="en-US"/>
          </a:p>
        </p:txBody>
      </p:sp>
      <p:sp>
        <p:nvSpPr>
          <p:cNvPr id="3079" name="Line 4"/>
          <p:cNvSpPr>
            <a:spLocks noChangeShapeType="1"/>
          </p:cNvSpPr>
          <p:nvPr/>
        </p:nvSpPr>
        <p:spPr bwMode="auto">
          <a:xfrm flipV="1">
            <a:off x="4572000" y="2133600"/>
            <a:ext cx="2209800" cy="762000"/>
          </a:xfrm>
          <a:prstGeom prst="line">
            <a:avLst/>
          </a:prstGeom>
          <a:noFill/>
          <a:ln w="28575">
            <a:solidFill>
              <a:srgbClr val="000099"/>
            </a:solidFill>
            <a:round/>
            <a:headEnd/>
            <a:tailEnd type="triangle" w="med" len="med"/>
          </a:ln>
        </p:spPr>
        <p:txBody>
          <a:bodyPr/>
          <a:lstStyle/>
          <a:p>
            <a:endParaRPr lang="en-US"/>
          </a:p>
        </p:txBody>
      </p:sp>
      <p:sp>
        <p:nvSpPr>
          <p:cNvPr id="3080" name="Text Box 7"/>
          <p:cNvSpPr txBox="1">
            <a:spLocks noChangeArrowheads="1"/>
          </p:cNvSpPr>
          <p:nvPr/>
        </p:nvSpPr>
        <p:spPr bwMode="auto">
          <a:xfrm>
            <a:off x="1676400" y="2133600"/>
            <a:ext cx="1295400" cy="519113"/>
          </a:xfrm>
          <a:prstGeom prst="rect">
            <a:avLst/>
          </a:prstGeom>
          <a:noFill/>
          <a:ln w="9525">
            <a:noFill/>
            <a:miter lim="800000"/>
            <a:headEnd/>
            <a:tailEnd/>
          </a:ln>
        </p:spPr>
        <p:txBody>
          <a:bodyPr>
            <a:spAutoFit/>
          </a:bodyPr>
          <a:lstStyle/>
          <a:p>
            <a:pPr>
              <a:spcBef>
                <a:spcPct val="50000"/>
              </a:spcBef>
            </a:pPr>
            <a:r>
              <a:rPr lang="en-US" i="1"/>
              <a:t>N</a:t>
            </a:r>
            <a:r>
              <a:rPr lang="en-US" baseline="-25000"/>
              <a:t>e</a:t>
            </a:r>
          </a:p>
        </p:txBody>
      </p:sp>
      <p:sp>
        <p:nvSpPr>
          <p:cNvPr id="3081" name="Text Box 8"/>
          <p:cNvSpPr txBox="1">
            <a:spLocks noChangeArrowheads="1"/>
          </p:cNvSpPr>
          <p:nvPr/>
        </p:nvSpPr>
        <p:spPr bwMode="auto">
          <a:xfrm>
            <a:off x="1066800" y="2590800"/>
            <a:ext cx="381000" cy="519113"/>
          </a:xfrm>
          <a:prstGeom prst="rect">
            <a:avLst/>
          </a:prstGeom>
          <a:noFill/>
          <a:ln w="9525">
            <a:noFill/>
            <a:miter lim="800000"/>
            <a:headEnd/>
            <a:tailEnd/>
          </a:ln>
        </p:spPr>
        <p:txBody>
          <a:bodyPr>
            <a:spAutoFit/>
          </a:bodyPr>
          <a:lstStyle/>
          <a:p>
            <a:pPr>
              <a:spcBef>
                <a:spcPct val="50000"/>
              </a:spcBef>
            </a:pPr>
            <a:r>
              <a:rPr lang="en-US">
                <a:solidFill>
                  <a:srgbClr val="000099"/>
                </a:solidFill>
              </a:rPr>
              <a:t>e</a:t>
            </a:r>
          </a:p>
        </p:txBody>
      </p:sp>
      <p:sp>
        <p:nvSpPr>
          <p:cNvPr id="3082" name="Text Box 9"/>
          <p:cNvSpPr txBox="1">
            <a:spLocks noChangeArrowheads="1"/>
          </p:cNvSpPr>
          <p:nvPr/>
        </p:nvSpPr>
        <p:spPr bwMode="auto">
          <a:xfrm>
            <a:off x="6629400" y="1828800"/>
            <a:ext cx="685800" cy="519113"/>
          </a:xfrm>
          <a:prstGeom prst="rect">
            <a:avLst/>
          </a:prstGeom>
          <a:noFill/>
          <a:ln w="9525">
            <a:noFill/>
            <a:miter lim="800000"/>
            <a:headEnd/>
            <a:tailEnd/>
          </a:ln>
        </p:spPr>
        <p:txBody>
          <a:bodyPr>
            <a:spAutoFit/>
          </a:bodyPr>
          <a:lstStyle/>
          <a:p>
            <a:pPr>
              <a:spcBef>
                <a:spcPct val="50000"/>
              </a:spcBef>
            </a:pPr>
            <a:r>
              <a:rPr lang="en-US">
                <a:solidFill>
                  <a:srgbClr val="000099"/>
                </a:solidFill>
              </a:rPr>
              <a:t>e</a:t>
            </a:r>
            <a:r>
              <a:rPr lang="en-US">
                <a:solidFill>
                  <a:srgbClr val="000099"/>
                </a:solidFill>
                <a:cs typeface="Times New Roman" pitchFamily="18" charset="0"/>
              </a:rPr>
              <a:t>'</a:t>
            </a:r>
            <a:endParaRPr lang="en-US">
              <a:solidFill>
                <a:srgbClr val="000099"/>
              </a:solidFill>
            </a:endParaRPr>
          </a:p>
        </p:txBody>
      </p:sp>
      <p:sp>
        <p:nvSpPr>
          <p:cNvPr id="3083" name="Oval 14"/>
          <p:cNvSpPr>
            <a:spLocks noChangeArrowheads="1"/>
          </p:cNvSpPr>
          <p:nvPr/>
        </p:nvSpPr>
        <p:spPr bwMode="auto">
          <a:xfrm rot="-1208178">
            <a:off x="6172200" y="1981200"/>
            <a:ext cx="304800" cy="609600"/>
          </a:xfrm>
          <a:prstGeom prst="ellipse">
            <a:avLst/>
          </a:prstGeom>
          <a:noFill/>
          <a:ln w="9525">
            <a:solidFill>
              <a:schemeClr val="tx1"/>
            </a:solidFill>
            <a:round/>
            <a:headEnd/>
            <a:tailEnd/>
          </a:ln>
        </p:spPr>
        <p:txBody>
          <a:bodyPr wrap="none" anchor="ctr"/>
          <a:lstStyle/>
          <a:p>
            <a:endParaRPr lang="en-US"/>
          </a:p>
        </p:txBody>
      </p:sp>
      <p:sp>
        <p:nvSpPr>
          <p:cNvPr id="3084" name="Line 15"/>
          <p:cNvSpPr>
            <a:spLocks noChangeShapeType="1"/>
          </p:cNvSpPr>
          <p:nvPr/>
        </p:nvSpPr>
        <p:spPr bwMode="auto">
          <a:xfrm flipV="1">
            <a:off x="4572000" y="1981200"/>
            <a:ext cx="1676400" cy="914400"/>
          </a:xfrm>
          <a:prstGeom prst="line">
            <a:avLst/>
          </a:prstGeom>
          <a:noFill/>
          <a:ln w="9525">
            <a:solidFill>
              <a:schemeClr val="tx1"/>
            </a:solidFill>
            <a:round/>
            <a:headEnd/>
            <a:tailEnd/>
          </a:ln>
        </p:spPr>
        <p:txBody>
          <a:bodyPr/>
          <a:lstStyle/>
          <a:p>
            <a:endParaRPr lang="en-US"/>
          </a:p>
        </p:txBody>
      </p:sp>
      <p:sp>
        <p:nvSpPr>
          <p:cNvPr id="3085" name="Line 16"/>
          <p:cNvSpPr>
            <a:spLocks noChangeShapeType="1"/>
          </p:cNvSpPr>
          <p:nvPr/>
        </p:nvSpPr>
        <p:spPr bwMode="auto">
          <a:xfrm flipV="1">
            <a:off x="4572000" y="2590800"/>
            <a:ext cx="1828800" cy="304800"/>
          </a:xfrm>
          <a:prstGeom prst="line">
            <a:avLst/>
          </a:prstGeom>
          <a:noFill/>
          <a:ln w="9525">
            <a:solidFill>
              <a:schemeClr val="tx1"/>
            </a:solidFill>
            <a:round/>
            <a:headEnd/>
            <a:tailEnd/>
          </a:ln>
        </p:spPr>
        <p:txBody>
          <a:bodyPr/>
          <a:lstStyle/>
          <a:p>
            <a:endParaRPr lang="en-US"/>
          </a:p>
        </p:txBody>
      </p:sp>
      <p:sp>
        <p:nvSpPr>
          <p:cNvPr id="3086" name="Text Box 17"/>
          <p:cNvSpPr txBox="1">
            <a:spLocks noChangeArrowheads="1"/>
          </p:cNvSpPr>
          <p:nvPr/>
        </p:nvSpPr>
        <p:spPr bwMode="auto">
          <a:xfrm>
            <a:off x="3657600" y="1828800"/>
            <a:ext cx="1828800" cy="519113"/>
          </a:xfrm>
          <a:prstGeom prst="rect">
            <a:avLst/>
          </a:prstGeom>
          <a:noFill/>
          <a:ln w="9525">
            <a:noFill/>
            <a:miter lim="800000"/>
            <a:headEnd/>
            <a:tailEnd/>
          </a:ln>
        </p:spPr>
        <p:txBody>
          <a:bodyPr>
            <a:spAutoFit/>
          </a:bodyPr>
          <a:lstStyle/>
          <a:p>
            <a:pPr>
              <a:spcBef>
                <a:spcPct val="50000"/>
              </a:spcBef>
            </a:pPr>
            <a:r>
              <a:rPr lang="en-US" i="1"/>
              <a:t>N</a:t>
            </a:r>
            <a:r>
              <a:rPr lang="en-US" i="1" baseline="-25000"/>
              <a:t>N </a:t>
            </a:r>
            <a:r>
              <a:rPr lang="en-US"/>
              <a:t>(cm</a:t>
            </a:r>
            <a:r>
              <a:rPr lang="en-US" baseline="30000"/>
              <a:t>-2</a:t>
            </a:r>
            <a:r>
              <a:rPr lang="en-US"/>
              <a:t>)</a:t>
            </a:r>
            <a:endParaRPr lang="en-US" baseline="30000"/>
          </a:p>
        </p:txBody>
      </p:sp>
      <p:sp>
        <p:nvSpPr>
          <p:cNvPr id="3087" name="Text Box 18"/>
          <p:cNvSpPr txBox="1">
            <a:spLocks noChangeArrowheads="1"/>
          </p:cNvSpPr>
          <p:nvPr/>
        </p:nvSpPr>
        <p:spPr bwMode="auto">
          <a:xfrm>
            <a:off x="5943600" y="2590800"/>
            <a:ext cx="1828800" cy="519113"/>
          </a:xfrm>
          <a:prstGeom prst="rect">
            <a:avLst/>
          </a:prstGeom>
          <a:noFill/>
          <a:ln w="9525">
            <a:noFill/>
            <a:miter lim="800000"/>
            <a:headEnd/>
            <a:tailEnd/>
          </a:ln>
        </p:spPr>
        <p:txBody>
          <a:bodyPr>
            <a:spAutoFit/>
          </a:bodyPr>
          <a:lstStyle/>
          <a:p>
            <a:pPr>
              <a:spcBef>
                <a:spcPct val="50000"/>
              </a:spcBef>
            </a:pPr>
            <a:r>
              <a:rPr lang="en-US">
                <a:sym typeface="Symbol" pitchFamily="18" charset="2"/>
              </a:rPr>
              <a:t>(</a:t>
            </a:r>
            <a:r>
              <a:rPr lang="en-US" baseline="-25000">
                <a:sym typeface="Symbol" pitchFamily="18" charset="2"/>
              </a:rPr>
              <a:t>e</a:t>
            </a:r>
            <a:r>
              <a:rPr lang="en-US">
                <a:sym typeface="Symbol" pitchFamily="18" charset="2"/>
              </a:rPr>
              <a:t>, p</a:t>
            </a:r>
            <a:r>
              <a:rPr lang="en-US" baseline="-25000">
                <a:sym typeface="Symbol" pitchFamily="18" charset="2"/>
              </a:rPr>
              <a:t>e</a:t>
            </a:r>
            <a:r>
              <a:rPr lang="en-US">
                <a:sym typeface="Symbol" pitchFamily="18" charset="2"/>
              </a:rPr>
              <a:t>)</a:t>
            </a:r>
          </a:p>
        </p:txBody>
      </p:sp>
      <p:graphicFrame>
        <p:nvGraphicFramePr>
          <p:cNvPr id="3074" name="Object 21"/>
          <p:cNvGraphicFramePr>
            <a:graphicFrameLocks noChangeAspect="1"/>
          </p:cNvGraphicFramePr>
          <p:nvPr/>
        </p:nvGraphicFramePr>
        <p:xfrm>
          <a:off x="4743450" y="3244850"/>
          <a:ext cx="114300" cy="215900"/>
        </p:xfrm>
        <a:graphic>
          <a:graphicData uri="http://schemas.openxmlformats.org/presentationml/2006/ole">
            <mc:AlternateContent xmlns:mc="http://schemas.openxmlformats.org/markup-compatibility/2006">
              <mc:Choice xmlns:v="urn:schemas-microsoft-com:vml" Requires="v">
                <p:oleObj spid="_x0000_s3176" name="Equation" r:id="rId3" imgW="114120" imgH="215640" progId="Equation.3">
                  <p:embed/>
                </p:oleObj>
              </mc:Choice>
              <mc:Fallback>
                <p:oleObj name="Equation" r:id="rId3" imgW="114120" imgH="215640" progId="Equation.3">
                  <p:embed/>
                  <p:pic>
                    <p:nvPicPr>
                      <p:cNvPr id="0"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32448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23"/>
          <p:cNvGraphicFramePr>
            <a:graphicFrameLocks noChangeAspect="1"/>
          </p:cNvGraphicFramePr>
          <p:nvPr/>
        </p:nvGraphicFramePr>
        <p:xfrm>
          <a:off x="1938338" y="4705350"/>
          <a:ext cx="5491162" cy="1511300"/>
        </p:xfrm>
        <a:graphic>
          <a:graphicData uri="http://schemas.openxmlformats.org/presentationml/2006/ole">
            <mc:AlternateContent xmlns:mc="http://schemas.openxmlformats.org/markup-compatibility/2006">
              <mc:Choice xmlns:v="urn:schemas-microsoft-com:vml" Requires="v">
                <p:oleObj spid="_x0000_s3177" name="Equation" r:id="rId5" imgW="1752480" imgH="482400" progId="Equation.3">
                  <p:embed/>
                </p:oleObj>
              </mc:Choice>
              <mc:Fallback>
                <p:oleObj name="Equation" r:id="rId5" imgW="1752480" imgH="482400" progId="Equation.3">
                  <p:embed/>
                  <p:pic>
                    <p:nvPicPr>
                      <p:cNvPr id="0"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8338" y="4705350"/>
                        <a:ext cx="5491162" cy="1511300"/>
                      </a:xfrm>
                      <a:prstGeom prst="rect">
                        <a:avLst/>
                      </a:prstGeom>
                      <a:noFill/>
                      <a:ln w="76200" cmpd="tri">
                        <a:solidFill>
                          <a:srgbClr val="000099"/>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8" name="TextBox 21"/>
          <p:cNvSpPr txBox="1">
            <a:spLocks noChangeArrowheads="1"/>
          </p:cNvSpPr>
          <p:nvPr/>
        </p:nvSpPr>
        <p:spPr bwMode="auto">
          <a:xfrm>
            <a:off x="1524000" y="3810000"/>
            <a:ext cx="6162675" cy="523875"/>
          </a:xfrm>
          <a:prstGeom prst="rect">
            <a:avLst/>
          </a:prstGeom>
          <a:noFill/>
          <a:ln w="9525">
            <a:noFill/>
            <a:miter lim="800000"/>
            <a:headEnd/>
            <a:tailEnd/>
          </a:ln>
        </p:spPr>
        <p:txBody>
          <a:bodyPr wrap="none">
            <a:spAutoFit/>
          </a:bodyPr>
          <a:lstStyle/>
          <a:p>
            <a:r>
              <a:rPr lang="en-US"/>
              <a:t>Scattering probability or cross section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FF"/>
          <p:cNvPicPr>
            <a:picLocks noChangeAspect="1" noChangeArrowheads="1"/>
          </p:cNvPicPr>
          <p:nvPr/>
        </p:nvPicPr>
        <p:blipFill>
          <a:blip r:embed="rId2" cstate="print"/>
          <a:srcRect t="27551"/>
          <a:stretch>
            <a:fillRect/>
          </a:stretch>
        </p:blipFill>
        <p:spPr bwMode="auto">
          <a:xfrm>
            <a:off x="30163" y="1676400"/>
            <a:ext cx="9113837" cy="4800600"/>
          </a:xfrm>
          <a:prstGeom prst="rect">
            <a:avLst/>
          </a:prstGeom>
          <a:noFill/>
          <a:ln w="9525">
            <a:noFill/>
            <a:miter lim="800000"/>
            <a:headEnd/>
            <a:tailEnd/>
          </a:ln>
        </p:spPr>
      </p:pic>
      <p:sp>
        <p:nvSpPr>
          <p:cNvPr id="3" name="Rectangle 2"/>
          <p:cNvSpPr txBox="1">
            <a:spLocks noChangeArrowheads="1"/>
          </p:cNvSpPr>
          <p:nvPr/>
        </p:nvSpPr>
        <p:spPr>
          <a:xfrm>
            <a:off x="304800" y="0"/>
            <a:ext cx="8305800" cy="736600"/>
          </a:xfrm>
          <a:prstGeom prst="rect">
            <a:avLst/>
          </a:prstGeom>
        </p:spPr>
        <p:txBody>
          <a:bodyPr/>
          <a:lstStyle/>
          <a:p>
            <a:pPr algn="ctr" eaLnBrk="0" hangingPunct="0">
              <a:defRPr/>
            </a:pPr>
            <a:r>
              <a:rPr lang="en-US" sz="3600" b="1" kern="0" dirty="0">
                <a:solidFill>
                  <a:srgbClr val="FF0000"/>
                </a:solidFill>
                <a:ea typeface="+mj-ea"/>
                <a:cs typeface="Arial" pitchFamily="34" charset="0"/>
              </a:rPr>
              <a:t>Electron-Charge Scattering</a:t>
            </a:r>
          </a:p>
        </p:txBody>
      </p:sp>
      <p:sp>
        <p:nvSpPr>
          <p:cNvPr id="25604" name="TextBox 3"/>
          <p:cNvSpPr txBox="1">
            <a:spLocks noChangeArrowheads="1"/>
          </p:cNvSpPr>
          <p:nvPr/>
        </p:nvSpPr>
        <p:spPr bwMode="auto">
          <a:xfrm>
            <a:off x="354013" y="909638"/>
            <a:ext cx="8485187" cy="461962"/>
          </a:xfrm>
          <a:prstGeom prst="rect">
            <a:avLst/>
          </a:prstGeom>
          <a:noFill/>
          <a:ln w="9525">
            <a:noFill/>
            <a:miter lim="800000"/>
            <a:headEnd/>
            <a:tailEnd/>
          </a:ln>
        </p:spPr>
        <p:txBody>
          <a:bodyPr wrap="none">
            <a:spAutoFit/>
          </a:bodyPr>
          <a:lstStyle/>
          <a:p>
            <a:r>
              <a:rPr lang="en-US"/>
              <a:t>Form Factors characterize internal structure of particles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0"/>
            <a:ext cx="8305800" cy="736600"/>
          </a:xfrm>
        </p:spPr>
        <p:txBody>
          <a:bodyPr/>
          <a:lstStyle/>
          <a:p>
            <a:r>
              <a:rPr lang="en-US" sz="3200" b="1">
                <a:solidFill>
                  <a:srgbClr val="FF0000"/>
                </a:solidFill>
                <a:latin typeface="Comic Sans MS" pitchFamily="66" charset="0"/>
                <a:cs typeface="Arial" pitchFamily="34" charset="0"/>
              </a:rPr>
              <a:t>History - Charge Distributions</a:t>
            </a:r>
          </a:p>
        </p:txBody>
      </p:sp>
      <p:sp>
        <p:nvSpPr>
          <p:cNvPr id="26627" name="Text Box 3"/>
          <p:cNvSpPr txBox="1">
            <a:spLocks noChangeArrowheads="1"/>
          </p:cNvSpPr>
          <p:nvPr/>
        </p:nvSpPr>
        <p:spPr bwMode="auto">
          <a:xfrm>
            <a:off x="746125" y="1101725"/>
            <a:ext cx="184150" cy="374650"/>
          </a:xfrm>
          <a:prstGeom prst="rect">
            <a:avLst/>
          </a:prstGeom>
          <a:noFill/>
          <a:ln w="12700">
            <a:noFill/>
            <a:miter lim="800000"/>
            <a:headEnd/>
            <a:tailEnd/>
          </a:ln>
        </p:spPr>
        <p:txBody>
          <a:bodyPr wrap="none">
            <a:spAutoFit/>
          </a:bodyPr>
          <a:lstStyle/>
          <a:p>
            <a:pPr eaLnBrk="0" hangingPunct="0"/>
            <a:endParaRPr lang="en-US" sz="1600"/>
          </a:p>
        </p:txBody>
      </p:sp>
      <p:pic>
        <p:nvPicPr>
          <p:cNvPr id="26628" name="Picture 4"/>
          <p:cNvPicPr>
            <a:picLocks noChangeAspect="1" noChangeArrowheads="1"/>
          </p:cNvPicPr>
          <p:nvPr/>
        </p:nvPicPr>
        <p:blipFill>
          <a:blip r:embed="rId2" cstate="print"/>
          <a:srcRect/>
          <a:stretch>
            <a:fillRect/>
          </a:stretch>
        </p:blipFill>
        <p:spPr bwMode="auto">
          <a:xfrm>
            <a:off x="4495800" y="762000"/>
            <a:ext cx="4478338" cy="4700588"/>
          </a:xfrm>
          <a:prstGeom prst="rect">
            <a:avLst/>
          </a:prstGeom>
          <a:noFill/>
          <a:ln w="9525">
            <a:noFill/>
            <a:miter lim="800000"/>
            <a:headEnd/>
            <a:tailEnd/>
          </a:ln>
        </p:spPr>
      </p:pic>
      <p:pic>
        <p:nvPicPr>
          <p:cNvPr id="26629" name="Picture 5"/>
          <p:cNvPicPr>
            <a:picLocks noChangeAspect="1" noChangeArrowheads="1"/>
          </p:cNvPicPr>
          <p:nvPr/>
        </p:nvPicPr>
        <p:blipFill>
          <a:blip r:embed="rId3" cstate="print"/>
          <a:srcRect/>
          <a:stretch>
            <a:fillRect/>
          </a:stretch>
        </p:blipFill>
        <p:spPr bwMode="auto">
          <a:xfrm>
            <a:off x="381000" y="762000"/>
            <a:ext cx="3657600" cy="4811713"/>
          </a:xfrm>
          <a:prstGeom prst="rect">
            <a:avLst/>
          </a:prstGeom>
          <a:noFill/>
          <a:ln w="9525">
            <a:noFill/>
            <a:miter lim="800000"/>
            <a:headEnd/>
            <a:tailEnd/>
          </a:ln>
        </p:spPr>
      </p:pic>
      <p:sp>
        <p:nvSpPr>
          <p:cNvPr id="26630" name="Text Box 6"/>
          <p:cNvSpPr txBox="1">
            <a:spLocks noChangeArrowheads="1"/>
          </p:cNvSpPr>
          <p:nvPr/>
        </p:nvSpPr>
        <p:spPr bwMode="auto">
          <a:xfrm>
            <a:off x="746125" y="5627688"/>
            <a:ext cx="7712075" cy="1077912"/>
          </a:xfrm>
          <a:prstGeom prst="rect">
            <a:avLst/>
          </a:prstGeom>
          <a:noFill/>
          <a:ln w="12700">
            <a:noFill/>
            <a:miter lim="800000"/>
            <a:headEnd/>
            <a:tailEnd/>
          </a:ln>
        </p:spPr>
        <p:txBody>
          <a:bodyPr>
            <a:spAutoFit/>
          </a:bodyPr>
          <a:lstStyle/>
          <a:p>
            <a:pPr eaLnBrk="0" hangingPunct="0"/>
            <a:r>
              <a:rPr lang="en-US" sz="1600">
                <a:cs typeface="Arial" pitchFamily="34" charset="0"/>
              </a:rPr>
              <a:t>In ‘70s large data set was acquired on elastic electron scattering (mainly from Saclay) over large Q</a:t>
            </a:r>
            <a:r>
              <a:rPr lang="en-US" sz="1600" baseline="30000">
                <a:cs typeface="Arial" pitchFamily="34" charset="0"/>
              </a:rPr>
              <a:t>2</a:t>
            </a:r>
            <a:r>
              <a:rPr lang="en-US" sz="1600">
                <a:cs typeface="Arial" pitchFamily="34" charset="0"/>
              </a:rPr>
              <a:t>-range and for variety of nuclei</a:t>
            </a:r>
          </a:p>
          <a:p>
            <a:pPr eaLnBrk="0" hangingPunct="0"/>
            <a:r>
              <a:rPr lang="en-US" sz="1600">
                <a:cs typeface="Arial" pitchFamily="34" charset="0"/>
              </a:rPr>
              <a:t>“Model-independent” analysis provided accurate results on charge distribution well described by mean-field Density-Dependent Hartree-Fock calculations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0"/>
            <a:ext cx="8305800" cy="736600"/>
          </a:xfrm>
        </p:spPr>
        <p:txBody>
          <a:bodyPr/>
          <a:lstStyle/>
          <a:p>
            <a:pPr eaLnBrk="1" hangingPunct="1"/>
            <a:r>
              <a:rPr lang="en-US" sz="3200" b="1">
                <a:solidFill>
                  <a:srgbClr val="FF0000"/>
                </a:solidFill>
                <a:latin typeface="Comic Sans MS" pitchFamily="66" charset="0"/>
                <a:cs typeface="Arial" pitchFamily="34" charset="0"/>
              </a:rPr>
              <a:t>History - Proton Knock-out </a:t>
            </a:r>
          </a:p>
        </p:txBody>
      </p:sp>
      <p:sp>
        <p:nvSpPr>
          <p:cNvPr id="27651" name="Text Box 3"/>
          <p:cNvSpPr txBox="1">
            <a:spLocks noChangeArrowheads="1"/>
          </p:cNvSpPr>
          <p:nvPr/>
        </p:nvSpPr>
        <p:spPr bwMode="auto">
          <a:xfrm>
            <a:off x="746125" y="1101725"/>
            <a:ext cx="184150" cy="374650"/>
          </a:xfrm>
          <a:prstGeom prst="rect">
            <a:avLst/>
          </a:prstGeom>
          <a:noFill/>
          <a:ln w="12700">
            <a:noFill/>
            <a:miter lim="800000"/>
            <a:headEnd/>
            <a:tailEnd/>
          </a:ln>
        </p:spPr>
        <p:txBody>
          <a:bodyPr wrap="none">
            <a:spAutoFit/>
          </a:bodyPr>
          <a:lstStyle/>
          <a:p>
            <a:pPr eaLnBrk="0" hangingPunct="0"/>
            <a:endParaRPr lang="en-US" sz="1600"/>
          </a:p>
        </p:txBody>
      </p:sp>
      <p:pic>
        <p:nvPicPr>
          <p:cNvPr id="27652" name="Picture 5"/>
          <p:cNvPicPr>
            <a:picLocks noChangeAspect="1" noChangeArrowheads="1"/>
          </p:cNvPicPr>
          <p:nvPr/>
        </p:nvPicPr>
        <p:blipFill>
          <a:blip r:embed="rId2" cstate="print"/>
          <a:srcRect/>
          <a:stretch>
            <a:fillRect/>
          </a:stretch>
        </p:blipFill>
        <p:spPr bwMode="auto">
          <a:xfrm>
            <a:off x="4953000" y="584200"/>
            <a:ext cx="3962400" cy="2159000"/>
          </a:xfrm>
          <a:prstGeom prst="rect">
            <a:avLst/>
          </a:prstGeom>
          <a:noFill/>
          <a:ln w="9525">
            <a:noFill/>
            <a:miter lim="800000"/>
            <a:headEnd/>
            <a:tailEnd/>
          </a:ln>
        </p:spPr>
      </p:pic>
      <p:pic>
        <p:nvPicPr>
          <p:cNvPr id="27653" name="Picture 7"/>
          <p:cNvPicPr>
            <a:picLocks noChangeAspect="1" noChangeArrowheads="1"/>
          </p:cNvPicPr>
          <p:nvPr/>
        </p:nvPicPr>
        <p:blipFill>
          <a:blip r:embed="rId3" cstate="print"/>
          <a:srcRect/>
          <a:stretch>
            <a:fillRect/>
          </a:stretch>
        </p:blipFill>
        <p:spPr bwMode="auto">
          <a:xfrm>
            <a:off x="838200" y="838200"/>
            <a:ext cx="3352800" cy="766763"/>
          </a:xfrm>
          <a:prstGeom prst="rect">
            <a:avLst/>
          </a:prstGeom>
          <a:noFill/>
          <a:ln w="12700">
            <a:solidFill>
              <a:schemeClr val="tx1"/>
            </a:solidFill>
            <a:miter lim="800000"/>
            <a:headEnd/>
            <a:tailEnd/>
          </a:ln>
        </p:spPr>
      </p:pic>
      <p:pic>
        <p:nvPicPr>
          <p:cNvPr id="27654" name="Picture 8"/>
          <p:cNvPicPr>
            <a:picLocks noChangeAspect="1" noChangeArrowheads="1"/>
          </p:cNvPicPr>
          <p:nvPr/>
        </p:nvPicPr>
        <p:blipFill>
          <a:blip r:embed="rId4" cstate="print"/>
          <a:srcRect/>
          <a:stretch>
            <a:fillRect/>
          </a:stretch>
        </p:blipFill>
        <p:spPr bwMode="auto">
          <a:xfrm>
            <a:off x="228600" y="2027238"/>
            <a:ext cx="4132263" cy="4754562"/>
          </a:xfrm>
          <a:prstGeom prst="rect">
            <a:avLst/>
          </a:prstGeom>
          <a:noFill/>
          <a:ln w="9525">
            <a:noFill/>
            <a:miter lim="800000"/>
            <a:headEnd/>
            <a:tailEnd/>
          </a:ln>
        </p:spPr>
      </p:pic>
      <p:pic>
        <p:nvPicPr>
          <p:cNvPr id="24584" name="Picture 7"/>
          <p:cNvPicPr>
            <a:picLocks noChangeAspect="1" noChangeArrowheads="1"/>
          </p:cNvPicPr>
          <p:nvPr/>
        </p:nvPicPr>
        <p:blipFill>
          <a:blip r:embed="rId5" cstate="print"/>
          <a:srcRect/>
          <a:stretch>
            <a:fillRect/>
          </a:stretch>
        </p:blipFill>
        <p:spPr bwMode="auto">
          <a:xfrm>
            <a:off x="5334000" y="2971800"/>
            <a:ext cx="3048000" cy="3659188"/>
          </a:xfrm>
          <a:prstGeom prst="rect">
            <a:avLst/>
          </a:prstGeom>
          <a:noFill/>
          <a:ln w="9525">
            <a:noFill/>
            <a:miter lim="800000"/>
            <a:headEnd/>
            <a:tailEnd/>
          </a:ln>
        </p:spPr>
      </p:pic>
      <p:sp>
        <p:nvSpPr>
          <p:cNvPr id="24585" name="TextBox 8"/>
          <p:cNvSpPr txBox="1">
            <a:spLocks noChangeArrowheads="1"/>
          </p:cNvSpPr>
          <p:nvPr/>
        </p:nvSpPr>
        <p:spPr bwMode="auto">
          <a:xfrm>
            <a:off x="6172200" y="5029200"/>
            <a:ext cx="2209800" cy="708025"/>
          </a:xfrm>
          <a:prstGeom prst="rect">
            <a:avLst/>
          </a:prstGeom>
          <a:noFill/>
          <a:ln w="9525">
            <a:noFill/>
            <a:miter lim="800000"/>
            <a:headEnd/>
            <a:tailEnd/>
          </a:ln>
        </p:spPr>
        <p:txBody>
          <a:bodyPr>
            <a:spAutoFit/>
          </a:bodyPr>
          <a:lstStyle/>
          <a:p>
            <a:r>
              <a:rPr lang="en-US" sz="2000">
                <a:solidFill>
                  <a:srgbClr val="0033CC"/>
                </a:solidFill>
              </a:rPr>
              <a:t>Missing 20+% in the integral???</a:t>
            </a:r>
          </a:p>
        </p:txBody>
      </p:sp>
      <p:sp>
        <p:nvSpPr>
          <p:cNvPr id="27657" name="TextBox 8"/>
          <p:cNvSpPr txBox="1">
            <a:spLocks noChangeArrowheads="1"/>
          </p:cNvSpPr>
          <p:nvPr/>
        </p:nvSpPr>
        <p:spPr bwMode="auto">
          <a:xfrm>
            <a:off x="3124200" y="1792288"/>
            <a:ext cx="2209800" cy="646112"/>
          </a:xfrm>
          <a:prstGeom prst="rect">
            <a:avLst/>
          </a:prstGeom>
          <a:noFill/>
          <a:ln w="9525">
            <a:noFill/>
            <a:miter lim="800000"/>
            <a:headEnd/>
            <a:tailEnd/>
          </a:ln>
        </p:spPr>
        <p:txBody>
          <a:bodyPr>
            <a:spAutoFit/>
          </a:bodyPr>
          <a:lstStyle/>
          <a:p>
            <a:r>
              <a:rPr lang="en-US" sz="1800">
                <a:solidFill>
                  <a:srgbClr val="0033CC"/>
                </a:solidFill>
              </a:rPr>
              <a:t>Visualizing the nuclear shell model</a:t>
            </a:r>
          </a:p>
        </p:txBody>
      </p:sp>
      <p:sp>
        <p:nvSpPr>
          <p:cNvPr id="27658" name="Text Box 4"/>
          <p:cNvSpPr txBox="1">
            <a:spLocks noChangeArrowheads="1"/>
          </p:cNvSpPr>
          <p:nvPr/>
        </p:nvSpPr>
        <p:spPr bwMode="auto">
          <a:xfrm>
            <a:off x="1435100" y="1143000"/>
            <a:ext cx="317500" cy="400050"/>
          </a:xfrm>
          <a:prstGeom prst="rect">
            <a:avLst/>
          </a:prstGeom>
          <a:solidFill>
            <a:schemeClr val="bg1"/>
          </a:solidFill>
          <a:ln w="12700">
            <a:noFill/>
            <a:miter lim="800000"/>
            <a:headEnd/>
            <a:tailEnd/>
          </a:ln>
        </p:spPr>
        <p:txBody>
          <a:bodyPr wrap="none">
            <a:spAutoFit/>
          </a:bodyPr>
          <a:lstStyle/>
          <a:p>
            <a:pPr eaLnBrk="0" hangingPunct="0"/>
            <a:r>
              <a:rPr lang="en-US" sz="2000">
                <a:latin typeface="Symbol" pitchFamily="18" charset="2"/>
              </a:rPr>
              <a:t>n</a:t>
            </a:r>
          </a:p>
        </p:txBody>
      </p:sp>
      <p:sp>
        <p:nvSpPr>
          <p:cNvPr id="27659" name="TextBox 8"/>
          <p:cNvSpPr txBox="1">
            <a:spLocks noChangeArrowheads="1"/>
          </p:cNvSpPr>
          <p:nvPr/>
        </p:nvSpPr>
        <p:spPr bwMode="auto">
          <a:xfrm>
            <a:off x="3733800" y="2667000"/>
            <a:ext cx="1600200" cy="369888"/>
          </a:xfrm>
          <a:prstGeom prst="rect">
            <a:avLst/>
          </a:prstGeom>
          <a:noFill/>
          <a:ln w="9525">
            <a:noFill/>
            <a:miter lim="800000"/>
            <a:headEnd/>
            <a:tailEnd/>
          </a:ln>
        </p:spPr>
        <p:txBody>
          <a:bodyPr>
            <a:spAutoFit/>
          </a:bodyPr>
          <a:lstStyle/>
          <a:p>
            <a:r>
              <a:rPr lang="en-US" sz="1800">
                <a:solidFill>
                  <a:srgbClr val="0033CC"/>
                </a:solidFill>
              </a:rPr>
              <a:t>in momentum</a:t>
            </a:r>
          </a:p>
        </p:txBody>
      </p:sp>
      <p:sp>
        <p:nvSpPr>
          <p:cNvPr id="27660" name="TextBox 8"/>
          <p:cNvSpPr txBox="1">
            <a:spLocks noChangeArrowheads="1"/>
          </p:cNvSpPr>
          <p:nvPr/>
        </p:nvSpPr>
        <p:spPr bwMode="auto">
          <a:xfrm>
            <a:off x="7543800" y="1295400"/>
            <a:ext cx="1219200" cy="369888"/>
          </a:xfrm>
          <a:prstGeom prst="rect">
            <a:avLst/>
          </a:prstGeom>
          <a:noFill/>
          <a:ln w="9525">
            <a:noFill/>
            <a:miter lim="800000"/>
            <a:headEnd/>
            <a:tailEnd/>
          </a:ln>
        </p:spPr>
        <p:txBody>
          <a:bodyPr>
            <a:spAutoFit/>
          </a:bodyPr>
          <a:lstStyle/>
          <a:p>
            <a:r>
              <a:rPr lang="en-US" sz="1800">
                <a:solidFill>
                  <a:srgbClr val="0033CC"/>
                </a:solidFill>
              </a:rPr>
              <a:t>in binding</a:t>
            </a:r>
          </a:p>
        </p:txBody>
      </p:sp>
      <p:sp>
        <p:nvSpPr>
          <p:cNvPr id="27661" name="AutoShape 10"/>
          <p:cNvSpPr>
            <a:spLocks noChangeAspect="1" noChangeArrowheads="1"/>
          </p:cNvSpPr>
          <p:nvPr/>
        </p:nvSpPr>
        <p:spPr bwMode="auto">
          <a:xfrm>
            <a:off x="838200" y="838200"/>
            <a:ext cx="3352800" cy="766763"/>
          </a:xfrm>
          <a:prstGeom prst="rect">
            <a:avLst/>
          </a:prstGeom>
          <a:noFill/>
          <a:ln w="9525">
            <a:no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8"/>
          <p:cNvSpPr txBox="1">
            <a:spLocks noChangeArrowheads="1"/>
          </p:cNvSpPr>
          <p:nvPr/>
        </p:nvSpPr>
        <p:spPr bwMode="auto">
          <a:xfrm>
            <a:off x="3020227" y="4283554"/>
            <a:ext cx="36980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sz="2800" dirty="0">
                <a:solidFill>
                  <a:schemeClr val="tx1"/>
                </a:solidFill>
                <a:latin typeface="Comic Sans MS" panose="030F0702030302020204" pitchFamily="66" charset="0"/>
                <a:cs typeface="Arial" panose="020B0604020202020204" pitchFamily="34" charset="0"/>
              </a:rPr>
              <a:t>Parton Model :                </a:t>
            </a:r>
            <a:r>
              <a:rPr lang="en-US" altLang="en-US" sz="2000" dirty="0">
                <a:solidFill>
                  <a:schemeClr val="tx1"/>
                </a:solidFill>
                <a:latin typeface="Comic Sans MS" panose="030F0702030302020204" pitchFamily="66" charset="0"/>
                <a:cs typeface="Arial" panose="020B0604020202020204" pitchFamily="34" charset="0"/>
              </a:rPr>
              <a:t>Feynman; </a:t>
            </a:r>
            <a:r>
              <a:rPr lang="en-US" altLang="en-US" sz="2000" dirty="0" err="1">
                <a:solidFill>
                  <a:schemeClr val="tx1"/>
                </a:solidFill>
                <a:latin typeface="Comic Sans MS" panose="030F0702030302020204" pitchFamily="66" charset="0"/>
                <a:cs typeface="Arial" panose="020B0604020202020204" pitchFamily="34" charset="0"/>
              </a:rPr>
              <a:t>Bjorken</a:t>
            </a:r>
            <a:r>
              <a:rPr lang="en-US" altLang="en-US" sz="2000" dirty="0">
                <a:solidFill>
                  <a:schemeClr val="tx1"/>
                </a:solidFill>
                <a:latin typeface="Comic Sans MS" panose="030F0702030302020204" pitchFamily="66" charset="0"/>
                <a:cs typeface="Arial" panose="020B0604020202020204" pitchFamily="34" charset="0"/>
              </a:rPr>
              <a:t>, </a:t>
            </a:r>
            <a:r>
              <a:rPr lang="en-US" altLang="en-US" sz="2000" dirty="0" err="1">
                <a:solidFill>
                  <a:schemeClr val="tx1"/>
                </a:solidFill>
                <a:latin typeface="Comic Sans MS" panose="030F0702030302020204" pitchFamily="66" charset="0"/>
                <a:cs typeface="Arial" panose="020B0604020202020204" pitchFamily="34" charset="0"/>
              </a:rPr>
              <a:t>Paschos</a:t>
            </a:r>
            <a:endParaRPr lang="en-US" altLang="en-US" sz="2000" dirty="0">
              <a:solidFill>
                <a:schemeClr val="tx1"/>
              </a:solidFill>
              <a:latin typeface="Comic Sans MS" panose="030F0702030302020204" pitchFamily="66" charset="0"/>
              <a:cs typeface="Arial" panose="020B0604020202020204" pitchFamily="34" charset="0"/>
            </a:endParaRPr>
          </a:p>
        </p:txBody>
      </p:sp>
      <p:grpSp>
        <p:nvGrpSpPr>
          <p:cNvPr id="5" name="Group 2"/>
          <p:cNvGrpSpPr>
            <a:grpSpLocks/>
          </p:cNvGrpSpPr>
          <p:nvPr/>
        </p:nvGrpSpPr>
        <p:grpSpPr bwMode="auto">
          <a:xfrm>
            <a:off x="609600" y="1497859"/>
            <a:ext cx="3352800" cy="2651125"/>
            <a:chOff x="1488" y="864"/>
            <a:chExt cx="2440" cy="2083"/>
          </a:xfrm>
        </p:grpSpPr>
        <p:grpSp>
          <p:nvGrpSpPr>
            <p:cNvPr id="6" name="Group 3"/>
            <p:cNvGrpSpPr>
              <a:grpSpLocks/>
            </p:cNvGrpSpPr>
            <p:nvPr/>
          </p:nvGrpSpPr>
          <p:grpSpPr bwMode="auto">
            <a:xfrm>
              <a:off x="1488" y="864"/>
              <a:ext cx="2440" cy="2083"/>
              <a:chOff x="1200" y="864"/>
              <a:chExt cx="2440" cy="2083"/>
            </a:xfrm>
          </p:grpSpPr>
          <p:grpSp>
            <p:nvGrpSpPr>
              <p:cNvPr id="8" name="Group 52"/>
              <p:cNvGrpSpPr>
                <a:grpSpLocks/>
              </p:cNvGrpSpPr>
              <p:nvPr/>
            </p:nvGrpSpPr>
            <p:grpSpPr bwMode="auto">
              <a:xfrm>
                <a:off x="1200" y="864"/>
                <a:ext cx="2440" cy="2083"/>
                <a:chOff x="1200" y="864"/>
                <a:chExt cx="2440" cy="2083"/>
              </a:xfrm>
            </p:grpSpPr>
            <p:grpSp>
              <p:nvGrpSpPr>
                <p:cNvPr id="10" name="Group 5"/>
                <p:cNvGrpSpPr>
                  <a:grpSpLocks/>
                </p:cNvGrpSpPr>
                <p:nvPr/>
              </p:nvGrpSpPr>
              <p:grpSpPr bwMode="auto">
                <a:xfrm>
                  <a:off x="1200" y="864"/>
                  <a:ext cx="2440" cy="2083"/>
                  <a:chOff x="1200" y="864"/>
                  <a:chExt cx="2440" cy="2083"/>
                </a:xfrm>
              </p:grpSpPr>
              <p:grpSp>
                <p:nvGrpSpPr>
                  <p:cNvPr id="12" name="Group 6"/>
                  <p:cNvGrpSpPr>
                    <a:grpSpLocks/>
                  </p:cNvGrpSpPr>
                  <p:nvPr/>
                </p:nvGrpSpPr>
                <p:grpSpPr bwMode="auto">
                  <a:xfrm>
                    <a:off x="1200" y="864"/>
                    <a:ext cx="2424" cy="2083"/>
                    <a:chOff x="1536" y="941"/>
                    <a:chExt cx="2424" cy="2083"/>
                  </a:xfrm>
                </p:grpSpPr>
                <p:pic>
                  <p:nvPicPr>
                    <p:cNvPr id="2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941"/>
                      <a:ext cx="2424" cy="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8"/>
                    <p:cNvSpPr>
                      <a:spLocks noChangeArrowheads="1"/>
                    </p:cNvSpPr>
                    <p:nvPr/>
                  </p:nvSpPr>
                  <p:spPr bwMode="auto">
                    <a:xfrm>
                      <a:off x="2740" y="2165"/>
                      <a:ext cx="294" cy="512"/>
                    </a:xfrm>
                    <a:prstGeom prst="ellipse">
                      <a:avLst/>
                    </a:prstGeom>
                    <a:solidFill>
                      <a:srgbClr val="FFCC00"/>
                    </a:solidFill>
                    <a:ln w="9525">
                      <a:solidFill>
                        <a:schemeClr val="tx1"/>
                      </a:solidFill>
                      <a:round/>
                      <a:headEnd/>
                      <a:tailEnd/>
                    </a:ln>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grpSp>
              <p:pic>
                <p:nvPicPr>
                  <p:cNvPr id="1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36" y="2064"/>
                    <a:ext cx="1532" cy="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2544"/>
                    <a:ext cx="380"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5" name="Picture 13" descr="image-2283.pdf                                                 0015F4BBMacintosh HD                   BBA798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2" y="2328"/>
                    <a:ext cx="30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2" y="2596"/>
                    <a:ext cx="3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7"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262567">
                    <a:off x="2136" y="2539"/>
                    <a:ext cx="272"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8"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962896">
                    <a:off x="2493" y="2044"/>
                    <a:ext cx="11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9"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2" y="2056"/>
                    <a:ext cx="568"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0" name="Picture 18" descr="image-2284.pdf                                                 0015F4BBMacintosh HD                   BBA798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6" y="2304"/>
                    <a:ext cx="30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8" y="2640"/>
                  <a:ext cx="236"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pic>
            <p:nvPicPr>
              <p:cNvPr id="9" name="Picture 20" descr="image-2285.pdf                                                 0015F4BBMacintosh HD                   BBA798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0" y="2232"/>
                <a:ext cx="24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12" y="2016"/>
              <a:ext cx="21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pic>
        <p:nvPicPr>
          <p:cNvPr id="23" name="Picture 79" descr="&#10;image-440.pdf                                                  000D1ADBMacintosh HD                   C181DED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1400" y="4333134"/>
            <a:ext cx="14732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82"/>
          <p:cNvGrpSpPr>
            <a:grpSpLocks/>
          </p:cNvGrpSpPr>
          <p:nvPr/>
        </p:nvGrpSpPr>
        <p:grpSpPr bwMode="auto">
          <a:xfrm>
            <a:off x="3886200" y="1418484"/>
            <a:ext cx="4953000" cy="3449638"/>
            <a:chOff x="3886200" y="1612900"/>
            <a:chExt cx="4953000" cy="3449638"/>
          </a:xfrm>
        </p:grpSpPr>
        <p:sp>
          <p:nvSpPr>
            <p:cNvPr id="25" name="AutoShape 42"/>
            <p:cNvSpPr>
              <a:spLocks noChangeArrowheads="1"/>
            </p:cNvSpPr>
            <p:nvPr/>
          </p:nvSpPr>
          <p:spPr bwMode="auto">
            <a:xfrm>
              <a:off x="3886200" y="2737510"/>
              <a:ext cx="1143000" cy="457200"/>
            </a:xfrm>
            <a:prstGeom prst="rightArrow">
              <a:avLst>
                <a:gd name="adj1" fmla="val 50000"/>
                <a:gd name="adj2" fmla="val 62500"/>
              </a:avLst>
            </a:prstGeom>
            <a:solidFill>
              <a:srgbClr val="FF0000"/>
            </a:solidFill>
            <a:ln w="9525">
              <a:solidFill>
                <a:schemeClr val="tx1"/>
              </a:solidFill>
              <a:miter lim="800000"/>
              <a:headEnd/>
              <a:tailEnd/>
            </a:ln>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grpSp>
          <p:nvGrpSpPr>
            <p:cNvPr id="26" name="Group 82"/>
            <p:cNvGrpSpPr>
              <a:grpSpLocks/>
            </p:cNvGrpSpPr>
            <p:nvPr/>
          </p:nvGrpSpPr>
          <p:grpSpPr bwMode="auto">
            <a:xfrm>
              <a:off x="5473700" y="1612900"/>
              <a:ext cx="3365500" cy="2654300"/>
              <a:chOff x="816" y="528"/>
              <a:chExt cx="3512" cy="2488"/>
            </a:xfrm>
          </p:grpSpPr>
          <p:pic>
            <p:nvPicPr>
              <p:cNvPr id="28" name="Picture 8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 y="528"/>
                <a:ext cx="3512" cy="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9" name="Picture 8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44" y="1511"/>
                <a:ext cx="384"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30" name="Group 85"/>
              <p:cNvGrpSpPr>
                <a:grpSpLocks/>
              </p:cNvGrpSpPr>
              <p:nvPr/>
            </p:nvGrpSpPr>
            <p:grpSpPr bwMode="auto">
              <a:xfrm rot="2232536">
                <a:off x="2704" y="1523"/>
                <a:ext cx="326" cy="305"/>
                <a:chOff x="2976" y="2256"/>
                <a:chExt cx="1056" cy="1331"/>
              </a:xfrm>
            </p:grpSpPr>
            <p:sp>
              <p:nvSpPr>
                <p:cNvPr id="31" name="Freeform 86"/>
                <p:cNvSpPr>
                  <a:spLocks/>
                </p:cNvSpPr>
                <p:nvPr/>
              </p:nvSpPr>
              <p:spPr bwMode="auto">
                <a:xfrm>
                  <a:off x="2976" y="2256"/>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sp>
              <p:nvSpPr>
                <p:cNvPr id="32" name="Freeform 87"/>
                <p:cNvSpPr>
                  <a:spLocks/>
                </p:cNvSpPr>
                <p:nvPr/>
              </p:nvSpPr>
              <p:spPr bwMode="auto">
                <a:xfrm>
                  <a:off x="3216" y="2562"/>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sp>
              <p:nvSpPr>
                <p:cNvPr id="33" name="Freeform 88"/>
                <p:cNvSpPr>
                  <a:spLocks/>
                </p:cNvSpPr>
                <p:nvPr/>
              </p:nvSpPr>
              <p:spPr bwMode="auto">
                <a:xfrm>
                  <a:off x="3504" y="2850"/>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sp>
              <p:nvSpPr>
                <p:cNvPr id="34" name="Freeform 89"/>
                <p:cNvSpPr>
                  <a:spLocks/>
                </p:cNvSpPr>
                <p:nvPr/>
              </p:nvSpPr>
              <p:spPr bwMode="auto">
                <a:xfrm>
                  <a:off x="3744" y="3155"/>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grpSp>
        </p:grpSp>
        <p:pic>
          <p:nvPicPr>
            <p:cNvPr id="27" name="Picture 90" descr="&#10;image-441.pdf                                                  000D1ADBMacintosh HD                   C181DED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18300" y="4724400"/>
              <a:ext cx="1054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83"/>
          <p:cNvGrpSpPr>
            <a:grpSpLocks/>
          </p:cNvGrpSpPr>
          <p:nvPr/>
        </p:nvGrpSpPr>
        <p:grpSpPr bwMode="auto">
          <a:xfrm>
            <a:off x="5943600" y="2167784"/>
            <a:ext cx="1981200" cy="1828800"/>
            <a:chOff x="5943600" y="2362200"/>
            <a:chExt cx="1981200" cy="1828800"/>
          </a:xfrm>
        </p:grpSpPr>
        <p:sp>
          <p:nvSpPr>
            <p:cNvPr id="36" name="Oval 80"/>
            <p:cNvSpPr>
              <a:spLocks noChangeArrowheads="1"/>
            </p:cNvSpPr>
            <p:nvPr/>
          </p:nvSpPr>
          <p:spPr bwMode="auto">
            <a:xfrm>
              <a:off x="7010400" y="2362200"/>
              <a:ext cx="914400" cy="914400"/>
            </a:xfrm>
            <a:prstGeom prst="ellipse">
              <a:avLst/>
            </a:prstGeom>
            <a:solidFill>
              <a:srgbClr val="008000">
                <a:alpha val="49019"/>
              </a:srgbClr>
            </a:solidFill>
            <a:ln w="28575">
              <a:solidFill>
                <a:schemeClr val="tx1"/>
              </a:solidFill>
              <a:round/>
              <a:headEnd/>
              <a:tailEnd/>
            </a:ln>
          </p:spPr>
          <p:txBody>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sp>
          <p:nvSpPr>
            <p:cNvPr id="37" name="Oval 81"/>
            <p:cNvSpPr>
              <a:spLocks noChangeArrowheads="1"/>
            </p:cNvSpPr>
            <p:nvPr/>
          </p:nvSpPr>
          <p:spPr bwMode="auto">
            <a:xfrm>
              <a:off x="5943600" y="3276600"/>
              <a:ext cx="914400" cy="914400"/>
            </a:xfrm>
            <a:prstGeom prst="ellipse">
              <a:avLst/>
            </a:prstGeom>
            <a:solidFill>
              <a:srgbClr val="FFD32D">
                <a:alpha val="49019"/>
              </a:srgbClr>
            </a:solidFill>
            <a:ln w="28575">
              <a:solidFill>
                <a:schemeClr val="tx1"/>
              </a:solidFill>
              <a:round/>
              <a:headEnd/>
              <a:tailEnd/>
            </a:ln>
          </p:spPr>
          <p:txBody>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grpSp>
      <p:sp>
        <p:nvSpPr>
          <p:cNvPr id="38" name="Title 1"/>
          <p:cNvSpPr txBox="1">
            <a:spLocks/>
          </p:cNvSpPr>
          <p:nvPr/>
        </p:nvSpPr>
        <p:spPr>
          <a:xfrm>
            <a:off x="0" y="102552"/>
            <a:ext cx="9144000" cy="555474"/>
          </a:xfrm>
          <a:prstGeom prst="rect">
            <a:avLst/>
          </a:prstGeom>
        </p:spPr>
        <p:txBody>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800" dirty="0">
                <a:solidFill>
                  <a:srgbClr val="FF0000"/>
                </a:solidFill>
                <a:latin typeface="Comic Sans MS" panose="030F0702030302020204" pitchFamily="66" charset="0"/>
              </a:rPr>
              <a:t>Deep Inelastic Scattering and the Parton Model</a:t>
            </a:r>
          </a:p>
        </p:txBody>
      </p:sp>
      <p:sp>
        <p:nvSpPr>
          <p:cNvPr id="39" name="TextBox 38"/>
          <p:cNvSpPr txBox="1"/>
          <p:nvPr/>
        </p:nvSpPr>
        <p:spPr>
          <a:xfrm>
            <a:off x="381000" y="5291974"/>
            <a:ext cx="5181600" cy="707886"/>
          </a:xfrm>
          <a:prstGeom prst="rect">
            <a:avLst/>
          </a:prstGeom>
          <a:noFill/>
        </p:spPr>
        <p:txBody>
          <a:bodyPr wrap="square" rtlCol="0">
            <a:spAutoFit/>
          </a:bodyPr>
          <a:lstStyle/>
          <a:p>
            <a:r>
              <a:rPr lang="en-US" sz="2000" dirty="0">
                <a:cs typeface="Arial" panose="020B0604020202020204" pitchFamily="34" charset="0"/>
                <a:sym typeface="Wingdings" panose="05000000000000000000" pitchFamily="2" charset="2"/>
              </a:rPr>
              <a:t></a:t>
            </a:r>
            <a:r>
              <a:rPr lang="en-US" sz="2000" dirty="0">
                <a:cs typeface="Arial" panose="020B0604020202020204" pitchFamily="34" charset="0"/>
              </a:rPr>
              <a:t> access through Structure Functions F</a:t>
            </a:r>
            <a:r>
              <a:rPr lang="en-US" sz="2000" baseline="-25000" dirty="0">
                <a:cs typeface="Arial" panose="020B0604020202020204" pitchFamily="34" charset="0"/>
              </a:rPr>
              <a:t>2</a:t>
            </a:r>
            <a:r>
              <a:rPr lang="en-US" sz="2000" dirty="0">
                <a:cs typeface="Arial" panose="020B0604020202020204" pitchFamily="34" charset="0"/>
              </a:rPr>
              <a:t> 	to Parton Distribution Functions</a:t>
            </a:r>
          </a:p>
        </p:txBody>
      </p:sp>
      <p:graphicFrame>
        <p:nvGraphicFramePr>
          <p:cNvPr id="40" name="Object 39"/>
          <p:cNvGraphicFramePr>
            <a:graphicFrameLocks noChangeAspect="1"/>
          </p:cNvGraphicFramePr>
          <p:nvPr>
            <p:extLst>
              <p:ext uri="{D42A27DB-BD31-4B8C-83A1-F6EECF244321}">
                <p14:modId xmlns:p14="http://schemas.microsoft.com/office/powerpoint/2010/main" val="1604288078"/>
              </p:ext>
            </p:extLst>
          </p:nvPr>
        </p:nvGraphicFramePr>
        <p:xfrm>
          <a:off x="5895975" y="5287563"/>
          <a:ext cx="2638425" cy="750887"/>
        </p:xfrm>
        <a:graphic>
          <a:graphicData uri="http://schemas.openxmlformats.org/presentationml/2006/ole">
            <mc:AlternateContent xmlns:mc="http://schemas.openxmlformats.org/markup-compatibility/2006">
              <mc:Choice xmlns:v="urn:schemas-microsoft-com:vml" Requires="v">
                <p:oleObj spid="_x0000_s140313" name="Equation" r:id="rId17" imgW="27351000" imgH="7767000" progId="Equation.3">
                  <p:embed/>
                </p:oleObj>
              </mc:Choice>
              <mc:Fallback>
                <p:oleObj name="Equation" r:id="rId17" imgW="27351000" imgH="7767000" progId="Equation.3">
                  <p:embed/>
                  <p:pic>
                    <p:nvPicPr>
                      <p:cNvPr id="40" name="Object 3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95975" y="5287563"/>
                        <a:ext cx="2638425"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 name="Text Box 4"/>
          <p:cNvSpPr txBox="1">
            <a:spLocks noChangeArrowheads="1"/>
          </p:cNvSpPr>
          <p:nvPr/>
        </p:nvSpPr>
        <p:spPr bwMode="auto">
          <a:xfrm>
            <a:off x="113413" y="685800"/>
            <a:ext cx="3552749" cy="707886"/>
          </a:xfrm>
          <a:prstGeom prst="rect">
            <a:avLst/>
          </a:prstGeom>
          <a:noFill/>
          <a:ln w="9525">
            <a:noFill/>
            <a:miter lim="800000"/>
            <a:headEnd/>
            <a:tailEnd/>
          </a:ln>
        </p:spPr>
        <p:txBody>
          <a:bodyPr wrap="square">
            <a:spAutoFit/>
          </a:bodyPr>
          <a:lstStyle/>
          <a:p>
            <a:pPr algn="ctr"/>
            <a:r>
              <a:rPr lang="en-US" sz="2000" dirty="0">
                <a:cs typeface="Arial" panose="020B0604020202020204" pitchFamily="34" charset="0"/>
              </a:rPr>
              <a:t>Deep Inelastic Scattering – knock a nucleon apart</a:t>
            </a:r>
          </a:p>
        </p:txBody>
      </p:sp>
      <p:pic>
        <p:nvPicPr>
          <p:cNvPr id="42" name="Picture 5" descr="dis"/>
          <p:cNvPicPr>
            <a:picLocks noChangeAspect="1" noChangeArrowheads="1"/>
          </p:cNvPicPr>
          <p:nvPr/>
        </p:nvPicPr>
        <p:blipFill>
          <a:blip r:embed="rId19" cstate="print"/>
          <a:srcRect l="26247" t="57800" r="24409" b="32149"/>
          <a:stretch>
            <a:fillRect/>
          </a:stretch>
        </p:blipFill>
        <p:spPr bwMode="auto">
          <a:xfrm>
            <a:off x="2689134" y="1376532"/>
            <a:ext cx="3581400" cy="609600"/>
          </a:xfrm>
          <a:prstGeom prst="rect">
            <a:avLst/>
          </a:prstGeom>
          <a:noFill/>
          <a:ln w="9525">
            <a:noFill/>
            <a:miter lim="800000"/>
            <a:headEnd/>
            <a:tailEnd/>
          </a:ln>
        </p:spPr>
      </p:pic>
      <p:sp>
        <p:nvSpPr>
          <p:cNvPr id="43" name="Text Box 8"/>
          <p:cNvSpPr txBox="1">
            <a:spLocks noChangeArrowheads="1"/>
          </p:cNvSpPr>
          <p:nvPr/>
        </p:nvSpPr>
        <p:spPr bwMode="auto">
          <a:xfrm>
            <a:off x="2739106" y="1986132"/>
            <a:ext cx="3509294" cy="400110"/>
          </a:xfrm>
          <a:prstGeom prst="rect">
            <a:avLst/>
          </a:prstGeom>
          <a:noFill/>
          <a:ln w="9525">
            <a:noFill/>
            <a:miter lim="800000"/>
            <a:headEnd/>
            <a:tailEnd/>
          </a:ln>
        </p:spPr>
        <p:txBody>
          <a:bodyPr wrap="none">
            <a:spAutoFit/>
          </a:bodyPr>
          <a:lstStyle/>
          <a:p>
            <a:r>
              <a:rPr lang="en-US" sz="2000" dirty="0">
                <a:solidFill>
                  <a:srgbClr val="FF0000"/>
                </a:solidFill>
                <a:cs typeface="Arial" panose="020B0604020202020204" pitchFamily="34" charset="0"/>
              </a:rPr>
              <a:t>(Infinite</a:t>
            </a:r>
            <a:r>
              <a:rPr lang="en-US" sz="2000" dirty="0">
                <a:solidFill>
                  <a:srgbClr val="FF0000"/>
                </a:solidFill>
                <a:cs typeface="Arial" panose="020B0604020202020204" pitchFamily="34" charset="0"/>
                <a:sym typeface="Symbol" pitchFamily="18" charset="2"/>
              </a:rPr>
              <a:t> Momentum</a:t>
            </a:r>
            <a:r>
              <a:rPr lang="en-US" sz="2000" dirty="0">
                <a:solidFill>
                  <a:srgbClr val="FF0000"/>
                </a:solidFill>
                <a:cs typeface="Arial" panose="020B0604020202020204" pitchFamily="34" charset="0"/>
              </a:rPr>
              <a:t> Frame</a:t>
            </a:r>
            <a:r>
              <a:rPr lang="en-GB" sz="2000" dirty="0">
                <a:solidFill>
                  <a:srgbClr val="FF0000"/>
                </a:solidFill>
                <a:cs typeface="Arial" panose="020B0604020202020204" pitchFamily="34" charset="0"/>
              </a:rPr>
              <a:t>)</a:t>
            </a:r>
            <a:endParaRPr lang="en-US" sz="2000" dirty="0">
              <a:cs typeface="Arial" panose="020B0604020202020204" pitchFamily="34" charset="0"/>
            </a:endParaRPr>
          </a:p>
        </p:txBody>
      </p:sp>
      <p:sp>
        <p:nvSpPr>
          <p:cNvPr id="44" name="TextBox 43"/>
          <p:cNvSpPr txBox="1">
            <a:spLocks noChangeArrowheads="1"/>
          </p:cNvSpPr>
          <p:nvPr/>
        </p:nvSpPr>
        <p:spPr bwMode="auto">
          <a:xfrm>
            <a:off x="457200" y="6096000"/>
            <a:ext cx="8229600" cy="707886"/>
          </a:xfrm>
          <a:prstGeom prst="rect">
            <a:avLst/>
          </a:prstGeom>
          <a:noFill/>
          <a:ln w="9525">
            <a:noFill/>
            <a:miter lim="800000"/>
            <a:headEnd/>
            <a:tailEnd/>
          </a:ln>
        </p:spPr>
        <p:txBody>
          <a:bodyPr wrap="square">
            <a:spAutoFit/>
          </a:bodyPr>
          <a:lstStyle/>
          <a:p>
            <a:pPr algn="ctr"/>
            <a:r>
              <a:rPr lang="en-US" sz="2000" dirty="0">
                <a:solidFill>
                  <a:srgbClr val="FF0000"/>
                </a:solidFill>
              </a:rPr>
              <a:t>Empirically</a:t>
            </a:r>
            <a:r>
              <a:rPr lang="en-US" sz="2000" dirty="0"/>
              <a:t>, DIS region is where </a:t>
            </a:r>
            <a:r>
              <a:rPr lang="en-US" sz="2000" dirty="0">
                <a:solidFill>
                  <a:srgbClr val="0000FF"/>
                </a:solidFill>
              </a:rPr>
              <a:t>logarithmic scaling </a:t>
            </a:r>
            <a:r>
              <a:rPr lang="en-US" sz="2000" dirty="0"/>
              <a:t>is observed</a:t>
            </a:r>
          </a:p>
          <a:p>
            <a:pPr algn="ctr"/>
            <a:r>
              <a:rPr lang="en-US" sz="2000" dirty="0"/>
              <a:t>Q</a:t>
            </a:r>
            <a:r>
              <a:rPr lang="en-US" sz="2000" baseline="30000" dirty="0"/>
              <a:t>2</a:t>
            </a:r>
            <a:r>
              <a:rPr lang="en-US" sz="2000" dirty="0"/>
              <a:t> &gt; 1 GeV</a:t>
            </a:r>
            <a:r>
              <a:rPr lang="en-US" sz="2000" baseline="30000" dirty="0"/>
              <a:t>2</a:t>
            </a:r>
            <a:r>
              <a:rPr lang="en-US" sz="2000" dirty="0"/>
              <a:t>, W</a:t>
            </a:r>
            <a:r>
              <a:rPr lang="en-US" sz="2000" baseline="30000" dirty="0"/>
              <a:t>2</a:t>
            </a:r>
            <a:r>
              <a:rPr lang="en-US" sz="2000" dirty="0"/>
              <a:t> &gt; 4 GeV</a:t>
            </a:r>
            <a:r>
              <a:rPr lang="en-US" sz="2000" baseline="30000" dirty="0"/>
              <a:t>2</a:t>
            </a:r>
          </a:p>
        </p:txBody>
      </p:sp>
    </p:spTree>
    <p:extLst>
      <p:ext uri="{BB962C8B-B14F-4D97-AF65-F5344CB8AC3E}">
        <p14:creationId xmlns:p14="http://schemas.microsoft.com/office/powerpoint/2010/main" val="2418897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p:cNvSpPr txBox="1">
            <a:spLocks noChangeArrowheads="1"/>
          </p:cNvSpPr>
          <p:nvPr/>
        </p:nvSpPr>
        <p:spPr bwMode="auto">
          <a:xfrm>
            <a:off x="0" y="58191"/>
            <a:ext cx="9144000" cy="584775"/>
          </a:xfrm>
          <a:prstGeom prst="rect">
            <a:avLst/>
          </a:prstGeom>
          <a:noFill/>
          <a:ln w="9525">
            <a:noFill/>
            <a:miter lim="800000"/>
            <a:headEnd/>
            <a:tailEnd/>
          </a:ln>
        </p:spPr>
        <p:txBody>
          <a:bodyPr wrap="square">
            <a:spAutoFit/>
          </a:bodyPr>
          <a:lstStyle/>
          <a:p>
            <a:pPr algn="ctr">
              <a:defRPr/>
            </a:pPr>
            <a:r>
              <a:rPr lang="en-US" sz="3200" b="1" dirty="0">
                <a:solidFill>
                  <a:srgbClr val="FF0000"/>
                </a:solidFill>
                <a:latin typeface="Comic Sans MS"/>
                <a:ea typeface="ＭＳ Ｐゴシック" pitchFamily="-107" charset="-128"/>
                <a:cs typeface="Arial" pitchFamily="34" charset="0"/>
              </a:rPr>
              <a:t>Structure Function by Different DIS Probes</a:t>
            </a:r>
          </a:p>
        </p:txBody>
      </p:sp>
      <p:grpSp>
        <p:nvGrpSpPr>
          <p:cNvPr id="5" name="Group 4"/>
          <p:cNvGrpSpPr/>
          <p:nvPr/>
        </p:nvGrpSpPr>
        <p:grpSpPr>
          <a:xfrm>
            <a:off x="199078" y="1062938"/>
            <a:ext cx="4331732" cy="5254112"/>
            <a:chOff x="240268" y="1161794"/>
            <a:chExt cx="4331732" cy="5254112"/>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609" b="3348"/>
            <a:stretch/>
          </p:blipFill>
          <p:spPr bwMode="auto">
            <a:xfrm>
              <a:off x="609600" y="1161794"/>
              <a:ext cx="3962400" cy="488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16200000">
              <a:off x="-403178" y="1878227"/>
              <a:ext cx="1656223" cy="369332"/>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F</a:t>
              </a:r>
              <a:r>
                <a:rPr lang="en-US" baseline="-25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(x,Q</a:t>
              </a:r>
              <a:r>
                <a:rPr lang="en-US" baseline="30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 + c(x)</a:t>
              </a:r>
            </a:p>
          </p:txBody>
        </p:sp>
        <p:sp>
          <p:nvSpPr>
            <p:cNvPr id="4" name="TextBox 3"/>
            <p:cNvSpPr txBox="1"/>
            <p:nvPr/>
          </p:nvSpPr>
          <p:spPr>
            <a:xfrm>
              <a:off x="2183012" y="6046574"/>
              <a:ext cx="1257075" cy="369332"/>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Q</a:t>
              </a:r>
              <a:r>
                <a:rPr lang="en-US" baseline="30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 (GeV</a:t>
              </a:r>
              <a:r>
                <a:rPr lang="en-US" baseline="30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a:t>
              </a:r>
              <a:endParaRPr lang="en-US" baseline="30000" dirty="0">
                <a:solidFill>
                  <a:srgbClr val="000000"/>
                </a:solidFill>
                <a:latin typeface="Arial" panose="020B0604020202020204" pitchFamily="34" charset="0"/>
                <a:cs typeface="Arial" panose="020B0604020202020204" pitchFamily="34" charset="0"/>
              </a:endParaRPr>
            </a:p>
          </p:txBody>
        </p:sp>
      </p:grpSp>
      <p:grpSp>
        <p:nvGrpSpPr>
          <p:cNvPr id="13" name="Group 12"/>
          <p:cNvGrpSpPr/>
          <p:nvPr/>
        </p:nvGrpSpPr>
        <p:grpSpPr>
          <a:xfrm>
            <a:off x="4572000" y="992207"/>
            <a:ext cx="848353" cy="369332"/>
            <a:chOff x="4572000" y="992207"/>
            <a:chExt cx="848353" cy="369332"/>
          </a:xfrm>
        </p:grpSpPr>
        <p:sp>
          <p:nvSpPr>
            <p:cNvPr id="6" name="Oval 5"/>
            <p:cNvSpPr/>
            <p:nvPr/>
          </p:nvSpPr>
          <p:spPr bwMode="auto">
            <a:xfrm>
              <a:off x="4572000" y="1135925"/>
              <a:ext cx="115330" cy="124464"/>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18" charset="0"/>
              </a:endParaRPr>
            </a:p>
          </p:txBody>
        </p:sp>
        <p:sp>
          <p:nvSpPr>
            <p:cNvPr id="7" name="TextBox 6"/>
            <p:cNvSpPr txBox="1"/>
            <p:nvPr/>
          </p:nvSpPr>
          <p:spPr>
            <a:xfrm>
              <a:off x="4810891" y="992207"/>
              <a:ext cx="609462" cy="369332"/>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F</a:t>
              </a:r>
              <a:r>
                <a:rPr lang="en-US" baseline="-25000" dirty="0">
                  <a:solidFill>
                    <a:srgbClr val="000000"/>
                  </a:solidFill>
                  <a:latin typeface="Arial" panose="020B0604020202020204" pitchFamily="34" charset="0"/>
                  <a:cs typeface="Arial" panose="020B0604020202020204" pitchFamily="34" charset="0"/>
                </a:rPr>
                <a:t>2</a:t>
              </a:r>
              <a:r>
                <a:rPr lang="en-US" baseline="30000" dirty="0">
                  <a:solidFill>
                    <a:srgbClr val="000000"/>
                  </a:solidFill>
                  <a:latin typeface="Symbol" panose="05050102010706020507" pitchFamily="18" charset="2"/>
                  <a:cs typeface="Arial" panose="020B0604020202020204" pitchFamily="34" charset="0"/>
                </a:rPr>
                <a:t>m</a:t>
              </a:r>
              <a:r>
                <a:rPr lang="en-US" baseline="30000" dirty="0">
                  <a:solidFill>
                    <a:srgbClr val="000000"/>
                  </a:solidFill>
                  <a:latin typeface="Arial" panose="020B0604020202020204" pitchFamily="34" charset="0"/>
                  <a:cs typeface="Arial" panose="020B0604020202020204" pitchFamily="34" charset="0"/>
                </a:rPr>
                <a:t>D</a:t>
              </a:r>
            </a:p>
          </p:txBody>
        </p:sp>
      </p:grpSp>
      <p:grpSp>
        <p:nvGrpSpPr>
          <p:cNvPr id="15" name="Group 14"/>
          <p:cNvGrpSpPr/>
          <p:nvPr/>
        </p:nvGrpSpPr>
        <p:grpSpPr>
          <a:xfrm>
            <a:off x="4588477" y="1472048"/>
            <a:ext cx="1540794" cy="624589"/>
            <a:chOff x="5960073" y="929791"/>
            <a:chExt cx="1540794" cy="624589"/>
          </a:xfrm>
        </p:grpSpPr>
        <p:grpSp>
          <p:nvGrpSpPr>
            <p:cNvPr id="11" name="Group 10"/>
            <p:cNvGrpSpPr/>
            <p:nvPr/>
          </p:nvGrpSpPr>
          <p:grpSpPr>
            <a:xfrm>
              <a:off x="5960073" y="929791"/>
              <a:ext cx="856841" cy="427626"/>
              <a:chOff x="5960073" y="929791"/>
              <a:chExt cx="856841" cy="427626"/>
            </a:xfrm>
          </p:grpSpPr>
          <p:sp>
            <p:nvSpPr>
              <p:cNvPr id="10" name="Oval 9"/>
              <p:cNvSpPr/>
              <p:nvPr/>
            </p:nvSpPr>
            <p:spPr bwMode="auto">
              <a:xfrm>
                <a:off x="5960073" y="1131117"/>
                <a:ext cx="115330" cy="124464"/>
              </a:xfrm>
              <a:prstGeom prst="ellipse">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18" charset="0"/>
                </a:endParaRPr>
              </a:p>
            </p:txBody>
          </p:sp>
          <p:sp>
            <p:nvSpPr>
              <p:cNvPr id="12" name="TextBox 11"/>
              <p:cNvSpPr txBox="1"/>
              <p:nvPr/>
            </p:nvSpPr>
            <p:spPr>
              <a:xfrm>
                <a:off x="6215467" y="988085"/>
                <a:ext cx="601447" cy="369332"/>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F</a:t>
                </a:r>
                <a:r>
                  <a:rPr lang="en-US" baseline="-25000" dirty="0">
                    <a:solidFill>
                      <a:srgbClr val="000000"/>
                    </a:solidFill>
                    <a:latin typeface="Arial" panose="020B0604020202020204" pitchFamily="34" charset="0"/>
                    <a:cs typeface="Arial" panose="020B0604020202020204" pitchFamily="34" charset="0"/>
                  </a:rPr>
                  <a:t>2</a:t>
                </a:r>
                <a:r>
                  <a:rPr lang="en-US" baseline="30000" dirty="0">
                    <a:solidFill>
                      <a:srgbClr val="000000"/>
                    </a:solidFill>
                    <a:latin typeface="Symbol" panose="05050102010706020507" pitchFamily="18" charset="2"/>
                    <a:cs typeface="Arial" panose="020B0604020202020204" pitchFamily="34" charset="0"/>
                  </a:rPr>
                  <a:t>n</a:t>
                </a:r>
                <a:r>
                  <a:rPr lang="en-US" baseline="30000" dirty="0">
                    <a:solidFill>
                      <a:srgbClr val="000000"/>
                    </a:solidFill>
                    <a:latin typeface="Arial" panose="020B0604020202020204" pitchFamily="34" charset="0"/>
                    <a:cs typeface="Arial" panose="020B0604020202020204" pitchFamily="34" charset="0"/>
                  </a:rPr>
                  <a:t>N</a:t>
                </a:r>
              </a:p>
            </p:txBody>
          </p:sp>
          <p:sp>
            <p:nvSpPr>
              <p:cNvPr id="9" name="TextBox 8"/>
              <p:cNvSpPr txBox="1"/>
              <p:nvPr/>
            </p:nvSpPr>
            <p:spPr>
              <a:xfrm>
                <a:off x="6450228" y="929791"/>
                <a:ext cx="285656" cy="215444"/>
              </a:xfrm>
              <a:prstGeom prst="rect">
                <a:avLst/>
              </a:prstGeom>
              <a:noFill/>
            </p:spPr>
            <p:txBody>
              <a:bodyPr wrap="none" rtlCol="0">
                <a:spAutoFit/>
              </a:bodyPr>
              <a:lstStyle/>
              <a:p>
                <a:r>
                  <a:rPr lang="en-US" sz="800" dirty="0">
                    <a:solidFill>
                      <a:srgbClr val="000000"/>
                    </a:solidFill>
                    <a:latin typeface="Arial" panose="020B0604020202020204" pitchFamily="34" charset="0"/>
                    <a:cs typeface="Arial" panose="020B0604020202020204" pitchFamily="34" charset="0"/>
                  </a:rPr>
                  <a:t>(-)</a:t>
                </a:r>
              </a:p>
            </p:txBody>
          </p:sp>
        </p:grpSp>
        <mc:AlternateContent xmlns:mc="http://schemas.openxmlformats.org/markup-compatibility/2006" xmlns:a14="http://schemas.microsoft.com/office/drawing/2010/main">
          <mc:Choice Requires="a14">
            <p:sp>
              <p:nvSpPr>
                <p:cNvPr id="14" name="TextBox 13"/>
                <p:cNvSpPr txBox="1"/>
                <p:nvPr/>
              </p:nvSpPr>
              <p:spPr>
                <a:xfrm>
                  <a:off x="6726296" y="931966"/>
                  <a:ext cx="774571" cy="622414"/>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 x</a:t>
                  </a:r>
                  <a:r>
                    <a:rPr lang="en-US" dirty="0">
                      <a:solidFill>
                        <a:srgbClr val="000000"/>
                      </a:solidFill>
                    </a:rPr>
                    <a:t> </a:t>
                  </a:r>
                  <a14:m>
                    <m:oMath xmlns:m="http://schemas.openxmlformats.org/officeDocument/2006/math">
                      <m:f>
                        <m:fPr>
                          <m:ctrlPr>
                            <a:rPr lang="en-US" i="1" smtClean="0">
                              <a:solidFill>
                                <a:srgbClr val="000000"/>
                              </a:solidFill>
                              <a:latin typeface="Cambria Math"/>
                            </a:rPr>
                          </m:ctrlPr>
                        </m:fPr>
                        <m:num>
                          <m:r>
                            <a:rPr lang="en-US" i="1" smtClean="0">
                              <a:solidFill>
                                <a:srgbClr val="000000"/>
                              </a:solidFill>
                              <a:latin typeface="Cambria Math"/>
                            </a:rPr>
                            <m:t>5</m:t>
                          </m:r>
                        </m:num>
                        <m:den>
                          <m:r>
                            <a:rPr lang="en-US" i="1" smtClean="0">
                              <a:solidFill>
                                <a:srgbClr val="000000"/>
                              </a:solidFill>
                              <a:latin typeface="Cambria Math"/>
                            </a:rPr>
                            <m:t>18</m:t>
                          </m:r>
                        </m:den>
                      </m:f>
                    </m:oMath>
                  </a14:m>
                  <a:endParaRPr lang="en-US" dirty="0">
                    <a:solidFill>
                      <a:srgbClr val="000000"/>
                    </a:solidFill>
                    <a:latin typeface="Arial" panose="020B060402020202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726296" y="931966"/>
                  <a:ext cx="774571" cy="622414"/>
                </a:xfrm>
                <a:prstGeom prst="rect">
                  <a:avLst/>
                </a:prstGeom>
                <a:blipFill rotWithShape="1">
                  <a:blip r:embed="rId3"/>
                  <a:stretch>
                    <a:fillRect l="-787" b="-8824"/>
                  </a:stretch>
                </a:blipFill>
              </p:spPr>
              <p:txBody>
                <a:bodyPr/>
                <a:lstStyle/>
                <a:p>
                  <a:r>
                    <a:rPr lang="en-US">
                      <a:noFill/>
                    </a:rPr>
                    <a:t> </a:t>
                  </a:r>
                </a:p>
              </p:txBody>
            </p:sp>
          </mc:Fallback>
        </mc:AlternateContent>
      </p:grpSp>
      <p:sp>
        <p:nvSpPr>
          <p:cNvPr id="16" name="TextBox 15"/>
          <p:cNvSpPr txBox="1"/>
          <p:nvPr/>
        </p:nvSpPr>
        <p:spPr>
          <a:xfrm>
            <a:off x="4629665" y="2455686"/>
            <a:ext cx="4133335" cy="3293209"/>
          </a:xfrm>
          <a:prstGeom prst="rect">
            <a:avLst/>
          </a:prstGeom>
          <a:noFill/>
        </p:spPr>
        <p:txBody>
          <a:bodyPr wrap="square" rtlCol="0">
            <a:spAutoFit/>
          </a:bodyPr>
          <a:lstStyle/>
          <a:p>
            <a:r>
              <a:rPr lang="en-US" sz="1600" dirty="0">
                <a:solidFill>
                  <a:srgbClr val="000000"/>
                </a:solidFill>
                <a:latin typeface="Comic Sans MS"/>
                <a:cs typeface="Arial" panose="020B0604020202020204" pitchFamily="34" charset="0"/>
              </a:rPr>
              <a:t>The Classic Example</a:t>
            </a:r>
          </a:p>
          <a:p>
            <a:pPr marL="285750" indent="-285750">
              <a:buFont typeface="Arial" panose="020B0604020202020204" pitchFamily="34" charset="0"/>
              <a:buChar char="•"/>
            </a:pPr>
            <a:r>
              <a:rPr lang="en-US" sz="1600" dirty="0">
                <a:solidFill>
                  <a:srgbClr val="000000"/>
                </a:solidFill>
                <a:latin typeface="Comic Sans MS"/>
                <a:cs typeface="Arial" panose="020B0604020202020204" pitchFamily="34" charset="0"/>
              </a:rPr>
              <a:t>Extending the scaling found by the venerable SLAC (electron scattering) experiment.</a:t>
            </a:r>
          </a:p>
          <a:p>
            <a:pPr marL="285750" indent="-285750">
              <a:buFont typeface="Arial" panose="020B0604020202020204" pitchFamily="34" charset="0"/>
              <a:buChar char="•"/>
            </a:pPr>
            <a:endParaRPr lang="en-US" sz="1600" dirty="0">
              <a:solidFill>
                <a:srgbClr val="000000"/>
              </a:solidFill>
              <a:latin typeface="Comic Sans MS"/>
              <a:cs typeface="Arial" panose="020B0604020202020204" pitchFamily="34" charset="0"/>
            </a:endParaRPr>
          </a:p>
          <a:p>
            <a:pPr marL="285750" indent="-285750">
              <a:buFont typeface="Arial" panose="020B0604020202020204" pitchFamily="34" charset="0"/>
              <a:buChar char="•"/>
            </a:pPr>
            <a:r>
              <a:rPr lang="en-US" sz="1600" dirty="0">
                <a:solidFill>
                  <a:srgbClr val="000000"/>
                </a:solidFill>
                <a:latin typeface="Comic Sans MS"/>
                <a:cs typeface="Arial" panose="020B0604020202020204" pitchFamily="34" charset="0"/>
              </a:rPr>
              <a:t>Confirming the basis of the Quark-Parton Model: the expected 5/18 charge weighting works well.</a:t>
            </a:r>
          </a:p>
          <a:p>
            <a:pPr marL="285750" indent="-285750">
              <a:buFont typeface="Arial" panose="020B0604020202020204" pitchFamily="34" charset="0"/>
              <a:buChar char="•"/>
            </a:pPr>
            <a:endParaRPr lang="en-US" sz="1600" dirty="0">
              <a:solidFill>
                <a:srgbClr val="000000"/>
              </a:solidFill>
              <a:latin typeface="Comic Sans MS"/>
              <a:cs typeface="Arial" panose="020B0604020202020204" pitchFamily="34" charset="0"/>
            </a:endParaRPr>
          </a:p>
          <a:p>
            <a:pPr marL="285750" indent="-285750">
              <a:buFont typeface="Arial" panose="020B0604020202020204" pitchFamily="34" charset="0"/>
              <a:buChar char="•"/>
            </a:pPr>
            <a:r>
              <a:rPr lang="en-US" sz="1600" dirty="0">
                <a:solidFill>
                  <a:srgbClr val="000000"/>
                </a:solidFill>
                <a:latin typeface="Comic Sans MS"/>
                <a:cs typeface="Arial" panose="020B0604020202020204" pitchFamily="34" charset="0"/>
              </a:rPr>
              <a:t>Logarithmic Scaling Violations as anticipated from a renormalizable field theory (QCD) are clearly shown, with both </a:t>
            </a:r>
            <a:r>
              <a:rPr lang="en-US" sz="1600" dirty="0" err="1">
                <a:solidFill>
                  <a:srgbClr val="000000"/>
                </a:solidFill>
                <a:latin typeface="Comic Sans MS"/>
                <a:cs typeface="Arial" panose="020B0604020202020204" pitchFamily="34" charset="0"/>
              </a:rPr>
              <a:t>muon</a:t>
            </a:r>
            <a:r>
              <a:rPr lang="en-US" sz="1600" dirty="0">
                <a:solidFill>
                  <a:srgbClr val="000000"/>
                </a:solidFill>
                <a:latin typeface="Comic Sans MS"/>
                <a:cs typeface="Arial" panose="020B0604020202020204" pitchFamily="34" charset="0"/>
              </a:rPr>
              <a:t> and neutrino probes.</a:t>
            </a:r>
          </a:p>
        </p:txBody>
      </p:sp>
      <p:sp>
        <p:nvSpPr>
          <p:cNvPr id="19" name="TextBox 18"/>
          <p:cNvSpPr txBox="1"/>
          <p:nvPr/>
        </p:nvSpPr>
        <p:spPr>
          <a:xfrm>
            <a:off x="6296297" y="910339"/>
            <a:ext cx="960519" cy="1015663"/>
          </a:xfrm>
          <a:prstGeom prst="rect">
            <a:avLst/>
          </a:prstGeom>
          <a:noFill/>
        </p:spPr>
        <p:txBody>
          <a:bodyPr wrap="none" rtlCol="0">
            <a:spAutoFit/>
          </a:bodyPr>
          <a:lstStyle/>
          <a:p>
            <a:r>
              <a:rPr lang="en-US" dirty="0">
                <a:solidFill>
                  <a:srgbClr val="000000"/>
                </a:solidFill>
                <a:latin typeface="Symbol" panose="05050102010706020507" pitchFamily="18" charset="2"/>
                <a:cs typeface="Arial" panose="020B0604020202020204" pitchFamily="34" charset="0"/>
              </a:rPr>
              <a:t>m</a:t>
            </a:r>
            <a:r>
              <a:rPr lang="en-US" dirty="0">
                <a:solidFill>
                  <a:srgbClr val="000000"/>
                </a:solidFill>
                <a:latin typeface="Arial" panose="020B0604020202020204" pitchFamily="34" charset="0"/>
                <a:cs typeface="Arial" panose="020B0604020202020204" pitchFamily="34" charset="0"/>
              </a:rPr>
              <a:t> DIS</a:t>
            </a:r>
          </a:p>
          <a:p>
            <a:endParaRPr lang="en-US" sz="1200"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Symbol" panose="05050102010706020507" pitchFamily="18" charset="2"/>
                <a:cs typeface="Arial" panose="020B0604020202020204" pitchFamily="34" charset="0"/>
              </a:rPr>
              <a:t>n</a:t>
            </a:r>
            <a:r>
              <a:rPr lang="en-US" dirty="0">
                <a:solidFill>
                  <a:srgbClr val="000000"/>
                </a:solidFill>
                <a:latin typeface="Arial" panose="020B0604020202020204" pitchFamily="34" charset="0"/>
                <a:cs typeface="Arial" panose="020B0604020202020204" pitchFamily="34" charset="0"/>
              </a:rPr>
              <a:t> DIS</a:t>
            </a:r>
          </a:p>
        </p:txBody>
      </p:sp>
    </p:spTree>
    <p:extLst>
      <p:ext uri="{BB962C8B-B14F-4D97-AF65-F5344CB8AC3E}">
        <p14:creationId xmlns:p14="http://schemas.microsoft.com/office/powerpoint/2010/main" val="3358496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0"/>
            <a:ext cx="8229600" cy="685800"/>
          </a:xfrm>
        </p:spPr>
        <p:txBody>
          <a:bodyPr/>
          <a:lstStyle/>
          <a:p>
            <a:pPr eaLnBrk="1" hangingPunct="1"/>
            <a:r>
              <a:rPr lang="en-US" sz="3200" b="1">
                <a:solidFill>
                  <a:srgbClr val="FF0000"/>
                </a:solidFill>
                <a:latin typeface="Comic Sans MS" pitchFamily="66" charset="0"/>
              </a:rPr>
              <a:t>Parton Distribution Functions (PDFs)</a:t>
            </a:r>
          </a:p>
        </p:txBody>
      </p:sp>
      <p:sp>
        <p:nvSpPr>
          <p:cNvPr id="28675" name="AutoShape 2"/>
          <p:cNvSpPr>
            <a:spLocks noChangeAspect="1" noChangeArrowheads="1" noTextEdit="1"/>
          </p:cNvSpPr>
          <p:nvPr/>
        </p:nvSpPr>
        <p:spPr bwMode="auto">
          <a:xfrm>
            <a:off x="1008063" y="1349375"/>
            <a:ext cx="8440737" cy="4137025"/>
          </a:xfrm>
          <a:prstGeom prst="rect">
            <a:avLst/>
          </a:prstGeom>
          <a:noFill/>
          <a:ln w="9525">
            <a:noFill/>
            <a:miter lim="800000"/>
            <a:headEnd/>
            <a:tailEnd/>
          </a:ln>
        </p:spPr>
        <p:txBody>
          <a:bodyPr/>
          <a:lstStyle/>
          <a:p>
            <a:endParaRPr lang="en-US"/>
          </a:p>
        </p:txBody>
      </p:sp>
      <p:sp>
        <p:nvSpPr>
          <p:cNvPr id="28676" name="Rectangle 7"/>
          <p:cNvSpPr>
            <a:spLocks noChangeArrowheads="1"/>
          </p:cNvSpPr>
          <p:nvPr/>
        </p:nvSpPr>
        <p:spPr bwMode="auto">
          <a:xfrm>
            <a:off x="76200" y="620713"/>
            <a:ext cx="9067800" cy="369887"/>
          </a:xfrm>
          <a:prstGeom prst="rect">
            <a:avLst/>
          </a:prstGeom>
          <a:noFill/>
          <a:ln w="9525">
            <a:noFill/>
            <a:miter lim="800000"/>
            <a:headEnd/>
            <a:tailEnd/>
          </a:ln>
        </p:spPr>
        <p:txBody>
          <a:bodyPr>
            <a:spAutoFit/>
          </a:bodyPr>
          <a:lstStyle/>
          <a:p>
            <a:r>
              <a:rPr lang="en-US" sz="1800" b="1">
                <a:sym typeface="SymbolPS"/>
              </a:rPr>
              <a:t>PDF</a:t>
            </a:r>
            <a:r>
              <a:rPr lang="en-US" sz="1800">
                <a:sym typeface="SymbolPS"/>
              </a:rPr>
              <a:t> q(x):  probability that a quark (or gluon) has fraction x of proton’s momentum</a:t>
            </a:r>
          </a:p>
        </p:txBody>
      </p:sp>
      <p:sp>
        <p:nvSpPr>
          <p:cNvPr id="28677" name="AutoShape 2"/>
          <p:cNvSpPr>
            <a:spLocks noChangeAspect="1" noChangeArrowheads="1" noTextEdit="1"/>
          </p:cNvSpPr>
          <p:nvPr/>
        </p:nvSpPr>
        <p:spPr bwMode="auto">
          <a:xfrm>
            <a:off x="-1828800" y="1806575"/>
            <a:ext cx="8440738" cy="4137025"/>
          </a:xfrm>
          <a:prstGeom prst="rect">
            <a:avLst/>
          </a:prstGeom>
          <a:noFill/>
          <a:ln w="9525">
            <a:noFill/>
            <a:miter lim="800000"/>
            <a:headEnd/>
            <a:tailEnd/>
          </a:ln>
        </p:spPr>
        <p:txBody>
          <a:bodyPr/>
          <a:lstStyle/>
          <a:p>
            <a:endParaRPr lang="en-US"/>
          </a:p>
        </p:txBody>
      </p:sp>
      <p:grpSp>
        <p:nvGrpSpPr>
          <p:cNvPr id="28678" name="Group 24"/>
          <p:cNvGrpSpPr>
            <a:grpSpLocks/>
          </p:cNvGrpSpPr>
          <p:nvPr/>
        </p:nvGrpSpPr>
        <p:grpSpPr bwMode="auto">
          <a:xfrm>
            <a:off x="228600" y="1143000"/>
            <a:ext cx="7391400" cy="3581400"/>
            <a:chOff x="152400" y="1143000"/>
            <a:chExt cx="7391400" cy="3581400"/>
          </a:xfrm>
        </p:grpSpPr>
        <p:pic>
          <p:nvPicPr>
            <p:cNvPr id="28681" name="Picture 4"/>
            <p:cNvPicPr>
              <a:picLocks noChangeAspect="1" noChangeArrowheads="1"/>
            </p:cNvPicPr>
            <p:nvPr/>
          </p:nvPicPr>
          <p:blipFill>
            <a:blip r:embed="rId2" cstate="print"/>
            <a:srcRect r="28094" b="15532"/>
            <a:stretch>
              <a:fillRect/>
            </a:stretch>
          </p:blipFill>
          <p:spPr bwMode="auto">
            <a:xfrm>
              <a:off x="779462" y="1143000"/>
              <a:ext cx="6078538" cy="3505200"/>
            </a:xfrm>
            <a:prstGeom prst="rect">
              <a:avLst/>
            </a:prstGeom>
            <a:noFill/>
            <a:ln w="9525">
              <a:noFill/>
              <a:miter lim="800000"/>
              <a:headEnd/>
              <a:tailEnd/>
            </a:ln>
          </p:spPr>
        </p:pic>
        <p:grpSp>
          <p:nvGrpSpPr>
            <p:cNvPr id="28682" name="Group 15"/>
            <p:cNvGrpSpPr>
              <a:grpSpLocks/>
            </p:cNvGrpSpPr>
            <p:nvPr/>
          </p:nvGrpSpPr>
          <p:grpSpPr bwMode="auto">
            <a:xfrm>
              <a:off x="152400" y="1295400"/>
              <a:ext cx="1371600" cy="1371600"/>
              <a:chOff x="0" y="1295400"/>
              <a:chExt cx="1371600" cy="1371600"/>
            </a:xfrm>
          </p:grpSpPr>
          <p:sp>
            <p:nvSpPr>
              <p:cNvPr id="28688" name="Oval 8"/>
              <p:cNvSpPr>
                <a:spLocks noChangeArrowheads="1"/>
              </p:cNvSpPr>
              <p:nvPr/>
            </p:nvSpPr>
            <p:spPr bwMode="auto">
              <a:xfrm>
                <a:off x="0" y="1295400"/>
                <a:ext cx="1371600" cy="1371600"/>
              </a:xfrm>
              <a:prstGeom prst="ellipse">
                <a:avLst/>
              </a:prstGeom>
              <a:gradFill rotWithShape="1">
                <a:gsLst>
                  <a:gs pos="0">
                    <a:srgbClr val="FFFF00"/>
                  </a:gs>
                  <a:gs pos="64999">
                    <a:srgbClr val="F0EBD5"/>
                  </a:gs>
                  <a:gs pos="100000">
                    <a:srgbClr val="D1C39F"/>
                  </a:gs>
                </a:gsLst>
                <a:lin ang="5400000"/>
              </a:gradFill>
              <a:ln w="28575" algn="ctr">
                <a:noFill/>
                <a:round/>
                <a:headEnd/>
                <a:tailEnd type="triangle" w="med" len="med"/>
              </a:ln>
            </p:spPr>
            <p:txBody>
              <a:bodyPr>
                <a:spAutoFit/>
              </a:bodyPr>
              <a:lstStyle/>
              <a:p>
                <a:endParaRPr lang="en-US"/>
              </a:p>
            </p:txBody>
          </p:sp>
          <p:sp>
            <p:nvSpPr>
              <p:cNvPr id="28689" name="Oval 9"/>
              <p:cNvSpPr>
                <a:spLocks noChangeArrowheads="1"/>
              </p:cNvSpPr>
              <p:nvPr/>
            </p:nvSpPr>
            <p:spPr bwMode="auto">
              <a:xfrm>
                <a:off x="701040" y="1676400"/>
                <a:ext cx="137160" cy="137160"/>
              </a:xfrm>
              <a:prstGeom prst="ellipse">
                <a:avLst/>
              </a:prstGeom>
              <a:solidFill>
                <a:srgbClr val="FF0000"/>
              </a:solidFill>
              <a:ln w="28575" algn="ctr">
                <a:noFill/>
                <a:round/>
                <a:headEnd/>
                <a:tailEnd type="triangle" w="med" len="med"/>
              </a:ln>
            </p:spPr>
            <p:txBody>
              <a:bodyPr>
                <a:spAutoFit/>
              </a:bodyPr>
              <a:lstStyle/>
              <a:p>
                <a:endParaRPr lang="en-US"/>
              </a:p>
            </p:txBody>
          </p:sp>
          <p:sp>
            <p:nvSpPr>
              <p:cNvPr id="28690" name="Oval 10"/>
              <p:cNvSpPr>
                <a:spLocks noChangeArrowheads="1"/>
              </p:cNvSpPr>
              <p:nvPr/>
            </p:nvSpPr>
            <p:spPr bwMode="auto">
              <a:xfrm>
                <a:off x="228600" y="1905000"/>
                <a:ext cx="137160" cy="137160"/>
              </a:xfrm>
              <a:prstGeom prst="ellipse">
                <a:avLst/>
              </a:prstGeom>
              <a:solidFill>
                <a:srgbClr val="009900"/>
              </a:solidFill>
              <a:ln w="28575" algn="ctr">
                <a:noFill/>
                <a:round/>
                <a:headEnd/>
                <a:tailEnd type="triangle" w="med" len="med"/>
              </a:ln>
            </p:spPr>
            <p:txBody>
              <a:bodyPr>
                <a:spAutoFit/>
              </a:bodyPr>
              <a:lstStyle/>
              <a:p>
                <a:endParaRPr lang="en-US"/>
              </a:p>
            </p:txBody>
          </p:sp>
          <p:sp>
            <p:nvSpPr>
              <p:cNvPr id="28691" name="Oval 11"/>
              <p:cNvSpPr>
                <a:spLocks noChangeArrowheads="1"/>
              </p:cNvSpPr>
              <p:nvPr/>
            </p:nvSpPr>
            <p:spPr bwMode="auto">
              <a:xfrm>
                <a:off x="762000" y="2133600"/>
                <a:ext cx="137160" cy="137160"/>
              </a:xfrm>
              <a:prstGeom prst="ellipse">
                <a:avLst/>
              </a:prstGeom>
              <a:solidFill>
                <a:srgbClr val="003399"/>
              </a:solidFill>
              <a:ln w="28575" algn="ctr">
                <a:noFill/>
                <a:round/>
                <a:headEnd/>
                <a:tailEnd type="triangle" w="med" len="med"/>
              </a:ln>
            </p:spPr>
            <p:txBody>
              <a:bodyPr>
                <a:spAutoFit/>
              </a:bodyPr>
              <a:lstStyle/>
              <a:p>
                <a:endParaRPr lang="en-US"/>
              </a:p>
            </p:txBody>
          </p:sp>
        </p:grpSp>
        <p:cxnSp>
          <p:nvCxnSpPr>
            <p:cNvPr id="28683" name="Straight Connector 17"/>
            <p:cNvCxnSpPr>
              <a:cxnSpLocks noChangeShapeType="1"/>
            </p:cNvCxnSpPr>
            <p:nvPr/>
          </p:nvCxnSpPr>
          <p:spPr bwMode="auto">
            <a:xfrm rot="5400000">
              <a:off x="1333500" y="3314700"/>
              <a:ext cx="1600200" cy="0"/>
            </a:xfrm>
            <a:prstGeom prst="line">
              <a:avLst/>
            </a:prstGeom>
            <a:noFill/>
            <a:ln w="50800" algn="ctr">
              <a:solidFill>
                <a:srgbClr val="CC0066"/>
              </a:solidFill>
              <a:round/>
              <a:headEnd/>
              <a:tailEnd/>
            </a:ln>
          </p:spPr>
        </p:cxnSp>
        <p:cxnSp>
          <p:nvCxnSpPr>
            <p:cNvPr id="28684" name="Straight Connector 20"/>
            <p:cNvCxnSpPr>
              <a:cxnSpLocks noChangeShapeType="1"/>
              <a:stCxn id="28688" idx="5"/>
            </p:cNvCxnSpPr>
            <p:nvPr/>
          </p:nvCxnSpPr>
          <p:spPr bwMode="auto">
            <a:xfrm rot="16200000" flipH="1">
              <a:off x="1551734" y="2237534"/>
              <a:ext cx="353266" cy="810466"/>
            </a:xfrm>
            <a:prstGeom prst="line">
              <a:avLst/>
            </a:prstGeom>
            <a:noFill/>
            <a:ln w="28575" algn="ctr">
              <a:solidFill>
                <a:schemeClr val="tx1"/>
              </a:solidFill>
              <a:round/>
              <a:headEnd/>
              <a:tailEnd type="triangle" w="med" len="med"/>
            </a:ln>
          </p:spPr>
        </p:cxnSp>
        <p:cxnSp>
          <p:nvCxnSpPr>
            <p:cNvPr id="28685" name="Straight Connector 22"/>
            <p:cNvCxnSpPr>
              <a:cxnSpLocks noChangeShapeType="1"/>
            </p:cNvCxnSpPr>
            <p:nvPr/>
          </p:nvCxnSpPr>
          <p:spPr bwMode="auto">
            <a:xfrm rot="5400000">
              <a:off x="2057400" y="2819400"/>
              <a:ext cx="762000" cy="304800"/>
            </a:xfrm>
            <a:prstGeom prst="line">
              <a:avLst/>
            </a:prstGeom>
            <a:noFill/>
            <a:ln w="28575" algn="ctr">
              <a:solidFill>
                <a:schemeClr val="tx1"/>
              </a:solidFill>
              <a:round/>
              <a:headEnd/>
              <a:tailEnd type="triangle" w="med" len="med"/>
            </a:ln>
          </p:spPr>
        </p:cxnSp>
        <p:sp>
          <p:nvSpPr>
            <p:cNvPr id="28686" name="Oval 19"/>
            <p:cNvSpPr>
              <a:spLocks noChangeArrowheads="1"/>
            </p:cNvSpPr>
            <p:nvPr/>
          </p:nvSpPr>
          <p:spPr bwMode="auto">
            <a:xfrm>
              <a:off x="6324600" y="1219200"/>
              <a:ext cx="1219200" cy="1600200"/>
            </a:xfrm>
            <a:prstGeom prst="ellipse">
              <a:avLst/>
            </a:prstGeom>
            <a:solidFill>
              <a:schemeClr val="bg1"/>
            </a:solidFill>
            <a:ln w="28575" algn="ctr">
              <a:noFill/>
              <a:round/>
              <a:headEnd/>
              <a:tailEnd type="triangle" w="med" len="med"/>
            </a:ln>
          </p:spPr>
          <p:txBody>
            <a:bodyPr>
              <a:spAutoFit/>
            </a:bodyPr>
            <a:lstStyle/>
            <a:p>
              <a:endParaRPr lang="en-US"/>
            </a:p>
          </p:txBody>
        </p:sp>
        <p:sp>
          <p:nvSpPr>
            <p:cNvPr id="28687" name="Rectangle 21"/>
            <p:cNvSpPr>
              <a:spLocks noChangeArrowheads="1"/>
            </p:cNvSpPr>
            <p:nvPr/>
          </p:nvSpPr>
          <p:spPr bwMode="auto">
            <a:xfrm>
              <a:off x="5715000" y="2362200"/>
              <a:ext cx="1524000" cy="2362200"/>
            </a:xfrm>
            <a:prstGeom prst="rect">
              <a:avLst/>
            </a:prstGeom>
            <a:solidFill>
              <a:schemeClr val="bg1"/>
            </a:solidFill>
            <a:ln w="28575" algn="ctr">
              <a:noFill/>
              <a:round/>
              <a:headEnd/>
              <a:tailEnd type="triangle" w="med" len="med"/>
            </a:ln>
          </p:spPr>
          <p:txBody>
            <a:bodyPr>
              <a:spAutoFit/>
            </a:bodyPr>
            <a:lstStyle/>
            <a:p>
              <a:endParaRPr lang="en-US"/>
            </a:p>
          </p:txBody>
        </p:sp>
      </p:grpSp>
      <p:pic>
        <p:nvPicPr>
          <p:cNvPr id="28679" name="Picture 58" descr="gzero_animation_small"/>
          <p:cNvPicPr>
            <a:picLocks noChangeAspect="1" noChangeArrowheads="1"/>
          </p:cNvPicPr>
          <p:nvPr/>
        </p:nvPicPr>
        <p:blipFill>
          <a:blip r:embed="rId3" cstate="print"/>
          <a:srcRect/>
          <a:stretch>
            <a:fillRect/>
          </a:stretch>
        </p:blipFill>
        <p:spPr bwMode="auto">
          <a:xfrm>
            <a:off x="3962400" y="4800600"/>
            <a:ext cx="1600200" cy="1651000"/>
          </a:xfrm>
          <a:prstGeom prst="rect">
            <a:avLst/>
          </a:prstGeom>
          <a:noFill/>
          <a:ln w="9525">
            <a:noFill/>
            <a:miter lim="800000"/>
            <a:headEnd/>
            <a:tailEnd/>
          </a:ln>
        </p:spPr>
      </p:pic>
      <p:sp>
        <p:nvSpPr>
          <p:cNvPr id="28680" name="TextBox 26"/>
          <p:cNvSpPr txBox="1">
            <a:spLocks noChangeArrowheads="1"/>
          </p:cNvSpPr>
          <p:nvPr/>
        </p:nvSpPr>
        <p:spPr bwMode="auto">
          <a:xfrm>
            <a:off x="1143000" y="6183313"/>
            <a:ext cx="2854325" cy="369887"/>
          </a:xfrm>
          <a:prstGeom prst="rect">
            <a:avLst/>
          </a:prstGeom>
          <a:noFill/>
          <a:ln w="9525">
            <a:noFill/>
            <a:miter lim="800000"/>
            <a:headEnd/>
            <a:tailEnd/>
          </a:ln>
        </p:spPr>
        <p:txBody>
          <a:bodyPr wrap="none">
            <a:spAutoFit/>
          </a:bodyPr>
          <a:lstStyle/>
          <a:p>
            <a:r>
              <a:rPr lang="en-US" sz="1800">
                <a:solidFill>
                  <a:srgbClr val="C00000"/>
                </a:solidFill>
              </a:rPr>
              <a:t>proton: </a:t>
            </a:r>
            <a:r>
              <a:rPr lang="en-US" sz="1800" b="1"/>
              <a:t>uud </a:t>
            </a:r>
            <a:r>
              <a:rPr lang="en-US" sz="1800">
                <a:solidFill>
                  <a:srgbClr val="C00000"/>
                </a:solidFill>
              </a:rPr>
              <a:t>+ </a:t>
            </a:r>
            <a:r>
              <a:rPr lang="en-US" sz="1800"/>
              <a:t>uū </a:t>
            </a:r>
            <a:r>
              <a:rPr lang="en-US" sz="1800">
                <a:solidFill>
                  <a:srgbClr val="C00000"/>
                </a:solidFill>
              </a:rPr>
              <a:t>+ </a:t>
            </a:r>
            <a:r>
              <a:rPr lang="en-US" sz="1800"/>
              <a:t>d</a:t>
            </a:r>
            <a:r>
              <a:rPr lang="vi-VN" sz="1800"/>
              <a:t>đ</a:t>
            </a:r>
            <a:r>
              <a:rPr lang="en-US" sz="1800"/>
              <a:t> </a:t>
            </a:r>
            <a:r>
              <a:rPr lang="en-US" sz="1800">
                <a:solidFill>
                  <a:srgbClr val="C00000"/>
                </a:solidFill>
              </a:rPr>
              <a:t>+ …</a:t>
            </a:r>
          </a:p>
        </p:txBody>
      </p:sp>
      <p:pic>
        <p:nvPicPr>
          <p:cNvPr id="21"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80464" y="2112514"/>
            <a:ext cx="3057525" cy="370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8280" y="914400"/>
            <a:ext cx="5073320" cy="5423210"/>
            <a:chOff x="108280" y="914400"/>
            <a:chExt cx="5073320" cy="5423210"/>
          </a:xfrm>
        </p:grpSpPr>
        <p:pic>
          <p:nvPicPr>
            <p:cNvPr id="3" name="Picture 2" descr="aerialOverview2.jpg"/>
            <p:cNvPicPr>
              <a:picLocks noChangeAspect="1"/>
            </p:cNvPicPr>
            <p:nvPr/>
          </p:nvPicPr>
          <p:blipFill rotWithShape="1">
            <a:blip r:embed="rId2" cstate="print"/>
            <a:srcRect t="12345"/>
            <a:stretch/>
          </p:blipFill>
          <p:spPr>
            <a:xfrm>
              <a:off x="108280" y="914400"/>
              <a:ext cx="5073320" cy="5423210"/>
            </a:xfrm>
            <a:prstGeom prst="rect">
              <a:avLst/>
            </a:prstGeom>
          </p:spPr>
        </p:pic>
        <p:sp>
          <p:nvSpPr>
            <p:cNvPr id="4" name="Rectangle 3"/>
            <p:cNvSpPr/>
            <p:nvPr/>
          </p:nvSpPr>
          <p:spPr bwMode="auto">
            <a:xfrm flipH="1">
              <a:off x="1447800" y="914400"/>
              <a:ext cx="76200" cy="576000"/>
            </a:xfrm>
            <a:prstGeom prst="rect">
              <a:avLst/>
            </a:prstGeom>
            <a:gradFill flip="none" rotWithShape="1">
              <a:gsLst>
                <a:gs pos="13000">
                  <a:srgbClr val="848351"/>
                </a:gs>
                <a:gs pos="100000">
                  <a:srgbClr val="FFFFFF"/>
                </a:gs>
                <a:gs pos="99000">
                  <a:srgbClr val="09100B"/>
                </a:gs>
              </a:gsLst>
              <a:path path="circle">
                <a:fillToRect l="100000" t="100000"/>
              </a:path>
              <a:tileRect r="-100000" b="-100000"/>
            </a:gradFill>
            <a:ln w="9525" cap="flat" cmpd="sng" algn="ctr">
              <a:solidFill>
                <a:srgbClr val="84835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5" name="Rectangle 4"/>
            <p:cNvSpPr/>
            <p:nvPr/>
          </p:nvSpPr>
          <p:spPr bwMode="auto">
            <a:xfrm>
              <a:off x="1371600" y="1447800"/>
              <a:ext cx="76200" cy="76200"/>
            </a:xfrm>
            <a:prstGeom prst="rect">
              <a:avLst/>
            </a:prstGeom>
            <a:gradFill flip="none" rotWithShape="1">
              <a:gsLst>
                <a:gs pos="13000">
                  <a:srgbClr val="848351"/>
                </a:gs>
                <a:gs pos="100000">
                  <a:srgbClr val="FFFFFF"/>
                </a:gs>
                <a:gs pos="99000">
                  <a:srgbClr val="09100B"/>
                </a:gs>
              </a:gsLst>
              <a:path path="circle">
                <a:fillToRect l="100000" t="100000"/>
              </a:path>
              <a:tileRect r="-100000" b="-100000"/>
            </a:gradFill>
            <a:ln w="9525" cap="flat" cmpd="sng" algn="ctr">
              <a:solidFill>
                <a:srgbClr val="84835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6" name="Oval 11"/>
          <p:cNvSpPr>
            <a:spLocks noChangeArrowheads="1"/>
          </p:cNvSpPr>
          <p:nvPr/>
        </p:nvSpPr>
        <p:spPr bwMode="auto">
          <a:xfrm>
            <a:off x="2438400" y="4648200"/>
            <a:ext cx="838200" cy="515779"/>
          </a:xfrm>
          <a:prstGeom prst="ellipse">
            <a:avLst/>
          </a:prstGeom>
          <a:noFill/>
          <a:ln w="38100" algn="ctr">
            <a:solidFill>
              <a:srgbClr val="FF0000"/>
            </a:solidFill>
            <a:round/>
            <a:headEnd/>
            <a:tailEnd/>
          </a:ln>
        </p:spPr>
        <p:txBody>
          <a:bodyPr wrap="none" anchor="ctr"/>
          <a:lstStyle/>
          <a:p>
            <a:endParaRPr lang="en-US"/>
          </a:p>
        </p:txBody>
      </p:sp>
      <p:sp>
        <p:nvSpPr>
          <p:cNvPr id="7" name="Oval 11"/>
          <p:cNvSpPr>
            <a:spLocks noChangeArrowheads="1"/>
          </p:cNvSpPr>
          <p:nvPr/>
        </p:nvSpPr>
        <p:spPr bwMode="auto">
          <a:xfrm>
            <a:off x="3886200" y="4648200"/>
            <a:ext cx="685800" cy="457199"/>
          </a:xfrm>
          <a:prstGeom prst="ellipse">
            <a:avLst/>
          </a:prstGeom>
          <a:noFill/>
          <a:ln w="38100" algn="ctr">
            <a:solidFill>
              <a:srgbClr val="FF0000"/>
            </a:solidFill>
            <a:round/>
            <a:headEnd/>
            <a:tailEnd/>
          </a:ln>
        </p:spPr>
        <p:txBody>
          <a:bodyPr wrap="none" anchor="ctr"/>
          <a:lstStyle/>
          <a:p>
            <a:endParaRPr lang="en-US"/>
          </a:p>
        </p:txBody>
      </p:sp>
      <p:sp>
        <p:nvSpPr>
          <p:cNvPr id="8" name="Oval 11"/>
          <p:cNvSpPr>
            <a:spLocks noChangeArrowheads="1"/>
          </p:cNvSpPr>
          <p:nvPr/>
        </p:nvSpPr>
        <p:spPr bwMode="auto">
          <a:xfrm>
            <a:off x="3352800" y="4724400"/>
            <a:ext cx="457200" cy="380999"/>
          </a:xfrm>
          <a:prstGeom prst="ellipse">
            <a:avLst/>
          </a:prstGeom>
          <a:noFill/>
          <a:ln w="38100" algn="ctr">
            <a:solidFill>
              <a:srgbClr val="FF0000"/>
            </a:solidFill>
            <a:round/>
            <a:headEnd/>
            <a:tailEnd/>
          </a:ln>
        </p:spPr>
        <p:txBody>
          <a:bodyPr wrap="none" anchor="ctr"/>
          <a:lstStyle/>
          <a:p>
            <a:endParaRPr lang="en-US"/>
          </a:p>
        </p:txBody>
      </p:sp>
      <p:sp>
        <p:nvSpPr>
          <p:cNvPr id="9" name="Text Box 19"/>
          <p:cNvSpPr txBox="1">
            <a:spLocks noChangeArrowheads="1"/>
          </p:cNvSpPr>
          <p:nvPr/>
        </p:nvSpPr>
        <p:spPr bwMode="auto">
          <a:xfrm>
            <a:off x="2667000" y="4800600"/>
            <a:ext cx="351378" cy="369332"/>
          </a:xfrm>
          <a:prstGeom prst="rect">
            <a:avLst/>
          </a:prstGeom>
          <a:noFill/>
          <a:ln w="15875" algn="ctr">
            <a:noFill/>
            <a:miter lim="800000"/>
            <a:headEnd/>
            <a:tailEnd/>
          </a:ln>
        </p:spPr>
        <p:txBody>
          <a:bodyPr wrap="none">
            <a:spAutoFit/>
          </a:bodyPr>
          <a:lstStyle/>
          <a:p>
            <a:r>
              <a:rPr lang="en-US" b="1" dirty="0">
                <a:solidFill>
                  <a:srgbClr val="FF0000"/>
                </a:solidFill>
                <a:latin typeface="Arial" pitchFamily="34" charset="0"/>
                <a:cs typeface="Arial" pitchFamily="34" charset="0"/>
              </a:rPr>
              <a:t>A</a:t>
            </a:r>
          </a:p>
        </p:txBody>
      </p:sp>
      <p:sp>
        <p:nvSpPr>
          <p:cNvPr id="10" name="Text Box 19"/>
          <p:cNvSpPr txBox="1">
            <a:spLocks noChangeArrowheads="1"/>
          </p:cNvSpPr>
          <p:nvPr/>
        </p:nvSpPr>
        <p:spPr bwMode="auto">
          <a:xfrm>
            <a:off x="4068222" y="4724400"/>
            <a:ext cx="351378" cy="369332"/>
          </a:xfrm>
          <a:prstGeom prst="rect">
            <a:avLst/>
          </a:prstGeom>
          <a:noFill/>
          <a:ln w="15875" algn="ctr">
            <a:noFill/>
            <a:miter lim="800000"/>
            <a:headEnd/>
            <a:tailEnd/>
          </a:ln>
        </p:spPr>
        <p:txBody>
          <a:bodyPr wrap="none">
            <a:spAutoFit/>
          </a:bodyPr>
          <a:lstStyle/>
          <a:p>
            <a:r>
              <a:rPr lang="en-US" b="1" dirty="0">
                <a:solidFill>
                  <a:srgbClr val="FF0000"/>
                </a:solidFill>
                <a:latin typeface="Arial" pitchFamily="34" charset="0"/>
                <a:cs typeface="Arial" pitchFamily="34" charset="0"/>
              </a:rPr>
              <a:t>C</a:t>
            </a:r>
          </a:p>
        </p:txBody>
      </p:sp>
      <p:sp>
        <p:nvSpPr>
          <p:cNvPr id="11" name="Text Box 19"/>
          <p:cNvSpPr txBox="1">
            <a:spLocks noChangeArrowheads="1"/>
          </p:cNvSpPr>
          <p:nvPr/>
        </p:nvSpPr>
        <p:spPr bwMode="auto">
          <a:xfrm>
            <a:off x="3429000" y="5117068"/>
            <a:ext cx="351378" cy="369332"/>
          </a:xfrm>
          <a:prstGeom prst="rect">
            <a:avLst/>
          </a:prstGeom>
          <a:noFill/>
          <a:ln w="15875" algn="ctr">
            <a:noFill/>
            <a:miter lim="800000"/>
            <a:headEnd/>
            <a:tailEnd/>
          </a:ln>
        </p:spPr>
        <p:txBody>
          <a:bodyPr wrap="none">
            <a:spAutoFit/>
          </a:bodyPr>
          <a:lstStyle/>
          <a:p>
            <a:r>
              <a:rPr lang="en-US" b="1" dirty="0">
                <a:solidFill>
                  <a:srgbClr val="FF0000"/>
                </a:solidFill>
                <a:latin typeface="Arial" pitchFamily="34" charset="0"/>
                <a:cs typeface="Arial" pitchFamily="34" charset="0"/>
              </a:rPr>
              <a:t>B</a:t>
            </a:r>
          </a:p>
        </p:txBody>
      </p:sp>
      <p:sp>
        <p:nvSpPr>
          <p:cNvPr id="12" name="Text Box 19"/>
          <p:cNvSpPr txBox="1">
            <a:spLocks noChangeArrowheads="1"/>
          </p:cNvSpPr>
          <p:nvPr/>
        </p:nvSpPr>
        <p:spPr bwMode="auto">
          <a:xfrm>
            <a:off x="1295400" y="914400"/>
            <a:ext cx="351378" cy="369332"/>
          </a:xfrm>
          <a:prstGeom prst="rect">
            <a:avLst/>
          </a:prstGeom>
          <a:noFill/>
          <a:ln w="15875" algn="ctr">
            <a:noFill/>
            <a:miter lim="800000"/>
            <a:headEnd/>
            <a:tailEnd/>
          </a:ln>
        </p:spPr>
        <p:txBody>
          <a:bodyPr wrap="none">
            <a:spAutoFit/>
          </a:bodyPr>
          <a:lstStyle/>
          <a:p>
            <a:r>
              <a:rPr lang="en-US" b="1" dirty="0">
                <a:solidFill>
                  <a:srgbClr val="FF0000"/>
                </a:solidFill>
                <a:latin typeface="Arial" pitchFamily="34" charset="0"/>
                <a:cs typeface="Arial" pitchFamily="34" charset="0"/>
              </a:rPr>
              <a:t>D</a:t>
            </a:r>
          </a:p>
        </p:txBody>
      </p:sp>
      <p:sp>
        <p:nvSpPr>
          <p:cNvPr id="13" name="Text Box 4"/>
          <p:cNvSpPr txBox="1">
            <a:spLocks noChangeArrowheads="1"/>
          </p:cNvSpPr>
          <p:nvPr/>
        </p:nvSpPr>
        <p:spPr bwMode="auto">
          <a:xfrm>
            <a:off x="5323608" y="914400"/>
            <a:ext cx="3823483" cy="1631216"/>
          </a:xfrm>
          <a:prstGeom prst="rect">
            <a:avLst/>
          </a:prstGeom>
          <a:solidFill>
            <a:srgbClr val="FFFF99"/>
          </a:solidFill>
          <a:ln w="28575" algn="ctr">
            <a:noFill/>
            <a:miter lim="800000"/>
            <a:headEnd/>
            <a:tailEnd/>
          </a:ln>
        </p:spPr>
        <p:txBody>
          <a:bodyPr wrap="none">
            <a:spAutoFit/>
          </a:bodyPr>
          <a:lstStyle/>
          <a:p>
            <a:r>
              <a:rPr lang="en-US" sz="2000" dirty="0">
                <a:solidFill>
                  <a:srgbClr val="FF0000"/>
                </a:solidFill>
                <a:cs typeface="Arial" pitchFamily="34" charset="0"/>
              </a:rPr>
              <a:t>Continuous Electron Beam</a:t>
            </a:r>
          </a:p>
          <a:p>
            <a:pPr>
              <a:buFontTx/>
              <a:buChar char="•"/>
            </a:pPr>
            <a:r>
              <a:rPr lang="en-US" sz="2000" dirty="0">
                <a:solidFill>
                  <a:srgbClr val="FF0000"/>
                </a:solidFill>
                <a:cs typeface="Arial" pitchFamily="34" charset="0"/>
              </a:rPr>
              <a:t> Energy 0.4 ─ 6.0 </a:t>
            </a:r>
            <a:r>
              <a:rPr lang="en-US" sz="2000" dirty="0" err="1">
                <a:solidFill>
                  <a:srgbClr val="FF0000"/>
                </a:solidFill>
                <a:cs typeface="Arial" pitchFamily="34" charset="0"/>
              </a:rPr>
              <a:t>GeV</a:t>
            </a:r>
            <a:endParaRPr lang="en-US" sz="2000" dirty="0">
              <a:solidFill>
                <a:srgbClr val="FF0000"/>
              </a:solidFill>
              <a:cs typeface="Arial" pitchFamily="34" charset="0"/>
            </a:endParaRPr>
          </a:p>
          <a:p>
            <a:pPr>
              <a:buFontTx/>
              <a:buChar char="•"/>
            </a:pPr>
            <a:r>
              <a:rPr lang="en-US" sz="2000" dirty="0">
                <a:solidFill>
                  <a:srgbClr val="FF0000"/>
                </a:solidFill>
                <a:cs typeface="Arial" pitchFamily="34" charset="0"/>
              </a:rPr>
              <a:t> 200 </a:t>
            </a:r>
            <a:r>
              <a:rPr lang="en-US" sz="2000" dirty="0" err="1">
                <a:solidFill>
                  <a:srgbClr val="FF0000"/>
                </a:solidFill>
                <a:latin typeface="Symbol" pitchFamily="18" charset="2"/>
                <a:cs typeface="Arial" pitchFamily="34" charset="0"/>
              </a:rPr>
              <a:t>m</a:t>
            </a:r>
            <a:r>
              <a:rPr lang="en-US" sz="2000" dirty="0" err="1">
                <a:solidFill>
                  <a:srgbClr val="FF0000"/>
                </a:solidFill>
                <a:cs typeface="Arial" pitchFamily="34" charset="0"/>
              </a:rPr>
              <a:t>A</a:t>
            </a:r>
            <a:r>
              <a:rPr lang="en-US" sz="2000" dirty="0">
                <a:solidFill>
                  <a:srgbClr val="FF0000"/>
                </a:solidFill>
                <a:cs typeface="Arial" pitchFamily="34" charset="0"/>
              </a:rPr>
              <a:t>, polarization 85%</a:t>
            </a:r>
          </a:p>
          <a:p>
            <a:pPr>
              <a:buFontTx/>
              <a:buChar char="•"/>
            </a:pPr>
            <a:r>
              <a:rPr lang="en-US" sz="2000" dirty="0">
                <a:solidFill>
                  <a:srgbClr val="FF0000"/>
                </a:solidFill>
                <a:cs typeface="Arial" pitchFamily="34" charset="0"/>
              </a:rPr>
              <a:t> 3 x 499 MHz operation</a:t>
            </a:r>
          </a:p>
          <a:p>
            <a:pPr>
              <a:buFontTx/>
              <a:buChar char="•"/>
            </a:pPr>
            <a:r>
              <a:rPr lang="en-US" sz="2000" dirty="0">
                <a:solidFill>
                  <a:srgbClr val="FF0000"/>
                </a:solidFill>
                <a:cs typeface="Arial" pitchFamily="34" charset="0"/>
              </a:rPr>
              <a:t> Simultaneous delivery 3 halls</a:t>
            </a:r>
          </a:p>
        </p:txBody>
      </p:sp>
      <p:sp>
        <p:nvSpPr>
          <p:cNvPr id="14" name="Rectangle 2"/>
          <p:cNvSpPr txBox="1">
            <a:spLocks noChangeArrowheads="1"/>
          </p:cNvSpPr>
          <p:nvPr/>
        </p:nvSpPr>
        <p:spPr>
          <a:xfrm>
            <a:off x="0" y="76200"/>
            <a:ext cx="90678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rgbClr val="FF0000"/>
                </a:solidFill>
                <a:effectLst/>
                <a:uLnTx/>
                <a:uFillTx/>
                <a:ea typeface="+mj-ea"/>
                <a:cs typeface="Arial" pitchFamily="34" charset="0"/>
              </a:rPr>
              <a:t>JLab</a:t>
            </a:r>
            <a:r>
              <a:rPr kumimoji="0" lang="en-US" sz="4400" b="1" i="0" u="none" strike="noStrike" kern="0" cap="none" spc="0" normalizeH="0" baseline="0" noProof="0" dirty="0">
                <a:ln>
                  <a:noFill/>
                </a:ln>
                <a:solidFill>
                  <a:srgbClr val="FF0000"/>
                </a:solidFill>
                <a:effectLst/>
                <a:uLnTx/>
                <a:uFillTx/>
                <a:ea typeface="+mj-ea"/>
                <a:cs typeface="Arial" pitchFamily="34" charset="0"/>
              </a:rPr>
              <a:t> accelerator CEBAF</a:t>
            </a:r>
            <a:r>
              <a:rPr kumimoji="0" lang="en-US" sz="2000" b="1" i="0" u="none" strike="noStrike" kern="0" cap="none" spc="0" normalizeH="0" baseline="0" noProof="0" dirty="0">
                <a:ln>
                  <a:noFill/>
                </a:ln>
                <a:solidFill>
                  <a:srgbClr val="FF0000"/>
                </a:solidFill>
                <a:effectLst/>
                <a:uLnTx/>
                <a:uFillTx/>
                <a:ea typeface="+mj-ea"/>
                <a:cs typeface="Arial" pitchFamily="34" charset="0"/>
              </a:rPr>
              <a:t> (up to 2012)</a:t>
            </a:r>
            <a:endParaRPr kumimoji="0" lang="en-US" sz="4400" b="1" i="0" u="none" strike="noStrike" kern="0" cap="none" spc="0" normalizeH="0" baseline="0" noProof="0" dirty="0">
              <a:ln>
                <a:noFill/>
              </a:ln>
              <a:solidFill>
                <a:srgbClr val="FF0000"/>
              </a:solidFill>
              <a:effectLst/>
              <a:uLnTx/>
              <a:uFillTx/>
              <a:ea typeface="+mj-ea"/>
              <a:cs typeface="Arial" pitchFamily="34" charset="0"/>
            </a:endParaRPr>
          </a:p>
        </p:txBody>
      </p:sp>
      <p:sp>
        <p:nvSpPr>
          <p:cNvPr id="15" name="TextBox 14"/>
          <p:cNvSpPr txBox="1"/>
          <p:nvPr/>
        </p:nvSpPr>
        <p:spPr>
          <a:xfrm>
            <a:off x="5426554" y="2743200"/>
            <a:ext cx="3412646" cy="2893100"/>
          </a:xfrm>
          <a:prstGeom prst="rect">
            <a:avLst/>
          </a:prstGeom>
          <a:noFill/>
        </p:spPr>
        <p:txBody>
          <a:bodyPr wrap="square" rtlCol="0">
            <a:spAutoFit/>
          </a:bodyPr>
          <a:lstStyle/>
          <a:p>
            <a:pPr>
              <a:spcAft>
                <a:spcPts val="600"/>
              </a:spcAft>
              <a:buFont typeface="Arial" pitchFamily="34" charset="0"/>
              <a:buChar char="•"/>
            </a:pPr>
            <a:r>
              <a:rPr lang="en-US" sz="1800" dirty="0">
                <a:cs typeface="Arial" pitchFamily="34" charset="0"/>
              </a:rPr>
              <a:t> Nearly 600 PhDs completed</a:t>
            </a:r>
          </a:p>
          <a:p>
            <a:pPr>
              <a:spcAft>
                <a:spcPts val="600"/>
              </a:spcAft>
              <a:buFont typeface="Arial" pitchFamily="34" charset="0"/>
              <a:buChar char="•"/>
            </a:pPr>
            <a:r>
              <a:rPr lang="en-US" sz="1800" dirty="0">
                <a:cs typeface="Arial" pitchFamily="34" charset="0"/>
              </a:rPr>
              <a:t> ~1/3 of US PhDs in nuclear physics from CEBAF research</a:t>
            </a:r>
          </a:p>
          <a:p>
            <a:pPr>
              <a:spcAft>
                <a:spcPts val="600"/>
              </a:spcAft>
              <a:buFont typeface="Arial" pitchFamily="34" charset="0"/>
              <a:buChar char="•"/>
            </a:pPr>
            <a:r>
              <a:rPr lang="en-US" sz="1800" dirty="0">
                <a:cs typeface="Arial" pitchFamily="34" charset="0"/>
              </a:rPr>
              <a:t> On average 50 undergrads per year involved in research</a:t>
            </a:r>
          </a:p>
          <a:p>
            <a:pPr>
              <a:spcAft>
                <a:spcPts val="600"/>
              </a:spcAft>
              <a:buFont typeface="Arial" pitchFamily="34" charset="0"/>
              <a:buChar char="•"/>
            </a:pPr>
            <a:r>
              <a:rPr lang="en-US" sz="1800" dirty="0">
                <a:cs typeface="Arial" pitchFamily="34" charset="0"/>
              </a:rPr>
              <a:t> 1598 users in FY17</a:t>
            </a:r>
          </a:p>
          <a:p>
            <a:pPr>
              <a:spcAft>
                <a:spcPts val="600"/>
              </a:spcAft>
              <a:buFont typeface="Arial" pitchFamily="34" charset="0"/>
              <a:buChar char="•"/>
            </a:pPr>
            <a:r>
              <a:rPr lang="en-US" sz="1800" b="1" dirty="0">
                <a:solidFill>
                  <a:srgbClr val="FF0000"/>
                </a:solidFill>
                <a:cs typeface="Arial" pitchFamily="34" charset="0"/>
              </a:rPr>
              <a:t> International: non-US nuclear physics users = 1/3 of total, from 37 countries</a:t>
            </a:r>
          </a:p>
        </p:txBody>
      </p:sp>
      <p:sp>
        <p:nvSpPr>
          <p:cNvPr id="16" name="Text Box 4"/>
          <p:cNvSpPr txBox="1">
            <a:spLocks noChangeArrowheads="1"/>
          </p:cNvSpPr>
          <p:nvPr/>
        </p:nvSpPr>
        <p:spPr bwMode="auto">
          <a:xfrm>
            <a:off x="5334000" y="5715000"/>
            <a:ext cx="3810000" cy="707886"/>
          </a:xfrm>
          <a:prstGeom prst="rect">
            <a:avLst/>
          </a:prstGeom>
          <a:solidFill>
            <a:srgbClr val="FFFF99"/>
          </a:solidFill>
          <a:ln w="28575" algn="ctr">
            <a:noFill/>
            <a:miter lim="800000"/>
            <a:headEnd/>
            <a:tailEnd/>
          </a:ln>
        </p:spPr>
        <p:txBody>
          <a:bodyPr wrap="square">
            <a:spAutoFit/>
          </a:bodyPr>
          <a:lstStyle/>
          <a:p>
            <a:r>
              <a:rPr lang="en-US" sz="2000" dirty="0">
                <a:solidFill>
                  <a:srgbClr val="FF0000"/>
                </a:solidFill>
                <a:cs typeface="Arial" pitchFamily="34" charset="0"/>
              </a:rPr>
              <a:t>FY18: Simultaneous 12-GeV delivery to 4 halls – A, B, C, D</a:t>
            </a:r>
          </a:p>
        </p:txBody>
      </p:sp>
    </p:spTree>
    <p:extLst>
      <p:ext uri="{BB962C8B-B14F-4D97-AF65-F5344CB8AC3E}">
        <p14:creationId xmlns:p14="http://schemas.microsoft.com/office/powerpoint/2010/main" val="438388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6"/>
          <p:cNvSpPr txBox="1">
            <a:spLocks/>
          </p:cNvSpPr>
          <p:nvPr/>
        </p:nvSpPr>
        <p:spPr bwMode="auto">
          <a:xfrm>
            <a:off x="228600" y="914400"/>
            <a:ext cx="8686800" cy="5943600"/>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en-US" sz="1800" dirty="0"/>
              <a:t>Protons , neutrons and electrons (</a:t>
            </a:r>
            <a:r>
              <a:rPr lang="en-US" sz="1800" b="1" dirty="0" err="1"/>
              <a:t>p,n,e</a:t>
            </a:r>
            <a:r>
              <a:rPr lang="en-US" sz="1800" dirty="0"/>
              <a:t>) build all the atoms. </a:t>
            </a:r>
          </a:p>
          <a:p>
            <a:pPr marL="342900" indent="-342900">
              <a:spcBef>
                <a:spcPct val="20000"/>
              </a:spcBef>
              <a:buFont typeface="Arial" pitchFamily="34" charset="0"/>
              <a:buChar char="•"/>
            </a:pPr>
            <a:r>
              <a:rPr lang="en-US" sz="1800" dirty="0"/>
              <a:t>Proton and neutrons make up 99.9% of the visible mass in the universe.</a:t>
            </a:r>
          </a:p>
          <a:p>
            <a:pPr marL="342900" indent="-342900">
              <a:spcBef>
                <a:spcPct val="20000"/>
              </a:spcBef>
              <a:buFont typeface="Arial" pitchFamily="34" charset="0"/>
              <a:buChar char="•"/>
            </a:pPr>
            <a:r>
              <a:rPr lang="en-US" sz="1800" dirty="0"/>
              <a:t>Dozens of new particles were discovered in the past century.</a:t>
            </a:r>
          </a:p>
          <a:p>
            <a:pPr marL="342900" indent="-342900">
              <a:spcBef>
                <a:spcPct val="20000"/>
              </a:spcBef>
              <a:buFont typeface="Arial" pitchFamily="34" charset="0"/>
              <a:buChar char="•"/>
            </a:pPr>
            <a:r>
              <a:rPr lang="en-US" sz="1800" dirty="0"/>
              <a:t>Strong interaction: strength can be 100 times the electromagnetic one </a:t>
            </a:r>
            <a:endParaRPr lang="en-US" sz="1800" dirty="0">
              <a:sym typeface="Wingdings" pitchFamily="2" charset="2"/>
            </a:endParaRPr>
          </a:p>
          <a:p>
            <a:pPr marL="342900" indent="-342900">
              <a:spcBef>
                <a:spcPct val="20000"/>
              </a:spcBef>
            </a:pPr>
            <a:r>
              <a:rPr lang="en-US" sz="1800" b="1" dirty="0">
                <a:solidFill>
                  <a:srgbClr val="009900"/>
                </a:solidFill>
                <a:sym typeface="Wingdings" pitchFamily="2" charset="2"/>
              </a:rPr>
              <a:t>		</a:t>
            </a:r>
            <a:r>
              <a:rPr lang="en-US" sz="1800" b="1" dirty="0">
                <a:solidFill>
                  <a:srgbClr val="009900"/>
                </a:solidFill>
              </a:rPr>
              <a:t>leptons (</a:t>
            </a:r>
            <a:r>
              <a:rPr lang="en-US" sz="1800" b="1" dirty="0" err="1">
                <a:solidFill>
                  <a:srgbClr val="009900"/>
                </a:solidFill>
              </a:rPr>
              <a:t>e,</a:t>
            </a:r>
            <a:r>
              <a:rPr lang="en-US" sz="1800" b="1" dirty="0" err="1">
                <a:solidFill>
                  <a:srgbClr val="009900"/>
                </a:solidFill>
                <a:latin typeface="Symbol" pitchFamily="18" charset="2"/>
              </a:rPr>
              <a:t>m</a:t>
            </a:r>
            <a:r>
              <a:rPr lang="en-US" sz="1800" b="1" dirty="0" err="1">
                <a:solidFill>
                  <a:srgbClr val="009900"/>
                </a:solidFill>
              </a:rPr>
              <a:t>,</a:t>
            </a:r>
            <a:r>
              <a:rPr lang="en-US" sz="1800" b="1" dirty="0" err="1">
                <a:solidFill>
                  <a:srgbClr val="009900"/>
                </a:solidFill>
                <a:latin typeface="Symbol" pitchFamily="18" charset="2"/>
              </a:rPr>
              <a:t>n</a:t>
            </a:r>
            <a:r>
              <a:rPr lang="en-US" sz="1800" b="1" dirty="0">
                <a:solidFill>
                  <a:srgbClr val="009900"/>
                </a:solidFill>
              </a:rPr>
              <a:t>,..): not involved in strong interaction</a:t>
            </a:r>
            <a:endParaRPr lang="en-US" sz="1800" b="1" dirty="0"/>
          </a:p>
          <a:p>
            <a:pPr marL="342900" indent="-342900">
              <a:spcBef>
                <a:spcPct val="20000"/>
              </a:spcBef>
            </a:pPr>
            <a:r>
              <a:rPr lang="en-US" sz="1800" b="1" dirty="0"/>
              <a:t>		</a:t>
            </a:r>
            <a:r>
              <a:rPr lang="en-US" sz="1800" b="1" dirty="0">
                <a:solidFill>
                  <a:srgbClr val="FF0000"/>
                </a:solidFill>
              </a:rPr>
              <a:t>hadrons</a:t>
            </a:r>
            <a:r>
              <a:rPr lang="en-US" sz="1800" dirty="0"/>
              <a:t> </a:t>
            </a:r>
            <a:r>
              <a:rPr lang="en-US" sz="1600" dirty="0"/>
              <a:t>[mesons(</a:t>
            </a:r>
            <a:r>
              <a:rPr lang="en-US" sz="1600" dirty="0" err="1">
                <a:latin typeface="Symbol" pitchFamily="18" charset="2"/>
              </a:rPr>
              <a:t>p</a:t>
            </a:r>
            <a:r>
              <a:rPr lang="en-US" sz="1600" dirty="0" err="1"/>
              <a:t>,K</a:t>
            </a:r>
            <a:r>
              <a:rPr lang="en-US" sz="1600" dirty="0"/>
              <a:t>,…) and baryons(</a:t>
            </a:r>
            <a:r>
              <a:rPr lang="en-US" sz="1600" dirty="0" err="1"/>
              <a:t>p,n</a:t>
            </a:r>
            <a:r>
              <a:rPr lang="en-US" sz="1600" dirty="0"/>
              <a:t>,…)]: </a:t>
            </a:r>
            <a:r>
              <a:rPr lang="en-US" sz="1800" b="1" dirty="0">
                <a:solidFill>
                  <a:srgbClr val="FF0000"/>
                </a:solidFill>
              </a:rPr>
              <a:t>involved in strong interaction</a:t>
            </a:r>
          </a:p>
          <a:p>
            <a:pPr marL="342900" indent="-342900">
              <a:spcBef>
                <a:spcPct val="20000"/>
              </a:spcBef>
            </a:pPr>
            <a:r>
              <a:rPr lang="en-US" sz="1800" dirty="0"/>
              <a:t> </a:t>
            </a:r>
          </a:p>
          <a:p>
            <a:pPr marL="342900" indent="-342900">
              <a:spcBef>
                <a:spcPct val="20000"/>
              </a:spcBef>
              <a:buFont typeface="Arial" pitchFamily="34" charset="0"/>
              <a:buChar char="•"/>
            </a:pPr>
            <a:endParaRPr lang="en-US" sz="1800" dirty="0"/>
          </a:p>
          <a:p>
            <a:pPr marL="342900" indent="-342900">
              <a:spcBef>
                <a:spcPct val="20000"/>
              </a:spcBef>
              <a:buFont typeface="Arial" pitchFamily="34" charset="0"/>
              <a:buChar char="•"/>
            </a:pPr>
            <a:endParaRPr lang="en-US" sz="1800" dirty="0"/>
          </a:p>
          <a:p>
            <a:pPr marL="342900" indent="-342900">
              <a:spcBef>
                <a:spcPct val="20000"/>
              </a:spcBef>
              <a:buFont typeface="Arial" pitchFamily="34" charset="0"/>
              <a:buChar char="•"/>
            </a:pPr>
            <a:endParaRPr lang="en-US" sz="1800" dirty="0"/>
          </a:p>
          <a:p>
            <a:pPr marL="342900" indent="-342900">
              <a:spcBef>
                <a:spcPct val="20000"/>
              </a:spcBef>
              <a:buFont typeface="Arial" pitchFamily="34" charset="0"/>
              <a:buChar char="•"/>
            </a:pPr>
            <a:endParaRPr lang="en-US" sz="1800" dirty="0"/>
          </a:p>
          <a:p>
            <a:pPr marL="342900" indent="-342900">
              <a:spcBef>
                <a:spcPct val="20000"/>
              </a:spcBef>
              <a:buFont typeface="Arial" pitchFamily="34" charset="0"/>
              <a:buChar char="•"/>
            </a:pPr>
            <a:endParaRPr lang="en-US" sz="1800" dirty="0"/>
          </a:p>
          <a:p>
            <a:pPr marL="342900" indent="-342900">
              <a:spcBef>
                <a:spcPct val="20000"/>
              </a:spcBef>
              <a:buFont typeface="Arial" pitchFamily="34" charset="0"/>
              <a:buChar char="•"/>
            </a:pPr>
            <a:endParaRPr lang="en-US" sz="1800" dirty="0"/>
          </a:p>
          <a:p>
            <a:pPr marL="342900" indent="-342900">
              <a:spcBef>
                <a:spcPct val="20000"/>
              </a:spcBef>
              <a:buFont typeface="Arial" pitchFamily="34" charset="0"/>
              <a:buChar char="•"/>
            </a:pPr>
            <a:endParaRPr lang="en-US" sz="1800" dirty="0"/>
          </a:p>
          <a:p>
            <a:pPr marL="342900" indent="-342900">
              <a:spcBef>
                <a:spcPct val="20000"/>
              </a:spcBef>
              <a:buFont typeface="Arial" pitchFamily="34" charset="0"/>
              <a:buChar char="•"/>
            </a:pPr>
            <a:endParaRPr lang="en-US" sz="1800" dirty="0"/>
          </a:p>
          <a:p>
            <a:pPr marL="342900" indent="-342900">
              <a:spcBef>
                <a:spcPct val="20000"/>
              </a:spcBef>
              <a:buFont typeface="Arial" pitchFamily="34" charset="0"/>
              <a:buChar char="•"/>
            </a:pPr>
            <a:endParaRPr lang="en-US" sz="1800" dirty="0"/>
          </a:p>
          <a:p>
            <a:pPr marL="342900" indent="-342900">
              <a:spcBef>
                <a:spcPct val="20000"/>
              </a:spcBef>
              <a:buFont typeface="Arial" pitchFamily="34" charset="0"/>
              <a:buChar char="•"/>
            </a:pPr>
            <a:endParaRPr lang="en-US" sz="1800" dirty="0"/>
          </a:p>
        </p:txBody>
      </p:sp>
      <p:pic>
        <p:nvPicPr>
          <p:cNvPr id="18435" name="Picture 3" descr="C:\courses\PHY106\images\history\timeline.gif"/>
          <p:cNvPicPr>
            <a:picLocks noChangeAspect="1" noChangeArrowheads="1"/>
          </p:cNvPicPr>
          <p:nvPr/>
        </p:nvPicPr>
        <p:blipFill>
          <a:blip r:embed="rId2" cstate="print"/>
          <a:srcRect/>
          <a:stretch>
            <a:fillRect/>
          </a:stretch>
        </p:blipFill>
        <p:spPr bwMode="auto">
          <a:xfrm>
            <a:off x="304800" y="3148013"/>
            <a:ext cx="5105400" cy="3100387"/>
          </a:xfrm>
          <a:prstGeom prst="rect">
            <a:avLst/>
          </a:prstGeom>
          <a:noFill/>
          <a:ln w="9525">
            <a:noFill/>
            <a:miter lim="800000"/>
            <a:headEnd/>
            <a:tailEnd/>
          </a:ln>
        </p:spPr>
      </p:pic>
      <p:sp>
        <p:nvSpPr>
          <p:cNvPr id="18436" name="Title 2"/>
          <p:cNvSpPr>
            <a:spLocks noGrp="1"/>
          </p:cNvSpPr>
          <p:nvPr>
            <p:ph type="title"/>
          </p:nvPr>
        </p:nvSpPr>
        <p:spPr>
          <a:xfrm>
            <a:off x="457200" y="0"/>
            <a:ext cx="8229600" cy="685800"/>
          </a:xfrm>
        </p:spPr>
        <p:txBody>
          <a:bodyPr/>
          <a:lstStyle/>
          <a:p>
            <a:pPr eaLnBrk="1" hangingPunct="1"/>
            <a:r>
              <a:rPr lang="en-US" sz="3200" b="1">
                <a:solidFill>
                  <a:srgbClr val="FF0000"/>
                </a:solidFill>
                <a:latin typeface="Comic Sans MS" pitchFamily="66" charset="0"/>
              </a:rPr>
              <a:t>Elementary Particles</a:t>
            </a:r>
          </a:p>
        </p:txBody>
      </p:sp>
      <p:pic>
        <p:nvPicPr>
          <p:cNvPr id="8" name="Picture 21" descr="simplemodel2.gif"/>
          <p:cNvPicPr>
            <a:picLocks noChangeAspect="1"/>
          </p:cNvPicPr>
          <p:nvPr/>
        </p:nvPicPr>
        <p:blipFill>
          <a:blip r:embed="rId3" cstate="print"/>
          <a:srcRect t="20454"/>
          <a:stretch>
            <a:fillRect/>
          </a:stretch>
        </p:blipFill>
        <p:spPr bwMode="auto">
          <a:xfrm>
            <a:off x="5715000" y="3429000"/>
            <a:ext cx="3074988" cy="2667000"/>
          </a:xfrm>
          <a:prstGeom prst="rect">
            <a:avLst/>
          </a:prstGeom>
          <a:noFill/>
          <a:ln w="9525">
            <a:noFill/>
            <a:miter lim="800000"/>
            <a:headEnd/>
            <a:tailEnd/>
          </a:ln>
        </p:spPr>
      </p:pic>
      <p:sp>
        <p:nvSpPr>
          <p:cNvPr id="10" name="TextBox 9"/>
          <p:cNvSpPr txBox="1"/>
          <p:nvPr/>
        </p:nvSpPr>
        <p:spPr>
          <a:xfrm>
            <a:off x="5867400" y="6172200"/>
            <a:ext cx="2871788" cy="400050"/>
          </a:xfrm>
          <a:prstGeom prst="rect">
            <a:avLst/>
          </a:prstGeom>
          <a:solidFill>
            <a:srgbClr val="FF0000"/>
          </a:solidFill>
        </p:spPr>
        <p:txBody>
          <a:bodyPr wrap="none">
            <a:spAutoFit/>
          </a:bodyPr>
          <a:lstStyle/>
          <a:p>
            <a:pPr>
              <a:defRPr/>
            </a:pPr>
            <a:r>
              <a:rPr lang="en-US" sz="2000" dirty="0">
                <a:solidFill>
                  <a:schemeClr val="accent3"/>
                </a:solidFill>
              </a:rPr>
              <a:t>Quarks &amp; Gluons: QCD</a:t>
            </a:r>
          </a:p>
        </p:txBody>
      </p:sp>
      <p:sp>
        <p:nvSpPr>
          <p:cNvPr id="11" name="Rectangle 10"/>
          <p:cNvSpPr/>
          <p:nvPr/>
        </p:nvSpPr>
        <p:spPr>
          <a:xfrm>
            <a:off x="6400800" y="3505200"/>
            <a:ext cx="990600" cy="990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7954963" y="4038600"/>
            <a:ext cx="4572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7955280" y="3557016"/>
            <a:ext cx="457200" cy="457200"/>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7955597" y="4535424"/>
            <a:ext cx="457200" cy="457200"/>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p:cNvSpPr txBox="1"/>
          <p:nvPr/>
        </p:nvSpPr>
        <p:spPr>
          <a:xfrm>
            <a:off x="6208122" y="2971800"/>
            <a:ext cx="2326278" cy="369332"/>
          </a:xfrm>
          <a:prstGeom prst="rect">
            <a:avLst/>
          </a:prstGeom>
          <a:solidFill>
            <a:srgbClr val="0033CC"/>
          </a:solidFill>
        </p:spPr>
        <p:txBody>
          <a:bodyPr wrap="none">
            <a:spAutoFit/>
          </a:bodyPr>
          <a:lstStyle/>
          <a:p>
            <a:pPr>
              <a:defRPr/>
            </a:pPr>
            <a:r>
              <a:rPr lang="en-US" sz="1800" dirty="0">
                <a:solidFill>
                  <a:schemeClr val="accent3"/>
                </a:solidFill>
              </a:rPr>
              <a:t>Electron Scattering</a:t>
            </a:r>
          </a:p>
        </p:txBody>
      </p:sp>
    </p:spTree>
    <p:extLst>
      <p:ext uri="{BB962C8B-B14F-4D97-AF65-F5344CB8AC3E}">
        <p14:creationId xmlns:p14="http://schemas.microsoft.com/office/powerpoint/2010/main" val="236658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9"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699"/>
            <a:ext cx="9144000" cy="526939"/>
          </a:xfrm>
        </p:spPr>
        <p:txBody>
          <a:bodyPr>
            <a:noAutofit/>
          </a:bodyPr>
          <a:lstStyle/>
          <a:p>
            <a:r>
              <a:rPr lang="en-US" sz="3200" b="1" dirty="0">
                <a:solidFill>
                  <a:srgbClr val="FF0000"/>
                </a:solidFill>
                <a:latin typeface="Comic Sans MS" panose="030F0702030302020204" pitchFamily="66" charset="0"/>
              </a:rPr>
              <a:t>International Character of Jefferson Lab</a:t>
            </a:r>
          </a:p>
        </p:txBody>
      </p:sp>
      <p:sp>
        <p:nvSpPr>
          <p:cNvPr id="5" name="TextBox 4"/>
          <p:cNvSpPr txBox="1"/>
          <p:nvPr/>
        </p:nvSpPr>
        <p:spPr>
          <a:xfrm>
            <a:off x="6553200" y="3992940"/>
            <a:ext cx="2573509" cy="1323439"/>
          </a:xfrm>
          <a:prstGeom prst="rect">
            <a:avLst/>
          </a:prstGeom>
          <a:noFill/>
        </p:spPr>
        <p:txBody>
          <a:bodyPr wrap="square" rtlCol="0">
            <a:spAutoFit/>
          </a:bodyPr>
          <a:lstStyle/>
          <a:p>
            <a:r>
              <a:rPr lang="en-US" sz="2000" dirty="0">
                <a:solidFill>
                  <a:srgbClr val="FF0000"/>
                </a:solidFill>
                <a:cs typeface="Arial" pitchFamily="34" charset="0"/>
              </a:rPr>
              <a:t>~1/3 </a:t>
            </a:r>
            <a:r>
              <a:rPr lang="en-US" sz="2000" dirty="0">
                <a:cs typeface="Arial" pitchFamily="34" charset="0"/>
              </a:rPr>
              <a:t>of our 1598 users (FY17) are international, from </a:t>
            </a:r>
            <a:r>
              <a:rPr lang="en-US" sz="2000" dirty="0">
                <a:solidFill>
                  <a:srgbClr val="FF0000"/>
                </a:solidFill>
                <a:cs typeface="Arial" pitchFamily="34" charset="0"/>
              </a:rPr>
              <a:t>37 </a:t>
            </a:r>
            <a:r>
              <a:rPr lang="en-US" sz="2000" dirty="0">
                <a:solidFill>
                  <a:srgbClr val="000000"/>
                </a:solidFill>
                <a:cs typeface="Arial" pitchFamily="34" charset="0"/>
              </a:rPr>
              <a:t>countries</a:t>
            </a:r>
          </a:p>
        </p:txBody>
      </p:sp>
      <p:sp>
        <p:nvSpPr>
          <p:cNvPr id="6" name="TextBox 5"/>
          <p:cNvSpPr txBox="1"/>
          <p:nvPr/>
        </p:nvSpPr>
        <p:spPr>
          <a:xfrm>
            <a:off x="35942" y="681097"/>
            <a:ext cx="9108058" cy="2062103"/>
          </a:xfrm>
          <a:prstGeom prst="rect">
            <a:avLst/>
          </a:prstGeom>
          <a:noFill/>
        </p:spPr>
        <p:txBody>
          <a:bodyPr wrap="square" rtlCol="0">
            <a:spAutoFit/>
          </a:bodyPr>
          <a:lstStyle/>
          <a:p>
            <a:r>
              <a:rPr lang="en-US" dirty="0">
                <a:solidFill>
                  <a:srgbClr val="FF0000"/>
                </a:solidFill>
                <a:cs typeface="Arial" pitchFamily="34" charset="0"/>
              </a:rPr>
              <a:t>Remarkable and unique facility, complementary efforts in the international scene for the hadron physics program: </a:t>
            </a:r>
          </a:p>
          <a:p>
            <a:r>
              <a:rPr lang="en-US" sz="1600" dirty="0">
                <a:solidFill>
                  <a:srgbClr val="0000FF"/>
                </a:solidFill>
                <a:cs typeface="Arial" pitchFamily="34" charset="0"/>
              </a:rPr>
              <a:t>COMPASS</a:t>
            </a:r>
            <a:r>
              <a:rPr lang="en-US" sz="1600" dirty="0">
                <a:solidFill>
                  <a:srgbClr val="000090"/>
                </a:solidFill>
                <a:cs typeface="Arial" pitchFamily="34" charset="0"/>
              </a:rPr>
              <a:t> </a:t>
            </a:r>
            <a:r>
              <a:rPr lang="en-US" sz="1600" dirty="0">
                <a:cs typeface="Arial" pitchFamily="34" charset="0"/>
              </a:rPr>
              <a:t>at CERN: ~200 </a:t>
            </a:r>
            <a:r>
              <a:rPr lang="en-US" sz="1600" dirty="0" err="1">
                <a:cs typeface="Arial" pitchFamily="34" charset="0"/>
              </a:rPr>
              <a:t>GeV</a:t>
            </a:r>
            <a:r>
              <a:rPr lang="en-US" sz="1600" dirty="0">
                <a:cs typeface="Arial" pitchFamily="34" charset="0"/>
              </a:rPr>
              <a:t> </a:t>
            </a:r>
            <a:r>
              <a:rPr lang="en-US" sz="1600" dirty="0" err="1">
                <a:cs typeface="Arial" pitchFamily="34" charset="0"/>
              </a:rPr>
              <a:t>muon</a:t>
            </a:r>
            <a:r>
              <a:rPr lang="en-US" sz="1600" dirty="0">
                <a:cs typeface="Arial" pitchFamily="34" charset="0"/>
              </a:rPr>
              <a:t> beam, large acceptance, much lower luminosity.</a:t>
            </a:r>
          </a:p>
          <a:p>
            <a:r>
              <a:rPr lang="en-US" sz="1600" dirty="0">
                <a:solidFill>
                  <a:srgbClr val="0000FF"/>
                </a:solidFill>
                <a:cs typeface="Arial" pitchFamily="34" charset="0"/>
              </a:rPr>
              <a:t>Mainz</a:t>
            </a:r>
            <a:r>
              <a:rPr lang="en-US" sz="1600" dirty="0">
                <a:cs typeface="Arial" pitchFamily="34" charset="0"/>
              </a:rPr>
              <a:t> (Germany): excellent 2 </a:t>
            </a:r>
            <a:r>
              <a:rPr lang="en-US" sz="1600" dirty="0" err="1">
                <a:cs typeface="Arial" pitchFamily="34" charset="0"/>
              </a:rPr>
              <a:t>GeV</a:t>
            </a:r>
            <a:r>
              <a:rPr lang="en-US" sz="1600" dirty="0">
                <a:cs typeface="Arial" pitchFamily="34" charset="0"/>
              </a:rPr>
              <a:t> CW polarized electron beams but limited kinematic reach. </a:t>
            </a:r>
          </a:p>
          <a:p>
            <a:r>
              <a:rPr lang="en-US" sz="1600" dirty="0">
                <a:solidFill>
                  <a:srgbClr val="0000FF"/>
                </a:solidFill>
                <a:cs typeface="Arial" pitchFamily="34" charset="0"/>
              </a:rPr>
              <a:t>JPARC</a:t>
            </a:r>
            <a:r>
              <a:rPr lang="en-US" sz="1600" dirty="0">
                <a:cs typeface="Arial" pitchFamily="34" charset="0"/>
              </a:rPr>
              <a:t> (Japan): Hadron beam facilities with high intensity </a:t>
            </a:r>
            <a:r>
              <a:rPr lang="en-US" sz="1600" dirty="0" err="1">
                <a:cs typeface="Arial" pitchFamily="34" charset="0"/>
              </a:rPr>
              <a:t>kaon</a:t>
            </a:r>
            <a:r>
              <a:rPr lang="en-US" sz="1600" dirty="0">
                <a:cs typeface="Arial" pitchFamily="34" charset="0"/>
              </a:rPr>
              <a:t> and pion beams. </a:t>
            </a:r>
          </a:p>
          <a:p>
            <a:r>
              <a:rPr lang="en-US" sz="1600" dirty="0">
                <a:solidFill>
                  <a:srgbClr val="0000FF"/>
                </a:solidFill>
                <a:cs typeface="Arial" pitchFamily="34" charset="0"/>
              </a:rPr>
              <a:t>BES</a:t>
            </a:r>
            <a:r>
              <a:rPr lang="en-US" sz="1600" dirty="0">
                <a:cs typeface="Arial" pitchFamily="34" charset="0"/>
              </a:rPr>
              <a:t> (China)</a:t>
            </a:r>
            <a:r>
              <a:rPr lang="en-US" sz="1600" dirty="0">
                <a:solidFill>
                  <a:srgbClr val="0000FF"/>
                </a:solidFill>
                <a:cs typeface="Arial" pitchFamily="34" charset="0"/>
              </a:rPr>
              <a:t>, BELLE</a:t>
            </a:r>
            <a:r>
              <a:rPr lang="en-US" sz="1600" dirty="0">
                <a:cs typeface="Arial" pitchFamily="34" charset="0"/>
              </a:rPr>
              <a:t> (Japan)</a:t>
            </a:r>
            <a:r>
              <a:rPr lang="en-US" sz="1600" dirty="0">
                <a:solidFill>
                  <a:srgbClr val="0000FF"/>
                </a:solidFill>
                <a:cs typeface="Arial" pitchFamily="34" charset="0"/>
              </a:rPr>
              <a:t>, BABAR</a:t>
            </a:r>
            <a:r>
              <a:rPr lang="en-US" sz="1600" dirty="0">
                <a:cs typeface="Arial" pitchFamily="34" charset="0"/>
              </a:rPr>
              <a:t>: heavy quark meson spectroscopy in e</a:t>
            </a:r>
            <a:r>
              <a:rPr lang="en-US" sz="1600" baseline="30000" dirty="0">
                <a:cs typeface="Arial" pitchFamily="34" charset="0"/>
              </a:rPr>
              <a:t>+</a:t>
            </a:r>
            <a:r>
              <a:rPr lang="en-US" sz="1600" dirty="0">
                <a:cs typeface="Arial" pitchFamily="34" charset="0"/>
              </a:rPr>
              <a:t>-e</a:t>
            </a:r>
            <a:r>
              <a:rPr lang="en-US" sz="1600" baseline="30000" dirty="0">
                <a:cs typeface="Arial" pitchFamily="34" charset="0"/>
              </a:rPr>
              <a:t>-</a:t>
            </a:r>
            <a:r>
              <a:rPr lang="en-US" sz="1600" dirty="0">
                <a:cs typeface="Arial" pitchFamily="34" charset="0"/>
              </a:rPr>
              <a:t> collisions.</a:t>
            </a:r>
            <a:endParaRPr lang="en-US" sz="1600" dirty="0">
              <a:solidFill>
                <a:srgbClr val="0000FF"/>
              </a:solidFill>
              <a:cs typeface="Arial" pitchFamily="34" charset="0"/>
            </a:endParaRPr>
          </a:p>
          <a:p>
            <a:r>
              <a:rPr lang="en-US" sz="1600" dirty="0">
                <a:solidFill>
                  <a:srgbClr val="0000FF"/>
                </a:solidFill>
                <a:cs typeface="Arial" pitchFamily="34" charset="0"/>
              </a:rPr>
              <a:t>PANDA</a:t>
            </a:r>
            <a:r>
              <a:rPr lang="en-US" sz="1600" dirty="0">
                <a:cs typeface="Arial" pitchFamily="34" charset="0"/>
              </a:rPr>
              <a:t> at GSI (Germany): heavy quark meson spectroscopy in proton-antiproton collisions.</a:t>
            </a:r>
          </a:p>
        </p:txBody>
      </p:sp>
      <p:sp>
        <p:nvSpPr>
          <p:cNvPr id="7" name="TextBox 6"/>
          <p:cNvSpPr txBox="1"/>
          <p:nvPr/>
        </p:nvSpPr>
        <p:spPr>
          <a:xfrm>
            <a:off x="533400" y="2967335"/>
            <a:ext cx="5583580" cy="461665"/>
          </a:xfrm>
          <a:prstGeom prst="rect">
            <a:avLst/>
          </a:prstGeom>
          <a:noFill/>
        </p:spPr>
        <p:txBody>
          <a:bodyPr wrap="none" rtlCol="0">
            <a:spAutoFit/>
          </a:bodyPr>
          <a:lstStyle/>
          <a:p>
            <a:r>
              <a:rPr lang="en-US" dirty="0">
                <a:solidFill>
                  <a:srgbClr val="FF0000"/>
                </a:solidFill>
                <a:cs typeface="Arial" pitchFamily="34" charset="0"/>
              </a:rPr>
              <a:t>International Users at Jefferson Lab</a:t>
            </a:r>
            <a:endParaRPr lang="en-US" dirty="0">
              <a:cs typeface="Arial" pitchFamily="34" charset="0"/>
            </a:endParaRPr>
          </a:p>
        </p:txBody>
      </p:sp>
      <p:graphicFrame>
        <p:nvGraphicFramePr>
          <p:cNvPr id="13" name="Chart 12">
            <a:extLst>
              <a:ext uri="{FF2B5EF4-FFF2-40B4-BE49-F238E27FC236}">
                <a16:creationId xmlns:a16="http://schemas.microsoft.com/office/drawing/2014/main" xmlns="" id="{00000000-0008-0000-0100-000002000000}"/>
              </a:ext>
            </a:extLst>
          </p:cNvPr>
          <p:cNvGraphicFramePr>
            <a:graphicFrameLocks/>
          </p:cNvGraphicFramePr>
          <p:nvPr>
            <p:extLst>
              <p:ext uri="{D42A27DB-BD31-4B8C-83A1-F6EECF244321}">
                <p14:modId xmlns:p14="http://schemas.microsoft.com/office/powerpoint/2010/main" val="469361633"/>
              </p:ext>
            </p:extLst>
          </p:nvPr>
        </p:nvGraphicFramePr>
        <p:xfrm>
          <a:off x="228600" y="3429000"/>
          <a:ext cx="6172200" cy="3276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1397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33400" y="76200"/>
            <a:ext cx="8188325" cy="641350"/>
          </a:xfrm>
          <a:prstGeom prst="rect">
            <a:avLst/>
          </a:prstGeom>
          <a:noFill/>
          <a:ln w="9525">
            <a:noFill/>
            <a:miter lim="800000"/>
            <a:headEnd/>
            <a:tailEnd/>
          </a:ln>
        </p:spPr>
        <p:txBody>
          <a:bodyPr wrap="none">
            <a:spAutoFit/>
          </a:bodyPr>
          <a:lstStyle/>
          <a:p>
            <a:r>
              <a:rPr lang="en-US" sz="3600" b="1">
                <a:solidFill>
                  <a:srgbClr val="FA3904"/>
                </a:solidFill>
              </a:rPr>
              <a:t>CEBAF’s Original Mission Statement</a:t>
            </a:r>
          </a:p>
        </p:txBody>
      </p:sp>
      <p:sp>
        <p:nvSpPr>
          <p:cNvPr id="34819" name="Text Box 3"/>
          <p:cNvSpPr txBox="1">
            <a:spLocks noChangeArrowheads="1"/>
          </p:cNvSpPr>
          <p:nvPr/>
        </p:nvSpPr>
        <p:spPr bwMode="auto">
          <a:xfrm>
            <a:off x="228600" y="955675"/>
            <a:ext cx="8855075" cy="5940425"/>
          </a:xfrm>
          <a:prstGeom prst="rect">
            <a:avLst/>
          </a:prstGeom>
          <a:noFill/>
          <a:ln w="9525">
            <a:noFill/>
            <a:miter lim="800000"/>
            <a:headEnd/>
            <a:tailEnd/>
          </a:ln>
        </p:spPr>
        <p:txBody>
          <a:bodyPr>
            <a:spAutoFit/>
          </a:bodyPr>
          <a:lstStyle/>
          <a:p>
            <a:pPr marL="342900" indent="-342900"/>
            <a:r>
              <a:rPr lang="en-US" altLang="ja-JP" i="1">
                <a:ea typeface="ＭＳ Ｐゴシック" pitchFamily="34" charset="-128"/>
              </a:rPr>
              <a:t>Key Mission and Principal Focus (1987):</a:t>
            </a:r>
          </a:p>
          <a:p>
            <a:pPr marL="342900" indent="-342900"/>
            <a:r>
              <a:rPr lang="en-US" altLang="ja-JP" b="1">
                <a:ea typeface="ＭＳ Ｐゴシック" pitchFamily="34" charset="-128"/>
              </a:rPr>
              <a:t>   The study of the largely unexplored transition between the nucleon-meson and the quark-gluon descriptions of nuclear matter.</a:t>
            </a:r>
            <a:endParaRPr lang="en-US" altLang="ja-JP" sz="2000" b="1">
              <a:ea typeface="ＭＳ Ｐゴシック" pitchFamily="34" charset="-128"/>
            </a:endParaRPr>
          </a:p>
          <a:p>
            <a:pPr marL="342900" indent="-342900"/>
            <a:r>
              <a:rPr lang="en-US" altLang="ja-JP" sz="2000" b="1">
                <a:ea typeface="ＭＳ Ｐゴシック" pitchFamily="34" charset="-128"/>
              </a:rPr>
              <a:t>				</a:t>
            </a:r>
            <a:r>
              <a:rPr lang="en-US" altLang="ja-JP" sz="2000" i="1">
                <a:solidFill>
                  <a:schemeClr val="accent2"/>
                </a:solidFill>
                <a:ea typeface="ＭＳ Ｐゴシック" pitchFamily="34" charset="-128"/>
              </a:rPr>
              <a:t>The Role of Quarks in Nuclear Physics</a:t>
            </a:r>
            <a:endParaRPr lang="en-US" altLang="ja-JP" b="1">
              <a:solidFill>
                <a:schemeClr val="accent2"/>
              </a:solidFill>
              <a:ea typeface="ＭＳ Ｐゴシック" pitchFamily="34" charset="-128"/>
            </a:endParaRPr>
          </a:p>
          <a:p>
            <a:pPr marL="342900" indent="-342900"/>
            <a:endParaRPr lang="en-US" altLang="ja-JP" b="1">
              <a:ea typeface="ＭＳ Ｐゴシック" pitchFamily="34" charset="-128"/>
            </a:endParaRPr>
          </a:p>
          <a:p>
            <a:pPr marL="342900" indent="-342900"/>
            <a:r>
              <a:rPr lang="en-US" altLang="ja-JP" i="1">
                <a:solidFill>
                  <a:schemeClr val="bg2"/>
                </a:solidFill>
                <a:ea typeface="ＭＳ Ｐゴシック" pitchFamily="34" charset="-128"/>
              </a:rPr>
              <a:t>Related Areas of Study:</a:t>
            </a:r>
          </a:p>
          <a:p>
            <a:pPr marL="342900" indent="-342900">
              <a:buFontTx/>
              <a:buChar char="•"/>
            </a:pPr>
            <a:r>
              <a:rPr lang="en-US" altLang="ja-JP" sz="1800" b="1">
                <a:solidFill>
                  <a:schemeClr val="bg2"/>
                </a:solidFill>
                <a:ea typeface="ＭＳ Ｐゴシック" pitchFamily="34" charset="-128"/>
              </a:rPr>
              <a:t>Do individual nucleons change their size, shape, and quark structure in the nuclear medium?</a:t>
            </a:r>
            <a:endParaRPr lang="en-US" altLang="ja-JP" sz="1800">
              <a:solidFill>
                <a:schemeClr val="bg2"/>
              </a:solidFill>
              <a:ea typeface="ＭＳ Ｐゴシック" pitchFamily="34" charset="-128"/>
            </a:endParaRPr>
          </a:p>
          <a:p>
            <a:pPr marL="342900" indent="-342900"/>
            <a:endParaRPr lang="en-US" altLang="ja-JP">
              <a:solidFill>
                <a:schemeClr val="bg2"/>
              </a:solidFill>
              <a:ea typeface="ＭＳ Ｐゴシック" pitchFamily="34" charset="-128"/>
            </a:endParaRPr>
          </a:p>
          <a:p>
            <a:pPr marL="342900" indent="-342900">
              <a:buFontTx/>
              <a:buChar char="•"/>
            </a:pPr>
            <a:r>
              <a:rPr lang="en-US" altLang="ja-JP" sz="1800" b="1">
                <a:solidFill>
                  <a:schemeClr val="bg2"/>
                </a:solidFill>
                <a:ea typeface="ＭＳ Ｐゴシック" pitchFamily="34" charset="-128"/>
              </a:rPr>
              <a:t>How do nucleons cluster in the nuclear medium?</a:t>
            </a:r>
          </a:p>
          <a:p>
            <a:pPr marL="342900" indent="-342900"/>
            <a:r>
              <a:rPr lang="en-US" altLang="ja-JP" sz="1600">
                <a:ea typeface="ＭＳ Ｐゴシック" pitchFamily="34" charset="-128"/>
              </a:rPr>
              <a:t>				</a:t>
            </a:r>
            <a:r>
              <a:rPr lang="en-US" altLang="ja-JP" sz="1600" i="1">
                <a:solidFill>
                  <a:schemeClr val="hlink"/>
                </a:solidFill>
                <a:ea typeface="ＭＳ Ｐゴシック" pitchFamily="34" charset="-128"/>
              </a:rPr>
              <a:t>Pushing the Limits of the Standard Model of Nuclear Physics</a:t>
            </a:r>
            <a:endParaRPr lang="en-US" altLang="ja-JP" sz="1600">
              <a:solidFill>
                <a:schemeClr val="hlink"/>
              </a:solidFill>
              <a:ea typeface="ＭＳ Ｐゴシック" pitchFamily="34" charset="-128"/>
            </a:endParaRPr>
          </a:p>
          <a:p>
            <a:pPr marL="342900" indent="-342900"/>
            <a:endParaRPr lang="en-US" altLang="ja-JP">
              <a:solidFill>
                <a:schemeClr val="bg2"/>
              </a:solidFill>
              <a:ea typeface="ＭＳ Ｐゴシック" pitchFamily="34" charset="-128"/>
            </a:endParaRPr>
          </a:p>
          <a:p>
            <a:pPr marL="342900" indent="-342900">
              <a:buFontTx/>
              <a:buChar char="•"/>
            </a:pPr>
            <a:r>
              <a:rPr lang="en-US" altLang="ja-JP" sz="1800" b="1">
                <a:solidFill>
                  <a:schemeClr val="bg2"/>
                </a:solidFill>
                <a:ea typeface="ＭＳ Ｐゴシック" pitchFamily="34" charset="-128"/>
              </a:rPr>
              <a:t>What are the properties of the force which binds quarks into nucleons and nuclei at distances where this force is strong and the quark confinement mechanism is important?</a:t>
            </a:r>
          </a:p>
          <a:p>
            <a:pPr marL="342900" indent="-342900"/>
            <a:r>
              <a:rPr lang="en-US" altLang="ja-JP" sz="2000">
                <a:ea typeface="ＭＳ Ｐゴシック" pitchFamily="34" charset="-128"/>
              </a:rPr>
              <a:t>				</a:t>
            </a:r>
            <a:r>
              <a:rPr lang="en-US" altLang="ja-JP" sz="2000" i="1">
                <a:solidFill>
                  <a:schemeClr val="hlink"/>
                </a:solidFill>
                <a:ea typeface="ＭＳ Ｐゴシック" pitchFamily="34" charset="-128"/>
              </a:rPr>
              <a:t>Charge and Magnetization in Nucleons and Pions</a:t>
            </a:r>
          </a:p>
          <a:p>
            <a:pPr marL="342900" indent="-342900"/>
            <a:r>
              <a:rPr lang="en-US" altLang="ja-JP" sz="2000" i="1">
                <a:solidFill>
                  <a:schemeClr val="hlink"/>
                </a:solidFill>
                <a:ea typeface="ＭＳ Ｐゴシック" pitchFamily="34" charset="-128"/>
              </a:rPr>
              <a:t>				The Onset of the Parton Model</a:t>
            </a:r>
            <a:r>
              <a:rPr lang="en-US" altLang="ja-JP">
                <a:solidFill>
                  <a:schemeClr val="hlink"/>
                </a:solidFill>
                <a:ea typeface="ＭＳ Ｐゴシック" pitchFamily="34" charset="-128"/>
              </a:rPr>
              <a:t> </a:t>
            </a:r>
            <a:endParaRPr lang="en-US">
              <a:solidFill>
                <a:schemeClr val="hlink"/>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152400"/>
            <a:ext cx="8991600" cy="457200"/>
          </a:xfrm>
        </p:spPr>
        <p:txBody>
          <a:bodyPr/>
          <a:lstStyle/>
          <a:p>
            <a:pPr eaLnBrk="1" hangingPunct="1"/>
            <a:r>
              <a:rPr lang="en-US" sz="2800" b="1">
                <a:solidFill>
                  <a:srgbClr val="FA3904"/>
                </a:solidFill>
                <a:latin typeface="Comic Sans MS" pitchFamily="66" charset="0"/>
              </a:rPr>
              <a:t>JLab Data Reveal Deuteron’s Size and Shape</a:t>
            </a:r>
          </a:p>
        </p:txBody>
      </p:sp>
      <p:pic>
        <p:nvPicPr>
          <p:cNvPr id="36867" name="Picture 3"/>
          <p:cNvPicPr>
            <a:picLocks noChangeAspect="1" noChangeArrowheads="1"/>
          </p:cNvPicPr>
          <p:nvPr/>
        </p:nvPicPr>
        <p:blipFill>
          <a:blip r:embed="rId2" cstate="print"/>
          <a:srcRect/>
          <a:stretch>
            <a:fillRect/>
          </a:stretch>
        </p:blipFill>
        <p:spPr bwMode="auto">
          <a:xfrm>
            <a:off x="5803900" y="4267200"/>
            <a:ext cx="3263900" cy="2413000"/>
          </a:xfrm>
          <a:prstGeom prst="rect">
            <a:avLst/>
          </a:prstGeom>
          <a:noFill/>
          <a:ln w="12700" algn="ctr">
            <a:noFill/>
            <a:miter lim="800000"/>
            <a:headEnd/>
            <a:tailEnd/>
          </a:ln>
        </p:spPr>
      </p:pic>
      <p:pic>
        <p:nvPicPr>
          <p:cNvPr id="36868" name="Picture 4"/>
          <p:cNvPicPr>
            <a:picLocks noChangeAspect="1" noChangeArrowheads="1"/>
          </p:cNvPicPr>
          <p:nvPr/>
        </p:nvPicPr>
        <p:blipFill>
          <a:blip r:embed="rId3" cstate="print"/>
          <a:srcRect r="15100"/>
          <a:stretch>
            <a:fillRect/>
          </a:stretch>
        </p:blipFill>
        <p:spPr bwMode="auto">
          <a:xfrm>
            <a:off x="5791200" y="914400"/>
            <a:ext cx="3236913" cy="3081338"/>
          </a:xfrm>
          <a:prstGeom prst="rect">
            <a:avLst/>
          </a:prstGeom>
          <a:noFill/>
          <a:ln w="12700" algn="ctr">
            <a:noFill/>
            <a:miter lim="800000"/>
            <a:headEnd/>
            <a:tailEnd/>
          </a:ln>
        </p:spPr>
      </p:pic>
      <p:sp>
        <p:nvSpPr>
          <p:cNvPr id="36869" name="Text Box 5"/>
          <p:cNvSpPr txBox="1">
            <a:spLocks noChangeArrowheads="1"/>
          </p:cNvSpPr>
          <p:nvPr/>
        </p:nvSpPr>
        <p:spPr bwMode="auto">
          <a:xfrm>
            <a:off x="3276600" y="5578475"/>
            <a:ext cx="2362200" cy="757238"/>
          </a:xfrm>
          <a:prstGeom prst="rect">
            <a:avLst/>
          </a:prstGeom>
          <a:noFill/>
          <a:ln w="57150" algn="ctr">
            <a:solidFill>
              <a:srgbClr val="FFC000"/>
            </a:solidFill>
            <a:miter lim="800000"/>
            <a:headEnd/>
            <a:tailEnd/>
          </a:ln>
        </p:spPr>
        <p:txBody>
          <a:bodyPr lIns="90487" tIns="44450" rIns="90487" bIns="44450">
            <a:spAutoFit/>
          </a:bodyPr>
          <a:lstStyle/>
          <a:p>
            <a:pPr algn="ctr" eaLnBrk="0" hangingPunct="0">
              <a:lnSpc>
                <a:spcPct val="80000"/>
              </a:lnSpc>
              <a:buFont typeface="Times"/>
              <a:buNone/>
            </a:pPr>
            <a:r>
              <a:rPr lang="en-US" sz="1800">
                <a:solidFill>
                  <a:srgbClr val="4619ED"/>
                </a:solidFill>
              </a:rPr>
              <a:t>The nucleon-based description works down to &lt; 0.5 fm</a:t>
            </a:r>
          </a:p>
        </p:txBody>
      </p:sp>
      <p:sp>
        <p:nvSpPr>
          <p:cNvPr id="36870" name="Text Box 6"/>
          <p:cNvSpPr txBox="1">
            <a:spLocks noChangeArrowheads="1"/>
          </p:cNvSpPr>
          <p:nvPr/>
        </p:nvSpPr>
        <p:spPr bwMode="auto">
          <a:xfrm>
            <a:off x="3505200" y="4508500"/>
            <a:ext cx="1981200" cy="825500"/>
          </a:xfrm>
          <a:prstGeom prst="rect">
            <a:avLst/>
          </a:prstGeom>
          <a:noFill/>
          <a:ln w="12700">
            <a:noFill/>
            <a:miter lim="800000"/>
            <a:headEnd/>
            <a:tailEnd/>
          </a:ln>
        </p:spPr>
        <p:txBody>
          <a:bodyPr>
            <a:spAutoFit/>
          </a:bodyPr>
          <a:lstStyle/>
          <a:p>
            <a:pPr algn="ctr" eaLnBrk="0" hangingPunct="0"/>
            <a:r>
              <a:rPr lang="en-US" sz="1600"/>
              <a:t>Combined Data -&gt;</a:t>
            </a:r>
          </a:p>
          <a:p>
            <a:pPr algn="ctr" eaLnBrk="0" hangingPunct="0"/>
            <a:r>
              <a:rPr lang="en-US" sz="1600"/>
              <a:t>Deuteron’s Intrinsic Shape</a:t>
            </a:r>
          </a:p>
        </p:txBody>
      </p:sp>
      <p:pic>
        <p:nvPicPr>
          <p:cNvPr id="36871" name="Picture 7"/>
          <p:cNvPicPr>
            <a:picLocks noChangeAspect="1" noChangeArrowheads="1"/>
          </p:cNvPicPr>
          <p:nvPr/>
        </p:nvPicPr>
        <p:blipFill>
          <a:blip r:embed="rId4" cstate="print"/>
          <a:srcRect/>
          <a:stretch>
            <a:fillRect/>
          </a:stretch>
        </p:blipFill>
        <p:spPr bwMode="auto">
          <a:xfrm>
            <a:off x="76200" y="4267200"/>
            <a:ext cx="3171825" cy="2443163"/>
          </a:xfrm>
          <a:prstGeom prst="rect">
            <a:avLst/>
          </a:prstGeom>
          <a:noFill/>
          <a:ln w="9525">
            <a:noFill/>
            <a:miter lim="800000"/>
            <a:headEnd/>
            <a:tailEnd/>
          </a:ln>
        </p:spPr>
      </p:pic>
      <p:pic>
        <p:nvPicPr>
          <p:cNvPr id="36872" name="Picture 8"/>
          <p:cNvPicPr>
            <a:picLocks noChangeAspect="1" noChangeArrowheads="1"/>
          </p:cNvPicPr>
          <p:nvPr/>
        </p:nvPicPr>
        <p:blipFill>
          <a:blip r:embed="rId5" cstate="print"/>
          <a:srcRect/>
          <a:stretch>
            <a:fillRect/>
          </a:stretch>
        </p:blipFill>
        <p:spPr bwMode="auto">
          <a:xfrm>
            <a:off x="152400" y="901700"/>
            <a:ext cx="5105400" cy="3365500"/>
          </a:xfrm>
          <a:prstGeom prst="rect">
            <a:avLst/>
          </a:prstGeom>
          <a:noFill/>
          <a:ln w="9525">
            <a:noFill/>
            <a:miter lim="800000"/>
            <a:headEnd/>
            <a:tailEnd/>
          </a:ln>
        </p:spPr>
      </p:pic>
      <p:pic>
        <p:nvPicPr>
          <p:cNvPr id="36873" name="Picture 9" descr="version3"/>
          <p:cNvPicPr>
            <a:picLocks noChangeAspect="1" noChangeArrowheads="1"/>
          </p:cNvPicPr>
          <p:nvPr/>
        </p:nvPicPr>
        <p:blipFill>
          <a:blip r:embed="rId6" cstate="print"/>
          <a:srcRect/>
          <a:stretch>
            <a:fillRect/>
          </a:stretch>
        </p:blipFill>
        <p:spPr bwMode="auto">
          <a:xfrm>
            <a:off x="609600" y="4443413"/>
            <a:ext cx="649288" cy="357187"/>
          </a:xfrm>
          <a:prstGeom prst="rect">
            <a:avLst/>
          </a:prstGeom>
          <a:noFill/>
          <a:ln w="9525">
            <a:noFill/>
            <a:miter lim="800000"/>
            <a:headEnd/>
            <a:tailEnd/>
          </a:ln>
        </p:spPr>
      </p:pic>
      <p:sp>
        <p:nvSpPr>
          <p:cNvPr id="36874" name="Text Box 10"/>
          <p:cNvSpPr txBox="1">
            <a:spLocks noChangeArrowheads="1"/>
          </p:cNvSpPr>
          <p:nvPr/>
        </p:nvSpPr>
        <p:spPr bwMode="auto">
          <a:xfrm>
            <a:off x="4198938" y="1711325"/>
            <a:ext cx="754062" cy="346075"/>
          </a:xfrm>
          <a:prstGeom prst="rect">
            <a:avLst/>
          </a:prstGeom>
          <a:noFill/>
          <a:ln w="9525">
            <a:solidFill>
              <a:schemeClr val="tx1"/>
            </a:solidFill>
            <a:miter lim="800000"/>
            <a:headEnd/>
            <a:tailEnd/>
          </a:ln>
        </p:spPr>
        <p:txBody>
          <a:bodyPr wrap="none">
            <a:spAutoFit/>
          </a:bodyPr>
          <a:lstStyle/>
          <a:p>
            <a:r>
              <a:rPr lang="en-US" sz="1600" b="1" i="1">
                <a:latin typeface="Times New Roman" pitchFamily="18" charset="0"/>
              </a:rPr>
              <a:t>Hall A</a:t>
            </a:r>
            <a:endParaRPr lang="en-US" sz="1600" b="1" i="1">
              <a:solidFill>
                <a:srgbClr val="FF0000"/>
              </a:solidFill>
              <a:latin typeface="Times New Roman" pitchFamily="18"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81000" y="17463"/>
            <a:ext cx="8305800" cy="736600"/>
          </a:xfrm>
        </p:spPr>
        <p:txBody>
          <a:bodyPr/>
          <a:lstStyle/>
          <a:p>
            <a:pPr eaLnBrk="1" hangingPunct="1"/>
            <a:r>
              <a:rPr lang="en-US" sz="2800" b="1">
                <a:solidFill>
                  <a:srgbClr val="FA3904"/>
                </a:solidFill>
                <a:latin typeface="Comic Sans MS" pitchFamily="66" charset="0"/>
              </a:rPr>
              <a:t>Is there a Limit for Meson-Baryon Models?</a:t>
            </a:r>
          </a:p>
        </p:txBody>
      </p:sp>
      <p:pic>
        <p:nvPicPr>
          <p:cNvPr id="37891" name="Picture 3" descr="cs_90deg_breakdown"/>
          <p:cNvPicPr>
            <a:picLocks noChangeAspect="1" noChangeArrowheads="1"/>
          </p:cNvPicPr>
          <p:nvPr/>
        </p:nvPicPr>
        <p:blipFill>
          <a:blip r:embed="rId2" cstate="print"/>
          <a:srcRect/>
          <a:stretch>
            <a:fillRect/>
          </a:stretch>
        </p:blipFill>
        <p:spPr bwMode="auto">
          <a:xfrm rot="-5400000">
            <a:off x="2235200" y="406401"/>
            <a:ext cx="4351337" cy="5961062"/>
          </a:xfrm>
          <a:prstGeom prst="rect">
            <a:avLst/>
          </a:prstGeom>
          <a:noFill/>
          <a:ln w="9525">
            <a:noFill/>
            <a:miter lim="800000"/>
            <a:headEnd/>
            <a:tailEnd/>
          </a:ln>
        </p:spPr>
      </p:pic>
      <p:sp>
        <p:nvSpPr>
          <p:cNvPr id="37892" name="Text Box 4"/>
          <p:cNvSpPr txBox="1">
            <a:spLocks noChangeArrowheads="1"/>
          </p:cNvSpPr>
          <p:nvPr/>
        </p:nvSpPr>
        <p:spPr bwMode="auto">
          <a:xfrm>
            <a:off x="3651250" y="762000"/>
            <a:ext cx="2486025" cy="457200"/>
          </a:xfrm>
          <a:prstGeom prst="rect">
            <a:avLst/>
          </a:prstGeom>
          <a:noFill/>
          <a:ln w="9525">
            <a:noFill/>
            <a:miter lim="800000"/>
            <a:headEnd/>
            <a:tailEnd/>
          </a:ln>
        </p:spPr>
        <p:txBody>
          <a:bodyPr wrap="none">
            <a:spAutoFit/>
          </a:bodyPr>
          <a:lstStyle/>
          <a:p>
            <a:pPr eaLnBrk="0" hangingPunct="0"/>
            <a:r>
              <a:rPr lang="en-US"/>
              <a:t>Not really but …</a:t>
            </a:r>
          </a:p>
        </p:txBody>
      </p:sp>
      <p:sp>
        <p:nvSpPr>
          <p:cNvPr id="37893" name="Text Box 5"/>
          <p:cNvSpPr txBox="1">
            <a:spLocks noChangeArrowheads="1"/>
          </p:cNvSpPr>
          <p:nvPr/>
        </p:nvSpPr>
        <p:spPr bwMode="auto">
          <a:xfrm>
            <a:off x="762000" y="5562600"/>
            <a:ext cx="7796213" cy="457200"/>
          </a:xfrm>
          <a:prstGeom prst="rect">
            <a:avLst/>
          </a:prstGeom>
          <a:noFill/>
          <a:ln w="9525">
            <a:noFill/>
            <a:miter lim="800000"/>
            <a:headEnd/>
            <a:tailEnd/>
          </a:ln>
        </p:spPr>
        <p:txBody>
          <a:bodyPr wrap="none">
            <a:spAutoFit/>
          </a:bodyPr>
          <a:lstStyle/>
          <a:p>
            <a:pPr eaLnBrk="0" hangingPunct="0"/>
            <a:r>
              <a:rPr lang="en-US"/>
              <a:t>… there might be a </a:t>
            </a:r>
            <a:r>
              <a:rPr lang="en-US">
                <a:solidFill>
                  <a:srgbClr val="FF0000"/>
                </a:solidFill>
              </a:rPr>
              <a:t>more economical </a:t>
            </a:r>
            <a:r>
              <a:rPr lang="en-US"/>
              <a:t>QCD description.</a:t>
            </a:r>
          </a:p>
        </p:txBody>
      </p:sp>
      <p:sp>
        <p:nvSpPr>
          <p:cNvPr id="20486" name="Line 6"/>
          <p:cNvSpPr>
            <a:spLocks noChangeShapeType="1"/>
          </p:cNvSpPr>
          <p:nvPr/>
        </p:nvSpPr>
        <p:spPr bwMode="auto">
          <a:xfrm flipV="1">
            <a:off x="3886200" y="4343400"/>
            <a:ext cx="0" cy="381000"/>
          </a:xfrm>
          <a:prstGeom prst="line">
            <a:avLst/>
          </a:prstGeom>
          <a:noFill/>
          <a:ln w="57150">
            <a:solidFill>
              <a:srgbClr val="4619ED"/>
            </a:solidFill>
            <a:round/>
            <a:headEnd/>
            <a:tailEnd type="triangle" w="med" len="med"/>
          </a:ln>
        </p:spPr>
        <p:txBody>
          <a:bodyPr/>
          <a:lstStyle/>
          <a:p>
            <a:endParaRPr lang="en-US"/>
          </a:p>
        </p:txBody>
      </p:sp>
      <p:sp>
        <p:nvSpPr>
          <p:cNvPr id="20487" name="Text Box 7"/>
          <p:cNvSpPr txBox="1">
            <a:spLocks noChangeArrowheads="1"/>
          </p:cNvSpPr>
          <p:nvPr/>
        </p:nvSpPr>
        <p:spPr bwMode="auto">
          <a:xfrm>
            <a:off x="4876800" y="6019800"/>
            <a:ext cx="3657600" cy="762000"/>
          </a:xfrm>
          <a:prstGeom prst="rect">
            <a:avLst/>
          </a:prstGeom>
          <a:noFill/>
          <a:ln w="57150" algn="ctr">
            <a:solidFill>
              <a:srgbClr val="FFC000"/>
            </a:solidFill>
            <a:miter lim="800000"/>
            <a:headEnd/>
            <a:tailEnd/>
          </a:ln>
        </p:spPr>
        <p:txBody>
          <a:bodyPr lIns="90487" tIns="44450" rIns="90487" bIns="44450"/>
          <a:lstStyle/>
          <a:p>
            <a:pPr marL="193675" indent="-193675" eaLnBrk="0" hangingPunct="0">
              <a:spcBef>
                <a:spcPct val="20000"/>
              </a:spcBef>
              <a:buClr>
                <a:srgbClr val="FA3904"/>
              </a:buClr>
            </a:pPr>
            <a:r>
              <a:rPr lang="en-US" sz="2000" dirty="0">
                <a:solidFill>
                  <a:srgbClr val="FF0000"/>
                </a:solidFill>
              </a:rPr>
              <a:t>quark-gluon  description sets</a:t>
            </a:r>
          </a:p>
          <a:p>
            <a:pPr marL="193675" indent="-193675" eaLnBrk="0" hangingPunct="0">
              <a:spcBef>
                <a:spcPct val="20000"/>
              </a:spcBef>
              <a:buClr>
                <a:srgbClr val="FA3904"/>
              </a:buClr>
              <a:buFont typeface="Symbol" pitchFamily="18" charset="2"/>
              <a:buNone/>
            </a:pPr>
            <a:r>
              <a:rPr lang="en-US" sz="2000" dirty="0">
                <a:solidFill>
                  <a:srgbClr val="FF0000"/>
                </a:solidFill>
              </a:rPr>
              <a:t>  in at scales below </a:t>
            </a:r>
            <a:r>
              <a:rPr lang="en-US" sz="2000" dirty="0">
                <a:solidFill>
                  <a:srgbClr val="FF0000"/>
                </a:solidFill>
                <a:sym typeface="Symbol" pitchFamily="18" charset="2"/>
              </a:rPr>
              <a:t>~0.1 </a:t>
            </a:r>
            <a:r>
              <a:rPr lang="en-US" sz="2000" dirty="0" err="1">
                <a:solidFill>
                  <a:srgbClr val="FF0000"/>
                </a:solidFill>
                <a:sym typeface="Symbol" pitchFamily="18" charset="2"/>
              </a:rPr>
              <a:t>fm</a:t>
            </a:r>
            <a:r>
              <a:rPr lang="en-US" sz="2000" dirty="0">
                <a:solidFill>
                  <a:srgbClr val="FF0000"/>
                </a:solidFill>
                <a:sym typeface="Symbol" pitchFamily="18" charset="2"/>
              </a:rPr>
              <a:t>?</a:t>
            </a:r>
          </a:p>
        </p:txBody>
      </p:sp>
      <p:sp>
        <p:nvSpPr>
          <p:cNvPr id="20488" name="Text Box 8"/>
          <p:cNvSpPr txBox="1">
            <a:spLocks noChangeArrowheads="1"/>
          </p:cNvSpPr>
          <p:nvPr/>
        </p:nvSpPr>
        <p:spPr bwMode="auto">
          <a:xfrm>
            <a:off x="609600" y="6019800"/>
            <a:ext cx="4038600" cy="685800"/>
          </a:xfrm>
          <a:prstGeom prst="rect">
            <a:avLst/>
          </a:prstGeom>
          <a:noFill/>
          <a:ln w="12700" algn="ctr">
            <a:noFill/>
            <a:miter lim="800000"/>
            <a:headEnd/>
            <a:tailEnd/>
          </a:ln>
        </p:spPr>
        <p:txBody>
          <a:bodyPr lIns="90487" tIns="44450" rIns="90487" bIns="44450"/>
          <a:lstStyle/>
          <a:p>
            <a:pPr marL="193675" indent="-193675" eaLnBrk="0" hangingPunct="0">
              <a:spcBef>
                <a:spcPct val="20000"/>
              </a:spcBef>
              <a:buClr>
                <a:schemeClr val="hlink"/>
              </a:buClr>
            </a:pPr>
            <a:r>
              <a:rPr lang="en-US" sz="2000">
                <a:latin typeface="Arial" pitchFamily="34" charset="0"/>
              </a:rPr>
              <a:t> </a:t>
            </a:r>
            <a:r>
              <a:rPr lang="en-US" sz="2000"/>
              <a:t>Scaling behavior (d</a:t>
            </a:r>
            <a:r>
              <a:rPr lang="en-US" sz="2000">
                <a:sym typeface="Symbol" pitchFamily="18" charset="2"/>
              </a:rPr>
              <a:t>/dt  s</a:t>
            </a:r>
            <a:r>
              <a:rPr lang="en-US" sz="2000" baseline="30000">
                <a:sym typeface="Symbol" pitchFamily="18" charset="2"/>
              </a:rPr>
              <a:t>-11</a:t>
            </a:r>
            <a:r>
              <a:rPr lang="en-US" sz="2000">
                <a:sym typeface="Symbol" pitchFamily="18" charset="2"/>
              </a:rPr>
              <a:t>)  for P</a:t>
            </a:r>
            <a:r>
              <a:rPr lang="en-US" sz="2000" baseline="-25000">
                <a:sym typeface="Symbol" pitchFamily="18" charset="2"/>
              </a:rPr>
              <a:t>T</a:t>
            </a:r>
            <a:r>
              <a:rPr lang="en-US" sz="2000">
                <a:sym typeface="Symbol" pitchFamily="18" charset="2"/>
              </a:rPr>
              <a:t> &gt; 1.2 GeV/c  (see  </a:t>
            </a:r>
            <a:r>
              <a:rPr lang="en-US" sz="2000">
                <a:solidFill>
                  <a:srgbClr val="1658FC"/>
                </a:solidFill>
                <a:sym typeface="Symbol" pitchFamily="18" charset="2"/>
              </a:rPr>
              <a:t> </a:t>
            </a:r>
            <a:r>
              <a:rPr lang="en-US" sz="2000">
                <a:sym typeface="Symbol" pitchFamily="18" charset="2"/>
              </a:rPr>
              <a:t>)</a:t>
            </a:r>
            <a:endParaRPr lang="en-US" sz="2000">
              <a:solidFill>
                <a:schemeClr val="hlink"/>
              </a:solidFill>
              <a:sym typeface="Symbol" pitchFamily="18" charset="2"/>
            </a:endParaRPr>
          </a:p>
        </p:txBody>
      </p:sp>
      <p:sp>
        <p:nvSpPr>
          <p:cNvPr id="20489" name="Line 9"/>
          <p:cNvSpPr>
            <a:spLocks noChangeShapeType="1"/>
          </p:cNvSpPr>
          <p:nvPr/>
        </p:nvSpPr>
        <p:spPr bwMode="auto">
          <a:xfrm flipV="1">
            <a:off x="3810000" y="6324600"/>
            <a:ext cx="0" cy="304800"/>
          </a:xfrm>
          <a:prstGeom prst="line">
            <a:avLst/>
          </a:prstGeom>
          <a:noFill/>
          <a:ln w="57150">
            <a:solidFill>
              <a:srgbClr val="4619ED"/>
            </a:solidFill>
            <a:round/>
            <a:headEnd/>
            <a:tailEnd type="triangle" w="med" len="med"/>
          </a:ln>
        </p:spPr>
        <p:txBody>
          <a:bodyPr/>
          <a:lstStyle/>
          <a:p>
            <a:endParaRPr lang="en-US"/>
          </a:p>
        </p:txBody>
      </p:sp>
      <p:pic>
        <p:nvPicPr>
          <p:cNvPr id="37898" name="Picture 10" descr="version3"/>
          <p:cNvPicPr>
            <a:picLocks noChangeAspect="1" noChangeArrowheads="1"/>
          </p:cNvPicPr>
          <p:nvPr/>
        </p:nvPicPr>
        <p:blipFill>
          <a:blip r:embed="rId3" cstate="print"/>
          <a:srcRect/>
          <a:stretch>
            <a:fillRect/>
          </a:stretch>
        </p:blipFill>
        <p:spPr bwMode="auto">
          <a:xfrm>
            <a:off x="6781800" y="962025"/>
            <a:ext cx="1298575" cy="714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p:bldP spid="2048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533400" y="76200"/>
            <a:ext cx="8188325" cy="641350"/>
          </a:xfrm>
          <a:prstGeom prst="rect">
            <a:avLst/>
          </a:prstGeom>
          <a:noFill/>
          <a:ln w="9525">
            <a:noFill/>
            <a:miter lim="800000"/>
            <a:headEnd/>
            <a:tailEnd/>
          </a:ln>
        </p:spPr>
        <p:txBody>
          <a:bodyPr wrap="none">
            <a:spAutoFit/>
          </a:bodyPr>
          <a:lstStyle/>
          <a:p>
            <a:r>
              <a:rPr lang="en-US" sz="3600" b="1">
                <a:solidFill>
                  <a:srgbClr val="FA3904"/>
                </a:solidFill>
              </a:rPr>
              <a:t>CEBAF’s Original Mission Statement</a:t>
            </a:r>
          </a:p>
        </p:txBody>
      </p:sp>
      <p:sp>
        <p:nvSpPr>
          <p:cNvPr id="133123" name="Text Box 3"/>
          <p:cNvSpPr txBox="1">
            <a:spLocks noChangeArrowheads="1"/>
          </p:cNvSpPr>
          <p:nvPr/>
        </p:nvSpPr>
        <p:spPr bwMode="auto">
          <a:xfrm>
            <a:off x="228600" y="955675"/>
            <a:ext cx="8855075" cy="5570538"/>
          </a:xfrm>
          <a:prstGeom prst="rect">
            <a:avLst/>
          </a:prstGeom>
          <a:noFill/>
          <a:ln w="9525">
            <a:noFill/>
            <a:miter lim="800000"/>
            <a:headEnd/>
            <a:tailEnd/>
          </a:ln>
          <a:effectLst/>
        </p:spPr>
        <p:txBody>
          <a:bodyPr>
            <a:spAutoFit/>
          </a:bodyPr>
          <a:lstStyle/>
          <a:p>
            <a:pPr marL="342900" indent="-342900">
              <a:defRPr/>
            </a:pPr>
            <a:r>
              <a:rPr lang="en-US" altLang="ja-JP" sz="1800" i="1" dirty="0">
                <a:solidFill>
                  <a:schemeClr val="bg2"/>
                </a:solidFill>
                <a:ea typeface="ＭＳ Ｐゴシック" pitchFamily="50" charset="-128"/>
              </a:rPr>
              <a:t>Key Mission and Principal Focus (1987):</a:t>
            </a:r>
          </a:p>
          <a:p>
            <a:pPr marL="342900" indent="-342900">
              <a:defRPr/>
            </a:pPr>
            <a:r>
              <a:rPr lang="en-US" altLang="ja-JP" b="1" dirty="0">
                <a:solidFill>
                  <a:schemeClr val="bg2"/>
                </a:solidFill>
                <a:ea typeface="ＭＳ Ｐゴシック" pitchFamily="50" charset="-128"/>
              </a:rPr>
              <a:t>   The study of the largely unexplored transition between the nucleon-meson and the quark-gluon descriptions of nuclear matter.</a:t>
            </a:r>
            <a:endParaRPr lang="en-US" altLang="ja-JP" sz="2000" b="1" dirty="0">
              <a:solidFill>
                <a:schemeClr val="bg2"/>
              </a:solidFill>
              <a:ea typeface="ＭＳ Ｐゴシック" pitchFamily="50" charset="-128"/>
            </a:endParaRPr>
          </a:p>
          <a:p>
            <a:pPr marL="342900" indent="-342900">
              <a:defRPr/>
            </a:pPr>
            <a:r>
              <a:rPr lang="en-US" altLang="ja-JP" sz="2000" b="1" dirty="0">
                <a:ea typeface="ＭＳ Ｐゴシック" pitchFamily="50" charset="-128"/>
              </a:rPr>
              <a:t>				</a:t>
            </a:r>
            <a:r>
              <a:rPr lang="en-US" altLang="ja-JP" sz="2000" i="1" dirty="0">
                <a:solidFill>
                  <a:schemeClr val="hlink"/>
                </a:solidFill>
                <a:ea typeface="ＭＳ Ｐゴシック" pitchFamily="50" charset="-128"/>
              </a:rPr>
              <a:t>The Role of Quarks in Nuclear Physics</a:t>
            </a:r>
            <a:endParaRPr lang="en-US" altLang="ja-JP" b="1" dirty="0">
              <a:solidFill>
                <a:schemeClr val="hlink"/>
              </a:solidFill>
              <a:ea typeface="ＭＳ Ｐゴシック" pitchFamily="50" charset="-128"/>
            </a:endParaRPr>
          </a:p>
          <a:p>
            <a:pPr marL="342900" indent="-342900">
              <a:defRPr/>
            </a:pPr>
            <a:endParaRPr lang="en-US" altLang="ja-JP" b="1" dirty="0">
              <a:ea typeface="ＭＳ Ｐゴシック" pitchFamily="50" charset="-128"/>
            </a:endParaRPr>
          </a:p>
          <a:p>
            <a:pPr marL="342900" indent="-342900">
              <a:defRPr/>
            </a:pPr>
            <a:r>
              <a:rPr lang="en-US" altLang="ja-JP" sz="1800" i="1" dirty="0">
                <a:ea typeface="ＭＳ Ｐゴシック" pitchFamily="50" charset="-128"/>
              </a:rPr>
              <a:t>Related Areas of Study:</a:t>
            </a:r>
          </a:p>
          <a:p>
            <a:pPr marL="342900" indent="-342900">
              <a:buFontTx/>
              <a:buChar char="•"/>
              <a:defRPr/>
            </a:pPr>
            <a:r>
              <a:rPr lang="en-US" altLang="ja-JP" sz="1800" b="1" dirty="0">
                <a:ea typeface="ＭＳ Ｐゴシック" pitchFamily="50" charset="-128"/>
              </a:rPr>
              <a:t>Do individual nucleons change their size, shape, and quark structure in the nuclear medium?</a:t>
            </a:r>
            <a:endParaRPr lang="en-US" altLang="ja-JP" sz="1800" dirty="0">
              <a:ea typeface="ＭＳ Ｐゴシック" pitchFamily="50" charset="-128"/>
            </a:endParaRPr>
          </a:p>
          <a:p>
            <a:pPr marL="342900" indent="-342900">
              <a:defRPr/>
            </a:pPr>
            <a:endParaRPr lang="en-US" altLang="ja-JP" sz="1800" dirty="0">
              <a:solidFill>
                <a:schemeClr val="bg1">
                  <a:lumMod val="50000"/>
                </a:schemeClr>
              </a:solidFill>
              <a:ea typeface="ＭＳ Ｐゴシック" pitchFamily="50" charset="-128"/>
            </a:endParaRPr>
          </a:p>
          <a:p>
            <a:pPr marL="342900" indent="-342900">
              <a:buFontTx/>
              <a:buChar char="•"/>
              <a:defRPr/>
            </a:pPr>
            <a:r>
              <a:rPr lang="en-US" altLang="ja-JP" sz="1800" b="1" dirty="0">
                <a:solidFill>
                  <a:schemeClr val="bg1">
                    <a:lumMod val="50000"/>
                  </a:schemeClr>
                </a:solidFill>
                <a:ea typeface="ＭＳ Ｐゴシック" pitchFamily="50" charset="-128"/>
              </a:rPr>
              <a:t>How do nucleons cluster in the nuclear medium?</a:t>
            </a:r>
          </a:p>
          <a:p>
            <a:pPr marL="342900" indent="-342900">
              <a:defRPr/>
            </a:pPr>
            <a:r>
              <a:rPr lang="en-US" altLang="ja-JP" sz="1800" dirty="0">
                <a:ea typeface="ＭＳ Ｐゴシック" pitchFamily="50" charset="-128"/>
              </a:rPr>
              <a:t>				</a:t>
            </a:r>
            <a:r>
              <a:rPr lang="en-US" altLang="ja-JP" sz="1600" i="1" dirty="0">
                <a:solidFill>
                  <a:schemeClr val="accent2"/>
                </a:solidFill>
                <a:ea typeface="ＭＳ Ｐゴシック" pitchFamily="50" charset="-128"/>
              </a:rPr>
              <a:t>Pushing the Limits of the Standard Model of Nuclear Physics</a:t>
            </a:r>
            <a:endParaRPr lang="en-US" altLang="ja-JP" sz="1600" dirty="0">
              <a:solidFill>
                <a:schemeClr val="accent2"/>
              </a:solidFill>
              <a:ea typeface="ＭＳ Ｐゴシック" pitchFamily="50" charset="-128"/>
            </a:endParaRPr>
          </a:p>
          <a:p>
            <a:pPr marL="342900" indent="-342900">
              <a:defRPr/>
            </a:pPr>
            <a:endParaRPr lang="en-US" altLang="ja-JP" sz="1800" dirty="0">
              <a:solidFill>
                <a:schemeClr val="accent2"/>
              </a:solidFill>
              <a:ea typeface="ＭＳ Ｐゴシック" pitchFamily="50" charset="-128"/>
            </a:endParaRPr>
          </a:p>
          <a:p>
            <a:pPr marL="342900" indent="-342900">
              <a:buFontTx/>
              <a:buChar char="•"/>
              <a:defRPr/>
            </a:pPr>
            <a:r>
              <a:rPr lang="en-US" altLang="ja-JP" sz="1800" b="1" dirty="0">
                <a:solidFill>
                  <a:schemeClr val="bg2"/>
                </a:solidFill>
                <a:ea typeface="ＭＳ Ｐゴシック" pitchFamily="50" charset="-128"/>
              </a:rPr>
              <a:t>What are the properties of the force which binds quarks into nucleons and nuclei at distances where this force is strong and the quark confinement mechanism is important?</a:t>
            </a:r>
          </a:p>
          <a:p>
            <a:pPr marL="342900" indent="-342900">
              <a:defRPr/>
            </a:pPr>
            <a:r>
              <a:rPr lang="en-US" altLang="ja-JP" sz="1800" dirty="0">
                <a:ea typeface="ＭＳ Ｐゴシック" pitchFamily="50" charset="-128"/>
              </a:rPr>
              <a:t>				</a:t>
            </a:r>
            <a:r>
              <a:rPr lang="en-US" altLang="ja-JP" sz="2000" i="1" dirty="0">
                <a:solidFill>
                  <a:schemeClr val="hlink"/>
                </a:solidFill>
                <a:ea typeface="ＭＳ Ｐゴシック" pitchFamily="50" charset="-128"/>
              </a:rPr>
              <a:t>Charge and Magnetization in Nucleons and </a:t>
            </a:r>
            <a:r>
              <a:rPr lang="en-US" altLang="ja-JP" sz="2000" i="1" dirty="0" err="1">
                <a:solidFill>
                  <a:schemeClr val="hlink"/>
                </a:solidFill>
                <a:ea typeface="ＭＳ Ｐゴシック" pitchFamily="50" charset="-128"/>
              </a:rPr>
              <a:t>Pions</a:t>
            </a:r>
            <a:endParaRPr lang="en-US" altLang="ja-JP" sz="2000" i="1" dirty="0">
              <a:solidFill>
                <a:schemeClr val="hlink"/>
              </a:solidFill>
              <a:ea typeface="ＭＳ Ｐゴシック" pitchFamily="50" charset="-128"/>
            </a:endParaRPr>
          </a:p>
          <a:p>
            <a:pPr marL="342900" indent="-342900">
              <a:defRPr/>
            </a:pPr>
            <a:r>
              <a:rPr lang="en-US" altLang="ja-JP" sz="2000" i="1" dirty="0">
                <a:solidFill>
                  <a:schemeClr val="hlink"/>
                </a:solidFill>
                <a:ea typeface="ＭＳ Ｐゴシック" pitchFamily="50" charset="-128"/>
              </a:rPr>
              <a:t>				The Onset of the Parton Model</a:t>
            </a:r>
            <a:r>
              <a:rPr lang="en-US" altLang="ja-JP" sz="2000" dirty="0">
                <a:ea typeface="ＭＳ Ｐゴシック" pitchFamily="50" charset="-128"/>
              </a:rPr>
              <a:t> </a:t>
            </a:r>
            <a:endParaRPr lang="en-US"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body" idx="1"/>
          </p:nvPr>
        </p:nvSpPr>
        <p:spPr>
          <a:xfrm>
            <a:off x="314325" y="838200"/>
            <a:ext cx="8372475" cy="4953000"/>
          </a:xfrm>
        </p:spPr>
        <p:txBody>
          <a:bodyPr/>
          <a:lstStyle/>
          <a:p>
            <a:r>
              <a:rPr lang="en-US" sz="2000" dirty="0">
                <a:latin typeface="Comic Sans MS" pitchFamily="66" charset="0"/>
              </a:rPr>
              <a:t>Observation that structure functions are altered in nuclei </a:t>
            </a:r>
            <a:r>
              <a:rPr lang="en-US" sz="2000" dirty="0">
                <a:solidFill>
                  <a:srgbClr val="FF0000"/>
                </a:solidFill>
                <a:latin typeface="Comic Sans MS" pitchFamily="66" charset="0"/>
              </a:rPr>
              <a:t>stunned </a:t>
            </a:r>
            <a:r>
              <a:rPr lang="en-US" sz="2000" dirty="0">
                <a:latin typeface="Comic Sans MS" pitchFamily="66" charset="0"/>
              </a:rPr>
              <a:t>much of the HEP community 3 decades ago</a:t>
            </a:r>
          </a:p>
          <a:p>
            <a:r>
              <a:rPr lang="en-US" sz="2000" dirty="0">
                <a:latin typeface="Comic Sans MS" pitchFamily="66" charset="0"/>
              </a:rPr>
              <a:t>~</a:t>
            </a:r>
            <a:r>
              <a:rPr lang="en-US" sz="2000" dirty="0">
                <a:solidFill>
                  <a:srgbClr val="0000FF"/>
                </a:solidFill>
                <a:latin typeface="Comic Sans MS" pitchFamily="66" charset="0"/>
              </a:rPr>
              <a:t>1000 papers on the topic</a:t>
            </a:r>
            <a:r>
              <a:rPr lang="en-US" sz="2000" dirty="0">
                <a:latin typeface="Comic Sans MS" pitchFamily="66" charset="0"/>
              </a:rPr>
              <a:t>; the best models explain the curve by change of nucleon structure, BUT more data are needed to </a:t>
            </a:r>
            <a:r>
              <a:rPr lang="en-US" sz="2000" i="1" dirty="0">
                <a:latin typeface="Comic Sans MS" pitchFamily="66" charset="0"/>
              </a:rPr>
              <a:t>uniquely</a:t>
            </a:r>
            <a:r>
              <a:rPr lang="en-US" sz="2000" dirty="0">
                <a:latin typeface="Comic Sans MS" pitchFamily="66" charset="0"/>
              </a:rPr>
              <a:t> identify the origin</a:t>
            </a:r>
          </a:p>
          <a:p>
            <a:pPr algn="ctr">
              <a:buFont typeface="Wingdings" pitchFamily="2" charset="2"/>
              <a:buNone/>
            </a:pPr>
            <a:r>
              <a:rPr lang="en-US" sz="2000" i="1" dirty="0">
                <a:latin typeface="Comic Sans MS" pitchFamily="66" charset="0"/>
              </a:rPr>
              <a:t>What is it that </a:t>
            </a:r>
            <a:r>
              <a:rPr lang="en-US" sz="2000" i="1" dirty="0">
                <a:solidFill>
                  <a:srgbClr val="FF0000"/>
                </a:solidFill>
                <a:latin typeface="Comic Sans MS" pitchFamily="66" charset="0"/>
              </a:rPr>
              <a:t>alters the quark momentum</a:t>
            </a:r>
            <a:r>
              <a:rPr lang="en-US" sz="2000" i="1" dirty="0">
                <a:latin typeface="Comic Sans MS" pitchFamily="66" charset="0"/>
              </a:rPr>
              <a:t> in the nucleus? </a:t>
            </a:r>
          </a:p>
        </p:txBody>
      </p:sp>
      <p:sp>
        <p:nvSpPr>
          <p:cNvPr id="5124" name="Rectangle 3"/>
          <p:cNvSpPr>
            <a:spLocks noGrp="1" noChangeArrowheads="1"/>
          </p:cNvSpPr>
          <p:nvPr>
            <p:ph type="title"/>
          </p:nvPr>
        </p:nvSpPr>
        <p:spPr>
          <a:xfrm>
            <a:off x="0" y="-76200"/>
            <a:ext cx="9144000" cy="838200"/>
          </a:xfrm>
        </p:spPr>
        <p:txBody>
          <a:bodyPr/>
          <a:lstStyle/>
          <a:p>
            <a:r>
              <a:rPr lang="en-US" sz="3200" b="1">
                <a:solidFill>
                  <a:srgbClr val="FF0000"/>
                </a:solidFill>
                <a:latin typeface="Comic Sans MS" pitchFamily="66" charset="0"/>
              </a:rPr>
              <a:t>Quarks in Nuclei - History: the EMC Effect</a:t>
            </a:r>
          </a:p>
        </p:txBody>
      </p:sp>
      <p:sp>
        <p:nvSpPr>
          <p:cNvPr id="5125" name="Rectangle 4"/>
          <p:cNvSpPr>
            <a:spLocks noChangeArrowheads="1"/>
          </p:cNvSpPr>
          <p:nvPr/>
        </p:nvSpPr>
        <p:spPr bwMode="auto">
          <a:xfrm>
            <a:off x="6805613" y="3482975"/>
            <a:ext cx="2338387" cy="1344613"/>
          </a:xfrm>
          <a:prstGeom prst="rect">
            <a:avLst/>
          </a:prstGeom>
          <a:noFill/>
          <a:ln w="9525">
            <a:noFill/>
            <a:miter lim="800000"/>
            <a:headEnd/>
            <a:tailEnd/>
          </a:ln>
        </p:spPr>
        <p:txBody>
          <a:bodyPr>
            <a:spAutoFit/>
          </a:bodyPr>
          <a:lstStyle/>
          <a:p>
            <a:r>
              <a:rPr lang="en-US" sz="1800"/>
              <a:t>J. </a:t>
            </a:r>
            <a:r>
              <a:rPr lang="en-US" sz="1600"/>
              <a:t>Ashman </a:t>
            </a:r>
            <a:r>
              <a:rPr lang="en-US" sz="1600" i="1"/>
              <a:t>et al</a:t>
            </a:r>
            <a:r>
              <a:rPr lang="en-US" sz="1600"/>
              <a:t>., Z. Phys. </a:t>
            </a:r>
            <a:r>
              <a:rPr lang="en-US" sz="1600" b="1"/>
              <a:t>C57</a:t>
            </a:r>
            <a:r>
              <a:rPr lang="en-US" sz="1600"/>
              <a:t>, 211 (1993)</a:t>
            </a:r>
          </a:p>
          <a:p>
            <a:endParaRPr lang="en-US" sz="1600"/>
          </a:p>
          <a:p>
            <a:r>
              <a:rPr lang="en-US" sz="1600"/>
              <a:t>J. Gomez </a:t>
            </a:r>
            <a:r>
              <a:rPr lang="en-US" sz="1600" i="1"/>
              <a:t>et al</a:t>
            </a:r>
            <a:r>
              <a:rPr lang="en-US" sz="1600"/>
              <a:t>., Phys. Rev. </a:t>
            </a:r>
            <a:r>
              <a:rPr lang="en-US" sz="1600" b="1"/>
              <a:t>D49</a:t>
            </a:r>
            <a:r>
              <a:rPr lang="en-US" sz="1600"/>
              <a:t>, 4348 (1994)</a:t>
            </a:r>
          </a:p>
        </p:txBody>
      </p:sp>
      <p:grpSp>
        <p:nvGrpSpPr>
          <p:cNvPr id="5126" name="Group 5"/>
          <p:cNvGrpSpPr>
            <a:grpSpLocks/>
          </p:cNvGrpSpPr>
          <p:nvPr/>
        </p:nvGrpSpPr>
        <p:grpSpPr bwMode="auto">
          <a:xfrm>
            <a:off x="1117600" y="2971800"/>
            <a:ext cx="5719763" cy="3924300"/>
            <a:chOff x="704" y="1984"/>
            <a:chExt cx="3603" cy="2472"/>
          </a:xfrm>
        </p:grpSpPr>
        <p:grpSp>
          <p:nvGrpSpPr>
            <p:cNvPr id="5127" name="Group 6"/>
            <p:cNvGrpSpPr>
              <a:grpSpLocks/>
            </p:cNvGrpSpPr>
            <p:nvPr/>
          </p:nvGrpSpPr>
          <p:grpSpPr bwMode="auto">
            <a:xfrm>
              <a:off x="704" y="1984"/>
              <a:ext cx="3603" cy="2472"/>
              <a:chOff x="704" y="1984"/>
              <a:chExt cx="3603" cy="2472"/>
            </a:xfrm>
          </p:grpSpPr>
          <p:grpSp>
            <p:nvGrpSpPr>
              <p:cNvPr id="5129" name="Group 7"/>
              <p:cNvGrpSpPr>
                <a:grpSpLocks/>
              </p:cNvGrpSpPr>
              <p:nvPr/>
            </p:nvGrpSpPr>
            <p:grpSpPr bwMode="auto">
              <a:xfrm>
                <a:off x="704" y="1984"/>
                <a:ext cx="3603" cy="2432"/>
                <a:chOff x="704" y="1888"/>
                <a:chExt cx="3603" cy="2432"/>
              </a:xfrm>
            </p:grpSpPr>
            <p:pic>
              <p:nvPicPr>
                <p:cNvPr id="5131" name="Picture 8" descr="emc_new_talk_new"/>
                <p:cNvPicPr>
                  <a:picLocks noChangeAspect="1" noChangeArrowheads="1"/>
                </p:cNvPicPr>
                <p:nvPr/>
              </p:nvPicPr>
              <p:blipFill>
                <a:blip r:embed="rId4" cstate="print"/>
                <a:srcRect/>
                <a:stretch>
                  <a:fillRect/>
                </a:stretch>
              </p:blipFill>
              <p:spPr bwMode="auto">
                <a:xfrm>
                  <a:off x="816" y="1888"/>
                  <a:ext cx="3491" cy="2432"/>
                </a:xfrm>
                <a:prstGeom prst="rect">
                  <a:avLst/>
                </a:prstGeom>
                <a:noFill/>
                <a:ln w="9525">
                  <a:noFill/>
                  <a:miter lim="800000"/>
                  <a:headEnd/>
                  <a:tailEnd/>
                </a:ln>
              </p:spPr>
            </p:pic>
            <p:sp>
              <p:nvSpPr>
                <p:cNvPr id="5132" name="Rectangle 9"/>
                <p:cNvSpPr>
                  <a:spLocks noChangeArrowheads="1"/>
                </p:cNvSpPr>
                <p:nvPr/>
              </p:nvSpPr>
              <p:spPr bwMode="auto">
                <a:xfrm>
                  <a:off x="704" y="2328"/>
                  <a:ext cx="360" cy="1032"/>
                </a:xfrm>
                <a:prstGeom prst="rect">
                  <a:avLst/>
                </a:prstGeom>
                <a:solidFill>
                  <a:schemeClr val="bg1"/>
                </a:solidFill>
                <a:ln w="9525">
                  <a:noFill/>
                  <a:miter lim="800000"/>
                  <a:headEnd/>
                  <a:tailEnd/>
                </a:ln>
              </p:spPr>
              <p:txBody>
                <a:bodyPr wrap="none" anchor="ctr"/>
                <a:lstStyle/>
                <a:p>
                  <a:endParaRPr lang="en-US"/>
                </a:p>
              </p:txBody>
            </p:sp>
          </p:grpSp>
          <p:sp>
            <p:nvSpPr>
              <p:cNvPr id="5130" name="Rectangle 10"/>
              <p:cNvSpPr>
                <a:spLocks noChangeArrowheads="1"/>
              </p:cNvSpPr>
              <p:nvPr/>
            </p:nvSpPr>
            <p:spPr bwMode="auto">
              <a:xfrm>
                <a:off x="2536" y="4200"/>
                <a:ext cx="456" cy="256"/>
              </a:xfrm>
              <a:prstGeom prst="rect">
                <a:avLst/>
              </a:prstGeom>
              <a:solidFill>
                <a:schemeClr val="bg1"/>
              </a:solidFill>
              <a:ln w="9525" algn="ctr">
                <a:noFill/>
                <a:miter lim="800000"/>
                <a:headEnd/>
                <a:tailEnd/>
              </a:ln>
            </p:spPr>
            <p:txBody>
              <a:bodyPr wrap="none" anchor="ctr"/>
              <a:lstStyle/>
              <a:p>
                <a:endParaRPr lang="en-US"/>
              </a:p>
            </p:txBody>
          </p:sp>
        </p:grpSp>
        <p:sp>
          <p:nvSpPr>
            <p:cNvPr id="5128" name="Text Box 11"/>
            <p:cNvSpPr txBox="1">
              <a:spLocks noChangeArrowheads="1"/>
            </p:cNvSpPr>
            <p:nvPr/>
          </p:nvSpPr>
          <p:spPr bwMode="auto">
            <a:xfrm>
              <a:off x="2718" y="4089"/>
              <a:ext cx="202" cy="233"/>
            </a:xfrm>
            <a:prstGeom prst="rect">
              <a:avLst/>
            </a:prstGeom>
            <a:noFill/>
            <a:ln w="9525" algn="ctr">
              <a:noFill/>
              <a:miter lim="800000"/>
              <a:headEnd/>
              <a:tailEnd/>
            </a:ln>
          </p:spPr>
          <p:txBody>
            <a:bodyPr wrap="none">
              <a:spAutoFit/>
            </a:bodyPr>
            <a:lstStyle/>
            <a:p>
              <a:pPr algn="ctr"/>
              <a:r>
                <a:rPr lang="en-US" sz="1800" b="1"/>
                <a:t>x</a:t>
              </a:r>
            </a:p>
          </p:txBody>
        </p:sp>
      </p:grpSp>
      <p:graphicFrame>
        <p:nvGraphicFramePr>
          <p:cNvPr id="5122" name="Object 2"/>
          <p:cNvGraphicFramePr>
            <a:graphicFrameLocks noChangeAspect="1"/>
          </p:cNvGraphicFramePr>
          <p:nvPr/>
        </p:nvGraphicFramePr>
        <p:xfrm>
          <a:off x="1003300" y="3797300"/>
          <a:ext cx="673100" cy="1101725"/>
        </p:xfrm>
        <a:graphic>
          <a:graphicData uri="http://schemas.openxmlformats.org/presentationml/2006/ole">
            <mc:AlternateContent xmlns:mc="http://schemas.openxmlformats.org/markup-compatibility/2006">
              <mc:Choice xmlns:v="urn:schemas-microsoft-com:vml" Requires="v">
                <p:oleObj spid="_x0000_s5174" name="Equation" r:id="rId5" imgW="279360" imgH="457200" progId="Equation.3">
                  <p:embed/>
                </p:oleObj>
              </mc:Choice>
              <mc:Fallback>
                <p:oleObj name="Equation" r:id="rId5" imgW="279360" imgH="4572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00" y="3797300"/>
                        <a:ext cx="673100" cy="1101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0"/>
            <a:ext cx="8229600" cy="838200"/>
          </a:xfrm>
        </p:spPr>
        <p:txBody>
          <a:bodyPr/>
          <a:lstStyle/>
          <a:p>
            <a:r>
              <a:rPr lang="en-US" sz="3600" b="1">
                <a:solidFill>
                  <a:srgbClr val="FF0000"/>
                </a:solidFill>
                <a:latin typeface="Comic Sans MS" pitchFamily="66" charset="0"/>
                <a:ea typeface="ＭＳ Ｐゴシック" pitchFamily="34" charset="-128"/>
              </a:rPr>
              <a:t>EMC Effect in very light nuclei</a:t>
            </a:r>
          </a:p>
        </p:txBody>
      </p:sp>
      <p:pic>
        <p:nvPicPr>
          <p:cNvPr id="40963" name="Picture 3" descr="PRL_slopes.gif"/>
          <p:cNvPicPr>
            <a:picLocks noChangeAspect="1"/>
          </p:cNvPicPr>
          <p:nvPr/>
        </p:nvPicPr>
        <p:blipFill>
          <a:blip r:embed="rId2" cstate="print"/>
          <a:srcRect/>
          <a:stretch>
            <a:fillRect/>
          </a:stretch>
        </p:blipFill>
        <p:spPr bwMode="auto">
          <a:xfrm>
            <a:off x="3581400" y="838200"/>
            <a:ext cx="5029200" cy="3189288"/>
          </a:xfrm>
          <a:prstGeom prst="rect">
            <a:avLst/>
          </a:prstGeom>
          <a:noFill/>
          <a:ln w="9525">
            <a:noFill/>
            <a:miter lim="800000"/>
            <a:headEnd/>
            <a:tailEnd/>
          </a:ln>
        </p:spPr>
      </p:pic>
      <p:sp>
        <p:nvSpPr>
          <p:cNvPr id="40964" name="TextBox 4"/>
          <p:cNvSpPr txBox="1">
            <a:spLocks noChangeArrowheads="1"/>
          </p:cNvSpPr>
          <p:nvPr/>
        </p:nvSpPr>
        <p:spPr bwMode="auto">
          <a:xfrm>
            <a:off x="2590800" y="4267200"/>
            <a:ext cx="6324600" cy="1938338"/>
          </a:xfrm>
          <a:prstGeom prst="rect">
            <a:avLst/>
          </a:prstGeom>
          <a:noFill/>
          <a:ln w="15875">
            <a:solidFill>
              <a:schemeClr val="tx1"/>
            </a:solidFill>
            <a:miter lim="800000"/>
            <a:headEnd/>
            <a:tailEnd/>
          </a:ln>
        </p:spPr>
        <p:txBody>
          <a:bodyPr>
            <a:spAutoFit/>
          </a:bodyPr>
          <a:lstStyle/>
          <a:p>
            <a:r>
              <a:rPr lang="en-US" sz="2000" i="1"/>
              <a:t>dR/dx</a:t>
            </a:r>
            <a:r>
              <a:rPr lang="en-US" sz="2000"/>
              <a:t> = slope of line fit to </a:t>
            </a:r>
            <a:r>
              <a:rPr lang="en-US" sz="2000" i="1"/>
              <a:t>A/D</a:t>
            </a:r>
            <a:r>
              <a:rPr lang="en-US" sz="2000"/>
              <a:t> ratio over region 			</a:t>
            </a:r>
            <a:r>
              <a:rPr lang="en-US" sz="2000" i="1"/>
              <a:t>x=0.3</a:t>
            </a:r>
            <a:r>
              <a:rPr lang="en-US" sz="2000"/>
              <a:t> to </a:t>
            </a:r>
            <a:r>
              <a:rPr lang="en-US" sz="2000" i="1"/>
              <a:t>0.7</a:t>
            </a:r>
          </a:p>
          <a:p>
            <a:endParaRPr lang="en-US" sz="2000" i="1"/>
          </a:p>
          <a:p>
            <a:r>
              <a:rPr lang="en-US" sz="2000"/>
              <a:t>Nuclear density extracted from </a:t>
            </a:r>
            <a:r>
              <a:rPr lang="en-US" sz="2000" i="1"/>
              <a:t>ab initio </a:t>
            </a:r>
            <a:r>
              <a:rPr lang="en-US" sz="2000"/>
              <a:t>GFMC calculation – scaled by </a:t>
            </a:r>
            <a:r>
              <a:rPr lang="en-US" sz="2000" i="1"/>
              <a:t>(A-1)/A </a:t>
            </a:r>
            <a:r>
              <a:rPr lang="en-US" sz="2000"/>
              <a:t>to remove contribution to density from “struck” nucleon</a:t>
            </a:r>
          </a:p>
        </p:txBody>
      </p:sp>
      <p:sp>
        <p:nvSpPr>
          <p:cNvPr id="40965" name="TextBox 5"/>
          <p:cNvSpPr txBox="1">
            <a:spLocks noChangeArrowheads="1"/>
          </p:cNvSpPr>
          <p:nvPr/>
        </p:nvSpPr>
        <p:spPr bwMode="auto">
          <a:xfrm>
            <a:off x="228600" y="838200"/>
            <a:ext cx="3276600" cy="1581150"/>
          </a:xfrm>
          <a:prstGeom prst="rect">
            <a:avLst/>
          </a:prstGeom>
          <a:noFill/>
          <a:ln w="9525">
            <a:noFill/>
            <a:miter lim="800000"/>
            <a:headEnd/>
            <a:tailEnd/>
          </a:ln>
        </p:spPr>
        <p:txBody>
          <a:bodyPr>
            <a:spAutoFit/>
          </a:bodyPr>
          <a:lstStyle/>
          <a:p>
            <a:r>
              <a:rPr lang="en-US" sz="2000"/>
              <a:t>EMC effect scales with average nuclear density if we ignore Be</a:t>
            </a:r>
          </a:p>
          <a:p>
            <a:endParaRPr lang="en-US" sz="2000"/>
          </a:p>
        </p:txBody>
      </p:sp>
      <p:sp>
        <p:nvSpPr>
          <p:cNvPr id="40966" name="TextBox 6"/>
          <p:cNvSpPr txBox="1">
            <a:spLocks noChangeArrowheads="1"/>
          </p:cNvSpPr>
          <p:nvPr/>
        </p:nvSpPr>
        <p:spPr bwMode="auto">
          <a:xfrm>
            <a:off x="228600" y="1905000"/>
            <a:ext cx="3276600" cy="2692400"/>
          </a:xfrm>
          <a:prstGeom prst="rect">
            <a:avLst/>
          </a:prstGeom>
          <a:noFill/>
          <a:ln w="9525">
            <a:noFill/>
            <a:miter lim="800000"/>
            <a:headEnd/>
            <a:tailEnd/>
          </a:ln>
        </p:spPr>
        <p:txBody>
          <a:bodyPr>
            <a:spAutoFit/>
          </a:bodyPr>
          <a:lstStyle/>
          <a:p>
            <a:r>
              <a:rPr lang="en-US" sz="2000"/>
              <a:t>Be = 2 </a:t>
            </a:r>
            <a:r>
              <a:rPr lang="en-US" sz="2000">
                <a:latin typeface="Symbol" pitchFamily="18" charset="2"/>
              </a:rPr>
              <a:t>a</a:t>
            </a:r>
            <a:r>
              <a:rPr lang="en-US" sz="2000"/>
              <a:t> clusters (</a:t>
            </a:r>
            <a:r>
              <a:rPr lang="en-US" sz="2000" baseline="30000"/>
              <a:t>4</a:t>
            </a:r>
            <a:r>
              <a:rPr lang="en-US" sz="2000"/>
              <a:t>He nuclei) + “extra” neutron</a:t>
            </a:r>
          </a:p>
          <a:p>
            <a:endParaRPr lang="en-US" sz="2000"/>
          </a:p>
          <a:p>
            <a:r>
              <a:rPr lang="en-US" sz="2000"/>
              <a:t>Suggests EMC effect depends on </a:t>
            </a:r>
            <a:r>
              <a:rPr lang="en-US" sz="2000" b="1" i="1"/>
              <a:t>local </a:t>
            </a:r>
            <a:r>
              <a:rPr lang="en-US" sz="2000"/>
              <a:t>nuclear environment</a:t>
            </a:r>
            <a:r>
              <a:rPr lang="en-US"/>
              <a:t> </a:t>
            </a:r>
          </a:p>
          <a:p>
            <a:endParaRPr lang="en-US"/>
          </a:p>
        </p:txBody>
      </p:sp>
      <p:cxnSp>
        <p:nvCxnSpPr>
          <p:cNvPr id="40967" name="Straight Arrow Connector 8"/>
          <p:cNvCxnSpPr>
            <a:cxnSpLocks noChangeShapeType="1"/>
          </p:cNvCxnSpPr>
          <p:nvPr/>
        </p:nvCxnSpPr>
        <p:spPr bwMode="auto">
          <a:xfrm>
            <a:off x="6324600" y="1700213"/>
            <a:ext cx="685800" cy="1587"/>
          </a:xfrm>
          <a:prstGeom prst="straightConnector1">
            <a:avLst/>
          </a:prstGeom>
          <a:noFill/>
          <a:ln w="9525">
            <a:solidFill>
              <a:schemeClr val="tx1"/>
            </a:solidFill>
            <a:round/>
            <a:headEnd/>
            <a:tailEnd type="arrow" w="med" len="med"/>
          </a:ln>
        </p:spPr>
      </p:cxnSp>
      <p:sp>
        <p:nvSpPr>
          <p:cNvPr id="40968" name="TextBox 14"/>
          <p:cNvSpPr txBox="1">
            <a:spLocks noChangeArrowheads="1"/>
          </p:cNvSpPr>
          <p:nvPr/>
        </p:nvSpPr>
        <p:spPr bwMode="auto">
          <a:xfrm>
            <a:off x="6934200" y="1447800"/>
            <a:ext cx="312738" cy="403225"/>
          </a:xfrm>
          <a:prstGeom prst="rect">
            <a:avLst/>
          </a:prstGeom>
          <a:noFill/>
          <a:ln w="9525">
            <a:noFill/>
            <a:miter lim="800000"/>
            <a:headEnd/>
            <a:tailEnd/>
          </a:ln>
        </p:spPr>
        <p:txBody>
          <a:bodyPr wrap="none">
            <a:spAutoFit/>
          </a:bodyPr>
          <a:lstStyle/>
          <a:p>
            <a:r>
              <a:rPr lang="en-US"/>
              <a:t>?</a:t>
            </a:r>
          </a:p>
        </p:txBody>
      </p:sp>
      <p:sp>
        <p:nvSpPr>
          <p:cNvPr id="40969" name="TextBox 15"/>
          <p:cNvSpPr txBox="1">
            <a:spLocks noChangeArrowheads="1"/>
          </p:cNvSpPr>
          <p:nvPr/>
        </p:nvSpPr>
        <p:spPr bwMode="auto">
          <a:xfrm>
            <a:off x="4343400" y="6429375"/>
            <a:ext cx="4876800" cy="276225"/>
          </a:xfrm>
          <a:prstGeom prst="rect">
            <a:avLst/>
          </a:prstGeom>
          <a:noFill/>
          <a:ln w="9525">
            <a:noFill/>
            <a:miter lim="800000"/>
            <a:headEnd/>
            <a:tailEnd/>
          </a:ln>
        </p:spPr>
        <p:txBody>
          <a:bodyPr>
            <a:spAutoFit/>
          </a:bodyPr>
          <a:lstStyle/>
          <a:p>
            <a:r>
              <a:rPr lang="en-US" sz="1200" b="1" i="1"/>
              <a:t>C. Seely, A. Daniel, et al, PRL 103, 202301 (2009)</a:t>
            </a:r>
          </a:p>
        </p:txBody>
      </p:sp>
      <p:pic>
        <p:nvPicPr>
          <p:cNvPr id="40970" name="Picture 11" descr="HeBeNuclei.jpg"/>
          <p:cNvPicPr>
            <a:picLocks noChangeAspect="1"/>
          </p:cNvPicPr>
          <p:nvPr/>
        </p:nvPicPr>
        <p:blipFill>
          <a:blip r:embed="rId3" cstate="print"/>
          <a:srcRect/>
          <a:stretch>
            <a:fillRect/>
          </a:stretch>
        </p:blipFill>
        <p:spPr bwMode="auto">
          <a:xfrm>
            <a:off x="609600" y="3878263"/>
            <a:ext cx="1449388" cy="2979737"/>
          </a:xfrm>
          <a:prstGeom prst="rect">
            <a:avLst/>
          </a:prstGeom>
          <a:noFill/>
          <a:ln w="9525">
            <a:noFill/>
            <a:miter lim="800000"/>
            <a:headEnd/>
            <a:tailEnd/>
          </a:ln>
        </p:spPr>
      </p:pic>
      <p:grpSp>
        <p:nvGrpSpPr>
          <p:cNvPr id="40971" name="Group 10"/>
          <p:cNvGrpSpPr>
            <a:grpSpLocks noChangeAspect="1"/>
          </p:cNvGrpSpPr>
          <p:nvPr/>
        </p:nvGrpSpPr>
        <p:grpSpPr bwMode="auto">
          <a:xfrm>
            <a:off x="4267200" y="838200"/>
            <a:ext cx="1258888" cy="944563"/>
            <a:chOff x="3581400" y="1524000"/>
            <a:chExt cx="5038725" cy="3776663"/>
          </a:xfrm>
        </p:grpSpPr>
        <p:pic>
          <p:nvPicPr>
            <p:cNvPr id="40974" name="Picture 3" descr="he3_pub_4_28_2009.png"/>
            <p:cNvPicPr>
              <a:picLocks noChangeAspect="1"/>
            </p:cNvPicPr>
            <p:nvPr/>
          </p:nvPicPr>
          <p:blipFill>
            <a:blip r:embed="rId4" cstate="print"/>
            <a:srcRect/>
            <a:stretch>
              <a:fillRect/>
            </a:stretch>
          </p:blipFill>
          <p:spPr bwMode="auto">
            <a:xfrm>
              <a:off x="3581400" y="1524000"/>
              <a:ext cx="5038725" cy="3776663"/>
            </a:xfrm>
            <a:prstGeom prst="rect">
              <a:avLst/>
            </a:prstGeom>
            <a:noFill/>
            <a:ln w="15875">
              <a:solidFill>
                <a:schemeClr val="tx1"/>
              </a:solidFill>
              <a:miter lim="800000"/>
              <a:headEnd/>
              <a:tailEnd/>
            </a:ln>
          </p:spPr>
        </p:pic>
        <p:sp>
          <p:nvSpPr>
            <p:cNvPr id="40975" name="Isosceles Triangle 12"/>
            <p:cNvSpPr>
              <a:spLocks noChangeArrowheads="1"/>
            </p:cNvSpPr>
            <p:nvPr/>
          </p:nvSpPr>
          <p:spPr bwMode="auto">
            <a:xfrm>
              <a:off x="4556126" y="2524126"/>
              <a:ext cx="92076" cy="90488"/>
            </a:xfrm>
            <a:prstGeom prst="triangle">
              <a:avLst>
                <a:gd name="adj" fmla="val 50000"/>
              </a:avLst>
            </a:prstGeom>
            <a:noFill/>
            <a:ln w="12700">
              <a:solidFill>
                <a:schemeClr val="tx1"/>
              </a:solidFill>
              <a:round/>
              <a:headEnd/>
              <a:tailEnd/>
            </a:ln>
          </p:spPr>
          <p:txBody>
            <a:bodyPr/>
            <a:lstStyle/>
            <a:p>
              <a:pPr eaLnBrk="0" hangingPunct="0"/>
              <a:endParaRPr lang="en-US"/>
            </a:p>
          </p:txBody>
        </p:sp>
      </p:grpSp>
      <p:cxnSp>
        <p:nvCxnSpPr>
          <p:cNvPr id="40972" name="Straight Connector 14"/>
          <p:cNvCxnSpPr>
            <a:cxnSpLocks noChangeShapeType="1"/>
          </p:cNvCxnSpPr>
          <p:nvPr/>
        </p:nvCxnSpPr>
        <p:spPr bwMode="auto">
          <a:xfrm>
            <a:off x="4613275" y="1354138"/>
            <a:ext cx="512763" cy="80962"/>
          </a:xfrm>
          <a:prstGeom prst="line">
            <a:avLst/>
          </a:prstGeom>
          <a:noFill/>
          <a:ln w="9525">
            <a:solidFill>
              <a:srgbClr val="FF0000"/>
            </a:solidFill>
            <a:round/>
            <a:headEnd/>
            <a:tailEnd/>
          </a:ln>
        </p:spPr>
      </p:cxnSp>
      <p:cxnSp>
        <p:nvCxnSpPr>
          <p:cNvPr id="40973" name="Straight Arrow Connector 19"/>
          <p:cNvCxnSpPr>
            <a:cxnSpLocks noChangeShapeType="1"/>
          </p:cNvCxnSpPr>
          <p:nvPr/>
        </p:nvCxnSpPr>
        <p:spPr bwMode="auto">
          <a:xfrm rot="10800000" flipV="1">
            <a:off x="3867150" y="1400175"/>
            <a:ext cx="990600" cy="554038"/>
          </a:xfrm>
          <a:prstGeom prst="straightConnector1">
            <a:avLst/>
          </a:prstGeom>
          <a:noFill/>
          <a:ln w="9525">
            <a:solidFill>
              <a:schemeClr val="tx1"/>
            </a:solidFill>
            <a:round/>
            <a:headEnd/>
            <a:tailEnd type="arrow" w="med" len="med"/>
          </a:ln>
        </p:spPr>
      </p:cxnSp>
      <p:pic>
        <p:nvPicPr>
          <p:cNvPr id="16" name="Picture 10" descr="version3"/>
          <p:cNvPicPr>
            <a:picLocks noChangeAspect="1" noChangeArrowheads="1"/>
          </p:cNvPicPr>
          <p:nvPr/>
        </p:nvPicPr>
        <p:blipFill>
          <a:blip r:embed="rId5" cstate="print"/>
          <a:srcRect/>
          <a:stretch>
            <a:fillRect/>
          </a:stretch>
        </p:blipFill>
        <p:spPr bwMode="auto">
          <a:xfrm>
            <a:off x="7010400" y="2656681"/>
            <a:ext cx="1298575" cy="71437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533400" y="76200"/>
            <a:ext cx="8188325" cy="641350"/>
          </a:xfrm>
          <a:prstGeom prst="rect">
            <a:avLst/>
          </a:prstGeom>
          <a:noFill/>
          <a:ln w="9525">
            <a:noFill/>
            <a:miter lim="800000"/>
            <a:headEnd/>
            <a:tailEnd/>
          </a:ln>
        </p:spPr>
        <p:txBody>
          <a:bodyPr wrap="none">
            <a:spAutoFit/>
          </a:bodyPr>
          <a:lstStyle/>
          <a:p>
            <a:r>
              <a:rPr lang="en-US" sz="3600" b="1">
                <a:solidFill>
                  <a:srgbClr val="FA3904"/>
                </a:solidFill>
              </a:rPr>
              <a:t>CEBAF’s Original Mission Statement</a:t>
            </a:r>
          </a:p>
        </p:txBody>
      </p:sp>
      <p:sp>
        <p:nvSpPr>
          <p:cNvPr id="12291" name="Text Box 5"/>
          <p:cNvSpPr txBox="1">
            <a:spLocks noChangeArrowheads="1"/>
          </p:cNvSpPr>
          <p:nvPr/>
        </p:nvSpPr>
        <p:spPr bwMode="auto">
          <a:xfrm>
            <a:off x="152400" y="838200"/>
            <a:ext cx="8855075" cy="5540375"/>
          </a:xfrm>
          <a:prstGeom prst="rect">
            <a:avLst/>
          </a:prstGeom>
          <a:noFill/>
          <a:ln w="9525">
            <a:noFill/>
            <a:miter lim="800000"/>
            <a:headEnd/>
            <a:tailEnd/>
          </a:ln>
        </p:spPr>
        <p:txBody>
          <a:bodyPr>
            <a:spAutoFit/>
          </a:bodyPr>
          <a:lstStyle/>
          <a:p>
            <a:pPr marL="342900" indent="-342900">
              <a:defRPr/>
            </a:pPr>
            <a:r>
              <a:rPr lang="en-US" altLang="ja-JP" sz="1800" i="1" dirty="0">
                <a:solidFill>
                  <a:schemeClr val="bg1">
                    <a:lumMod val="50000"/>
                  </a:schemeClr>
                </a:solidFill>
                <a:ea typeface="ＭＳ Ｐゴシック" pitchFamily="50" charset="-128"/>
              </a:rPr>
              <a:t>Key Mission and Principal Focus (1987):</a:t>
            </a:r>
          </a:p>
          <a:p>
            <a:pPr marL="342900" indent="-342900">
              <a:defRPr/>
            </a:pPr>
            <a:r>
              <a:rPr lang="en-US" altLang="ja-JP" b="1" dirty="0">
                <a:solidFill>
                  <a:schemeClr val="bg1">
                    <a:lumMod val="50000"/>
                  </a:schemeClr>
                </a:solidFill>
                <a:ea typeface="ＭＳ Ｐゴシック" pitchFamily="50" charset="-128"/>
              </a:rPr>
              <a:t>   The study of the largely unexplored transition between the nucleon-meson and the quark-gluon descriptions of nuclear matter.</a:t>
            </a:r>
            <a:endParaRPr lang="en-US" altLang="ja-JP" sz="2000" b="1" dirty="0">
              <a:solidFill>
                <a:schemeClr val="bg1">
                  <a:lumMod val="50000"/>
                </a:schemeClr>
              </a:solidFill>
              <a:ea typeface="ＭＳ Ｐゴシック" pitchFamily="50" charset="-128"/>
            </a:endParaRPr>
          </a:p>
          <a:p>
            <a:pPr marL="342900" indent="-342900">
              <a:defRPr/>
            </a:pPr>
            <a:r>
              <a:rPr lang="en-US" altLang="ja-JP" sz="2000" b="1" dirty="0">
                <a:solidFill>
                  <a:schemeClr val="bg1">
                    <a:lumMod val="50000"/>
                  </a:schemeClr>
                </a:solidFill>
                <a:ea typeface="ＭＳ Ｐゴシック" pitchFamily="50" charset="-128"/>
              </a:rPr>
              <a:t>				</a:t>
            </a:r>
            <a:r>
              <a:rPr lang="en-US" altLang="ja-JP" sz="2000" i="1" dirty="0">
                <a:solidFill>
                  <a:srgbClr val="0099CC"/>
                </a:solidFill>
                <a:ea typeface="ＭＳ Ｐゴシック" pitchFamily="50" charset="-128"/>
              </a:rPr>
              <a:t>The Role of Quarks in Nuclear Physics</a:t>
            </a:r>
            <a:endParaRPr lang="en-US" altLang="ja-JP" sz="2000" b="1" dirty="0">
              <a:solidFill>
                <a:srgbClr val="0099CC"/>
              </a:solidFill>
              <a:ea typeface="ＭＳ Ｐゴシック" pitchFamily="50" charset="-128"/>
            </a:endParaRPr>
          </a:p>
          <a:p>
            <a:pPr marL="342900" indent="-342900">
              <a:defRPr/>
            </a:pPr>
            <a:endParaRPr lang="en-US" altLang="ja-JP" b="1" dirty="0">
              <a:solidFill>
                <a:schemeClr val="bg1">
                  <a:lumMod val="50000"/>
                </a:schemeClr>
              </a:solidFill>
              <a:ea typeface="ＭＳ Ｐゴシック" pitchFamily="50" charset="-128"/>
            </a:endParaRPr>
          </a:p>
          <a:p>
            <a:pPr marL="342900" indent="-342900">
              <a:defRPr/>
            </a:pPr>
            <a:r>
              <a:rPr lang="en-US" altLang="ja-JP" sz="1800" i="1" dirty="0">
                <a:solidFill>
                  <a:schemeClr val="bg1">
                    <a:lumMod val="50000"/>
                  </a:schemeClr>
                </a:solidFill>
                <a:ea typeface="ＭＳ Ｐゴシック" pitchFamily="50" charset="-128"/>
              </a:rPr>
              <a:t>Related Areas of Study:</a:t>
            </a:r>
          </a:p>
          <a:p>
            <a:pPr marL="342900" indent="-342900">
              <a:buFontTx/>
              <a:buChar char="•"/>
              <a:defRPr/>
            </a:pPr>
            <a:r>
              <a:rPr lang="en-US" altLang="ja-JP" sz="1800" b="1" dirty="0">
                <a:solidFill>
                  <a:schemeClr val="bg1">
                    <a:lumMod val="50000"/>
                  </a:schemeClr>
                </a:solidFill>
                <a:ea typeface="ＭＳ Ｐゴシック" pitchFamily="50" charset="-128"/>
              </a:rPr>
              <a:t>Do individual nucleons change their size, shape, and quark structure in the nuclear medium?</a:t>
            </a:r>
          </a:p>
          <a:p>
            <a:pPr marL="342900" indent="-342900">
              <a:defRPr/>
            </a:pPr>
            <a:r>
              <a:rPr lang="en-US" altLang="ja-JP" sz="1800" b="1" dirty="0">
                <a:solidFill>
                  <a:schemeClr val="bg1">
                    <a:lumMod val="50000"/>
                  </a:schemeClr>
                </a:solidFill>
                <a:ea typeface="ＭＳ Ｐゴシック" pitchFamily="50" charset="-128"/>
              </a:rPr>
              <a:t>				</a:t>
            </a:r>
            <a:endParaRPr lang="en-US" altLang="ja-JP" sz="1800" dirty="0">
              <a:ea typeface="ＭＳ Ｐゴシック" pitchFamily="50" charset="-128"/>
            </a:endParaRPr>
          </a:p>
          <a:p>
            <a:pPr marL="342900" indent="-342900">
              <a:buFontTx/>
              <a:buChar char="•"/>
              <a:defRPr/>
            </a:pPr>
            <a:r>
              <a:rPr lang="en-US" altLang="ja-JP" sz="1800" b="1" dirty="0">
                <a:ea typeface="ＭＳ Ｐゴシック" pitchFamily="50" charset="-128"/>
              </a:rPr>
              <a:t>How do nucleons cluster in the nuclear medium?</a:t>
            </a:r>
          </a:p>
          <a:p>
            <a:pPr marL="342900" indent="-342900">
              <a:defRPr/>
            </a:pPr>
            <a:r>
              <a:rPr lang="en-US" altLang="ja-JP" sz="1800" dirty="0">
                <a:ea typeface="ＭＳ Ｐゴシック" pitchFamily="50" charset="-128"/>
              </a:rPr>
              <a:t>				</a:t>
            </a:r>
            <a:r>
              <a:rPr lang="en-US" altLang="ja-JP" sz="1600" i="1" dirty="0">
                <a:solidFill>
                  <a:srgbClr val="0000FF"/>
                </a:solidFill>
                <a:ea typeface="ＭＳ Ｐゴシック" pitchFamily="50" charset="-128"/>
              </a:rPr>
              <a:t>Pushing the Limits of the Standard Model of Nuclear Physics</a:t>
            </a:r>
            <a:endParaRPr lang="en-US" altLang="ja-JP" sz="1600" dirty="0">
              <a:solidFill>
                <a:srgbClr val="0000FF"/>
              </a:solidFill>
              <a:ea typeface="ＭＳ Ｐゴシック" pitchFamily="50" charset="-128"/>
            </a:endParaRPr>
          </a:p>
          <a:p>
            <a:pPr marL="342900" indent="-342900">
              <a:defRPr/>
            </a:pPr>
            <a:endParaRPr lang="en-US" altLang="ja-JP" sz="1800" dirty="0">
              <a:solidFill>
                <a:schemeClr val="accent2"/>
              </a:solidFill>
              <a:ea typeface="ＭＳ Ｐゴシック" pitchFamily="50" charset="-128"/>
            </a:endParaRPr>
          </a:p>
          <a:p>
            <a:pPr marL="342900" indent="-342900">
              <a:buFontTx/>
              <a:buChar char="•"/>
              <a:defRPr/>
            </a:pPr>
            <a:r>
              <a:rPr lang="en-US" altLang="ja-JP" sz="1800" b="1" dirty="0">
                <a:solidFill>
                  <a:schemeClr val="bg1">
                    <a:lumMod val="50000"/>
                  </a:schemeClr>
                </a:solidFill>
                <a:ea typeface="ＭＳ Ｐゴシック" pitchFamily="50" charset="-128"/>
              </a:rPr>
              <a:t>What are the properties of the force which binds quarks into nucleons and nuclei at distances where this force is strong and the quark confinement mechanism is important?</a:t>
            </a:r>
          </a:p>
          <a:p>
            <a:pPr marL="342900" indent="-342900">
              <a:defRPr/>
            </a:pPr>
            <a:r>
              <a:rPr lang="en-US" altLang="ja-JP" sz="1800" dirty="0">
                <a:ea typeface="ＭＳ Ｐゴシック" pitchFamily="50" charset="-128"/>
              </a:rPr>
              <a:t>				</a:t>
            </a:r>
            <a:r>
              <a:rPr lang="en-US" altLang="ja-JP" sz="2000" i="1" dirty="0">
                <a:solidFill>
                  <a:srgbClr val="0099CC"/>
                </a:solidFill>
                <a:ea typeface="ＭＳ Ｐゴシック" pitchFamily="50" charset="-128"/>
              </a:rPr>
              <a:t>The Onset of the Parton Model</a:t>
            </a:r>
            <a:r>
              <a:rPr lang="en-US" altLang="ja-JP" sz="2000" dirty="0">
                <a:solidFill>
                  <a:srgbClr val="0099CC"/>
                </a:solidFill>
                <a:ea typeface="ＭＳ Ｐゴシック" pitchFamily="50" charset="-128"/>
              </a:rPr>
              <a:t> </a:t>
            </a:r>
          </a:p>
          <a:p>
            <a:pPr marL="342900" indent="-342900">
              <a:defRPr/>
            </a:pPr>
            <a:r>
              <a:rPr lang="en-US" sz="2000" dirty="0">
                <a:solidFill>
                  <a:srgbClr val="0099CC"/>
                </a:solidFill>
                <a:ea typeface="ＭＳ Ｐゴシック" pitchFamily="50" charset="-128"/>
              </a:rPr>
              <a:t>				</a:t>
            </a:r>
            <a:r>
              <a:rPr lang="en-US" sz="2000" i="1" dirty="0">
                <a:solidFill>
                  <a:srgbClr val="0099CC"/>
                </a:solidFill>
              </a:rPr>
              <a:t>Use the Nuclear Arena to Study QCD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16"/>
          <p:cNvSpPr txBox="1">
            <a:spLocks noChangeArrowheads="1"/>
          </p:cNvSpPr>
          <p:nvPr/>
        </p:nvSpPr>
        <p:spPr bwMode="auto">
          <a:xfrm>
            <a:off x="415925" y="877888"/>
            <a:ext cx="3934090" cy="400110"/>
          </a:xfrm>
          <a:prstGeom prst="rect">
            <a:avLst/>
          </a:prstGeom>
          <a:noFill/>
          <a:ln w="38100">
            <a:solidFill>
              <a:srgbClr val="FA3904"/>
            </a:solidFill>
            <a:miter lim="800000"/>
            <a:headEnd/>
            <a:tailEnd/>
          </a:ln>
        </p:spPr>
        <p:txBody>
          <a:bodyPr wrap="none">
            <a:spAutoFit/>
          </a:bodyPr>
          <a:lstStyle/>
          <a:p>
            <a:pPr eaLnBrk="0" hangingPunct="0"/>
            <a:r>
              <a:rPr lang="en-US" sz="2000">
                <a:solidFill>
                  <a:schemeClr val="accent2"/>
                </a:solidFill>
                <a:cs typeface="Arial" pitchFamily="34" charset="0"/>
              </a:rPr>
              <a:t>A(e,e’)X, A = </a:t>
            </a:r>
            <a:r>
              <a:rPr lang="en-US" sz="2000" baseline="30000">
                <a:solidFill>
                  <a:schemeClr val="accent2"/>
                </a:solidFill>
                <a:cs typeface="Arial" pitchFamily="34" charset="0"/>
              </a:rPr>
              <a:t>3</a:t>
            </a:r>
            <a:r>
              <a:rPr lang="en-US" sz="2000">
                <a:solidFill>
                  <a:schemeClr val="accent2"/>
                </a:solidFill>
                <a:cs typeface="Arial" pitchFamily="34" charset="0"/>
              </a:rPr>
              <a:t>He, </a:t>
            </a:r>
            <a:r>
              <a:rPr lang="en-US" sz="2000" baseline="30000">
                <a:solidFill>
                  <a:schemeClr val="accent2"/>
                </a:solidFill>
                <a:cs typeface="Arial" pitchFamily="34" charset="0"/>
              </a:rPr>
              <a:t>4</a:t>
            </a:r>
            <a:r>
              <a:rPr lang="en-US" sz="2000">
                <a:solidFill>
                  <a:schemeClr val="accent2"/>
                </a:solidFill>
                <a:cs typeface="Arial" pitchFamily="34" charset="0"/>
              </a:rPr>
              <a:t>He, </a:t>
            </a:r>
            <a:r>
              <a:rPr lang="en-US" sz="2000" baseline="30000">
                <a:solidFill>
                  <a:schemeClr val="accent2"/>
                </a:solidFill>
                <a:cs typeface="Arial" pitchFamily="34" charset="0"/>
              </a:rPr>
              <a:t>12</a:t>
            </a:r>
            <a:r>
              <a:rPr lang="en-US" sz="2000">
                <a:solidFill>
                  <a:schemeClr val="accent2"/>
                </a:solidFill>
                <a:cs typeface="Arial" pitchFamily="34" charset="0"/>
              </a:rPr>
              <a:t>C, </a:t>
            </a:r>
            <a:r>
              <a:rPr lang="en-US" sz="2000" baseline="30000">
                <a:solidFill>
                  <a:schemeClr val="accent2"/>
                </a:solidFill>
                <a:cs typeface="Arial" pitchFamily="34" charset="0"/>
              </a:rPr>
              <a:t>56</a:t>
            </a:r>
            <a:r>
              <a:rPr lang="en-US" sz="2000">
                <a:solidFill>
                  <a:schemeClr val="accent2"/>
                </a:solidFill>
                <a:cs typeface="Arial" pitchFamily="34" charset="0"/>
              </a:rPr>
              <a:t>Fe</a:t>
            </a:r>
          </a:p>
        </p:txBody>
      </p:sp>
      <p:sp>
        <p:nvSpPr>
          <p:cNvPr id="24580" name="Text Box 20"/>
          <p:cNvSpPr txBox="1">
            <a:spLocks noChangeArrowheads="1"/>
          </p:cNvSpPr>
          <p:nvPr/>
        </p:nvSpPr>
        <p:spPr bwMode="auto">
          <a:xfrm>
            <a:off x="625475" y="3783013"/>
            <a:ext cx="3429000" cy="400050"/>
          </a:xfrm>
          <a:prstGeom prst="rect">
            <a:avLst/>
          </a:prstGeom>
          <a:solidFill>
            <a:schemeClr val="bg1"/>
          </a:solidFill>
          <a:ln w="38100">
            <a:solidFill>
              <a:schemeClr val="accent2"/>
            </a:solidFill>
            <a:miter lim="800000"/>
            <a:headEnd/>
            <a:tailEnd/>
          </a:ln>
        </p:spPr>
        <p:txBody>
          <a:bodyPr>
            <a:spAutoFit/>
          </a:bodyPr>
          <a:lstStyle/>
          <a:p>
            <a:pPr eaLnBrk="0" hangingPunct="0"/>
            <a:r>
              <a:rPr lang="en-US" sz="2000">
                <a:cs typeface="Arial" pitchFamily="34" charset="0"/>
              </a:rPr>
              <a:t>Measured Composition ( %)</a:t>
            </a:r>
          </a:p>
        </p:txBody>
      </p:sp>
      <p:graphicFrame>
        <p:nvGraphicFramePr>
          <p:cNvPr id="8275" name="Group 83"/>
          <p:cNvGraphicFramePr>
            <a:graphicFrameLocks noGrp="1"/>
          </p:cNvGraphicFramePr>
          <p:nvPr>
            <p:extLst>
              <p:ext uri="{D42A27DB-BD31-4B8C-83A1-F6EECF244321}">
                <p14:modId xmlns:p14="http://schemas.microsoft.com/office/powerpoint/2010/main" val="2360346904"/>
              </p:ext>
            </p:extLst>
          </p:nvPr>
        </p:nvGraphicFramePr>
        <p:xfrm>
          <a:off x="838200" y="4301331"/>
          <a:ext cx="2971800" cy="2043113"/>
        </p:xfrm>
        <a:graphic>
          <a:graphicData uri="http://schemas.openxmlformats.org/drawingml/2006/table">
            <a:tbl>
              <a:tblPr/>
              <a:tblGrid>
                <a:gridCol w="657225">
                  <a:extLst>
                    <a:ext uri="{9D8B030D-6E8A-4147-A177-3AD203B41FA5}">
                      <a16:colId xmlns:a16="http://schemas.microsoft.com/office/drawing/2014/main" xmlns="" val="20000"/>
                    </a:ext>
                  </a:extLst>
                </a:gridCol>
                <a:gridCol w="1095375">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tblGrid>
              <a:tr h="366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Comic Sans MS" pitchFamily="66"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Comic Sans MS" pitchFamily="66" charset="0"/>
                          <a:cs typeface="Arial" pitchFamily="34" charset="0"/>
                        </a:rPr>
                        <a:t>1N</a:t>
                      </a:r>
                      <a:r>
                        <a:rPr kumimoji="0" lang="en-US" sz="1600" b="0" i="0" u="none" strike="noStrike" cap="none" normalizeH="0" baseline="0">
                          <a:ln>
                            <a:noFill/>
                          </a:ln>
                          <a:solidFill>
                            <a:schemeClr val="tx1"/>
                          </a:solidFill>
                          <a:effectLst/>
                          <a:latin typeface="Comic Sans MS" pitchFamily="66" charset="0"/>
                          <a:cs typeface="Arial" pitchFamily="34" charset="0"/>
                        </a:rPr>
                        <a:t> state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cs typeface="Arial" pitchFamily="34" charset="0"/>
                        </a:rPr>
                        <a:t>   </a:t>
                      </a:r>
                      <a:r>
                        <a:rPr kumimoji="0" lang="en-US" sz="1600" b="1" i="0" u="none" strike="noStrike" cap="none" normalizeH="0" baseline="0">
                          <a:ln>
                            <a:noFill/>
                          </a:ln>
                          <a:solidFill>
                            <a:schemeClr val="tx1"/>
                          </a:solidFill>
                          <a:effectLst/>
                          <a:latin typeface="Comic Sans MS" pitchFamily="66" charset="0"/>
                          <a:cs typeface="Arial" pitchFamily="34" charset="0"/>
                        </a:rPr>
                        <a:t>2N</a:t>
                      </a:r>
                      <a:r>
                        <a:rPr kumimoji="0" lang="en-US" sz="1600" b="0" i="0" u="none" strike="noStrike" cap="none" normalizeH="0" baseline="0">
                          <a:ln>
                            <a:noFill/>
                          </a:ln>
                          <a:solidFill>
                            <a:schemeClr val="tx1"/>
                          </a:solidFill>
                          <a:effectLst/>
                          <a:latin typeface="Comic Sans MS" pitchFamily="66" charset="0"/>
                          <a:cs typeface="Arial" pitchFamily="34" charset="0"/>
                        </a:rPr>
                        <a:t> SRC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322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30000">
                          <a:ln>
                            <a:noFill/>
                          </a:ln>
                          <a:solidFill>
                            <a:schemeClr val="tx1"/>
                          </a:solidFill>
                          <a:effectLst/>
                          <a:latin typeface="Comic Sans MS" pitchFamily="66" charset="0"/>
                          <a:cs typeface="Arial" pitchFamily="34" charset="0"/>
                        </a:rPr>
                        <a:t> 2</a:t>
                      </a:r>
                      <a:r>
                        <a:rPr kumimoji="0" lang="en-US" sz="1600" b="1" i="0" u="none" strike="noStrike" cap="none" normalizeH="0" baseline="0">
                          <a:ln>
                            <a:noFill/>
                          </a:ln>
                          <a:solidFill>
                            <a:schemeClr val="tx1"/>
                          </a:solidFill>
                          <a:effectLst/>
                          <a:latin typeface="Comic Sans MS" pitchFamily="66" charset="0"/>
                          <a:cs typeface="Arial" pitchFamily="34"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Comic Sans MS" pitchFamily="66" charset="0"/>
                          <a:cs typeface="Arial" pitchFamily="34" charset="0"/>
                        </a:rPr>
                        <a:t>96 </a:t>
                      </a:r>
                      <a:r>
                        <a:rPr kumimoji="0" lang="en-US" sz="1600" b="1" i="0" u="none" strike="noStrike" cap="none" normalizeH="0" baseline="0">
                          <a:ln>
                            <a:noFill/>
                          </a:ln>
                          <a:solidFill>
                            <a:schemeClr val="tx1"/>
                          </a:solidFill>
                          <a:effectLst/>
                          <a:latin typeface="Comic Sans MS" pitchFamily="66" charset="0"/>
                          <a:cs typeface="Arial" pitchFamily="34" charset="0"/>
                        </a:rPr>
                        <a:t>±</a:t>
                      </a:r>
                      <a:r>
                        <a:rPr kumimoji="0" lang="en-US" sz="1600" b="0" i="0" u="none" strike="noStrike" cap="none" normalizeH="0" baseline="0">
                          <a:ln>
                            <a:noFill/>
                          </a:ln>
                          <a:solidFill>
                            <a:schemeClr val="tx1"/>
                          </a:solidFill>
                          <a:effectLst/>
                          <a:latin typeface="Comic Sans MS" pitchFamily="66" charset="0"/>
                          <a:cs typeface="Arial" pitchFamily="34" charset="0"/>
                        </a:rPr>
                        <a:t> 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Comic Sans MS" pitchFamily="66" charset="0"/>
                          <a:cs typeface="Arial" pitchFamily="34" charset="0"/>
                        </a:rPr>
                        <a:t> 4.0 </a:t>
                      </a:r>
                      <a:r>
                        <a:rPr kumimoji="0" lang="en-US" sz="1600" b="1" i="0" u="none" strike="noStrike" cap="none" normalizeH="0" baseline="0">
                          <a:ln>
                            <a:noFill/>
                          </a:ln>
                          <a:solidFill>
                            <a:schemeClr val="tx1"/>
                          </a:solidFill>
                          <a:effectLst/>
                          <a:latin typeface="Comic Sans MS" pitchFamily="66" charset="0"/>
                          <a:cs typeface="Arial" pitchFamily="34" charset="0"/>
                        </a:rPr>
                        <a:t>±</a:t>
                      </a:r>
                      <a:r>
                        <a:rPr kumimoji="0" lang="en-US" sz="1600" b="0" i="0" u="none" strike="noStrike" cap="none" normalizeH="0" baseline="0">
                          <a:ln>
                            <a:noFill/>
                          </a:ln>
                          <a:solidFill>
                            <a:schemeClr val="tx1"/>
                          </a:solidFill>
                          <a:effectLst/>
                          <a:latin typeface="Comic Sans MS" pitchFamily="66" charset="0"/>
                          <a:cs typeface="Arial" pitchFamily="34" charset="0"/>
                        </a:rPr>
                        <a:t> 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325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30000">
                          <a:ln>
                            <a:noFill/>
                          </a:ln>
                          <a:solidFill>
                            <a:schemeClr val="tx1"/>
                          </a:solidFill>
                          <a:effectLst/>
                          <a:latin typeface="Comic Sans MS" pitchFamily="66" charset="0"/>
                          <a:cs typeface="Arial" pitchFamily="34" charset="0"/>
                        </a:rPr>
                        <a:t>3</a:t>
                      </a:r>
                      <a:r>
                        <a:rPr kumimoji="0" lang="en-US" sz="1600" b="1" i="0" u="none" strike="noStrike" cap="none" normalizeH="0" baseline="0">
                          <a:ln>
                            <a:noFill/>
                          </a:ln>
                          <a:solidFill>
                            <a:schemeClr val="tx1"/>
                          </a:solidFill>
                          <a:effectLst/>
                          <a:latin typeface="Comic Sans MS" pitchFamily="66" charset="0"/>
                          <a:cs typeface="Arial" pitchFamily="34" charset="0"/>
                        </a:rPr>
                        <a:t>He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Comic Sans MS" pitchFamily="66" charset="0"/>
                          <a:cs typeface="Arial" pitchFamily="34" charset="0"/>
                        </a:rPr>
                        <a:t>92 </a:t>
                      </a:r>
                      <a:r>
                        <a:rPr kumimoji="0" lang="en-US" sz="1600" b="0" i="0" u="none" strike="noStrike" cap="none" normalizeH="0" baseline="0">
                          <a:ln>
                            <a:noFill/>
                          </a:ln>
                          <a:solidFill>
                            <a:schemeClr val="tx1"/>
                          </a:solidFill>
                          <a:effectLst/>
                          <a:latin typeface="Comic Sans MS" pitchFamily="66" charset="0"/>
                          <a:cs typeface="Arial" pitchFamily="34" charset="0"/>
                        </a:rPr>
                        <a:t>±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Comic Sans MS" pitchFamily="66" charset="0"/>
                          <a:cs typeface="Arial" pitchFamily="34" charset="0"/>
                        </a:rPr>
                        <a:t> 8.0 </a:t>
                      </a:r>
                      <a:r>
                        <a:rPr kumimoji="0" lang="en-US" sz="1600" b="1" i="0" u="none" strike="noStrike" cap="none" normalizeH="0" baseline="0">
                          <a:ln>
                            <a:noFill/>
                          </a:ln>
                          <a:solidFill>
                            <a:schemeClr val="tx1"/>
                          </a:solidFill>
                          <a:effectLst/>
                          <a:latin typeface="Comic Sans MS" pitchFamily="66" charset="0"/>
                          <a:cs typeface="Arial" pitchFamily="34" charset="0"/>
                        </a:rPr>
                        <a:t>±</a:t>
                      </a:r>
                      <a:r>
                        <a:rPr kumimoji="0" lang="en-US" sz="1600" b="0" i="0" u="none" strike="noStrike" cap="none" normalizeH="0" baseline="0">
                          <a:ln>
                            <a:noFill/>
                          </a:ln>
                          <a:solidFill>
                            <a:schemeClr val="tx1"/>
                          </a:solidFill>
                          <a:effectLst/>
                          <a:latin typeface="Comic Sans MS" pitchFamily="66" charset="0"/>
                          <a:cs typeface="Arial" pitchFamily="34" charset="0"/>
                        </a:rPr>
                        <a:t>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327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30000">
                          <a:ln>
                            <a:noFill/>
                          </a:ln>
                          <a:solidFill>
                            <a:schemeClr val="tx1"/>
                          </a:solidFill>
                          <a:effectLst/>
                          <a:latin typeface="Comic Sans MS" pitchFamily="66" charset="0"/>
                          <a:cs typeface="Arial" pitchFamily="34" charset="0"/>
                        </a:rPr>
                        <a:t> 4</a:t>
                      </a:r>
                      <a:r>
                        <a:rPr kumimoji="0" lang="en-US" sz="1600" b="1" i="0" u="none" strike="noStrike" cap="none" normalizeH="0" baseline="0">
                          <a:ln>
                            <a:noFill/>
                          </a:ln>
                          <a:solidFill>
                            <a:schemeClr val="tx1"/>
                          </a:solidFill>
                          <a:effectLst/>
                          <a:latin typeface="Comic Sans MS" pitchFamily="66" charset="0"/>
                          <a:cs typeface="Arial" pitchFamily="34" charset="0"/>
                        </a:rPr>
                        <a:t>He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Comic Sans MS" pitchFamily="66" charset="0"/>
                          <a:cs typeface="Arial" pitchFamily="34" charset="0"/>
                        </a:rPr>
                        <a:t>86 </a:t>
                      </a:r>
                      <a:r>
                        <a:rPr kumimoji="0" lang="en-US" sz="1600" b="1" i="0" u="none" strike="noStrike" cap="none" normalizeH="0" baseline="0">
                          <a:ln>
                            <a:noFill/>
                          </a:ln>
                          <a:solidFill>
                            <a:schemeClr val="tx1"/>
                          </a:solidFill>
                          <a:effectLst/>
                          <a:latin typeface="Comic Sans MS" pitchFamily="66" charset="0"/>
                          <a:cs typeface="Arial" pitchFamily="34" charset="0"/>
                        </a:rPr>
                        <a:t>± </a:t>
                      </a:r>
                      <a:r>
                        <a:rPr kumimoji="0" lang="en-US" sz="1600" b="0" i="0" u="none" strike="noStrike" cap="none" normalizeH="0" baseline="0">
                          <a:ln>
                            <a:noFill/>
                          </a:ln>
                          <a:solidFill>
                            <a:schemeClr val="tx1"/>
                          </a:solidFill>
                          <a:effectLst/>
                          <a:latin typeface="Comic Sans MS" pitchFamily="66" charset="0"/>
                          <a:cs typeface="Arial" pitchFamily="34"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00"/>
                          </a:solidFill>
                          <a:effectLst/>
                          <a:latin typeface="Comic Sans MS" pitchFamily="66" charset="0"/>
                          <a:cs typeface="Arial" pitchFamily="34" charset="0"/>
                        </a:rPr>
                        <a:t>15.4 </a:t>
                      </a:r>
                      <a:r>
                        <a:rPr kumimoji="0" lang="en-US" sz="1600" b="1" i="0" u="none" strike="noStrike" cap="none" normalizeH="0" baseline="0">
                          <a:ln>
                            <a:noFill/>
                          </a:ln>
                          <a:solidFill>
                            <a:schemeClr val="tx1"/>
                          </a:solidFill>
                          <a:effectLst/>
                          <a:latin typeface="Comic Sans MS" pitchFamily="66" charset="0"/>
                          <a:cs typeface="Arial" pitchFamily="34" charset="0"/>
                        </a:rPr>
                        <a:t>±</a:t>
                      </a:r>
                      <a:r>
                        <a:rPr kumimoji="0" lang="en-US" sz="1600" b="0" i="0" u="none" strike="noStrike" cap="none" normalizeH="0" baseline="0">
                          <a:ln>
                            <a:noFill/>
                          </a:ln>
                          <a:solidFill>
                            <a:schemeClr val="tx1"/>
                          </a:solidFill>
                          <a:effectLst/>
                          <a:latin typeface="Comic Sans MS" pitchFamily="66" charset="0"/>
                          <a:cs typeface="Arial" pitchFamily="34" charset="0"/>
                        </a:rPr>
                        <a:t> 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309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30000">
                          <a:ln>
                            <a:noFill/>
                          </a:ln>
                          <a:solidFill>
                            <a:schemeClr val="tx1"/>
                          </a:solidFill>
                          <a:effectLst/>
                          <a:latin typeface="Comic Sans MS" pitchFamily="66" charset="0"/>
                          <a:cs typeface="Arial" pitchFamily="34" charset="0"/>
                        </a:rPr>
                        <a:t>12</a:t>
                      </a:r>
                      <a:r>
                        <a:rPr kumimoji="0" lang="en-US" sz="1600" b="1" i="0" u="none" strike="noStrike" cap="none" normalizeH="0" baseline="0">
                          <a:ln>
                            <a:noFill/>
                          </a:ln>
                          <a:solidFill>
                            <a:schemeClr val="tx1"/>
                          </a:solidFill>
                          <a:effectLst/>
                          <a:latin typeface="Comic Sans MS" pitchFamily="66" charset="0"/>
                          <a:cs typeface="Arial" pitchFamily="34" charset="0"/>
                        </a:rPr>
                        <a:t>C</a:t>
                      </a:r>
                      <a:endParaRPr kumimoji="0" lang="en-US" sz="1600" b="0" i="0" u="none" strike="noStrike" cap="none" normalizeH="0" baseline="0">
                        <a:ln>
                          <a:noFill/>
                        </a:ln>
                        <a:solidFill>
                          <a:schemeClr val="tx1"/>
                        </a:solidFill>
                        <a:effectLst/>
                        <a:latin typeface="Comic Sans MS" pitchFamily="66"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Comic Sans MS" pitchFamily="66" charset="0"/>
                          <a:cs typeface="Arial" pitchFamily="34" charset="0"/>
                        </a:rPr>
                        <a:t>80 </a:t>
                      </a:r>
                      <a:r>
                        <a:rPr kumimoji="0" lang="en-US" sz="1600" b="0" i="0" u="none" strike="noStrike" cap="none" normalizeH="0" baseline="0">
                          <a:ln>
                            <a:noFill/>
                          </a:ln>
                          <a:solidFill>
                            <a:schemeClr val="tx1"/>
                          </a:solidFill>
                          <a:effectLst/>
                          <a:latin typeface="Comic Sans MS" pitchFamily="66" charset="0"/>
                          <a:cs typeface="Arial" pitchFamily="34" charset="0"/>
                        </a:rPr>
                        <a:t>± 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00"/>
                          </a:solidFill>
                          <a:effectLst/>
                          <a:latin typeface="Comic Sans MS" pitchFamily="66" charset="0"/>
                          <a:cs typeface="Arial" pitchFamily="34" charset="0"/>
                        </a:rPr>
                        <a:t>19.3 </a:t>
                      </a:r>
                      <a:r>
                        <a:rPr kumimoji="0" lang="en-US" sz="1600" b="0" i="0" u="none" strike="noStrike" cap="none" normalizeH="0" baseline="0">
                          <a:ln>
                            <a:noFill/>
                          </a:ln>
                          <a:solidFill>
                            <a:schemeClr val="tx1"/>
                          </a:solidFill>
                          <a:effectLst/>
                          <a:latin typeface="Comic Sans MS" pitchFamily="66" charset="0"/>
                          <a:cs typeface="Arial" pitchFamily="34" charset="0"/>
                        </a:rPr>
                        <a:t>± 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33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30000" dirty="0">
                          <a:ln>
                            <a:noFill/>
                          </a:ln>
                          <a:solidFill>
                            <a:schemeClr val="tx1"/>
                          </a:solidFill>
                          <a:effectLst/>
                          <a:latin typeface="Comic Sans MS" pitchFamily="66" charset="0"/>
                          <a:cs typeface="Arial" pitchFamily="34" charset="0"/>
                        </a:rPr>
                        <a:t>56</a:t>
                      </a:r>
                      <a:r>
                        <a:rPr kumimoji="0" lang="en-US" sz="1600" b="1" i="0" u="none" strike="noStrike" cap="none" normalizeH="0" baseline="0" dirty="0">
                          <a:ln>
                            <a:noFill/>
                          </a:ln>
                          <a:solidFill>
                            <a:schemeClr val="tx1"/>
                          </a:solidFill>
                          <a:effectLst/>
                          <a:latin typeface="Comic Sans MS" pitchFamily="66" charset="0"/>
                          <a:cs typeface="Arial" pitchFamily="34" charset="0"/>
                        </a:rPr>
                        <a:t>Fe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0000"/>
                          </a:solidFill>
                          <a:effectLst/>
                          <a:latin typeface="Comic Sans MS" pitchFamily="66" charset="0"/>
                          <a:cs typeface="Arial" pitchFamily="34" charset="0"/>
                        </a:rPr>
                        <a:t>76 </a:t>
                      </a:r>
                      <a:r>
                        <a:rPr kumimoji="0" lang="en-US" sz="1600" b="0" i="0" u="none" strike="noStrike" cap="none" normalizeH="0" baseline="0" dirty="0">
                          <a:ln>
                            <a:noFill/>
                          </a:ln>
                          <a:solidFill>
                            <a:schemeClr val="tx1"/>
                          </a:solidFill>
                          <a:effectLst/>
                          <a:latin typeface="Comic Sans MS" pitchFamily="66" charset="0"/>
                          <a:cs typeface="Arial" pitchFamily="34" charset="0"/>
                        </a:rPr>
                        <a:t>± 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0000"/>
                          </a:solidFill>
                          <a:effectLst/>
                          <a:latin typeface="Comic Sans MS" pitchFamily="66" charset="0"/>
                          <a:cs typeface="Arial" pitchFamily="34" charset="0"/>
                        </a:rPr>
                        <a:t>23.0 </a:t>
                      </a:r>
                      <a:r>
                        <a:rPr kumimoji="0" lang="en-US" sz="1600" b="0" i="0" u="none" strike="noStrike" cap="none" normalizeH="0" baseline="0" dirty="0">
                          <a:ln>
                            <a:noFill/>
                          </a:ln>
                          <a:solidFill>
                            <a:schemeClr val="tx1"/>
                          </a:solidFill>
                          <a:effectLst/>
                          <a:latin typeface="Comic Sans MS" pitchFamily="66" charset="0"/>
                          <a:cs typeface="Arial" pitchFamily="34" charset="0"/>
                        </a:rPr>
                        <a:t>± 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bl>
          </a:graphicData>
        </a:graphic>
      </p:graphicFrame>
      <p:pic>
        <p:nvPicPr>
          <p:cNvPr id="24618" name="Picture 3"/>
          <p:cNvPicPr>
            <a:picLocks noChangeAspect="1" noChangeArrowheads="1"/>
          </p:cNvPicPr>
          <p:nvPr/>
        </p:nvPicPr>
        <p:blipFill>
          <a:blip r:embed="rId2" cstate="print"/>
          <a:srcRect/>
          <a:stretch>
            <a:fillRect/>
          </a:stretch>
        </p:blipFill>
        <p:spPr bwMode="auto">
          <a:xfrm>
            <a:off x="33338" y="1574800"/>
            <a:ext cx="4105275" cy="1828800"/>
          </a:xfrm>
          <a:prstGeom prst="rect">
            <a:avLst/>
          </a:prstGeom>
          <a:noFill/>
          <a:ln w="9525">
            <a:noFill/>
            <a:miter lim="800000"/>
            <a:headEnd/>
            <a:tailEnd/>
          </a:ln>
        </p:spPr>
      </p:pic>
      <p:sp>
        <p:nvSpPr>
          <p:cNvPr id="46127" name="Text Box 49"/>
          <p:cNvSpPr txBox="1">
            <a:spLocks noChangeArrowheads="1"/>
          </p:cNvSpPr>
          <p:nvPr/>
        </p:nvSpPr>
        <p:spPr bwMode="auto">
          <a:xfrm>
            <a:off x="2000250" y="1371600"/>
            <a:ext cx="966931" cy="338554"/>
          </a:xfrm>
          <a:prstGeom prst="rect">
            <a:avLst/>
          </a:prstGeom>
          <a:solidFill>
            <a:schemeClr val="accent3"/>
          </a:solidFill>
          <a:ln w="9525">
            <a:noFill/>
            <a:miter lim="800000"/>
            <a:headEnd/>
            <a:tailEnd/>
          </a:ln>
        </p:spPr>
        <p:txBody>
          <a:bodyPr wrap="none">
            <a:spAutoFit/>
          </a:bodyPr>
          <a:lstStyle/>
          <a:p>
            <a:pPr eaLnBrk="0" hangingPunct="0">
              <a:defRPr/>
            </a:pPr>
            <a:r>
              <a:rPr lang="en-US" sz="1600" dirty="0">
                <a:cs typeface="Arial" pitchFamily="34" charset="0"/>
              </a:rPr>
              <a:t>Q</a:t>
            </a:r>
            <a:r>
              <a:rPr lang="en-US" sz="1600" baseline="30000" dirty="0">
                <a:cs typeface="Arial" pitchFamily="34" charset="0"/>
              </a:rPr>
              <a:t>2</a:t>
            </a:r>
            <a:r>
              <a:rPr lang="en-US" sz="1600" dirty="0">
                <a:cs typeface="Arial" pitchFamily="34" charset="0"/>
              </a:rPr>
              <a:t>/2M</a:t>
            </a:r>
            <a:r>
              <a:rPr lang="en-US" sz="1600" dirty="0">
                <a:latin typeface="Symbol" pitchFamily="18" charset="2"/>
                <a:cs typeface="Arial" pitchFamily="34" charset="0"/>
              </a:rPr>
              <a:t>n</a:t>
            </a:r>
          </a:p>
        </p:txBody>
      </p:sp>
      <p:sp>
        <p:nvSpPr>
          <p:cNvPr id="24621" name="Line 50"/>
          <p:cNvSpPr>
            <a:spLocks noChangeShapeType="1"/>
          </p:cNvSpPr>
          <p:nvPr/>
        </p:nvSpPr>
        <p:spPr bwMode="auto">
          <a:xfrm>
            <a:off x="3038475" y="1535112"/>
            <a:ext cx="228600" cy="0"/>
          </a:xfrm>
          <a:prstGeom prst="line">
            <a:avLst/>
          </a:prstGeom>
          <a:noFill/>
          <a:ln w="9525">
            <a:solidFill>
              <a:schemeClr val="tx1"/>
            </a:solidFill>
            <a:round/>
            <a:headEnd/>
            <a:tailEnd type="triangle" w="med" len="med"/>
          </a:ln>
        </p:spPr>
        <p:txBody>
          <a:bodyPr/>
          <a:lstStyle/>
          <a:p>
            <a:endParaRPr lang="en-US"/>
          </a:p>
        </p:txBody>
      </p:sp>
      <p:pic>
        <p:nvPicPr>
          <p:cNvPr id="14" name="Picture 9" descr="1156675fig3.jpg"/>
          <p:cNvPicPr>
            <a:picLocks noChangeAspect="1"/>
          </p:cNvPicPr>
          <p:nvPr/>
        </p:nvPicPr>
        <p:blipFill>
          <a:blip r:embed="rId3" cstate="print"/>
          <a:srcRect/>
          <a:stretch>
            <a:fillRect/>
          </a:stretch>
        </p:blipFill>
        <p:spPr bwMode="auto">
          <a:xfrm>
            <a:off x="5636915" y="1432024"/>
            <a:ext cx="2524125" cy="2514600"/>
          </a:xfrm>
          <a:prstGeom prst="rect">
            <a:avLst/>
          </a:prstGeom>
          <a:noFill/>
          <a:ln w="9525">
            <a:noFill/>
            <a:miter lim="800000"/>
            <a:headEnd/>
            <a:tailEnd/>
          </a:ln>
        </p:spPr>
      </p:pic>
      <p:sp>
        <p:nvSpPr>
          <p:cNvPr id="15" name="Text Box 16"/>
          <p:cNvSpPr txBox="1">
            <a:spLocks noChangeArrowheads="1"/>
          </p:cNvSpPr>
          <p:nvPr/>
        </p:nvSpPr>
        <p:spPr bwMode="auto">
          <a:xfrm>
            <a:off x="5715000" y="877888"/>
            <a:ext cx="2367956" cy="400110"/>
          </a:xfrm>
          <a:prstGeom prst="rect">
            <a:avLst/>
          </a:prstGeom>
          <a:noFill/>
          <a:ln w="38100">
            <a:solidFill>
              <a:srgbClr val="FA3904"/>
            </a:solidFill>
            <a:miter lim="800000"/>
            <a:headEnd/>
            <a:tailEnd/>
          </a:ln>
        </p:spPr>
        <p:txBody>
          <a:bodyPr wrap="none">
            <a:spAutoFit/>
          </a:bodyPr>
          <a:lstStyle/>
          <a:p>
            <a:pPr eaLnBrk="0" hangingPunct="0"/>
            <a:r>
              <a:rPr lang="en-US" sz="2000">
                <a:solidFill>
                  <a:schemeClr val="accent2"/>
                </a:solidFill>
                <a:cs typeface="Arial" pitchFamily="34" charset="0"/>
              </a:rPr>
              <a:t>A(e,e’pN)X, A =</a:t>
            </a:r>
            <a:r>
              <a:rPr lang="en-US" sz="2000" baseline="30000">
                <a:solidFill>
                  <a:schemeClr val="accent2"/>
                </a:solidFill>
                <a:cs typeface="Arial" pitchFamily="34" charset="0"/>
              </a:rPr>
              <a:t>12</a:t>
            </a:r>
            <a:r>
              <a:rPr lang="en-US" sz="2000">
                <a:solidFill>
                  <a:schemeClr val="accent2"/>
                </a:solidFill>
                <a:cs typeface="Arial" pitchFamily="34" charset="0"/>
              </a:rPr>
              <a:t>C</a:t>
            </a:r>
          </a:p>
        </p:txBody>
      </p:sp>
      <p:sp>
        <p:nvSpPr>
          <p:cNvPr id="16" name="TextBox 6"/>
          <p:cNvSpPr txBox="1">
            <a:spLocks noChangeArrowheads="1"/>
          </p:cNvSpPr>
          <p:nvPr/>
        </p:nvSpPr>
        <p:spPr bwMode="auto">
          <a:xfrm>
            <a:off x="5334002" y="4414946"/>
            <a:ext cx="3184523" cy="1815882"/>
          </a:xfrm>
          <a:prstGeom prst="rect">
            <a:avLst/>
          </a:prstGeom>
          <a:noFill/>
          <a:ln w="38100">
            <a:solidFill>
              <a:srgbClr val="FF0000"/>
            </a:solidFill>
            <a:miter lim="800000"/>
            <a:headEnd/>
            <a:tailEnd/>
          </a:ln>
        </p:spPr>
        <p:txBody>
          <a:bodyPr wrap="square">
            <a:spAutoFit/>
          </a:bodyPr>
          <a:lstStyle/>
          <a:p>
            <a:pPr eaLnBrk="0" hangingPunct="0"/>
            <a:r>
              <a:rPr lang="en-US" sz="1600" dirty="0">
                <a:cs typeface="Arial" pitchFamily="34" charset="0"/>
              </a:rPr>
              <a:t>Proton-neutron rate is ~20 x proton-proton rate</a:t>
            </a:r>
            <a:r>
              <a:rPr lang="en-US" sz="1600" dirty="0"/>
              <a:t> </a:t>
            </a:r>
            <a:r>
              <a:rPr lang="en-US" sz="1600" dirty="0">
                <a:sym typeface="Wingdings" pitchFamily="2" charset="2"/>
              </a:rPr>
              <a:t> </a:t>
            </a:r>
          </a:p>
          <a:p>
            <a:pPr eaLnBrk="0" hangingPunct="0"/>
            <a:r>
              <a:rPr lang="en-US" sz="1600" dirty="0">
                <a:cs typeface="Arial" pitchFamily="34" charset="0"/>
                <a:sym typeface="Wingdings" pitchFamily="2" charset="2"/>
              </a:rPr>
              <a:t>     </a:t>
            </a:r>
            <a:r>
              <a:rPr lang="en-US" sz="1600" dirty="0">
                <a:cs typeface="Arial" pitchFamily="34" charset="0"/>
              </a:rPr>
              <a:t>two nucleons close</a:t>
            </a:r>
          </a:p>
          <a:p>
            <a:pPr eaLnBrk="0" hangingPunct="0"/>
            <a:r>
              <a:rPr lang="en-US" sz="1600" dirty="0">
                <a:cs typeface="Arial" pitchFamily="34" charset="0"/>
              </a:rPr>
              <a:t>     together are almost</a:t>
            </a:r>
          </a:p>
          <a:p>
            <a:pPr eaLnBrk="0" hangingPunct="0"/>
            <a:r>
              <a:rPr lang="en-US" sz="1600" dirty="0">
                <a:cs typeface="Arial" pitchFamily="34" charset="0"/>
              </a:rPr>
              <a:t>     always a p-n pair!</a:t>
            </a:r>
          </a:p>
          <a:p>
            <a:pPr eaLnBrk="0" hangingPunct="0"/>
            <a:r>
              <a:rPr lang="en-US" sz="1600" dirty="0">
                <a:cs typeface="Arial" pitchFamily="34" charset="0"/>
              </a:rPr>
              <a:t>Expected to be due to (</a:t>
            </a:r>
            <a:r>
              <a:rPr lang="en-US" sz="1600" b="1" dirty="0">
                <a:solidFill>
                  <a:srgbClr val="CC0099"/>
                </a:solidFill>
                <a:cs typeface="Arial" pitchFamily="34" charset="0"/>
              </a:rPr>
              <a:t>short-range) tensor correlations</a:t>
            </a:r>
            <a:r>
              <a:rPr lang="en-US" sz="1600" dirty="0">
                <a:cs typeface="Arial" pitchFamily="34" charset="0"/>
              </a:rPr>
              <a:t>.</a:t>
            </a:r>
          </a:p>
        </p:txBody>
      </p:sp>
      <p:sp>
        <p:nvSpPr>
          <p:cNvPr id="13" name="Rectangle 14"/>
          <p:cNvSpPr>
            <a:spLocks noChangeArrowheads="1"/>
          </p:cNvSpPr>
          <p:nvPr/>
        </p:nvSpPr>
        <p:spPr bwMode="auto">
          <a:xfrm>
            <a:off x="457200" y="76200"/>
            <a:ext cx="8229600" cy="655638"/>
          </a:xfrm>
          <a:prstGeom prst="rect">
            <a:avLst/>
          </a:prstGeom>
          <a:noFill/>
          <a:ln w="9525">
            <a:noFill/>
            <a:miter lim="800000"/>
            <a:headEnd/>
            <a:tailEnd/>
          </a:ln>
        </p:spPr>
        <p:txBody>
          <a:bodyPr anchor="ctr"/>
          <a:lstStyle/>
          <a:p>
            <a:pPr algn="ctr"/>
            <a:r>
              <a:rPr lang="en-US" sz="2800" b="1">
                <a:solidFill>
                  <a:srgbClr val="FA3904"/>
                </a:solidFill>
              </a:rPr>
              <a:t>Short Range Correlations in Nuclei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60438" y="69904"/>
            <a:ext cx="9144000" cy="830997"/>
          </a:xfrm>
          <a:prstGeom prst="rect">
            <a:avLst/>
          </a:prstGeom>
        </p:spPr>
        <p:txBody>
          <a:bodyPr wrap="square">
            <a:spAutoFit/>
          </a:bodyPr>
          <a:lstStyle/>
          <a:p>
            <a:pPr algn="ctr" defTabSz="914400" fontAlgn="base">
              <a:spcBef>
                <a:spcPct val="0"/>
              </a:spcBef>
              <a:spcAft>
                <a:spcPct val="0"/>
              </a:spcAft>
            </a:pPr>
            <a:r>
              <a:rPr lang="en-US" sz="2700" b="1" dirty="0">
                <a:solidFill>
                  <a:srgbClr val="FF0000"/>
                </a:solidFill>
              </a:rPr>
              <a:t>Momentum Sharing in Imbalanced Fermi Systems</a:t>
            </a:r>
          </a:p>
          <a:p>
            <a:pPr algn="ctr" defTabSz="914400" fontAlgn="base">
              <a:spcBef>
                <a:spcPct val="0"/>
              </a:spcBef>
              <a:spcAft>
                <a:spcPct val="0"/>
              </a:spcAft>
            </a:pPr>
            <a:endParaRPr lang="en-US" altLang="en-US" sz="2000" b="1" dirty="0">
              <a:solidFill>
                <a:srgbClr val="FF0000"/>
              </a:solidFill>
              <a:cs typeface="Arial" panose="020B0604020202020204" pitchFamily="34" charset="0"/>
            </a:endParaRPr>
          </a:p>
        </p:txBody>
      </p:sp>
      <p:grpSp>
        <p:nvGrpSpPr>
          <p:cNvPr id="56" name="Group 55"/>
          <p:cNvGrpSpPr/>
          <p:nvPr/>
        </p:nvGrpSpPr>
        <p:grpSpPr>
          <a:xfrm>
            <a:off x="-1" y="609600"/>
            <a:ext cx="9136049" cy="707886"/>
            <a:chOff x="-1" y="341326"/>
            <a:chExt cx="9136049" cy="707886"/>
          </a:xfrm>
        </p:grpSpPr>
        <p:sp>
          <p:nvSpPr>
            <p:cNvPr id="57" name="Rectangle 56"/>
            <p:cNvSpPr/>
            <p:nvPr/>
          </p:nvSpPr>
          <p:spPr>
            <a:xfrm>
              <a:off x="-1" y="683812"/>
              <a:ext cx="9136049" cy="18652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latin typeface="Comic Sans MS" panose="030F0702030302020204" pitchFamily="66" charset="0"/>
              </a:endParaRPr>
            </a:p>
          </p:txBody>
        </p:sp>
        <p:sp>
          <p:nvSpPr>
            <p:cNvPr id="58" name="TextBox 57"/>
            <p:cNvSpPr txBox="1"/>
            <p:nvPr/>
          </p:nvSpPr>
          <p:spPr>
            <a:xfrm>
              <a:off x="-1" y="341326"/>
              <a:ext cx="9136049" cy="707886"/>
            </a:xfrm>
            <a:prstGeom prst="rect">
              <a:avLst/>
            </a:prstGeom>
            <a:noFill/>
          </p:spPr>
          <p:txBody>
            <a:bodyPr wrap="square" rtlCol="0">
              <a:spAutoFit/>
            </a:bodyPr>
            <a:lstStyle/>
            <a:p>
              <a:pPr algn="ctr" defTabSz="914400" fontAlgn="base">
                <a:spcBef>
                  <a:spcPct val="0"/>
                </a:spcBef>
                <a:spcAft>
                  <a:spcPct val="0"/>
                </a:spcAft>
              </a:pPr>
              <a:r>
                <a:rPr lang="en-US" sz="1800" dirty="0">
                  <a:solidFill>
                    <a:srgbClr val="000000"/>
                  </a:solidFill>
                </a:rPr>
                <a:t>O. Hen </a:t>
              </a:r>
              <a:r>
                <a:rPr lang="en-US" sz="1800" i="1" dirty="0">
                  <a:solidFill>
                    <a:srgbClr val="000000"/>
                  </a:solidFill>
                </a:rPr>
                <a:t>et al., </a:t>
              </a:r>
              <a:r>
                <a:rPr lang="en-US" sz="1800" dirty="0">
                  <a:solidFill>
                    <a:srgbClr val="000000"/>
                  </a:solidFill>
                </a:rPr>
                <a:t>Science </a:t>
              </a:r>
              <a:r>
                <a:rPr lang="en-US" sz="1800" b="1" dirty="0">
                  <a:solidFill>
                    <a:srgbClr val="000000"/>
                  </a:solidFill>
                </a:rPr>
                <a:t>346</a:t>
              </a:r>
              <a:r>
                <a:rPr lang="en-US" sz="1800" dirty="0">
                  <a:solidFill>
                    <a:srgbClr val="000000"/>
                  </a:solidFill>
                </a:rPr>
                <a:t> (2014) 614, </a:t>
              </a:r>
              <a:r>
                <a:rPr lang="en-US" sz="1800" i="1" dirty="0">
                  <a:solidFill>
                    <a:srgbClr val="000000"/>
                  </a:solidFill>
                </a:rPr>
                <a:t>doi:10.1126/science.1256785 </a:t>
              </a:r>
              <a:endParaRPr lang="en-US" sz="1800" dirty="0">
                <a:solidFill>
                  <a:srgbClr val="000000"/>
                </a:solidFill>
              </a:endParaRPr>
            </a:p>
            <a:p>
              <a:pPr algn="ctr" defTabSz="914400" fontAlgn="base">
                <a:spcBef>
                  <a:spcPct val="0"/>
                </a:spcBef>
                <a:spcAft>
                  <a:spcPct val="0"/>
                </a:spcAft>
              </a:pPr>
              <a:r>
                <a:rPr lang="en-US" sz="1200" b="1" dirty="0">
                  <a:solidFill>
                    <a:srgbClr val="000000"/>
                  </a:solidFill>
                </a:rPr>
                <a:t>The Jefferson Lab CLAS Collaboration</a:t>
              </a:r>
              <a:endParaRPr lang="en-US" sz="1200" dirty="0">
                <a:solidFill>
                  <a:srgbClr val="000000"/>
                </a:solidFill>
              </a:endParaRPr>
            </a:p>
            <a:p>
              <a:pPr algn="ctr" defTabSz="914400" fontAlgn="base">
                <a:spcBef>
                  <a:spcPct val="0"/>
                </a:spcBef>
                <a:spcAft>
                  <a:spcPct val="0"/>
                </a:spcAft>
              </a:pPr>
              <a:r>
                <a:rPr lang="en-US" sz="1000" dirty="0">
                  <a:solidFill>
                    <a:srgbClr val="000000"/>
                  </a:solidFill>
                </a:rPr>
                <a:t>Selected for Science Express (16 October 2014)</a:t>
              </a:r>
            </a:p>
          </p:txBody>
        </p:sp>
      </p:grpSp>
      <p:sp>
        <p:nvSpPr>
          <p:cNvPr id="19" name="Rectangle 18"/>
          <p:cNvSpPr/>
          <p:nvPr/>
        </p:nvSpPr>
        <p:spPr>
          <a:xfrm>
            <a:off x="175840" y="1371600"/>
            <a:ext cx="4917453" cy="2554545"/>
          </a:xfrm>
          <a:prstGeom prst="rect">
            <a:avLst/>
          </a:prstGeom>
        </p:spPr>
        <p:txBody>
          <a:bodyPr wrap="square">
            <a:spAutoFit/>
          </a:bodyPr>
          <a:lstStyle/>
          <a:p>
            <a:pPr marL="290513" indent="-290513" defTabSz="914400" fontAlgn="base">
              <a:spcBef>
                <a:spcPct val="0"/>
              </a:spcBef>
              <a:spcAft>
                <a:spcPts val="600"/>
              </a:spcAft>
              <a:buFont typeface="Arial" panose="020B0604020202020204" pitchFamily="34" charset="0"/>
              <a:buChar char="•"/>
              <a:tabLst>
                <a:tab pos="290513" algn="l"/>
              </a:tabLst>
            </a:pPr>
            <a:r>
              <a:rPr lang="en-US" sz="1400" dirty="0">
                <a:solidFill>
                  <a:srgbClr val="000000"/>
                </a:solidFill>
              </a:rPr>
              <a:t>For heavy nuclei, N (#neutrons) &gt; Z (#protons)</a:t>
            </a:r>
          </a:p>
          <a:p>
            <a:pPr defTabSz="914400" fontAlgn="base">
              <a:spcBef>
                <a:spcPct val="0"/>
              </a:spcBef>
              <a:spcAft>
                <a:spcPts val="600"/>
              </a:spcAft>
              <a:tabLst>
                <a:tab pos="290513" algn="l"/>
              </a:tabLst>
            </a:pPr>
            <a:r>
              <a:rPr lang="en-US" sz="1400" dirty="0">
                <a:solidFill>
                  <a:srgbClr val="000000"/>
                </a:solidFill>
              </a:rPr>
              <a:t>			“Majority”	         “Minority”</a:t>
            </a:r>
          </a:p>
          <a:p>
            <a:pPr marL="290513" indent="-290513" fontAlgn="base">
              <a:spcBef>
                <a:spcPct val="0"/>
              </a:spcBef>
              <a:spcAft>
                <a:spcPts val="600"/>
              </a:spcAft>
              <a:buFont typeface="Arial" panose="020B0604020202020204" pitchFamily="34" charset="0"/>
              <a:buChar char="•"/>
              <a:tabLst>
                <a:tab pos="290513" algn="l"/>
              </a:tabLst>
            </a:pPr>
            <a:r>
              <a:rPr lang="en-US" sz="1400" dirty="0">
                <a:solidFill>
                  <a:srgbClr val="000000"/>
                </a:solidFill>
              </a:rPr>
              <a:t>For non-interacting Fermi gases, neutrons would dominate at all momenta, even above the Fermi momentum </a:t>
            </a:r>
            <a:r>
              <a:rPr lang="en-US" sz="1400" dirty="0" err="1">
                <a:solidFill>
                  <a:srgbClr val="000000"/>
                </a:solidFill>
              </a:rPr>
              <a:t>k</a:t>
            </a:r>
            <a:r>
              <a:rPr lang="en-US" sz="1400" baseline="-25000" dirty="0" err="1">
                <a:solidFill>
                  <a:srgbClr val="000000"/>
                </a:solidFill>
              </a:rPr>
              <a:t>F</a:t>
            </a:r>
            <a:endParaRPr lang="en-US" sz="1400" dirty="0">
              <a:solidFill>
                <a:srgbClr val="000000"/>
              </a:solidFill>
            </a:endParaRPr>
          </a:p>
          <a:p>
            <a:pPr marL="290513" indent="-290513" fontAlgn="base">
              <a:spcBef>
                <a:spcPct val="0"/>
              </a:spcBef>
              <a:spcAft>
                <a:spcPts val="600"/>
              </a:spcAft>
              <a:buFont typeface="Arial" panose="020B0604020202020204" pitchFamily="34" charset="0"/>
              <a:buChar char="•"/>
              <a:tabLst>
                <a:tab pos="290513" algn="l"/>
              </a:tabLst>
            </a:pPr>
            <a:r>
              <a:rPr lang="en-US" sz="1400" dirty="0">
                <a:solidFill>
                  <a:srgbClr val="000000"/>
                </a:solidFill>
              </a:rPr>
              <a:t>In reality, short range nucleon-nucleon correlations dominate the population at k&gt;</a:t>
            </a:r>
            <a:r>
              <a:rPr lang="en-US" sz="1400" dirty="0" err="1">
                <a:solidFill>
                  <a:srgbClr val="000000"/>
                </a:solidFill>
              </a:rPr>
              <a:t>k</a:t>
            </a:r>
            <a:r>
              <a:rPr lang="en-US" sz="1400" baseline="-25000" dirty="0" err="1">
                <a:solidFill>
                  <a:srgbClr val="000000"/>
                </a:solidFill>
              </a:rPr>
              <a:t>F</a:t>
            </a:r>
            <a:endParaRPr lang="en-US" sz="1400" dirty="0">
              <a:solidFill>
                <a:srgbClr val="000000"/>
              </a:solidFill>
            </a:endParaRPr>
          </a:p>
          <a:p>
            <a:pPr marL="290513" indent="-290513" fontAlgn="base">
              <a:spcBef>
                <a:spcPct val="0"/>
              </a:spcBef>
              <a:spcAft>
                <a:spcPts val="600"/>
              </a:spcAft>
              <a:buFont typeface="Arial" panose="020B0604020202020204" pitchFamily="34" charset="0"/>
              <a:buChar char="•"/>
              <a:tabLst>
                <a:tab pos="290513" algn="l"/>
              </a:tabLst>
            </a:pPr>
            <a:r>
              <a:rPr lang="en-US" sz="1400" dirty="0">
                <a:solidFill>
                  <a:srgbClr val="000000"/>
                </a:solidFill>
              </a:rPr>
              <a:t>Isospin dependence of the nucleon-nucleon interaction implies equal numbers of protons and neutrons at k&gt;</a:t>
            </a:r>
            <a:r>
              <a:rPr lang="en-US" sz="1400" dirty="0" err="1">
                <a:solidFill>
                  <a:srgbClr val="000000"/>
                </a:solidFill>
              </a:rPr>
              <a:t>k</a:t>
            </a:r>
            <a:r>
              <a:rPr lang="en-US" sz="1400" baseline="-25000" dirty="0" err="1">
                <a:solidFill>
                  <a:srgbClr val="000000"/>
                </a:solidFill>
              </a:rPr>
              <a:t>F</a:t>
            </a:r>
            <a:endParaRPr lang="en-US" sz="1400" dirty="0">
              <a:solidFill>
                <a:srgbClr val="000000"/>
              </a:solidFill>
            </a:endParaRPr>
          </a:p>
        </p:txBody>
      </p:sp>
      <p:sp>
        <p:nvSpPr>
          <p:cNvPr id="20" name="Rectangle 19"/>
          <p:cNvSpPr/>
          <p:nvPr/>
        </p:nvSpPr>
        <p:spPr>
          <a:xfrm>
            <a:off x="152400" y="6025609"/>
            <a:ext cx="4876800" cy="738664"/>
          </a:xfrm>
          <a:prstGeom prst="rect">
            <a:avLst/>
          </a:prstGeom>
        </p:spPr>
        <p:txBody>
          <a:bodyPr wrap="square">
            <a:spAutoFit/>
          </a:bodyPr>
          <a:lstStyle/>
          <a:p>
            <a:pPr algn="just" defTabSz="914400" fontAlgn="base">
              <a:spcBef>
                <a:spcPct val="0"/>
              </a:spcBef>
              <a:spcAft>
                <a:spcPct val="0"/>
              </a:spcAft>
            </a:pPr>
            <a:r>
              <a:rPr lang="en-US" sz="1400" dirty="0">
                <a:solidFill>
                  <a:srgbClr val="000000"/>
                </a:solidFill>
              </a:rPr>
              <a:t>This has implications for the equations of state of neutron stars and atomic interactions in ultra-cold atomic gases.</a:t>
            </a:r>
          </a:p>
        </p:txBody>
      </p:sp>
      <p:grpSp>
        <p:nvGrpSpPr>
          <p:cNvPr id="21" name="Group 20"/>
          <p:cNvGrpSpPr/>
          <p:nvPr/>
        </p:nvGrpSpPr>
        <p:grpSpPr>
          <a:xfrm>
            <a:off x="237390" y="3912772"/>
            <a:ext cx="4198126" cy="1889029"/>
            <a:chOff x="96718" y="3313641"/>
            <a:chExt cx="4198126" cy="1889029"/>
          </a:xfrm>
        </p:grpSpPr>
        <p:pic>
          <p:nvPicPr>
            <p:cNvPr id="22" name="Picture 21" descr="data.png"/>
            <p:cNvPicPr>
              <a:picLocks noChangeAspect="1"/>
            </p:cNvPicPr>
            <p:nvPr/>
          </p:nvPicPr>
          <p:blipFill>
            <a:blip r:embed="rId3" cstate="print"/>
            <a:stretch>
              <a:fillRect/>
            </a:stretch>
          </p:blipFill>
          <p:spPr>
            <a:xfrm>
              <a:off x="119606" y="3719495"/>
              <a:ext cx="4175238" cy="1483175"/>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96718" y="3313641"/>
              <a:ext cx="2249334" cy="338554"/>
            </a:xfrm>
            <a:prstGeom prst="rect">
              <a:avLst/>
            </a:prstGeom>
            <a:noFill/>
          </p:spPr>
          <p:txBody>
            <a:bodyPr wrap="none" rtlCol="0">
              <a:spAutoFit/>
            </a:bodyPr>
            <a:lstStyle/>
            <a:p>
              <a:r>
                <a:rPr lang="en-US" sz="1600" b="1" dirty="0">
                  <a:solidFill>
                    <a:srgbClr val="002060"/>
                  </a:solidFill>
                  <a:cs typeface="Arial" pitchFamily="34" charset="0"/>
                </a:rPr>
                <a:t>Experimental Result:</a:t>
              </a:r>
            </a:p>
          </p:txBody>
        </p:sp>
      </p:grpSp>
      <p:grpSp>
        <p:nvGrpSpPr>
          <p:cNvPr id="24" name="Group 23"/>
          <p:cNvGrpSpPr>
            <a:grpSpLocks noChangeAspect="1"/>
          </p:cNvGrpSpPr>
          <p:nvPr/>
        </p:nvGrpSpPr>
        <p:grpSpPr>
          <a:xfrm>
            <a:off x="5499172" y="3973220"/>
            <a:ext cx="3322936" cy="2529256"/>
            <a:chOff x="5105400" y="3548265"/>
            <a:chExt cx="3778251" cy="2875820"/>
          </a:xfrm>
        </p:grpSpPr>
        <p:pic>
          <p:nvPicPr>
            <p:cNvPr id="25" name="Picture 24" descr="dancing.png"/>
            <p:cNvPicPr>
              <a:picLocks noChangeAspect="1"/>
            </p:cNvPicPr>
            <p:nvPr/>
          </p:nvPicPr>
          <p:blipFill>
            <a:blip r:embed="rId4" cstate="print"/>
            <a:stretch>
              <a:fillRect/>
            </a:stretch>
          </p:blipFill>
          <p:spPr>
            <a:xfrm>
              <a:off x="5105400" y="3548265"/>
              <a:ext cx="3778251" cy="2875820"/>
            </a:xfrm>
            <a:prstGeom prst="rect">
              <a:avLst/>
            </a:prstGeom>
            <a:ln>
              <a:noFill/>
            </a:ln>
            <a:effectLst>
              <a:outerShdw blurRad="292100" dist="139700" dir="2700000" algn="tl" rotWithShape="0">
                <a:srgbClr val="333333">
                  <a:alpha val="65000"/>
                </a:srgbClr>
              </a:outerShdw>
            </a:effectLst>
          </p:spPr>
        </p:pic>
        <p:sp>
          <p:nvSpPr>
            <p:cNvPr id="26" name="Rectangle 25"/>
            <p:cNvSpPr/>
            <p:nvPr/>
          </p:nvSpPr>
          <p:spPr bwMode="auto">
            <a:xfrm>
              <a:off x="7543800" y="4419600"/>
              <a:ext cx="990600" cy="1219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8" charset="0"/>
              </a:endParaRPr>
            </a:p>
          </p:txBody>
        </p:sp>
        <p:sp>
          <p:nvSpPr>
            <p:cNvPr id="27" name="Rectangle 26"/>
            <p:cNvSpPr/>
            <p:nvPr/>
          </p:nvSpPr>
          <p:spPr bwMode="auto">
            <a:xfrm>
              <a:off x="5638800" y="5334000"/>
              <a:ext cx="1219200" cy="6858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8" charset="0"/>
              </a:endParaRPr>
            </a:p>
          </p:txBody>
        </p:sp>
      </p:grpSp>
      <p:pic>
        <p:nvPicPr>
          <p:cNvPr id="28" name="Picture 9" descr="1156675fig3.jpg"/>
          <p:cNvPicPr>
            <a:picLocks noChangeAspect="1"/>
          </p:cNvPicPr>
          <p:nvPr/>
        </p:nvPicPr>
        <p:blipFill>
          <a:blip r:embed="rId5" cstate="print"/>
          <a:srcRect/>
          <a:stretch>
            <a:fillRect/>
          </a:stretch>
        </p:blipFill>
        <p:spPr bwMode="auto">
          <a:xfrm>
            <a:off x="6924038" y="1629610"/>
            <a:ext cx="2057400" cy="2049170"/>
          </a:xfrm>
          <a:prstGeom prst="rect">
            <a:avLst/>
          </a:prstGeom>
          <a:noFill/>
          <a:ln w="9525">
            <a:noFill/>
            <a:miter lim="800000"/>
            <a:headEnd/>
            <a:tailEnd/>
          </a:ln>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3471" y="2249145"/>
            <a:ext cx="1786620" cy="1368836"/>
          </a:xfrm>
          <a:prstGeom prst="rect">
            <a:avLst/>
          </a:prstGeom>
        </p:spPr>
      </p:pic>
      <p:pic>
        <p:nvPicPr>
          <p:cNvPr id="31" name="Picture 2"/>
          <p:cNvPicPr>
            <a:picLocks noChangeAspect="1" noChangeArrowheads="1"/>
          </p:cNvPicPr>
          <p:nvPr/>
        </p:nvPicPr>
        <p:blipFill rotWithShape="1">
          <a:blip r:embed="rId7" cstate="print"/>
          <a:srcRect t="8749"/>
          <a:stretch/>
        </p:blipFill>
        <p:spPr bwMode="auto">
          <a:xfrm>
            <a:off x="5418057" y="1371600"/>
            <a:ext cx="1101566" cy="868297"/>
          </a:xfrm>
          <a:prstGeom prst="rect">
            <a:avLst/>
          </a:prstGeom>
          <a:noFill/>
          <a:ln w="9525">
            <a:noFill/>
            <a:miter lim="800000"/>
            <a:headEnd/>
            <a:tailEnd/>
          </a:ln>
        </p:spPr>
      </p:pic>
    </p:spTree>
    <p:extLst>
      <p:ext uri="{BB962C8B-B14F-4D97-AF65-F5344CB8AC3E}">
        <p14:creationId xmlns:p14="http://schemas.microsoft.com/office/powerpoint/2010/main" val="38646757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0" y="152400"/>
            <a:ext cx="7772400" cy="381000"/>
          </a:xfrm>
        </p:spPr>
        <p:txBody>
          <a:bodyPr/>
          <a:lstStyle/>
          <a:p>
            <a:pPr eaLnBrk="1" hangingPunct="1"/>
            <a:r>
              <a:rPr lang="en-US" sz="2400">
                <a:solidFill>
                  <a:schemeClr val="bg1"/>
                </a:solidFill>
                <a:latin typeface="Comic Sans MS" panose="030F0702030302020204" pitchFamily="66" charset="0"/>
              </a:rPr>
              <a:t>QCD and confinement</a:t>
            </a:r>
            <a:endParaRPr lang="en-US" sz="1200">
              <a:solidFill>
                <a:schemeClr val="accent2"/>
              </a:solidFill>
              <a:latin typeface="Comic Sans MS" panose="030F0702030302020204" pitchFamily="66" charset="0"/>
            </a:endParaRPr>
          </a:p>
        </p:txBody>
      </p:sp>
      <p:sp>
        <p:nvSpPr>
          <p:cNvPr id="34819" name="AutoShape 3"/>
          <p:cNvSpPr>
            <a:spLocks noChangeArrowheads="1"/>
          </p:cNvSpPr>
          <p:nvPr/>
        </p:nvSpPr>
        <p:spPr bwMode="auto">
          <a:xfrm>
            <a:off x="304800" y="685800"/>
            <a:ext cx="8534400" cy="2209800"/>
          </a:xfrm>
          <a:prstGeom prst="leftRightArrow">
            <a:avLst>
              <a:gd name="adj1" fmla="val 50000"/>
              <a:gd name="adj2" fmla="val 77241"/>
            </a:avLst>
          </a:prstGeom>
          <a:solidFill>
            <a:srgbClr val="AEFC92">
              <a:alpha val="50195"/>
            </a:srgbClr>
          </a:solidFill>
          <a:ln w="9525">
            <a:solidFill>
              <a:schemeClr val="bg1"/>
            </a:solidFill>
            <a:miter lim="800000"/>
            <a:headEnd/>
            <a:tailEnd/>
          </a:ln>
        </p:spPr>
        <p:txBody>
          <a:bodyPr wrap="none" anchor="ctr"/>
          <a:lstStyle/>
          <a:p>
            <a:pPr algn="ctr" eaLnBrk="0" hangingPunct="0"/>
            <a:endParaRPr lang="en-US">
              <a:cs typeface="Arial" panose="020B0604020202020204" pitchFamily="34" charset="0"/>
            </a:endParaRPr>
          </a:p>
        </p:txBody>
      </p:sp>
      <p:sp>
        <p:nvSpPr>
          <p:cNvPr id="34820" name="WordArt 4"/>
          <p:cNvSpPr>
            <a:spLocks noChangeArrowheads="1" noChangeShapeType="1" noTextEdit="1"/>
          </p:cNvSpPr>
          <p:nvPr/>
        </p:nvSpPr>
        <p:spPr bwMode="auto">
          <a:xfrm>
            <a:off x="6019800" y="1066800"/>
            <a:ext cx="2730500" cy="715963"/>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ED181E"/>
                </a:solidFill>
                <a:cs typeface="Arial" panose="020B0604020202020204" pitchFamily="34" charset="0"/>
              </a:rPr>
              <a:t>Confinement</a:t>
            </a:r>
          </a:p>
        </p:txBody>
      </p:sp>
      <p:sp>
        <p:nvSpPr>
          <p:cNvPr id="34821" name="WordArt 5"/>
          <p:cNvSpPr>
            <a:spLocks noChangeArrowheads="1" noChangeShapeType="1" noTextEdit="1"/>
          </p:cNvSpPr>
          <p:nvPr/>
        </p:nvSpPr>
        <p:spPr bwMode="auto">
          <a:xfrm>
            <a:off x="381000" y="1066800"/>
            <a:ext cx="2730500" cy="715963"/>
          </a:xfrm>
          <a:prstGeom prst="rect">
            <a:avLst/>
          </a:prstGeom>
        </p:spPr>
        <p:txBody>
          <a:bodyPr wrap="none" fromWordArt="1">
            <a:prstTxWarp prst="textDeflate">
              <a:avLst>
                <a:gd name="adj" fmla="val 26227"/>
              </a:avLst>
            </a:prstTxWarp>
          </a:bodyPr>
          <a:lstStyle/>
          <a:p>
            <a:pPr algn="ctr"/>
            <a:r>
              <a:rPr lang="en-US" sz="3600" kern="10" dirty="0">
                <a:ln w="9525">
                  <a:solidFill>
                    <a:srgbClr val="000000"/>
                  </a:solidFill>
                  <a:round/>
                  <a:headEnd/>
                  <a:tailEnd/>
                </a:ln>
                <a:solidFill>
                  <a:srgbClr val="ED181E"/>
                </a:solidFill>
                <a:cs typeface="Arial" panose="020B0604020202020204" pitchFamily="34" charset="0"/>
              </a:rPr>
              <a:t>Asymptotic Freedom</a:t>
            </a:r>
          </a:p>
        </p:txBody>
      </p:sp>
      <p:sp>
        <p:nvSpPr>
          <p:cNvPr id="34822" name="Text Box 6"/>
          <p:cNvSpPr txBox="1">
            <a:spLocks noChangeArrowheads="1"/>
          </p:cNvSpPr>
          <p:nvPr/>
        </p:nvSpPr>
        <p:spPr bwMode="auto">
          <a:xfrm>
            <a:off x="6477000" y="1828800"/>
            <a:ext cx="1849438" cy="646113"/>
          </a:xfrm>
          <a:prstGeom prst="rect">
            <a:avLst/>
          </a:prstGeom>
          <a:noFill/>
          <a:ln w="9525">
            <a:noFill/>
            <a:miter lim="800000"/>
            <a:headEnd/>
            <a:tailEnd/>
          </a:ln>
        </p:spPr>
        <p:txBody>
          <a:bodyPr wrap="none">
            <a:spAutoFit/>
          </a:bodyPr>
          <a:lstStyle/>
          <a:p>
            <a:pPr algn="ctr" eaLnBrk="0" hangingPunct="0"/>
            <a:r>
              <a:rPr lang="en-US" sz="1800" b="1">
                <a:solidFill>
                  <a:schemeClr val="accent2"/>
                </a:solidFill>
                <a:cs typeface="Arial" panose="020B0604020202020204" pitchFamily="34" charset="0"/>
              </a:rPr>
              <a:t>Large Distance</a:t>
            </a:r>
          </a:p>
          <a:p>
            <a:pPr algn="ctr" eaLnBrk="0" hangingPunct="0"/>
            <a:r>
              <a:rPr lang="en-US" sz="1800" b="1">
                <a:solidFill>
                  <a:schemeClr val="accent2"/>
                </a:solidFill>
                <a:cs typeface="Arial" panose="020B0604020202020204" pitchFamily="34" charset="0"/>
              </a:rPr>
              <a:t>Low Energy</a:t>
            </a:r>
            <a:endParaRPr lang="en-US">
              <a:cs typeface="Arial" panose="020B0604020202020204" pitchFamily="34" charset="0"/>
            </a:endParaRPr>
          </a:p>
        </p:txBody>
      </p:sp>
      <p:sp>
        <p:nvSpPr>
          <p:cNvPr id="34823" name="Text Box 7"/>
          <p:cNvSpPr txBox="1">
            <a:spLocks noChangeArrowheads="1"/>
          </p:cNvSpPr>
          <p:nvPr/>
        </p:nvSpPr>
        <p:spPr bwMode="auto">
          <a:xfrm>
            <a:off x="838200" y="1828800"/>
            <a:ext cx="1825625" cy="646113"/>
          </a:xfrm>
          <a:prstGeom prst="rect">
            <a:avLst/>
          </a:prstGeom>
          <a:noFill/>
          <a:ln w="9525">
            <a:noFill/>
            <a:miter lim="800000"/>
            <a:headEnd/>
            <a:tailEnd/>
          </a:ln>
        </p:spPr>
        <p:txBody>
          <a:bodyPr wrap="none">
            <a:spAutoFit/>
          </a:bodyPr>
          <a:lstStyle/>
          <a:p>
            <a:pPr algn="ctr" eaLnBrk="0" hangingPunct="0"/>
            <a:r>
              <a:rPr lang="en-US" sz="1800" b="1">
                <a:solidFill>
                  <a:schemeClr val="accent2"/>
                </a:solidFill>
                <a:cs typeface="Arial" panose="020B0604020202020204" pitchFamily="34" charset="0"/>
              </a:rPr>
              <a:t>Small Distance</a:t>
            </a:r>
          </a:p>
          <a:p>
            <a:pPr algn="ctr" eaLnBrk="0" hangingPunct="0"/>
            <a:r>
              <a:rPr lang="en-US" sz="1800" b="1">
                <a:solidFill>
                  <a:schemeClr val="accent2"/>
                </a:solidFill>
                <a:cs typeface="Arial" panose="020B0604020202020204" pitchFamily="34" charset="0"/>
              </a:rPr>
              <a:t>High Energy</a:t>
            </a:r>
          </a:p>
        </p:txBody>
      </p:sp>
      <p:sp>
        <p:nvSpPr>
          <p:cNvPr id="34824" name="Text Box 8"/>
          <p:cNvSpPr txBox="1">
            <a:spLocks noChangeArrowheads="1"/>
          </p:cNvSpPr>
          <p:nvPr/>
        </p:nvSpPr>
        <p:spPr bwMode="auto">
          <a:xfrm>
            <a:off x="457200" y="2800880"/>
            <a:ext cx="2667000" cy="369888"/>
          </a:xfrm>
          <a:prstGeom prst="rect">
            <a:avLst/>
          </a:prstGeom>
          <a:noFill/>
          <a:ln w="9525">
            <a:noFill/>
            <a:miter lim="800000"/>
            <a:headEnd/>
            <a:tailEnd/>
          </a:ln>
        </p:spPr>
        <p:txBody>
          <a:bodyPr>
            <a:spAutoFit/>
          </a:bodyPr>
          <a:lstStyle/>
          <a:p>
            <a:pPr algn="ctr" eaLnBrk="0" hangingPunct="0"/>
            <a:r>
              <a:rPr lang="en-US" sz="1800" b="1" dirty="0">
                <a:solidFill>
                  <a:srgbClr val="18605A"/>
                </a:solidFill>
                <a:cs typeface="Arial" panose="020B0604020202020204" pitchFamily="34" charset="0"/>
              </a:rPr>
              <a:t>Perturbative QCD</a:t>
            </a:r>
            <a:endParaRPr lang="en-US" sz="1800" b="1" dirty="0">
              <a:solidFill>
                <a:schemeClr val="accent2"/>
              </a:solidFill>
              <a:cs typeface="Arial" panose="020B0604020202020204" pitchFamily="34" charset="0"/>
            </a:endParaRPr>
          </a:p>
        </p:txBody>
      </p:sp>
      <p:sp>
        <p:nvSpPr>
          <p:cNvPr id="34825" name="Rectangle 9"/>
          <p:cNvSpPr>
            <a:spLocks noChangeArrowheads="1"/>
          </p:cNvSpPr>
          <p:nvPr/>
        </p:nvSpPr>
        <p:spPr bwMode="auto">
          <a:xfrm>
            <a:off x="6427633" y="2837630"/>
            <a:ext cx="1539875" cy="369887"/>
          </a:xfrm>
          <a:prstGeom prst="rect">
            <a:avLst/>
          </a:prstGeom>
          <a:noFill/>
          <a:ln w="9525">
            <a:noFill/>
            <a:miter lim="800000"/>
            <a:headEnd/>
            <a:tailEnd/>
          </a:ln>
        </p:spPr>
        <p:txBody>
          <a:bodyPr wrap="none">
            <a:spAutoFit/>
          </a:bodyPr>
          <a:lstStyle/>
          <a:p>
            <a:pPr algn="ctr" eaLnBrk="0" hangingPunct="0"/>
            <a:r>
              <a:rPr lang="en-US" sz="1800" b="1" dirty="0">
                <a:solidFill>
                  <a:srgbClr val="18605A"/>
                </a:solidFill>
                <a:cs typeface="Arial" panose="020B0604020202020204" pitchFamily="34" charset="0"/>
              </a:rPr>
              <a:t>Strong QCD</a:t>
            </a:r>
          </a:p>
        </p:txBody>
      </p:sp>
      <p:sp>
        <p:nvSpPr>
          <p:cNvPr id="34826" name="Text Box 12"/>
          <p:cNvSpPr txBox="1">
            <a:spLocks noChangeArrowheads="1"/>
          </p:cNvSpPr>
          <p:nvPr/>
        </p:nvSpPr>
        <p:spPr bwMode="auto">
          <a:xfrm>
            <a:off x="609600" y="3200400"/>
            <a:ext cx="3505200" cy="369888"/>
          </a:xfrm>
          <a:prstGeom prst="rect">
            <a:avLst/>
          </a:prstGeom>
          <a:noFill/>
          <a:ln w="9525">
            <a:noFill/>
            <a:miter lim="800000"/>
            <a:headEnd/>
            <a:tailEnd/>
          </a:ln>
        </p:spPr>
        <p:txBody>
          <a:bodyPr>
            <a:spAutoFit/>
          </a:bodyPr>
          <a:lstStyle/>
          <a:p>
            <a:pPr algn="ctr" eaLnBrk="0" hangingPunct="0"/>
            <a:r>
              <a:rPr lang="en-US" sz="1800" b="1" dirty="0">
                <a:solidFill>
                  <a:srgbClr val="ED181E"/>
                </a:solidFill>
                <a:cs typeface="Arial" panose="020B0604020202020204" pitchFamily="34" charset="0"/>
              </a:rPr>
              <a:t>High Energy Scattering</a:t>
            </a:r>
            <a:endParaRPr lang="en-US" sz="1800" b="1" dirty="0">
              <a:solidFill>
                <a:srgbClr val="18605A"/>
              </a:solidFill>
              <a:cs typeface="Arial" panose="020B0604020202020204" pitchFamily="34" charset="0"/>
            </a:endParaRPr>
          </a:p>
        </p:txBody>
      </p:sp>
      <p:sp>
        <p:nvSpPr>
          <p:cNvPr id="34827" name="Text Box 13"/>
          <p:cNvSpPr txBox="1">
            <a:spLocks noChangeArrowheads="1"/>
          </p:cNvSpPr>
          <p:nvPr/>
        </p:nvSpPr>
        <p:spPr bwMode="auto">
          <a:xfrm>
            <a:off x="2786064" y="5781675"/>
            <a:ext cx="1691932" cy="646331"/>
          </a:xfrm>
          <a:prstGeom prst="rect">
            <a:avLst/>
          </a:prstGeom>
          <a:noFill/>
          <a:ln w="9525">
            <a:noFill/>
            <a:miter lim="800000"/>
            <a:headEnd/>
            <a:tailEnd/>
          </a:ln>
        </p:spPr>
        <p:txBody>
          <a:bodyPr wrap="square">
            <a:spAutoFit/>
          </a:bodyPr>
          <a:lstStyle/>
          <a:p>
            <a:pPr algn="ctr" eaLnBrk="0" hangingPunct="0"/>
            <a:r>
              <a:rPr lang="en-US" sz="1800" b="1" dirty="0">
                <a:solidFill>
                  <a:schemeClr val="accent2"/>
                </a:solidFill>
                <a:cs typeface="Arial" panose="020B0604020202020204" pitchFamily="34" charset="0"/>
              </a:rPr>
              <a:t>Gluon Jets</a:t>
            </a:r>
          </a:p>
          <a:p>
            <a:pPr algn="ctr" eaLnBrk="0" hangingPunct="0"/>
            <a:r>
              <a:rPr lang="en-US" sz="1800" b="1" dirty="0">
                <a:solidFill>
                  <a:schemeClr val="accent2"/>
                </a:solidFill>
                <a:cs typeface="Arial" panose="020B0604020202020204" pitchFamily="34" charset="0"/>
              </a:rPr>
              <a:t>Observed</a:t>
            </a:r>
            <a:endParaRPr lang="en-US" sz="1800" b="1" dirty="0">
              <a:solidFill>
                <a:srgbClr val="ED181E"/>
              </a:solidFill>
              <a:cs typeface="Arial" panose="020B0604020202020204" pitchFamily="34" charset="0"/>
            </a:endParaRPr>
          </a:p>
        </p:txBody>
      </p:sp>
      <p:sp>
        <p:nvSpPr>
          <p:cNvPr id="34828" name="Line 14"/>
          <p:cNvSpPr>
            <a:spLocks noChangeShapeType="1"/>
          </p:cNvSpPr>
          <p:nvPr/>
        </p:nvSpPr>
        <p:spPr bwMode="auto">
          <a:xfrm>
            <a:off x="4724400" y="2743200"/>
            <a:ext cx="0" cy="3429000"/>
          </a:xfrm>
          <a:prstGeom prst="line">
            <a:avLst/>
          </a:prstGeom>
          <a:noFill/>
          <a:ln w="28575">
            <a:solidFill>
              <a:srgbClr val="ED181E"/>
            </a:solidFill>
            <a:round/>
            <a:headEnd/>
            <a:tailEnd/>
          </a:ln>
        </p:spPr>
        <p:txBody>
          <a:bodyPr wrap="none" anchor="ctr"/>
          <a:lstStyle/>
          <a:p>
            <a:endParaRPr lang="en-US">
              <a:cs typeface="Arial" panose="020B0604020202020204" pitchFamily="34" charset="0"/>
            </a:endParaRPr>
          </a:p>
        </p:txBody>
      </p:sp>
      <p:pic>
        <p:nvPicPr>
          <p:cNvPr id="34829" name="Picture 17" descr="gluon_jet.jpg"/>
          <p:cNvPicPr>
            <a:picLocks noChangeAspect="1"/>
          </p:cNvPicPr>
          <p:nvPr/>
        </p:nvPicPr>
        <p:blipFill>
          <a:blip r:embed="rId3" cstate="print"/>
          <a:srcRect/>
          <a:stretch>
            <a:fillRect/>
          </a:stretch>
        </p:blipFill>
        <p:spPr bwMode="auto">
          <a:xfrm>
            <a:off x="304800" y="3810000"/>
            <a:ext cx="2308225" cy="2128838"/>
          </a:xfrm>
          <a:prstGeom prst="rect">
            <a:avLst/>
          </a:prstGeom>
          <a:noFill/>
          <a:ln w="9525">
            <a:noFill/>
            <a:miter lim="800000"/>
            <a:headEnd/>
            <a:tailEnd/>
          </a:ln>
        </p:spPr>
      </p:pic>
      <p:pic>
        <p:nvPicPr>
          <p:cNvPr id="34830" name="Picture 18" descr="gluon_jet2.jpg"/>
          <p:cNvPicPr>
            <a:picLocks noChangeAspect="1"/>
          </p:cNvPicPr>
          <p:nvPr/>
        </p:nvPicPr>
        <p:blipFill>
          <a:blip r:embed="rId4" cstate="print"/>
          <a:srcRect/>
          <a:stretch>
            <a:fillRect/>
          </a:stretch>
        </p:blipFill>
        <p:spPr bwMode="auto">
          <a:xfrm>
            <a:off x="2786063" y="4479925"/>
            <a:ext cx="1404937" cy="1311275"/>
          </a:xfrm>
          <a:prstGeom prst="rect">
            <a:avLst/>
          </a:prstGeom>
          <a:noFill/>
          <a:ln w="9525">
            <a:noFill/>
            <a:miter lim="800000"/>
            <a:headEnd/>
            <a:tailEnd/>
          </a:ln>
        </p:spPr>
      </p:pic>
      <p:sp>
        <p:nvSpPr>
          <p:cNvPr id="34833" name="TextBox 19"/>
          <p:cNvSpPr txBox="1">
            <a:spLocks noChangeArrowheads="1"/>
          </p:cNvSpPr>
          <p:nvPr/>
        </p:nvSpPr>
        <p:spPr bwMode="auto">
          <a:xfrm>
            <a:off x="3886200" y="54114"/>
            <a:ext cx="1321196" cy="707886"/>
          </a:xfrm>
          <a:prstGeom prst="rect">
            <a:avLst/>
          </a:prstGeom>
          <a:noFill/>
          <a:ln w="9525">
            <a:noFill/>
            <a:miter lim="800000"/>
            <a:headEnd/>
            <a:tailEnd/>
          </a:ln>
        </p:spPr>
        <p:txBody>
          <a:bodyPr wrap="none">
            <a:spAutoFit/>
          </a:bodyPr>
          <a:lstStyle/>
          <a:p>
            <a:r>
              <a:rPr lang="en-US" sz="4000" b="1" dirty="0">
                <a:solidFill>
                  <a:srgbClr val="FF0000"/>
                </a:solidFill>
                <a:cs typeface="Arial" panose="020B0604020202020204" pitchFamily="34" charset="0"/>
              </a:rPr>
              <a:t>Q</a:t>
            </a:r>
            <a:r>
              <a:rPr lang="en-US" sz="4000" b="1" dirty="0">
                <a:solidFill>
                  <a:srgbClr val="0033CC"/>
                </a:solidFill>
                <a:cs typeface="Arial" panose="020B0604020202020204" pitchFamily="34" charset="0"/>
              </a:rPr>
              <a:t>C</a:t>
            </a:r>
            <a:r>
              <a:rPr lang="en-US" sz="4000" b="1" dirty="0">
                <a:solidFill>
                  <a:srgbClr val="008000"/>
                </a:solidFill>
                <a:cs typeface="Arial" panose="020B0604020202020204" pitchFamily="34" charset="0"/>
              </a:rPr>
              <a:t>D</a:t>
            </a:r>
          </a:p>
        </p:txBody>
      </p:sp>
      <p:sp>
        <p:nvSpPr>
          <p:cNvPr id="3" name="Rectangle 2"/>
          <p:cNvSpPr/>
          <p:nvPr/>
        </p:nvSpPr>
        <p:spPr>
          <a:xfrm>
            <a:off x="5734228" y="5332120"/>
            <a:ext cx="2305480" cy="325201"/>
          </a:xfrm>
          <a:prstGeom prst="rect">
            <a:avLst/>
          </a:prstGeom>
          <a:solidFill>
            <a:schemeClr val="bg1"/>
          </a:solidFill>
          <a:ln>
            <a:no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mic Sans MS" panose="030F0702030302020204" pitchFamily="66" charset="0"/>
            </a:endParaRPr>
          </a:p>
        </p:txBody>
      </p:sp>
      <p:sp>
        <p:nvSpPr>
          <p:cNvPr id="20" name="Text Box 12"/>
          <p:cNvSpPr txBox="1">
            <a:spLocks noChangeArrowheads="1"/>
          </p:cNvSpPr>
          <p:nvPr/>
        </p:nvSpPr>
        <p:spPr bwMode="auto">
          <a:xfrm>
            <a:off x="4643711" y="3223416"/>
            <a:ext cx="4397752" cy="369332"/>
          </a:xfrm>
          <a:prstGeom prst="rect">
            <a:avLst/>
          </a:prstGeom>
          <a:noFill/>
          <a:ln w="9525">
            <a:noFill/>
            <a:miter lim="800000"/>
            <a:headEnd/>
            <a:tailEnd/>
          </a:ln>
        </p:spPr>
        <p:txBody>
          <a:bodyPr wrap="square">
            <a:spAutoFit/>
          </a:bodyPr>
          <a:lstStyle/>
          <a:p>
            <a:pPr algn="ctr" eaLnBrk="0" hangingPunct="0"/>
            <a:r>
              <a:rPr lang="en-US" sz="1800" b="1" dirty="0">
                <a:solidFill>
                  <a:srgbClr val="ED181E"/>
                </a:solidFill>
                <a:cs typeface="Arial" panose="020B0604020202020204" pitchFamily="34" charset="0"/>
              </a:rPr>
              <a:t>Hadron Spectrum </a:t>
            </a:r>
            <a:r>
              <a:rPr lang="en-US" sz="1200" b="1" dirty="0">
                <a:solidFill>
                  <a:schemeClr val="accent2"/>
                </a:solidFill>
                <a:cs typeface="Arial" panose="020B0604020202020204" pitchFamily="34" charset="0"/>
              </a:rPr>
              <a:t>- no signature of gluons?</a:t>
            </a:r>
            <a:endParaRPr lang="en-US" sz="1800" b="1" dirty="0">
              <a:solidFill>
                <a:schemeClr val="accent2"/>
              </a:solidFill>
              <a:cs typeface="Arial" panose="020B0604020202020204" pitchFamily="34" charset="0"/>
            </a:endParaRPr>
          </a:p>
        </p:txBody>
      </p:sp>
      <p:pic>
        <p:nvPicPr>
          <p:cNvPr id="23" name="Picture 22" descr="Screen shot 2012-02-20 at 4.03.4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9809" y="3613509"/>
            <a:ext cx="4236191" cy="2788571"/>
          </a:xfrm>
          <a:prstGeom prst="rect">
            <a:avLst/>
          </a:prstGeom>
        </p:spPr>
      </p:pic>
    </p:spTree>
    <p:extLst>
      <p:ext uri="{BB962C8B-B14F-4D97-AF65-F5344CB8AC3E}">
        <p14:creationId xmlns:p14="http://schemas.microsoft.com/office/powerpoint/2010/main" val="296696674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a:xfrm>
            <a:off x="0" y="21717"/>
            <a:ext cx="9144000" cy="685800"/>
          </a:xfrm>
          <a:solidFill>
            <a:schemeClr val="bg1"/>
          </a:solidFill>
        </p:spPr>
        <p:txBody>
          <a:bodyPr/>
          <a:lstStyle/>
          <a:p>
            <a:pPr eaLnBrk="1" hangingPunct="1"/>
            <a:r>
              <a:rPr lang="en-US" sz="2400" b="1" dirty="0">
                <a:solidFill>
                  <a:srgbClr val="FF0000"/>
                </a:solidFill>
                <a:latin typeface="Comic Sans MS" panose="030F0702030302020204" pitchFamily="66" charset="0"/>
              </a:rPr>
              <a:t>Short-Range Correlations (SRC) and European </a:t>
            </a:r>
            <a:r>
              <a:rPr lang="en-US" sz="2400" b="1" dirty="0" err="1">
                <a:solidFill>
                  <a:srgbClr val="FF0000"/>
                </a:solidFill>
                <a:latin typeface="Comic Sans MS" panose="030F0702030302020204" pitchFamily="66" charset="0"/>
              </a:rPr>
              <a:t>Muon</a:t>
            </a:r>
            <a:r>
              <a:rPr lang="en-US" sz="2400" b="1" dirty="0">
                <a:solidFill>
                  <a:srgbClr val="FF0000"/>
                </a:solidFill>
                <a:latin typeface="Comic Sans MS" panose="030F0702030302020204" pitchFamily="66" charset="0"/>
              </a:rPr>
              <a:t> Collaboration (EMC) Effect Are Correlated</a:t>
            </a:r>
          </a:p>
        </p:txBody>
      </p:sp>
      <p:sp>
        <p:nvSpPr>
          <p:cNvPr id="24580" name="Text Box 6"/>
          <p:cNvSpPr txBox="1">
            <a:spLocks noChangeArrowheads="1"/>
          </p:cNvSpPr>
          <p:nvPr/>
        </p:nvSpPr>
        <p:spPr bwMode="auto">
          <a:xfrm>
            <a:off x="2895600" y="4572000"/>
            <a:ext cx="4267200" cy="400050"/>
          </a:xfrm>
          <a:prstGeom prst="rect">
            <a:avLst/>
          </a:prstGeom>
          <a:noFill/>
          <a:ln w="9525">
            <a:noFill/>
            <a:miter lim="800000"/>
            <a:headEnd/>
            <a:tailEnd/>
          </a:ln>
        </p:spPr>
        <p:txBody>
          <a:bodyPr>
            <a:spAutoFit/>
          </a:bodyPr>
          <a:lstStyle/>
          <a:p>
            <a:r>
              <a:rPr lang="en-US" sz="2000" b="1" dirty="0">
                <a:solidFill>
                  <a:srgbClr val="000000"/>
                </a:solidFill>
                <a:cs typeface="Arial" pitchFamily="34" charset="0"/>
              </a:rPr>
              <a:t>SRC </a:t>
            </a:r>
            <a:r>
              <a:rPr lang="en-US" sz="2000" dirty="0">
                <a:solidFill>
                  <a:srgbClr val="000000"/>
                </a:solidFill>
                <a:cs typeface="Arial" pitchFamily="34" charset="0"/>
              </a:rPr>
              <a:t>Scaling factors </a:t>
            </a:r>
            <a:r>
              <a:rPr lang="en-US" sz="2000" i="1" dirty="0" err="1">
                <a:solidFill>
                  <a:srgbClr val="000000"/>
                </a:solidFill>
                <a:cs typeface="Arial" pitchFamily="34" charset="0"/>
              </a:rPr>
              <a:t>x</a:t>
            </a:r>
            <a:r>
              <a:rPr lang="en-US" sz="2000" i="1" baseline="-25000" dirty="0" err="1">
                <a:solidFill>
                  <a:srgbClr val="000000"/>
                </a:solidFill>
                <a:cs typeface="Arial" pitchFamily="34" charset="0"/>
              </a:rPr>
              <a:t>B</a:t>
            </a:r>
            <a:r>
              <a:rPr lang="en-US" sz="2000" baseline="-25000" dirty="0">
                <a:solidFill>
                  <a:srgbClr val="000000"/>
                </a:solidFill>
                <a:cs typeface="Arial" pitchFamily="34" charset="0"/>
              </a:rPr>
              <a:t> </a:t>
            </a:r>
            <a:r>
              <a:rPr lang="en-US" sz="2000" dirty="0">
                <a:solidFill>
                  <a:srgbClr val="000000"/>
                </a:solidFill>
                <a:cs typeface="Arial" pitchFamily="34" charset="0"/>
              </a:rPr>
              <a:t>≥ 1.4</a:t>
            </a:r>
          </a:p>
        </p:txBody>
      </p:sp>
      <p:sp>
        <p:nvSpPr>
          <p:cNvPr id="24581" name="Text Box 7"/>
          <p:cNvSpPr txBox="1">
            <a:spLocks noChangeArrowheads="1"/>
          </p:cNvSpPr>
          <p:nvPr/>
        </p:nvSpPr>
        <p:spPr bwMode="auto">
          <a:xfrm>
            <a:off x="1556460" y="815975"/>
            <a:ext cx="1921667" cy="646331"/>
          </a:xfrm>
          <a:prstGeom prst="rect">
            <a:avLst/>
          </a:prstGeom>
          <a:solidFill>
            <a:schemeClr val="accent3"/>
          </a:solidFill>
          <a:ln w="9525">
            <a:noFill/>
            <a:miter lim="800000"/>
            <a:headEnd/>
            <a:tailEnd/>
          </a:ln>
        </p:spPr>
        <p:txBody>
          <a:bodyPr wrap="square">
            <a:spAutoFit/>
          </a:bodyPr>
          <a:lstStyle/>
          <a:p>
            <a:r>
              <a:rPr lang="en-US" sz="1800" b="1" dirty="0">
                <a:solidFill>
                  <a:srgbClr val="000000"/>
                </a:solidFill>
                <a:cs typeface="Arial" pitchFamily="34" charset="0"/>
              </a:rPr>
              <a:t>EMC</a:t>
            </a:r>
            <a:r>
              <a:rPr lang="en-US" sz="1800" dirty="0">
                <a:solidFill>
                  <a:srgbClr val="000000"/>
                </a:solidFill>
                <a:cs typeface="Arial" pitchFamily="34" charset="0"/>
              </a:rPr>
              <a:t> Slopes</a:t>
            </a:r>
          </a:p>
          <a:p>
            <a:r>
              <a:rPr lang="en-US" sz="1800" dirty="0">
                <a:solidFill>
                  <a:srgbClr val="000000"/>
                </a:solidFill>
                <a:cs typeface="Arial" pitchFamily="34" charset="0"/>
              </a:rPr>
              <a:t>0.35 ≤ </a:t>
            </a:r>
            <a:r>
              <a:rPr lang="en-US" sz="1800" i="1" dirty="0" err="1">
                <a:solidFill>
                  <a:srgbClr val="000000"/>
                </a:solidFill>
                <a:cs typeface="Arial" pitchFamily="34" charset="0"/>
              </a:rPr>
              <a:t>x</a:t>
            </a:r>
            <a:r>
              <a:rPr lang="en-US" sz="1800" i="1" baseline="-25000" dirty="0" err="1">
                <a:solidFill>
                  <a:srgbClr val="000000"/>
                </a:solidFill>
                <a:cs typeface="Arial" pitchFamily="34" charset="0"/>
              </a:rPr>
              <a:t>B</a:t>
            </a:r>
            <a:r>
              <a:rPr lang="en-US" sz="1800" baseline="-25000" dirty="0">
                <a:solidFill>
                  <a:srgbClr val="000000"/>
                </a:solidFill>
                <a:cs typeface="Arial" pitchFamily="34" charset="0"/>
              </a:rPr>
              <a:t> </a:t>
            </a:r>
            <a:r>
              <a:rPr lang="en-US" sz="1800" dirty="0">
                <a:solidFill>
                  <a:srgbClr val="000000"/>
                </a:solidFill>
                <a:cs typeface="Arial" pitchFamily="34" charset="0"/>
              </a:rPr>
              <a:t>≤ 0.7</a:t>
            </a:r>
          </a:p>
        </p:txBody>
      </p:sp>
      <p:sp>
        <p:nvSpPr>
          <p:cNvPr id="24582" name="Rectangle 1040"/>
          <p:cNvSpPr>
            <a:spLocks noChangeArrowheads="1"/>
          </p:cNvSpPr>
          <p:nvPr/>
        </p:nvSpPr>
        <p:spPr bwMode="auto">
          <a:xfrm>
            <a:off x="1676400" y="5706999"/>
            <a:ext cx="3935693" cy="307777"/>
          </a:xfrm>
          <a:prstGeom prst="rect">
            <a:avLst/>
          </a:prstGeom>
          <a:noFill/>
          <a:ln w="12700">
            <a:noFill/>
            <a:miter lim="800000"/>
            <a:headEnd type="none" w="sm" len="sm"/>
            <a:tailEnd type="none" w="sm" len="sm"/>
          </a:ln>
        </p:spPr>
        <p:txBody>
          <a:bodyPr wrap="none">
            <a:spAutoFit/>
          </a:bodyPr>
          <a:lstStyle/>
          <a:p>
            <a:r>
              <a:rPr lang="en-US" sz="1400" b="1" dirty="0">
                <a:solidFill>
                  <a:srgbClr val="000000"/>
                </a:solidFill>
                <a:cs typeface="Arial" pitchFamily="34" charset="0"/>
              </a:rPr>
              <a:t>Weinstein </a:t>
            </a:r>
            <a:r>
              <a:rPr lang="en-US" sz="1400" b="1" i="1" dirty="0">
                <a:solidFill>
                  <a:srgbClr val="000000"/>
                </a:solidFill>
                <a:cs typeface="Arial" pitchFamily="34" charset="0"/>
              </a:rPr>
              <a:t>et al</a:t>
            </a:r>
            <a:r>
              <a:rPr lang="en-US" sz="1400" b="1" dirty="0">
                <a:solidFill>
                  <a:srgbClr val="000000"/>
                </a:solidFill>
                <a:cs typeface="Arial" pitchFamily="34" charset="0"/>
              </a:rPr>
              <a:t>., PRL 106, 052301 (2011)</a:t>
            </a:r>
          </a:p>
        </p:txBody>
      </p:sp>
      <p:sp>
        <p:nvSpPr>
          <p:cNvPr id="13" name="TextBox 12"/>
          <p:cNvSpPr txBox="1"/>
          <p:nvPr/>
        </p:nvSpPr>
        <p:spPr>
          <a:xfrm>
            <a:off x="609600" y="5074920"/>
            <a:ext cx="6481261" cy="646331"/>
          </a:xfrm>
          <a:prstGeom prst="rect">
            <a:avLst/>
          </a:prstGeom>
          <a:noFill/>
        </p:spPr>
        <p:txBody>
          <a:bodyPr wrap="none" rtlCol="0">
            <a:spAutoFit/>
          </a:bodyPr>
          <a:lstStyle/>
          <a:p>
            <a:r>
              <a:rPr lang="en-US" sz="1800" dirty="0">
                <a:solidFill>
                  <a:srgbClr val="FF0000"/>
                </a:solidFill>
                <a:cs typeface="Arial" pitchFamily="34" charset="0"/>
              </a:rPr>
              <a:t>SRC: nucleons see strong repulsive core at short distances</a:t>
            </a:r>
          </a:p>
          <a:p>
            <a:r>
              <a:rPr lang="en-US" sz="1800" dirty="0">
                <a:solidFill>
                  <a:srgbClr val="FF0000"/>
                </a:solidFill>
                <a:cs typeface="Arial" pitchFamily="34" charset="0"/>
              </a:rPr>
              <a:t>EMC effect: quark momentum in nucleus is altered</a:t>
            </a:r>
          </a:p>
        </p:txBody>
      </p:sp>
      <p:pic>
        <p:nvPicPr>
          <p:cNvPr id="14" name="Picture 2"/>
          <p:cNvPicPr>
            <a:picLocks noChangeAspect="1" noChangeArrowheads="1"/>
          </p:cNvPicPr>
          <p:nvPr/>
        </p:nvPicPr>
        <p:blipFill>
          <a:blip r:embed="rId3" cstate="print"/>
          <a:srcRect/>
          <a:stretch>
            <a:fillRect/>
          </a:stretch>
        </p:blipFill>
        <p:spPr bwMode="auto">
          <a:xfrm>
            <a:off x="7010399" y="4724400"/>
            <a:ext cx="1940601" cy="1676400"/>
          </a:xfrm>
          <a:prstGeom prst="rect">
            <a:avLst/>
          </a:prstGeom>
          <a:noFill/>
          <a:ln w="9525">
            <a:noFill/>
            <a:miter lim="800000"/>
            <a:headEnd/>
            <a:tailEnd/>
          </a:ln>
        </p:spPr>
      </p:pic>
      <p:sp>
        <p:nvSpPr>
          <p:cNvPr id="16" name="Rectangle 1040"/>
          <p:cNvSpPr>
            <a:spLocks noChangeArrowheads="1"/>
          </p:cNvSpPr>
          <p:nvPr/>
        </p:nvSpPr>
        <p:spPr bwMode="auto">
          <a:xfrm>
            <a:off x="7090862" y="924580"/>
            <a:ext cx="2007784" cy="523220"/>
          </a:xfrm>
          <a:prstGeom prst="rect">
            <a:avLst/>
          </a:prstGeom>
          <a:noFill/>
          <a:ln w="12700">
            <a:noFill/>
            <a:miter lim="800000"/>
            <a:headEnd type="none" w="sm" len="sm"/>
            <a:tailEnd type="none" w="sm" len="sm"/>
          </a:ln>
        </p:spPr>
        <p:txBody>
          <a:bodyPr wrap="square">
            <a:spAutoFit/>
          </a:bodyPr>
          <a:lstStyle/>
          <a:p>
            <a:r>
              <a:rPr lang="en-US" sz="1400" b="1" dirty="0" err="1">
                <a:solidFill>
                  <a:srgbClr val="000000"/>
                </a:solidFill>
                <a:cs typeface="Arial" pitchFamily="34" charset="0"/>
              </a:rPr>
              <a:t>Fomin</a:t>
            </a:r>
            <a:r>
              <a:rPr lang="en-US" sz="1400" b="1" dirty="0">
                <a:solidFill>
                  <a:srgbClr val="000000"/>
                </a:solidFill>
                <a:cs typeface="Arial" pitchFamily="34" charset="0"/>
              </a:rPr>
              <a:t> </a:t>
            </a:r>
            <a:r>
              <a:rPr lang="en-US" sz="1400" b="1" i="1" dirty="0">
                <a:solidFill>
                  <a:srgbClr val="000000"/>
                </a:solidFill>
                <a:cs typeface="Arial" pitchFamily="34" charset="0"/>
              </a:rPr>
              <a:t>et al</a:t>
            </a:r>
            <a:r>
              <a:rPr lang="en-US" sz="1400" b="1" dirty="0">
                <a:solidFill>
                  <a:srgbClr val="000000"/>
                </a:solidFill>
                <a:cs typeface="Arial" pitchFamily="34" charset="0"/>
              </a:rPr>
              <a:t>., PRL 108, 092502 (2012)</a:t>
            </a:r>
          </a:p>
        </p:txBody>
      </p:sp>
      <p:grpSp>
        <p:nvGrpSpPr>
          <p:cNvPr id="2" name="Group 17"/>
          <p:cNvGrpSpPr/>
          <p:nvPr/>
        </p:nvGrpSpPr>
        <p:grpSpPr>
          <a:xfrm>
            <a:off x="152400" y="1524000"/>
            <a:ext cx="8839200" cy="3368651"/>
            <a:chOff x="152400" y="1600199"/>
            <a:chExt cx="8839200" cy="3368651"/>
          </a:xfrm>
        </p:grpSpPr>
        <p:pic>
          <p:nvPicPr>
            <p:cNvPr id="19" name="Picture 18" descr="Figure 3_1.jpg"/>
            <p:cNvPicPr>
              <a:picLocks noChangeAspect="1"/>
            </p:cNvPicPr>
            <p:nvPr/>
          </p:nvPicPr>
          <p:blipFill>
            <a:blip r:embed="rId4" cstate="print"/>
            <a:srcRect l="79653"/>
            <a:stretch>
              <a:fillRect/>
            </a:stretch>
          </p:blipFill>
          <p:spPr>
            <a:xfrm>
              <a:off x="7239000" y="1600200"/>
              <a:ext cx="1752600" cy="3368650"/>
            </a:xfrm>
            <a:prstGeom prst="rect">
              <a:avLst/>
            </a:prstGeom>
          </p:spPr>
        </p:pic>
        <p:pic>
          <p:nvPicPr>
            <p:cNvPr id="20" name="Picture 19" descr="Figure 3_1.jpg"/>
            <p:cNvPicPr>
              <a:picLocks noChangeAspect="1"/>
            </p:cNvPicPr>
            <p:nvPr/>
          </p:nvPicPr>
          <p:blipFill>
            <a:blip r:embed="rId4" cstate="print"/>
            <a:srcRect r="74310"/>
            <a:stretch>
              <a:fillRect/>
            </a:stretch>
          </p:blipFill>
          <p:spPr>
            <a:xfrm>
              <a:off x="152400" y="1600200"/>
              <a:ext cx="2212848" cy="3368650"/>
            </a:xfrm>
            <a:prstGeom prst="rect">
              <a:avLst/>
            </a:prstGeom>
          </p:spPr>
        </p:pic>
        <p:pic>
          <p:nvPicPr>
            <p:cNvPr id="21" name="Picture 20" descr="emc-srcEDITED_D4.jpeg"/>
            <p:cNvPicPr>
              <a:picLocks noChangeAspect="1"/>
            </p:cNvPicPr>
            <p:nvPr/>
          </p:nvPicPr>
          <p:blipFill>
            <a:blip r:embed="rId5" cstate="print"/>
            <a:srcRect l="4654" r="6596"/>
            <a:stretch>
              <a:fillRect/>
            </a:stretch>
          </p:blipFill>
          <p:spPr>
            <a:xfrm>
              <a:off x="2362199" y="1600199"/>
              <a:ext cx="4917791" cy="3083905"/>
            </a:xfrm>
            <a:prstGeom prst="rect">
              <a:avLst/>
            </a:prstGeom>
          </p:spPr>
        </p:pic>
      </p:grpSp>
      <p:sp>
        <p:nvSpPr>
          <p:cNvPr id="3" name="TextBox 2"/>
          <p:cNvSpPr txBox="1"/>
          <p:nvPr/>
        </p:nvSpPr>
        <p:spPr>
          <a:xfrm>
            <a:off x="463296" y="6035040"/>
            <a:ext cx="6830716" cy="400110"/>
          </a:xfrm>
          <a:prstGeom prst="rect">
            <a:avLst/>
          </a:prstGeom>
          <a:noFill/>
        </p:spPr>
        <p:txBody>
          <a:bodyPr wrap="none" rtlCol="0">
            <a:spAutoFit/>
          </a:bodyPr>
          <a:lstStyle/>
          <a:p>
            <a:r>
              <a:rPr lang="en-US" sz="2000" dirty="0">
                <a:solidFill>
                  <a:srgbClr val="0033CC"/>
                </a:solidFill>
                <a:cs typeface="Arial" panose="020B0604020202020204" pitchFamily="34" charset="0"/>
              </a:rPr>
              <a:t>How about gluon dynamics and gluon-gluon correlations?</a:t>
            </a:r>
          </a:p>
        </p:txBody>
      </p:sp>
      <p:sp>
        <p:nvSpPr>
          <p:cNvPr id="4" name="TextBox 3"/>
          <p:cNvSpPr txBox="1"/>
          <p:nvPr/>
        </p:nvSpPr>
        <p:spPr>
          <a:xfrm>
            <a:off x="126763" y="808157"/>
            <a:ext cx="1524000" cy="830997"/>
          </a:xfrm>
          <a:prstGeom prst="rect">
            <a:avLst/>
          </a:prstGeom>
          <a:noFill/>
        </p:spPr>
        <p:txBody>
          <a:bodyPr wrap="square" rtlCol="0">
            <a:spAutoFit/>
          </a:bodyPr>
          <a:lstStyle/>
          <a:p>
            <a:r>
              <a:rPr lang="en-US" sz="2400" b="1" i="1" dirty="0" err="1">
                <a:solidFill>
                  <a:srgbClr val="0033CC"/>
                </a:solidFill>
                <a:cs typeface="Arial" panose="020B0604020202020204" pitchFamily="34" charset="0"/>
              </a:rPr>
              <a:t>JLab</a:t>
            </a:r>
            <a:r>
              <a:rPr lang="en-US" sz="2400" b="1" i="1" dirty="0">
                <a:solidFill>
                  <a:srgbClr val="0033CC"/>
                </a:solidFill>
                <a:cs typeface="Arial" panose="020B0604020202020204" pitchFamily="34" charset="0"/>
              </a:rPr>
              <a:t> Finding</a:t>
            </a:r>
          </a:p>
        </p:txBody>
      </p:sp>
      <p:pic>
        <p:nvPicPr>
          <p:cNvPr id="18" name="Picture 11" descr="HeBeNuclei.jpg"/>
          <p:cNvPicPr>
            <a:picLocks noChangeAspect="1"/>
          </p:cNvPicPr>
          <p:nvPr/>
        </p:nvPicPr>
        <p:blipFill rotWithShape="1">
          <a:blip r:embed="rId6" cstate="print"/>
          <a:srcRect t="51005"/>
          <a:stretch/>
        </p:blipFill>
        <p:spPr bwMode="auto">
          <a:xfrm>
            <a:off x="4753963" y="845320"/>
            <a:ext cx="1256824" cy="1264929"/>
          </a:xfrm>
          <a:prstGeom prst="rect">
            <a:avLst/>
          </a:prstGeom>
          <a:noFill/>
          <a:ln w="9525">
            <a:noFill/>
            <a:miter lim="800000"/>
            <a:headEnd/>
            <a:tailEnd/>
          </a:ln>
        </p:spPr>
      </p:pic>
      <p:sp>
        <p:nvSpPr>
          <p:cNvPr id="5" name="TextBox 4"/>
          <p:cNvSpPr txBox="1"/>
          <p:nvPr/>
        </p:nvSpPr>
        <p:spPr>
          <a:xfrm>
            <a:off x="3914150" y="863121"/>
            <a:ext cx="794585" cy="646331"/>
          </a:xfrm>
          <a:prstGeom prst="rect">
            <a:avLst/>
          </a:prstGeom>
          <a:noFill/>
        </p:spPr>
        <p:txBody>
          <a:bodyPr wrap="square" rtlCol="0">
            <a:spAutoFit/>
          </a:bodyPr>
          <a:lstStyle/>
          <a:p>
            <a:r>
              <a:rPr lang="en-US" sz="1800" baseline="30000" dirty="0">
                <a:cs typeface="Arial" panose="020B0604020202020204" pitchFamily="34" charset="0"/>
              </a:rPr>
              <a:t>9</a:t>
            </a:r>
            <a:r>
              <a:rPr lang="en-US" sz="1800" dirty="0">
                <a:cs typeface="Arial" panose="020B0604020202020204" pitchFamily="34" charset="0"/>
              </a:rPr>
              <a:t>Be ~</a:t>
            </a:r>
          </a:p>
          <a:p>
            <a:r>
              <a:rPr lang="en-US" sz="1800" dirty="0">
                <a:cs typeface="Arial" panose="020B0604020202020204" pitchFamily="34" charset="0"/>
              </a:rPr>
              <a:t>  </a:t>
            </a:r>
            <a:r>
              <a:rPr lang="en-US" sz="1800" dirty="0" err="1">
                <a:latin typeface="Symbol" panose="05050102010706020507" pitchFamily="18" charset="2"/>
                <a:cs typeface="Arial" panose="020B0604020202020204" pitchFamily="34" charset="0"/>
              </a:rPr>
              <a:t>aa</a:t>
            </a:r>
            <a:r>
              <a:rPr lang="en-US" sz="1800" dirty="0" err="1">
                <a:cs typeface="Arial" panose="020B0604020202020204" pitchFamily="34" charset="0"/>
              </a:rPr>
              <a:t>n</a:t>
            </a:r>
            <a:endParaRPr lang="en-US" sz="1800" dirty="0">
              <a:cs typeface="Arial" panose="020B0604020202020204" pitchFamily="34" charset="0"/>
            </a:endParaRPr>
          </a:p>
        </p:txBody>
      </p:sp>
    </p:spTree>
    <p:extLst>
      <p:ext uri="{BB962C8B-B14F-4D97-AF65-F5344CB8AC3E}">
        <p14:creationId xmlns:p14="http://schemas.microsoft.com/office/powerpoint/2010/main" val="65525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33400" y="76200"/>
            <a:ext cx="8188325" cy="641350"/>
          </a:xfrm>
          <a:prstGeom prst="rect">
            <a:avLst/>
          </a:prstGeom>
          <a:noFill/>
          <a:ln w="9525">
            <a:noFill/>
            <a:miter lim="800000"/>
            <a:headEnd/>
            <a:tailEnd/>
          </a:ln>
        </p:spPr>
        <p:txBody>
          <a:bodyPr wrap="none">
            <a:spAutoFit/>
          </a:bodyPr>
          <a:lstStyle/>
          <a:p>
            <a:r>
              <a:rPr lang="en-US" sz="3600" b="1">
                <a:solidFill>
                  <a:srgbClr val="FA3904"/>
                </a:solidFill>
              </a:rPr>
              <a:t>CEBAF’s Original Mission Statement</a:t>
            </a:r>
          </a:p>
        </p:txBody>
      </p:sp>
      <p:sp>
        <p:nvSpPr>
          <p:cNvPr id="29699" name="Text Box 3"/>
          <p:cNvSpPr txBox="1">
            <a:spLocks noChangeArrowheads="1"/>
          </p:cNvSpPr>
          <p:nvPr/>
        </p:nvSpPr>
        <p:spPr bwMode="auto">
          <a:xfrm>
            <a:off x="228600" y="955675"/>
            <a:ext cx="8855075" cy="5940425"/>
          </a:xfrm>
          <a:prstGeom prst="rect">
            <a:avLst/>
          </a:prstGeom>
          <a:noFill/>
          <a:ln w="9525">
            <a:noFill/>
            <a:miter lim="800000"/>
            <a:headEnd/>
            <a:tailEnd/>
          </a:ln>
        </p:spPr>
        <p:txBody>
          <a:bodyPr>
            <a:spAutoFit/>
          </a:bodyPr>
          <a:lstStyle/>
          <a:p>
            <a:pPr marL="342900" indent="-342900">
              <a:defRPr/>
            </a:pPr>
            <a:r>
              <a:rPr lang="en-US" altLang="ja-JP" i="1" dirty="0">
                <a:solidFill>
                  <a:schemeClr val="bg2"/>
                </a:solidFill>
                <a:ea typeface="ＭＳ Ｐゴシック"/>
                <a:cs typeface="ＭＳ Ｐゴシック"/>
              </a:rPr>
              <a:t>Key Mission and Principal Focus (1987):</a:t>
            </a:r>
          </a:p>
          <a:p>
            <a:pPr marL="342900" indent="-342900">
              <a:defRPr/>
            </a:pPr>
            <a:r>
              <a:rPr lang="en-US" altLang="ja-JP" b="1" dirty="0">
                <a:solidFill>
                  <a:schemeClr val="bg2"/>
                </a:solidFill>
                <a:ea typeface="ＭＳ Ｐゴシック"/>
                <a:cs typeface="ＭＳ Ｐゴシック"/>
              </a:rPr>
              <a:t>   The study of the largely unexplored transition between the nucleon-meson and the quark-gluon descriptions of nuclear matter.</a:t>
            </a:r>
            <a:endParaRPr lang="en-US" altLang="ja-JP" sz="2000" b="1" dirty="0">
              <a:solidFill>
                <a:schemeClr val="bg2"/>
              </a:solidFill>
              <a:ea typeface="ＭＳ Ｐゴシック"/>
              <a:cs typeface="ＭＳ Ｐゴシック"/>
            </a:endParaRPr>
          </a:p>
          <a:p>
            <a:pPr marL="342900" indent="-342900">
              <a:defRPr/>
            </a:pPr>
            <a:r>
              <a:rPr lang="en-US" altLang="ja-JP" sz="2000" b="1" dirty="0">
                <a:ea typeface="ＭＳ Ｐゴシック"/>
                <a:cs typeface="ＭＳ Ｐゴシック"/>
              </a:rPr>
              <a:t>				</a:t>
            </a:r>
            <a:r>
              <a:rPr lang="en-US" altLang="ja-JP" sz="2000" i="1" dirty="0">
                <a:solidFill>
                  <a:schemeClr val="hlink"/>
                </a:solidFill>
                <a:ea typeface="ＭＳ Ｐゴシック"/>
                <a:cs typeface="ＭＳ Ｐゴシック"/>
              </a:rPr>
              <a:t>The Role of Quarks in Nuclear Physics</a:t>
            </a:r>
            <a:endParaRPr lang="en-US" altLang="ja-JP" b="1" dirty="0">
              <a:solidFill>
                <a:schemeClr val="hlink"/>
              </a:solidFill>
              <a:ea typeface="ＭＳ Ｐゴシック"/>
              <a:cs typeface="ＭＳ Ｐゴシック"/>
            </a:endParaRPr>
          </a:p>
          <a:p>
            <a:pPr marL="342900" indent="-342900">
              <a:defRPr/>
            </a:pPr>
            <a:endParaRPr lang="en-US" altLang="ja-JP" b="1" dirty="0">
              <a:ea typeface="ＭＳ Ｐゴシック"/>
              <a:cs typeface="ＭＳ Ｐゴシック"/>
            </a:endParaRPr>
          </a:p>
          <a:p>
            <a:pPr marL="342900" indent="-342900">
              <a:defRPr/>
            </a:pPr>
            <a:r>
              <a:rPr lang="en-US" altLang="ja-JP" i="1" dirty="0">
                <a:ea typeface="ＭＳ Ｐゴシック"/>
                <a:cs typeface="ＭＳ Ｐゴシック"/>
              </a:rPr>
              <a:t>Related Areas of Study:</a:t>
            </a:r>
          </a:p>
          <a:p>
            <a:pPr marL="342900" indent="-342900">
              <a:buFontTx/>
              <a:buChar char="•"/>
              <a:defRPr/>
            </a:pPr>
            <a:r>
              <a:rPr lang="en-US" altLang="ja-JP" sz="1800" b="1" dirty="0">
                <a:solidFill>
                  <a:schemeClr val="bg1">
                    <a:lumMod val="50000"/>
                  </a:schemeClr>
                </a:solidFill>
                <a:ea typeface="ＭＳ Ｐゴシック"/>
                <a:cs typeface="ＭＳ Ｐゴシック"/>
              </a:rPr>
              <a:t>Do individual nucleons change their size, shape, and quark structure in the nuclear medium?</a:t>
            </a:r>
            <a:endParaRPr lang="en-US" altLang="ja-JP" sz="1800" dirty="0">
              <a:solidFill>
                <a:schemeClr val="bg1">
                  <a:lumMod val="50000"/>
                </a:schemeClr>
              </a:solidFill>
              <a:ea typeface="ＭＳ Ｐゴシック"/>
              <a:cs typeface="ＭＳ Ｐゴシック"/>
            </a:endParaRPr>
          </a:p>
          <a:p>
            <a:pPr marL="342900" indent="-342900">
              <a:defRPr/>
            </a:pPr>
            <a:endParaRPr lang="en-US" altLang="ja-JP" dirty="0">
              <a:ea typeface="ＭＳ Ｐゴシック"/>
              <a:cs typeface="ＭＳ Ｐゴシック"/>
            </a:endParaRPr>
          </a:p>
          <a:p>
            <a:pPr marL="342900" indent="-342900">
              <a:buFontTx/>
              <a:buChar char="•"/>
              <a:defRPr/>
            </a:pPr>
            <a:r>
              <a:rPr lang="en-US" altLang="ja-JP" sz="1800" b="1" dirty="0">
                <a:solidFill>
                  <a:schemeClr val="bg2"/>
                </a:solidFill>
                <a:ea typeface="ＭＳ Ｐゴシック"/>
                <a:cs typeface="ＭＳ Ｐゴシック"/>
              </a:rPr>
              <a:t>How do nucleons cluster in the nuclear medium?</a:t>
            </a:r>
          </a:p>
          <a:p>
            <a:pPr marL="342900" indent="-342900">
              <a:defRPr/>
            </a:pPr>
            <a:r>
              <a:rPr lang="en-US" altLang="ja-JP" sz="1600" dirty="0">
                <a:ea typeface="ＭＳ Ｐゴシック"/>
                <a:cs typeface="ＭＳ Ｐゴシック"/>
              </a:rPr>
              <a:t>				</a:t>
            </a:r>
            <a:r>
              <a:rPr lang="en-US" altLang="ja-JP" sz="1600" i="1" dirty="0">
                <a:solidFill>
                  <a:srgbClr val="0099CC"/>
                </a:solidFill>
                <a:ea typeface="ＭＳ Ｐゴシック"/>
                <a:cs typeface="ＭＳ Ｐゴシック"/>
              </a:rPr>
              <a:t>Pushing the Limits of the Standard Model of Nuclear Physics</a:t>
            </a:r>
            <a:endParaRPr lang="en-US" altLang="ja-JP" sz="1600" dirty="0">
              <a:solidFill>
                <a:srgbClr val="0099CC"/>
              </a:solidFill>
              <a:ea typeface="ＭＳ Ｐゴシック"/>
              <a:cs typeface="ＭＳ Ｐゴシック"/>
            </a:endParaRPr>
          </a:p>
          <a:p>
            <a:pPr marL="342900" indent="-342900">
              <a:defRPr/>
            </a:pPr>
            <a:endParaRPr lang="en-US" altLang="ja-JP" dirty="0">
              <a:solidFill>
                <a:schemeClr val="accent2"/>
              </a:solidFill>
              <a:ea typeface="ＭＳ Ｐゴシック"/>
              <a:cs typeface="ＭＳ Ｐゴシック"/>
            </a:endParaRPr>
          </a:p>
          <a:p>
            <a:pPr marL="342900" indent="-342900">
              <a:buFontTx/>
              <a:buChar char="•"/>
              <a:defRPr/>
            </a:pPr>
            <a:r>
              <a:rPr lang="en-US" altLang="ja-JP" sz="1800" b="1" dirty="0">
                <a:ea typeface="ＭＳ Ｐゴシック"/>
                <a:cs typeface="ＭＳ Ｐゴシック"/>
              </a:rPr>
              <a:t>What are the properties of the force which binds quarks into nucleons and nuclei at distances where this force is strong and the quark confinement mechanism is important?</a:t>
            </a:r>
          </a:p>
          <a:p>
            <a:pPr marL="342900" indent="-342900">
              <a:defRPr/>
            </a:pPr>
            <a:r>
              <a:rPr lang="en-US" altLang="ja-JP" sz="2000" dirty="0">
                <a:ea typeface="ＭＳ Ｐゴシック"/>
                <a:cs typeface="ＭＳ Ｐゴシック"/>
              </a:rPr>
              <a:t>				</a:t>
            </a:r>
            <a:r>
              <a:rPr lang="en-US" altLang="ja-JP" sz="2000" i="1" dirty="0">
                <a:solidFill>
                  <a:srgbClr val="0033CC"/>
                </a:solidFill>
                <a:ea typeface="ＭＳ Ｐゴシック"/>
                <a:cs typeface="ＭＳ Ｐゴシック"/>
              </a:rPr>
              <a:t>Charge and Magnetization in Nucleons and </a:t>
            </a:r>
            <a:r>
              <a:rPr lang="en-US" altLang="ja-JP" sz="2000" i="1" dirty="0" err="1">
                <a:solidFill>
                  <a:srgbClr val="0033CC"/>
                </a:solidFill>
                <a:ea typeface="ＭＳ Ｐゴシック"/>
                <a:cs typeface="ＭＳ Ｐゴシック"/>
              </a:rPr>
              <a:t>Pions</a:t>
            </a:r>
            <a:endParaRPr lang="en-US" altLang="ja-JP" sz="2000" i="1" dirty="0">
              <a:solidFill>
                <a:srgbClr val="0033CC"/>
              </a:solidFill>
              <a:ea typeface="ＭＳ Ｐゴシック"/>
              <a:cs typeface="ＭＳ Ｐゴシック"/>
            </a:endParaRPr>
          </a:p>
          <a:p>
            <a:pPr marL="342900" indent="-342900">
              <a:defRPr/>
            </a:pPr>
            <a:r>
              <a:rPr lang="en-US" altLang="ja-JP" sz="2000" i="1" dirty="0">
                <a:solidFill>
                  <a:schemeClr val="hlink"/>
                </a:solidFill>
                <a:ea typeface="ＭＳ Ｐゴシック"/>
                <a:cs typeface="ＭＳ Ｐゴシック"/>
              </a:rPr>
              <a:t>				The Onset of the Parton Model</a:t>
            </a:r>
            <a:r>
              <a:rPr lang="en-US" altLang="ja-JP" dirty="0">
                <a:ea typeface="ＭＳ Ｐゴシック"/>
                <a:cs typeface="ＭＳ Ｐゴシック"/>
              </a:rPr>
              <a:t> </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pic3"/>
          <p:cNvPicPr>
            <a:picLocks noChangeAspect="1" noChangeArrowheads="1"/>
          </p:cNvPicPr>
          <p:nvPr/>
        </p:nvPicPr>
        <p:blipFill>
          <a:blip r:embed="rId2" cstate="print"/>
          <a:srcRect/>
          <a:stretch>
            <a:fillRect/>
          </a:stretch>
        </p:blipFill>
        <p:spPr bwMode="auto">
          <a:xfrm>
            <a:off x="5867400" y="228600"/>
            <a:ext cx="3048000" cy="2284413"/>
          </a:xfrm>
          <a:prstGeom prst="rect">
            <a:avLst/>
          </a:prstGeom>
          <a:noFill/>
          <a:ln w="9525">
            <a:noFill/>
            <a:miter lim="800000"/>
            <a:headEnd/>
            <a:tailEnd/>
          </a:ln>
        </p:spPr>
      </p:pic>
      <p:pic>
        <p:nvPicPr>
          <p:cNvPr id="56323" name="Picture 3" descr="polinj"/>
          <p:cNvPicPr>
            <a:picLocks noChangeAspect="1" noChangeArrowheads="1"/>
          </p:cNvPicPr>
          <p:nvPr/>
        </p:nvPicPr>
        <p:blipFill>
          <a:blip r:embed="rId3" cstate="print"/>
          <a:srcRect/>
          <a:stretch>
            <a:fillRect/>
          </a:stretch>
        </p:blipFill>
        <p:spPr bwMode="auto">
          <a:xfrm>
            <a:off x="152400" y="782638"/>
            <a:ext cx="4495800" cy="3789362"/>
          </a:xfrm>
          <a:prstGeom prst="rect">
            <a:avLst/>
          </a:prstGeom>
          <a:noFill/>
          <a:ln w="9525">
            <a:noFill/>
            <a:miter lim="800000"/>
            <a:headEnd/>
            <a:tailEnd/>
          </a:ln>
        </p:spPr>
      </p:pic>
      <p:sp>
        <p:nvSpPr>
          <p:cNvPr id="56324" name="Rectangle 4"/>
          <p:cNvSpPr>
            <a:spLocks noGrp="1" noChangeArrowheads="1"/>
          </p:cNvSpPr>
          <p:nvPr>
            <p:ph type="title"/>
          </p:nvPr>
        </p:nvSpPr>
        <p:spPr>
          <a:xfrm>
            <a:off x="228600" y="152400"/>
            <a:ext cx="5562600" cy="387350"/>
          </a:xfrm>
        </p:spPr>
        <p:txBody>
          <a:bodyPr/>
          <a:lstStyle/>
          <a:p>
            <a:pPr algn="l" eaLnBrk="1" hangingPunct="1"/>
            <a:r>
              <a:rPr lang="en-US" sz="3200" b="1">
                <a:solidFill>
                  <a:srgbClr val="FA3904"/>
                </a:solidFill>
                <a:latin typeface="Comic Sans MS" pitchFamily="66" charset="0"/>
              </a:rPr>
              <a:t>JLab: Polarized Electrons!!!</a:t>
            </a:r>
          </a:p>
        </p:txBody>
      </p:sp>
      <p:sp>
        <p:nvSpPr>
          <p:cNvPr id="56325" name="Rectangle 5"/>
          <p:cNvSpPr>
            <a:spLocks noChangeArrowheads="1"/>
          </p:cNvSpPr>
          <p:nvPr/>
        </p:nvSpPr>
        <p:spPr bwMode="auto">
          <a:xfrm>
            <a:off x="304800" y="4899025"/>
            <a:ext cx="3733800" cy="1654175"/>
          </a:xfrm>
          <a:prstGeom prst="rect">
            <a:avLst/>
          </a:prstGeom>
          <a:noFill/>
          <a:ln w="38100">
            <a:solidFill>
              <a:srgbClr val="009900"/>
            </a:solidFill>
            <a:miter lim="800000"/>
            <a:headEnd/>
            <a:tailEnd/>
          </a:ln>
        </p:spPr>
        <p:txBody>
          <a:bodyPr>
            <a:spAutoFit/>
          </a:bodyPr>
          <a:lstStyle/>
          <a:p>
            <a:pPr eaLnBrk="0" hangingPunct="0"/>
            <a:r>
              <a:rPr lang="en-US" sz="2000"/>
              <a:t>Reverse polarization of beam </a:t>
            </a:r>
          </a:p>
          <a:p>
            <a:pPr eaLnBrk="0" hangingPunct="0"/>
            <a:r>
              <a:rPr lang="en-US" sz="2000"/>
              <a:t>at rate of  30 Hz</a:t>
            </a:r>
          </a:p>
          <a:p>
            <a:pPr eaLnBrk="0" hangingPunct="0"/>
            <a:endParaRPr lang="en-US" sz="2000"/>
          </a:p>
          <a:p>
            <a:pPr eaLnBrk="0" hangingPunct="0"/>
            <a:r>
              <a:rPr lang="en-US" sz="2000"/>
              <a:t>Feedback on laser intensity and position at high rate</a:t>
            </a:r>
          </a:p>
        </p:txBody>
      </p:sp>
      <p:pic>
        <p:nvPicPr>
          <p:cNvPr id="56326" name="Picture 6" descr="cernnews3_2-00"/>
          <p:cNvPicPr>
            <a:picLocks noChangeAspect="1" noChangeArrowheads="1"/>
          </p:cNvPicPr>
          <p:nvPr/>
        </p:nvPicPr>
        <p:blipFill>
          <a:blip r:embed="rId4" cstate="print"/>
          <a:srcRect/>
          <a:stretch>
            <a:fillRect/>
          </a:stretch>
        </p:blipFill>
        <p:spPr bwMode="auto">
          <a:xfrm>
            <a:off x="4419600" y="3581400"/>
            <a:ext cx="4495800" cy="3046413"/>
          </a:xfrm>
          <a:prstGeom prst="rect">
            <a:avLst/>
          </a:prstGeom>
          <a:noFill/>
          <a:ln w="9525">
            <a:noFill/>
            <a:miter lim="800000"/>
            <a:headEnd/>
            <a:tailEnd/>
          </a:ln>
        </p:spPr>
      </p:pic>
      <p:grpSp>
        <p:nvGrpSpPr>
          <p:cNvPr id="56327" name="Group 7"/>
          <p:cNvGrpSpPr>
            <a:grpSpLocks/>
          </p:cNvGrpSpPr>
          <p:nvPr/>
        </p:nvGrpSpPr>
        <p:grpSpPr bwMode="auto">
          <a:xfrm>
            <a:off x="4876800" y="2459038"/>
            <a:ext cx="228600" cy="533400"/>
            <a:chOff x="2976" y="1344"/>
            <a:chExt cx="192" cy="432"/>
          </a:xfrm>
        </p:grpSpPr>
        <p:sp>
          <p:nvSpPr>
            <p:cNvPr id="56330" name="Oval 8"/>
            <p:cNvSpPr>
              <a:spLocks noChangeArrowheads="1"/>
            </p:cNvSpPr>
            <p:nvPr/>
          </p:nvSpPr>
          <p:spPr bwMode="auto">
            <a:xfrm>
              <a:off x="2976" y="1344"/>
              <a:ext cx="192" cy="432"/>
            </a:xfrm>
            <a:prstGeom prst="ellipse">
              <a:avLst/>
            </a:prstGeom>
            <a:noFill/>
            <a:ln w="19050">
              <a:solidFill>
                <a:srgbClr val="CC0000"/>
              </a:solidFill>
              <a:round/>
              <a:headEnd/>
              <a:tailEnd/>
            </a:ln>
          </p:spPr>
          <p:txBody>
            <a:bodyPr wrap="none" anchor="ctr"/>
            <a:lstStyle/>
            <a:p>
              <a:endParaRPr lang="en-US"/>
            </a:p>
          </p:txBody>
        </p:sp>
        <p:sp>
          <p:nvSpPr>
            <p:cNvPr id="56331" name="Line 9"/>
            <p:cNvSpPr>
              <a:spLocks noChangeShapeType="1"/>
            </p:cNvSpPr>
            <p:nvPr/>
          </p:nvSpPr>
          <p:spPr bwMode="auto">
            <a:xfrm>
              <a:off x="3168" y="1632"/>
              <a:ext cx="0" cy="48"/>
            </a:xfrm>
            <a:prstGeom prst="line">
              <a:avLst/>
            </a:prstGeom>
            <a:noFill/>
            <a:ln w="19050">
              <a:solidFill>
                <a:srgbClr val="CC0000"/>
              </a:solidFill>
              <a:round/>
              <a:headEnd/>
              <a:tailEnd type="triangle" w="med" len="med"/>
            </a:ln>
          </p:spPr>
          <p:txBody>
            <a:bodyPr/>
            <a:lstStyle/>
            <a:p>
              <a:endParaRPr lang="en-US"/>
            </a:p>
          </p:txBody>
        </p:sp>
      </p:grpSp>
      <p:sp>
        <p:nvSpPr>
          <p:cNvPr id="56328" name="Line 10"/>
          <p:cNvSpPr>
            <a:spLocks noChangeShapeType="1"/>
          </p:cNvSpPr>
          <p:nvPr/>
        </p:nvSpPr>
        <p:spPr bwMode="auto">
          <a:xfrm>
            <a:off x="4572000" y="2687638"/>
            <a:ext cx="838200" cy="0"/>
          </a:xfrm>
          <a:prstGeom prst="line">
            <a:avLst/>
          </a:prstGeom>
          <a:noFill/>
          <a:ln w="19050">
            <a:solidFill>
              <a:schemeClr val="accent2"/>
            </a:solidFill>
            <a:round/>
            <a:headEnd/>
            <a:tailEnd type="triangle" w="med" len="med"/>
          </a:ln>
        </p:spPr>
        <p:txBody>
          <a:bodyPr/>
          <a:lstStyle/>
          <a:p>
            <a:endParaRPr lang="en-US"/>
          </a:p>
        </p:txBody>
      </p:sp>
      <p:sp>
        <p:nvSpPr>
          <p:cNvPr id="56329" name="Text Box 11"/>
          <p:cNvSpPr txBox="1">
            <a:spLocks noChangeArrowheads="1"/>
          </p:cNvSpPr>
          <p:nvPr/>
        </p:nvSpPr>
        <p:spPr bwMode="auto">
          <a:xfrm>
            <a:off x="5334000" y="2514600"/>
            <a:ext cx="2667000" cy="1006475"/>
          </a:xfrm>
          <a:prstGeom prst="rect">
            <a:avLst/>
          </a:prstGeom>
          <a:noFill/>
          <a:ln w="9525">
            <a:noFill/>
            <a:miter lim="800000"/>
            <a:headEnd/>
            <a:tailEnd/>
          </a:ln>
        </p:spPr>
        <p:txBody>
          <a:bodyPr>
            <a:spAutoFit/>
          </a:bodyPr>
          <a:lstStyle/>
          <a:p>
            <a:pPr algn="ctr" eaLnBrk="0" hangingPunct="0"/>
            <a:r>
              <a:rPr lang="en-US" sz="2000"/>
              <a:t>Electron retains circular polarization of laser beam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xmlns="" id="{21297F0D-36BF-4961-B46D-DBB7151D2ABA}"/>
              </a:ext>
            </a:extLst>
          </p:cNvPr>
          <p:cNvSpPr txBox="1">
            <a:spLocks noChangeArrowheads="1"/>
          </p:cNvSpPr>
          <p:nvPr/>
        </p:nvSpPr>
        <p:spPr bwMode="auto">
          <a:xfrm>
            <a:off x="3810000" y="3440668"/>
            <a:ext cx="5102225" cy="369332"/>
          </a:xfrm>
          <a:prstGeom prst="rect">
            <a:avLst/>
          </a:prstGeom>
          <a:noFill/>
          <a:ln w="9525">
            <a:noFill/>
            <a:miter lim="800000"/>
            <a:headEnd/>
            <a:tailEnd/>
          </a:ln>
        </p:spPr>
        <p:txBody>
          <a:bodyPr>
            <a:spAutoFit/>
          </a:bodyPr>
          <a:lstStyle/>
          <a:p>
            <a:pPr algn="ctr" eaLnBrk="0" hangingPunct="0"/>
            <a:r>
              <a:rPr lang="en-US" sz="1800" b="1" dirty="0"/>
              <a:t>Focal Plane </a:t>
            </a:r>
            <a:r>
              <a:rPr lang="en-US" sz="1800" b="1" dirty="0" err="1"/>
              <a:t>Polarimeter</a:t>
            </a:r>
            <a:endParaRPr lang="en-US" sz="1800" b="1" dirty="0"/>
          </a:p>
        </p:txBody>
      </p:sp>
      <p:pic>
        <p:nvPicPr>
          <p:cNvPr id="3" name="Picture 5">
            <a:extLst>
              <a:ext uri="{FF2B5EF4-FFF2-40B4-BE49-F238E27FC236}">
                <a16:creationId xmlns:a16="http://schemas.microsoft.com/office/drawing/2014/main" xmlns="" id="{520AFDF1-3D5F-4B13-8DE4-23273FDA4BC4}"/>
              </a:ext>
            </a:extLst>
          </p:cNvPr>
          <p:cNvPicPr>
            <a:picLocks noChangeAspect="1" noChangeArrowheads="1"/>
          </p:cNvPicPr>
          <p:nvPr/>
        </p:nvPicPr>
        <p:blipFill>
          <a:blip r:embed="rId3" cstate="print"/>
          <a:srcRect/>
          <a:stretch>
            <a:fillRect/>
          </a:stretch>
        </p:blipFill>
        <p:spPr bwMode="auto">
          <a:xfrm>
            <a:off x="2196295" y="1562101"/>
            <a:ext cx="4343400" cy="1528762"/>
          </a:xfrm>
          <a:prstGeom prst="rect">
            <a:avLst/>
          </a:prstGeom>
          <a:noFill/>
          <a:ln w="9525">
            <a:noFill/>
            <a:miter lim="800000"/>
            <a:headEnd/>
            <a:tailEnd/>
          </a:ln>
        </p:spPr>
      </p:pic>
      <p:sp>
        <p:nvSpPr>
          <p:cNvPr id="4" name="Text Box 8">
            <a:extLst>
              <a:ext uri="{FF2B5EF4-FFF2-40B4-BE49-F238E27FC236}">
                <a16:creationId xmlns:a16="http://schemas.microsoft.com/office/drawing/2014/main" xmlns="" id="{84F2EBAD-35A2-45C6-B081-D4B7495A63FB}"/>
              </a:ext>
            </a:extLst>
          </p:cNvPr>
          <p:cNvSpPr txBox="1">
            <a:spLocks noChangeArrowheads="1"/>
          </p:cNvSpPr>
          <p:nvPr/>
        </p:nvSpPr>
        <p:spPr bwMode="auto">
          <a:xfrm>
            <a:off x="621434" y="52388"/>
            <a:ext cx="8121134" cy="523220"/>
          </a:xfrm>
          <a:prstGeom prst="rect">
            <a:avLst/>
          </a:prstGeom>
          <a:noFill/>
          <a:ln w="9525">
            <a:noFill/>
            <a:miter lim="800000"/>
            <a:headEnd/>
            <a:tailEnd/>
          </a:ln>
        </p:spPr>
        <p:txBody>
          <a:bodyPr wrap="none">
            <a:spAutoFit/>
          </a:bodyPr>
          <a:lstStyle/>
          <a:p>
            <a:r>
              <a:rPr lang="en-US" sz="2800" b="1" dirty="0" err="1">
                <a:solidFill>
                  <a:srgbClr val="FA3904"/>
                </a:solidFill>
              </a:rPr>
              <a:t>JLab</a:t>
            </a:r>
            <a:r>
              <a:rPr lang="en-US" sz="2800" b="1" dirty="0">
                <a:solidFill>
                  <a:srgbClr val="FA3904"/>
                </a:solidFill>
              </a:rPr>
              <a:t> Revolutionized Polarization Experiments!</a:t>
            </a:r>
          </a:p>
        </p:txBody>
      </p:sp>
      <p:sp>
        <p:nvSpPr>
          <p:cNvPr id="5" name="Text Box 9">
            <a:extLst>
              <a:ext uri="{FF2B5EF4-FFF2-40B4-BE49-F238E27FC236}">
                <a16:creationId xmlns:a16="http://schemas.microsoft.com/office/drawing/2014/main" xmlns="" id="{B4102B43-8A53-4EAE-AB87-17F1A45D0EC6}"/>
              </a:ext>
            </a:extLst>
          </p:cNvPr>
          <p:cNvSpPr txBox="1">
            <a:spLocks noChangeArrowheads="1"/>
          </p:cNvSpPr>
          <p:nvPr/>
        </p:nvSpPr>
        <p:spPr bwMode="auto">
          <a:xfrm>
            <a:off x="593725" y="623888"/>
            <a:ext cx="8016875" cy="823912"/>
          </a:xfrm>
          <a:prstGeom prst="rect">
            <a:avLst/>
          </a:prstGeom>
          <a:noFill/>
          <a:ln w="9525">
            <a:noFill/>
            <a:miter lim="800000"/>
            <a:headEnd/>
            <a:tailEnd/>
          </a:ln>
        </p:spPr>
        <p:txBody>
          <a:bodyPr>
            <a:spAutoFit/>
          </a:bodyPr>
          <a:lstStyle/>
          <a:p>
            <a:r>
              <a:rPr lang="en-US" sz="2000"/>
              <a:t>Precise access to (small) charge form factor of proton utilizing polarization transfer technique:	</a:t>
            </a:r>
            <a:r>
              <a:rPr lang="en-US" sz="2800"/>
              <a:t>e + p </a:t>
            </a:r>
            <a:r>
              <a:rPr lang="en-US" sz="2800">
                <a:sym typeface="Wingdings" pitchFamily="2" charset="2"/>
              </a:rPr>
              <a:t> e’ + p</a:t>
            </a:r>
            <a:endParaRPr lang="en-US" sz="2800"/>
          </a:p>
        </p:txBody>
      </p:sp>
      <p:sp>
        <p:nvSpPr>
          <p:cNvPr id="6" name="Line 10">
            <a:extLst>
              <a:ext uri="{FF2B5EF4-FFF2-40B4-BE49-F238E27FC236}">
                <a16:creationId xmlns:a16="http://schemas.microsoft.com/office/drawing/2014/main" xmlns="" id="{0313A6F8-AF1B-42A1-BEAA-59F82FCC6DFF}"/>
              </a:ext>
            </a:extLst>
          </p:cNvPr>
          <p:cNvSpPr>
            <a:spLocks noChangeShapeType="1"/>
          </p:cNvSpPr>
          <p:nvPr/>
        </p:nvSpPr>
        <p:spPr bwMode="auto">
          <a:xfrm>
            <a:off x="5257800" y="1066800"/>
            <a:ext cx="228600" cy="0"/>
          </a:xfrm>
          <a:prstGeom prst="line">
            <a:avLst/>
          </a:prstGeom>
          <a:noFill/>
          <a:ln w="9525">
            <a:solidFill>
              <a:schemeClr val="tx1"/>
            </a:solidFill>
            <a:round/>
            <a:headEnd/>
            <a:tailEnd type="triangle" w="med" len="med"/>
          </a:ln>
        </p:spPr>
        <p:txBody>
          <a:bodyPr/>
          <a:lstStyle/>
          <a:p>
            <a:endParaRPr lang="en-US"/>
          </a:p>
        </p:txBody>
      </p:sp>
      <p:sp>
        <p:nvSpPr>
          <p:cNvPr id="7" name="Line 11">
            <a:extLst>
              <a:ext uri="{FF2B5EF4-FFF2-40B4-BE49-F238E27FC236}">
                <a16:creationId xmlns:a16="http://schemas.microsoft.com/office/drawing/2014/main" xmlns="" id="{99F0A836-3D2B-4BA7-A102-FA7949BCDE5E}"/>
              </a:ext>
            </a:extLst>
          </p:cNvPr>
          <p:cNvSpPr>
            <a:spLocks noChangeShapeType="1"/>
          </p:cNvSpPr>
          <p:nvPr/>
        </p:nvSpPr>
        <p:spPr bwMode="auto">
          <a:xfrm>
            <a:off x="7239000" y="1066800"/>
            <a:ext cx="228600" cy="0"/>
          </a:xfrm>
          <a:prstGeom prst="line">
            <a:avLst/>
          </a:prstGeom>
          <a:noFill/>
          <a:ln w="9525">
            <a:solidFill>
              <a:schemeClr val="tx1"/>
            </a:solidFill>
            <a:round/>
            <a:headEnd/>
            <a:tailEnd type="triangle" w="med" len="med"/>
          </a:ln>
        </p:spPr>
        <p:txBody>
          <a:bodyPr/>
          <a:lstStyle/>
          <a:p>
            <a:endParaRPr lang="en-US"/>
          </a:p>
        </p:txBody>
      </p:sp>
      <p:pic>
        <p:nvPicPr>
          <p:cNvPr id="8" name="Picture 9" descr="scat_12c">
            <a:extLst>
              <a:ext uri="{FF2B5EF4-FFF2-40B4-BE49-F238E27FC236}">
                <a16:creationId xmlns:a16="http://schemas.microsoft.com/office/drawing/2014/main" xmlns="" id="{5861F0B3-A925-4DDC-A428-1A37C2E60523}"/>
              </a:ext>
            </a:extLst>
          </p:cNvPr>
          <p:cNvPicPr>
            <a:picLocks noChangeAspect="1" noChangeArrowheads="1"/>
          </p:cNvPicPr>
          <p:nvPr/>
        </p:nvPicPr>
        <p:blipFill>
          <a:blip r:embed="rId4" cstate="print"/>
          <a:srcRect/>
          <a:stretch>
            <a:fillRect/>
          </a:stretch>
        </p:blipFill>
        <p:spPr bwMode="auto">
          <a:xfrm>
            <a:off x="762000" y="4160837"/>
            <a:ext cx="3048000" cy="2468563"/>
          </a:xfrm>
          <a:prstGeom prst="rect">
            <a:avLst/>
          </a:prstGeom>
          <a:noFill/>
          <a:ln w="9525">
            <a:noFill/>
            <a:miter lim="800000"/>
            <a:headEnd/>
            <a:tailEnd/>
          </a:ln>
        </p:spPr>
      </p:pic>
      <p:sp>
        <p:nvSpPr>
          <p:cNvPr id="9" name="Rectangle 10">
            <a:extLst>
              <a:ext uri="{FF2B5EF4-FFF2-40B4-BE49-F238E27FC236}">
                <a16:creationId xmlns:a16="http://schemas.microsoft.com/office/drawing/2014/main" xmlns="" id="{157FBC33-C895-440C-B346-B07ECF1561D0}"/>
              </a:ext>
            </a:extLst>
          </p:cNvPr>
          <p:cNvSpPr>
            <a:spLocks noChangeArrowheads="1"/>
          </p:cNvSpPr>
          <p:nvPr/>
        </p:nvSpPr>
        <p:spPr bwMode="auto">
          <a:xfrm>
            <a:off x="533400" y="3413125"/>
            <a:ext cx="3151188" cy="369887"/>
          </a:xfrm>
          <a:prstGeom prst="rect">
            <a:avLst/>
          </a:prstGeom>
          <a:noFill/>
          <a:ln w="9525">
            <a:noFill/>
            <a:miter lim="800000"/>
            <a:headEnd/>
            <a:tailEnd/>
          </a:ln>
        </p:spPr>
        <p:txBody>
          <a:bodyPr wrap="none">
            <a:spAutoFit/>
          </a:bodyPr>
          <a:lstStyle/>
          <a:p>
            <a:r>
              <a:rPr lang="en-US" sz="1800" b="1" dirty="0">
                <a:solidFill>
                  <a:schemeClr val="tx2"/>
                </a:solidFill>
              </a:rPr>
              <a:t>Spin-dependent scattering</a:t>
            </a:r>
          </a:p>
        </p:txBody>
      </p:sp>
      <p:sp>
        <p:nvSpPr>
          <p:cNvPr id="10" name="Rectangle 11">
            <a:extLst>
              <a:ext uri="{FF2B5EF4-FFF2-40B4-BE49-F238E27FC236}">
                <a16:creationId xmlns:a16="http://schemas.microsoft.com/office/drawing/2014/main" xmlns="" id="{980880D8-0E7C-44AD-8118-3B513656DFA8}"/>
              </a:ext>
            </a:extLst>
          </p:cNvPr>
          <p:cNvSpPr>
            <a:spLocks noChangeArrowheads="1"/>
          </p:cNvSpPr>
          <p:nvPr/>
        </p:nvSpPr>
        <p:spPr bwMode="auto">
          <a:xfrm>
            <a:off x="647700" y="3638550"/>
            <a:ext cx="184150" cy="457200"/>
          </a:xfrm>
          <a:prstGeom prst="rect">
            <a:avLst/>
          </a:prstGeom>
          <a:noFill/>
          <a:ln w="9525">
            <a:noFill/>
            <a:miter lim="800000"/>
            <a:headEnd/>
            <a:tailEnd/>
          </a:ln>
        </p:spPr>
        <p:txBody>
          <a:bodyPr wrap="none">
            <a:spAutoFit/>
          </a:bodyPr>
          <a:lstStyle/>
          <a:p>
            <a:endParaRPr lang="en-US"/>
          </a:p>
        </p:txBody>
      </p:sp>
      <p:graphicFrame>
        <p:nvGraphicFramePr>
          <p:cNvPr id="11" name="Object 2">
            <a:extLst>
              <a:ext uri="{FF2B5EF4-FFF2-40B4-BE49-F238E27FC236}">
                <a16:creationId xmlns:a16="http://schemas.microsoft.com/office/drawing/2014/main" xmlns="" id="{C7F8308D-7F12-40DB-A5F3-A3F994D93779}"/>
              </a:ext>
            </a:extLst>
          </p:cNvPr>
          <p:cNvGraphicFramePr>
            <a:graphicFrameLocks noChangeAspect="1"/>
          </p:cNvGraphicFramePr>
          <p:nvPr>
            <p:extLst/>
          </p:nvPr>
        </p:nvGraphicFramePr>
        <p:xfrm>
          <a:off x="609600" y="4079875"/>
          <a:ext cx="698500" cy="220662"/>
        </p:xfrm>
        <a:graphic>
          <a:graphicData uri="http://schemas.openxmlformats.org/presentationml/2006/ole">
            <mc:AlternateContent xmlns:mc="http://schemas.openxmlformats.org/markup-compatibility/2006">
              <mc:Choice xmlns:v="urn:schemas-microsoft-com:vml" Requires="v">
                <p:oleObj spid="_x0000_s145430" name="Equation" r:id="rId5" imgW="927100" imgH="292100" progId="Equation.3">
                  <p:embed/>
                </p:oleObj>
              </mc:Choice>
              <mc:Fallback>
                <p:oleObj name="Equation" r:id="rId5" imgW="927100" imgH="292100" progId="Equation.3">
                  <p:embed/>
                  <p:pic>
                    <p:nvPicPr>
                      <p:cNvPr id="1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079875"/>
                        <a:ext cx="698500" cy="22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2" name="Object 3">
            <a:extLst>
              <a:ext uri="{FF2B5EF4-FFF2-40B4-BE49-F238E27FC236}">
                <a16:creationId xmlns:a16="http://schemas.microsoft.com/office/drawing/2014/main" xmlns="" id="{9A63FDBA-452C-49BB-8346-39F6F72FDAE4}"/>
              </a:ext>
            </a:extLst>
          </p:cNvPr>
          <p:cNvGraphicFramePr>
            <a:graphicFrameLocks noChangeAspect="1"/>
          </p:cNvGraphicFramePr>
          <p:nvPr>
            <p:extLst/>
          </p:nvPr>
        </p:nvGraphicFramePr>
        <p:xfrm>
          <a:off x="3263900" y="4079875"/>
          <a:ext cx="698500" cy="220662"/>
        </p:xfrm>
        <a:graphic>
          <a:graphicData uri="http://schemas.openxmlformats.org/presentationml/2006/ole">
            <mc:AlternateContent xmlns:mc="http://schemas.openxmlformats.org/markup-compatibility/2006">
              <mc:Choice xmlns:v="urn:schemas-microsoft-com:vml" Requires="v">
                <p:oleObj spid="_x0000_s145431" name="Equation" r:id="rId7" imgW="927100" imgH="292100" progId="Equation.3">
                  <p:embed/>
                </p:oleObj>
              </mc:Choice>
              <mc:Fallback>
                <p:oleObj name="Equation" r:id="rId7" imgW="927100" imgH="292100" progId="Equation.3">
                  <p:embed/>
                  <p:pic>
                    <p:nvPicPr>
                      <p:cNvPr id="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3900" y="4079875"/>
                        <a:ext cx="698500" cy="22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3" name="Picture 3" descr="fpp_full">
            <a:extLst>
              <a:ext uri="{FF2B5EF4-FFF2-40B4-BE49-F238E27FC236}">
                <a16:creationId xmlns:a16="http://schemas.microsoft.com/office/drawing/2014/main" xmlns="" id="{395AA291-678B-4C63-A2AD-61AC034C736C}"/>
              </a:ext>
            </a:extLst>
          </p:cNvPr>
          <p:cNvPicPr>
            <a:picLocks noChangeAspect="1" noChangeArrowheads="1"/>
          </p:cNvPicPr>
          <p:nvPr/>
        </p:nvPicPr>
        <p:blipFill>
          <a:blip r:embed="rId9" cstate="print"/>
          <a:srcRect/>
          <a:stretch>
            <a:fillRect/>
          </a:stretch>
        </p:blipFill>
        <p:spPr>
          <a:xfrm>
            <a:off x="4399168" y="3900487"/>
            <a:ext cx="4343400" cy="2728913"/>
          </a:xfrm>
          <a:prstGeom prst="rect">
            <a:avLst/>
          </a:prstGeom>
        </p:spPr>
      </p:pic>
    </p:spTree>
    <p:extLst>
      <p:ext uri="{BB962C8B-B14F-4D97-AF65-F5344CB8AC3E}">
        <p14:creationId xmlns:p14="http://schemas.microsoft.com/office/powerpoint/2010/main" val="471800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gepgmp_SR.pdf"/>
          <p:cNvPicPr>
            <a:picLocks noChangeAspect="1"/>
          </p:cNvPicPr>
          <p:nvPr/>
        </p:nvPicPr>
        <p:blipFill rotWithShape="1">
          <a:blip r:embed="rId3">
            <a:extLst>
              <a:ext uri="{28A0092B-C50C-407E-A947-70E740481C1C}">
                <a14:useLocalDpi xmlns:a14="http://schemas.microsoft.com/office/drawing/2010/main" val="0"/>
              </a:ext>
            </a:extLst>
          </a:blip>
          <a:srcRect t="4846" r="6172"/>
          <a:stretch/>
        </p:blipFill>
        <p:spPr>
          <a:xfrm>
            <a:off x="2841779" y="961248"/>
            <a:ext cx="6073621" cy="4175902"/>
          </a:xfrm>
          <a:prstGeom prst="rect">
            <a:avLst/>
          </a:prstGeom>
        </p:spPr>
      </p:pic>
      <p:sp>
        <p:nvSpPr>
          <p:cNvPr id="4" name="Rectangle 1026"/>
          <p:cNvSpPr txBox="1">
            <a:spLocks noChangeArrowheads="1"/>
          </p:cNvSpPr>
          <p:nvPr/>
        </p:nvSpPr>
        <p:spPr>
          <a:xfrm>
            <a:off x="0" y="80963"/>
            <a:ext cx="9144000" cy="566737"/>
          </a:xfrm>
          <a:prstGeom prst="rect">
            <a:avLst/>
          </a:prstGeom>
        </p:spPr>
        <p:txBody>
          <a:bodyPr lIns="90360" tIns="44280" rIns="90360" bIns="44280"/>
          <a:lstStyle/>
          <a:p>
            <a:pPr algn="ctr" defTabSz="457200" eaLnBrk="0" hangingPunct="0">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600" b="1" kern="0" dirty="0">
                <a:solidFill>
                  <a:srgbClr val="FF0000"/>
                </a:solidFill>
                <a:cs typeface="Arial" pitchFamily="34" charset="0"/>
              </a:rPr>
              <a:t>Proton Charge and Magnetization</a:t>
            </a:r>
            <a:endParaRPr lang="en-GB" sz="3600" b="1" kern="0" dirty="0">
              <a:solidFill>
                <a:srgbClr val="FF0000"/>
              </a:solidFill>
              <a:cs typeface="Arial" pitchFamily="34" charset="0"/>
            </a:endParaRPr>
          </a:p>
        </p:txBody>
      </p:sp>
      <p:grpSp>
        <p:nvGrpSpPr>
          <p:cNvPr id="5" name="Group 20"/>
          <p:cNvGrpSpPr>
            <a:grpSpLocks/>
          </p:cNvGrpSpPr>
          <p:nvPr/>
        </p:nvGrpSpPr>
        <p:grpSpPr bwMode="auto">
          <a:xfrm>
            <a:off x="158750" y="3505202"/>
            <a:ext cx="2852738" cy="1631951"/>
            <a:chOff x="100" y="2208"/>
            <a:chExt cx="1797" cy="1028"/>
          </a:xfrm>
        </p:grpSpPr>
        <p:sp>
          <p:nvSpPr>
            <p:cNvPr id="6" name="Text Box 17"/>
            <p:cNvSpPr txBox="1">
              <a:spLocks noChangeArrowheads="1"/>
            </p:cNvSpPr>
            <p:nvPr/>
          </p:nvSpPr>
          <p:spPr bwMode="auto">
            <a:xfrm>
              <a:off x="100" y="2208"/>
              <a:ext cx="1797" cy="1028"/>
            </a:xfrm>
            <a:prstGeom prst="rect">
              <a:avLst/>
            </a:prstGeom>
            <a:solidFill>
              <a:srgbClr val="FFFF99"/>
            </a:solidFill>
            <a:ln w="9525">
              <a:noFill/>
              <a:miter lim="800000"/>
              <a:headEnd/>
              <a:tailEnd/>
            </a:ln>
          </p:spPr>
          <p:txBody>
            <a:bodyPr wrap="none">
              <a:spAutoFit/>
            </a:bodyPr>
            <a:lstStyle/>
            <a:p>
              <a:r>
                <a:rPr lang="en-US" sz="2000" dirty="0">
                  <a:solidFill>
                    <a:srgbClr val="FA3904"/>
                  </a:solidFill>
                  <a:cs typeface="Arial" panose="020B0604020202020204" pitchFamily="34" charset="0"/>
                </a:rPr>
                <a:t>1) e + p </a:t>
              </a:r>
              <a:r>
                <a:rPr lang="en-US" sz="2000" dirty="0">
                  <a:solidFill>
                    <a:srgbClr val="FA3904"/>
                  </a:solidFill>
                  <a:cs typeface="Arial" panose="020B0604020202020204" pitchFamily="34" charset="0"/>
                  <a:sym typeface="Wingdings" pitchFamily="2" charset="2"/>
                </a:rPr>
                <a:t> e’ + p</a:t>
              </a:r>
            </a:p>
            <a:p>
              <a:r>
                <a:rPr lang="en-US" sz="2000" dirty="0" err="1">
                  <a:solidFill>
                    <a:srgbClr val="FA3904"/>
                  </a:solidFill>
                  <a:cs typeface="Arial" panose="020B0604020202020204" pitchFamily="34" charset="0"/>
                  <a:sym typeface="Wingdings" pitchFamily="2" charset="2"/>
                </a:rPr>
                <a:t>G</a:t>
              </a:r>
              <a:r>
                <a:rPr lang="en-US" sz="2000" baseline="-25000" dirty="0" err="1">
                  <a:solidFill>
                    <a:srgbClr val="FA3904"/>
                  </a:solidFill>
                  <a:cs typeface="Arial" panose="020B0604020202020204" pitchFamily="34" charset="0"/>
                  <a:sym typeface="Wingdings" pitchFamily="2" charset="2"/>
                </a:rPr>
                <a:t>E</a:t>
              </a:r>
              <a:r>
                <a:rPr lang="en-US" sz="2000" baseline="30000" dirty="0" err="1">
                  <a:solidFill>
                    <a:srgbClr val="FA3904"/>
                  </a:solidFill>
                  <a:cs typeface="Arial" panose="020B0604020202020204" pitchFamily="34" charset="0"/>
                  <a:sym typeface="Wingdings" pitchFamily="2" charset="2"/>
                </a:rPr>
                <a:t>p</a:t>
              </a:r>
              <a:r>
                <a:rPr lang="en-US" sz="2000" dirty="0">
                  <a:solidFill>
                    <a:srgbClr val="FA3904"/>
                  </a:solidFill>
                  <a:cs typeface="Arial" panose="020B0604020202020204" pitchFamily="34" charset="0"/>
                  <a:sym typeface="Wingdings" pitchFamily="2" charset="2"/>
                </a:rPr>
                <a:t>/</a:t>
              </a:r>
              <a:r>
                <a:rPr lang="en-US" sz="2000" dirty="0" err="1">
                  <a:solidFill>
                    <a:srgbClr val="FA3904"/>
                  </a:solidFill>
                  <a:cs typeface="Arial" panose="020B0604020202020204" pitchFamily="34" charset="0"/>
                  <a:sym typeface="Wingdings" pitchFamily="2" charset="2"/>
                </a:rPr>
                <a:t>G</a:t>
              </a:r>
              <a:r>
                <a:rPr lang="en-US" sz="2000" baseline="-25000" dirty="0" err="1">
                  <a:solidFill>
                    <a:srgbClr val="FA3904"/>
                  </a:solidFill>
                  <a:cs typeface="Arial" panose="020B0604020202020204" pitchFamily="34" charset="0"/>
                  <a:sym typeface="Wingdings" pitchFamily="2" charset="2"/>
                </a:rPr>
                <a:t>M</a:t>
              </a:r>
              <a:r>
                <a:rPr lang="en-US" sz="2000" baseline="30000" dirty="0" err="1">
                  <a:solidFill>
                    <a:srgbClr val="FA3904"/>
                  </a:solidFill>
                  <a:cs typeface="Arial" panose="020B0604020202020204" pitchFamily="34" charset="0"/>
                  <a:sym typeface="Wingdings" pitchFamily="2" charset="2"/>
                </a:rPr>
                <a:t>p</a:t>
              </a:r>
              <a:r>
                <a:rPr lang="en-US" sz="2000" dirty="0">
                  <a:solidFill>
                    <a:srgbClr val="FA3904"/>
                  </a:solidFill>
                  <a:cs typeface="Arial" panose="020B0604020202020204" pitchFamily="34" charset="0"/>
                  <a:sym typeface="Wingdings" pitchFamily="2" charset="2"/>
                </a:rPr>
                <a:t> constant</a:t>
              </a:r>
            </a:p>
            <a:p>
              <a:endParaRPr lang="en-US" sz="2000" dirty="0">
                <a:cs typeface="Arial" panose="020B0604020202020204" pitchFamily="34" charset="0"/>
                <a:sym typeface="Wingdings" pitchFamily="2" charset="2"/>
              </a:endParaRPr>
            </a:p>
            <a:p>
              <a:r>
                <a:rPr lang="en-US" sz="2000" dirty="0">
                  <a:solidFill>
                    <a:srgbClr val="009900"/>
                  </a:solidFill>
                  <a:cs typeface="Arial" panose="020B0604020202020204" pitchFamily="34" charset="0"/>
                  <a:sym typeface="Wingdings" pitchFamily="2" charset="2"/>
                </a:rPr>
                <a:t>2) e + p  e’ + p</a:t>
              </a:r>
            </a:p>
            <a:p>
              <a:r>
                <a:rPr lang="en-US" sz="2000" dirty="0" err="1">
                  <a:solidFill>
                    <a:srgbClr val="009900"/>
                  </a:solidFill>
                  <a:cs typeface="Arial" panose="020B0604020202020204" pitchFamily="34" charset="0"/>
                  <a:sym typeface="Wingdings" pitchFamily="2" charset="2"/>
                </a:rPr>
                <a:t>G</a:t>
              </a:r>
              <a:r>
                <a:rPr lang="en-US" sz="2000" baseline="-25000" dirty="0" err="1">
                  <a:solidFill>
                    <a:srgbClr val="009900"/>
                  </a:solidFill>
                  <a:cs typeface="Arial" panose="020B0604020202020204" pitchFamily="34" charset="0"/>
                  <a:sym typeface="Wingdings" pitchFamily="2" charset="2"/>
                </a:rPr>
                <a:t>E</a:t>
              </a:r>
              <a:r>
                <a:rPr lang="en-US" sz="2000" baseline="30000" dirty="0" err="1">
                  <a:solidFill>
                    <a:srgbClr val="009900"/>
                  </a:solidFill>
                  <a:cs typeface="Arial" panose="020B0604020202020204" pitchFamily="34" charset="0"/>
                  <a:sym typeface="Wingdings" pitchFamily="2" charset="2"/>
                </a:rPr>
                <a:t>p</a:t>
              </a:r>
              <a:r>
                <a:rPr lang="en-US" sz="2000" dirty="0">
                  <a:solidFill>
                    <a:srgbClr val="009900"/>
                  </a:solidFill>
                  <a:cs typeface="Arial" panose="020B0604020202020204" pitchFamily="34" charset="0"/>
                  <a:sym typeface="Wingdings" pitchFamily="2" charset="2"/>
                </a:rPr>
                <a:t>/</a:t>
              </a:r>
              <a:r>
                <a:rPr lang="en-US" sz="2000" dirty="0" err="1">
                  <a:solidFill>
                    <a:srgbClr val="009900"/>
                  </a:solidFill>
                  <a:cs typeface="Arial" panose="020B0604020202020204" pitchFamily="34" charset="0"/>
                  <a:sym typeface="Wingdings" pitchFamily="2" charset="2"/>
                </a:rPr>
                <a:t>G</a:t>
              </a:r>
              <a:r>
                <a:rPr lang="en-US" sz="2000" baseline="-25000" dirty="0" err="1">
                  <a:solidFill>
                    <a:srgbClr val="009900"/>
                  </a:solidFill>
                  <a:cs typeface="Arial" panose="020B0604020202020204" pitchFamily="34" charset="0"/>
                  <a:sym typeface="Wingdings" pitchFamily="2" charset="2"/>
                </a:rPr>
                <a:t>M</a:t>
              </a:r>
              <a:r>
                <a:rPr lang="en-US" sz="2000" baseline="30000" dirty="0" err="1">
                  <a:solidFill>
                    <a:srgbClr val="009900"/>
                  </a:solidFill>
                  <a:cs typeface="Arial" panose="020B0604020202020204" pitchFamily="34" charset="0"/>
                  <a:sym typeface="Wingdings" pitchFamily="2" charset="2"/>
                </a:rPr>
                <a:t>p</a:t>
              </a:r>
              <a:r>
                <a:rPr lang="en-US" sz="2000" dirty="0">
                  <a:solidFill>
                    <a:srgbClr val="009900"/>
                  </a:solidFill>
                  <a:cs typeface="Arial" panose="020B0604020202020204" pitchFamily="34" charset="0"/>
                  <a:sym typeface="Wingdings" pitchFamily="2" charset="2"/>
                </a:rPr>
                <a:t> drops with Q</a:t>
              </a:r>
              <a:r>
                <a:rPr lang="en-US" sz="2000" baseline="30000" dirty="0">
                  <a:solidFill>
                    <a:srgbClr val="009900"/>
                  </a:solidFill>
                  <a:cs typeface="Arial" panose="020B0604020202020204" pitchFamily="34" charset="0"/>
                  <a:sym typeface="Wingdings" pitchFamily="2" charset="2"/>
                </a:rPr>
                <a:t>2</a:t>
              </a:r>
              <a:endParaRPr lang="en-US" sz="2000" baseline="30000" dirty="0">
                <a:solidFill>
                  <a:srgbClr val="009900"/>
                </a:solidFill>
                <a:cs typeface="Arial" panose="020B0604020202020204" pitchFamily="34" charset="0"/>
              </a:endParaRPr>
            </a:p>
          </p:txBody>
        </p:sp>
        <p:sp>
          <p:nvSpPr>
            <p:cNvPr id="7" name="Line 18"/>
            <p:cNvSpPr>
              <a:spLocks noChangeShapeType="1"/>
            </p:cNvSpPr>
            <p:nvPr/>
          </p:nvSpPr>
          <p:spPr bwMode="auto">
            <a:xfrm>
              <a:off x="336" y="2832"/>
              <a:ext cx="144" cy="0"/>
            </a:xfrm>
            <a:prstGeom prst="line">
              <a:avLst/>
            </a:prstGeom>
            <a:noFill/>
            <a:ln w="9525">
              <a:solidFill>
                <a:srgbClr val="009900"/>
              </a:solidFill>
              <a:round/>
              <a:headEnd/>
              <a:tailEnd type="triangle" w="med" len="med"/>
            </a:ln>
          </p:spPr>
          <p:txBody>
            <a:bodyPr/>
            <a:lstStyle/>
            <a:p>
              <a:endParaRPr lang="en-US">
                <a:cs typeface="Arial" panose="020B0604020202020204" pitchFamily="34" charset="0"/>
              </a:endParaRPr>
            </a:p>
          </p:txBody>
        </p:sp>
        <p:sp>
          <p:nvSpPr>
            <p:cNvPr id="8" name="Line 19"/>
            <p:cNvSpPr>
              <a:spLocks noChangeShapeType="1"/>
            </p:cNvSpPr>
            <p:nvPr/>
          </p:nvSpPr>
          <p:spPr bwMode="auto">
            <a:xfrm>
              <a:off x="1248" y="2832"/>
              <a:ext cx="144" cy="0"/>
            </a:xfrm>
            <a:prstGeom prst="line">
              <a:avLst/>
            </a:prstGeom>
            <a:noFill/>
            <a:ln w="9525">
              <a:solidFill>
                <a:srgbClr val="009900"/>
              </a:solidFill>
              <a:round/>
              <a:headEnd/>
              <a:tailEnd type="triangle" w="med" len="med"/>
            </a:ln>
          </p:spPr>
          <p:txBody>
            <a:bodyPr/>
            <a:lstStyle/>
            <a:p>
              <a:endParaRPr lang="en-US">
                <a:cs typeface="Arial" panose="020B0604020202020204" pitchFamily="34" charset="0"/>
              </a:endParaRPr>
            </a:p>
          </p:txBody>
        </p:sp>
      </p:grpSp>
      <p:sp>
        <p:nvSpPr>
          <p:cNvPr id="10" name="Text Box 4"/>
          <p:cNvSpPr txBox="1">
            <a:spLocks noChangeArrowheads="1"/>
          </p:cNvSpPr>
          <p:nvPr/>
        </p:nvSpPr>
        <p:spPr bwMode="auto">
          <a:xfrm>
            <a:off x="4651635" y="5216498"/>
            <a:ext cx="2892166" cy="830997"/>
          </a:xfrm>
          <a:prstGeom prst="rect">
            <a:avLst/>
          </a:prstGeom>
          <a:solidFill>
            <a:srgbClr val="FFFF66"/>
          </a:solidFill>
          <a:ln w="9525">
            <a:noFill/>
            <a:miter lim="800000"/>
            <a:headEnd/>
            <a:tailEnd/>
          </a:ln>
        </p:spPr>
        <p:txBody>
          <a:bodyPr wrap="square">
            <a:spAutoFit/>
          </a:bodyPr>
          <a:lstStyle/>
          <a:p>
            <a:r>
              <a:rPr lang="en-US">
                <a:solidFill>
                  <a:srgbClr val="CC3399"/>
                </a:solidFill>
                <a:cs typeface="Arial" panose="020B0604020202020204" pitchFamily="34" charset="0"/>
              </a:rPr>
              <a:t>charge depletion in interior of proton</a:t>
            </a:r>
          </a:p>
        </p:txBody>
      </p:sp>
      <p:sp>
        <p:nvSpPr>
          <p:cNvPr id="11" name="Line 5"/>
          <p:cNvSpPr>
            <a:spLocks noChangeShapeType="1"/>
          </p:cNvSpPr>
          <p:nvPr/>
        </p:nvSpPr>
        <p:spPr bwMode="auto">
          <a:xfrm flipV="1">
            <a:off x="5181599" y="3281585"/>
            <a:ext cx="931865" cy="1934913"/>
          </a:xfrm>
          <a:prstGeom prst="line">
            <a:avLst/>
          </a:prstGeom>
          <a:noFill/>
          <a:ln w="9525">
            <a:solidFill>
              <a:srgbClr val="006600"/>
            </a:solidFill>
            <a:round/>
            <a:headEnd/>
            <a:tailEnd type="triangle" w="lg" len="lg"/>
          </a:ln>
        </p:spPr>
        <p:txBody>
          <a:bodyPr rot="10800000" vert="eaVert" wrap="none" anchor="ctr"/>
          <a:lstStyle/>
          <a:p>
            <a:endParaRPr lang="en-US">
              <a:cs typeface="Arial" panose="020B0604020202020204" pitchFamily="34" charset="0"/>
            </a:endParaRPr>
          </a:p>
        </p:txBody>
      </p:sp>
      <p:sp>
        <p:nvSpPr>
          <p:cNvPr id="12" name="Text Box 6"/>
          <p:cNvSpPr txBox="1">
            <a:spLocks noChangeArrowheads="1"/>
          </p:cNvSpPr>
          <p:nvPr/>
        </p:nvSpPr>
        <p:spPr bwMode="auto">
          <a:xfrm>
            <a:off x="5867400" y="3971925"/>
            <a:ext cx="2436813" cy="396875"/>
          </a:xfrm>
          <a:prstGeom prst="rect">
            <a:avLst/>
          </a:prstGeom>
          <a:noFill/>
          <a:ln w="9525">
            <a:noFill/>
            <a:miter lim="800000"/>
            <a:headEnd/>
            <a:tailEnd/>
          </a:ln>
        </p:spPr>
        <p:txBody>
          <a:bodyPr wrap="none">
            <a:spAutoFit/>
          </a:bodyPr>
          <a:lstStyle/>
          <a:p>
            <a:pPr eaLnBrk="0" hangingPunct="0"/>
            <a:r>
              <a:rPr lang="en-US" sz="2000" i="1" dirty="0">
                <a:solidFill>
                  <a:srgbClr val="0000CC"/>
                </a:solidFill>
                <a:cs typeface="Arial" panose="020B0604020202020204" pitchFamily="34" charset="0"/>
              </a:rPr>
              <a:t>smaller distance </a:t>
            </a:r>
            <a:r>
              <a:rPr lang="en-US" sz="2000" i="1" dirty="0">
                <a:solidFill>
                  <a:srgbClr val="0000CC"/>
                </a:solidFill>
                <a:cs typeface="Arial" panose="020B0604020202020204" pitchFamily="34" charset="0"/>
                <a:sym typeface="Symbol" pitchFamily="18" charset="2"/>
              </a:rPr>
              <a:t></a:t>
            </a:r>
          </a:p>
        </p:txBody>
      </p:sp>
      <p:pic>
        <p:nvPicPr>
          <p:cNvPr id="13" name="Picture 7"/>
          <p:cNvPicPr>
            <a:picLocks noChangeAspect="1" noChangeArrowheads="1"/>
          </p:cNvPicPr>
          <p:nvPr/>
        </p:nvPicPr>
        <p:blipFill>
          <a:blip r:embed="rId4" cstate="print"/>
          <a:srcRect r="48038"/>
          <a:stretch>
            <a:fillRect/>
          </a:stretch>
        </p:blipFill>
        <p:spPr bwMode="auto">
          <a:xfrm>
            <a:off x="236432" y="1359484"/>
            <a:ext cx="2366963" cy="1616075"/>
          </a:xfrm>
          <a:prstGeom prst="rect">
            <a:avLst/>
          </a:prstGeom>
          <a:noFill/>
          <a:ln w="9525">
            <a:noFill/>
            <a:miter lim="800000"/>
            <a:headEnd/>
            <a:tailEnd/>
          </a:ln>
        </p:spPr>
      </p:pic>
      <p:sp>
        <p:nvSpPr>
          <p:cNvPr id="14" name="Rectangle 8"/>
          <p:cNvSpPr>
            <a:spLocks noChangeArrowheads="1"/>
          </p:cNvSpPr>
          <p:nvPr/>
        </p:nvSpPr>
        <p:spPr bwMode="auto">
          <a:xfrm>
            <a:off x="4572000" y="6126843"/>
            <a:ext cx="4249383" cy="523220"/>
          </a:xfrm>
          <a:prstGeom prst="rect">
            <a:avLst/>
          </a:prstGeom>
          <a:noFill/>
          <a:ln w="9525">
            <a:noFill/>
            <a:miter lim="800000"/>
            <a:headEnd/>
            <a:tailEnd/>
          </a:ln>
        </p:spPr>
        <p:txBody>
          <a:bodyPr wrap="square">
            <a:spAutoFit/>
          </a:bodyPr>
          <a:lstStyle/>
          <a:p>
            <a:pPr eaLnBrk="0" hangingPunct="0"/>
            <a:r>
              <a:rPr lang="en-US" sz="1400" dirty="0">
                <a:solidFill>
                  <a:srgbClr val="CC3399"/>
                </a:solidFill>
                <a:cs typeface="Arial" panose="020B0604020202020204" pitchFamily="34" charset="0"/>
              </a:rPr>
              <a:t>Orbital motion of quarks play a key role </a:t>
            </a:r>
          </a:p>
          <a:p>
            <a:pPr eaLnBrk="0" hangingPunct="0"/>
            <a:r>
              <a:rPr lang="en-US" sz="1400" dirty="0">
                <a:solidFill>
                  <a:srgbClr val="CC3399"/>
                </a:solidFill>
                <a:cs typeface="Arial" panose="020B0604020202020204" pitchFamily="34" charset="0"/>
              </a:rPr>
              <a:t>(</a:t>
            </a:r>
            <a:r>
              <a:rPr lang="en-US" sz="1400" dirty="0" err="1">
                <a:solidFill>
                  <a:srgbClr val="CC3399"/>
                </a:solidFill>
                <a:cs typeface="Arial" panose="020B0604020202020204" pitchFamily="34" charset="0"/>
              </a:rPr>
              <a:t>Belitsky</a:t>
            </a:r>
            <a:r>
              <a:rPr lang="en-US" sz="1400" dirty="0">
                <a:solidFill>
                  <a:srgbClr val="CC3399"/>
                </a:solidFill>
                <a:cs typeface="Arial" panose="020B0604020202020204" pitchFamily="34" charset="0"/>
              </a:rPr>
              <a:t>, Ji + Yuan PRL 91 (2003) 092003)   </a:t>
            </a:r>
          </a:p>
        </p:txBody>
      </p:sp>
      <p:sp>
        <p:nvSpPr>
          <p:cNvPr id="15" name="Rectangle 9"/>
          <p:cNvSpPr>
            <a:spLocks noChangeArrowheads="1"/>
          </p:cNvSpPr>
          <p:nvPr/>
        </p:nvSpPr>
        <p:spPr bwMode="auto">
          <a:xfrm>
            <a:off x="457200" y="838200"/>
            <a:ext cx="1656223" cy="646331"/>
          </a:xfrm>
          <a:prstGeom prst="rect">
            <a:avLst/>
          </a:prstGeom>
          <a:noFill/>
          <a:ln w="9525">
            <a:noFill/>
            <a:miter lim="800000"/>
            <a:headEnd/>
            <a:tailEnd/>
          </a:ln>
        </p:spPr>
        <p:txBody>
          <a:bodyPr wrap="none">
            <a:spAutoFit/>
          </a:bodyPr>
          <a:lstStyle/>
          <a:p>
            <a:r>
              <a:rPr lang="en-US" sz="1800" dirty="0">
                <a:solidFill>
                  <a:srgbClr val="CC3399"/>
                </a:solidFill>
                <a:cs typeface="Arial" panose="020B0604020202020204" pitchFamily="34" charset="0"/>
              </a:rPr>
              <a:t>2-</a:t>
            </a:r>
            <a:r>
              <a:rPr lang="en-US" sz="1800" dirty="0">
                <a:solidFill>
                  <a:srgbClr val="CC3399"/>
                </a:solidFill>
                <a:latin typeface="Symbol" panose="05050102010706020507" pitchFamily="18" charset="2"/>
                <a:cs typeface="Arial" panose="020B0604020202020204" pitchFamily="34" charset="0"/>
              </a:rPr>
              <a:t>g</a:t>
            </a:r>
            <a:r>
              <a:rPr lang="en-US" sz="1800" dirty="0">
                <a:solidFill>
                  <a:srgbClr val="CC3399"/>
                </a:solidFill>
                <a:cs typeface="Arial" panose="020B0604020202020204" pitchFamily="34" charset="0"/>
              </a:rPr>
              <a:t> exchange </a:t>
            </a:r>
          </a:p>
          <a:p>
            <a:r>
              <a:rPr lang="en-US" sz="1800" dirty="0">
                <a:solidFill>
                  <a:srgbClr val="CC3399"/>
                </a:solidFill>
                <a:cs typeface="Arial" panose="020B0604020202020204" pitchFamily="34" charset="0"/>
              </a:rPr>
              <a:t>important</a:t>
            </a:r>
          </a:p>
        </p:txBody>
      </p:sp>
      <p:sp>
        <p:nvSpPr>
          <p:cNvPr id="16" name="Line 10"/>
          <p:cNvSpPr>
            <a:spLocks noChangeShapeType="1"/>
          </p:cNvSpPr>
          <p:nvPr/>
        </p:nvSpPr>
        <p:spPr bwMode="auto">
          <a:xfrm>
            <a:off x="1981200" y="1250535"/>
            <a:ext cx="1496938" cy="342900"/>
          </a:xfrm>
          <a:prstGeom prst="line">
            <a:avLst/>
          </a:prstGeom>
          <a:noFill/>
          <a:ln w="19050">
            <a:solidFill>
              <a:srgbClr val="000000"/>
            </a:solidFill>
            <a:round/>
            <a:headEnd/>
            <a:tailEnd type="triangle" w="lg" len="lg"/>
          </a:ln>
        </p:spPr>
        <p:txBody>
          <a:bodyPr/>
          <a:lstStyle/>
          <a:p>
            <a:endParaRPr lang="en-US">
              <a:latin typeface="Arial" panose="020B0604020202020204" pitchFamily="34" charset="0"/>
              <a:cs typeface="Arial" panose="020B0604020202020204" pitchFamily="34" charset="0"/>
            </a:endParaRPr>
          </a:p>
        </p:txBody>
      </p:sp>
      <p:sp>
        <p:nvSpPr>
          <p:cNvPr id="23" name="TextBox 22"/>
          <p:cNvSpPr txBox="1"/>
          <p:nvPr/>
        </p:nvSpPr>
        <p:spPr>
          <a:xfrm>
            <a:off x="228600" y="5334000"/>
            <a:ext cx="2667000" cy="1200329"/>
          </a:xfrm>
          <a:prstGeom prst="rect">
            <a:avLst/>
          </a:prstGeom>
          <a:noFill/>
        </p:spPr>
        <p:txBody>
          <a:bodyPr wrap="square" rtlCol="0">
            <a:spAutoFit/>
          </a:bodyPr>
          <a:lstStyle/>
          <a:p>
            <a:pPr algn="ctr"/>
            <a:r>
              <a:rPr lang="en-US" sz="1800" dirty="0">
                <a:cs typeface="Arial" panose="020B0604020202020204" pitchFamily="34" charset="0"/>
              </a:rPr>
              <a:t>Charge &amp; magnetization distributions in the proton </a:t>
            </a:r>
            <a:r>
              <a:rPr lang="en-US" sz="1800" b="1" u="sng" dirty="0">
                <a:cs typeface="Arial" panose="020B0604020202020204" pitchFamily="34" charset="0"/>
              </a:rPr>
              <a:t>are different</a:t>
            </a:r>
          </a:p>
        </p:txBody>
      </p:sp>
      <p:sp>
        <p:nvSpPr>
          <p:cNvPr id="25" name="TextBox 24"/>
          <p:cNvSpPr txBox="1"/>
          <p:nvPr/>
        </p:nvSpPr>
        <p:spPr>
          <a:xfrm>
            <a:off x="2999570" y="5425883"/>
            <a:ext cx="1307506" cy="830997"/>
          </a:xfrm>
          <a:prstGeom prst="rect">
            <a:avLst/>
          </a:prstGeom>
          <a:noFill/>
        </p:spPr>
        <p:txBody>
          <a:bodyPr wrap="square" rtlCol="0">
            <a:spAutoFit/>
          </a:bodyPr>
          <a:lstStyle/>
          <a:p>
            <a:r>
              <a:rPr lang="en-US" sz="2400" b="1" i="1" dirty="0" err="1">
                <a:solidFill>
                  <a:srgbClr val="0033CC"/>
                </a:solidFill>
                <a:cs typeface="Arial" panose="020B0604020202020204" pitchFamily="34" charset="0"/>
              </a:rPr>
              <a:t>JLab</a:t>
            </a:r>
            <a:r>
              <a:rPr lang="en-US" sz="2400" b="1" i="1" dirty="0">
                <a:solidFill>
                  <a:srgbClr val="0033CC"/>
                </a:solidFill>
                <a:cs typeface="Arial" panose="020B0604020202020204" pitchFamily="34" charset="0"/>
              </a:rPr>
              <a:t> Finding</a:t>
            </a:r>
          </a:p>
        </p:txBody>
      </p:sp>
      <p:sp>
        <p:nvSpPr>
          <p:cNvPr id="2" name="TextBox 1"/>
          <p:cNvSpPr txBox="1"/>
          <p:nvPr/>
        </p:nvSpPr>
        <p:spPr>
          <a:xfrm>
            <a:off x="159518" y="3204669"/>
            <a:ext cx="3050835" cy="307777"/>
          </a:xfrm>
          <a:prstGeom prst="rect">
            <a:avLst/>
          </a:prstGeom>
          <a:noFill/>
        </p:spPr>
        <p:txBody>
          <a:bodyPr wrap="none" rtlCol="0">
            <a:spAutoFit/>
          </a:bodyPr>
          <a:lstStyle/>
          <a:p>
            <a:r>
              <a:rPr lang="en-US" sz="1400" dirty="0">
                <a:cs typeface="Arial" panose="020B0604020202020204" pitchFamily="34" charset="0"/>
              </a:rPr>
              <a:t>Elastic electron-proton scattering</a:t>
            </a:r>
          </a:p>
        </p:txBody>
      </p:sp>
      <p:cxnSp>
        <p:nvCxnSpPr>
          <p:cNvPr id="9" name="Straight Connector 8"/>
          <p:cNvCxnSpPr/>
          <p:nvPr/>
        </p:nvCxnSpPr>
        <p:spPr>
          <a:xfrm>
            <a:off x="3811424" y="2068082"/>
            <a:ext cx="4862557" cy="8546"/>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818542" y="2083746"/>
            <a:ext cx="4043589" cy="1428700"/>
          </a:xfrm>
          <a:prstGeom prst="line">
            <a:avLst/>
          </a:prstGeom>
          <a:ln w="28575">
            <a:solidFill>
              <a:srgbClr val="008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570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p:bldP spid="15" grpId="0"/>
      <p:bldP spid="16" grpId="0" animBg="1"/>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573088" y="914400"/>
            <a:ext cx="7961312" cy="830997"/>
          </a:xfrm>
          <a:prstGeom prst="rect">
            <a:avLst/>
          </a:prstGeom>
          <a:noFill/>
          <a:ln w="38100">
            <a:solidFill>
              <a:srgbClr val="009900"/>
            </a:solidFill>
            <a:miter lim="800000"/>
            <a:headEnd/>
            <a:tailEnd/>
          </a:ln>
        </p:spPr>
        <p:txBody>
          <a:bodyPr wrap="square">
            <a:spAutoFit/>
          </a:bodyPr>
          <a:lstStyle/>
          <a:p>
            <a:r>
              <a:rPr lang="en-US" sz="1600" dirty="0"/>
              <a:t>Neutron has no charge, but does have a charge distributions: n = p + </a:t>
            </a:r>
            <a:r>
              <a:rPr lang="en-US" sz="1600" dirty="0">
                <a:latin typeface="Symbol" pitchFamily="18" charset="2"/>
              </a:rPr>
              <a:t>p</a:t>
            </a:r>
            <a:r>
              <a:rPr lang="en-US" sz="1600" baseline="30000" dirty="0"/>
              <a:t>-</a:t>
            </a:r>
            <a:r>
              <a:rPr lang="en-US" sz="1600" dirty="0"/>
              <a:t>, n = </a:t>
            </a:r>
            <a:r>
              <a:rPr lang="en-US" sz="1600" dirty="0" err="1"/>
              <a:t>ddu</a:t>
            </a:r>
            <a:r>
              <a:rPr lang="en-US" sz="1600" dirty="0"/>
              <a:t>. Use polarization and </a:t>
            </a:r>
            <a:r>
              <a:rPr lang="en-US" sz="1600" baseline="30000" dirty="0"/>
              <a:t>2</a:t>
            </a:r>
            <a:r>
              <a:rPr lang="en-US" sz="1600" dirty="0"/>
              <a:t>H(</a:t>
            </a:r>
            <a:r>
              <a:rPr lang="en-US" sz="1600" dirty="0" err="1"/>
              <a:t>e,e’n</a:t>
            </a:r>
            <a:r>
              <a:rPr lang="en-US" sz="1600" dirty="0"/>
              <a:t>) to access.</a:t>
            </a:r>
            <a:r>
              <a:rPr lang="en-US" sz="1600" i="1" dirty="0"/>
              <a:t> </a:t>
            </a:r>
            <a:r>
              <a:rPr lang="en-US" sz="1600" i="1" dirty="0">
                <a:sym typeface="Wingdings" pitchFamily="2" charset="2"/>
              </a:rPr>
              <a:t>“</a:t>
            </a:r>
            <a:r>
              <a:rPr lang="en-US" sz="1600" i="1" dirty="0"/>
              <a:t>Guarantee” that electron hits a neutron AND electron transfers its polarization to this neutron.</a:t>
            </a:r>
            <a:endParaRPr lang="en-US" sz="1600" dirty="0"/>
          </a:p>
        </p:txBody>
      </p:sp>
      <p:sp>
        <p:nvSpPr>
          <p:cNvPr id="49157" name="Rectangle 5"/>
          <p:cNvSpPr>
            <a:spLocks noChangeArrowheads="1"/>
          </p:cNvSpPr>
          <p:nvPr/>
        </p:nvSpPr>
        <p:spPr bwMode="auto">
          <a:xfrm>
            <a:off x="762000" y="152400"/>
            <a:ext cx="7772400" cy="619125"/>
          </a:xfrm>
          <a:prstGeom prst="rect">
            <a:avLst/>
          </a:prstGeom>
          <a:noFill/>
          <a:ln w="9525">
            <a:noFill/>
            <a:miter lim="800000"/>
            <a:headEnd/>
            <a:tailEnd/>
          </a:ln>
        </p:spPr>
        <p:txBody>
          <a:bodyPr anchor="ctr"/>
          <a:lstStyle/>
          <a:p>
            <a:pPr algn="ctr"/>
            <a:endParaRPr lang="en-US" sz="3600" b="1">
              <a:solidFill>
                <a:schemeClr val="accent2"/>
              </a:solidFill>
              <a:latin typeface="Arial" pitchFamily="34" charset="0"/>
            </a:endParaRPr>
          </a:p>
        </p:txBody>
      </p:sp>
      <p:sp>
        <p:nvSpPr>
          <p:cNvPr id="49158" name="Rectangle 6"/>
          <p:cNvSpPr>
            <a:spLocks noGrp="1" noChangeArrowheads="1"/>
          </p:cNvSpPr>
          <p:nvPr>
            <p:ph type="title"/>
          </p:nvPr>
        </p:nvSpPr>
        <p:spPr>
          <a:xfrm>
            <a:off x="685800" y="152400"/>
            <a:ext cx="7772400" cy="533400"/>
          </a:xfrm>
        </p:spPr>
        <p:txBody>
          <a:bodyPr/>
          <a:lstStyle/>
          <a:p>
            <a:pPr eaLnBrk="1" hangingPunct="1"/>
            <a:r>
              <a:rPr lang="en-US" sz="3600" b="1">
                <a:solidFill>
                  <a:srgbClr val="FA3904"/>
                </a:solidFill>
                <a:latin typeface="Comic Sans MS" pitchFamily="66" charset="0"/>
              </a:rPr>
              <a:t>What about the neutron?</a:t>
            </a:r>
          </a:p>
        </p:txBody>
      </p:sp>
      <p:sp>
        <p:nvSpPr>
          <p:cNvPr id="49160" name="Text Box 9"/>
          <p:cNvSpPr txBox="1">
            <a:spLocks noChangeArrowheads="1"/>
          </p:cNvSpPr>
          <p:nvPr/>
        </p:nvSpPr>
        <p:spPr bwMode="auto">
          <a:xfrm>
            <a:off x="1295400" y="1981200"/>
            <a:ext cx="2757488" cy="304800"/>
          </a:xfrm>
          <a:prstGeom prst="rect">
            <a:avLst/>
          </a:prstGeom>
          <a:noFill/>
          <a:ln w="9525">
            <a:noFill/>
            <a:miter lim="800000"/>
            <a:headEnd/>
            <a:tailEnd/>
          </a:ln>
        </p:spPr>
        <p:txBody>
          <a:bodyPr wrap="none">
            <a:spAutoFit/>
          </a:bodyPr>
          <a:lstStyle/>
          <a:p>
            <a:r>
              <a:rPr lang="en-US" sz="1400"/>
              <a:t>(Polarization Experiments only)</a:t>
            </a:r>
          </a:p>
        </p:txBody>
      </p:sp>
      <p:sp>
        <p:nvSpPr>
          <p:cNvPr id="49161" name="Text Box 10"/>
          <p:cNvSpPr txBox="1">
            <a:spLocks noChangeArrowheads="1"/>
          </p:cNvSpPr>
          <p:nvPr/>
        </p:nvSpPr>
        <p:spPr bwMode="auto">
          <a:xfrm>
            <a:off x="152400" y="96838"/>
            <a:ext cx="1311275" cy="588962"/>
          </a:xfrm>
          <a:prstGeom prst="rect">
            <a:avLst/>
          </a:prstGeom>
          <a:noFill/>
          <a:ln w="9525">
            <a:solidFill>
              <a:schemeClr val="tx1"/>
            </a:solidFill>
            <a:miter lim="800000"/>
            <a:headEnd/>
            <a:tailEnd/>
          </a:ln>
        </p:spPr>
        <p:txBody>
          <a:bodyPr wrap="none">
            <a:spAutoFit/>
          </a:bodyPr>
          <a:lstStyle/>
          <a:p>
            <a:r>
              <a:rPr lang="en-US" sz="3200" b="1" i="1">
                <a:latin typeface="Times New Roman" pitchFamily="18" charset="0"/>
              </a:rPr>
              <a:t>Hall A</a:t>
            </a:r>
            <a:endParaRPr lang="en-US" sz="3200" b="1" i="1">
              <a:solidFill>
                <a:srgbClr val="FF0000"/>
              </a:solidFill>
              <a:latin typeface="Times New Roman" pitchFamily="18" charset="0"/>
            </a:endParaRPr>
          </a:p>
        </p:txBody>
      </p:sp>
      <p:pic>
        <p:nvPicPr>
          <p:cNvPr id="49162" name="Picture 11" descr="version3"/>
          <p:cNvPicPr>
            <a:picLocks noChangeAspect="1" noChangeArrowheads="1"/>
          </p:cNvPicPr>
          <p:nvPr/>
        </p:nvPicPr>
        <p:blipFill>
          <a:blip r:embed="rId2" cstate="print"/>
          <a:srcRect/>
          <a:stretch>
            <a:fillRect/>
          </a:stretch>
        </p:blipFill>
        <p:spPr bwMode="auto">
          <a:xfrm>
            <a:off x="7693025" y="76200"/>
            <a:ext cx="1298575" cy="714375"/>
          </a:xfrm>
          <a:prstGeom prst="rect">
            <a:avLst/>
          </a:prstGeom>
          <a:noFill/>
          <a:ln w="9525">
            <a:noFill/>
            <a:miter lim="800000"/>
            <a:headEnd/>
            <a:tailEnd/>
          </a:ln>
        </p:spPr>
      </p:pic>
      <p:pic>
        <p:nvPicPr>
          <p:cNvPr id="49163" name="Picture 11" descr="gen_present.eps"/>
          <p:cNvPicPr>
            <a:picLocks noChangeAspect="1"/>
          </p:cNvPicPr>
          <p:nvPr/>
        </p:nvPicPr>
        <p:blipFill>
          <a:blip r:embed="rId3" cstate="print"/>
          <a:srcRect r="7765"/>
          <a:stretch>
            <a:fillRect/>
          </a:stretch>
        </p:blipFill>
        <p:spPr bwMode="auto">
          <a:xfrm>
            <a:off x="104775" y="2209800"/>
            <a:ext cx="4559300" cy="3352800"/>
          </a:xfrm>
          <a:prstGeom prst="rect">
            <a:avLst/>
          </a:prstGeom>
          <a:noFill/>
          <a:ln w="9525">
            <a:noFill/>
            <a:miter lim="800000"/>
            <a:headEnd/>
            <a:tailEnd/>
          </a:ln>
        </p:spPr>
      </p:pic>
      <p:sp>
        <p:nvSpPr>
          <p:cNvPr id="13" name="TextBox 12"/>
          <p:cNvSpPr txBox="1">
            <a:spLocks noChangeArrowheads="1"/>
          </p:cNvSpPr>
          <p:nvPr/>
        </p:nvSpPr>
        <p:spPr bwMode="auto">
          <a:xfrm>
            <a:off x="381000" y="5769114"/>
            <a:ext cx="8458200" cy="707886"/>
          </a:xfrm>
          <a:prstGeom prst="rect">
            <a:avLst/>
          </a:prstGeom>
          <a:noFill/>
          <a:ln w="9525">
            <a:noFill/>
            <a:miter lim="800000"/>
            <a:headEnd/>
            <a:tailEnd/>
          </a:ln>
        </p:spPr>
        <p:txBody>
          <a:bodyPr wrap="square">
            <a:spAutoFit/>
          </a:bodyPr>
          <a:lstStyle/>
          <a:p>
            <a:r>
              <a:rPr lang="en-US" sz="2000" dirty="0"/>
              <a:t>Combining proton and neutron: down quark has </a:t>
            </a:r>
            <a:r>
              <a:rPr lang="en-US" sz="2000" u="sng" dirty="0"/>
              <a:t>more extended </a:t>
            </a:r>
            <a:r>
              <a:rPr lang="en-US" sz="2000" dirty="0"/>
              <a:t>spatial charge distribution. Is this due to the influence of di-quarks?</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2333625"/>
            <a:ext cx="4191000" cy="29241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52400" y="76200"/>
            <a:ext cx="8839200" cy="685800"/>
          </a:xfrm>
        </p:spPr>
        <p:txBody>
          <a:bodyPr/>
          <a:lstStyle/>
          <a:p>
            <a:pPr eaLnBrk="1" hangingPunct="1"/>
            <a:r>
              <a:rPr lang="en-US" b="1">
                <a:solidFill>
                  <a:srgbClr val="FA3904"/>
                </a:solidFill>
                <a:latin typeface="Comic Sans MS" pitchFamily="66" charset="0"/>
              </a:rPr>
              <a:t>Electron Scattering</a:t>
            </a:r>
          </a:p>
        </p:txBody>
      </p:sp>
      <p:pic>
        <p:nvPicPr>
          <p:cNvPr id="51203" name="Picture 3" descr="a3"/>
          <p:cNvPicPr>
            <a:picLocks noChangeAspect="1" noChangeArrowheads="1"/>
          </p:cNvPicPr>
          <p:nvPr/>
        </p:nvPicPr>
        <p:blipFill>
          <a:blip r:embed="rId3" cstate="print"/>
          <a:srcRect t="8218" r="13539" b="2740"/>
          <a:stretch>
            <a:fillRect/>
          </a:stretch>
        </p:blipFill>
        <p:spPr bwMode="auto">
          <a:xfrm>
            <a:off x="76200" y="1685925"/>
            <a:ext cx="4343400" cy="4114800"/>
          </a:xfrm>
          <a:prstGeom prst="rect">
            <a:avLst/>
          </a:prstGeom>
          <a:solidFill>
            <a:schemeClr val="bg1"/>
          </a:solidFill>
          <a:ln w="19050">
            <a:solidFill>
              <a:schemeClr val="bg1"/>
            </a:solidFill>
            <a:miter lim="800000"/>
            <a:headEnd/>
            <a:tailEnd/>
          </a:ln>
        </p:spPr>
      </p:pic>
      <p:sp>
        <p:nvSpPr>
          <p:cNvPr id="51204" name="Text Box 4"/>
          <p:cNvSpPr txBox="1">
            <a:spLocks noChangeArrowheads="1"/>
          </p:cNvSpPr>
          <p:nvPr/>
        </p:nvSpPr>
        <p:spPr bwMode="auto">
          <a:xfrm>
            <a:off x="1736725" y="1149350"/>
            <a:ext cx="1454150" cy="528638"/>
          </a:xfrm>
          <a:prstGeom prst="rect">
            <a:avLst/>
          </a:prstGeom>
          <a:noFill/>
          <a:ln w="9525">
            <a:solidFill>
              <a:schemeClr val="tx1"/>
            </a:solidFill>
            <a:miter lim="800000"/>
            <a:headEnd/>
            <a:tailEnd/>
          </a:ln>
        </p:spPr>
        <p:txBody>
          <a:bodyPr wrap="none">
            <a:spAutoFit/>
          </a:bodyPr>
          <a:lstStyle/>
          <a:p>
            <a:r>
              <a:rPr lang="en-US" sz="2800">
                <a:solidFill>
                  <a:srgbClr val="FF0000"/>
                </a:solidFill>
              </a:rPr>
              <a:t>p(e,e’)X</a:t>
            </a:r>
          </a:p>
        </p:txBody>
      </p:sp>
      <p:pic>
        <p:nvPicPr>
          <p:cNvPr id="51205" name="Picture 5" descr="a4"/>
          <p:cNvPicPr>
            <a:picLocks noChangeAspect="1" noChangeArrowheads="1"/>
          </p:cNvPicPr>
          <p:nvPr/>
        </p:nvPicPr>
        <p:blipFill>
          <a:blip r:embed="rId4" cstate="print"/>
          <a:srcRect t="9091" r="11986"/>
          <a:stretch>
            <a:fillRect/>
          </a:stretch>
        </p:blipFill>
        <p:spPr bwMode="auto">
          <a:xfrm>
            <a:off x="4648200" y="1752600"/>
            <a:ext cx="4343400" cy="4114800"/>
          </a:xfrm>
          <a:prstGeom prst="rect">
            <a:avLst/>
          </a:prstGeom>
          <a:noFill/>
          <a:ln w="9525">
            <a:noFill/>
            <a:miter lim="800000"/>
            <a:headEnd/>
            <a:tailEnd/>
          </a:ln>
        </p:spPr>
      </p:pic>
      <p:sp>
        <p:nvSpPr>
          <p:cNvPr id="51206" name="Text Box 6"/>
          <p:cNvSpPr txBox="1">
            <a:spLocks noChangeArrowheads="1"/>
          </p:cNvSpPr>
          <p:nvPr/>
        </p:nvSpPr>
        <p:spPr bwMode="auto">
          <a:xfrm>
            <a:off x="4800600" y="4768850"/>
            <a:ext cx="285750" cy="336550"/>
          </a:xfrm>
          <a:prstGeom prst="rect">
            <a:avLst/>
          </a:prstGeom>
          <a:solidFill>
            <a:schemeClr val="bg1"/>
          </a:solidFill>
          <a:ln w="9525">
            <a:noFill/>
            <a:miter lim="800000"/>
            <a:headEnd/>
            <a:tailEnd/>
          </a:ln>
        </p:spPr>
        <p:txBody>
          <a:bodyPr wrap="none">
            <a:spAutoFit/>
          </a:bodyPr>
          <a:lstStyle/>
          <a:p>
            <a:pPr algn="ctr" eaLnBrk="0" hangingPunct="0"/>
            <a:r>
              <a:rPr lang="en-US" sz="1600" b="1">
                <a:latin typeface="Times New Roman" pitchFamily="18" charset="0"/>
              </a:rPr>
              <a:t>1</a:t>
            </a:r>
            <a:endParaRPr lang="en-US" sz="3600">
              <a:latin typeface="Times New Roman" pitchFamily="18" charset="0"/>
            </a:endParaRPr>
          </a:p>
        </p:txBody>
      </p:sp>
      <p:sp>
        <p:nvSpPr>
          <p:cNvPr id="51207" name="Text Box 7"/>
          <p:cNvSpPr txBox="1">
            <a:spLocks noChangeArrowheads="1"/>
          </p:cNvSpPr>
          <p:nvPr/>
        </p:nvSpPr>
        <p:spPr bwMode="auto">
          <a:xfrm>
            <a:off x="4648200" y="3549650"/>
            <a:ext cx="438150" cy="336550"/>
          </a:xfrm>
          <a:prstGeom prst="rect">
            <a:avLst/>
          </a:prstGeom>
          <a:solidFill>
            <a:schemeClr val="bg1"/>
          </a:solidFill>
          <a:ln w="9525">
            <a:noFill/>
            <a:miter lim="800000"/>
            <a:headEnd/>
            <a:tailEnd/>
          </a:ln>
        </p:spPr>
        <p:txBody>
          <a:bodyPr wrap="none">
            <a:spAutoFit/>
          </a:bodyPr>
          <a:lstStyle/>
          <a:p>
            <a:pPr algn="ctr" eaLnBrk="0" hangingPunct="0"/>
            <a:r>
              <a:rPr lang="en-US" sz="1600" b="1">
                <a:latin typeface="Times New Roman" pitchFamily="18" charset="0"/>
              </a:rPr>
              <a:t>1.5</a:t>
            </a:r>
            <a:endParaRPr lang="en-US" sz="3600">
              <a:latin typeface="Times New Roman" pitchFamily="18" charset="0"/>
            </a:endParaRPr>
          </a:p>
        </p:txBody>
      </p:sp>
      <p:sp>
        <p:nvSpPr>
          <p:cNvPr id="51208" name="Text Box 8"/>
          <p:cNvSpPr txBox="1">
            <a:spLocks noChangeArrowheads="1"/>
          </p:cNvSpPr>
          <p:nvPr/>
        </p:nvSpPr>
        <p:spPr bwMode="auto">
          <a:xfrm>
            <a:off x="4800600" y="2286000"/>
            <a:ext cx="285750" cy="336550"/>
          </a:xfrm>
          <a:prstGeom prst="rect">
            <a:avLst/>
          </a:prstGeom>
          <a:noFill/>
          <a:ln w="9525">
            <a:noFill/>
            <a:miter lim="800000"/>
            <a:headEnd/>
            <a:tailEnd/>
          </a:ln>
        </p:spPr>
        <p:txBody>
          <a:bodyPr wrap="none">
            <a:spAutoFit/>
          </a:bodyPr>
          <a:lstStyle/>
          <a:p>
            <a:pPr algn="ctr" eaLnBrk="0" hangingPunct="0"/>
            <a:r>
              <a:rPr lang="en-US" sz="1600" b="1">
                <a:latin typeface="Times New Roman" pitchFamily="18" charset="0"/>
              </a:rPr>
              <a:t>2</a:t>
            </a:r>
            <a:endParaRPr lang="en-US" sz="3600">
              <a:latin typeface="Times New Roman" pitchFamily="18" charset="0"/>
            </a:endParaRPr>
          </a:p>
        </p:txBody>
      </p:sp>
      <p:sp>
        <p:nvSpPr>
          <p:cNvPr id="51209" name="Text Box 9"/>
          <p:cNvSpPr txBox="1">
            <a:spLocks noChangeArrowheads="1"/>
          </p:cNvSpPr>
          <p:nvPr/>
        </p:nvSpPr>
        <p:spPr bwMode="auto">
          <a:xfrm rot="-5404752">
            <a:off x="4628356" y="2269332"/>
            <a:ext cx="1379537" cy="336550"/>
          </a:xfrm>
          <a:prstGeom prst="rect">
            <a:avLst/>
          </a:prstGeom>
          <a:noFill/>
          <a:ln w="9525">
            <a:noFill/>
            <a:miter lim="800000"/>
            <a:headEnd/>
            <a:tailEnd/>
          </a:ln>
        </p:spPr>
        <p:txBody>
          <a:bodyPr wrap="none">
            <a:spAutoFit/>
          </a:bodyPr>
          <a:lstStyle/>
          <a:p>
            <a:pPr algn="ctr" eaLnBrk="0" hangingPunct="0"/>
            <a:r>
              <a:rPr lang="en-US" sz="1600" b="1">
                <a:solidFill>
                  <a:schemeClr val="bg1"/>
                </a:solidFill>
                <a:latin typeface="Times New Roman" pitchFamily="18" charset="0"/>
              </a:rPr>
              <a:t>missing states</a:t>
            </a:r>
            <a:endParaRPr lang="en-US" sz="1600">
              <a:solidFill>
                <a:srgbClr val="FFFF00"/>
              </a:solidFill>
              <a:latin typeface="Times New Roman" pitchFamily="18" charset="0"/>
            </a:endParaRPr>
          </a:p>
        </p:txBody>
      </p:sp>
      <p:sp>
        <p:nvSpPr>
          <p:cNvPr id="51210" name="Line 10"/>
          <p:cNvSpPr>
            <a:spLocks noChangeShapeType="1"/>
          </p:cNvSpPr>
          <p:nvPr/>
        </p:nvSpPr>
        <p:spPr bwMode="auto">
          <a:xfrm>
            <a:off x="6203950" y="2998788"/>
            <a:ext cx="0" cy="2547937"/>
          </a:xfrm>
          <a:prstGeom prst="line">
            <a:avLst/>
          </a:prstGeom>
          <a:noFill/>
          <a:ln w="9525">
            <a:solidFill>
              <a:schemeClr val="tx1"/>
            </a:solidFill>
            <a:prstDash val="dash"/>
            <a:round/>
            <a:headEnd/>
            <a:tailEnd/>
          </a:ln>
        </p:spPr>
        <p:txBody>
          <a:bodyPr wrap="none" anchor="ctr">
            <a:spAutoFit/>
          </a:bodyPr>
          <a:lstStyle/>
          <a:p>
            <a:endParaRPr lang="en-US"/>
          </a:p>
        </p:txBody>
      </p:sp>
      <p:sp>
        <p:nvSpPr>
          <p:cNvPr id="51211" name="Text Box 11"/>
          <p:cNvSpPr txBox="1">
            <a:spLocks noChangeArrowheads="1"/>
          </p:cNvSpPr>
          <p:nvPr/>
        </p:nvSpPr>
        <p:spPr bwMode="auto">
          <a:xfrm>
            <a:off x="5967413" y="2714625"/>
            <a:ext cx="893762" cy="304800"/>
          </a:xfrm>
          <a:prstGeom prst="rect">
            <a:avLst/>
          </a:prstGeom>
          <a:noFill/>
          <a:ln w="9525">
            <a:noFill/>
            <a:miter lim="800000"/>
            <a:headEnd/>
            <a:tailEnd/>
          </a:ln>
        </p:spPr>
        <p:txBody>
          <a:bodyPr wrap="none">
            <a:spAutoFit/>
          </a:bodyPr>
          <a:lstStyle/>
          <a:p>
            <a:pPr eaLnBrk="0" hangingPunct="0"/>
            <a:r>
              <a:rPr lang="en-US" sz="1400">
                <a:latin typeface="Symbol" pitchFamily="18" charset="2"/>
              </a:rPr>
              <a:t>2p</a:t>
            </a:r>
            <a:r>
              <a:rPr lang="en-US" sz="1400">
                <a:latin typeface="Times New Roman" pitchFamily="18" charset="0"/>
              </a:rPr>
              <a:t> thresh.</a:t>
            </a:r>
          </a:p>
        </p:txBody>
      </p:sp>
      <p:sp>
        <p:nvSpPr>
          <p:cNvPr id="51212" name="Text Box 12"/>
          <p:cNvSpPr txBox="1">
            <a:spLocks noChangeArrowheads="1"/>
          </p:cNvSpPr>
          <p:nvPr/>
        </p:nvSpPr>
        <p:spPr bwMode="auto">
          <a:xfrm>
            <a:off x="6203950" y="1149350"/>
            <a:ext cx="1644650" cy="528638"/>
          </a:xfrm>
          <a:prstGeom prst="rect">
            <a:avLst/>
          </a:prstGeom>
          <a:noFill/>
          <a:ln w="9525">
            <a:solidFill>
              <a:schemeClr val="tx1"/>
            </a:solidFill>
            <a:miter lim="800000"/>
            <a:headEnd/>
            <a:tailEnd/>
          </a:ln>
        </p:spPr>
        <p:txBody>
          <a:bodyPr wrap="none">
            <a:spAutoFit/>
          </a:bodyPr>
          <a:lstStyle/>
          <a:p>
            <a:r>
              <a:rPr lang="en-US" sz="2800">
                <a:solidFill>
                  <a:srgbClr val="FF0000"/>
                </a:solidFill>
              </a:rPr>
              <a:t>p(e,e’p)X</a:t>
            </a:r>
          </a:p>
        </p:txBody>
      </p:sp>
      <p:sp>
        <p:nvSpPr>
          <p:cNvPr id="51213" name="Text Box 13"/>
          <p:cNvSpPr txBox="1">
            <a:spLocks noChangeArrowheads="1"/>
          </p:cNvSpPr>
          <p:nvPr/>
        </p:nvSpPr>
        <p:spPr bwMode="auto">
          <a:xfrm>
            <a:off x="152400" y="173038"/>
            <a:ext cx="1311275" cy="588962"/>
          </a:xfrm>
          <a:prstGeom prst="rect">
            <a:avLst/>
          </a:prstGeom>
          <a:noFill/>
          <a:ln w="9525">
            <a:solidFill>
              <a:schemeClr val="tx1"/>
            </a:solidFill>
            <a:miter lim="800000"/>
            <a:headEnd/>
            <a:tailEnd/>
          </a:ln>
        </p:spPr>
        <p:txBody>
          <a:bodyPr wrap="none">
            <a:spAutoFit/>
          </a:bodyPr>
          <a:lstStyle/>
          <a:p>
            <a:r>
              <a:rPr lang="en-US" sz="3200" b="1" i="1">
                <a:latin typeface="Times New Roman" pitchFamily="18" charset="0"/>
              </a:rPr>
              <a:t>Hall B</a:t>
            </a:r>
            <a:endParaRPr lang="en-US" sz="3200" b="1" i="1">
              <a:solidFill>
                <a:srgbClr val="FF0000"/>
              </a:solidFill>
              <a:latin typeface="Times New Roman" pitchFamily="18" charset="0"/>
            </a:endParaRPr>
          </a:p>
        </p:txBody>
      </p:sp>
      <p:sp>
        <p:nvSpPr>
          <p:cNvPr id="51214" name="Text Box 14"/>
          <p:cNvSpPr txBox="1">
            <a:spLocks noChangeArrowheads="1"/>
          </p:cNvSpPr>
          <p:nvPr/>
        </p:nvSpPr>
        <p:spPr bwMode="auto">
          <a:xfrm>
            <a:off x="7696200" y="152400"/>
            <a:ext cx="1243013" cy="650875"/>
          </a:xfrm>
          <a:prstGeom prst="rect">
            <a:avLst/>
          </a:prstGeom>
          <a:noFill/>
          <a:ln w="9525">
            <a:solidFill>
              <a:schemeClr val="tx1"/>
            </a:solidFill>
            <a:miter lim="800000"/>
            <a:headEnd/>
            <a:tailEnd/>
          </a:ln>
        </p:spPr>
        <p:txBody>
          <a:bodyPr wrap="none">
            <a:spAutoFit/>
          </a:bodyPr>
          <a:lstStyle/>
          <a:p>
            <a:r>
              <a:rPr lang="en-US" sz="3600" b="1" i="1">
                <a:solidFill>
                  <a:srgbClr val="FF0000"/>
                </a:solidFill>
                <a:latin typeface="Times New Roman" pitchFamily="18" charset="0"/>
              </a:rPr>
              <a:t>C</a:t>
            </a:r>
            <a:r>
              <a:rPr lang="en-US" sz="3200" b="1" i="1">
                <a:solidFill>
                  <a:srgbClr val="FF0000"/>
                </a:solidFill>
                <a:latin typeface="Times New Roman" pitchFamily="18" charset="0"/>
              </a:rPr>
              <a:t>LAS</a:t>
            </a:r>
          </a:p>
        </p:txBody>
      </p:sp>
      <p:sp>
        <p:nvSpPr>
          <p:cNvPr id="51215" name="Text Box 15"/>
          <p:cNvSpPr txBox="1">
            <a:spLocks noChangeArrowheads="1"/>
          </p:cNvSpPr>
          <p:nvPr/>
        </p:nvSpPr>
        <p:spPr bwMode="auto">
          <a:xfrm>
            <a:off x="1447800" y="5943600"/>
            <a:ext cx="6338888" cy="701675"/>
          </a:xfrm>
          <a:prstGeom prst="rect">
            <a:avLst/>
          </a:prstGeom>
          <a:noFill/>
          <a:ln w="9525">
            <a:noFill/>
            <a:miter lim="800000"/>
            <a:headEnd/>
            <a:tailEnd/>
          </a:ln>
        </p:spPr>
        <p:txBody>
          <a:bodyPr wrap="none">
            <a:spAutoFit/>
          </a:bodyPr>
          <a:lstStyle/>
          <a:p>
            <a:pPr>
              <a:buClr>
                <a:srgbClr val="FF0000"/>
              </a:buClr>
              <a:buFont typeface="Wingdings" pitchFamily="2" charset="2"/>
              <a:buChar char="Ø"/>
            </a:pPr>
            <a:r>
              <a:rPr lang="en-US" sz="2000"/>
              <a:t> Resonances cannot be uniquely separated in </a:t>
            </a:r>
          </a:p>
          <a:p>
            <a:pPr>
              <a:buClr>
                <a:srgbClr val="FF0000"/>
              </a:buClr>
              <a:buFont typeface="Wingdings" pitchFamily="2" charset="2"/>
              <a:buNone/>
            </a:pPr>
            <a:r>
              <a:rPr lang="en-US" sz="2000"/>
              <a:t>inclusive scattering </a:t>
            </a:r>
            <a:r>
              <a:rPr lang="en-US" sz="2000">
                <a:cs typeface="Times New Roman" pitchFamily="18" charset="0"/>
              </a:rPr>
              <a:t>→ measure exclusive processes.</a:t>
            </a:r>
          </a:p>
        </p:txBody>
      </p:sp>
    </p:spTree>
  </p:cSld>
  <p:clrMapOvr>
    <a:masterClrMapping/>
  </p:clrMapOvr>
  <p:transition advTm="51984"/>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200" b="1" dirty="0">
                <a:solidFill>
                  <a:srgbClr val="FF0000"/>
                </a:solidFill>
                <a:latin typeface="Comic Sans MS" panose="030F0702030302020204" pitchFamily="66" charset="0"/>
              </a:rPr>
              <a:t>Solving the “missing resonances” puzzle </a:t>
            </a:r>
          </a:p>
        </p:txBody>
      </p:sp>
      <p:graphicFrame>
        <p:nvGraphicFramePr>
          <p:cNvPr id="7" name="Table 6"/>
          <p:cNvGraphicFramePr>
            <a:graphicFrameLocks noGrp="1"/>
          </p:cNvGraphicFramePr>
          <p:nvPr>
            <p:extLst/>
          </p:nvPr>
        </p:nvGraphicFramePr>
        <p:xfrm>
          <a:off x="4717515" y="990600"/>
          <a:ext cx="3664485" cy="4896521"/>
        </p:xfrm>
        <a:graphic>
          <a:graphicData uri="http://schemas.openxmlformats.org/drawingml/2006/table">
            <a:tbl>
              <a:tblPr firstRow="1" bandRow="1">
                <a:tableStyleId>{073A0DAA-6AF3-43AB-8588-CEC1D06C72B9}</a:tableStyleId>
              </a:tblPr>
              <a:tblGrid>
                <a:gridCol w="1221495">
                  <a:extLst>
                    <a:ext uri="{9D8B030D-6E8A-4147-A177-3AD203B41FA5}">
                      <a16:colId xmlns:a16="http://schemas.microsoft.com/office/drawing/2014/main" xmlns="" val="20000"/>
                    </a:ext>
                  </a:extLst>
                </a:gridCol>
                <a:gridCol w="1221495">
                  <a:extLst>
                    <a:ext uri="{9D8B030D-6E8A-4147-A177-3AD203B41FA5}">
                      <a16:colId xmlns:a16="http://schemas.microsoft.com/office/drawing/2014/main" xmlns="" val="20001"/>
                    </a:ext>
                  </a:extLst>
                </a:gridCol>
                <a:gridCol w="1221495">
                  <a:extLst>
                    <a:ext uri="{9D8B030D-6E8A-4147-A177-3AD203B41FA5}">
                      <a16:colId xmlns:a16="http://schemas.microsoft.com/office/drawing/2014/main" xmlns="" val="20002"/>
                    </a:ext>
                  </a:extLst>
                </a:gridCol>
              </a:tblGrid>
              <a:tr h="608834">
                <a:tc>
                  <a:txBody>
                    <a:bodyPr/>
                    <a:lstStyle/>
                    <a:p>
                      <a:r>
                        <a:rPr lang="en-US" dirty="0">
                          <a:latin typeface="Calibri"/>
                          <a:cs typeface="Calibri"/>
                        </a:rPr>
                        <a:t>State</a:t>
                      </a:r>
                    </a:p>
                    <a:p>
                      <a:r>
                        <a:rPr lang="en-US" dirty="0">
                          <a:latin typeface="Calibri"/>
                          <a:cs typeface="Calibri"/>
                        </a:rPr>
                        <a:t>N(mass)J</a:t>
                      </a:r>
                      <a:r>
                        <a:rPr lang="en-US" baseline="30000" dirty="0">
                          <a:latin typeface="Calibri"/>
                          <a:cs typeface="Calibri"/>
                        </a:rPr>
                        <a:t>P</a:t>
                      </a:r>
                    </a:p>
                  </a:txBody>
                  <a:tcPr/>
                </a:tc>
                <a:tc>
                  <a:txBody>
                    <a:bodyPr/>
                    <a:lstStyle/>
                    <a:p>
                      <a:pPr algn="ctr"/>
                      <a:r>
                        <a:rPr lang="en-US" baseline="0">
                          <a:latin typeface="Calibri"/>
                          <a:cs typeface="Calibri"/>
                        </a:rPr>
                        <a:t>PDG </a:t>
                      </a:r>
                    </a:p>
                    <a:p>
                      <a:pPr algn="ctr"/>
                      <a:r>
                        <a:rPr lang="en-US" baseline="0">
                          <a:latin typeface="Calibri"/>
                          <a:cs typeface="Calibri"/>
                        </a:rPr>
                        <a:t>pre 2012</a:t>
                      </a:r>
                    </a:p>
                  </a:txBody>
                  <a:tcPr/>
                </a:tc>
                <a:tc>
                  <a:txBody>
                    <a:bodyPr/>
                    <a:lstStyle/>
                    <a:p>
                      <a:pPr algn="ctr"/>
                      <a:r>
                        <a:rPr lang="en-US">
                          <a:latin typeface="Calibri"/>
                          <a:cs typeface="Calibri"/>
                        </a:rPr>
                        <a:t>PDG 2018</a:t>
                      </a:r>
                      <a:r>
                        <a:rPr lang="en-US">
                          <a:solidFill>
                            <a:srgbClr val="FF0000"/>
                          </a:solidFill>
                          <a:latin typeface="Calibri"/>
                          <a:cs typeface="Calibri"/>
                        </a:rPr>
                        <a:t>*</a:t>
                      </a:r>
                    </a:p>
                  </a:txBody>
                  <a:tcPr/>
                </a:tc>
                <a:extLst>
                  <a:ext uri="{0D108BD9-81ED-4DB2-BD59-A6C34878D82A}">
                    <a16:rowId xmlns:a16="http://schemas.microsoft.com/office/drawing/2014/main" xmlns="" val="10000"/>
                  </a:ext>
                </a:extLst>
              </a:tr>
              <a:tr h="509391">
                <a:tc>
                  <a:txBody>
                    <a:bodyPr/>
                    <a:lstStyle/>
                    <a:p>
                      <a:r>
                        <a:rPr lang="en-US" sz="1600" b="1">
                          <a:latin typeface="Calibri"/>
                          <a:cs typeface="Calibri"/>
                        </a:rPr>
                        <a:t>N(1710)1/2</a:t>
                      </a:r>
                      <a:r>
                        <a:rPr lang="en-US" sz="1600" b="1" baseline="30000">
                          <a:latin typeface="Calibri"/>
                          <a:cs typeface="Calibri"/>
                        </a:rPr>
                        <a:t>+</a:t>
                      </a:r>
                    </a:p>
                  </a:txBody>
                  <a:tcPr/>
                </a:tc>
                <a:tc>
                  <a:txBody>
                    <a:bodyPr/>
                    <a:lstStyle/>
                    <a:p>
                      <a:pPr algn="ctr"/>
                      <a:r>
                        <a:rPr lang="en-US" sz="1600" b="0">
                          <a:latin typeface="Calibri"/>
                          <a:cs typeface="Calibri"/>
                        </a:rPr>
                        <a:t>***</a:t>
                      </a:r>
                    </a:p>
                  </a:txBody>
                  <a:tcPr/>
                </a:tc>
                <a:tc>
                  <a:txBody>
                    <a:bodyPr/>
                    <a:lstStyle/>
                    <a:p>
                      <a:pPr algn="ctr"/>
                      <a:r>
                        <a:rPr lang="en-US" sz="1600" b="1">
                          <a:solidFill>
                            <a:srgbClr val="008D00"/>
                          </a:solidFill>
                          <a:latin typeface="Calibri"/>
                          <a:cs typeface="Calibri"/>
                        </a:rPr>
                        <a:t>****</a:t>
                      </a:r>
                    </a:p>
                  </a:txBody>
                  <a:tcPr/>
                </a:tc>
                <a:extLst>
                  <a:ext uri="{0D108BD9-81ED-4DB2-BD59-A6C34878D82A}">
                    <a16:rowId xmlns:a16="http://schemas.microsoft.com/office/drawing/2014/main" xmlns="" val="10001"/>
                  </a:ext>
                </a:extLst>
              </a:tr>
              <a:tr h="473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N(1880)1/2</a:t>
                      </a:r>
                      <a:r>
                        <a:rPr lang="en-US" sz="1600" b="1" baseline="30000">
                          <a:latin typeface="Calibri"/>
                          <a:cs typeface="Calibri"/>
                        </a:rPr>
                        <a:t>+</a:t>
                      </a:r>
                    </a:p>
                  </a:txBody>
                  <a:tcPr/>
                </a:tc>
                <a:tc>
                  <a:txBody>
                    <a:bodyPr/>
                    <a:lstStyle/>
                    <a:p>
                      <a:pPr algn="ctr"/>
                      <a:r>
                        <a:rPr lang="en-US" sz="1600" b="1" baseline="0">
                          <a:latin typeface="Calibri"/>
                          <a:cs typeface="Calibri"/>
                        </a:rPr>
                        <a:t> </a:t>
                      </a:r>
                      <a:endParaRPr lang="en-US" sz="1600" b="1">
                        <a:latin typeface="Calibri"/>
                        <a:cs typeface="Calibri"/>
                      </a:endParaRPr>
                    </a:p>
                  </a:txBody>
                  <a:tcPr/>
                </a:tc>
                <a:tc>
                  <a:txBody>
                    <a:bodyPr/>
                    <a:lstStyle/>
                    <a:p>
                      <a:pPr algn="ctr"/>
                      <a:r>
                        <a:rPr lang="en-US" sz="1600" b="1">
                          <a:solidFill>
                            <a:srgbClr val="008D00"/>
                          </a:solidFill>
                          <a:latin typeface="Calibri"/>
                          <a:cs typeface="Calibri"/>
                        </a:rPr>
                        <a:t>***</a:t>
                      </a:r>
                    </a:p>
                  </a:txBody>
                  <a:tcPr/>
                </a:tc>
                <a:extLst>
                  <a:ext uri="{0D108BD9-81ED-4DB2-BD59-A6C34878D82A}">
                    <a16:rowId xmlns:a16="http://schemas.microsoft.com/office/drawing/2014/main" xmlns="" val="10002"/>
                  </a:ext>
                </a:extLst>
              </a:tr>
              <a:tr h="473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N(1895)1/2</a:t>
                      </a:r>
                      <a:r>
                        <a:rPr lang="en-US" sz="1600" b="1" baseline="30000">
                          <a:latin typeface="Calibri"/>
                          <a:cs typeface="Calibri"/>
                        </a:rPr>
                        <a:t>-</a:t>
                      </a:r>
                    </a:p>
                  </a:txBody>
                  <a:tcPr/>
                </a:tc>
                <a:tc>
                  <a:txBody>
                    <a:bodyPr/>
                    <a:lstStyle/>
                    <a:p>
                      <a:pPr algn="ctr"/>
                      <a:endParaRPr lang="en-US" sz="1600" b="1">
                        <a:latin typeface="Calibri"/>
                        <a:cs typeface="Calibri"/>
                      </a:endParaRPr>
                    </a:p>
                  </a:txBody>
                  <a:tcPr/>
                </a:tc>
                <a:tc>
                  <a:txBody>
                    <a:bodyPr/>
                    <a:lstStyle/>
                    <a:p>
                      <a:pPr algn="ctr"/>
                      <a:r>
                        <a:rPr lang="en-US" sz="1600" b="1">
                          <a:solidFill>
                            <a:srgbClr val="008D00"/>
                          </a:solidFill>
                          <a:latin typeface="Calibri"/>
                          <a:cs typeface="Calibri"/>
                        </a:rPr>
                        <a:t>****</a:t>
                      </a:r>
                    </a:p>
                  </a:txBody>
                  <a:tcPr/>
                </a:tc>
                <a:extLst>
                  <a:ext uri="{0D108BD9-81ED-4DB2-BD59-A6C34878D82A}">
                    <a16:rowId xmlns:a16="http://schemas.microsoft.com/office/drawing/2014/main" xmlns="" val="10003"/>
                  </a:ext>
                </a:extLst>
              </a:tr>
              <a:tr h="473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N(1900)3/2</a:t>
                      </a:r>
                      <a:r>
                        <a:rPr lang="en-US" sz="1600" b="1" baseline="30000">
                          <a:latin typeface="Calibri"/>
                          <a:cs typeface="Calibri"/>
                        </a:rPr>
                        <a:t>+</a:t>
                      </a:r>
                    </a:p>
                  </a:txBody>
                  <a:tcPr/>
                </a:tc>
                <a:tc>
                  <a:txBody>
                    <a:bodyPr/>
                    <a:lstStyle/>
                    <a:p>
                      <a:pPr algn="ctr"/>
                      <a:r>
                        <a:rPr lang="en-US" sz="1600" b="1">
                          <a:latin typeface="Calibri"/>
                          <a:cs typeface="Calibri"/>
                        </a:rPr>
                        <a:t>**</a:t>
                      </a:r>
                    </a:p>
                  </a:txBody>
                  <a:tcPr/>
                </a:tc>
                <a:tc>
                  <a:txBody>
                    <a:bodyPr/>
                    <a:lstStyle/>
                    <a:p>
                      <a:pPr algn="ctr"/>
                      <a:r>
                        <a:rPr lang="en-US" sz="1600" b="1">
                          <a:solidFill>
                            <a:srgbClr val="008D00"/>
                          </a:solidFill>
                          <a:latin typeface="Calibri"/>
                          <a:cs typeface="Calibri"/>
                        </a:rPr>
                        <a:t>****</a:t>
                      </a:r>
                    </a:p>
                  </a:txBody>
                  <a:tcPr/>
                </a:tc>
                <a:extLst>
                  <a:ext uri="{0D108BD9-81ED-4DB2-BD59-A6C34878D82A}">
                    <a16:rowId xmlns:a16="http://schemas.microsoft.com/office/drawing/2014/main" xmlns="" val="10004"/>
                  </a:ext>
                </a:extLst>
              </a:tr>
              <a:tr h="473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N(1875)3/2</a:t>
                      </a:r>
                      <a:r>
                        <a:rPr lang="en-US" sz="1600" b="1" baseline="30000">
                          <a:latin typeface="Calibri"/>
                          <a:cs typeface="Calibri"/>
                        </a:rPr>
                        <a:t>-</a:t>
                      </a:r>
                    </a:p>
                  </a:txBody>
                  <a:tcPr/>
                </a:tc>
                <a:tc>
                  <a:txBody>
                    <a:bodyPr/>
                    <a:lstStyle/>
                    <a:p>
                      <a:pPr algn="ctr"/>
                      <a:endParaRPr lang="en-US" sz="1600" b="1">
                        <a:latin typeface="Calibri"/>
                        <a:cs typeface="Calibri"/>
                      </a:endParaRPr>
                    </a:p>
                  </a:txBody>
                  <a:tcPr/>
                </a:tc>
                <a:tc>
                  <a:txBody>
                    <a:bodyPr/>
                    <a:lstStyle/>
                    <a:p>
                      <a:pPr algn="ctr"/>
                      <a:r>
                        <a:rPr lang="en-US" sz="1600" b="1">
                          <a:solidFill>
                            <a:srgbClr val="008D00"/>
                          </a:solidFill>
                          <a:latin typeface="Calibri"/>
                          <a:cs typeface="Calibri"/>
                        </a:rPr>
                        <a:t>***</a:t>
                      </a:r>
                    </a:p>
                  </a:txBody>
                  <a:tcPr/>
                </a:tc>
                <a:extLst>
                  <a:ext uri="{0D108BD9-81ED-4DB2-BD59-A6C34878D82A}">
                    <a16:rowId xmlns:a16="http://schemas.microsoft.com/office/drawing/2014/main" xmlns="" val="10005"/>
                  </a:ext>
                </a:extLst>
              </a:tr>
              <a:tr h="473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N(2120)3/2</a:t>
                      </a:r>
                      <a:r>
                        <a:rPr lang="en-US" sz="1600" b="1" baseline="30000">
                          <a:latin typeface="Calibri"/>
                          <a:cs typeface="Calibri"/>
                        </a:rPr>
                        <a:t>-</a:t>
                      </a:r>
                    </a:p>
                  </a:txBody>
                  <a:tcPr/>
                </a:tc>
                <a:tc>
                  <a:txBody>
                    <a:bodyPr/>
                    <a:lstStyle/>
                    <a:p>
                      <a:pPr algn="ctr"/>
                      <a:endParaRPr lang="en-US" sz="1600" b="1">
                        <a:latin typeface="Calibri"/>
                        <a:cs typeface="Calibri"/>
                      </a:endParaRPr>
                    </a:p>
                  </a:txBody>
                  <a:tcPr/>
                </a:tc>
                <a:tc>
                  <a:txBody>
                    <a:bodyPr/>
                    <a:lstStyle/>
                    <a:p>
                      <a:pPr algn="ctr"/>
                      <a:r>
                        <a:rPr lang="en-US" sz="1600" b="1">
                          <a:solidFill>
                            <a:srgbClr val="008D00"/>
                          </a:solidFill>
                          <a:latin typeface="Calibri"/>
                          <a:cs typeface="Calibri"/>
                        </a:rPr>
                        <a:t>**</a:t>
                      </a:r>
                    </a:p>
                  </a:txBody>
                  <a:tcPr/>
                </a:tc>
                <a:extLst>
                  <a:ext uri="{0D108BD9-81ED-4DB2-BD59-A6C34878D82A}">
                    <a16:rowId xmlns:a16="http://schemas.microsoft.com/office/drawing/2014/main" xmlns="" val="10006"/>
                  </a:ext>
                </a:extLst>
              </a:tr>
              <a:tr h="473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N(2000)5/2</a:t>
                      </a:r>
                      <a:r>
                        <a:rPr lang="en-US" sz="1600" b="1" baseline="30000">
                          <a:latin typeface="Calibri"/>
                          <a:cs typeface="Calibri"/>
                        </a:rPr>
                        <a:t>+</a:t>
                      </a:r>
                    </a:p>
                  </a:txBody>
                  <a:tcPr/>
                </a:tc>
                <a:tc>
                  <a:txBody>
                    <a:bodyPr/>
                    <a:lstStyle/>
                    <a:p>
                      <a:pPr algn="ctr"/>
                      <a:r>
                        <a:rPr lang="en-US" sz="1600" b="1">
                          <a:latin typeface="Calibri"/>
                          <a:cs typeface="Calibri"/>
                        </a:rPr>
                        <a:t>*</a:t>
                      </a:r>
                    </a:p>
                  </a:txBody>
                  <a:tcPr/>
                </a:tc>
                <a:tc>
                  <a:txBody>
                    <a:bodyPr/>
                    <a:lstStyle/>
                    <a:p>
                      <a:pPr algn="ctr"/>
                      <a:r>
                        <a:rPr lang="en-US" sz="1600" b="1">
                          <a:solidFill>
                            <a:srgbClr val="008D00"/>
                          </a:solidFill>
                          <a:latin typeface="Calibri"/>
                          <a:cs typeface="Calibri"/>
                        </a:rPr>
                        <a:t>**</a:t>
                      </a:r>
                    </a:p>
                  </a:txBody>
                  <a:tcPr/>
                </a:tc>
                <a:extLst>
                  <a:ext uri="{0D108BD9-81ED-4DB2-BD59-A6C34878D82A}">
                    <a16:rowId xmlns:a16="http://schemas.microsoft.com/office/drawing/2014/main" xmlns="" val="10007"/>
                  </a:ext>
                </a:extLst>
              </a:tr>
              <a:tr h="4517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N(2060)5/2</a:t>
                      </a:r>
                      <a:r>
                        <a:rPr lang="en-US" sz="1600" b="1" baseline="30000">
                          <a:latin typeface="Calibri"/>
                          <a:cs typeface="Calibri"/>
                        </a:rPr>
                        <a:t>-</a:t>
                      </a:r>
                    </a:p>
                  </a:txBody>
                  <a:tcPr/>
                </a:tc>
                <a:tc>
                  <a:txBody>
                    <a:bodyPr/>
                    <a:lstStyle/>
                    <a:p>
                      <a:pPr algn="ctr"/>
                      <a:endParaRPr lang="en-US" sz="1600" b="1">
                        <a:latin typeface="Calibri"/>
                        <a:cs typeface="Calibri"/>
                      </a:endParaRPr>
                    </a:p>
                  </a:txBody>
                  <a:tcPr/>
                </a:tc>
                <a:tc>
                  <a:txBody>
                    <a:bodyPr/>
                    <a:lstStyle/>
                    <a:p>
                      <a:pPr algn="ctr"/>
                      <a:r>
                        <a:rPr lang="en-US" sz="1600" b="1">
                          <a:solidFill>
                            <a:srgbClr val="008D00"/>
                          </a:solidFill>
                          <a:latin typeface="Calibri"/>
                          <a:cs typeface="Calibri"/>
                        </a:rPr>
                        <a:t>**</a:t>
                      </a:r>
                    </a:p>
                  </a:txBody>
                  <a:tcPr/>
                </a:tc>
                <a:extLst>
                  <a:ext uri="{0D108BD9-81ED-4DB2-BD59-A6C34878D82A}">
                    <a16:rowId xmlns:a16="http://schemas.microsoft.com/office/drawing/2014/main" xmlns="" val="10008"/>
                  </a:ext>
                </a:extLst>
              </a:tr>
              <a:tr h="4517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a:latin typeface="Calibri"/>
                          <a:cs typeface="Calibri"/>
                        </a:rPr>
                        <a:t>Δ(2200)7/2</a:t>
                      </a:r>
                      <a:r>
                        <a:rPr lang="en-US" sz="1600" b="1" baseline="30000">
                          <a:latin typeface="Calibri"/>
                          <a:cs typeface="Calibri"/>
                        </a:rPr>
                        <a:t>-</a:t>
                      </a:r>
                    </a:p>
                  </a:txBody>
                  <a:tcPr/>
                </a:tc>
                <a:tc>
                  <a:txBody>
                    <a:bodyPr/>
                    <a:lstStyle/>
                    <a:p>
                      <a:pPr algn="ctr"/>
                      <a:r>
                        <a:rPr lang="en-US" sz="1600" b="1">
                          <a:latin typeface="Calibri"/>
                          <a:cs typeface="Calibri"/>
                        </a:rPr>
                        <a:t>*</a:t>
                      </a:r>
                    </a:p>
                  </a:txBody>
                  <a:tcPr/>
                </a:tc>
                <a:tc>
                  <a:txBody>
                    <a:bodyPr/>
                    <a:lstStyle/>
                    <a:p>
                      <a:pPr algn="ctr"/>
                      <a:r>
                        <a:rPr lang="en-US" sz="1600" b="1" dirty="0">
                          <a:solidFill>
                            <a:srgbClr val="008D00"/>
                          </a:solidFill>
                          <a:latin typeface="Calibri"/>
                          <a:cs typeface="Calibri"/>
                        </a:rPr>
                        <a:t>***</a:t>
                      </a:r>
                    </a:p>
                  </a:txBody>
                  <a:tcPr/>
                </a:tc>
                <a:extLst>
                  <a:ext uri="{0D108BD9-81ED-4DB2-BD59-A6C34878D82A}">
                    <a16:rowId xmlns:a16="http://schemas.microsoft.com/office/drawing/2014/main" xmlns="" val="10009"/>
                  </a:ext>
                </a:extLst>
              </a:tr>
            </a:tbl>
          </a:graphicData>
        </a:graphic>
      </p:graphicFrame>
      <p:sp>
        <p:nvSpPr>
          <p:cNvPr id="11" name="TextBox 10"/>
          <p:cNvSpPr txBox="1"/>
          <p:nvPr/>
        </p:nvSpPr>
        <p:spPr>
          <a:xfrm>
            <a:off x="6934200" y="5943600"/>
            <a:ext cx="1247757" cy="369332"/>
          </a:xfrm>
          <a:prstGeom prst="rect">
            <a:avLst/>
          </a:prstGeom>
          <a:noFill/>
        </p:spPr>
        <p:txBody>
          <a:bodyPr wrap="none" rtlCol="0">
            <a:spAutoFit/>
          </a:bodyPr>
          <a:lstStyle/>
          <a:p>
            <a:r>
              <a:rPr lang="en-US">
                <a:solidFill>
                  <a:srgbClr val="FF0000"/>
                </a:solidFill>
              </a:rPr>
              <a:t>*</a:t>
            </a:r>
            <a:r>
              <a:rPr lang="en-US" sz="1600"/>
              <a:t>) projected</a:t>
            </a:r>
          </a:p>
        </p:txBody>
      </p:sp>
      <p:sp>
        <p:nvSpPr>
          <p:cNvPr id="13" name="TextBox 12"/>
          <p:cNvSpPr txBox="1"/>
          <p:nvPr/>
        </p:nvSpPr>
        <p:spPr>
          <a:xfrm>
            <a:off x="444500" y="5333425"/>
            <a:ext cx="3657600" cy="954107"/>
          </a:xfrm>
          <a:prstGeom prst="rect">
            <a:avLst/>
          </a:prstGeom>
          <a:noFill/>
          <a:ln w="38100" cap="flat" cmpd="sng" algn="ctr">
            <a:solidFill>
              <a:srgbClr val="E7DE40"/>
            </a:solidFill>
            <a:prstDash val="solid"/>
            <a:round/>
            <a:headEnd type="none" w="med" len="med"/>
            <a:tailEnd type="none" w="med" len="med"/>
          </a:ln>
        </p:spPr>
        <p:txBody>
          <a:bodyPr wrap="square" rtlCol="0">
            <a:spAutoFit/>
          </a:bodyPr>
          <a:lstStyle/>
          <a:p>
            <a:r>
              <a:rPr lang="en-US" sz="1400" dirty="0">
                <a:solidFill>
                  <a:srgbClr val="009F00"/>
                </a:solidFill>
                <a:ea typeface="Arial" charset="0"/>
                <a:cs typeface="Arial" charset="0"/>
              </a:rPr>
              <a:t>**** </a:t>
            </a:r>
            <a:r>
              <a:rPr lang="en-US" sz="1400" dirty="0">
                <a:ea typeface="Arial" charset="0"/>
                <a:cs typeface="Arial" charset="0"/>
              </a:rPr>
              <a:t>	Existence is certain </a:t>
            </a:r>
          </a:p>
          <a:p>
            <a:r>
              <a:rPr lang="en-US" sz="1400" dirty="0">
                <a:solidFill>
                  <a:srgbClr val="009F00"/>
                </a:solidFill>
                <a:ea typeface="Arial" charset="0"/>
                <a:cs typeface="Arial" charset="0"/>
              </a:rPr>
              <a:t>*** </a:t>
            </a:r>
            <a:r>
              <a:rPr lang="en-US" sz="1400" dirty="0">
                <a:ea typeface="Arial" charset="0"/>
                <a:cs typeface="Arial" charset="0"/>
              </a:rPr>
              <a:t>	Existence is very likely</a:t>
            </a:r>
          </a:p>
          <a:p>
            <a:r>
              <a:rPr lang="en-US" sz="1400" dirty="0">
                <a:solidFill>
                  <a:srgbClr val="009F00"/>
                </a:solidFill>
                <a:ea typeface="Arial" charset="0"/>
                <a:cs typeface="Arial" charset="0"/>
              </a:rPr>
              <a:t>** </a:t>
            </a:r>
            <a:r>
              <a:rPr lang="en-US" sz="1400" dirty="0">
                <a:ea typeface="Arial" charset="0"/>
                <a:cs typeface="Arial" charset="0"/>
              </a:rPr>
              <a:t>	Evidence of existence is fair</a:t>
            </a:r>
          </a:p>
          <a:p>
            <a:r>
              <a:rPr lang="en-US" sz="1400" dirty="0">
                <a:solidFill>
                  <a:srgbClr val="009F00"/>
                </a:solidFill>
                <a:ea typeface="Arial" charset="0"/>
                <a:cs typeface="Arial" charset="0"/>
              </a:rPr>
              <a:t>* </a:t>
            </a:r>
            <a:r>
              <a:rPr lang="en-US" sz="1400" dirty="0">
                <a:ea typeface="Arial" charset="0"/>
                <a:cs typeface="Arial" charset="0"/>
              </a:rPr>
              <a:t>	Evidence of existence is poor </a:t>
            </a:r>
          </a:p>
        </p:txBody>
      </p:sp>
      <p:pic>
        <p:nvPicPr>
          <p:cNvPr id="9" name="Picture 49"/>
          <p:cNvPicPr>
            <a:picLocks noChangeAspect="1" noChangeArrowheads="1"/>
          </p:cNvPicPr>
          <p:nvPr/>
        </p:nvPicPr>
        <p:blipFill>
          <a:blip r:embed="rId3"/>
          <a:srcRect l="7030" t="10747" r="5455" b="2468"/>
          <a:stretch>
            <a:fillRect/>
          </a:stretch>
        </p:blipFill>
        <p:spPr bwMode="auto">
          <a:xfrm>
            <a:off x="196103" y="922848"/>
            <a:ext cx="2347363" cy="1745836"/>
          </a:xfrm>
          <a:prstGeom prst="rect">
            <a:avLst/>
          </a:prstGeom>
          <a:noFill/>
          <a:ln w="28575" cap="flat" cmpd="sng" algn="ctr">
            <a:solidFill>
              <a:schemeClr val="bg1"/>
            </a:solidFill>
            <a:prstDash val="solid"/>
            <a:miter lim="800000"/>
            <a:headEnd type="none" w="med" len="med"/>
            <a:tailEnd type="none" w="med" len="med"/>
          </a:ln>
        </p:spPr>
      </p:pic>
      <p:sp>
        <p:nvSpPr>
          <p:cNvPr id="14" name="TextBox 13"/>
          <p:cNvSpPr txBox="1"/>
          <p:nvPr/>
        </p:nvSpPr>
        <p:spPr>
          <a:xfrm>
            <a:off x="174796" y="3743932"/>
            <a:ext cx="4227871" cy="1323439"/>
          </a:xfrm>
          <a:prstGeom prst="rect">
            <a:avLst/>
          </a:prstGeom>
          <a:solidFill>
            <a:srgbClr val="007100"/>
          </a:solidFill>
        </p:spPr>
        <p:txBody>
          <a:bodyPr wrap="square" rtlCol="0">
            <a:spAutoFit/>
          </a:bodyPr>
          <a:lstStyle/>
          <a:p>
            <a:r>
              <a:rPr lang="en-US" sz="2000" dirty="0">
                <a:solidFill>
                  <a:schemeClr val="bg1"/>
                </a:solidFill>
                <a:ea typeface="Arial" charset="0"/>
                <a:cs typeface="Arial" charset="0"/>
              </a:rPr>
              <a:t>Star ratings of PDG before 2012 and projections for 2018, following worldwide experimental and theoretical effort. </a:t>
            </a:r>
          </a:p>
        </p:txBody>
      </p:sp>
      <p:pic>
        <p:nvPicPr>
          <p:cNvPr id="10" name="Picture 9">
            <a:extLst>
              <a:ext uri="{FF2B5EF4-FFF2-40B4-BE49-F238E27FC236}">
                <a16:creationId xmlns:a16="http://schemas.microsoft.com/office/drawing/2014/main" xmlns="" id="{115BFBB4-5DF3-4146-88BF-ECBC08B80C40}"/>
              </a:ext>
            </a:extLst>
          </p:cNvPr>
          <p:cNvPicPr>
            <a:picLocks/>
          </p:cNvPicPr>
          <p:nvPr/>
        </p:nvPicPr>
        <p:blipFill>
          <a:blip r:embed="rId4"/>
          <a:stretch>
            <a:fillRect/>
          </a:stretch>
        </p:blipFill>
        <p:spPr>
          <a:xfrm>
            <a:off x="2667867" y="887679"/>
            <a:ext cx="1795463" cy="2697480"/>
          </a:xfrm>
          <a:prstGeom prst="rect">
            <a:avLst/>
          </a:prstGeom>
        </p:spPr>
      </p:pic>
    </p:spTree>
    <p:extLst>
      <p:ext uri="{BB962C8B-B14F-4D97-AF65-F5344CB8AC3E}">
        <p14:creationId xmlns:p14="http://schemas.microsoft.com/office/powerpoint/2010/main" val="148221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533400" y="76200"/>
            <a:ext cx="8188325" cy="641350"/>
          </a:xfrm>
          <a:prstGeom prst="rect">
            <a:avLst/>
          </a:prstGeom>
          <a:noFill/>
          <a:ln w="9525">
            <a:noFill/>
            <a:miter lim="800000"/>
            <a:headEnd/>
            <a:tailEnd/>
          </a:ln>
        </p:spPr>
        <p:txBody>
          <a:bodyPr wrap="none">
            <a:spAutoFit/>
          </a:bodyPr>
          <a:lstStyle/>
          <a:p>
            <a:r>
              <a:rPr lang="en-US" sz="3600" b="1">
                <a:solidFill>
                  <a:srgbClr val="FA3904"/>
                </a:solidFill>
              </a:rPr>
              <a:t>CEBAF’s Original Mission Statement</a:t>
            </a:r>
          </a:p>
        </p:txBody>
      </p:sp>
      <p:sp>
        <p:nvSpPr>
          <p:cNvPr id="59395" name="Text Box 3"/>
          <p:cNvSpPr txBox="1">
            <a:spLocks noChangeArrowheads="1"/>
          </p:cNvSpPr>
          <p:nvPr/>
        </p:nvSpPr>
        <p:spPr bwMode="auto">
          <a:xfrm>
            <a:off x="228600" y="955675"/>
            <a:ext cx="8855075" cy="5940425"/>
          </a:xfrm>
          <a:prstGeom prst="rect">
            <a:avLst/>
          </a:prstGeom>
          <a:noFill/>
          <a:ln w="9525">
            <a:noFill/>
            <a:miter lim="800000"/>
            <a:headEnd/>
            <a:tailEnd/>
          </a:ln>
        </p:spPr>
        <p:txBody>
          <a:bodyPr>
            <a:spAutoFit/>
          </a:bodyPr>
          <a:lstStyle/>
          <a:p>
            <a:pPr marL="342900" indent="-342900"/>
            <a:r>
              <a:rPr lang="en-US" altLang="ja-JP" i="1">
                <a:solidFill>
                  <a:schemeClr val="bg2"/>
                </a:solidFill>
                <a:ea typeface="ＭＳ Ｐゴシック" pitchFamily="34" charset="-128"/>
              </a:rPr>
              <a:t>Key Mission and Principal Focus (1987):</a:t>
            </a:r>
          </a:p>
          <a:p>
            <a:pPr marL="342900" indent="-342900"/>
            <a:r>
              <a:rPr lang="en-US" altLang="ja-JP" b="1">
                <a:solidFill>
                  <a:schemeClr val="bg2"/>
                </a:solidFill>
                <a:ea typeface="ＭＳ Ｐゴシック" pitchFamily="34" charset="-128"/>
              </a:rPr>
              <a:t>   The study of the largely unexplored transition between the nucleon-meson and the quark-gluon descriptions of nuclear matter.</a:t>
            </a:r>
            <a:endParaRPr lang="en-US" altLang="ja-JP" sz="2000" b="1">
              <a:solidFill>
                <a:schemeClr val="bg2"/>
              </a:solidFill>
              <a:ea typeface="ＭＳ Ｐゴシック" pitchFamily="34" charset="-128"/>
            </a:endParaRPr>
          </a:p>
          <a:p>
            <a:pPr marL="342900" indent="-342900"/>
            <a:r>
              <a:rPr lang="en-US" altLang="ja-JP" sz="2000" b="1">
                <a:ea typeface="ＭＳ Ｐゴシック" pitchFamily="34" charset="-128"/>
              </a:rPr>
              <a:t>				</a:t>
            </a:r>
            <a:r>
              <a:rPr lang="en-US" altLang="ja-JP" sz="2000" i="1">
                <a:solidFill>
                  <a:schemeClr val="hlink"/>
                </a:solidFill>
                <a:ea typeface="ＭＳ Ｐゴシック" pitchFamily="34" charset="-128"/>
              </a:rPr>
              <a:t>The Role of Quarks in Nuclear Physics</a:t>
            </a:r>
            <a:endParaRPr lang="en-US" altLang="ja-JP" b="1">
              <a:solidFill>
                <a:schemeClr val="hlink"/>
              </a:solidFill>
              <a:ea typeface="ＭＳ Ｐゴシック" pitchFamily="34" charset="-128"/>
            </a:endParaRPr>
          </a:p>
          <a:p>
            <a:pPr marL="342900" indent="-342900"/>
            <a:endParaRPr lang="en-US" altLang="ja-JP" b="1">
              <a:ea typeface="ＭＳ Ｐゴシック" pitchFamily="34" charset="-128"/>
            </a:endParaRPr>
          </a:p>
          <a:p>
            <a:pPr marL="342900" indent="-342900"/>
            <a:r>
              <a:rPr lang="en-US" altLang="ja-JP" i="1">
                <a:solidFill>
                  <a:schemeClr val="bg2"/>
                </a:solidFill>
                <a:ea typeface="ＭＳ Ｐゴシック" pitchFamily="34" charset="-128"/>
              </a:rPr>
              <a:t>Related Areas of Study:</a:t>
            </a:r>
          </a:p>
          <a:p>
            <a:pPr marL="342900" indent="-342900">
              <a:buFontTx/>
              <a:buChar char="•"/>
            </a:pPr>
            <a:r>
              <a:rPr lang="en-US" altLang="ja-JP" sz="1800" b="1">
                <a:solidFill>
                  <a:schemeClr val="bg2"/>
                </a:solidFill>
                <a:ea typeface="ＭＳ Ｐゴシック" pitchFamily="34" charset="-128"/>
              </a:rPr>
              <a:t>Do individual nucleons change their size, shape, and quark structure in the nuclear medium?</a:t>
            </a:r>
            <a:endParaRPr lang="en-US" altLang="ja-JP" sz="1800">
              <a:solidFill>
                <a:schemeClr val="bg2"/>
              </a:solidFill>
              <a:ea typeface="ＭＳ Ｐゴシック" pitchFamily="34" charset="-128"/>
            </a:endParaRPr>
          </a:p>
          <a:p>
            <a:pPr marL="342900" indent="-342900"/>
            <a:endParaRPr lang="en-US" altLang="ja-JP">
              <a:solidFill>
                <a:schemeClr val="bg2"/>
              </a:solidFill>
              <a:ea typeface="ＭＳ Ｐゴシック" pitchFamily="34" charset="-128"/>
            </a:endParaRPr>
          </a:p>
          <a:p>
            <a:pPr marL="342900" indent="-342900">
              <a:buFontTx/>
              <a:buChar char="•"/>
            </a:pPr>
            <a:r>
              <a:rPr lang="en-US" altLang="ja-JP" sz="1800" b="1">
                <a:solidFill>
                  <a:schemeClr val="bg2"/>
                </a:solidFill>
                <a:ea typeface="ＭＳ Ｐゴシック" pitchFamily="34" charset="-128"/>
              </a:rPr>
              <a:t>How do nucleons cluster in the nuclear medium?</a:t>
            </a:r>
          </a:p>
          <a:p>
            <a:pPr marL="342900" indent="-342900"/>
            <a:r>
              <a:rPr lang="en-US" altLang="ja-JP" sz="1600">
                <a:ea typeface="ＭＳ Ｐゴシック" pitchFamily="34" charset="-128"/>
              </a:rPr>
              <a:t>				</a:t>
            </a:r>
            <a:r>
              <a:rPr lang="en-US" altLang="ja-JP" sz="1600" i="1">
                <a:solidFill>
                  <a:schemeClr val="hlink"/>
                </a:solidFill>
                <a:ea typeface="ＭＳ Ｐゴシック" pitchFamily="34" charset="-128"/>
              </a:rPr>
              <a:t>Pushing the Limits of the Standard Model of Nuclear Physics</a:t>
            </a:r>
            <a:endParaRPr lang="en-US" altLang="ja-JP" sz="1600">
              <a:solidFill>
                <a:schemeClr val="hlink"/>
              </a:solidFill>
              <a:ea typeface="ＭＳ Ｐゴシック" pitchFamily="34" charset="-128"/>
            </a:endParaRPr>
          </a:p>
          <a:p>
            <a:pPr marL="342900" indent="-342900"/>
            <a:endParaRPr lang="en-US" altLang="ja-JP">
              <a:solidFill>
                <a:schemeClr val="hlink"/>
              </a:solidFill>
              <a:ea typeface="ＭＳ Ｐゴシック" pitchFamily="34" charset="-128"/>
            </a:endParaRPr>
          </a:p>
          <a:p>
            <a:pPr marL="342900" indent="-342900">
              <a:buFontTx/>
              <a:buChar char="•"/>
            </a:pPr>
            <a:r>
              <a:rPr lang="en-US" altLang="ja-JP" sz="1800" b="1">
                <a:ea typeface="ＭＳ Ｐゴシック" pitchFamily="34" charset="-128"/>
              </a:rPr>
              <a:t>What are the properties of the force which binds quarks into nucleons and nuclei at distances where this force is strong and the quark confinement mechanism is important?</a:t>
            </a:r>
          </a:p>
          <a:p>
            <a:pPr marL="342900" indent="-342900"/>
            <a:r>
              <a:rPr lang="en-US" altLang="ja-JP" sz="2000">
                <a:ea typeface="ＭＳ Ｐゴシック" pitchFamily="34" charset="-128"/>
              </a:rPr>
              <a:t>				</a:t>
            </a:r>
            <a:r>
              <a:rPr lang="en-US" altLang="ja-JP" sz="2000" i="1">
                <a:solidFill>
                  <a:schemeClr val="hlink"/>
                </a:solidFill>
                <a:ea typeface="ＭＳ Ｐゴシック" pitchFamily="34" charset="-128"/>
              </a:rPr>
              <a:t>Charge and Magnetization in Nucleons and Pions</a:t>
            </a:r>
          </a:p>
          <a:p>
            <a:pPr marL="342900" indent="-342900"/>
            <a:r>
              <a:rPr lang="en-US" altLang="ja-JP" sz="2000" i="1">
                <a:solidFill>
                  <a:schemeClr val="accent2"/>
                </a:solidFill>
                <a:ea typeface="ＭＳ Ｐゴシック" pitchFamily="34" charset="-128"/>
              </a:rPr>
              <a:t>				The Onset of the Parton Model</a:t>
            </a:r>
            <a:r>
              <a:rPr lang="en-US" altLang="ja-JP">
                <a:ea typeface="ＭＳ Ｐゴシック" pitchFamily="34" charset="-128"/>
              </a:rPr>
              <a:t> </a:t>
            </a: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0440" y="3489960"/>
            <a:ext cx="2346960" cy="237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5"/>
          <p:cNvSpPr txBox="1">
            <a:spLocks/>
          </p:cNvSpPr>
          <p:nvPr/>
        </p:nvSpPr>
        <p:spPr>
          <a:xfrm>
            <a:off x="0" y="0"/>
            <a:ext cx="9144000" cy="762000"/>
          </a:xfrm>
          <a:prstGeom prst="rect">
            <a:avLst/>
          </a:prstGeom>
        </p:spPr>
        <p:txBody>
          <a:bodyPr>
            <a:normAutofit/>
          </a:bodyPr>
          <a:lstStyle/>
          <a:p>
            <a:pPr algn="ctr" defTabSz="457200" fontAlgn="auto">
              <a:spcAft>
                <a:spcPts val="0"/>
              </a:spcAft>
              <a:defRPr/>
            </a:pPr>
            <a:r>
              <a:rPr lang="en-US" b="1" dirty="0">
                <a:solidFill>
                  <a:srgbClr val="FF0000"/>
                </a:solidFill>
                <a:cs typeface="Arial" pitchFamily="34" charset="0"/>
              </a:rPr>
              <a:t>The Revolution in Hadron and Nuclear Structure</a:t>
            </a:r>
          </a:p>
        </p:txBody>
      </p:sp>
      <p:pic>
        <p:nvPicPr>
          <p:cNvPr id="6" name="Picture 8" descr="ActionAPE5LQanimXs30small"/>
          <p:cNvPicPr>
            <a:picLocks noChangeAspect="1" noChangeArrowheads="1" noCrop="1"/>
          </p:cNvPicPr>
          <p:nvPr/>
        </p:nvPicPr>
        <p:blipFill>
          <a:blip r:embed="rId3" cstate="print"/>
          <a:srcRect/>
          <a:stretch>
            <a:fillRect/>
          </a:stretch>
        </p:blipFill>
        <p:spPr bwMode="auto">
          <a:xfrm>
            <a:off x="609600" y="3733800"/>
            <a:ext cx="2438400" cy="1828800"/>
          </a:xfrm>
          <a:prstGeom prst="rect">
            <a:avLst/>
          </a:prstGeom>
          <a:noFill/>
          <a:ln w="9525">
            <a:noFill/>
            <a:miter lim="800000"/>
            <a:headEnd/>
            <a:tailEnd/>
          </a:ln>
        </p:spPr>
      </p:pic>
      <p:pic>
        <p:nvPicPr>
          <p:cNvPr id="7" name="Picture 13" descr="a"/>
          <p:cNvPicPr>
            <a:picLocks noChangeAspect="1" noChangeArrowheads="1"/>
          </p:cNvPicPr>
          <p:nvPr/>
        </p:nvPicPr>
        <p:blipFill>
          <a:blip r:embed="rId4" cstate="print"/>
          <a:srcRect/>
          <a:stretch>
            <a:fillRect/>
          </a:stretch>
        </p:blipFill>
        <p:spPr bwMode="auto">
          <a:xfrm>
            <a:off x="609600" y="3733800"/>
            <a:ext cx="2438400" cy="1828800"/>
          </a:xfrm>
          <a:prstGeom prst="rect">
            <a:avLst/>
          </a:prstGeom>
          <a:noFill/>
          <a:ln w="9525">
            <a:noFill/>
            <a:miter lim="800000"/>
            <a:headEnd/>
            <a:tailEnd/>
          </a:ln>
        </p:spPr>
      </p:pic>
      <p:pic>
        <p:nvPicPr>
          <p:cNvPr id="8" name="Picture 1"/>
          <p:cNvPicPr>
            <a:picLocks noChangeAspect="1" noChangeArrowheads="1"/>
          </p:cNvPicPr>
          <p:nvPr/>
        </p:nvPicPr>
        <p:blipFill rotWithShape="1">
          <a:blip r:embed="rId5"/>
          <a:srcRect t="11876"/>
          <a:stretch/>
        </p:blipFill>
        <p:spPr bwMode="auto">
          <a:xfrm>
            <a:off x="6397028" y="3470495"/>
            <a:ext cx="2420303" cy="2244505"/>
          </a:xfrm>
          <a:prstGeom prst="rect">
            <a:avLst/>
          </a:prstGeom>
          <a:noFill/>
          <a:ln w="9525">
            <a:noFill/>
            <a:miter lim="800000"/>
            <a:headEnd/>
            <a:tailEnd/>
          </a:ln>
        </p:spPr>
      </p:pic>
      <p:sp>
        <p:nvSpPr>
          <p:cNvPr id="10" name="Text Box 4"/>
          <p:cNvSpPr txBox="1">
            <a:spLocks noChangeArrowheads="1"/>
          </p:cNvSpPr>
          <p:nvPr/>
        </p:nvSpPr>
        <p:spPr bwMode="auto">
          <a:xfrm>
            <a:off x="381000" y="2275582"/>
            <a:ext cx="8474075" cy="1077218"/>
          </a:xfrm>
          <a:prstGeom prst="rect">
            <a:avLst/>
          </a:prstGeom>
          <a:noFill/>
          <a:ln w="9525">
            <a:noFill/>
            <a:miter lim="800000"/>
            <a:headEnd/>
            <a:tailEnd/>
          </a:ln>
        </p:spPr>
        <p:txBody>
          <a:bodyPr>
            <a:spAutoFit/>
          </a:bodyPr>
          <a:lstStyle/>
          <a:p>
            <a:pPr fontAlgn="auto">
              <a:spcBef>
                <a:spcPts val="0"/>
              </a:spcBef>
              <a:spcAft>
                <a:spcPts val="0"/>
              </a:spcAft>
            </a:pPr>
            <a:r>
              <a:rPr lang="en-US" sz="1600" dirty="0">
                <a:solidFill>
                  <a:prstClr val="black"/>
                </a:solidFill>
              </a:rPr>
              <a:t>Looking deep inside protons and neutrons:</a:t>
            </a:r>
          </a:p>
          <a:p>
            <a:pPr fontAlgn="auto">
              <a:spcBef>
                <a:spcPts val="0"/>
              </a:spcBef>
              <a:spcAft>
                <a:spcPts val="0"/>
              </a:spcAft>
            </a:pPr>
            <a:r>
              <a:rPr lang="en-US" sz="1600" dirty="0">
                <a:solidFill>
                  <a:srgbClr val="0033CC"/>
                </a:solidFill>
              </a:rPr>
              <a:t>	Quantum fluctuations + special relativity + M = E/c</a:t>
            </a:r>
            <a:r>
              <a:rPr lang="en-US" sz="1600" baseline="30000" dirty="0">
                <a:solidFill>
                  <a:srgbClr val="0033CC"/>
                </a:solidFill>
              </a:rPr>
              <a:t>2</a:t>
            </a:r>
            <a:r>
              <a:rPr lang="en-US" sz="1600" dirty="0">
                <a:solidFill>
                  <a:srgbClr val="0033CC"/>
                </a:solidFill>
              </a:rPr>
              <a:t> gives 			rise to quark-gluon dynamics (structure and interactions).</a:t>
            </a:r>
          </a:p>
          <a:p>
            <a:pPr fontAlgn="auto">
              <a:spcBef>
                <a:spcPts val="0"/>
              </a:spcBef>
              <a:spcAft>
                <a:spcPts val="0"/>
              </a:spcAft>
            </a:pPr>
            <a:r>
              <a:rPr lang="en-US" sz="1600" dirty="0">
                <a:solidFill>
                  <a:prstClr val="black"/>
                </a:solidFill>
              </a:rPr>
              <a:t>				Resolution or </a:t>
            </a:r>
            <a:r>
              <a:rPr lang="en-US" sz="1600" dirty="0">
                <a:solidFill>
                  <a:srgbClr val="C0504D"/>
                </a:solidFill>
              </a:rPr>
              <a:t>Momentum transfer Q is “large”</a:t>
            </a:r>
          </a:p>
        </p:txBody>
      </p:sp>
      <p:sp>
        <p:nvSpPr>
          <p:cNvPr id="11" name="Text Box 3"/>
          <p:cNvSpPr txBox="1">
            <a:spLocks noChangeArrowheads="1"/>
          </p:cNvSpPr>
          <p:nvPr/>
        </p:nvSpPr>
        <p:spPr bwMode="auto">
          <a:xfrm>
            <a:off x="381000" y="533400"/>
            <a:ext cx="8474075" cy="584775"/>
          </a:xfrm>
          <a:prstGeom prst="rect">
            <a:avLst/>
          </a:prstGeom>
          <a:noFill/>
          <a:ln w="9525">
            <a:noFill/>
            <a:miter lim="800000"/>
            <a:headEnd/>
            <a:tailEnd/>
          </a:ln>
        </p:spPr>
        <p:txBody>
          <a:bodyPr>
            <a:spAutoFit/>
          </a:bodyPr>
          <a:lstStyle/>
          <a:p>
            <a:pPr fontAlgn="auto">
              <a:spcBef>
                <a:spcPts val="0"/>
              </a:spcBef>
              <a:spcAft>
                <a:spcPts val="0"/>
              </a:spcAft>
            </a:pPr>
            <a:r>
              <a:rPr lang="en-US" sz="1600" dirty="0">
                <a:solidFill>
                  <a:prstClr val="black"/>
                </a:solidFill>
              </a:rPr>
              <a:t>Nuclear Physics in terms of protons, neutrons and pion exchange is a very good effective model.			Resolution or </a:t>
            </a:r>
            <a:r>
              <a:rPr lang="en-US" sz="1600" dirty="0">
                <a:solidFill>
                  <a:srgbClr val="C0504D"/>
                </a:solidFill>
              </a:rPr>
              <a:t>Momentum transfer Q is negligible</a:t>
            </a:r>
          </a:p>
        </p:txBody>
      </p:sp>
      <p:sp>
        <p:nvSpPr>
          <p:cNvPr id="12" name="Text Box 2"/>
          <p:cNvSpPr txBox="1">
            <a:spLocks noChangeArrowheads="1"/>
          </p:cNvSpPr>
          <p:nvPr/>
        </p:nvSpPr>
        <p:spPr bwMode="auto">
          <a:xfrm>
            <a:off x="381000" y="1143000"/>
            <a:ext cx="8474075" cy="1077218"/>
          </a:xfrm>
          <a:prstGeom prst="rect">
            <a:avLst/>
          </a:prstGeom>
          <a:noFill/>
          <a:ln w="9525">
            <a:noFill/>
            <a:miter lim="800000"/>
            <a:headEnd/>
            <a:tailEnd/>
          </a:ln>
        </p:spPr>
        <p:txBody>
          <a:bodyPr>
            <a:spAutoFit/>
          </a:bodyPr>
          <a:lstStyle/>
          <a:p>
            <a:pPr fontAlgn="auto">
              <a:spcBef>
                <a:spcPts val="0"/>
              </a:spcBef>
              <a:spcAft>
                <a:spcPts val="0"/>
              </a:spcAft>
            </a:pPr>
            <a:r>
              <a:rPr lang="en-US" sz="1600" dirty="0">
                <a:solidFill>
                  <a:prstClr val="black"/>
                </a:solidFill>
              </a:rPr>
              <a:t>Protons and Neutrons in terms of constituent (valence) quarks is a very decent effective model:</a:t>
            </a:r>
          </a:p>
          <a:p>
            <a:pPr fontAlgn="auto">
              <a:spcBef>
                <a:spcPts val="0"/>
              </a:spcBef>
              <a:spcAft>
                <a:spcPts val="0"/>
              </a:spcAft>
            </a:pPr>
            <a:r>
              <a:rPr lang="en-US" sz="1600" dirty="0">
                <a:solidFill>
                  <a:prstClr val="black"/>
                </a:solidFill>
              </a:rPr>
              <a:t>        	</a:t>
            </a:r>
            <a:r>
              <a:rPr lang="en-US" sz="1600" dirty="0">
                <a:solidFill>
                  <a:srgbClr val="0033CC"/>
                </a:solidFill>
              </a:rPr>
              <a:t>the Constituent Quark Model works surprisingly well.</a:t>
            </a:r>
          </a:p>
          <a:p>
            <a:pPr fontAlgn="auto">
              <a:spcBef>
                <a:spcPts val="0"/>
              </a:spcBef>
              <a:spcAft>
                <a:spcPts val="0"/>
              </a:spcAft>
            </a:pPr>
            <a:r>
              <a:rPr lang="en-US" sz="1600" dirty="0">
                <a:solidFill>
                  <a:prstClr val="black"/>
                </a:solidFill>
              </a:rPr>
              <a:t>				Resolution or </a:t>
            </a:r>
            <a:r>
              <a:rPr lang="en-US" sz="1600" dirty="0">
                <a:solidFill>
                  <a:srgbClr val="C0504D"/>
                </a:solidFill>
              </a:rPr>
              <a:t>Momentum transfer Q is small</a:t>
            </a:r>
          </a:p>
        </p:txBody>
      </p:sp>
      <p:sp>
        <p:nvSpPr>
          <p:cNvPr id="4" name="TextBox 3"/>
          <p:cNvSpPr txBox="1"/>
          <p:nvPr/>
        </p:nvSpPr>
        <p:spPr>
          <a:xfrm>
            <a:off x="3200400" y="5892225"/>
            <a:ext cx="2895600" cy="523220"/>
          </a:xfrm>
          <a:prstGeom prst="rect">
            <a:avLst/>
          </a:prstGeom>
          <a:noFill/>
        </p:spPr>
        <p:txBody>
          <a:bodyPr wrap="square" rtlCol="0">
            <a:spAutoFit/>
          </a:bodyPr>
          <a:lstStyle/>
          <a:p>
            <a:pPr fontAlgn="auto">
              <a:spcBef>
                <a:spcPts val="0"/>
              </a:spcBef>
              <a:spcAft>
                <a:spcPts val="0"/>
              </a:spcAft>
            </a:pPr>
            <a:r>
              <a:rPr lang="en-US" sz="1400" dirty="0">
                <a:solidFill>
                  <a:prstClr val="black"/>
                </a:solidFill>
              </a:rPr>
              <a:t>The proton is complex, mass and spin are emergent phenomena</a:t>
            </a:r>
          </a:p>
        </p:txBody>
      </p:sp>
      <p:grpSp>
        <p:nvGrpSpPr>
          <p:cNvPr id="15" name="Group 14"/>
          <p:cNvGrpSpPr/>
          <p:nvPr/>
        </p:nvGrpSpPr>
        <p:grpSpPr>
          <a:xfrm>
            <a:off x="6324600" y="5867400"/>
            <a:ext cx="2514600" cy="738664"/>
            <a:chOff x="6324600" y="5867400"/>
            <a:chExt cx="2514600" cy="738664"/>
          </a:xfrm>
        </p:grpSpPr>
        <p:sp>
          <p:nvSpPr>
            <p:cNvPr id="14" name="TextBox 13"/>
            <p:cNvSpPr txBox="1"/>
            <p:nvPr/>
          </p:nvSpPr>
          <p:spPr>
            <a:xfrm>
              <a:off x="6324600" y="5867400"/>
              <a:ext cx="2514600" cy="738664"/>
            </a:xfrm>
            <a:prstGeom prst="rect">
              <a:avLst/>
            </a:prstGeom>
            <a:noFill/>
          </p:spPr>
          <p:txBody>
            <a:bodyPr wrap="square" rtlCol="0">
              <a:spAutoFit/>
            </a:bodyPr>
            <a:lstStyle/>
            <a:p>
              <a:pPr fontAlgn="auto">
                <a:spcBef>
                  <a:spcPts val="0"/>
                </a:spcBef>
                <a:spcAft>
                  <a:spcPts val="0"/>
                </a:spcAft>
              </a:pPr>
              <a:r>
                <a:rPr lang="en-US" sz="1400" dirty="0">
                  <a:solidFill>
                    <a:prstClr val="black"/>
                  </a:solidFill>
                </a:rPr>
                <a:t>Quantum fluctuations play a role in nucleon structure:</a:t>
              </a:r>
            </a:p>
            <a:p>
              <a:pPr algn="ctr" fontAlgn="auto">
                <a:spcBef>
                  <a:spcPts val="0"/>
                </a:spcBef>
                <a:spcAft>
                  <a:spcPts val="0"/>
                </a:spcAft>
              </a:pPr>
              <a:r>
                <a:rPr lang="en-US" sz="1400" b="1" dirty="0">
                  <a:solidFill>
                    <a:prstClr val="black"/>
                  </a:solidFill>
                  <a:cs typeface="Arial" pitchFamily="34" charset="0"/>
                  <a:sym typeface="Wingdings" pitchFamily="2" charset="2"/>
                </a:rPr>
                <a:t>d(x)</a:t>
              </a:r>
              <a:r>
                <a:rPr lang="en-US" sz="1400" b="1" dirty="0">
                  <a:solidFill>
                    <a:srgbClr val="000000"/>
                  </a:solidFill>
                </a:rPr>
                <a:t> </a:t>
              </a:r>
              <a:r>
                <a:rPr lang="en-US" sz="1400" b="1" dirty="0">
                  <a:solidFill>
                    <a:srgbClr val="000000"/>
                  </a:solidFill>
                  <a:cs typeface="Arial" pitchFamily="34" charset="0"/>
                </a:rPr>
                <a:t>≠</a:t>
              </a:r>
              <a:r>
                <a:rPr lang="en-US" sz="1400" b="1" dirty="0">
                  <a:solidFill>
                    <a:prstClr val="black"/>
                  </a:solidFill>
                  <a:cs typeface="Arial" pitchFamily="34" charset="0"/>
                  <a:sym typeface="Wingdings" pitchFamily="2" charset="2"/>
                </a:rPr>
                <a:t> u(x)</a:t>
              </a:r>
              <a:endParaRPr lang="en-US" sz="1400" b="1" dirty="0">
                <a:solidFill>
                  <a:prstClr val="black"/>
                </a:solidFill>
                <a:cs typeface="Arial" pitchFamily="34" charset="0"/>
              </a:endParaRPr>
            </a:p>
          </p:txBody>
        </p:sp>
        <p:sp>
          <p:nvSpPr>
            <p:cNvPr id="13" name="TextBox 12"/>
            <p:cNvSpPr txBox="1"/>
            <p:nvPr/>
          </p:nvSpPr>
          <p:spPr>
            <a:xfrm>
              <a:off x="7005500" y="6172200"/>
              <a:ext cx="309700" cy="338554"/>
            </a:xfrm>
            <a:prstGeom prst="rect">
              <a:avLst/>
            </a:prstGeom>
            <a:noFill/>
          </p:spPr>
          <p:txBody>
            <a:bodyPr wrap="none" rtlCol="0">
              <a:spAutoFit/>
            </a:bodyPr>
            <a:lstStyle/>
            <a:p>
              <a:pPr fontAlgn="auto">
                <a:spcBef>
                  <a:spcPts val="0"/>
                </a:spcBef>
                <a:spcAft>
                  <a:spcPts val="0"/>
                </a:spcAft>
              </a:pPr>
              <a:r>
                <a:rPr lang="en-US" sz="1600" b="1" dirty="0">
                  <a:solidFill>
                    <a:prstClr val="black"/>
                  </a:solidFill>
                </a:rPr>
                <a:t>-</a:t>
              </a:r>
            </a:p>
          </p:txBody>
        </p:sp>
        <p:sp>
          <p:nvSpPr>
            <p:cNvPr id="16" name="TextBox 15"/>
            <p:cNvSpPr txBox="1"/>
            <p:nvPr/>
          </p:nvSpPr>
          <p:spPr>
            <a:xfrm>
              <a:off x="7620000" y="6172200"/>
              <a:ext cx="309700" cy="338554"/>
            </a:xfrm>
            <a:prstGeom prst="rect">
              <a:avLst/>
            </a:prstGeom>
            <a:noFill/>
          </p:spPr>
          <p:txBody>
            <a:bodyPr wrap="none" rtlCol="0">
              <a:spAutoFit/>
            </a:bodyPr>
            <a:lstStyle/>
            <a:p>
              <a:pPr fontAlgn="auto">
                <a:spcBef>
                  <a:spcPts val="0"/>
                </a:spcBef>
                <a:spcAft>
                  <a:spcPts val="0"/>
                </a:spcAft>
              </a:pPr>
              <a:r>
                <a:rPr lang="en-US" sz="1600" b="1" dirty="0">
                  <a:solidFill>
                    <a:prstClr val="black"/>
                  </a:solidFill>
                </a:rPr>
                <a:t>-</a:t>
              </a:r>
            </a:p>
          </p:txBody>
        </p:sp>
      </p:grpSp>
      <p:sp>
        <p:nvSpPr>
          <p:cNvPr id="19" name="TextBox 18"/>
          <p:cNvSpPr txBox="1"/>
          <p:nvPr/>
        </p:nvSpPr>
        <p:spPr>
          <a:xfrm>
            <a:off x="152400" y="5892225"/>
            <a:ext cx="3200400" cy="738664"/>
          </a:xfrm>
          <a:prstGeom prst="rect">
            <a:avLst/>
          </a:prstGeom>
          <a:noFill/>
        </p:spPr>
        <p:txBody>
          <a:bodyPr wrap="square" rtlCol="0">
            <a:spAutoFit/>
          </a:bodyPr>
          <a:lstStyle/>
          <a:p>
            <a:pPr fontAlgn="auto">
              <a:spcBef>
                <a:spcPts val="0"/>
              </a:spcBef>
              <a:spcAft>
                <a:spcPts val="0"/>
              </a:spcAft>
            </a:pPr>
            <a:r>
              <a:rPr lang="en-US" sz="1400" dirty="0">
                <a:solidFill>
                  <a:prstClr val="black"/>
                </a:solidFill>
              </a:rPr>
              <a:t>The QCD vacuum is not empty, but full of gluon fluctuations: deep in the proton is a wall of gluons</a:t>
            </a:r>
          </a:p>
        </p:txBody>
      </p:sp>
    </p:spTree>
    <p:extLst>
      <p:ext uri="{BB962C8B-B14F-4D97-AF65-F5344CB8AC3E}">
        <p14:creationId xmlns:p14="http://schemas.microsoft.com/office/powerpoint/2010/main" val="672851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4000" b="1" dirty="0">
                <a:solidFill>
                  <a:srgbClr val="FF0000"/>
                </a:solidFill>
                <a:cs typeface="Arial" pitchFamily="34" charset="0"/>
              </a:rPr>
              <a:t>Successful perturbative predictions</a:t>
            </a:r>
            <a:endParaRPr kumimoji="0" lang="en-US" sz="4000" b="1" i="0" u="none" strike="noStrike" cap="none" normalizeH="0" baseline="0" dirty="0">
              <a:ln>
                <a:noFill/>
              </a:ln>
              <a:solidFill>
                <a:srgbClr val="FF0000"/>
              </a:solidFill>
              <a:effectLst/>
              <a:cs typeface="Arial"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420837"/>
            <a:ext cx="64770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247405" y="950626"/>
            <a:ext cx="3676006" cy="461665"/>
          </a:xfrm>
          <a:prstGeom prst="rect">
            <a:avLst/>
          </a:prstGeom>
          <a:noFill/>
        </p:spPr>
        <p:txBody>
          <a:bodyPr wrap="none" rtlCol="0">
            <a:spAutoFit/>
          </a:bodyPr>
          <a:lstStyle/>
          <a:p>
            <a:r>
              <a:rPr lang="en-US" sz="2400" dirty="0">
                <a:cs typeface="Arial" panose="020B0604020202020204" pitchFamily="34" charset="0"/>
              </a:rPr>
              <a:t>Z production at the LHC</a:t>
            </a: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384695"/>
            <a:ext cx="6553200"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85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5"/>
          <p:cNvSpPr txBox="1">
            <a:spLocks noChangeArrowheads="1"/>
          </p:cNvSpPr>
          <p:nvPr/>
        </p:nvSpPr>
        <p:spPr bwMode="auto">
          <a:xfrm>
            <a:off x="5154613" y="1295400"/>
            <a:ext cx="3348037" cy="579438"/>
          </a:xfrm>
          <a:prstGeom prst="rect">
            <a:avLst/>
          </a:prstGeom>
          <a:noFill/>
          <a:ln w="9525">
            <a:noFill/>
            <a:miter lim="800000"/>
            <a:headEnd/>
            <a:tailEnd/>
          </a:ln>
        </p:spPr>
        <p:txBody>
          <a:bodyPr wrap="none">
            <a:spAutoFit/>
          </a:bodyPr>
          <a:lstStyle/>
          <a:p>
            <a:r>
              <a:rPr lang="en-US" sz="3200"/>
              <a:t>A</a:t>
            </a:r>
            <a:r>
              <a:rPr lang="en-US" sz="3200" baseline="-25000"/>
              <a:t>1</a:t>
            </a:r>
            <a:r>
              <a:rPr lang="en-US" sz="3200" baseline="30000"/>
              <a:t>n</a:t>
            </a:r>
            <a:r>
              <a:rPr lang="en-US" sz="3200"/>
              <a:t> </a:t>
            </a:r>
            <a:r>
              <a:rPr lang="en-US"/>
              <a:t>in Parton Model ~</a:t>
            </a:r>
          </a:p>
        </p:txBody>
      </p:sp>
      <p:sp>
        <p:nvSpPr>
          <p:cNvPr id="65539" name="Text Box 14"/>
          <p:cNvSpPr txBox="1">
            <a:spLocks noChangeArrowheads="1"/>
          </p:cNvSpPr>
          <p:nvPr/>
        </p:nvSpPr>
        <p:spPr bwMode="auto">
          <a:xfrm>
            <a:off x="5122863" y="4724400"/>
            <a:ext cx="3792537" cy="641350"/>
          </a:xfrm>
          <a:prstGeom prst="rect">
            <a:avLst/>
          </a:prstGeom>
          <a:noFill/>
          <a:ln w="9525">
            <a:noFill/>
            <a:miter lim="800000"/>
            <a:headEnd/>
            <a:tailEnd/>
          </a:ln>
        </p:spPr>
        <p:txBody>
          <a:bodyPr wrap="none">
            <a:spAutoFit/>
          </a:bodyPr>
          <a:lstStyle/>
          <a:p>
            <a:r>
              <a:rPr lang="en-US" sz="1800"/>
              <a:t>x = fraction of nucleon momentum</a:t>
            </a:r>
          </a:p>
          <a:p>
            <a:r>
              <a:rPr lang="en-US" sz="1800"/>
              <a:t>          carried by struck quark</a:t>
            </a:r>
          </a:p>
        </p:txBody>
      </p:sp>
      <p:pic>
        <p:nvPicPr>
          <p:cNvPr id="65540" name="Picture 12"/>
          <p:cNvPicPr>
            <a:picLocks noChangeAspect="1" noChangeArrowheads="1"/>
          </p:cNvPicPr>
          <p:nvPr/>
        </p:nvPicPr>
        <p:blipFill>
          <a:blip r:embed="rId3" cstate="print"/>
          <a:srcRect r="52068"/>
          <a:stretch>
            <a:fillRect/>
          </a:stretch>
        </p:blipFill>
        <p:spPr bwMode="auto">
          <a:xfrm>
            <a:off x="5232400" y="2044700"/>
            <a:ext cx="3590925" cy="1079500"/>
          </a:xfrm>
          <a:prstGeom prst="rect">
            <a:avLst/>
          </a:prstGeom>
          <a:noFill/>
          <a:ln w="9525">
            <a:noFill/>
            <a:miter lim="800000"/>
            <a:headEnd/>
            <a:tailEnd/>
          </a:ln>
        </p:spPr>
      </p:pic>
      <p:pic>
        <p:nvPicPr>
          <p:cNvPr id="65541" name="Picture 13"/>
          <p:cNvPicPr>
            <a:picLocks noChangeAspect="1" noChangeArrowheads="1"/>
          </p:cNvPicPr>
          <p:nvPr/>
        </p:nvPicPr>
        <p:blipFill>
          <a:blip r:embed="rId3" cstate="print"/>
          <a:srcRect l="48813"/>
          <a:stretch>
            <a:fillRect/>
          </a:stretch>
        </p:blipFill>
        <p:spPr bwMode="auto">
          <a:xfrm>
            <a:off x="5003800" y="3429000"/>
            <a:ext cx="3835400" cy="1079500"/>
          </a:xfrm>
          <a:prstGeom prst="rect">
            <a:avLst/>
          </a:prstGeom>
          <a:noFill/>
          <a:ln w="9525">
            <a:noFill/>
            <a:miter lim="800000"/>
            <a:headEnd/>
            <a:tailEnd/>
          </a:ln>
        </p:spPr>
      </p:pic>
      <p:pic>
        <p:nvPicPr>
          <p:cNvPr id="65542" name="Picture 3"/>
          <p:cNvPicPr>
            <a:picLocks noChangeAspect="1" noChangeArrowheads="1"/>
          </p:cNvPicPr>
          <p:nvPr/>
        </p:nvPicPr>
        <p:blipFill>
          <a:blip r:embed="rId4" cstate="print"/>
          <a:srcRect/>
          <a:stretch>
            <a:fillRect/>
          </a:stretch>
        </p:blipFill>
        <p:spPr bwMode="auto">
          <a:xfrm>
            <a:off x="152400" y="1981200"/>
            <a:ext cx="4378325" cy="4730750"/>
          </a:xfrm>
          <a:prstGeom prst="rect">
            <a:avLst/>
          </a:prstGeom>
          <a:noFill/>
          <a:ln w="9525">
            <a:noFill/>
            <a:miter lim="800000"/>
            <a:headEnd/>
            <a:tailEnd/>
          </a:ln>
        </p:spPr>
      </p:pic>
      <p:pic>
        <p:nvPicPr>
          <p:cNvPr id="114692" name="Picture 4"/>
          <p:cNvPicPr>
            <a:picLocks noChangeAspect="1" noChangeArrowheads="1"/>
          </p:cNvPicPr>
          <p:nvPr/>
        </p:nvPicPr>
        <p:blipFill>
          <a:blip r:embed="rId5" cstate="print"/>
          <a:srcRect/>
          <a:stretch>
            <a:fillRect/>
          </a:stretch>
        </p:blipFill>
        <p:spPr bwMode="auto">
          <a:xfrm>
            <a:off x="152400" y="1981200"/>
            <a:ext cx="4460875" cy="4729163"/>
          </a:xfrm>
          <a:prstGeom prst="rect">
            <a:avLst/>
          </a:prstGeom>
          <a:noFill/>
          <a:ln w="9525">
            <a:noFill/>
            <a:miter lim="800000"/>
            <a:headEnd/>
            <a:tailEnd/>
          </a:ln>
        </p:spPr>
      </p:pic>
      <p:sp>
        <p:nvSpPr>
          <p:cNvPr id="114695" name="AutoShape 7"/>
          <p:cNvSpPr>
            <a:spLocks noChangeArrowheads="1"/>
          </p:cNvSpPr>
          <p:nvPr/>
        </p:nvSpPr>
        <p:spPr bwMode="auto">
          <a:xfrm rot="-3872244">
            <a:off x="4229100" y="1104900"/>
            <a:ext cx="1066800" cy="685800"/>
          </a:xfrm>
          <a:prstGeom prst="lightningBolt">
            <a:avLst/>
          </a:prstGeom>
          <a:solidFill>
            <a:srgbClr val="FF9900"/>
          </a:solidFill>
          <a:ln w="9525">
            <a:noFill/>
            <a:miter lim="800000"/>
            <a:headEnd/>
            <a:tailEnd/>
          </a:ln>
        </p:spPr>
        <p:txBody>
          <a:bodyPr wrap="none" anchor="ctr"/>
          <a:lstStyle/>
          <a:p>
            <a:endParaRPr lang="en-US"/>
          </a:p>
        </p:txBody>
      </p:sp>
      <p:sp>
        <p:nvSpPr>
          <p:cNvPr id="65545" name="Text Box 8"/>
          <p:cNvSpPr txBox="1">
            <a:spLocks noChangeArrowheads="1"/>
          </p:cNvSpPr>
          <p:nvPr/>
        </p:nvSpPr>
        <p:spPr bwMode="auto">
          <a:xfrm>
            <a:off x="381000" y="106363"/>
            <a:ext cx="7124700" cy="579437"/>
          </a:xfrm>
          <a:prstGeom prst="rect">
            <a:avLst/>
          </a:prstGeom>
          <a:noFill/>
          <a:ln w="9525">
            <a:noFill/>
            <a:miter lim="800000"/>
            <a:headEnd/>
            <a:tailEnd/>
          </a:ln>
        </p:spPr>
        <p:txBody>
          <a:bodyPr wrap="none">
            <a:spAutoFit/>
          </a:bodyPr>
          <a:lstStyle/>
          <a:p>
            <a:r>
              <a:rPr lang="en-US" sz="3200" b="1">
                <a:solidFill>
                  <a:srgbClr val="FF0000"/>
                </a:solidFill>
              </a:rPr>
              <a:t>Parton Model Ideas Valid @ 6 GeV</a:t>
            </a:r>
          </a:p>
        </p:txBody>
      </p:sp>
      <p:sp>
        <p:nvSpPr>
          <p:cNvPr id="65546" name="Text Box 9"/>
          <p:cNvSpPr txBox="1">
            <a:spLocks noChangeArrowheads="1"/>
          </p:cNvSpPr>
          <p:nvPr/>
        </p:nvSpPr>
        <p:spPr bwMode="auto">
          <a:xfrm>
            <a:off x="7680325" y="96838"/>
            <a:ext cx="1311275" cy="588962"/>
          </a:xfrm>
          <a:prstGeom prst="rect">
            <a:avLst/>
          </a:prstGeom>
          <a:noFill/>
          <a:ln w="9525">
            <a:solidFill>
              <a:schemeClr val="tx1"/>
            </a:solidFill>
            <a:miter lim="800000"/>
            <a:headEnd/>
            <a:tailEnd/>
          </a:ln>
        </p:spPr>
        <p:txBody>
          <a:bodyPr wrap="none">
            <a:spAutoFit/>
          </a:bodyPr>
          <a:lstStyle/>
          <a:p>
            <a:r>
              <a:rPr lang="en-US" sz="3200" b="1" i="1">
                <a:latin typeface="Times New Roman" pitchFamily="18" charset="0"/>
              </a:rPr>
              <a:t>Hall A</a:t>
            </a:r>
            <a:endParaRPr lang="en-US" sz="3200" b="1" i="1">
              <a:solidFill>
                <a:srgbClr val="FF0000"/>
              </a:solidFill>
              <a:latin typeface="Times New Roman" pitchFamily="18" charset="0"/>
            </a:endParaRPr>
          </a:p>
        </p:txBody>
      </p:sp>
      <p:sp>
        <p:nvSpPr>
          <p:cNvPr id="114698" name="Text Box 10"/>
          <p:cNvSpPr txBox="1">
            <a:spLocks noChangeArrowheads="1"/>
          </p:cNvSpPr>
          <p:nvPr/>
        </p:nvSpPr>
        <p:spPr bwMode="auto">
          <a:xfrm>
            <a:off x="5314950" y="914400"/>
            <a:ext cx="3676650" cy="366713"/>
          </a:xfrm>
          <a:prstGeom prst="rect">
            <a:avLst/>
          </a:prstGeom>
          <a:noFill/>
          <a:ln w="9525">
            <a:noFill/>
            <a:miter lim="800000"/>
            <a:headEnd/>
            <a:tailEnd/>
          </a:ln>
        </p:spPr>
        <p:txBody>
          <a:bodyPr wrap="none">
            <a:spAutoFit/>
          </a:bodyPr>
          <a:lstStyle/>
          <a:p>
            <a:r>
              <a:rPr lang="en-US" sz="1800"/>
              <a:t>Allows for Flavor Decomposition:</a:t>
            </a:r>
          </a:p>
        </p:txBody>
      </p:sp>
      <p:sp>
        <p:nvSpPr>
          <p:cNvPr id="65548" name="Text Box 11"/>
          <p:cNvSpPr txBox="1">
            <a:spLocks noChangeArrowheads="1"/>
          </p:cNvSpPr>
          <p:nvPr/>
        </p:nvSpPr>
        <p:spPr bwMode="auto">
          <a:xfrm>
            <a:off x="136525" y="914400"/>
            <a:ext cx="4054475" cy="954088"/>
          </a:xfrm>
          <a:prstGeom prst="rect">
            <a:avLst/>
          </a:prstGeom>
          <a:noFill/>
          <a:ln w="38100">
            <a:solidFill>
              <a:srgbClr val="009900"/>
            </a:solidFill>
            <a:miter lim="800000"/>
            <a:headEnd/>
            <a:tailEnd/>
          </a:ln>
        </p:spPr>
        <p:txBody>
          <a:bodyPr>
            <a:spAutoFit/>
          </a:bodyPr>
          <a:lstStyle/>
          <a:p>
            <a:r>
              <a:rPr lang="en-US" sz="1800"/>
              <a:t>First measurement in large-x region unambiguously showing that A</a:t>
            </a:r>
            <a:r>
              <a:rPr lang="en-US" sz="1800" baseline="-25000"/>
              <a:t>1</a:t>
            </a:r>
            <a:r>
              <a:rPr lang="en-US" sz="1800" baseline="30000"/>
              <a:t>n</a:t>
            </a:r>
            <a:r>
              <a:rPr lang="en-US" sz="1800"/>
              <a:t> &gt; 0</a:t>
            </a:r>
          </a:p>
          <a:p>
            <a:r>
              <a:rPr lang="en-US" sz="1800"/>
              <a:t>(A</a:t>
            </a:r>
            <a:r>
              <a:rPr lang="en-US" sz="1800" baseline="-25000"/>
              <a:t>1</a:t>
            </a:r>
            <a:r>
              <a:rPr lang="en-US" sz="1800" baseline="30000"/>
              <a:t>n</a:t>
            </a:r>
            <a:r>
              <a:rPr lang="en-US" sz="1800"/>
              <a:t> = 0 in the SU(6) Quark Model)</a:t>
            </a:r>
          </a:p>
        </p:txBody>
      </p:sp>
      <p:pic>
        <p:nvPicPr>
          <p:cNvPr id="114690" name="Picture 2" descr="deltau_deltad_6GeV"/>
          <p:cNvPicPr>
            <a:picLocks noChangeAspect="1" noChangeArrowheads="1"/>
          </p:cNvPicPr>
          <p:nvPr/>
        </p:nvPicPr>
        <p:blipFill>
          <a:blip r:embed="rId6" cstate="print"/>
          <a:srcRect/>
          <a:stretch>
            <a:fillRect/>
          </a:stretch>
        </p:blipFill>
        <p:spPr bwMode="auto">
          <a:xfrm>
            <a:off x="5181600" y="1371600"/>
            <a:ext cx="3689350" cy="525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6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46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228600" y="188913"/>
            <a:ext cx="8915400" cy="719137"/>
          </a:xfrm>
          <a:prstGeom prst="rect">
            <a:avLst/>
          </a:prstGeom>
          <a:noFill/>
          <a:ln w="9525">
            <a:noFill/>
            <a:round/>
            <a:headEnd/>
            <a:tailEnd/>
          </a:ln>
        </p:spPr>
        <p:txBody>
          <a:bodyPr lIns="90000" tIns="46800" rIns="90000" bIns="46800" anchor="ctr"/>
          <a:lstStyle/>
          <a:p>
            <a:pPr algn="ctr">
              <a:lnSpc>
                <a:spcPct val="81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zh-CN" sz="3600" b="1">
              <a:solidFill>
                <a:srgbClr val="000000"/>
              </a:solidFill>
            </a:endParaRPr>
          </a:p>
        </p:txBody>
      </p:sp>
      <p:sp>
        <p:nvSpPr>
          <p:cNvPr id="32" name="TextBox 31"/>
          <p:cNvSpPr txBox="1"/>
          <p:nvPr/>
        </p:nvSpPr>
        <p:spPr>
          <a:xfrm>
            <a:off x="457200" y="39469"/>
            <a:ext cx="8280666" cy="646331"/>
          </a:xfrm>
          <a:prstGeom prst="rect">
            <a:avLst/>
          </a:prstGeom>
          <a:noFill/>
        </p:spPr>
        <p:txBody>
          <a:bodyPr wrap="square">
            <a:spAutoFit/>
          </a:bodyPr>
          <a:lstStyle/>
          <a:p>
            <a:pPr algn="ctr" fontAlgn="auto">
              <a:spcBef>
                <a:spcPts val="0"/>
              </a:spcBef>
              <a:spcAft>
                <a:spcPts val="0"/>
              </a:spcAft>
              <a:defRPr/>
            </a:pPr>
            <a:r>
              <a:rPr lang="en-US" sz="3600" b="1" kern="0" dirty="0">
                <a:solidFill>
                  <a:srgbClr val="FF0000"/>
                </a:solidFill>
                <a:latin typeface="Comic Sans MS"/>
                <a:ea typeface="ＭＳ Ｐゴシック" charset="-128"/>
                <a:cs typeface="Arial" pitchFamily="34" charset="0"/>
              </a:rPr>
              <a:t>Unified View of Nucleon Structure</a:t>
            </a:r>
            <a:endParaRPr lang="en-US" sz="3600" b="1" dirty="0">
              <a:solidFill>
                <a:srgbClr val="FF0000"/>
              </a:solidFill>
              <a:latin typeface="Comic Sans MS"/>
              <a:cs typeface="Arial" pitchFamily="34" charset="0"/>
            </a:endParaRPr>
          </a:p>
        </p:txBody>
      </p:sp>
      <p:sp>
        <p:nvSpPr>
          <p:cNvPr id="34" name="Text Box 2"/>
          <p:cNvSpPr txBox="1">
            <a:spLocks noChangeArrowheads="1"/>
          </p:cNvSpPr>
          <p:nvPr/>
        </p:nvSpPr>
        <p:spPr bwMode="auto">
          <a:xfrm>
            <a:off x="2057400" y="908050"/>
            <a:ext cx="4386262" cy="380746"/>
          </a:xfrm>
          <a:prstGeom prst="rect">
            <a:avLst/>
          </a:prstGeom>
          <a:solidFill>
            <a:srgbClr val="FFFFFF"/>
          </a:solidFill>
          <a:ln w="9360">
            <a:solidFill>
              <a:srgbClr val="000000"/>
            </a:solidFill>
            <a:miter lim="800000"/>
            <a:headEnd/>
            <a:tailEnd/>
          </a:ln>
        </p:spPr>
        <p:txBody>
          <a:bodyPr wrap="squar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GB" sz="2000" dirty="0">
                <a:solidFill>
                  <a:srgbClr val="000000"/>
                </a:solidFill>
              </a:rPr>
              <a:t> </a:t>
            </a:r>
            <a:r>
              <a:rPr lang="en-GB" altLang="zh-CN" sz="2000" dirty="0" err="1">
                <a:solidFill>
                  <a:srgbClr val="000000"/>
                </a:solidFill>
              </a:rPr>
              <a:t>W</a:t>
            </a:r>
            <a:r>
              <a:rPr lang="en-GB" altLang="zh-CN" sz="2000" baseline="-25000" dirty="0" err="1">
                <a:solidFill>
                  <a:srgbClr val="000000"/>
                </a:solidFill>
              </a:rPr>
              <a:t>p</a:t>
            </a:r>
            <a:r>
              <a:rPr lang="en-GB" altLang="zh-CN" sz="2000" baseline="30000" dirty="0" err="1">
                <a:solidFill>
                  <a:srgbClr val="000000"/>
                </a:solidFill>
              </a:rPr>
              <a:t>u</a:t>
            </a:r>
            <a:r>
              <a:rPr lang="en-GB" altLang="zh-CN" sz="2000" dirty="0">
                <a:solidFill>
                  <a:srgbClr val="000000"/>
                </a:solidFill>
              </a:rPr>
              <a:t>(</a:t>
            </a:r>
            <a:r>
              <a:rPr lang="en-GB" altLang="zh-CN" sz="2000" dirty="0" err="1">
                <a:solidFill>
                  <a:srgbClr val="000000"/>
                </a:solidFill>
              </a:rPr>
              <a:t>x,k</a:t>
            </a:r>
            <a:r>
              <a:rPr lang="en-GB" altLang="zh-CN" sz="2000" baseline="-33000" dirty="0" err="1">
                <a:solidFill>
                  <a:srgbClr val="000000"/>
                </a:solidFill>
              </a:rPr>
              <a:t>T</a:t>
            </a:r>
            <a:r>
              <a:rPr lang="en-GB" altLang="zh-CN" sz="2000" dirty="0" err="1">
                <a:solidFill>
                  <a:srgbClr val="000000"/>
                </a:solidFill>
              </a:rPr>
              <a:t>,r</a:t>
            </a:r>
            <a:r>
              <a:rPr lang="en-GB" altLang="zh-CN" sz="2000" baseline="-25000" dirty="0" err="1">
                <a:solidFill>
                  <a:srgbClr val="000000"/>
                </a:solidFill>
              </a:rPr>
              <a:t>T</a:t>
            </a:r>
            <a:r>
              <a:rPr lang="en-GB" altLang="zh-CN" sz="2000" dirty="0">
                <a:solidFill>
                  <a:srgbClr val="000000"/>
                </a:solidFill>
              </a:rPr>
              <a:t>)  Wigner distributions</a:t>
            </a:r>
          </a:p>
        </p:txBody>
      </p:sp>
      <p:grpSp>
        <p:nvGrpSpPr>
          <p:cNvPr id="35" name="Group 36"/>
          <p:cNvGrpSpPr/>
          <p:nvPr/>
        </p:nvGrpSpPr>
        <p:grpSpPr>
          <a:xfrm>
            <a:off x="3203575" y="2994496"/>
            <a:ext cx="633883" cy="2376487"/>
            <a:chOff x="3203575" y="2994496"/>
            <a:chExt cx="633883" cy="2376487"/>
          </a:xfrm>
        </p:grpSpPr>
        <p:sp>
          <p:nvSpPr>
            <p:cNvPr id="36" name="Text Box 8"/>
            <p:cNvSpPr txBox="1">
              <a:spLocks noChangeArrowheads="1"/>
            </p:cNvSpPr>
            <p:nvPr/>
          </p:nvSpPr>
          <p:spPr bwMode="auto">
            <a:xfrm>
              <a:off x="3213571" y="4005263"/>
              <a:ext cx="623887" cy="415925"/>
            </a:xfrm>
            <a:prstGeom prst="rect">
              <a:avLst/>
            </a:prstGeom>
            <a:noFill/>
            <a:ln w="9525">
              <a:noFill/>
              <a:round/>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d</a:t>
              </a:r>
              <a:r>
                <a:rPr lang="en-GB" altLang="zh-CN" sz="2000" baseline="30000" dirty="0">
                  <a:solidFill>
                    <a:srgbClr val="000000"/>
                  </a:solidFill>
                </a:rPr>
                <a:t>2</a:t>
              </a:r>
              <a:r>
                <a:rPr lang="en-GB" altLang="zh-CN" sz="2000" dirty="0">
                  <a:solidFill>
                    <a:srgbClr val="000000"/>
                  </a:solidFill>
                </a:rPr>
                <a:t>k</a:t>
              </a:r>
              <a:r>
                <a:rPr lang="en-GB" altLang="zh-CN" sz="2000" baseline="-25000" dirty="0">
                  <a:solidFill>
                    <a:srgbClr val="000000"/>
                  </a:solidFill>
                </a:rPr>
                <a:t>T</a:t>
              </a:r>
            </a:p>
          </p:txBody>
        </p:sp>
        <p:sp>
          <p:nvSpPr>
            <p:cNvPr id="37" name="Line 10"/>
            <p:cNvSpPr>
              <a:spLocks noChangeShapeType="1"/>
            </p:cNvSpPr>
            <p:nvPr/>
          </p:nvSpPr>
          <p:spPr bwMode="auto">
            <a:xfrm>
              <a:off x="3203575" y="2994496"/>
              <a:ext cx="1587" cy="2376487"/>
            </a:xfrm>
            <a:prstGeom prst="line">
              <a:avLst/>
            </a:prstGeom>
            <a:noFill/>
            <a:ln w="9360">
              <a:solidFill>
                <a:srgbClr val="000000"/>
              </a:solidFill>
              <a:miter lim="800000"/>
              <a:headEnd/>
              <a:tailEnd type="triangle" w="med" len="med"/>
            </a:ln>
          </p:spPr>
          <p:txBody>
            <a:bodyPr/>
            <a:lstStyle/>
            <a:p>
              <a:endParaRPr lang="en-US"/>
            </a:p>
          </p:txBody>
        </p:sp>
      </p:grpSp>
      <p:sp>
        <p:nvSpPr>
          <p:cNvPr id="38" name="Text Box 11"/>
          <p:cNvSpPr txBox="1">
            <a:spLocks noChangeArrowheads="1"/>
          </p:cNvSpPr>
          <p:nvPr/>
        </p:nvSpPr>
        <p:spPr bwMode="auto">
          <a:xfrm>
            <a:off x="2578100" y="5445125"/>
            <a:ext cx="1666875" cy="700087"/>
          </a:xfrm>
          <a:prstGeom prst="rect">
            <a:avLst/>
          </a:prstGeom>
          <a:solidFill>
            <a:srgbClr val="FFFFFF"/>
          </a:solidFill>
          <a:ln w="9360">
            <a:solidFill>
              <a:srgbClr val="000000"/>
            </a:solidFill>
            <a:miter lim="800000"/>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PDFs</a:t>
            </a:r>
            <a:r>
              <a:rPr lang="en-GB" altLang="zh-CN" sz="2000">
                <a:solidFill>
                  <a:srgbClr val="0066FF"/>
                </a:solidFill>
              </a:rPr>
              <a:t> </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66FF"/>
                </a:solidFill>
              </a:rPr>
              <a:t>f</a:t>
            </a:r>
            <a:r>
              <a:rPr lang="en-GB" altLang="zh-CN" sz="2000" baseline="-25000">
                <a:solidFill>
                  <a:srgbClr val="0066FF"/>
                </a:solidFill>
              </a:rPr>
              <a:t>1</a:t>
            </a:r>
            <a:r>
              <a:rPr lang="en-GB" altLang="zh-CN" sz="2000" baseline="30000">
                <a:solidFill>
                  <a:srgbClr val="000000"/>
                </a:solidFill>
              </a:rPr>
              <a:t>u</a:t>
            </a:r>
            <a:r>
              <a:rPr lang="en-GB" altLang="zh-CN" sz="2000">
                <a:solidFill>
                  <a:srgbClr val="000000"/>
                </a:solidFill>
              </a:rPr>
              <a:t>(x), .. </a:t>
            </a:r>
            <a:r>
              <a:rPr lang="en-GB" altLang="zh-CN" sz="2000">
                <a:solidFill>
                  <a:srgbClr val="FF3300"/>
                </a:solidFill>
              </a:rPr>
              <a:t>h</a:t>
            </a:r>
            <a:r>
              <a:rPr lang="en-GB" altLang="zh-CN" sz="2000" baseline="-25000">
                <a:solidFill>
                  <a:srgbClr val="FF3300"/>
                </a:solidFill>
              </a:rPr>
              <a:t>1</a:t>
            </a:r>
            <a:r>
              <a:rPr lang="en-GB" altLang="zh-CN" sz="2000" baseline="30000">
                <a:solidFill>
                  <a:srgbClr val="000000"/>
                </a:solidFill>
              </a:rPr>
              <a:t>u</a:t>
            </a:r>
            <a:r>
              <a:rPr lang="en-GB" altLang="zh-CN" sz="2000">
                <a:solidFill>
                  <a:srgbClr val="000000"/>
                </a:solidFill>
              </a:rPr>
              <a:t>(x)</a:t>
            </a:r>
            <a:r>
              <a:rPr lang="ar-SA" altLang="zh-CN" sz="2000">
                <a:solidFill>
                  <a:srgbClr val="000000"/>
                </a:solidFill>
              </a:rPr>
              <a:t>‏</a:t>
            </a:r>
            <a:endParaRPr lang="en-GB" altLang="zh-CN" sz="2000">
              <a:solidFill>
                <a:srgbClr val="000000"/>
              </a:solidFill>
            </a:endParaRPr>
          </a:p>
        </p:txBody>
      </p:sp>
      <p:grpSp>
        <p:nvGrpSpPr>
          <p:cNvPr id="40" name="Group 12"/>
          <p:cNvGrpSpPr>
            <a:grpSpLocks/>
          </p:cNvGrpSpPr>
          <p:nvPr/>
        </p:nvGrpSpPr>
        <p:grpSpPr bwMode="auto">
          <a:xfrm>
            <a:off x="179388" y="4365625"/>
            <a:ext cx="2301875" cy="1939925"/>
            <a:chOff x="113" y="2750"/>
            <a:chExt cx="1450" cy="1222"/>
          </a:xfrm>
        </p:grpSpPr>
        <p:pic>
          <p:nvPicPr>
            <p:cNvPr id="41" name="Picture 13"/>
            <p:cNvPicPr>
              <a:picLocks noChangeAspect="1" noChangeArrowheads="1"/>
            </p:cNvPicPr>
            <p:nvPr/>
          </p:nvPicPr>
          <p:blipFill>
            <a:blip r:embed="rId3" cstate="print"/>
            <a:srcRect/>
            <a:stretch>
              <a:fillRect/>
            </a:stretch>
          </p:blipFill>
          <p:spPr bwMode="auto">
            <a:xfrm>
              <a:off x="113" y="2750"/>
              <a:ext cx="1451" cy="1223"/>
            </a:xfrm>
            <a:prstGeom prst="rect">
              <a:avLst/>
            </a:prstGeom>
            <a:ln>
              <a:noFill/>
            </a:ln>
            <a:effectLst>
              <a:outerShdw blurRad="292100" dist="139700" dir="2700000" algn="tl" rotWithShape="0">
                <a:srgbClr val="333333">
                  <a:alpha val="65000"/>
                </a:srgbClr>
              </a:outerShdw>
            </a:effectLst>
          </p:spPr>
        </p:pic>
        <p:sp>
          <p:nvSpPr>
            <p:cNvPr id="42" name="Rectangle 14"/>
            <p:cNvSpPr>
              <a:spLocks noChangeArrowheads="1"/>
            </p:cNvSpPr>
            <p:nvPr/>
          </p:nvSpPr>
          <p:spPr bwMode="auto">
            <a:xfrm>
              <a:off x="1062" y="2866"/>
              <a:ext cx="369" cy="140"/>
            </a:xfrm>
            <a:prstGeom prst="rect">
              <a:avLst/>
            </a:prstGeom>
            <a:solidFill>
              <a:srgbClr val="FFFFFF"/>
            </a:solidFill>
            <a:ln w="9525">
              <a:noFill/>
              <a:round/>
              <a:headEnd/>
              <a:tailEnd/>
            </a:ln>
          </p:spPr>
          <p:txBody>
            <a:bodyPr wrap="none" anchor="ctr"/>
            <a:lstStyle/>
            <a:p>
              <a:endParaRPr lang="en-US"/>
            </a:p>
          </p:txBody>
        </p:sp>
      </p:grpSp>
      <p:grpSp>
        <p:nvGrpSpPr>
          <p:cNvPr id="43" name="Group 28"/>
          <p:cNvGrpSpPr>
            <a:grpSpLocks/>
          </p:cNvGrpSpPr>
          <p:nvPr/>
        </p:nvGrpSpPr>
        <p:grpSpPr bwMode="auto">
          <a:xfrm>
            <a:off x="73025" y="1341007"/>
            <a:ext cx="4684714" cy="2420938"/>
            <a:chOff x="46" y="907"/>
            <a:chExt cx="2951" cy="1525"/>
          </a:xfrm>
        </p:grpSpPr>
        <p:sp>
          <p:nvSpPr>
            <p:cNvPr id="44" name="Line 3"/>
            <p:cNvSpPr>
              <a:spLocks noChangeShapeType="1"/>
            </p:cNvSpPr>
            <p:nvPr/>
          </p:nvSpPr>
          <p:spPr bwMode="auto">
            <a:xfrm flipH="1">
              <a:off x="2106" y="907"/>
              <a:ext cx="568" cy="527"/>
            </a:xfrm>
            <a:prstGeom prst="line">
              <a:avLst/>
            </a:prstGeom>
            <a:noFill/>
            <a:ln w="9360">
              <a:solidFill>
                <a:srgbClr val="000000"/>
              </a:solidFill>
              <a:miter lim="800000"/>
              <a:headEnd/>
              <a:tailEnd type="triangle" w="med" len="med"/>
            </a:ln>
          </p:spPr>
          <p:txBody>
            <a:bodyPr/>
            <a:lstStyle/>
            <a:p>
              <a:endParaRPr lang="en-US"/>
            </a:p>
          </p:txBody>
        </p:sp>
        <p:sp>
          <p:nvSpPr>
            <p:cNvPr id="45" name="Text Box 4"/>
            <p:cNvSpPr txBox="1">
              <a:spLocks noChangeArrowheads="1"/>
            </p:cNvSpPr>
            <p:nvPr/>
          </p:nvSpPr>
          <p:spPr bwMode="auto">
            <a:xfrm>
              <a:off x="1882" y="1026"/>
              <a:ext cx="470" cy="240"/>
            </a:xfrm>
            <a:prstGeom prst="rect">
              <a:avLst/>
            </a:prstGeom>
            <a:noFill/>
            <a:ln w="9525">
              <a:noFill/>
              <a:round/>
              <a:headEnd/>
              <a:tailEnd/>
            </a:ln>
          </p:spPr>
          <p:txBody>
            <a:bodyPr wrap="squar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d</a:t>
              </a:r>
              <a:r>
                <a:rPr lang="en-GB" altLang="zh-CN" sz="2000" baseline="30000" dirty="0">
                  <a:solidFill>
                    <a:srgbClr val="000000"/>
                  </a:solidFill>
                </a:rPr>
                <a:t>2</a:t>
              </a:r>
              <a:r>
                <a:rPr lang="en-GB" altLang="zh-CN" sz="2000" dirty="0">
                  <a:solidFill>
                    <a:srgbClr val="000000"/>
                  </a:solidFill>
                </a:rPr>
                <a:t>r</a:t>
              </a:r>
              <a:r>
                <a:rPr lang="en-GB" altLang="zh-CN" sz="2000" baseline="-25000" dirty="0">
                  <a:solidFill>
                    <a:srgbClr val="000000"/>
                  </a:solidFill>
                </a:rPr>
                <a:t>T</a:t>
              </a:r>
              <a:r>
                <a:rPr lang="en-GB" altLang="zh-CN" sz="2000" dirty="0">
                  <a:solidFill>
                    <a:srgbClr val="000000"/>
                  </a:solidFill>
                </a:rPr>
                <a:t>   </a:t>
              </a:r>
            </a:p>
          </p:txBody>
        </p:sp>
        <p:sp>
          <p:nvSpPr>
            <p:cNvPr id="46" name="Text Box 9"/>
            <p:cNvSpPr txBox="1">
              <a:spLocks noChangeArrowheads="1"/>
            </p:cNvSpPr>
            <p:nvPr/>
          </p:nvSpPr>
          <p:spPr bwMode="auto">
            <a:xfrm>
              <a:off x="1406" y="1480"/>
              <a:ext cx="1591" cy="420"/>
            </a:xfrm>
            <a:prstGeom prst="rect">
              <a:avLst/>
            </a:prstGeom>
            <a:solidFill>
              <a:srgbClr val="FFFFFF"/>
            </a:solidFill>
            <a:ln w="9360">
              <a:solidFill>
                <a:srgbClr val="000000"/>
              </a:solidFill>
              <a:miter lim="800000"/>
              <a:headEnd/>
              <a:tailEnd/>
            </a:ln>
          </p:spPr>
          <p:txBody>
            <a:bodyPr wrap="squar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TMD PDFs </a:t>
              </a:r>
              <a:r>
                <a:rPr lang="en-GB" altLang="zh-CN" sz="2000" dirty="0">
                  <a:solidFill>
                    <a:srgbClr val="0066FF"/>
                  </a:solidFill>
                </a:rPr>
                <a:t>f</a:t>
              </a:r>
              <a:r>
                <a:rPr lang="en-GB" altLang="zh-CN" sz="2000" baseline="-25000" dirty="0">
                  <a:solidFill>
                    <a:srgbClr val="0066FF"/>
                  </a:solidFill>
                </a:rPr>
                <a:t>1</a:t>
              </a:r>
              <a:r>
                <a:rPr lang="en-GB" altLang="zh-CN" sz="2000" baseline="30000" dirty="0">
                  <a:solidFill>
                    <a:srgbClr val="000000"/>
                  </a:solidFill>
                </a:rPr>
                <a:t>u</a:t>
              </a:r>
              <a:r>
                <a:rPr lang="en-GB" altLang="zh-CN" sz="2000" dirty="0">
                  <a:solidFill>
                    <a:srgbClr val="000000"/>
                  </a:solidFill>
                </a:rPr>
                <a:t>(</a:t>
              </a:r>
              <a:r>
                <a:rPr lang="en-GB" altLang="zh-CN" sz="2000" dirty="0" err="1">
                  <a:solidFill>
                    <a:srgbClr val="000000"/>
                  </a:solidFill>
                </a:rPr>
                <a:t>x,k</a:t>
              </a:r>
              <a:r>
                <a:rPr lang="en-GB" altLang="zh-CN" sz="2000" baseline="-25000" dirty="0" err="1">
                  <a:solidFill>
                    <a:srgbClr val="000000"/>
                  </a:solidFill>
                </a:rPr>
                <a:t>T</a:t>
              </a:r>
              <a:r>
                <a:rPr lang="en-GB" altLang="zh-CN" sz="2000" dirty="0">
                  <a:solidFill>
                    <a:srgbClr val="000000"/>
                  </a:solidFill>
                </a:rPr>
                <a:t>), .. </a:t>
              </a:r>
              <a:r>
                <a:rPr lang="en-GB" altLang="zh-CN" sz="2000" dirty="0">
                  <a:solidFill>
                    <a:srgbClr val="FF3300"/>
                  </a:solidFill>
                </a:rPr>
                <a:t>h</a:t>
              </a:r>
              <a:r>
                <a:rPr lang="en-GB" altLang="zh-CN" sz="2000" baseline="-25000" dirty="0">
                  <a:solidFill>
                    <a:srgbClr val="FF3300"/>
                  </a:solidFill>
                </a:rPr>
                <a:t>1</a:t>
              </a:r>
              <a:r>
                <a:rPr lang="en-GB" altLang="zh-CN" sz="2000" baseline="30000" dirty="0">
                  <a:solidFill>
                    <a:srgbClr val="000000"/>
                  </a:solidFill>
                </a:rPr>
                <a:t>u</a:t>
              </a:r>
              <a:r>
                <a:rPr lang="en-GB" altLang="zh-CN" sz="2000" dirty="0">
                  <a:solidFill>
                    <a:srgbClr val="000000"/>
                  </a:solidFill>
                </a:rPr>
                <a:t>(</a:t>
              </a:r>
              <a:r>
                <a:rPr lang="en-GB" altLang="zh-CN" sz="2000" dirty="0" err="1">
                  <a:solidFill>
                    <a:srgbClr val="000000"/>
                  </a:solidFill>
                </a:rPr>
                <a:t>x,k</a:t>
              </a:r>
              <a:r>
                <a:rPr lang="en-GB" altLang="zh-CN" sz="2000" baseline="-25000" dirty="0" err="1">
                  <a:solidFill>
                    <a:srgbClr val="000000"/>
                  </a:solidFill>
                </a:rPr>
                <a:t>T</a:t>
              </a:r>
              <a:r>
                <a:rPr lang="en-GB" altLang="zh-CN" sz="2000" dirty="0">
                  <a:solidFill>
                    <a:srgbClr val="000000"/>
                  </a:solidFill>
                </a:rPr>
                <a:t>)</a:t>
              </a:r>
              <a:r>
                <a:rPr lang="ar-SA" altLang="zh-CN" sz="2000" dirty="0">
                  <a:solidFill>
                    <a:srgbClr val="000000"/>
                  </a:solidFill>
                </a:rPr>
                <a:t>‏</a:t>
              </a:r>
              <a:endParaRPr lang="en-GB" altLang="zh-CN" sz="2000" dirty="0">
                <a:solidFill>
                  <a:srgbClr val="000000"/>
                </a:solidFill>
              </a:endParaRPr>
            </a:p>
          </p:txBody>
        </p:sp>
        <p:pic>
          <p:nvPicPr>
            <p:cNvPr id="47" name="Picture 16"/>
            <p:cNvPicPr>
              <a:picLocks noChangeAspect="1" noChangeArrowheads="1"/>
            </p:cNvPicPr>
            <p:nvPr/>
          </p:nvPicPr>
          <p:blipFill>
            <a:blip r:embed="rId4" cstate="print"/>
            <a:srcRect/>
            <a:stretch>
              <a:fillRect/>
            </a:stretch>
          </p:blipFill>
          <p:spPr bwMode="auto">
            <a:xfrm>
              <a:off x="46" y="976"/>
              <a:ext cx="1250" cy="1456"/>
            </a:xfrm>
            <a:prstGeom prst="rect">
              <a:avLst/>
            </a:prstGeom>
            <a:ln>
              <a:noFill/>
            </a:ln>
            <a:effectLst>
              <a:outerShdw blurRad="292100" dist="139700" dir="2700000" algn="tl" rotWithShape="0">
                <a:srgbClr val="333333">
                  <a:alpha val="65000"/>
                </a:srgbClr>
              </a:outerShdw>
            </a:effectLst>
          </p:spPr>
        </p:pic>
      </p:grpSp>
      <p:sp>
        <p:nvSpPr>
          <p:cNvPr id="48" name="Text Box 24"/>
          <p:cNvSpPr txBox="1">
            <a:spLocks noChangeArrowheads="1"/>
          </p:cNvSpPr>
          <p:nvPr/>
        </p:nvSpPr>
        <p:spPr bwMode="auto">
          <a:xfrm>
            <a:off x="3176588" y="3055938"/>
            <a:ext cx="2921000" cy="657225"/>
          </a:xfrm>
          <a:prstGeom prst="rect">
            <a:avLst/>
          </a:prstGeom>
          <a:noFill/>
          <a:ln w="9525">
            <a:noFill/>
            <a:round/>
            <a:headEnd/>
            <a:tailEnd/>
          </a:ln>
        </p:spPr>
        <p:txBody>
          <a:bodyPr wrap="none" lIns="90000" tIns="45000" rIns="90000" bIns="45000"/>
          <a:lstStyle/>
          <a:p>
            <a:pPr>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latin typeface="Arial" pitchFamily="34" charset="0"/>
                <a:cs typeface="Arial" pitchFamily="34" charset="0"/>
              </a:rPr>
              <a:t>3D imaging</a:t>
            </a:r>
          </a:p>
        </p:txBody>
      </p:sp>
      <p:sp>
        <p:nvSpPr>
          <p:cNvPr id="49" name="Text Box 25"/>
          <p:cNvSpPr txBox="1">
            <a:spLocks noChangeArrowheads="1"/>
          </p:cNvSpPr>
          <p:nvPr/>
        </p:nvSpPr>
        <p:spPr bwMode="auto">
          <a:xfrm>
            <a:off x="6637338" y="813702"/>
            <a:ext cx="828675" cy="657225"/>
          </a:xfrm>
          <a:prstGeom prst="rect">
            <a:avLst/>
          </a:prstGeom>
          <a:noFill/>
          <a:ln w="9525">
            <a:noFill/>
            <a:round/>
            <a:headEnd/>
            <a:tailEnd/>
          </a:ln>
        </p:spPr>
        <p:txBody>
          <a:bodyPr wrap="none" lIns="90000" tIns="45000" rIns="90000" bIns="45000"/>
          <a:lstStyle/>
          <a:p>
            <a:pPr>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latin typeface="Arial" pitchFamily="34" charset="0"/>
                <a:cs typeface="Arial" pitchFamily="34" charset="0"/>
              </a:rPr>
              <a:t>5D Dist.</a:t>
            </a:r>
          </a:p>
        </p:txBody>
      </p:sp>
      <p:sp>
        <p:nvSpPr>
          <p:cNvPr id="50" name="Text Box 20"/>
          <p:cNvSpPr txBox="1">
            <a:spLocks noChangeArrowheads="1"/>
          </p:cNvSpPr>
          <p:nvPr/>
        </p:nvSpPr>
        <p:spPr bwMode="auto">
          <a:xfrm>
            <a:off x="5257800" y="5013339"/>
            <a:ext cx="1185863" cy="1239443"/>
          </a:xfrm>
          <a:prstGeom prst="rect">
            <a:avLst/>
          </a:prstGeom>
          <a:solidFill>
            <a:srgbClr val="FFFFFF"/>
          </a:solidFill>
          <a:ln w="9360">
            <a:solidFill>
              <a:srgbClr val="000000"/>
            </a:solidFill>
            <a:miter lim="800000"/>
            <a:headEnd/>
            <a:tailEnd/>
          </a:ln>
        </p:spPr>
        <p:txBody>
          <a:bodyPr wrap="squar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Form Factors</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G</a:t>
            </a:r>
            <a:r>
              <a:rPr lang="en-GB" altLang="zh-CN" sz="2000" baseline="-25000">
                <a:solidFill>
                  <a:srgbClr val="000000"/>
                </a:solidFill>
              </a:rPr>
              <a:t>E</a:t>
            </a:r>
            <a:r>
              <a:rPr lang="en-GB" altLang="zh-CN" sz="2000">
                <a:solidFill>
                  <a:srgbClr val="000000"/>
                </a:solidFill>
              </a:rPr>
              <a:t>(Q</a:t>
            </a:r>
            <a:r>
              <a:rPr lang="en-GB" altLang="zh-CN" sz="2000" baseline="30000">
                <a:solidFill>
                  <a:srgbClr val="000000"/>
                </a:solidFill>
              </a:rPr>
              <a:t>2</a:t>
            </a:r>
            <a:r>
              <a:rPr lang="en-GB" altLang="zh-CN" sz="2000">
                <a:solidFill>
                  <a:srgbClr val="000000"/>
                </a:solidFill>
              </a:rPr>
              <a:t>), </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G</a:t>
            </a:r>
            <a:r>
              <a:rPr lang="en-GB" altLang="zh-CN" sz="2000" baseline="-25000">
                <a:solidFill>
                  <a:srgbClr val="000000"/>
                </a:solidFill>
              </a:rPr>
              <a:t>M</a:t>
            </a:r>
            <a:r>
              <a:rPr lang="en-GB" altLang="zh-CN" sz="2000">
                <a:solidFill>
                  <a:srgbClr val="000000"/>
                </a:solidFill>
              </a:rPr>
              <a:t>(Q</a:t>
            </a:r>
            <a:r>
              <a:rPr lang="en-GB" altLang="zh-CN" sz="2000" baseline="30000">
                <a:solidFill>
                  <a:srgbClr val="000000"/>
                </a:solidFill>
              </a:rPr>
              <a:t>2</a:t>
            </a:r>
            <a:r>
              <a:rPr lang="en-GB" altLang="zh-CN" sz="2000">
                <a:solidFill>
                  <a:srgbClr val="000000"/>
                </a:solidFill>
              </a:rPr>
              <a:t>)</a:t>
            </a:r>
            <a:r>
              <a:rPr lang="ar-SA" altLang="zh-CN" sz="2000">
                <a:solidFill>
                  <a:srgbClr val="000000"/>
                </a:solidFill>
              </a:rPr>
              <a:t>‏</a:t>
            </a:r>
            <a:endParaRPr lang="en-GB" altLang="zh-CN" sz="2000">
              <a:solidFill>
                <a:srgbClr val="000000"/>
              </a:solidFill>
            </a:endParaRPr>
          </a:p>
        </p:txBody>
      </p:sp>
      <p:pic>
        <p:nvPicPr>
          <p:cNvPr id="51" name="Picture 21"/>
          <p:cNvPicPr>
            <a:picLocks noChangeAspect="1" noChangeArrowheads="1"/>
          </p:cNvPicPr>
          <p:nvPr/>
        </p:nvPicPr>
        <p:blipFill>
          <a:blip r:embed="rId5" cstate="print"/>
          <a:srcRect/>
          <a:stretch>
            <a:fillRect/>
          </a:stretch>
        </p:blipFill>
        <p:spPr bwMode="auto">
          <a:xfrm>
            <a:off x="6543675" y="4419610"/>
            <a:ext cx="2371725" cy="1927215"/>
          </a:xfrm>
          <a:prstGeom prst="rect">
            <a:avLst/>
          </a:prstGeom>
          <a:ln>
            <a:noFill/>
          </a:ln>
          <a:effectLst>
            <a:outerShdw blurRad="292100" dist="139700" dir="2700000" algn="tl" rotWithShape="0">
              <a:srgbClr val="333333">
                <a:alpha val="65000"/>
              </a:srgbClr>
            </a:outerShdw>
          </a:effectLst>
        </p:spPr>
      </p:pic>
      <p:grpSp>
        <p:nvGrpSpPr>
          <p:cNvPr id="52" name="Group 37"/>
          <p:cNvGrpSpPr/>
          <p:nvPr/>
        </p:nvGrpSpPr>
        <p:grpSpPr>
          <a:xfrm>
            <a:off x="3846513" y="2852738"/>
            <a:ext cx="5260975" cy="2520967"/>
            <a:chOff x="3846513" y="2852738"/>
            <a:chExt cx="5260975" cy="2520967"/>
          </a:xfrm>
        </p:grpSpPr>
        <p:sp>
          <p:nvSpPr>
            <p:cNvPr id="53" name="Line 17"/>
            <p:cNvSpPr>
              <a:spLocks noChangeShapeType="1"/>
            </p:cNvSpPr>
            <p:nvPr/>
          </p:nvSpPr>
          <p:spPr bwMode="auto">
            <a:xfrm flipH="1">
              <a:off x="3846513" y="2852738"/>
              <a:ext cx="1860550" cy="2520967"/>
            </a:xfrm>
            <a:prstGeom prst="line">
              <a:avLst/>
            </a:prstGeom>
            <a:noFill/>
            <a:ln w="9360">
              <a:solidFill>
                <a:srgbClr val="000000"/>
              </a:solidFill>
              <a:miter lim="800000"/>
              <a:headEnd/>
              <a:tailEnd type="triangle" w="med" len="med"/>
            </a:ln>
          </p:spPr>
          <p:txBody>
            <a:bodyPr/>
            <a:lstStyle/>
            <a:p>
              <a:endParaRPr lang="en-US"/>
            </a:p>
          </p:txBody>
        </p:sp>
        <p:sp>
          <p:nvSpPr>
            <p:cNvPr id="54" name="Text Box 18"/>
            <p:cNvSpPr txBox="1">
              <a:spLocks noChangeArrowheads="1"/>
            </p:cNvSpPr>
            <p:nvPr/>
          </p:nvSpPr>
          <p:spPr bwMode="auto">
            <a:xfrm>
              <a:off x="4757354" y="4026164"/>
              <a:ext cx="758043" cy="380746"/>
            </a:xfrm>
            <a:prstGeom prst="rect">
              <a:avLst/>
            </a:prstGeom>
            <a:noFill/>
            <a:ln w="9525">
              <a:noFill/>
              <a:round/>
              <a:headEnd/>
              <a:tailEnd/>
            </a:ln>
          </p:spPr>
          <p:txBody>
            <a:bodyPr wrap="squar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d</a:t>
              </a:r>
              <a:r>
                <a:rPr lang="en-GB" altLang="zh-CN" sz="2000" baseline="30000" dirty="0">
                  <a:solidFill>
                    <a:srgbClr val="000000"/>
                  </a:solidFill>
                </a:rPr>
                <a:t>2</a:t>
              </a:r>
              <a:r>
                <a:rPr lang="en-GB" altLang="zh-CN" sz="2000" dirty="0">
                  <a:solidFill>
                    <a:srgbClr val="000000"/>
                  </a:solidFill>
                </a:rPr>
                <a:t>r</a:t>
              </a:r>
              <a:r>
                <a:rPr lang="en-GB" altLang="zh-CN" sz="2000" baseline="-25000" dirty="0">
                  <a:solidFill>
                    <a:srgbClr val="000000"/>
                  </a:solidFill>
                </a:rPr>
                <a:t>T</a:t>
              </a:r>
              <a:r>
                <a:rPr lang="en-GB" altLang="zh-CN" sz="2000" dirty="0">
                  <a:solidFill>
                    <a:srgbClr val="000000"/>
                  </a:solidFill>
                </a:rPr>
                <a:t>   </a:t>
              </a:r>
            </a:p>
          </p:txBody>
        </p:sp>
        <p:sp>
          <p:nvSpPr>
            <p:cNvPr id="55" name="Line 19"/>
            <p:cNvSpPr>
              <a:spLocks noChangeShapeType="1"/>
            </p:cNvSpPr>
            <p:nvPr/>
          </p:nvSpPr>
          <p:spPr bwMode="auto">
            <a:xfrm flipH="1">
              <a:off x="5940425" y="2852738"/>
              <a:ext cx="127000" cy="1947875"/>
            </a:xfrm>
            <a:prstGeom prst="line">
              <a:avLst/>
            </a:prstGeom>
            <a:noFill/>
            <a:ln w="9360">
              <a:solidFill>
                <a:srgbClr val="000000"/>
              </a:solidFill>
              <a:miter lim="800000"/>
              <a:headEnd/>
              <a:tailEnd type="triangle" w="med" len="med"/>
            </a:ln>
          </p:spPr>
          <p:txBody>
            <a:bodyPr/>
            <a:lstStyle/>
            <a:p>
              <a:endParaRPr lang="en-US"/>
            </a:p>
          </p:txBody>
        </p:sp>
        <p:sp>
          <p:nvSpPr>
            <p:cNvPr id="56" name="Text Box 22"/>
            <p:cNvSpPr txBox="1">
              <a:spLocks noChangeArrowheads="1"/>
            </p:cNvSpPr>
            <p:nvPr/>
          </p:nvSpPr>
          <p:spPr bwMode="auto">
            <a:xfrm>
              <a:off x="6119813" y="3825881"/>
              <a:ext cx="2987675" cy="660404"/>
            </a:xfrm>
            <a:prstGeom prst="rect">
              <a:avLst/>
            </a:prstGeom>
            <a:noFill/>
            <a:ln w="9525">
              <a:noFill/>
              <a:round/>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err="1">
                  <a:solidFill>
                    <a:srgbClr val="000000"/>
                  </a:solidFill>
                </a:rPr>
                <a:t>dx</a:t>
              </a:r>
              <a:r>
                <a:rPr lang="en-GB" altLang="zh-CN" sz="2000" dirty="0">
                  <a:solidFill>
                    <a:srgbClr val="000000"/>
                  </a:solidFill>
                </a:rPr>
                <a:t> &amp;</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Fourier Transformation    </a:t>
              </a:r>
            </a:p>
          </p:txBody>
        </p:sp>
      </p:grpSp>
      <p:sp>
        <p:nvSpPr>
          <p:cNvPr id="57" name="Text Box 26"/>
          <p:cNvSpPr txBox="1">
            <a:spLocks noChangeArrowheads="1"/>
          </p:cNvSpPr>
          <p:nvPr/>
        </p:nvSpPr>
        <p:spPr bwMode="auto">
          <a:xfrm>
            <a:off x="4356100" y="5516581"/>
            <a:ext cx="828675" cy="657229"/>
          </a:xfrm>
          <a:prstGeom prst="rect">
            <a:avLst/>
          </a:prstGeom>
          <a:noFill/>
          <a:ln w="9525">
            <a:noFill/>
            <a:round/>
            <a:headEnd/>
            <a:tailEnd/>
          </a:ln>
        </p:spPr>
        <p:txBody>
          <a:bodyPr wrap="none" lIns="90000" tIns="45000" rIns="90000" bIns="45000"/>
          <a:lstStyle/>
          <a:p>
            <a:pPr>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latin typeface="Arial" pitchFamily="34" charset="0"/>
                <a:cs typeface="Arial" pitchFamily="34" charset="0"/>
              </a:rPr>
              <a:t>1D</a:t>
            </a:r>
          </a:p>
        </p:txBody>
      </p:sp>
      <p:grpSp>
        <p:nvGrpSpPr>
          <p:cNvPr id="58" name="Group 41"/>
          <p:cNvGrpSpPr/>
          <p:nvPr/>
        </p:nvGrpSpPr>
        <p:grpSpPr>
          <a:xfrm>
            <a:off x="4427538" y="1341438"/>
            <a:ext cx="4508818" cy="1935162"/>
            <a:chOff x="4427538" y="1341438"/>
            <a:chExt cx="4508818" cy="1935162"/>
          </a:xfrm>
        </p:grpSpPr>
        <p:sp>
          <p:nvSpPr>
            <p:cNvPr id="59" name="Text Box 5"/>
            <p:cNvSpPr txBox="1">
              <a:spLocks noChangeArrowheads="1"/>
            </p:cNvSpPr>
            <p:nvPr/>
          </p:nvSpPr>
          <p:spPr bwMode="auto">
            <a:xfrm>
              <a:off x="5154613" y="2349501"/>
              <a:ext cx="1481137" cy="377825"/>
            </a:xfrm>
            <a:prstGeom prst="rect">
              <a:avLst/>
            </a:prstGeom>
            <a:solidFill>
              <a:srgbClr val="FFFFFF"/>
            </a:solidFill>
            <a:ln w="9360">
              <a:solidFill>
                <a:srgbClr val="000000"/>
              </a:solidFill>
              <a:miter lim="800000"/>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GPDs/IPDs</a:t>
              </a:r>
            </a:p>
          </p:txBody>
        </p:sp>
        <p:sp>
          <p:nvSpPr>
            <p:cNvPr id="60" name="Line 6"/>
            <p:cNvSpPr>
              <a:spLocks noChangeShapeType="1"/>
            </p:cNvSpPr>
            <p:nvPr/>
          </p:nvSpPr>
          <p:spPr bwMode="auto">
            <a:xfrm>
              <a:off x="4427538" y="1341438"/>
              <a:ext cx="1152525" cy="935038"/>
            </a:xfrm>
            <a:prstGeom prst="line">
              <a:avLst/>
            </a:prstGeom>
            <a:noFill/>
            <a:ln w="9360">
              <a:solidFill>
                <a:srgbClr val="000000"/>
              </a:solidFill>
              <a:miter lim="800000"/>
              <a:headEnd/>
              <a:tailEnd type="triangle" w="med" len="med"/>
            </a:ln>
          </p:spPr>
          <p:txBody>
            <a:bodyPr/>
            <a:lstStyle/>
            <a:p>
              <a:endParaRPr lang="en-US"/>
            </a:p>
          </p:txBody>
        </p:sp>
        <p:sp>
          <p:nvSpPr>
            <p:cNvPr id="61" name="Text Box 7"/>
            <p:cNvSpPr txBox="1">
              <a:spLocks noChangeArrowheads="1"/>
            </p:cNvSpPr>
            <p:nvPr/>
          </p:nvSpPr>
          <p:spPr bwMode="auto">
            <a:xfrm>
              <a:off x="5181600" y="1524254"/>
              <a:ext cx="667596" cy="380746"/>
            </a:xfrm>
            <a:prstGeom prst="rect">
              <a:avLst/>
            </a:prstGeom>
            <a:noFill/>
            <a:ln w="9525">
              <a:noFill/>
              <a:round/>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d</a:t>
              </a:r>
              <a:r>
                <a:rPr lang="en-GB" altLang="zh-CN" sz="2000" baseline="30000" dirty="0">
                  <a:solidFill>
                    <a:srgbClr val="000000"/>
                  </a:solidFill>
                </a:rPr>
                <a:t>2</a:t>
              </a:r>
              <a:r>
                <a:rPr lang="en-GB" altLang="zh-CN" sz="2000" dirty="0">
                  <a:solidFill>
                    <a:srgbClr val="000000"/>
                  </a:solidFill>
                </a:rPr>
                <a:t>k</a:t>
              </a:r>
              <a:r>
                <a:rPr lang="en-GB" altLang="zh-CN" sz="2000" baseline="-25000" dirty="0">
                  <a:solidFill>
                    <a:srgbClr val="000000"/>
                  </a:solidFill>
                </a:rPr>
                <a:t>T </a:t>
              </a:r>
            </a:p>
          </p:txBody>
        </p:sp>
        <p:grpSp>
          <p:nvGrpSpPr>
            <p:cNvPr id="62" name="Group 40"/>
            <p:cNvGrpSpPr/>
            <p:nvPr/>
          </p:nvGrpSpPr>
          <p:grpSpPr>
            <a:xfrm>
              <a:off x="6781800" y="1447800"/>
              <a:ext cx="2154556" cy="1828800"/>
              <a:chOff x="6727508" y="1371600"/>
              <a:chExt cx="2154556" cy="1828800"/>
            </a:xfrm>
          </p:grpSpPr>
          <p:pic>
            <p:nvPicPr>
              <p:cNvPr id="63" name="Picture 15" descr="fig02-3"/>
              <p:cNvPicPr>
                <a:picLocks noChangeAspect="1" noChangeArrowheads="1"/>
              </p:cNvPicPr>
              <p:nvPr/>
            </p:nvPicPr>
            <p:blipFill>
              <a:blip r:embed="rId6" cstate="print"/>
              <a:srcRect l="20296" b="53353"/>
              <a:stretch>
                <a:fillRect/>
              </a:stretch>
            </p:blipFill>
            <p:spPr bwMode="auto">
              <a:xfrm>
                <a:off x="6727508" y="1371600"/>
                <a:ext cx="2154556" cy="1828800"/>
              </a:xfrm>
              <a:prstGeom prst="rect">
                <a:avLst/>
              </a:prstGeom>
              <a:ln>
                <a:noFill/>
              </a:ln>
              <a:effectLst>
                <a:outerShdw blurRad="292100" dist="139700" dir="2700000" algn="tl" rotWithShape="0">
                  <a:srgbClr val="333333">
                    <a:alpha val="65000"/>
                  </a:srgbClr>
                </a:outerShdw>
              </a:effectLst>
            </p:spPr>
          </p:pic>
          <p:sp>
            <p:nvSpPr>
              <p:cNvPr id="64" name="Rectangle 63"/>
              <p:cNvSpPr/>
              <p:nvPr/>
            </p:nvSpPr>
            <p:spPr>
              <a:xfrm>
                <a:off x="7010400" y="1447800"/>
                <a:ext cx="53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092981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20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EDFA8B5-27E7-4A3F-90CF-F7138B155B6D}"/>
              </a:ext>
            </a:extLst>
          </p:cNvPr>
          <p:cNvSpPr/>
          <p:nvPr/>
        </p:nvSpPr>
        <p:spPr bwMode="auto">
          <a:xfrm>
            <a:off x="15073" y="152400"/>
            <a:ext cx="9144000" cy="685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600" b="1" dirty="0">
                <a:solidFill>
                  <a:srgbClr val="FF0000"/>
                </a:solidFill>
                <a:cs typeface="Arial" pitchFamily="34" charset="0"/>
              </a:rPr>
              <a:t>Exploring the 3D Nucleon Structure</a:t>
            </a:r>
            <a:endParaRPr kumimoji="0" lang="en-US" sz="3600" b="1" i="0" u="none" strike="noStrike" cap="none" normalizeH="0" baseline="0" dirty="0">
              <a:ln>
                <a:noFill/>
              </a:ln>
              <a:solidFill>
                <a:srgbClr val="FF0000"/>
              </a:solidFill>
              <a:effectLst/>
              <a:cs typeface="Arial" pitchFamily="34" charset="0"/>
            </a:endParaRPr>
          </a:p>
        </p:txBody>
      </p:sp>
      <p:sp>
        <p:nvSpPr>
          <p:cNvPr id="9" name="TextBox 8">
            <a:extLst>
              <a:ext uri="{FF2B5EF4-FFF2-40B4-BE49-F238E27FC236}">
                <a16:creationId xmlns:a16="http://schemas.microsoft.com/office/drawing/2014/main" xmlns="" id="{D4C06D8B-55C2-4907-A61F-0241885E8B2A}"/>
              </a:ext>
            </a:extLst>
          </p:cNvPr>
          <p:cNvSpPr txBox="1"/>
          <p:nvPr/>
        </p:nvSpPr>
        <p:spPr>
          <a:xfrm>
            <a:off x="381000" y="888122"/>
            <a:ext cx="8058778" cy="553997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800" dirty="0">
                <a:cs typeface="Arial" panose="020B0604020202020204" pitchFamily="34" charset="0"/>
              </a:rPr>
              <a:t>After decades of study of the partonic structure of the nucleon we finally have the experimental and theoretical tools to systematically move beyond a 1D momentum fraction (</a:t>
            </a:r>
            <a:r>
              <a:rPr lang="en-US" sz="1800" dirty="0" err="1">
                <a:cs typeface="Arial" panose="020B0604020202020204" pitchFamily="34" charset="0"/>
              </a:rPr>
              <a:t>x</a:t>
            </a:r>
            <a:r>
              <a:rPr lang="en-US" sz="1800" baseline="-25000" dirty="0" err="1">
                <a:cs typeface="Arial" panose="020B0604020202020204" pitchFamily="34" charset="0"/>
              </a:rPr>
              <a:t>Bj</a:t>
            </a:r>
            <a:r>
              <a:rPr lang="en-US" sz="1800" dirty="0">
                <a:cs typeface="Arial" panose="020B0604020202020204" pitchFamily="34" charset="0"/>
              </a:rPr>
              <a:t>) picture of the nucleon.</a:t>
            </a:r>
          </a:p>
          <a:p>
            <a:pPr marL="1200150" lvl="2" indent="-285750">
              <a:spcAft>
                <a:spcPts val="600"/>
              </a:spcAft>
              <a:buFont typeface="Arial" panose="020B0604020202020204" pitchFamily="34" charset="0"/>
              <a:buChar char="•"/>
            </a:pPr>
            <a:r>
              <a:rPr lang="en-US" sz="1800" dirty="0">
                <a:cs typeface="Arial" panose="020B0604020202020204" pitchFamily="34" charset="0"/>
              </a:rPr>
              <a:t>High luminosity, large acceptance experiments with polarized beams and targets.</a:t>
            </a:r>
          </a:p>
          <a:p>
            <a:pPr marL="1200150" lvl="2" indent="-285750">
              <a:spcAft>
                <a:spcPts val="600"/>
              </a:spcAft>
              <a:buFont typeface="Arial" panose="020B0604020202020204" pitchFamily="34" charset="0"/>
              <a:buChar char="•"/>
            </a:pPr>
            <a:r>
              <a:rPr lang="en-US" sz="1800" dirty="0">
                <a:cs typeface="Arial" panose="020B0604020202020204" pitchFamily="34" charset="0"/>
              </a:rPr>
              <a:t>Theoretical description of the nucleon in terms of a 5D Wigner distribution that can be used to encode both 3D momentum and transverse spatial distributions.</a:t>
            </a:r>
          </a:p>
          <a:p>
            <a:pPr marL="1200150" lvl="2" indent="-285750">
              <a:spcAft>
                <a:spcPts val="600"/>
              </a:spcAft>
              <a:buFont typeface="Arial" panose="020B0604020202020204" pitchFamily="34" charset="0"/>
              <a:buChar char="•"/>
            </a:pPr>
            <a:endParaRPr lang="en-US" sz="1800" dirty="0">
              <a:cs typeface="Arial" panose="020B0604020202020204" pitchFamily="34" charset="0"/>
            </a:endParaRPr>
          </a:p>
          <a:p>
            <a:pPr marL="285750" indent="-285750">
              <a:spcAft>
                <a:spcPts val="600"/>
              </a:spcAft>
              <a:buFont typeface="Arial" panose="020B0604020202020204" pitchFamily="34" charset="0"/>
              <a:buChar char="•"/>
            </a:pPr>
            <a:r>
              <a:rPr lang="en-US" sz="1800" b="1" dirty="0">
                <a:solidFill>
                  <a:srgbClr val="0000FF"/>
                </a:solidFill>
                <a:cs typeface="Arial" panose="020B0604020202020204" pitchFamily="34" charset="0"/>
              </a:rPr>
              <a:t>Deep Exclusive Scattering (DES) </a:t>
            </a:r>
            <a:r>
              <a:rPr lang="en-US" sz="1800" dirty="0">
                <a:cs typeface="Arial" panose="020B0604020202020204" pitchFamily="34" charset="0"/>
              </a:rPr>
              <a:t>cross sections give sensitivity to electron-quark scattering off quarks with </a:t>
            </a:r>
            <a:r>
              <a:rPr lang="en-US" sz="1800" dirty="0">
                <a:solidFill>
                  <a:srgbClr val="000000"/>
                </a:solidFill>
                <a:cs typeface="Arial"/>
              </a:rPr>
              <a:t>longitudinal momentum fraction (</a:t>
            </a:r>
            <a:r>
              <a:rPr lang="en-US" sz="1800" dirty="0" err="1">
                <a:solidFill>
                  <a:srgbClr val="000000"/>
                </a:solidFill>
                <a:cs typeface="Arial"/>
              </a:rPr>
              <a:t>Bjorken</a:t>
            </a:r>
            <a:r>
              <a:rPr lang="en-US" sz="1800" dirty="0">
                <a:solidFill>
                  <a:srgbClr val="000000"/>
                </a:solidFill>
                <a:cs typeface="Arial"/>
              </a:rPr>
              <a:t>) x at a transverse location b.</a:t>
            </a:r>
            <a:endParaRPr lang="en-US" sz="1800" dirty="0">
              <a:cs typeface="Arial" panose="020B0604020202020204" pitchFamily="34" charset="0"/>
            </a:endParaRPr>
          </a:p>
          <a:p>
            <a:pPr marL="285750" indent="-285750">
              <a:spcAft>
                <a:spcPts val="600"/>
              </a:spcAft>
              <a:buFont typeface="Arial" panose="020B0604020202020204" pitchFamily="34" charset="0"/>
              <a:buChar char="•"/>
            </a:pPr>
            <a:endParaRPr lang="en-US" sz="1800" dirty="0">
              <a:cs typeface="Arial" panose="020B0604020202020204" pitchFamily="34" charset="0"/>
            </a:endParaRPr>
          </a:p>
          <a:p>
            <a:pPr marL="285750" indent="-285750">
              <a:spcAft>
                <a:spcPts val="600"/>
              </a:spcAft>
              <a:buFont typeface="Arial" panose="020B0604020202020204" pitchFamily="34" charset="0"/>
              <a:buChar char="•"/>
            </a:pPr>
            <a:r>
              <a:rPr lang="en-US" sz="1800" b="1" dirty="0">
                <a:solidFill>
                  <a:srgbClr val="0000FF"/>
                </a:solidFill>
                <a:cs typeface="Arial" panose="020B0604020202020204" pitchFamily="34" charset="0"/>
              </a:rPr>
              <a:t>Semi-Inclusive Deep Inelastic Scattering (SIDIS)</a:t>
            </a:r>
            <a:r>
              <a:rPr lang="en-US" sz="1800" dirty="0">
                <a:cs typeface="Arial" panose="020B0604020202020204" pitchFamily="34" charset="0"/>
              </a:rPr>
              <a:t> cross sections depend on transverse momentum of hadron, P</a:t>
            </a:r>
            <a:r>
              <a:rPr lang="en-US" sz="1800" baseline="-25000" dirty="0">
                <a:cs typeface="Arial" panose="020B0604020202020204" pitchFamily="34" charset="0"/>
              </a:rPr>
              <a:t>h⊥</a:t>
            </a:r>
            <a:r>
              <a:rPr lang="en-US" sz="1800" dirty="0">
                <a:cs typeface="Arial" panose="020B0604020202020204" pitchFamily="34" charset="0"/>
              </a:rPr>
              <a:t>, but this arises from both intrinsic transverse momentum (</a:t>
            </a:r>
            <a:r>
              <a:rPr lang="en-US" sz="1800" dirty="0" err="1">
                <a:cs typeface="Arial" panose="020B0604020202020204" pitchFamily="34" charset="0"/>
              </a:rPr>
              <a:t>k</a:t>
            </a:r>
            <a:r>
              <a:rPr lang="en-US" sz="1800" baseline="-25000" dirty="0" err="1">
                <a:cs typeface="Arial" panose="020B0604020202020204" pitchFamily="34" charset="0"/>
              </a:rPr>
              <a:t>T</a:t>
            </a:r>
            <a:r>
              <a:rPr lang="en-US" sz="1800" dirty="0">
                <a:cs typeface="Arial" panose="020B0604020202020204" pitchFamily="34" charset="0"/>
              </a:rPr>
              <a:t>) of a </a:t>
            </a:r>
            <a:r>
              <a:rPr lang="en-US" sz="1800" dirty="0" err="1">
                <a:cs typeface="Arial" panose="020B0604020202020204" pitchFamily="34" charset="0"/>
              </a:rPr>
              <a:t>parton</a:t>
            </a:r>
            <a:r>
              <a:rPr lang="en-US" sz="1800" dirty="0">
                <a:cs typeface="Arial" panose="020B0604020202020204" pitchFamily="34" charset="0"/>
              </a:rPr>
              <a:t> and transverse momentum (</a:t>
            </a:r>
            <a:r>
              <a:rPr lang="en-US" sz="1800" dirty="0" err="1">
                <a:cs typeface="Arial" panose="020B0604020202020204" pitchFamily="34" charset="0"/>
              </a:rPr>
              <a:t>p</a:t>
            </a:r>
            <a:r>
              <a:rPr lang="en-US" sz="1800" baseline="-25000" dirty="0" err="1">
                <a:cs typeface="Arial" panose="020B0604020202020204" pitchFamily="34" charset="0"/>
              </a:rPr>
              <a:t>T</a:t>
            </a:r>
            <a:r>
              <a:rPr lang="en-US" sz="1800" dirty="0">
                <a:cs typeface="Arial" panose="020B0604020202020204" pitchFamily="34" charset="0"/>
              </a:rPr>
              <a:t>) created during the [</a:t>
            </a:r>
            <a:r>
              <a:rPr lang="en-US" sz="1800" dirty="0" err="1">
                <a:cs typeface="Arial" panose="020B0604020202020204" pitchFamily="34" charset="0"/>
              </a:rPr>
              <a:t>parton</a:t>
            </a:r>
            <a:r>
              <a:rPr lang="en-US" sz="1800" dirty="0">
                <a:cs typeface="Arial" panose="020B0604020202020204" pitchFamily="34" charset="0"/>
              </a:rPr>
              <a:t> </a:t>
            </a:r>
            <a:r>
              <a:rPr lang="en-US" sz="1800" dirty="0">
                <a:cs typeface="Arial" panose="020B0604020202020204" pitchFamily="34" charset="0"/>
                <a:sym typeface="Wingdings" panose="05000000000000000000" pitchFamily="2" charset="2"/>
              </a:rPr>
              <a:t> hadron] </a:t>
            </a:r>
            <a:r>
              <a:rPr lang="en-US" sz="1800" dirty="0">
                <a:cs typeface="Arial" panose="020B0604020202020204" pitchFamily="34" charset="0"/>
              </a:rPr>
              <a:t>fragmentation process.</a:t>
            </a:r>
          </a:p>
        </p:txBody>
      </p:sp>
      <p:sp>
        <p:nvSpPr>
          <p:cNvPr id="2" name="TextBox 1">
            <a:extLst>
              <a:ext uri="{FF2B5EF4-FFF2-40B4-BE49-F238E27FC236}">
                <a16:creationId xmlns:a16="http://schemas.microsoft.com/office/drawing/2014/main" xmlns="" id="{88199964-5A1D-4816-893B-FDFC2CA7B3B9}"/>
              </a:ext>
            </a:extLst>
          </p:cNvPr>
          <p:cNvSpPr txBox="1"/>
          <p:nvPr/>
        </p:nvSpPr>
        <p:spPr>
          <a:xfrm rot="5400000">
            <a:off x="7460271" y="4756809"/>
            <a:ext cx="2566728" cy="369332"/>
          </a:xfrm>
          <a:prstGeom prst="rect">
            <a:avLst/>
          </a:prstGeom>
          <a:noFill/>
          <a:ln>
            <a:solidFill>
              <a:schemeClr val="tx1"/>
            </a:solidFill>
          </a:ln>
        </p:spPr>
        <p:txBody>
          <a:bodyPr wrap="none" rtlCol="0">
            <a:spAutoFit/>
          </a:bodyPr>
          <a:lstStyle/>
          <a:p>
            <a:r>
              <a:rPr lang="en-US" sz="1800" b="1" dirty="0">
                <a:solidFill>
                  <a:srgbClr val="0000FF"/>
                </a:solidFill>
              </a:rPr>
              <a:t>Nuclear </a:t>
            </a:r>
            <a:r>
              <a:rPr lang="en-US" sz="1800" b="1" dirty="0" err="1">
                <a:solidFill>
                  <a:srgbClr val="0000FF"/>
                </a:solidFill>
              </a:rPr>
              <a:t>Femtography</a:t>
            </a:r>
            <a:endParaRPr lang="en-US" sz="1800" b="1" dirty="0">
              <a:solidFill>
                <a:srgbClr val="0000FF"/>
              </a:solidFill>
            </a:endParaRPr>
          </a:p>
        </p:txBody>
      </p:sp>
    </p:spTree>
    <p:extLst>
      <p:ext uri="{BB962C8B-B14F-4D97-AF65-F5344CB8AC3E}">
        <p14:creationId xmlns:p14="http://schemas.microsoft.com/office/powerpoint/2010/main" val="2580580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p:cNvPicPr>
            <a:picLocks noChangeArrowheads="1"/>
          </p:cNvPicPr>
          <p:nvPr/>
        </p:nvPicPr>
        <p:blipFill>
          <a:blip r:embed="rId3" cstate="print"/>
          <a:srcRect l="4264" t="10726" r="4521"/>
          <a:stretch>
            <a:fillRect/>
          </a:stretch>
        </p:blipFill>
        <p:spPr bwMode="auto">
          <a:xfrm>
            <a:off x="4656021" y="3691646"/>
            <a:ext cx="4469294" cy="2861554"/>
          </a:xfrm>
          <a:prstGeom prst="rect">
            <a:avLst/>
          </a:prstGeom>
          <a:noFill/>
          <a:ln w="9525">
            <a:noFill/>
            <a:miter lim="800000"/>
            <a:headEnd/>
            <a:tailEnd/>
          </a:ln>
        </p:spPr>
      </p:pic>
      <p:sp>
        <p:nvSpPr>
          <p:cNvPr id="3" name="Text Box 5"/>
          <p:cNvSpPr txBox="1">
            <a:spLocks noChangeArrowheads="1"/>
          </p:cNvSpPr>
          <p:nvPr/>
        </p:nvSpPr>
        <p:spPr bwMode="auto">
          <a:xfrm>
            <a:off x="0" y="97973"/>
            <a:ext cx="9144000"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FF0000"/>
                </a:solidFill>
                <a:cs typeface="Arial" pitchFamily="34" charset="0"/>
              </a:rPr>
              <a:t>Towards the 3D Structure of the Proton</a:t>
            </a:r>
          </a:p>
        </p:txBody>
      </p:sp>
      <p:grpSp>
        <p:nvGrpSpPr>
          <p:cNvPr id="2" name="Group 27"/>
          <p:cNvGrpSpPr>
            <a:grpSpLocks/>
          </p:cNvGrpSpPr>
          <p:nvPr/>
        </p:nvGrpSpPr>
        <p:grpSpPr bwMode="auto">
          <a:xfrm>
            <a:off x="5489917" y="769477"/>
            <a:ext cx="3594100" cy="1528762"/>
            <a:chOff x="232" y="676"/>
            <a:chExt cx="2264" cy="963"/>
          </a:xfrm>
        </p:grpSpPr>
        <p:grpSp>
          <p:nvGrpSpPr>
            <p:cNvPr id="4" name="Group 28"/>
            <p:cNvGrpSpPr>
              <a:grpSpLocks/>
            </p:cNvGrpSpPr>
            <p:nvPr/>
          </p:nvGrpSpPr>
          <p:grpSpPr bwMode="auto">
            <a:xfrm>
              <a:off x="232" y="676"/>
              <a:ext cx="2264" cy="963"/>
              <a:chOff x="232" y="813"/>
              <a:chExt cx="2264" cy="963"/>
            </a:xfrm>
          </p:grpSpPr>
          <p:pic>
            <p:nvPicPr>
              <p:cNvPr id="97" name="Picture 29" descr="dvcs_bh"/>
              <p:cNvPicPr>
                <a:picLocks noChangeAspect="1" noChangeArrowheads="1"/>
              </p:cNvPicPr>
              <p:nvPr/>
            </p:nvPicPr>
            <p:blipFill>
              <a:blip r:embed="rId4" cstate="print"/>
              <a:srcRect l="11514" t="5984" r="4051" b="59094"/>
              <a:stretch>
                <a:fillRect/>
              </a:stretch>
            </p:blipFill>
            <p:spPr bwMode="auto">
              <a:xfrm>
                <a:off x="240" y="857"/>
                <a:ext cx="2256" cy="919"/>
              </a:xfrm>
              <a:prstGeom prst="rect">
                <a:avLst/>
              </a:prstGeom>
              <a:noFill/>
              <a:ln w="9525">
                <a:solidFill>
                  <a:schemeClr val="tx1"/>
                </a:solidFill>
                <a:miter lim="800000"/>
                <a:headEnd/>
                <a:tailEnd/>
              </a:ln>
            </p:spPr>
          </p:pic>
          <p:sp>
            <p:nvSpPr>
              <p:cNvPr id="98" name="Text Box 30"/>
              <p:cNvSpPr txBox="1">
                <a:spLocks noChangeArrowheads="1"/>
              </p:cNvSpPr>
              <p:nvPr/>
            </p:nvSpPr>
            <p:spPr bwMode="auto">
              <a:xfrm>
                <a:off x="232" y="813"/>
                <a:ext cx="520" cy="233"/>
              </a:xfrm>
              <a:prstGeom prst="rect">
                <a:avLst/>
              </a:prstGeom>
              <a:noFill/>
              <a:ln w="9525">
                <a:noFill/>
                <a:miter lim="800000"/>
                <a:headEnd/>
                <a:tailEnd/>
              </a:ln>
            </p:spPr>
            <p:txBody>
              <a:bodyPr wrap="none">
                <a:spAutoFit/>
              </a:bodyPr>
              <a:lstStyle/>
              <a:p>
                <a:pPr>
                  <a:defRPr/>
                </a:pPr>
                <a:r>
                  <a:rPr lang="en-US" dirty="0">
                    <a:solidFill>
                      <a:srgbClr val="FF0000"/>
                    </a:solidFill>
                    <a:latin typeface="Arial" pitchFamily="34" charset="0"/>
                    <a:ea typeface="MS PGothic" pitchFamily="34" charset="-128"/>
                    <a:cs typeface="Arial" pitchFamily="34" charset="0"/>
                  </a:rPr>
                  <a:t>DVCS</a:t>
                </a:r>
              </a:p>
            </p:txBody>
          </p:sp>
          <p:sp>
            <p:nvSpPr>
              <p:cNvPr id="99" name="Text Box 31"/>
              <p:cNvSpPr txBox="1">
                <a:spLocks noChangeArrowheads="1"/>
              </p:cNvSpPr>
              <p:nvPr/>
            </p:nvSpPr>
            <p:spPr bwMode="auto">
              <a:xfrm>
                <a:off x="1584" y="1049"/>
                <a:ext cx="318" cy="233"/>
              </a:xfrm>
              <a:prstGeom prst="rect">
                <a:avLst/>
              </a:prstGeom>
              <a:noFill/>
              <a:ln w="9525">
                <a:noFill/>
                <a:miter lim="800000"/>
                <a:headEnd/>
                <a:tailEnd/>
              </a:ln>
            </p:spPr>
            <p:txBody>
              <a:bodyPr wrap="none">
                <a:spAutoFit/>
              </a:bodyPr>
              <a:lstStyle/>
              <a:p>
                <a:pPr>
                  <a:defRPr/>
                </a:pPr>
                <a:r>
                  <a:rPr lang="en-US" dirty="0">
                    <a:solidFill>
                      <a:srgbClr val="38D80C"/>
                    </a:solidFill>
                    <a:latin typeface="Arial" pitchFamily="34" charset="0"/>
                    <a:ea typeface="MS PGothic" pitchFamily="34" charset="-128"/>
                    <a:cs typeface="Arial" pitchFamily="34" charset="0"/>
                  </a:rPr>
                  <a:t>BH</a:t>
                </a:r>
              </a:p>
            </p:txBody>
          </p:sp>
        </p:grpSp>
        <p:sp>
          <p:nvSpPr>
            <p:cNvPr id="93" name="Text Box 32"/>
            <p:cNvSpPr txBox="1">
              <a:spLocks noChangeArrowheads="1"/>
            </p:cNvSpPr>
            <p:nvPr/>
          </p:nvSpPr>
          <p:spPr bwMode="auto">
            <a:xfrm>
              <a:off x="398" y="1442"/>
              <a:ext cx="185" cy="194"/>
            </a:xfrm>
            <a:prstGeom prst="rect">
              <a:avLst/>
            </a:prstGeom>
            <a:noFill/>
            <a:ln w="9525">
              <a:noFill/>
              <a:miter lim="800000"/>
              <a:headEnd/>
              <a:tailEnd/>
            </a:ln>
          </p:spPr>
          <p:txBody>
            <a:bodyPr wrap="none">
              <a:spAutoFit/>
            </a:bodyPr>
            <a:lstStyle/>
            <a:p>
              <a:r>
                <a:rPr lang="en-US" sz="1400" b="1">
                  <a:latin typeface="Arial" pitchFamily="34" charset="0"/>
                  <a:cs typeface="Arial" pitchFamily="34" charset="0"/>
                </a:rPr>
                <a:t>p</a:t>
              </a:r>
            </a:p>
          </p:txBody>
        </p:sp>
        <p:sp>
          <p:nvSpPr>
            <p:cNvPr id="94" name="Text Box 33"/>
            <p:cNvSpPr txBox="1">
              <a:spLocks noChangeArrowheads="1"/>
            </p:cNvSpPr>
            <p:nvPr/>
          </p:nvSpPr>
          <p:spPr bwMode="auto">
            <a:xfrm>
              <a:off x="878" y="1442"/>
              <a:ext cx="185" cy="194"/>
            </a:xfrm>
            <a:prstGeom prst="rect">
              <a:avLst/>
            </a:prstGeom>
            <a:noFill/>
            <a:ln w="9525">
              <a:noFill/>
              <a:miter lim="800000"/>
              <a:headEnd/>
              <a:tailEnd/>
            </a:ln>
          </p:spPr>
          <p:txBody>
            <a:bodyPr wrap="none">
              <a:spAutoFit/>
            </a:bodyPr>
            <a:lstStyle/>
            <a:p>
              <a:r>
                <a:rPr lang="en-US" sz="1400" b="1">
                  <a:latin typeface="Arial" pitchFamily="34" charset="0"/>
                  <a:cs typeface="Arial" pitchFamily="34" charset="0"/>
                </a:rPr>
                <a:t>p</a:t>
              </a:r>
            </a:p>
          </p:txBody>
        </p:sp>
        <p:sp>
          <p:nvSpPr>
            <p:cNvPr id="95" name="Text Box 34"/>
            <p:cNvSpPr txBox="1">
              <a:spLocks noChangeArrowheads="1"/>
            </p:cNvSpPr>
            <p:nvPr/>
          </p:nvSpPr>
          <p:spPr bwMode="auto">
            <a:xfrm>
              <a:off x="288" y="962"/>
              <a:ext cx="179" cy="192"/>
            </a:xfrm>
            <a:prstGeom prst="rect">
              <a:avLst/>
            </a:prstGeom>
            <a:noFill/>
            <a:ln w="9525">
              <a:noFill/>
              <a:miter lim="800000"/>
              <a:headEnd/>
              <a:tailEnd/>
            </a:ln>
          </p:spPr>
          <p:txBody>
            <a:bodyPr wrap="none">
              <a:spAutoFit/>
            </a:bodyPr>
            <a:lstStyle/>
            <a:p>
              <a:r>
                <a:rPr lang="en-US" sz="1400" b="1">
                  <a:latin typeface="Arial" pitchFamily="34" charset="0"/>
                  <a:cs typeface="Arial" pitchFamily="34" charset="0"/>
                </a:rPr>
                <a:t>e</a:t>
              </a:r>
            </a:p>
          </p:txBody>
        </p:sp>
        <p:sp>
          <p:nvSpPr>
            <p:cNvPr id="96" name="Text Box 35"/>
            <p:cNvSpPr txBox="1">
              <a:spLocks noChangeArrowheads="1"/>
            </p:cNvSpPr>
            <p:nvPr/>
          </p:nvSpPr>
          <p:spPr bwMode="auto">
            <a:xfrm>
              <a:off x="672" y="914"/>
              <a:ext cx="179" cy="192"/>
            </a:xfrm>
            <a:prstGeom prst="rect">
              <a:avLst/>
            </a:prstGeom>
            <a:noFill/>
            <a:ln w="9525">
              <a:noFill/>
              <a:miter lim="800000"/>
              <a:headEnd/>
              <a:tailEnd/>
            </a:ln>
          </p:spPr>
          <p:txBody>
            <a:bodyPr wrap="none">
              <a:spAutoFit/>
            </a:bodyPr>
            <a:lstStyle/>
            <a:p>
              <a:r>
                <a:rPr lang="en-US" sz="1400" b="1">
                  <a:latin typeface="Arial" pitchFamily="34" charset="0"/>
                  <a:cs typeface="Arial" pitchFamily="34" charset="0"/>
                </a:rPr>
                <a:t>e</a:t>
              </a:r>
            </a:p>
          </p:txBody>
        </p:sp>
      </p:grpSp>
      <p:sp>
        <p:nvSpPr>
          <p:cNvPr id="100" name="TextBox 1151"/>
          <p:cNvSpPr txBox="1">
            <a:spLocks noChangeArrowheads="1"/>
          </p:cNvSpPr>
          <p:nvPr/>
        </p:nvSpPr>
        <p:spPr bwMode="auto">
          <a:xfrm>
            <a:off x="70321" y="838200"/>
            <a:ext cx="5419596" cy="369332"/>
          </a:xfrm>
          <a:prstGeom prst="rect">
            <a:avLst/>
          </a:prstGeom>
          <a:noFill/>
          <a:ln w="9525">
            <a:solidFill>
              <a:schemeClr val="tx1"/>
            </a:solidFill>
            <a:miter lim="800000"/>
            <a:headEnd/>
            <a:tailEnd/>
          </a:ln>
        </p:spPr>
        <p:txBody>
          <a:bodyPr wrap="square">
            <a:spAutoFit/>
          </a:bodyPr>
          <a:lstStyle/>
          <a:p>
            <a:pPr algn="ctr">
              <a:defRPr/>
            </a:pPr>
            <a:r>
              <a:rPr lang="en-US" sz="1800" dirty="0">
                <a:cs typeface="Arial" pitchFamily="34" charset="0"/>
              </a:rPr>
              <a:t>Simplest process: </a:t>
            </a:r>
            <a:r>
              <a:rPr lang="en-US" sz="1800" b="1" dirty="0">
                <a:solidFill>
                  <a:srgbClr val="FF0000"/>
                </a:solidFill>
                <a:cs typeface="Arial" pitchFamily="34" charset="0"/>
              </a:rPr>
              <a:t>e + p </a:t>
            </a:r>
            <a:r>
              <a:rPr lang="en-US" sz="1800" b="1" dirty="0">
                <a:solidFill>
                  <a:srgbClr val="FF0000"/>
                </a:solidFill>
                <a:cs typeface="Arial" pitchFamily="34" charset="0"/>
                <a:sym typeface="Wingdings" pitchFamily="2" charset="2"/>
              </a:rPr>
              <a:t> e’ + p + </a:t>
            </a:r>
            <a:r>
              <a:rPr lang="en-US" sz="1800" b="1" dirty="0">
                <a:solidFill>
                  <a:srgbClr val="FF0000"/>
                </a:solidFill>
                <a:latin typeface="Symbol" panose="05050102010706020507" pitchFamily="18" charset="2"/>
                <a:cs typeface="Arial" pitchFamily="34" charset="0"/>
                <a:sym typeface="Wingdings" pitchFamily="2" charset="2"/>
              </a:rPr>
              <a:t>g</a:t>
            </a:r>
            <a:r>
              <a:rPr lang="en-US" sz="1800" b="1" dirty="0">
                <a:solidFill>
                  <a:srgbClr val="FF0000"/>
                </a:solidFill>
                <a:cs typeface="Arial" pitchFamily="34" charset="0"/>
                <a:sym typeface="Wingdings" pitchFamily="2" charset="2"/>
              </a:rPr>
              <a:t>  (</a:t>
            </a:r>
            <a:r>
              <a:rPr lang="en-US" sz="1800" b="1" dirty="0">
                <a:solidFill>
                  <a:srgbClr val="FF0000"/>
                </a:solidFill>
                <a:cs typeface="Arial" pitchFamily="34" charset="0"/>
              </a:rPr>
              <a:t>DVCS)</a:t>
            </a:r>
          </a:p>
        </p:txBody>
      </p:sp>
      <p:sp>
        <p:nvSpPr>
          <p:cNvPr id="101" name="TextBox 1161"/>
          <p:cNvSpPr txBox="1">
            <a:spLocks noChangeArrowheads="1"/>
          </p:cNvSpPr>
          <p:nvPr/>
        </p:nvSpPr>
        <p:spPr bwMode="auto">
          <a:xfrm>
            <a:off x="5650150" y="2441369"/>
            <a:ext cx="3433867" cy="923330"/>
          </a:xfrm>
          <a:prstGeom prst="rect">
            <a:avLst/>
          </a:prstGeom>
          <a:noFill/>
          <a:ln w="9525">
            <a:noFill/>
            <a:miter lim="800000"/>
            <a:headEnd/>
            <a:tailEnd/>
          </a:ln>
        </p:spPr>
        <p:txBody>
          <a:bodyPr wrap="square">
            <a:spAutoFit/>
          </a:bodyPr>
          <a:lstStyle/>
          <a:p>
            <a:r>
              <a:rPr lang="en-US" sz="1800" dirty="0">
                <a:solidFill>
                  <a:srgbClr val="990099"/>
                </a:solidFill>
                <a:cs typeface="Arial" pitchFamily="34" charset="0"/>
              </a:rPr>
              <a:t>Hall A data for Compton form factor (over </a:t>
            </a:r>
            <a:r>
              <a:rPr lang="en-US" sz="1800" i="1" dirty="0">
                <a:solidFill>
                  <a:srgbClr val="990099"/>
                </a:solidFill>
                <a:cs typeface="Arial" pitchFamily="34" charset="0"/>
              </a:rPr>
              <a:t>limited</a:t>
            </a:r>
            <a:r>
              <a:rPr lang="en-US" sz="1800" dirty="0">
                <a:solidFill>
                  <a:srgbClr val="990099"/>
                </a:solidFill>
                <a:cs typeface="Arial" pitchFamily="34" charset="0"/>
              </a:rPr>
              <a:t> Q</a:t>
            </a:r>
            <a:r>
              <a:rPr lang="en-US" sz="1800" baseline="30000" dirty="0">
                <a:solidFill>
                  <a:srgbClr val="990099"/>
                </a:solidFill>
                <a:cs typeface="Arial" pitchFamily="34" charset="0"/>
              </a:rPr>
              <a:t>2</a:t>
            </a:r>
            <a:r>
              <a:rPr lang="en-US" sz="1800" dirty="0">
                <a:solidFill>
                  <a:srgbClr val="990099"/>
                </a:solidFill>
                <a:cs typeface="Arial" pitchFamily="34" charset="0"/>
              </a:rPr>
              <a:t> range) agree with hard-scattering</a:t>
            </a:r>
          </a:p>
        </p:txBody>
      </p:sp>
      <p:sp>
        <p:nvSpPr>
          <p:cNvPr id="102" name="Oval 101"/>
          <p:cNvSpPr/>
          <p:nvPr/>
        </p:nvSpPr>
        <p:spPr bwMode="auto">
          <a:xfrm>
            <a:off x="5185371" y="4457834"/>
            <a:ext cx="647700" cy="558800"/>
          </a:xfrm>
          <a:prstGeom prst="ellipse">
            <a:avLst/>
          </a:prstGeom>
          <a:noFill/>
          <a:ln w="38100" cap="flat" cmpd="sng" algn="ctr">
            <a:solidFill>
              <a:srgbClr val="99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103" name="TextBox 1161"/>
          <p:cNvSpPr txBox="1">
            <a:spLocks noChangeArrowheads="1"/>
          </p:cNvSpPr>
          <p:nvPr/>
        </p:nvSpPr>
        <p:spPr bwMode="auto">
          <a:xfrm>
            <a:off x="70321" y="1421737"/>
            <a:ext cx="5419595" cy="646331"/>
          </a:xfrm>
          <a:prstGeom prst="rect">
            <a:avLst/>
          </a:prstGeom>
          <a:noFill/>
          <a:ln w="9525">
            <a:noFill/>
            <a:miter lim="800000"/>
            <a:headEnd/>
            <a:tailEnd/>
          </a:ln>
        </p:spPr>
        <p:txBody>
          <a:bodyPr wrap="square">
            <a:spAutoFit/>
          </a:bodyPr>
          <a:lstStyle/>
          <a:p>
            <a:r>
              <a:rPr lang="en-US" sz="1800" dirty="0">
                <a:solidFill>
                  <a:srgbClr val="990099"/>
                </a:solidFill>
                <a:cs typeface="Arial" pitchFamily="34" charset="0"/>
              </a:rPr>
              <a:t>Hall B beam-spin asymmetry data show potential for imaging studies from analysis in x, Q</a:t>
            </a:r>
            <a:r>
              <a:rPr lang="en-US" sz="1800" baseline="30000" dirty="0">
                <a:solidFill>
                  <a:srgbClr val="990099"/>
                </a:solidFill>
                <a:cs typeface="Arial" pitchFamily="34" charset="0"/>
              </a:rPr>
              <a:t>2</a:t>
            </a:r>
            <a:r>
              <a:rPr lang="en-US" sz="1800" dirty="0">
                <a:solidFill>
                  <a:srgbClr val="990099"/>
                </a:solidFill>
                <a:cs typeface="Arial" pitchFamily="34" charset="0"/>
              </a:rPr>
              <a:t> and t</a:t>
            </a:r>
          </a:p>
        </p:txBody>
      </p:sp>
      <p:pic>
        <p:nvPicPr>
          <p:cNvPr id="19" name="Picture 4" descr="ZoomedAsym_Tintegrated"/>
          <p:cNvPicPr>
            <a:picLocks noChangeAspect="1" noChangeArrowheads="1"/>
          </p:cNvPicPr>
          <p:nvPr/>
        </p:nvPicPr>
        <p:blipFill>
          <a:blip r:embed="rId5" cstate="print"/>
          <a:srcRect/>
          <a:stretch>
            <a:fillRect/>
          </a:stretch>
        </p:blipFill>
        <p:spPr bwMode="auto">
          <a:xfrm>
            <a:off x="175008" y="2379878"/>
            <a:ext cx="4319626" cy="4173322"/>
          </a:xfrm>
          <a:prstGeom prst="rect">
            <a:avLst/>
          </a:prstGeom>
          <a:noFill/>
          <a:ln w="9525">
            <a:noFill/>
            <a:miter lim="800000"/>
            <a:headEnd/>
            <a:tailEnd/>
          </a:ln>
        </p:spPr>
      </p:pic>
      <p:sp>
        <p:nvSpPr>
          <p:cNvPr id="42" name="TextBox 41"/>
          <p:cNvSpPr txBox="1"/>
          <p:nvPr/>
        </p:nvSpPr>
        <p:spPr>
          <a:xfrm rot="16200000">
            <a:off x="4284403" y="4691969"/>
            <a:ext cx="633507" cy="307777"/>
          </a:xfrm>
          <a:prstGeom prst="rect">
            <a:avLst/>
          </a:prstGeom>
          <a:noFill/>
        </p:spPr>
        <p:txBody>
          <a:bodyPr wrap="none" rtlCol="0">
            <a:spAutoFit/>
          </a:bodyPr>
          <a:lstStyle/>
          <a:p>
            <a:r>
              <a:rPr lang="en-US" sz="1400" dirty="0" err="1">
                <a:latin typeface="Arial Rounded MT Bold" pitchFamily="34" charset="0"/>
                <a:cs typeface="Arial" pitchFamily="34" charset="0"/>
              </a:rPr>
              <a:t>Im</a:t>
            </a:r>
            <a:r>
              <a:rPr lang="en-US" sz="1400" dirty="0">
                <a:latin typeface="Arial Rounded MT Bold" pitchFamily="34" charset="0"/>
                <a:cs typeface="Arial" pitchFamily="34" charset="0"/>
              </a:rPr>
              <a:t> C’</a:t>
            </a:r>
          </a:p>
        </p:txBody>
      </p:sp>
      <p:sp>
        <p:nvSpPr>
          <p:cNvPr id="43" name="Rectangle 42"/>
          <p:cNvSpPr/>
          <p:nvPr/>
        </p:nvSpPr>
        <p:spPr bwMode="auto">
          <a:xfrm>
            <a:off x="4507905" y="3835416"/>
            <a:ext cx="177347" cy="5118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grpSp>
        <p:nvGrpSpPr>
          <p:cNvPr id="5" name="Group 43"/>
          <p:cNvGrpSpPr/>
          <p:nvPr/>
        </p:nvGrpSpPr>
        <p:grpSpPr>
          <a:xfrm>
            <a:off x="244711" y="2936445"/>
            <a:ext cx="5405439" cy="2214563"/>
            <a:chOff x="887275" y="2776469"/>
            <a:chExt cx="5405439" cy="2214563"/>
          </a:xfrm>
        </p:grpSpPr>
        <p:sp>
          <p:nvSpPr>
            <p:cNvPr id="45" name="Rectangle 44"/>
            <p:cNvSpPr/>
            <p:nvPr/>
          </p:nvSpPr>
          <p:spPr bwMode="auto">
            <a:xfrm>
              <a:off x="2122983" y="3931376"/>
              <a:ext cx="2968001" cy="3178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grpSp>
          <p:nvGrpSpPr>
            <p:cNvPr id="6" name="Group 14"/>
            <p:cNvGrpSpPr/>
            <p:nvPr/>
          </p:nvGrpSpPr>
          <p:grpSpPr>
            <a:xfrm>
              <a:off x="887275" y="2776469"/>
              <a:ext cx="5405439" cy="2214563"/>
              <a:chOff x="887275" y="2776469"/>
              <a:chExt cx="5405439" cy="2214563"/>
            </a:xfrm>
          </p:grpSpPr>
          <p:pic>
            <p:nvPicPr>
              <p:cNvPr id="47" name="Picture 9" descr="Q2_3p5_xB_0p35t_binned_VGG"/>
              <p:cNvPicPr>
                <a:picLocks noChangeAspect="1" noChangeArrowheads="1"/>
              </p:cNvPicPr>
              <p:nvPr/>
            </p:nvPicPr>
            <p:blipFill>
              <a:blip r:embed="rId6" cstate="print"/>
              <a:srcRect/>
              <a:stretch>
                <a:fillRect/>
              </a:stretch>
            </p:blipFill>
            <p:spPr bwMode="auto">
              <a:xfrm>
                <a:off x="897992" y="2805044"/>
                <a:ext cx="5394722" cy="1110853"/>
              </a:xfrm>
              <a:prstGeom prst="rect">
                <a:avLst/>
              </a:prstGeom>
              <a:noFill/>
              <a:ln w="28575">
                <a:solidFill>
                  <a:srgbClr val="006600"/>
                </a:solidFill>
                <a:miter lim="800000"/>
                <a:headEnd/>
                <a:tailEnd/>
              </a:ln>
            </p:spPr>
          </p:pic>
          <p:sp>
            <p:nvSpPr>
              <p:cNvPr id="48" name="Rectangle 10"/>
              <p:cNvSpPr>
                <a:spLocks noChangeArrowheads="1"/>
              </p:cNvSpPr>
              <p:nvPr/>
            </p:nvSpPr>
            <p:spPr bwMode="auto">
              <a:xfrm>
                <a:off x="2327108" y="4249272"/>
                <a:ext cx="1275159" cy="741760"/>
              </a:xfrm>
              <a:prstGeom prst="rect">
                <a:avLst/>
              </a:prstGeom>
              <a:noFill/>
              <a:ln w="28575">
                <a:solidFill>
                  <a:srgbClr val="006600"/>
                </a:solidFill>
                <a:miter lim="800000"/>
                <a:headEnd/>
                <a:tailEnd/>
              </a:ln>
            </p:spPr>
            <p:txBody>
              <a:bodyPr wrap="none" anchor="ctr"/>
              <a:lstStyle/>
              <a:p>
                <a:endParaRPr lang="en-US" sz="1800">
                  <a:solidFill>
                    <a:schemeClr val="tx1"/>
                  </a:solidFill>
                  <a:latin typeface="Comic Sans MS" pitchFamily="66" charset="0"/>
                </a:endParaRPr>
              </a:p>
            </p:txBody>
          </p:sp>
          <p:sp>
            <p:nvSpPr>
              <p:cNvPr id="49" name="Line 11"/>
              <p:cNvSpPr>
                <a:spLocks noChangeShapeType="1"/>
              </p:cNvSpPr>
              <p:nvPr/>
            </p:nvSpPr>
            <p:spPr bwMode="auto">
              <a:xfrm flipH="1" flipV="1">
                <a:off x="887275" y="3931375"/>
                <a:ext cx="1439832" cy="317897"/>
              </a:xfrm>
              <a:prstGeom prst="line">
                <a:avLst/>
              </a:prstGeom>
              <a:noFill/>
              <a:ln w="28575">
                <a:solidFill>
                  <a:srgbClr val="006600"/>
                </a:solidFill>
                <a:round/>
                <a:headEnd/>
                <a:tailEnd/>
              </a:ln>
            </p:spPr>
            <p:txBody>
              <a:bodyPr/>
              <a:lstStyle/>
              <a:p>
                <a:endParaRPr lang="it-IT"/>
              </a:p>
            </p:txBody>
          </p:sp>
          <p:sp>
            <p:nvSpPr>
              <p:cNvPr id="50" name="Line 12"/>
              <p:cNvSpPr>
                <a:spLocks noChangeShapeType="1"/>
              </p:cNvSpPr>
              <p:nvPr/>
            </p:nvSpPr>
            <p:spPr bwMode="auto">
              <a:xfrm flipV="1">
                <a:off x="3602267" y="3931376"/>
                <a:ext cx="2690447" cy="317896"/>
              </a:xfrm>
              <a:prstGeom prst="line">
                <a:avLst/>
              </a:prstGeom>
              <a:noFill/>
              <a:ln w="28575">
                <a:solidFill>
                  <a:srgbClr val="006600"/>
                </a:solidFill>
                <a:round/>
                <a:headEnd/>
                <a:tailEnd/>
              </a:ln>
            </p:spPr>
            <p:txBody>
              <a:bodyPr/>
              <a:lstStyle/>
              <a:p>
                <a:endParaRPr lang="it-IT"/>
              </a:p>
            </p:txBody>
          </p:sp>
          <p:sp>
            <p:nvSpPr>
              <p:cNvPr id="51" name="Rectangle 37"/>
              <p:cNvSpPr>
                <a:spLocks noChangeArrowheads="1"/>
              </p:cNvSpPr>
              <p:nvPr/>
            </p:nvSpPr>
            <p:spPr bwMode="auto">
              <a:xfrm>
                <a:off x="1081186" y="2776469"/>
                <a:ext cx="1342034" cy="276999"/>
              </a:xfrm>
              <a:prstGeom prst="rect">
                <a:avLst/>
              </a:prstGeom>
              <a:noFill/>
              <a:ln w="9525">
                <a:noFill/>
                <a:miter lim="800000"/>
                <a:headEnd/>
                <a:tailEnd/>
              </a:ln>
            </p:spPr>
            <p:txBody>
              <a:bodyPr wrap="none">
                <a:spAutoFit/>
              </a:bodyPr>
              <a:lstStyle/>
              <a:p>
                <a:r>
                  <a:rPr lang="fr-FR" sz="1200" dirty="0">
                    <a:solidFill>
                      <a:schemeClr val="tx1"/>
                    </a:solidFill>
                    <a:latin typeface="Arial" pitchFamily="34" charset="0"/>
                    <a:cs typeface="Arial" pitchFamily="34" charset="0"/>
                  </a:rPr>
                  <a:t>&lt;-t&gt; = 0.18 GeV</a:t>
                </a:r>
                <a:r>
                  <a:rPr lang="fr-FR" sz="1200" baseline="30000" dirty="0">
                    <a:solidFill>
                      <a:schemeClr val="tx1"/>
                    </a:solidFill>
                    <a:latin typeface="Arial" pitchFamily="34" charset="0"/>
                    <a:cs typeface="Arial" pitchFamily="34" charset="0"/>
                  </a:rPr>
                  <a:t>2</a:t>
                </a:r>
              </a:p>
            </p:txBody>
          </p:sp>
          <p:sp>
            <p:nvSpPr>
              <p:cNvPr id="52" name="Rectangle 38"/>
              <p:cNvSpPr>
                <a:spLocks noChangeArrowheads="1"/>
              </p:cNvSpPr>
              <p:nvPr/>
            </p:nvSpPr>
            <p:spPr bwMode="auto">
              <a:xfrm>
                <a:off x="2360079" y="2776469"/>
                <a:ext cx="1342034" cy="276999"/>
              </a:xfrm>
              <a:prstGeom prst="rect">
                <a:avLst/>
              </a:prstGeom>
              <a:noFill/>
              <a:ln w="9525">
                <a:noFill/>
                <a:miter lim="800000"/>
                <a:headEnd/>
                <a:tailEnd/>
              </a:ln>
            </p:spPr>
            <p:txBody>
              <a:bodyPr wrap="none">
                <a:spAutoFit/>
              </a:bodyPr>
              <a:lstStyle/>
              <a:p>
                <a:r>
                  <a:rPr lang="fr-FR" sz="1200" dirty="0">
                    <a:solidFill>
                      <a:schemeClr val="tx1"/>
                    </a:solidFill>
                    <a:latin typeface="Arial" pitchFamily="34" charset="0"/>
                    <a:cs typeface="Arial" pitchFamily="34" charset="0"/>
                  </a:rPr>
                  <a:t>&lt;-t&gt; = 0.30 GeV</a:t>
                </a:r>
                <a:r>
                  <a:rPr lang="fr-FR" sz="1200" baseline="30000" dirty="0">
                    <a:solidFill>
                      <a:schemeClr val="tx1"/>
                    </a:solidFill>
                    <a:latin typeface="Arial" pitchFamily="34" charset="0"/>
                    <a:cs typeface="Arial" pitchFamily="34" charset="0"/>
                  </a:rPr>
                  <a:t>2</a:t>
                </a:r>
              </a:p>
            </p:txBody>
          </p:sp>
          <p:sp>
            <p:nvSpPr>
              <p:cNvPr id="53" name="Rectangle 39"/>
              <p:cNvSpPr>
                <a:spLocks noChangeArrowheads="1"/>
              </p:cNvSpPr>
              <p:nvPr/>
            </p:nvSpPr>
            <p:spPr bwMode="auto">
              <a:xfrm>
                <a:off x="3643573" y="2776469"/>
                <a:ext cx="1342034" cy="276999"/>
              </a:xfrm>
              <a:prstGeom prst="rect">
                <a:avLst/>
              </a:prstGeom>
              <a:noFill/>
              <a:ln w="9525">
                <a:noFill/>
                <a:miter lim="800000"/>
                <a:headEnd/>
                <a:tailEnd/>
              </a:ln>
            </p:spPr>
            <p:txBody>
              <a:bodyPr wrap="none">
                <a:spAutoFit/>
              </a:bodyPr>
              <a:lstStyle/>
              <a:p>
                <a:r>
                  <a:rPr lang="fr-FR" sz="1200" dirty="0">
                    <a:solidFill>
                      <a:schemeClr val="tx1"/>
                    </a:solidFill>
                    <a:latin typeface="Arial" pitchFamily="34" charset="0"/>
                    <a:cs typeface="Arial" pitchFamily="34" charset="0"/>
                  </a:rPr>
                  <a:t>&lt;-t&gt; = 0.49 GeV</a:t>
                </a:r>
                <a:r>
                  <a:rPr lang="fr-FR" sz="1200" baseline="30000" dirty="0">
                    <a:solidFill>
                      <a:schemeClr val="tx1"/>
                    </a:solidFill>
                    <a:latin typeface="Arial" pitchFamily="34" charset="0"/>
                    <a:cs typeface="Arial" pitchFamily="34" charset="0"/>
                  </a:rPr>
                  <a:t>2</a:t>
                </a:r>
              </a:p>
            </p:txBody>
          </p:sp>
          <p:sp>
            <p:nvSpPr>
              <p:cNvPr id="54" name="Rectangle 40"/>
              <p:cNvSpPr>
                <a:spLocks noChangeArrowheads="1"/>
              </p:cNvSpPr>
              <p:nvPr/>
            </p:nvSpPr>
            <p:spPr bwMode="auto">
              <a:xfrm>
                <a:off x="4927067" y="2776469"/>
                <a:ext cx="1342034" cy="276999"/>
              </a:xfrm>
              <a:prstGeom prst="rect">
                <a:avLst/>
              </a:prstGeom>
              <a:noFill/>
              <a:ln w="9525">
                <a:noFill/>
                <a:miter lim="800000"/>
                <a:headEnd/>
                <a:tailEnd/>
              </a:ln>
            </p:spPr>
            <p:txBody>
              <a:bodyPr wrap="none">
                <a:spAutoFit/>
              </a:bodyPr>
              <a:lstStyle/>
              <a:p>
                <a:r>
                  <a:rPr lang="fr-FR" sz="1200" dirty="0">
                    <a:solidFill>
                      <a:schemeClr val="tx1"/>
                    </a:solidFill>
                    <a:latin typeface="Arial" pitchFamily="34" charset="0"/>
                    <a:cs typeface="Arial" pitchFamily="34" charset="0"/>
                  </a:rPr>
                  <a:t>&lt;-t&gt; = 0.76 GeV</a:t>
                </a:r>
                <a:r>
                  <a:rPr lang="fr-FR" sz="1200" baseline="30000" dirty="0">
                    <a:solidFill>
                      <a:schemeClr val="tx1"/>
                    </a:solidFill>
                    <a:latin typeface="Arial" pitchFamily="34" charset="0"/>
                    <a:cs typeface="Arial" pitchFamily="34" charset="0"/>
                  </a:rPr>
                  <a:t>2</a:t>
                </a:r>
              </a:p>
            </p:txBody>
          </p:sp>
        </p:grpSp>
      </p:grpSp>
      <p:sp>
        <p:nvSpPr>
          <p:cNvPr id="55" name="TextBox 15"/>
          <p:cNvSpPr txBox="1">
            <a:spLocks noChangeArrowheads="1"/>
          </p:cNvSpPr>
          <p:nvPr/>
        </p:nvSpPr>
        <p:spPr bwMode="auto">
          <a:xfrm>
            <a:off x="1056008" y="2157836"/>
            <a:ext cx="3244149" cy="280928"/>
          </a:xfrm>
          <a:prstGeom prst="rect">
            <a:avLst/>
          </a:prstGeom>
          <a:noFill/>
          <a:ln w="9525">
            <a:noFill/>
            <a:miter lim="800000"/>
            <a:headEnd/>
            <a:tailEnd/>
          </a:ln>
        </p:spPr>
        <p:txBody>
          <a:bodyPr wrap="square">
            <a:spAutoFit/>
          </a:bodyPr>
          <a:lstStyle/>
          <a:p>
            <a:r>
              <a:rPr lang="en-US" sz="1200" b="1" dirty="0">
                <a:latin typeface="Arial" pitchFamily="34" charset="0"/>
                <a:cs typeface="Arial" pitchFamily="34" charset="0"/>
              </a:rPr>
              <a:t>F-X. </a:t>
            </a:r>
            <a:r>
              <a:rPr lang="en-US" sz="1200" b="1" dirty="0" err="1">
                <a:latin typeface="Arial" pitchFamily="34" charset="0"/>
                <a:cs typeface="Arial" pitchFamily="34" charset="0"/>
              </a:rPr>
              <a:t>Girod</a:t>
            </a:r>
            <a:r>
              <a:rPr lang="en-US" sz="1200" b="1" dirty="0">
                <a:latin typeface="Arial" pitchFamily="34" charset="0"/>
                <a:cs typeface="Arial" pitchFamily="34" charset="0"/>
              </a:rPr>
              <a:t> </a:t>
            </a:r>
            <a:r>
              <a:rPr lang="en-US" sz="1200" b="1" i="1" dirty="0">
                <a:latin typeface="Arial" pitchFamily="34" charset="0"/>
                <a:cs typeface="Arial" pitchFamily="34" charset="0"/>
              </a:rPr>
              <a:t>et al</a:t>
            </a:r>
            <a:r>
              <a:rPr lang="en-US" sz="1200" b="1" dirty="0">
                <a:latin typeface="Arial" pitchFamily="34" charset="0"/>
                <a:cs typeface="Arial" pitchFamily="34" charset="0"/>
              </a:rPr>
              <a:t>., PRL 100, 162002 (2008)</a:t>
            </a:r>
          </a:p>
        </p:txBody>
      </p:sp>
      <p:sp>
        <p:nvSpPr>
          <p:cNvPr id="56" name="TextBox 15"/>
          <p:cNvSpPr txBox="1">
            <a:spLocks noChangeArrowheads="1"/>
          </p:cNvSpPr>
          <p:nvPr/>
        </p:nvSpPr>
        <p:spPr bwMode="auto">
          <a:xfrm>
            <a:off x="5519010" y="3475431"/>
            <a:ext cx="3701190" cy="276999"/>
          </a:xfrm>
          <a:prstGeom prst="rect">
            <a:avLst/>
          </a:prstGeom>
          <a:noFill/>
          <a:ln w="9525">
            <a:noFill/>
            <a:miter lim="800000"/>
            <a:headEnd/>
            <a:tailEnd/>
          </a:ln>
        </p:spPr>
        <p:txBody>
          <a:bodyPr wrap="square">
            <a:spAutoFit/>
          </a:bodyPr>
          <a:lstStyle/>
          <a:p>
            <a:r>
              <a:rPr lang="en-US" sz="1200" b="1" dirty="0">
                <a:latin typeface="Arial" pitchFamily="34" charset="0"/>
                <a:cs typeface="Arial" pitchFamily="34" charset="0"/>
              </a:rPr>
              <a:t>C. Munoz Camacho </a:t>
            </a:r>
            <a:r>
              <a:rPr lang="en-US" sz="1200" b="1" i="1" dirty="0">
                <a:latin typeface="Arial" pitchFamily="34" charset="0"/>
                <a:cs typeface="Arial" pitchFamily="34" charset="0"/>
              </a:rPr>
              <a:t>et al</a:t>
            </a:r>
            <a:r>
              <a:rPr lang="en-US" sz="1200" b="1" dirty="0">
                <a:latin typeface="Arial" pitchFamily="34" charset="0"/>
                <a:cs typeface="Arial" pitchFamily="34" charset="0"/>
              </a:rPr>
              <a:t>., PRL 97, 262002 (2006)</a:t>
            </a:r>
          </a:p>
        </p:txBody>
      </p:sp>
    </p:spTree>
    <p:extLst>
      <p:ext uri="{BB962C8B-B14F-4D97-AF65-F5344CB8AC3E}">
        <p14:creationId xmlns:p14="http://schemas.microsoft.com/office/powerpoint/2010/main" val="335716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43" grpId="0" animBg="1"/>
      <p:bldP spid="5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75488"/>
            <a:ext cx="9144000" cy="563563"/>
          </a:xfrm>
        </p:spPr>
        <p:txBody>
          <a:bodyPr/>
          <a:lstStyle/>
          <a:p>
            <a:r>
              <a:rPr lang="en-US" altLang="en-US" sz="2400" b="1" dirty="0">
                <a:solidFill>
                  <a:srgbClr val="FF0000"/>
                </a:solidFill>
                <a:latin typeface="Comic Sans MS" panose="030F0702030302020204" pitchFamily="66" charset="0"/>
              </a:rPr>
              <a:t>Features of </a:t>
            </a:r>
            <a:r>
              <a:rPr lang="en-US" altLang="en-US" sz="2400" b="1" dirty="0" err="1">
                <a:solidFill>
                  <a:srgbClr val="FF0000"/>
                </a:solidFill>
                <a:latin typeface="Comic Sans MS" panose="030F0702030302020204" pitchFamily="66" charset="0"/>
              </a:rPr>
              <a:t>partonic</a:t>
            </a:r>
            <a:r>
              <a:rPr lang="en-US" altLang="en-US" sz="2400" b="1" dirty="0">
                <a:solidFill>
                  <a:srgbClr val="FF0000"/>
                </a:solidFill>
                <a:latin typeface="Comic Sans MS" panose="030F0702030302020204" pitchFamily="66" charset="0"/>
              </a:rPr>
              <a:t> 3D non-perturbative distributions  </a:t>
            </a:r>
          </a:p>
        </p:txBody>
      </p:sp>
      <p:sp>
        <p:nvSpPr>
          <p:cNvPr id="17410" name="Content Placeholder 2"/>
          <p:cNvSpPr>
            <a:spLocks noGrp="1"/>
          </p:cNvSpPr>
          <p:nvPr>
            <p:ph idx="1"/>
          </p:nvPr>
        </p:nvSpPr>
        <p:spPr>
          <a:xfrm>
            <a:off x="4614728" y="2338622"/>
            <a:ext cx="4366897" cy="3945576"/>
          </a:xfrm>
          <a:ln>
            <a:solidFill>
              <a:schemeClr val="tx1"/>
            </a:solidFill>
          </a:ln>
        </p:spPr>
        <p:txBody>
          <a:bodyPr>
            <a:normAutofit/>
          </a:bodyPr>
          <a:lstStyle/>
          <a:p>
            <a:r>
              <a:rPr lang="en-US" altLang="en-US" sz="1600" dirty="0">
                <a:latin typeface="Comic Sans MS" panose="030F0702030302020204" pitchFamily="66" charset="0"/>
              </a:rPr>
              <a:t>transverse position and momentum of </a:t>
            </a:r>
            <a:r>
              <a:rPr lang="en-US" altLang="en-US" sz="1600" dirty="0" err="1">
                <a:latin typeface="Comic Sans MS" panose="030F0702030302020204" pitchFamily="66" charset="0"/>
              </a:rPr>
              <a:t>partons</a:t>
            </a:r>
            <a:r>
              <a:rPr lang="en-US" altLang="en-US" sz="1600" dirty="0">
                <a:latin typeface="Comic Sans MS" panose="030F0702030302020204" pitchFamily="66" charset="0"/>
              </a:rPr>
              <a:t> are correlated with the spin orientations of the parent hadron and the spin of the </a:t>
            </a:r>
            <a:r>
              <a:rPr lang="en-US" altLang="en-US" sz="1600" dirty="0" err="1">
                <a:latin typeface="Comic Sans MS" panose="030F0702030302020204" pitchFamily="66" charset="0"/>
              </a:rPr>
              <a:t>parton</a:t>
            </a:r>
            <a:r>
              <a:rPr lang="en-US" altLang="en-US" sz="1600" dirty="0">
                <a:latin typeface="Comic Sans MS" panose="030F0702030302020204" pitchFamily="66" charset="0"/>
              </a:rPr>
              <a:t> itself</a:t>
            </a:r>
          </a:p>
          <a:p>
            <a:r>
              <a:rPr lang="en-US" altLang="en-US" sz="1600" dirty="0">
                <a:latin typeface="Comic Sans MS" panose="030F0702030302020204" pitchFamily="66" charset="0"/>
              </a:rPr>
              <a:t>transverse position and momentum of </a:t>
            </a:r>
            <a:r>
              <a:rPr lang="en-US" altLang="en-US" sz="1600" dirty="0" err="1">
                <a:latin typeface="Comic Sans MS" panose="030F0702030302020204" pitchFamily="66" charset="0"/>
              </a:rPr>
              <a:t>partons</a:t>
            </a:r>
            <a:r>
              <a:rPr lang="en-US" altLang="en-US" sz="1600" dirty="0">
                <a:latin typeface="Comic Sans MS" panose="030F0702030302020204" pitchFamily="66" charset="0"/>
              </a:rPr>
              <a:t> depend on their flavor</a:t>
            </a:r>
          </a:p>
          <a:p>
            <a:r>
              <a:rPr lang="en-US" altLang="en-US" sz="1600" dirty="0">
                <a:latin typeface="Comic Sans MS" panose="030F0702030302020204" pitchFamily="66" charset="0"/>
              </a:rPr>
              <a:t>transverse position and momentum of </a:t>
            </a:r>
            <a:r>
              <a:rPr lang="en-US" altLang="en-US" sz="1600" dirty="0" err="1">
                <a:latin typeface="Comic Sans MS" panose="030F0702030302020204" pitchFamily="66" charset="0"/>
              </a:rPr>
              <a:t>partons</a:t>
            </a:r>
            <a:r>
              <a:rPr lang="en-US" altLang="en-US" sz="1600" dirty="0">
                <a:latin typeface="Comic Sans MS" panose="030F0702030302020204" pitchFamily="66" charset="0"/>
              </a:rPr>
              <a:t> are correlated with their longitudinal momentum</a:t>
            </a:r>
          </a:p>
        </p:txBody>
      </p:sp>
      <p:sp>
        <p:nvSpPr>
          <p:cNvPr id="17412" name="Slide Number Placeholder 4"/>
          <p:cNvSpPr>
            <a:spLocks noGrp="1"/>
          </p:cNvSpPr>
          <p:nvPr>
            <p:ph type="sldNum" sz="quarter" idx="4294967295"/>
          </p:nvPr>
        </p:nvSpPr>
        <p:spPr>
          <a:xfrm>
            <a:off x="8458200" y="6464300"/>
            <a:ext cx="685800" cy="3206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4741C97-0642-4C5F-9DC9-ED8DFB8F0EC8}" type="slidenum">
              <a:rPr lang="en-US" altLang="en-US" sz="1400"/>
              <a:pPr eaLnBrk="1" hangingPunct="1"/>
              <a:t>44</a:t>
            </a:fld>
            <a:endParaRPr lang="en-US" altLang="en-US" sz="1400"/>
          </a:p>
        </p:txBody>
      </p:sp>
      <p:sp>
        <p:nvSpPr>
          <p:cNvPr id="17413" name="Rectangle 4"/>
          <p:cNvSpPr>
            <a:spLocks noChangeArrowheads="1"/>
          </p:cNvSpPr>
          <p:nvPr/>
        </p:nvSpPr>
        <p:spPr bwMode="auto">
          <a:xfrm>
            <a:off x="4019366" y="884148"/>
            <a:ext cx="512463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dirty="0">
                <a:latin typeface="Comic Sans MS" panose="030F0702030302020204" pitchFamily="66" charset="0"/>
              </a:rPr>
              <a:t>Understanding of the 3D structure of nucleon requires studies of spin and flavor dependence of quark transverse momentum and space  distributions</a:t>
            </a:r>
          </a:p>
        </p:txBody>
      </p:sp>
      <p:pic>
        <p:nvPicPr>
          <p:cNvPr id="17414" name="Picture 5" descr="proton_quark_version_new.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3" y="722313"/>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5" descr="Screen Shot 2014-09-08 at 6.01.5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8978" y="913686"/>
            <a:ext cx="15509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16"/>
          <p:cNvSpPr>
            <a:spLocks noChangeArrowheads="1"/>
          </p:cNvSpPr>
          <p:nvPr/>
        </p:nvSpPr>
        <p:spPr bwMode="auto">
          <a:xfrm>
            <a:off x="1648407" y="1432324"/>
            <a:ext cx="22313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dirty="0">
                <a:latin typeface="Comic Sans MS" panose="030F0702030302020204" pitchFamily="66" charset="0"/>
              </a:rPr>
              <a:t>Ex. TMD PDF for a given combination of </a:t>
            </a:r>
            <a:r>
              <a:rPr lang="en-US" altLang="en-US" sz="1400" dirty="0" err="1">
                <a:latin typeface="Comic Sans MS" panose="030F0702030302020204" pitchFamily="66" charset="0"/>
              </a:rPr>
              <a:t>parton</a:t>
            </a:r>
            <a:r>
              <a:rPr lang="en-US" altLang="en-US" sz="1400" dirty="0">
                <a:latin typeface="Comic Sans MS" panose="030F0702030302020204" pitchFamily="66" charset="0"/>
              </a:rPr>
              <a:t> and nucleon spins</a:t>
            </a:r>
          </a:p>
        </p:txBody>
      </p:sp>
      <p:sp>
        <p:nvSpPr>
          <p:cNvPr id="10" name="Rectangle 9"/>
          <p:cNvSpPr/>
          <p:nvPr/>
        </p:nvSpPr>
        <p:spPr>
          <a:xfrm>
            <a:off x="4614728" y="4665292"/>
            <a:ext cx="4386132" cy="1618905"/>
          </a:xfrm>
          <a:prstGeom prst="rect">
            <a:avLst/>
          </a:prstGeom>
        </p:spPr>
        <p:txBody>
          <a:bodyPr wrap="square">
            <a:spAutoFit/>
          </a:bodyPr>
          <a:lstStyle/>
          <a:p>
            <a:pPr marL="342900" indent="-342900" eaLnBrk="0" hangingPunct="0">
              <a:spcBef>
                <a:spcPct val="20000"/>
              </a:spcBef>
              <a:buFontTx/>
              <a:buChar char="•"/>
              <a:defRPr/>
            </a:pPr>
            <a:r>
              <a:rPr lang="en-US" sz="1600" kern="0" dirty="0">
                <a:solidFill>
                  <a:srgbClr val="000000"/>
                </a:solidFill>
                <a:ea typeface="ＭＳ Ｐゴシック" pitchFamily="-106" charset="-128"/>
                <a:cs typeface="ＭＳ Ｐゴシック" pitchFamily="-106" charset="-128"/>
              </a:rPr>
              <a:t>spin and momentum of struck quarks are correlated with remnant</a:t>
            </a:r>
          </a:p>
          <a:p>
            <a:pPr marL="342900" indent="-342900" eaLnBrk="0" hangingPunct="0">
              <a:spcBef>
                <a:spcPct val="20000"/>
              </a:spcBef>
              <a:buFontTx/>
              <a:buChar char="•"/>
              <a:defRPr/>
            </a:pPr>
            <a:r>
              <a:rPr lang="en-US" sz="1600" kern="0" dirty="0">
                <a:solidFill>
                  <a:srgbClr val="000000"/>
                </a:solidFill>
                <a:ea typeface="ＭＳ Ｐゴシック" pitchFamily="-106" charset="-128"/>
                <a:cs typeface="ＭＳ Ｐゴシック" pitchFamily="-106" charset="-128"/>
              </a:rPr>
              <a:t>quark-gluon interaction play a crucial role in kinematical distributions of final state hadrons, both in semi-inclusive and exclusive processes </a:t>
            </a:r>
          </a:p>
        </p:txBody>
      </p:sp>
      <p:grpSp>
        <p:nvGrpSpPr>
          <p:cNvPr id="13" name="Group 7"/>
          <p:cNvGrpSpPr>
            <a:grpSpLocks/>
          </p:cNvGrpSpPr>
          <p:nvPr/>
        </p:nvGrpSpPr>
        <p:grpSpPr bwMode="auto">
          <a:xfrm>
            <a:off x="135379" y="2250006"/>
            <a:ext cx="4318360" cy="4156152"/>
            <a:chOff x="3068347" y="714375"/>
            <a:chExt cx="5191024" cy="5614061"/>
          </a:xfrm>
        </p:grpSpPr>
        <p:sp>
          <p:nvSpPr>
            <p:cNvPr id="14" name="Rectangle 2"/>
            <p:cNvSpPr>
              <a:spLocks noChangeArrowheads="1"/>
            </p:cNvSpPr>
            <p:nvPr/>
          </p:nvSpPr>
          <p:spPr bwMode="auto">
            <a:xfrm>
              <a:off x="3443288" y="1200150"/>
              <a:ext cx="4733925" cy="478472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5" name="Text Box 3"/>
            <p:cNvSpPr txBox="1">
              <a:spLocks noChangeArrowheads="1"/>
            </p:cNvSpPr>
            <p:nvPr/>
          </p:nvSpPr>
          <p:spPr bwMode="auto">
            <a:xfrm>
              <a:off x="5646698" y="5980426"/>
              <a:ext cx="1308531"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err="1">
                  <a:solidFill>
                    <a:srgbClr val="993366"/>
                  </a:solidFill>
                  <a:latin typeface="Arial" charset="0"/>
                </a:rPr>
                <a:t>transversity</a:t>
              </a:r>
              <a:endParaRPr lang="en-GB" sz="1400" b="1" dirty="0">
                <a:solidFill>
                  <a:srgbClr val="993366"/>
                </a:solidFill>
                <a:latin typeface="Arial" charset="0"/>
              </a:endParaRPr>
            </a:p>
          </p:txBody>
        </p:sp>
        <p:sp>
          <p:nvSpPr>
            <p:cNvPr id="16" name="Text Box 4"/>
            <p:cNvSpPr txBox="1">
              <a:spLocks noChangeArrowheads="1"/>
            </p:cNvSpPr>
            <p:nvPr/>
          </p:nvSpPr>
          <p:spPr bwMode="auto">
            <a:xfrm>
              <a:off x="6972874" y="5980427"/>
              <a:ext cx="1286497"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err="1">
                  <a:solidFill>
                    <a:srgbClr val="993366"/>
                  </a:solidFill>
                  <a:latin typeface="Arial" charset="0"/>
                </a:rPr>
                <a:t>pretzelosity</a:t>
              </a:r>
              <a:endParaRPr lang="en-GB" sz="1400" b="1" dirty="0">
                <a:solidFill>
                  <a:srgbClr val="993366"/>
                </a:solidFill>
                <a:latin typeface="Arial" charset="0"/>
              </a:endParaRPr>
            </a:p>
          </p:txBody>
        </p:sp>
        <p:sp>
          <p:nvSpPr>
            <p:cNvPr id="17" name="Rectangle 5"/>
            <p:cNvSpPr>
              <a:spLocks noChangeArrowheads="1"/>
            </p:cNvSpPr>
            <p:nvPr/>
          </p:nvSpPr>
          <p:spPr bwMode="auto">
            <a:xfrm rot="5400000">
              <a:off x="5327650" y="-1171574"/>
              <a:ext cx="701675" cy="49847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6"/>
            <p:cNvSpPr>
              <a:spLocks noChangeArrowheads="1"/>
            </p:cNvSpPr>
            <p:nvPr/>
          </p:nvSpPr>
          <p:spPr bwMode="auto">
            <a:xfrm>
              <a:off x="3157538" y="952500"/>
              <a:ext cx="723900" cy="50307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Line 7"/>
            <p:cNvSpPr>
              <a:spLocks noChangeShapeType="1"/>
            </p:cNvSpPr>
            <p:nvPr/>
          </p:nvSpPr>
          <p:spPr bwMode="auto">
            <a:xfrm flipV="1">
              <a:off x="3163888" y="1662142"/>
              <a:ext cx="5010149"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8"/>
            <p:cNvSpPr>
              <a:spLocks noChangeShapeType="1"/>
            </p:cNvSpPr>
            <p:nvPr/>
          </p:nvSpPr>
          <p:spPr bwMode="auto">
            <a:xfrm>
              <a:off x="3163888" y="3108325"/>
              <a:ext cx="5014912"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9"/>
            <p:cNvSpPr>
              <a:spLocks noChangeShapeType="1"/>
            </p:cNvSpPr>
            <p:nvPr/>
          </p:nvSpPr>
          <p:spPr bwMode="auto">
            <a:xfrm>
              <a:off x="3167063" y="5983288"/>
              <a:ext cx="50053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0"/>
            <p:cNvSpPr>
              <a:spLocks noChangeShapeType="1"/>
            </p:cNvSpPr>
            <p:nvPr/>
          </p:nvSpPr>
          <p:spPr bwMode="auto">
            <a:xfrm>
              <a:off x="3168650" y="963613"/>
              <a:ext cx="0" cy="50212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11"/>
            <p:cNvSpPr>
              <a:spLocks noChangeShapeType="1"/>
            </p:cNvSpPr>
            <p:nvPr/>
          </p:nvSpPr>
          <p:spPr bwMode="auto">
            <a:xfrm>
              <a:off x="3890963" y="949325"/>
              <a:ext cx="0" cy="5029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2"/>
            <p:cNvSpPr>
              <a:spLocks noChangeShapeType="1"/>
            </p:cNvSpPr>
            <p:nvPr/>
          </p:nvSpPr>
          <p:spPr bwMode="auto">
            <a:xfrm>
              <a:off x="5330825" y="974725"/>
              <a:ext cx="6350" cy="5003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3"/>
            <p:cNvSpPr>
              <a:spLocks noChangeShapeType="1"/>
            </p:cNvSpPr>
            <p:nvPr/>
          </p:nvSpPr>
          <p:spPr bwMode="auto">
            <a:xfrm>
              <a:off x="6746875" y="973138"/>
              <a:ext cx="25400" cy="4999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4"/>
            <p:cNvSpPr>
              <a:spLocks noChangeShapeType="1"/>
            </p:cNvSpPr>
            <p:nvPr/>
          </p:nvSpPr>
          <p:spPr bwMode="auto">
            <a:xfrm flipH="1">
              <a:off x="8170863" y="946150"/>
              <a:ext cx="11112" cy="5041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5"/>
            <p:cNvSpPr>
              <a:spLocks noChangeShapeType="1"/>
            </p:cNvSpPr>
            <p:nvPr/>
          </p:nvSpPr>
          <p:spPr bwMode="auto">
            <a:xfrm>
              <a:off x="3157538" y="957263"/>
              <a:ext cx="5022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8" name="Group 16"/>
            <p:cNvGrpSpPr>
              <a:grpSpLocks/>
            </p:cNvGrpSpPr>
            <p:nvPr/>
          </p:nvGrpSpPr>
          <p:grpSpPr bwMode="auto">
            <a:xfrm>
              <a:off x="3449638" y="2139950"/>
              <a:ext cx="441325" cy="3384550"/>
              <a:chOff x="2077" y="1492"/>
              <a:chExt cx="278" cy="2132"/>
            </a:xfrm>
          </p:grpSpPr>
          <p:sp>
            <p:nvSpPr>
              <p:cNvPr id="65" name="Text Box 17"/>
              <p:cNvSpPr txBox="1">
                <a:spLocks noChangeArrowheads="1"/>
              </p:cNvSpPr>
              <p:nvPr/>
            </p:nvSpPr>
            <p:spPr bwMode="auto">
              <a:xfrm>
                <a:off x="2077" y="1492"/>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dirty="0">
                    <a:latin typeface="Arial" charset="0"/>
                  </a:rPr>
                  <a:t>U</a:t>
                </a:r>
              </a:p>
            </p:txBody>
          </p:sp>
          <p:sp>
            <p:nvSpPr>
              <p:cNvPr id="66" name="Text Box 18"/>
              <p:cNvSpPr txBox="1">
                <a:spLocks noChangeArrowheads="1"/>
              </p:cNvSpPr>
              <p:nvPr/>
            </p:nvSpPr>
            <p:spPr bwMode="auto">
              <a:xfrm>
                <a:off x="2090" y="2401"/>
                <a:ext cx="2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dirty="0">
                    <a:latin typeface="Arial" charset="0"/>
                  </a:rPr>
                  <a:t>L</a:t>
                </a:r>
              </a:p>
            </p:txBody>
          </p:sp>
          <p:sp>
            <p:nvSpPr>
              <p:cNvPr id="67" name="Text Box 19"/>
              <p:cNvSpPr txBox="1">
                <a:spLocks noChangeArrowheads="1"/>
              </p:cNvSpPr>
              <p:nvPr/>
            </p:nvSpPr>
            <p:spPr bwMode="auto">
              <a:xfrm>
                <a:off x="2090" y="3297"/>
                <a:ext cx="2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dirty="0">
                    <a:latin typeface="Arial" charset="0"/>
                  </a:rPr>
                  <a:t>T</a:t>
                </a:r>
              </a:p>
            </p:txBody>
          </p:sp>
        </p:grpSp>
        <p:grpSp>
          <p:nvGrpSpPr>
            <p:cNvPr id="29" name="Group 20"/>
            <p:cNvGrpSpPr>
              <a:grpSpLocks/>
            </p:cNvGrpSpPr>
            <p:nvPr/>
          </p:nvGrpSpPr>
          <p:grpSpPr bwMode="auto">
            <a:xfrm>
              <a:off x="4384675" y="1174750"/>
              <a:ext cx="3300413" cy="519113"/>
              <a:chOff x="2650" y="908"/>
              <a:chExt cx="2079" cy="327"/>
            </a:xfrm>
          </p:grpSpPr>
          <p:sp>
            <p:nvSpPr>
              <p:cNvPr id="62" name="Text Box 21"/>
              <p:cNvSpPr txBox="1">
                <a:spLocks noChangeArrowheads="1"/>
              </p:cNvSpPr>
              <p:nvPr/>
            </p:nvSpPr>
            <p:spPr bwMode="auto">
              <a:xfrm>
                <a:off x="2650" y="908"/>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dirty="0">
                    <a:latin typeface="Arial" charset="0"/>
                  </a:rPr>
                  <a:t>U</a:t>
                </a:r>
              </a:p>
            </p:txBody>
          </p:sp>
          <p:sp>
            <p:nvSpPr>
              <p:cNvPr id="63" name="Text Box 22"/>
              <p:cNvSpPr txBox="1">
                <a:spLocks noChangeArrowheads="1"/>
              </p:cNvSpPr>
              <p:nvPr/>
            </p:nvSpPr>
            <p:spPr bwMode="auto">
              <a:xfrm>
                <a:off x="3556" y="908"/>
                <a:ext cx="2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dirty="0">
                    <a:latin typeface="Arial" charset="0"/>
                  </a:rPr>
                  <a:t>L</a:t>
                </a:r>
              </a:p>
            </p:txBody>
          </p:sp>
          <p:sp>
            <p:nvSpPr>
              <p:cNvPr id="64" name="Text Box 23"/>
              <p:cNvSpPr txBox="1">
                <a:spLocks noChangeArrowheads="1"/>
              </p:cNvSpPr>
              <p:nvPr/>
            </p:nvSpPr>
            <p:spPr bwMode="auto">
              <a:xfrm>
                <a:off x="4476" y="908"/>
                <a:ext cx="2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dirty="0">
                    <a:latin typeface="Arial" charset="0"/>
                  </a:rPr>
                  <a:t>T</a:t>
                </a:r>
              </a:p>
            </p:txBody>
          </p:sp>
        </p:grpSp>
        <p:sp>
          <p:nvSpPr>
            <p:cNvPr id="30" name="Text Box 24"/>
            <p:cNvSpPr txBox="1">
              <a:spLocks noChangeArrowheads="1"/>
            </p:cNvSpPr>
            <p:nvPr/>
          </p:nvSpPr>
          <p:spPr bwMode="auto">
            <a:xfrm>
              <a:off x="4348163" y="2130425"/>
              <a:ext cx="4778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f</a:t>
              </a:r>
              <a:r>
                <a:rPr lang="en-GB" sz="3200" b="1" baseline="-25000">
                  <a:solidFill>
                    <a:srgbClr val="FF0000"/>
                  </a:solidFill>
                  <a:latin typeface="Arial" charset="0"/>
                </a:rPr>
                <a:t>1</a:t>
              </a:r>
            </a:p>
          </p:txBody>
        </p:sp>
        <p:sp>
          <p:nvSpPr>
            <p:cNvPr id="31" name="Text Box 25"/>
            <p:cNvSpPr txBox="1">
              <a:spLocks noChangeArrowheads="1"/>
            </p:cNvSpPr>
            <p:nvPr/>
          </p:nvSpPr>
          <p:spPr bwMode="auto">
            <a:xfrm>
              <a:off x="5657850" y="3544888"/>
              <a:ext cx="714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g</a:t>
              </a:r>
              <a:r>
                <a:rPr lang="en-GB" sz="3200" b="1" baseline="-25000">
                  <a:solidFill>
                    <a:srgbClr val="FF0000"/>
                  </a:solidFill>
                  <a:latin typeface="Arial" charset="0"/>
                </a:rPr>
                <a:t>1L</a:t>
              </a:r>
            </a:p>
          </p:txBody>
        </p:sp>
        <p:sp>
          <p:nvSpPr>
            <p:cNvPr id="32" name="Text Box 26"/>
            <p:cNvSpPr txBox="1">
              <a:spLocks noChangeArrowheads="1"/>
            </p:cNvSpPr>
            <p:nvPr/>
          </p:nvSpPr>
          <p:spPr bwMode="auto">
            <a:xfrm>
              <a:off x="5657850" y="5018088"/>
              <a:ext cx="714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g</a:t>
              </a:r>
              <a:r>
                <a:rPr lang="en-GB" sz="3200" b="1" baseline="-25000">
                  <a:solidFill>
                    <a:srgbClr val="FF0000"/>
                  </a:solidFill>
                  <a:latin typeface="Arial" charset="0"/>
                </a:rPr>
                <a:t>1T</a:t>
              </a:r>
            </a:p>
          </p:txBody>
        </p:sp>
        <p:sp>
          <p:nvSpPr>
            <p:cNvPr id="33" name="Text Box 27"/>
            <p:cNvSpPr txBox="1">
              <a:spLocks noChangeArrowheads="1"/>
            </p:cNvSpPr>
            <p:nvPr/>
          </p:nvSpPr>
          <p:spPr bwMode="auto">
            <a:xfrm>
              <a:off x="7138988" y="2120900"/>
              <a:ext cx="568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h</a:t>
              </a:r>
              <a:r>
                <a:rPr lang="en-GB" sz="3200" b="1" baseline="-25000">
                  <a:solidFill>
                    <a:srgbClr val="FF0000"/>
                  </a:solidFill>
                  <a:latin typeface="Arial" charset="0"/>
                </a:rPr>
                <a:t>1</a:t>
              </a:r>
            </a:p>
          </p:txBody>
        </p:sp>
        <p:sp>
          <p:nvSpPr>
            <p:cNvPr id="34" name="Text Box 28"/>
            <p:cNvSpPr txBox="1">
              <a:spLocks noChangeArrowheads="1"/>
            </p:cNvSpPr>
            <p:nvPr/>
          </p:nvSpPr>
          <p:spPr bwMode="auto">
            <a:xfrm flipV="1">
              <a:off x="7496175" y="20335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800" b="1">
                  <a:solidFill>
                    <a:srgbClr val="FF0000"/>
                  </a:solidFill>
                  <a:latin typeface="Arial" charset="0"/>
                </a:rPr>
                <a:t>T</a:t>
              </a:r>
            </a:p>
          </p:txBody>
        </p:sp>
        <p:sp>
          <p:nvSpPr>
            <p:cNvPr id="35" name="Text Box 29"/>
            <p:cNvSpPr txBox="1">
              <a:spLocks noChangeArrowheads="1"/>
            </p:cNvSpPr>
            <p:nvPr/>
          </p:nvSpPr>
          <p:spPr bwMode="auto">
            <a:xfrm>
              <a:off x="7115175" y="3636963"/>
              <a:ext cx="7318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h</a:t>
              </a:r>
              <a:r>
                <a:rPr lang="en-GB" sz="3200" b="1" baseline="-25000">
                  <a:solidFill>
                    <a:srgbClr val="FF0000"/>
                  </a:solidFill>
                  <a:latin typeface="Arial" charset="0"/>
                </a:rPr>
                <a:t>1L</a:t>
              </a:r>
            </a:p>
          </p:txBody>
        </p:sp>
        <p:sp>
          <p:nvSpPr>
            <p:cNvPr id="36" name="Text Box 30"/>
            <p:cNvSpPr txBox="1">
              <a:spLocks noChangeArrowheads="1"/>
            </p:cNvSpPr>
            <p:nvPr/>
          </p:nvSpPr>
          <p:spPr bwMode="auto">
            <a:xfrm flipV="1">
              <a:off x="7445375" y="35194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800" b="1">
                  <a:solidFill>
                    <a:srgbClr val="FF0000"/>
                  </a:solidFill>
                  <a:latin typeface="Arial" charset="0"/>
                </a:rPr>
                <a:t>T</a:t>
              </a:r>
            </a:p>
          </p:txBody>
        </p:sp>
        <p:sp>
          <p:nvSpPr>
            <p:cNvPr id="37" name="Text Box 31"/>
            <p:cNvSpPr txBox="1">
              <a:spLocks noChangeArrowheads="1"/>
            </p:cNvSpPr>
            <p:nvPr/>
          </p:nvSpPr>
          <p:spPr bwMode="auto">
            <a:xfrm>
              <a:off x="4348163" y="4999038"/>
              <a:ext cx="641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f</a:t>
              </a:r>
              <a:r>
                <a:rPr lang="en-GB" sz="3200" b="1" baseline="-25000">
                  <a:solidFill>
                    <a:srgbClr val="FF0000"/>
                  </a:solidFill>
                  <a:latin typeface="Arial" charset="0"/>
                </a:rPr>
                <a:t>1T</a:t>
              </a:r>
            </a:p>
          </p:txBody>
        </p:sp>
        <p:sp>
          <p:nvSpPr>
            <p:cNvPr id="38" name="Text Box 32"/>
            <p:cNvSpPr txBox="1">
              <a:spLocks noChangeArrowheads="1"/>
            </p:cNvSpPr>
            <p:nvPr/>
          </p:nvSpPr>
          <p:spPr bwMode="auto">
            <a:xfrm flipV="1">
              <a:off x="4619625" y="49037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800" b="1">
                  <a:solidFill>
                    <a:srgbClr val="FF0000"/>
                  </a:solidFill>
                  <a:latin typeface="Arial" charset="0"/>
                </a:rPr>
                <a:t>T</a:t>
              </a:r>
            </a:p>
          </p:txBody>
        </p:sp>
        <p:sp>
          <p:nvSpPr>
            <p:cNvPr id="39" name="Text Box 33"/>
            <p:cNvSpPr txBox="1">
              <a:spLocks noChangeArrowheads="1"/>
            </p:cNvSpPr>
            <p:nvPr/>
          </p:nvSpPr>
          <p:spPr bwMode="auto">
            <a:xfrm>
              <a:off x="6834188" y="5026025"/>
              <a:ext cx="568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h</a:t>
              </a:r>
              <a:r>
                <a:rPr lang="en-GB" sz="3200" b="1" baseline="-25000">
                  <a:solidFill>
                    <a:srgbClr val="FF0000"/>
                  </a:solidFill>
                  <a:latin typeface="Arial" charset="0"/>
                </a:rPr>
                <a:t>1</a:t>
              </a:r>
            </a:p>
          </p:txBody>
        </p:sp>
        <p:grpSp>
          <p:nvGrpSpPr>
            <p:cNvPr id="40" name="Group 39"/>
            <p:cNvGrpSpPr>
              <a:grpSpLocks/>
            </p:cNvGrpSpPr>
            <p:nvPr/>
          </p:nvGrpSpPr>
          <p:grpSpPr bwMode="auto">
            <a:xfrm>
              <a:off x="7253288" y="4903788"/>
              <a:ext cx="866775" cy="636587"/>
              <a:chOff x="3641" y="2825"/>
              <a:chExt cx="546" cy="401"/>
            </a:xfrm>
          </p:grpSpPr>
          <p:grpSp>
            <p:nvGrpSpPr>
              <p:cNvPr id="58" name="Group 35"/>
              <p:cNvGrpSpPr>
                <a:grpSpLocks/>
              </p:cNvGrpSpPr>
              <p:nvPr/>
            </p:nvGrpSpPr>
            <p:grpSpPr bwMode="auto">
              <a:xfrm>
                <a:off x="3726" y="2825"/>
                <a:ext cx="461" cy="401"/>
                <a:chOff x="4838" y="3569"/>
                <a:chExt cx="461" cy="401"/>
              </a:xfrm>
            </p:grpSpPr>
            <p:sp>
              <p:nvSpPr>
                <p:cNvPr id="60" name="Text Box 36"/>
                <p:cNvSpPr txBox="1">
                  <a:spLocks noChangeArrowheads="1"/>
                </p:cNvSpPr>
                <p:nvPr/>
              </p:nvSpPr>
              <p:spPr bwMode="auto">
                <a:xfrm>
                  <a:off x="4838" y="3643"/>
                  <a:ext cx="46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h</a:t>
                  </a:r>
                  <a:r>
                    <a:rPr lang="en-GB" sz="3200" b="1" baseline="-25000">
                      <a:solidFill>
                        <a:srgbClr val="FF0000"/>
                      </a:solidFill>
                      <a:latin typeface="Arial" charset="0"/>
                    </a:rPr>
                    <a:t>1T</a:t>
                  </a:r>
                  <a:endParaRPr lang="en-GB" sz="3200" b="1" baseline="-25000">
                    <a:solidFill>
                      <a:srgbClr val="FF0000"/>
                    </a:solidFill>
                    <a:latin typeface="Lucida Calligraphy" charset="0"/>
                  </a:endParaRPr>
                </a:p>
              </p:txBody>
            </p:sp>
            <p:sp>
              <p:nvSpPr>
                <p:cNvPr id="61" name="Text Box 37"/>
                <p:cNvSpPr txBox="1">
                  <a:spLocks noChangeArrowheads="1"/>
                </p:cNvSpPr>
                <p:nvPr/>
              </p:nvSpPr>
              <p:spPr bwMode="auto">
                <a:xfrm flipV="1">
                  <a:off x="5070" y="3569"/>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800" b="1">
                      <a:solidFill>
                        <a:srgbClr val="FF0000"/>
                      </a:solidFill>
                      <a:latin typeface="Arial" charset="0"/>
                    </a:rPr>
                    <a:t>T</a:t>
                  </a:r>
                </a:p>
              </p:txBody>
            </p:sp>
          </p:grpSp>
          <p:sp>
            <p:nvSpPr>
              <p:cNvPr id="59" name="Text Box 38"/>
              <p:cNvSpPr txBox="1">
                <a:spLocks noChangeArrowheads="1"/>
              </p:cNvSpPr>
              <p:nvPr/>
            </p:nvSpPr>
            <p:spPr bwMode="auto">
              <a:xfrm>
                <a:off x="3641" y="2864"/>
                <a:ext cx="1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Arial" charset="0"/>
                  </a:rPr>
                  <a:t>,</a:t>
                </a:r>
              </a:p>
            </p:txBody>
          </p:sp>
        </p:grpSp>
        <p:sp>
          <p:nvSpPr>
            <p:cNvPr id="41" name="Line 41"/>
            <p:cNvSpPr>
              <a:spLocks noChangeShapeType="1"/>
            </p:cNvSpPr>
            <p:nvPr/>
          </p:nvSpPr>
          <p:spPr bwMode="auto">
            <a:xfrm>
              <a:off x="3152775" y="4556125"/>
              <a:ext cx="5014913"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Text Box 42"/>
            <p:cNvSpPr txBox="1">
              <a:spLocks noChangeArrowheads="1"/>
            </p:cNvSpPr>
            <p:nvPr/>
          </p:nvSpPr>
          <p:spPr bwMode="auto">
            <a:xfrm rot="16200000">
              <a:off x="1806541" y="3295394"/>
              <a:ext cx="2930581" cy="406970"/>
            </a:xfrm>
            <a:prstGeom prst="rect">
              <a:avLst/>
            </a:prstGeom>
            <a:solidFill>
              <a:srgbClr val="FFFF99"/>
            </a:solidFill>
            <a:ln w="9525">
              <a:solidFill>
                <a:schemeClr val="tx1"/>
              </a:solidFill>
              <a:miter lim="800000"/>
              <a:headEnd/>
              <a:tailEnd/>
            </a:ln>
            <a:effectLst>
              <a:outerShdw blurRad="63500" dist="107763" dir="2700000" algn="ctr" rotWithShape="0">
                <a:schemeClr val="bg2">
                  <a:alpha val="50000"/>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600" b="1" dirty="0">
                  <a:solidFill>
                    <a:srgbClr val="0000CC"/>
                  </a:solidFill>
                </a:rPr>
                <a:t>nucleon polarization</a:t>
              </a:r>
            </a:p>
          </p:txBody>
        </p:sp>
        <p:sp>
          <p:nvSpPr>
            <p:cNvPr id="43" name="Text Box 48"/>
            <p:cNvSpPr txBox="1">
              <a:spLocks noChangeArrowheads="1"/>
            </p:cNvSpPr>
            <p:nvPr/>
          </p:nvSpPr>
          <p:spPr bwMode="auto">
            <a:xfrm>
              <a:off x="4654709" y="714375"/>
              <a:ext cx="2338119" cy="457313"/>
            </a:xfrm>
            <a:prstGeom prst="rect">
              <a:avLst/>
            </a:prstGeom>
            <a:solidFill>
              <a:srgbClr val="FFFF99"/>
            </a:solidFill>
            <a:ln w="9525">
              <a:solidFill>
                <a:schemeClr val="tx1"/>
              </a:solidFill>
              <a:miter lim="800000"/>
              <a:headEnd/>
              <a:tailEnd/>
            </a:ln>
            <a:effectLst>
              <a:outerShdw blurRad="63500" dist="107763" dir="2700000" algn="ctr" rotWithShape="0">
                <a:schemeClr val="bg2">
                  <a:alpha val="50000"/>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600" b="1" dirty="0">
                  <a:solidFill>
                    <a:srgbClr val="0000CC"/>
                  </a:solidFill>
                </a:rPr>
                <a:t>quark polarization</a:t>
              </a:r>
            </a:p>
          </p:txBody>
        </p:sp>
        <p:pic>
          <p:nvPicPr>
            <p:cNvPr id="44" name="Picture 43" descr="g1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1150" y="3264631"/>
              <a:ext cx="1217613" cy="106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descr="g1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9400" y="4790914"/>
              <a:ext cx="13811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f1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3825" y="4622800"/>
              <a:ext cx="1381125" cy="1198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 name="Picture 46" descr="h1h1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1800" y="4854575"/>
              <a:ext cx="138112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h1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70688" y="1908175"/>
              <a:ext cx="1379537" cy="1054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9" name="Picture 48" descr="h1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3388" y="3305175"/>
              <a:ext cx="13541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descr="f1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46525" y="1917700"/>
              <a:ext cx="1335088"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56"/>
            <p:cNvSpPr txBox="1">
              <a:spLocks noChangeArrowheads="1"/>
            </p:cNvSpPr>
            <p:nvPr/>
          </p:nvSpPr>
          <p:spPr bwMode="auto">
            <a:xfrm>
              <a:off x="6748463" y="2763837"/>
              <a:ext cx="1460002"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a:solidFill>
                    <a:srgbClr val="993366"/>
                  </a:solidFill>
                  <a:latin typeface="Arial" charset="0"/>
                </a:rPr>
                <a:t>Boer-Mulders</a:t>
              </a:r>
            </a:p>
          </p:txBody>
        </p:sp>
        <p:sp>
          <p:nvSpPr>
            <p:cNvPr id="52" name="Text Box 57"/>
            <p:cNvSpPr txBox="1">
              <a:spLocks noChangeArrowheads="1"/>
            </p:cNvSpPr>
            <p:nvPr/>
          </p:nvSpPr>
          <p:spPr bwMode="auto">
            <a:xfrm>
              <a:off x="6796088" y="4171950"/>
              <a:ext cx="1205571"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a:solidFill>
                    <a:srgbClr val="993366"/>
                  </a:solidFill>
                  <a:latin typeface="Arial" charset="0"/>
                </a:rPr>
                <a:t>worm-gear</a:t>
              </a:r>
            </a:p>
          </p:txBody>
        </p:sp>
        <p:sp>
          <p:nvSpPr>
            <p:cNvPr id="53" name="Text Box 58"/>
            <p:cNvSpPr txBox="1">
              <a:spLocks noChangeArrowheads="1"/>
            </p:cNvSpPr>
            <p:nvPr/>
          </p:nvSpPr>
          <p:spPr bwMode="auto">
            <a:xfrm>
              <a:off x="4154488" y="5616575"/>
              <a:ext cx="787446"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err="1">
                  <a:solidFill>
                    <a:srgbClr val="993366"/>
                  </a:solidFill>
                  <a:latin typeface="Arial" charset="0"/>
                </a:rPr>
                <a:t>Sivers</a:t>
              </a:r>
              <a:endParaRPr lang="en-GB" sz="1400" b="1" dirty="0">
                <a:solidFill>
                  <a:srgbClr val="993366"/>
                </a:solidFill>
                <a:latin typeface="Arial" charset="0"/>
              </a:endParaRPr>
            </a:p>
          </p:txBody>
        </p:sp>
        <p:sp>
          <p:nvSpPr>
            <p:cNvPr id="54" name="Line 59"/>
            <p:cNvSpPr>
              <a:spLocks noChangeShapeType="1"/>
            </p:cNvSpPr>
            <p:nvPr/>
          </p:nvSpPr>
          <p:spPr bwMode="auto">
            <a:xfrm flipV="1">
              <a:off x="6864351" y="5602095"/>
              <a:ext cx="250824" cy="442912"/>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 name="Line 60"/>
            <p:cNvSpPr>
              <a:spLocks noChangeShapeType="1"/>
            </p:cNvSpPr>
            <p:nvPr/>
          </p:nvSpPr>
          <p:spPr bwMode="auto">
            <a:xfrm flipV="1">
              <a:off x="7535863" y="5667288"/>
              <a:ext cx="229112" cy="414882"/>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 name="Text Box 39"/>
            <p:cNvSpPr txBox="1">
              <a:spLocks noChangeArrowheads="1"/>
            </p:cNvSpPr>
            <p:nvPr/>
          </p:nvSpPr>
          <p:spPr bwMode="auto">
            <a:xfrm>
              <a:off x="5487988" y="4129087"/>
              <a:ext cx="874055"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err="1">
                  <a:solidFill>
                    <a:srgbClr val="993366"/>
                  </a:solidFill>
                  <a:latin typeface="Arial" charset="0"/>
                </a:rPr>
                <a:t>helicity</a:t>
              </a:r>
              <a:endParaRPr lang="en-GB" sz="1400" b="1" dirty="0">
                <a:solidFill>
                  <a:srgbClr val="993366"/>
                </a:solidFill>
                <a:latin typeface="Arial" charset="0"/>
              </a:endParaRPr>
            </a:p>
          </p:txBody>
        </p:sp>
        <p:sp>
          <p:nvSpPr>
            <p:cNvPr id="57" name="Text Box 40"/>
            <p:cNvSpPr txBox="1">
              <a:spLocks noChangeArrowheads="1"/>
            </p:cNvSpPr>
            <p:nvPr/>
          </p:nvSpPr>
          <p:spPr bwMode="auto">
            <a:xfrm>
              <a:off x="5348289" y="5614989"/>
              <a:ext cx="1205571"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a:solidFill>
                    <a:srgbClr val="993366"/>
                  </a:solidFill>
                  <a:latin typeface="Arial" charset="0"/>
                </a:rPr>
                <a:t>worm-gear</a:t>
              </a:r>
            </a:p>
          </p:txBody>
        </p:sp>
      </p:grpSp>
    </p:spTree>
    <p:extLst>
      <p:ext uri="{BB962C8B-B14F-4D97-AF65-F5344CB8AC3E}">
        <p14:creationId xmlns:p14="http://schemas.microsoft.com/office/powerpoint/2010/main" val="2616654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81000" y="4146550"/>
            <a:ext cx="4876800" cy="2133600"/>
          </a:xfrm>
          <a:prstGeom prst="roundRect">
            <a:avLst/>
          </a:prstGeom>
          <a:solidFill>
            <a:srgbClr val="F7FE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12" name="Text Box 4"/>
          <p:cNvSpPr txBox="1">
            <a:spLocks noChangeArrowheads="1"/>
          </p:cNvSpPr>
          <p:nvPr/>
        </p:nvSpPr>
        <p:spPr bwMode="auto">
          <a:xfrm>
            <a:off x="1571625" y="4224338"/>
            <a:ext cx="184731" cy="369332"/>
          </a:xfrm>
          <a:prstGeom prst="rect">
            <a:avLst/>
          </a:prstGeom>
          <a:noFill/>
          <a:ln w="9525">
            <a:noFill/>
            <a:miter lim="800000"/>
            <a:headEnd/>
            <a:tailEnd/>
          </a:ln>
        </p:spPr>
        <p:txBody>
          <a:bodyPr wrap="none">
            <a:spAutoFit/>
          </a:bodyPr>
          <a:lstStyle/>
          <a:p>
            <a:pPr eaLnBrk="0" hangingPunct="0">
              <a:defRPr/>
            </a:pPr>
            <a:endParaRPr lang="en-US" b="1">
              <a:latin typeface="Arial" pitchFamily="34" charset="0"/>
              <a:ea typeface="ＭＳ Ｐゴシック" pitchFamily="34" charset="-128"/>
              <a:cs typeface="Arial" pitchFamily="34" charset="0"/>
            </a:endParaRPr>
          </a:p>
        </p:txBody>
      </p:sp>
      <p:grpSp>
        <p:nvGrpSpPr>
          <p:cNvPr id="2" name="Group 19"/>
          <p:cNvGrpSpPr>
            <a:grpSpLocks/>
          </p:cNvGrpSpPr>
          <p:nvPr/>
        </p:nvGrpSpPr>
        <p:grpSpPr bwMode="auto">
          <a:xfrm>
            <a:off x="685800" y="4222750"/>
            <a:ext cx="4233863" cy="1920875"/>
            <a:chOff x="385763" y="1012825"/>
            <a:chExt cx="4233862" cy="1920875"/>
          </a:xfrm>
        </p:grpSpPr>
        <p:graphicFrame>
          <p:nvGraphicFramePr>
            <p:cNvPr id="1026" name="Object 3"/>
            <p:cNvGraphicFramePr>
              <a:graphicFrameLocks noChangeAspect="1"/>
            </p:cNvGraphicFramePr>
            <p:nvPr/>
          </p:nvGraphicFramePr>
          <p:xfrm>
            <a:off x="514350" y="2540000"/>
            <a:ext cx="1403350" cy="393700"/>
          </p:xfrm>
          <a:graphic>
            <a:graphicData uri="http://schemas.openxmlformats.org/presentationml/2006/ole">
              <mc:AlternateContent xmlns:mc="http://schemas.openxmlformats.org/markup-compatibility/2006">
                <mc:Choice xmlns:v="urn:schemas-microsoft-com:vml" Requires="v">
                  <p:oleObj spid="_x0000_s139358" name="Equation" r:id="rId4" imgW="723900" imgH="203200" progId="Equation.3">
                    <p:embed/>
                  </p:oleObj>
                </mc:Choice>
                <mc:Fallback>
                  <p:oleObj name="Equation" r:id="rId4" imgW="723900" imgH="203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2540000"/>
                          <a:ext cx="14033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4"/>
            <p:cNvGraphicFramePr>
              <a:graphicFrameLocks noChangeAspect="1"/>
            </p:cNvGraphicFramePr>
            <p:nvPr/>
          </p:nvGraphicFramePr>
          <p:xfrm>
            <a:off x="3079750" y="2503488"/>
            <a:ext cx="1470025" cy="404812"/>
          </p:xfrm>
          <a:graphic>
            <a:graphicData uri="http://schemas.openxmlformats.org/presentationml/2006/ole">
              <mc:AlternateContent xmlns:mc="http://schemas.openxmlformats.org/markup-compatibility/2006">
                <mc:Choice xmlns:v="urn:schemas-microsoft-com:vml" Requires="v">
                  <p:oleObj spid="_x0000_s139359" name="Equation" r:id="rId6" imgW="736600" imgH="203200" progId="Equation.3">
                    <p:embed/>
                  </p:oleObj>
                </mc:Choice>
                <mc:Fallback>
                  <p:oleObj name="Equation" r:id="rId6" imgW="7366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50" y="2503488"/>
                          <a:ext cx="1470025"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42" name="Picture 5" descr="parity_z"/>
            <p:cNvPicPr>
              <a:picLocks noChangeAspect="1" noChangeArrowheads="1"/>
            </p:cNvPicPr>
            <p:nvPr/>
          </p:nvPicPr>
          <p:blipFill>
            <a:blip r:embed="rId8" cstate="print"/>
            <a:srcRect/>
            <a:stretch>
              <a:fillRect/>
            </a:stretch>
          </p:blipFill>
          <p:spPr bwMode="auto">
            <a:xfrm>
              <a:off x="385763" y="1219200"/>
              <a:ext cx="1719262" cy="1141413"/>
            </a:xfrm>
            <a:prstGeom prst="rect">
              <a:avLst/>
            </a:prstGeom>
            <a:noFill/>
            <a:ln w="9525">
              <a:noFill/>
              <a:miter lim="800000"/>
              <a:headEnd/>
              <a:tailEnd/>
            </a:ln>
          </p:spPr>
        </p:pic>
        <p:pic>
          <p:nvPicPr>
            <p:cNvPr id="1043" name="Picture 6" descr="parity_z"/>
            <p:cNvPicPr>
              <a:picLocks noChangeAspect="1" noChangeArrowheads="1"/>
            </p:cNvPicPr>
            <p:nvPr/>
          </p:nvPicPr>
          <p:blipFill>
            <a:blip r:embed="rId8" cstate="print"/>
            <a:srcRect/>
            <a:stretch>
              <a:fillRect/>
            </a:stretch>
          </p:blipFill>
          <p:spPr bwMode="auto">
            <a:xfrm>
              <a:off x="2900363" y="1206500"/>
              <a:ext cx="1719262" cy="1141413"/>
            </a:xfrm>
            <a:prstGeom prst="rect">
              <a:avLst/>
            </a:prstGeom>
            <a:noFill/>
            <a:ln w="9525">
              <a:noFill/>
              <a:miter lim="800000"/>
              <a:headEnd/>
              <a:tailEnd/>
            </a:ln>
          </p:spPr>
        </p:pic>
        <p:sp>
          <p:nvSpPr>
            <p:cNvPr id="18" name="Text Box 12"/>
            <p:cNvSpPr txBox="1">
              <a:spLocks noChangeArrowheads="1"/>
            </p:cNvSpPr>
            <p:nvPr/>
          </p:nvSpPr>
          <p:spPr bwMode="auto">
            <a:xfrm>
              <a:off x="1101726" y="1063625"/>
              <a:ext cx="351378" cy="369332"/>
            </a:xfrm>
            <a:prstGeom prst="rect">
              <a:avLst/>
            </a:prstGeom>
            <a:noFill/>
            <a:ln w="9525">
              <a:noFill/>
              <a:miter lim="800000"/>
              <a:headEnd/>
              <a:tailEnd/>
            </a:ln>
          </p:spPr>
          <p:txBody>
            <a:bodyPr wrap="none">
              <a:spAutoFit/>
            </a:bodyPr>
            <a:lstStyle/>
            <a:p>
              <a:pPr eaLnBrk="0" hangingPunct="0">
                <a:defRPr/>
              </a:pPr>
              <a:r>
                <a:rPr lang="en-US" b="1" i="1">
                  <a:solidFill>
                    <a:srgbClr val="CF2900"/>
                  </a:solidFill>
                  <a:latin typeface="Arial" pitchFamily="34" charset="0"/>
                  <a:ea typeface="ＭＳ Ｐゴシック" pitchFamily="34" charset="-128"/>
                  <a:cs typeface="Arial" pitchFamily="34" charset="0"/>
                </a:rPr>
                <a:t>A</a:t>
              </a:r>
            </a:p>
          </p:txBody>
        </p:sp>
        <p:sp>
          <p:nvSpPr>
            <p:cNvPr id="19" name="Text Box 13"/>
            <p:cNvSpPr txBox="1">
              <a:spLocks noChangeArrowheads="1"/>
            </p:cNvSpPr>
            <p:nvPr/>
          </p:nvSpPr>
          <p:spPr bwMode="auto">
            <a:xfrm>
              <a:off x="1038226" y="2130425"/>
              <a:ext cx="338554" cy="369332"/>
            </a:xfrm>
            <a:prstGeom prst="rect">
              <a:avLst/>
            </a:prstGeom>
            <a:noFill/>
            <a:ln w="9525">
              <a:noFill/>
              <a:miter lim="800000"/>
              <a:headEnd/>
              <a:tailEnd/>
            </a:ln>
          </p:spPr>
          <p:txBody>
            <a:bodyPr wrap="none">
              <a:spAutoFit/>
            </a:bodyPr>
            <a:lstStyle/>
            <a:p>
              <a:pPr eaLnBrk="0" hangingPunct="0">
                <a:defRPr/>
              </a:pPr>
              <a:r>
                <a:rPr lang="en-US" b="1" i="1">
                  <a:solidFill>
                    <a:srgbClr val="CF2900"/>
                  </a:solidFill>
                  <a:latin typeface="Arial" pitchFamily="34" charset="0"/>
                  <a:ea typeface="ＭＳ Ｐゴシック" pitchFamily="34" charset="-128"/>
                  <a:cs typeface="Arial" pitchFamily="34" charset="0"/>
                </a:rPr>
                <a:t>V</a:t>
              </a:r>
            </a:p>
          </p:txBody>
        </p:sp>
        <p:sp>
          <p:nvSpPr>
            <p:cNvPr id="20" name="Text Box 14"/>
            <p:cNvSpPr txBox="1">
              <a:spLocks noChangeArrowheads="1"/>
            </p:cNvSpPr>
            <p:nvPr/>
          </p:nvSpPr>
          <p:spPr bwMode="auto">
            <a:xfrm>
              <a:off x="3616325" y="1012825"/>
              <a:ext cx="338554" cy="369332"/>
            </a:xfrm>
            <a:prstGeom prst="rect">
              <a:avLst/>
            </a:prstGeom>
            <a:noFill/>
            <a:ln w="9525">
              <a:noFill/>
              <a:miter lim="800000"/>
              <a:headEnd/>
              <a:tailEnd/>
            </a:ln>
          </p:spPr>
          <p:txBody>
            <a:bodyPr wrap="none">
              <a:spAutoFit/>
            </a:bodyPr>
            <a:lstStyle/>
            <a:p>
              <a:pPr eaLnBrk="0" hangingPunct="0">
                <a:defRPr/>
              </a:pPr>
              <a:r>
                <a:rPr lang="en-US" b="1" i="1">
                  <a:solidFill>
                    <a:srgbClr val="CF2900"/>
                  </a:solidFill>
                  <a:latin typeface="Arial" pitchFamily="34" charset="0"/>
                  <a:ea typeface="ＭＳ Ｐゴシック" pitchFamily="34" charset="-128"/>
                  <a:cs typeface="Arial" pitchFamily="34" charset="0"/>
                </a:rPr>
                <a:t>V</a:t>
              </a:r>
            </a:p>
          </p:txBody>
        </p:sp>
        <p:sp>
          <p:nvSpPr>
            <p:cNvPr id="21" name="Text Box 15"/>
            <p:cNvSpPr txBox="1">
              <a:spLocks noChangeArrowheads="1"/>
            </p:cNvSpPr>
            <p:nvPr/>
          </p:nvSpPr>
          <p:spPr bwMode="auto">
            <a:xfrm>
              <a:off x="3590925" y="2079625"/>
              <a:ext cx="351378" cy="369332"/>
            </a:xfrm>
            <a:prstGeom prst="rect">
              <a:avLst/>
            </a:prstGeom>
            <a:noFill/>
            <a:ln w="9525">
              <a:noFill/>
              <a:miter lim="800000"/>
              <a:headEnd/>
              <a:tailEnd/>
            </a:ln>
          </p:spPr>
          <p:txBody>
            <a:bodyPr wrap="none">
              <a:spAutoFit/>
            </a:bodyPr>
            <a:lstStyle/>
            <a:p>
              <a:pPr eaLnBrk="0" hangingPunct="0">
                <a:defRPr/>
              </a:pPr>
              <a:r>
                <a:rPr lang="en-US" b="1" i="1">
                  <a:solidFill>
                    <a:srgbClr val="CF2900"/>
                  </a:solidFill>
                  <a:latin typeface="Arial" pitchFamily="34" charset="0"/>
                  <a:ea typeface="ＭＳ Ｐゴシック" pitchFamily="34" charset="-128"/>
                  <a:cs typeface="Arial" pitchFamily="34" charset="0"/>
                </a:rPr>
                <a:t>A</a:t>
              </a:r>
            </a:p>
          </p:txBody>
        </p:sp>
      </p:grpSp>
      <p:pic>
        <p:nvPicPr>
          <p:cNvPr id="1031" name="Picture 7" descr="figure"/>
          <p:cNvPicPr>
            <a:picLocks noChangeAspect="1" noChangeArrowheads="1"/>
          </p:cNvPicPr>
          <p:nvPr>
            <p:custDataLst>
              <p:tags r:id="rId2"/>
            </p:custDataLst>
          </p:nvPr>
        </p:nvPicPr>
        <p:blipFill>
          <a:blip r:embed="rId9" cstate="print"/>
          <a:srcRect/>
          <a:stretch>
            <a:fillRect/>
          </a:stretch>
        </p:blipFill>
        <p:spPr bwMode="auto">
          <a:xfrm>
            <a:off x="5435600" y="4552950"/>
            <a:ext cx="3405188" cy="1249363"/>
          </a:xfrm>
          <a:prstGeom prst="rect">
            <a:avLst/>
          </a:prstGeom>
          <a:noFill/>
          <a:ln w="9525">
            <a:noFill/>
            <a:miter lim="800000"/>
            <a:headEnd/>
            <a:tailEnd/>
          </a:ln>
        </p:spPr>
      </p:pic>
      <p:sp>
        <p:nvSpPr>
          <p:cNvPr id="23" name="Rectangle 22"/>
          <p:cNvSpPr/>
          <p:nvPr/>
        </p:nvSpPr>
        <p:spPr bwMode="auto">
          <a:xfrm>
            <a:off x="0" y="4006850"/>
            <a:ext cx="9144000" cy="2357438"/>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a:lstStyle/>
          <a:p>
            <a:pPr eaLnBrk="0" hangingPunct="0">
              <a:defRPr/>
            </a:pPr>
            <a:endParaRPr lang="en-US" dirty="0">
              <a:latin typeface="Arial" pitchFamily="34" charset="0"/>
              <a:cs typeface="Arial" pitchFamily="34" charset="0"/>
            </a:endParaRPr>
          </a:p>
        </p:txBody>
      </p:sp>
      <p:sp>
        <p:nvSpPr>
          <p:cNvPr id="3074" name="Text Box 2"/>
          <p:cNvSpPr txBox="1">
            <a:spLocks noChangeArrowheads="1"/>
          </p:cNvSpPr>
          <p:nvPr/>
        </p:nvSpPr>
        <p:spPr bwMode="auto">
          <a:xfrm>
            <a:off x="76200" y="4198937"/>
            <a:ext cx="8991600" cy="830263"/>
          </a:xfrm>
          <a:prstGeom prst="rect">
            <a:avLst/>
          </a:prstGeom>
          <a:noFill/>
          <a:ln w="9525">
            <a:noFill/>
            <a:miter lim="800000"/>
            <a:headEnd/>
            <a:tailEnd/>
          </a:ln>
        </p:spPr>
        <p:txBody>
          <a:bodyPr>
            <a:spAutoFit/>
          </a:bodyPr>
          <a:lstStyle/>
          <a:p>
            <a:pPr algn="ctr" eaLnBrk="0" hangingPunct="0">
              <a:defRPr/>
            </a:pPr>
            <a:r>
              <a:rPr lang="en-US" sz="2000" b="1" dirty="0">
                <a:solidFill>
                  <a:srgbClr val="008900"/>
                </a:solidFill>
                <a:ea typeface="ＭＳ Ｐゴシック" pitchFamily="34" charset="-128"/>
                <a:cs typeface="Arial" pitchFamily="34" charset="0"/>
              </a:rPr>
              <a:t>The couplings </a:t>
            </a:r>
            <a:r>
              <a:rPr lang="en-US" sz="2800" b="1" dirty="0">
                <a:solidFill>
                  <a:srgbClr val="CF2900"/>
                </a:solidFill>
                <a:ea typeface="ＭＳ Ｐゴシック" pitchFamily="34" charset="-128"/>
                <a:cs typeface="Arial" pitchFamily="34" charset="0"/>
              </a:rPr>
              <a:t>g</a:t>
            </a:r>
            <a:r>
              <a:rPr lang="en-US" sz="2000" b="1" dirty="0">
                <a:solidFill>
                  <a:srgbClr val="008900"/>
                </a:solidFill>
                <a:ea typeface="ＭＳ Ｐゴシック" pitchFamily="34" charset="-128"/>
                <a:cs typeface="Arial" pitchFamily="34" charset="0"/>
              </a:rPr>
              <a:t> depend on both electroweak physics and the weak vector and axial-vector </a:t>
            </a:r>
            <a:r>
              <a:rPr lang="en-US" sz="2000" b="1" dirty="0" err="1">
                <a:solidFill>
                  <a:srgbClr val="008900"/>
                </a:solidFill>
                <a:ea typeface="ＭＳ Ｐゴシック" pitchFamily="34" charset="-128"/>
                <a:cs typeface="Arial" pitchFamily="34" charset="0"/>
              </a:rPr>
              <a:t>hadronic</a:t>
            </a:r>
            <a:r>
              <a:rPr lang="en-US" sz="2000" b="1" dirty="0">
                <a:solidFill>
                  <a:srgbClr val="008900"/>
                </a:solidFill>
                <a:ea typeface="ＭＳ Ｐゴシック" pitchFamily="34" charset="-128"/>
                <a:cs typeface="Arial" pitchFamily="34" charset="0"/>
              </a:rPr>
              <a:t> current, and are functions of sin</a:t>
            </a:r>
            <a:r>
              <a:rPr lang="en-US" sz="2000" b="1" baseline="30000" dirty="0">
                <a:solidFill>
                  <a:srgbClr val="008900"/>
                </a:solidFill>
                <a:ea typeface="ＭＳ Ｐゴシック" pitchFamily="34" charset="-128"/>
                <a:cs typeface="Arial" pitchFamily="34" charset="0"/>
              </a:rPr>
              <a:t>2</a:t>
            </a:r>
            <a:r>
              <a:rPr lang="en-US" sz="2000" b="1" dirty="0">
                <a:solidFill>
                  <a:srgbClr val="008900"/>
                </a:solidFill>
                <a:latin typeface="Symbol" panose="05050102010706020507" pitchFamily="18" charset="2"/>
                <a:ea typeface="ＭＳ Ｐゴシック" pitchFamily="34" charset="-128"/>
                <a:cs typeface="Arial" pitchFamily="34" charset="0"/>
              </a:rPr>
              <a:t>Q</a:t>
            </a:r>
            <a:r>
              <a:rPr lang="en-US" sz="2000" b="1" baseline="-25000" dirty="0">
                <a:solidFill>
                  <a:srgbClr val="008900"/>
                </a:solidFill>
                <a:ea typeface="ＭＳ Ｐゴシック" pitchFamily="34" charset="-128"/>
                <a:cs typeface="Arial" pitchFamily="34" charset="0"/>
              </a:rPr>
              <a:t>w</a:t>
            </a:r>
          </a:p>
        </p:txBody>
      </p:sp>
      <p:sp>
        <p:nvSpPr>
          <p:cNvPr id="3075" name="Text Box 3"/>
          <p:cNvSpPr txBox="1">
            <a:spLocks noChangeArrowheads="1"/>
          </p:cNvSpPr>
          <p:nvPr/>
        </p:nvSpPr>
        <p:spPr bwMode="auto">
          <a:xfrm>
            <a:off x="5638800" y="3295650"/>
            <a:ext cx="3327400" cy="523875"/>
          </a:xfrm>
          <a:prstGeom prst="rect">
            <a:avLst/>
          </a:prstGeom>
          <a:noFill/>
          <a:ln w="9525">
            <a:noFill/>
            <a:miter lim="800000"/>
            <a:headEnd/>
            <a:tailEnd/>
          </a:ln>
        </p:spPr>
        <p:txBody>
          <a:bodyPr>
            <a:spAutoFit/>
          </a:bodyPr>
          <a:lstStyle/>
          <a:p>
            <a:pPr eaLnBrk="0" hangingPunct="0">
              <a:defRPr/>
            </a:pPr>
            <a:r>
              <a:rPr lang="en-US" sz="2800" b="1" i="1">
                <a:solidFill>
                  <a:srgbClr val="CF2900"/>
                </a:solidFill>
                <a:latin typeface="Arial" pitchFamily="34" charset="0"/>
                <a:ea typeface="ＭＳ Ｐゴシック" pitchFamily="34" charset="-128"/>
                <a:cs typeface="Arial" pitchFamily="34" charset="0"/>
              </a:rPr>
              <a:t>(g</a:t>
            </a:r>
            <a:r>
              <a:rPr lang="en-US" sz="2800" b="1" i="1" baseline="-25000">
                <a:solidFill>
                  <a:srgbClr val="CF2900"/>
                </a:solidFill>
                <a:latin typeface="Arial" pitchFamily="34" charset="0"/>
                <a:ea typeface="ＭＳ Ｐゴシック" pitchFamily="34" charset="-128"/>
                <a:cs typeface="Arial" pitchFamily="34" charset="0"/>
              </a:rPr>
              <a:t>A</a:t>
            </a:r>
            <a:r>
              <a:rPr lang="en-US" sz="2800" b="1" i="1" baseline="30000">
                <a:solidFill>
                  <a:srgbClr val="CF2900"/>
                </a:solidFill>
                <a:latin typeface="Arial" pitchFamily="34" charset="0"/>
                <a:ea typeface="ＭＳ Ｐゴシック" pitchFamily="34" charset="-128"/>
                <a:cs typeface="Arial" pitchFamily="34" charset="0"/>
              </a:rPr>
              <a:t>e</a:t>
            </a:r>
            <a:r>
              <a:rPr lang="en-US" sz="2800" b="1" i="1">
                <a:solidFill>
                  <a:srgbClr val="CF2900"/>
                </a:solidFill>
                <a:latin typeface="Arial" pitchFamily="34" charset="0"/>
                <a:ea typeface="ＭＳ Ｐゴシック" pitchFamily="34" charset="-128"/>
                <a:cs typeface="Arial" pitchFamily="34" charset="0"/>
              </a:rPr>
              <a:t>g</a:t>
            </a:r>
            <a:r>
              <a:rPr lang="en-US" sz="2800" b="1" i="1" baseline="-25000">
                <a:solidFill>
                  <a:srgbClr val="CF2900"/>
                </a:solidFill>
                <a:latin typeface="Arial" pitchFamily="34" charset="0"/>
                <a:ea typeface="ＭＳ Ｐゴシック" pitchFamily="34" charset="-128"/>
                <a:cs typeface="Arial" pitchFamily="34" charset="0"/>
              </a:rPr>
              <a:t>V</a:t>
            </a:r>
            <a:r>
              <a:rPr lang="en-US" sz="2800" b="1" i="1" baseline="30000">
                <a:solidFill>
                  <a:srgbClr val="CF2900"/>
                </a:solidFill>
                <a:latin typeface="Arial" pitchFamily="34" charset="0"/>
                <a:ea typeface="ＭＳ Ｐゴシック" pitchFamily="34" charset="-128"/>
                <a:cs typeface="Arial" pitchFamily="34" charset="0"/>
              </a:rPr>
              <a:t>T</a:t>
            </a:r>
            <a:r>
              <a:rPr lang="en-US" sz="2800" b="1" i="1" baseline="-25000">
                <a:solidFill>
                  <a:srgbClr val="CF2900"/>
                </a:solidFill>
                <a:latin typeface="Arial" pitchFamily="34" charset="0"/>
                <a:ea typeface="ＭＳ Ｐゴシック" pitchFamily="34" charset="-128"/>
                <a:cs typeface="Arial" pitchFamily="34" charset="0"/>
              </a:rPr>
              <a:t> </a:t>
            </a:r>
            <a:r>
              <a:rPr lang="en-US" sz="2800" b="1" i="1">
                <a:solidFill>
                  <a:srgbClr val="CF2900"/>
                </a:solidFill>
                <a:latin typeface="Arial" pitchFamily="34" charset="0"/>
                <a:ea typeface="ＭＳ Ｐゴシック" pitchFamily="34" charset="-128"/>
                <a:cs typeface="Arial" pitchFamily="34" charset="0"/>
              </a:rPr>
              <a:t>+</a:t>
            </a:r>
            <a:r>
              <a:rPr lang="en-US" sz="2800" b="1" i="1">
                <a:latin typeface="Arial" pitchFamily="34" charset="0"/>
                <a:ea typeface="ＭＳ Ｐゴシック" pitchFamily="34" charset="-128"/>
                <a:cs typeface="Arial" pitchFamily="34" charset="0"/>
                <a:sym typeface="Symbol" pitchFamily="18" charset="2"/>
              </a:rPr>
              <a:t></a:t>
            </a:r>
            <a:r>
              <a:rPr lang="en-US" sz="2800" b="1" i="1">
                <a:solidFill>
                  <a:srgbClr val="CF2900"/>
                </a:solidFill>
                <a:latin typeface="Arial" pitchFamily="34" charset="0"/>
                <a:ea typeface="ＭＳ Ｐゴシック" pitchFamily="34" charset="-128"/>
                <a:cs typeface="Arial" pitchFamily="34" charset="0"/>
                <a:sym typeface="Symbol" pitchFamily="18" charset="2"/>
              </a:rPr>
              <a:t> </a:t>
            </a:r>
            <a:r>
              <a:rPr lang="en-US" sz="2800" b="1" i="1">
                <a:solidFill>
                  <a:srgbClr val="CF2900"/>
                </a:solidFill>
                <a:latin typeface="Arial" pitchFamily="34" charset="0"/>
                <a:ea typeface="ＭＳ Ｐゴシック" pitchFamily="34" charset="-128"/>
                <a:cs typeface="Arial" pitchFamily="34" charset="0"/>
              </a:rPr>
              <a:t>g</a:t>
            </a:r>
            <a:r>
              <a:rPr lang="en-US" sz="2800" b="1" i="1" baseline="-25000">
                <a:solidFill>
                  <a:srgbClr val="CF2900"/>
                </a:solidFill>
                <a:latin typeface="Arial" pitchFamily="34" charset="0"/>
                <a:ea typeface="ＭＳ Ｐゴシック" pitchFamily="34" charset="-128"/>
                <a:cs typeface="Arial" pitchFamily="34" charset="0"/>
              </a:rPr>
              <a:t>V</a:t>
            </a:r>
            <a:r>
              <a:rPr lang="en-US" sz="2800" b="1" i="1" baseline="30000">
                <a:solidFill>
                  <a:srgbClr val="CF2900"/>
                </a:solidFill>
                <a:latin typeface="Arial" pitchFamily="34" charset="0"/>
                <a:ea typeface="ＭＳ Ｐゴシック" pitchFamily="34" charset="-128"/>
                <a:cs typeface="Arial" pitchFamily="34" charset="0"/>
              </a:rPr>
              <a:t>e</a:t>
            </a:r>
            <a:r>
              <a:rPr lang="en-US" sz="2800" b="1" i="1">
                <a:solidFill>
                  <a:srgbClr val="CF2900"/>
                </a:solidFill>
                <a:latin typeface="Arial" pitchFamily="34" charset="0"/>
                <a:ea typeface="ＭＳ Ｐゴシック" pitchFamily="34" charset="-128"/>
                <a:cs typeface="Arial" pitchFamily="34" charset="0"/>
              </a:rPr>
              <a:t>g</a:t>
            </a:r>
            <a:r>
              <a:rPr lang="en-US" sz="2800" b="1" i="1" baseline="-25000">
                <a:solidFill>
                  <a:srgbClr val="CF2900"/>
                </a:solidFill>
                <a:latin typeface="Arial" pitchFamily="34" charset="0"/>
                <a:ea typeface="ＭＳ Ｐゴシック" pitchFamily="34" charset="-128"/>
                <a:cs typeface="Arial" pitchFamily="34" charset="0"/>
              </a:rPr>
              <a:t>A</a:t>
            </a:r>
            <a:r>
              <a:rPr lang="en-US" sz="2800" b="1" i="1" baseline="30000">
                <a:solidFill>
                  <a:srgbClr val="CF2900"/>
                </a:solidFill>
                <a:latin typeface="Arial" pitchFamily="34" charset="0"/>
                <a:ea typeface="ＭＳ Ｐゴシック" pitchFamily="34" charset="-128"/>
                <a:cs typeface="Arial" pitchFamily="34" charset="0"/>
              </a:rPr>
              <a:t>T</a:t>
            </a:r>
            <a:r>
              <a:rPr lang="en-US" sz="2800" b="1" i="1">
                <a:solidFill>
                  <a:srgbClr val="CF2900"/>
                </a:solidFill>
                <a:latin typeface="Arial" pitchFamily="34" charset="0"/>
                <a:ea typeface="ＭＳ Ｐゴシック" pitchFamily="34" charset="-128"/>
                <a:cs typeface="Arial" pitchFamily="34" charset="0"/>
              </a:rPr>
              <a:t>)</a:t>
            </a:r>
          </a:p>
        </p:txBody>
      </p:sp>
      <p:sp>
        <p:nvSpPr>
          <p:cNvPr id="3076" name="Rectangle 4"/>
          <p:cNvSpPr>
            <a:spLocks noGrp="1" noChangeArrowheads="1"/>
          </p:cNvSpPr>
          <p:nvPr>
            <p:ph type="title"/>
          </p:nvPr>
        </p:nvSpPr>
        <p:spPr>
          <a:xfrm>
            <a:off x="0" y="0"/>
            <a:ext cx="9144000" cy="762000"/>
          </a:xfrm>
        </p:spPr>
        <p:txBody>
          <a:bodyPr/>
          <a:lstStyle/>
          <a:p>
            <a:pPr eaLnBrk="1" hangingPunct="1">
              <a:defRPr/>
            </a:pPr>
            <a:r>
              <a:rPr lang="en-US" dirty="0">
                <a:solidFill>
                  <a:srgbClr val="FF0000"/>
                </a:solidFill>
                <a:latin typeface="Comic Sans MS" panose="030F0702030302020204" pitchFamily="66" charset="0"/>
                <a:ea typeface="ＭＳ Ｐゴシック" pitchFamily="34" charset="-128"/>
              </a:rPr>
              <a:t>Parity-Violating Asymmetries</a:t>
            </a:r>
          </a:p>
        </p:txBody>
      </p:sp>
      <p:pic>
        <p:nvPicPr>
          <p:cNvPr id="1036" name="Picture 5"/>
          <p:cNvPicPr>
            <a:picLocks noChangeAspect="1" noChangeArrowheads="1"/>
          </p:cNvPicPr>
          <p:nvPr/>
        </p:nvPicPr>
        <p:blipFill>
          <a:blip r:embed="rId10" cstate="print"/>
          <a:srcRect l="-3133" r="-3394"/>
          <a:stretch>
            <a:fillRect/>
          </a:stretch>
        </p:blipFill>
        <p:spPr bwMode="auto">
          <a:xfrm>
            <a:off x="1417638" y="2306638"/>
            <a:ext cx="2590800" cy="649287"/>
          </a:xfrm>
          <a:prstGeom prst="rect">
            <a:avLst/>
          </a:prstGeom>
          <a:noFill/>
          <a:ln w="9525">
            <a:solidFill>
              <a:schemeClr val="tx1"/>
            </a:solidFill>
            <a:miter lim="800000"/>
            <a:headEnd/>
            <a:tailEnd/>
          </a:ln>
        </p:spPr>
      </p:pic>
      <p:pic>
        <p:nvPicPr>
          <p:cNvPr id="1037" name="Picture 6"/>
          <p:cNvPicPr>
            <a:picLocks noChangeAspect="1" noChangeArrowheads="1"/>
          </p:cNvPicPr>
          <p:nvPr/>
        </p:nvPicPr>
        <p:blipFill>
          <a:blip r:embed="rId11" cstate="print"/>
          <a:srcRect l="2557"/>
          <a:stretch>
            <a:fillRect/>
          </a:stretch>
        </p:blipFill>
        <p:spPr bwMode="auto">
          <a:xfrm>
            <a:off x="288925" y="3128963"/>
            <a:ext cx="5224463" cy="939800"/>
          </a:xfrm>
          <a:prstGeom prst="rect">
            <a:avLst/>
          </a:prstGeom>
          <a:noFill/>
          <a:ln w="9525">
            <a:noFill/>
            <a:miter lim="800000"/>
            <a:headEnd/>
            <a:tailEnd/>
          </a:ln>
        </p:spPr>
      </p:pic>
      <p:pic>
        <p:nvPicPr>
          <p:cNvPr id="1038" name="Picture 7"/>
          <p:cNvPicPr>
            <a:picLocks noChangeAspect="1" noChangeArrowheads="1"/>
          </p:cNvPicPr>
          <p:nvPr/>
        </p:nvPicPr>
        <p:blipFill>
          <a:blip r:embed="rId12" cstate="print"/>
          <a:srcRect/>
          <a:stretch>
            <a:fillRect/>
          </a:stretch>
        </p:blipFill>
        <p:spPr bwMode="auto">
          <a:xfrm>
            <a:off x="5410200" y="1204913"/>
            <a:ext cx="2590800" cy="1614487"/>
          </a:xfrm>
          <a:prstGeom prst="rect">
            <a:avLst/>
          </a:prstGeom>
          <a:noFill/>
          <a:ln w="9525">
            <a:noFill/>
            <a:miter lim="800000"/>
            <a:headEnd/>
            <a:tailEnd/>
          </a:ln>
        </p:spPr>
      </p:pic>
      <p:sp>
        <p:nvSpPr>
          <p:cNvPr id="3080" name="Text Box 8"/>
          <p:cNvSpPr txBox="1">
            <a:spLocks noChangeArrowheads="1"/>
          </p:cNvSpPr>
          <p:nvPr/>
        </p:nvSpPr>
        <p:spPr bwMode="auto">
          <a:xfrm>
            <a:off x="731838" y="828675"/>
            <a:ext cx="8207696" cy="461665"/>
          </a:xfrm>
          <a:prstGeom prst="rect">
            <a:avLst/>
          </a:prstGeom>
          <a:noFill/>
          <a:ln w="9525">
            <a:noFill/>
            <a:miter lim="800000"/>
            <a:headEnd/>
            <a:tailEnd/>
          </a:ln>
        </p:spPr>
        <p:txBody>
          <a:bodyPr wrap="none">
            <a:spAutoFit/>
          </a:bodyPr>
          <a:lstStyle/>
          <a:p>
            <a:pPr eaLnBrk="0" hangingPunct="0">
              <a:defRPr/>
            </a:pPr>
            <a:r>
              <a:rPr lang="en-US" sz="2400" dirty="0">
                <a:solidFill>
                  <a:srgbClr val="800080"/>
                </a:solidFill>
                <a:ea typeface="ＭＳ Ｐゴシック" pitchFamily="34" charset="-128"/>
                <a:cs typeface="Arial" pitchFamily="34" charset="0"/>
              </a:rPr>
              <a:t>Weak Neutral Current (WNC) Interactions at Q</a:t>
            </a:r>
            <a:r>
              <a:rPr lang="en-US" sz="2400" baseline="30000" dirty="0">
                <a:solidFill>
                  <a:srgbClr val="800080"/>
                </a:solidFill>
                <a:ea typeface="ＭＳ Ｐゴシック" pitchFamily="34" charset="-128"/>
                <a:cs typeface="Arial" pitchFamily="34" charset="0"/>
              </a:rPr>
              <a:t>2</a:t>
            </a:r>
            <a:r>
              <a:rPr lang="en-US" sz="2400" dirty="0">
                <a:solidFill>
                  <a:srgbClr val="800080"/>
                </a:solidFill>
                <a:ea typeface="ＭＳ Ｐゴシック" pitchFamily="34" charset="-128"/>
                <a:cs typeface="Arial" pitchFamily="34" charset="0"/>
              </a:rPr>
              <a:t> &lt;&lt; M</a:t>
            </a:r>
            <a:r>
              <a:rPr lang="en-US" sz="2400" baseline="-25000" dirty="0">
                <a:solidFill>
                  <a:srgbClr val="800080"/>
                </a:solidFill>
                <a:ea typeface="ＭＳ Ｐゴシック" pitchFamily="34" charset="-128"/>
                <a:cs typeface="Arial" pitchFamily="34" charset="0"/>
              </a:rPr>
              <a:t>Z</a:t>
            </a:r>
            <a:r>
              <a:rPr lang="en-US" sz="2400" baseline="30000" dirty="0">
                <a:solidFill>
                  <a:srgbClr val="800080"/>
                </a:solidFill>
                <a:ea typeface="ＭＳ Ｐゴシック" pitchFamily="34" charset="-128"/>
                <a:cs typeface="Arial" pitchFamily="34" charset="0"/>
              </a:rPr>
              <a:t>2</a:t>
            </a:r>
            <a:endParaRPr lang="en-US" sz="2400" dirty="0">
              <a:solidFill>
                <a:srgbClr val="800080"/>
              </a:solidFill>
              <a:ea typeface="ＭＳ Ｐゴシック" pitchFamily="34" charset="-128"/>
              <a:cs typeface="Arial" pitchFamily="34" charset="0"/>
            </a:endParaRPr>
          </a:p>
        </p:txBody>
      </p:sp>
      <p:sp>
        <p:nvSpPr>
          <p:cNvPr id="3081" name="Text Box 9"/>
          <p:cNvSpPr txBox="1">
            <a:spLocks noChangeArrowheads="1"/>
          </p:cNvSpPr>
          <p:nvPr/>
        </p:nvSpPr>
        <p:spPr bwMode="auto">
          <a:xfrm>
            <a:off x="342321" y="1447800"/>
            <a:ext cx="4686879" cy="646331"/>
          </a:xfrm>
          <a:prstGeom prst="rect">
            <a:avLst/>
          </a:prstGeom>
          <a:noFill/>
          <a:ln w="9525">
            <a:noFill/>
            <a:miter lim="800000"/>
            <a:headEnd/>
            <a:tailEnd/>
          </a:ln>
        </p:spPr>
        <p:txBody>
          <a:bodyPr wrap="square">
            <a:spAutoFit/>
          </a:bodyPr>
          <a:lstStyle/>
          <a:p>
            <a:pPr eaLnBrk="0" hangingPunct="0">
              <a:defRPr/>
            </a:pPr>
            <a:r>
              <a:rPr lang="en-US" sz="1800" dirty="0">
                <a:solidFill>
                  <a:srgbClr val="996633"/>
                </a:solidFill>
                <a:ea typeface="ＭＳ Ｐゴシック" pitchFamily="34" charset="-128"/>
                <a:cs typeface="Arial" pitchFamily="34" charset="0"/>
              </a:rPr>
              <a:t>Longitudinally Polarized Electron Scattering off </a:t>
            </a:r>
            <a:r>
              <a:rPr lang="en-US" sz="1800" dirty="0" err="1">
                <a:solidFill>
                  <a:srgbClr val="996633"/>
                </a:solidFill>
                <a:ea typeface="ＭＳ Ｐゴシック" pitchFamily="34" charset="-128"/>
                <a:cs typeface="Arial" pitchFamily="34" charset="0"/>
              </a:rPr>
              <a:t>Unpolarized</a:t>
            </a:r>
            <a:r>
              <a:rPr lang="en-US" sz="1800" dirty="0">
                <a:solidFill>
                  <a:srgbClr val="996633"/>
                </a:solidFill>
                <a:ea typeface="ＭＳ Ｐゴシック" pitchFamily="34" charset="-128"/>
                <a:cs typeface="Arial" pitchFamily="34" charset="0"/>
              </a:rPr>
              <a:t> Fixed Targets</a:t>
            </a:r>
          </a:p>
        </p:txBody>
      </p:sp>
      <p:sp>
        <p:nvSpPr>
          <p:cNvPr id="3082" name="Text Box 2"/>
          <p:cNvSpPr txBox="1">
            <a:spLocks noChangeArrowheads="1"/>
          </p:cNvSpPr>
          <p:nvPr/>
        </p:nvSpPr>
        <p:spPr bwMode="auto">
          <a:xfrm>
            <a:off x="136524" y="5229761"/>
            <a:ext cx="8829675" cy="1323439"/>
          </a:xfrm>
          <a:prstGeom prst="rect">
            <a:avLst/>
          </a:prstGeom>
          <a:noFill/>
          <a:ln w="9525">
            <a:noFill/>
            <a:miter lim="800000"/>
            <a:headEnd/>
            <a:tailEnd/>
          </a:ln>
        </p:spPr>
        <p:txBody>
          <a:bodyPr wrap="square">
            <a:spAutoFit/>
          </a:bodyPr>
          <a:lstStyle/>
          <a:p>
            <a:pPr eaLnBrk="0" hangingPunct="0">
              <a:defRPr/>
            </a:pPr>
            <a:r>
              <a:rPr lang="en-US" sz="2000" dirty="0">
                <a:ea typeface="ＭＳ Ｐゴシック" pitchFamily="34" charset="-128"/>
                <a:cs typeface="Arial" pitchFamily="34" charset="0"/>
              </a:rPr>
              <a:t>Mid 70s	goal was to show </a:t>
            </a:r>
            <a:r>
              <a:rPr lang="en-US" sz="2000" dirty="0">
                <a:solidFill>
                  <a:srgbClr val="008900"/>
                </a:solidFill>
                <a:ea typeface="ＭＳ Ｐゴシック" pitchFamily="34" charset="-128"/>
                <a:cs typeface="Arial" pitchFamily="34" charset="0"/>
              </a:rPr>
              <a:t>sin</a:t>
            </a:r>
            <a:r>
              <a:rPr lang="en-US" sz="2000" baseline="30000" dirty="0">
                <a:solidFill>
                  <a:srgbClr val="008900"/>
                </a:solidFill>
                <a:ea typeface="ＭＳ Ｐゴシック" pitchFamily="34" charset="-128"/>
                <a:cs typeface="Arial" pitchFamily="34" charset="0"/>
              </a:rPr>
              <a:t>2</a:t>
            </a:r>
            <a:r>
              <a:rPr lang="en-US" sz="2000" dirty="0">
                <a:solidFill>
                  <a:srgbClr val="008900"/>
                </a:solidFill>
                <a:latin typeface="Symbol" panose="05050102010706020507" pitchFamily="18" charset="2"/>
                <a:ea typeface="ＭＳ Ｐゴシック" pitchFamily="34" charset="-128"/>
                <a:cs typeface="Arial" pitchFamily="34" charset="0"/>
              </a:rPr>
              <a:t>Q</a:t>
            </a:r>
            <a:r>
              <a:rPr lang="en-US" sz="2000" baseline="-25000" dirty="0">
                <a:solidFill>
                  <a:srgbClr val="008900"/>
                </a:solidFill>
                <a:ea typeface="ＭＳ Ｐゴシック" pitchFamily="34" charset="-128"/>
                <a:cs typeface="Arial" pitchFamily="34" charset="0"/>
              </a:rPr>
              <a:t>w</a:t>
            </a:r>
            <a:r>
              <a:rPr lang="en-US" sz="2000" dirty="0">
                <a:solidFill>
                  <a:srgbClr val="008900"/>
                </a:solidFill>
                <a:ea typeface="ＭＳ Ｐゴシック" pitchFamily="34" charset="-128"/>
                <a:cs typeface="Arial" pitchFamily="34" charset="0"/>
              </a:rPr>
              <a:t> </a:t>
            </a:r>
            <a:r>
              <a:rPr lang="en-US" sz="2000" dirty="0">
                <a:ea typeface="ＭＳ Ｐゴシック" pitchFamily="34" charset="-128"/>
                <a:cs typeface="Arial" pitchFamily="34" charset="0"/>
              </a:rPr>
              <a:t>was the same as in </a:t>
            </a:r>
            <a:r>
              <a:rPr lang="en-US" sz="2000" dirty="0">
                <a:latin typeface="Symbol" panose="05050102010706020507" pitchFamily="18" charset="2"/>
                <a:ea typeface="ＭＳ Ｐゴシック" pitchFamily="34" charset="-128"/>
                <a:cs typeface="Arial" pitchFamily="34" charset="0"/>
              </a:rPr>
              <a:t>n</a:t>
            </a:r>
            <a:r>
              <a:rPr lang="en-US" sz="2000" dirty="0">
                <a:ea typeface="ＭＳ Ｐゴシック" pitchFamily="34" charset="-128"/>
                <a:cs typeface="Arial" pitchFamily="34" charset="0"/>
              </a:rPr>
              <a:t> scattering</a:t>
            </a:r>
          </a:p>
          <a:p>
            <a:pPr eaLnBrk="0" hangingPunct="0">
              <a:defRPr/>
            </a:pPr>
            <a:r>
              <a:rPr lang="en-US" sz="2000" dirty="0">
                <a:solidFill>
                  <a:srgbClr val="800080"/>
                </a:solidFill>
                <a:ea typeface="ＭＳ Ｐゴシック" pitchFamily="34" charset="-128"/>
                <a:cs typeface="Arial" pitchFamily="34" charset="0"/>
              </a:rPr>
              <a:t>1990-2010	target couplings probe novel aspects of </a:t>
            </a:r>
            <a:r>
              <a:rPr lang="en-US" sz="2000" dirty="0" err="1">
                <a:solidFill>
                  <a:srgbClr val="800080"/>
                </a:solidFill>
                <a:ea typeface="ＭＳ Ｐゴシック" pitchFamily="34" charset="-128"/>
                <a:cs typeface="Arial" pitchFamily="34" charset="0"/>
              </a:rPr>
              <a:t>hadron</a:t>
            </a:r>
            <a:r>
              <a:rPr lang="en-US" sz="2000" dirty="0">
                <a:solidFill>
                  <a:srgbClr val="800080"/>
                </a:solidFill>
                <a:ea typeface="ＭＳ Ｐゴシック" pitchFamily="34" charset="-128"/>
                <a:cs typeface="Arial" pitchFamily="34" charset="0"/>
              </a:rPr>
              <a:t> structure</a:t>
            </a:r>
            <a:endParaRPr lang="en-US" sz="2000" dirty="0">
              <a:solidFill>
                <a:srgbClr val="7030A0"/>
              </a:solidFill>
              <a:ea typeface="ＭＳ Ｐゴシック" pitchFamily="34" charset="-128"/>
              <a:cs typeface="Arial" pitchFamily="34" charset="0"/>
            </a:endParaRPr>
          </a:p>
          <a:p>
            <a:pPr eaLnBrk="0" hangingPunct="0">
              <a:defRPr/>
            </a:pPr>
            <a:r>
              <a:rPr lang="en-US" sz="2000" dirty="0">
                <a:solidFill>
                  <a:schemeClr val="accent2"/>
                </a:solidFill>
                <a:ea typeface="ＭＳ Ｐゴシック" pitchFamily="34" charset="-128"/>
                <a:cs typeface="Arial" pitchFamily="34" charset="0"/>
              </a:rPr>
              <a:t>Ongoing	precision measurements with carefully chosen kinematics 		to probe new physics at multi-</a:t>
            </a:r>
            <a:r>
              <a:rPr lang="en-US" sz="2000" dirty="0" err="1">
                <a:solidFill>
                  <a:schemeClr val="accent2"/>
                </a:solidFill>
                <a:ea typeface="ＭＳ Ｐゴシック" pitchFamily="34" charset="-128"/>
                <a:cs typeface="Arial" pitchFamily="34" charset="0"/>
              </a:rPr>
              <a:t>TeV</a:t>
            </a:r>
            <a:r>
              <a:rPr lang="en-US" sz="2000" dirty="0">
                <a:solidFill>
                  <a:schemeClr val="accent2"/>
                </a:solidFill>
                <a:ea typeface="ＭＳ Ｐゴシック" pitchFamily="34" charset="-128"/>
                <a:cs typeface="Arial" pitchFamily="34" charset="0"/>
              </a:rPr>
              <a:t> high energy scales</a:t>
            </a:r>
          </a:p>
        </p:txBody>
      </p:sp>
    </p:spTree>
    <p:extLst>
      <p:ext uri="{BB962C8B-B14F-4D97-AF65-F5344CB8AC3E}">
        <p14:creationId xmlns:p14="http://schemas.microsoft.com/office/powerpoint/2010/main" val="88184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08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4" grpId="0"/>
      <p:bldP spid="308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ChangeArrowheads="1"/>
          </p:cNvSpPr>
          <p:nvPr/>
        </p:nvSpPr>
        <p:spPr bwMode="auto">
          <a:xfrm>
            <a:off x="1524000" y="0"/>
            <a:ext cx="7543800" cy="792163"/>
          </a:xfrm>
          <a:prstGeom prst="rect">
            <a:avLst/>
          </a:prstGeom>
          <a:noFill/>
          <a:ln w="9525">
            <a:noFill/>
            <a:miter lim="800000"/>
            <a:headEnd/>
            <a:tailEnd/>
          </a:ln>
        </p:spPr>
        <p:txBody>
          <a:bodyPr anchor="ctr"/>
          <a:lstStyle/>
          <a:p>
            <a:pPr algn="ctr"/>
            <a:r>
              <a:rPr lang="en-US" sz="2800" b="1">
                <a:solidFill>
                  <a:srgbClr val="FA3904"/>
                </a:solidFill>
              </a:rPr>
              <a:t>Parity Violating Studies on </a:t>
            </a:r>
            <a:r>
              <a:rPr lang="en-US" sz="2800" b="1" baseline="30000">
                <a:solidFill>
                  <a:srgbClr val="FA3904"/>
                </a:solidFill>
              </a:rPr>
              <a:t>1</a:t>
            </a:r>
            <a:r>
              <a:rPr lang="en-US" sz="2800" b="1">
                <a:solidFill>
                  <a:srgbClr val="FA3904"/>
                </a:solidFill>
              </a:rPr>
              <a:t>H and </a:t>
            </a:r>
            <a:r>
              <a:rPr lang="en-US" sz="2800" b="1" baseline="30000">
                <a:solidFill>
                  <a:srgbClr val="FA3904"/>
                </a:solidFill>
              </a:rPr>
              <a:t>4</a:t>
            </a:r>
            <a:r>
              <a:rPr lang="en-US" sz="2800" b="1">
                <a:solidFill>
                  <a:srgbClr val="FA3904"/>
                </a:solidFill>
              </a:rPr>
              <a:t>He</a:t>
            </a:r>
          </a:p>
        </p:txBody>
      </p:sp>
      <p:cxnSp>
        <p:nvCxnSpPr>
          <p:cNvPr id="57347" name="AutoShape 35"/>
          <p:cNvCxnSpPr>
            <a:cxnSpLocks noChangeShapeType="1"/>
          </p:cNvCxnSpPr>
          <p:nvPr/>
        </p:nvCxnSpPr>
        <p:spPr bwMode="auto">
          <a:xfrm>
            <a:off x="6019800" y="1371600"/>
            <a:ext cx="0" cy="0"/>
          </a:xfrm>
          <a:prstGeom prst="straightConnector1">
            <a:avLst/>
          </a:prstGeom>
          <a:noFill/>
          <a:ln w="12700">
            <a:noFill/>
            <a:round/>
            <a:headEnd/>
            <a:tailEnd type="triangle" w="med" len="med"/>
          </a:ln>
        </p:spPr>
      </p:cxnSp>
      <p:sp>
        <p:nvSpPr>
          <p:cNvPr id="57348" name="Text Box 38"/>
          <p:cNvSpPr txBox="1">
            <a:spLocks noChangeArrowheads="1"/>
          </p:cNvSpPr>
          <p:nvPr/>
        </p:nvSpPr>
        <p:spPr bwMode="auto">
          <a:xfrm>
            <a:off x="152400" y="96838"/>
            <a:ext cx="1311275" cy="588962"/>
          </a:xfrm>
          <a:prstGeom prst="rect">
            <a:avLst/>
          </a:prstGeom>
          <a:noFill/>
          <a:ln w="9525">
            <a:solidFill>
              <a:schemeClr val="tx1"/>
            </a:solidFill>
            <a:miter lim="800000"/>
            <a:headEnd/>
            <a:tailEnd/>
          </a:ln>
        </p:spPr>
        <p:txBody>
          <a:bodyPr wrap="none">
            <a:spAutoFit/>
          </a:bodyPr>
          <a:lstStyle/>
          <a:p>
            <a:r>
              <a:rPr lang="en-US" sz="3200" b="1" i="1">
                <a:latin typeface="Times New Roman" pitchFamily="18" charset="0"/>
              </a:rPr>
              <a:t>Hall A</a:t>
            </a:r>
            <a:endParaRPr lang="en-US" sz="3200" b="1" i="1">
              <a:solidFill>
                <a:srgbClr val="FF0000"/>
              </a:solidFill>
              <a:latin typeface="Times New Roman" pitchFamily="18" charset="0"/>
            </a:endParaRPr>
          </a:p>
        </p:txBody>
      </p:sp>
      <p:sp>
        <p:nvSpPr>
          <p:cNvPr id="57349" name="Text Box 39"/>
          <p:cNvSpPr txBox="1">
            <a:spLocks noChangeArrowheads="1"/>
          </p:cNvSpPr>
          <p:nvPr/>
        </p:nvSpPr>
        <p:spPr bwMode="auto">
          <a:xfrm>
            <a:off x="685800" y="898525"/>
            <a:ext cx="7977188" cy="396875"/>
          </a:xfrm>
          <a:prstGeom prst="rect">
            <a:avLst/>
          </a:prstGeom>
          <a:noFill/>
          <a:ln w="9525">
            <a:noFill/>
            <a:miter lim="800000"/>
            <a:headEnd/>
            <a:tailEnd/>
          </a:ln>
        </p:spPr>
        <p:txBody>
          <a:bodyPr wrap="none">
            <a:spAutoFit/>
          </a:bodyPr>
          <a:lstStyle/>
          <a:p>
            <a:r>
              <a:rPr lang="en-US" sz="2000"/>
              <a:t>The HAPPEx Program: Strange Quark Contributions to the Proton</a:t>
            </a:r>
          </a:p>
        </p:txBody>
      </p:sp>
      <p:pic>
        <p:nvPicPr>
          <p:cNvPr id="57350" name="Picture 2" descr="combo_slugplot"/>
          <p:cNvPicPr>
            <a:picLocks noChangeAspect="1" noChangeArrowheads="1"/>
          </p:cNvPicPr>
          <p:nvPr/>
        </p:nvPicPr>
        <p:blipFill>
          <a:blip r:embed="rId3" cstate="print"/>
          <a:srcRect/>
          <a:stretch>
            <a:fillRect/>
          </a:stretch>
        </p:blipFill>
        <p:spPr bwMode="auto">
          <a:xfrm>
            <a:off x="2667000" y="1774825"/>
            <a:ext cx="6367463" cy="4549775"/>
          </a:xfrm>
          <a:prstGeom prst="rect">
            <a:avLst/>
          </a:prstGeom>
          <a:noFill/>
          <a:ln w="9525">
            <a:noFill/>
            <a:miter lim="800000"/>
            <a:headEnd/>
            <a:tailEnd/>
          </a:ln>
        </p:spPr>
      </p:pic>
      <p:sp>
        <p:nvSpPr>
          <p:cNvPr id="57351" name="TextBox 39"/>
          <p:cNvSpPr txBox="1">
            <a:spLocks noChangeArrowheads="1"/>
          </p:cNvSpPr>
          <p:nvPr/>
        </p:nvSpPr>
        <p:spPr bwMode="auto">
          <a:xfrm>
            <a:off x="4043363" y="1397000"/>
            <a:ext cx="2543175" cy="584200"/>
          </a:xfrm>
          <a:prstGeom prst="rect">
            <a:avLst/>
          </a:prstGeom>
          <a:solidFill>
            <a:srgbClr val="FFFF00"/>
          </a:solidFill>
          <a:ln w="9525">
            <a:noFill/>
            <a:miter lim="800000"/>
            <a:headEnd/>
            <a:tailEnd/>
          </a:ln>
        </p:spPr>
        <p:txBody>
          <a:bodyPr wrap="none">
            <a:spAutoFit/>
          </a:bodyPr>
          <a:lstStyle/>
          <a:p>
            <a:r>
              <a:rPr lang="en-US" sz="1600"/>
              <a:t>Open circles: online data</a:t>
            </a:r>
          </a:p>
          <a:p>
            <a:r>
              <a:rPr lang="en-US" sz="1600"/>
              <a:t>Closed circles: final data</a:t>
            </a:r>
          </a:p>
        </p:txBody>
      </p:sp>
      <p:pic>
        <p:nvPicPr>
          <p:cNvPr id="8" name="Picture 7"/>
          <p:cNvPicPr>
            <a:picLocks noChangeAspect="1" noChangeArrowheads="1"/>
          </p:cNvPicPr>
          <p:nvPr/>
        </p:nvPicPr>
        <p:blipFill>
          <a:blip r:embed="rId4" cstate="print"/>
          <a:srcRect/>
          <a:stretch>
            <a:fillRect/>
          </a:stretch>
        </p:blipFill>
        <p:spPr bwMode="auto">
          <a:xfrm>
            <a:off x="228600" y="4938712"/>
            <a:ext cx="2590800" cy="1614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9" descr="quarkAnimation3.gif"/>
          <p:cNvPicPr>
            <a:picLocks noChangeAspect="1"/>
          </p:cNvPicPr>
          <p:nvPr/>
        </p:nvPicPr>
        <p:blipFill>
          <a:blip r:embed="rId3" cstate="print"/>
          <a:srcRect/>
          <a:stretch>
            <a:fillRect/>
          </a:stretch>
        </p:blipFill>
        <p:spPr bwMode="auto">
          <a:xfrm>
            <a:off x="1798638" y="2138363"/>
            <a:ext cx="5553075" cy="3898900"/>
          </a:xfrm>
          <a:prstGeom prst="rect">
            <a:avLst/>
          </a:prstGeom>
          <a:noFill/>
          <a:ln w="9525">
            <a:noFill/>
            <a:miter lim="800000"/>
            <a:headEnd/>
            <a:tailEnd/>
          </a:ln>
        </p:spPr>
      </p:pic>
      <p:sp>
        <p:nvSpPr>
          <p:cNvPr id="25" name="Rectangle 24"/>
          <p:cNvSpPr/>
          <p:nvPr/>
        </p:nvSpPr>
        <p:spPr bwMode="auto">
          <a:xfrm>
            <a:off x="1563688" y="2009775"/>
            <a:ext cx="6027737" cy="422275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a:lstStyle/>
          <a:p>
            <a:pPr eaLnBrk="0" hangingPunct="0">
              <a:defRPr/>
            </a:pPr>
            <a:endParaRPr lang="en-US" sz="1800">
              <a:solidFill>
                <a:srgbClr val="000000"/>
              </a:solidFill>
              <a:ea typeface="MS PGothic" pitchFamily="34" charset="-128"/>
            </a:endParaRPr>
          </a:p>
        </p:txBody>
      </p:sp>
      <p:sp>
        <p:nvSpPr>
          <p:cNvPr id="3" name="Rectangle 1026"/>
          <p:cNvSpPr txBox="1">
            <a:spLocks noChangeArrowheads="1"/>
          </p:cNvSpPr>
          <p:nvPr/>
        </p:nvSpPr>
        <p:spPr>
          <a:xfrm>
            <a:off x="876300" y="-4068"/>
            <a:ext cx="7010400" cy="566737"/>
          </a:xfrm>
          <a:prstGeom prst="rect">
            <a:avLst/>
          </a:prstGeom>
        </p:spPr>
        <p:txBody>
          <a:bodyPr lIns="90360" tIns="44280" rIns="90360" bIns="44280"/>
          <a:lstStyle/>
          <a:p>
            <a:pPr algn="ctr" defTabSz="457200" eaLnBrk="0" hangingPunct="0">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kern="0" dirty="0">
                <a:solidFill>
                  <a:srgbClr val="FF0000"/>
                </a:solidFill>
              </a:rPr>
              <a:t>The Spatial distribution of quarks and the proton’s magnetism</a:t>
            </a:r>
            <a:endParaRPr lang="en-GB" sz="2800" b="1" kern="0" dirty="0">
              <a:solidFill>
                <a:srgbClr val="FF0000"/>
              </a:solidFill>
            </a:endParaRPr>
          </a:p>
        </p:txBody>
      </p:sp>
      <p:sp>
        <p:nvSpPr>
          <p:cNvPr id="1032" name="TextBox 12"/>
          <p:cNvSpPr txBox="1">
            <a:spLocks noChangeArrowheads="1"/>
          </p:cNvSpPr>
          <p:nvPr/>
        </p:nvSpPr>
        <p:spPr bwMode="auto">
          <a:xfrm>
            <a:off x="1295400" y="1752600"/>
            <a:ext cx="6248400" cy="707886"/>
          </a:xfrm>
          <a:prstGeom prst="rect">
            <a:avLst/>
          </a:prstGeom>
          <a:noFill/>
          <a:ln w="9525">
            <a:noFill/>
            <a:miter lim="800000"/>
            <a:headEnd/>
            <a:tailEnd/>
          </a:ln>
        </p:spPr>
        <p:txBody>
          <a:bodyPr wrap="square">
            <a:spAutoFit/>
          </a:bodyPr>
          <a:lstStyle/>
          <a:p>
            <a:pPr algn="ctr">
              <a:defRPr/>
            </a:pPr>
            <a:r>
              <a:rPr lang="en-US" sz="2000" b="1" dirty="0">
                <a:solidFill>
                  <a:srgbClr val="B51BB9"/>
                </a:solidFill>
                <a:ea typeface="MS PGothic" pitchFamily="34" charset="-128"/>
              </a:rPr>
              <a:t>How much do virtual strange quark-</a:t>
            </a:r>
            <a:r>
              <a:rPr lang="en-US" sz="2000" b="1" dirty="0" err="1">
                <a:solidFill>
                  <a:srgbClr val="B51BB9"/>
                </a:solidFill>
                <a:ea typeface="MS PGothic" pitchFamily="34" charset="-128"/>
              </a:rPr>
              <a:t>antiquark</a:t>
            </a:r>
            <a:r>
              <a:rPr lang="en-US" sz="2000" b="1" dirty="0">
                <a:solidFill>
                  <a:srgbClr val="B51BB9"/>
                </a:solidFill>
                <a:ea typeface="MS PGothic" pitchFamily="34" charset="-128"/>
              </a:rPr>
              <a:t> pairs contribute to the structure of the proton?</a:t>
            </a:r>
          </a:p>
        </p:txBody>
      </p:sp>
      <p:graphicFrame>
        <p:nvGraphicFramePr>
          <p:cNvPr id="1026" name="Object 2"/>
          <p:cNvGraphicFramePr>
            <a:graphicFrameLocks noChangeAspect="1"/>
          </p:cNvGraphicFramePr>
          <p:nvPr/>
        </p:nvGraphicFramePr>
        <p:xfrm>
          <a:off x="876300" y="2659063"/>
          <a:ext cx="7253288" cy="595312"/>
        </p:xfrm>
        <a:graphic>
          <a:graphicData uri="http://schemas.openxmlformats.org/presentationml/2006/ole">
            <mc:AlternateContent xmlns:mc="http://schemas.openxmlformats.org/markup-compatibility/2006">
              <mc:Choice xmlns:v="urn:schemas-microsoft-com:vml" Requires="v">
                <p:oleObj spid="_x0000_s138348" name="Equation" r:id="rId4" imgW="3085920" imgH="253800" progId="Equation.3">
                  <p:embed/>
                </p:oleObj>
              </mc:Choice>
              <mc:Fallback>
                <p:oleObj name="Equation" r:id="rId4" imgW="3085920" imgH="2538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 y="2659063"/>
                        <a:ext cx="7253288" cy="595312"/>
                      </a:xfrm>
                      <a:prstGeom prst="rect">
                        <a:avLst/>
                      </a:prstGeom>
                      <a:solidFill>
                        <a:srgbClr val="FFFF66"/>
                      </a:solidFill>
                    </p:spPr>
                  </p:pic>
                </p:oleObj>
              </mc:Fallback>
            </mc:AlternateContent>
          </a:graphicData>
        </a:graphic>
      </p:graphicFrame>
      <p:sp>
        <p:nvSpPr>
          <p:cNvPr id="1033" name="Text Box 4"/>
          <p:cNvSpPr txBox="1">
            <a:spLocks noChangeArrowheads="1"/>
          </p:cNvSpPr>
          <p:nvPr/>
        </p:nvSpPr>
        <p:spPr bwMode="auto">
          <a:xfrm>
            <a:off x="1090613" y="3302000"/>
            <a:ext cx="4724400" cy="1421928"/>
          </a:xfrm>
          <a:prstGeom prst="rect">
            <a:avLst/>
          </a:prstGeom>
          <a:noFill/>
          <a:ln w="9525">
            <a:noFill/>
            <a:miter lim="800000"/>
            <a:headEnd/>
            <a:tailEnd/>
          </a:ln>
        </p:spPr>
        <p:txBody>
          <a:bodyPr>
            <a:spAutoFit/>
          </a:bodyPr>
          <a:lstStyle/>
          <a:p>
            <a:pPr>
              <a:lnSpc>
                <a:spcPct val="120000"/>
              </a:lnSpc>
              <a:defRPr/>
            </a:pPr>
            <a:r>
              <a:rPr lang="en-US" dirty="0">
                <a:solidFill>
                  <a:srgbClr val="000000"/>
                </a:solidFill>
                <a:ea typeface="MS PGothic" pitchFamily="34" charset="-128"/>
              </a:rPr>
              <a:t>proton charge/magnetism</a:t>
            </a:r>
          </a:p>
          <a:p>
            <a:pPr>
              <a:lnSpc>
                <a:spcPct val="120000"/>
              </a:lnSpc>
              <a:defRPr/>
            </a:pPr>
            <a:r>
              <a:rPr lang="en-US" dirty="0">
                <a:solidFill>
                  <a:srgbClr val="000000"/>
                </a:solidFill>
                <a:ea typeface="MS PGothic" pitchFamily="34" charset="-128"/>
              </a:rPr>
              <a:t>neutron charge/magnetism</a:t>
            </a:r>
          </a:p>
          <a:p>
            <a:pPr>
              <a:lnSpc>
                <a:spcPct val="120000"/>
              </a:lnSpc>
              <a:defRPr/>
            </a:pPr>
            <a:r>
              <a:rPr lang="en-US" dirty="0">
                <a:solidFill>
                  <a:srgbClr val="000000"/>
                </a:solidFill>
                <a:ea typeface="MS PGothic" pitchFamily="34" charset="-128"/>
              </a:rPr>
              <a:t>proton response to Weak force</a:t>
            </a:r>
          </a:p>
        </p:txBody>
      </p:sp>
      <p:sp>
        <p:nvSpPr>
          <p:cNvPr id="1034" name="Text Box 6"/>
          <p:cNvSpPr txBox="1">
            <a:spLocks noChangeArrowheads="1"/>
          </p:cNvSpPr>
          <p:nvPr/>
        </p:nvSpPr>
        <p:spPr bwMode="auto">
          <a:xfrm>
            <a:off x="6577013" y="3260725"/>
            <a:ext cx="1447800" cy="1388393"/>
          </a:xfrm>
          <a:prstGeom prst="rect">
            <a:avLst/>
          </a:prstGeom>
          <a:noFill/>
          <a:ln w="9525">
            <a:noFill/>
            <a:miter lim="800000"/>
            <a:headEnd/>
            <a:tailEnd/>
          </a:ln>
        </p:spPr>
        <p:txBody>
          <a:bodyPr>
            <a:spAutoFit/>
          </a:bodyPr>
          <a:lstStyle/>
          <a:p>
            <a:pPr>
              <a:lnSpc>
                <a:spcPct val="120000"/>
              </a:lnSpc>
              <a:defRPr/>
            </a:pPr>
            <a:r>
              <a:rPr lang="en-US" b="1" dirty="0">
                <a:solidFill>
                  <a:srgbClr val="CC3399"/>
                </a:solidFill>
                <a:ea typeface="MS PGothic" pitchFamily="34" charset="-128"/>
              </a:rPr>
              <a:t>up</a:t>
            </a:r>
          </a:p>
          <a:p>
            <a:pPr>
              <a:lnSpc>
                <a:spcPct val="120000"/>
              </a:lnSpc>
              <a:defRPr/>
            </a:pPr>
            <a:r>
              <a:rPr lang="en-US" b="1" dirty="0">
                <a:solidFill>
                  <a:srgbClr val="CC3399"/>
                </a:solidFill>
                <a:ea typeface="MS PGothic" pitchFamily="34" charset="-128"/>
              </a:rPr>
              <a:t>down</a:t>
            </a:r>
          </a:p>
          <a:p>
            <a:pPr>
              <a:lnSpc>
                <a:spcPct val="120000"/>
              </a:lnSpc>
              <a:defRPr/>
            </a:pPr>
            <a:r>
              <a:rPr lang="en-US" b="1" dirty="0">
                <a:solidFill>
                  <a:srgbClr val="CC3399"/>
                </a:solidFill>
                <a:ea typeface="MS PGothic" pitchFamily="34" charset="-128"/>
              </a:rPr>
              <a:t>strange</a:t>
            </a:r>
          </a:p>
        </p:txBody>
      </p:sp>
      <p:sp>
        <p:nvSpPr>
          <p:cNvPr id="1035" name="AutoShape 5"/>
          <p:cNvSpPr>
            <a:spLocks/>
          </p:cNvSpPr>
          <p:nvPr/>
        </p:nvSpPr>
        <p:spPr bwMode="auto">
          <a:xfrm>
            <a:off x="5815013" y="3336925"/>
            <a:ext cx="533400" cy="1295400"/>
          </a:xfrm>
          <a:prstGeom prst="rightBrace">
            <a:avLst>
              <a:gd name="adj1" fmla="val 20238"/>
              <a:gd name="adj2" fmla="val 50000"/>
            </a:avLst>
          </a:prstGeom>
          <a:noFill/>
          <a:ln w="9525">
            <a:solidFill>
              <a:schemeClr val="tx1"/>
            </a:solidFill>
            <a:round/>
            <a:headEnd/>
            <a:tailEnd/>
          </a:ln>
        </p:spPr>
        <p:txBody>
          <a:bodyPr wrap="none" anchor="ctr"/>
          <a:lstStyle/>
          <a:p>
            <a:endParaRPr lang="en-US" sz="1800">
              <a:solidFill>
                <a:srgbClr val="000000"/>
              </a:solidFill>
            </a:endParaRPr>
          </a:p>
        </p:txBody>
      </p:sp>
      <p:graphicFrame>
        <p:nvGraphicFramePr>
          <p:cNvPr id="1027" name="Object 3"/>
          <p:cNvGraphicFramePr>
            <a:graphicFrameLocks noChangeAspect="1"/>
          </p:cNvGraphicFramePr>
          <p:nvPr/>
        </p:nvGraphicFramePr>
        <p:xfrm>
          <a:off x="2855913" y="4833937"/>
          <a:ext cx="6096000" cy="1566863"/>
        </p:xfrm>
        <a:graphic>
          <a:graphicData uri="http://schemas.openxmlformats.org/presentationml/2006/ole">
            <mc:AlternateContent xmlns:mc="http://schemas.openxmlformats.org/markup-compatibility/2006">
              <mc:Choice xmlns:v="urn:schemas-microsoft-com:vml" Requires="v">
                <p:oleObj spid="_x0000_s138349" name="Equation" r:id="rId6" imgW="3441600" imgH="888840" progId="Equation.3">
                  <p:embed/>
                </p:oleObj>
              </mc:Choice>
              <mc:Fallback>
                <p:oleObj name="Equation" r:id="rId6" imgW="3441600" imgH="88884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5913" y="4833937"/>
                        <a:ext cx="6096000" cy="1566863"/>
                      </a:xfrm>
                      <a:prstGeom prst="rect">
                        <a:avLst/>
                      </a:prstGeom>
                      <a:solidFill>
                        <a:srgbClr val="FFFF66"/>
                      </a:solidFill>
                    </p:spPr>
                  </p:pic>
                </p:oleObj>
              </mc:Fallback>
            </mc:AlternateContent>
          </a:graphicData>
        </a:graphic>
      </p:graphicFrame>
      <p:pic>
        <p:nvPicPr>
          <p:cNvPr id="12" name="Picture 2" descr="version3"/>
          <p:cNvPicPr>
            <a:picLocks noChangeAspect="1" noChangeArrowheads="1"/>
          </p:cNvPicPr>
          <p:nvPr/>
        </p:nvPicPr>
        <p:blipFill>
          <a:blip r:embed="rId8" cstate="print"/>
          <a:srcRect/>
          <a:stretch>
            <a:fillRect/>
          </a:stretch>
        </p:blipFill>
        <p:spPr bwMode="auto">
          <a:xfrm>
            <a:off x="152400" y="1914525"/>
            <a:ext cx="1066800" cy="587375"/>
          </a:xfrm>
          <a:prstGeom prst="rect">
            <a:avLst/>
          </a:prstGeom>
          <a:noFill/>
          <a:ln w="9525">
            <a:noFill/>
            <a:miter lim="800000"/>
            <a:headEnd/>
            <a:tailEnd/>
          </a:ln>
        </p:spPr>
      </p:pic>
      <p:sp>
        <p:nvSpPr>
          <p:cNvPr id="13" name="Text Box 38"/>
          <p:cNvSpPr txBox="1">
            <a:spLocks noChangeArrowheads="1"/>
          </p:cNvSpPr>
          <p:nvPr/>
        </p:nvSpPr>
        <p:spPr bwMode="auto">
          <a:xfrm>
            <a:off x="7620000" y="1912938"/>
            <a:ext cx="1430200" cy="584775"/>
          </a:xfrm>
          <a:prstGeom prst="rect">
            <a:avLst/>
          </a:prstGeom>
          <a:noFill/>
          <a:ln w="9525">
            <a:solidFill>
              <a:schemeClr val="tx1"/>
            </a:solidFill>
            <a:miter lim="800000"/>
            <a:headEnd/>
            <a:tailEnd/>
          </a:ln>
        </p:spPr>
        <p:txBody>
          <a:bodyPr wrap="none">
            <a:spAutoFit/>
          </a:bodyPr>
          <a:lstStyle/>
          <a:p>
            <a:r>
              <a:rPr lang="en-US" sz="3200" b="1" i="1">
                <a:solidFill>
                  <a:srgbClr val="000000"/>
                </a:solidFill>
              </a:rPr>
              <a:t>Hall A</a:t>
            </a:r>
            <a:endParaRPr lang="en-US" sz="3200" b="1" i="1">
              <a:solidFill>
                <a:srgbClr val="FF0000"/>
              </a:solidFill>
            </a:endParaRPr>
          </a:p>
        </p:txBody>
      </p:sp>
      <p:sp>
        <p:nvSpPr>
          <p:cNvPr id="17" name="TextBox 3"/>
          <p:cNvSpPr txBox="1">
            <a:spLocks noChangeArrowheads="1"/>
          </p:cNvSpPr>
          <p:nvPr/>
        </p:nvSpPr>
        <p:spPr bwMode="auto">
          <a:xfrm>
            <a:off x="304800" y="857071"/>
            <a:ext cx="7194598" cy="1200329"/>
          </a:xfrm>
          <a:prstGeom prst="rect">
            <a:avLst/>
          </a:prstGeom>
          <a:noFill/>
          <a:ln w="9525">
            <a:noFill/>
            <a:miter lim="800000"/>
            <a:headEnd/>
            <a:tailEnd/>
          </a:ln>
        </p:spPr>
        <p:txBody>
          <a:bodyPr wrap="none">
            <a:spAutoFit/>
          </a:bodyPr>
          <a:lstStyle/>
          <a:p>
            <a:r>
              <a:rPr lang="en-US" sz="1800" dirty="0">
                <a:solidFill>
                  <a:srgbClr val="000000"/>
                </a:solidFill>
              </a:rPr>
              <a:t>Naïve Quark Model:	proton = </a:t>
            </a:r>
            <a:r>
              <a:rPr lang="en-US" sz="1800" dirty="0" err="1">
                <a:solidFill>
                  <a:srgbClr val="000000"/>
                </a:solidFill>
              </a:rPr>
              <a:t>uud</a:t>
            </a:r>
            <a:r>
              <a:rPr lang="en-US" sz="1800" dirty="0">
                <a:solidFill>
                  <a:srgbClr val="000000"/>
                </a:solidFill>
              </a:rPr>
              <a:t> (valence quarks)</a:t>
            </a:r>
          </a:p>
          <a:p>
            <a:r>
              <a:rPr lang="en-US" sz="1800" dirty="0">
                <a:solidFill>
                  <a:srgbClr val="000000"/>
                </a:solidFill>
              </a:rPr>
              <a:t>QCD:			proton = </a:t>
            </a:r>
            <a:r>
              <a:rPr lang="en-US" sz="1800" dirty="0" err="1">
                <a:solidFill>
                  <a:srgbClr val="000000"/>
                </a:solidFill>
              </a:rPr>
              <a:t>uud</a:t>
            </a:r>
            <a:r>
              <a:rPr lang="en-US" sz="1800" dirty="0">
                <a:solidFill>
                  <a:srgbClr val="000000"/>
                </a:solidFill>
              </a:rPr>
              <a:t> + </a:t>
            </a:r>
            <a:r>
              <a:rPr lang="en-US" sz="1800" dirty="0" err="1">
                <a:solidFill>
                  <a:srgbClr val="000000"/>
                </a:solidFill>
              </a:rPr>
              <a:t>uu</a:t>
            </a:r>
            <a:r>
              <a:rPr lang="en-US" sz="1800" dirty="0">
                <a:solidFill>
                  <a:srgbClr val="000000"/>
                </a:solidFill>
              </a:rPr>
              <a:t> + </a:t>
            </a:r>
            <a:r>
              <a:rPr lang="en-US" sz="1800" dirty="0" err="1">
                <a:solidFill>
                  <a:srgbClr val="000000"/>
                </a:solidFill>
              </a:rPr>
              <a:t>dd</a:t>
            </a:r>
            <a:r>
              <a:rPr lang="en-US" sz="1800" dirty="0">
                <a:solidFill>
                  <a:srgbClr val="000000"/>
                </a:solidFill>
              </a:rPr>
              <a:t> + </a:t>
            </a:r>
            <a:r>
              <a:rPr lang="en-US" sz="1800" dirty="0" err="1">
                <a:solidFill>
                  <a:srgbClr val="000000"/>
                </a:solidFill>
              </a:rPr>
              <a:t>ss</a:t>
            </a:r>
            <a:r>
              <a:rPr lang="en-US" sz="1800" dirty="0">
                <a:solidFill>
                  <a:srgbClr val="000000"/>
                </a:solidFill>
              </a:rPr>
              <a:t> + …</a:t>
            </a:r>
          </a:p>
          <a:p>
            <a:r>
              <a:rPr lang="en-US" sz="1800" dirty="0">
                <a:solidFill>
                  <a:srgbClr val="000000"/>
                </a:solidFill>
              </a:rPr>
              <a:t>		The proton sea has a non-trivial structure: u ≠ d</a:t>
            </a:r>
          </a:p>
          <a:p>
            <a:endParaRPr lang="en-US" sz="1800" dirty="0">
              <a:solidFill>
                <a:srgbClr val="000000"/>
              </a:solidFill>
            </a:endParaRPr>
          </a:p>
        </p:txBody>
      </p:sp>
      <p:cxnSp>
        <p:nvCxnSpPr>
          <p:cNvPr id="18" name="Straight Connector 17"/>
          <p:cNvCxnSpPr/>
          <p:nvPr/>
        </p:nvCxnSpPr>
        <p:spPr>
          <a:xfrm>
            <a:off x="5334000" y="1161871"/>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00600" y="1161871"/>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91200" y="1161871"/>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81800" y="1466671"/>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162800" y="1466671"/>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7"/>
          <p:cNvPicPr>
            <a:picLocks noChangeAspect="1" noChangeArrowheads="1"/>
          </p:cNvPicPr>
          <p:nvPr/>
        </p:nvPicPr>
        <p:blipFill>
          <a:blip r:embed="rId9" cstate="print"/>
          <a:srcRect/>
          <a:stretch>
            <a:fillRect/>
          </a:stretch>
        </p:blipFill>
        <p:spPr bwMode="auto">
          <a:xfrm>
            <a:off x="92075" y="4657725"/>
            <a:ext cx="2590800" cy="1614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3">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32" grpId="0"/>
      <p:bldP spid="1033" grpId="0" build="allAtOnce"/>
      <p:bldP spid="1034" grpId="0" build="allAtOnce"/>
      <p:bldP spid="1035"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Fit_HAPPEX3.jpg"/>
          <p:cNvPicPr>
            <a:picLocks noChangeAspect="1"/>
          </p:cNvPicPr>
          <p:nvPr/>
        </p:nvPicPr>
        <p:blipFill>
          <a:blip r:embed="rId3" cstate="print"/>
          <a:srcRect l="1378" r="4360"/>
          <a:stretch>
            <a:fillRect/>
          </a:stretch>
        </p:blipFill>
        <p:spPr>
          <a:xfrm>
            <a:off x="304800" y="3317484"/>
            <a:ext cx="5176007" cy="331191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9220" name="Rectangle 2"/>
          <p:cNvSpPr>
            <a:spLocks noGrp="1" noChangeArrowheads="1"/>
          </p:cNvSpPr>
          <p:nvPr>
            <p:ph type="title"/>
          </p:nvPr>
        </p:nvSpPr>
        <p:spPr>
          <a:xfrm>
            <a:off x="457200" y="152400"/>
            <a:ext cx="8229600" cy="792163"/>
          </a:xfrm>
        </p:spPr>
        <p:txBody>
          <a:bodyPr/>
          <a:lstStyle/>
          <a:p>
            <a:pPr eaLnBrk="1" hangingPunct="1"/>
            <a:r>
              <a:rPr lang="en-US" sz="3200" b="1">
                <a:solidFill>
                  <a:srgbClr val="FA3904"/>
                </a:solidFill>
                <a:latin typeface="Comic Sans MS" pitchFamily="66" charset="0"/>
              </a:rPr>
              <a:t>The spatial distribution of quarks and </a:t>
            </a:r>
            <a:br>
              <a:rPr lang="en-US" sz="3200" b="1">
                <a:solidFill>
                  <a:srgbClr val="FA3904"/>
                </a:solidFill>
                <a:latin typeface="Comic Sans MS" pitchFamily="66" charset="0"/>
              </a:rPr>
            </a:br>
            <a:r>
              <a:rPr lang="en-US" sz="3200" b="1">
                <a:solidFill>
                  <a:srgbClr val="FA3904"/>
                </a:solidFill>
                <a:latin typeface="Comic Sans MS" pitchFamily="66" charset="0"/>
              </a:rPr>
              <a:t>the proton’s magnetism</a:t>
            </a:r>
          </a:p>
        </p:txBody>
      </p:sp>
      <p:graphicFrame>
        <p:nvGraphicFramePr>
          <p:cNvPr id="9218" name="Object 2"/>
          <p:cNvGraphicFramePr>
            <a:graphicFrameLocks noChangeAspect="1"/>
          </p:cNvGraphicFramePr>
          <p:nvPr/>
        </p:nvGraphicFramePr>
        <p:xfrm>
          <a:off x="1219200" y="1143000"/>
          <a:ext cx="6388100" cy="566738"/>
        </p:xfrm>
        <a:graphic>
          <a:graphicData uri="http://schemas.openxmlformats.org/presentationml/2006/ole">
            <mc:AlternateContent xmlns:mc="http://schemas.openxmlformats.org/markup-compatibility/2006">
              <mc:Choice xmlns:v="urn:schemas-microsoft-com:vml" Requires="v">
                <p:oleObj spid="_x0000_s141337" name="Equation" r:id="rId4" imgW="2717640" imgH="241200" progId="Equation.3">
                  <p:embed/>
                </p:oleObj>
              </mc:Choice>
              <mc:Fallback>
                <p:oleObj name="Equation" r:id="rId4" imgW="2717640" imgH="241200" progId="Equation.3">
                  <p:embed/>
                  <p:pic>
                    <p:nvPicPr>
                      <p:cNvPr id="921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143000"/>
                        <a:ext cx="6388100" cy="566738"/>
                      </a:xfrm>
                      <a:prstGeom prst="rect">
                        <a:avLst/>
                      </a:prstGeom>
                      <a:solidFill>
                        <a:srgbClr val="FFFF66"/>
                      </a:solidFill>
                    </p:spPr>
                  </p:pic>
                </p:oleObj>
              </mc:Fallback>
            </mc:AlternateContent>
          </a:graphicData>
        </a:graphic>
      </p:graphicFrame>
      <p:sp>
        <p:nvSpPr>
          <p:cNvPr id="9221" name="Text Box 4"/>
          <p:cNvSpPr txBox="1">
            <a:spLocks noChangeArrowheads="1"/>
          </p:cNvSpPr>
          <p:nvPr/>
        </p:nvSpPr>
        <p:spPr bwMode="auto">
          <a:xfrm>
            <a:off x="609600" y="1828800"/>
            <a:ext cx="4724400" cy="1406525"/>
          </a:xfrm>
          <a:prstGeom prst="rect">
            <a:avLst/>
          </a:prstGeom>
          <a:noFill/>
          <a:ln w="9525">
            <a:noFill/>
            <a:miter lim="800000"/>
            <a:headEnd/>
            <a:tailEnd/>
          </a:ln>
        </p:spPr>
        <p:txBody>
          <a:bodyPr>
            <a:spAutoFit/>
          </a:bodyPr>
          <a:lstStyle/>
          <a:p>
            <a:pPr>
              <a:lnSpc>
                <a:spcPct val="120000"/>
              </a:lnSpc>
            </a:pPr>
            <a:r>
              <a:rPr lang="en-US"/>
              <a:t>proton charge/magnetism</a:t>
            </a:r>
          </a:p>
          <a:p>
            <a:pPr>
              <a:lnSpc>
                <a:spcPct val="120000"/>
              </a:lnSpc>
            </a:pPr>
            <a:r>
              <a:rPr lang="en-US"/>
              <a:t>neutron charge/magnetism</a:t>
            </a:r>
          </a:p>
          <a:p>
            <a:pPr>
              <a:lnSpc>
                <a:spcPct val="120000"/>
              </a:lnSpc>
            </a:pPr>
            <a:r>
              <a:rPr lang="en-US"/>
              <a:t>proton response to Weak force</a:t>
            </a:r>
          </a:p>
        </p:txBody>
      </p:sp>
      <p:sp>
        <p:nvSpPr>
          <p:cNvPr id="9222" name="AutoShape 5"/>
          <p:cNvSpPr>
            <a:spLocks/>
          </p:cNvSpPr>
          <p:nvPr/>
        </p:nvSpPr>
        <p:spPr bwMode="auto">
          <a:xfrm>
            <a:off x="5334000" y="1905000"/>
            <a:ext cx="533400" cy="1295400"/>
          </a:xfrm>
          <a:prstGeom prst="rightBrace">
            <a:avLst>
              <a:gd name="adj1" fmla="val 20238"/>
              <a:gd name="adj2" fmla="val 50000"/>
            </a:avLst>
          </a:prstGeom>
          <a:noFill/>
          <a:ln w="9525">
            <a:solidFill>
              <a:schemeClr val="tx1"/>
            </a:solidFill>
            <a:round/>
            <a:headEnd/>
            <a:tailEnd/>
          </a:ln>
        </p:spPr>
        <p:txBody>
          <a:bodyPr wrap="none" anchor="ctr"/>
          <a:lstStyle/>
          <a:p>
            <a:endParaRPr lang="en-US"/>
          </a:p>
        </p:txBody>
      </p:sp>
      <p:sp>
        <p:nvSpPr>
          <p:cNvPr id="9223" name="Text Box 6"/>
          <p:cNvSpPr txBox="1">
            <a:spLocks noChangeArrowheads="1"/>
          </p:cNvSpPr>
          <p:nvPr/>
        </p:nvSpPr>
        <p:spPr bwMode="auto">
          <a:xfrm>
            <a:off x="5943600" y="1828800"/>
            <a:ext cx="1447800" cy="1406525"/>
          </a:xfrm>
          <a:prstGeom prst="rect">
            <a:avLst/>
          </a:prstGeom>
          <a:noFill/>
          <a:ln w="9525">
            <a:noFill/>
            <a:miter lim="800000"/>
            <a:headEnd/>
            <a:tailEnd/>
          </a:ln>
        </p:spPr>
        <p:txBody>
          <a:bodyPr>
            <a:spAutoFit/>
          </a:bodyPr>
          <a:lstStyle/>
          <a:p>
            <a:pPr>
              <a:lnSpc>
                <a:spcPct val="120000"/>
              </a:lnSpc>
            </a:pPr>
            <a:r>
              <a:rPr lang="en-US" b="1">
                <a:solidFill>
                  <a:srgbClr val="CC3399"/>
                </a:solidFill>
              </a:rPr>
              <a:t>up</a:t>
            </a:r>
          </a:p>
          <a:p>
            <a:pPr>
              <a:lnSpc>
                <a:spcPct val="120000"/>
              </a:lnSpc>
            </a:pPr>
            <a:r>
              <a:rPr lang="en-US" b="1">
                <a:solidFill>
                  <a:srgbClr val="CC3399"/>
                </a:solidFill>
              </a:rPr>
              <a:t>down</a:t>
            </a:r>
          </a:p>
          <a:p>
            <a:pPr>
              <a:lnSpc>
                <a:spcPct val="120000"/>
              </a:lnSpc>
            </a:pPr>
            <a:r>
              <a:rPr lang="en-US" b="1">
                <a:solidFill>
                  <a:srgbClr val="CC3399"/>
                </a:solidFill>
              </a:rPr>
              <a:t>strange</a:t>
            </a:r>
          </a:p>
        </p:txBody>
      </p:sp>
      <p:sp>
        <p:nvSpPr>
          <p:cNvPr id="83975" name="Line 7"/>
          <p:cNvSpPr>
            <a:spLocks noChangeShapeType="1"/>
          </p:cNvSpPr>
          <p:nvPr/>
        </p:nvSpPr>
        <p:spPr bwMode="auto">
          <a:xfrm flipH="1">
            <a:off x="7315200" y="2971800"/>
            <a:ext cx="457200" cy="0"/>
          </a:xfrm>
          <a:prstGeom prst="line">
            <a:avLst/>
          </a:prstGeom>
          <a:noFill/>
          <a:ln w="38100">
            <a:solidFill>
              <a:schemeClr val="tx1"/>
            </a:solidFill>
            <a:round/>
            <a:headEnd/>
            <a:tailEnd type="triangle" w="lg" len="lg"/>
          </a:ln>
        </p:spPr>
        <p:txBody>
          <a:bodyPr/>
          <a:lstStyle/>
          <a:p>
            <a:endParaRPr lang="en-US"/>
          </a:p>
        </p:txBody>
      </p:sp>
      <p:sp>
        <p:nvSpPr>
          <p:cNvPr id="83976" name="Text Box 8"/>
          <p:cNvSpPr txBox="1">
            <a:spLocks noChangeArrowheads="1"/>
          </p:cNvSpPr>
          <p:nvPr/>
        </p:nvSpPr>
        <p:spPr bwMode="auto">
          <a:xfrm>
            <a:off x="7772400" y="2743200"/>
            <a:ext cx="893763" cy="457200"/>
          </a:xfrm>
          <a:prstGeom prst="rect">
            <a:avLst/>
          </a:prstGeom>
          <a:noFill/>
          <a:ln w="9525">
            <a:noFill/>
            <a:miter lim="800000"/>
            <a:headEnd/>
            <a:tailEnd/>
          </a:ln>
        </p:spPr>
        <p:txBody>
          <a:bodyPr wrap="none">
            <a:spAutoFit/>
          </a:bodyPr>
          <a:lstStyle/>
          <a:p>
            <a:r>
              <a:rPr lang="en-US"/>
              <a:t>~ 5%</a:t>
            </a:r>
          </a:p>
        </p:txBody>
      </p:sp>
      <p:pic>
        <p:nvPicPr>
          <p:cNvPr id="9226" name="Picture 2" descr="version3"/>
          <p:cNvPicPr>
            <a:picLocks noChangeAspect="1" noChangeArrowheads="1"/>
          </p:cNvPicPr>
          <p:nvPr/>
        </p:nvPicPr>
        <p:blipFill>
          <a:blip r:embed="rId6" cstate="print"/>
          <a:srcRect/>
          <a:stretch>
            <a:fillRect/>
          </a:stretch>
        </p:blipFill>
        <p:spPr bwMode="auto">
          <a:xfrm>
            <a:off x="76200" y="581025"/>
            <a:ext cx="1066800" cy="587375"/>
          </a:xfrm>
          <a:prstGeom prst="rect">
            <a:avLst/>
          </a:prstGeom>
          <a:noFill/>
          <a:ln w="9525">
            <a:noFill/>
            <a:miter lim="800000"/>
            <a:headEnd/>
            <a:tailEnd/>
          </a:ln>
        </p:spPr>
      </p:pic>
      <p:sp>
        <p:nvSpPr>
          <p:cNvPr id="9227" name="Text Box 38"/>
          <p:cNvSpPr txBox="1">
            <a:spLocks noChangeArrowheads="1"/>
          </p:cNvSpPr>
          <p:nvPr/>
        </p:nvSpPr>
        <p:spPr bwMode="auto">
          <a:xfrm>
            <a:off x="7756525" y="609600"/>
            <a:ext cx="1311275" cy="588963"/>
          </a:xfrm>
          <a:prstGeom prst="rect">
            <a:avLst/>
          </a:prstGeom>
          <a:noFill/>
          <a:ln w="9525">
            <a:solidFill>
              <a:schemeClr val="tx1"/>
            </a:solidFill>
            <a:miter lim="800000"/>
            <a:headEnd/>
            <a:tailEnd/>
          </a:ln>
        </p:spPr>
        <p:txBody>
          <a:bodyPr wrap="none">
            <a:spAutoFit/>
          </a:bodyPr>
          <a:lstStyle/>
          <a:p>
            <a:r>
              <a:rPr lang="en-US" sz="3200" b="1" i="1">
                <a:latin typeface="Times New Roman" pitchFamily="18" charset="0"/>
              </a:rPr>
              <a:t>Hall A</a:t>
            </a:r>
            <a:endParaRPr lang="en-US" sz="3200" b="1" i="1">
              <a:solidFill>
                <a:srgbClr val="FF0000"/>
              </a:solidFill>
              <a:latin typeface="Times New Roman" pitchFamily="18" charset="0"/>
            </a:endParaRPr>
          </a:p>
        </p:txBody>
      </p:sp>
      <p:sp>
        <p:nvSpPr>
          <p:cNvPr id="9228" name="Text Box 21"/>
          <p:cNvSpPr txBox="1">
            <a:spLocks noChangeArrowheads="1"/>
          </p:cNvSpPr>
          <p:nvPr/>
        </p:nvSpPr>
        <p:spPr bwMode="auto">
          <a:xfrm>
            <a:off x="1698625" y="6248400"/>
            <a:ext cx="2339975" cy="396875"/>
          </a:xfrm>
          <a:prstGeom prst="rect">
            <a:avLst/>
          </a:prstGeom>
          <a:noFill/>
          <a:ln w="9525">
            <a:noFill/>
            <a:miter lim="800000"/>
            <a:headEnd/>
            <a:tailEnd/>
          </a:ln>
        </p:spPr>
        <p:txBody>
          <a:bodyPr wrap="none">
            <a:spAutoFit/>
          </a:bodyPr>
          <a:lstStyle/>
          <a:p>
            <a:pPr eaLnBrk="0" hangingPunct="0"/>
            <a:r>
              <a:rPr lang="en-US" sz="2000" i="1">
                <a:solidFill>
                  <a:srgbClr val="0000CC"/>
                </a:solidFill>
                <a:latin typeface="Arial" pitchFamily="34" charset="0"/>
              </a:rPr>
              <a:t>smaller distance </a:t>
            </a:r>
            <a:r>
              <a:rPr lang="en-US" sz="2000" i="1">
                <a:solidFill>
                  <a:srgbClr val="0000CC"/>
                </a:solidFill>
                <a:latin typeface="Arial" pitchFamily="34" charset="0"/>
                <a:sym typeface="Symbol" pitchFamily="18" charset="2"/>
              </a:rPr>
              <a:t></a:t>
            </a:r>
          </a:p>
        </p:txBody>
      </p:sp>
      <p:pic>
        <p:nvPicPr>
          <p:cNvPr id="31" name="Picture 4"/>
          <p:cNvPicPr>
            <a:picLocks noChangeAspect="1" noChangeArrowheads="1"/>
          </p:cNvPicPr>
          <p:nvPr/>
        </p:nvPicPr>
        <p:blipFill>
          <a:blip r:embed="rId7" cstate="print"/>
          <a:srcRect l="6154"/>
          <a:stretch>
            <a:fillRect/>
          </a:stretch>
        </p:blipFill>
        <p:spPr bwMode="auto">
          <a:xfrm>
            <a:off x="5943600" y="4030663"/>
            <a:ext cx="2733675" cy="2598737"/>
          </a:xfrm>
          <a:prstGeom prst="rect">
            <a:avLst/>
          </a:prstGeom>
          <a:noFill/>
          <a:ln w="12700" cap="flat" cmpd="sng" algn="ctr">
            <a:solidFill>
              <a:schemeClr val="accent5">
                <a:lumMod val="50000"/>
              </a:schemeClr>
            </a:solidFill>
            <a:prstDash val="solid"/>
            <a:miter lim="800000"/>
            <a:headEnd/>
            <a:tailEnd/>
          </a:ln>
        </p:spPr>
      </p:pic>
      <p:sp>
        <p:nvSpPr>
          <p:cNvPr id="9230" name="Text Box 15"/>
          <p:cNvSpPr txBox="1">
            <a:spLocks noChangeArrowheads="1"/>
          </p:cNvSpPr>
          <p:nvPr/>
        </p:nvSpPr>
        <p:spPr bwMode="auto">
          <a:xfrm>
            <a:off x="5943600" y="3281363"/>
            <a:ext cx="2743200" cy="757237"/>
          </a:xfrm>
          <a:prstGeom prst="rect">
            <a:avLst/>
          </a:prstGeom>
          <a:solidFill>
            <a:schemeClr val="bg1"/>
          </a:solidFill>
          <a:ln w="6350" algn="ctr">
            <a:solidFill>
              <a:schemeClr val="tx1"/>
            </a:solidFill>
            <a:miter lim="800000"/>
            <a:headEnd/>
            <a:tailEnd/>
          </a:ln>
        </p:spPr>
        <p:txBody>
          <a:bodyPr>
            <a:spAutoFit/>
          </a:bodyPr>
          <a:lstStyle/>
          <a:p>
            <a:pPr>
              <a:lnSpc>
                <a:spcPct val="90000"/>
              </a:lnSpc>
              <a:spcBef>
                <a:spcPct val="20000"/>
              </a:spcBef>
            </a:pPr>
            <a:r>
              <a:rPr lang="en-US" sz="1600">
                <a:solidFill>
                  <a:srgbClr val="000000"/>
                </a:solidFill>
                <a:cs typeface="Arial" pitchFamily="34" charset="0"/>
              </a:rPr>
              <a:t>1</a:t>
            </a:r>
            <a:r>
              <a:rPr lang="en-US" sz="1600" baseline="30000">
                <a:solidFill>
                  <a:srgbClr val="000000"/>
                </a:solidFill>
                <a:cs typeface="Arial" pitchFamily="34" charset="0"/>
              </a:rPr>
              <a:t>st</a:t>
            </a:r>
            <a:r>
              <a:rPr lang="en-US" sz="1600">
                <a:solidFill>
                  <a:srgbClr val="000000"/>
                </a:solidFill>
                <a:cs typeface="Arial" pitchFamily="34" charset="0"/>
              </a:rPr>
              <a:t> Separation using G0, HAPPEx-II &amp; HAPPEx-He, and A4 &amp; SAMPLE data</a:t>
            </a:r>
          </a:p>
        </p:txBody>
      </p:sp>
      <p:cxnSp>
        <p:nvCxnSpPr>
          <p:cNvPr id="35" name="Straight Arrow Connector 34"/>
          <p:cNvCxnSpPr/>
          <p:nvPr/>
        </p:nvCxnSpPr>
        <p:spPr>
          <a:xfrm rot="5400000" flipH="1" flipV="1">
            <a:off x="1141413" y="6400800"/>
            <a:ext cx="611188" cy="1587"/>
          </a:xfrm>
          <a:prstGeom prst="straightConnector1">
            <a:avLst/>
          </a:prstGeom>
          <a:ln w="762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457200" y="1752600"/>
            <a:ext cx="8305800" cy="1570038"/>
          </a:xfrm>
          <a:prstGeom prst="rect">
            <a:avLst/>
          </a:prstGeom>
          <a:solidFill>
            <a:srgbClr val="A4FF9F"/>
          </a:solidFill>
          <a:ln w="9525">
            <a:noFill/>
            <a:miter lim="800000"/>
            <a:headEnd/>
            <a:tailEnd/>
          </a:ln>
        </p:spPr>
        <p:txBody>
          <a:bodyPr>
            <a:spAutoFit/>
          </a:bodyPr>
          <a:lstStyle/>
          <a:p>
            <a:r>
              <a:rPr lang="en-US" sz="3200">
                <a:solidFill>
                  <a:srgbClr val="FF0000"/>
                </a:solidFill>
              </a:rPr>
              <a:t>strange quarks </a:t>
            </a:r>
            <a:r>
              <a:rPr lang="en-US" sz="3200" b="1">
                <a:solidFill>
                  <a:srgbClr val="FF0000"/>
                </a:solidFill>
              </a:rPr>
              <a:t>do not play a substantial role</a:t>
            </a:r>
            <a:r>
              <a:rPr lang="en-US" sz="3200">
                <a:solidFill>
                  <a:srgbClr val="FF0000"/>
                </a:solidFill>
              </a:rPr>
              <a:t> in the long-range electromagnetic structure of nucleons</a:t>
            </a:r>
            <a:endParaRPr lang="en-US" sz="3200"/>
          </a:p>
        </p:txBody>
      </p:sp>
    </p:spTree>
    <p:extLst>
      <p:ext uri="{BB962C8B-B14F-4D97-AF65-F5344CB8AC3E}">
        <p14:creationId xmlns:p14="http://schemas.microsoft.com/office/powerpoint/2010/main" val="162401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9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animBg="1"/>
      <p:bldP spid="83976" grpId="0"/>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5668FEAB-A212-4A5D-AA27-0F78BD9D4538}"/>
              </a:ext>
            </a:extLst>
          </p:cNvPr>
          <p:cNvSpPr txBox="1">
            <a:spLocks/>
          </p:cNvSpPr>
          <p:nvPr/>
        </p:nvSpPr>
        <p:spPr>
          <a:xfrm>
            <a:off x="685800" y="0"/>
            <a:ext cx="7772400" cy="685800"/>
          </a:xfrm>
          <a:prstGeom prst="rect">
            <a:avLst/>
          </a:prstGeom>
        </p:spPr>
        <p:txBody>
          <a:bodyPr vert="horz" lIns="91440" tIns="45720" rIns="91440" bIns="45720" rtlCol="0" anchor="ctr">
            <a:noAutofit/>
          </a:bodyPr>
          <a:lstStyle/>
          <a:p>
            <a:pPr algn="ctr" defTabSz="457200">
              <a:spcBef>
                <a:spcPct val="0"/>
              </a:spcBef>
              <a:defRPr/>
            </a:pPr>
            <a:r>
              <a:rPr lang="en-US" sz="3600" b="1" dirty="0" err="1">
                <a:solidFill>
                  <a:srgbClr val="FF0000"/>
                </a:solidFill>
                <a:cs typeface="Arial" panose="020B0604020202020204" pitchFamily="34" charset="0"/>
              </a:rPr>
              <a:t>Qweak</a:t>
            </a:r>
            <a:r>
              <a:rPr lang="en-US" sz="3600" b="1" dirty="0">
                <a:solidFill>
                  <a:srgbClr val="FF0000"/>
                </a:solidFill>
                <a:cs typeface="Arial" panose="020B0604020202020204" pitchFamily="34" charset="0"/>
              </a:rPr>
              <a:t> Results </a:t>
            </a:r>
            <a:r>
              <a:rPr lang="en-US" sz="3600" b="1" dirty="0">
                <a:solidFill>
                  <a:srgbClr val="FF0000"/>
                </a:solidFill>
                <a:cs typeface="Arial" panose="020B0604020202020204" pitchFamily="34" charset="0"/>
                <a:sym typeface="Wingdings" panose="05000000000000000000" pitchFamily="2" charset="2"/>
              </a:rPr>
              <a:t> </a:t>
            </a:r>
            <a:r>
              <a:rPr lang="en-US" sz="3600" b="1" dirty="0">
                <a:solidFill>
                  <a:srgbClr val="FF0000"/>
                </a:solidFill>
                <a:cs typeface="Arial" panose="020B0604020202020204" pitchFamily="34" charset="0"/>
              </a:rPr>
              <a:t>Constraints</a:t>
            </a:r>
          </a:p>
        </p:txBody>
      </p:sp>
      <p:pic>
        <p:nvPicPr>
          <p:cNvPr id="3" name="Picture 2">
            <a:extLst>
              <a:ext uri="{FF2B5EF4-FFF2-40B4-BE49-F238E27FC236}">
                <a16:creationId xmlns:a16="http://schemas.microsoft.com/office/drawing/2014/main" xmlns="" id="{5EBE3E91-C168-49AB-ADE0-641B32AC2A19}"/>
              </a:ext>
            </a:extLst>
          </p:cNvPr>
          <p:cNvPicPr>
            <a:picLocks noChangeAspect="1"/>
          </p:cNvPicPr>
          <p:nvPr/>
        </p:nvPicPr>
        <p:blipFill rotWithShape="1">
          <a:blip r:embed="rId2"/>
          <a:srcRect t="51144"/>
          <a:stretch/>
        </p:blipFill>
        <p:spPr>
          <a:xfrm>
            <a:off x="4587292" y="1280474"/>
            <a:ext cx="3713452" cy="3350525"/>
          </a:xfrm>
          <a:prstGeom prst="rect">
            <a:avLst/>
          </a:prstGeom>
        </p:spPr>
      </p:pic>
      <p:pic>
        <p:nvPicPr>
          <p:cNvPr id="8" name="Picture 7">
            <a:extLst>
              <a:ext uri="{FF2B5EF4-FFF2-40B4-BE49-F238E27FC236}">
                <a16:creationId xmlns:a16="http://schemas.microsoft.com/office/drawing/2014/main" xmlns="" id="{ADBB4431-6D8F-4313-BA46-1B701580FFD2}"/>
              </a:ext>
            </a:extLst>
          </p:cNvPr>
          <p:cNvPicPr>
            <a:picLocks noChangeAspect="1"/>
          </p:cNvPicPr>
          <p:nvPr/>
        </p:nvPicPr>
        <p:blipFill rotWithShape="1">
          <a:blip r:embed="rId2"/>
          <a:srcRect b="48657"/>
          <a:stretch/>
        </p:blipFill>
        <p:spPr>
          <a:xfrm>
            <a:off x="575481" y="1198586"/>
            <a:ext cx="3713452" cy="3521122"/>
          </a:xfrm>
          <a:prstGeom prst="rect">
            <a:avLst/>
          </a:prstGeom>
        </p:spPr>
      </p:pic>
      <p:sp>
        <p:nvSpPr>
          <p:cNvPr id="2" name="TextBox 1">
            <a:extLst>
              <a:ext uri="{FF2B5EF4-FFF2-40B4-BE49-F238E27FC236}">
                <a16:creationId xmlns:a16="http://schemas.microsoft.com/office/drawing/2014/main" xmlns="" id="{877D3786-1BB7-4774-83B2-80488FEDF7DE}"/>
              </a:ext>
            </a:extLst>
          </p:cNvPr>
          <p:cNvSpPr txBox="1"/>
          <p:nvPr/>
        </p:nvSpPr>
        <p:spPr>
          <a:xfrm>
            <a:off x="4733925" y="4800600"/>
            <a:ext cx="3962399" cy="1477328"/>
          </a:xfrm>
          <a:prstGeom prst="rect">
            <a:avLst/>
          </a:prstGeom>
          <a:noFill/>
        </p:spPr>
        <p:txBody>
          <a:bodyPr wrap="square" rtlCol="0">
            <a:spAutoFit/>
          </a:bodyPr>
          <a:lstStyle/>
          <a:p>
            <a:r>
              <a:rPr lang="en-US" sz="1800" dirty="0"/>
              <a:t>Combined constraint raises the </a:t>
            </a:r>
            <a:r>
              <a:rPr lang="en-US" sz="1800" dirty="0" err="1">
                <a:latin typeface="Symbol" panose="05050102010706020507" pitchFamily="18" charset="2"/>
              </a:rPr>
              <a:t>Q</a:t>
            </a:r>
            <a:r>
              <a:rPr lang="en-US" sz="1800" baseline="-25000" dirty="0" err="1"/>
              <a:t>h</a:t>
            </a:r>
            <a:r>
              <a:rPr lang="en-US" sz="1800" dirty="0"/>
              <a:t>-independent for generic new semi-leptonic Parity-Violating Beyond the Standard Model physics to 3.6 </a:t>
            </a:r>
            <a:r>
              <a:rPr lang="en-US" sz="1800" dirty="0" err="1"/>
              <a:t>TeV</a:t>
            </a:r>
            <a:r>
              <a:rPr lang="en-US" sz="1800" dirty="0"/>
              <a:t> (mass reach in </a:t>
            </a:r>
            <a:r>
              <a:rPr lang="en-US" sz="1800" dirty="0">
                <a:latin typeface="Symbol" panose="05050102010706020507" pitchFamily="18" charset="2"/>
              </a:rPr>
              <a:t>L</a:t>
            </a:r>
            <a:r>
              <a:rPr lang="en-US" sz="1800" dirty="0"/>
              <a:t>/g). </a:t>
            </a:r>
          </a:p>
        </p:txBody>
      </p:sp>
      <p:sp>
        <p:nvSpPr>
          <p:cNvPr id="6" name="TextBox 5">
            <a:extLst>
              <a:ext uri="{FF2B5EF4-FFF2-40B4-BE49-F238E27FC236}">
                <a16:creationId xmlns:a16="http://schemas.microsoft.com/office/drawing/2014/main" xmlns="" id="{E6059CB5-A806-4258-BA70-B459A4376FE6}"/>
              </a:ext>
            </a:extLst>
          </p:cNvPr>
          <p:cNvSpPr txBox="1"/>
          <p:nvPr/>
        </p:nvSpPr>
        <p:spPr>
          <a:xfrm>
            <a:off x="876301" y="4800600"/>
            <a:ext cx="3524250" cy="1477328"/>
          </a:xfrm>
          <a:prstGeom prst="rect">
            <a:avLst/>
          </a:prstGeom>
          <a:noFill/>
        </p:spPr>
        <p:txBody>
          <a:bodyPr wrap="square" rtlCol="0">
            <a:spAutoFit/>
          </a:bodyPr>
          <a:lstStyle/>
          <a:p>
            <a:r>
              <a:rPr lang="en-US" sz="1800" dirty="0"/>
              <a:t>Constraints on the vector-quark, axial-electron weak coupling constants C</a:t>
            </a:r>
            <a:r>
              <a:rPr lang="en-US" sz="1800" baseline="-25000" dirty="0"/>
              <a:t>1u</a:t>
            </a:r>
            <a:r>
              <a:rPr lang="en-US" sz="1800" dirty="0"/>
              <a:t> and C</a:t>
            </a:r>
            <a:r>
              <a:rPr lang="en-US" sz="1800" baseline="-25000" dirty="0"/>
              <a:t>1d</a:t>
            </a:r>
            <a:r>
              <a:rPr lang="en-US" sz="1800" dirty="0"/>
              <a:t> provided by the </a:t>
            </a:r>
            <a:r>
              <a:rPr lang="en-US" sz="1800" dirty="0" err="1"/>
              <a:t>Qweak</a:t>
            </a:r>
            <a:r>
              <a:rPr lang="en-US" sz="1800" dirty="0"/>
              <a:t> and APV results. </a:t>
            </a:r>
          </a:p>
        </p:txBody>
      </p:sp>
      <p:sp>
        <p:nvSpPr>
          <p:cNvPr id="5" name="TextBox 4">
            <a:extLst>
              <a:ext uri="{FF2B5EF4-FFF2-40B4-BE49-F238E27FC236}">
                <a16:creationId xmlns:a16="http://schemas.microsoft.com/office/drawing/2014/main" xmlns="" id="{9589B900-13D4-4CE6-A443-364A19EFAC63}"/>
              </a:ext>
            </a:extLst>
          </p:cNvPr>
          <p:cNvSpPr txBox="1"/>
          <p:nvPr/>
        </p:nvSpPr>
        <p:spPr>
          <a:xfrm>
            <a:off x="876301" y="788808"/>
            <a:ext cx="7593745" cy="369332"/>
          </a:xfrm>
          <a:prstGeom prst="rect">
            <a:avLst/>
          </a:prstGeom>
          <a:noFill/>
        </p:spPr>
        <p:txBody>
          <a:bodyPr wrap="none" rtlCol="0">
            <a:spAutoFit/>
          </a:bodyPr>
          <a:lstStyle/>
          <a:p>
            <a:r>
              <a:rPr lang="en-US" sz="1800" dirty="0" err="1">
                <a:effectLst>
                  <a:outerShdw blurRad="38100" dist="38100" dir="2700000" algn="tl">
                    <a:srgbClr val="000000">
                      <a:alpha val="43137"/>
                    </a:srgbClr>
                  </a:outerShdw>
                </a:effectLst>
              </a:rPr>
              <a:t>Qweak</a:t>
            </a:r>
            <a:r>
              <a:rPr lang="en-US" sz="1800" dirty="0">
                <a:effectLst>
                  <a:outerShdw blurRad="38100" dist="38100" dir="2700000" algn="tl">
                    <a:srgbClr val="000000">
                      <a:alpha val="43137"/>
                    </a:srgbClr>
                  </a:outerShdw>
                </a:effectLst>
              </a:rPr>
              <a:t> was one of the last 6-GeV era experiments to run, up to FY12</a:t>
            </a:r>
          </a:p>
        </p:txBody>
      </p:sp>
    </p:spTree>
    <p:extLst>
      <p:ext uri="{BB962C8B-B14F-4D97-AF65-F5344CB8AC3E}">
        <p14:creationId xmlns:p14="http://schemas.microsoft.com/office/powerpoint/2010/main" val="2652289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7223760" y="5874452"/>
            <a:ext cx="1020357" cy="458546"/>
          </a:xfrm>
          <a:prstGeom prst="rect">
            <a:avLst/>
          </a:prstGeom>
        </p:spPr>
      </p:pic>
      <p:pic>
        <p:nvPicPr>
          <p:cNvPr id="25602" name="Picture 9" descr="quarkAnimation3.gif"/>
          <p:cNvPicPr>
            <a:picLocks noChangeAspect="1"/>
          </p:cNvPicPr>
          <p:nvPr/>
        </p:nvPicPr>
        <p:blipFill>
          <a:blip r:embed="rId3" cstate="print"/>
          <a:srcRect/>
          <a:stretch>
            <a:fillRect/>
          </a:stretch>
        </p:blipFill>
        <p:spPr bwMode="auto">
          <a:xfrm>
            <a:off x="6246705" y="2977811"/>
            <a:ext cx="2776538" cy="1948815"/>
          </a:xfrm>
          <a:prstGeom prst="rect">
            <a:avLst/>
          </a:prstGeom>
          <a:noFill/>
          <a:ln w="9525">
            <a:noFill/>
            <a:miter lim="800000"/>
            <a:headEnd/>
            <a:tailEnd/>
          </a:ln>
        </p:spPr>
      </p:pic>
      <p:sp>
        <p:nvSpPr>
          <p:cNvPr id="3" name="Rectangle 1026"/>
          <p:cNvSpPr txBox="1">
            <a:spLocks noChangeArrowheads="1"/>
          </p:cNvSpPr>
          <p:nvPr/>
        </p:nvSpPr>
        <p:spPr>
          <a:xfrm>
            <a:off x="0" y="80963"/>
            <a:ext cx="9144000" cy="566737"/>
          </a:xfrm>
          <a:prstGeom prst="rect">
            <a:avLst/>
          </a:prstGeom>
        </p:spPr>
        <p:txBody>
          <a:bodyPr lIns="90360" tIns="44280" rIns="90360" bIns="44280"/>
          <a:lstStyle/>
          <a:p>
            <a:pPr algn="ctr" defTabSz="457200" eaLnBrk="0" hangingPunct="0">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600" b="1" kern="0" dirty="0">
                <a:solidFill>
                  <a:srgbClr val="FF0000"/>
                </a:solidFill>
                <a:cs typeface="Arial" pitchFamily="34" charset="0"/>
              </a:rPr>
              <a:t>The Structure of the Proton </a:t>
            </a:r>
            <a:endParaRPr lang="en-GB" sz="3600" b="1" kern="0" dirty="0">
              <a:solidFill>
                <a:srgbClr val="FF0000"/>
              </a:solidFill>
              <a:cs typeface="Arial" pitchFamily="34" charset="0"/>
            </a:endParaRPr>
          </a:p>
        </p:txBody>
      </p:sp>
      <p:sp>
        <p:nvSpPr>
          <p:cNvPr id="25604" name="TextBox 3"/>
          <p:cNvSpPr txBox="1">
            <a:spLocks noChangeArrowheads="1"/>
          </p:cNvSpPr>
          <p:nvPr/>
        </p:nvSpPr>
        <p:spPr bwMode="auto">
          <a:xfrm>
            <a:off x="160338" y="771525"/>
            <a:ext cx="8172430" cy="1200329"/>
          </a:xfrm>
          <a:prstGeom prst="rect">
            <a:avLst/>
          </a:prstGeom>
          <a:noFill/>
          <a:ln w="9525">
            <a:noFill/>
            <a:miter lim="800000"/>
            <a:headEnd/>
            <a:tailEnd/>
          </a:ln>
        </p:spPr>
        <p:txBody>
          <a:bodyPr wrap="none">
            <a:spAutoFit/>
          </a:bodyPr>
          <a:lstStyle/>
          <a:p>
            <a:r>
              <a:rPr lang="en-US" sz="2400" dirty="0">
                <a:solidFill>
                  <a:srgbClr val="000000"/>
                </a:solidFill>
                <a:cs typeface="Arial" pitchFamily="34" charset="0"/>
              </a:rPr>
              <a:t>Naïve Quark Model:	proton = </a:t>
            </a:r>
            <a:r>
              <a:rPr lang="en-US" sz="2400" dirty="0" err="1">
                <a:solidFill>
                  <a:srgbClr val="000000"/>
                </a:solidFill>
                <a:cs typeface="Arial" pitchFamily="34" charset="0"/>
              </a:rPr>
              <a:t>uud</a:t>
            </a:r>
            <a:r>
              <a:rPr lang="en-US" sz="2400" dirty="0">
                <a:solidFill>
                  <a:srgbClr val="000000"/>
                </a:solidFill>
                <a:cs typeface="Arial" pitchFamily="34" charset="0"/>
              </a:rPr>
              <a:t> (valence quarks)</a:t>
            </a:r>
          </a:p>
          <a:p>
            <a:r>
              <a:rPr lang="en-US" sz="2400" dirty="0">
                <a:solidFill>
                  <a:srgbClr val="000000"/>
                </a:solidFill>
                <a:cs typeface="Arial" pitchFamily="34" charset="0"/>
              </a:rPr>
              <a:t>QCD:				proton = </a:t>
            </a:r>
            <a:r>
              <a:rPr lang="en-US" sz="2400" dirty="0" err="1">
                <a:solidFill>
                  <a:srgbClr val="000000"/>
                </a:solidFill>
                <a:cs typeface="Arial" pitchFamily="34" charset="0"/>
              </a:rPr>
              <a:t>uud</a:t>
            </a:r>
            <a:r>
              <a:rPr lang="en-US" sz="2400" dirty="0">
                <a:solidFill>
                  <a:srgbClr val="000000"/>
                </a:solidFill>
                <a:cs typeface="Arial" pitchFamily="34" charset="0"/>
              </a:rPr>
              <a:t> + </a:t>
            </a:r>
            <a:r>
              <a:rPr lang="en-US" sz="2400" dirty="0" err="1">
                <a:solidFill>
                  <a:srgbClr val="000000"/>
                </a:solidFill>
                <a:cs typeface="Arial" pitchFamily="34" charset="0"/>
              </a:rPr>
              <a:t>uu</a:t>
            </a:r>
            <a:r>
              <a:rPr lang="en-US" sz="2400" dirty="0">
                <a:solidFill>
                  <a:srgbClr val="000000"/>
                </a:solidFill>
                <a:cs typeface="Arial" pitchFamily="34" charset="0"/>
              </a:rPr>
              <a:t> + </a:t>
            </a:r>
            <a:r>
              <a:rPr lang="en-US" sz="2400" dirty="0" err="1">
                <a:solidFill>
                  <a:srgbClr val="000000"/>
                </a:solidFill>
                <a:cs typeface="Arial" pitchFamily="34" charset="0"/>
              </a:rPr>
              <a:t>dd</a:t>
            </a:r>
            <a:r>
              <a:rPr lang="en-US" sz="2400" dirty="0">
                <a:solidFill>
                  <a:srgbClr val="000000"/>
                </a:solidFill>
                <a:cs typeface="Arial" pitchFamily="34" charset="0"/>
              </a:rPr>
              <a:t> + </a:t>
            </a:r>
            <a:r>
              <a:rPr lang="en-US" sz="2400" dirty="0" err="1">
                <a:solidFill>
                  <a:srgbClr val="000000"/>
                </a:solidFill>
                <a:cs typeface="Arial" pitchFamily="34" charset="0"/>
              </a:rPr>
              <a:t>ss</a:t>
            </a:r>
            <a:r>
              <a:rPr lang="en-US" sz="2400" dirty="0">
                <a:solidFill>
                  <a:srgbClr val="000000"/>
                </a:solidFill>
                <a:cs typeface="Arial" pitchFamily="34" charset="0"/>
              </a:rPr>
              <a:t> + …</a:t>
            </a:r>
          </a:p>
          <a:p>
            <a:r>
              <a:rPr lang="en-US" dirty="0">
                <a:solidFill>
                  <a:srgbClr val="000000"/>
                </a:solidFill>
                <a:cs typeface="Arial" pitchFamily="34" charset="0"/>
              </a:rPr>
              <a:t>	</a:t>
            </a:r>
            <a:r>
              <a:rPr lang="en-US" sz="2400" dirty="0">
                <a:solidFill>
                  <a:srgbClr val="000000"/>
                </a:solidFill>
                <a:cs typeface="Arial" pitchFamily="34" charset="0"/>
              </a:rPr>
              <a:t>The proton sea has a non-trivial structure: u ≠ d</a:t>
            </a:r>
          </a:p>
        </p:txBody>
      </p:sp>
      <p:cxnSp>
        <p:nvCxnSpPr>
          <p:cNvPr id="18" name="Straight Connector 17"/>
          <p:cNvCxnSpPr/>
          <p:nvPr/>
        </p:nvCxnSpPr>
        <p:spPr>
          <a:xfrm>
            <a:off x="6135129" y="1223963"/>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808572" y="121920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67600" y="1239838"/>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302825" y="1584325"/>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797096" y="1579563"/>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610" name="TextBox 9"/>
          <p:cNvSpPr txBox="1">
            <a:spLocks noChangeArrowheads="1"/>
          </p:cNvSpPr>
          <p:nvPr/>
        </p:nvSpPr>
        <p:spPr bwMode="auto">
          <a:xfrm>
            <a:off x="-6095" y="5462016"/>
            <a:ext cx="9150096" cy="400110"/>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q"/>
            </a:pPr>
            <a:r>
              <a:rPr lang="en-US" sz="2000" dirty="0">
                <a:solidFill>
                  <a:srgbClr val="000000"/>
                </a:solidFill>
                <a:cs typeface="Arial" pitchFamily="34" charset="0"/>
              </a:rPr>
              <a:t>The proton is </a:t>
            </a:r>
            <a:r>
              <a:rPr lang="en-US" sz="2000" b="1" u="sng" dirty="0">
                <a:solidFill>
                  <a:srgbClr val="0000FF"/>
                </a:solidFill>
                <a:cs typeface="Arial" pitchFamily="34" charset="0"/>
              </a:rPr>
              <a:t>far more</a:t>
            </a:r>
            <a:r>
              <a:rPr lang="en-US" sz="2000" b="1" dirty="0">
                <a:solidFill>
                  <a:srgbClr val="0000FF"/>
                </a:solidFill>
                <a:cs typeface="Arial" pitchFamily="34" charset="0"/>
              </a:rPr>
              <a:t> </a:t>
            </a:r>
            <a:r>
              <a:rPr lang="en-US" sz="2000" dirty="0">
                <a:solidFill>
                  <a:srgbClr val="000000"/>
                </a:solidFill>
                <a:cs typeface="Arial" pitchFamily="34" charset="0"/>
              </a:rPr>
              <a:t>than just its up + up + down (valence) structure</a:t>
            </a:r>
          </a:p>
        </p:txBody>
      </p:sp>
      <p:pic>
        <p:nvPicPr>
          <p:cNvPr id="12" name="Picture 2" descr="cteq-pdfs-10gev2-liny"/>
          <p:cNvPicPr>
            <a:picLocks noChangeAspect="1" noChangeArrowheads="1"/>
          </p:cNvPicPr>
          <p:nvPr/>
        </p:nvPicPr>
        <p:blipFill>
          <a:blip r:embed="rId4" cstate="print"/>
          <a:srcRect/>
          <a:stretch>
            <a:fillRect/>
          </a:stretch>
        </p:blipFill>
        <p:spPr bwMode="auto">
          <a:xfrm>
            <a:off x="2365972" y="2869903"/>
            <a:ext cx="3558886" cy="2353541"/>
          </a:xfrm>
          <a:prstGeom prst="rect">
            <a:avLst/>
          </a:prstGeom>
          <a:noFill/>
          <a:ln w="9525">
            <a:noFill/>
            <a:miter lim="800000"/>
            <a:headEnd/>
            <a:tailEnd/>
          </a:ln>
        </p:spPr>
      </p:pic>
      <p:sp>
        <p:nvSpPr>
          <p:cNvPr id="13" name="TextBox 12"/>
          <p:cNvSpPr txBox="1"/>
          <p:nvPr/>
        </p:nvSpPr>
        <p:spPr>
          <a:xfrm>
            <a:off x="2646549" y="1905000"/>
            <a:ext cx="3284874" cy="461665"/>
          </a:xfrm>
          <a:prstGeom prst="rect">
            <a:avLst/>
          </a:prstGeom>
          <a:noFill/>
        </p:spPr>
        <p:txBody>
          <a:bodyPr wrap="none" rtlCol="0">
            <a:spAutoFit/>
          </a:bodyPr>
          <a:lstStyle/>
          <a:p>
            <a:r>
              <a:rPr lang="en-US" sz="2400" dirty="0">
                <a:latin typeface="Arial" pitchFamily="34" charset="0"/>
                <a:cs typeface="Arial" pitchFamily="34" charset="0"/>
              </a:rPr>
              <a:t>&amp; gluons are abundant</a:t>
            </a:r>
          </a:p>
        </p:txBody>
      </p:sp>
      <p:sp>
        <p:nvSpPr>
          <p:cNvPr id="15" name="TextBox 14"/>
          <p:cNvSpPr txBox="1">
            <a:spLocks noChangeArrowheads="1"/>
          </p:cNvSpPr>
          <p:nvPr/>
        </p:nvSpPr>
        <p:spPr bwMode="auto">
          <a:xfrm>
            <a:off x="-18288" y="5897880"/>
            <a:ext cx="2624421" cy="410524"/>
          </a:xfrm>
          <a:prstGeom prst="rect">
            <a:avLst/>
          </a:prstGeom>
          <a:noFill/>
          <a:ln w="9525">
            <a:noFill/>
            <a:miter lim="800000"/>
            <a:headEnd/>
            <a:tailEnd/>
          </a:ln>
        </p:spPr>
        <p:txBody>
          <a:bodyPr wrap="none" lIns="101751" tIns="50877" rIns="101751" bIns="50877">
            <a:prstTxWarp prst="textNoShape">
              <a:avLst/>
            </a:prstTxWarp>
            <a:spAutoFit/>
          </a:bodyPr>
          <a:lstStyle/>
          <a:p>
            <a:pPr marL="342900" indent="-342900">
              <a:buFont typeface="Wingdings" panose="05000000000000000000" pitchFamily="2" charset="2"/>
              <a:buChar char="q"/>
            </a:pPr>
            <a:r>
              <a:rPr lang="en-US" sz="2000" dirty="0">
                <a:solidFill>
                  <a:srgbClr val="006600"/>
                </a:solidFill>
                <a:cs typeface="Arial" panose="020B0604020202020204" pitchFamily="34" charset="0"/>
              </a:rPr>
              <a:t>Gluon       photon:</a:t>
            </a:r>
          </a:p>
        </p:txBody>
      </p:sp>
      <p:pic>
        <p:nvPicPr>
          <p:cNvPr id="16" name="Picture 15"/>
          <p:cNvPicPr>
            <a:picLocks noChangeAspect="1"/>
          </p:cNvPicPr>
          <p:nvPr/>
        </p:nvPicPr>
        <p:blipFill>
          <a:blip r:embed="rId5"/>
          <a:stretch>
            <a:fillRect/>
          </a:stretch>
        </p:blipFill>
        <p:spPr>
          <a:xfrm>
            <a:off x="3919728" y="5862260"/>
            <a:ext cx="1020357" cy="567216"/>
          </a:xfrm>
          <a:prstGeom prst="rect">
            <a:avLst/>
          </a:prstGeom>
        </p:spPr>
      </p:pic>
      <p:sp>
        <p:nvSpPr>
          <p:cNvPr id="23" name="TextBox 22"/>
          <p:cNvSpPr txBox="1"/>
          <p:nvPr/>
        </p:nvSpPr>
        <p:spPr>
          <a:xfrm>
            <a:off x="2715768" y="5926268"/>
            <a:ext cx="1218603" cy="400110"/>
          </a:xfrm>
          <a:prstGeom prst="rect">
            <a:avLst/>
          </a:prstGeom>
          <a:noFill/>
        </p:spPr>
        <p:txBody>
          <a:bodyPr wrap="none" rtlCol="0">
            <a:spAutoFit/>
          </a:bodyPr>
          <a:lstStyle/>
          <a:p>
            <a:r>
              <a:rPr lang="en-US" sz="2000" dirty="0">
                <a:solidFill>
                  <a:srgbClr val="0000FF"/>
                </a:solidFill>
                <a:cs typeface="Arial" pitchFamily="34" charset="0"/>
              </a:rPr>
              <a:t>Radiates</a:t>
            </a:r>
          </a:p>
        </p:txBody>
      </p:sp>
      <p:sp>
        <p:nvSpPr>
          <p:cNvPr id="24" name="TextBox 23"/>
          <p:cNvSpPr txBox="1"/>
          <p:nvPr/>
        </p:nvSpPr>
        <p:spPr>
          <a:xfrm>
            <a:off x="5020056" y="5911028"/>
            <a:ext cx="2109873" cy="400110"/>
          </a:xfrm>
          <a:prstGeom prst="rect">
            <a:avLst/>
          </a:prstGeom>
          <a:noFill/>
        </p:spPr>
        <p:txBody>
          <a:bodyPr wrap="none" rtlCol="0">
            <a:spAutoFit/>
          </a:bodyPr>
          <a:lstStyle/>
          <a:p>
            <a:r>
              <a:rPr lang="en-US" sz="2000" dirty="0">
                <a:solidFill>
                  <a:srgbClr val="0000FF"/>
                </a:solidFill>
                <a:cs typeface="Arial" pitchFamily="34" charset="0"/>
              </a:rPr>
              <a:t>and recombines:</a:t>
            </a:r>
          </a:p>
        </p:txBody>
      </p:sp>
      <p:pic>
        <p:nvPicPr>
          <p:cNvPr id="25" name="Picture 2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3490" y="5950204"/>
            <a:ext cx="266700" cy="368300"/>
          </a:xfrm>
          <a:prstGeom prst="rect">
            <a:avLst/>
          </a:prstGeom>
        </p:spPr>
      </p:pic>
      <p:sp>
        <p:nvSpPr>
          <p:cNvPr id="26" name="Donut 25"/>
          <p:cNvSpPr/>
          <p:nvPr/>
        </p:nvSpPr>
        <p:spPr>
          <a:xfrm>
            <a:off x="4438157" y="3010437"/>
            <a:ext cx="1050114" cy="821198"/>
          </a:xfrm>
          <a:prstGeom prst="donut">
            <a:avLst>
              <a:gd name="adj" fmla="val 3383"/>
            </a:avLst>
          </a:prstGeom>
          <a:solidFill>
            <a:srgbClr val="09AB37"/>
          </a:solidFill>
          <a:ln w="9525" cap="flat" cmpd="sng" algn="ctr">
            <a:solidFill>
              <a:srgbClr val="09AB37"/>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Rounded MT Bold"/>
              <a:ea typeface="+mn-ea"/>
              <a:cs typeface="+mn-cs"/>
            </a:endParaRPr>
          </a:p>
        </p:txBody>
      </p:sp>
      <p:pic>
        <p:nvPicPr>
          <p:cNvPr id="27" name="Picture 26"/>
          <p:cNvPicPr>
            <a:picLocks noChangeAspect="1"/>
          </p:cNvPicPr>
          <p:nvPr/>
        </p:nvPicPr>
        <p:blipFill>
          <a:blip r:embed="rId5"/>
          <a:stretch>
            <a:fillRect/>
          </a:stretch>
        </p:blipFill>
        <p:spPr>
          <a:xfrm>
            <a:off x="5270036" y="3799472"/>
            <a:ext cx="959522" cy="533399"/>
          </a:xfrm>
          <a:prstGeom prst="rect">
            <a:avLst/>
          </a:prstGeom>
        </p:spPr>
      </p:pic>
      <p:pic>
        <p:nvPicPr>
          <p:cNvPr id="28" name="Picture 27"/>
          <p:cNvPicPr>
            <a:picLocks noChangeAspect="1"/>
          </p:cNvPicPr>
          <p:nvPr/>
        </p:nvPicPr>
        <p:blipFill>
          <a:blip r:embed="rId2"/>
          <a:stretch>
            <a:fillRect/>
          </a:stretch>
        </p:blipFill>
        <p:spPr>
          <a:xfrm>
            <a:off x="2828090" y="2432432"/>
            <a:ext cx="1020357" cy="458546"/>
          </a:xfrm>
          <a:prstGeom prst="rect">
            <a:avLst/>
          </a:prstGeom>
        </p:spPr>
      </p:pic>
      <p:grpSp>
        <p:nvGrpSpPr>
          <p:cNvPr id="31" name="Group 30"/>
          <p:cNvGrpSpPr/>
          <p:nvPr/>
        </p:nvGrpSpPr>
        <p:grpSpPr>
          <a:xfrm>
            <a:off x="2391" y="2657620"/>
            <a:ext cx="2377440" cy="2440228"/>
            <a:chOff x="2391" y="2532925"/>
            <a:chExt cx="2377440" cy="2440228"/>
          </a:xfrm>
        </p:grpSpPr>
        <p:pic>
          <p:nvPicPr>
            <p:cNvPr id="29" name="Picture 2"/>
            <p:cNvPicPr>
              <a:picLocks noChangeAspect="1" noChangeArrowheads="1"/>
            </p:cNvPicPr>
            <p:nvPr/>
          </p:nvPicPr>
          <p:blipFill>
            <a:blip r:embed="rId7"/>
            <a:srcRect/>
            <a:stretch>
              <a:fillRect/>
            </a:stretch>
          </p:blipFill>
          <p:spPr bwMode="auto">
            <a:xfrm>
              <a:off x="2391" y="2911467"/>
              <a:ext cx="2377440" cy="2061686"/>
            </a:xfrm>
            <a:prstGeom prst="rect">
              <a:avLst/>
            </a:prstGeom>
            <a:noFill/>
            <a:ln w="9525">
              <a:noFill/>
              <a:miter lim="800000"/>
              <a:headEnd/>
              <a:tailEnd/>
            </a:ln>
          </p:spPr>
        </p:pic>
        <p:sp>
          <p:nvSpPr>
            <p:cNvPr id="30" name="TextBox 29"/>
            <p:cNvSpPr txBox="1"/>
            <p:nvPr/>
          </p:nvSpPr>
          <p:spPr>
            <a:xfrm>
              <a:off x="502651" y="2532925"/>
              <a:ext cx="1608133" cy="338554"/>
            </a:xfrm>
            <a:prstGeom prst="rect">
              <a:avLst/>
            </a:prstGeom>
            <a:noFill/>
          </p:spPr>
          <p:txBody>
            <a:bodyPr wrap="none" rtlCol="0">
              <a:spAutoFit/>
            </a:bodyPr>
            <a:lstStyle/>
            <a:p>
              <a:r>
                <a:rPr lang="en-US" sz="1600" dirty="0">
                  <a:cs typeface="Arial" pitchFamily="34" charset="0"/>
                </a:rPr>
                <a:t>gluon dynamics</a:t>
              </a:r>
            </a:p>
          </p:txBody>
        </p:sp>
      </p:grpSp>
      <p:sp>
        <p:nvSpPr>
          <p:cNvPr id="32" name="TextBox 31"/>
          <p:cNvSpPr txBox="1"/>
          <p:nvPr/>
        </p:nvSpPr>
        <p:spPr>
          <a:xfrm>
            <a:off x="6450659" y="2657620"/>
            <a:ext cx="2582758" cy="338554"/>
          </a:xfrm>
          <a:prstGeom prst="rect">
            <a:avLst/>
          </a:prstGeom>
          <a:noFill/>
        </p:spPr>
        <p:txBody>
          <a:bodyPr wrap="none" rtlCol="0">
            <a:spAutoFit/>
          </a:bodyPr>
          <a:lstStyle/>
          <a:p>
            <a:r>
              <a:rPr lang="en-US" sz="1600" dirty="0">
                <a:cs typeface="Arial" pitchFamily="34" charset="0"/>
              </a:rPr>
              <a:t>Non-trivial sea structure</a:t>
            </a:r>
          </a:p>
        </p:txBody>
      </p:sp>
    </p:spTree>
    <p:extLst>
      <p:ext uri="{BB962C8B-B14F-4D97-AF65-F5344CB8AC3E}">
        <p14:creationId xmlns:p14="http://schemas.microsoft.com/office/powerpoint/2010/main" val="149398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3" grpId="0"/>
      <p:bldP spid="24" grpId="0"/>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51B91798-8372-43C8-B218-E82DAEED306D}"/>
              </a:ext>
            </a:extLst>
          </p:cNvPr>
          <p:cNvSpPr txBox="1">
            <a:spLocks/>
          </p:cNvSpPr>
          <p:nvPr/>
        </p:nvSpPr>
        <p:spPr>
          <a:xfrm>
            <a:off x="0" y="194726"/>
            <a:ext cx="9144000" cy="397933"/>
          </a:xfrm>
          <a:prstGeom prst="rect">
            <a:avLst/>
          </a:prstGeom>
        </p:spPr>
        <p:txBody>
          <a:bodyPr>
            <a:noAutofit/>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800" kern="0" dirty="0">
                <a:solidFill>
                  <a:srgbClr val="FF0000"/>
                </a:solidFill>
                <a:latin typeface="Comic Sans MS" panose="030F0702030302020204" pitchFamily="66" charset="0"/>
              </a:rPr>
              <a:t>Still New Science Highlights of the 6-GeV Era</a:t>
            </a:r>
          </a:p>
        </p:txBody>
      </p:sp>
      <p:graphicFrame>
        <p:nvGraphicFramePr>
          <p:cNvPr id="16" name="Table 15">
            <a:extLst>
              <a:ext uri="{FF2B5EF4-FFF2-40B4-BE49-F238E27FC236}">
                <a16:creationId xmlns="" xmlns:a16="http://schemas.microsoft.com/office/drawing/2014/main" id="{9AAAB9D2-B6B6-491B-A676-379B70F8A6C1}"/>
              </a:ext>
            </a:extLst>
          </p:cNvPr>
          <p:cNvGraphicFramePr>
            <a:graphicFrameLocks noGrp="1"/>
          </p:cNvGraphicFramePr>
          <p:nvPr>
            <p:extLst>
              <p:ext uri="{D42A27DB-BD31-4B8C-83A1-F6EECF244321}">
                <p14:modId xmlns:p14="http://schemas.microsoft.com/office/powerpoint/2010/main" val="3878552452"/>
              </p:ext>
            </p:extLst>
          </p:nvPr>
        </p:nvGraphicFramePr>
        <p:xfrm>
          <a:off x="3149698" y="2152866"/>
          <a:ext cx="2915886" cy="2620992"/>
        </p:xfrm>
        <a:graphic>
          <a:graphicData uri="http://schemas.openxmlformats.org/drawingml/2006/table">
            <a:tbl>
              <a:tblPr firstRow="1" bandRow="1">
                <a:tableStyleId>{073A0DAA-6AF3-43AB-8588-CEC1D06C72B9}</a:tableStyleId>
              </a:tblPr>
              <a:tblGrid>
                <a:gridCol w="1059906">
                  <a:extLst>
                    <a:ext uri="{9D8B030D-6E8A-4147-A177-3AD203B41FA5}">
                      <a16:colId xmlns="" xmlns:a16="http://schemas.microsoft.com/office/drawing/2014/main" val="20000"/>
                    </a:ext>
                  </a:extLst>
                </a:gridCol>
                <a:gridCol w="884018">
                  <a:extLst>
                    <a:ext uri="{9D8B030D-6E8A-4147-A177-3AD203B41FA5}">
                      <a16:colId xmlns="" xmlns:a16="http://schemas.microsoft.com/office/drawing/2014/main" val="20001"/>
                    </a:ext>
                  </a:extLst>
                </a:gridCol>
                <a:gridCol w="971962">
                  <a:extLst>
                    <a:ext uri="{9D8B030D-6E8A-4147-A177-3AD203B41FA5}">
                      <a16:colId xmlns="" xmlns:a16="http://schemas.microsoft.com/office/drawing/2014/main" val="20002"/>
                    </a:ext>
                  </a:extLst>
                </a:gridCol>
              </a:tblGrid>
              <a:tr h="409530">
                <a:tc>
                  <a:txBody>
                    <a:bodyPr/>
                    <a:lstStyle/>
                    <a:p>
                      <a:r>
                        <a:rPr lang="en-US" sz="1000" dirty="0">
                          <a:latin typeface="Arial" panose="020B0604020202020204" pitchFamily="34" charset="0"/>
                          <a:cs typeface="Arial" panose="020B0604020202020204" pitchFamily="34" charset="0"/>
                        </a:rPr>
                        <a:t>State</a:t>
                      </a:r>
                    </a:p>
                    <a:p>
                      <a:r>
                        <a:rPr lang="en-US" sz="1000" dirty="0">
                          <a:latin typeface="Arial" panose="020B0604020202020204" pitchFamily="34" charset="0"/>
                          <a:cs typeface="Arial" panose="020B0604020202020204" pitchFamily="34" charset="0"/>
                        </a:rPr>
                        <a:t>N(mass)J</a:t>
                      </a:r>
                      <a:r>
                        <a:rPr lang="en-US" sz="1000" baseline="30000" dirty="0">
                          <a:latin typeface="Arial" panose="020B0604020202020204" pitchFamily="34" charset="0"/>
                          <a:cs typeface="Arial" panose="020B0604020202020204" pitchFamily="34" charset="0"/>
                        </a:rPr>
                        <a:t>P</a:t>
                      </a:r>
                    </a:p>
                  </a:txBody>
                  <a:tcPr/>
                </a:tc>
                <a:tc>
                  <a:txBody>
                    <a:bodyPr/>
                    <a:lstStyle/>
                    <a:p>
                      <a:pPr algn="ctr"/>
                      <a:r>
                        <a:rPr lang="en-US" sz="1000" baseline="0" dirty="0">
                          <a:latin typeface="Arial" panose="020B0604020202020204" pitchFamily="34" charset="0"/>
                          <a:cs typeface="Arial" panose="020B0604020202020204" pitchFamily="34" charset="0"/>
                        </a:rPr>
                        <a:t>PDG </a:t>
                      </a:r>
                    </a:p>
                    <a:p>
                      <a:pPr algn="ctr"/>
                      <a:r>
                        <a:rPr lang="en-US" sz="1000" baseline="0" dirty="0">
                          <a:latin typeface="Arial" panose="020B0604020202020204" pitchFamily="34" charset="0"/>
                          <a:cs typeface="Arial" panose="020B0604020202020204" pitchFamily="34" charset="0"/>
                        </a:rPr>
                        <a:t>pre 2012</a:t>
                      </a:r>
                    </a:p>
                  </a:txBody>
                  <a:tcPr/>
                </a:tc>
                <a:tc>
                  <a:txBody>
                    <a:bodyPr/>
                    <a:lstStyle/>
                    <a:p>
                      <a:pPr algn="ctr"/>
                      <a:r>
                        <a:rPr lang="en-US" sz="1000" dirty="0">
                          <a:latin typeface="Arial" panose="020B0604020202020204" pitchFamily="34" charset="0"/>
                          <a:cs typeface="Arial" panose="020B0604020202020204" pitchFamily="34" charset="0"/>
                        </a:rPr>
                        <a:t>PDG 2018</a:t>
                      </a:r>
                      <a:r>
                        <a:rPr lang="en-US" sz="1000" dirty="0">
                          <a:solidFill>
                            <a:srgbClr val="FF00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0"/>
                  </a:ext>
                </a:extLst>
              </a:tr>
              <a:tr h="245718">
                <a:tc>
                  <a:txBody>
                    <a:bodyPr/>
                    <a:lstStyle/>
                    <a:p>
                      <a:r>
                        <a:rPr lang="en-US" sz="1000" b="1" dirty="0">
                          <a:latin typeface="Arial" panose="020B0604020202020204" pitchFamily="34" charset="0"/>
                          <a:cs typeface="Arial" panose="020B0604020202020204" pitchFamily="34" charset="0"/>
                        </a:rPr>
                        <a:t>N(1710)1/2</a:t>
                      </a:r>
                      <a:r>
                        <a:rPr lang="en-US" sz="1000" b="1" baseline="30000" dirty="0">
                          <a:latin typeface="Arial" panose="020B0604020202020204" pitchFamily="34" charset="0"/>
                          <a:cs typeface="Arial" panose="020B0604020202020204" pitchFamily="34" charset="0"/>
                        </a:rPr>
                        <a:t>+</a:t>
                      </a:r>
                    </a:p>
                  </a:txBody>
                  <a:tcPr/>
                </a:tc>
                <a:tc>
                  <a:txBody>
                    <a:bodyPr/>
                    <a:lstStyle/>
                    <a:p>
                      <a:pPr algn="ctr"/>
                      <a:r>
                        <a:rPr lang="en-US" sz="1000" b="0" dirty="0">
                          <a:latin typeface="Arial" panose="020B0604020202020204" pitchFamily="34" charset="0"/>
                          <a:cs typeface="Arial" panose="020B0604020202020204" pitchFamily="34" charset="0"/>
                        </a:rPr>
                        <a:t>***</a:t>
                      </a:r>
                    </a:p>
                  </a:txBody>
                  <a:tcPr/>
                </a:tc>
                <a:tc>
                  <a:txBody>
                    <a:bodyPr/>
                    <a:lstStyle/>
                    <a:p>
                      <a:pPr algn="ctr"/>
                      <a:r>
                        <a:rPr lang="en-US" sz="10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1"/>
                  </a:ext>
                </a:extLst>
              </a:tr>
              <a:tr h="2457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N(1880)1/2</a:t>
                      </a:r>
                      <a:r>
                        <a:rPr lang="en-US" sz="1000" b="1" baseline="30000" dirty="0">
                          <a:latin typeface="Arial" panose="020B0604020202020204" pitchFamily="34" charset="0"/>
                          <a:cs typeface="Arial" panose="020B0604020202020204" pitchFamily="34" charset="0"/>
                        </a:rPr>
                        <a:t>+</a:t>
                      </a:r>
                    </a:p>
                  </a:txBody>
                  <a:tcPr/>
                </a:tc>
                <a:tc>
                  <a:txBody>
                    <a:bodyPr/>
                    <a:lstStyle/>
                    <a:p>
                      <a:pPr algn="ctr"/>
                      <a:r>
                        <a:rPr lang="en-US" sz="1000" b="1" baseline="0" dirty="0">
                          <a:latin typeface="Arial" panose="020B0604020202020204" pitchFamily="34" charset="0"/>
                          <a:cs typeface="Arial" panose="020B0604020202020204" pitchFamily="34" charset="0"/>
                        </a:rPr>
                        <a:t> </a:t>
                      </a:r>
                      <a:endParaRPr lang="en-US" sz="1000" b="1" dirty="0">
                        <a:latin typeface="Arial" panose="020B0604020202020204" pitchFamily="34" charset="0"/>
                        <a:cs typeface="Arial" panose="020B0604020202020204" pitchFamily="34" charset="0"/>
                      </a:endParaRPr>
                    </a:p>
                  </a:txBody>
                  <a:tcPr/>
                </a:tc>
                <a:tc>
                  <a:txBody>
                    <a:bodyPr/>
                    <a:lstStyle/>
                    <a:p>
                      <a:pPr algn="ctr"/>
                      <a:r>
                        <a:rPr lang="en-US" sz="10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2"/>
                  </a:ext>
                </a:extLst>
              </a:tr>
              <a:tr h="2457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N(1895)1/2</a:t>
                      </a:r>
                      <a:r>
                        <a:rPr lang="en-US" sz="1000" b="1" baseline="30000" dirty="0">
                          <a:latin typeface="Arial" panose="020B0604020202020204" pitchFamily="34" charset="0"/>
                          <a:cs typeface="Arial" panose="020B0604020202020204" pitchFamily="34" charset="0"/>
                        </a:rPr>
                        <a:t>-</a:t>
                      </a:r>
                    </a:p>
                  </a:txBody>
                  <a:tcPr/>
                </a:tc>
                <a:tc>
                  <a:txBody>
                    <a:bodyPr/>
                    <a:lstStyle/>
                    <a:p>
                      <a:pPr algn="ctr"/>
                      <a:endParaRPr lang="en-US" sz="1000" b="1" dirty="0">
                        <a:latin typeface="Arial" panose="020B0604020202020204" pitchFamily="34" charset="0"/>
                        <a:cs typeface="Arial" panose="020B0604020202020204" pitchFamily="34" charset="0"/>
                      </a:endParaRPr>
                    </a:p>
                  </a:txBody>
                  <a:tcPr/>
                </a:tc>
                <a:tc>
                  <a:txBody>
                    <a:bodyPr/>
                    <a:lstStyle/>
                    <a:p>
                      <a:pPr algn="ctr"/>
                      <a:r>
                        <a:rPr lang="en-US" sz="10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3"/>
                  </a:ext>
                </a:extLst>
              </a:tr>
              <a:tr h="2457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N(1900)3/2</a:t>
                      </a:r>
                      <a:r>
                        <a:rPr lang="en-US" sz="1000" b="1" baseline="30000" dirty="0">
                          <a:latin typeface="Arial" panose="020B0604020202020204" pitchFamily="34" charset="0"/>
                          <a:cs typeface="Arial" panose="020B0604020202020204" pitchFamily="34" charset="0"/>
                        </a:rPr>
                        <a:t>+</a:t>
                      </a:r>
                    </a:p>
                  </a:txBody>
                  <a:tcPr/>
                </a:tc>
                <a:tc>
                  <a:txBody>
                    <a:bodyPr/>
                    <a:lstStyle/>
                    <a:p>
                      <a:pPr algn="ctr"/>
                      <a:r>
                        <a:rPr lang="en-US" sz="1000" b="1" dirty="0">
                          <a:latin typeface="Arial" panose="020B0604020202020204" pitchFamily="34" charset="0"/>
                          <a:cs typeface="Arial" panose="020B0604020202020204" pitchFamily="34" charset="0"/>
                        </a:rPr>
                        <a:t>**</a:t>
                      </a:r>
                    </a:p>
                  </a:txBody>
                  <a:tcPr/>
                </a:tc>
                <a:tc>
                  <a:txBody>
                    <a:bodyPr/>
                    <a:lstStyle/>
                    <a:p>
                      <a:pPr algn="ctr"/>
                      <a:r>
                        <a:rPr lang="en-US" sz="10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4"/>
                  </a:ext>
                </a:extLst>
              </a:tr>
              <a:tr h="2457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N(1875)3/2</a:t>
                      </a:r>
                      <a:r>
                        <a:rPr lang="en-US" sz="1000" b="1" baseline="30000" dirty="0">
                          <a:latin typeface="Arial" panose="020B0604020202020204" pitchFamily="34" charset="0"/>
                          <a:cs typeface="Arial" panose="020B0604020202020204" pitchFamily="34" charset="0"/>
                        </a:rPr>
                        <a:t>-</a:t>
                      </a:r>
                    </a:p>
                  </a:txBody>
                  <a:tcPr/>
                </a:tc>
                <a:tc>
                  <a:txBody>
                    <a:bodyPr/>
                    <a:lstStyle/>
                    <a:p>
                      <a:pPr algn="ctr"/>
                      <a:endParaRPr lang="en-US" sz="1000" b="1" dirty="0">
                        <a:latin typeface="Arial" panose="020B0604020202020204" pitchFamily="34" charset="0"/>
                        <a:cs typeface="Arial" panose="020B0604020202020204" pitchFamily="34" charset="0"/>
                      </a:endParaRPr>
                    </a:p>
                  </a:txBody>
                  <a:tcPr/>
                </a:tc>
                <a:tc>
                  <a:txBody>
                    <a:bodyPr/>
                    <a:lstStyle/>
                    <a:p>
                      <a:pPr algn="ctr"/>
                      <a:r>
                        <a:rPr lang="en-US" sz="10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5"/>
                  </a:ext>
                </a:extLst>
              </a:tr>
              <a:tr h="2457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N(2120)3/2</a:t>
                      </a:r>
                      <a:r>
                        <a:rPr lang="en-US" sz="1000" b="1" baseline="30000" dirty="0">
                          <a:latin typeface="Arial" panose="020B0604020202020204" pitchFamily="34" charset="0"/>
                          <a:cs typeface="Arial" panose="020B0604020202020204" pitchFamily="34" charset="0"/>
                        </a:rPr>
                        <a:t>-</a:t>
                      </a:r>
                    </a:p>
                  </a:txBody>
                  <a:tcPr/>
                </a:tc>
                <a:tc>
                  <a:txBody>
                    <a:bodyPr/>
                    <a:lstStyle/>
                    <a:p>
                      <a:pPr algn="ctr"/>
                      <a:endParaRPr lang="en-US" sz="1000" b="1" dirty="0">
                        <a:latin typeface="Arial" panose="020B0604020202020204" pitchFamily="34" charset="0"/>
                        <a:cs typeface="Arial" panose="020B0604020202020204" pitchFamily="34" charset="0"/>
                      </a:endParaRPr>
                    </a:p>
                  </a:txBody>
                  <a:tcPr/>
                </a:tc>
                <a:tc>
                  <a:txBody>
                    <a:bodyPr/>
                    <a:lstStyle/>
                    <a:p>
                      <a:pPr algn="ctr"/>
                      <a:r>
                        <a:rPr lang="en-US" sz="10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6"/>
                  </a:ext>
                </a:extLst>
              </a:tr>
              <a:tr h="2457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N(2000)5/2</a:t>
                      </a:r>
                      <a:r>
                        <a:rPr lang="en-US" sz="1000" b="1" baseline="30000" dirty="0">
                          <a:latin typeface="Arial" panose="020B0604020202020204" pitchFamily="34" charset="0"/>
                          <a:cs typeface="Arial" panose="020B0604020202020204" pitchFamily="34" charset="0"/>
                        </a:rPr>
                        <a:t>+</a:t>
                      </a:r>
                    </a:p>
                  </a:txBody>
                  <a:tcPr/>
                </a:tc>
                <a:tc>
                  <a:txBody>
                    <a:bodyPr/>
                    <a:lstStyle/>
                    <a:p>
                      <a:pPr algn="ctr"/>
                      <a:r>
                        <a:rPr lang="en-US" sz="1000" b="1" dirty="0">
                          <a:latin typeface="Arial" panose="020B0604020202020204" pitchFamily="34" charset="0"/>
                          <a:cs typeface="Arial" panose="020B0604020202020204" pitchFamily="34" charset="0"/>
                        </a:rPr>
                        <a:t>*</a:t>
                      </a:r>
                    </a:p>
                  </a:txBody>
                  <a:tcPr/>
                </a:tc>
                <a:tc>
                  <a:txBody>
                    <a:bodyPr/>
                    <a:lstStyle/>
                    <a:p>
                      <a:pPr algn="ctr"/>
                      <a:r>
                        <a:rPr lang="en-US" sz="10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7"/>
                  </a:ext>
                </a:extLst>
              </a:tr>
              <a:tr h="2457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N(2060)5/2</a:t>
                      </a:r>
                      <a:r>
                        <a:rPr lang="en-US" sz="1000" b="1" baseline="30000" dirty="0">
                          <a:latin typeface="Arial" panose="020B0604020202020204" pitchFamily="34" charset="0"/>
                          <a:cs typeface="Arial" panose="020B0604020202020204" pitchFamily="34" charset="0"/>
                        </a:rPr>
                        <a:t>-</a:t>
                      </a:r>
                    </a:p>
                  </a:txBody>
                  <a:tcPr/>
                </a:tc>
                <a:tc>
                  <a:txBody>
                    <a:bodyPr/>
                    <a:lstStyle/>
                    <a:p>
                      <a:pPr algn="ctr"/>
                      <a:endParaRPr lang="en-US" sz="1000" b="1" dirty="0">
                        <a:latin typeface="Arial" panose="020B0604020202020204" pitchFamily="34" charset="0"/>
                        <a:cs typeface="Arial" panose="020B0604020202020204" pitchFamily="34" charset="0"/>
                      </a:endParaRPr>
                    </a:p>
                  </a:txBody>
                  <a:tcPr/>
                </a:tc>
                <a:tc>
                  <a:txBody>
                    <a:bodyPr/>
                    <a:lstStyle/>
                    <a:p>
                      <a:pPr algn="ctr"/>
                      <a:r>
                        <a:rPr lang="en-US" sz="10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8"/>
                  </a:ext>
                </a:extLst>
              </a:tr>
              <a:tr h="2457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baseline="0" dirty="0">
                          <a:latin typeface="Arial" panose="020B0604020202020204" pitchFamily="34" charset="0"/>
                          <a:cs typeface="Arial" panose="020B0604020202020204" pitchFamily="34" charset="0"/>
                        </a:rPr>
                        <a:t>Δ(2200)7/2</a:t>
                      </a:r>
                      <a:r>
                        <a:rPr lang="en-US" sz="1000" b="1" baseline="30000" dirty="0">
                          <a:latin typeface="Arial" panose="020B0604020202020204" pitchFamily="34" charset="0"/>
                          <a:cs typeface="Arial" panose="020B0604020202020204" pitchFamily="34" charset="0"/>
                        </a:rPr>
                        <a:t>-</a:t>
                      </a:r>
                    </a:p>
                  </a:txBody>
                  <a:tcPr/>
                </a:tc>
                <a:tc>
                  <a:txBody>
                    <a:bodyPr/>
                    <a:lstStyle/>
                    <a:p>
                      <a:pPr algn="ctr"/>
                      <a:r>
                        <a:rPr lang="en-US" sz="1000" b="1" dirty="0">
                          <a:latin typeface="Arial" panose="020B0604020202020204" pitchFamily="34" charset="0"/>
                          <a:cs typeface="Arial" panose="020B0604020202020204" pitchFamily="34" charset="0"/>
                        </a:rPr>
                        <a:t>*</a:t>
                      </a:r>
                    </a:p>
                  </a:txBody>
                  <a:tcPr/>
                </a:tc>
                <a:tc>
                  <a:txBody>
                    <a:bodyPr/>
                    <a:lstStyle/>
                    <a:p>
                      <a:pPr algn="ctr"/>
                      <a:r>
                        <a:rPr lang="en-US" sz="10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9"/>
                  </a:ext>
                </a:extLst>
              </a:tr>
            </a:tbl>
          </a:graphicData>
        </a:graphic>
      </p:graphicFrame>
      <p:sp>
        <p:nvSpPr>
          <p:cNvPr id="17" name="TextBox 16">
            <a:extLst>
              <a:ext uri="{FF2B5EF4-FFF2-40B4-BE49-F238E27FC236}">
                <a16:creationId xmlns="" xmlns:a16="http://schemas.microsoft.com/office/drawing/2014/main" id="{D788B0E9-FBD1-4BAC-A5B5-D3A3239292FC}"/>
              </a:ext>
            </a:extLst>
          </p:cNvPr>
          <p:cNvSpPr txBox="1"/>
          <p:nvPr/>
        </p:nvSpPr>
        <p:spPr>
          <a:xfrm>
            <a:off x="4850335" y="845622"/>
            <a:ext cx="4211287" cy="1077218"/>
          </a:xfrm>
          <a:prstGeom prst="rect">
            <a:avLst/>
          </a:prstGeom>
          <a:solidFill>
            <a:srgbClr val="007100"/>
          </a:solidFill>
        </p:spPr>
        <p:txBody>
          <a:bodyPr wrap="square" rtlCol="0">
            <a:spAutoFit/>
          </a:bodyPr>
          <a:lstStyle/>
          <a:p>
            <a:r>
              <a:rPr lang="en-US" sz="1600" b="1" dirty="0">
                <a:solidFill>
                  <a:srgbClr val="FFFF00"/>
                </a:solidFill>
                <a:cs typeface="Arial" panose="020B0604020202020204" pitchFamily="34" charset="0"/>
              </a:rPr>
              <a:t>A glimpse of gluons </a:t>
            </a:r>
            <a:r>
              <a:rPr lang="en-US" sz="1600" dirty="0">
                <a:solidFill>
                  <a:schemeClr val="bg1"/>
                </a:solidFill>
                <a:cs typeface="Arial" panose="020B0604020202020204" pitchFamily="34" charset="0"/>
              </a:rPr>
              <a:t>through deeply virtual </a:t>
            </a:r>
            <a:r>
              <a:rPr lang="en-US" sz="1600" dirty="0" err="1">
                <a:solidFill>
                  <a:schemeClr val="bg1"/>
                </a:solidFill>
                <a:cs typeface="Arial" panose="020B0604020202020204" pitchFamily="34" charset="0"/>
              </a:rPr>
              <a:t>compton</a:t>
            </a:r>
            <a:r>
              <a:rPr lang="en-US" sz="1600" dirty="0">
                <a:solidFill>
                  <a:schemeClr val="bg1"/>
                </a:solidFill>
                <a:cs typeface="Arial" panose="020B0604020202020204" pitchFamily="34" charset="0"/>
              </a:rPr>
              <a:t> scattering on the proton, published in </a:t>
            </a:r>
            <a:r>
              <a:rPr lang="en-US" sz="1600" i="1" dirty="0">
                <a:solidFill>
                  <a:schemeClr val="bg1"/>
                </a:solidFill>
                <a:cs typeface="Arial" panose="020B0604020202020204" pitchFamily="34" charset="0"/>
              </a:rPr>
              <a:t>Nature Communications </a:t>
            </a:r>
            <a:r>
              <a:rPr lang="en-US" sz="1600" dirty="0">
                <a:solidFill>
                  <a:schemeClr val="bg1"/>
                </a:solidFill>
                <a:cs typeface="Arial" panose="020B0604020202020204" pitchFamily="34" charset="0"/>
              </a:rPr>
              <a:t>8, 1408 (2017). </a:t>
            </a:r>
            <a:r>
              <a:rPr lang="en-US" sz="1200" dirty="0">
                <a:solidFill>
                  <a:schemeClr val="bg1"/>
                </a:solidFill>
              </a:rPr>
              <a:t>doi:10.1038/s41467-017-01819-3 </a:t>
            </a:r>
          </a:p>
        </p:txBody>
      </p:sp>
      <p:pic>
        <p:nvPicPr>
          <p:cNvPr id="18" name="Picture 17">
            <a:extLst>
              <a:ext uri="{FF2B5EF4-FFF2-40B4-BE49-F238E27FC236}">
                <a16:creationId xmlns="" xmlns:a16="http://schemas.microsoft.com/office/drawing/2014/main" id="{7AC81AD1-E34E-45DD-9E17-2673F5CC7D92}"/>
              </a:ext>
            </a:extLst>
          </p:cNvPr>
          <p:cNvPicPr>
            <a:picLocks noChangeAspect="1"/>
          </p:cNvPicPr>
          <p:nvPr/>
        </p:nvPicPr>
        <p:blipFill>
          <a:blip r:embed="rId2"/>
          <a:stretch>
            <a:fillRect/>
          </a:stretch>
        </p:blipFill>
        <p:spPr>
          <a:xfrm>
            <a:off x="191547" y="1546261"/>
            <a:ext cx="2798788" cy="1846918"/>
          </a:xfrm>
          <a:prstGeom prst="rect">
            <a:avLst/>
          </a:prstGeom>
          <a:ln w="28575">
            <a:solidFill>
              <a:srgbClr val="0000FF"/>
            </a:solidFill>
          </a:ln>
        </p:spPr>
      </p:pic>
      <p:sp>
        <p:nvSpPr>
          <p:cNvPr id="19" name="TextBox 18">
            <a:extLst>
              <a:ext uri="{FF2B5EF4-FFF2-40B4-BE49-F238E27FC236}">
                <a16:creationId xmlns="" xmlns:a16="http://schemas.microsoft.com/office/drawing/2014/main" id="{3DEE331C-FAF6-4AB6-A26B-8F83A9BD2ABE}"/>
              </a:ext>
            </a:extLst>
          </p:cNvPr>
          <p:cNvSpPr txBox="1"/>
          <p:nvPr/>
        </p:nvSpPr>
        <p:spPr>
          <a:xfrm>
            <a:off x="163419" y="845622"/>
            <a:ext cx="2187895" cy="584775"/>
          </a:xfrm>
          <a:prstGeom prst="rect">
            <a:avLst/>
          </a:prstGeom>
          <a:solidFill>
            <a:srgbClr val="006400"/>
          </a:solidFill>
        </p:spPr>
        <p:txBody>
          <a:bodyPr wrap="square" rtlCol="0">
            <a:spAutoFit/>
          </a:bodyPr>
          <a:lstStyle/>
          <a:p>
            <a:r>
              <a:rPr lang="en-US" sz="1600" b="1" dirty="0">
                <a:solidFill>
                  <a:srgbClr val="FFFF00"/>
                </a:solidFill>
                <a:cs typeface="Arial" panose="020B0604020202020204" pitchFamily="34" charset="0"/>
              </a:rPr>
              <a:t>Final </a:t>
            </a:r>
            <a:r>
              <a:rPr lang="en-US" sz="1600" b="1" dirty="0" err="1">
                <a:solidFill>
                  <a:srgbClr val="FFFF00"/>
                </a:solidFill>
                <a:cs typeface="Arial" panose="020B0604020202020204" pitchFamily="34" charset="0"/>
              </a:rPr>
              <a:t>Qweak</a:t>
            </a:r>
            <a:r>
              <a:rPr lang="en-US" sz="1600" b="1" dirty="0">
                <a:solidFill>
                  <a:srgbClr val="FFFF00"/>
                </a:solidFill>
                <a:cs typeface="Arial" panose="020B0604020202020204" pitchFamily="34" charset="0"/>
              </a:rPr>
              <a:t> </a:t>
            </a:r>
            <a:r>
              <a:rPr lang="en-US" sz="1600" b="1" dirty="0" smtClean="0">
                <a:solidFill>
                  <a:srgbClr val="FFFF00"/>
                </a:solidFill>
                <a:cs typeface="Arial" panose="020B0604020202020204" pitchFamily="34" charset="0"/>
              </a:rPr>
              <a:t>results</a:t>
            </a:r>
            <a:r>
              <a:rPr lang="en-US" sz="1600" dirty="0" smtClean="0">
                <a:solidFill>
                  <a:schemeClr val="bg1"/>
                </a:solidFill>
                <a:cs typeface="Arial" panose="020B0604020202020204" pitchFamily="34" charset="0"/>
              </a:rPr>
              <a:t> published </a:t>
            </a:r>
            <a:r>
              <a:rPr lang="en-US" sz="1600" dirty="0">
                <a:solidFill>
                  <a:schemeClr val="bg1"/>
                </a:solidFill>
                <a:cs typeface="Arial" panose="020B0604020202020204" pitchFamily="34" charset="0"/>
              </a:rPr>
              <a:t>in </a:t>
            </a:r>
            <a:r>
              <a:rPr lang="en-US" sz="1600" i="1" dirty="0">
                <a:solidFill>
                  <a:schemeClr val="bg1"/>
                </a:solidFill>
                <a:cs typeface="Arial" panose="020B0604020202020204" pitchFamily="34" charset="0"/>
              </a:rPr>
              <a:t>Nature</a:t>
            </a:r>
            <a:endParaRPr lang="en-US" sz="1600" dirty="0">
              <a:solidFill>
                <a:schemeClr val="bg1"/>
              </a:solidFill>
              <a:cs typeface="Arial" panose="020B0604020202020204" pitchFamily="34" charset="0"/>
            </a:endParaRPr>
          </a:p>
        </p:txBody>
      </p:sp>
      <p:sp>
        <p:nvSpPr>
          <p:cNvPr id="20" name="TextBox 19">
            <a:extLst>
              <a:ext uri="{FF2B5EF4-FFF2-40B4-BE49-F238E27FC236}">
                <a16:creationId xmlns="" xmlns:a16="http://schemas.microsoft.com/office/drawing/2014/main" id="{77B72639-2509-4D78-B4DF-DDCB4FBD3667}"/>
              </a:ext>
            </a:extLst>
          </p:cNvPr>
          <p:cNvSpPr txBox="1"/>
          <p:nvPr/>
        </p:nvSpPr>
        <p:spPr>
          <a:xfrm>
            <a:off x="170713" y="5789172"/>
            <a:ext cx="4172688" cy="584775"/>
          </a:xfrm>
          <a:prstGeom prst="rect">
            <a:avLst/>
          </a:prstGeom>
          <a:solidFill>
            <a:srgbClr val="007100"/>
          </a:solidFill>
        </p:spPr>
        <p:txBody>
          <a:bodyPr wrap="square" rtlCol="0">
            <a:spAutoFit/>
          </a:bodyPr>
          <a:lstStyle/>
          <a:p>
            <a:r>
              <a:rPr lang="en-US" sz="1600" b="1" dirty="0">
                <a:solidFill>
                  <a:srgbClr val="FFFF00"/>
                </a:solidFill>
              </a:rPr>
              <a:t>The pressure distribution</a:t>
            </a:r>
            <a:r>
              <a:rPr lang="en-US" sz="1600" b="1" dirty="0">
                <a:solidFill>
                  <a:srgbClr val="FFFF00"/>
                </a:solidFill>
                <a:cs typeface="Arial" panose="020B0604020202020204" pitchFamily="34" charset="0"/>
              </a:rPr>
              <a:t> </a:t>
            </a:r>
            <a:r>
              <a:rPr lang="en-US" sz="1600" dirty="0">
                <a:solidFill>
                  <a:schemeClr val="bg1"/>
                </a:solidFill>
                <a:cs typeface="Arial" panose="020B0604020202020204" pitchFamily="34" charset="0"/>
              </a:rPr>
              <a:t>inside the proton accepted for publication in </a:t>
            </a:r>
            <a:r>
              <a:rPr lang="en-US" sz="1600" i="1" dirty="0">
                <a:solidFill>
                  <a:schemeClr val="bg1"/>
                </a:solidFill>
                <a:cs typeface="Arial" panose="020B0604020202020204" pitchFamily="34" charset="0"/>
              </a:rPr>
              <a:t>Nature</a:t>
            </a:r>
          </a:p>
        </p:txBody>
      </p:sp>
      <p:pic>
        <p:nvPicPr>
          <p:cNvPr id="21" name="Picture 20">
            <a:extLst>
              <a:ext uri="{FF2B5EF4-FFF2-40B4-BE49-F238E27FC236}">
                <a16:creationId xmlns="" xmlns:a16="http://schemas.microsoft.com/office/drawing/2014/main" id="{96B80D5C-438C-42AD-9E65-9C6F01DAB583}"/>
              </a:ext>
            </a:extLst>
          </p:cNvPr>
          <p:cNvPicPr>
            <a:picLocks noChangeAspect="1"/>
          </p:cNvPicPr>
          <p:nvPr/>
        </p:nvPicPr>
        <p:blipFill>
          <a:blip r:embed="rId3"/>
          <a:stretch>
            <a:fillRect/>
          </a:stretch>
        </p:blipFill>
        <p:spPr>
          <a:xfrm>
            <a:off x="200334" y="3515627"/>
            <a:ext cx="2320446" cy="2182000"/>
          </a:xfrm>
          <a:prstGeom prst="rect">
            <a:avLst/>
          </a:prstGeom>
          <a:ln w="28575">
            <a:solidFill>
              <a:srgbClr val="0000FF"/>
            </a:solidFill>
          </a:ln>
        </p:spPr>
      </p:pic>
      <p:sp>
        <p:nvSpPr>
          <p:cNvPr id="22" name="TextBox 21">
            <a:extLst>
              <a:ext uri="{FF2B5EF4-FFF2-40B4-BE49-F238E27FC236}">
                <a16:creationId xmlns="" xmlns:a16="http://schemas.microsoft.com/office/drawing/2014/main" id="{992F1E6F-3123-4785-86BB-CCA289C0F5D4}"/>
              </a:ext>
            </a:extLst>
          </p:cNvPr>
          <p:cNvSpPr txBox="1"/>
          <p:nvPr/>
        </p:nvSpPr>
        <p:spPr>
          <a:xfrm>
            <a:off x="4953000" y="5532094"/>
            <a:ext cx="4105459" cy="830997"/>
          </a:xfrm>
          <a:prstGeom prst="rect">
            <a:avLst/>
          </a:prstGeom>
          <a:solidFill>
            <a:srgbClr val="007100"/>
          </a:solidFill>
        </p:spPr>
        <p:txBody>
          <a:bodyPr wrap="square" rtlCol="0">
            <a:spAutoFit/>
          </a:bodyPr>
          <a:lstStyle/>
          <a:p>
            <a:r>
              <a:rPr lang="en-US" sz="1600" b="1" dirty="0" smtClean="0">
                <a:solidFill>
                  <a:srgbClr val="FFFF00"/>
                </a:solidFill>
                <a:ea typeface="Arial" charset="0"/>
                <a:cs typeface="Arial" charset="0"/>
              </a:rPr>
              <a:t>EMC effect </a:t>
            </a:r>
            <a:r>
              <a:rPr lang="en-US" sz="1600" b="1" dirty="0">
                <a:solidFill>
                  <a:srgbClr val="FFFF00"/>
                </a:solidFill>
                <a:ea typeface="Arial" charset="0"/>
                <a:cs typeface="Arial" charset="0"/>
              </a:rPr>
              <a:t>and </a:t>
            </a:r>
            <a:r>
              <a:rPr lang="en-US" sz="1600" b="1" dirty="0" smtClean="0">
                <a:solidFill>
                  <a:srgbClr val="FFFF00"/>
                </a:solidFill>
                <a:ea typeface="Arial" charset="0"/>
                <a:cs typeface="Arial" charset="0"/>
              </a:rPr>
              <a:t>correlated nucleons</a:t>
            </a:r>
            <a:r>
              <a:rPr lang="en-US" sz="1600" b="1" dirty="0">
                <a:solidFill>
                  <a:srgbClr val="FFFF00"/>
                </a:solidFill>
                <a:ea typeface="Arial" charset="0"/>
                <a:cs typeface="Arial" charset="0"/>
              </a:rPr>
              <a:t>: When </a:t>
            </a:r>
            <a:r>
              <a:rPr lang="en-US" sz="1600" b="1" dirty="0" smtClean="0">
                <a:solidFill>
                  <a:srgbClr val="FFFF00"/>
                </a:solidFill>
                <a:ea typeface="Arial" charset="0"/>
                <a:cs typeface="Arial" charset="0"/>
              </a:rPr>
              <a:t>one plus one </a:t>
            </a:r>
            <a:r>
              <a:rPr lang="en-US" sz="1600" b="1" dirty="0">
                <a:solidFill>
                  <a:srgbClr val="FFFF00"/>
                </a:solidFill>
                <a:ea typeface="Arial" charset="0"/>
                <a:cs typeface="Arial" charset="0"/>
              </a:rPr>
              <a:t>is not </a:t>
            </a:r>
            <a:r>
              <a:rPr lang="en-US" sz="1600" b="1" dirty="0" smtClean="0">
                <a:solidFill>
                  <a:srgbClr val="FFFF00"/>
                </a:solidFill>
                <a:ea typeface="Arial" charset="0"/>
                <a:cs typeface="Arial" charset="0"/>
              </a:rPr>
              <a:t>two</a:t>
            </a:r>
            <a:r>
              <a:rPr lang="en-US" sz="1600" dirty="0" smtClean="0">
                <a:solidFill>
                  <a:schemeClr val="bg1"/>
                </a:solidFill>
                <a:ea typeface="Arial" charset="0"/>
                <a:cs typeface="Arial" charset="0"/>
              </a:rPr>
              <a:t>; accepted for publication in </a:t>
            </a:r>
            <a:r>
              <a:rPr lang="en-US" sz="1600" i="1" dirty="0" smtClean="0">
                <a:solidFill>
                  <a:schemeClr val="bg1"/>
                </a:solidFill>
                <a:ea typeface="Arial" charset="0"/>
                <a:cs typeface="Arial" charset="0"/>
              </a:rPr>
              <a:t>Nature</a:t>
            </a:r>
            <a:r>
              <a:rPr lang="en-US" sz="1600" dirty="0" smtClean="0">
                <a:solidFill>
                  <a:schemeClr val="bg1"/>
                </a:solidFill>
                <a:ea typeface="Arial" charset="0"/>
                <a:cs typeface="Arial" charset="0"/>
              </a:rPr>
              <a:t>.</a:t>
            </a:r>
            <a:endParaRPr lang="en-US" sz="1600" dirty="0">
              <a:solidFill>
                <a:schemeClr val="bg1"/>
              </a:solidFill>
              <a:ea typeface="Arial" charset="0"/>
              <a:cs typeface="Arial" charset="0"/>
            </a:endParaRPr>
          </a:p>
        </p:txBody>
      </p:sp>
      <p:grpSp>
        <p:nvGrpSpPr>
          <p:cNvPr id="23" name="Group 22">
            <a:extLst>
              <a:ext uri="{FF2B5EF4-FFF2-40B4-BE49-F238E27FC236}">
                <a16:creationId xmlns="" xmlns:a16="http://schemas.microsoft.com/office/drawing/2014/main" id="{D93E71D6-AF68-468F-BE05-9301D03419B8}"/>
              </a:ext>
            </a:extLst>
          </p:cNvPr>
          <p:cNvGrpSpPr/>
          <p:nvPr/>
        </p:nvGrpSpPr>
        <p:grpSpPr>
          <a:xfrm>
            <a:off x="6236581" y="1992348"/>
            <a:ext cx="2818013" cy="2705101"/>
            <a:chOff x="6243609" y="1992348"/>
            <a:chExt cx="2818013" cy="2705101"/>
          </a:xfrm>
        </p:grpSpPr>
        <p:pic>
          <p:nvPicPr>
            <p:cNvPr id="24" name="Picture 23">
              <a:extLst>
                <a:ext uri="{FF2B5EF4-FFF2-40B4-BE49-F238E27FC236}">
                  <a16:creationId xmlns="" xmlns:a16="http://schemas.microsoft.com/office/drawing/2014/main" id="{E77D3617-F7B5-47E6-A9B2-66F4250342DF}"/>
                </a:ext>
              </a:extLst>
            </p:cNvPr>
            <p:cNvPicPr>
              <a:picLocks noChangeAspect="1"/>
            </p:cNvPicPr>
            <p:nvPr/>
          </p:nvPicPr>
          <p:blipFill>
            <a:blip r:embed="rId4"/>
            <a:stretch>
              <a:fillRect/>
            </a:stretch>
          </p:blipFill>
          <p:spPr>
            <a:xfrm>
              <a:off x="6243609" y="1992348"/>
              <a:ext cx="2818013" cy="2705101"/>
            </a:xfrm>
            <a:prstGeom prst="rect">
              <a:avLst/>
            </a:prstGeom>
            <a:ln w="28575">
              <a:solidFill>
                <a:srgbClr val="0000FF"/>
              </a:solidFill>
            </a:ln>
          </p:spPr>
        </p:pic>
        <p:pic>
          <p:nvPicPr>
            <p:cNvPr id="25" name="Picture 24">
              <a:extLst>
                <a:ext uri="{FF2B5EF4-FFF2-40B4-BE49-F238E27FC236}">
                  <a16:creationId xmlns="" xmlns:a16="http://schemas.microsoft.com/office/drawing/2014/main" id="{B3B314B6-E89E-4B4C-AB6A-9640904133A9}"/>
                </a:ext>
              </a:extLst>
            </p:cNvPr>
            <p:cNvPicPr>
              <a:picLocks noChangeAspect="1"/>
            </p:cNvPicPr>
            <p:nvPr/>
          </p:nvPicPr>
          <p:blipFill>
            <a:blip r:embed="rId5"/>
            <a:stretch>
              <a:fillRect/>
            </a:stretch>
          </p:blipFill>
          <p:spPr>
            <a:xfrm>
              <a:off x="7798527" y="2148868"/>
              <a:ext cx="558525" cy="469900"/>
            </a:xfrm>
            <a:prstGeom prst="rect">
              <a:avLst/>
            </a:prstGeom>
          </p:spPr>
        </p:pic>
      </p:grpSp>
      <p:sp>
        <p:nvSpPr>
          <p:cNvPr id="26" name="TextBox 25">
            <a:extLst>
              <a:ext uri="{FF2B5EF4-FFF2-40B4-BE49-F238E27FC236}">
                <a16:creationId xmlns="" xmlns:a16="http://schemas.microsoft.com/office/drawing/2014/main" id="{992F1E6F-3123-4785-86BB-CCA289C0F5D4}"/>
              </a:ext>
            </a:extLst>
          </p:cNvPr>
          <p:cNvSpPr txBox="1"/>
          <p:nvPr/>
        </p:nvSpPr>
        <p:spPr>
          <a:xfrm>
            <a:off x="3159308" y="4875195"/>
            <a:ext cx="4765492" cy="584775"/>
          </a:xfrm>
          <a:prstGeom prst="rect">
            <a:avLst/>
          </a:prstGeom>
          <a:solidFill>
            <a:srgbClr val="007100"/>
          </a:solidFill>
        </p:spPr>
        <p:txBody>
          <a:bodyPr wrap="square" rtlCol="0">
            <a:spAutoFit/>
          </a:bodyPr>
          <a:lstStyle/>
          <a:p>
            <a:r>
              <a:rPr lang="en-US" sz="1600" b="1" dirty="0">
                <a:solidFill>
                  <a:srgbClr val="FFFF00"/>
                </a:solidFill>
                <a:ea typeface="Arial" charset="0"/>
                <a:cs typeface="Arial" charset="0"/>
              </a:rPr>
              <a:t>Multiple nucleon resonances now confirmed</a:t>
            </a:r>
            <a:r>
              <a:rPr lang="en-US" sz="1600" dirty="0">
                <a:solidFill>
                  <a:schemeClr val="bg1"/>
                </a:solidFill>
                <a:ea typeface="Arial" charset="0"/>
                <a:cs typeface="Arial" charset="0"/>
              </a:rPr>
              <a:t>; highlighted in Particle Data Group (PDG) tables.</a:t>
            </a:r>
          </a:p>
        </p:txBody>
      </p:sp>
      <p:sp>
        <p:nvSpPr>
          <p:cNvPr id="27" name="TextBox 26">
            <a:extLst>
              <a:ext uri="{FF2B5EF4-FFF2-40B4-BE49-F238E27FC236}">
                <a16:creationId xmlns="" xmlns:a16="http://schemas.microsoft.com/office/drawing/2014/main" id="{9419BF4E-44C0-4A3A-8B60-7D1C56D238B1}"/>
              </a:ext>
            </a:extLst>
          </p:cNvPr>
          <p:cNvSpPr txBox="1"/>
          <p:nvPr/>
        </p:nvSpPr>
        <p:spPr>
          <a:xfrm>
            <a:off x="2454039" y="838200"/>
            <a:ext cx="1889362" cy="1200329"/>
          </a:xfrm>
          <a:prstGeom prst="rect">
            <a:avLst/>
          </a:prstGeom>
          <a:solidFill>
            <a:schemeClr val="bg1"/>
          </a:solidFill>
        </p:spPr>
        <p:txBody>
          <a:bodyPr wrap="square" rtlCol="0">
            <a:spAutoFit/>
          </a:bodyPr>
          <a:lstStyle/>
          <a:p>
            <a:r>
              <a:rPr lang="en-US" sz="1200" i="1" dirty="0">
                <a:cs typeface="Arial" panose="020B0604020202020204" pitchFamily="34" charset="0"/>
              </a:rPr>
              <a:t>The weak charge of the proton – “</a:t>
            </a:r>
            <a:r>
              <a:rPr lang="en-US" sz="1200" i="1" dirty="0" err="1">
                <a:cs typeface="Arial" panose="020B0604020202020204" pitchFamily="34" charset="0"/>
              </a:rPr>
              <a:t>Qweak</a:t>
            </a:r>
            <a:r>
              <a:rPr lang="en-US" sz="1200" i="1" dirty="0">
                <a:cs typeface="Arial" panose="020B0604020202020204" pitchFamily="34" charset="0"/>
              </a:rPr>
              <a:t>”, represents the (tiny) difference of the charge of the proton and it’s mirror image</a:t>
            </a:r>
          </a:p>
        </p:txBody>
      </p:sp>
    </p:spTree>
    <p:extLst>
      <p:ext uri="{BB962C8B-B14F-4D97-AF65-F5344CB8AC3E}">
        <p14:creationId xmlns:p14="http://schemas.microsoft.com/office/powerpoint/2010/main" val="38953366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over_v4.jpg"/>
          <p:cNvPicPr>
            <a:picLocks noChangeAspect="1"/>
          </p:cNvPicPr>
          <p:nvPr/>
        </p:nvPicPr>
        <p:blipFill>
          <a:blip r:embed="rId3" cstate="print"/>
          <a:stretch>
            <a:fillRect/>
          </a:stretch>
        </p:blipFill>
        <p:spPr>
          <a:xfrm>
            <a:off x="970353" y="1670999"/>
            <a:ext cx="2793492" cy="361591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6" name="Picture 15"/>
          <p:cNvPicPr>
            <a:picLocks noChangeAspect="1"/>
          </p:cNvPicPr>
          <p:nvPr/>
        </p:nvPicPr>
        <p:blipFill>
          <a:blip r:embed="rId4"/>
          <a:stretch>
            <a:fillRect/>
          </a:stretch>
        </p:blipFill>
        <p:spPr>
          <a:xfrm>
            <a:off x="5477219" y="1671000"/>
            <a:ext cx="2752381" cy="3564064"/>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sp>
        <p:nvSpPr>
          <p:cNvPr id="17" name="TextBox 16"/>
          <p:cNvSpPr txBox="1"/>
          <p:nvPr/>
        </p:nvSpPr>
        <p:spPr>
          <a:xfrm>
            <a:off x="914400" y="865496"/>
            <a:ext cx="2894601" cy="461665"/>
          </a:xfrm>
          <a:prstGeom prst="rect">
            <a:avLst/>
          </a:prstGeom>
          <a:solidFill>
            <a:srgbClr val="313EBD"/>
          </a:solidFill>
        </p:spPr>
        <p:txBody>
          <a:bodyPr wrap="square" rtlCol="0">
            <a:spAutoFit/>
          </a:bodyPr>
          <a:lstStyle/>
          <a:p>
            <a:pPr defTabSz="914400" fontAlgn="base">
              <a:spcBef>
                <a:spcPct val="0"/>
              </a:spcBef>
              <a:spcAft>
                <a:spcPct val="0"/>
              </a:spcAft>
            </a:pPr>
            <a:r>
              <a:rPr lang="en-US" sz="1200" i="1" dirty="0">
                <a:solidFill>
                  <a:schemeClr val="bg1"/>
                </a:solidFill>
              </a:rPr>
              <a:t>Decade of Experiments Approved</a:t>
            </a:r>
          </a:p>
          <a:p>
            <a:pPr defTabSz="914400" fontAlgn="base">
              <a:spcBef>
                <a:spcPct val="0"/>
              </a:spcBef>
              <a:spcAft>
                <a:spcPct val="0"/>
              </a:spcAft>
            </a:pPr>
            <a:r>
              <a:rPr lang="en-US" sz="1200" b="1" dirty="0">
                <a:solidFill>
                  <a:schemeClr val="bg1"/>
                </a:solidFill>
              </a:rPr>
              <a:t>Start of 12-GeV Science!</a:t>
            </a:r>
            <a:endParaRPr lang="en-US" sz="1200" dirty="0">
              <a:solidFill>
                <a:schemeClr val="bg1"/>
              </a:solidFill>
            </a:endParaRPr>
          </a:p>
        </p:txBody>
      </p:sp>
      <p:sp>
        <p:nvSpPr>
          <p:cNvPr id="18" name="TextBox 17"/>
          <p:cNvSpPr txBox="1"/>
          <p:nvPr/>
        </p:nvSpPr>
        <p:spPr>
          <a:xfrm>
            <a:off x="1105821" y="5271907"/>
            <a:ext cx="2658024" cy="1169551"/>
          </a:xfrm>
          <a:prstGeom prst="rect">
            <a:avLst/>
          </a:prstGeom>
          <a:noFill/>
        </p:spPr>
        <p:txBody>
          <a:bodyPr wrap="square" rtlCol="0">
            <a:spAutoFit/>
          </a:bodyPr>
          <a:lstStyle/>
          <a:p>
            <a:pPr>
              <a:buFont typeface="Arial" pitchFamily="34" charset="0"/>
              <a:buChar char="•"/>
            </a:pPr>
            <a:r>
              <a:rPr lang="en-US" sz="1400" b="1" dirty="0">
                <a:cs typeface="Arial" pitchFamily="34" charset="0"/>
              </a:rPr>
              <a:t> Confinement</a:t>
            </a:r>
          </a:p>
          <a:p>
            <a:pPr>
              <a:buFont typeface="Arial" pitchFamily="34" charset="0"/>
              <a:buChar char="•"/>
            </a:pPr>
            <a:r>
              <a:rPr lang="en-US" sz="1400" b="1" dirty="0">
                <a:cs typeface="Arial" pitchFamily="34" charset="0"/>
              </a:rPr>
              <a:t> Hadron structure</a:t>
            </a:r>
          </a:p>
          <a:p>
            <a:pPr>
              <a:buFont typeface="Arial" pitchFamily="34" charset="0"/>
              <a:buChar char="•"/>
            </a:pPr>
            <a:r>
              <a:rPr lang="en-US" sz="1400" b="1" dirty="0">
                <a:cs typeface="Arial" pitchFamily="34" charset="0"/>
              </a:rPr>
              <a:t> Nuclear Structure</a:t>
            </a:r>
          </a:p>
          <a:p>
            <a:r>
              <a:rPr lang="en-US" sz="1400" b="1" dirty="0">
                <a:cs typeface="Arial" pitchFamily="34" charset="0"/>
              </a:rPr>
              <a:t>	and Astrophysics</a:t>
            </a:r>
          </a:p>
          <a:p>
            <a:pPr>
              <a:buFont typeface="Arial" pitchFamily="34" charset="0"/>
              <a:buChar char="•"/>
            </a:pPr>
            <a:r>
              <a:rPr lang="en-US" sz="1400" b="1" dirty="0">
                <a:cs typeface="Arial" pitchFamily="34" charset="0"/>
              </a:rPr>
              <a:t> Fundamental Symmetries</a:t>
            </a:r>
          </a:p>
        </p:txBody>
      </p:sp>
      <p:sp>
        <p:nvSpPr>
          <p:cNvPr id="19" name="TextBox 18"/>
          <p:cNvSpPr txBox="1"/>
          <p:nvPr/>
        </p:nvSpPr>
        <p:spPr>
          <a:xfrm>
            <a:off x="5457895" y="871139"/>
            <a:ext cx="2771705" cy="461665"/>
          </a:xfrm>
          <a:prstGeom prst="rect">
            <a:avLst/>
          </a:prstGeom>
          <a:solidFill>
            <a:srgbClr val="313EBD"/>
          </a:solidFill>
        </p:spPr>
        <p:txBody>
          <a:bodyPr wrap="square" rtlCol="0">
            <a:spAutoFit/>
          </a:bodyPr>
          <a:lstStyle/>
          <a:p>
            <a:pPr defTabSz="914400" fontAlgn="base">
              <a:spcBef>
                <a:spcPct val="0"/>
              </a:spcBef>
              <a:spcAft>
                <a:spcPct val="0"/>
              </a:spcAft>
            </a:pPr>
            <a:r>
              <a:rPr lang="en-US" sz="1200" i="1" dirty="0">
                <a:solidFill>
                  <a:schemeClr val="bg1"/>
                </a:solidFill>
              </a:rPr>
              <a:t>Seeking Realization</a:t>
            </a:r>
          </a:p>
          <a:p>
            <a:pPr defTabSz="914400" fontAlgn="base">
              <a:spcBef>
                <a:spcPct val="0"/>
              </a:spcBef>
              <a:spcAft>
                <a:spcPct val="0"/>
              </a:spcAft>
            </a:pPr>
            <a:r>
              <a:rPr lang="en-US" sz="1200" b="1" dirty="0">
                <a:solidFill>
                  <a:schemeClr val="bg1"/>
                </a:solidFill>
              </a:rPr>
              <a:t>The Next QCD Frontier</a:t>
            </a:r>
          </a:p>
        </p:txBody>
      </p:sp>
      <p:sp>
        <p:nvSpPr>
          <p:cNvPr id="20" name="TextBox 19"/>
          <p:cNvSpPr txBox="1"/>
          <p:nvPr/>
        </p:nvSpPr>
        <p:spPr>
          <a:xfrm>
            <a:off x="5672384" y="5475109"/>
            <a:ext cx="2201333" cy="738664"/>
          </a:xfrm>
          <a:prstGeom prst="rect">
            <a:avLst/>
          </a:prstGeom>
          <a:noFill/>
        </p:spPr>
        <p:txBody>
          <a:bodyPr wrap="square" rtlCol="0">
            <a:spAutoFit/>
          </a:bodyPr>
          <a:lstStyle/>
          <a:p>
            <a:r>
              <a:rPr lang="en-US" sz="1400" b="1" dirty="0">
                <a:cs typeface="Arial" pitchFamily="34" charset="0"/>
              </a:rPr>
              <a:t>Role of Quark Sea and Gluons in Nucleon and Nuclear Structure</a:t>
            </a:r>
          </a:p>
        </p:txBody>
      </p:sp>
      <p:sp>
        <p:nvSpPr>
          <p:cNvPr id="26" name="Text Box 2"/>
          <p:cNvSpPr txBox="1">
            <a:spLocks noChangeArrowheads="1"/>
          </p:cNvSpPr>
          <p:nvPr/>
        </p:nvSpPr>
        <p:spPr bwMode="auto">
          <a:xfrm>
            <a:off x="-5758" y="29238"/>
            <a:ext cx="9149757" cy="646331"/>
          </a:xfrm>
          <a:prstGeom prst="rect">
            <a:avLst/>
          </a:prstGeom>
          <a:noFill/>
          <a:ln w="9525">
            <a:noFill/>
            <a:miter lim="800000"/>
            <a:headEnd/>
            <a:tailEnd/>
          </a:ln>
        </p:spPr>
        <p:txBody>
          <a:bodyPr wrap="square">
            <a:spAutoFit/>
          </a:bodyPr>
          <a:lstStyle/>
          <a:p>
            <a:r>
              <a:rPr lang="en-US" sz="3600" b="1" dirty="0">
                <a:solidFill>
                  <a:srgbClr val="FF0000"/>
                </a:solidFill>
                <a:cs typeface="Arial" pitchFamily="34" charset="0"/>
              </a:rPr>
              <a:t>    Near-Future	  		Future     </a:t>
            </a:r>
            <a:endParaRPr lang="en-US" sz="1400" dirty="0">
              <a:solidFill>
                <a:srgbClr val="FF0000"/>
              </a:solidFill>
              <a:cs typeface="Arial" pitchFamily="34" charset="0"/>
            </a:endParaRPr>
          </a:p>
        </p:txBody>
      </p:sp>
    </p:spTree>
    <p:extLst>
      <p:ext uri="{BB962C8B-B14F-4D97-AF65-F5344CB8AC3E}">
        <p14:creationId xmlns:p14="http://schemas.microsoft.com/office/powerpoint/2010/main" val="4127543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52</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800" dirty="0">
                <a:latin typeface="Comic Sans MS" panose="030F0702030302020204" pitchFamily="66" charset="0"/>
                <a:cs typeface="Avenir Black"/>
              </a:rPr>
              <a:t>CEBAF at Jefferson Lab </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8301"/>
          <a:stretch/>
        </p:blipFill>
        <p:spPr>
          <a:xfrm>
            <a:off x="-1" y="769594"/>
            <a:ext cx="9144000" cy="5602941"/>
          </a:xfrm>
          <a:prstGeom prst="rect">
            <a:avLst/>
          </a:prstGeom>
        </p:spPr>
      </p:pic>
      <p:sp>
        <p:nvSpPr>
          <p:cNvPr id="12" name="Rectangle 9"/>
          <p:cNvSpPr>
            <a:spLocks noChangeArrowheads="1"/>
          </p:cNvSpPr>
          <p:nvPr/>
        </p:nvSpPr>
        <p:spPr bwMode="auto">
          <a:xfrm>
            <a:off x="-120463" y="3333488"/>
            <a:ext cx="4883428" cy="17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34086" tIns="117043" rIns="234086" bIns="117043">
            <a:spAutoFit/>
          </a:bodyPr>
          <a:lstStyle/>
          <a:p>
            <a:pPr marL="293688" indent="-293688">
              <a:buClr>
                <a:schemeClr val="accent1"/>
              </a:buClr>
              <a:buFont typeface="Wingdings" charset="0"/>
              <a:buChar char="§"/>
            </a:pPr>
            <a:r>
              <a:rPr lang="en-US" sz="1800" b="1" dirty="0">
                <a:solidFill>
                  <a:srgbClr val="0000FF"/>
                </a:solidFill>
                <a:cs typeface="Avenir Black"/>
              </a:rPr>
              <a:t>CEBAF Upgrade completed in September 2017</a:t>
            </a:r>
          </a:p>
          <a:p>
            <a:pPr marL="720725" lvl="1" indent="-293688">
              <a:buFont typeface="Courier New" charset="0"/>
              <a:buChar char="o"/>
            </a:pPr>
            <a:r>
              <a:rPr lang="en-US" sz="1600" dirty="0">
                <a:solidFill>
                  <a:srgbClr val="BE1D1D"/>
                </a:solidFill>
                <a:cs typeface="Avenir Book"/>
              </a:rPr>
              <a:t>CW electron beam</a:t>
            </a:r>
          </a:p>
          <a:p>
            <a:pPr marL="720725" lvl="1" indent="-293688">
              <a:buFont typeface="Courier New" charset="0"/>
              <a:buChar char="o"/>
            </a:pPr>
            <a:r>
              <a:rPr lang="en-US" sz="1600" dirty="0" err="1">
                <a:solidFill>
                  <a:srgbClr val="BE1D1D"/>
                </a:solidFill>
                <a:cs typeface="Avenir Book"/>
              </a:rPr>
              <a:t>E</a:t>
            </a:r>
            <a:r>
              <a:rPr lang="en-US" sz="1600" baseline="-25000" dirty="0" err="1">
                <a:solidFill>
                  <a:srgbClr val="BE1D1D"/>
                </a:solidFill>
                <a:cs typeface="Avenir Book"/>
              </a:rPr>
              <a:t>max</a:t>
            </a:r>
            <a:r>
              <a:rPr lang="en-US" sz="1600" dirty="0">
                <a:solidFill>
                  <a:srgbClr val="BE1D1D"/>
                </a:solidFill>
                <a:cs typeface="Avenir Book"/>
              </a:rPr>
              <a:t> = 12 </a:t>
            </a:r>
            <a:r>
              <a:rPr lang="en-US" sz="1600" dirty="0" err="1">
                <a:solidFill>
                  <a:srgbClr val="BE1D1D"/>
                </a:solidFill>
                <a:cs typeface="Avenir Book"/>
              </a:rPr>
              <a:t>GeV</a:t>
            </a:r>
            <a:endParaRPr lang="en-US" sz="1600" dirty="0">
              <a:solidFill>
                <a:srgbClr val="BE1D1D"/>
              </a:solidFill>
              <a:cs typeface="Avenir Book"/>
            </a:endParaRPr>
          </a:p>
          <a:p>
            <a:pPr marL="720725" lvl="1" indent="-293688">
              <a:buFont typeface="Courier New" charset="0"/>
              <a:buChar char="o"/>
            </a:pPr>
            <a:r>
              <a:rPr lang="en-US" sz="1600" dirty="0">
                <a:solidFill>
                  <a:srgbClr val="BE1D1D"/>
                </a:solidFill>
                <a:cs typeface="Avenir Book"/>
              </a:rPr>
              <a:t>I</a:t>
            </a:r>
            <a:r>
              <a:rPr lang="en-US" sz="1600" baseline="-25000" dirty="0">
                <a:solidFill>
                  <a:srgbClr val="BE1D1D"/>
                </a:solidFill>
                <a:cs typeface="Avenir Book"/>
              </a:rPr>
              <a:t>max</a:t>
            </a:r>
            <a:r>
              <a:rPr lang="en-US" sz="1600" dirty="0">
                <a:solidFill>
                  <a:srgbClr val="BE1D1D"/>
                </a:solidFill>
                <a:cs typeface="Avenir Book"/>
              </a:rPr>
              <a:t> = 90 </a:t>
            </a:r>
            <a:r>
              <a:rPr lang="en-US" sz="1600" dirty="0">
                <a:solidFill>
                  <a:srgbClr val="BE1D1D"/>
                </a:solidFill>
                <a:latin typeface="Symbol" panose="05050102010706020507" pitchFamily="18" charset="2"/>
                <a:cs typeface="Symbol" charset="2"/>
              </a:rPr>
              <a:t>m</a:t>
            </a:r>
            <a:r>
              <a:rPr lang="en-US" sz="1600" dirty="0">
                <a:solidFill>
                  <a:srgbClr val="BE1D1D"/>
                </a:solidFill>
                <a:cs typeface="Avenir Book"/>
              </a:rPr>
              <a:t>A</a:t>
            </a:r>
          </a:p>
          <a:p>
            <a:pPr marL="720725" lvl="1" indent="-293688">
              <a:buFont typeface="Courier New" charset="0"/>
              <a:buChar char="o"/>
            </a:pPr>
            <a:r>
              <a:rPr lang="en-US" sz="1600" dirty="0" err="1">
                <a:solidFill>
                  <a:srgbClr val="BE1D1D"/>
                </a:solidFill>
                <a:cs typeface="Avenir Book"/>
              </a:rPr>
              <a:t>Pol</a:t>
            </a:r>
            <a:r>
              <a:rPr lang="en-US" sz="1600" baseline="-25000" dirty="0" err="1">
                <a:solidFill>
                  <a:srgbClr val="BE1D1D"/>
                </a:solidFill>
                <a:cs typeface="Avenir Book"/>
              </a:rPr>
              <a:t>max</a:t>
            </a:r>
            <a:r>
              <a:rPr lang="en-US" sz="1600" dirty="0">
                <a:solidFill>
                  <a:srgbClr val="BE1D1D"/>
                </a:solidFill>
                <a:cs typeface="Avenir Book"/>
              </a:rPr>
              <a:t> = 90%</a:t>
            </a:r>
          </a:p>
        </p:txBody>
      </p:sp>
      <p:sp>
        <p:nvSpPr>
          <p:cNvPr id="2" name="TextBox 1"/>
          <p:cNvSpPr txBox="1"/>
          <p:nvPr/>
        </p:nvSpPr>
        <p:spPr>
          <a:xfrm>
            <a:off x="2311032" y="2389255"/>
            <a:ext cx="370614" cy="400110"/>
          </a:xfrm>
          <a:prstGeom prst="rect">
            <a:avLst/>
          </a:prstGeom>
          <a:noFill/>
        </p:spPr>
        <p:txBody>
          <a:bodyPr wrap="none" rtlCol="0">
            <a:spAutoFit/>
          </a:bodyPr>
          <a:lstStyle/>
          <a:p>
            <a:r>
              <a:rPr lang="en-US" sz="2000" b="1" dirty="0">
                <a:solidFill>
                  <a:srgbClr val="000000"/>
                </a:solidFill>
                <a:cs typeface="Avenir Black"/>
              </a:rPr>
              <a:t>B</a:t>
            </a:r>
          </a:p>
        </p:txBody>
      </p:sp>
      <p:sp>
        <p:nvSpPr>
          <p:cNvPr id="13" name="TextBox 12"/>
          <p:cNvSpPr txBox="1"/>
          <p:nvPr/>
        </p:nvSpPr>
        <p:spPr>
          <a:xfrm>
            <a:off x="2109695" y="1900518"/>
            <a:ext cx="356188" cy="400110"/>
          </a:xfrm>
          <a:prstGeom prst="rect">
            <a:avLst/>
          </a:prstGeom>
          <a:noFill/>
        </p:spPr>
        <p:txBody>
          <a:bodyPr wrap="none" rtlCol="0">
            <a:spAutoFit/>
          </a:bodyPr>
          <a:lstStyle/>
          <a:p>
            <a:r>
              <a:rPr lang="en-US" sz="2000" dirty="0">
                <a:solidFill>
                  <a:srgbClr val="000000"/>
                </a:solidFill>
                <a:cs typeface="Avenir Black"/>
              </a:rPr>
              <a:t>A</a:t>
            </a:r>
          </a:p>
        </p:txBody>
      </p:sp>
      <p:sp>
        <p:nvSpPr>
          <p:cNvPr id="14" name="TextBox 13"/>
          <p:cNvSpPr txBox="1"/>
          <p:nvPr/>
        </p:nvSpPr>
        <p:spPr>
          <a:xfrm>
            <a:off x="7318533" y="1120908"/>
            <a:ext cx="379331" cy="400110"/>
          </a:xfrm>
          <a:prstGeom prst="rect">
            <a:avLst/>
          </a:prstGeom>
          <a:noFill/>
        </p:spPr>
        <p:txBody>
          <a:bodyPr wrap="none" rtlCol="0">
            <a:spAutoFit/>
          </a:bodyPr>
          <a:lstStyle/>
          <a:p>
            <a:r>
              <a:rPr lang="en-US" sz="2000" b="1" dirty="0">
                <a:solidFill>
                  <a:srgbClr val="000000"/>
                </a:solidFill>
                <a:cs typeface="Avenir Black"/>
              </a:rPr>
              <a:t>D</a:t>
            </a:r>
          </a:p>
        </p:txBody>
      </p:sp>
      <p:sp>
        <p:nvSpPr>
          <p:cNvPr id="15" name="TextBox 14"/>
          <p:cNvSpPr txBox="1"/>
          <p:nvPr/>
        </p:nvSpPr>
        <p:spPr>
          <a:xfrm>
            <a:off x="2613524" y="2797352"/>
            <a:ext cx="377026" cy="400110"/>
          </a:xfrm>
          <a:prstGeom prst="rect">
            <a:avLst/>
          </a:prstGeom>
          <a:noFill/>
        </p:spPr>
        <p:txBody>
          <a:bodyPr wrap="none" rtlCol="0">
            <a:spAutoFit/>
          </a:bodyPr>
          <a:lstStyle/>
          <a:p>
            <a:r>
              <a:rPr lang="en-US" sz="2000" b="1" dirty="0">
                <a:solidFill>
                  <a:srgbClr val="000000"/>
                </a:solidFill>
                <a:cs typeface="Avenir Black"/>
              </a:rPr>
              <a:t>C</a:t>
            </a:r>
          </a:p>
        </p:txBody>
      </p:sp>
      <p:sp>
        <p:nvSpPr>
          <p:cNvPr id="19" name="Rectangle 6"/>
          <p:cNvSpPr>
            <a:spLocks noChangeArrowheads="1"/>
          </p:cNvSpPr>
          <p:nvPr/>
        </p:nvSpPr>
        <p:spPr bwMode="auto">
          <a:xfrm>
            <a:off x="-18677" y="5045408"/>
            <a:ext cx="4643589"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6304" tIns="73152" rIns="146304" bIns="73152">
            <a:spAutoFit/>
          </a:bodyPr>
          <a:lstStyle/>
          <a:p>
            <a:pPr marL="285750" indent="-285750">
              <a:spcBef>
                <a:spcPct val="20000"/>
              </a:spcBef>
              <a:buFont typeface="Wingdings" charset="2"/>
              <a:buChar char="§"/>
            </a:pPr>
            <a:r>
              <a:rPr lang="en-US" sz="1800" b="1" dirty="0">
                <a:solidFill>
                  <a:srgbClr val="0000FF"/>
                </a:solidFill>
                <a:cs typeface="Avenir Black"/>
              </a:rPr>
              <a:t>Commissioning:</a:t>
            </a:r>
          </a:p>
          <a:p>
            <a:pPr marL="742950" lvl="1" indent="-285750">
              <a:spcBef>
                <a:spcPct val="20000"/>
              </a:spcBef>
              <a:buFont typeface="Courier New"/>
              <a:buChar char="o"/>
            </a:pPr>
            <a:r>
              <a:rPr lang="en-US" sz="1600" dirty="0">
                <a:solidFill>
                  <a:srgbClr val="0000FF"/>
                </a:solidFill>
                <a:cs typeface="Avenir Book"/>
              </a:rPr>
              <a:t>April  2014:  hall A </a:t>
            </a:r>
          </a:p>
          <a:p>
            <a:pPr marL="742950" lvl="1" indent="-285750">
              <a:spcBef>
                <a:spcPct val="20000"/>
              </a:spcBef>
              <a:buFont typeface="Courier New"/>
              <a:buChar char="o"/>
            </a:pPr>
            <a:r>
              <a:rPr lang="en-US" sz="1600" dirty="0">
                <a:solidFill>
                  <a:srgbClr val="0000FF"/>
                </a:solidFill>
                <a:cs typeface="Avenir Book"/>
              </a:rPr>
              <a:t>October 2014: hall D </a:t>
            </a:r>
          </a:p>
          <a:p>
            <a:pPr marL="742950" lvl="1" indent="-285750">
              <a:spcBef>
                <a:spcPct val="20000"/>
              </a:spcBef>
              <a:buFont typeface="Courier New"/>
              <a:buChar char="o"/>
            </a:pPr>
            <a:r>
              <a:rPr lang="en-US" sz="1600" dirty="0">
                <a:solidFill>
                  <a:srgbClr val="0000FF"/>
                </a:solidFill>
                <a:cs typeface="Avenir Book"/>
              </a:rPr>
              <a:t>February/March 2017: halls C &amp; B</a:t>
            </a:r>
          </a:p>
        </p:txBody>
      </p:sp>
      <p:sp>
        <p:nvSpPr>
          <p:cNvPr id="27" name="TextBox 26"/>
          <p:cNvSpPr txBox="1"/>
          <p:nvPr/>
        </p:nvSpPr>
        <p:spPr>
          <a:xfrm>
            <a:off x="4114800" y="3317808"/>
            <a:ext cx="5037653" cy="3016210"/>
          </a:xfrm>
          <a:prstGeom prst="rect">
            <a:avLst/>
          </a:prstGeom>
          <a:noFill/>
        </p:spPr>
        <p:txBody>
          <a:bodyPr wrap="square" rtlCol="0">
            <a:spAutoFit/>
          </a:bodyPr>
          <a:lstStyle/>
          <a:p>
            <a:pPr defTabSz="457200"/>
            <a:endParaRPr lang="en-US" sz="1600" b="1" dirty="0">
              <a:solidFill>
                <a:srgbClr val="0033CC"/>
              </a:solidFill>
              <a:cs typeface="Arial" pitchFamily="34" charset="0"/>
            </a:endParaRPr>
          </a:p>
          <a:p>
            <a:pPr marL="342900" indent="-342900" defTabSz="457200">
              <a:buFont typeface="Symbol"/>
              <a:buChar char=""/>
            </a:pPr>
            <a:endParaRPr lang="en-US" sz="600" dirty="0">
              <a:solidFill>
                <a:srgbClr val="000000"/>
              </a:solidFill>
              <a:cs typeface="Avenir Book"/>
            </a:endParaRPr>
          </a:p>
          <a:p>
            <a:pPr marL="342900" indent="-342900" defTabSz="457200">
              <a:buFont typeface="Wingdings" charset="2"/>
              <a:buChar char="§"/>
            </a:pPr>
            <a:r>
              <a:rPr lang="en-US" sz="1600" dirty="0">
                <a:solidFill>
                  <a:srgbClr val="000000"/>
                </a:solidFill>
                <a:cs typeface="Avenir Book"/>
              </a:rPr>
              <a:t>Nuclear experiments at ultra-high luminosities, up to 10</a:t>
            </a:r>
            <a:r>
              <a:rPr lang="en-US" sz="1600" baseline="30000" dirty="0">
                <a:solidFill>
                  <a:srgbClr val="000000"/>
                </a:solidFill>
                <a:cs typeface="Avenir Book"/>
              </a:rPr>
              <a:t>39</a:t>
            </a:r>
            <a:r>
              <a:rPr lang="en-US" sz="1600" dirty="0">
                <a:solidFill>
                  <a:srgbClr val="000000"/>
                </a:solidFill>
                <a:cs typeface="Avenir Book"/>
              </a:rPr>
              <a:t> electrons-nucleons /cm</a:t>
            </a:r>
            <a:r>
              <a:rPr lang="en-US" sz="1600" baseline="30000" dirty="0">
                <a:solidFill>
                  <a:srgbClr val="000000"/>
                </a:solidFill>
                <a:cs typeface="Avenir Book"/>
              </a:rPr>
              <a:t>2</a:t>
            </a:r>
            <a:r>
              <a:rPr lang="en-US" sz="1600" dirty="0">
                <a:solidFill>
                  <a:srgbClr val="000000"/>
                </a:solidFill>
                <a:cs typeface="Avenir Book"/>
              </a:rPr>
              <a:t>/ s </a:t>
            </a:r>
          </a:p>
          <a:p>
            <a:pPr marL="342900" indent="-342900" defTabSz="457200">
              <a:buFont typeface="Wingdings" charset="2"/>
              <a:buChar char="§"/>
            </a:pPr>
            <a:endParaRPr lang="en-US" sz="600" dirty="0">
              <a:solidFill>
                <a:srgbClr val="000000"/>
              </a:solidFill>
              <a:cs typeface="Avenir Book"/>
            </a:endParaRPr>
          </a:p>
          <a:p>
            <a:pPr marL="342900" indent="-342900" defTabSz="457200">
              <a:buFont typeface="Wingdings" charset="2"/>
              <a:buChar char="§"/>
            </a:pPr>
            <a:r>
              <a:rPr lang="en-US" sz="1600" dirty="0">
                <a:solidFill>
                  <a:srgbClr val="000000"/>
                </a:solidFill>
                <a:cs typeface="Avenir Book"/>
              </a:rPr>
              <a:t>World-record polarized electron beams </a:t>
            </a:r>
          </a:p>
          <a:p>
            <a:pPr marL="342900" indent="-342900" defTabSz="457200">
              <a:buFont typeface="Wingdings" charset="2"/>
              <a:buChar char="§"/>
            </a:pPr>
            <a:endParaRPr lang="en-US" sz="600" dirty="0">
              <a:solidFill>
                <a:srgbClr val="000000"/>
              </a:solidFill>
              <a:cs typeface="Avenir Book"/>
            </a:endParaRPr>
          </a:p>
          <a:p>
            <a:pPr marL="342900" indent="-342900" defTabSz="457200">
              <a:buFont typeface="Wingdings" charset="2"/>
              <a:buChar char="§"/>
            </a:pPr>
            <a:r>
              <a:rPr lang="en-US" sz="1600" dirty="0">
                <a:solidFill>
                  <a:srgbClr val="000000"/>
                </a:solidFill>
                <a:cs typeface="Avenir Book"/>
              </a:rPr>
              <a:t>Highest intensity tagged photon beam at 9 </a:t>
            </a:r>
            <a:r>
              <a:rPr lang="en-US" sz="1600" dirty="0" err="1">
                <a:solidFill>
                  <a:srgbClr val="000000"/>
                </a:solidFill>
                <a:cs typeface="Avenir Book"/>
              </a:rPr>
              <a:t>GeV</a:t>
            </a:r>
            <a:endParaRPr lang="en-US" sz="1600" dirty="0">
              <a:solidFill>
                <a:srgbClr val="000000"/>
              </a:solidFill>
              <a:cs typeface="Avenir Book"/>
            </a:endParaRPr>
          </a:p>
          <a:p>
            <a:pPr marL="342900" indent="-342900" defTabSz="457200">
              <a:buFont typeface="Wingdings" charset="2"/>
              <a:buChar char="§"/>
            </a:pPr>
            <a:endParaRPr lang="en-US" sz="600" dirty="0">
              <a:solidFill>
                <a:srgbClr val="000000"/>
              </a:solidFill>
              <a:cs typeface="Avenir Book"/>
            </a:endParaRPr>
          </a:p>
          <a:p>
            <a:pPr marL="342900" indent="-342900" defTabSz="457200">
              <a:buFont typeface="Wingdings" charset="2"/>
              <a:buChar char="§"/>
            </a:pPr>
            <a:r>
              <a:rPr lang="en-US" sz="1600" dirty="0">
                <a:solidFill>
                  <a:srgbClr val="000000"/>
                </a:solidFill>
                <a:cs typeface="Avenir Book"/>
              </a:rPr>
              <a:t>Ability to deliver a range of beam energies and currents to multiple experimental halls simultaneously</a:t>
            </a:r>
          </a:p>
          <a:p>
            <a:pPr marL="171450" indent="-171450" defTabSz="457200">
              <a:buFont typeface="Wingdings" charset="2"/>
              <a:buChar char="§"/>
            </a:pPr>
            <a:endParaRPr lang="en-US" sz="600" dirty="0">
              <a:solidFill>
                <a:srgbClr val="000000"/>
              </a:solidFill>
              <a:cs typeface="Avenir Book"/>
            </a:endParaRPr>
          </a:p>
          <a:p>
            <a:pPr marL="342900" indent="-342900" defTabSz="457200">
              <a:buFont typeface="Wingdings" charset="2"/>
              <a:buChar char="§"/>
            </a:pPr>
            <a:r>
              <a:rPr lang="en-US" sz="1600" dirty="0">
                <a:solidFill>
                  <a:srgbClr val="000000"/>
                </a:solidFill>
                <a:cs typeface="Avenir Book"/>
              </a:rPr>
              <a:t>Unprecedented stability and control of beam properties under </a:t>
            </a:r>
            <a:r>
              <a:rPr lang="en-US" sz="1600" dirty="0" err="1">
                <a:solidFill>
                  <a:srgbClr val="000000"/>
                </a:solidFill>
                <a:cs typeface="Avenir Book"/>
              </a:rPr>
              <a:t>helicity</a:t>
            </a:r>
            <a:r>
              <a:rPr lang="en-US" sz="1600" dirty="0">
                <a:solidFill>
                  <a:srgbClr val="000000"/>
                </a:solidFill>
                <a:cs typeface="Avenir Book"/>
              </a:rPr>
              <a:t> reversal</a:t>
            </a:r>
          </a:p>
        </p:txBody>
      </p:sp>
      <p:sp>
        <p:nvSpPr>
          <p:cNvPr id="3" name="Rectangle 2"/>
          <p:cNvSpPr/>
          <p:nvPr/>
        </p:nvSpPr>
        <p:spPr>
          <a:xfrm>
            <a:off x="4436780" y="3360984"/>
            <a:ext cx="4463629" cy="369332"/>
          </a:xfrm>
          <a:prstGeom prst="rect">
            <a:avLst/>
          </a:prstGeom>
        </p:spPr>
        <p:txBody>
          <a:bodyPr wrap="square">
            <a:spAutoFit/>
          </a:bodyPr>
          <a:lstStyle/>
          <a:p>
            <a:pPr algn="ctr"/>
            <a:r>
              <a:rPr lang="en-US" sz="1800" b="1" dirty="0">
                <a:solidFill>
                  <a:srgbClr val="000000"/>
                </a:solidFill>
                <a:cs typeface="Avenir Black"/>
              </a:rPr>
              <a:t>CEBAF World-leading Capabilities</a:t>
            </a:r>
            <a:endParaRPr lang="en-US" sz="1800" b="1" dirty="0">
              <a:solidFill>
                <a:srgbClr val="000000"/>
              </a:solidFill>
            </a:endParaRPr>
          </a:p>
        </p:txBody>
      </p:sp>
      <p:sp>
        <p:nvSpPr>
          <p:cNvPr id="17" name="Rectangle 9"/>
          <p:cNvSpPr>
            <a:spLocks noChangeArrowheads="1"/>
          </p:cNvSpPr>
          <p:nvPr/>
        </p:nvSpPr>
        <p:spPr bwMode="auto">
          <a:xfrm>
            <a:off x="0" y="1017171"/>
            <a:ext cx="2821981" cy="74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34086" tIns="117043" rIns="234086" bIns="117043">
            <a:spAutoFit/>
          </a:bodyPr>
          <a:lstStyle/>
          <a:p>
            <a:pPr marL="173038" indent="-173038">
              <a:buAutoNum type="arabicPeriod"/>
            </a:pPr>
            <a:r>
              <a:rPr lang="en-US" sz="1100" dirty="0">
                <a:solidFill>
                  <a:srgbClr val="008000"/>
                </a:solidFill>
                <a:cs typeface="Avenir Black"/>
              </a:rPr>
              <a:t>INJECTOR</a:t>
            </a:r>
          </a:p>
          <a:p>
            <a:pPr marL="173038" indent="-173038">
              <a:buFontTx/>
              <a:buAutoNum type="arabicPeriod"/>
            </a:pPr>
            <a:r>
              <a:rPr lang="en-US" sz="1100" dirty="0">
                <a:solidFill>
                  <a:srgbClr val="008000"/>
                </a:solidFill>
                <a:cs typeface="Avenir Black"/>
              </a:rPr>
              <a:t>LINAC</a:t>
            </a:r>
          </a:p>
          <a:p>
            <a:pPr marL="173038" indent="-173038">
              <a:buFontTx/>
              <a:buAutoNum type="arabicPeriod"/>
            </a:pPr>
            <a:r>
              <a:rPr lang="en-US" sz="1100" dirty="0">
                <a:solidFill>
                  <a:srgbClr val="008000"/>
                </a:solidFill>
                <a:cs typeface="Avenir Black"/>
              </a:rPr>
              <a:t>RECIRCULATION ARCS</a:t>
            </a:r>
            <a:r>
              <a:rPr lang="en-US" sz="1100" dirty="0">
                <a:solidFill>
                  <a:srgbClr val="008000"/>
                </a:solidFill>
                <a:cs typeface="Avenir Book"/>
              </a:rPr>
              <a:t> </a:t>
            </a:r>
          </a:p>
        </p:txBody>
      </p:sp>
      <p:sp>
        <p:nvSpPr>
          <p:cNvPr id="23" name="Rectangle 22"/>
          <p:cNvSpPr/>
          <p:nvPr/>
        </p:nvSpPr>
        <p:spPr>
          <a:xfrm>
            <a:off x="2853337" y="1563964"/>
            <a:ext cx="306134" cy="338554"/>
          </a:xfrm>
          <a:prstGeom prst="rect">
            <a:avLst/>
          </a:prstGeom>
        </p:spPr>
        <p:txBody>
          <a:bodyPr wrap="none">
            <a:spAutoFit/>
          </a:bodyPr>
          <a:lstStyle/>
          <a:p>
            <a:pPr>
              <a:buClr>
                <a:srgbClr val="FF0000"/>
              </a:buClr>
            </a:pPr>
            <a:r>
              <a:rPr lang="en-US" sz="1600" dirty="0">
                <a:solidFill>
                  <a:srgbClr val="008000"/>
                </a:solidFill>
                <a:cs typeface="Avenir Black"/>
              </a:rPr>
              <a:t>1</a:t>
            </a:r>
          </a:p>
        </p:txBody>
      </p:sp>
      <p:sp>
        <p:nvSpPr>
          <p:cNvPr id="24" name="Rectangle 23"/>
          <p:cNvSpPr/>
          <p:nvPr/>
        </p:nvSpPr>
        <p:spPr>
          <a:xfrm>
            <a:off x="5075190" y="1422820"/>
            <a:ext cx="306134" cy="338554"/>
          </a:xfrm>
          <a:prstGeom prst="rect">
            <a:avLst/>
          </a:prstGeom>
        </p:spPr>
        <p:txBody>
          <a:bodyPr wrap="none">
            <a:spAutoFit/>
          </a:bodyPr>
          <a:lstStyle/>
          <a:p>
            <a:pPr>
              <a:buClr>
                <a:srgbClr val="FF0000"/>
              </a:buClr>
            </a:pPr>
            <a:r>
              <a:rPr lang="en-US" sz="1600" dirty="0">
                <a:solidFill>
                  <a:srgbClr val="008000"/>
                </a:solidFill>
                <a:cs typeface="Avenir Black"/>
              </a:rPr>
              <a:t>2</a:t>
            </a:r>
          </a:p>
        </p:txBody>
      </p:sp>
      <p:sp>
        <p:nvSpPr>
          <p:cNvPr id="25" name="Rectangle 24"/>
          <p:cNvSpPr/>
          <p:nvPr/>
        </p:nvSpPr>
        <p:spPr>
          <a:xfrm>
            <a:off x="5215796" y="2131351"/>
            <a:ext cx="306134" cy="338554"/>
          </a:xfrm>
          <a:prstGeom prst="rect">
            <a:avLst/>
          </a:prstGeom>
        </p:spPr>
        <p:txBody>
          <a:bodyPr wrap="none">
            <a:spAutoFit/>
          </a:bodyPr>
          <a:lstStyle/>
          <a:p>
            <a:pPr>
              <a:buClr>
                <a:srgbClr val="FF0000"/>
              </a:buClr>
            </a:pPr>
            <a:r>
              <a:rPr lang="en-US" sz="1600" dirty="0">
                <a:solidFill>
                  <a:srgbClr val="008000"/>
                </a:solidFill>
                <a:cs typeface="Avenir Black"/>
              </a:rPr>
              <a:t>2</a:t>
            </a:r>
          </a:p>
        </p:txBody>
      </p:sp>
      <p:sp>
        <p:nvSpPr>
          <p:cNvPr id="26" name="Rectangle 25"/>
          <p:cNvSpPr/>
          <p:nvPr/>
        </p:nvSpPr>
        <p:spPr>
          <a:xfrm>
            <a:off x="7360374" y="1611004"/>
            <a:ext cx="306134" cy="338554"/>
          </a:xfrm>
          <a:prstGeom prst="rect">
            <a:avLst/>
          </a:prstGeom>
        </p:spPr>
        <p:txBody>
          <a:bodyPr wrap="none">
            <a:spAutoFit/>
          </a:bodyPr>
          <a:lstStyle/>
          <a:p>
            <a:pPr>
              <a:buClr>
                <a:srgbClr val="FF0000"/>
              </a:buClr>
            </a:pPr>
            <a:r>
              <a:rPr lang="en-US" sz="1600" dirty="0">
                <a:solidFill>
                  <a:srgbClr val="008000"/>
                </a:solidFill>
                <a:cs typeface="Avenir Black"/>
              </a:rPr>
              <a:t>3</a:t>
            </a:r>
          </a:p>
        </p:txBody>
      </p:sp>
      <p:sp>
        <p:nvSpPr>
          <p:cNvPr id="28" name="Rectangle 27"/>
          <p:cNvSpPr/>
          <p:nvPr/>
        </p:nvSpPr>
        <p:spPr>
          <a:xfrm>
            <a:off x="3006404" y="2050701"/>
            <a:ext cx="306134" cy="338554"/>
          </a:xfrm>
          <a:prstGeom prst="rect">
            <a:avLst/>
          </a:prstGeom>
        </p:spPr>
        <p:txBody>
          <a:bodyPr wrap="none">
            <a:spAutoFit/>
          </a:bodyPr>
          <a:lstStyle/>
          <a:p>
            <a:pPr>
              <a:buClr>
                <a:srgbClr val="FF0000"/>
              </a:buClr>
            </a:pPr>
            <a:r>
              <a:rPr lang="en-US" sz="1600" dirty="0">
                <a:solidFill>
                  <a:srgbClr val="008000"/>
                </a:solidFill>
                <a:cs typeface="Avenir Black"/>
              </a:rPr>
              <a:t>3</a:t>
            </a:r>
          </a:p>
        </p:txBody>
      </p:sp>
    </p:spTree>
    <p:extLst>
      <p:ext uri="{BB962C8B-B14F-4D97-AF65-F5344CB8AC3E}">
        <p14:creationId xmlns:p14="http://schemas.microsoft.com/office/powerpoint/2010/main" val="3097233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39469"/>
            <a:ext cx="8591550" cy="646331"/>
          </a:xfrm>
          <a:prstGeom prst="rect">
            <a:avLst/>
          </a:prstGeom>
          <a:noFill/>
          <a:ln w="9525">
            <a:noFill/>
            <a:miter lim="800000"/>
            <a:headEnd/>
            <a:tailEnd/>
          </a:ln>
        </p:spPr>
        <p:txBody>
          <a:bodyPr>
            <a:spAutoFit/>
          </a:bodyPr>
          <a:lstStyle/>
          <a:p>
            <a:pPr algn="ctr"/>
            <a:r>
              <a:rPr lang="en-US" sz="3600" b="1" dirty="0">
                <a:cs typeface="Arial" panose="020B0604020202020204" pitchFamily="34" charset="0"/>
              </a:rPr>
              <a:t>Jefferson Lab User Growth</a:t>
            </a:r>
          </a:p>
        </p:txBody>
      </p:sp>
      <p:sp>
        <p:nvSpPr>
          <p:cNvPr id="6" name="TextBox 5"/>
          <p:cNvSpPr txBox="1"/>
          <p:nvPr/>
        </p:nvSpPr>
        <p:spPr>
          <a:xfrm>
            <a:off x="1905000" y="5879068"/>
            <a:ext cx="6016391" cy="369332"/>
          </a:xfrm>
          <a:prstGeom prst="rect">
            <a:avLst/>
          </a:prstGeom>
          <a:noFill/>
        </p:spPr>
        <p:txBody>
          <a:bodyPr wrap="none" rtlCol="0">
            <a:spAutoFit/>
          </a:bodyPr>
          <a:lstStyle/>
          <a:p>
            <a:r>
              <a:rPr lang="en-US" sz="1800" dirty="0">
                <a:cs typeface="Arial" panose="020B0604020202020204" pitchFamily="34" charset="0"/>
              </a:rPr>
              <a:t>“Other Users” include US National Labs and Industry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00" b="1"/>
          <a:stretch/>
        </p:blipFill>
        <p:spPr>
          <a:xfrm>
            <a:off x="685800" y="1143000"/>
            <a:ext cx="7856662" cy="4684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9475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79FDE7-0A0B-4DCD-9620-79B65AB74C6A}"/>
              </a:ext>
            </a:extLst>
          </p:cNvPr>
          <p:cNvSpPr txBox="1">
            <a:spLocks/>
          </p:cNvSpPr>
          <p:nvPr/>
        </p:nvSpPr>
        <p:spPr>
          <a:xfrm>
            <a:off x="308919" y="107189"/>
            <a:ext cx="8464378" cy="487490"/>
          </a:xfrm>
          <a:prstGeom prst="rect">
            <a:avLst/>
          </a:prstGeom>
        </p:spPr>
        <p:txBody>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latin typeface="Comic Sans MS" panose="030F0702030302020204" pitchFamily="66" charset="0"/>
              </a:rPr>
              <a:t>Initiated Four Hall Operation</a:t>
            </a:r>
          </a:p>
        </p:txBody>
      </p:sp>
      <p:pic>
        <p:nvPicPr>
          <p:cNvPr id="3" name="Picture 2">
            <a:extLst>
              <a:ext uri="{FF2B5EF4-FFF2-40B4-BE49-F238E27FC236}">
                <a16:creationId xmlns:a16="http://schemas.microsoft.com/office/drawing/2014/main" xmlns="" id="{A8E1C5BB-588C-4D20-A875-567CA7E56425}"/>
              </a:ext>
            </a:extLst>
          </p:cNvPr>
          <p:cNvPicPr>
            <a:picLocks noChangeAspect="1"/>
          </p:cNvPicPr>
          <p:nvPr/>
        </p:nvPicPr>
        <p:blipFill rotWithShape="1">
          <a:blip r:embed="rId2">
            <a:extLst>
              <a:ext uri="{28A0092B-C50C-407E-A947-70E740481C1C}">
                <a14:useLocalDpi xmlns:a14="http://schemas.microsoft.com/office/drawing/2010/main" val="0"/>
              </a:ext>
            </a:extLst>
          </a:blip>
          <a:srcRect r="8772"/>
          <a:stretch/>
        </p:blipFill>
        <p:spPr>
          <a:xfrm>
            <a:off x="700513" y="961305"/>
            <a:ext cx="7757449" cy="425167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xmlns="" id="{D1C114A1-EC74-4473-A547-0956BB3F7D19}"/>
              </a:ext>
            </a:extLst>
          </p:cNvPr>
          <p:cNvSpPr txBox="1"/>
          <p:nvPr/>
        </p:nvSpPr>
        <p:spPr>
          <a:xfrm rot="5400000">
            <a:off x="3896590" y="2902478"/>
            <a:ext cx="4170863" cy="369332"/>
          </a:xfrm>
          <a:prstGeom prst="rect">
            <a:avLst/>
          </a:prstGeom>
          <a:solidFill>
            <a:srgbClr val="FFFF00">
              <a:alpha val="50000"/>
            </a:srgbClr>
          </a:solidFill>
        </p:spPr>
        <p:txBody>
          <a:bodyPr wrap="square" rtlCol="0">
            <a:spAutoFit/>
          </a:bodyPr>
          <a:lstStyle/>
          <a:p>
            <a:pPr algn="ctr"/>
            <a:r>
              <a:rPr lang="en-US" dirty="0">
                <a:solidFill>
                  <a:srgbClr val="000000"/>
                </a:solidFill>
              </a:rPr>
              <a:t>Pass Change</a:t>
            </a:r>
          </a:p>
        </p:txBody>
      </p:sp>
      <p:sp>
        <p:nvSpPr>
          <p:cNvPr id="5" name="TextBox 4">
            <a:extLst>
              <a:ext uri="{FF2B5EF4-FFF2-40B4-BE49-F238E27FC236}">
                <a16:creationId xmlns:a16="http://schemas.microsoft.com/office/drawing/2014/main" xmlns="" id="{36B073B3-6A09-4571-9DA0-8EE72F54B4AE}"/>
              </a:ext>
            </a:extLst>
          </p:cNvPr>
          <p:cNvSpPr txBox="1"/>
          <p:nvPr/>
        </p:nvSpPr>
        <p:spPr>
          <a:xfrm>
            <a:off x="1590082" y="3745081"/>
            <a:ext cx="1000718" cy="461665"/>
          </a:xfrm>
          <a:prstGeom prst="rect">
            <a:avLst/>
          </a:prstGeom>
          <a:noFill/>
        </p:spPr>
        <p:txBody>
          <a:bodyPr wrap="square" rtlCol="0">
            <a:spAutoFit/>
          </a:bodyPr>
          <a:lstStyle/>
          <a:p>
            <a:r>
              <a:rPr lang="en-US" b="1" dirty="0">
                <a:solidFill>
                  <a:srgbClr val="000000"/>
                </a:solidFill>
              </a:rPr>
              <a:t>D up!</a:t>
            </a:r>
          </a:p>
        </p:txBody>
      </p:sp>
      <p:sp>
        <p:nvSpPr>
          <p:cNvPr id="6" name="Rectangle 5">
            <a:extLst>
              <a:ext uri="{FF2B5EF4-FFF2-40B4-BE49-F238E27FC236}">
                <a16:creationId xmlns:a16="http://schemas.microsoft.com/office/drawing/2014/main" xmlns="" id="{A57EED1F-2385-4325-8FB0-4885C4EABE9E}"/>
              </a:ext>
            </a:extLst>
          </p:cNvPr>
          <p:cNvSpPr/>
          <p:nvPr/>
        </p:nvSpPr>
        <p:spPr>
          <a:xfrm>
            <a:off x="2259189" y="1181516"/>
            <a:ext cx="699230" cy="369332"/>
          </a:xfrm>
          <a:prstGeom prst="rect">
            <a:avLst/>
          </a:prstGeom>
        </p:spPr>
        <p:txBody>
          <a:bodyPr wrap="none">
            <a:spAutoFit/>
          </a:bodyPr>
          <a:lstStyle/>
          <a:p>
            <a:r>
              <a:rPr lang="en-US" b="1" dirty="0">
                <a:solidFill>
                  <a:srgbClr val="000000"/>
                </a:solidFill>
              </a:rPr>
              <a:t>A up!</a:t>
            </a:r>
          </a:p>
        </p:txBody>
      </p:sp>
      <p:sp>
        <p:nvSpPr>
          <p:cNvPr id="7" name="Rectangle 6">
            <a:extLst>
              <a:ext uri="{FF2B5EF4-FFF2-40B4-BE49-F238E27FC236}">
                <a16:creationId xmlns:a16="http://schemas.microsoft.com/office/drawing/2014/main" xmlns="" id="{2AAB862B-C889-42EA-811E-2CA4611FC6EC}"/>
              </a:ext>
            </a:extLst>
          </p:cNvPr>
          <p:cNvSpPr/>
          <p:nvPr/>
        </p:nvSpPr>
        <p:spPr>
          <a:xfrm>
            <a:off x="2364900" y="2277178"/>
            <a:ext cx="689612" cy="369332"/>
          </a:xfrm>
          <a:prstGeom prst="rect">
            <a:avLst/>
          </a:prstGeom>
        </p:spPr>
        <p:txBody>
          <a:bodyPr wrap="none">
            <a:spAutoFit/>
          </a:bodyPr>
          <a:lstStyle/>
          <a:p>
            <a:r>
              <a:rPr lang="en-US" b="1" dirty="0">
                <a:solidFill>
                  <a:srgbClr val="000000"/>
                </a:solidFill>
              </a:rPr>
              <a:t>B up!</a:t>
            </a:r>
          </a:p>
        </p:txBody>
      </p:sp>
      <p:sp>
        <p:nvSpPr>
          <p:cNvPr id="8" name="Rectangle 7">
            <a:extLst>
              <a:ext uri="{FF2B5EF4-FFF2-40B4-BE49-F238E27FC236}">
                <a16:creationId xmlns:a16="http://schemas.microsoft.com/office/drawing/2014/main" xmlns="" id="{1AE38329-5C76-4B4F-B87D-F312AE96A404}"/>
              </a:ext>
            </a:extLst>
          </p:cNvPr>
          <p:cNvSpPr/>
          <p:nvPr/>
        </p:nvSpPr>
        <p:spPr>
          <a:xfrm>
            <a:off x="3031445" y="3188174"/>
            <a:ext cx="681597" cy="369332"/>
          </a:xfrm>
          <a:prstGeom prst="rect">
            <a:avLst/>
          </a:prstGeom>
        </p:spPr>
        <p:txBody>
          <a:bodyPr wrap="none">
            <a:spAutoFit/>
          </a:bodyPr>
          <a:lstStyle/>
          <a:p>
            <a:r>
              <a:rPr lang="en-US" b="1" dirty="0">
                <a:solidFill>
                  <a:srgbClr val="000000"/>
                </a:solidFill>
              </a:rPr>
              <a:t>C up!</a:t>
            </a:r>
          </a:p>
        </p:txBody>
      </p:sp>
      <p:sp>
        <p:nvSpPr>
          <p:cNvPr id="9" name="Rectangle 8">
            <a:extLst>
              <a:ext uri="{FF2B5EF4-FFF2-40B4-BE49-F238E27FC236}">
                <a16:creationId xmlns:a16="http://schemas.microsoft.com/office/drawing/2014/main" xmlns="" id="{20CF0B47-E5A9-4D6C-BE37-FF61B72AA091}"/>
              </a:ext>
            </a:extLst>
          </p:cNvPr>
          <p:cNvSpPr/>
          <p:nvPr/>
        </p:nvSpPr>
        <p:spPr>
          <a:xfrm>
            <a:off x="758319" y="1598547"/>
            <a:ext cx="304800" cy="2725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Box 9">
            <a:extLst>
              <a:ext uri="{FF2B5EF4-FFF2-40B4-BE49-F238E27FC236}">
                <a16:creationId xmlns:a16="http://schemas.microsoft.com/office/drawing/2014/main" xmlns="" id="{A8971BF8-555B-4673-8A79-C13CEF1A3FA1}"/>
              </a:ext>
            </a:extLst>
          </p:cNvPr>
          <p:cNvSpPr txBox="1"/>
          <p:nvPr/>
        </p:nvSpPr>
        <p:spPr>
          <a:xfrm rot="16200000">
            <a:off x="734121" y="4564836"/>
            <a:ext cx="381000" cy="276999"/>
          </a:xfrm>
          <a:prstGeom prst="rect">
            <a:avLst/>
          </a:prstGeom>
          <a:noFill/>
        </p:spPr>
        <p:txBody>
          <a:bodyPr wrap="square" rtlCol="0">
            <a:spAutoFit/>
          </a:bodyPr>
          <a:lstStyle/>
          <a:p>
            <a:r>
              <a:rPr lang="en-US" sz="1200" dirty="0" err="1">
                <a:solidFill>
                  <a:srgbClr val="000000"/>
                </a:solidFill>
              </a:rPr>
              <a:t>nA</a:t>
            </a:r>
            <a:endParaRPr lang="en-US" sz="1200" dirty="0">
              <a:solidFill>
                <a:srgbClr val="000000"/>
              </a:solidFill>
            </a:endParaRPr>
          </a:p>
        </p:txBody>
      </p:sp>
      <p:sp>
        <p:nvSpPr>
          <p:cNvPr id="11" name="TextBox 10">
            <a:extLst>
              <a:ext uri="{FF2B5EF4-FFF2-40B4-BE49-F238E27FC236}">
                <a16:creationId xmlns:a16="http://schemas.microsoft.com/office/drawing/2014/main" xmlns="" id="{A358290A-133B-479C-8033-FB545465D5A4}"/>
              </a:ext>
            </a:extLst>
          </p:cNvPr>
          <p:cNvSpPr txBox="1"/>
          <p:nvPr/>
        </p:nvSpPr>
        <p:spPr>
          <a:xfrm rot="16200000">
            <a:off x="748021" y="2387883"/>
            <a:ext cx="381000" cy="276999"/>
          </a:xfrm>
          <a:prstGeom prst="rect">
            <a:avLst/>
          </a:prstGeom>
          <a:noFill/>
        </p:spPr>
        <p:txBody>
          <a:bodyPr wrap="square" rtlCol="0">
            <a:spAutoFit/>
          </a:bodyPr>
          <a:lstStyle/>
          <a:p>
            <a:r>
              <a:rPr lang="en-US" sz="1200" dirty="0" err="1">
                <a:solidFill>
                  <a:srgbClr val="000000"/>
                </a:solidFill>
              </a:rPr>
              <a:t>nA</a:t>
            </a:r>
            <a:endParaRPr lang="en-US" sz="1200" dirty="0">
              <a:solidFill>
                <a:srgbClr val="000000"/>
              </a:solidFill>
            </a:endParaRPr>
          </a:p>
        </p:txBody>
      </p:sp>
      <p:sp>
        <p:nvSpPr>
          <p:cNvPr id="12" name="TextBox 11">
            <a:extLst>
              <a:ext uri="{FF2B5EF4-FFF2-40B4-BE49-F238E27FC236}">
                <a16:creationId xmlns:a16="http://schemas.microsoft.com/office/drawing/2014/main" xmlns="" id="{58EB4E96-F052-4015-AE9B-C76E4FDF5DE0}"/>
              </a:ext>
            </a:extLst>
          </p:cNvPr>
          <p:cNvSpPr txBox="1"/>
          <p:nvPr/>
        </p:nvSpPr>
        <p:spPr>
          <a:xfrm rot="16200000">
            <a:off x="748020" y="1269547"/>
            <a:ext cx="381000" cy="276999"/>
          </a:xfrm>
          <a:prstGeom prst="rect">
            <a:avLst/>
          </a:prstGeom>
          <a:noFill/>
        </p:spPr>
        <p:txBody>
          <a:bodyPr wrap="square" rtlCol="0">
            <a:spAutoFit/>
          </a:bodyPr>
          <a:lstStyle/>
          <a:p>
            <a:r>
              <a:rPr lang="en-US" sz="1200" dirty="0">
                <a:solidFill>
                  <a:srgbClr val="000000"/>
                </a:solidFill>
                <a:latin typeface="Symbol" pitchFamily="18" charset="2"/>
              </a:rPr>
              <a:t>m</a:t>
            </a:r>
            <a:r>
              <a:rPr lang="en-US" sz="1200" dirty="0">
                <a:solidFill>
                  <a:srgbClr val="000000"/>
                </a:solidFill>
              </a:rPr>
              <a:t>A</a:t>
            </a:r>
          </a:p>
        </p:txBody>
      </p:sp>
      <p:sp>
        <p:nvSpPr>
          <p:cNvPr id="13" name="TextBox 12">
            <a:extLst>
              <a:ext uri="{FF2B5EF4-FFF2-40B4-BE49-F238E27FC236}">
                <a16:creationId xmlns:a16="http://schemas.microsoft.com/office/drawing/2014/main" xmlns="" id="{AF583D0E-2402-4212-8315-797049B3AE9E}"/>
              </a:ext>
            </a:extLst>
          </p:cNvPr>
          <p:cNvSpPr txBox="1"/>
          <p:nvPr/>
        </p:nvSpPr>
        <p:spPr>
          <a:xfrm rot="16200000">
            <a:off x="785727" y="3468059"/>
            <a:ext cx="381000" cy="276999"/>
          </a:xfrm>
          <a:prstGeom prst="rect">
            <a:avLst/>
          </a:prstGeom>
          <a:noFill/>
        </p:spPr>
        <p:txBody>
          <a:bodyPr wrap="square" rtlCol="0">
            <a:spAutoFit/>
          </a:bodyPr>
          <a:lstStyle/>
          <a:p>
            <a:r>
              <a:rPr lang="en-US" sz="1200" dirty="0">
                <a:solidFill>
                  <a:srgbClr val="000000"/>
                </a:solidFill>
                <a:latin typeface="Symbol" pitchFamily="18" charset="2"/>
              </a:rPr>
              <a:t>m</a:t>
            </a:r>
            <a:r>
              <a:rPr lang="en-US" sz="1200" dirty="0">
                <a:solidFill>
                  <a:srgbClr val="000000"/>
                </a:solidFill>
              </a:rPr>
              <a:t>A</a:t>
            </a:r>
          </a:p>
        </p:txBody>
      </p:sp>
      <p:sp>
        <p:nvSpPr>
          <p:cNvPr id="14" name="TextBox 13">
            <a:extLst>
              <a:ext uri="{FF2B5EF4-FFF2-40B4-BE49-F238E27FC236}">
                <a16:creationId xmlns:a16="http://schemas.microsoft.com/office/drawing/2014/main" xmlns="" id="{422A8E70-0C7F-43FF-82BC-B54DE7C40FF8}"/>
              </a:ext>
            </a:extLst>
          </p:cNvPr>
          <p:cNvSpPr txBox="1"/>
          <p:nvPr/>
        </p:nvSpPr>
        <p:spPr>
          <a:xfrm rot="16200000">
            <a:off x="-583372" y="2889615"/>
            <a:ext cx="2737945" cy="400110"/>
          </a:xfrm>
          <a:prstGeom prst="rect">
            <a:avLst/>
          </a:prstGeom>
          <a:noFill/>
        </p:spPr>
        <p:txBody>
          <a:bodyPr wrap="square" rtlCol="0">
            <a:spAutoFit/>
          </a:bodyPr>
          <a:lstStyle/>
          <a:p>
            <a:pPr algn="ctr"/>
            <a:r>
              <a:rPr lang="en-US" sz="2000" dirty="0">
                <a:solidFill>
                  <a:srgbClr val="000000"/>
                </a:solidFill>
              </a:rPr>
              <a:t>Beam Current</a:t>
            </a:r>
          </a:p>
        </p:txBody>
      </p:sp>
      <p:sp>
        <p:nvSpPr>
          <p:cNvPr id="15" name="TextBox 14">
            <a:extLst>
              <a:ext uri="{FF2B5EF4-FFF2-40B4-BE49-F238E27FC236}">
                <a16:creationId xmlns:a16="http://schemas.microsoft.com/office/drawing/2014/main" xmlns="" id="{F0F524A9-43C5-4E32-BD5F-C9E6D5139B26}"/>
              </a:ext>
            </a:extLst>
          </p:cNvPr>
          <p:cNvSpPr txBox="1"/>
          <p:nvPr/>
        </p:nvSpPr>
        <p:spPr>
          <a:xfrm>
            <a:off x="277161" y="5480969"/>
            <a:ext cx="8409640" cy="461665"/>
          </a:xfrm>
          <a:prstGeom prst="rect">
            <a:avLst/>
          </a:prstGeom>
          <a:noFill/>
          <a:ln>
            <a:noFill/>
          </a:ln>
        </p:spPr>
        <p:txBody>
          <a:bodyPr wrap="square" rtlCol="0">
            <a:spAutoFit/>
          </a:bodyPr>
          <a:lstStyle/>
          <a:p>
            <a:r>
              <a:rPr lang="en-US" sz="2400" b="1" i="1" dirty="0">
                <a:cs typeface="Arial" panose="020B0604020202020204" pitchFamily="34" charset="0"/>
              </a:rPr>
              <a:t>Simultaneous 4-Hall Beam Delivery since Jan 18, 2018</a:t>
            </a:r>
          </a:p>
        </p:txBody>
      </p:sp>
      <p:sp>
        <p:nvSpPr>
          <p:cNvPr id="16" name="TextBox 15">
            <a:extLst>
              <a:ext uri="{FF2B5EF4-FFF2-40B4-BE49-F238E27FC236}">
                <a16:creationId xmlns:a16="http://schemas.microsoft.com/office/drawing/2014/main" xmlns="" id="{D82A63BA-7955-4823-90AD-E95738B73E0E}"/>
              </a:ext>
            </a:extLst>
          </p:cNvPr>
          <p:cNvSpPr txBox="1"/>
          <p:nvPr/>
        </p:nvSpPr>
        <p:spPr>
          <a:xfrm>
            <a:off x="294323" y="5952632"/>
            <a:ext cx="8773477" cy="461665"/>
          </a:xfrm>
          <a:prstGeom prst="rect">
            <a:avLst/>
          </a:prstGeom>
          <a:noFill/>
          <a:ln>
            <a:noFill/>
          </a:ln>
        </p:spPr>
        <p:txBody>
          <a:bodyPr wrap="square" rtlCol="0">
            <a:spAutoFit/>
          </a:bodyPr>
          <a:lstStyle/>
          <a:p>
            <a:r>
              <a:rPr lang="en-US" sz="2400" b="1" i="1" dirty="0">
                <a:cs typeface="Arial" panose="020B0604020202020204" pitchFamily="34" charset="0"/>
              </a:rPr>
              <a:t>Now operating total 900 kW CW beam power to 4 Halls</a:t>
            </a:r>
          </a:p>
        </p:txBody>
      </p:sp>
    </p:spTree>
    <p:extLst>
      <p:ext uri="{BB962C8B-B14F-4D97-AF65-F5344CB8AC3E}">
        <p14:creationId xmlns:p14="http://schemas.microsoft.com/office/powerpoint/2010/main" val="795331877"/>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726"/>
            <a:ext cx="9144000" cy="397933"/>
          </a:xfrm>
        </p:spPr>
        <p:txBody>
          <a:bodyPr>
            <a:noAutofit/>
          </a:bodyPr>
          <a:lstStyle/>
          <a:p>
            <a:r>
              <a:rPr lang="en-US" sz="2800" b="1" kern="0" cap="none" dirty="0">
                <a:solidFill>
                  <a:srgbClr val="000000"/>
                </a:solidFill>
                <a:latin typeface="Arial" pitchFamily="34" charset="0"/>
              </a:rPr>
              <a:t>12 GeV Science Era in all 4 Halls!</a:t>
            </a:r>
          </a:p>
        </p:txBody>
      </p:sp>
      <p:grpSp>
        <p:nvGrpSpPr>
          <p:cNvPr id="11" name="Group 10"/>
          <p:cNvGrpSpPr/>
          <p:nvPr/>
        </p:nvGrpSpPr>
        <p:grpSpPr>
          <a:xfrm>
            <a:off x="6602134" y="2839666"/>
            <a:ext cx="2397232" cy="2272962"/>
            <a:chOff x="6551163" y="4082088"/>
            <a:chExt cx="2397232" cy="2272962"/>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1163" y="4082088"/>
              <a:ext cx="1293519" cy="154414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4876" y="4854159"/>
              <a:ext cx="1293519" cy="1500891"/>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pic>
        <p:nvPicPr>
          <p:cNvPr id="6" name="Picture 5"/>
          <p:cNvPicPr>
            <a:picLocks noChangeAspect="1"/>
          </p:cNvPicPr>
          <p:nvPr/>
        </p:nvPicPr>
        <p:blipFill rotWithShape="1">
          <a:blip r:embed="rId4"/>
          <a:srcRect l="10964"/>
          <a:stretch/>
        </p:blipFill>
        <p:spPr>
          <a:xfrm>
            <a:off x="5087176" y="5448785"/>
            <a:ext cx="3912190" cy="784478"/>
          </a:xfrm>
          <a:prstGeom prst="rect">
            <a:avLst/>
          </a:prstGeom>
          <a:ln>
            <a:solidFill>
              <a:schemeClr val="tx1"/>
            </a:solidFill>
          </a:ln>
          <a:effectLst>
            <a:outerShdw blurRad="292100" dist="139700" dir="2700000" algn="tl" rotWithShape="0">
              <a:srgbClr val="333333">
                <a:alpha val="65000"/>
              </a:srgbClr>
            </a:outerShdw>
          </a:effectLst>
        </p:spPr>
      </p:pic>
      <p:sp>
        <p:nvSpPr>
          <p:cNvPr id="13" name="TextBox 12"/>
          <p:cNvSpPr txBox="1"/>
          <p:nvPr/>
        </p:nvSpPr>
        <p:spPr>
          <a:xfrm>
            <a:off x="4196" y="782458"/>
            <a:ext cx="6929264" cy="5539978"/>
          </a:xfrm>
          <a:prstGeom prst="rect">
            <a:avLst/>
          </a:prstGeom>
          <a:noFill/>
        </p:spPr>
        <p:txBody>
          <a:bodyPr wrap="square" rtlCol="0">
            <a:spAutoFit/>
          </a:bodyPr>
          <a:lstStyle/>
          <a:p>
            <a:pPr marL="285750" indent="-285750">
              <a:buFont typeface="Arial" panose="020B0604020202020204" pitchFamily="34" charset="0"/>
              <a:buChar char="•"/>
            </a:pPr>
            <a:r>
              <a:rPr lang="en-US" sz="1600" b="1" u="sng" dirty="0">
                <a:latin typeface="Arial" panose="020B0604020202020204" pitchFamily="34" charset="0"/>
                <a:cs typeface="Arial" panose="020B0604020202020204" pitchFamily="34" charset="0"/>
              </a:rPr>
              <a:t>Hall A:</a:t>
            </a:r>
            <a:r>
              <a:rPr lang="en-US" sz="1600" dirty="0">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In physics operations </a:t>
            </a:r>
          </a:p>
          <a:p>
            <a:pPr marL="742950" lvl="1" indent="-285750">
              <a:buFontTx/>
              <a:buChar char="-"/>
            </a:pPr>
            <a:r>
              <a:rPr lang="en-US" sz="1400" dirty="0">
                <a:latin typeface="Arial" panose="020B0604020202020204" pitchFamily="34" charset="0"/>
                <a:cs typeface="Arial" panose="020B0604020202020204" pitchFamily="34" charset="0"/>
              </a:rPr>
              <a:t>4.5 Experiments completed to date</a:t>
            </a:r>
          </a:p>
          <a:p>
            <a:pPr marL="742950" lvl="1" indent="-285750">
              <a:buFontTx/>
              <a:buChar char="-"/>
            </a:pPr>
            <a:r>
              <a:rPr lang="en-US" sz="1400" dirty="0">
                <a:latin typeface="Arial" panose="020B0604020202020204" pitchFamily="34" charset="0"/>
                <a:cs typeface="Arial" panose="020B0604020202020204" pitchFamily="34" charset="0"/>
              </a:rPr>
              <a:t>First 12 GeV era publications will be this year</a:t>
            </a:r>
          </a:p>
          <a:p>
            <a:pPr marL="742950" lvl="1" indent="-285750">
              <a:buFontTx/>
              <a:buChar char="-"/>
            </a:pPr>
            <a:r>
              <a:rPr lang="en-US" sz="1400" dirty="0">
                <a:solidFill>
                  <a:srgbClr val="0000FF"/>
                </a:solidFill>
                <a:latin typeface="Arial" panose="020B0604020202020204" pitchFamily="34" charset="0"/>
                <a:cs typeface="Arial" panose="020B0604020202020204" pitchFamily="34" charset="0"/>
              </a:rPr>
              <a:t>December 15, 2017: First Beam on Tritium Target!</a:t>
            </a:r>
          </a:p>
          <a:p>
            <a:pPr marL="742950" lvl="1" indent="-285750">
              <a:buFontTx/>
              <a:buChar char="-"/>
            </a:pPr>
            <a:r>
              <a:rPr lang="en-US" sz="1400" dirty="0">
                <a:latin typeface="Arial" panose="020B0604020202020204" pitchFamily="34" charset="0"/>
                <a:cs typeface="Arial" panose="020B0604020202020204" pitchFamily="34" charset="0"/>
              </a:rPr>
              <a:t>Series of measurements on nuclear structure &amp; quark properties that use that Helium-3 (2p + n) and Tritium (2n + p) are (Isotope) Mirror Nuclei</a:t>
            </a:r>
          </a:p>
          <a:p>
            <a:pPr marL="285750" indent="-2857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u="sng" dirty="0">
                <a:latin typeface="Arial" panose="020B0604020202020204" pitchFamily="34" charset="0"/>
                <a:cs typeface="Arial" panose="020B0604020202020204" pitchFamily="34" charset="0"/>
              </a:rPr>
              <a:t>Hall B:</a:t>
            </a:r>
            <a:r>
              <a:rPr lang="en-US" sz="1600" dirty="0">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In physics operations</a:t>
            </a:r>
          </a:p>
          <a:p>
            <a:pPr marL="742950" lvl="1" indent="-285750">
              <a:buFontTx/>
              <a:buChar char="-"/>
            </a:pPr>
            <a:r>
              <a:rPr lang="en-US" sz="1400" dirty="0">
                <a:latin typeface="Arial" panose="020B0604020202020204" pitchFamily="34" charset="0"/>
                <a:cs typeface="Arial" panose="020B0604020202020204" pitchFamily="34" charset="0"/>
              </a:rPr>
              <a:t>Engineering run completed, up to nearly twice design luminosity</a:t>
            </a:r>
          </a:p>
          <a:p>
            <a:pPr marL="742950" lvl="1" indent="-285750">
              <a:buFontTx/>
              <a:buChar char="-"/>
            </a:pPr>
            <a:r>
              <a:rPr lang="en-US" sz="1400" dirty="0">
                <a:solidFill>
                  <a:srgbClr val="0000FF"/>
                </a:solidFill>
                <a:latin typeface="Arial" panose="020B0604020202020204" pitchFamily="34" charset="0"/>
                <a:cs typeface="Arial" panose="020B0604020202020204" pitchFamily="34" charset="0"/>
              </a:rPr>
              <a:t>CLAS12 Physics data taking started February 5, 2018!</a:t>
            </a:r>
          </a:p>
          <a:p>
            <a:pPr marL="742950" lvl="1" indent="-285750">
              <a:buFontTx/>
              <a:buChar char="-"/>
            </a:pPr>
            <a:r>
              <a:rPr lang="en-US" sz="1400" dirty="0">
                <a:latin typeface="Arial" panose="020B0604020202020204" pitchFamily="34" charset="0"/>
                <a:cs typeface="Arial" panose="020B0604020202020204" pitchFamily="34" charset="0"/>
              </a:rPr>
              <a:t>Hall B Proton Radius and Heavy Photon Search of pre-CLAS12 measurements publications anticipated</a:t>
            </a:r>
          </a:p>
          <a:p>
            <a:pPr marL="285750" indent="-2857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u="sng" dirty="0">
                <a:latin typeface="Arial" panose="020B0604020202020204" pitchFamily="34" charset="0"/>
                <a:cs typeface="Arial" panose="020B0604020202020204" pitchFamily="34" charset="0"/>
              </a:rPr>
              <a:t>Hall C:</a:t>
            </a:r>
            <a:r>
              <a:rPr lang="en-US" sz="1600" b="1" dirty="0">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In physics operations</a:t>
            </a:r>
          </a:p>
          <a:p>
            <a:pPr marL="742950" lvl="1" indent="-285750">
              <a:buFontTx/>
              <a:buChar char="-"/>
            </a:pPr>
            <a:r>
              <a:rPr lang="en-US" sz="1400" dirty="0">
                <a:latin typeface="Arial" panose="020B0604020202020204" pitchFamily="34" charset="0"/>
                <a:cs typeface="Arial" panose="020B0604020202020204" pitchFamily="34" charset="0"/>
              </a:rPr>
              <a:t>New spectrometer engineering run completed</a:t>
            </a:r>
          </a:p>
          <a:p>
            <a:pPr marL="742950" lvl="1" indent="-285750">
              <a:buFontTx/>
              <a:buChar char="-"/>
            </a:pPr>
            <a:r>
              <a:rPr lang="en-US" sz="1400" dirty="0">
                <a:solidFill>
                  <a:srgbClr val="0000FF"/>
                </a:solidFill>
                <a:latin typeface="Arial" panose="020B0604020202020204" pitchFamily="34" charset="0"/>
                <a:cs typeface="Arial" panose="020B0604020202020204" pitchFamily="34" charset="0"/>
              </a:rPr>
              <a:t>Physics data taking started January 19, 2018!</a:t>
            </a:r>
          </a:p>
          <a:p>
            <a:pPr marL="742950" lvl="1" indent="-285750">
              <a:buFontTx/>
              <a:buChar char="-"/>
            </a:pPr>
            <a:r>
              <a:rPr lang="en-US" sz="1400" dirty="0">
                <a:latin typeface="Arial" panose="020B0604020202020204" pitchFamily="34" charset="0"/>
                <a:cs typeface="Arial" panose="020B0604020202020204" pitchFamily="34" charset="0"/>
              </a:rPr>
              <a:t>Series of “simple” measurements on Nucleon and Nuclear Structure        that can lead to early publications – 2 Experiments completed to date</a:t>
            </a:r>
          </a:p>
          <a:p>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u="sng" dirty="0">
                <a:latin typeface="Arial" panose="020B0604020202020204" pitchFamily="34" charset="0"/>
                <a:cs typeface="Arial" panose="020B0604020202020204" pitchFamily="34" charset="0"/>
              </a:rPr>
              <a:t>Hall D:</a:t>
            </a:r>
            <a:r>
              <a:rPr lang="en-US" sz="1600" b="1" dirty="0">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In physics operations (</a:t>
            </a:r>
            <a:r>
              <a:rPr lang="en-US" sz="1600" b="1" dirty="0" err="1">
                <a:solidFill>
                  <a:srgbClr val="0000FF"/>
                </a:solidFill>
                <a:latin typeface="Arial" panose="020B0604020202020204" pitchFamily="34" charset="0"/>
                <a:cs typeface="Arial" panose="020B0604020202020204" pitchFamily="34" charset="0"/>
              </a:rPr>
              <a:t>GlueX</a:t>
            </a:r>
            <a:r>
              <a:rPr lang="en-US" sz="1600" b="1" dirty="0">
                <a:solidFill>
                  <a:srgbClr val="0000FF"/>
                </a:solidFill>
                <a:latin typeface="Arial" panose="020B0604020202020204" pitchFamily="34" charset="0"/>
                <a:cs typeface="Arial" panose="020B0604020202020204" pitchFamily="34" charset="0"/>
              </a:rPr>
              <a:t>)</a:t>
            </a:r>
          </a:p>
          <a:p>
            <a:pPr marL="742950" lvl="1" indent="-285750">
              <a:buFontTx/>
              <a:buChar char="-"/>
            </a:pPr>
            <a:r>
              <a:rPr lang="en-US" sz="1400" dirty="0">
                <a:latin typeface="Arial" panose="020B0604020202020204" pitchFamily="34" charset="0"/>
                <a:cs typeface="Arial" panose="020B0604020202020204" pitchFamily="34" charset="0"/>
              </a:rPr>
              <a:t>Engineering Run Complete: Basis for &gt; dozens papers at both American Physical Society (APS) Division of Nuclear Physics 2016 &amp; 2017 Meetings</a:t>
            </a:r>
          </a:p>
          <a:p>
            <a:pPr marL="742950" lvl="1" indent="-285750">
              <a:buFontTx/>
              <a:buChar char="-"/>
            </a:pPr>
            <a:r>
              <a:rPr lang="en-US" sz="1400" dirty="0">
                <a:solidFill>
                  <a:srgbClr val="0000FF"/>
                </a:solidFill>
                <a:latin typeface="Arial" panose="020B0604020202020204" pitchFamily="34" charset="0"/>
                <a:cs typeface="Arial" panose="020B0604020202020204" pitchFamily="34" charset="0"/>
              </a:rPr>
              <a:t>First 12 GeV era publication: 24 April, 2017!</a:t>
            </a:r>
          </a:p>
          <a:p>
            <a:pPr marL="742950" lvl="1" indent="-285750">
              <a:buFontTx/>
              <a:buChar char="-"/>
            </a:pPr>
            <a:r>
              <a:rPr lang="en-US" sz="1400" dirty="0">
                <a:latin typeface="Arial" panose="020B0604020202020204" pitchFamily="34" charset="0"/>
                <a:cs typeface="Arial" panose="020B0604020202020204" pitchFamily="34" charset="0"/>
              </a:rPr>
              <a:t>Working on </a:t>
            </a:r>
            <a:r>
              <a:rPr lang="en-US" sz="1400" b="1" dirty="0">
                <a:latin typeface="Arial" panose="020B0604020202020204" pitchFamily="34" charset="0"/>
                <a:cs typeface="Arial" panose="020B0604020202020204" pitchFamily="34" charset="0"/>
              </a:rPr>
              <a:t>several other publications</a:t>
            </a:r>
          </a:p>
          <a:p>
            <a:pPr marL="742950" lvl="1" indent="-285750">
              <a:buFontTx/>
              <a:buChar char="-"/>
            </a:pPr>
            <a:r>
              <a:rPr lang="en-US" sz="1400" dirty="0">
                <a:latin typeface="Arial" panose="020B0604020202020204" pitchFamily="34" charset="0"/>
                <a:cs typeface="Arial" panose="020B0604020202020204" pitchFamily="34" charset="0"/>
              </a:rPr>
              <a:t>First physics run (</a:t>
            </a:r>
            <a:r>
              <a:rPr lang="en-US" sz="1400" dirty="0" err="1">
                <a:latin typeface="Arial" panose="020B0604020202020204" pitchFamily="34" charset="0"/>
                <a:cs typeface="Arial" panose="020B0604020202020204" pitchFamily="34" charset="0"/>
              </a:rPr>
              <a:t>GlueX</a:t>
            </a:r>
            <a:r>
              <a:rPr lang="en-US" sz="1400" dirty="0">
                <a:latin typeface="Arial" panose="020B0604020202020204" pitchFamily="34" charset="0"/>
                <a:cs typeface="Arial" panose="020B0604020202020204" pitchFamily="34" charset="0"/>
              </a:rPr>
              <a:t> – search for exotic mesons)                                    started in Spring 2017 and continuing in 2018</a:t>
            </a:r>
          </a:p>
        </p:txBody>
      </p:sp>
      <p:sp>
        <p:nvSpPr>
          <p:cNvPr id="14" name="Slide Number Placeholder 3"/>
          <p:cNvSpPr>
            <a:spLocks noGrp="1"/>
          </p:cNvSpPr>
          <p:nvPr>
            <p:ph type="sldNum" sz="quarter" idx="12"/>
          </p:nvPr>
        </p:nvSpPr>
        <p:spPr>
          <a:xfrm>
            <a:off x="4226807" y="6467336"/>
            <a:ext cx="536158" cy="303364"/>
          </a:xfrm>
        </p:spPr>
        <p:txBody>
          <a:bodyPr/>
          <a:lstStyle/>
          <a:p>
            <a:r>
              <a:rPr lang="en-US" dirty="0"/>
              <a:t>13</a:t>
            </a:r>
          </a:p>
        </p:txBody>
      </p:sp>
      <p:pic>
        <p:nvPicPr>
          <p:cNvPr id="15" name="Content Placeholder 7" descr="20171215_193117.jpg">
            <a:extLst>
              <a:ext uri="{FF2B5EF4-FFF2-40B4-BE49-F238E27FC236}">
                <a16:creationId xmlns:a16="http://schemas.microsoft.com/office/drawing/2014/main" xmlns="" id="{6F2785FD-1ECF-4699-B9FC-BE48D6180A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7182512" y="793740"/>
            <a:ext cx="1713469" cy="192024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946907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3200" b="1" dirty="0">
                <a:solidFill>
                  <a:srgbClr val="FF0000"/>
                </a:solidFill>
                <a:latin typeface="Comic Sans MS" panose="030F0702030302020204" pitchFamily="66" charset="0"/>
              </a:rPr>
              <a:t>12 </a:t>
            </a:r>
            <a:r>
              <a:rPr lang="en-US" sz="3200" b="1" dirty="0" err="1">
                <a:solidFill>
                  <a:srgbClr val="FF0000"/>
                </a:solidFill>
                <a:latin typeface="Comic Sans MS" panose="030F0702030302020204" pitchFamily="66" charset="0"/>
              </a:rPr>
              <a:t>GeV</a:t>
            </a:r>
            <a:r>
              <a:rPr lang="en-US" sz="3200" b="1" dirty="0">
                <a:solidFill>
                  <a:srgbClr val="FF0000"/>
                </a:solidFill>
                <a:latin typeface="Comic Sans MS" panose="030F0702030302020204" pitchFamily="66" charset="0"/>
              </a:rPr>
              <a:t>: 21</a:t>
            </a:r>
            <a:r>
              <a:rPr lang="en-US" sz="3200" b="1" baseline="30000" dirty="0">
                <a:solidFill>
                  <a:srgbClr val="FF0000"/>
                </a:solidFill>
                <a:latin typeface="Comic Sans MS" panose="030F0702030302020204" pitchFamily="66" charset="0"/>
              </a:rPr>
              <a:t>st</a:t>
            </a:r>
            <a:r>
              <a:rPr lang="en-US" sz="3200" b="1" dirty="0">
                <a:solidFill>
                  <a:srgbClr val="FF0000"/>
                </a:solidFill>
                <a:latin typeface="Comic Sans MS" panose="030F0702030302020204" pitchFamily="66" charset="0"/>
              </a:rPr>
              <a:t> Century Science Questions</a:t>
            </a:r>
          </a:p>
        </p:txBody>
      </p:sp>
      <p:sp>
        <p:nvSpPr>
          <p:cNvPr id="3" name="Content Placeholder 2"/>
          <p:cNvSpPr>
            <a:spLocks noGrp="1"/>
          </p:cNvSpPr>
          <p:nvPr>
            <p:ph idx="1"/>
          </p:nvPr>
        </p:nvSpPr>
        <p:spPr>
          <a:xfrm>
            <a:off x="0" y="866776"/>
            <a:ext cx="7053654" cy="5334000"/>
          </a:xfrm>
        </p:spPr>
        <p:txBody>
          <a:bodyPr/>
          <a:lstStyle/>
          <a:p>
            <a:pPr>
              <a:spcBef>
                <a:spcPts val="0"/>
              </a:spcBef>
              <a:buClr>
                <a:srgbClr val="C00000"/>
              </a:buClr>
            </a:pPr>
            <a:r>
              <a:rPr lang="en-US" sz="2400" dirty="0">
                <a:latin typeface="Comic Sans MS" panose="030F0702030302020204" pitchFamily="66" charset="0"/>
              </a:rPr>
              <a:t>What is the role of </a:t>
            </a:r>
            <a:r>
              <a:rPr lang="en-US" sz="2400" dirty="0" err="1">
                <a:latin typeface="Comic Sans MS" panose="030F0702030302020204" pitchFamily="66" charset="0"/>
              </a:rPr>
              <a:t>gluonic</a:t>
            </a:r>
            <a:r>
              <a:rPr lang="en-US" sz="2400" dirty="0">
                <a:latin typeface="Comic Sans MS" panose="030F0702030302020204" pitchFamily="66" charset="0"/>
              </a:rPr>
              <a:t> excitations in the spectroscopy of light mesons? </a:t>
            </a:r>
          </a:p>
          <a:p>
            <a:pPr>
              <a:spcBef>
                <a:spcPts val="0"/>
              </a:spcBef>
              <a:buClr>
                <a:srgbClr val="C00000"/>
              </a:buClr>
            </a:pPr>
            <a:endParaRPr lang="en-US" sz="1200" dirty="0">
              <a:latin typeface="Comic Sans MS" panose="030F0702030302020204" pitchFamily="66" charset="0"/>
            </a:endParaRPr>
          </a:p>
          <a:p>
            <a:pPr>
              <a:spcBef>
                <a:spcPts val="0"/>
              </a:spcBef>
              <a:buClr>
                <a:srgbClr val="C00000"/>
              </a:buClr>
            </a:pPr>
            <a:r>
              <a:rPr lang="en-US" sz="2400" dirty="0">
                <a:latin typeface="Comic Sans MS" panose="030F0702030302020204" pitchFamily="66" charset="0"/>
              </a:rPr>
              <a:t>Where is the missing spin in the nucleon?</a:t>
            </a:r>
          </a:p>
          <a:p>
            <a:pPr>
              <a:spcBef>
                <a:spcPts val="0"/>
              </a:spcBef>
              <a:buClr>
                <a:srgbClr val="C00000"/>
              </a:buClr>
              <a:buNone/>
            </a:pPr>
            <a:r>
              <a:rPr lang="en-US" sz="2400" dirty="0">
                <a:latin typeface="Comic Sans MS" panose="030F0702030302020204" pitchFamily="66" charset="0"/>
              </a:rPr>
              <a:t>	What is the role of orbital angular momentum?</a:t>
            </a:r>
          </a:p>
          <a:p>
            <a:pPr>
              <a:spcBef>
                <a:spcPts val="0"/>
              </a:spcBef>
              <a:buClr>
                <a:srgbClr val="C00000"/>
              </a:buClr>
            </a:pPr>
            <a:endParaRPr lang="en-US" sz="1200" dirty="0">
              <a:latin typeface="Comic Sans MS" panose="030F0702030302020204" pitchFamily="66" charset="0"/>
            </a:endParaRPr>
          </a:p>
          <a:p>
            <a:pPr>
              <a:spcBef>
                <a:spcPts val="0"/>
              </a:spcBef>
              <a:buClr>
                <a:srgbClr val="C00000"/>
              </a:buClr>
            </a:pPr>
            <a:r>
              <a:rPr lang="en-US" sz="2400" dirty="0">
                <a:latin typeface="Comic Sans MS" panose="030F0702030302020204" pitchFamily="66" charset="0"/>
              </a:rPr>
              <a:t>Can we reveal a novel landscape of nucleon substructure through measurements of new multidimensional distribution functions?</a:t>
            </a:r>
          </a:p>
          <a:p>
            <a:pPr>
              <a:spcBef>
                <a:spcPts val="0"/>
              </a:spcBef>
              <a:buClr>
                <a:srgbClr val="C00000"/>
              </a:buClr>
            </a:pPr>
            <a:endParaRPr lang="en-US" sz="1200" dirty="0">
              <a:latin typeface="Comic Sans MS" panose="030F0702030302020204" pitchFamily="66" charset="0"/>
            </a:endParaRPr>
          </a:p>
          <a:p>
            <a:pPr>
              <a:spcBef>
                <a:spcPts val="0"/>
              </a:spcBef>
              <a:buClr>
                <a:srgbClr val="C00000"/>
              </a:buClr>
            </a:pPr>
            <a:r>
              <a:rPr lang="en-US" sz="2400" dirty="0">
                <a:latin typeface="Comic Sans MS" panose="030F0702030302020204" pitchFamily="66" charset="0"/>
              </a:rPr>
              <a:t>What is the relation of short-range nuclear structure and </a:t>
            </a:r>
            <a:r>
              <a:rPr lang="en-US" sz="2400" dirty="0" err="1">
                <a:latin typeface="Comic Sans MS" panose="030F0702030302020204" pitchFamily="66" charset="0"/>
              </a:rPr>
              <a:t>parton</a:t>
            </a:r>
            <a:r>
              <a:rPr lang="en-US" sz="2400" dirty="0">
                <a:latin typeface="Comic Sans MS" panose="030F0702030302020204" pitchFamily="66" charset="0"/>
              </a:rPr>
              <a:t> dynamics?</a:t>
            </a:r>
          </a:p>
          <a:p>
            <a:pPr>
              <a:spcBef>
                <a:spcPts val="0"/>
              </a:spcBef>
              <a:buClr>
                <a:srgbClr val="C00000"/>
              </a:buClr>
              <a:buNone/>
            </a:pPr>
            <a:endParaRPr lang="en-US" sz="1400" dirty="0">
              <a:latin typeface="Comic Sans MS" panose="030F0702030302020204" pitchFamily="66" charset="0"/>
            </a:endParaRPr>
          </a:p>
          <a:p>
            <a:pPr>
              <a:spcBef>
                <a:spcPts val="0"/>
              </a:spcBef>
              <a:buClr>
                <a:srgbClr val="C00000"/>
              </a:buClr>
            </a:pPr>
            <a:r>
              <a:rPr lang="en-US" sz="2400" dirty="0">
                <a:latin typeface="Comic Sans MS" panose="030F0702030302020204" pitchFamily="66" charset="0"/>
              </a:rPr>
              <a:t>Can we discover evidence for physics</a:t>
            </a:r>
          </a:p>
          <a:p>
            <a:pPr>
              <a:spcBef>
                <a:spcPts val="0"/>
              </a:spcBef>
              <a:buClr>
                <a:srgbClr val="C00000"/>
              </a:buClr>
              <a:buNone/>
            </a:pPr>
            <a:r>
              <a:rPr lang="en-US" sz="2400" dirty="0">
                <a:latin typeface="Comic Sans MS" panose="030F0702030302020204" pitchFamily="66" charset="0"/>
              </a:rPr>
              <a:t>	beyond the standard model</a:t>
            </a:r>
          </a:p>
          <a:p>
            <a:pPr>
              <a:spcBef>
                <a:spcPts val="0"/>
              </a:spcBef>
              <a:buClr>
                <a:srgbClr val="C00000"/>
              </a:buClr>
              <a:buNone/>
            </a:pPr>
            <a:r>
              <a:rPr lang="en-US" sz="2400" dirty="0">
                <a:latin typeface="Comic Sans MS" panose="030F0702030302020204" pitchFamily="66" charset="0"/>
              </a:rPr>
              <a:t>	of particle physics?</a:t>
            </a:r>
          </a:p>
        </p:txBody>
      </p:sp>
      <p:pic>
        <p:nvPicPr>
          <p:cNvPr id="4" name="Picture 1"/>
          <p:cNvPicPr>
            <a:picLocks noChangeAspect="1" noChangeArrowheads="1"/>
          </p:cNvPicPr>
          <p:nvPr/>
        </p:nvPicPr>
        <p:blipFill>
          <a:blip r:embed="rId2" cstate="print"/>
          <a:srcRect l="9353" t="9973" r="61652" b="50015"/>
          <a:stretch>
            <a:fillRect/>
          </a:stretch>
        </p:blipFill>
        <p:spPr bwMode="auto">
          <a:xfrm>
            <a:off x="7228114" y="838201"/>
            <a:ext cx="1687286" cy="1524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04129" name="Picture 1"/>
          <p:cNvPicPr>
            <a:picLocks noChangeAspect="1" noChangeArrowheads="1"/>
          </p:cNvPicPr>
          <p:nvPr/>
        </p:nvPicPr>
        <p:blipFill>
          <a:blip r:embed="rId3" cstate="print"/>
          <a:srcRect/>
          <a:stretch>
            <a:fillRect/>
          </a:stretch>
        </p:blipFill>
        <p:spPr bwMode="auto">
          <a:xfrm>
            <a:off x="7315200" y="2581275"/>
            <a:ext cx="1517171" cy="191452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 name="Picture 4"/>
          <p:cNvPicPr>
            <a:picLocks noChangeArrowheads="1"/>
          </p:cNvPicPr>
          <p:nvPr/>
        </p:nvPicPr>
        <p:blipFill>
          <a:blip r:embed="rId4" cstate="print"/>
          <a:srcRect/>
          <a:stretch>
            <a:fillRect/>
          </a:stretch>
        </p:blipFill>
        <p:spPr bwMode="auto">
          <a:xfrm>
            <a:off x="7010400" y="4572000"/>
            <a:ext cx="2071687" cy="2209800"/>
          </a:xfrm>
          <a:prstGeom prst="rect">
            <a:avLst/>
          </a:prstGeom>
          <a:noFill/>
          <a:ln w="12700">
            <a:noFill/>
            <a:miter lim="800000"/>
            <a:headEnd/>
            <a:tailEnd/>
          </a:ln>
        </p:spPr>
      </p:pic>
      <p:sp>
        <p:nvSpPr>
          <p:cNvPr id="7" name="Rectangle 6"/>
          <p:cNvSpPr/>
          <p:nvPr/>
        </p:nvSpPr>
        <p:spPr bwMode="auto">
          <a:xfrm>
            <a:off x="7391400" y="914400"/>
            <a:ext cx="1219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cs typeface="Arial" pitchFamily="34" charset="0"/>
              </a:rPr>
              <a:t>Excited</a:t>
            </a:r>
            <a:r>
              <a:rPr kumimoji="0" lang="en-US" sz="1400" b="0" i="0" u="none" strike="noStrike" cap="none" normalizeH="0" dirty="0">
                <a:ln>
                  <a:noFill/>
                </a:ln>
                <a:solidFill>
                  <a:schemeClr val="tx1"/>
                </a:solidFill>
                <a:effectLst/>
                <a:latin typeface="Arial" pitchFamily="34" charset="0"/>
                <a:cs typeface="Arial" pitchFamily="34" charset="0"/>
              </a:rPr>
              <a:t> Glue</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91659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4937036" y="792096"/>
            <a:ext cx="411636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latin typeface="Comic Sans MS" panose="030F0702030302020204" pitchFamily="66" charset="0"/>
              </a:rPr>
              <a:t>Hall D</a:t>
            </a:r>
            <a:r>
              <a:rPr lang="en-US" altLang="en-US" sz="1600" b="1" dirty="0">
                <a:solidFill>
                  <a:srgbClr val="008000"/>
                </a:solidFill>
                <a:latin typeface="Comic Sans MS" panose="030F0702030302020204" pitchFamily="66" charset="0"/>
              </a:rPr>
              <a:t> </a:t>
            </a:r>
            <a:r>
              <a:rPr lang="en-US" altLang="en-US" sz="1600" b="1" dirty="0">
                <a:solidFill>
                  <a:srgbClr val="002060"/>
                </a:solidFill>
                <a:latin typeface="Comic Sans MS" panose="030F0702030302020204" pitchFamily="66" charset="0"/>
              </a:rPr>
              <a:t>– exploring origin of</a:t>
            </a:r>
            <a:r>
              <a:rPr lang="en-US" altLang="en-US" sz="1600" b="1" dirty="0">
                <a:solidFill>
                  <a:srgbClr val="000000"/>
                </a:solidFill>
                <a:latin typeface="Comic Sans MS" panose="030F0702030302020204" pitchFamily="66" charset="0"/>
              </a:rPr>
              <a:t> </a:t>
            </a:r>
            <a:r>
              <a:rPr lang="en-US" altLang="en-US" sz="1600" b="1" dirty="0">
                <a:solidFill>
                  <a:srgbClr val="C00000"/>
                </a:solidFill>
                <a:latin typeface="Comic Sans MS" panose="030F0702030302020204" pitchFamily="66" charset="0"/>
              </a:rPr>
              <a:t>confinement</a:t>
            </a:r>
            <a:r>
              <a:rPr lang="en-US" altLang="en-US" sz="1600" b="1" dirty="0">
                <a:solidFill>
                  <a:srgbClr val="000000"/>
                </a:solidFill>
                <a:latin typeface="Comic Sans MS" panose="030F0702030302020204" pitchFamily="66" charset="0"/>
              </a:rPr>
              <a:t> </a:t>
            </a:r>
            <a:r>
              <a:rPr lang="en-US" altLang="en-US" sz="1600" b="1" dirty="0">
                <a:solidFill>
                  <a:srgbClr val="002060"/>
                </a:solidFill>
                <a:latin typeface="Comic Sans MS" panose="030F0702030302020204" pitchFamily="66" charset="0"/>
              </a:rPr>
              <a:t>by studying </a:t>
            </a:r>
            <a:r>
              <a:rPr lang="en-US" altLang="en-US" sz="1600" b="1" dirty="0">
                <a:solidFill>
                  <a:srgbClr val="7030A0"/>
                </a:solidFill>
                <a:latin typeface="Comic Sans MS" panose="030F0702030302020204" pitchFamily="66" charset="0"/>
              </a:rPr>
              <a:t>exotic mesons</a:t>
            </a:r>
          </a:p>
        </p:txBody>
      </p:sp>
      <p:sp>
        <p:nvSpPr>
          <p:cNvPr id="48131" name="Rectangle 8"/>
          <p:cNvSpPr>
            <a:spLocks noChangeArrowheads="1"/>
          </p:cNvSpPr>
          <p:nvPr/>
        </p:nvSpPr>
        <p:spPr bwMode="auto">
          <a:xfrm>
            <a:off x="104775" y="784412"/>
            <a:ext cx="4619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latin typeface="Comic Sans MS" panose="030F0702030302020204" pitchFamily="66" charset="0"/>
              </a:rPr>
              <a:t>Hall B</a:t>
            </a:r>
            <a:r>
              <a:rPr lang="en-US" altLang="en-US" sz="1600" b="1" dirty="0">
                <a:solidFill>
                  <a:srgbClr val="002060"/>
                </a:solidFill>
                <a:latin typeface="Comic Sans MS" panose="030F0702030302020204" pitchFamily="66" charset="0"/>
              </a:rPr>
              <a:t> – understanding </a:t>
            </a:r>
            <a:r>
              <a:rPr lang="en-US" altLang="en-US" sz="1600" b="1" dirty="0">
                <a:solidFill>
                  <a:srgbClr val="C00000"/>
                </a:solidFill>
                <a:latin typeface="Comic Sans MS" panose="030F0702030302020204" pitchFamily="66" charset="0"/>
              </a:rPr>
              <a:t>nucleon structure </a:t>
            </a:r>
            <a:r>
              <a:rPr lang="en-US" altLang="en-US" sz="1600" b="1" dirty="0">
                <a:solidFill>
                  <a:srgbClr val="002060"/>
                </a:solidFill>
                <a:latin typeface="Comic Sans MS" panose="030F0702030302020204" pitchFamily="66" charset="0"/>
              </a:rPr>
              <a:t>via</a:t>
            </a:r>
            <a:r>
              <a:rPr lang="en-US" altLang="en-US" sz="1600" b="1" dirty="0">
                <a:solidFill>
                  <a:srgbClr val="FFFFFF"/>
                </a:solidFill>
                <a:latin typeface="Comic Sans MS" panose="030F0702030302020204" pitchFamily="66" charset="0"/>
              </a:rPr>
              <a:t> </a:t>
            </a:r>
            <a:r>
              <a:rPr lang="en-US" altLang="en-US" sz="1600" b="1" dirty="0">
                <a:solidFill>
                  <a:srgbClr val="7030A0"/>
                </a:solidFill>
                <a:latin typeface="Comic Sans MS" panose="030F0702030302020204" pitchFamily="66" charset="0"/>
              </a:rPr>
              <a:t>generalized </a:t>
            </a:r>
            <a:r>
              <a:rPr lang="en-US" altLang="en-US" sz="1600" b="1" dirty="0" err="1">
                <a:solidFill>
                  <a:srgbClr val="7030A0"/>
                </a:solidFill>
                <a:latin typeface="Comic Sans MS" panose="030F0702030302020204" pitchFamily="66" charset="0"/>
              </a:rPr>
              <a:t>parton</a:t>
            </a:r>
            <a:r>
              <a:rPr lang="en-US" altLang="en-US" sz="1600" b="1" dirty="0">
                <a:solidFill>
                  <a:srgbClr val="7030A0"/>
                </a:solidFill>
                <a:latin typeface="Comic Sans MS" panose="030F0702030302020204" pitchFamily="66" charset="0"/>
              </a:rPr>
              <a:t> distributions</a:t>
            </a:r>
          </a:p>
        </p:txBody>
      </p:sp>
      <p:sp>
        <p:nvSpPr>
          <p:cNvPr id="48132" name="Rectangle 10"/>
          <p:cNvSpPr>
            <a:spLocks noChangeArrowheads="1"/>
          </p:cNvSpPr>
          <p:nvPr/>
        </p:nvSpPr>
        <p:spPr bwMode="auto">
          <a:xfrm>
            <a:off x="4724400" y="3931928"/>
            <a:ext cx="441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latin typeface="Comic Sans MS" panose="030F0702030302020204" pitchFamily="66" charset="0"/>
              </a:rPr>
              <a:t>Hall C</a:t>
            </a:r>
            <a:r>
              <a:rPr lang="en-US" altLang="en-US" sz="1600" b="1" dirty="0">
                <a:solidFill>
                  <a:srgbClr val="008000"/>
                </a:solidFill>
                <a:latin typeface="Comic Sans MS" panose="030F0702030302020204" pitchFamily="66" charset="0"/>
              </a:rPr>
              <a:t> </a:t>
            </a:r>
            <a:r>
              <a:rPr lang="en-US" altLang="en-US" sz="1600" b="1" dirty="0">
                <a:solidFill>
                  <a:srgbClr val="002060"/>
                </a:solidFill>
                <a:latin typeface="Comic Sans MS" panose="030F0702030302020204" pitchFamily="66" charset="0"/>
              </a:rPr>
              <a:t>– precision determination of </a:t>
            </a:r>
            <a:r>
              <a:rPr lang="en-US" altLang="en-US" sz="1600" b="1" dirty="0">
                <a:solidFill>
                  <a:srgbClr val="C00000"/>
                </a:solidFill>
                <a:latin typeface="Comic Sans MS" panose="030F0702030302020204" pitchFamily="66" charset="0"/>
              </a:rPr>
              <a:t>valence quark </a:t>
            </a:r>
            <a:r>
              <a:rPr lang="en-US" altLang="en-US" sz="1600" b="1" dirty="0">
                <a:solidFill>
                  <a:srgbClr val="002060"/>
                </a:solidFill>
                <a:latin typeface="Comic Sans MS" panose="030F0702030302020204" pitchFamily="66" charset="0"/>
              </a:rPr>
              <a:t>properties in nucleons/nuclei </a:t>
            </a:r>
          </a:p>
        </p:txBody>
      </p:sp>
      <p:sp>
        <p:nvSpPr>
          <p:cNvPr id="48133" name="Rectangle 11"/>
          <p:cNvSpPr>
            <a:spLocks noChangeArrowheads="1"/>
          </p:cNvSpPr>
          <p:nvPr/>
        </p:nvSpPr>
        <p:spPr bwMode="auto">
          <a:xfrm>
            <a:off x="0" y="392539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latin typeface="Comic Sans MS" panose="030F0702030302020204" pitchFamily="66" charset="0"/>
              </a:rPr>
              <a:t>Hall A</a:t>
            </a:r>
            <a:r>
              <a:rPr lang="en-US" altLang="en-US" sz="1600" b="1" dirty="0">
                <a:solidFill>
                  <a:srgbClr val="008000"/>
                </a:solidFill>
                <a:latin typeface="Comic Sans MS" panose="030F0702030302020204" pitchFamily="66" charset="0"/>
              </a:rPr>
              <a:t> </a:t>
            </a:r>
            <a:r>
              <a:rPr lang="en-US" altLang="en-US" sz="1600" b="1" dirty="0">
                <a:solidFill>
                  <a:srgbClr val="002060"/>
                </a:solidFill>
                <a:latin typeface="Comic Sans MS" panose="030F0702030302020204" pitchFamily="66" charset="0"/>
              </a:rPr>
              <a:t>– form factors, </a:t>
            </a:r>
            <a:r>
              <a:rPr lang="en-US" altLang="en-US" sz="1600" b="1" dirty="0">
                <a:solidFill>
                  <a:srgbClr val="C00000"/>
                </a:solidFill>
                <a:latin typeface="Comic Sans MS" panose="030F0702030302020204" pitchFamily="66" charset="0"/>
              </a:rPr>
              <a:t>future new experiments (e.g., </a:t>
            </a:r>
            <a:r>
              <a:rPr lang="en-US" altLang="en-US" sz="1600" b="1" dirty="0" err="1">
                <a:solidFill>
                  <a:srgbClr val="C00000"/>
                </a:solidFill>
                <a:latin typeface="Comic Sans MS" panose="030F0702030302020204" pitchFamily="66" charset="0"/>
              </a:rPr>
              <a:t>SoLID</a:t>
            </a:r>
            <a:r>
              <a:rPr lang="en-US" altLang="en-US" sz="1600" b="1" dirty="0">
                <a:solidFill>
                  <a:srgbClr val="C00000"/>
                </a:solidFill>
                <a:latin typeface="Comic Sans MS" panose="030F0702030302020204" pitchFamily="66" charset="0"/>
              </a:rPr>
              <a:t> and MOLLER)</a:t>
            </a:r>
          </a:p>
        </p:txBody>
      </p:sp>
      <p:sp>
        <p:nvSpPr>
          <p:cNvPr id="48134" name="Text Box 2"/>
          <p:cNvSpPr>
            <a:spLocks noGrp="1" noChangeArrowheads="1"/>
          </p:cNvSpPr>
          <p:nvPr>
            <p:ph type="title"/>
          </p:nvPr>
        </p:nvSpPr>
        <p:spPr>
          <a:xfrm>
            <a:off x="457200" y="-42863"/>
            <a:ext cx="8229600" cy="804863"/>
          </a:xfrm>
        </p:spPr>
        <p:txBody>
          <a:bodyPr/>
          <a:lstStyle/>
          <a:p>
            <a:pPr eaLnBrk="1" hangingPunct="1"/>
            <a:r>
              <a:rPr lang="en-US" altLang="en-US" sz="3600" b="1" dirty="0">
                <a:solidFill>
                  <a:srgbClr val="FF0000"/>
                </a:solidFill>
                <a:latin typeface="Comic Sans MS" panose="030F0702030302020204" pitchFamily="66" charset="0"/>
              </a:rPr>
              <a:t>12 GeV Scientific Capabilities</a:t>
            </a:r>
          </a:p>
        </p:txBody>
      </p:sp>
      <p:pic>
        <p:nvPicPr>
          <p:cNvPr id="48135" name="Picture 2" descr="M:\PhyCoord\cameras\halldcam3\201404\halldcam3-20140425-140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9774" y="1445040"/>
            <a:ext cx="3645458" cy="205035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6" descr="halla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311" y="4548021"/>
            <a:ext cx="2766060" cy="1805483"/>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bmck\AppData\Local\Temp\HallA_Moller_v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8898" y="4554335"/>
            <a:ext cx="1873177" cy="1371099"/>
          </a:xfrm>
          <a:prstGeom prst="rect">
            <a:avLst/>
          </a:prstGeom>
          <a:noFill/>
          <a:effectLst>
            <a:outerShdw blurRad="127000" dist="1270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a:srcRect l="1596" t="10110" r="5309" b="7733"/>
          <a:stretch>
            <a:fillRect/>
          </a:stretch>
        </p:blipFill>
        <p:spPr>
          <a:xfrm>
            <a:off x="2342531" y="1767053"/>
            <a:ext cx="1828563" cy="1362085"/>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pic>
        <p:nvPicPr>
          <p:cNvPr id="4099" name="Picture 3" descr="C:\Users\ent\Downloads\DSC_009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4514984"/>
            <a:ext cx="2853903" cy="1890248"/>
          </a:xfrm>
          <a:prstGeom prst="rect">
            <a:avLst/>
          </a:prstGeom>
          <a:noFill/>
          <a:effectLst>
            <a:outerShdw blurRad="292100" dist="139700" dir="2700000" algn="ctr" rotWithShape="0">
              <a:schemeClr val="tx1">
                <a:alpha val="65000"/>
              </a:scheme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5" name="Content Placeholder 3" descr="SHMS-HMS.JPG"/>
          <p:cNvPicPr>
            <a:picLocks noChangeAspect="1"/>
          </p:cNvPicPr>
          <p:nvPr/>
        </p:nvPicPr>
        <p:blipFill>
          <a:blip r:embed="rId8" cstate="print">
            <a:lum bright="20000" contrast="20000"/>
          </a:blip>
          <a:srcRect/>
          <a:stretch>
            <a:fillRect/>
          </a:stretch>
        </p:blipFill>
        <p:spPr bwMode="auto">
          <a:xfrm>
            <a:off x="7222969" y="5005320"/>
            <a:ext cx="1870364" cy="138095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9" name="Picture 18" descr="100_2410.JPG"/>
          <p:cNvPicPr>
            <a:picLocks noChangeAspect="1"/>
          </p:cNvPicPr>
          <p:nvPr/>
        </p:nvPicPr>
        <p:blipFill>
          <a:blip r:embed="rId9"/>
          <a:stretch>
            <a:fillRect/>
          </a:stretch>
        </p:blipFill>
        <p:spPr>
          <a:xfrm>
            <a:off x="258681" y="1357758"/>
            <a:ext cx="1925726" cy="2567635"/>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32061198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7B51200F-57CA-42AB-ABDB-DE9A8A129EFC}"/>
              </a:ext>
            </a:extLst>
          </p:cNvPr>
          <p:cNvSpPr>
            <a:spLocks noGrp="1"/>
          </p:cNvSpPr>
          <p:nvPr>
            <p:ph type="title"/>
          </p:nvPr>
        </p:nvSpPr>
        <p:spPr>
          <a:xfrm>
            <a:off x="0" y="76200"/>
            <a:ext cx="9144000" cy="605814"/>
          </a:xfrm>
        </p:spPr>
        <p:txBody>
          <a:bodyPr/>
          <a:lstStyle/>
          <a:p>
            <a:r>
              <a:rPr lang="en-US" sz="3200" b="1" dirty="0">
                <a:solidFill>
                  <a:srgbClr val="FF0000"/>
                </a:solidFill>
                <a:latin typeface="Comic Sans MS" panose="030F0702030302020204" pitchFamily="66" charset="0"/>
              </a:rPr>
              <a:t>Hadron Spectroscopy in the 21</a:t>
            </a:r>
            <a:r>
              <a:rPr lang="en-US" sz="3200" b="1" baseline="30000" dirty="0">
                <a:solidFill>
                  <a:srgbClr val="FF0000"/>
                </a:solidFill>
                <a:latin typeface="Comic Sans MS" panose="030F0702030302020204" pitchFamily="66" charset="0"/>
              </a:rPr>
              <a:t>st</a:t>
            </a:r>
            <a:r>
              <a:rPr lang="en-US" sz="3200" b="1" dirty="0">
                <a:solidFill>
                  <a:srgbClr val="FF0000"/>
                </a:solidFill>
                <a:latin typeface="Comic Sans MS" panose="030F0702030302020204" pitchFamily="66" charset="0"/>
              </a:rPr>
              <a:t> Century</a:t>
            </a:r>
          </a:p>
        </p:txBody>
      </p:sp>
      <p:grpSp>
        <p:nvGrpSpPr>
          <p:cNvPr id="9" name="Group 8">
            <a:extLst>
              <a:ext uri="{FF2B5EF4-FFF2-40B4-BE49-F238E27FC236}">
                <a16:creationId xmlns:a16="http://schemas.microsoft.com/office/drawing/2014/main" xmlns="" id="{B1653BB4-6108-433B-AB13-309B270DB0E2}"/>
              </a:ext>
            </a:extLst>
          </p:cNvPr>
          <p:cNvGrpSpPr>
            <a:grpSpLocks noChangeAspect="1"/>
          </p:cNvGrpSpPr>
          <p:nvPr/>
        </p:nvGrpSpPr>
        <p:grpSpPr>
          <a:xfrm>
            <a:off x="3581328" y="3559761"/>
            <a:ext cx="5347690" cy="2716069"/>
            <a:chOff x="4458993" y="990600"/>
            <a:chExt cx="4456407" cy="2263391"/>
          </a:xfrm>
        </p:grpSpPr>
        <p:pic>
          <p:nvPicPr>
            <p:cNvPr id="10" name="Picture 2">
              <a:extLst>
                <a:ext uri="{FF2B5EF4-FFF2-40B4-BE49-F238E27FC236}">
                  <a16:creationId xmlns:a16="http://schemas.microsoft.com/office/drawing/2014/main" xmlns="" id="{78A0048F-311C-4BC2-931B-ADD509B4AA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8993" y="1120391"/>
              <a:ext cx="4456407" cy="2133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1" name="Oval 10">
              <a:extLst>
                <a:ext uri="{FF2B5EF4-FFF2-40B4-BE49-F238E27FC236}">
                  <a16:creationId xmlns:a16="http://schemas.microsoft.com/office/drawing/2014/main" xmlns="" id="{F941E01D-6ED8-436B-A8FA-BF2243977DC5}"/>
                </a:ext>
              </a:extLst>
            </p:cNvPr>
            <p:cNvSpPr/>
            <p:nvPr/>
          </p:nvSpPr>
          <p:spPr bwMode="auto">
            <a:xfrm>
              <a:off x="7964193" y="990600"/>
              <a:ext cx="951207" cy="106680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endParaRPr>
            </a:p>
          </p:txBody>
        </p:sp>
      </p:grpSp>
      <p:grpSp>
        <p:nvGrpSpPr>
          <p:cNvPr id="22" name="Group 21">
            <a:extLst>
              <a:ext uri="{FF2B5EF4-FFF2-40B4-BE49-F238E27FC236}">
                <a16:creationId xmlns:a16="http://schemas.microsoft.com/office/drawing/2014/main" xmlns="" id="{F37F72D2-E520-4EB4-98E6-74A9429D2360}"/>
              </a:ext>
            </a:extLst>
          </p:cNvPr>
          <p:cNvGrpSpPr/>
          <p:nvPr/>
        </p:nvGrpSpPr>
        <p:grpSpPr>
          <a:xfrm>
            <a:off x="6019800" y="990600"/>
            <a:ext cx="2970931" cy="1949252"/>
            <a:chOff x="5302747" y="940089"/>
            <a:chExt cx="3626271" cy="1949252"/>
          </a:xfrm>
        </p:grpSpPr>
        <p:sp>
          <p:nvSpPr>
            <p:cNvPr id="15" name="TextBox 14">
              <a:extLst>
                <a:ext uri="{FF2B5EF4-FFF2-40B4-BE49-F238E27FC236}">
                  <a16:creationId xmlns:a16="http://schemas.microsoft.com/office/drawing/2014/main" xmlns="" id="{AED7471A-E17F-4426-B3D1-965AC57AAF0A}"/>
                </a:ext>
              </a:extLst>
            </p:cNvPr>
            <p:cNvSpPr txBox="1"/>
            <p:nvPr/>
          </p:nvSpPr>
          <p:spPr>
            <a:xfrm>
              <a:off x="5302747" y="940089"/>
              <a:ext cx="3626271" cy="1949252"/>
            </a:xfrm>
            <a:prstGeom prst="rect">
              <a:avLst/>
            </a:prstGeom>
            <a:noFill/>
            <a:ln>
              <a:solidFill>
                <a:schemeClr val="tx1"/>
              </a:solidFill>
            </a:ln>
          </p:spPr>
          <p:txBody>
            <a:bodyPr wrap="square" rtlCol="0">
              <a:spAutoFit/>
            </a:bodyPr>
            <a:lstStyle/>
            <a:p>
              <a:pPr>
                <a:spcAft>
                  <a:spcPts val="230"/>
                </a:spcAft>
                <a:buClr>
                  <a:srgbClr val="002060"/>
                </a:buClr>
              </a:pPr>
              <a:endParaRPr lang="en-US" sz="1600" b="1" i="1" dirty="0">
                <a:solidFill>
                  <a:srgbClr val="C00000"/>
                </a:solidFill>
                <a:cs typeface="Arial" pitchFamily="34" charset="0"/>
              </a:endParaRPr>
            </a:p>
            <a:p>
              <a:pPr>
                <a:spcAft>
                  <a:spcPts val="230"/>
                </a:spcAft>
                <a:buClr>
                  <a:srgbClr val="002060"/>
                </a:buClr>
              </a:pPr>
              <a:endParaRPr lang="en-US" sz="1200" b="1" dirty="0">
                <a:cs typeface="Arial" pitchFamily="34" charset="0"/>
              </a:endParaRPr>
            </a:p>
            <a:p>
              <a:pPr>
                <a:spcAft>
                  <a:spcPts val="230"/>
                </a:spcAft>
                <a:buClr>
                  <a:srgbClr val="002060"/>
                </a:buClr>
              </a:pPr>
              <a:endParaRPr lang="en-US" sz="1200" b="1" dirty="0">
                <a:cs typeface="Arial" pitchFamily="34" charset="0"/>
              </a:endParaRPr>
            </a:p>
            <a:p>
              <a:pPr>
                <a:spcAft>
                  <a:spcPts val="230"/>
                </a:spcAft>
                <a:buClr>
                  <a:srgbClr val="002060"/>
                </a:buClr>
              </a:pPr>
              <a:r>
                <a:rPr lang="en-US" sz="1600" b="1" dirty="0">
                  <a:cs typeface="Arial" pitchFamily="34" charset="0"/>
                </a:rPr>
                <a:t>Searching for the rules that govern hadron construction</a:t>
              </a:r>
            </a:p>
            <a:p>
              <a:pPr>
                <a:spcAft>
                  <a:spcPts val="230"/>
                </a:spcAft>
                <a:buClr>
                  <a:srgbClr val="002060"/>
                </a:buClr>
              </a:pPr>
              <a:r>
                <a:rPr lang="en-US" sz="1300" b="1" dirty="0">
                  <a:cs typeface="Arial" pitchFamily="34" charset="0"/>
                </a:rPr>
                <a:t>M. R. Shepherd, J. J. Dudek,  R. E. Mitchell</a:t>
              </a:r>
            </a:p>
          </p:txBody>
        </p:sp>
        <p:pic>
          <p:nvPicPr>
            <p:cNvPr id="16" name="Picture 15">
              <a:extLst>
                <a:ext uri="{FF2B5EF4-FFF2-40B4-BE49-F238E27FC236}">
                  <a16:creationId xmlns:a16="http://schemas.microsoft.com/office/drawing/2014/main" xmlns="" id="{78B1EC91-5D30-4CB9-9F74-9B0F8BC7D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747" y="942948"/>
              <a:ext cx="3626271" cy="598427"/>
            </a:xfrm>
            <a:prstGeom prst="rect">
              <a:avLst/>
            </a:prstGeom>
          </p:spPr>
        </p:pic>
      </p:grpSp>
      <p:sp>
        <p:nvSpPr>
          <p:cNvPr id="17" name="Rectangle 5">
            <a:extLst>
              <a:ext uri="{FF2B5EF4-FFF2-40B4-BE49-F238E27FC236}">
                <a16:creationId xmlns:a16="http://schemas.microsoft.com/office/drawing/2014/main" xmlns="" id="{8C391D46-DBCA-4FFB-8413-5E4D9E40832B}"/>
              </a:ext>
            </a:extLst>
          </p:cNvPr>
          <p:cNvSpPr>
            <a:spLocks/>
          </p:cNvSpPr>
          <p:nvPr/>
        </p:nvSpPr>
        <p:spPr bwMode="auto">
          <a:xfrm>
            <a:off x="5279463" y="3048000"/>
            <a:ext cx="2264337" cy="526148"/>
          </a:xfrm>
          <a:prstGeom prst="rect">
            <a:avLst/>
          </a:prstGeom>
          <a:noFill/>
          <a:ln w="12700">
            <a:noFill/>
            <a:miter lim="800000"/>
            <a:headEnd/>
            <a:tailEnd/>
          </a:ln>
        </p:spPr>
        <p:txBody>
          <a:bodyPr lIns="0" tIns="0" rIns="0" bIns="0"/>
          <a:lstStyle/>
          <a:p>
            <a:r>
              <a:rPr lang="en-US" sz="1800" b="1" i="1" dirty="0">
                <a:solidFill>
                  <a:srgbClr val="00B050"/>
                </a:solidFill>
                <a:cs typeface="Arial" pitchFamily="34" charset="0"/>
                <a:sym typeface="Arial" pitchFamily="34" charset="0"/>
              </a:rPr>
              <a:t>States with Exotic Quantum Numbers</a:t>
            </a:r>
          </a:p>
        </p:txBody>
      </p:sp>
      <p:cxnSp>
        <p:nvCxnSpPr>
          <p:cNvPr id="18" name="Straight Arrow Connector 17">
            <a:extLst>
              <a:ext uri="{FF2B5EF4-FFF2-40B4-BE49-F238E27FC236}">
                <a16:creationId xmlns:a16="http://schemas.microsoft.com/office/drawing/2014/main" xmlns="" id="{6D9B4344-A630-4B37-BE53-3AC8B2ED7887}"/>
              </a:ext>
            </a:extLst>
          </p:cNvPr>
          <p:cNvCxnSpPr>
            <a:cxnSpLocks/>
          </p:cNvCxnSpPr>
          <p:nvPr/>
        </p:nvCxnSpPr>
        <p:spPr bwMode="auto">
          <a:xfrm>
            <a:off x="7578209" y="3369021"/>
            <a:ext cx="520301" cy="201467"/>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grpSp>
        <p:nvGrpSpPr>
          <p:cNvPr id="19" name="Group 18">
            <a:extLst>
              <a:ext uri="{FF2B5EF4-FFF2-40B4-BE49-F238E27FC236}">
                <a16:creationId xmlns:a16="http://schemas.microsoft.com/office/drawing/2014/main" xmlns="" id="{0134B517-81EB-4370-85F7-7268F20D063C}"/>
              </a:ext>
            </a:extLst>
          </p:cNvPr>
          <p:cNvGrpSpPr/>
          <p:nvPr/>
        </p:nvGrpSpPr>
        <p:grpSpPr>
          <a:xfrm>
            <a:off x="3623186" y="970585"/>
            <a:ext cx="2122715" cy="1917291"/>
            <a:chOff x="2696551" y="840497"/>
            <a:chExt cx="1875449" cy="1693954"/>
          </a:xfrm>
        </p:grpSpPr>
        <p:pic>
          <p:nvPicPr>
            <p:cNvPr id="20" name="Picture 1">
              <a:extLst>
                <a:ext uri="{FF2B5EF4-FFF2-40B4-BE49-F238E27FC236}">
                  <a16:creationId xmlns:a16="http://schemas.microsoft.com/office/drawing/2014/main" xmlns="" id="{6924F613-49B9-4546-99A0-3F44E0588920}"/>
                </a:ext>
              </a:extLst>
            </p:cNvPr>
            <p:cNvPicPr>
              <a:picLocks noChangeAspect="1" noChangeArrowheads="1"/>
            </p:cNvPicPr>
            <p:nvPr/>
          </p:nvPicPr>
          <p:blipFill>
            <a:blip r:embed="rId5" cstate="print"/>
            <a:srcRect l="9353" t="9973" r="61652" b="50015"/>
            <a:stretch>
              <a:fillRect/>
            </a:stretch>
          </p:blipFill>
          <p:spPr bwMode="auto">
            <a:xfrm>
              <a:off x="2696551" y="840497"/>
              <a:ext cx="1875449" cy="1693954"/>
            </a:xfrm>
            <a:prstGeom prst="rect">
              <a:avLst/>
            </a:prstGeom>
            <a:noFill/>
            <a:ln w="25400">
              <a:solidFill>
                <a:srgbClr val="FF0000"/>
              </a:solidFill>
              <a:miter lim="800000"/>
              <a:headEnd/>
              <a:tailEnd/>
            </a:ln>
            <a:effectLst>
              <a:outerShdw blurRad="114300" dist="127000" dir="2700000" algn="tl" rotWithShape="0">
                <a:prstClr val="black">
                  <a:alpha val="40000"/>
                </a:prstClr>
              </a:outerShdw>
            </a:effectLst>
            <a:scene3d>
              <a:camera prst="orthographicFront"/>
              <a:lightRig rig="threePt" dir="t"/>
            </a:scene3d>
            <a:sp3d>
              <a:bevelT/>
            </a:sp3d>
          </p:spPr>
        </p:pic>
        <p:sp>
          <p:nvSpPr>
            <p:cNvPr id="21" name="Rectangle 20">
              <a:extLst>
                <a:ext uri="{FF2B5EF4-FFF2-40B4-BE49-F238E27FC236}">
                  <a16:creationId xmlns:a16="http://schemas.microsoft.com/office/drawing/2014/main" xmlns="" id="{FD9CAC67-69D4-417D-AFBC-DCDF7762B1F1}"/>
                </a:ext>
              </a:extLst>
            </p:cNvPr>
            <p:cNvSpPr/>
            <p:nvPr/>
          </p:nvSpPr>
          <p:spPr bwMode="auto">
            <a:xfrm>
              <a:off x="2991833" y="985838"/>
              <a:ext cx="1219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cs typeface="Arial" pitchFamily="34" charset="0"/>
                </a:rPr>
                <a:t>Excited</a:t>
              </a:r>
              <a:r>
                <a:rPr kumimoji="0" lang="en-US" sz="1400" b="0" i="0" u="none" strike="noStrike" cap="none" normalizeH="0" dirty="0">
                  <a:ln>
                    <a:noFill/>
                  </a:ln>
                  <a:solidFill>
                    <a:schemeClr val="tx1"/>
                  </a:solidFill>
                  <a:effectLst/>
                  <a:cs typeface="Arial" pitchFamily="34" charset="0"/>
                </a:rPr>
                <a:t> Glue</a:t>
              </a:r>
              <a:endParaRPr kumimoji="0" lang="en-US" sz="1400" b="0" i="0" u="none" strike="noStrike" cap="none" normalizeH="0" baseline="0" dirty="0">
                <a:ln>
                  <a:noFill/>
                </a:ln>
                <a:solidFill>
                  <a:schemeClr val="tx1"/>
                </a:solidFill>
                <a:effectLst/>
                <a:cs typeface="Arial" pitchFamily="34" charset="0"/>
              </a:endParaRPr>
            </a:p>
          </p:txBody>
        </p:sp>
      </p:grpSp>
      <p:sp>
        <p:nvSpPr>
          <p:cNvPr id="23" name="TextBox 22">
            <a:extLst>
              <a:ext uri="{FF2B5EF4-FFF2-40B4-BE49-F238E27FC236}">
                <a16:creationId xmlns:a16="http://schemas.microsoft.com/office/drawing/2014/main" xmlns="" id="{8B67CA70-CE8B-47EA-880B-5D7A7612D16C}"/>
              </a:ext>
            </a:extLst>
          </p:cNvPr>
          <p:cNvSpPr txBox="1"/>
          <p:nvPr/>
        </p:nvSpPr>
        <p:spPr>
          <a:xfrm>
            <a:off x="584226" y="1110543"/>
            <a:ext cx="2426032" cy="923330"/>
          </a:xfrm>
          <a:prstGeom prst="rect">
            <a:avLst/>
          </a:prstGeom>
          <a:noFill/>
        </p:spPr>
        <p:txBody>
          <a:bodyPr wrap="square" rtlCol="0">
            <a:spAutoFit/>
          </a:bodyPr>
          <a:lstStyle/>
          <a:p>
            <a:r>
              <a:rPr lang="en-US" sz="1800" b="1" dirty="0"/>
              <a:t>Heavy quarks: </a:t>
            </a:r>
          </a:p>
          <a:p>
            <a:r>
              <a:rPr lang="en-US" sz="1800" b="1" dirty="0"/>
              <a:t>XYZ states in the </a:t>
            </a:r>
            <a:r>
              <a:rPr lang="en-US" sz="1800" b="1" dirty="0" err="1"/>
              <a:t>charmonium</a:t>
            </a:r>
            <a:r>
              <a:rPr lang="en-US" sz="1800" b="1" dirty="0"/>
              <a:t> sector</a:t>
            </a:r>
          </a:p>
        </p:txBody>
      </p:sp>
      <p:grpSp>
        <p:nvGrpSpPr>
          <p:cNvPr id="3" name="Group 2">
            <a:extLst>
              <a:ext uri="{FF2B5EF4-FFF2-40B4-BE49-F238E27FC236}">
                <a16:creationId xmlns:a16="http://schemas.microsoft.com/office/drawing/2014/main" xmlns="" id="{20F70763-7087-48BE-A184-5F4D2813BD13}"/>
              </a:ext>
            </a:extLst>
          </p:cNvPr>
          <p:cNvGrpSpPr/>
          <p:nvPr/>
        </p:nvGrpSpPr>
        <p:grpSpPr>
          <a:xfrm>
            <a:off x="67723" y="2006717"/>
            <a:ext cx="3478088" cy="4305301"/>
            <a:chOff x="67723" y="2006717"/>
            <a:chExt cx="3478088" cy="4305301"/>
          </a:xfrm>
        </p:grpSpPr>
        <p:pic>
          <p:nvPicPr>
            <p:cNvPr id="5" name="Picture 4">
              <a:extLst>
                <a:ext uri="{FF2B5EF4-FFF2-40B4-BE49-F238E27FC236}">
                  <a16:creationId xmlns:a16="http://schemas.microsoft.com/office/drawing/2014/main" xmlns="" id="{DA06BF85-DB63-4BD2-BF01-6524F4E2EB77}"/>
                </a:ext>
              </a:extLst>
            </p:cNvPr>
            <p:cNvPicPr>
              <a:picLocks noChangeAspect="1"/>
            </p:cNvPicPr>
            <p:nvPr/>
          </p:nvPicPr>
          <p:blipFill>
            <a:blip r:embed="rId6"/>
            <a:stretch>
              <a:fillRect/>
            </a:stretch>
          </p:blipFill>
          <p:spPr>
            <a:xfrm>
              <a:off x="67723" y="2006717"/>
              <a:ext cx="3478088" cy="4305301"/>
            </a:xfrm>
            <a:prstGeom prst="rect">
              <a:avLst/>
            </a:prstGeom>
          </p:spPr>
        </p:pic>
        <p:sp>
          <p:nvSpPr>
            <p:cNvPr id="2" name="Rectangle 1">
              <a:extLst>
                <a:ext uri="{FF2B5EF4-FFF2-40B4-BE49-F238E27FC236}">
                  <a16:creationId xmlns:a16="http://schemas.microsoft.com/office/drawing/2014/main" xmlns="" id="{0D8BD8E2-F739-4BC8-82D4-1B2EE2099551}"/>
                </a:ext>
              </a:extLst>
            </p:cNvPr>
            <p:cNvSpPr/>
            <p:nvPr/>
          </p:nvSpPr>
          <p:spPr>
            <a:xfrm>
              <a:off x="1552575" y="3924300"/>
              <a:ext cx="419100"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mic Sans MS" panose="030F0702030302020204" pitchFamily="66" charset="0"/>
              </a:endParaRPr>
            </a:p>
          </p:txBody>
        </p:sp>
      </p:grpSp>
    </p:spTree>
    <p:extLst>
      <p:ext uri="{BB962C8B-B14F-4D97-AF65-F5344CB8AC3E}">
        <p14:creationId xmlns:p14="http://schemas.microsoft.com/office/powerpoint/2010/main" val="139526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61913"/>
            <a:ext cx="9144000" cy="8382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400" dirty="0" err="1">
                <a:solidFill>
                  <a:srgbClr val="FF0000"/>
                </a:solidFill>
                <a:latin typeface="Comic Sans MS" panose="030F0702030302020204" pitchFamily="66" charset="0"/>
              </a:rPr>
              <a:t>Gluonic</a:t>
            </a:r>
            <a:r>
              <a:rPr lang="en-US" sz="2400" dirty="0">
                <a:solidFill>
                  <a:srgbClr val="FF0000"/>
                </a:solidFill>
                <a:latin typeface="Comic Sans MS" panose="030F0702030302020204" pitchFamily="66" charset="0"/>
              </a:rPr>
              <a:t> Excitations and the mechanism for confinement</a:t>
            </a:r>
          </a:p>
        </p:txBody>
      </p:sp>
      <p:sp>
        <p:nvSpPr>
          <p:cNvPr id="3" name="Rectangle 4"/>
          <p:cNvSpPr>
            <a:spLocks noChangeArrowheads="1"/>
          </p:cNvSpPr>
          <p:nvPr/>
        </p:nvSpPr>
        <p:spPr bwMode="auto">
          <a:xfrm>
            <a:off x="308924" y="876299"/>
            <a:ext cx="8743857" cy="1028701"/>
          </a:xfrm>
          <a:prstGeom prst="rect">
            <a:avLst/>
          </a:prstGeom>
          <a:noFill/>
          <a:ln w="9525">
            <a:noFill/>
            <a:miter lim="800000"/>
            <a:headEnd/>
            <a:tailEnd/>
          </a:ln>
        </p:spPr>
        <p:txBody>
          <a:bodyPr lIns="0" tIns="0" rIns="0" bIns="0" anchor="ctr"/>
          <a:lstStyle/>
          <a:p>
            <a:pPr>
              <a:lnSpc>
                <a:spcPct val="105000"/>
              </a:lnSpc>
              <a:spcBef>
                <a:spcPct val="20000"/>
              </a:spcBef>
              <a:defRPr/>
            </a:pPr>
            <a:r>
              <a:rPr lang="en-US" sz="2000" dirty="0">
                <a:solidFill>
                  <a:srgbClr val="FF0000"/>
                </a:solidFill>
                <a:ea typeface="MS PGothic" pitchFamily="34" charset="-128"/>
                <a:cs typeface="Arial" pitchFamily="34" charset="0"/>
                <a:sym typeface="Myriad Roman"/>
              </a:rPr>
              <a:t>QCD predicts a rich spectrum of as yet to be discovered </a:t>
            </a:r>
            <a:r>
              <a:rPr lang="en-US" sz="2000" dirty="0" err="1">
                <a:solidFill>
                  <a:srgbClr val="FF0000"/>
                </a:solidFill>
                <a:ea typeface="MS PGothic" pitchFamily="34" charset="-128"/>
                <a:cs typeface="Arial" pitchFamily="34" charset="0"/>
                <a:sym typeface="Myriad Roman"/>
              </a:rPr>
              <a:t>gluonic</a:t>
            </a:r>
            <a:r>
              <a:rPr lang="en-US" sz="2000" dirty="0">
                <a:solidFill>
                  <a:srgbClr val="FF0000"/>
                </a:solidFill>
                <a:ea typeface="MS PGothic" pitchFamily="34" charset="-128"/>
                <a:cs typeface="Arial" pitchFamily="34" charset="0"/>
                <a:sym typeface="Myriad Roman"/>
              </a:rPr>
              <a:t> excitations - whose experimental verification is crucial for our understanding of QCD in the confinement regime.</a:t>
            </a:r>
          </a:p>
        </p:txBody>
      </p:sp>
      <p:sp>
        <p:nvSpPr>
          <p:cNvPr id="4" name="Rectangle 3"/>
          <p:cNvSpPr>
            <a:spLocks noChangeArrowheads="1"/>
          </p:cNvSpPr>
          <p:nvPr/>
        </p:nvSpPr>
        <p:spPr bwMode="auto">
          <a:xfrm>
            <a:off x="296558" y="1989436"/>
            <a:ext cx="7399642" cy="1828801"/>
          </a:xfrm>
          <a:prstGeom prst="rect">
            <a:avLst/>
          </a:prstGeom>
          <a:noFill/>
          <a:ln w="9525">
            <a:noFill/>
            <a:miter lim="800000"/>
            <a:headEnd/>
            <a:tailEnd/>
          </a:ln>
        </p:spPr>
        <p:txBody>
          <a:bodyPr lIns="0" tIns="0" rIns="0" bIns="0" anchor="ctr"/>
          <a:lstStyle/>
          <a:p>
            <a:pPr>
              <a:lnSpc>
                <a:spcPct val="105000"/>
              </a:lnSpc>
              <a:defRPr/>
            </a:pPr>
            <a:r>
              <a:rPr lang="en-US" sz="2000" dirty="0">
                <a:ea typeface="MS PGothic" pitchFamily="34" charset="-128"/>
                <a:cs typeface="Arial" pitchFamily="34" charset="0"/>
                <a:sym typeface="Myriad Roman"/>
              </a:rPr>
              <a:t>With the upgraded CEBAF, a linearly polarized photon beam, and the </a:t>
            </a:r>
            <a:r>
              <a:rPr lang="en-US" sz="2000" b="1" dirty="0" err="1">
                <a:ea typeface="MS PGothic" pitchFamily="34" charset="-128"/>
                <a:cs typeface="Arial" pitchFamily="34" charset="0"/>
                <a:sym typeface="Myriad Roman"/>
              </a:rPr>
              <a:t>GlueX</a:t>
            </a:r>
            <a:r>
              <a:rPr lang="en-US" sz="2000" b="1" dirty="0">
                <a:ea typeface="MS PGothic" pitchFamily="34" charset="-128"/>
                <a:cs typeface="Arial" pitchFamily="34" charset="0"/>
                <a:sym typeface="Myriad Roman"/>
              </a:rPr>
              <a:t> detector</a:t>
            </a:r>
            <a:r>
              <a:rPr lang="en-US" sz="2000" dirty="0">
                <a:ea typeface="MS PGothic" pitchFamily="34" charset="-128"/>
                <a:cs typeface="Arial" pitchFamily="34" charset="0"/>
                <a:sym typeface="Myriad Roman"/>
              </a:rPr>
              <a:t>, Jefferson Lab will be </a:t>
            </a:r>
            <a:r>
              <a:rPr lang="en-US" sz="2000" u="sng" dirty="0">
                <a:ea typeface="MS PGothic" pitchFamily="34" charset="-128"/>
                <a:cs typeface="Arial" pitchFamily="34" charset="0"/>
                <a:sym typeface="Myriad Roman"/>
              </a:rPr>
              <a:t>uniquely poised</a:t>
            </a:r>
            <a:r>
              <a:rPr lang="en-US" sz="2000" dirty="0">
                <a:ea typeface="MS PGothic" pitchFamily="34" charset="-128"/>
                <a:cs typeface="Arial" pitchFamily="34" charset="0"/>
                <a:sym typeface="Myriad Roman"/>
              </a:rPr>
              <a:t> to: </a:t>
            </a:r>
            <a:r>
              <a:rPr lang="en-US" sz="2000" dirty="0">
                <a:solidFill>
                  <a:srgbClr val="2A0ED2"/>
                </a:solidFill>
                <a:ea typeface="MS PGothic" pitchFamily="34" charset="-128"/>
                <a:cs typeface="Arial" pitchFamily="34" charset="0"/>
                <a:sym typeface="Myriad Roman"/>
              </a:rPr>
              <a:t>- </a:t>
            </a:r>
            <a:r>
              <a:rPr lang="en-US" sz="2000" dirty="0">
                <a:solidFill>
                  <a:srgbClr val="270DC3"/>
                </a:solidFill>
                <a:ea typeface="MS PGothic" pitchFamily="34" charset="-128"/>
                <a:cs typeface="Arial" pitchFamily="34" charset="0"/>
                <a:sym typeface="Myriad Roman"/>
              </a:rPr>
              <a:t>discover these states </a:t>
            </a:r>
          </a:p>
          <a:p>
            <a:pPr eaLnBrk="0" hangingPunct="0">
              <a:lnSpc>
                <a:spcPct val="105000"/>
              </a:lnSpc>
              <a:spcBef>
                <a:spcPct val="20000"/>
              </a:spcBef>
              <a:buFont typeface="Times" pitchFamily="18" charset="0"/>
              <a:buNone/>
              <a:defRPr/>
            </a:pPr>
            <a:r>
              <a:rPr lang="en-US" sz="2000" dirty="0">
                <a:solidFill>
                  <a:srgbClr val="270DC3"/>
                </a:solidFill>
                <a:ea typeface="MS PGothic" pitchFamily="34" charset="-128"/>
                <a:cs typeface="Arial" pitchFamily="34" charset="0"/>
                <a:sym typeface="Myriad Roman"/>
              </a:rPr>
              <a:t>     - map out their spectrum </a:t>
            </a:r>
          </a:p>
          <a:p>
            <a:pPr eaLnBrk="0" hangingPunct="0">
              <a:lnSpc>
                <a:spcPct val="105000"/>
              </a:lnSpc>
              <a:spcBef>
                <a:spcPct val="20000"/>
              </a:spcBef>
              <a:buFont typeface="Times" pitchFamily="18" charset="0"/>
              <a:buNone/>
              <a:defRPr/>
            </a:pPr>
            <a:r>
              <a:rPr lang="en-US" sz="2000" dirty="0">
                <a:solidFill>
                  <a:srgbClr val="270DC3"/>
                </a:solidFill>
                <a:ea typeface="MS PGothic" pitchFamily="34" charset="-128"/>
                <a:cs typeface="Arial" pitchFamily="34" charset="0"/>
                <a:sym typeface="Myriad Roman"/>
              </a:rPr>
              <a:t>     - measure their properties</a:t>
            </a:r>
            <a:endParaRPr lang="en-US" sz="2000" dirty="0">
              <a:solidFill>
                <a:srgbClr val="2A0ED2"/>
              </a:solidFill>
              <a:ea typeface="MS PGothic" pitchFamily="34" charset="-128"/>
              <a:cs typeface="Arial" pitchFamily="34" charset="0"/>
              <a:sym typeface="Myriad Roman"/>
            </a:endParaRPr>
          </a:p>
        </p:txBody>
      </p:sp>
      <p:grpSp>
        <p:nvGrpSpPr>
          <p:cNvPr id="29" name="Group 61"/>
          <p:cNvGrpSpPr>
            <a:grpSpLocks/>
          </p:cNvGrpSpPr>
          <p:nvPr/>
        </p:nvGrpSpPr>
        <p:grpSpPr bwMode="auto">
          <a:xfrm>
            <a:off x="299308" y="4100084"/>
            <a:ext cx="787400" cy="762000"/>
            <a:chOff x="231" y="2961"/>
            <a:chExt cx="496" cy="480"/>
          </a:xfrm>
        </p:grpSpPr>
        <p:sp>
          <p:nvSpPr>
            <p:cNvPr id="30" name="Rectangle 64"/>
            <p:cNvSpPr>
              <a:spLocks noChangeArrowheads="1"/>
            </p:cNvSpPr>
            <p:nvPr/>
          </p:nvSpPr>
          <p:spPr bwMode="auto">
            <a:xfrm>
              <a:off x="231" y="2976"/>
              <a:ext cx="496" cy="407"/>
            </a:xfrm>
            <a:prstGeom prst="rect">
              <a:avLst/>
            </a:prstGeom>
            <a:noFill/>
            <a:ln w="9525">
              <a:noFill/>
              <a:miter lim="800000"/>
              <a:headEnd/>
              <a:tailEnd/>
            </a:ln>
          </p:spPr>
          <p:txBody>
            <a:bodyPr wrap="none">
              <a:spAutoFit/>
            </a:bodyPr>
            <a:lstStyle/>
            <a:p>
              <a:pPr algn="ctr" eaLnBrk="0" hangingPunct="0"/>
              <a:r>
                <a:rPr lang="en-US" sz="1800" b="1" dirty="0">
                  <a:latin typeface="Symbol" pitchFamily="18" charset="2"/>
                  <a:cs typeface="Arial" pitchFamily="34" charset="0"/>
                </a:rPr>
                <a:t>g</a:t>
              </a:r>
            </a:p>
            <a:p>
              <a:pPr algn="ctr" eaLnBrk="0" hangingPunct="0"/>
              <a:r>
                <a:rPr lang="en-US" sz="1800" b="1" dirty="0">
                  <a:latin typeface="Arial" pitchFamily="34" charset="0"/>
                  <a:cs typeface="Arial" pitchFamily="34" charset="0"/>
                </a:rPr>
                <a:t>beam</a:t>
              </a:r>
            </a:p>
          </p:txBody>
        </p:sp>
        <p:sp>
          <p:nvSpPr>
            <p:cNvPr id="31" name="Rectangle 66"/>
            <p:cNvSpPr>
              <a:spLocks noChangeArrowheads="1"/>
            </p:cNvSpPr>
            <p:nvPr/>
          </p:nvSpPr>
          <p:spPr bwMode="auto">
            <a:xfrm>
              <a:off x="240" y="2961"/>
              <a:ext cx="480" cy="480"/>
            </a:xfrm>
            <a:prstGeom prst="rect">
              <a:avLst/>
            </a:prstGeom>
            <a:no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grpSp>
      <p:sp>
        <p:nvSpPr>
          <p:cNvPr id="32" name="Rectangle 5"/>
          <p:cNvSpPr>
            <a:spLocks/>
          </p:cNvSpPr>
          <p:nvPr/>
        </p:nvSpPr>
        <p:spPr bwMode="auto">
          <a:xfrm>
            <a:off x="6498663" y="3343892"/>
            <a:ext cx="2264337" cy="526148"/>
          </a:xfrm>
          <a:prstGeom prst="rect">
            <a:avLst/>
          </a:prstGeom>
          <a:noFill/>
          <a:ln w="12700">
            <a:noFill/>
            <a:miter lim="800000"/>
            <a:headEnd/>
            <a:tailEnd/>
          </a:ln>
        </p:spPr>
        <p:txBody>
          <a:bodyPr lIns="0" tIns="0" rIns="0" bIns="0"/>
          <a:lstStyle/>
          <a:p>
            <a:r>
              <a:rPr lang="en-US" sz="1800" b="1" i="1" dirty="0">
                <a:solidFill>
                  <a:srgbClr val="002D99"/>
                </a:solidFill>
                <a:cs typeface="Arial" pitchFamily="34" charset="0"/>
                <a:sym typeface="Arial" pitchFamily="34" charset="0"/>
              </a:rPr>
              <a:t>States with Exotic Quantum Numbers</a:t>
            </a:r>
          </a:p>
        </p:txBody>
      </p:sp>
      <p:pic>
        <p:nvPicPr>
          <p:cNvPr id="40" name="Picture 39" descr="840_meson_spectrum.jpg"/>
          <p:cNvPicPr>
            <a:picLocks noChangeAspect="1"/>
          </p:cNvPicPr>
          <p:nvPr/>
        </p:nvPicPr>
        <p:blipFill>
          <a:blip r:embed="rId3" cstate="print"/>
          <a:srcRect l="61808" t="63033" b="1098"/>
          <a:stretch>
            <a:fillRect/>
          </a:stretch>
        </p:blipFill>
        <p:spPr>
          <a:xfrm>
            <a:off x="3772460" y="3880046"/>
            <a:ext cx="5280322" cy="2182217"/>
          </a:xfrm>
          <a:prstGeom prst="rect">
            <a:avLst/>
          </a:prstGeom>
        </p:spPr>
      </p:pic>
      <p:sp>
        <p:nvSpPr>
          <p:cNvPr id="41" name="TextBox 40"/>
          <p:cNvSpPr txBox="1"/>
          <p:nvPr/>
        </p:nvSpPr>
        <p:spPr>
          <a:xfrm>
            <a:off x="4324864" y="3546824"/>
            <a:ext cx="1471878" cy="369332"/>
          </a:xfrm>
          <a:prstGeom prst="rect">
            <a:avLst/>
          </a:prstGeom>
          <a:noFill/>
        </p:spPr>
        <p:txBody>
          <a:bodyPr wrap="none" rtlCol="0">
            <a:spAutoFit/>
          </a:bodyPr>
          <a:lstStyle/>
          <a:p>
            <a:r>
              <a:rPr lang="en-US" sz="1800" dirty="0" err="1">
                <a:cs typeface="Arial" pitchFamily="34" charset="0"/>
              </a:rPr>
              <a:t>Dudek</a:t>
            </a:r>
            <a:r>
              <a:rPr lang="en-US" sz="1800" dirty="0">
                <a:cs typeface="Arial" pitchFamily="34" charset="0"/>
              </a:rPr>
              <a:t> et al.</a:t>
            </a:r>
          </a:p>
        </p:txBody>
      </p:sp>
      <p:sp>
        <p:nvSpPr>
          <p:cNvPr id="43" name="TextBox 42"/>
          <p:cNvSpPr txBox="1"/>
          <p:nvPr/>
        </p:nvSpPr>
        <p:spPr>
          <a:xfrm>
            <a:off x="128187" y="6076118"/>
            <a:ext cx="8995942" cy="369332"/>
          </a:xfrm>
          <a:prstGeom prst="rect">
            <a:avLst/>
          </a:prstGeom>
          <a:noFill/>
        </p:spPr>
        <p:txBody>
          <a:bodyPr wrap="square" rtlCol="0">
            <a:spAutoFit/>
          </a:bodyPr>
          <a:lstStyle/>
          <a:p>
            <a:r>
              <a:rPr lang="en-US" sz="1800" b="1" i="1" dirty="0">
                <a:latin typeface="Arial" pitchFamily="34" charset="0"/>
                <a:cs typeface="Arial" pitchFamily="34" charset="0"/>
              </a:rPr>
              <a:t>DIRC-based Cherenkov will allow access to decay channels with charged </a:t>
            </a:r>
            <a:r>
              <a:rPr lang="en-US" sz="1800" b="1" i="1" dirty="0" err="1">
                <a:latin typeface="Arial" pitchFamily="34" charset="0"/>
                <a:cs typeface="Arial" pitchFamily="34" charset="0"/>
              </a:rPr>
              <a:t>kaons</a:t>
            </a:r>
            <a:endParaRPr lang="en-US" sz="1800" b="1" i="1" dirty="0">
              <a:latin typeface="Arial" pitchFamily="34" charset="0"/>
              <a:cs typeface="Arial" pitchFamily="34" charset="0"/>
            </a:endParaRPr>
          </a:p>
        </p:txBody>
      </p:sp>
      <p:sp>
        <p:nvSpPr>
          <p:cNvPr id="5" name="TextBox 4"/>
          <p:cNvSpPr txBox="1"/>
          <p:nvPr/>
        </p:nvSpPr>
        <p:spPr>
          <a:xfrm>
            <a:off x="6553200" y="2814935"/>
            <a:ext cx="2010487" cy="369332"/>
          </a:xfrm>
          <a:prstGeom prst="rect">
            <a:avLst/>
          </a:prstGeom>
          <a:solidFill>
            <a:srgbClr val="FFFF00"/>
          </a:solidFill>
        </p:spPr>
        <p:txBody>
          <a:bodyPr wrap="none" rtlCol="0">
            <a:spAutoFit/>
          </a:bodyPr>
          <a:lstStyle/>
          <a:p>
            <a:r>
              <a:rPr lang="en-US" sz="1800" dirty="0">
                <a:cs typeface="Arial" panose="020B0604020202020204" pitchFamily="34" charset="0"/>
              </a:rPr>
              <a:t>12 GeV electrons</a:t>
            </a:r>
          </a:p>
        </p:txBody>
      </p:sp>
      <p:pic>
        <p:nvPicPr>
          <p:cNvPr id="17" name="Picture 1"/>
          <p:cNvPicPr>
            <a:picLocks noChangeAspect="1" noChangeArrowheads="1"/>
          </p:cNvPicPr>
          <p:nvPr/>
        </p:nvPicPr>
        <p:blipFill>
          <a:blip r:embed="rId4" cstate="print"/>
          <a:srcRect l="9353" t="9973" r="61652" b="50015"/>
          <a:stretch>
            <a:fillRect/>
          </a:stretch>
        </p:blipFill>
        <p:spPr bwMode="auto">
          <a:xfrm>
            <a:off x="1331324" y="4121329"/>
            <a:ext cx="1875449" cy="1693954"/>
          </a:xfrm>
          <a:prstGeom prst="rect">
            <a:avLst/>
          </a:prstGeom>
          <a:noFill/>
          <a:ln w="25400">
            <a:solidFill>
              <a:srgbClr val="FF0000"/>
            </a:solidFill>
            <a:miter lim="800000"/>
            <a:headEnd/>
            <a:tailEnd/>
          </a:ln>
        </p:spPr>
      </p:pic>
      <p:sp>
        <p:nvSpPr>
          <p:cNvPr id="18" name="Rectangle 17"/>
          <p:cNvSpPr/>
          <p:nvPr/>
        </p:nvSpPr>
        <p:spPr bwMode="auto">
          <a:xfrm>
            <a:off x="1772633" y="4252484"/>
            <a:ext cx="1219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cs typeface="Arial" pitchFamily="34" charset="0"/>
              </a:rPr>
              <a:t>Excited</a:t>
            </a:r>
            <a:r>
              <a:rPr kumimoji="0" lang="en-US" sz="1400" b="0" i="0" u="none" strike="noStrike" cap="none" normalizeH="0" dirty="0">
                <a:ln>
                  <a:noFill/>
                </a:ln>
                <a:solidFill>
                  <a:schemeClr val="tx1"/>
                </a:solidFill>
                <a:effectLst/>
                <a:latin typeface="Arial" pitchFamily="34" charset="0"/>
                <a:cs typeface="Arial" pitchFamily="34" charset="0"/>
              </a:rPr>
              <a:t> Glue</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6276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2700"/>
            <a:ext cx="8229600" cy="754063"/>
          </a:xfrm>
        </p:spPr>
        <p:txBody>
          <a:bodyPr/>
          <a:lstStyle/>
          <a:p>
            <a:pPr>
              <a:defRPr/>
            </a:pPr>
            <a:r>
              <a:rPr lang="en-US" dirty="0">
                <a:latin typeface="Comic Sans MS" panose="030F0702030302020204" pitchFamily="66" charset="0"/>
                <a:ea typeface="ＭＳ Ｐゴシック" pitchFamily="-107" charset="-128"/>
              </a:rPr>
              <a:t>Gluons and </a:t>
            </a:r>
            <a:r>
              <a:rPr lang="en-US" dirty="0">
                <a:solidFill>
                  <a:srgbClr val="FF0000"/>
                </a:solidFill>
                <a:latin typeface="Comic Sans MS" panose="030F0702030302020204" pitchFamily="66" charset="0"/>
                <a:ea typeface="ＭＳ Ｐゴシック" pitchFamily="-107" charset="-128"/>
              </a:rPr>
              <a:t>Q</a:t>
            </a:r>
            <a:r>
              <a:rPr lang="en-US" dirty="0">
                <a:solidFill>
                  <a:srgbClr val="0000FF"/>
                </a:solidFill>
                <a:latin typeface="Comic Sans MS" panose="030F0702030302020204" pitchFamily="66" charset="0"/>
                <a:ea typeface="ＭＳ Ｐゴシック" pitchFamily="-107" charset="-128"/>
              </a:rPr>
              <a:t>C</a:t>
            </a:r>
            <a:r>
              <a:rPr lang="en-US" dirty="0">
                <a:solidFill>
                  <a:srgbClr val="008000"/>
                </a:solidFill>
                <a:latin typeface="Comic Sans MS" panose="030F0702030302020204" pitchFamily="66" charset="0"/>
                <a:ea typeface="ＭＳ Ｐゴシック" pitchFamily="-107" charset="-128"/>
              </a:rPr>
              <a:t>D</a:t>
            </a:r>
          </a:p>
        </p:txBody>
      </p:sp>
      <p:sp>
        <p:nvSpPr>
          <p:cNvPr id="34819" name="Rectangle 3"/>
          <p:cNvSpPr>
            <a:spLocks noGrp="1" noChangeArrowheads="1"/>
          </p:cNvSpPr>
          <p:nvPr>
            <p:ph type="body" idx="1"/>
          </p:nvPr>
        </p:nvSpPr>
        <p:spPr>
          <a:xfrm>
            <a:off x="119995" y="983947"/>
            <a:ext cx="5738454" cy="1908535"/>
          </a:xfrm>
        </p:spPr>
        <p:txBody>
          <a:bodyPr>
            <a:noAutofit/>
          </a:bodyPr>
          <a:lstStyle/>
          <a:p>
            <a:pPr>
              <a:spcBef>
                <a:spcPts val="600"/>
              </a:spcBef>
            </a:pPr>
            <a:r>
              <a:rPr lang="en-US" sz="1800" dirty="0">
                <a:latin typeface="Comic Sans MS" panose="030F0702030302020204" pitchFamily="66" charset="0"/>
              </a:rPr>
              <a:t>QCD is the </a:t>
            </a:r>
            <a:r>
              <a:rPr lang="en-US" sz="1800" dirty="0">
                <a:solidFill>
                  <a:srgbClr val="FF3300"/>
                </a:solidFill>
                <a:latin typeface="Comic Sans MS" panose="030F0702030302020204" pitchFamily="66" charset="0"/>
              </a:rPr>
              <a:t>fundamental</a:t>
            </a:r>
            <a:r>
              <a:rPr lang="en-US" sz="1800" dirty="0">
                <a:latin typeface="Comic Sans MS" panose="030F0702030302020204" pitchFamily="66" charset="0"/>
              </a:rPr>
              <a:t> theory that describes structure and interactions in nuclear matter.</a:t>
            </a:r>
          </a:p>
          <a:p>
            <a:pPr>
              <a:spcBef>
                <a:spcPts val="600"/>
              </a:spcBef>
            </a:pPr>
            <a:r>
              <a:rPr lang="en-US" sz="1800" dirty="0">
                <a:latin typeface="Comic Sans MS" panose="030F0702030302020204" pitchFamily="66" charset="0"/>
              </a:rPr>
              <a:t>Without gluons there are no protons, no neutrons, and  no atomic nuclei</a:t>
            </a:r>
          </a:p>
          <a:p>
            <a:pPr>
              <a:spcBef>
                <a:spcPts val="600"/>
              </a:spcBef>
            </a:pPr>
            <a:r>
              <a:rPr lang="en-US" sz="1800" dirty="0">
                <a:latin typeface="Comic Sans MS" panose="030F0702030302020204" pitchFamily="66" charset="0"/>
              </a:rPr>
              <a:t>Gluons dominate the structure of the QCD vacuum</a:t>
            </a:r>
          </a:p>
        </p:txBody>
      </p:sp>
      <p:pic>
        <p:nvPicPr>
          <p:cNvPr id="34820" name="Picture 8" descr="ActionAPE5LQanimXs30small"/>
          <p:cNvPicPr>
            <a:picLocks noChangeAspect="1" noChangeArrowheads="1" noCrop="1"/>
          </p:cNvPicPr>
          <p:nvPr/>
        </p:nvPicPr>
        <p:blipFill>
          <a:blip r:embed="rId2" cstate="print"/>
          <a:srcRect/>
          <a:stretch>
            <a:fillRect/>
          </a:stretch>
        </p:blipFill>
        <p:spPr bwMode="auto">
          <a:xfrm>
            <a:off x="6062201" y="888974"/>
            <a:ext cx="2926080" cy="2194560"/>
          </a:xfrm>
          <a:prstGeom prst="rect">
            <a:avLst/>
          </a:prstGeom>
          <a:noFill/>
          <a:ln w="9525">
            <a:noFill/>
            <a:miter lim="800000"/>
            <a:headEnd/>
            <a:tailEnd/>
          </a:ln>
        </p:spPr>
      </p:pic>
      <p:sp>
        <p:nvSpPr>
          <p:cNvPr id="7" name="Rectangle 3"/>
          <p:cNvSpPr txBox="1">
            <a:spLocks noChangeArrowheads="1"/>
          </p:cNvSpPr>
          <p:nvPr/>
        </p:nvSpPr>
        <p:spPr>
          <a:xfrm>
            <a:off x="119994" y="2487577"/>
            <a:ext cx="5738454" cy="2830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buFontTx/>
              <a:buNone/>
            </a:pPr>
            <a:endParaRPr lang="en-US" dirty="0">
              <a:latin typeface="Comic Sans MS" panose="030F0702030302020204" pitchFamily="66" charset="0"/>
            </a:endParaRPr>
          </a:p>
          <a:p>
            <a:pPr>
              <a:spcBef>
                <a:spcPts val="600"/>
              </a:spcBef>
            </a:pPr>
            <a:r>
              <a:rPr lang="en-US" dirty="0">
                <a:latin typeface="Comic Sans MS" panose="030F0702030302020204" pitchFamily="66" charset="0"/>
              </a:rPr>
              <a:t>Facts:</a:t>
            </a:r>
            <a:endParaRPr lang="en-US" dirty="0">
              <a:solidFill>
                <a:srgbClr val="1E02C6"/>
              </a:solidFill>
              <a:latin typeface="Comic Sans MS" panose="030F0702030302020204" pitchFamily="66" charset="0"/>
            </a:endParaRPr>
          </a:p>
          <a:p>
            <a:pPr lvl="1">
              <a:spcBef>
                <a:spcPts val="600"/>
              </a:spcBef>
            </a:pPr>
            <a:r>
              <a:rPr lang="en-US" dirty="0">
                <a:solidFill>
                  <a:srgbClr val="1E02C6"/>
                </a:solidFill>
                <a:latin typeface="Comic Sans MS" panose="030F0702030302020204" pitchFamily="66" charset="0"/>
              </a:rPr>
              <a:t>The essential features of QCD (e.g. asymptotic freedom, dynamical chiral symmetry breaking, and color confinement) are driven by gluons!</a:t>
            </a:r>
          </a:p>
          <a:p>
            <a:pPr lvl="1">
              <a:spcBef>
                <a:spcPts val="600"/>
              </a:spcBef>
            </a:pPr>
            <a:r>
              <a:rPr lang="en-US" dirty="0">
                <a:solidFill>
                  <a:srgbClr val="1E02C6"/>
                </a:solidFill>
                <a:latin typeface="Comic Sans MS" panose="030F0702030302020204" pitchFamily="66" charset="0"/>
              </a:rPr>
              <a:t>Unique aspect of QCD is the self interaction of the gluons</a:t>
            </a:r>
          </a:p>
          <a:p>
            <a:pPr lvl="1">
              <a:spcBef>
                <a:spcPts val="600"/>
              </a:spcBef>
            </a:pPr>
            <a:r>
              <a:rPr lang="en-US" dirty="0">
                <a:solidFill>
                  <a:srgbClr val="1E02C6"/>
                </a:solidFill>
                <a:latin typeface="Comic Sans MS" panose="030F0702030302020204" pitchFamily="66" charset="0"/>
              </a:rPr>
              <a:t>Mass from massless gluons and nearly massless quarks</a:t>
            </a:r>
          </a:p>
          <a:p>
            <a:pPr lvl="2">
              <a:spcBef>
                <a:spcPts val="600"/>
              </a:spcBef>
            </a:pPr>
            <a:r>
              <a:rPr lang="en-US" sz="1600" dirty="0">
                <a:solidFill>
                  <a:srgbClr val="1E02C6"/>
                </a:solidFill>
                <a:latin typeface="Comic Sans MS" panose="030F0702030302020204" pitchFamily="66" charset="0"/>
              </a:rPr>
              <a:t>Most of the mass of the visible universe emerges from quark-gluon interactions</a:t>
            </a:r>
          </a:p>
          <a:p>
            <a:pPr lvl="2">
              <a:spcBef>
                <a:spcPts val="600"/>
              </a:spcBef>
            </a:pPr>
            <a:r>
              <a:rPr lang="en-US" sz="1600" dirty="0">
                <a:solidFill>
                  <a:srgbClr val="1E02C6"/>
                </a:solidFill>
                <a:latin typeface="Comic Sans MS" panose="030F0702030302020204" pitchFamily="66" charset="0"/>
              </a:rPr>
              <a:t>The Higgs mechanism has almost no role here</a:t>
            </a:r>
          </a:p>
        </p:txBody>
      </p:sp>
      <p:pic>
        <p:nvPicPr>
          <p:cNvPr id="8" name="Picture 5" descr="fig1-pg19"/>
          <p:cNvPicPr>
            <a:picLocks noChangeAspect="1" noChangeArrowheads="1"/>
          </p:cNvPicPr>
          <p:nvPr/>
        </p:nvPicPr>
        <p:blipFill>
          <a:blip r:embed="rId3" cstate="print"/>
          <a:srcRect l="3509" t="6774" r="8772" b="2274"/>
          <a:stretch>
            <a:fillRect/>
          </a:stretch>
        </p:blipFill>
        <p:spPr bwMode="auto">
          <a:xfrm>
            <a:off x="6001246" y="3742022"/>
            <a:ext cx="3047990" cy="2437534"/>
          </a:xfrm>
          <a:prstGeom prst="rect">
            <a:avLst/>
          </a:prstGeom>
          <a:noFill/>
          <a:ln w="9525">
            <a:noFill/>
            <a:miter lim="800000"/>
            <a:headEnd/>
            <a:tailEnd/>
          </a:ln>
        </p:spPr>
      </p:pic>
      <p:pic>
        <p:nvPicPr>
          <p:cNvPr id="10" name="Picture 9">
            <a:extLst>
              <a:ext uri="{FF2B5EF4-FFF2-40B4-BE49-F238E27FC236}">
                <a16:creationId xmlns:a16="http://schemas.microsoft.com/office/drawing/2014/main" xmlns="" id="{9E0C3C4F-53BF-4C59-9B3C-A58F4BD50346}"/>
              </a:ext>
            </a:extLst>
          </p:cNvPr>
          <p:cNvPicPr>
            <a:picLocks noChangeAspect="1"/>
          </p:cNvPicPr>
          <p:nvPr/>
        </p:nvPicPr>
        <p:blipFill>
          <a:blip r:embed="rId4"/>
          <a:stretch>
            <a:fillRect/>
          </a:stretch>
        </p:blipFill>
        <p:spPr>
          <a:xfrm>
            <a:off x="5749691" y="3668696"/>
            <a:ext cx="3394309" cy="2382520"/>
          </a:xfrm>
          <a:prstGeom prst="rect">
            <a:avLst/>
          </a:prstGeom>
        </p:spPr>
      </p:pic>
      <p:pic>
        <p:nvPicPr>
          <p:cNvPr id="11" name="Picture 10">
            <a:extLst>
              <a:ext uri="{FF2B5EF4-FFF2-40B4-BE49-F238E27FC236}">
                <a16:creationId xmlns:a16="http://schemas.microsoft.com/office/drawing/2014/main" xmlns="" id="{ECF6126C-4B86-4BA1-8725-362392398ECF}"/>
              </a:ext>
            </a:extLst>
          </p:cNvPr>
          <p:cNvPicPr>
            <a:picLocks noChangeAspect="1"/>
          </p:cNvPicPr>
          <p:nvPr/>
        </p:nvPicPr>
        <p:blipFill>
          <a:blip r:embed="rId5"/>
          <a:stretch>
            <a:fillRect/>
          </a:stretch>
        </p:blipFill>
        <p:spPr>
          <a:xfrm>
            <a:off x="5915897" y="3295294"/>
            <a:ext cx="3072384" cy="2938272"/>
          </a:xfrm>
          <a:prstGeom prst="rect">
            <a:avLst/>
          </a:prstGeom>
        </p:spPr>
      </p:pic>
    </p:spTree>
    <p:extLst>
      <p:ext uri="{BB962C8B-B14F-4D97-AF65-F5344CB8AC3E}">
        <p14:creationId xmlns:p14="http://schemas.microsoft.com/office/powerpoint/2010/main" val="108131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572000" y="829881"/>
            <a:ext cx="4648200" cy="3631763"/>
          </a:xfrm>
          <a:prstGeom prst="rect">
            <a:avLst/>
          </a:prstGeom>
          <a:noFill/>
        </p:spPr>
        <p:txBody>
          <a:bodyPr wrap="square" rtlCol="0">
            <a:spAutoFit/>
          </a:bodyPr>
          <a:lstStyle/>
          <a:p>
            <a:r>
              <a:rPr lang="en-US" sz="1800" b="1" dirty="0">
                <a:cs typeface="Arial" pitchFamily="34" charset="0"/>
              </a:rPr>
              <a:t>HMS</a:t>
            </a:r>
            <a:r>
              <a:rPr lang="en-US" sz="800" b="1" dirty="0">
                <a:cs typeface="Arial" pitchFamily="34" charset="0"/>
              </a:rPr>
              <a:t> </a:t>
            </a:r>
            <a:r>
              <a:rPr lang="en-US" sz="1800" b="1" dirty="0">
                <a:cs typeface="Arial" pitchFamily="34" charset="0"/>
              </a:rPr>
              <a:t>+</a:t>
            </a:r>
            <a:r>
              <a:rPr lang="en-US" sz="800" b="1" dirty="0">
                <a:cs typeface="Arial" pitchFamily="34" charset="0"/>
              </a:rPr>
              <a:t> </a:t>
            </a:r>
            <a:r>
              <a:rPr lang="en-US" sz="1800" b="1" dirty="0">
                <a:cs typeface="Arial" pitchFamily="34" charset="0"/>
              </a:rPr>
              <a:t>SHMS</a:t>
            </a:r>
            <a:r>
              <a:rPr lang="en-US" sz="1800" dirty="0">
                <a:cs typeface="Arial" pitchFamily="34" charset="0"/>
              </a:rPr>
              <a:t>: Charged Pion Form Factor </a:t>
            </a:r>
          </a:p>
          <a:p>
            <a:pPr>
              <a:buFontTx/>
              <a:buChar char="-"/>
            </a:pPr>
            <a:r>
              <a:rPr lang="en-US" sz="1400" dirty="0">
                <a:solidFill>
                  <a:srgbClr val="0000FF"/>
                </a:solidFill>
                <a:cs typeface="Arial" pitchFamily="34" charset="0"/>
              </a:rPr>
              <a:t>  Use precision spectrometers</a:t>
            </a:r>
          </a:p>
          <a:p>
            <a:pPr>
              <a:buFontTx/>
              <a:buChar char="-"/>
            </a:pPr>
            <a:r>
              <a:rPr lang="en-US" sz="1400" dirty="0">
                <a:solidFill>
                  <a:srgbClr val="0000FF"/>
                </a:solidFill>
                <a:cs typeface="Arial" pitchFamily="34" charset="0"/>
              </a:rPr>
              <a:t>  Precise extraction of </a:t>
            </a:r>
            <a:r>
              <a:rPr lang="en-US" sz="1400" dirty="0" err="1">
                <a:solidFill>
                  <a:srgbClr val="0000FF"/>
                </a:solidFill>
                <a:cs typeface="Arial" pitchFamily="34" charset="0"/>
              </a:rPr>
              <a:t>F</a:t>
            </a:r>
            <a:r>
              <a:rPr lang="en-US" sz="1400" baseline="30000" dirty="0" err="1">
                <a:solidFill>
                  <a:srgbClr val="0000FF"/>
                </a:solidFill>
                <a:cs typeface="Arial" pitchFamily="34" charset="0"/>
              </a:rPr>
              <a:t>p</a:t>
            </a:r>
            <a:r>
              <a:rPr lang="en-US" sz="1400" dirty="0">
                <a:solidFill>
                  <a:srgbClr val="0000FF"/>
                </a:solidFill>
                <a:cs typeface="Arial" pitchFamily="34" charset="0"/>
              </a:rPr>
              <a:t> to Q</a:t>
            </a:r>
            <a:r>
              <a:rPr lang="en-US" sz="1400" baseline="30000" dirty="0">
                <a:solidFill>
                  <a:srgbClr val="0000FF"/>
                </a:solidFill>
                <a:cs typeface="Arial" pitchFamily="34" charset="0"/>
              </a:rPr>
              <a:t>2</a:t>
            </a:r>
            <a:r>
              <a:rPr lang="en-US" sz="1400" dirty="0">
                <a:solidFill>
                  <a:srgbClr val="0000FF"/>
                </a:solidFill>
                <a:cs typeface="Arial" pitchFamily="34" charset="0"/>
              </a:rPr>
              <a:t> = 6 GeV</a:t>
            </a:r>
            <a:r>
              <a:rPr lang="en-US" sz="1400" baseline="30000" dirty="0">
                <a:solidFill>
                  <a:srgbClr val="0000FF"/>
                </a:solidFill>
                <a:cs typeface="Arial" pitchFamily="34" charset="0"/>
              </a:rPr>
              <a:t>2</a:t>
            </a:r>
          </a:p>
          <a:p>
            <a:pPr>
              <a:buFontTx/>
              <a:buChar char="-"/>
            </a:pPr>
            <a:r>
              <a:rPr lang="en-US" sz="1400" dirty="0">
                <a:solidFill>
                  <a:srgbClr val="0000FF"/>
                </a:solidFill>
                <a:cs typeface="Arial" pitchFamily="34" charset="0"/>
              </a:rPr>
              <a:t>  recent knowledge </a:t>
            </a:r>
            <a:r>
              <a:rPr lang="en-US" sz="1400" dirty="0">
                <a:solidFill>
                  <a:srgbClr val="0000FF"/>
                </a:solidFill>
                <a:cs typeface="Arial" pitchFamily="34" charset="0"/>
                <a:sym typeface="Wingdings" panose="05000000000000000000" pitchFamily="2" charset="2"/>
              </a:rPr>
              <a:t> </a:t>
            </a:r>
            <a:r>
              <a:rPr lang="en-US" sz="1400" dirty="0">
                <a:solidFill>
                  <a:srgbClr val="0000FF"/>
                </a:solidFill>
                <a:cs typeface="Arial" pitchFamily="34" charset="0"/>
              </a:rPr>
              <a:t>push to high Q</a:t>
            </a:r>
            <a:r>
              <a:rPr lang="en-US" sz="1400" baseline="30000" dirty="0">
                <a:solidFill>
                  <a:srgbClr val="0000FF"/>
                </a:solidFill>
                <a:cs typeface="Arial" pitchFamily="34" charset="0"/>
              </a:rPr>
              <a:t>2</a:t>
            </a:r>
            <a:r>
              <a:rPr lang="en-US" sz="1400" dirty="0">
                <a:solidFill>
                  <a:srgbClr val="0000FF"/>
                </a:solidFill>
                <a:cs typeface="Arial" pitchFamily="34" charset="0"/>
              </a:rPr>
              <a:t> (~10 GeV</a:t>
            </a:r>
            <a:r>
              <a:rPr lang="en-US" sz="1400" baseline="30000" dirty="0">
                <a:solidFill>
                  <a:srgbClr val="0000FF"/>
                </a:solidFill>
                <a:cs typeface="Arial" pitchFamily="34" charset="0"/>
              </a:rPr>
              <a:t>2</a:t>
            </a:r>
            <a:r>
              <a:rPr lang="en-US" sz="1400" dirty="0">
                <a:solidFill>
                  <a:srgbClr val="0000FF"/>
                </a:solidFill>
                <a:cs typeface="Arial" pitchFamily="34" charset="0"/>
              </a:rPr>
              <a:t>)</a:t>
            </a:r>
          </a:p>
          <a:p>
            <a:pPr>
              <a:buFontTx/>
              <a:buChar char="-"/>
            </a:pPr>
            <a:endParaRPr lang="en-US" sz="1400" dirty="0">
              <a:solidFill>
                <a:srgbClr val="0000FF"/>
              </a:solidFill>
              <a:cs typeface="Arial" pitchFamily="34" charset="0"/>
            </a:endParaRPr>
          </a:p>
          <a:p>
            <a:pPr>
              <a:buFontTx/>
              <a:buChar char="-"/>
            </a:pPr>
            <a:endParaRPr lang="en-US" sz="800" dirty="0">
              <a:solidFill>
                <a:srgbClr val="0000FF"/>
              </a:solidFill>
              <a:cs typeface="Arial" pitchFamily="34" charset="0"/>
            </a:endParaRPr>
          </a:p>
          <a:p>
            <a:pPr>
              <a:buFontTx/>
              <a:buChar char="-"/>
            </a:pPr>
            <a:endParaRPr lang="en-US" sz="800" dirty="0">
              <a:solidFill>
                <a:srgbClr val="0000FF"/>
              </a:solidFill>
              <a:cs typeface="Arial" pitchFamily="34" charset="0"/>
            </a:endParaRPr>
          </a:p>
          <a:p>
            <a:pPr>
              <a:buFontTx/>
              <a:buChar char="-"/>
            </a:pPr>
            <a:endParaRPr lang="en-US" sz="1400" dirty="0">
              <a:solidFill>
                <a:srgbClr val="0000FF"/>
              </a:solidFill>
              <a:cs typeface="Arial" pitchFamily="34" charset="0"/>
            </a:endParaRPr>
          </a:p>
          <a:p>
            <a:pPr>
              <a:buFontTx/>
              <a:buChar char="-"/>
            </a:pPr>
            <a:endParaRPr lang="en-US" sz="1400" dirty="0">
              <a:solidFill>
                <a:srgbClr val="0000FF"/>
              </a:solidFill>
              <a:cs typeface="Arial" pitchFamily="34" charset="0"/>
            </a:endParaRPr>
          </a:p>
          <a:p>
            <a:pPr>
              <a:buFontTx/>
              <a:buChar char="-"/>
            </a:pPr>
            <a:endParaRPr lang="en-US" sz="1400" dirty="0">
              <a:solidFill>
                <a:srgbClr val="0000FF"/>
              </a:solidFill>
              <a:cs typeface="Arial" pitchFamily="34" charset="0"/>
            </a:endParaRPr>
          </a:p>
          <a:p>
            <a:pPr>
              <a:buFontTx/>
              <a:buChar char="-"/>
            </a:pPr>
            <a:endParaRPr lang="en-US" sz="1400" dirty="0">
              <a:solidFill>
                <a:srgbClr val="0000FF"/>
              </a:solidFill>
              <a:cs typeface="Arial" pitchFamily="34" charset="0"/>
            </a:endParaRPr>
          </a:p>
          <a:p>
            <a:pPr>
              <a:buFontTx/>
              <a:buChar char="-"/>
            </a:pPr>
            <a:endParaRPr lang="en-US" sz="1400" dirty="0">
              <a:solidFill>
                <a:srgbClr val="0000FF"/>
              </a:solidFill>
              <a:cs typeface="Arial" pitchFamily="34" charset="0"/>
            </a:endParaRPr>
          </a:p>
          <a:p>
            <a:pPr>
              <a:buFontTx/>
              <a:buChar char="-"/>
            </a:pPr>
            <a:endParaRPr lang="en-US" sz="1400" dirty="0">
              <a:solidFill>
                <a:srgbClr val="0000FF"/>
              </a:solidFill>
              <a:cs typeface="Arial" pitchFamily="34" charset="0"/>
            </a:endParaRPr>
          </a:p>
          <a:p>
            <a:pPr>
              <a:buFontTx/>
              <a:buChar char="-"/>
            </a:pPr>
            <a:endParaRPr lang="en-US" sz="1400" dirty="0">
              <a:solidFill>
                <a:srgbClr val="0000FF"/>
              </a:solidFill>
              <a:cs typeface="Arial" pitchFamily="34" charset="0"/>
            </a:endParaRPr>
          </a:p>
          <a:p>
            <a:pPr>
              <a:buFontTx/>
              <a:buChar char="-"/>
            </a:pPr>
            <a:endParaRPr lang="en-US" sz="1400" dirty="0">
              <a:solidFill>
                <a:srgbClr val="0000FF"/>
              </a:solidFill>
              <a:cs typeface="Arial" pitchFamily="34" charset="0"/>
            </a:endParaRPr>
          </a:p>
          <a:p>
            <a:pPr>
              <a:buFontTx/>
              <a:buChar char="-"/>
            </a:pPr>
            <a:endParaRPr lang="en-US" sz="1400" dirty="0">
              <a:solidFill>
                <a:srgbClr val="0000FF"/>
              </a:solidFill>
              <a:cs typeface="Arial" pitchFamily="34" charset="0"/>
            </a:endParaRPr>
          </a:p>
          <a:p>
            <a:pPr>
              <a:buFontTx/>
              <a:buChar char="-"/>
            </a:pPr>
            <a:endParaRPr lang="en-US" sz="1400" dirty="0">
              <a:solidFill>
                <a:srgbClr val="0000FF"/>
              </a:solidFill>
              <a:cs typeface="Arial" pitchFamily="34" charset="0"/>
            </a:endParaRPr>
          </a:p>
        </p:txBody>
      </p:sp>
      <p:sp>
        <p:nvSpPr>
          <p:cNvPr id="7" name="Rectangle 2"/>
          <p:cNvSpPr txBox="1">
            <a:spLocks noChangeArrowheads="1"/>
          </p:cNvSpPr>
          <p:nvPr/>
        </p:nvSpPr>
        <p:spPr>
          <a:xfrm>
            <a:off x="0" y="106363"/>
            <a:ext cx="9144000" cy="533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0000"/>
                </a:solidFill>
                <a:effectLst/>
                <a:uLnTx/>
                <a:uFillTx/>
                <a:ea typeface="+mj-ea"/>
                <a:cs typeface="Arial" pitchFamily="34" charset="0"/>
              </a:rPr>
              <a:t>Measuring Elastic</a:t>
            </a:r>
            <a:r>
              <a:rPr kumimoji="0" lang="en-US" sz="3200" b="1" i="0" u="none" strike="noStrike" kern="0" cap="none" spc="0" normalizeH="0" noProof="0" dirty="0">
                <a:ln>
                  <a:noFill/>
                </a:ln>
                <a:solidFill>
                  <a:srgbClr val="FF0000"/>
                </a:solidFill>
                <a:effectLst/>
                <a:uLnTx/>
                <a:uFillTx/>
                <a:ea typeface="+mj-ea"/>
                <a:cs typeface="Arial" pitchFamily="34" charset="0"/>
              </a:rPr>
              <a:t> </a:t>
            </a:r>
            <a:r>
              <a:rPr kumimoji="0" lang="en-US" sz="3200" b="1" i="0" u="none" strike="noStrike" kern="0" cap="none" spc="0" normalizeH="0" baseline="0" noProof="0" dirty="0">
                <a:ln>
                  <a:noFill/>
                </a:ln>
                <a:solidFill>
                  <a:srgbClr val="FF0000"/>
                </a:solidFill>
                <a:effectLst/>
                <a:uLnTx/>
                <a:uFillTx/>
                <a:ea typeface="+mj-ea"/>
                <a:cs typeface="Arial" pitchFamily="34" charset="0"/>
              </a:rPr>
              <a:t>Form</a:t>
            </a:r>
            <a:r>
              <a:rPr kumimoji="0" lang="en-US" sz="3200" b="1" i="0" u="none" strike="noStrike" kern="0" cap="none" spc="0" normalizeH="0" noProof="0" dirty="0">
                <a:ln>
                  <a:noFill/>
                </a:ln>
                <a:solidFill>
                  <a:srgbClr val="FF0000"/>
                </a:solidFill>
                <a:effectLst/>
                <a:uLnTx/>
                <a:uFillTx/>
                <a:ea typeface="+mj-ea"/>
                <a:cs typeface="Arial" pitchFamily="34" charset="0"/>
              </a:rPr>
              <a:t> Factors</a:t>
            </a:r>
            <a:endParaRPr kumimoji="0" lang="en-US" sz="3200" b="1" i="0" u="none" strike="noStrike" kern="0" cap="none" spc="0" normalizeH="0" baseline="0" noProof="0" dirty="0">
              <a:ln>
                <a:noFill/>
              </a:ln>
              <a:solidFill>
                <a:srgbClr val="FF0000"/>
              </a:solidFill>
              <a:effectLst/>
              <a:uLnTx/>
              <a:uFillTx/>
              <a:ea typeface="+mj-ea"/>
              <a:cs typeface="Arial" pitchFamily="34" charset="0"/>
            </a:endParaRPr>
          </a:p>
        </p:txBody>
      </p:sp>
      <p:sp>
        <p:nvSpPr>
          <p:cNvPr id="17" name="TextBox 16"/>
          <p:cNvSpPr txBox="1"/>
          <p:nvPr/>
        </p:nvSpPr>
        <p:spPr>
          <a:xfrm>
            <a:off x="4724400" y="4470750"/>
            <a:ext cx="4284132" cy="738664"/>
          </a:xfrm>
          <a:prstGeom prst="rect">
            <a:avLst/>
          </a:prstGeom>
          <a:noFill/>
          <a:ln>
            <a:solidFill>
              <a:schemeClr val="tx1"/>
            </a:solidFill>
          </a:ln>
        </p:spPr>
        <p:txBody>
          <a:bodyPr wrap="square" rtlCol="0">
            <a:spAutoFit/>
          </a:bodyPr>
          <a:lstStyle/>
          <a:p>
            <a:r>
              <a:rPr lang="en-US" sz="1400" dirty="0"/>
              <a:t>Where does the dynamics of the q-q interaction make a transition from the strong (confinement) to the perturbative (QED-like) QCD regime?</a:t>
            </a:r>
          </a:p>
        </p:txBody>
      </p:sp>
      <p:sp>
        <p:nvSpPr>
          <p:cNvPr id="14" name="TextBox 13"/>
          <p:cNvSpPr txBox="1"/>
          <p:nvPr/>
        </p:nvSpPr>
        <p:spPr>
          <a:xfrm>
            <a:off x="79541" y="805581"/>
            <a:ext cx="4716473" cy="1231106"/>
          </a:xfrm>
          <a:prstGeom prst="rect">
            <a:avLst/>
          </a:prstGeom>
          <a:noFill/>
        </p:spPr>
        <p:txBody>
          <a:bodyPr wrap="square" rtlCol="0">
            <a:spAutoFit/>
          </a:bodyPr>
          <a:lstStyle/>
          <a:p>
            <a:r>
              <a:rPr lang="en-US" sz="1800" b="1" dirty="0" err="1">
                <a:cs typeface="Arial" pitchFamily="34" charset="0"/>
              </a:rPr>
              <a:t>PRad</a:t>
            </a:r>
            <a:r>
              <a:rPr lang="en-US" sz="1800" dirty="0">
                <a:cs typeface="Arial" pitchFamily="34" charset="0"/>
              </a:rPr>
              <a:t>: Proton Radius Puzzle</a:t>
            </a:r>
          </a:p>
          <a:p>
            <a:pPr>
              <a:buFontTx/>
              <a:buChar char="-"/>
            </a:pPr>
            <a:r>
              <a:rPr lang="en-US" sz="1400" dirty="0">
                <a:solidFill>
                  <a:srgbClr val="0000FF"/>
                </a:solidFill>
                <a:cs typeface="Arial" pitchFamily="34" charset="0"/>
              </a:rPr>
              <a:t>  Elastic e-p scattering</a:t>
            </a:r>
          </a:p>
          <a:p>
            <a:pPr>
              <a:buFontTx/>
              <a:buChar char="-"/>
            </a:pPr>
            <a:r>
              <a:rPr lang="en-US" sz="1400" dirty="0">
                <a:solidFill>
                  <a:srgbClr val="0000FF"/>
                </a:solidFill>
                <a:cs typeface="Arial" pitchFamily="34" charset="0"/>
              </a:rPr>
              <a:t>  Use H gas target &amp;</a:t>
            </a:r>
          </a:p>
          <a:p>
            <a:r>
              <a:rPr lang="en-US" sz="1400" dirty="0">
                <a:solidFill>
                  <a:srgbClr val="0000FF"/>
                </a:solidFill>
                <a:cs typeface="Arial" pitchFamily="34" charset="0"/>
              </a:rPr>
              <a:t>   an electromagnetic</a:t>
            </a:r>
          </a:p>
          <a:p>
            <a:r>
              <a:rPr lang="en-US" sz="1400" dirty="0">
                <a:solidFill>
                  <a:srgbClr val="0000FF"/>
                </a:solidFill>
                <a:cs typeface="Arial" pitchFamily="34" charset="0"/>
              </a:rPr>
              <a:t>   calorimeter</a:t>
            </a: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6386" y="1393031"/>
            <a:ext cx="2509838" cy="1654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86810" y="2032398"/>
            <a:ext cx="1665815" cy="738664"/>
          </a:xfrm>
          <a:prstGeom prst="rect">
            <a:avLst/>
          </a:prstGeom>
          <a:noFill/>
          <a:ln>
            <a:solidFill>
              <a:schemeClr val="tx1"/>
            </a:solidFill>
          </a:ln>
        </p:spPr>
        <p:txBody>
          <a:bodyPr wrap="square" rtlCol="0">
            <a:spAutoFit/>
          </a:bodyPr>
          <a:lstStyle/>
          <a:p>
            <a:r>
              <a:rPr lang="en-US" sz="1400" dirty="0">
                <a:cs typeface="Arial" pitchFamily="34" charset="0"/>
              </a:rPr>
              <a:t>Pushes to low Q</a:t>
            </a:r>
            <a:r>
              <a:rPr lang="en-US" sz="1400" baseline="30000" dirty="0">
                <a:cs typeface="Arial" pitchFamily="34" charset="0"/>
              </a:rPr>
              <a:t>2</a:t>
            </a:r>
            <a:endParaRPr lang="en-US" sz="1400" dirty="0">
              <a:cs typeface="Arial" pitchFamily="34" charset="0"/>
            </a:endParaRPr>
          </a:p>
          <a:p>
            <a:r>
              <a:rPr lang="en-US" sz="1400" dirty="0">
                <a:cs typeface="Arial" pitchFamily="34" charset="0"/>
              </a:rPr>
              <a:t>(~0) to constrain</a:t>
            </a:r>
          </a:p>
          <a:p>
            <a:r>
              <a:rPr lang="en-US" sz="1400" dirty="0">
                <a:cs typeface="Arial" pitchFamily="34" charset="0"/>
              </a:rPr>
              <a:t>the proton radius</a:t>
            </a:r>
          </a:p>
        </p:txBody>
      </p:sp>
      <p:grpSp>
        <p:nvGrpSpPr>
          <p:cNvPr id="3" name="Group 2"/>
          <p:cNvGrpSpPr/>
          <p:nvPr/>
        </p:nvGrpSpPr>
        <p:grpSpPr>
          <a:xfrm>
            <a:off x="4854442" y="1837263"/>
            <a:ext cx="3986032" cy="2591931"/>
            <a:chOff x="4918429" y="1885247"/>
            <a:chExt cx="3986032" cy="2591931"/>
          </a:xfrm>
        </p:grpSpPr>
        <p:pic>
          <p:nvPicPr>
            <p:cNvPr id="19" name="Picture 18" descr="pionFF_fig.png"/>
            <p:cNvPicPr>
              <a:picLocks noChangeAspect="1"/>
            </p:cNvPicPr>
            <p:nvPr/>
          </p:nvPicPr>
          <p:blipFill>
            <a:blip r:embed="rId3"/>
            <a:srcRect l="3153" t="6886" r="671" b="4844"/>
            <a:stretch>
              <a:fillRect/>
            </a:stretch>
          </p:blipFill>
          <p:spPr>
            <a:xfrm>
              <a:off x="4918429" y="1885247"/>
              <a:ext cx="3986032" cy="2591931"/>
            </a:xfrm>
            <a:prstGeom prst="rect">
              <a:avLst/>
            </a:prstGeom>
          </p:spPr>
        </p:pic>
        <p:sp>
          <p:nvSpPr>
            <p:cNvPr id="2" name="Rectangle 1"/>
            <p:cNvSpPr/>
            <p:nvPr/>
          </p:nvSpPr>
          <p:spPr>
            <a:xfrm>
              <a:off x="6483927" y="3194728"/>
              <a:ext cx="2216728" cy="523262"/>
            </a:xfrm>
            <a:prstGeom prst="rect">
              <a:avLst/>
            </a:prstGeom>
            <a:solidFill>
              <a:schemeClr val="bg1"/>
            </a:solidFill>
            <a:ln>
              <a:no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extBox 23"/>
          <p:cNvSpPr txBox="1"/>
          <p:nvPr/>
        </p:nvSpPr>
        <p:spPr>
          <a:xfrm>
            <a:off x="83871" y="3049156"/>
            <a:ext cx="4716473" cy="1015663"/>
          </a:xfrm>
          <a:prstGeom prst="rect">
            <a:avLst/>
          </a:prstGeom>
          <a:noFill/>
        </p:spPr>
        <p:txBody>
          <a:bodyPr wrap="square" rtlCol="0">
            <a:spAutoFit/>
          </a:bodyPr>
          <a:lstStyle/>
          <a:p>
            <a:r>
              <a:rPr lang="en-US" sz="1800" b="1" dirty="0">
                <a:cs typeface="Arial" pitchFamily="34" charset="0"/>
              </a:rPr>
              <a:t>SBS</a:t>
            </a:r>
            <a:r>
              <a:rPr lang="en-US" sz="1800" dirty="0">
                <a:cs typeface="Arial" pitchFamily="34" charset="0"/>
              </a:rPr>
              <a:t>: Nucleon Form Factors</a:t>
            </a:r>
          </a:p>
          <a:p>
            <a:pPr>
              <a:buFontTx/>
              <a:buChar char="-"/>
            </a:pPr>
            <a:r>
              <a:rPr lang="en-US" sz="1400" dirty="0">
                <a:solidFill>
                  <a:srgbClr val="0000FF"/>
                </a:solidFill>
                <a:cs typeface="Arial" pitchFamily="34" charset="0"/>
              </a:rPr>
              <a:t>  Use high luminosity + open geometry + GEM detector</a:t>
            </a:r>
          </a:p>
          <a:p>
            <a:pPr>
              <a:buFontTx/>
              <a:buChar char="-"/>
            </a:pPr>
            <a:r>
              <a:rPr lang="en-US" sz="1400" dirty="0">
                <a:solidFill>
                  <a:srgbClr val="0000FF"/>
                </a:solidFill>
                <a:cs typeface="Arial" pitchFamily="34" charset="0"/>
              </a:rPr>
              <a:t>  Pushes </a:t>
            </a:r>
            <a:r>
              <a:rPr lang="en-US" sz="1400" dirty="0" err="1">
                <a:solidFill>
                  <a:srgbClr val="0000FF"/>
                </a:solidFill>
                <a:cs typeface="Arial" pitchFamily="34" charset="0"/>
              </a:rPr>
              <a:t>G</a:t>
            </a:r>
            <a:r>
              <a:rPr lang="en-US" sz="1400" baseline="-25000" dirty="0" err="1">
                <a:solidFill>
                  <a:srgbClr val="0000FF"/>
                </a:solidFill>
                <a:cs typeface="Arial" pitchFamily="34" charset="0"/>
              </a:rPr>
              <a:t>E</a:t>
            </a:r>
            <a:r>
              <a:rPr lang="en-US" sz="1400" baseline="30000" dirty="0" err="1">
                <a:solidFill>
                  <a:srgbClr val="0000FF"/>
                </a:solidFill>
                <a:cs typeface="Arial" pitchFamily="34" charset="0"/>
              </a:rPr>
              <a:t>p</a:t>
            </a:r>
            <a:r>
              <a:rPr lang="en-US" sz="1400" dirty="0">
                <a:solidFill>
                  <a:srgbClr val="0000FF"/>
                </a:solidFill>
                <a:cs typeface="Arial" pitchFamily="34" charset="0"/>
              </a:rPr>
              <a:t>/</a:t>
            </a:r>
            <a:r>
              <a:rPr lang="en-US" sz="1400" dirty="0" err="1">
                <a:solidFill>
                  <a:srgbClr val="0000FF"/>
                </a:solidFill>
                <a:cs typeface="Arial" pitchFamily="34" charset="0"/>
              </a:rPr>
              <a:t>G</a:t>
            </a:r>
            <a:r>
              <a:rPr lang="en-US" sz="1400" baseline="-25000" dirty="0" err="1">
                <a:solidFill>
                  <a:srgbClr val="0000FF"/>
                </a:solidFill>
                <a:cs typeface="Arial" pitchFamily="34" charset="0"/>
              </a:rPr>
              <a:t>M</a:t>
            </a:r>
            <a:r>
              <a:rPr lang="en-US" sz="1400" baseline="30000" dirty="0" err="1">
                <a:solidFill>
                  <a:srgbClr val="0000FF"/>
                </a:solidFill>
                <a:cs typeface="Arial" pitchFamily="34" charset="0"/>
              </a:rPr>
              <a:t>p</a:t>
            </a:r>
            <a:r>
              <a:rPr lang="en-US" sz="1400" dirty="0">
                <a:solidFill>
                  <a:srgbClr val="0000FF"/>
                </a:solidFill>
                <a:cs typeface="Arial" pitchFamily="34" charset="0"/>
              </a:rPr>
              <a:t>, </a:t>
            </a:r>
            <a:r>
              <a:rPr lang="en-US" sz="1400" dirty="0" err="1">
                <a:solidFill>
                  <a:srgbClr val="0000FF"/>
                </a:solidFill>
                <a:cs typeface="Arial" pitchFamily="34" charset="0"/>
              </a:rPr>
              <a:t>G</a:t>
            </a:r>
            <a:r>
              <a:rPr lang="en-US" sz="1400" baseline="-25000" dirty="0" err="1">
                <a:solidFill>
                  <a:srgbClr val="0000FF"/>
                </a:solidFill>
                <a:cs typeface="Arial" pitchFamily="34" charset="0"/>
              </a:rPr>
              <a:t>E</a:t>
            </a:r>
            <a:r>
              <a:rPr lang="en-US" sz="1400" baseline="30000" dirty="0" err="1">
                <a:solidFill>
                  <a:srgbClr val="0000FF"/>
                </a:solidFill>
                <a:cs typeface="Arial" pitchFamily="34" charset="0"/>
              </a:rPr>
              <a:t>n</a:t>
            </a:r>
            <a:r>
              <a:rPr lang="en-US" sz="1400" dirty="0">
                <a:solidFill>
                  <a:srgbClr val="0000FF"/>
                </a:solidFill>
                <a:cs typeface="Arial" pitchFamily="34" charset="0"/>
              </a:rPr>
              <a:t>, </a:t>
            </a:r>
            <a:r>
              <a:rPr lang="en-US" sz="1400" dirty="0" err="1">
                <a:solidFill>
                  <a:srgbClr val="0000FF"/>
                </a:solidFill>
                <a:cs typeface="Arial" pitchFamily="34" charset="0"/>
              </a:rPr>
              <a:t>G</a:t>
            </a:r>
            <a:r>
              <a:rPr lang="en-US" sz="1400" baseline="-25000" dirty="0" err="1">
                <a:solidFill>
                  <a:srgbClr val="0000FF"/>
                </a:solidFill>
                <a:cs typeface="Arial" pitchFamily="34" charset="0"/>
              </a:rPr>
              <a:t>M</a:t>
            </a:r>
            <a:r>
              <a:rPr lang="en-US" sz="1400" baseline="30000" dirty="0" err="1">
                <a:solidFill>
                  <a:srgbClr val="0000FF"/>
                </a:solidFill>
                <a:cs typeface="Arial" pitchFamily="34" charset="0"/>
              </a:rPr>
              <a:t>n</a:t>
            </a:r>
            <a:r>
              <a:rPr lang="en-US" sz="1400" dirty="0">
                <a:solidFill>
                  <a:srgbClr val="0000FF"/>
                </a:solidFill>
                <a:cs typeface="Arial" pitchFamily="34" charset="0"/>
              </a:rPr>
              <a:t> to high Q</a:t>
            </a:r>
            <a:r>
              <a:rPr lang="en-US" sz="1400" baseline="30000" dirty="0">
                <a:solidFill>
                  <a:srgbClr val="0000FF"/>
                </a:solidFill>
                <a:cs typeface="Arial" pitchFamily="34" charset="0"/>
              </a:rPr>
              <a:t>2</a:t>
            </a:r>
            <a:r>
              <a:rPr lang="en-US" sz="1400" dirty="0">
                <a:solidFill>
                  <a:srgbClr val="0000FF"/>
                </a:solidFill>
                <a:cs typeface="Arial" pitchFamily="34" charset="0"/>
              </a:rPr>
              <a:t> (&gt;10 GeV</a:t>
            </a:r>
            <a:r>
              <a:rPr lang="en-US" sz="1400" baseline="30000" dirty="0">
                <a:solidFill>
                  <a:srgbClr val="0000FF"/>
                </a:solidFill>
                <a:cs typeface="Arial" pitchFamily="34" charset="0"/>
              </a:rPr>
              <a:t>2</a:t>
            </a:r>
            <a:r>
              <a:rPr lang="en-US" sz="1400" dirty="0">
                <a:solidFill>
                  <a:srgbClr val="0000FF"/>
                </a:solidFill>
                <a:cs typeface="Arial" pitchFamily="34" charset="0"/>
              </a:rPr>
              <a:t>)</a:t>
            </a:r>
          </a:p>
        </p:txBody>
      </p:sp>
      <p:sp>
        <p:nvSpPr>
          <p:cNvPr id="25" name="TextBox 24"/>
          <p:cNvSpPr txBox="1"/>
          <p:nvPr/>
        </p:nvSpPr>
        <p:spPr>
          <a:xfrm>
            <a:off x="4114800" y="5597096"/>
            <a:ext cx="3352800" cy="738664"/>
          </a:xfrm>
          <a:prstGeom prst="rect">
            <a:avLst/>
          </a:prstGeom>
          <a:noFill/>
          <a:ln>
            <a:solidFill>
              <a:schemeClr val="tx1"/>
            </a:solidFill>
          </a:ln>
        </p:spPr>
        <p:txBody>
          <a:bodyPr wrap="square" rtlCol="0">
            <a:spAutoFit/>
          </a:bodyPr>
          <a:lstStyle/>
          <a:p>
            <a:pPr defTabSz="914400" fontAlgn="base">
              <a:spcBef>
                <a:spcPct val="0"/>
              </a:spcBef>
              <a:spcAft>
                <a:spcPct val="0"/>
              </a:spcAft>
            </a:pPr>
            <a:r>
              <a:rPr lang="en-US" sz="1400" dirty="0">
                <a:cs typeface="Arial" pitchFamily="34" charset="0"/>
              </a:rPr>
              <a:t>Allows for flavor separation of charge and magnetization to distance scales deep inside the nucleon</a:t>
            </a:r>
            <a:endParaRPr lang="en-US" sz="1400" b="1" dirty="0"/>
          </a:p>
        </p:txBody>
      </p:sp>
      <p:pic>
        <p:nvPicPr>
          <p:cNvPr id="26" name="Picture 2"/>
          <p:cNvPicPr>
            <a:picLocks noChangeAspect="1" noChangeArrowheads="1"/>
          </p:cNvPicPr>
          <p:nvPr/>
        </p:nvPicPr>
        <p:blipFill>
          <a:blip r:embed="rId4"/>
          <a:srcRect r="51297" b="50668"/>
          <a:stretch>
            <a:fillRect/>
          </a:stretch>
        </p:blipFill>
        <p:spPr bwMode="auto">
          <a:xfrm>
            <a:off x="155996" y="4114800"/>
            <a:ext cx="3954621" cy="2485516"/>
          </a:xfrm>
          <a:prstGeom prst="rect">
            <a:avLst/>
          </a:prstGeom>
          <a:noFill/>
          <a:ln w="9525">
            <a:noFill/>
            <a:miter lim="800000"/>
            <a:headEnd/>
            <a:tailEnd/>
          </a:ln>
          <a:effectLst/>
        </p:spPr>
      </p:pic>
      <p:sp>
        <p:nvSpPr>
          <p:cNvPr id="20" name="TextBox 19"/>
          <p:cNvSpPr txBox="1"/>
          <p:nvPr/>
        </p:nvSpPr>
        <p:spPr>
          <a:xfrm>
            <a:off x="7551525" y="5627335"/>
            <a:ext cx="1440075" cy="646331"/>
          </a:xfrm>
          <a:prstGeom prst="rect">
            <a:avLst/>
          </a:prstGeom>
          <a:solidFill>
            <a:srgbClr val="FFFF00"/>
          </a:solidFill>
        </p:spPr>
        <p:txBody>
          <a:bodyPr wrap="square" rtlCol="0">
            <a:spAutoFit/>
          </a:bodyPr>
          <a:lstStyle/>
          <a:p>
            <a:r>
              <a:rPr lang="en-US" sz="1800" dirty="0">
                <a:cs typeface="Arial" panose="020B0604020202020204" pitchFamily="34" charset="0"/>
              </a:rPr>
              <a:t>Luminosity, polarization</a:t>
            </a:r>
          </a:p>
        </p:txBody>
      </p:sp>
      <p:sp>
        <p:nvSpPr>
          <p:cNvPr id="21" name="TextBox 20"/>
          <p:cNvSpPr txBox="1"/>
          <p:nvPr/>
        </p:nvSpPr>
        <p:spPr>
          <a:xfrm>
            <a:off x="7095599" y="3361541"/>
            <a:ext cx="1440075" cy="369332"/>
          </a:xfrm>
          <a:prstGeom prst="rect">
            <a:avLst/>
          </a:prstGeom>
          <a:solidFill>
            <a:srgbClr val="FFFF00"/>
          </a:solidFill>
        </p:spPr>
        <p:txBody>
          <a:bodyPr wrap="square" rtlCol="0">
            <a:spAutoFit/>
          </a:bodyPr>
          <a:lstStyle/>
          <a:p>
            <a:r>
              <a:rPr lang="en-US" sz="1800" dirty="0">
                <a:cs typeface="Arial" panose="020B0604020202020204" pitchFamily="34" charset="0"/>
              </a:rPr>
              <a:t>Luminosity</a:t>
            </a:r>
          </a:p>
        </p:txBody>
      </p:sp>
    </p:spTree>
    <p:extLst>
      <p:ext uri="{BB962C8B-B14F-4D97-AF65-F5344CB8AC3E}">
        <p14:creationId xmlns:p14="http://schemas.microsoft.com/office/powerpoint/2010/main" val="15839500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0" y="3505200"/>
            <a:ext cx="3810000" cy="878708"/>
          </a:xfrm>
          <a:prstGeom prst="rect">
            <a:avLst/>
          </a:prstGeom>
          <a:solidFill>
            <a:srgbClr val="FFFF00"/>
          </a:solidFill>
          <a:ln>
            <a:solidFill>
              <a:schemeClr val="bg1"/>
            </a:solid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panose="030F0702030302020204" pitchFamily="66" charset="0"/>
            </a:endParaRPr>
          </a:p>
        </p:txBody>
      </p:sp>
      <p:sp>
        <p:nvSpPr>
          <p:cNvPr id="13" name="Rectangle 12"/>
          <p:cNvSpPr/>
          <p:nvPr/>
        </p:nvSpPr>
        <p:spPr>
          <a:xfrm>
            <a:off x="5334000" y="1018129"/>
            <a:ext cx="3810000" cy="953289"/>
          </a:xfrm>
          <a:prstGeom prst="rect">
            <a:avLst/>
          </a:prstGeom>
          <a:solidFill>
            <a:srgbClr val="FFFF00"/>
          </a:solidFill>
          <a:ln>
            <a:solidFill>
              <a:schemeClr val="bg1"/>
            </a:solid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panose="030F0702030302020204" pitchFamily="66" charset="0"/>
            </a:endParaRPr>
          </a:p>
        </p:txBody>
      </p:sp>
      <p:sp>
        <p:nvSpPr>
          <p:cNvPr id="2" name="Title 1"/>
          <p:cNvSpPr>
            <a:spLocks noGrp="1"/>
          </p:cNvSpPr>
          <p:nvPr>
            <p:ph type="title"/>
          </p:nvPr>
        </p:nvSpPr>
        <p:spPr>
          <a:xfrm>
            <a:off x="304800" y="0"/>
            <a:ext cx="8759476" cy="688622"/>
          </a:xfrm>
        </p:spPr>
        <p:txBody>
          <a:bodyPr/>
          <a:lstStyle/>
          <a:p>
            <a:r>
              <a:rPr lang="en-US" sz="3600" b="1" dirty="0">
                <a:solidFill>
                  <a:srgbClr val="FF0000"/>
                </a:solidFill>
                <a:latin typeface="Comic Sans MS" panose="030F0702030302020204" pitchFamily="66" charset="0"/>
              </a:rPr>
              <a:t>New Paradigm for Nucleon Structure</a:t>
            </a:r>
          </a:p>
        </p:txBody>
      </p:sp>
      <p:sp>
        <p:nvSpPr>
          <p:cNvPr id="4" name="TextBox 3"/>
          <p:cNvSpPr txBox="1"/>
          <p:nvPr/>
        </p:nvSpPr>
        <p:spPr>
          <a:xfrm>
            <a:off x="5580364" y="4711005"/>
            <a:ext cx="3563636"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tab pos="568325" algn="l"/>
              </a:tabLst>
              <a:defRPr/>
            </a:pPr>
            <a:r>
              <a:rPr kumimoji="0" lang="en-US" sz="2800" b="1" i="0" u="none" strike="noStrike" kern="1200" cap="none" spc="0" normalizeH="0" baseline="0" noProof="0" dirty="0">
                <a:ln>
                  <a:noFill/>
                </a:ln>
                <a:solidFill>
                  <a:srgbClr val="7030A0"/>
                </a:solidFill>
                <a:effectLst/>
                <a:uLnTx/>
                <a:uFillTx/>
                <a:cs typeface="Arial" pitchFamily="34" charset="0"/>
                <a:sym typeface="Wingdings 3"/>
              </a:rPr>
              <a:t>	Major new 	capability 	with JLab12</a:t>
            </a:r>
            <a:endParaRPr kumimoji="0" lang="en-US" sz="2800" b="1" i="0" u="none" strike="noStrike" kern="1200" cap="none" spc="0" normalizeH="0" baseline="0" noProof="0" dirty="0">
              <a:ln>
                <a:noFill/>
              </a:ln>
              <a:solidFill>
                <a:srgbClr val="7030A0"/>
              </a:solidFill>
              <a:effectLst/>
              <a:uLnTx/>
              <a:uFillTx/>
              <a:cs typeface="Arial" pitchFamily="34" charset="0"/>
            </a:endParaRPr>
          </a:p>
        </p:txBody>
      </p:sp>
      <p:sp>
        <p:nvSpPr>
          <p:cNvPr id="8" name="Right Arrow 7"/>
          <p:cNvSpPr/>
          <p:nvPr/>
        </p:nvSpPr>
        <p:spPr bwMode="auto">
          <a:xfrm>
            <a:off x="5454538" y="4800600"/>
            <a:ext cx="565262" cy="332680"/>
          </a:xfrm>
          <a:prstGeom prst="rightArrow">
            <a:avLst/>
          </a:prstGeom>
          <a:solidFill>
            <a:srgbClr val="7030A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endParaRPr>
          </a:p>
        </p:txBody>
      </p:sp>
      <p:sp>
        <p:nvSpPr>
          <p:cNvPr id="14" name="Rectangle 13"/>
          <p:cNvSpPr/>
          <p:nvPr/>
        </p:nvSpPr>
        <p:spPr>
          <a:xfrm>
            <a:off x="5334000" y="2146995"/>
            <a:ext cx="3809999" cy="824805"/>
          </a:xfrm>
          <a:prstGeom prst="rect">
            <a:avLst/>
          </a:prstGeom>
          <a:solidFill>
            <a:srgbClr val="FFFF00"/>
          </a:solidFill>
          <a:ln>
            <a:solidFill>
              <a:schemeClr val="bg1"/>
            </a:solid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panose="030F0702030302020204" pitchFamily="66" charset="0"/>
            </a:endParaRPr>
          </a:p>
        </p:txBody>
      </p:sp>
      <p:sp>
        <p:nvSpPr>
          <p:cNvPr id="6" name="TextBox 5"/>
          <p:cNvSpPr txBox="1"/>
          <p:nvPr/>
        </p:nvSpPr>
        <p:spPr>
          <a:xfrm>
            <a:off x="4962316" y="1018129"/>
            <a:ext cx="4243469" cy="3970318"/>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
                <a:srgbClr val="7030A0"/>
              </a:buClr>
              <a:buSzTx/>
              <a:buFont typeface="Wingdings" charset="2"/>
              <a:buChar char="u"/>
              <a:tabLst/>
              <a:defRPr/>
            </a:pP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TMDs </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 Confined motion in a nucleon </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	(semi-inclusive DIS)</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endParaRPr kumimoji="0" lang="en-US" sz="1800" b="0" i="0" u="none" strike="noStrike" kern="1200" cap="none" spc="0" normalizeH="0" baseline="0" noProof="0" dirty="0">
              <a:ln>
                <a:noFill/>
              </a:ln>
              <a:solidFill>
                <a:prstClr val="black"/>
              </a:solidFill>
              <a:effectLst/>
              <a:uLnTx/>
              <a:uFillTx/>
              <a:cs typeface="Arial" panose="020B0604020202020204" pitchFamily="34" charset="0"/>
            </a:endParaRPr>
          </a:p>
          <a:p>
            <a:pPr marL="307718" marR="0" lvl="0" indent="-307718" algn="l" defTabSz="457200" rtl="0" eaLnBrk="1" fontAlgn="auto" latinLnBrk="0" hangingPunct="1">
              <a:lnSpc>
                <a:spcPct val="100000"/>
              </a:lnSpc>
              <a:spcBef>
                <a:spcPts val="0"/>
              </a:spcBef>
              <a:spcAft>
                <a:spcPts val="0"/>
              </a:spcAft>
              <a:buClr>
                <a:srgbClr val="7030A0"/>
              </a:buClr>
              <a:buSzTx/>
              <a:buFont typeface="Wingdings" charset="2"/>
              <a:buChar char="u"/>
              <a:tabLst/>
              <a:defRPr/>
            </a:pP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GPDs </a:t>
            </a:r>
          </a:p>
          <a:p>
            <a:pPr marL="571500" marR="0" lvl="0" indent="-22860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 Spatial imaging </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   (exclusive DIS)</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endParaRPr kumimoji="0" lang="en-US" sz="1800" b="0" i="0" u="none" strike="noStrike" kern="1200" cap="none" spc="0" normalizeH="0" baseline="0" noProof="0" dirty="0">
              <a:ln>
                <a:noFill/>
              </a:ln>
              <a:solidFill>
                <a:prstClr val="black"/>
              </a:solidFill>
              <a:effectLst/>
              <a:uLnTx/>
              <a:uFillTx/>
              <a:cs typeface="Arial" panose="020B0604020202020204" pitchFamily="34" charset="0"/>
            </a:endParaRPr>
          </a:p>
          <a:p>
            <a:pPr marL="307718" marR="0" lvl="0" indent="-307718" algn="l" defTabSz="457200" rtl="0" eaLnBrk="1" fontAlgn="auto" latinLnBrk="0" hangingPunct="1">
              <a:lnSpc>
                <a:spcPct val="100000"/>
              </a:lnSpc>
              <a:spcBef>
                <a:spcPts val="0"/>
              </a:spcBef>
              <a:spcAft>
                <a:spcPts val="0"/>
              </a:spcAft>
              <a:buClr>
                <a:srgbClr val="7030A0"/>
              </a:buClr>
              <a:buSzTx/>
              <a:buFont typeface="Wingdings" charset="2"/>
              <a:buChar char="u"/>
              <a:tabLst/>
              <a:defRPr/>
            </a:pP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Requires </a:t>
            </a:r>
          </a:p>
          <a:p>
            <a:pPr marL="0" marR="0" lvl="0" indent="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      − High luminosity</a:t>
            </a:r>
          </a:p>
          <a:p>
            <a:pPr marL="0" marR="0" lvl="0" indent="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      − Polarized beams and targets</a:t>
            </a:r>
          </a:p>
          <a:p>
            <a:pPr lvl="0" defTabSz="457200" fontAlgn="auto">
              <a:spcBef>
                <a:spcPts val="0"/>
              </a:spcBef>
              <a:spcAft>
                <a:spcPts val="0"/>
              </a:spcAft>
              <a:buClr>
                <a:srgbClr val="7030A0"/>
              </a:buClr>
              <a:defRPr/>
            </a:pPr>
            <a:r>
              <a:rPr lang="en-US" sz="1800" dirty="0">
                <a:solidFill>
                  <a:prstClr val="black"/>
                </a:solidFill>
                <a:cs typeface="Arial" panose="020B0604020202020204" pitchFamily="34" charset="0"/>
              </a:rPr>
              <a:t>      − Sophisticated detector systems</a:t>
            </a:r>
          </a:p>
          <a:p>
            <a:pPr marL="571500" marR="0" lvl="0" indent="-228600" algn="l" defTabSz="457200" rtl="0" eaLnBrk="1" fontAlgn="auto" latinLnBrk="0" hangingPunct="1">
              <a:lnSpc>
                <a:spcPct val="100000"/>
              </a:lnSpc>
              <a:spcBef>
                <a:spcPts val="0"/>
              </a:spcBef>
              <a:spcAft>
                <a:spcPts val="0"/>
              </a:spcAft>
              <a:buClr>
                <a:srgbClr val="7030A0"/>
              </a:buClr>
              <a:buSzTx/>
              <a:buFontTx/>
              <a:buNone/>
              <a:tabLst/>
              <a:defRPr/>
            </a:pPr>
            <a:endParaRPr kumimoji="0" lang="en-US" sz="1800" b="1" i="0" u="none" strike="noStrike" kern="1200" cap="none" spc="0" normalizeH="0" baseline="0" noProof="0" dirty="0">
              <a:ln>
                <a:noFill/>
              </a:ln>
              <a:solidFill>
                <a:srgbClr val="C00000"/>
              </a:solidFill>
              <a:effectLst/>
              <a:uLnTx/>
              <a:uFillTx/>
              <a:cs typeface="Arial" panose="020B0604020202020204" pitchFamily="34" charset="0"/>
            </a:endParaRPr>
          </a:p>
          <a:p>
            <a:pPr marL="571500" marR="0" lvl="0" indent="-22860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1" i="0" u="none" strike="noStrike" kern="1200" cap="none" spc="0" normalizeH="0" baseline="0" noProof="0" dirty="0">
                <a:ln>
                  <a:noFill/>
                </a:ln>
                <a:solidFill>
                  <a:srgbClr val="C00000"/>
                </a:solidFill>
                <a:effectLst/>
                <a:uLnTx/>
                <a:uFillTx/>
                <a:cs typeface="Arial" panose="020B0604020202020204" pitchFamily="34" charset="0"/>
              </a:rPr>
              <a:t>  </a:t>
            </a:r>
          </a:p>
        </p:txBody>
      </p:sp>
      <p:pic>
        <p:nvPicPr>
          <p:cNvPr id="15" name="Picture 2">
            <a:extLst>
              <a:ext uri="{FF2B5EF4-FFF2-40B4-BE49-F238E27FC236}">
                <a16:creationId xmlns:a16="http://schemas.microsoft.com/office/drawing/2014/main" xmlns="" id="{C9044678-0B2F-4287-A6D6-869C8460AD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59" r="2873" b="39727"/>
          <a:stretch/>
        </p:blipFill>
        <p:spPr bwMode="auto">
          <a:xfrm>
            <a:off x="228600" y="1018129"/>
            <a:ext cx="4697506" cy="3152775"/>
          </a:xfrm>
          <a:prstGeom prst="rect">
            <a:avLst/>
          </a:prstGeom>
          <a:ln w="63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6" name="TextBox 15">
            <a:extLst>
              <a:ext uri="{FF2B5EF4-FFF2-40B4-BE49-F238E27FC236}">
                <a16:creationId xmlns:a16="http://schemas.microsoft.com/office/drawing/2014/main" xmlns="" id="{1E0170DD-E5FC-4641-BAB6-FFE19EEABD12}"/>
              </a:ext>
            </a:extLst>
          </p:cNvPr>
          <p:cNvSpPr txBox="1"/>
          <p:nvPr/>
        </p:nvSpPr>
        <p:spPr>
          <a:xfrm>
            <a:off x="3429000" y="1149937"/>
            <a:ext cx="526106" cy="400110"/>
          </a:xfrm>
          <a:prstGeom prst="rect">
            <a:avLst/>
          </a:prstGeom>
          <a:noFill/>
        </p:spPr>
        <p:txBody>
          <a:bodyPr wrap="none" rtlCol="0">
            <a:spAutoFit/>
          </a:bodyPr>
          <a:lstStyle/>
          <a:p>
            <a:r>
              <a:rPr lang="en-US" sz="2000" b="1" dirty="0">
                <a:solidFill>
                  <a:srgbClr val="0070C0"/>
                </a:solidFill>
                <a:cs typeface="Arial" pitchFamily="34" charset="0"/>
              </a:rPr>
              <a:t>5D</a:t>
            </a:r>
          </a:p>
        </p:txBody>
      </p:sp>
      <p:sp>
        <p:nvSpPr>
          <p:cNvPr id="17" name="TextBox 16">
            <a:extLst>
              <a:ext uri="{FF2B5EF4-FFF2-40B4-BE49-F238E27FC236}">
                <a16:creationId xmlns:a16="http://schemas.microsoft.com/office/drawing/2014/main" xmlns="" id="{77AEC432-EAAE-4D61-9017-E28247613C64}"/>
              </a:ext>
            </a:extLst>
          </p:cNvPr>
          <p:cNvSpPr txBox="1"/>
          <p:nvPr/>
        </p:nvSpPr>
        <p:spPr>
          <a:xfrm>
            <a:off x="2350827" y="2337853"/>
            <a:ext cx="526106" cy="400110"/>
          </a:xfrm>
          <a:prstGeom prst="rect">
            <a:avLst/>
          </a:prstGeom>
          <a:noFill/>
        </p:spPr>
        <p:txBody>
          <a:bodyPr wrap="none" rtlCol="0">
            <a:spAutoFit/>
          </a:bodyPr>
          <a:lstStyle/>
          <a:p>
            <a:r>
              <a:rPr lang="en-US" sz="2000" b="1" dirty="0">
                <a:solidFill>
                  <a:srgbClr val="0070C0"/>
                </a:solidFill>
                <a:cs typeface="Arial" pitchFamily="34" charset="0"/>
              </a:rPr>
              <a:t>3D</a:t>
            </a:r>
          </a:p>
        </p:txBody>
      </p:sp>
      <p:pic>
        <p:nvPicPr>
          <p:cNvPr id="18" name="Picture 17" descr="profile.png">
            <a:extLst>
              <a:ext uri="{FF2B5EF4-FFF2-40B4-BE49-F238E27FC236}">
                <a16:creationId xmlns:a16="http://schemas.microsoft.com/office/drawing/2014/main" xmlns="" id="{0BDDDA57-0F37-4DFE-8F40-9E17C835D272}"/>
              </a:ext>
            </a:extLst>
          </p:cNvPr>
          <p:cNvPicPr/>
          <p:nvPr/>
        </p:nvPicPr>
        <p:blipFill rotWithShape="1">
          <a:blip r:embed="rId3" cstate="print"/>
          <a:srcRect l="7356" t="49129" r="12267"/>
          <a:stretch/>
        </p:blipFill>
        <p:spPr>
          <a:xfrm>
            <a:off x="2819400" y="4346059"/>
            <a:ext cx="2091421" cy="1683625"/>
          </a:xfrm>
          <a:prstGeom prst="rect">
            <a:avLst/>
          </a:prstGeom>
          <a:ln>
            <a:solidFill>
              <a:schemeClr val="tx1"/>
            </a:solidFill>
          </a:ln>
          <a:effectLst>
            <a:outerShdw blurRad="292100" dist="139700" dir="2700000" algn="tl" rotWithShape="0">
              <a:srgbClr val="333333">
                <a:alpha val="65000"/>
              </a:srgbClr>
            </a:outerShdw>
          </a:effectLst>
        </p:spPr>
      </p:pic>
      <p:pic>
        <p:nvPicPr>
          <p:cNvPr id="19" name="Picture 1">
            <a:extLst>
              <a:ext uri="{FF2B5EF4-FFF2-40B4-BE49-F238E27FC236}">
                <a16:creationId xmlns:a16="http://schemas.microsoft.com/office/drawing/2014/main" xmlns="" id="{3408B6FA-1059-44D6-938E-2748A4291563}"/>
              </a:ext>
            </a:extLst>
          </p:cNvPr>
          <p:cNvPicPr>
            <a:picLocks noChangeAspect="1" noChangeArrowheads="1"/>
          </p:cNvPicPr>
          <p:nvPr/>
        </p:nvPicPr>
        <p:blipFill rotWithShape="1">
          <a:blip r:embed="rId4" cstate="print"/>
          <a:srcRect l="-484" t="1407" r="-506" b="-1202"/>
          <a:stretch/>
        </p:blipFill>
        <p:spPr bwMode="auto">
          <a:xfrm>
            <a:off x="228600" y="4436718"/>
            <a:ext cx="2150268" cy="1592966"/>
          </a:xfrm>
          <a:prstGeom prst="rect">
            <a:avLst/>
          </a:prstGeom>
          <a:solidFill>
            <a:schemeClr val="bg1"/>
          </a:solidFill>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1419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6608"/>
            <a:ext cx="9144000" cy="646331"/>
          </a:xfrm>
          <a:prstGeom prst="rect">
            <a:avLst/>
          </a:prstGeom>
          <a:noFill/>
        </p:spPr>
        <p:txBody>
          <a:bodyPr wrap="square" rtlCol="0">
            <a:spAutoFit/>
          </a:bodyPr>
          <a:lstStyle/>
          <a:p>
            <a:pPr algn="ctr"/>
            <a:r>
              <a:rPr lang="en-US" sz="3600" b="1" dirty="0">
                <a:solidFill>
                  <a:srgbClr val="FF0000"/>
                </a:solidFill>
                <a:cs typeface="Arial" pitchFamily="34" charset="0"/>
              </a:rPr>
              <a:t>Hard Exclusive Processes </a:t>
            </a:r>
            <a:r>
              <a:rPr lang="en-US" sz="3600" b="1" dirty="0">
                <a:solidFill>
                  <a:srgbClr val="FF0000"/>
                </a:solidFill>
                <a:cs typeface="Arial" pitchFamily="34" charset="0"/>
                <a:sym typeface="Wingdings" pitchFamily="2" charset="2"/>
              </a:rPr>
              <a:t> </a:t>
            </a:r>
            <a:r>
              <a:rPr lang="en-US" sz="3600" b="1" dirty="0">
                <a:solidFill>
                  <a:srgbClr val="FF0000"/>
                </a:solidFill>
                <a:cs typeface="Arial" pitchFamily="34" charset="0"/>
              </a:rPr>
              <a:t>GPDs</a:t>
            </a:r>
          </a:p>
        </p:txBody>
      </p:sp>
      <p:pic>
        <p:nvPicPr>
          <p:cNvPr id="5122" name="Picture 2"/>
          <p:cNvPicPr>
            <a:picLocks noChangeAspect="1" noChangeArrowheads="1"/>
          </p:cNvPicPr>
          <p:nvPr/>
        </p:nvPicPr>
        <p:blipFill>
          <a:blip r:embed="rId2"/>
          <a:srcRect/>
          <a:stretch>
            <a:fillRect/>
          </a:stretch>
        </p:blipFill>
        <p:spPr bwMode="auto">
          <a:xfrm>
            <a:off x="161926" y="892632"/>
            <a:ext cx="4307205" cy="4833938"/>
          </a:xfrm>
          <a:prstGeom prst="rect">
            <a:avLst/>
          </a:prstGeom>
          <a:noFill/>
          <a:ln w="9525">
            <a:noFill/>
            <a:miter lim="800000"/>
            <a:headEnd/>
            <a:tailEnd/>
          </a:ln>
        </p:spPr>
      </p:pic>
      <p:pic>
        <p:nvPicPr>
          <p:cNvPr id="12" name="Picture 11" descr="profile.png"/>
          <p:cNvPicPr>
            <a:picLocks noChangeAspect="1"/>
          </p:cNvPicPr>
          <p:nvPr/>
        </p:nvPicPr>
        <p:blipFill>
          <a:blip r:embed="rId3" cstate="print"/>
          <a:srcRect l="7360" t="50156" r="13115"/>
          <a:stretch>
            <a:fillRect/>
          </a:stretch>
        </p:blipFill>
        <p:spPr>
          <a:xfrm>
            <a:off x="5122097" y="1335428"/>
            <a:ext cx="3478904" cy="2151995"/>
          </a:xfrm>
          <a:prstGeom prst="rect">
            <a:avLst/>
          </a:prstGeom>
        </p:spPr>
      </p:pic>
      <p:sp>
        <p:nvSpPr>
          <p:cNvPr id="3" name="TextBox 2"/>
          <p:cNvSpPr txBox="1"/>
          <p:nvPr/>
        </p:nvSpPr>
        <p:spPr>
          <a:xfrm>
            <a:off x="5026568" y="831974"/>
            <a:ext cx="3798123" cy="584775"/>
          </a:xfrm>
          <a:prstGeom prst="rect">
            <a:avLst/>
          </a:prstGeom>
          <a:noFill/>
        </p:spPr>
        <p:txBody>
          <a:bodyPr wrap="square" rtlCol="0">
            <a:spAutoFit/>
          </a:bodyPr>
          <a:lstStyle/>
          <a:p>
            <a:r>
              <a:rPr lang="en-US" sz="1600" dirty="0">
                <a:cs typeface="Arial" panose="020B0604020202020204" pitchFamily="34" charset="0"/>
              </a:rPr>
              <a:t>The proton’s transverse profile as function of the impact parameter b</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974" y="4053807"/>
            <a:ext cx="222885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6773" y="4015890"/>
            <a:ext cx="21907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963883" y="3568152"/>
            <a:ext cx="3952355" cy="338554"/>
          </a:xfrm>
          <a:prstGeom prst="rect">
            <a:avLst/>
          </a:prstGeom>
          <a:noFill/>
        </p:spPr>
        <p:txBody>
          <a:bodyPr wrap="square" rtlCol="0">
            <a:spAutoFit/>
          </a:bodyPr>
          <a:lstStyle/>
          <a:p>
            <a:r>
              <a:rPr lang="en-US" sz="1600" dirty="0">
                <a:cs typeface="Arial" panose="020B0604020202020204" pitchFamily="34" charset="0"/>
              </a:rPr>
              <a:t>Distortions induced by spin direction</a:t>
            </a:r>
          </a:p>
        </p:txBody>
      </p:sp>
      <p:sp>
        <p:nvSpPr>
          <p:cNvPr id="13" name="TextBox 12"/>
          <p:cNvSpPr txBox="1"/>
          <p:nvPr/>
        </p:nvSpPr>
        <p:spPr>
          <a:xfrm>
            <a:off x="4920351" y="6066976"/>
            <a:ext cx="1380506" cy="338554"/>
          </a:xfrm>
          <a:prstGeom prst="rect">
            <a:avLst/>
          </a:prstGeom>
          <a:noFill/>
        </p:spPr>
        <p:txBody>
          <a:bodyPr wrap="none" rtlCol="0">
            <a:spAutoFit/>
          </a:bodyPr>
          <a:lstStyle/>
          <a:p>
            <a:r>
              <a:rPr lang="en-US" sz="1600" dirty="0">
                <a:cs typeface="Arial" panose="020B0604020202020204" pitchFamily="34" charset="0"/>
              </a:rPr>
              <a:t>GPD H and E</a:t>
            </a:r>
          </a:p>
        </p:txBody>
      </p:sp>
      <p:sp>
        <p:nvSpPr>
          <p:cNvPr id="19" name="TextBox 18"/>
          <p:cNvSpPr txBox="1"/>
          <p:nvPr/>
        </p:nvSpPr>
        <p:spPr>
          <a:xfrm>
            <a:off x="7249851" y="6059722"/>
            <a:ext cx="1207382" cy="338554"/>
          </a:xfrm>
          <a:prstGeom prst="rect">
            <a:avLst/>
          </a:prstGeom>
          <a:noFill/>
        </p:spPr>
        <p:txBody>
          <a:bodyPr wrap="none" rtlCol="0">
            <a:spAutoFit/>
          </a:bodyPr>
          <a:lstStyle/>
          <a:p>
            <a:r>
              <a:rPr lang="en-US" sz="1600" dirty="0">
                <a:cs typeface="Arial" panose="020B0604020202020204" pitchFamily="34" charset="0"/>
              </a:rPr>
              <a:t>GPD E only</a:t>
            </a:r>
          </a:p>
        </p:txBody>
      </p:sp>
      <p:sp>
        <p:nvSpPr>
          <p:cNvPr id="14" name="TextBox 13"/>
          <p:cNvSpPr txBox="1"/>
          <p:nvPr/>
        </p:nvSpPr>
        <p:spPr>
          <a:xfrm>
            <a:off x="332505" y="5967288"/>
            <a:ext cx="3557384" cy="338554"/>
          </a:xfrm>
          <a:prstGeom prst="rect">
            <a:avLst/>
          </a:prstGeom>
          <a:noFill/>
        </p:spPr>
        <p:txBody>
          <a:bodyPr wrap="none" rtlCol="0">
            <a:spAutoFit/>
          </a:bodyPr>
          <a:lstStyle/>
          <a:p>
            <a:r>
              <a:rPr lang="en-US" sz="1600" b="1" dirty="0">
                <a:cs typeface="Arial" panose="020B0604020202020204" pitchFamily="34" charset="0"/>
              </a:rPr>
              <a:t>CLAS12</a:t>
            </a:r>
            <a:r>
              <a:rPr lang="en-US" sz="1600" dirty="0">
                <a:cs typeface="Arial" panose="020B0604020202020204" pitchFamily="34" charset="0"/>
              </a:rPr>
              <a:t> with help from Halls A &amp; C</a:t>
            </a:r>
          </a:p>
        </p:txBody>
      </p:sp>
      <p:sp>
        <p:nvSpPr>
          <p:cNvPr id="4" name="AutoShape 2" descr="https://zimbra.jlab.org/service/home/~/?auth=co&amp;loc=en_US&amp;id=145520&amp;part=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zimbra.jlab.org/service/home/~/?auth=co&amp;loc=en_US&amp;id=145520&amp;part=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5752623" y="3825207"/>
            <a:ext cx="1529586" cy="338554"/>
          </a:xfrm>
          <a:prstGeom prst="rect">
            <a:avLst/>
          </a:prstGeom>
          <a:noFill/>
        </p:spPr>
        <p:txBody>
          <a:bodyPr wrap="none" rtlCol="0">
            <a:spAutoFit/>
          </a:bodyPr>
          <a:lstStyle/>
          <a:p>
            <a:r>
              <a:rPr lang="en-US" sz="1600" dirty="0">
                <a:solidFill>
                  <a:srgbClr val="FF0000"/>
                </a:solidFill>
                <a:cs typeface="Arial" panose="020B0604020202020204" pitchFamily="34" charset="0"/>
              </a:rPr>
              <a:t>N polarization</a:t>
            </a:r>
          </a:p>
        </p:txBody>
      </p:sp>
      <p:cxnSp>
        <p:nvCxnSpPr>
          <p:cNvPr id="8" name="Straight Arrow Connector 7"/>
          <p:cNvCxnSpPr>
            <a:stCxn id="6" idx="3"/>
          </p:cNvCxnSpPr>
          <p:nvPr/>
        </p:nvCxnSpPr>
        <p:spPr>
          <a:xfrm>
            <a:off x="7282209" y="3994484"/>
            <a:ext cx="424842" cy="1539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409848" y="5903631"/>
            <a:ext cx="861133" cy="338554"/>
          </a:xfrm>
          <a:prstGeom prst="rect">
            <a:avLst/>
          </a:prstGeom>
          <a:noFill/>
        </p:spPr>
        <p:txBody>
          <a:bodyPr wrap="none" rtlCol="0">
            <a:spAutoFit/>
          </a:bodyPr>
          <a:lstStyle/>
          <a:p>
            <a:r>
              <a:rPr lang="en-US" sz="1600" dirty="0" err="1">
                <a:cs typeface="Arial" panose="020B0604020202020204" pitchFamily="34" charset="0"/>
              </a:rPr>
              <a:t>b</a:t>
            </a:r>
            <a:r>
              <a:rPr lang="en-US" sz="1600" baseline="-25000" dirty="0" err="1">
                <a:cs typeface="Arial" panose="020B0604020202020204" pitchFamily="34" charset="0"/>
              </a:rPr>
              <a:t>x</a:t>
            </a:r>
            <a:r>
              <a:rPr lang="en-US" sz="1600" dirty="0">
                <a:cs typeface="Arial" panose="020B0604020202020204" pitchFamily="34" charset="0"/>
              </a:rPr>
              <a:t> (</a:t>
            </a:r>
            <a:r>
              <a:rPr lang="en-US" sz="1600" dirty="0" err="1">
                <a:cs typeface="Arial" panose="020B0604020202020204" pitchFamily="34" charset="0"/>
              </a:rPr>
              <a:t>fm</a:t>
            </a:r>
            <a:r>
              <a:rPr lang="en-US" sz="1600" dirty="0">
                <a:cs typeface="Arial" panose="020B0604020202020204" pitchFamily="34" charset="0"/>
              </a:rPr>
              <a:t>)</a:t>
            </a:r>
          </a:p>
        </p:txBody>
      </p:sp>
      <p:sp>
        <p:nvSpPr>
          <p:cNvPr id="22" name="TextBox 21"/>
          <p:cNvSpPr txBox="1"/>
          <p:nvPr/>
        </p:nvSpPr>
        <p:spPr>
          <a:xfrm>
            <a:off x="4492606" y="4194539"/>
            <a:ext cx="377026" cy="338554"/>
          </a:xfrm>
          <a:prstGeom prst="rect">
            <a:avLst/>
          </a:prstGeom>
          <a:noFill/>
        </p:spPr>
        <p:txBody>
          <a:bodyPr wrap="none" rtlCol="0">
            <a:spAutoFit/>
          </a:bodyPr>
          <a:lstStyle/>
          <a:p>
            <a:r>
              <a:rPr lang="en-US" sz="1600" dirty="0">
                <a:cs typeface="Arial" panose="020B0604020202020204" pitchFamily="34" charset="0"/>
              </a:rPr>
              <a:t>b</a:t>
            </a:r>
            <a:r>
              <a:rPr lang="en-US" sz="1600" baseline="-25000" dirty="0">
                <a:cs typeface="Arial" panose="020B0604020202020204" pitchFamily="34" charset="0"/>
              </a:rPr>
              <a:t>y</a:t>
            </a:r>
          </a:p>
        </p:txBody>
      </p:sp>
    </p:spTree>
    <p:extLst>
      <p:ext uri="{BB962C8B-B14F-4D97-AF65-F5344CB8AC3E}">
        <p14:creationId xmlns:p14="http://schemas.microsoft.com/office/powerpoint/2010/main" val="962963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a:ln>
            <a:noFill/>
          </a:ln>
        </p:spPr>
        <p:txBody>
          <a:bodyPr rtlCol="0">
            <a:normAutofit/>
          </a:bodyPr>
          <a:lstStyle/>
          <a:p>
            <a:pPr fontAlgn="auto">
              <a:spcAft>
                <a:spcPts val="0"/>
              </a:spcAft>
              <a:defRPr/>
            </a:pPr>
            <a:r>
              <a:rPr lang="en-US" sz="3600" b="1" dirty="0">
                <a:solidFill>
                  <a:srgbClr val="FF0000"/>
                </a:solidFill>
                <a:latin typeface="Comic Sans MS" panose="030F0702030302020204" pitchFamily="66" charset="0"/>
              </a:rPr>
              <a:t>SIDIS </a:t>
            </a:r>
            <a:r>
              <a:rPr lang="en-US" sz="3600" b="1" dirty="0" err="1">
                <a:solidFill>
                  <a:srgbClr val="FF0000"/>
                </a:solidFill>
                <a:latin typeface="Comic Sans MS" panose="030F0702030302020204" pitchFamily="66" charset="0"/>
              </a:rPr>
              <a:t>Electroproduction</a:t>
            </a:r>
            <a:r>
              <a:rPr lang="en-US" sz="3600" b="1" dirty="0">
                <a:solidFill>
                  <a:srgbClr val="FF0000"/>
                </a:solidFill>
                <a:latin typeface="Comic Sans MS" panose="030F0702030302020204" pitchFamily="66" charset="0"/>
              </a:rPr>
              <a:t> of </a:t>
            </a:r>
            <a:r>
              <a:rPr lang="en-US" sz="3600" b="1" dirty="0" err="1">
                <a:solidFill>
                  <a:srgbClr val="FF0000"/>
                </a:solidFill>
                <a:latin typeface="Comic Sans MS" panose="030F0702030302020204" pitchFamily="66" charset="0"/>
              </a:rPr>
              <a:t>Pions</a:t>
            </a:r>
            <a:endParaRPr lang="en-US" sz="3600" b="1" dirty="0">
              <a:solidFill>
                <a:srgbClr val="FF0000"/>
              </a:solidFill>
              <a:latin typeface="Comic Sans MS" panose="030F0702030302020204" pitchFamily="66" charset="0"/>
            </a:endParaRPr>
          </a:p>
        </p:txBody>
      </p:sp>
      <p:sp>
        <p:nvSpPr>
          <p:cNvPr id="6" name="Content Placeholder 5"/>
          <p:cNvSpPr>
            <a:spLocks noGrp="1"/>
          </p:cNvSpPr>
          <p:nvPr>
            <p:ph sz="quarter" idx="1"/>
          </p:nvPr>
        </p:nvSpPr>
        <p:spPr>
          <a:xfrm>
            <a:off x="76200" y="838200"/>
            <a:ext cx="8915400" cy="5562600"/>
          </a:xfrm>
          <a:solidFill>
            <a:schemeClr val="bg1"/>
          </a:solidFill>
          <a:scene3d>
            <a:camera prst="orthographicFront"/>
            <a:lightRig rig="threePt" dir="t"/>
          </a:scene3d>
          <a:sp3d>
            <a:bevelT/>
          </a:sp3d>
        </p:spPr>
        <p:txBody>
          <a:bodyPr rtlCol="0">
            <a:normAutofit fontScale="92500"/>
          </a:bodyPr>
          <a:lstStyle/>
          <a:p>
            <a:pPr fontAlgn="auto">
              <a:spcAft>
                <a:spcPts val="0"/>
              </a:spcAft>
              <a:defRPr/>
            </a:pPr>
            <a:r>
              <a:rPr lang="en-US" sz="2400" dirty="0">
                <a:latin typeface="Comic Sans MS" panose="030F0702030302020204" pitchFamily="66" charset="0"/>
              </a:rPr>
              <a:t>Separate </a:t>
            </a:r>
            <a:r>
              <a:rPr lang="en-US" sz="2400" dirty="0" err="1">
                <a:latin typeface="Comic Sans MS" panose="030F0702030302020204" pitchFamily="66" charset="0"/>
              </a:rPr>
              <a:t>Sivers</a:t>
            </a:r>
            <a:r>
              <a:rPr lang="en-US" sz="2400" dirty="0">
                <a:latin typeface="Comic Sans MS" panose="030F0702030302020204" pitchFamily="66" charset="0"/>
              </a:rPr>
              <a:t> and Collins effects</a:t>
            </a:r>
          </a:p>
          <a:p>
            <a:pPr fontAlgn="auto">
              <a:spcAft>
                <a:spcPts val="0"/>
              </a:spcAft>
              <a:defRPr/>
            </a:pPr>
            <a:endParaRPr lang="en-US" sz="2400" dirty="0">
              <a:latin typeface="Comic Sans MS" panose="030F0702030302020204" pitchFamily="66" charset="0"/>
            </a:endParaRPr>
          </a:p>
          <a:p>
            <a:pPr fontAlgn="auto">
              <a:spcAft>
                <a:spcPts val="0"/>
              </a:spcAft>
              <a:defRPr/>
            </a:pPr>
            <a:endParaRPr lang="en-US" sz="2400" dirty="0">
              <a:latin typeface="Comic Sans MS" panose="030F0702030302020204" pitchFamily="66" charset="0"/>
            </a:endParaRPr>
          </a:p>
          <a:p>
            <a:pPr fontAlgn="auto">
              <a:spcAft>
                <a:spcPts val="0"/>
              </a:spcAft>
              <a:defRPr/>
            </a:pPr>
            <a:endParaRPr lang="en-US" sz="2400" dirty="0">
              <a:latin typeface="Comic Sans MS" panose="030F0702030302020204" pitchFamily="66" charset="0"/>
            </a:endParaRPr>
          </a:p>
          <a:p>
            <a:pPr fontAlgn="auto">
              <a:spcAft>
                <a:spcPts val="0"/>
              </a:spcAft>
              <a:defRPr/>
            </a:pPr>
            <a:endParaRPr lang="en-US" sz="2400" dirty="0">
              <a:latin typeface="Comic Sans MS" panose="030F0702030302020204" pitchFamily="66" charset="0"/>
            </a:endParaRPr>
          </a:p>
          <a:p>
            <a:pPr fontAlgn="auto">
              <a:spcAft>
                <a:spcPts val="0"/>
              </a:spcAft>
              <a:defRPr/>
            </a:pPr>
            <a:endParaRPr lang="en-US" sz="2400" dirty="0">
              <a:latin typeface="Comic Sans MS" panose="030F0702030302020204" pitchFamily="66" charset="0"/>
            </a:endParaRPr>
          </a:p>
          <a:p>
            <a:pPr fontAlgn="auto">
              <a:spcAft>
                <a:spcPts val="0"/>
              </a:spcAft>
              <a:defRPr/>
            </a:pPr>
            <a:endParaRPr lang="en-US" sz="2400" dirty="0">
              <a:latin typeface="Comic Sans MS" panose="030F0702030302020204" pitchFamily="66" charset="0"/>
            </a:endParaRPr>
          </a:p>
          <a:p>
            <a:pPr fontAlgn="auto">
              <a:spcAft>
                <a:spcPts val="0"/>
              </a:spcAft>
              <a:defRPr/>
            </a:pPr>
            <a:endParaRPr lang="en-US" sz="2400" b="1" dirty="0">
              <a:solidFill>
                <a:srgbClr val="00B0F0"/>
              </a:solidFill>
              <a:latin typeface="Comic Sans MS" panose="030F0702030302020204" pitchFamily="66" charset="0"/>
            </a:endParaRPr>
          </a:p>
          <a:p>
            <a:pPr fontAlgn="auto">
              <a:spcAft>
                <a:spcPts val="0"/>
              </a:spcAft>
              <a:defRPr/>
            </a:pPr>
            <a:endParaRPr lang="en-US" sz="2400" b="1" dirty="0">
              <a:solidFill>
                <a:srgbClr val="00B0F0"/>
              </a:solidFill>
              <a:latin typeface="Comic Sans MS" panose="030F0702030302020204" pitchFamily="66" charset="0"/>
            </a:endParaRPr>
          </a:p>
          <a:p>
            <a:pPr fontAlgn="auto">
              <a:spcAft>
                <a:spcPts val="0"/>
              </a:spcAft>
              <a:defRPr/>
            </a:pPr>
            <a:endParaRPr lang="en-US" b="1" dirty="0">
              <a:solidFill>
                <a:srgbClr val="00B0F0"/>
              </a:solidFill>
              <a:latin typeface="Comic Sans MS" panose="030F0702030302020204" pitchFamily="66" charset="0"/>
            </a:endParaRPr>
          </a:p>
          <a:p>
            <a:pPr fontAlgn="auto">
              <a:spcAft>
                <a:spcPts val="0"/>
              </a:spcAft>
              <a:defRPr/>
            </a:pPr>
            <a:r>
              <a:rPr lang="en-US" sz="2400" b="1" dirty="0" err="1">
                <a:solidFill>
                  <a:srgbClr val="00B0F0"/>
                </a:solidFill>
                <a:latin typeface="Comic Sans MS" panose="030F0702030302020204" pitchFamily="66" charset="0"/>
              </a:rPr>
              <a:t>Sivers</a:t>
            </a:r>
            <a:r>
              <a:rPr lang="en-US" sz="2400" dirty="0">
                <a:latin typeface="Comic Sans MS" panose="030F0702030302020204" pitchFamily="66" charset="0"/>
              </a:rPr>
              <a:t> angle, effect in distribution function: </a:t>
            </a:r>
            <a:r>
              <a:rPr lang="en-US" sz="2000" b="1" dirty="0">
                <a:latin typeface="Comic Sans MS" panose="030F0702030302020204" pitchFamily="66" charset="0"/>
              </a:rPr>
              <a:t>(</a:t>
            </a:r>
            <a:r>
              <a:rPr lang="en-US" sz="2000" b="1" i="1" dirty="0" err="1">
                <a:latin typeface="Symbol" panose="05050102010706020507" pitchFamily="18" charset="2"/>
              </a:rPr>
              <a:t>f</a:t>
            </a:r>
            <a:r>
              <a:rPr lang="en-US" sz="2000" b="1" baseline="-25000" dirty="0" err="1">
                <a:latin typeface="Comic Sans MS" panose="030F0702030302020204" pitchFamily="66" charset="0"/>
              </a:rPr>
              <a:t>h</a:t>
            </a:r>
            <a:r>
              <a:rPr lang="en-US" sz="2000" b="1" dirty="0" err="1">
                <a:latin typeface="Comic Sans MS" panose="030F0702030302020204" pitchFamily="66" charset="0"/>
              </a:rPr>
              <a:t>-</a:t>
            </a:r>
            <a:r>
              <a:rPr lang="en-US" sz="2000" b="1" i="1" dirty="0" err="1">
                <a:latin typeface="Symbol" panose="05050102010706020507" pitchFamily="18" charset="2"/>
              </a:rPr>
              <a:t>f</a:t>
            </a:r>
            <a:r>
              <a:rPr lang="en-US" sz="2000" b="1" baseline="-25000" dirty="0" err="1">
                <a:latin typeface="Comic Sans MS" panose="030F0702030302020204" pitchFamily="66" charset="0"/>
              </a:rPr>
              <a:t>s</a:t>
            </a:r>
            <a:r>
              <a:rPr lang="en-US" sz="2000" b="1" dirty="0">
                <a:latin typeface="Comic Sans MS" panose="030F0702030302020204" pitchFamily="66" charset="0"/>
              </a:rPr>
              <a:t>)</a:t>
            </a:r>
            <a:endParaRPr lang="en-US" sz="2000" dirty="0">
              <a:latin typeface="Comic Sans MS" panose="030F0702030302020204" pitchFamily="66" charset="0"/>
            </a:endParaRPr>
          </a:p>
          <a:p>
            <a:pPr fontAlgn="auto">
              <a:spcAft>
                <a:spcPts val="0"/>
              </a:spcAft>
              <a:defRPr/>
            </a:pPr>
            <a:r>
              <a:rPr lang="en-US" sz="2400" b="1" dirty="0">
                <a:solidFill>
                  <a:srgbClr val="FF9900"/>
                </a:solidFill>
                <a:latin typeface="Comic Sans MS" panose="030F0702030302020204" pitchFamily="66" charset="0"/>
              </a:rPr>
              <a:t>Collins</a:t>
            </a:r>
            <a:r>
              <a:rPr lang="en-US" sz="2400" dirty="0">
                <a:latin typeface="Comic Sans MS" panose="030F0702030302020204" pitchFamily="66" charset="0"/>
              </a:rPr>
              <a:t> angle, effect in fragmentation function: </a:t>
            </a:r>
            <a:r>
              <a:rPr lang="en-US" sz="2000" b="1" dirty="0">
                <a:latin typeface="Comic Sans MS" panose="030F0702030302020204" pitchFamily="66" charset="0"/>
              </a:rPr>
              <a:t>(</a:t>
            </a:r>
            <a:r>
              <a:rPr lang="en-US" sz="2000" b="1" i="1" dirty="0" err="1">
                <a:latin typeface="Symbol" panose="05050102010706020507" pitchFamily="18" charset="2"/>
              </a:rPr>
              <a:t>f</a:t>
            </a:r>
            <a:r>
              <a:rPr lang="en-US" sz="2000" b="1" baseline="-25000" dirty="0" err="1">
                <a:latin typeface="Comic Sans MS" panose="030F0702030302020204" pitchFamily="66" charset="0"/>
              </a:rPr>
              <a:t>h</a:t>
            </a:r>
            <a:r>
              <a:rPr lang="en-US" sz="2000" b="1" dirty="0" err="1">
                <a:latin typeface="Comic Sans MS" panose="030F0702030302020204" pitchFamily="66" charset="0"/>
              </a:rPr>
              <a:t>+</a:t>
            </a:r>
            <a:r>
              <a:rPr lang="en-US" sz="2000" b="1" i="1" dirty="0" err="1">
                <a:latin typeface="Symbol" panose="05050102010706020507" pitchFamily="18" charset="2"/>
              </a:rPr>
              <a:t>f</a:t>
            </a:r>
            <a:r>
              <a:rPr lang="en-US" sz="2000" b="1" baseline="-25000" dirty="0" err="1">
                <a:latin typeface="Comic Sans MS" panose="030F0702030302020204" pitchFamily="66" charset="0"/>
              </a:rPr>
              <a:t>s</a:t>
            </a:r>
            <a:r>
              <a:rPr lang="en-US" sz="2000" b="1" dirty="0">
                <a:latin typeface="Comic Sans MS" panose="030F0702030302020204" pitchFamily="66" charset="0"/>
              </a:rPr>
              <a:t>)</a:t>
            </a:r>
          </a:p>
          <a:p>
            <a:pPr fontAlgn="auto">
              <a:spcAft>
                <a:spcPts val="0"/>
              </a:spcAft>
              <a:defRPr/>
            </a:pPr>
            <a:r>
              <a:rPr lang="en-US" sz="2000" b="1" dirty="0">
                <a:latin typeface="Comic Sans MS" panose="030F0702030302020204" pitchFamily="66" charset="0"/>
              </a:rPr>
              <a:t>Kaons enabled by Hall B RICH (INFN/DOE) and Hall C </a:t>
            </a:r>
            <a:r>
              <a:rPr lang="en-US" sz="2000" b="1" dirty="0" err="1">
                <a:latin typeface="Comic Sans MS" panose="030F0702030302020204" pitchFamily="66" charset="0"/>
              </a:rPr>
              <a:t>Aerogel</a:t>
            </a:r>
            <a:r>
              <a:rPr lang="en-US" sz="2000" b="1" dirty="0">
                <a:latin typeface="Comic Sans MS" panose="030F0702030302020204" pitchFamily="66" charset="0"/>
              </a:rPr>
              <a:t> (NSF)</a:t>
            </a:r>
            <a:endParaRPr lang="en-US" dirty="0">
              <a:latin typeface="Comic Sans MS" panose="030F0702030302020204" pitchFamily="66" charset="0"/>
            </a:endParaRPr>
          </a:p>
        </p:txBody>
      </p:sp>
      <p:pic>
        <p:nvPicPr>
          <p:cNvPr id="24585" name="Picture 8" descr="angle.pn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6778" y="1808834"/>
            <a:ext cx="5052228" cy="2749589"/>
          </a:xfrm>
          <a:prstGeom prst="rect">
            <a:avLst/>
          </a:prstGeom>
          <a:noFill/>
          <a:ln w="9525">
            <a:noFill/>
            <a:miter lim="800000"/>
            <a:headEnd/>
            <a:tailEnd/>
          </a:ln>
        </p:spPr>
      </p:pic>
      <p:cxnSp>
        <p:nvCxnSpPr>
          <p:cNvPr id="10" name="Straight Arrow Connector 9"/>
          <p:cNvCxnSpPr/>
          <p:nvPr/>
        </p:nvCxnSpPr>
        <p:spPr bwMode="auto">
          <a:xfrm rot="5400000" flipH="1" flipV="1">
            <a:off x="2242453" y="2552699"/>
            <a:ext cx="533400" cy="304800"/>
          </a:xfrm>
          <a:prstGeom prst="straightConnector1">
            <a:avLst/>
          </a:prstGeom>
          <a:ln w="28575">
            <a:solidFill>
              <a:srgbClr val="002060"/>
            </a:solidFill>
            <a:headEnd type="none" w="med" len="med"/>
            <a:tailEnd type="triangle" w="med" len="med"/>
          </a:ln>
        </p:spPr>
        <p:style>
          <a:lnRef idx="1">
            <a:schemeClr val="accent3"/>
          </a:lnRef>
          <a:fillRef idx="0">
            <a:schemeClr val="accent3"/>
          </a:fillRef>
          <a:effectRef idx="0">
            <a:schemeClr val="accent3"/>
          </a:effectRef>
          <a:fontRef idx="minor">
            <a:schemeClr val="tx1"/>
          </a:fontRef>
        </p:style>
      </p:cxnSp>
      <p:sp>
        <p:nvSpPr>
          <p:cNvPr id="11" name="TextBox 10"/>
          <p:cNvSpPr txBox="1"/>
          <p:nvPr/>
        </p:nvSpPr>
        <p:spPr bwMode="auto">
          <a:xfrm rot="2241278">
            <a:off x="347146" y="3254344"/>
            <a:ext cx="2066591" cy="400110"/>
          </a:xfrm>
          <a:prstGeom prst="rect">
            <a:avLst/>
          </a:prstGeom>
          <a:noFill/>
        </p:spPr>
        <p:txBody>
          <a:bodyPr wrap="none">
            <a:spAutoFit/>
          </a:bodyPr>
          <a:lstStyle/>
          <a:p>
            <a:pPr fontAlgn="auto">
              <a:spcBef>
                <a:spcPts val="0"/>
              </a:spcBef>
              <a:spcAft>
                <a:spcPts val="0"/>
              </a:spcAft>
              <a:defRPr/>
            </a:pPr>
            <a:r>
              <a:rPr lang="en-US" sz="2000" dirty="0">
                <a:solidFill>
                  <a:schemeClr val="tx1">
                    <a:lumMod val="65000"/>
                    <a:lumOff val="35000"/>
                  </a:schemeClr>
                </a:solidFill>
                <a:latin typeface="Arial" pitchFamily="34" charset="0"/>
                <a:cs typeface="Arial" pitchFamily="34" charset="0"/>
              </a:rPr>
              <a:t>Scattering Plane</a:t>
            </a:r>
          </a:p>
        </p:txBody>
      </p:sp>
      <p:sp>
        <p:nvSpPr>
          <p:cNvPr id="24588" name="TextBox 11"/>
          <p:cNvSpPr txBox="1">
            <a:spLocks noChangeArrowheads="1"/>
          </p:cNvSpPr>
          <p:nvPr/>
        </p:nvSpPr>
        <p:spPr bwMode="auto">
          <a:xfrm>
            <a:off x="2699088" y="2399756"/>
            <a:ext cx="1537600" cy="400110"/>
          </a:xfrm>
          <a:prstGeom prst="rect">
            <a:avLst/>
          </a:prstGeom>
          <a:noFill/>
          <a:ln w="9525">
            <a:noFill/>
            <a:miter lim="800000"/>
            <a:headEnd/>
            <a:tailEnd/>
          </a:ln>
        </p:spPr>
        <p:txBody>
          <a:bodyPr wrap="none">
            <a:spAutoFit/>
          </a:bodyPr>
          <a:lstStyle/>
          <a:p>
            <a:r>
              <a:rPr lang="en-US" sz="2000" dirty="0">
                <a:latin typeface="Arial" pitchFamily="34" charset="0"/>
                <a:cs typeface="Arial" pitchFamily="34" charset="0"/>
              </a:rPr>
              <a:t>target angle</a:t>
            </a:r>
          </a:p>
        </p:txBody>
      </p:sp>
      <p:sp>
        <p:nvSpPr>
          <p:cNvPr id="24589" name="TextBox 12"/>
          <p:cNvSpPr txBox="1">
            <a:spLocks noChangeArrowheads="1"/>
          </p:cNvSpPr>
          <p:nvPr/>
        </p:nvSpPr>
        <p:spPr bwMode="auto">
          <a:xfrm>
            <a:off x="3156303" y="2990391"/>
            <a:ext cx="1681871" cy="400110"/>
          </a:xfrm>
          <a:prstGeom prst="rect">
            <a:avLst/>
          </a:prstGeom>
          <a:noFill/>
          <a:ln w="9525">
            <a:noFill/>
            <a:miter lim="800000"/>
            <a:headEnd/>
            <a:tailEnd/>
          </a:ln>
        </p:spPr>
        <p:txBody>
          <a:bodyPr wrap="none">
            <a:spAutoFit/>
          </a:bodyPr>
          <a:lstStyle/>
          <a:p>
            <a:r>
              <a:rPr lang="en-US" sz="2000">
                <a:latin typeface="Arial" pitchFamily="34" charset="0"/>
                <a:cs typeface="Arial" pitchFamily="34" charset="0"/>
              </a:rPr>
              <a:t>hadron angle</a:t>
            </a:r>
          </a:p>
        </p:txBody>
      </p:sp>
      <p:sp>
        <p:nvSpPr>
          <p:cNvPr id="14" name="TextBox 13"/>
          <p:cNvSpPr txBox="1"/>
          <p:nvPr/>
        </p:nvSpPr>
        <p:spPr>
          <a:xfrm>
            <a:off x="5715000" y="878919"/>
            <a:ext cx="3124200" cy="2092881"/>
          </a:xfrm>
          <a:prstGeom prst="rect">
            <a:avLst/>
          </a:prstGeom>
          <a:noFill/>
          <a:ln w="25400">
            <a:solidFill>
              <a:srgbClr val="FF0000"/>
            </a:solidFill>
          </a:ln>
          <a:scene3d>
            <a:camera prst="orthographicFront"/>
            <a:lightRig rig="threePt" dir="t"/>
          </a:scene3d>
          <a:sp3d>
            <a:bevelT/>
          </a:sp3d>
        </p:spPr>
        <p:txBody>
          <a:bodyPr wrap="square" rtlCol="0">
            <a:spAutoFit/>
          </a:bodyPr>
          <a:lstStyle/>
          <a:p>
            <a:pPr marL="342900" indent="-342900">
              <a:spcBef>
                <a:spcPts val="600"/>
              </a:spcBef>
              <a:buClr>
                <a:srgbClr val="C00000"/>
              </a:buClr>
              <a:buFont typeface="Arial" pitchFamily="34" charset="0"/>
              <a:buChar char="•"/>
            </a:pPr>
            <a:r>
              <a:rPr lang="en-US" sz="2000" dirty="0">
                <a:solidFill>
                  <a:srgbClr val="002060"/>
                </a:solidFill>
                <a:cs typeface="Arial" pitchFamily="34" charset="0"/>
              </a:rPr>
              <a:t>Previous data from HERMES,COMPASS</a:t>
            </a:r>
          </a:p>
          <a:p>
            <a:pPr marL="342900" indent="-342900">
              <a:spcBef>
                <a:spcPts val="600"/>
              </a:spcBef>
              <a:buClr>
                <a:srgbClr val="C00000"/>
              </a:buClr>
              <a:buFont typeface="Arial" pitchFamily="34" charset="0"/>
              <a:buChar char="•"/>
            </a:pPr>
            <a:r>
              <a:rPr lang="en-US" sz="2000" dirty="0">
                <a:solidFill>
                  <a:srgbClr val="002060"/>
                </a:solidFill>
                <a:cs typeface="Arial" pitchFamily="34" charset="0"/>
              </a:rPr>
              <a:t>New landscape of TMD distributions</a:t>
            </a:r>
          </a:p>
          <a:p>
            <a:pPr marL="342900" indent="-342900">
              <a:spcBef>
                <a:spcPts val="600"/>
              </a:spcBef>
              <a:buClr>
                <a:srgbClr val="C00000"/>
              </a:buClr>
              <a:buFont typeface="Arial" pitchFamily="34" charset="0"/>
              <a:buChar char="•"/>
            </a:pPr>
            <a:r>
              <a:rPr lang="en-US" sz="2000" dirty="0">
                <a:solidFill>
                  <a:srgbClr val="002060"/>
                </a:solidFill>
                <a:cs typeface="Arial" pitchFamily="34" charset="0"/>
              </a:rPr>
              <a:t>Access to orbital angular momentum</a:t>
            </a:r>
          </a:p>
        </p:txBody>
      </p:sp>
      <p:pic>
        <p:nvPicPr>
          <p:cNvPr id="279553" name="Picture 1"/>
          <p:cNvPicPr>
            <a:picLocks noChangeAspect="1" noChangeArrowheads="1"/>
          </p:cNvPicPr>
          <p:nvPr/>
        </p:nvPicPr>
        <p:blipFill>
          <a:blip r:embed="rId3" cstate="print"/>
          <a:srcRect/>
          <a:stretch>
            <a:fillRect/>
          </a:stretch>
        </p:blipFill>
        <p:spPr bwMode="auto">
          <a:xfrm>
            <a:off x="5257800" y="3048000"/>
            <a:ext cx="3562921" cy="2057400"/>
          </a:xfrm>
          <a:prstGeom prst="rect">
            <a:avLst/>
          </a:prstGeom>
          <a:noFill/>
          <a:ln w="9525">
            <a:noFill/>
            <a:miter lim="800000"/>
            <a:headEnd/>
            <a:tailEnd/>
          </a:ln>
        </p:spPr>
      </p:pic>
    </p:spTree>
    <p:extLst>
      <p:ext uri="{BB962C8B-B14F-4D97-AF65-F5344CB8AC3E}">
        <p14:creationId xmlns:p14="http://schemas.microsoft.com/office/powerpoint/2010/main" val="19448376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049" y="39469"/>
            <a:ext cx="8499443" cy="646331"/>
          </a:xfrm>
          <a:prstGeom prst="rect">
            <a:avLst/>
          </a:prstGeom>
          <a:noFill/>
        </p:spPr>
        <p:txBody>
          <a:bodyPr wrap="none">
            <a:spAutoFit/>
          </a:bodyPr>
          <a:lstStyle/>
          <a:p>
            <a:pPr fontAlgn="auto">
              <a:spcBef>
                <a:spcPts val="0"/>
              </a:spcBef>
              <a:spcAft>
                <a:spcPts val="0"/>
              </a:spcAft>
              <a:defRPr/>
            </a:pPr>
            <a:r>
              <a:rPr lang="en-US" sz="3600" b="1" kern="0" dirty="0">
                <a:solidFill>
                  <a:srgbClr val="FF0000"/>
                </a:solidFill>
                <a:ea typeface="ＭＳ Ｐゴシック" charset="-128"/>
                <a:cs typeface="Arial" pitchFamily="34" charset="0"/>
              </a:rPr>
              <a:t>The Incomplete Nucleon: Spin Puzzle</a:t>
            </a:r>
            <a:endParaRPr lang="en-US" sz="3600" b="1" dirty="0">
              <a:solidFill>
                <a:srgbClr val="FF0000"/>
              </a:solidFill>
              <a:cs typeface="Arial" pitchFamily="34" charset="0"/>
            </a:endParaRPr>
          </a:p>
        </p:txBody>
      </p:sp>
      <p:grpSp>
        <p:nvGrpSpPr>
          <p:cNvPr id="8" name="Group 7"/>
          <p:cNvGrpSpPr/>
          <p:nvPr/>
        </p:nvGrpSpPr>
        <p:grpSpPr>
          <a:xfrm>
            <a:off x="4987925" y="857250"/>
            <a:ext cx="4079875" cy="1123950"/>
            <a:chOff x="4343400" y="838200"/>
            <a:chExt cx="4079875" cy="1123950"/>
          </a:xfrm>
        </p:grpSpPr>
        <p:sp>
          <p:nvSpPr>
            <p:cNvPr id="9" name="Rectangle 53"/>
            <p:cNvSpPr>
              <a:spLocks noChangeArrowheads="1"/>
            </p:cNvSpPr>
            <p:nvPr/>
          </p:nvSpPr>
          <p:spPr bwMode="auto">
            <a:xfrm>
              <a:off x="4343400" y="838200"/>
              <a:ext cx="4079875" cy="1123950"/>
            </a:xfrm>
            <a:prstGeom prst="rect">
              <a:avLst/>
            </a:prstGeom>
            <a:solidFill>
              <a:srgbClr val="FFFF00"/>
            </a:solidFill>
            <a:ln w="9525">
              <a:noFill/>
              <a:miter lim="800000"/>
              <a:headEnd/>
              <a:tailEnd/>
            </a:ln>
            <a:effectLst>
              <a:outerShdw blurRad="292100" dist="139700" dir="2700000" algn="tl" rotWithShape="0">
                <a:prstClr val="black">
                  <a:alpha val="65000"/>
                </a:prstClr>
              </a:outerShdw>
            </a:effectLst>
          </p:spPr>
          <p:txBody>
            <a:bodyPr wrap="none" anchor="ctr"/>
            <a:lstStyle/>
            <a:p>
              <a:endParaRPr lang="en-US">
                <a:latin typeface="+mn-lt"/>
              </a:endParaRPr>
            </a:p>
          </p:txBody>
        </p:sp>
        <p:grpSp>
          <p:nvGrpSpPr>
            <p:cNvPr id="10" name="Group 54"/>
            <p:cNvGrpSpPr>
              <a:grpSpLocks/>
            </p:cNvGrpSpPr>
            <p:nvPr/>
          </p:nvGrpSpPr>
          <p:grpSpPr bwMode="auto">
            <a:xfrm>
              <a:off x="5819775" y="1047753"/>
              <a:ext cx="2437000" cy="554540"/>
              <a:chOff x="2611" y="2140"/>
              <a:chExt cx="1477" cy="316"/>
            </a:xfrm>
          </p:grpSpPr>
          <p:sp>
            <p:nvSpPr>
              <p:cNvPr id="20" name="Text Box 55"/>
              <p:cNvSpPr txBox="1">
                <a:spLocks noChangeArrowheads="1"/>
              </p:cNvSpPr>
              <p:nvPr/>
            </p:nvSpPr>
            <p:spPr bwMode="auto">
              <a:xfrm>
                <a:off x="2611" y="2140"/>
                <a:ext cx="393" cy="316"/>
              </a:xfrm>
              <a:prstGeom prst="rect">
                <a:avLst/>
              </a:prstGeom>
              <a:noFill/>
              <a:ln w="9525">
                <a:noFill/>
                <a:miter lim="800000"/>
                <a:headEnd/>
                <a:tailEnd/>
              </a:ln>
              <a:effectLst/>
            </p:spPr>
            <p:txBody>
              <a:bodyPr wrap="none">
                <a:spAutoFit/>
              </a:bodyPr>
              <a:lstStyle/>
              <a:p>
                <a:r>
                  <a:rPr lang="en-GB" sz="3000" b="1" dirty="0">
                    <a:latin typeface="Symbol" pitchFamily="18" charset="2"/>
                  </a:rPr>
                  <a:t>DS</a:t>
                </a:r>
              </a:p>
            </p:txBody>
          </p:sp>
          <p:sp>
            <p:nvSpPr>
              <p:cNvPr id="21" name="Text Box 56"/>
              <p:cNvSpPr txBox="1">
                <a:spLocks noChangeArrowheads="1"/>
              </p:cNvSpPr>
              <p:nvPr/>
            </p:nvSpPr>
            <p:spPr bwMode="auto">
              <a:xfrm>
                <a:off x="3214" y="2140"/>
                <a:ext cx="343" cy="296"/>
              </a:xfrm>
              <a:prstGeom prst="rect">
                <a:avLst/>
              </a:prstGeom>
              <a:noFill/>
              <a:ln w="9525">
                <a:noFill/>
                <a:miter lim="800000"/>
                <a:headEnd/>
                <a:tailEnd/>
              </a:ln>
              <a:effectLst/>
            </p:spPr>
            <p:txBody>
              <a:bodyPr wrap="none">
                <a:spAutoFit/>
              </a:bodyPr>
              <a:lstStyle/>
              <a:p>
                <a:r>
                  <a:rPr lang="en-GB" sz="2800" b="1" i="1" dirty="0" err="1">
                    <a:latin typeface="+mn-lt"/>
                  </a:rPr>
                  <a:t>L</a:t>
                </a:r>
                <a:r>
                  <a:rPr lang="en-GB" sz="3200" b="1" i="1" baseline="-25000" dirty="0" err="1">
                    <a:latin typeface="+mn-lt"/>
                  </a:rPr>
                  <a:t>q</a:t>
                </a:r>
                <a:endParaRPr lang="en-GB" sz="3200" b="1" i="1" baseline="-25000" dirty="0">
                  <a:latin typeface="+mn-lt"/>
                </a:endParaRPr>
              </a:p>
            </p:txBody>
          </p:sp>
          <p:sp>
            <p:nvSpPr>
              <p:cNvPr id="22" name="Text Box 57"/>
              <p:cNvSpPr txBox="1">
                <a:spLocks noChangeArrowheads="1"/>
              </p:cNvSpPr>
              <p:nvPr/>
            </p:nvSpPr>
            <p:spPr bwMode="auto">
              <a:xfrm>
                <a:off x="3754" y="2140"/>
                <a:ext cx="334" cy="298"/>
              </a:xfrm>
              <a:prstGeom prst="rect">
                <a:avLst/>
              </a:prstGeom>
              <a:noFill/>
              <a:ln w="9525">
                <a:noFill/>
                <a:miter lim="800000"/>
                <a:headEnd/>
                <a:tailEnd/>
              </a:ln>
              <a:effectLst/>
            </p:spPr>
            <p:txBody>
              <a:bodyPr wrap="none">
                <a:spAutoFit/>
              </a:bodyPr>
              <a:lstStyle/>
              <a:p>
                <a:r>
                  <a:rPr lang="en-GB" sz="2800" b="1" i="1">
                    <a:latin typeface="+mn-lt"/>
                  </a:rPr>
                  <a:t>J</a:t>
                </a:r>
                <a:r>
                  <a:rPr lang="en-GB" sz="3200" b="1" i="1" baseline="-25000">
                    <a:latin typeface="+mn-lt"/>
                  </a:rPr>
                  <a:t>g</a:t>
                </a:r>
              </a:p>
            </p:txBody>
          </p:sp>
          <p:sp>
            <p:nvSpPr>
              <p:cNvPr id="23" name="Text Box 58"/>
              <p:cNvSpPr txBox="1">
                <a:spLocks noChangeArrowheads="1"/>
              </p:cNvSpPr>
              <p:nvPr/>
            </p:nvSpPr>
            <p:spPr bwMode="auto">
              <a:xfrm>
                <a:off x="3529" y="2140"/>
                <a:ext cx="246" cy="313"/>
              </a:xfrm>
              <a:prstGeom prst="rect">
                <a:avLst/>
              </a:prstGeom>
              <a:noFill/>
              <a:ln w="9525">
                <a:noFill/>
                <a:miter lim="800000"/>
                <a:headEnd/>
                <a:tailEnd/>
              </a:ln>
              <a:effectLst/>
            </p:spPr>
            <p:txBody>
              <a:bodyPr wrap="none">
                <a:spAutoFit/>
              </a:bodyPr>
              <a:lstStyle/>
              <a:p>
                <a:r>
                  <a:rPr lang="en-GB" sz="3000" b="1">
                    <a:latin typeface="+mn-lt"/>
                  </a:rPr>
                  <a:t>+</a:t>
                </a:r>
              </a:p>
            </p:txBody>
          </p:sp>
          <p:sp>
            <p:nvSpPr>
              <p:cNvPr id="24" name="Text Box 59"/>
              <p:cNvSpPr txBox="1">
                <a:spLocks noChangeArrowheads="1"/>
              </p:cNvSpPr>
              <p:nvPr/>
            </p:nvSpPr>
            <p:spPr bwMode="auto">
              <a:xfrm>
                <a:off x="2998" y="2140"/>
                <a:ext cx="246" cy="313"/>
              </a:xfrm>
              <a:prstGeom prst="rect">
                <a:avLst/>
              </a:prstGeom>
              <a:noFill/>
              <a:ln w="9525">
                <a:noFill/>
                <a:miter lim="800000"/>
                <a:headEnd/>
                <a:tailEnd/>
              </a:ln>
              <a:effectLst/>
            </p:spPr>
            <p:txBody>
              <a:bodyPr wrap="none">
                <a:spAutoFit/>
              </a:bodyPr>
              <a:lstStyle/>
              <a:p>
                <a:r>
                  <a:rPr lang="en-GB" sz="3000" b="1">
                    <a:latin typeface="+mn-lt"/>
                  </a:rPr>
                  <a:t>+</a:t>
                </a:r>
              </a:p>
            </p:txBody>
          </p:sp>
        </p:grpSp>
        <p:grpSp>
          <p:nvGrpSpPr>
            <p:cNvPr id="11" name="Group 60"/>
            <p:cNvGrpSpPr>
              <a:grpSpLocks/>
            </p:cNvGrpSpPr>
            <p:nvPr/>
          </p:nvGrpSpPr>
          <p:grpSpPr bwMode="auto">
            <a:xfrm>
              <a:off x="4562472" y="941388"/>
              <a:ext cx="327630" cy="819150"/>
              <a:chOff x="2079" y="2689"/>
              <a:chExt cx="198" cy="468"/>
            </a:xfrm>
          </p:grpSpPr>
          <p:sp>
            <p:nvSpPr>
              <p:cNvPr id="17" name="Text Box 61"/>
              <p:cNvSpPr txBox="1">
                <a:spLocks noChangeArrowheads="1"/>
              </p:cNvSpPr>
              <p:nvPr/>
            </p:nvSpPr>
            <p:spPr bwMode="auto">
              <a:xfrm>
                <a:off x="2079" y="2689"/>
                <a:ext cx="198" cy="229"/>
              </a:xfrm>
              <a:prstGeom prst="rect">
                <a:avLst/>
              </a:prstGeom>
              <a:noFill/>
              <a:ln w="9525">
                <a:noFill/>
                <a:miter lim="800000"/>
                <a:headEnd/>
                <a:tailEnd/>
              </a:ln>
              <a:effectLst/>
            </p:spPr>
            <p:txBody>
              <a:bodyPr wrap="none">
                <a:spAutoFit/>
              </a:bodyPr>
              <a:lstStyle/>
              <a:p>
                <a:r>
                  <a:rPr lang="en-GB" sz="2000" b="1" dirty="0">
                    <a:latin typeface="+mn-lt"/>
                  </a:rPr>
                  <a:t>1</a:t>
                </a:r>
              </a:p>
            </p:txBody>
          </p:sp>
          <p:sp>
            <p:nvSpPr>
              <p:cNvPr id="18" name="Text Box 62"/>
              <p:cNvSpPr txBox="1">
                <a:spLocks noChangeArrowheads="1"/>
              </p:cNvSpPr>
              <p:nvPr/>
            </p:nvSpPr>
            <p:spPr bwMode="auto">
              <a:xfrm>
                <a:off x="2079" y="2928"/>
                <a:ext cx="198" cy="229"/>
              </a:xfrm>
              <a:prstGeom prst="rect">
                <a:avLst/>
              </a:prstGeom>
              <a:noFill/>
              <a:ln w="9525">
                <a:noFill/>
                <a:miter lim="800000"/>
                <a:headEnd/>
                <a:tailEnd/>
              </a:ln>
              <a:effectLst/>
            </p:spPr>
            <p:txBody>
              <a:bodyPr wrap="none">
                <a:spAutoFit/>
              </a:bodyPr>
              <a:lstStyle/>
              <a:p>
                <a:r>
                  <a:rPr lang="en-GB" sz="2000" b="1" dirty="0">
                    <a:latin typeface="+mn-lt"/>
                  </a:rPr>
                  <a:t>2</a:t>
                </a:r>
              </a:p>
            </p:txBody>
          </p:sp>
          <p:sp>
            <p:nvSpPr>
              <p:cNvPr id="19" name="Line 63"/>
              <p:cNvSpPr>
                <a:spLocks noChangeShapeType="1"/>
              </p:cNvSpPr>
              <p:nvPr/>
            </p:nvSpPr>
            <p:spPr bwMode="auto">
              <a:xfrm>
                <a:off x="2114" y="2920"/>
                <a:ext cx="139" cy="1"/>
              </a:xfrm>
              <a:prstGeom prst="line">
                <a:avLst/>
              </a:prstGeom>
              <a:noFill/>
              <a:ln w="28575">
                <a:solidFill>
                  <a:schemeClr val="tx1"/>
                </a:solidFill>
                <a:round/>
                <a:headEnd/>
                <a:tailEnd/>
              </a:ln>
              <a:effectLst/>
            </p:spPr>
            <p:txBody>
              <a:bodyPr/>
              <a:lstStyle/>
              <a:p>
                <a:endParaRPr lang="en-US">
                  <a:latin typeface="+mn-lt"/>
                </a:endParaRPr>
              </a:p>
            </p:txBody>
          </p:sp>
        </p:grpSp>
        <p:sp>
          <p:nvSpPr>
            <p:cNvPr id="12" name="Text Box 64"/>
            <p:cNvSpPr txBox="1">
              <a:spLocks noChangeArrowheads="1"/>
            </p:cNvSpPr>
            <p:nvPr/>
          </p:nvSpPr>
          <p:spPr bwMode="auto">
            <a:xfrm>
              <a:off x="5003800" y="1112838"/>
              <a:ext cx="392113" cy="519113"/>
            </a:xfrm>
            <a:prstGeom prst="rect">
              <a:avLst/>
            </a:prstGeom>
            <a:noFill/>
            <a:ln w="9525">
              <a:noFill/>
              <a:miter lim="800000"/>
              <a:headEnd/>
              <a:tailEnd/>
            </a:ln>
            <a:effectLst/>
          </p:spPr>
          <p:txBody>
            <a:bodyPr wrap="none">
              <a:spAutoFit/>
            </a:bodyPr>
            <a:lstStyle/>
            <a:p>
              <a:r>
                <a:rPr lang="en-GB" sz="2800" b="1">
                  <a:latin typeface="+mn-lt"/>
                </a:rPr>
                <a:t>=</a:t>
              </a:r>
            </a:p>
          </p:txBody>
        </p:sp>
        <p:grpSp>
          <p:nvGrpSpPr>
            <p:cNvPr id="13" name="Group 65"/>
            <p:cNvGrpSpPr>
              <a:grpSpLocks/>
            </p:cNvGrpSpPr>
            <p:nvPr/>
          </p:nvGrpSpPr>
          <p:grpSpPr bwMode="auto">
            <a:xfrm>
              <a:off x="5534021" y="939800"/>
              <a:ext cx="327630" cy="819150"/>
              <a:chOff x="2437" y="2025"/>
              <a:chExt cx="198" cy="468"/>
            </a:xfrm>
          </p:grpSpPr>
          <p:sp>
            <p:nvSpPr>
              <p:cNvPr id="14" name="Text Box 66"/>
              <p:cNvSpPr txBox="1">
                <a:spLocks noChangeArrowheads="1"/>
              </p:cNvSpPr>
              <p:nvPr/>
            </p:nvSpPr>
            <p:spPr bwMode="auto">
              <a:xfrm>
                <a:off x="2437" y="2025"/>
                <a:ext cx="198" cy="229"/>
              </a:xfrm>
              <a:prstGeom prst="rect">
                <a:avLst/>
              </a:prstGeom>
              <a:noFill/>
              <a:ln w="9525">
                <a:noFill/>
                <a:miter lim="800000"/>
                <a:headEnd/>
                <a:tailEnd/>
              </a:ln>
              <a:effectLst/>
            </p:spPr>
            <p:txBody>
              <a:bodyPr wrap="none">
                <a:spAutoFit/>
              </a:bodyPr>
              <a:lstStyle/>
              <a:p>
                <a:r>
                  <a:rPr lang="en-GB" sz="2000" b="1" dirty="0">
                    <a:latin typeface="+mn-lt"/>
                  </a:rPr>
                  <a:t>1</a:t>
                </a:r>
              </a:p>
            </p:txBody>
          </p:sp>
          <p:sp>
            <p:nvSpPr>
              <p:cNvPr id="15" name="Text Box 67"/>
              <p:cNvSpPr txBox="1">
                <a:spLocks noChangeArrowheads="1"/>
              </p:cNvSpPr>
              <p:nvPr/>
            </p:nvSpPr>
            <p:spPr bwMode="auto">
              <a:xfrm>
                <a:off x="2437" y="2264"/>
                <a:ext cx="198" cy="229"/>
              </a:xfrm>
              <a:prstGeom prst="rect">
                <a:avLst/>
              </a:prstGeom>
              <a:noFill/>
              <a:ln w="9525">
                <a:noFill/>
                <a:miter lim="800000"/>
                <a:headEnd/>
                <a:tailEnd/>
              </a:ln>
              <a:effectLst/>
            </p:spPr>
            <p:txBody>
              <a:bodyPr wrap="none">
                <a:spAutoFit/>
              </a:bodyPr>
              <a:lstStyle/>
              <a:p>
                <a:r>
                  <a:rPr lang="en-GB" sz="2000" b="1" dirty="0">
                    <a:latin typeface="+mn-lt"/>
                  </a:rPr>
                  <a:t>2</a:t>
                </a:r>
              </a:p>
            </p:txBody>
          </p:sp>
          <p:sp>
            <p:nvSpPr>
              <p:cNvPr id="16" name="Line 68"/>
              <p:cNvSpPr>
                <a:spLocks noChangeShapeType="1"/>
              </p:cNvSpPr>
              <p:nvPr/>
            </p:nvSpPr>
            <p:spPr bwMode="auto">
              <a:xfrm>
                <a:off x="2479" y="2264"/>
                <a:ext cx="139" cy="1"/>
              </a:xfrm>
              <a:prstGeom prst="line">
                <a:avLst/>
              </a:prstGeom>
              <a:noFill/>
              <a:ln w="28575">
                <a:solidFill>
                  <a:schemeClr val="tx1"/>
                </a:solidFill>
                <a:round/>
                <a:headEnd/>
                <a:tailEnd/>
              </a:ln>
              <a:effectLst/>
            </p:spPr>
            <p:txBody>
              <a:bodyPr/>
              <a:lstStyle/>
              <a:p>
                <a:endParaRPr lang="en-US">
                  <a:latin typeface="+mn-lt"/>
                </a:endParaRPr>
              </a:p>
            </p:txBody>
          </p:sp>
        </p:grpSp>
      </p:grpSp>
      <p:sp>
        <p:nvSpPr>
          <p:cNvPr id="26" name="TextBox 25"/>
          <p:cNvSpPr txBox="1"/>
          <p:nvPr/>
        </p:nvSpPr>
        <p:spPr>
          <a:xfrm>
            <a:off x="5267388" y="2076271"/>
            <a:ext cx="3498073" cy="1015663"/>
          </a:xfrm>
          <a:prstGeom prst="rect">
            <a:avLst/>
          </a:prstGeom>
          <a:noFill/>
        </p:spPr>
        <p:txBody>
          <a:bodyPr wrap="none" rtlCol="0">
            <a:spAutoFit/>
          </a:bodyPr>
          <a:lstStyle/>
          <a:p>
            <a:pPr>
              <a:buFont typeface="Arial" pitchFamily="34" charset="0"/>
              <a:buChar char="•"/>
            </a:pPr>
            <a:r>
              <a:rPr lang="en-US" sz="2000" dirty="0">
                <a:cs typeface="Arial" pitchFamily="34" charset="0"/>
              </a:rPr>
              <a:t> </a:t>
            </a:r>
            <a:r>
              <a:rPr lang="en-US" sz="2000" dirty="0">
                <a:latin typeface="Symbol" panose="05050102010706020507" pitchFamily="18" charset="2"/>
                <a:cs typeface="Arial" pitchFamily="34" charset="0"/>
              </a:rPr>
              <a:t>DS</a:t>
            </a:r>
            <a:r>
              <a:rPr lang="en-US" sz="2000" dirty="0">
                <a:cs typeface="Arial" pitchFamily="34" charset="0"/>
              </a:rPr>
              <a:t> ~ 0.25	(world DIS)</a:t>
            </a:r>
          </a:p>
          <a:p>
            <a:pPr>
              <a:buFont typeface="Arial" pitchFamily="34" charset="0"/>
              <a:buChar char="•"/>
            </a:pPr>
            <a:r>
              <a:rPr lang="en-US" sz="2000" dirty="0">
                <a:cs typeface="Arial" pitchFamily="34" charset="0"/>
              </a:rPr>
              <a:t> </a:t>
            </a:r>
            <a:r>
              <a:rPr lang="en-US" sz="2000" dirty="0">
                <a:latin typeface="Symbol" panose="05050102010706020507" pitchFamily="18" charset="2"/>
                <a:cs typeface="Arial" pitchFamily="34" charset="0"/>
              </a:rPr>
              <a:t>D</a:t>
            </a:r>
            <a:r>
              <a:rPr lang="en-US" sz="2000" dirty="0">
                <a:cs typeface="Arial" pitchFamily="34" charset="0"/>
              </a:rPr>
              <a:t>G similar (?)	(RHIC+DIS)</a:t>
            </a:r>
          </a:p>
          <a:p>
            <a:pPr>
              <a:buFont typeface="Arial" pitchFamily="34" charset="0"/>
              <a:buChar char="•"/>
            </a:pPr>
            <a:r>
              <a:rPr lang="en-US" sz="2000" dirty="0">
                <a:cs typeface="Arial" pitchFamily="34" charset="0"/>
              </a:rPr>
              <a:t> </a:t>
            </a:r>
            <a:r>
              <a:rPr lang="en-US" sz="2000" dirty="0" err="1">
                <a:cs typeface="Arial" pitchFamily="34" charset="0"/>
              </a:rPr>
              <a:t>L</a:t>
            </a:r>
            <a:r>
              <a:rPr lang="en-US" sz="2000" baseline="-25000" dirty="0" err="1">
                <a:cs typeface="Arial" pitchFamily="34" charset="0"/>
              </a:rPr>
              <a:t>q</a:t>
            </a:r>
            <a:r>
              <a:rPr lang="en-US" sz="2000" dirty="0">
                <a:cs typeface="Arial" pitchFamily="34" charset="0"/>
              </a:rPr>
              <a:t>?</a:t>
            </a:r>
          </a:p>
        </p:txBody>
      </p:sp>
      <p:pic>
        <p:nvPicPr>
          <p:cNvPr id="174082" name="Picture 2"/>
          <p:cNvPicPr>
            <a:picLocks noChangeAspect="1" noChangeArrowheads="1"/>
          </p:cNvPicPr>
          <p:nvPr/>
        </p:nvPicPr>
        <p:blipFill>
          <a:blip r:embed="rId2" cstate="print"/>
          <a:srcRect/>
          <a:stretch>
            <a:fillRect/>
          </a:stretch>
        </p:blipFill>
        <p:spPr bwMode="auto">
          <a:xfrm>
            <a:off x="76205" y="1051560"/>
            <a:ext cx="4831080" cy="2072640"/>
          </a:xfrm>
          <a:prstGeom prst="rect">
            <a:avLst/>
          </a:prstGeom>
          <a:noFill/>
          <a:ln w="9525">
            <a:noFill/>
            <a:miter lim="800000"/>
            <a:headEnd/>
            <a:tailEnd/>
          </a:ln>
        </p:spPr>
      </p:pic>
      <p:sp>
        <p:nvSpPr>
          <p:cNvPr id="3" name="TextBox 2"/>
          <p:cNvSpPr txBox="1"/>
          <p:nvPr/>
        </p:nvSpPr>
        <p:spPr>
          <a:xfrm>
            <a:off x="609600" y="3316069"/>
            <a:ext cx="3810000" cy="646331"/>
          </a:xfrm>
          <a:prstGeom prst="rect">
            <a:avLst/>
          </a:prstGeom>
          <a:noFill/>
        </p:spPr>
        <p:txBody>
          <a:bodyPr wrap="square" rtlCol="0">
            <a:spAutoFit/>
          </a:bodyPr>
          <a:lstStyle/>
          <a:p>
            <a:r>
              <a:rPr lang="en-US" sz="1800" dirty="0">
                <a:cs typeface="Arial" pitchFamily="34" charset="0"/>
              </a:rPr>
              <a:t>Longitudinal momentum fraction x and transverse momentum images</a:t>
            </a:r>
          </a:p>
        </p:txBody>
      </p:sp>
      <p:sp>
        <p:nvSpPr>
          <p:cNvPr id="28" name="TextBox 27"/>
          <p:cNvSpPr txBox="1"/>
          <p:nvPr/>
        </p:nvSpPr>
        <p:spPr>
          <a:xfrm>
            <a:off x="5105400" y="3316069"/>
            <a:ext cx="3657600" cy="646331"/>
          </a:xfrm>
          <a:prstGeom prst="rect">
            <a:avLst/>
          </a:prstGeom>
          <a:noFill/>
        </p:spPr>
        <p:txBody>
          <a:bodyPr wrap="square" rtlCol="0">
            <a:spAutoFit/>
          </a:bodyPr>
          <a:lstStyle/>
          <a:p>
            <a:r>
              <a:rPr lang="en-US" sz="1800" dirty="0">
                <a:cs typeface="Arial" pitchFamily="34" charset="0"/>
              </a:rPr>
              <a:t>Longitudinal momentum fraction x and transverse spatial images</a:t>
            </a:r>
          </a:p>
        </p:txBody>
      </p:sp>
      <p:cxnSp>
        <p:nvCxnSpPr>
          <p:cNvPr id="5" name="Straight Arrow Connector 4"/>
          <p:cNvCxnSpPr/>
          <p:nvPr/>
        </p:nvCxnSpPr>
        <p:spPr bwMode="auto">
          <a:xfrm flipH="1">
            <a:off x="4445997" y="3124200"/>
            <a:ext cx="1116603"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a:off x="5562600" y="3124200"/>
            <a:ext cx="9526"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9" name="Picture 28" descr="tmd_profile.png"/>
          <p:cNvPicPr>
            <a:picLocks noChangeAspect="1"/>
          </p:cNvPicPr>
          <p:nvPr/>
        </p:nvPicPr>
        <p:blipFill>
          <a:blip r:embed="rId3" cstate="print"/>
          <a:srcRect t="11566" r="4399"/>
          <a:stretch>
            <a:fillRect/>
          </a:stretch>
        </p:blipFill>
        <p:spPr>
          <a:xfrm>
            <a:off x="684031" y="3886200"/>
            <a:ext cx="3811769" cy="2275986"/>
          </a:xfrm>
          <a:prstGeom prst="rect">
            <a:avLst/>
          </a:prstGeom>
        </p:spPr>
      </p:pic>
      <p:pic>
        <p:nvPicPr>
          <p:cNvPr id="30" name="Picture 29" descr="profile.png"/>
          <p:cNvPicPr>
            <a:picLocks noChangeAspect="1"/>
          </p:cNvPicPr>
          <p:nvPr/>
        </p:nvPicPr>
        <p:blipFill>
          <a:blip r:embed="rId4" cstate="print"/>
          <a:srcRect l="7360" t="50156" r="13115"/>
          <a:stretch>
            <a:fillRect/>
          </a:stretch>
        </p:blipFill>
        <p:spPr>
          <a:xfrm>
            <a:off x="5105400" y="4038600"/>
            <a:ext cx="3478904" cy="2151995"/>
          </a:xfrm>
          <a:prstGeom prst="rect">
            <a:avLst/>
          </a:prstGeom>
        </p:spPr>
      </p:pic>
      <p:sp>
        <p:nvSpPr>
          <p:cNvPr id="4" name="TextBox 3"/>
          <p:cNvSpPr txBox="1"/>
          <p:nvPr/>
        </p:nvSpPr>
        <p:spPr>
          <a:xfrm>
            <a:off x="228600" y="3990201"/>
            <a:ext cx="1983235" cy="276999"/>
          </a:xfrm>
          <a:prstGeom prst="rect">
            <a:avLst/>
          </a:prstGeom>
          <a:noFill/>
        </p:spPr>
        <p:txBody>
          <a:bodyPr wrap="none" rtlCol="0">
            <a:spAutoFit/>
          </a:bodyPr>
          <a:lstStyle/>
          <a:p>
            <a:r>
              <a:rPr lang="en-US" sz="1200" dirty="0">
                <a:cs typeface="Arial" pitchFamily="34" charset="0"/>
              </a:rPr>
              <a:t>Up quark </a:t>
            </a:r>
            <a:r>
              <a:rPr lang="en-US" sz="1200" dirty="0" err="1">
                <a:cs typeface="Arial" pitchFamily="34" charset="0"/>
              </a:rPr>
              <a:t>Sivers</a:t>
            </a:r>
            <a:r>
              <a:rPr lang="en-US" sz="1200" dirty="0">
                <a:cs typeface="Arial" pitchFamily="34" charset="0"/>
              </a:rPr>
              <a:t> Function</a:t>
            </a:r>
          </a:p>
        </p:txBody>
      </p:sp>
      <p:sp>
        <p:nvSpPr>
          <p:cNvPr id="6" name="TextBox 5"/>
          <p:cNvSpPr txBox="1"/>
          <p:nvPr/>
        </p:nvSpPr>
        <p:spPr>
          <a:xfrm>
            <a:off x="1600200" y="6305490"/>
            <a:ext cx="5851282" cy="400110"/>
          </a:xfrm>
          <a:prstGeom prst="rect">
            <a:avLst/>
          </a:prstGeom>
          <a:noFill/>
        </p:spPr>
        <p:txBody>
          <a:bodyPr wrap="none" rtlCol="0">
            <a:spAutoFit/>
          </a:bodyPr>
          <a:lstStyle/>
          <a:p>
            <a:r>
              <a:rPr lang="en-US" sz="2000" dirty="0">
                <a:cs typeface="Arial" pitchFamily="34" charset="0"/>
              </a:rPr>
              <a:t>12 </a:t>
            </a:r>
            <a:r>
              <a:rPr lang="en-US" sz="2000" dirty="0" err="1">
                <a:cs typeface="Arial" pitchFamily="34" charset="0"/>
              </a:rPr>
              <a:t>GeV</a:t>
            </a:r>
            <a:r>
              <a:rPr lang="en-US" sz="2000" dirty="0">
                <a:cs typeface="Arial" pitchFamily="34" charset="0"/>
              </a:rPr>
              <a:t> projections: </a:t>
            </a:r>
            <a:r>
              <a:rPr lang="en-US" sz="2000" dirty="0">
                <a:solidFill>
                  <a:srgbClr val="CC0099"/>
                </a:solidFill>
                <a:cs typeface="Arial" pitchFamily="34" charset="0"/>
              </a:rPr>
              <a:t>valence quarks </a:t>
            </a:r>
            <a:r>
              <a:rPr lang="en-US" sz="2000" dirty="0">
                <a:cs typeface="Arial" pitchFamily="34" charset="0"/>
              </a:rPr>
              <a:t>well mapped</a:t>
            </a:r>
          </a:p>
        </p:txBody>
      </p:sp>
      <p:sp>
        <p:nvSpPr>
          <p:cNvPr id="25" name="TextBox 24"/>
          <p:cNvSpPr txBox="1"/>
          <p:nvPr/>
        </p:nvSpPr>
        <p:spPr>
          <a:xfrm>
            <a:off x="228600" y="6243935"/>
            <a:ext cx="1039067" cy="461665"/>
          </a:xfrm>
          <a:prstGeom prst="rect">
            <a:avLst/>
          </a:prstGeom>
          <a:noFill/>
          <a:ln>
            <a:solidFill>
              <a:schemeClr val="tx1"/>
            </a:solidFill>
          </a:ln>
        </p:spPr>
        <p:txBody>
          <a:bodyPr wrap="none" rtlCol="0">
            <a:spAutoFit/>
          </a:bodyPr>
          <a:lstStyle/>
          <a:p>
            <a:r>
              <a:rPr lang="en-US" dirty="0"/>
              <a:t>TMDs</a:t>
            </a:r>
          </a:p>
        </p:txBody>
      </p:sp>
      <p:sp>
        <p:nvSpPr>
          <p:cNvPr id="31" name="TextBox 30"/>
          <p:cNvSpPr txBox="1"/>
          <p:nvPr/>
        </p:nvSpPr>
        <p:spPr>
          <a:xfrm>
            <a:off x="7848600" y="6243935"/>
            <a:ext cx="926857" cy="461665"/>
          </a:xfrm>
          <a:prstGeom prst="rect">
            <a:avLst/>
          </a:prstGeom>
          <a:noFill/>
          <a:ln>
            <a:solidFill>
              <a:schemeClr val="tx1"/>
            </a:solidFill>
          </a:ln>
        </p:spPr>
        <p:txBody>
          <a:bodyPr wrap="none" rtlCol="0">
            <a:spAutoFit/>
          </a:bodyPr>
          <a:lstStyle/>
          <a:p>
            <a:r>
              <a:rPr lang="en-US" dirty="0"/>
              <a:t>GPDs</a:t>
            </a:r>
          </a:p>
        </p:txBody>
      </p:sp>
    </p:spTree>
    <p:extLst>
      <p:ext uri="{BB962C8B-B14F-4D97-AF65-F5344CB8AC3E}">
        <p14:creationId xmlns:p14="http://schemas.microsoft.com/office/powerpoint/2010/main" val="25447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D689BB-5C9E-4D82-AC74-BF86C014B750}"/>
              </a:ext>
            </a:extLst>
          </p:cNvPr>
          <p:cNvSpPr txBox="1">
            <a:spLocks/>
          </p:cNvSpPr>
          <p:nvPr/>
        </p:nvSpPr>
        <p:spPr>
          <a:xfrm>
            <a:off x="308919" y="116714"/>
            <a:ext cx="8464378" cy="487490"/>
          </a:xfrm>
          <a:prstGeom prst="rect">
            <a:avLst/>
          </a:prstGeom>
        </p:spPr>
        <p:txBody>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FF0000"/>
                </a:solidFill>
                <a:latin typeface="Comic Sans MS" panose="030F0702030302020204" pitchFamily="66" charset="0"/>
              </a:rPr>
              <a:t>Imaging With </a:t>
            </a:r>
            <a:r>
              <a:rPr lang="en-US" dirty="0" err="1">
                <a:solidFill>
                  <a:srgbClr val="FF0000"/>
                </a:solidFill>
                <a:latin typeface="Comic Sans MS" panose="030F0702030302020204" pitchFamily="66" charset="0"/>
              </a:rPr>
              <a:t>JLab</a:t>
            </a:r>
            <a:r>
              <a:rPr lang="en-US" dirty="0">
                <a:solidFill>
                  <a:srgbClr val="FF0000"/>
                </a:solidFill>
                <a:latin typeface="Comic Sans MS" panose="030F0702030302020204" pitchFamily="66" charset="0"/>
              </a:rPr>
              <a:t> @ 12 GeV</a:t>
            </a:r>
          </a:p>
        </p:txBody>
      </p:sp>
      <p:pic>
        <p:nvPicPr>
          <p:cNvPr id="3" name="Picture 2">
            <a:extLst>
              <a:ext uri="{FF2B5EF4-FFF2-40B4-BE49-F238E27FC236}">
                <a16:creationId xmlns:a16="http://schemas.microsoft.com/office/drawing/2014/main" xmlns="" id="{0C266D7C-11E9-4323-A3AF-E15EF0107BE6}"/>
              </a:ext>
            </a:extLst>
          </p:cNvPr>
          <p:cNvPicPr>
            <a:picLocks noChangeAspect="1"/>
          </p:cNvPicPr>
          <p:nvPr/>
        </p:nvPicPr>
        <p:blipFill>
          <a:blip r:embed="rId2"/>
          <a:srcRect l="1596" t="10110" r="5309" b="7733"/>
          <a:stretch>
            <a:fillRect/>
          </a:stretch>
        </p:blipFill>
        <p:spPr>
          <a:xfrm>
            <a:off x="6877621" y="1115208"/>
            <a:ext cx="1980944" cy="1475592"/>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pic>
        <p:nvPicPr>
          <p:cNvPr id="4" name="Picture 2">
            <a:extLst>
              <a:ext uri="{FF2B5EF4-FFF2-40B4-BE49-F238E27FC236}">
                <a16:creationId xmlns:a16="http://schemas.microsoft.com/office/drawing/2014/main" xmlns="" id="{4FF83D00-523B-40CC-8EEB-5287ABD13C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597"/>
          <a:stretch/>
        </p:blipFill>
        <p:spPr bwMode="auto">
          <a:xfrm>
            <a:off x="6834106" y="4614543"/>
            <a:ext cx="2024459" cy="1481457"/>
          </a:xfrm>
          <a:prstGeom prst="rect">
            <a:avLst/>
          </a:prstGeom>
          <a:noFill/>
          <a:ln>
            <a:noFill/>
          </a:ln>
          <a:effectLst>
            <a:outerShdw blurRad="292100" dist="139700" dir="2700000" algn="ctr" rotWithShape="0">
              <a:schemeClr val="tx1">
                <a:alpha val="65000"/>
              </a:scheme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3" descr="SHMS-HMS.JPG">
            <a:extLst>
              <a:ext uri="{FF2B5EF4-FFF2-40B4-BE49-F238E27FC236}">
                <a16:creationId xmlns:a16="http://schemas.microsoft.com/office/drawing/2014/main" xmlns="" id="{ABD91F11-3051-41A5-BB50-6CF28B8AA167}"/>
              </a:ext>
            </a:extLst>
          </p:cNvPr>
          <p:cNvPicPr>
            <a:picLocks noChangeAspect="1"/>
          </p:cNvPicPr>
          <p:nvPr/>
        </p:nvPicPr>
        <p:blipFill>
          <a:blip r:embed="rId4" cstate="print">
            <a:lum bright="20000" contrast="20000"/>
          </a:blip>
          <a:srcRect/>
          <a:stretch>
            <a:fillRect/>
          </a:stretch>
        </p:blipFill>
        <p:spPr bwMode="auto">
          <a:xfrm>
            <a:off x="6863511" y="2870385"/>
            <a:ext cx="1995054" cy="14730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6" name="TextBox 5">
            <a:extLst>
              <a:ext uri="{FF2B5EF4-FFF2-40B4-BE49-F238E27FC236}">
                <a16:creationId xmlns:a16="http://schemas.microsoft.com/office/drawing/2014/main" xmlns="" id="{632DB7D9-B0D4-4108-A668-7464187EDE5D}"/>
              </a:ext>
            </a:extLst>
          </p:cNvPr>
          <p:cNvSpPr txBox="1"/>
          <p:nvPr/>
        </p:nvSpPr>
        <p:spPr>
          <a:xfrm>
            <a:off x="152400" y="889792"/>
            <a:ext cx="6519431" cy="5755422"/>
          </a:xfrm>
          <a:prstGeom prst="rect">
            <a:avLst/>
          </a:prstGeom>
          <a:noFill/>
        </p:spPr>
        <p:txBody>
          <a:bodyPr wrap="square" rtlCol="0">
            <a:spAutoFit/>
          </a:bodyPr>
          <a:lstStyle/>
          <a:p>
            <a:pPr marL="52388" defTabSz="457200"/>
            <a:r>
              <a:rPr lang="en-US" sz="2000" b="1" dirty="0">
                <a:solidFill>
                  <a:prstClr val="black"/>
                </a:solidFill>
                <a:cs typeface="Arial" pitchFamily="34" charset="0"/>
              </a:rPr>
              <a:t>Generalized  Parton Distributions (GPDs) and Transverse Momentum Distributions (TMDs)</a:t>
            </a:r>
            <a:endParaRPr lang="en-US" dirty="0">
              <a:solidFill>
                <a:prstClr val="black"/>
              </a:solidFill>
              <a:cs typeface="Arial" pitchFamily="34" charset="0"/>
            </a:endParaRPr>
          </a:p>
          <a:p>
            <a:pPr marL="627063" indent="-393700" defTabSz="457200">
              <a:buFont typeface="Arial" panose="020B0604020202020204" pitchFamily="34" charset="0"/>
              <a:buChar char="•"/>
            </a:pPr>
            <a:endParaRPr lang="en-US" sz="800" dirty="0">
              <a:solidFill>
                <a:prstClr val="black"/>
              </a:solidFill>
              <a:cs typeface="Arial" pitchFamily="34" charset="0"/>
            </a:endParaRPr>
          </a:p>
          <a:p>
            <a:pPr marL="627063" indent="-393700" defTabSz="457200">
              <a:buFont typeface="Arial" panose="020B0604020202020204" pitchFamily="34" charset="0"/>
              <a:buChar char="•"/>
            </a:pPr>
            <a:r>
              <a:rPr lang="en-US" sz="2000" dirty="0">
                <a:solidFill>
                  <a:prstClr val="black"/>
                </a:solidFill>
                <a:cs typeface="Arial" pitchFamily="34" charset="0"/>
              </a:rPr>
              <a:t>CEBAF Large Acceptance Spectrometer (CLAS12) in Hall B: general survey experiments, large acceptance and medium luminosity</a:t>
            </a:r>
          </a:p>
          <a:p>
            <a:pPr marL="627063" indent="-393700" defTabSz="457200">
              <a:buFont typeface="Arial" panose="020B0604020202020204" pitchFamily="34" charset="0"/>
              <a:buChar char="•"/>
            </a:pPr>
            <a:endParaRPr lang="en-US" sz="2000" dirty="0">
              <a:solidFill>
                <a:prstClr val="black"/>
              </a:solidFill>
              <a:cs typeface="Arial" pitchFamily="34" charset="0"/>
            </a:endParaRPr>
          </a:p>
          <a:p>
            <a:pPr marL="627063" indent="-393700" defTabSz="457200">
              <a:buFont typeface="Arial" panose="020B0604020202020204" pitchFamily="34" charset="0"/>
              <a:buChar char="•"/>
            </a:pPr>
            <a:r>
              <a:rPr lang="en-US" sz="2000" dirty="0">
                <a:solidFill>
                  <a:prstClr val="black"/>
                </a:solidFill>
                <a:cs typeface="Arial" pitchFamily="34" charset="0"/>
              </a:rPr>
              <a:t>SHMS, High Momentum Spectrometer (HMS) and Neutral-Particle Spectrometer (NPS) in Hall C: precision cross sections for L-T studies and ratios, small acceptance and high luminosity</a:t>
            </a:r>
          </a:p>
          <a:p>
            <a:pPr marL="627063" indent="-393700" defTabSz="457200">
              <a:buFont typeface="Arial" panose="020B0604020202020204" pitchFamily="34" charset="0"/>
              <a:buChar char="•"/>
            </a:pPr>
            <a:endParaRPr lang="en-US" sz="2000" dirty="0">
              <a:solidFill>
                <a:prstClr val="black"/>
              </a:solidFill>
              <a:cs typeface="Arial" pitchFamily="34" charset="0"/>
            </a:endParaRPr>
          </a:p>
          <a:p>
            <a:pPr marL="576262" indent="-342900" defTabSz="457200">
              <a:buFont typeface="Arial" panose="020B0604020202020204" pitchFamily="34" charset="0"/>
              <a:buChar char="•"/>
            </a:pPr>
            <a:r>
              <a:rPr lang="en-US" sz="2000" dirty="0">
                <a:solidFill>
                  <a:prstClr val="black"/>
                </a:solidFill>
                <a:cs typeface="Arial" pitchFamily="34" charset="0"/>
              </a:rPr>
              <a:t>Super </a:t>
            </a:r>
            <a:r>
              <a:rPr lang="en-US" sz="2000" dirty="0" err="1">
                <a:solidFill>
                  <a:prstClr val="black"/>
                </a:solidFill>
                <a:cs typeface="Arial" pitchFamily="34" charset="0"/>
              </a:rPr>
              <a:t>Bigbite</a:t>
            </a:r>
            <a:r>
              <a:rPr lang="en-US" sz="2000" dirty="0">
                <a:solidFill>
                  <a:prstClr val="black"/>
                </a:solidFill>
                <a:cs typeface="Arial" pitchFamily="34" charset="0"/>
              </a:rPr>
              <a:t> Spectrometer (SBS) in Hall A : dedicated large-x TMD study				</a:t>
            </a:r>
          </a:p>
          <a:p>
            <a:pPr marL="233362" defTabSz="457200"/>
            <a:r>
              <a:rPr lang="en-US" sz="2000" dirty="0">
                <a:solidFill>
                  <a:prstClr val="black"/>
                </a:solidFill>
                <a:cs typeface="Arial" pitchFamily="34" charset="0"/>
              </a:rPr>
              <a:t>	  medium acceptance and high luminosity</a:t>
            </a:r>
          </a:p>
          <a:p>
            <a:pPr marL="627063" indent="-393700" defTabSz="457200">
              <a:buFont typeface="Arial" panose="020B0604020202020204" pitchFamily="34" charset="0"/>
              <a:buChar char="•"/>
            </a:pPr>
            <a:endParaRPr lang="en-US" sz="2000" dirty="0">
              <a:solidFill>
                <a:prstClr val="black"/>
              </a:solidFill>
              <a:cs typeface="Arial" pitchFamily="34" charset="0"/>
            </a:endParaRPr>
          </a:p>
          <a:p>
            <a:pPr marL="627063" indent="-393700" defTabSz="457200">
              <a:buFont typeface="Arial" panose="020B0604020202020204" pitchFamily="34" charset="0"/>
              <a:buChar char="•"/>
            </a:pPr>
            <a:r>
              <a:rPr lang="en-US" sz="2000" dirty="0">
                <a:solidFill>
                  <a:prstClr val="black"/>
                </a:solidFill>
                <a:cs typeface="Arial" pitchFamily="34" charset="0"/>
              </a:rPr>
              <a:t>Future: Solenoidal Large Intensity Device (</a:t>
            </a:r>
            <a:r>
              <a:rPr lang="en-US" sz="2000" dirty="0" err="1">
                <a:solidFill>
                  <a:prstClr val="black"/>
                </a:solidFill>
                <a:cs typeface="Arial" pitchFamily="34" charset="0"/>
              </a:rPr>
              <a:t>SoLID</a:t>
            </a:r>
            <a:r>
              <a:rPr lang="en-US" sz="2000" dirty="0">
                <a:solidFill>
                  <a:prstClr val="black"/>
                </a:solidFill>
                <a:cs typeface="Arial" pitchFamily="34" charset="0"/>
              </a:rPr>
              <a:t>) in Hall A: large acceptance and high luminosity</a:t>
            </a:r>
          </a:p>
        </p:txBody>
      </p:sp>
    </p:spTree>
    <p:extLst>
      <p:ext uri="{BB962C8B-B14F-4D97-AF65-F5344CB8AC3E}">
        <p14:creationId xmlns:p14="http://schemas.microsoft.com/office/powerpoint/2010/main" val="2023067762"/>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049" y="39469"/>
            <a:ext cx="8917826" cy="646331"/>
          </a:xfrm>
          <a:prstGeom prst="rect">
            <a:avLst/>
          </a:prstGeom>
          <a:noFill/>
        </p:spPr>
        <p:txBody>
          <a:bodyPr wrap="none">
            <a:spAutoFit/>
          </a:bodyPr>
          <a:lstStyle/>
          <a:p>
            <a:pPr fontAlgn="auto">
              <a:spcBef>
                <a:spcPts val="0"/>
              </a:spcBef>
              <a:spcAft>
                <a:spcPts val="0"/>
              </a:spcAft>
              <a:defRPr/>
            </a:pPr>
            <a:r>
              <a:rPr lang="en-US" sz="3600" b="1" kern="0" dirty="0">
                <a:solidFill>
                  <a:srgbClr val="FF0000"/>
                </a:solidFill>
                <a:ea typeface="ＭＳ Ｐゴシック" charset="-128"/>
                <a:cs typeface="Arial" pitchFamily="34" charset="0"/>
              </a:rPr>
              <a:t>Parton Dynamics and N-N Correlations</a:t>
            </a:r>
            <a:endParaRPr lang="en-US" sz="3600" b="1" dirty="0">
              <a:solidFill>
                <a:srgbClr val="FF0000"/>
              </a:solidFill>
              <a:cs typeface="Arial" pitchFamily="34" charset="0"/>
            </a:endParaRPr>
          </a:p>
        </p:txBody>
      </p:sp>
      <p:sp>
        <p:nvSpPr>
          <p:cNvPr id="39" name="TextBox 38"/>
          <p:cNvSpPr txBox="1"/>
          <p:nvPr/>
        </p:nvSpPr>
        <p:spPr>
          <a:xfrm>
            <a:off x="4910667" y="863103"/>
            <a:ext cx="4182535" cy="923330"/>
          </a:xfrm>
          <a:prstGeom prst="rect">
            <a:avLst/>
          </a:prstGeom>
          <a:noFill/>
        </p:spPr>
        <p:txBody>
          <a:bodyPr wrap="square" rtlCol="0">
            <a:spAutoFit/>
          </a:bodyPr>
          <a:lstStyle/>
          <a:p>
            <a:r>
              <a:rPr lang="en-US" sz="1800" dirty="0">
                <a:cs typeface="Arial" pitchFamily="34" charset="0"/>
              </a:rPr>
              <a:t>N-N Correlations: pairing due to tensor force and strong repulsive core</a:t>
            </a:r>
          </a:p>
        </p:txBody>
      </p:sp>
      <p:grpSp>
        <p:nvGrpSpPr>
          <p:cNvPr id="42" name="Group 17"/>
          <p:cNvGrpSpPr/>
          <p:nvPr/>
        </p:nvGrpSpPr>
        <p:grpSpPr>
          <a:xfrm>
            <a:off x="152400" y="1524000"/>
            <a:ext cx="8839200" cy="3368651"/>
            <a:chOff x="152400" y="1600199"/>
            <a:chExt cx="8839200" cy="3368651"/>
          </a:xfrm>
        </p:grpSpPr>
        <p:pic>
          <p:nvPicPr>
            <p:cNvPr id="43" name="Picture 42" descr="Figure 3_1.jpg"/>
            <p:cNvPicPr>
              <a:picLocks noChangeAspect="1"/>
            </p:cNvPicPr>
            <p:nvPr/>
          </p:nvPicPr>
          <p:blipFill>
            <a:blip r:embed="rId2" cstate="print"/>
            <a:srcRect l="79653"/>
            <a:stretch>
              <a:fillRect/>
            </a:stretch>
          </p:blipFill>
          <p:spPr>
            <a:xfrm>
              <a:off x="7239000" y="1600200"/>
              <a:ext cx="1752600" cy="3368650"/>
            </a:xfrm>
            <a:prstGeom prst="rect">
              <a:avLst/>
            </a:prstGeom>
          </p:spPr>
        </p:pic>
        <p:pic>
          <p:nvPicPr>
            <p:cNvPr id="44" name="Picture 43" descr="Figure 3_1.jpg"/>
            <p:cNvPicPr>
              <a:picLocks noChangeAspect="1"/>
            </p:cNvPicPr>
            <p:nvPr/>
          </p:nvPicPr>
          <p:blipFill>
            <a:blip r:embed="rId2" cstate="print"/>
            <a:srcRect r="74310"/>
            <a:stretch>
              <a:fillRect/>
            </a:stretch>
          </p:blipFill>
          <p:spPr>
            <a:xfrm>
              <a:off x="152400" y="1600200"/>
              <a:ext cx="2212848" cy="3368650"/>
            </a:xfrm>
            <a:prstGeom prst="rect">
              <a:avLst/>
            </a:prstGeom>
          </p:spPr>
        </p:pic>
        <p:pic>
          <p:nvPicPr>
            <p:cNvPr id="45" name="Picture 44" descr="emc-srcEDITED_D4.jpeg"/>
            <p:cNvPicPr>
              <a:picLocks noChangeAspect="1"/>
            </p:cNvPicPr>
            <p:nvPr/>
          </p:nvPicPr>
          <p:blipFill>
            <a:blip r:embed="rId3" cstate="print"/>
            <a:srcRect l="4654" r="6596"/>
            <a:stretch>
              <a:fillRect/>
            </a:stretch>
          </p:blipFill>
          <p:spPr>
            <a:xfrm>
              <a:off x="2362199" y="1600199"/>
              <a:ext cx="4917791" cy="3083905"/>
            </a:xfrm>
            <a:prstGeom prst="rect">
              <a:avLst/>
            </a:prstGeom>
          </p:spPr>
        </p:pic>
      </p:grpSp>
      <p:sp>
        <p:nvSpPr>
          <p:cNvPr id="37" name="Text Box 7"/>
          <p:cNvSpPr txBox="1">
            <a:spLocks noChangeArrowheads="1"/>
          </p:cNvSpPr>
          <p:nvPr/>
        </p:nvSpPr>
        <p:spPr bwMode="auto">
          <a:xfrm rot="16200000">
            <a:off x="1352165" y="2679613"/>
            <a:ext cx="2393244" cy="307777"/>
          </a:xfrm>
          <a:prstGeom prst="rect">
            <a:avLst/>
          </a:prstGeom>
          <a:solidFill>
            <a:srgbClr val="FEFDFC"/>
          </a:solidFill>
          <a:ln w="9525">
            <a:noFill/>
            <a:miter lim="800000"/>
            <a:headEnd/>
            <a:tailEnd/>
          </a:ln>
        </p:spPr>
        <p:txBody>
          <a:bodyPr wrap="square">
            <a:spAutoFit/>
          </a:bodyPr>
          <a:lstStyle/>
          <a:p>
            <a:r>
              <a:rPr lang="en-US" sz="1400" b="1" dirty="0">
                <a:solidFill>
                  <a:srgbClr val="000000"/>
                </a:solidFill>
                <a:latin typeface="Arial" pitchFamily="34" charset="0"/>
                <a:cs typeface="Arial" pitchFamily="34" charset="0"/>
              </a:rPr>
              <a:t>EMC</a:t>
            </a:r>
            <a:r>
              <a:rPr lang="en-US" sz="1400" dirty="0">
                <a:solidFill>
                  <a:srgbClr val="000000"/>
                </a:solidFill>
                <a:latin typeface="Arial" pitchFamily="34" charset="0"/>
                <a:cs typeface="Arial" pitchFamily="34" charset="0"/>
              </a:rPr>
              <a:t> Slopes 0.35 ≤ </a:t>
            </a:r>
            <a:r>
              <a:rPr lang="en-US" sz="1400" i="1" dirty="0" err="1">
                <a:solidFill>
                  <a:srgbClr val="000000"/>
                </a:solidFill>
                <a:latin typeface="Arial" pitchFamily="34" charset="0"/>
                <a:cs typeface="Arial" pitchFamily="34" charset="0"/>
              </a:rPr>
              <a:t>x</a:t>
            </a:r>
            <a:r>
              <a:rPr lang="en-US" sz="1400" i="1" baseline="-25000" dirty="0" err="1">
                <a:solidFill>
                  <a:srgbClr val="000000"/>
                </a:solidFill>
                <a:latin typeface="Arial" pitchFamily="34" charset="0"/>
                <a:cs typeface="Arial" pitchFamily="34" charset="0"/>
              </a:rPr>
              <a:t>B</a:t>
            </a:r>
            <a:r>
              <a:rPr lang="en-US" sz="1400" baseline="-25000" dirty="0">
                <a:solidFill>
                  <a:srgbClr val="000000"/>
                </a:solidFill>
                <a:latin typeface="Arial" pitchFamily="34" charset="0"/>
                <a:cs typeface="Arial" pitchFamily="34" charset="0"/>
              </a:rPr>
              <a:t> </a:t>
            </a:r>
            <a:r>
              <a:rPr lang="en-US" sz="1400" dirty="0">
                <a:solidFill>
                  <a:srgbClr val="000000"/>
                </a:solidFill>
                <a:latin typeface="Arial" pitchFamily="34" charset="0"/>
                <a:cs typeface="Arial" pitchFamily="34" charset="0"/>
              </a:rPr>
              <a:t>≤ 0.7</a:t>
            </a:r>
          </a:p>
        </p:txBody>
      </p:sp>
      <p:sp>
        <p:nvSpPr>
          <p:cNvPr id="36" name="Text Box 6"/>
          <p:cNvSpPr txBox="1">
            <a:spLocks noChangeArrowheads="1"/>
          </p:cNvSpPr>
          <p:nvPr/>
        </p:nvSpPr>
        <p:spPr bwMode="auto">
          <a:xfrm>
            <a:off x="3725528" y="4282643"/>
            <a:ext cx="2602089" cy="307777"/>
          </a:xfrm>
          <a:prstGeom prst="rect">
            <a:avLst/>
          </a:prstGeom>
          <a:solidFill>
            <a:srgbClr val="FEFDFC"/>
          </a:solidFill>
          <a:ln w="9525">
            <a:noFill/>
            <a:miter lim="800000"/>
            <a:headEnd/>
            <a:tailEnd/>
          </a:ln>
        </p:spPr>
        <p:txBody>
          <a:bodyPr wrap="square">
            <a:spAutoFit/>
          </a:bodyPr>
          <a:lstStyle/>
          <a:p>
            <a:r>
              <a:rPr lang="en-US" sz="1400" b="1" dirty="0">
                <a:solidFill>
                  <a:srgbClr val="000000"/>
                </a:solidFill>
                <a:latin typeface="Arial" pitchFamily="34" charset="0"/>
                <a:cs typeface="Arial" pitchFamily="34" charset="0"/>
              </a:rPr>
              <a:t>N-N correlated pairs </a:t>
            </a:r>
            <a:r>
              <a:rPr lang="en-US" sz="1400" i="1" dirty="0" err="1">
                <a:solidFill>
                  <a:srgbClr val="000000"/>
                </a:solidFill>
                <a:latin typeface="Arial" pitchFamily="34" charset="0"/>
                <a:cs typeface="Arial" pitchFamily="34" charset="0"/>
              </a:rPr>
              <a:t>x</a:t>
            </a:r>
            <a:r>
              <a:rPr lang="en-US" sz="1400" i="1" baseline="-25000" dirty="0" err="1">
                <a:solidFill>
                  <a:srgbClr val="000000"/>
                </a:solidFill>
                <a:latin typeface="Arial" pitchFamily="34" charset="0"/>
                <a:cs typeface="Arial" pitchFamily="34" charset="0"/>
              </a:rPr>
              <a:t>B</a:t>
            </a:r>
            <a:r>
              <a:rPr lang="en-US" sz="1400" baseline="-25000" dirty="0">
                <a:solidFill>
                  <a:srgbClr val="000000"/>
                </a:solidFill>
                <a:latin typeface="Arial" pitchFamily="34" charset="0"/>
                <a:cs typeface="Arial" pitchFamily="34" charset="0"/>
              </a:rPr>
              <a:t> </a:t>
            </a:r>
            <a:r>
              <a:rPr lang="en-US" sz="1400" dirty="0">
                <a:solidFill>
                  <a:srgbClr val="000000"/>
                </a:solidFill>
                <a:latin typeface="Arial" pitchFamily="34" charset="0"/>
                <a:cs typeface="Arial" pitchFamily="34" charset="0"/>
              </a:rPr>
              <a:t>≥ 1.4</a:t>
            </a:r>
          </a:p>
        </p:txBody>
      </p:sp>
      <p:pic>
        <p:nvPicPr>
          <p:cNvPr id="46" name="Picture 11" descr="HeBeNuclei.jpg"/>
          <p:cNvPicPr>
            <a:picLocks noChangeAspect="1"/>
          </p:cNvPicPr>
          <p:nvPr/>
        </p:nvPicPr>
        <p:blipFill>
          <a:blip r:embed="rId4" cstate="print"/>
          <a:srcRect t="51343"/>
          <a:stretch>
            <a:fillRect/>
          </a:stretch>
        </p:blipFill>
        <p:spPr bwMode="auto">
          <a:xfrm>
            <a:off x="939256" y="4833990"/>
            <a:ext cx="1353503" cy="1352834"/>
          </a:xfrm>
          <a:prstGeom prst="rect">
            <a:avLst/>
          </a:prstGeom>
          <a:noFill/>
          <a:ln w="9525">
            <a:noFill/>
            <a:miter lim="800000"/>
            <a:headEnd/>
            <a:tailEnd/>
          </a:ln>
        </p:spPr>
      </p:pic>
      <p:pic>
        <p:nvPicPr>
          <p:cNvPr id="47" name="Picture 9" descr="1156675fig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7778" y="4748466"/>
            <a:ext cx="1600200" cy="159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228049" y="825624"/>
            <a:ext cx="3386119" cy="646331"/>
          </a:xfrm>
          <a:prstGeom prst="rect">
            <a:avLst/>
          </a:prstGeom>
          <a:noFill/>
        </p:spPr>
        <p:txBody>
          <a:bodyPr wrap="square" rtlCol="0">
            <a:spAutoFit/>
          </a:bodyPr>
          <a:lstStyle/>
          <a:p>
            <a:r>
              <a:rPr lang="en-US" sz="1800" dirty="0">
                <a:cs typeface="Arial" pitchFamily="34" charset="0"/>
              </a:rPr>
              <a:t>EMC effect: quark momentum in nucleus is altered</a:t>
            </a:r>
          </a:p>
        </p:txBody>
      </p:sp>
      <p:sp>
        <p:nvSpPr>
          <p:cNvPr id="49" name="Left-Right Arrow 48"/>
          <p:cNvSpPr/>
          <p:nvPr/>
        </p:nvSpPr>
        <p:spPr>
          <a:xfrm>
            <a:off x="3614168" y="965595"/>
            <a:ext cx="1216152" cy="4846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omic Sans MS" panose="030F0702030302020204" pitchFamily="66" charset="0"/>
            </a:endParaRPr>
          </a:p>
        </p:txBody>
      </p:sp>
      <p:sp>
        <p:nvSpPr>
          <p:cNvPr id="51" name="TextBox 50"/>
          <p:cNvSpPr txBox="1"/>
          <p:nvPr/>
        </p:nvSpPr>
        <p:spPr>
          <a:xfrm>
            <a:off x="2449685" y="4673596"/>
            <a:ext cx="5057426" cy="1754326"/>
          </a:xfrm>
          <a:prstGeom prst="rect">
            <a:avLst/>
          </a:prstGeom>
          <a:noFill/>
        </p:spPr>
        <p:txBody>
          <a:bodyPr wrap="square" rtlCol="0">
            <a:spAutoFit/>
          </a:bodyPr>
          <a:lstStyle/>
          <a:p>
            <a:r>
              <a:rPr lang="en-US" sz="1800" dirty="0">
                <a:cs typeface="Arial" pitchFamily="34" charset="0"/>
              </a:rPr>
              <a:t>12 GeV science quest:</a:t>
            </a:r>
          </a:p>
          <a:p>
            <a:pPr>
              <a:buFont typeface="Arial" pitchFamily="34" charset="0"/>
              <a:buChar char="•"/>
            </a:pPr>
            <a:r>
              <a:rPr lang="en-US" sz="1800" dirty="0">
                <a:cs typeface="Arial" pitchFamily="34" charset="0"/>
              </a:rPr>
              <a:t> </a:t>
            </a:r>
            <a:r>
              <a:rPr lang="en-US" sz="1800" dirty="0" err="1">
                <a:cs typeface="Arial" pitchFamily="34" charset="0"/>
              </a:rPr>
              <a:t>isospin</a:t>
            </a:r>
            <a:r>
              <a:rPr lang="en-US" sz="1800" dirty="0">
                <a:cs typeface="Arial" pitchFamily="34" charset="0"/>
              </a:rPr>
              <a:t> dependence: </a:t>
            </a:r>
            <a:r>
              <a:rPr lang="en-US" sz="1800" baseline="30000" dirty="0">
                <a:cs typeface="Arial" pitchFamily="34" charset="0"/>
              </a:rPr>
              <a:t>3</a:t>
            </a:r>
            <a:r>
              <a:rPr lang="en-US" sz="1800" dirty="0">
                <a:cs typeface="Arial" pitchFamily="34" charset="0"/>
              </a:rPr>
              <a:t>H, </a:t>
            </a:r>
            <a:r>
              <a:rPr lang="en-US" sz="1800" baseline="30000" dirty="0">
                <a:cs typeface="Arial" pitchFamily="34" charset="0"/>
              </a:rPr>
              <a:t>3</a:t>
            </a:r>
            <a:r>
              <a:rPr lang="en-US" sz="1800" dirty="0">
                <a:cs typeface="Arial" pitchFamily="34" charset="0"/>
              </a:rPr>
              <a:t>He, </a:t>
            </a:r>
            <a:r>
              <a:rPr lang="en-US" sz="1800" baseline="30000" dirty="0">
                <a:cs typeface="Arial" pitchFamily="34" charset="0"/>
              </a:rPr>
              <a:t>6,7</a:t>
            </a:r>
            <a:r>
              <a:rPr lang="en-US" sz="1800" dirty="0">
                <a:cs typeface="Arial" pitchFamily="34" charset="0"/>
              </a:rPr>
              <a:t>Li, </a:t>
            </a:r>
            <a:r>
              <a:rPr lang="en-US" sz="1800" baseline="30000" dirty="0">
                <a:cs typeface="Arial" pitchFamily="34" charset="0"/>
              </a:rPr>
              <a:t>9</a:t>
            </a:r>
            <a:r>
              <a:rPr lang="en-US" sz="1800" dirty="0">
                <a:cs typeface="Arial" pitchFamily="34" charset="0"/>
              </a:rPr>
              <a:t>Be, </a:t>
            </a:r>
            <a:r>
              <a:rPr lang="en-US" sz="1800" baseline="30000" dirty="0">
                <a:cs typeface="Arial" pitchFamily="34" charset="0"/>
              </a:rPr>
              <a:t>10,11</a:t>
            </a:r>
            <a:r>
              <a:rPr lang="en-US" sz="1800" dirty="0">
                <a:cs typeface="Arial" pitchFamily="34" charset="0"/>
              </a:rPr>
              <a:t>B</a:t>
            </a:r>
          </a:p>
          <a:p>
            <a:pPr>
              <a:buFont typeface="Arial" pitchFamily="34" charset="0"/>
              <a:buChar char="•"/>
            </a:pPr>
            <a:r>
              <a:rPr lang="en-US" sz="1800" dirty="0">
                <a:cs typeface="Arial" pitchFamily="34" charset="0"/>
              </a:rPr>
              <a:t> spin dependence</a:t>
            </a:r>
          </a:p>
          <a:p>
            <a:pPr>
              <a:buFont typeface="Arial" pitchFamily="34" charset="0"/>
              <a:buChar char="•"/>
            </a:pPr>
            <a:r>
              <a:rPr lang="en-US" sz="1800" dirty="0">
                <a:cs typeface="Arial" pitchFamily="34" charset="0"/>
              </a:rPr>
              <a:t> “tagged” deep-inelastic scattering off </a:t>
            </a:r>
            <a:r>
              <a:rPr lang="en-US" sz="1800" baseline="30000" dirty="0">
                <a:cs typeface="Arial" pitchFamily="34" charset="0"/>
              </a:rPr>
              <a:t>2</a:t>
            </a:r>
            <a:r>
              <a:rPr lang="en-US" sz="1800" dirty="0">
                <a:cs typeface="Arial" pitchFamily="34" charset="0"/>
              </a:rPr>
              <a:t>H</a:t>
            </a:r>
          </a:p>
          <a:p>
            <a:pPr lvl="1"/>
            <a:r>
              <a:rPr lang="en-US" sz="1800" dirty="0">
                <a:cs typeface="Arial" pitchFamily="34" charset="0"/>
              </a:rPr>
              <a:t>	with both slow and fast protons</a:t>
            </a:r>
          </a:p>
          <a:p>
            <a:pPr lvl="1"/>
            <a:r>
              <a:rPr lang="en-US" sz="1800" dirty="0">
                <a:cs typeface="Arial" pitchFamily="34" charset="0"/>
                <a:sym typeface="Wingdings" pitchFamily="2" charset="2"/>
              </a:rPr>
              <a:t> </a:t>
            </a:r>
            <a:r>
              <a:rPr lang="en-US" sz="1800" b="1" dirty="0" err="1">
                <a:cs typeface="Arial" pitchFamily="34" charset="0"/>
              </a:rPr>
              <a:t>BONuS</a:t>
            </a:r>
            <a:r>
              <a:rPr lang="en-US" sz="1800" b="1" dirty="0">
                <a:cs typeface="Arial" pitchFamily="34" charset="0"/>
              </a:rPr>
              <a:t> Upgrade, LAD detector</a:t>
            </a:r>
          </a:p>
        </p:txBody>
      </p:sp>
      <p:sp>
        <p:nvSpPr>
          <p:cNvPr id="17" name="TextBox 16"/>
          <p:cNvSpPr txBox="1"/>
          <p:nvPr/>
        </p:nvSpPr>
        <p:spPr>
          <a:xfrm>
            <a:off x="3467100" y="3660792"/>
            <a:ext cx="2060319" cy="369332"/>
          </a:xfrm>
          <a:prstGeom prst="rect">
            <a:avLst/>
          </a:prstGeom>
          <a:solidFill>
            <a:srgbClr val="FFFF00"/>
          </a:solidFill>
        </p:spPr>
        <p:txBody>
          <a:bodyPr wrap="square" rtlCol="0">
            <a:spAutoFit/>
          </a:bodyPr>
          <a:lstStyle/>
          <a:p>
            <a:r>
              <a:rPr lang="en-US" sz="1800" dirty="0">
                <a:cs typeface="Arial" panose="020B0604020202020204" pitchFamily="34" charset="0"/>
              </a:rPr>
              <a:t>Luminosity, nuclei</a:t>
            </a:r>
          </a:p>
        </p:txBody>
      </p:sp>
    </p:spTree>
    <p:extLst>
      <p:ext uri="{BB962C8B-B14F-4D97-AF65-F5344CB8AC3E}">
        <p14:creationId xmlns:p14="http://schemas.microsoft.com/office/powerpoint/2010/main" val="2217128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xmlns="" id="{67FE9EC4-B49C-4DEB-AA69-C8E28993262C}"/>
              </a:ext>
            </a:extLst>
          </p:cNvPr>
          <p:cNvSpPr txBox="1">
            <a:spLocks noChangeArrowheads="1"/>
          </p:cNvSpPr>
          <p:nvPr/>
        </p:nvSpPr>
        <p:spPr bwMode="auto">
          <a:xfrm>
            <a:off x="116634" y="53729"/>
            <a:ext cx="8915399" cy="584775"/>
          </a:xfrm>
          <a:prstGeom prst="rect">
            <a:avLst/>
          </a:prstGeom>
          <a:noFill/>
          <a:ln w="9525">
            <a:noFill/>
            <a:miter lim="800000"/>
            <a:headEnd/>
            <a:tailEnd/>
          </a:ln>
        </p:spPr>
        <p:txBody>
          <a:bodyPr wrap="square">
            <a:spAutoFit/>
          </a:bodyPr>
          <a:lstStyle/>
          <a:p>
            <a:pPr algn="ctr" defTabSz="914400" fontAlgn="base">
              <a:spcBef>
                <a:spcPct val="50000"/>
              </a:spcBef>
              <a:spcAft>
                <a:spcPct val="0"/>
              </a:spcAft>
            </a:pPr>
            <a:r>
              <a:rPr lang="en-US" sz="3200" b="1" dirty="0">
                <a:solidFill>
                  <a:srgbClr val="FF0000"/>
                </a:solidFill>
                <a:cs typeface="Arial" panose="020B0604020202020204" pitchFamily="34" charset="0"/>
              </a:rPr>
              <a:t>Tomography of </a:t>
            </a:r>
            <a:r>
              <a:rPr lang="en-US" sz="3200" b="1" baseline="30000" dirty="0">
                <a:solidFill>
                  <a:srgbClr val="FF0000"/>
                </a:solidFill>
                <a:cs typeface="Arial" panose="020B0604020202020204" pitchFamily="34" charset="0"/>
              </a:rPr>
              <a:t>4</a:t>
            </a:r>
            <a:r>
              <a:rPr lang="en-US" sz="3200" b="1" dirty="0">
                <a:solidFill>
                  <a:srgbClr val="FF0000"/>
                </a:solidFill>
                <a:cs typeface="Arial" panose="020B0604020202020204" pitchFamily="34" charset="0"/>
              </a:rPr>
              <a:t>He Nucleus @ 11 GeV</a:t>
            </a:r>
          </a:p>
        </p:txBody>
      </p:sp>
      <p:pic>
        <p:nvPicPr>
          <p:cNvPr id="5" name="Picture 4">
            <a:extLst>
              <a:ext uri="{FF2B5EF4-FFF2-40B4-BE49-F238E27FC236}">
                <a16:creationId xmlns:a16="http://schemas.microsoft.com/office/drawing/2014/main" xmlns="" id="{6E09909E-474B-46D8-8227-1A9B75385186}"/>
              </a:ext>
            </a:extLst>
          </p:cNvPr>
          <p:cNvPicPr>
            <a:picLocks noChangeAspect="1"/>
          </p:cNvPicPr>
          <p:nvPr/>
        </p:nvPicPr>
        <p:blipFill>
          <a:blip r:embed="rId2"/>
          <a:stretch>
            <a:fillRect/>
          </a:stretch>
        </p:blipFill>
        <p:spPr>
          <a:xfrm>
            <a:off x="591147" y="3565721"/>
            <a:ext cx="3579638" cy="2865120"/>
          </a:xfrm>
          <a:prstGeom prst="rect">
            <a:avLst/>
          </a:prstGeom>
        </p:spPr>
      </p:pic>
      <p:pic>
        <p:nvPicPr>
          <p:cNvPr id="7" name="Picture 6">
            <a:extLst>
              <a:ext uri="{FF2B5EF4-FFF2-40B4-BE49-F238E27FC236}">
                <a16:creationId xmlns:a16="http://schemas.microsoft.com/office/drawing/2014/main" xmlns="" id="{99A8CB2E-876A-4B9D-B265-A7841907CEEE}"/>
              </a:ext>
            </a:extLst>
          </p:cNvPr>
          <p:cNvPicPr>
            <a:picLocks noChangeAspect="1"/>
          </p:cNvPicPr>
          <p:nvPr/>
        </p:nvPicPr>
        <p:blipFill rotWithShape="1">
          <a:blip r:embed="rId3"/>
          <a:srcRect l="-1327" r="1"/>
          <a:stretch/>
        </p:blipFill>
        <p:spPr>
          <a:xfrm>
            <a:off x="5421288" y="804904"/>
            <a:ext cx="3109649" cy="2751773"/>
          </a:xfrm>
          <a:prstGeom prst="rect">
            <a:avLst/>
          </a:prstGeom>
        </p:spPr>
      </p:pic>
      <p:cxnSp>
        <p:nvCxnSpPr>
          <p:cNvPr id="10" name="Straight Arrow Connector 9">
            <a:extLst>
              <a:ext uri="{FF2B5EF4-FFF2-40B4-BE49-F238E27FC236}">
                <a16:creationId xmlns:a16="http://schemas.microsoft.com/office/drawing/2014/main" xmlns="" id="{0D872A2A-7B65-43AA-BD21-4D13FC1FBA6F}"/>
              </a:ext>
            </a:extLst>
          </p:cNvPr>
          <p:cNvCxnSpPr>
            <a:cxnSpLocks/>
          </p:cNvCxnSpPr>
          <p:nvPr/>
        </p:nvCxnSpPr>
        <p:spPr>
          <a:xfrm flipH="1">
            <a:off x="3768788" y="5023803"/>
            <a:ext cx="407578" cy="8840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xmlns="" id="{2D809347-3F58-4CFE-8E0F-99653CAFEE42}"/>
              </a:ext>
            </a:extLst>
          </p:cNvPr>
          <p:cNvSpPr txBox="1"/>
          <p:nvPr/>
        </p:nvSpPr>
        <p:spPr>
          <a:xfrm>
            <a:off x="3871956" y="5620081"/>
            <a:ext cx="402674"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x</a:t>
            </a:r>
            <a:r>
              <a:rPr lang="en-US" baseline="-25000" dirty="0" err="1">
                <a:latin typeface="Arial" panose="020B0604020202020204" pitchFamily="34" charset="0"/>
                <a:cs typeface="Arial" panose="020B0604020202020204" pitchFamily="34" charset="0"/>
              </a:rPr>
              <a:t>B</a:t>
            </a:r>
            <a:endParaRPr lang="en-US" baseline="-250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2282AF08-2E12-4290-8454-7DE36F7E1262}"/>
              </a:ext>
            </a:extLst>
          </p:cNvPr>
          <p:cNvPicPr>
            <a:picLocks/>
          </p:cNvPicPr>
          <p:nvPr/>
        </p:nvPicPr>
        <p:blipFill>
          <a:blip r:embed="rId4"/>
          <a:stretch>
            <a:fillRect/>
          </a:stretch>
        </p:blipFill>
        <p:spPr>
          <a:xfrm>
            <a:off x="199356" y="829388"/>
            <a:ext cx="4128008" cy="2654300"/>
          </a:xfrm>
          <a:prstGeom prst="rect">
            <a:avLst/>
          </a:prstGeom>
        </p:spPr>
      </p:pic>
      <p:sp>
        <p:nvSpPr>
          <p:cNvPr id="8" name="Arrow: Right 7">
            <a:extLst>
              <a:ext uri="{FF2B5EF4-FFF2-40B4-BE49-F238E27FC236}">
                <a16:creationId xmlns:a16="http://schemas.microsoft.com/office/drawing/2014/main" xmlns="" id="{38F4CC61-36B4-4CD6-AE43-12D017123CB2}"/>
              </a:ext>
            </a:extLst>
          </p:cNvPr>
          <p:cNvSpPr/>
          <p:nvPr/>
        </p:nvSpPr>
        <p:spPr>
          <a:xfrm rot="5400000">
            <a:off x="953382" y="3377877"/>
            <a:ext cx="550718" cy="3756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mic Sans MS" panose="030F0702030302020204" pitchFamily="66" charset="0"/>
            </a:endParaRPr>
          </a:p>
        </p:txBody>
      </p:sp>
      <p:pic>
        <p:nvPicPr>
          <p:cNvPr id="15" name="Picture 14">
            <a:extLst>
              <a:ext uri="{FF2B5EF4-FFF2-40B4-BE49-F238E27FC236}">
                <a16:creationId xmlns:a16="http://schemas.microsoft.com/office/drawing/2014/main" xmlns="" id="{B279D8E5-AC3C-4C0C-A924-2BBFFEAD9F98}"/>
              </a:ext>
            </a:extLst>
          </p:cNvPr>
          <p:cNvPicPr>
            <a:picLocks noChangeAspect="1"/>
          </p:cNvPicPr>
          <p:nvPr/>
        </p:nvPicPr>
        <p:blipFill>
          <a:blip r:embed="rId5"/>
          <a:stretch>
            <a:fillRect/>
          </a:stretch>
        </p:blipFill>
        <p:spPr>
          <a:xfrm>
            <a:off x="5695008" y="3561483"/>
            <a:ext cx="2985570" cy="2880360"/>
          </a:xfrm>
          <a:prstGeom prst="rect">
            <a:avLst/>
          </a:prstGeom>
        </p:spPr>
      </p:pic>
      <p:sp>
        <p:nvSpPr>
          <p:cNvPr id="16" name="Arrow: Right 15">
            <a:extLst>
              <a:ext uri="{FF2B5EF4-FFF2-40B4-BE49-F238E27FC236}">
                <a16:creationId xmlns:a16="http://schemas.microsoft.com/office/drawing/2014/main" xmlns="" id="{0D49EBEB-EDA3-4E46-A1B7-574F999C6B6E}"/>
              </a:ext>
            </a:extLst>
          </p:cNvPr>
          <p:cNvSpPr/>
          <p:nvPr/>
        </p:nvSpPr>
        <p:spPr>
          <a:xfrm rot="5400000">
            <a:off x="5906510" y="3520887"/>
            <a:ext cx="550718" cy="375689"/>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mic Sans MS" panose="030F0702030302020204" pitchFamily="66" charset="0"/>
            </a:endParaRPr>
          </a:p>
        </p:txBody>
      </p:sp>
      <p:sp>
        <p:nvSpPr>
          <p:cNvPr id="17" name="TextBox 16">
            <a:extLst>
              <a:ext uri="{FF2B5EF4-FFF2-40B4-BE49-F238E27FC236}">
                <a16:creationId xmlns:a16="http://schemas.microsoft.com/office/drawing/2014/main" xmlns="" id="{D30C879D-AB9E-4811-B217-29E1B54E3225}"/>
              </a:ext>
            </a:extLst>
          </p:cNvPr>
          <p:cNvSpPr txBox="1"/>
          <p:nvPr/>
        </p:nvSpPr>
        <p:spPr>
          <a:xfrm>
            <a:off x="2935229" y="3122689"/>
            <a:ext cx="3093876" cy="738664"/>
          </a:xfrm>
          <a:prstGeom prst="rect">
            <a:avLst/>
          </a:prstGeom>
          <a:noFill/>
        </p:spPr>
        <p:txBody>
          <a:bodyPr wrap="square" rtlCol="0">
            <a:spAutoFit/>
          </a:bodyPr>
          <a:lstStyle/>
          <a:p>
            <a:r>
              <a:rPr lang="en-US" sz="1400" dirty="0">
                <a:cs typeface="Arial" panose="020B0604020202020204" pitchFamily="34" charset="0"/>
              </a:rPr>
              <a:t>Spin-0 </a:t>
            </a:r>
            <a:r>
              <a:rPr lang="en-US" sz="1400" baseline="30000" dirty="0">
                <a:cs typeface="Arial" panose="020B0604020202020204" pitchFamily="34" charset="0"/>
              </a:rPr>
              <a:t>4</a:t>
            </a:r>
            <a:r>
              <a:rPr lang="en-US" sz="1400" dirty="0">
                <a:cs typeface="Arial" panose="020B0604020202020204" pitchFamily="34" charset="0"/>
              </a:rPr>
              <a:t>He Nucleus makes for much simpler extraction of GPDs </a:t>
            </a:r>
            <a:r>
              <a:rPr lang="en-US" sz="1400" dirty="0">
                <a:cs typeface="Arial" panose="020B0604020202020204" pitchFamily="34" charset="0"/>
                <a:sym typeface="Wingdings" panose="05000000000000000000" pitchFamily="2" charset="2"/>
              </a:rPr>
              <a:t> Tomography in terms of q and g</a:t>
            </a:r>
            <a:endParaRPr lang="en-US" sz="1400" dirty="0">
              <a:cs typeface="Arial" panose="020B0604020202020204" pitchFamily="34" charset="0"/>
            </a:endParaRPr>
          </a:p>
        </p:txBody>
      </p:sp>
      <p:sp>
        <p:nvSpPr>
          <p:cNvPr id="18" name="TextBox 17">
            <a:extLst>
              <a:ext uri="{FF2B5EF4-FFF2-40B4-BE49-F238E27FC236}">
                <a16:creationId xmlns:a16="http://schemas.microsoft.com/office/drawing/2014/main" xmlns="" id="{1AFFE3FC-285A-45C1-B5FC-359E5A3931FC}"/>
              </a:ext>
            </a:extLst>
          </p:cNvPr>
          <p:cNvSpPr txBox="1"/>
          <p:nvPr/>
        </p:nvSpPr>
        <p:spPr>
          <a:xfrm>
            <a:off x="3393046" y="2266692"/>
            <a:ext cx="1878601" cy="461665"/>
          </a:xfrm>
          <a:prstGeom prst="rect">
            <a:avLst/>
          </a:prstGeom>
          <a:noFill/>
        </p:spPr>
        <p:txBody>
          <a:bodyPr wrap="square" rtlCol="0">
            <a:spAutoFit/>
          </a:bodyPr>
          <a:lstStyle/>
          <a:p>
            <a:r>
              <a:rPr lang="en-US" sz="1200" dirty="0" err="1">
                <a:cs typeface="Arial" panose="020B0604020202020204" pitchFamily="34" charset="0"/>
              </a:rPr>
              <a:t>JLab</a:t>
            </a:r>
            <a:r>
              <a:rPr lang="en-US" sz="1200" dirty="0">
                <a:cs typeface="Arial" panose="020B0604020202020204" pitchFamily="34" charset="0"/>
              </a:rPr>
              <a:t> DVCS Beam-Spin Asymmetry projections</a:t>
            </a:r>
          </a:p>
        </p:txBody>
      </p:sp>
      <p:sp>
        <p:nvSpPr>
          <p:cNvPr id="19" name="TextBox 18">
            <a:extLst>
              <a:ext uri="{FF2B5EF4-FFF2-40B4-BE49-F238E27FC236}">
                <a16:creationId xmlns:a16="http://schemas.microsoft.com/office/drawing/2014/main" xmlns="" id="{00718A6F-3DBB-42E0-9D15-20DA8D9FEC11}"/>
              </a:ext>
            </a:extLst>
          </p:cNvPr>
          <p:cNvSpPr txBox="1"/>
          <p:nvPr/>
        </p:nvSpPr>
        <p:spPr>
          <a:xfrm>
            <a:off x="7187793" y="1188099"/>
            <a:ext cx="1926175" cy="461665"/>
          </a:xfrm>
          <a:prstGeom prst="rect">
            <a:avLst/>
          </a:prstGeom>
          <a:noFill/>
        </p:spPr>
        <p:txBody>
          <a:bodyPr wrap="square" rtlCol="0">
            <a:spAutoFit/>
          </a:bodyPr>
          <a:lstStyle/>
          <a:p>
            <a:r>
              <a:rPr lang="en-US" sz="1200" dirty="0">
                <a:cs typeface="Arial" panose="020B0604020202020204" pitchFamily="34" charset="0"/>
              </a:rPr>
              <a:t>Deep-Virtual Exclusive </a:t>
            </a:r>
            <a:r>
              <a:rPr lang="en-US" sz="1200" dirty="0">
                <a:latin typeface="Symbol" panose="05050102010706020507" pitchFamily="18" charset="2"/>
                <a:cs typeface="Arial" panose="020B0604020202020204" pitchFamily="34" charset="0"/>
              </a:rPr>
              <a:t>f</a:t>
            </a:r>
            <a:r>
              <a:rPr lang="en-US" sz="1200" dirty="0">
                <a:cs typeface="Arial" panose="020B0604020202020204" pitchFamily="34" charset="0"/>
              </a:rPr>
              <a:t> Production projections </a:t>
            </a:r>
          </a:p>
        </p:txBody>
      </p:sp>
      <p:sp>
        <p:nvSpPr>
          <p:cNvPr id="2" name="TextBox 1">
            <a:extLst>
              <a:ext uri="{FF2B5EF4-FFF2-40B4-BE49-F238E27FC236}">
                <a16:creationId xmlns:a16="http://schemas.microsoft.com/office/drawing/2014/main" xmlns="" id="{46AD9FFD-631F-4AFE-BEF8-7D203469CF6A}"/>
              </a:ext>
            </a:extLst>
          </p:cNvPr>
          <p:cNvSpPr txBox="1"/>
          <p:nvPr/>
        </p:nvSpPr>
        <p:spPr>
          <a:xfrm>
            <a:off x="4242699" y="3934828"/>
            <a:ext cx="2085827" cy="461665"/>
          </a:xfrm>
          <a:prstGeom prst="rect">
            <a:avLst/>
          </a:prstGeom>
          <a:noFill/>
        </p:spPr>
        <p:txBody>
          <a:bodyPr wrap="none" rtlCol="0">
            <a:spAutoFit/>
          </a:bodyPr>
          <a:lstStyle/>
          <a:p>
            <a:r>
              <a:rPr lang="en-US" sz="1200" i="1" dirty="0">
                <a:cs typeface="Arial" panose="020B0604020202020204" pitchFamily="34" charset="0"/>
              </a:rPr>
              <a:t>(R. Dupre and S. </a:t>
            </a:r>
            <a:r>
              <a:rPr lang="en-US" sz="1200" i="1" dirty="0" err="1">
                <a:cs typeface="Arial" panose="020B0604020202020204" pitchFamily="34" charset="0"/>
              </a:rPr>
              <a:t>Scopetta</a:t>
            </a:r>
            <a:r>
              <a:rPr lang="en-US" sz="1200" i="1" dirty="0">
                <a:cs typeface="Arial" panose="020B0604020202020204" pitchFamily="34" charset="0"/>
              </a:rPr>
              <a:t>,</a:t>
            </a:r>
          </a:p>
          <a:p>
            <a:r>
              <a:rPr lang="en-US" sz="1200" i="1" dirty="0">
                <a:cs typeface="Arial" panose="020B0604020202020204" pitchFamily="34" charset="0"/>
              </a:rPr>
              <a:t>EPJA 52 (2016) 159)</a:t>
            </a:r>
          </a:p>
        </p:txBody>
      </p:sp>
    </p:spTree>
    <p:extLst>
      <p:ext uri="{BB962C8B-B14F-4D97-AF65-F5344CB8AC3E}">
        <p14:creationId xmlns:p14="http://schemas.microsoft.com/office/powerpoint/2010/main" val="3155796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sz="3600" b="1" dirty="0">
                <a:solidFill>
                  <a:srgbClr val="FF0000"/>
                </a:solidFill>
                <a:latin typeface="Comic Sans MS" panose="030F0702030302020204" pitchFamily="66" charset="0"/>
              </a:rPr>
              <a:t>Parity Violation at </a:t>
            </a:r>
            <a:r>
              <a:rPr lang="en-US" sz="3600" b="1" dirty="0" err="1">
                <a:solidFill>
                  <a:srgbClr val="FF0000"/>
                </a:solidFill>
                <a:latin typeface="Comic Sans MS" panose="030F0702030302020204" pitchFamily="66" charset="0"/>
              </a:rPr>
              <a:t>JLab</a:t>
            </a:r>
            <a:endParaRPr lang="en-US" sz="3600" b="1" dirty="0">
              <a:solidFill>
                <a:srgbClr val="FF0000"/>
              </a:solidFill>
              <a:latin typeface="Comic Sans MS" panose="030F0702030302020204" pitchFamily="66" charset="0"/>
            </a:endParaRPr>
          </a:p>
        </p:txBody>
      </p:sp>
      <p:sp>
        <p:nvSpPr>
          <p:cNvPr id="3" name="Content Placeholder 2"/>
          <p:cNvSpPr>
            <a:spLocks noGrp="1"/>
          </p:cNvSpPr>
          <p:nvPr>
            <p:ph idx="1"/>
          </p:nvPr>
        </p:nvSpPr>
        <p:spPr>
          <a:xfrm>
            <a:off x="186264" y="847724"/>
            <a:ext cx="7772400" cy="5610225"/>
          </a:xfrm>
        </p:spPr>
        <p:txBody>
          <a:bodyPr>
            <a:normAutofit fontScale="85000" lnSpcReduction="20000"/>
          </a:bodyPr>
          <a:lstStyle/>
          <a:p>
            <a:r>
              <a:rPr lang="en-US" sz="3000" dirty="0">
                <a:solidFill>
                  <a:srgbClr val="002060"/>
                </a:solidFill>
                <a:latin typeface="Comic Sans MS" panose="030F0702030302020204" pitchFamily="66" charset="0"/>
              </a:rPr>
              <a:t>Strangeness Form Factors (complete)</a:t>
            </a:r>
          </a:p>
          <a:p>
            <a:pPr>
              <a:buNone/>
            </a:pPr>
            <a:r>
              <a:rPr lang="en-US" sz="1900" dirty="0">
                <a:solidFill>
                  <a:srgbClr val="002060"/>
                </a:solidFill>
                <a:latin typeface="Comic Sans MS" panose="030F0702030302020204" pitchFamily="66" charset="0"/>
              </a:rPr>
              <a:t>	  HAPPEX (Hall A) </a:t>
            </a:r>
          </a:p>
          <a:p>
            <a:pPr>
              <a:buNone/>
            </a:pPr>
            <a:r>
              <a:rPr lang="en-US" sz="1900" dirty="0">
                <a:solidFill>
                  <a:srgbClr val="002060"/>
                </a:solidFill>
                <a:latin typeface="Comic Sans MS" panose="030F0702030302020204" pitchFamily="66" charset="0"/>
              </a:rPr>
              <a:t>	  G0 (Hall C)</a:t>
            </a:r>
          </a:p>
          <a:p>
            <a:pPr>
              <a:buNone/>
            </a:pPr>
            <a:endParaRPr lang="en-US" sz="1200" dirty="0">
              <a:solidFill>
                <a:srgbClr val="002060"/>
              </a:solidFill>
              <a:latin typeface="Comic Sans MS" panose="030F0702030302020204" pitchFamily="66" charset="0"/>
            </a:endParaRPr>
          </a:p>
          <a:p>
            <a:r>
              <a:rPr lang="en-US" sz="3000" dirty="0">
                <a:solidFill>
                  <a:srgbClr val="002060"/>
                </a:solidFill>
                <a:latin typeface="Comic Sans MS" panose="030F0702030302020204" pitchFamily="66" charset="0"/>
              </a:rPr>
              <a:t>PREX neutron skin</a:t>
            </a:r>
          </a:p>
          <a:p>
            <a:pPr>
              <a:buNone/>
            </a:pPr>
            <a:r>
              <a:rPr lang="en-US" dirty="0">
                <a:solidFill>
                  <a:srgbClr val="002060"/>
                </a:solidFill>
                <a:latin typeface="Comic Sans MS" panose="030F0702030302020204" pitchFamily="66" charset="0"/>
              </a:rPr>
              <a:t>	 </a:t>
            </a:r>
            <a:r>
              <a:rPr lang="en-US" sz="1900" dirty="0">
                <a:solidFill>
                  <a:srgbClr val="002060"/>
                </a:solidFill>
                <a:latin typeface="Comic Sans MS" panose="030F0702030302020204" pitchFamily="66" charset="0"/>
              </a:rPr>
              <a:t>first PREX (</a:t>
            </a:r>
            <a:r>
              <a:rPr lang="en-US" sz="1900" baseline="30000" dirty="0">
                <a:solidFill>
                  <a:srgbClr val="002060"/>
                </a:solidFill>
                <a:latin typeface="Comic Sans MS" panose="030F0702030302020204" pitchFamily="66" charset="0"/>
              </a:rPr>
              <a:t>208</a:t>
            </a:r>
            <a:r>
              <a:rPr lang="en-US" sz="1900" dirty="0">
                <a:solidFill>
                  <a:srgbClr val="002060"/>
                </a:solidFill>
                <a:latin typeface="Comic Sans MS" panose="030F0702030302020204" pitchFamily="66" charset="0"/>
              </a:rPr>
              <a:t>Pb) experiment completed</a:t>
            </a:r>
          </a:p>
          <a:p>
            <a:pPr>
              <a:buNone/>
            </a:pPr>
            <a:r>
              <a:rPr lang="en-US" sz="1900" dirty="0">
                <a:solidFill>
                  <a:srgbClr val="002060"/>
                </a:solidFill>
                <a:latin typeface="Comic Sans MS" panose="030F0702030302020204" pitchFamily="66" charset="0"/>
              </a:rPr>
              <a:t>	  PREX-II and CREX (</a:t>
            </a:r>
            <a:r>
              <a:rPr lang="en-US" sz="1900" baseline="30000" dirty="0">
                <a:solidFill>
                  <a:srgbClr val="002060"/>
                </a:solidFill>
                <a:latin typeface="Comic Sans MS" panose="030F0702030302020204" pitchFamily="66" charset="0"/>
              </a:rPr>
              <a:t>48</a:t>
            </a:r>
            <a:r>
              <a:rPr lang="en-US" sz="1900" dirty="0">
                <a:solidFill>
                  <a:srgbClr val="002060"/>
                </a:solidFill>
                <a:latin typeface="Comic Sans MS" panose="030F0702030302020204" pitchFamily="66" charset="0"/>
              </a:rPr>
              <a:t>Ca) preparation ongoing</a:t>
            </a:r>
          </a:p>
          <a:p>
            <a:pPr>
              <a:buNone/>
            </a:pPr>
            <a:endParaRPr lang="en-US" sz="1300" dirty="0">
              <a:solidFill>
                <a:srgbClr val="002060"/>
              </a:solidFill>
              <a:latin typeface="Comic Sans MS" panose="030F0702030302020204" pitchFamily="66" charset="0"/>
            </a:endParaRPr>
          </a:p>
          <a:p>
            <a:r>
              <a:rPr lang="en-US" sz="3000" dirty="0" err="1">
                <a:solidFill>
                  <a:srgbClr val="002060"/>
                </a:solidFill>
                <a:latin typeface="Comic Sans MS" panose="030F0702030302020204" pitchFamily="66" charset="0"/>
              </a:rPr>
              <a:t>Qweak</a:t>
            </a:r>
            <a:r>
              <a:rPr lang="en-US" sz="3000" dirty="0">
                <a:solidFill>
                  <a:srgbClr val="002060"/>
                </a:solidFill>
                <a:latin typeface="Comic Sans MS" panose="030F0702030302020204" pitchFamily="66" charset="0"/>
              </a:rPr>
              <a:t> (complete)</a:t>
            </a:r>
          </a:p>
          <a:p>
            <a:pPr>
              <a:buNone/>
            </a:pPr>
            <a:r>
              <a:rPr lang="en-US" sz="1900" dirty="0">
                <a:solidFill>
                  <a:srgbClr val="002060"/>
                </a:solidFill>
                <a:latin typeface="Comic Sans MS" panose="030F0702030302020204" pitchFamily="66" charset="0"/>
              </a:rPr>
              <a:t>	  proton weak charge</a:t>
            </a:r>
          </a:p>
          <a:p>
            <a:pPr>
              <a:buNone/>
            </a:pPr>
            <a:r>
              <a:rPr lang="en-US" sz="1900" dirty="0">
                <a:solidFill>
                  <a:srgbClr val="002060"/>
                </a:solidFill>
                <a:latin typeface="Comic Sans MS" panose="030F0702030302020204" pitchFamily="66" charset="0"/>
              </a:rPr>
              <a:t>	  </a:t>
            </a:r>
            <a:r>
              <a:rPr lang="en-US" sz="1900" dirty="0" err="1">
                <a:solidFill>
                  <a:srgbClr val="002060"/>
                </a:solidFill>
                <a:latin typeface="Comic Sans MS" panose="030F0702030302020204" pitchFamily="66" charset="0"/>
              </a:rPr>
              <a:t>lepto</a:t>
            </a:r>
            <a:r>
              <a:rPr lang="en-US" sz="1900" dirty="0">
                <a:solidFill>
                  <a:srgbClr val="002060"/>
                </a:solidFill>
                <a:latin typeface="Comic Sans MS" panose="030F0702030302020204" pitchFamily="66" charset="0"/>
              </a:rPr>
              <a:t>-quark couplings</a:t>
            </a:r>
          </a:p>
          <a:p>
            <a:endParaRPr lang="en-US" sz="1200" dirty="0">
              <a:solidFill>
                <a:srgbClr val="002060"/>
              </a:solidFill>
              <a:latin typeface="Comic Sans MS" panose="030F0702030302020204" pitchFamily="66" charset="0"/>
            </a:endParaRPr>
          </a:p>
          <a:p>
            <a:r>
              <a:rPr lang="en-US" sz="3000" dirty="0">
                <a:solidFill>
                  <a:srgbClr val="002060"/>
                </a:solidFill>
                <a:latin typeface="Comic Sans MS" panose="030F0702030302020204" pitchFamily="66" charset="0"/>
              </a:rPr>
              <a:t>MOLLER</a:t>
            </a:r>
            <a:endParaRPr lang="en-US" dirty="0">
              <a:solidFill>
                <a:srgbClr val="002060"/>
              </a:solidFill>
              <a:latin typeface="Comic Sans MS" panose="030F0702030302020204" pitchFamily="66" charset="0"/>
            </a:endParaRPr>
          </a:p>
          <a:p>
            <a:pPr>
              <a:buNone/>
            </a:pPr>
            <a:r>
              <a:rPr lang="en-US" sz="1800" dirty="0">
                <a:solidFill>
                  <a:srgbClr val="002060"/>
                </a:solidFill>
                <a:latin typeface="Comic Sans MS" panose="030F0702030302020204" pitchFamily="66" charset="0"/>
              </a:rPr>
              <a:t>	  </a:t>
            </a:r>
            <a:r>
              <a:rPr lang="en-US" sz="1900" dirty="0">
                <a:solidFill>
                  <a:srgbClr val="002060"/>
                </a:solidFill>
                <a:latin typeface="Comic Sans MS" panose="030F0702030302020204" pitchFamily="66" charset="0"/>
              </a:rPr>
              <a:t>electron weak charge</a:t>
            </a:r>
          </a:p>
          <a:p>
            <a:pPr>
              <a:buNone/>
            </a:pPr>
            <a:r>
              <a:rPr lang="en-US" sz="1900" dirty="0">
                <a:solidFill>
                  <a:srgbClr val="002060"/>
                </a:solidFill>
                <a:latin typeface="Comic Sans MS" panose="030F0702030302020204" pitchFamily="66" charset="0"/>
              </a:rPr>
              <a:t>	  purely </a:t>
            </a:r>
            <a:r>
              <a:rPr lang="en-US" sz="1900" dirty="0" err="1">
                <a:solidFill>
                  <a:srgbClr val="002060"/>
                </a:solidFill>
                <a:latin typeface="Comic Sans MS" panose="030F0702030302020204" pitchFamily="66" charset="0"/>
              </a:rPr>
              <a:t>leptonic</a:t>
            </a:r>
            <a:endParaRPr lang="en-US" sz="1900" dirty="0">
              <a:solidFill>
                <a:srgbClr val="002060"/>
              </a:solidFill>
              <a:latin typeface="Comic Sans MS" panose="030F0702030302020204" pitchFamily="66" charset="0"/>
            </a:endParaRPr>
          </a:p>
          <a:p>
            <a:endParaRPr lang="en-US" sz="1200" dirty="0">
              <a:solidFill>
                <a:srgbClr val="002060"/>
              </a:solidFill>
              <a:latin typeface="Comic Sans MS" panose="030F0702030302020204" pitchFamily="66" charset="0"/>
            </a:endParaRPr>
          </a:p>
          <a:p>
            <a:r>
              <a:rPr lang="en-US" sz="3000" dirty="0" err="1">
                <a:solidFill>
                  <a:srgbClr val="002060"/>
                </a:solidFill>
                <a:latin typeface="Comic Sans MS" panose="030F0702030302020204" pitchFamily="66" charset="0"/>
              </a:rPr>
              <a:t>SoLID</a:t>
            </a:r>
            <a:endParaRPr lang="en-US" sz="3000" dirty="0">
              <a:solidFill>
                <a:srgbClr val="002060"/>
              </a:solidFill>
              <a:latin typeface="Comic Sans MS" panose="030F0702030302020204" pitchFamily="66" charset="0"/>
            </a:endParaRPr>
          </a:p>
          <a:p>
            <a:pPr lvl="1">
              <a:buNone/>
            </a:pPr>
            <a:r>
              <a:rPr lang="en-US" sz="1900" dirty="0" err="1">
                <a:solidFill>
                  <a:srgbClr val="002060"/>
                </a:solidFill>
                <a:latin typeface="Comic Sans MS" panose="030F0702030302020204" pitchFamily="66" charset="0"/>
              </a:rPr>
              <a:t>lepto</a:t>
            </a:r>
            <a:r>
              <a:rPr lang="en-US" sz="1900" dirty="0">
                <a:solidFill>
                  <a:srgbClr val="002060"/>
                </a:solidFill>
                <a:latin typeface="Comic Sans MS" panose="030F0702030302020204" pitchFamily="66" charset="0"/>
              </a:rPr>
              <a:t>-quark couplings</a:t>
            </a:r>
          </a:p>
          <a:p>
            <a:pPr lvl="1">
              <a:buNone/>
            </a:pPr>
            <a:r>
              <a:rPr lang="en-US" sz="1900" dirty="0" err="1">
                <a:solidFill>
                  <a:srgbClr val="002060"/>
                </a:solidFill>
                <a:latin typeface="Comic Sans MS" panose="030F0702030302020204" pitchFamily="66" charset="0"/>
              </a:rPr>
              <a:t>lepto</a:t>
            </a:r>
            <a:r>
              <a:rPr lang="en-US" sz="1900" dirty="0">
                <a:solidFill>
                  <a:srgbClr val="002060"/>
                </a:solidFill>
                <a:latin typeface="Comic Sans MS" panose="030F0702030302020204" pitchFamily="66" charset="0"/>
              </a:rPr>
              <a:t>-phobic Z’</a:t>
            </a:r>
          </a:p>
          <a:p>
            <a:pPr lvl="1">
              <a:buNone/>
            </a:pPr>
            <a:r>
              <a:rPr lang="en-US" sz="1900" dirty="0">
                <a:solidFill>
                  <a:srgbClr val="002060"/>
                </a:solidFill>
                <a:latin typeface="Comic Sans MS" panose="030F0702030302020204" pitchFamily="66" charset="0"/>
              </a:rPr>
              <a:t>d/u, higher-twist</a:t>
            </a:r>
          </a:p>
        </p:txBody>
      </p:sp>
      <p:pic>
        <p:nvPicPr>
          <p:cNvPr id="27" name="Picture 26" descr="prex_D2.jpg"/>
          <p:cNvPicPr>
            <a:picLocks noChangeAspect="1"/>
          </p:cNvPicPr>
          <p:nvPr/>
        </p:nvPicPr>
        <p:blipFill>
          <a:blip r:embed="rId2" cstate="print"/>
          <a:srcRect t="10992" b="3817"/>
          <a:stretch>
            <a:fillRect/>
          </a:stretch>
        </p:blipFill>
        <p:spPr>
          <a:xfrm>
            <a:off x="5649758" y="1287744"/>
            <a:ext cx="3372889" cy="2217456"/>
          </a:xfrm>
          <a:prstGeom prst="rect">
            <a:avLst/>
          </a:prstGeom>
          <a:effectLst>
            <a:outerShdw blurRad="292100" dist="50800" dir="2700000" algn="ctr" rotWithShape="0">
              <a:srgbClr val="000000">
                <a:alpha val="65000"/>
              </a:srgbClr>
            </a:outerShdw>
          </a:effec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964" r="7224"/>
          <a:stretch/>
        </p:blipFill>
        <p:spPr bwMode="auto">
          <a:xfrm>
            <a:off x="5512736" y="3635794"/>
            <a:ext cx="3499418" cy="2653381"/>
          </a:xfrm>
          <a:prstGeom prst="rect">
            <a:avLst/>
          </a:prstGeom>
          <a:noFill/>
          <a:ln>
            <a:noFill/>
          </a:ln>
          <a:effectLst>
            <a:outerShdw blurRad="1143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938782" y="3904286"/>
            <a:ext cx="2475926" cy="1512088"/>
            <a:chOff x="2114643" y="4423580"/>
            <a:chExt cx="2475926" cy="1512088"/>
          </a:xfrm>
          <a:effectLst>
            <a:outerShdw blurRad="139700" dist="127000" dir="2700000" algn="tl" rotWithShape="0">
              <a:prstClr val="black">
                <a:alpha val="40000"/>
              </a:prstClr>
            </a:outerShdw>
          </a:effectLst>
        </p:grpSpPr>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2231"/>
            <a:stretch/>
          </p:blipFill>
          <p:spPr bwMode="auto">
            <a:xfrm>
              <a:off x="2333766" y="5116518"/>
              <a:ext cx="2256803"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622" t="13446" r="52215" b="-13446"/>
            <a:stretch/>
          </p:blipFill>
          <p:spPr bwMode="auto">
            <a:xfrm>
              <a:off x="2114643" y="4423580"/>
              <a:ext cx="247592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3888152" y="1407760"/>
            <a:ext cx="1440075" cy="646331"/>
          </a:xfrm>
          <a:prstGeom prst="rect">
            <a:avLst/>
          </a:prstGeom>
          <a:solidFill>
            <a:srgbClr val="FFFF00"/>
          </a:solidFill>
        </p:spPr>
        <p:txBody>
          <a:bodyPr wrap="square" rtlCol="0">
            <a:spAutoFit/>
          </a:bodyPr>
          <a:lstStyle/>
          <a:p>
            <a:r>
              <a:rPr lang="en-US" sz="1800" dirty="0">
                <a:cs typeface="Arial" panose="020B0604020202020204" pitchFamily="34" charset="0"/>
              </a:rPr>
              <a:t>Luminosity, polarization</a:t>
            </a:r>
          </a:p>
        </p:txBody>
      </p:sp>
    </p:spTree>
    <p:extLst>
      <p:ext uri="{BB962C8B-B14F-4D97-AF65-F5344CB8AC3E}">
        <p14:creationId xmlns:p14="http://schemas.microsoft.com/office/powerpoint/2010/main" val="27676323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DCC64-83FC-471A-AF66-7A1F0C481180}"/>
              </a:ext>
            </a:extLst>
          </p:cNvPr>
          <p:cNvSpPr txBox="1">
            <a:spLocks/>
          </p:cNvSpPr>
          <p:nvPr/>
        </p:nvSpPr>
        <p:spPr>
          <a:xfrm>
            <a:off x="394644" y="135764"/>
            <a:ext cx="8464378" cy="487490"/>
          </a:xfrm>
          <a:prstGeom prst="rect">
            <a:avLst/>
          </a:prstGeom>
        </p:spPr>
        <p:txBody>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FF0000"/>
                </a:solidFill>
                <a:latin typeface="Comic Sans MS" panose="030F0702030302020204" pitchFamily="66" charset="0"/>
              </a:rPr>
              <a:t>Nuclear Physics and Neutron Stars</a:t>
            </a:r>
          </a:p>
        </p:txBody>
      </p:sp>
      <p:pic>
        <p:nvPicPr>
          <p:cNvPr id="3" name="Picture 3">
            <a:extLst>
              <a:ext uri="{FF2B5EF4-FFF2-40B4-BE49-F238E27FC236}">
                <a16:creationId xmlns:a16="http://schemas.microsoft.com/office/drawing/2014/main" xmlns="" id="{EEAD8592-0D66-4B8C-BAB1-EFEC10A6B8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19151"/>
            <a:ext cx="3390777" cy="190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a:extLst>
              <a:ext uri="{FF2B5EF4-FFF2-40B4-BE49-F238E27FC236}">
                <a16:creationId xmlns:a16="http://schemas.microsoft.com/office/drawing/2014/main" xmlns="" id="{2B6FC2F6-90C6-4038-A1A9-E5E19DA3708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75" t="3885" r="1587" b="6755"/>
          <a:stretch/>
        </p:blipFill>
        <p:spPr bwMode="auto">
          <a:xfrm>
            <a:off x="1865014" y="4821269"/>
            <a:ext cx="4154786" cy="1592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a:extLst>
              <a:ext uri="{FF2B5EF4-FFF2-40B4-BE49-F238E27FC236}">
                <a16:creationId xmlns:a16="http://schemas.microsoft.com/office/drawing/2014/main" xmlns="" id="{A98C9820-597D-47DC-BBEF-811AEED5AF6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711"/>
          <a:stretch/>
        </p:blipFill>
        <p:spPr bwMode="auto">
          <a:xfrm>
            <a:off x="6248197" y="3962400"/>
            <a:ext cx="2743403"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97F5A8F-4933-47E2-9133-642E03B5A980}"/>
              </a:ext>
            </a:extLst>
          </p:cNvPr>
          <p:cNvSpPr txBox="1"/>
          <p:nvPr/>
        </p:nvSpPr>
        <p:spPr>
          <a:xfrm>
            <a:off x="3482241" y="3429000"/>
            <a:ext cx="3101883" cy="1200329"/>
          </a:xfrm>
          <a:prstGeom prst="rect">
            <a:avLst/>
          </a:prstGeom>
          <a:noFill/>
        </p:spPr>
        <p:txBody>
          <a:bodyPr wrap="square" rtlCol="0">
            <a:spAutoFit/>
          </a:bodyPr>
          <a:lstStyle/>
          <a:p>
            <a:pPr>
              <a:defRPr/>
            </a:pPr>
            <a:r>
              <a:rPr lang="en-US" sz="1800" dirty="0">
                <a:solidFill>
                  <a:srgbClr val="000000"/>
                </a:solidFill>
                <a:cs typeface="Arial" panose="020B0604020202020204" pitchFamily="34" charset="0"/>
              </a:rPr>
              <a:t>Measurement of neutron skin at </a:t>
            </a:r>
            <a:r>
              <a:rPr lang="en-US" sz="1800" dirty="0" err="1">
                <a:solidFill>
                  <a:srgbClr val="000000"/>
                </a:solidFill>
                <a:cs typeface="Arial" panose="020B0604020202020204" pitchFamily="34" charset="0"/>
              </a:rPr>
              <a:t>JLab</a:t>
            </a:r>
            <a:r>
              <a:rPr lang="en-US" sz="1800" dirty="0">
                <a:solidFill>
                  <a:srgbClr val="000000"/>
                </a:solidFill>
                <a:cs typeface="Arial" panose="020B0604020202020204" pitchFamily="34" charset="0"/>
              </a:rPr>
              <a:t> constrains tidal polarizability of neutron stars</a:t>
            </a:r>
          </a:p>
        </p:txBody>
      </p:sp>
      <p:sp>
        <p:nvSpPr>
          <p:cNvPr id="7" name="TextBox 6">
            <a:extLst>
              <a:ext uri="{FF2B5EF4-FFF2-40B4-BE49-F238E27FC236}">
                <a16:creationId xmlns:a16="http://schemas.microsoft.com/office/drawing/2014/main" xmlns="" id="{B52E3F6B-B1ED-4496-B8F7-C07CBBF81598}"/>
              </a:ext>
            </a:extLst>
          </p:cNvPr>
          <p:cNvSpPr txBox="1"/>
          <p:nvPr/>
        </p:nvSpPr>
        <p:spPr>
          <a:xfrm>
            <a:off x="6499034" y="6213140"/>
            <a:ext cx="1399742" cy="276999"/>
          </a:xfrm>
          <a:prstGeom prst="rect">
            <a:avLst/>
          </a:prstGeom>
          <a:noFill/>
        </p:spPr>
        <p:txBody>
          <a:bodyPr wrap="none" rtlCol="0">
            <a:spAutoFit/>
          </a:bodyPr>
          <a:lstStyle/>
          <a:p>
            <a:pPr>
              <a:defRPr/>
            </a:pPr>
            <a:r>
              <a:rPr lang="en-US" sz="1200" dirty="0">
                <a:solidFill>
                  <a:srgbClr val="000000"/>
                </a:solidFill>
                <a:cs typeface="Arial" panose="020B0604020202020204" pitchFamily="34" charset="0"/>
              </a:rPr>
              <a:t>arXiv:1711.06615</a:t>
            </a:r>
          </a:p>
        </p:txBody>
      </p:sp>
      <p:pic>
        <p:nvPicPr>
          <p:cNvPr id="8" name="Picture 7">
            <a:extLst>
              <a:ext uri="{FF2B5EF4-FFF2-40B4-BE49-F238E27FC236}">
                <a16:creationId xmlns:a16="http://schemas.microsoft.com/office/drawing/2014/main" xmlns="" id="{24631935-1056-4903-87D6-6C7A79A9E1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7600" y="990600"/>
            <a:ext cx="3214688" cy="1462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xmlns="" id="{0B9B20A5-43EA-44E0-AFDC-6B84D99AA0B4}"/>
              </a:ext>
            </a:extLst>
          </p:cNvPr>
          <p:cNvSpPr txBox="1"/>
          <p:nvPr/>
        </p:nvSpPr>
        <p:spPr>
          <a:xfrm>
            <a:off x="3810000" y="2286673"/>
            <a:ext cx="949299" cy="369332"/>
          </a:xfrm>
          <a:prstGeom prst="rect">
            <a:avLst/>
          </a:prstGeom>
          <a:noFill/>
        </p:spPr>
        <p:txBody>
          <a:bodyPr wrap="none" rtlCol="0">
            <a:spAutoFit/>
          </a:bodyPr>
          <a:lstStyle/>
          <a:p>
            <a:pPr>
              <a:defRPr/>
            </a:pPr>
            <a:r>
              <a:rPr lang="en-US" sz="1800" dirty="0">
                <a:solidFill>
                  <a:srgbClr val="000000"/>
                </a:solidFill>
              </a:rPr>
              <a:t>(LIGO)</a:t>
            </a:r>
          </a:p>
        </p:txBody>
      </p:sp>
      <p:sp>
        <p:nvSpPr>
          <p:cNvPr id="10" name="TextBox 9">
            <a:extLst>
              <a:ext uri="{FF2B5EF4-FFF2-40B4-BE49-F238E27FC236}">
                <a16:creationId xmlns:a16="http://schemas.microsoft.com/office/drawing/2014/main" xmlns="" id="{6F8A814A-A3A6-4E44-8605-A9621C889128}"/>
              </a:ext>
            </a:extLst>
          </p:cNvPr>
          <p:cNvSpPr txBox="1"/>
          <p:nvPr/>
        </p:nvSpPr>
        <p:spPr>
          <a:xfrm>
            <a:off x="5594913" y="2281728"/>
            <a:ext cx="889987" cy="369332"/>
          </a:xfrm>
          <a:prstGeom prst="rect">
            <a:avLst/>
          </a:prstGeom>
          <a:noFill/>
        </p:spPr>
        <p:txBody>
          <a:bodyPr wrap="none" rtlCol="0">
            <a:spAutoFit/>
          </a:bodyPr>
          <a:lstStyle/>
          <a:p>
            <a:pPr>
              <a:defRPr/>
            </a:pPr>
            <a:r>
              <a:rPr lang="en-US" sz="1800" dirty="0">
                <a:solidFill>
                  <a:srgbClr val="000000"/>
                </a:solidFill>
              </a:rPr>
              <a:t>(</a:t>
            </a:r>
            <a:r>
              <a:rPr lang="en-US" sz="1800" dirty="0" err="1">
                <a:solidFill>
                  <a:srgbClr val="000000"/>
                </a:solidFill>
              </a:rPr>
              <a:t>JLab</a:t>
            </a:r>
            <a:r>
              <a:rPr lang="en-US" sz="1800" dirty="0">
                <a:solidFill>
                  <a:srgbClr val="000000"/>
                </a:solidFill>
              </a:rPr>
              <a:t>)</a:t>
            </a:r>
          </a:p>
        </p:txBody>
      </p:sp>
      <p:pic>
        <p:nvPicPr>
          <p:cNvPr id="11" name="video1">
            <a:hlinkClick r:id="" action="ppaction://media"/>
            <a:extLst>
              <a:ext uri="{FF2B5EF4-FFF2-40B4-BE49-F238E27FC236}">
                <a16:creationId xmlns:a16="http://schemas.microsoft.com/office/drawing/2014/main" xmlns="" id="{1592D75E-1A51-4A41-95F8-60269D13CB9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1563" y="2816147"/>
            <a:ext cx="3237852" cy="1819870"/>
          </a:xfrm>
          <a:prstGeom prst="rect">
            <a:avLst/>
          </a:prstGeom>
        </p:spPr>
      </p:pic>
      <p:sp>
        <p:nvSpPr>
          <p:cNvPr id="12" name="Rectangle 11">
            <a:extLst>
              <a:ext uri="{FF2B5EF4-FFF2-40B4-BE49-F238E27FC236}">
                <a16:creationId xmlns:a16="http://schemas.microsoft.com/office/drawing/2014/main" xmlns="" id="{3F85E211-8E88-4309-A674-422CF09D760B}"/>
              </a:ext>
            </a:extLst>
          </p:cNvPr>
          <p:cNvSpPr/>
          <p:nvPr/>
        </p:nvSpPr>
        <p:spPr>
          <a:xfrm>
            <a:off x="530422" y="4628231"/>
            <a:ext cx="2533066" cy="215444"/>
          </a:xfrm>
          <a:prstGeom prst="rect">
            <a:avLst/>
          </a:prstGeom>
        </p:spPr>
        <p:txBody>
          <a:bodyPr wrap="none">
            <a:spAutoFit/>
          </a:bodyPr>
          <a:lstStyle/>
          <a:p>
            <a:pPr>
              <a:defRPr/>
            </a:pPr>
            <a:r>
              <a:rPr lang="en-US" sz="800" i="1" dirty="0">
                <a:solidFill>
                  <a:srgbClr val="000000"/>
                </a:solidFill>
                <a:cs typeface="Arial" panose="020B0604020202020204" pitchFamily="34" charset="0"/>
              </a:rPr>
              <a:t>Courtesy of NASA/Goddard Space Flight Center</a:t>
            </a:r>
          </a:p>
        </p:txBody>
      </p:sp>
      <p:pic>
        <p:nvPicPr>
          <p:cNvPr id="13" name="Picture 2">
            <a:extLst>
              <a:ext uri="{FF2B5EF4-FFF2-40B4-BE49-F238E27FC236}">
                <a16:creationId xmlns:a16="http://schemas.microsoft.com/office/drawing/2014/main" xmlns="" id="{66D3327C-5454-407E-9B19-2ECEDF931B4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23816" y="685800"/>
            <a:ext cx="2303822"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31">
            <a:extLst>
              <a:ext uri="{FF2B5EF4-FFF2-40B4-BE49-F238E27FC236}">
                <a16:creationId xmlns:a16="http://schemas.microsoft.com/office/drawing/2014/main" xmlns="" id="{DA135A76-CDF3-44A8-837A-D9C0FD70B9A9}"/>
              </a:ext>
            </a:extLst>
          </p:cNvPr>
          <p:cNvSpPr txBox="1">
            <a:spLocks noChangeArrowheads="1"/>
          </p:cNvSpPr>
          <p:nvPr/>
        </p:nvSpPr>
        <p:spPr bwMode="auto">
          <a:xfrm>
            <a:off x="5098215" y="2633918"/>
            <a:ext cx="1774073" cy="738664"/>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1400" dirty="0">
                <a:solidFill>
                  <a:srgbClr val="669900"/>
                </a:solidFill>
                <a:cs typeface="Arial" charset="0"/>
              </a:rPr>
              <a:t>Z</a:t>
            </a:r>
            <a:r>
              <a:rPr lang="en-US" sz="1400" baseline="30000" dirty="0">
                <a:solidFill>
                  <a:srgbClr val="669900"/>
                </a:solidFill>
                <a:cs typeface="Arial" charset="0"/>
              </a:rPr>
              <a:t>0</a:t>
            </a:r>
            <a:r>
              <a:rPr lang="en-US" sz="1400" dirty="0">
                <a:solidFill>
                  <a:srgbClr val="669900"/>
                </a:solidFill>
                <a:cs typeface="Arial" charset="0"/>
              </a:rPr>
              <a:t> :   Clean  Probe  Couples  Mainly  to </a:t>
            </a:r>
            <a:r>
              <a:rPr lang="en-US" sz="1400" b="1" u="sng" dirty="0">
                <a:solidFill>
                  <a:srgbClr val="669900"/>
                </a:solidFill>
                <a:cs typeface="Arial" charset="0"/>
              </a:rPr>
              <a:t>Neutrons</a:t>
            </a:r>
          </a:p>
        </p:txBody>
      </p:sp>
    </p:spTree>
    <p:extLst>
      <p:ext uri="{BB962C8B-B14F-4D97-AF65-F5344CB8AC3E}">
        <p14:creationId xmlns:p14="http://schemas.microsoft.com/office/powerpoint/2010/main" val="48628269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7"/>
          <p:cNvSpPr txBox="1">
            <a:spLocks noChangeArrowheads="1"/>
          </p:cNvSpPr>
          <p:nvPr/>
        </p:nvSpPr>
        <p:spPr bwMode="auto">
          <a:xfrm>
            <a:off x="2994025" y="3440113"/>
            <a:ext cx="184150" cy="396875"/>
          </a:xfrm>
          <a:prstGeom prst="rect">
            <a:avLst/>
          </a:prstGeom>
          <a:noFill/>
          <a:ln w="9525">
            <a:noFill/>
            <a:miter lim="800000"/>
            <a:headEnd/>
            <a:tailEnd/>
          </a:ln>
        </p:spPr>
        <p:txBody>
          <a:bodyPr wrap="none">
            <a:spAutoFit/>
          </a:bodyPr>
          <a:lstStyle/>
          <a:p>
            <a:endParaRPr lang="en-US" sz="2000">
              <a:latin typeface="Arial" pitchFamily="34" charset="0"/>
            </a:endParaRPr>
          </a:p>
        </p:txBody>
      </p:sp>
      <p:pic>
        <p:nvPicPr>
          <p:cNvPr id="19459" name="Picture 10" descr="tmp"/>
          <p:cNvPicPr>
            <a:picLocks noChangeAspect="1" noChangeArrowheads="1"/>
          </p:cNvPicPr>
          <p:nvPr/>
        </p:nvPicPr>
        <p:blipFill>
          <a:blip r:embed="rId2" cstate="print"/>
          <a:srcRect l="10088" t="38512" r="44133" b="28465"/>
          <a:stretch>
            <a:fillRect/>
          </a:stretch>
        </p:blipFill>
        <p:spPr bwMode="auto">
          <a:xfrm>
            <a:off x="312738" y="2209800"/>
            <a:ext cx="996950" cy="541338"/>
          </a:xfrm>
          <a:prstGeom prst="rect">
            <a:avLst/>
          </a:prstGeom>
          <a:noFill/>
          <a:ln w="9525">
            <a:noFill/>
            <a:miter lim="800000"/>
            <a:headEnd/>
            <a:tailEnd/>
          </a:ln>
        </p:spPr>
      </p:pic>
      <p:grpSp>
        <p:nvGrpSpPr>
          <p:cNvPr id="19460" name="Group 11"/>
          <p:cNvGrpSpPr>
            <a:grpSpLocks/>
          </p:cNvGrpSpPr>
          <p:nvPr/>
        </p:nvGrpSpPr>
        <p:grpSpPr bwMode="auto">
          <a:xfrm>
            <a:off x="304800" y="2819400"/>
            <a:ext cx="998538" cy="1096963"/>
            <a:chOff x="187" y="528"/>
            <a:chExt cx="629" cy="691"/>
          </a:xfrm>
        </p:grpSpPr>
        <p:pic>
          <p:nvPicPr>
            <p:cNvPr id="19473" name="Picture 12" descr="tmp"/>
            <p:cNvPicPr>
              <a:picLocks noChangeAspect="1" noChangeArrowheads="1"/>
            </p:cNvPicPr>
            <p:nvPr/>
          </p:nvPicPr>
          <p:blipFill>
            <a:blip r:embed="rId2" cstate="print"/>
            <a:srcRect l="27740" t="38512" r="44133" b="28465"/>
            <a:stretch>
              <a:fillRect/>
            </a:stretch>
          </p:blipFill>
          <p:spPr bwMode="auto">
            <a:xfrm>
              <a:off x="430" y="672"/>
              <a:ext cx="386" cy="341"/>
            </a:xfrm>
            <a:prstGeom prst="rect">
              <a:avLst/>
            </a:prstGeom>
            <a:noFill/>
            <a:ln w="9525">
              <a:noFill/>
              <a:miter lim="800000"/>
              <a:headEnd/>
              <a:tailEnd/>
            </a:ln>
          </p:spPr>
        </p:pic>
        <p:pic>
          <p:nvPicPr>
            <p:cNvPr id="19474" name="Picture 13" descr="tmp"/>
            <p:cNvPicPr>
              <a:picLocks noChangeAspect="1" noChangeArrowheads="1"/>
            </p:cNvPicPr>
            <p:nvPr/>
          </p:nvPicPr>
          <p:blipFill>
            <a:blip r:embed="rId2" cstate="print"/>
            <a:srcRect l="27740" t="38512" r="44133" b="28465"/>
            <a:stretch>
              <a:fillRect/>
            </a:stretch>
          </p:blipFill>
          <p:spPr bwMode="auto">
            <a:xfrm rot="7200000">
              <a:off x="163" y="855"/>
              <a:ext cx="403" cy="326"/>
            </a:xfrm>
            <a:prstGeom prst="rect">
              <a:avLst/>
            </a:prstGeom>
            <a:noFill/>
            <a:ln w="9525">
              <a:noFill/>
              <a:miter lim="800000"/>
              <a:headEnd/>
              <a:tailEnd/>
            </a:ln>
          </p:spPr>
        </p:pic>
        <p:pic>
          <p:nvPicPr>
            <p:cNvPr id="19475" name="Picture 14" descr="tmp"/>
            <p:cNvPicPr>
              <a:picLocks noChangeAspect="1" noChangeArrowheads="1"/>
            </p:cNvPicPr>
            <p:nvPr/>
          </p:nvPicPr>
          <p:blipFill>
            <a:blip r:embed="rId2" cstate="print"/>
            <a:srcRect l="27740" t="38512" r="44133" b="28465"/>
            <a:stretch>
              <a:fillRect/>
            </a:stretch>
          </p:blipFill>
          <p:spPr bwMode="auto">
            <a:xfrm rot="-7200000">
              <a:off x="165" y="550"/>
              <a:ext cx="386" cy="341"/>
            </a:xfrm>
            <a:prstGeom prst="rect">
              <a:avLst/>
            </a:prstGeom>
            <a:noFill/>
            <a:ln w="9525">
              <a:noFill/>
              <a:miter lim="800000"/>
              <a:headEnd/>
              <a:tailEnd/>
            </a:ln>
          </p:spPr>
        </p:pic>
      </p:grpSp>
      <p:grpSp>
        <p:nvGrpSpPr>
          <p:cNvPr id="19461" name="Group 15"/>
          <p:cNvGrpSpPr>
            <a:grpSpLocks/>
          </p:cNvGrpSpPr>
          <p:nvPr/>
        </p:nvGrpSpPr>
        <p:grpSpPr bwMode="auto">
          <a:xfrm>
            <a:off x="306388" y="3810000"/>
            <a:ext cx="1149350" cy="993775"/>
            <a:chOff x="94" y="1294"/>
            <a:chExt cx="724" cy="626"/>
          </a:xfrm>
        </p:grpSpPr>
        <p:pic>
          <p:nvPicPr>
            <p:cNvPr id="19469" name="Picture 16" descr="tmp"/>
            <p:cNvPicPr>
              <a:picLocks noChangeAspect="1" noChangeArrowheads="1"/>
            </p:cNvPicPr>
            <p:nvPr/>
          </p:nvPicPr>
          <p:blipFill>
            <a:blip r:embed="rId2" cstate="print"/>
            <a:srcRect l="27740" t="38512" r="44133" b="28465"/>
            <a:stretch>
              <a:fillRect/>
            </a:stretch>
          </p:blipFill>
          <p:spPr bwMode="auto">
            <a:xfrm>
              <a:off x="432" y="1435"/>
              <a:ext cx="386" cy="341"/>
            </a:xfrm>
            <a:prstGeom prst="rect">
              <a:avLst/>
            </a:prstGeom>
            <a:noFill/>
            <a:ln w="9525">
              <a:noFill/>
              <a:miter lim="800000"/>
              <a:headEnd/>
              <a:tailEnd/>
            </a:ln>
          </p:spPr>
        </p:pic>
        <p:pic>
          <p:nvPicPr>
            <p:cNvPr id="19470" name="Picture 17" descr="tmp"/>
            <p:cNvPicPr>
              <a:picLocks noChangeAspect="1" noChangeArrowheads="1"/>
            </p:cNvPicPr>
            <p:nvPr/>
          </p:nvPicPr>
          <p:blipFill>
            <a:blip r:embed="rId2" cstate="print"/>
            <a:srcRect l="27740" t="38512" r="44133" b="28465"/>
            <a:stretch>
              <a:fillRect/>
            </a:stretch>
          </p:blipFill>
          <p:spPr bwMode="auto">
            <a:xfrm rot="5400000">
              <a:off x="266" y="1316"/>
              <a:ext cx="386" cy="341"/>
            </a:xfrm>
            <a:prstGeom prst="rect">
              <a:avLst/>
            </a:prstGeom>
            <a:noFill/>
            <a:ln w="9525">
              <a:noFill/>
              <a:miter lim="800000"/>
              <a:headEnd/>
              <a:tailEnd/>
            </a:ln>
          </p:spPr>
        </p:pic>
        <p:pic>
          <p:nvPicPr>
            <p:cNvPr id="19471" name="Picture 18" descr="tmp"/>
            <p:cNvPicPr>
              <a:picLocks noChangeAspect="1" noChangeArrowheads="1"/>
            </p:cNvPicPr>
            <p:nvPr/>
          </p:nvPicPr>
          <p:blipFill>
            <a:blip r:embed="rId2" cstate="print"/>
            <a:srcRect l="27740" t="38512" r="44133" b="28465"/>
            <a:stretch>
              <a:fillRect/>
            </a:stretch>
          </p:blipFill>
          <p:spPr bwMode="auto">
            <a:xfrm rot="10800000">
              <a:off x="94" y="1440"/>
              <a:ext cx="386" cy="341"/>
            </a:xfrm>
            <a:prstGeom prst="rect">
              <a:avLst/>
            </a:prstGeom>
            <a:noFill/>
            <a:ln w="9525">
              <a:noFill/>
              <a:miter lim="800000"/>
              <a:headEnd/>
              <a:tailEnd/>
            </a:ln>
          </p:spPr>
        </p:pic>
        <p:pic>
          <p:nvPicPr>
            <p:cNvPr id="19472" name="Picture 19" descr="tmp"/>
            <p:cNvPicPr>
              <a:picLocks noChangeAspect="1" noChangeArrowheads="1"/>
            </p:cNvPicPr>
            <p:nvPr/>
          </p:nvPicPr>
          <p:blipFill>
            <a:blip r:embed="rId2" cstate="print"/>
            <a:srcRect l="27740" t="38512" r="44133" b="28465"/>
            <a:stretch>
              <a:fillRect/>
            </a:stretch>
          </p:blipFill>
          <p:spPr bwMode="auto">
            <a:xfrm rot="-5400000">
              <a:off x="261" y="1556"/>
              <a:ext cx="386" cy="341"/>
            </a:xfrm>
            <a:prstGeom prst="rect">
              <a:avLst/>
            </a:prstGeom>
            <a:noFill/>
            <a:ln w="9525">
              <a:noFill/>
              <a:miter lim="800000"/>
              <a:headEnd/>
              <a:tailEnd/>
            </a:ln>
          </p:spPr>
        </p:pic>
      </p:grpSp>
      <p:pic>
        <p:nvPicPr>
          <p:cNvPr id="19462" name="Picture 21" descr="form1"/>
          <p:cNvPicPr>
            <a:picLocks noChangeAspect="1" noChangeArrowheads="1"/>
          </p:cNvPicPr>
          <p:nvPr/>
        </p:nvPicPr>
        <p:blipFill>
          <a:blip r:embed="rId3" cstate="print"/>
          <a:srcRect/>
          <a:stretch>
            <a:fillRect/>
          </a:stretch>
        </p:blipFill>
        <p:spPr bwMode="auto">
          <a:xfrm>
            <a:off x="1371600" y="2133600"/>
            <a:ext cx="5600700" cy="962025"/>
          </a:xfrm>
          <a:prstGeom prst="rect">
            <a:avLst/>
          </a:prstGeom>
          <a:noFill/>
          <a:ln w="9525">
            <a:noFill/>
            <a:miter lim="800000"/>
            <a:headEnd/>
            <a:tailEnd/>
          </a:ln>
        </p:spPr>
      </p:pic>
      <p:pic>
        <p:nvPicPr>
          <p:cNvPr id="19463" name="Picture 22" descr="form2"/>
          <p:cNvPicPr>
            <a:picLocks noChangeAspect="1" noChangeArrowheads="1"/>
          </p:cNvPicPr>
          <p:nvPr/>
        </p:nvPicPr>
        <p:blipFill>
          <a:blip r:embed="rId4" cstate="print"/>
          <a:srcRect/>
          <a:stretch>
            <a:fillRect/>
          </a:stretch>
        </p:blipFill>
        <p:spPr bwMode="auto">
          <a:xfrm>
            <a:off x="2057400" y="3133725"/>
            <a:ext cx="4343400" cy="600075"/>
          </a:xfrm>
          <a:prstGeom prst="rect">
            <a:avLst/>
          </a:prstGeom>
          <a:noFill/>
          <a:ln w="9525">
            <a:noFill/>
            <a:miter lim="800000"/>
            <a:headEnd/>
            <a:tailEnd/>
          </a:ln>
        </p:spPr>
      </p:pic>
      <p:pic>
        <p:nvPicPr>
          <p:cNvPr id="19464" name="Picture 23" descr="form3"/>
          <p:cNvPicPr>
            <a:picLocks noChangeAspect="1" noChangeArrowheads="1"/>
          </p:cNvPicPr>
          <p:nvPr/>
        </p:nvPicPr>
        <p:blipFill>
          <a:blip r:embed="rId5" cstate="print"/>
          <a:srcRect/>
          <a:stretch>
            <a:fillRect/>
          </a:stretch>
        </p:blipFill>
        <p:spPr bwMode="auto">
          <a:xfrm>
            <a:off x="3005138" y="3762375"/>
            <a:ext cx="2447925" cy="733425"/>
          </a:xfrm>
          <a:prstGeom prst="rect">
            <a:avLst/>
          </a:prstGeom>
          <a:noFill/>
          <a:ln w="9525">
            <a:noFill/>
            <a:miter lim="800000"/>
            <a:headEnd/>
            <a:tailEnd/>
          </a:ln>
        </p:spPr>
      </p:pic>
      <p:sp>
        <p:nvSpPr>
          <p:cNvPr id="19465" name="Rectangle 10"/>
          <p:cNvSpPr>
            <a:spLocks noChangeArrowheads="1"/>
          </p:cNvSpPr>
          <p:nvPr/>
        </p:nvSpPr>
        <p:spPr bwMode="auto">
          <a:xfrm>
            <a:off x="0" y="0"/>
            <a:ext cx="9144000" cy="762000"/>
          </a:xfrm>
          <a:prstGeom prst="rect">
            <a:avLst/>
          </a:prstGeom>
          <a:noFill/>
          <a:ln w="9525">
            <a:noFill/>
            <a:miter lim="800000"/>
            <a:headEnd/>
            <a:tailEnd/>
          </a:ln>
        </p:spPr>
        <p:txBody>
          <a:bodyPr anchor="ctr"/>
          <a:lstStyle/>
          <a:p>
            <a:pPr algn="ctr"/>
            <a:r>
              <a:rPr lang="en-US" sz="3200" b="1">
                <a:solidFill>
                  <a:srgbClr val="FF0000"/>
                </a:solidFill>
              </a:rPr>
              <a:t>QCD and Nuclei</a:t>
            </a:r>
          </a:p>
        </p:txBody>
      </p:sp>
      <p:sp>
        <p:nvSpPr>
          <p:cNvPr id="19466" name="Text Box 8"/>
          <p:cNvSpPr txBox="1">
            <a:spLocks noChangeArrowheads="1"/>
          </p:cNvSpPr>
          <p:nvPr/>
        </p:nvSpPr>
        <p:spPr bwMode="auto">
          <a:xfrm>
            <a:off x="685800" y="5554663"/>
            <a:ext cx="7788275" cy="922337"/>
          </a:xfrm>
          <a:prstGeom prst="rect">
            <a:avLst/>
          </a:prstGeom>
          <a:solidFill>
            <a:srgbClr val="FFFF00"/>
          </a:solidFill>
          <a:ln w="9525">
            <a:solidFill>
              <a:srgbClr val="FFFF00"/>
            </a:solidFill>
            <a:miter lim="800000"/>
            <a:headEnd/>
            <a:tailEnd/>
          </a:ln>
        </p:spPr>
        <p:txBody>
          <a:bodyPr>
            <a:spAutoFit/>
          </a:bodyPr>
          <a:lstStyle/>
          <a:p>
            <a:r>
              <a:rPr lang="en-US" sz="1800" u="sng"/>
              <a:t>QCD Lagrangian: quarks and gluons</a:t>
            </a:r>
            <a:endParaRPr lang="en-US" sz="1800"/>
          </a:p>
          <a:p>
            <a:r>
              <a:rPr lang="en-US" sz="1800"/>
              <a:t>	Nuclear Physics Model is an effective (but highly successful!)</a:t>
            </a:r>
          </a:p>
          <a:p>
            <a:r>
              <a:rPr lang="en-US" sz="1800"/>
              <a:t>	model using free nucleons and mesons as degrees of freedom.</a:t>
            </a:r>
            <a:endParaRPr lang="en-US" sz="1800" u="sng"/>
          </a:p>
        </p:txBody>
      </p:sp>
      <p:pic>
        <p:nvPicPr>
          <p:cNvPr id="19467" name="Picture 4" descr="pn12posterpicture"/>
          <p:cNvPicPr>
            <a:picLocks noChangeAspect="1" noChangeArrowheads="1"/>
          </p:cNvPicPr>
          <p:nvPr/>
        </p:nvPicPr>
        <p:blipFill>
          <a:blip r:embed="rId6" cstate="print"/>
          <a:srcRect/>
          <a:stretch>
            <a:fillRect/>
          </a:stretch>
        </p:blipFill>
        <p:spPr bwMode="auto">
          <a:xfrm>
            <a:off x="6553200" y="3197225"/>
            <a:ext cx="2286000" cy="2136775"/>
          </a:xfrm>
          <a:prstGeom prst="rect">
            <a:avLst/>
          </a:prstGeom>
          <a:noFill/>
          <a:ln w="9525">
            <a:noFill/>
            <a:miter lim="800000"/>
            <a:headEnd/>
            <a:tailEnd/>
          </a:ln>
        </p:spPr>
      </p:pic>
      <p:sp>
        <p:nvSpPr>
          <p:cNvPr id="19468" name="TextBox 19"/>
          <p:cNvSpPr txBox="1">
            <a:spLocks noChangeArrowheads="1"/>
          </p:cNvSpPr>
          <p:nvPr/>
        </p:nvSpPr>
        <p:spPr bwMode="auto">
          <a:xfrm>
            <a:off x="457200" y="833438"/>
            <a:ext cx="8458200" cy="1200150"/>
          </a:xfrm>
          <a:prstGeom prst="rect">
            <a:avLst/>
          </a:prstGeom>
          <a:noFill/>
          <a:ln w="9525">
            <a:noFill/>
            <a:miter lim="800000"/>
            <a:headEnd/>
            <a:tailEnd/>
          </a:ln>
        </p:spPr>
        <p:txBody>
          <a:bodyPr>
            <a:spAutoFit/>
          </a:bodyPr>
          <a:lstStyle/>
          <a:p>
            <a:r>
              <a:rPr lang="en-US"/>
              <a:t>Gluons mediate the strong (color) force, just like photons mediate the electromagnetic force, but … </a:t>
            </a:r>
            <a:r>
              <a:rPr lang="en-US">
                <a:solidFill>
                  <a:srgbClr val="0000FF"/>
                </a:solidFill>
              </a:rPr>
              <a:t>gluons interact with themselves </a:t>
            </a:r>
            <a:r>
              <a:rPr lang="en-US"/>
              <a:t>… which gives QCD unique properties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0D5B36-79BD-45F4-8B0D-266434DBF641}"/>
              </a:ext>
            </a:extLst>
          </p:cNvPr>
          <p:cNvSpPr txBox="1">
            <a:spLocks/>
          </p:cNvSpPr>
          <p:nvPr/>
        </p:nvSpPr>
        <p:spPr>
          <a:xfrm>
            <a:off x="228600" y="114299"/>
            <a:ext cx="8915400" cy="542925"/>
          </a:xfrm>
          <a:prstGeom prst="rect">
            <a:avLst/>
          </a:prstGeom>
        </p:spPr>
        <p:txBody>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l"/>
            <a:r>
              <a:rPr lang="en-US" dirty="0">
                <a:solidFill>
                  <a:srgbClr val="FF0000"/>
                </a:solidFill>
                <a:latin typeface="Comic Sans MS" panose="030F0702030302020204" pitchFamily="66" charset="0"/>
              </a:rPr>
              <a:t>Heavy Photon Search</a:t>
            </a:r>
            <a:endParaRPr lang="en-US" sz="2000" dirty="0">
              <a:solidFill>
                <a:srgbClr val="FF0000"/>
              </a:solidFill>
              <a:latin typeface="Comic Sans MS" panose="030F0702030302020204" pitchFamily="66" charset="0"/>
            </a:endParaRPr>
          </a:p>
        </p:txBody>
      </p:sp>
      <p:sp>
        <p:nvSpPr>
          <p:cNvPr id="5" name="Rectangle 4">
            <a:extLst>
              <a:ext uri="{FF2B5EF4-FFF2-40B4-BE49-F238E27FC236}">
                <a16:creationId xmlns:a16="http://schemas.microsoft.com/office/drawing/2014/main" xmlns="" id="{126645C8-AD52-4506-9ED1-0B513507B732}"/>
              </a:ext>
            </a:extLst>
          </p:cNvPr>
          <p:cNvSpPr/>
          <p:nvPr/>
        </p:nvSpPr>
        <p:spPr>
          <a:xfrm>
            <a:off x="6140824" y="44823"/>
            <a:ext cx="2985801" cy="2160478"/>
          </a:xfrm>
          <a:prstGeom prst="rect">
            <a:avLst/>
          </a:prstGeom>
          <a:gradFill flip="none"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tileRect/>
          </a:gradFill>
          <a:effectLst>
            <a:glow rad="63500">
              <a:schemeClr val="accent1">
                <a:satMod val="175000"/>
                <a:alpha val="40000"/>
              </a:schemeClr>
            </a:glow>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xmlns="" id="{629D5EFB-BAA1-4C21-BA08-A8288D698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800" y="-304929"/>
            <a:ext cx="3107825" cy="2772169"/>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xmlns="" id="{553A3D1A-5642-4AF1-9773-468EBCBBCE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374" y="2951814"/>
            <a:ext cx="3015057" cy="28208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xmlns="" id="{BF0857ED-3204-4574-92C7-AF9DF06AB89B}"/>
              </a:ext>
            </a:extLst>
          </p:cNvPr>
          <p:cNvSpPr txBox="1"/>
          <p:nvPr/>
        </p:nvSpPr>
        <p:spPr>
          <a:xfrm>
            <a:off x="197174" y="3095322"/>
            <a:ext cx="2983509" cy="1815882"/>
          </a:xfrm>
          <a:prstGeom prst="rect">
            <a:avLst/>
          </a:prstGeom>
          <a:noFill/>
        </p:spPr>
        <p:txBody>
          <a:bodyPr wrap="none" rtlCol="0">
            <a:spAutoFit/>
          </a:bodyPr>
          <a:lstStyle/>
          <a:p>
            <a:r>
              <a:rPr lang="en-US" sz="1600" b="1" dirty="0">
                <a:cs typeface="Arial" panose="020B0604020202020204" pitchFamily="34" charset="0"/>
              </a:rPr>
              <a:t>HPS (Hall B)</a:t>
            </a:r>
          </a:p>
          <a:p>
            <a:endParaRPr lang="en-US" sz="1600" b="1" dirty="0">
              <a:solidFill>
                <a:srgbClr val="E33DC7"/>
              </a:solidFill>
              <a:cs typeface="Arial" panose="020B0604020202020204" pitchFamily="34" charset="0"/>
            </a:endParaRPr>
          </a:p>
          <a:p>
            <a:r>
              <a:rPr lang="en-US" sz="1600" b="1" dirty="0">
                <a:solidFill>
                  <a:srgbClr val="E33DC7"/>
                </a:solidFill>
                <a:cs typeface="Arial" panose="020B0604020202020204" pitchFamily="34" charset="0"/>
              </a:rPr>
              <a:t>2015 Engineering Run</a:t>
            </a:r>
          </a:p>
          <a:p>
            <a:r>
              <a:rPr lang="en-US" sz="1600" b="1" dirty="0">
                <a:solidFill>
                  <a:srgbClr val="E33DC7"/>
                </a:solidFill>
                <a:cs typeface="Arial" panose="020B0604020202020204" pitchFamily="34" charset="0"/>
              </a:rPr>
              <a:t>1.7 PAC days @ 1.05 GeV</a:t>
            </a:r>
          </a:p>
          <a:p>
            <a:endParaRPr lang="en-US" sz="1600" b="1" dirty="0">
              <a:solidFill>
                <a:srgbClr val="433FE1"/>
              </a:solidFill>
              <a:cs typeface="Arial" panose="020B0604020202020204" pitchFamily="34" charset="0"/>
            </a:endParaRPr>
          </a:p>
          <a:p>
            <a:r>
              <a:rPr lang="en-US" sz="1600" b="1" dirty="0">
                <a:solidFill>
                  <a:srgbClr val="433FE1"/>
                </a:solidFill>
                <a:cs typeface="Arial" panose="020B0604020202020204" pitchFamily="34" charset="0"/>
              </a:rPr>
              <a:t>2 GeV data taken in 2016, </a:t>
            </a:r>
          </a:p>
          <a:p>
            <a:r>
              <a:rPr lang="en-US" sz="1600" b="1" dirty="0">
                <a:solidFill>
                  <a:srgbClr val="433FE1"/>
                </a:solidFill>
                <a:cs typeface="Arial" panose="020B0604020202020204" pitchFamily="34" charset="0"/>
              </a:rPr>
              <a:t>	under analysis</a:t>
            </a:r>
          </a:p>
        </p:txBody>
      </p:sp>
      <p:cxnSp>
        <p:nvCxnSpPr>
          <p:cNvPr id="9" name="Straight Arrow Connector 8">
            <a:extLst>
              <a:ext uri="{FF2B5EF4-FFF2-40B4-BE49-F238E27FC236}">
                <a16:creationId xmlns:a16="http://schemas.microsoft.com/office/drawing/2014/main" xmlns="" id="{770E452F-FD30-4BD0-BF06-8098BAFC7F51}"/>
              </a:ext>
            </a:extLst>
          </p:cNvPr>
          <p:cNvCxnSpPr>
            <a:cxnSpLocks/>
          </p:cNvCxnSpPr>
          <p:nvPr/>
        </p:nvCxnSpPr>
        <p:spPr>
          <a:xfrm flipV="1">
            <a:off x="2939389" y="3486131"/>
            <a:ext cx="1673513" cy="190519"/>
          </a:xfrm>
          <a:prstGeom prst="straightConnector1">
            <a:avLst/>
          </a:prstGeom>
          <a:ln w="31750">
            <a:solidFill>
              <a:srgbClr val="E33DC7"/>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7" descr="hps_vertex.tiff">
            <a:extLst>
              <a:ext uri="{FF2B5EF4-FFF2-40B4-BE49-F238E27FC236}">
                <a16:creationId xmlns:a16="http://schemas.microsoft.com/office/drawing/2014/main" xmlns="" id="{425A905F-63B7-4EBD-9224-4AC8962AFA95}"/>
              </a:ext>
            </a:extLst>
          </p:cNvPr>
          <p:cNvPicPr>
            <a:picLocks noChangeAspect="1"/>
          </p:cNvPicPr>
          <p:nvPr/>
        </p:nvPicPr>
        <p:blipFill>
          <a:blip r:embed="rId5" cstate="print">
            <a:extLst>
              <a:ext uri="{28A0092B-C50C-407E-A947-70E740481C1C}">
                <a14:useLocalDpi xmlns:a14="http://schemas.microsoft.com/office/drawing/2010/main" val="0"/>
              </a:ext>
            </a:extLst>
          </a:blip>
          <a:srcRect l="22763"/>
          <a:stretch>
            <a:fillRect/>
          </a:stretch>
        </p:blipFill>
        <p:spPr bwMode="auto">
          <a:xfrm>
            <a:off x="485775" y="5515891"/>
            <a:ext cx="1954522" cy="8694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ECF6DE45-4A5F-4248-A30D-9B72446B5DD7}"/>
              </a:ext>
            </a:extLst>
          </p:cNvPr>
          <p:cNvSpPr>
            <a:spLocks noChangeArrowheads="1"/>
          </p:cNvSpPr>
          <p:nvPr/>
        </p:nvSpPr>
        <p:spPr bwMode="auto">
          <a:xfrm>
            <a:off x="166812" y="4875716"/>
            <a:ext cx="2176338"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6304" tIns="73152" rIns="146304" bIns="73152">
            <a:spAutoFit/>
          </a:bodyPr>
          <a:lstStyle/>
          <a:p>
            <a:r>
              <a:rPr lang="en-US" sz="1800" b="1" dirty="0">
                <a:solidFill>
                  <a:srgbClr val="7F7F7F"/>
                </a:solidFill>
                <a:cs typeface="Helvetica" charset="0"/>
              </a:rPr>
              <a:t>Displaced decay vertex search</a:t>
            </a:r>
          </a:p>
        </p:txBody>
      </p:sp>
      <p:cxnSp>
        <p:nvCxnSpPr>
          <p:cNvPr id="12" name="Straight Arrow Connector 11">
            <a:extLst>
              <a:ext uri="{FF2B5EF4-FFF2-40B4-BE49-F238E27FC236}">
                <a16:creationId xmlns:a16="http://schemas.microsoft.com/office/drawing/2014/main" xmlns="" id="{BC9FF27A-4E35-48E7-900B-8FB5C32FBFEA}"/>
              </a:ext>
            </a:extLst>
          </p:cNvPr>
          <p:cNvCxnSpPr>
            <a:cxnSpLocks/>
          </p:cNvCxnSpPr>
          <p:nvPr/>
        </p:nvCxnSpPr>
        <p:spPr>
          <a:xfrm flipV="1">
            <a:off x="2220890" y="4657726"/>
            <a:ext cx="2265385" cy="438130"/>
          </a:xfrm>
          <a:prstGeom prst="straightConnector1">
            <a:avLst/>
          </a:prstGeom>
          <a:ln w="317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0BCE43E8-3B0E-43DC-ACE0-A36CB6F181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260" y="960528"/>
            <a:ext cx="2655048" cy="1991286"/>
          </a:xfrm>
          <a:prstGeom prst="rect">
            <a:avLst/>
          </a:prstGeom>
          <a:ln>
            <a:noFill/>
          </a:ln>
          <a:effectLst>
            <a:outerShdw blurRad="292100" dist="139700" dir="2700000" algn="tl" rotWithShape="0">
              <a:srgbClr val="333333">
                <a:alpha val="65000"/>
              </a:srgbClr>
            </a:outerShdw>
          </a:effectLst>
        </p:spPr>
      </p:pic>
      <p:sp>
        <p:nvSpPr>
          <p:cNvPr id="15" name="Shape 29">
            <a:extLst>
              <a:ext uri="{FF2B5EF4-FFF2-40B4-BE49-F238E27FC236}">
                <a16:creationId xmlns:a16="http://schemas.microsoft.com/office/drawing/2014/main" xmlns="" id="{89D75E88-85B6-42BE-892B-5B358BC25E54}"/>
              </a:ext>
            </a:extLst>
          </p:cNvPr>
          <p:cNvSpPr/>
          <p:nvPr/>
        </p:nvSpPr>
        <p:spPr>
          <a:xfrm>
            <a:off x="2962299" y="960528"/>
            <a:ext cx="2983509" cy="12873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noAutofit/>
          </a:bodyPr>
          <a:lstStyle>
            <a:lvl1pPr algn="ctr">
              <a:spcBef>
                <a:spcPts val="1800"/>
              </a:spcBef>
              <a:buClr>
                <a:srgbClr val="D81E00"/>
              </a:buClr>
              <a:buFont typeface="Comic Sans MS"/>
              <a:defRPr sz="1700" b="1">
                <a:solidFill>
                  <a:srgbClr val="D81E00"/>
                </a:solidFill>
                <a:uFill>
                  <a:solidFill>
                    <a:srgbClr val="D81E00"/>
                  </a:solidFill>
                </a:uFill>
                <a:latin typeface="+mn-lt"/>
                <a:ea typeface="+mn-ea"/>
                <a:cs typeface="+mn-cs"/>
                <a:sym typeface="Calibri"/>
              </a:defRPr>
            </a:lvl1pPr>
          </a:lstStyle>
          <a:p>
            <a:r>
              <a:rPr lang="en-US" sz="1800" dirty="0">
                <a:solidFill>
                  <a:schemeClr val="tx1"/>
                </a:solidFill>
                <a:latin typeface="Comic Sans MS" panose="030F0702030302020204" pitchFamily="66" charset="0"/>
                <a:cs typeface="Arial" panose="020B0604020202020204" pitchFamily="34" charset="0"/>
              </a:rPr>
              <a:t>Search for a U(1) Heavy Gauge Boson following up on cosmological observations     (PAMELA, AMS)</a:t>
            </a:r>
          </a:p>
          <a:p>
            <a:endParaRPr sz="1800" dirty="0">
              <a:solidFill>
                <a:schemeClr val="tx1"/>
              </a:solidFill>
              <a:latin typeface="Comic Sans MS" panose="030F0702030302020204" pitchFamily="66" charset="0"/>
              <a:cs typeface="Arial" panose="020B0604020202020204" pitchFamily="34" charset="0"/>
            </a:endParaRPr>
          </a:p>
        </p:txBody>
      </p:sp>
      <p:sp>
        <p:nvSpPr>
          <p:cNvPr id="17" name="Rectangle 16">
            <a:extLst>
              <a:ext uri="{FF2B5EF4-FFF2-40B4-BE49-F238E27FC236}">
                <a16:creationId xmlns:a16="http://schemas.microsoft.com/office/drawing/2014/main" xmlns="" id="{F8403E29-8222-42B9-8A32-F76C58AFA778}"/>
              </a:ext>
            </a:extLst>
          </p:cNvPr>
          <p:cNvSpPr/>
          <p:nvPr/>
        </p:nvSpPr>
        <p:spPr>
          <a:xfrm>
            <a:off x="6400579" y="2627293"/>
            <a:ext cx="2570304" cy="954107"/>
          </a:xfrm>
          <a:prstGeom prst="rect">
            <a:avLst/>
          </a:prstGeom>
        </p:spPr>
        <p:txBody>
          <a:bodyPr wrap="square">
            <a:spAutoFit/>
          </a:bodyPr>
          <a:lstStyle/>
          <a:p>
            <a:pPr algn="ctr"/>
            <a:r>
              <a:rPr lang="en-US" sz="1400" b="1" dirty="0">
                <a:solidFill>
                  <a:srgbClr val="00B050"/>
                </a:solidFill>
                <a:cs typeface="Avenir Black"/>
              </a:rPr>
              <a:t>APEX (Hall A)</a:t>
            </a:r>
          </a:p>
          <a:p>
            <a:pPr algn="ctr"/>
            <a:r>
              <a:rPr lang="en-US" sz="1400" dirty="0">
                <a:cs typeface="Avenir Book"/>
              </a:rPr>
              <a:t>Search for 50-500 MeV A’ decaying promptly to </a:t>
            </a:r>
            <a:r>
              <a:rPr lang="en-US" sz="1400" dirty="0" err="1">
                <a:cs typeface="Avenir Book"/>
              </a:rPr>
              <a:t>e</a:t>
            </a:r>
            <a:r>
              <a:rPr lang="en-US" sz="1400" baseline="30000" dirty="0" err="1">
                <a:cs typeface="Avenir Book"/>
              </a:rPr>
              <a:t>+</a:t>
            </a:r>
            <a:r>
              <a:rPr lang="en-US" sz="1400" dirty="0" err="1">
                <a:cs typeface="Avenir Book"/>
              </a:rPr>
              <a:t>e</a:t>
            </a:r>
            <a:r>
              <a:rPr lang="en-US" sz="1400" baseline="30000" dirty="0">
                <a:cs typeface="Avenir Book"/>
              </a:rPr>
              <a:t>-</a:t>
            </a:r>
            <a:r>
              <a:rPr lang="en-US" sz="1400" dirty="0">
                <a:cs typeface="Avenir Book"/>
              </a:rPr>
              <a:t> pairs</a:t>
            </a:r>
            <a:r>
              <a:rPr lang="en-US" sz="1400" b="1" dirty="0">
                <a:solidFill>
                  <a:srgbClr val="6AD474"/>
                </a:solidFill>
                <a:cs typeface="Avenir Black"/>
              </a:rPr>
              <a:t> </a:t>
            </a:r>
          </a:p>
        </p:txBody>
      </p:sp>
      <p:pic>
        <p:nvPicPr>
          <p:cNvPr id="19" name="Picture 12">
            <a:extLst>
              <a:ext uri="{FF2B5EF4-FFF2-40B4-BE49-F238E27FC236}">
                <a16:creationId xmlns:a16="http://schemas.microsoft.com/office/drawing/2014/main" xmlns="" id="{DB7F6E86-AEE3-444B-AD15-D22ACBBB5DC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4915" y="3708654"/>
            <a:ext cx="1267530" cy="47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xmlns="" id="{29D06299-8C0C-44F7-98FE-3E880E80BB98}"/>
              </a:ext>
            </a:extLst>
          </p:cNvPr>
          <p:cNvSpPr txBox="1"/>
          <p:nvPr/>
        </p:nvSpPr>
        <p:spPr>
          <a:xfrm>
            <a:off x="3102077" y="5746599"/>
            <a:ext cx="3316990" cy="646331"/>
          </a:xfrm>
          <a:prstGeom prst="rect">
            <a:avLst/>
          </a:prstGeom>
          <a:noFill/>
        </p:spPr>
        <p:txBody>
          <a:bodyPr wrap="square" rtlCol="0">
            <a:spAutoFit/>
          </a:bodyPr>
          <a:lstStyle/>
          <a:p>
            <a:pPr defTabSz="457200"/>
            <a:r>
              <a:rPr lang="en-US" sz="1800" dirty="0">
                <a:solidFill>
                  <a:srgbClr val="FF0000"/>
                </a:solidFill>
                <a:effectLst>
                  <a:outerShdw blurRad="38100" dist="38100" dir="2700000" algn="tl">
                    <a:srgbClr val="000000">
                      <a:alpha val="43137"/>
                    </a:srgbClr>
                  </a:outerShdw>
                </a:effectLst>
                <a:latin typeface="Arial" pitchFamily="34" charset="0"/>
                <a:cs typeface="Arial" pitchFamily="34" charset="0"/>
              </a:rPr>
              <a:t>2019 Program: more HPS, APEX, also </a:t>
            </a:r>
            <a:r>
              <a:rPr lang="en-US" sz="1800" dirty="0" err="1">
                <a:solidFill>
                  <a:srgbClr val="FF0000"/>
                </a:solidFill>
                <a:effectLst>
                  <a:outerShdw blurRad="38100" dist="38100" dir="2700000" algn="tl">
                    <a:srgbClr val="000000">
                      <a:alpha val="43137"/>
                    </a:srgbClr>
                  </a:outerShdw>
                </a:effectLst>
                <a:latin typeface="Arial" pitchFamily="34" charset="0"/>
                <a:cs typeface="Arial" pitchFamily="34" charset="0"/>
              </a:rPr>
              <a:t>DarkLIGHT</a:t>
            </a:r>
            <a:r>
              <a:rPr lang="en-US" sz="1800" dirty="0">
                <a:solidFill>
                  <a:srgbClr val="FF0000"/>
                </a:solidFill>
                <a:effectLst>
                  <a:outerShdw blurRad="38100" dist="38100" dir="2700000" algn="tl">
                    <a:srgbClr val="000000">
                      <a:alpha val="43137"/>
                    </a:srgbClr>
                  </a:outerShdw>
                </a:effectLst>
                <a:latin typeface="Arial" pitchFamily="34" charset="0"/>
                <a:cs typeface="Arial" pitchFamily="34" charset="0"/>
              </a:rPr>
              <a:t>?</a:t>
            </a:r>
          </a:p>
        </p:txBody>
      </p:sp>
      <p:sp>
        <p:nvSpPr>
          <p:cNvPr id="21" name="Rectangle 20">
            <a:extLst>
              <a:ext uri="{FF2B5EF4-FFF2-40B4-BE49-F238E27FC236}">
                <a16:creationId xmlns:a16="http://schemas.microsoft.com/office/drawing/2014/main" xmlns="" id="{EF5A72A2-293B-4425-A8B5-4C4A9AA24080}"/>
              </a:ext>
            </a:extLst>
          </p:cNvPr>
          <p:cNvSpPr/>
          <p:nvPr/>
        </p:nvSpPr>
        <p:spPr>
          <a:xfrm>
            <a:off x="6286416" y="4238396"/>
            <a:ext cx="2723165" cy="2117503"/>
          </a:xfrm>
          <a:prstGeom prst="rect">
            <a:avLst/>
          </a:prstGeom>
          <a:ln w="12700" cmpd="sng">
            <a:solidFill>
              <a:srgbClr val="537ABD"/>
            </a:solidFill>
          </a:ln>
        </p:spPr>
        <p:style>
          <a:lnRef idx="2">
            <a:schemeClr val="accent4"/>
          </a:lnRef>
          <a:fillRef idx="1">
            <a:schemeClr val="lt1"/>
          </a:fillRef>
          <a:effectRef idx="0">
            <a:schemeClr val="accent4"/>
          </a:effectRef>
          <a:fontRef idx="minor">
            <a:schemeClr val="dk1"/>
          </a:fontRef>
        </p:style>
        <p:txBody>
          <a:bodyPr wrap="square" lIns="146304" tIns="73152" rIns="146304" bIns="73152">
            <a:spAutoFit/>
          </a:bodyPr>
          <a:lstStyle/>
          <a:p>
            <a:pPr>
              <a:defRPr/>
            </a:pPr>
            <a:r>
              <a:rPr lang="en-US" sz="1600" dirty="0">
                <a:solidFill>
                  <a:srgbClr val="0000FF"/>
                </a:solidFill>
                <a:latin typeface="Comic Sans MS" panose="030F0702030302020204" pitchFamily="66" charset="0"/>
                <a:cs typeface="Helvetica"/>
              </a:rPr>
              <a:t>Search for A’ in “visible”  </a:t>
            </a:r>
          </a:p>
          <a:p>
            <a:pPr>
              <a:defRPr/>
            </a:pPr>
            <a:endParaRPr lang="en-US" sz="2600" dirty="0">
              <a:solidFill>
                <a:srgbClr val="0000FF"/>
              </a:solidFill>
              <a:latin typeface="Comic Sans MS" panose="030F0702030302020204" pitchFamily="66" charset="0"/>
              <a:cs typeface="Helvetica"/>
            </a:endParaRPr>
          </a:p>
          <a:p>
            <a:pPr>
              <a:defRPr/>
            </a:pPr>
            <a:r>
              <a:rPr lang="en-US" sz="2200" dirty="0">
                <a:solidFill>
                  <a:srgbClr val="0000FF"/>
                </a:solidFill>
                <a:latin typeface="Comic Sans MS" panose="030F0702030302020204" pitchFamily="66" charset="0"/>
                <a:cs typeface="Helvetica"/>
              </a:rPr>
              <a:t>+ “</a:t>
            </a:r>
            <a:r>
              <a:rPr lang="en-US" sz="1600" dirty="0">
                <a:solidFill>
                  <a:srgbClr val="0000FF"/>
                </a:solidFill>
                <a:latin typeface="Comic Sans MS" panose="030F0702030302020204" pitchFamily="66" charset="0"/>
                <a:cs typeface="Helvetica"/>
              </a:rPr>
              <a:t>invisible” decay modes</a:t>
            </a:r>
          </a:p>
          <a:p>
            <a:pPr>
              <a:defRPr/>
            </a:pPr>
            <a:endParaRPr lang="en-US" sz="1600" dirty="0">
              <a:solidFill>
                <a:srgbClr val="0000FF"/>
              </a:solidFill>
              <a:latin typeface="Comic Sans MS" panose="030F0702030302020204" pitchFamily="66" charset="0"/>
              <a:cs typeface="Helvetica"/>
            </a:endParaRPr>
          </a:p>
          <a:p>
            <a:pPr>
              <a:defRPr/>
            </a:pPr>
            <a:endParaRPr lang="en-US" sz="1600" dirty="0">
              <a:solidFill>
                <a:srgbClr val="0000FF"/>
              </a:solidFill>
              <a:latin typeface="Comic Sans MS" panose="030F0702030302020204" pitchFamily="66" charset="0"/>
              <a:cs typeface="Helvetica"/>
            </a:endParaRPr>
          </a:p>
          <a:p>
            <a:pPr>
              <a:defRPr/>
            </a:pPr>
            <a:r>
              <a:rPr lang="en-US" sz="1600" dirty="0">
                <a:solidFill>
                  <a:srgbClr val="0000FF"/>
                </a:solidFill>
                <a:latin typeface="Comic Sans MS" panose="030F0702030302020204" pitchFamily="66" charset="0"/>
                <a:cs typeface="Helvetica"/>
              </a:rPr>
              <a:t>in region of </a:t>
            </a:r>
            <a:r>
              <a:rPr lang="en-US" sz="1600" baseline="30000" dirty="0">
                <a:solidFill>
                  <a:srgbClr val="0000FF"/>
                </a:solidFill>
                <a:latin typeface="Comic Sans MS" panose="030F0702030302020204" pitchFamily="66" charset="0"/>
                <a:cs typeface="Helvetica"/>
              </a:rPr>
              <a:t>9</a:t>
            </a:r>
            <a:r>
              <a:rPr lang="en-US" sz="1600" dirty="0">
                <a:solidFill>
                  <a:srgbClr val="0000FF"/>
                </a:solidFill>
                <a:latin typeface="Comic Sans MS" panose="030F0702030302020204" pitchFamily="66" charset="0"/>
                <a:cs typeface="Helvetica"/>
              </a:rPr>
              <a:t>Be 17 MeV anomaly</a:t>
            </a:r>
          </a:p>
        </p:txBody>
      </p:sp>
      <p:graphicFrame>
        <p:nvGraphicFramePr>
          <p:cNvPr id="22" name="Object 14">
            <a:extLst>
              <a:ext uri="{FF2B5EF4-FFF2-40B4-BE49-F238E27FC236}">
                <a16:creationId xmlns:a16="http://schemas.microsoft.com/office/drawing/2014/main" xmlns="" id="{2AB6CF3A-4FCD-4A75-87F2-C464CB14A28D}"/>
              </a:ext>
            </a:extLst>
          </p:cNvPr>
          <p:cNvGraphicFramePr>
            <a:graphicFrameLocks noChangeAspect="1"/>
          </p:cNvGraphicFramePr>
          <p:nvPr>
            <p:extLst/>
          </p:nvPr>
        </p:nvGraphicFramePr>
        <p:xfrm>
          <a:off x="6716834" y="4663776"/>
          <a:ext cx="2045413" cy="278832"/>
        </p:xfrm>
        <a:graphic>
          <a:graphicData uri="http://schemas.openxmlformats.org/presentationml/2006/ole">
            <mc:AlternateContent xmlns:mc="http://schemas.openxmlformats.org/markup-compatibility/2006">
              <mc:Choice xmlns:v="urn:schemas-microsoft-com:vml" Requires="v">
                <p:oleObj spid="_x0000_s146446" name="Equation" r:id="rId8" imgW="1447800" imgH="228600" progId="Equation.3">
                  <p:embed/>
                </p:oleObj>
              </mc:Choice>
              <mc:Fallback>
                <p:oleObj name="Equation" r:id="rId8" imgW="1447800" imgH="228600" progId="Equation.3">
                  <p:embed/>
                  <p:pic>
                    <p:nvPicPr>
                      <p:cNvPr id="22" name="Object 14">
                        <a:extLst>
                          <a:ext uri="{FF2B5EF4-FFF2-40B4-BE49-F238E27FC236}">
                            <a16:creationId xmlns:a16="http://schemas.microsoft.com/office/drawing/2014/main" xmlns="" id="{2AB6CF3A-4FCD-4A75-87F2-C464CB14A2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6834" y="4663776"/>
                        <a:ext cx="2045413" cy="278832"/>
                      </a:xfrm>
                      <a:prstGeom prst="rect">
                        <a:avLst/>
                      </a:prstGeom>
                      <a:noFill/>
                      <a:ln>
                        <a:noFill/>
                      </a:ln>
                    </p:spPr>
                  </p:pic>
                </p:oleObj>
              </mc:Fallback>
            </mc:AlternateContent>
          </a:graphicData>
        </a:graphic>
      </p:graphicFrame>
      <p:graphicFrame>
        <p:nvGraphicFramePr>
          <p:cNvPr id="23" name="Object 15">
            <a:extLst>
              <a:ext uri="{FF2B5EF4-FFF2-40B4-BE49-F238E27FC236}">
                <a16:creationId xmlns:a16="http://schemas.microsoft.com/office/drawing/2014/main" xmlns="" id="{B92A9926-785E-42CC-B33B-12140108722C}"/>
              </a:ext>
            </a:extLst>
          </p:cNvPr>
          <p:cNvGraphicFramePr>
            <a:graphicFrameLocks noChangeAspect="1"/>
          </p:cNvGraphicFramePr>
          <p:nvPr>
            <p:extLst/>
          </p:nvPr>
        </p:nvGraphicFramePr>
        <p:xfrm>
          <a:off x="6768137" y="5367988"/>
          <a:ext cx="2035603" cy="283688"/>
        </p:xfrm>
        <a:graphic>
          <a:graphicData uri="http://schemas.openxmlformats.org/presentationml/2006/ole">
            <mc:AlternateContent xmlns:mc="http://schemas.openxmlformats.org/markup-compatibility/2006">
              <mc:Choice xmlns:v="urn:schemas-microsoft-com:vml" Requires="v">
                <p:oleObj spid="_x0000_s146447" name="Equation" r:id="rId10" imgW="1422400" imgH="228600" progId="Equation.3">
                  <p:embed/>
                </p:oleObj>
              </mc:Choice>
              <mc:Fallback>
                <p:oleObj name="Equation" r:id="rId10" imgW="1422400" imgH="228600" progId="Equation.3">
                  <p:embed/>
                  <p:pic>
                    <p:nvPicPr>
                      <p:cNvPr id="23" name="Object 15">
                        <a:extLst>
                          <a:ext uri="{FF2B5EF4-FFF2-40B4-BE49-F238E27FC236}">
                            <a16:creationId xmlns:a16="http://schemas.microsoft.com/office/drawing/2014/main" xmlns="" id="{B92A9926-785E-42CC-B33B-1214010872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8137" y="5367988"/>
                        <a:ext cx="2035603" cy="283688"/>
                      </a:xfrm>
                      <a:prstGeom prst="rect">
                        <a:avLst/>
                      </a:prstGeom>
                      <a:noFill/>
                      <a:ln>
                        <a:noFill/>
                      </a:ln>
                    </p:spPr>
                  </p:pic>
                </p:oleObj>
              </mc:Fallback>
            </mc:AlternateContent>
          </a:graphicData>
        </a:graphic>
      </p:graphicFrame>
      <p:cxnSp>
        <p:nvCxnSpPr>
          <p:cNvPr id="24" name="Straight Arrow Connector 23">
            <a:extLst>
              <a:ext uri="{FF2B5EF4-FFF2-40B4-BE49-F238E27FC236}">
                <a16:creationId xmlns:a16="http://schemas.microsoft.com/office/drawing/2014/main" xmlns="" id="{5B825666-395D-471C-856D-CB2BF735F11C}"/>
              </a:ext>
            </a:extLst>
          </p:cNvPr>
          <p:cNvCxnSpPr>
            <a:cxnSpLocks/>
          </p:cNvCxnSpPr>
          <p:nvPr/>
        </p:nvCxnSpPr>
        <p:spPr>
          <a:xfrm flipH="1">
            <a:off x="5797509" y="2819362"/>
            <a:ext cx="1085146" cy="723910"/>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05079"/>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over_v4.jpg"/>
          <p:cNvPicPr>
            <a:picLocks noChangeAspect="1"/>
          </p:cNvPicPr>
          <p:nvPr/>
        </p:nvPicPr>
        <p:blipFill>
          <a:blip r:embed="rId3" cstate="print"/>
          <a:stretch>
            <a:fillRect/>
          </a:stretch>
        </p:blipFill>
        <p:spPr>
          <a:xfrm>
            <a:off x="970353" y="1670999"/>
            <a:ext cx="2793492" cy="361591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6" name="Picture 15"/>
          <p:cNvPicPr>
            <a:picLocks noChangeAspect="1"/>
          </p:cNvPicPr>
          <p:nvPr/>
        </p:nvPicPr>
        <p:blipFill>
          <a:blip r:embed="rId4"/>
          <a:stretch>
            <a:fillRect/>
          </a:stretch>
        </p:blipFill>
        <p:spPr>
          <a:xfrm>
            <a:off x="5477219" y="1671000"/>
            <a:ext cx="2752381" cy="3564064"/>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sp>
        <p:nvSpPr>
          <p:cNvPr id="17" name="TextBox 16"/>
          <p:cNvSpPr txBox="1"/>
          <p:nvPr/>
        </p:nvSpPr>
        <p:spPr>
          <a:xfrm>
            <a:off x="914400" y="865496"/>
            <a:ext cx="2894601" cy="461665"/>
          </a:xfrm>
          <a:prstGeom prst="rect">
            <a:avLst/>
          </a:prstGeom>
          <a:solidFill>
            <a:srgbClr val="313EBD"/>
          </a:solidFill>
        </p:spPr>
        <p:txBody>
          <a:bodyPr wrap="square" rtlCol="0">
            <a:spAutoFit/>
          </a:bodyPr>
          <a:lstStyle/>
          <a:p>
            <a:pPr defTabSz="914400" fontAlgn="base">
              <a:spcBef>
                <a:spcPct val="0"/>
              </a:spcBef>
              <a:spcAft>
                <a:spcPct val="0"/>
              </a:spcAft>
            </a:pPr>
            <a:r>
              <a:rPr lang="en-US" sz="1200" i="1" dirty="0">
                <a:solidFill>
                  <a:schemeClr val="bg1"/>
                </a:solidFill>
              </a:rPr>
              <a:t>Decade of Experiments Approved</a:t>
            </a:r>
          </a:p>
          <a:p>
            <a:pPr defTabSz="914400" fontAlgn="base">
              <a:spcBef>
                <a:spcPct val="0"/>
              </a:spcBef>
              <a:spcAft>
                <a:spcPct val="0"/>
              </a:spcAft>
            </a:pPr>
            <a:r>
              <a:rPr lang="en-US" sz="1200" b="1" dirty="0">
                <a:solidFill>
                  <a:schemeClr val="bg1"/>
                </a:solidFill>
              </a:rPr>
              <a:t>Start of 12-GeV Science!</a:t>
            </a:r>
            <a:endParaRPr lang="en-US" sz="1200" dirty="0">
              <a:solidFill>
                <a:schemeClr val="bg1"/>
              </a:solidFill>
            </a:endParaRPr>
          </a:p>
        </p:txBody>
      </p:sp>
      <p:sp>
        <p:nvSpPr>
          <p:cNvPr id="18" name="TextBox 17"/>
          <p:cNvSpPr txBox="1"/>
          <p:nvPr/>
        </p:nvSpPr>
        <p:spPr>
          <a:xfrm>
            <a:off x="1105821" y="5271907"/>
            <a:ext cx="2658024" cy="1169551"/>
          </a:xfrm>
          <a:prstGeom prst="rect">
            <a:avLst/>
          </a:prstGeom>
          <a:noFill/>
        </p:spPr>
        <p:txBody>
          <a:bodyPr wrap="square" rtlCol="0">
            <a:spAutoFit/>
          </a:bodyPr>
          <a:lstStyle/>
          <a:p>
            <a:pPr>
              <a:buFont typeface="Arial" pitchFamily="34" charset="0"/>
              <a:buChar char="•"/>
            </a:pPr>
            <a:r>
              <a:rPr lang="en-US" sz="1400" b="1" dirty="0">
                <a:cs typeface="Arial" pitchFamily="34" charset="0"/>
              </a:rPr>
              <a:t> Confinement</a:t>
            </a:r>
          </a:p>
          <a:p>
            <a:pPr>
              <a:buFont typeface="Arial" pitchFamily="34" charset="0"/>
              <a:buChar char="•"/>
            </a:pPr>
            <a:r>
              <a:rPr lang="en-US" sz="1400" b="1" dirty="0">
                <a:cs typeface="Arial" pitchFamily="34" charset="0"/>
              </a:rPr>
              <a:t> Hadron structure</a:t>
            </a:r>
          </a:p>
          <a:p>
            <a:pPr>
              <a:buFont typeface="Arial" pitchFamily="34" charset="0"/>
              <a:buChar char="•"/>
            </a:pPr>
            <a:r>
              <a:rPr lang="en-US" sz="1400" b="1" dirty="0">
                <a:cs typeface="Arial" pitchFamily="34" charset="0"/>
              </a:rPr>
              <a:t> Nuclear Structure</a:t>
            </a:r>
          </a:p>
          <a:p>
            <a:r>
              <a:rPr lang="en-US" sz="1400" b="1" dirty="0">
                <a:cs typeface="Arial" pitchFamily="34" charset="0"/>
              </a:rPr>
              <a:t>	and Astrophysics</a:t>
            </a:r>
          </a:p>
          <a:p>
            <a:pPr>
              <a:buFont typeface="Arial" pitchFamily="34" charset="0"/>
              <a:buChar char="•"/>
            </a:pPr>
            <a:r>
              <a:rPr lang="en-US" sz="1400" b="1" dirty="0">
                <a:cs typeface="Arial" pitchFamily="34" charset="0"/>
              </a:rPr>
              <a:t> Fundamental Symmetries</a:t>
            </a:r>
          </a:p>
        </p:txBody>
      </p:sp>
      <p:sp>
        <p:nvSpPr>
          <p:cNvPr id="19" name="TextBox 18"/>
          <p:cNvSpPr txBox="1"/>
          <p:nvPr/>
        </p:nvSpPr>
        <p:spPr>
          <a:xfrm>
            <a:off x="5457895" y="871139"/>
            <a:ext cx="2771705" cy="461665"/>
          </a:xfrm>
          <a:prstGeom prst="rect">
            <a:avLst/>
          </a:prstGeom>
          <a:solidFill>
            <a:srgbClr val="313EBD"/>
          </a:solidFill>
        </p:spPr>
        <p:txBody>
          <a:bodyPr wrap="square" rtlCol="0">
            <a:spAutoFit/>
          </a:bodyPr>
          <a:lstStyle/>
          <a:p>
            <a:pPr defTabSz="914400" fontAlgn="base">
              <a:spcBef>
                <a:spcPct val="0"/>
              </a:spcBef>
              <a:spcAft>
                <a:spcPct val="0"/>
              </a:spcAft>
            </a:pPr>
            <a:r>
              <a:rPr lang="en-US" sz="1200" i="1" dirty="0">
                <a:solidFill>
                  <a:schemeClr val="bg1"/>
                </a:solidFill>
              </a:rPr>
              <a:t>Seeking Realization</a:t>
            </a:r>
          </a:p>
          <a:p>
            <a:pPr defTabSz="914400" fontAlgn="base">
              <a:spcBef>
                <a:spcPct val="0"/>
              </a:spcBef>
              <a:spcAft>
                <a:spcPct val="0"/>
              </a:spcAft>
            </a:pPr>
            <a:r>
              <a:rPr lang="en-US" sz="1200" b="1" dirty="0">
                <a:solidFill>
                  <a:schemeClr val="bg1"/>
                </a:solidFill>
              </a:rPr>
              <a:t>The Next QCD Frontier</a:t>
            </a:r>
          </a:p>
        </p:txBody>
      </p:sp>
      <p:sp>
        <p:nvSpPr>
          <p:cNvPr id="20" name="TextBox 19"/>
          <p:cNvSpPr txBox="1"/>
          <p:nvPr/>
        </p:nvSpPr>
        <p:spPr>
          <a:xfrm>
            <a:off x="5672384" y="5475109"/>
            <a:ext cx="2201333" cy="738664"/>
          </a:xfrm>
          <a:prstGeom prst="rect">
            <a:avLst/>
          </a:prstGeom>
          <a:noFill/>
        </p:spPr>
        <p:txBody>
          <a:bodyPr wrap="square" rtlCol="0">
            <a:spAutoFit/>
          </a:bodyPr>
          <a:lstStyle/>
          <a:p>
            <a:r>
              <a:rPr lang="en-US" sz="1400" b="1" dirty="0">
                <a:cs typeface="Arial" pitchFamily="34" charset="0"/>
              </a:rPr>
              <a:t>Role of Quark Sea and Gluons in Nucleon and Nuclear Structure</a:t>
            </a:r>
          </a:p>
        </p:txBody>
      </p:sp>
      <p:sp>
        <p:nvSpPr>
          <p:cNvPr id="26" name="Text Box 2"/>
          <p:cNvSpPr txBox="1">
            <a:spLocks noChangeArrowheads="1"/>
          </p:cNvSpPr>
          <p:nvPr/>
        </p:nvSpPr>
        <p:spPr bwMode="auto">
          <a:xfrm>
            <a:off x="-5758" y="29238"/>
            <a:ext cx="9149757" cy="646331"/>
          </a:xfrm>
          <a:prstGeom prst="rect">
            <a:avLst/>
          </a:prstGeom>
          <a:noFill/>
          <a:ln w="9525">
            <a:noFill/>
            <a:miter lim="800000"/>
            <a:headEnd/>
            <a:tailEnd/>
          </a:ln>
        </p:spPr>
        <p:txBody>
          <a:bodyPr wrap="square">
            <a:spAutoFit/>
          </a:bodyPr>
          <a:lstStyle/>
          <a:p>
            <a:r>
              <a:rPr lang="en-US" sz="3600" b="1" dirty="0">
                <a:solidFill>
                  <a:srgbClr val="FF0000"/>
                </a:solidFill>
                <a:cs typeface="Arial" pitchFamily="34" charset="0"/>
              </a:rPr>
              <a:t>    Near-Future	  		Future     </a:t>
            </a:r>
            <a:endParaRPr lang="en-US" sz="1400" dirty="0">
              <a:solidFill>
                <a:srgbClr val="FF0000"/>
              </a:solidFill>
              <a:cs typeface="Arial" pitchFamily="34" charset="0"/>
            </a:endParaRPr>
          </a:p>
        </p:txBody>
      </p:sp>
    </p:spTree>
    <p:extLst>
      <p:ext uri="{BB962C8B-B14F-4D97-AF65-F5344CB8AC3E}">
        <p14:creationId xmlns:p14="http://schemas.microsoft.com/office/powerpoint/2010/main" val="40104142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555"/>
            <a:ext cx="8229600" cy="530445"/>
          </a:xfrm>
        </p:spPr>
        <p:txBody>
          <a:bodyPr>
            <a:noAutofit/>
          </a:bodyPr>
          <a:lstStyle/>
          <a:p>
            <a:r>
              <a:rPr lang="en-US" b="1" dirty="0">
                <a:solidFill>
                  <a:srgbClr val="FF0000"/>
                </a:solidFill>
                <a:latin typeface="Comic Sans MS" panose="030F0702030302020204" pitchFamily="66" charset="0"/>
              </a:rPr>
              <a:t>Nuclear </a:t>
            </a:r>
            <a:r>
              <a:rPr lang="en-US" b="1" dirty="0" err="1">
                <a:solidFill>
                  <a:srgbClr val="FF0000"/>
                </a:solidFill>
                <a:latin typeface="Comic Sans MS" panose="030F0702030302020204" pitchFamily="66" charset="0"/>
              </a:rPr>
              <a:t>Femtography</a:t>
            </a:r>
            <a:endParaRPr lang="en-US" b="1" dirty="0">
              <a:solidFill>
                <a:srgbClr val="FF0000"/>
              </a:solidFill>
              <a:latin typeface="Comic Sans MS" panose="030F0702030302020204" pitchFamily="66" charset="0"/>
            </a:endParaRPr>
          </a:p>
        </p:txBody>
      </p:sp>
      <p:pic>
        <p:nvPicPr>
          <p:cNvPr id="10" name="Picture 5">
            <a:extLst>
              <a:ext uri="{FF2B5EF4-FFF2-40B4-BE49-F238E27FC236}">
                <a16:creationId xmlns:a16="http://schemas.microsoft.com/office/drawing/2014/main" xmlns="" id="{ADD0843B-68A8-4037-9D2C-E46347035F9D}"/>
              </a:ext>
            </a:extLst>
          </p:cNvPr>
          <p:cNvPicPr>
            <a:picLocks noChangeAspect="1" noChangeArrowheads="1"/>
          </p:cNvPicPr>
          <p:nvPr/>
        </p:nvPicPr>
        <p:blipFill>
          <a:blip r:embed="rId3"/>
          <a:srcRect/>
          <a:stretch>
            <a:fillRect/>
          </a:stretch>
        </p:blipFill>
        <p:spPr bwMode="auto">
          <a:xfrm>
            <a:off x="5889384" y="1343172"/>
            <a:ext cx="2719388" cy="2924175"/>
          </a:xfrm>
          <a:prstGeom prst="rect">
            <a:avLst/>
          </a:prstGeom>
          <a:noFill/>
          <a:ln w="12700" algn="ctr">
            <a:noFill/>
            <a:miter lim="800000"/>
            <a:headEnd/>
            <a:tailEnd/>
          </a:ln>
        </p:spPr>
      </p:pic>
      <p:sp>
        <p:nvSpPr>
          <p:cNvPr id="11" name="Text Box 14">
            <a:extLst>
              <a:ext uri="{FF2B5EF4-FFF2-40B4-BE49-F238E27FC236}">
                <a16:creationId xmlns:a16="http://schemas.microsoft.com/office/drawing/2014/main" xmlns="" id="{B8CE2F8C-2025-44EC-864F-F2C60E657ACF}"/>
              </a:ext>
            </a:extLst>
          </p:cNvPr>
          <p:cNvSpPr txBox="1">
            <a:spLocks noChangeArrowheads="1"/>
          </p:cNvSpPr>
          <p:nvPr/>
        </p:nvSpPr>
        <p:spPr bwMode="auto">
          <a:xfrm>
            <a:off x="6791084" y="4511822"/>
            <a:ext cx="1282723" cy="461665"/>
          </a:xfrm>
          <a:prstGeom prst="rect">
            <a:avLst/>
          </a:prstGeom>
          <a:noFill/>
          <a:ln w="12700">
            <a:noFill/>
            <a:miter lim="800000"/>
            <a:headEnd/>
            <a:tailEnd/>
          </a:ln>
          <a:effectLst/>
        </p:spPr>
        <p:txBody>
          <a:bodyPr wrap="none">
            <a:spAutoFit/>
          </a:bodyPr>
          <a:lstStyle/>
          <a:p>
            <a:pPr>
              <a:defRPr/>
            </a:pPr>
            <a:r>
              <a:rPr lang="en-US" b="1" dirty="0">
                <a:solidFill>
                  <a:schemeClr val="accent2"/>
                </a:solidFill>
                <a:ea typeface="ＭＳ Ｐゴシック" pitchFamily="1" charset="-128"/>
                <a:cs typeface="Arial" pitchFamily="34" charset="0"/>
              </a:rPr>
              <a:t>12 </a:t>
            </a:r>
            <a:r>
              <a:rPr lang="en-US" b="1" dirty="0" err="1">
                <a:solidFill>
                  <a:schemeClr val="accent2"/>
                </a:solidFill>
                <a:ea typeface="ＭＳ Ｐゴシック" pitchFamily="1" charset="-128"/>
                <a:cs typeface="Arial" pitchFamily="34" charset="0"/>
              </a:rPr>
              <a:t>GeV</a:t>
            </a:r>
            <a:endParaRPr lang="en-US" b="1" dirty="0">
              <a:solidFill>
                <a:schemeClr val="accent2"/>
              </a:solidFill>
              <a:ea typeface="ＭＳ Ｐゴシック" pitchFamily="1" charset="-128"/>
              <a:cs typeface="Arial" pitchFamily="34" charset="0"/>
            </a:endParaRPr>
          </a:p>
        </p:txBody>
      </p:sp>
      <p:sp>
        <p:nvSpPr>
          <p:cNvPr id="12" name="Line 11">
            <a:extLst>
              <a:ext uri="{FF2B5EF4-FFF2-40B4-BE49-F238E27FC236}">
                <a16:creationId xmlns:a16="http://schemas.microsoft.com/office/drawing/2014/main" xmlns="" id="{E8C53362-C72E-4271-9DC1-DBCACE1CD7F5}"/>
              </a:ext>
            </a:extLst>
          </p:cNvPr>
          <p:cNvSpPr>
            <a:spLocks noChangeShapeType="1"/>
          </p:cNvSpPr>
          <p:nvPr/>
        </p:nvSpPr>
        <p:spPr bwMode="auto">
          <a:xfrm rot="-120000">
            <a:off x="6448184" y="4372122"/>
            <a:ext cx="1798638" cy="46037"/>
          </a:xfrm>
          <a:prstGeom prst="line">
            <a:avLst/>
          </a:prstGeom>
          <a:noFill/>
          <a:ln w="76200">
            <a:solidFill>
              <a:schemeClr val="accent2"/>
            </a:solidFill>
            <a:round/>
            <a:headEnd type="triangle" w="med" len="med"/>
            <a:tailEnd type="triangle" w="med" len="med"/>
          </a:ln>
        </p:spPr>
        <p:txBody>
          <a:bodyPr/>
          <a:lstStyle/>
          <a:p>
            <a:endParaRPr lang="en-US"/>
          </a:p>
        </p:txBody>
      </p:sp>
      <p:sp>
        <p:nvSpPr>
          <p:cNvPr id="13" name="Rectangle 3">
            <a:extLst>
              <a:ext uri="{FF2B5EF4-FFF2-40B4-BE49-F238E27FC236}">
                <a16:creationId xmlns:a16="http://schemas.microsoft.com/office/drawing/2014/main" xmlns="" id="{E251137F-9DCA-4AB1-A1DF-CF9A5A57776E}"/>
              </a:ext>
            </a:extLst>
          </p:cNvPr>
          <p:cNvSpPr txBox="1">
            <a:spLocks noChangeArrowheads="1"/>
          </p:cNvSpPr>
          <p:nvPr/>
        </p:nvSpPr>
        <p:spPr>
          <a:xfrm>
            <a:off x="5889384" y="4987620"/>
            <a:ext cx="3106188" cy="1389611"/>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0" cap="none" spc="0" normalizeH="0" baseline="0" noProof="0" dirty="0">
                <a:ln>
                  <a:noFill/>
                </a:ln>
                <a:solidFill>
                  <a:schemeClr val="tx1"/>
                </a:solidFill>
                <a:effectLst/>
                <a:uLnTx/>
                <a:uFillTx/>
                <a:cs typeface="Arial" pitchFamily="34" charset="0"/>
              </a:rPr>
              <a:t>REQUIRES: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400" b="0" i="1" u="none" strike="noStrike" kern="0" cap="none" spc="0" normalizeH="0" baseline="0" noProof="0" dirty="0">
                <a:ln>
                  <a:noFill/>
                </a:ln>
                <a:solidFill>
                  <a:schemeClr val="tx1"/>
                </a:solidFill>
                <a:effectLst/>
                <a:uLnTx/>
                <a:uFillTx/>
                <a:cs typeface="Arial" pitchFamily="34" charset="0"/>
              </a:rPr>
              <a:t>High beam polarization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400" b="0" i="1" u="none" strike="noStrike" kern="0" cap="none" spc="0" normalizeH="0" baseline="0" noProof="0" dirty="0">
                <a:ln>
                  <a:noFill/>
                </a:ln>
                <a:solidFill>
                  <a:schemeClr val="tx1"/>
                </a:solidFill>
                <a:effectLst/>
                <a:uLnTx/>
                <a:uFillTx/>
                <a:cs typeface="Arial" pitchFamily="34" charset="0"/>
              </a:rPr>
              <a:t>High electron current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400" b="0" i="1" u="none" strike="noStrike" kern="0" cap="none" spc="0" normalizeH="0" baseline="0" noProof="0" dirty="0">
                <a:ln>
                  <a:noFill/>
                </a:ln>
                <a:solidFill>
                  <a:schemeClr val="tx1"/>
                </a:solidFill>
                <a:effectLst/>
                <a:uLnTx/>
                <a:uFillTx/>
                <a:cs typeface="Arial" pitchFamily="34" charset="0"/>
              </a:rPr>
              <a:t>High target polarization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400" b="0" i="1" u="none" strike="noStrike" kern="0" cap="none" spc="0" normalizeH="0" baseline="0" noProof="0" dirty="0">
                <a:ln>
                  <a:noFill/>
                </a:ln>
                <a:solidFill>
                  <a:schemeClr val="tx1"/>
                </a:solidFill>
                <a:effectLst/>
                <a:uLnTx/>
                <a:uFillTx/>
                <a:cs typeface="Arial" pitchFamily="34" charset="0"/>
              </a:rPr>
              <a:t>Large solid angle spectrometers</a:t>
            </a:r>
          </a:p>
        </p:txBody>
      </p:sp>
      <p:pic>
        <p:nvPicPr>
          <p:cNvPr id="14" name="Picture 13">
            <a:extLst>
              <a:ext uri="{FF2B5EF4-FFF2-40B4-BE49-F238E27FC236}">
                <a16:creationId xmlns:a16="http://schemas.microsoft.com/office/drawing/2014/main" xmlns="" id="{7F5AC86C-EBA0-4D13-B93B-B1402AF06B97}"/>
              </a:ext>
            </a:extLst>
          </p:cNvPr>
          <p:cNvPicPr>
            <a:picLocks noChangeAspect="1"/>
          </p:cNvPicPr>
          <p:nvPr/>
        </p:nvPicPr>
        <p:blipFill rotWithShape="1">
          <a:blip r:embed="rId4"/>
          <a:srcRect l="12949" r="13130"/>
          <a:stretch/>
        </p:blipFill>
        <p:spPr>
          <a:xfrm>
            <a:off x="1066800" y="3986212"/>
            <a:ext cx="1689834" cy="1652588"/>
          </a:xfrm>
          <a:prstGeom prst="rect">
            <a:avLst/>
          </a:prstGeom>
        </p:spPr>
      </p:pic>
      <p:sp>
        <p:nvSpPr>
          <p:cNvPr id="15" name="TextBox 14">
            <a:extLst>
              <a:ext uri="{FF2B5EF4-FFF2-40B4-BE49-F238E27FC236}">
                <a16:creationId xmlns:a16="http://schemas.microsoft.com/office/drawing/2014/main" xmlns="" id="{1DC1E63E-718D-4AD8-AA9C-8D35EF6F01B3}"/>
              </a:ext>
            </a:extLst>
          </p:cNvPr>
          <p:cNvSpPr txBox="1"/>
          <p:nvPr/>
        </p:nvSpPr>
        <p:spPr>
          <a:xfrm>
            <a:off x="571500" y="914400"/>
            <a:ext cx="831092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dirty="0">
                <a:cs typeface="Arial" panose="020B0604020202020204" pitchFamily="34" charset="0"/>
              </a:rPr>
              <a:t>Science of mapping the position and motion of quarks and</a:t>
            </a:r>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cs typeface="Arial" panose="020B0604020202020204" pitchFamily="34" charset="0"/>
                <a:sym typeface="Times"/>
              </a:rPr>
              <a:t>gluons</a:t>
            </a:r>
            <a:r>
              <a:rPr kumimoji="0" lang="en-US" sz="2400" b="0" i="0" u="none" strike="noStrike" cap="none" spc="0" normalizeH="0" dirty="0">
                <a:ln>
                  <a:noFill/>
                </a:ln>
                <a:solidFill>
                  <a:srgbClr val="000000"/>
                </a:solidFill>
                <a:effectLst/>
                <a:uFillTx/>
                <a:cs typeface="Arial" panose="020B0604020202020204" pitchFamily="34" charset="0"/>
                <a:sym typeface="Times"/>
              </a:rPr>
              <a:t> in the nucleus.</a:t>
            </a:r>
            <a:endParaRPr kumimoji="0" lang="en-US" sz="2400" b="0" i="0" u="none" strike="noStrike" cap="none" spc="0" normalizeH="0" baseline="0" dirty="0">
              <a:ln>
                <a:noFill/>
              </a:ln>
              <a:solidFill>
                <a:srgbClr val="000000"/>
              </a:solidFill>
              <a:effectLst/>
              <a:uFillTx/>
              <a:cs typeface="Arial" panose="020B0604020202020204" pitchFamily="34" charset="0"/>
              <a:sym typeface="Times"/>
            </a:endParaRPr>
          </a:p>
        </p:txBody>
      </p:sp>
      <p:sp>
        <p:nvSpPr>
          <p:cNvPr id="17" name="TextBox 16">
            <a:extLst>
              <a:ext uri="{FF2B5EF4-FFF2-40B4-BE49-F238E27FC236}">
                <a16:creationId xmlns:a16="http://schemas.microsoft.com/office/drawing/2014/main" xmlns="" id="{718E442E-1D90-4FB6-AA85-66A26408CC3C}"/>
              </a:ext>
            </a:extLst>
          </p:cNvPr>
          <p:cNvSpPr txBox="1"/>
          <p:nvPr/>
        </p:nvSpPr>
        <p:spPr>
          <a:xfrm rot="19440991">
            <a:off x="90849" y="2569025"/>
            <a:ext cx="3060607" cy="923328"/>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cs typeface="Arial" panose="020B0604020202020204" pitchFamily="34" charset="0"/>
              </a:rPr>
              <a:t>Artist’s  Conception</a:t>
            </a: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cs typeface="Arial" panose="020B0604020202020204" pitchFamily="34" charset="0"/>
                <a:sym typeface="Times"/>
              </a:rPr>
              <a:t>of Quark and Gluons </a:t>
            </a:r>
          </a:p>
          <a:p>
            <a:pPr marL="0" marR="0" indent="0" algn="ctr" defTabSz="914400" rtl="0" fontAlgn="auto" latinLnBrk="0" hangingPunct="0">
              <a:lnSpc>
                <a:spcPct val="100000"/>
              </a:lnSpc>
              <a:spcBef>
                <a:spcPts val="0"/>
              </a:spcBef>
              <a:spcAft>
                <a:spcPts val="0"/>
              </a:spcAft>
              <a:buClrTx/>
              <a:buSzTx/>
              <a:buFontTx/>
              <a:buNone/>
              <a:tabLst/>
            </a:pPr>
            <a:r>
              <a:rPr lang="en-US" sz="1800" dirty="0">
                <a:cs typeface="Arial" panose="020B0604020202020204" pitchFamily="34" charset="0"/>
              </a:rPr>
              <a:t>in a proton and nucleus</a:t>
            </a:r>
            <a:endParaRPr kumimoji="0" lang="en-US" sz="1800" b="0" i="0" u="none" strike="noStrike" cap="none" spc="0" normalizeH="0" baseline="0" dirty="0">
              <a:ln>
                <a:noFill/>
              </a:ln>
              <a:solidFill>
                <a:srgbClr val="000000"/>
              </a:solidFill>
              <a:effectLst/>
              <a:uFillTx/>
              <a:cs typeface="Arial" panose="020B0604020202020204" pitchFamily="34" charset="0"/>
              <a:sym typeface="Times"/>
            </a:endParaRPr>
          </a:p>
        </p:txBody>
      </p:sp>
      <p:sp>
        <p:nvSpPr>
          <p:cNvPr id="18" name="TextBox 17">
            <a:extLst>
              <a:ext uri="{FF2B5EF4-FFF2-40B4-BE49-F238E27FC236}">
                <a16:creationId xmlns:a16="http://schemas.microsoft.com/office/drawing/2014/main" xmlns="" id="{F57295C4-583B-4D1A-B38C-ECF1563436DF}"/>
              </a:ext>
            </a:extLst>
          </p:cNvPr>
          <p:cNvSpPr txBox="1"/>
          <p:nvPr/>
        </p:nvSpPr>
        <p:spPr>
          <a:xfrm>
            <a:off x="1560264" y="5712768"/>
            <a:ext cx="274690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dirty="0">
                <a:cs typeface="Arial" panose="020B0604020202020204" pitchFamily="34" charset="0"/>
              </a:rPr>
              <a:t>... is just beginning</a:t>
            </a:r>
            <a:endParaRPr kumimoji="0" lang="en-US" sz="2400" b="0" i="0" u="none" strike="noStrike" cap="none" spc="0" normalizeH="0" baseline="0" dirty="0">
              <a:ln>
                <a:noFill/>
              </a:ln>
              <a:solidFill>
                <a:srgbClr val="000000"/>
              </a:solidFill>
              <a:effectLst/>
              <a:uFillTx/>
              <a:cs typeface="Arial" panose="020B0604020202020204" pitchFamily="34" charset="0"/>
              <a:sym typeface="Times"/>
            </a:endParaRPr>
          </a:p>
        </p:txBody>
      </p:sp>
      <p:pic>
        <p:nvPicPr>
          <p:cNvPr id="4" name="Picture 3">
            <a:extLst>
              <a:ext uri="{FF2B5EF4-FFF2-40B4-BE49-F238E27FC236}">
                <a16:creationId xmlns:a16="http://schemas.microsoft.com/office/drawing/2014/main" xmlns="" id="{DEAFC92D-CB67-4235-A1CD-57BFC21ED6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471"/>
          <a:stretch/>
        </p:blipFill>
        <p:spPr>
          <a:xfrm>
            <a:off x="2933716" y="2667000"/>
            <a:ext cx="2857484" cy="3026664"/>
          </a:xfrm>
          <a:prstGeom prst="rect">
            <a:avLst/>
          </a:prstGeom>
        </p:spPr>
      </p:pic>
    </p:spTree>
    <p:extLst>
      <p:ext uri="{BB962C8B-B14F-4D97-AF65-F5344CB8AC3E}">
        <p14:creationId xmlns:p14="http://schemas.microsoft.com/office/powerpoint/2010/main" val="2194058350"/>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457200" y="0"/>
            <a:ext cx="8229600" cy="762000"/>
          </a:xfrm>
          <a:prstGeom prst="rect">
            <a:avLst/>
          </a:prstGeom>
        </p:spPr>
        <p:txBody>
          <a:bodyP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ea typeface="+mj-ea"/>
                <a:cs typeface="Arial" pitchFamily="34" charset="0"/>
              </a:rPr>
              <a:t>Electron Ion Collider</a:t>
            </a:r>
          </a:p>
        </p:txBody>
      </p:sp>
      <p:sp>
        <p:nvSpPr>
          <p:cNvPr id="8" name="Rectangle 3"/>
          <p:cNvSpPr txBox="1">
            <a:spLocks noChangeArrowheads="1"/>
          </p:cNvSpPr>
          <p:nvPr/>
        </p:nvSpPr>
        <p:spPr>
          <a:xfrm>
            <a:off x="201401" y="685800"/>
            <a:ext cx="5520258" cy="1884526"/>
          </a:xfrm>
          <a:prstGeom prst="rect">
            <a:avLst/>
          </a:prstGeom>
          <a:ln w="38100">
            <a:solidFill>
              <a:srgbClr val="00B050"/>
            </a:solidFill>
          </a:ln>
        </p:spPr>
        <p:txBody>
          <a:bodyPr/>
          <a:lstStyle/>
          <a:p>
            <a:pPr marL="342900" indent="-342900" eaLnBrk="0" hangingPunct="0">
              <a:lnSpc>
                <a:spcPct val="90000"/>
              </a:lnSpc>
              <a:spcBef>
                <a:spcPts val="600"/>
              </a:spcBef>
              <a:spcAft>
                <a:spcPct val="30000"/>
              </a:spcAft>
              <a:buFont typeface="Wingdings" pitchFamily="2" charset="2"/>
              <a:buNone/>
              <a:defRPr/>
            </a:pPr>
            <a:r>
              <a:rPr lang="en-US" sz="1400" b="1" kern="0" dirty="0">
                <a:solidFill>
                  <a:srgbClr val="C00000"/>
                </a:solidFill>
                <a:ea typeface="ＭＳ Ｐゴシック" pitchFamily="1" charset="-128"/>
                <a:cs typeface="Arial" pitchFamily="34" charset="0"/>
              </a:rPr>
              <a:t>NSAC 2007 Long-Range Plan:</a:t>
            </a:r>
          </a:p>
          <a:p>
            <a:pPr marL="173038" eaLnBrk="0" hangingPunct="0">
              <a:lnSpc>
                <a:spcPct val="90000"/>
              </a:lnSpc>
              <a:spcBef>
                <a:spcPts val="600"/>
              </a:spcBef>
              <a:spcAft>
                <a:spcPct val="30000"/>
              </a:spcAft>
              <a:buFont typeface="Wingdings" pitchFamily="2" charset="2"/>
              <a:buNone/>
              <a:defRPr/>
            </a:pPr>
            <a:r>
              <a:rPr lang="en-US" sz="1400" kern="0" dirty="0">
                <a:ea typeface="ＭＳ Ｐゴシック" pitchFamily="1" charset="-128"/>
                <a:cs typeface="Arial" pitchFamily="34" charset="0"/>
              </a:rPr>
              <a:t>“An </a:t>
            </a:r>
            <a:r>
              <a:rPr lang="en-US" sz="1400" b="1" kern="0" dirty="0">
                <a:solidFill>
                  <a:srgbClr val="0B2CB7"/>
                </a:solidFill>
                <a:ea typeface="ＭＳ Ｐゴシック" pitchFamily="1" charset="-128"/>
                <a:cs typeface="Arial" pitchFamily="34" charset="0"/>
              </a:rPr>
              <a:t>Electron-Ion Collider (EIC)</a:t>
            </a:r>
            <a:r>
              <a:rPr lang="en-US" sz="1400" kern="0" dirty="0">
                <a:solidFill>
                  <a:srgbClr val="0B2CB7"/>
                </a:solidFill>
                <a:ea typeface="ＭＳ Ｐゴシック" pitchFamily="1" charset="-128"/>
                <a:cs typeface="Arial" pitchFamily="34" charset="0"/>
              </a:rPr>
              <a:t> </a:t>
            </a:r>
            <a:r>
              <a:rPr lang="en-US" sz="1400" kern="0" dirty="0">
                <a:ea typeface="ＭＳ Ｐゴシック" pitchFamily="1" charset="-128"/>
                <a:cs typeface="Arial" pitchFamily="34" charset="0"/>
              </a:rPr>
              <a:t>with </a:t>
            </a:r>
            <a:r>
              <a:rPr lang="en-US" sz="1400" b="1" kern="0" dirty="0">
                <a:solidFill>
                  <a:srgbClr val="C00000"/>
                </a:solidFill>
                <a:ea typeface="ＭＳ Ｐゴシック" pitchFamily="1" charset="-128"/>
                <a:cs typeface="Arial" pitchFamily="34" charset="0"/>
              </a:rPr>
              <a:t>polarized</a:t>
            </a:r>
            <a:r>
              <a:rPr lang="en-US" sz="1400" kern="0" dirty="0">
                <a:ea typeface="ＭＳ Ｐゴシック" pitchFamily="1" charset="-128"/>
                <a:cs typeface="Arial" pitchFamily="34" charset="0"/>
              </a:rPr>
              <a:t> beams has been </a:t>
            </a:r>
            <a:r>
              <a:rPr lang="en-US" sz="1400" b="1" kern="0" dirty="0">
                <a:solidFill>
                  <a:srgbClr val="0B2CB7"/>
                </a:solidFill>
                <a:ea typeface="ＭＳ Ｐゴシック" pitchFamily="1" charset="-128"/>
                <a:cs typeface="Arial" pitchFamily="34" charset="0"/>
              </a:rPr>
              <a:t>embraced by the U.S. nuclear science community</a:t>
            </a:r>
            <a:r>
              <a:rPr lang="en-US" sz="1400" kern="0" dirty="0">
                <a:ea typeface="ＭＳ Ｐゴシック" pitchFamily="1" charset="-128"/>
                <a:cs typeface="Arial" pitchFamily="34" charset="0"/>
              </a:rPr>
              <a:t> as embodying the vision for </a:t>
            </a:r>
            <a:r>
              <a:rPr lang="en-US" sz="1400" b="1" kern="0" dirty="0">
                <a:solidFill>
                  <a:srgbClr val="0B2CB7"/>
                </a:solidFill>
                <a:ea typeface="ＭＳ Ｐゴシック" pitchFamily="1" charset="-128"/>
                <a:cs typeface="Arial" pitchFamily="34" charset="0"/>
              </a:rPr>
              <a:t>reaching the next QCD frontier</a:t>
            </a:r>
            <a:r>
              <a:rPr lang="en-US" sz="1400" kern="0" dirty="0">
                <a:ea typeface="ＭＳ Ｐゴシック" pitchFamily="1" charset="-128"/>
                <a:cs typeface="Arial" pitchFamily="34" charset="0"/>
              </a:rPr>
              <a:t>.  EIC would provide unique capabilities for the study of QCD well beyond those available at existing facilities worldwide and complementary to those planned for the next generation of accelerators in Europe and Asia.”</a:t>
            </a:r>
          </a:p>
        </p:txBody>
      </p:sp>
      <p:pic>
        <p:nvPicPr>
          <p:cNvPr id="9" name="Picture 4"/>
          <p:cNvPicPr>
            <a:picLocks noChangeAspect="1" noChangeArrowheads="1"/>
          </p:cNvPicPr>
          <p:nvPr/>
        </p:nvPicPr>
        <p:blipFill>
          <a:blip r:embed="rId2" cstate="print"/>
          <a:srcRect/>
          <a:stretch>
            <a:fillRect/>
          </a:stretch>
        </p:blipFill>
        <p:spPr bwMode="auto">
          <a:xfrm rot="20810475">
            <a:off x="6304959" y="444772"/>
            <a:ext cx="2383964" cy="293410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1" name="TextBox 10"/>
          <p:cNvSpPr txBox="1"/>
          <p:nvPr/>
        </p:nvSpPr>
        <p:spPr>
          <a:xfrm>
            <a:off x="248228" y="2698618"/>
            <a:ext cx="5340155" cy="338554"/>
          </a:xfrm>
          <a:prstGeom prst="rect">
            <a:avLst/>
          </a:prstGeom>
          <a:noFill/>
        </p:spPr>
        <p:txBody>
          <a:bodyPr wrap="square" rtlCol="0">
            <a:spAutoFit/>
          </a:bodyPr>
          <a:lstStyle/>
          <a:p>
            <a:r>
              <a:rPr lang="en-US" sz="1600" b="1" dirty="0">
                <a:solidFill>
                  <a:srgbClr val="002060"/>
                </a:solidFill>
                <a:cs typeface="Arial" pitchFamily="34" charset="0"/>
              </a:rPr>
              <a:t>EIC Community White Paper arXiv:1212.1701v3</a:t>
            </a:r>
          </a:p>
        </p:txBody>
      </p:sp>
      <p:pic>
        <p:nvPicPr>
          <p:cNvPr id="81922" name="Picture 2"/>
          <p:cNvPicPr>
            <a:picLocks noChangeAspect="1" noChangeArrowheads="1"/>
          </p:cNvPicPr>
          <p:nvPr/>
        </p:nvPicPr>
        <p:blipFill>
          <a:blip r:embed="rId3"/>
          <a:srcRect/>
          <a:stretch>
            <a:fillRect/>
          </a:stretch>
        </p:blipFill>
        <p:spPr bwMode="auto">
          <a:xfrm>
            <a:off x="177753" y="3089264"/>
            <a:ext cx="6867525" cy="1840230"/>
          </a:xfrm>
          <a:prstGeom prst="rect">
            <a:avLst/>
          </a:prstGeom>
          <a:noFill/>
          <a:ln w="9525">
            <a:noFill/>
            <a:miter lim="800000"/>
            <a:headEnd/>
            <a:tailEnd/>
          </a:ln>
        </p:spPr>
      </p:pic>
      <p:pic>
        <p:nvPicPr>
          <p:cNvPr id="14" name="Picture 2"/>
          <p:cNvPicPr>
            <a:picLocks noChangeAspect="1" noChangeArrowheads="1"/>
          </p:cNvPicPr>
          <p:nvPr/>
        </p:nvPicPr>
        <p:blipFill>
          <a:blip r:embed="rId3"/>
          <a:srcRect l="81460" t="38340" b="44483"/>
          <a:stretch>
            <a:fillRect/>
          </a:stretch>
        </p:blipFill>
        <p:spPr bwMode="auto">
          <a:xfrm>
            <a:off x="4753199" y="4044927"/>
            <a:ext cx="1273164" cy="316089"/>
          </a:xfrm>
          <a:prstGeom prst="rect">
            <a:avLst/>
          </a:prstGeom>
          <a:noFill/>
          <a:ln w="9525">
            <a:noFill/>
            <a:miter lim="800000"/>
            <a:headEnd/>
            <a:tailEnd/>
          </a:ln>
        </p:spPr>
      </p:pic>
      <p:sp>
        <p:nvSpPr>
          <p:cNvPr id="15" name="Rectangle 14"/>
          <p:cNvSpPr/>
          <p:nvPr/>
        </p:nvSpPr>
        <p:spPr>
          <a:xfrm>
            <a:off x="5791200" y="3810000"/>
            <a:ext cx="1083733" cy="282223"/>
          </a:xfrm>
          <a:prstGeom prst="rect">
            <a:avLst/>
          </a:prstGeom>
          <a:solidFill>
            <a:schemeClr val="bg1"/>
          </a:solidFill>
          <a:ln>
            <a:no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omic Sans MS" panose="030F0702030302020204" pitchFamily="66" charset="0"/>
            </a:endParaRPr>
          </a:p>
        </p:txBody>
      </p:sp>
      <p:pic>
        <p:nvPicPr>
          <p:cNvPr id="12" name="Picture 11"/>
          <p:cNvPicPr>
            <a:picLocks noChangeAspect="1"/>
          </p:cNvPicPr>
          <p:nvPr/>
        </p:nvPicPr>
        <p:blipFill>
          <a:blip r:embed="rId4"/>
          <a:stretch>
            <a:fillRect/>
          </a:stretch>
        </p:blipFill>
        <p:spPr>
          <a:xfrm rot="20820000">
            <a:off x="6347652" y="1953269"/>
            <a:ext cx="2266667" cy="2935111"/>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20000">
            <a:off x="6206539" y="3458179"/>
            <a:ext cx="2396490" cy="3093720"/>
          </a:xfrm>
          <a:prstGeom prst="rect">
            <a:avLst/>
          </a:prstGeom>
          <a:noFill/>
          <a:ln w="9525">
            <a:solidFill>
              <a:schemeClr val="tx1"/>
            </a:solidFill>
            <a:miter lim="800000"/>
            <a:headEnd/>
            <a:tailEnd/>
          </a:ln>
          <a:effectLst>
            <a:outerShdw blurRad="292100" dist="139700" dir="2700000" algn="ctr" rotWithShape="0">
              <a:srgbClr val="000000">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pic>
      <p:sp>
        <p:nvSpPr>
          <p:cNvPr id="16" name="Rectangle 3"/>
          <p:cNvSpPr txBox="1">
            <a:spLocks noChangeArrowheads="1"/>
          </p:cNvSpPr>
          <p:nvPr/>
        </p:nvSpPr>
        <p:spPr>
          <a:xfrm>
            <a:off x="194742" y="4953000"/>
            <a:ext cx="5520258" cy="1764486"/>
          </a:xfrm>
          <a:prstGeom prst="rect">
            <a:avLst/>
          </a:prstGeom>
          <a:ln w="38100">
            <a:solidFill>
              <a:srgbClr val="00B050"/>
            </a:solidFill>
          </a:ln>
        </p:spPr>
        <p:txBody>
          <a:bodyPr/>
          <a:lstStyle/>
          <a:p>
            <a:pPr marL="342900" indent="-342900" eaLnBrk="0" hangingPunct="0">
              <a:lnSpc>
                <a:spcPct val="90000"/>
              </a:lnSpc>
              <a:spcBef>
                <a:spcPts val="600"/>
              </a:spcBef>
              <a:spcAft>
                <a:spcPct val="30000"/>
              </a:spcAft>
              <a:buFont typeface="Wingdings" pitchFamily="2" charset="2"/>
              <a:buNone/>
              <a:defRPr/>
            </a:pPr>
            <a:r>
              <a:rPr lang="en-US" sz="1600" b="1" kern="0" dirty="0">
                <a:solidFill>
                  <a:srgbClr val="C00000"/>
                </a:solidFill>
                <a:ea typeface="ＭＳ Ｐゴシック" pitchFamily="1" charset="-128"/>
                <a:cs typeface="Arial" pitchFamily="34" charset="0"/>
              </a:rPr>
              <a:t>NSAC 2015 Long-Range Plan:</a:t>
            </a:r>
          </a:p>
          <a:p>
            <a:pPr marL="173038" eaLnBrk="0" hangingPunct="0">
              <a:lnSpc>
                <a:spcPct val="90000"/>
              </a:lnSpc>
              <a:spcBef>
                <a:spcPts val="600"/>
              </a:spcBef>
              <a:spcAft>
                <a:spcPct val="30000"/>
              </a:spcAft>
              <a:buFont typeface="Wingdings" pitchFamily="2" charset="2"/>
              <a:buNone/>
              <a:defRPr/>
            </a:pPr>
            <a:r>
              <a:rPr lang="en-US" sz="1600" kern="0" dirty="0">
                <a:ea typeface="ＭＳ Ｐゴシック" pitchFamily="1" charset="-128"/>
                <a:cs typeface="Arial" pitchFamily="34" charset="0"/>
              </a:rPr>
              <a:t>3</a:t>
            </a:r>
            <a:r>
              <a:rPr lang="en-US" sz="1600" kern="0" baseline="30000" dirty="0">
                <a:ea typeface="ＭＳ Ｐゴシック" pitchFamily="1" charset="-128"/>
                <a:cs typeface="Arial" pitchFamily="34" charset="0"/>
              </a:rPr>
              <a:t>rd</a:t>
            </a:r>
            <a:r>
              <a:rPr lang="en-US" sz="1600" kern="0" dirty="0">
                <a:ea typeface="ＭＳ Ｐゴシック" pitchFamily="1" charset="-128"/>
                <a:cs typeface="Arial" pitchFamily="34" charset="0"/>
              </a:rPr>
              <a:t> recommendation – out of 4:</a:t>
            </a:r>
          </a:p>
          <a:p>
            <a:pPr marL="173038" eaLnBrk="0" hangingPunct="0">
              <a:lnSpc>
                <a:spcPct val="90000"/>
              </a:lnSpc>
              <a:spcBef>
                <a:spcPts val="600"/>
              </a:spcBef>
              <a:spcAft>
                <a:spcPct val="30000"/>
              </a:spcAft>
              <a:buFont typeface="Wingdings" pitchFamily="2" charset="2"/>
              <a:buNone/>
              <a:defRPr/>
            </a:pPr>
            <a:r>
              <a:rPr lang="en-US" sz="1600" kern="0" dirty="0">
                <a:ea typeface="ＭＳ Ｐゴシック" pitchFamily="1" charset="-128"/>
                <a:cs typeface="Arial" pitchFamily="34" charset="0"/>
              </a:rPr>
              <a:t>“We recommend a high-energy high-luminosity polarized Electron Ion Collider as the highest priority for new facility construction following the completion of FRIB.”</a:t>
            </a:r>
          </a:p>
        </p:txBody>
      </p:sp>
    </p:spTree>
    <p:extLst>
      <p:ext uri="{BB962C8B-B14F-4D97-AF65-F5344CB8AC3E}">
        <p14:creationId xmlns:p14="http://schemas.microsoft.com/office/powerpoint/2010/main" val="168559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64246"/>
            <a:ext cx="8229600" cy="397933"/>
          </a:xfrm>
        </p:spPr>
        <p:txBody>
          <a:bodyPr>
            <a:noAutofit/>
          </a:bodyPr>
          <a:lstStyle/>
          <a:p>
            <a:r>
              <a:rPr lang="en-US" sz="3200" b="1" dirty="0">
                <a:solidFill>
                  <a:srgbClr val="FF0000"/>
                </a:solidFill>
                <a:latin typeface="Comic Sans MS" panose="030F0702030302020204" pitchFamily="66" charset="0"/>
                <a:cs typeface="Arial" pitchFamily="34" charset="0"/>
              </a:rPr>
              <a:t>Cold Matter is Unique</a:t>
            </a:r>
          </a:p>
        </p:txBody>
      </p:sp>
      <p:pic>
        <p:nvPicPr>
          <p:cNvPr id="17" name="Picture 16" descr="Screen Shot 2017-06-05 at 10.17.08 AM.png">
            <a:extLst>
              <a:ext uri="{FF2B5EF4-FFF2-40B4-BE49-F238E27FC236}">
                <a16:creationId xmlns:a16="http://schemas.microsoft.com/office/drawing/2014/main" xmlns="" id="{B00803A7-8AAE-4E3E-A481-D641CCB5A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28" y="977592"/>
            <a:ext cx="2428297" cy="2544855"/>
          </a:xfrm>
          <a:prstGeom prst="rect">
            <a:avLst/>
          </a:prstGeom>
          <a:ln>
            <a:solidFill>
              <a:schemeClr val="tx1"/>
            </a:solidFill>
          </a:ln>
        </p:spPr>
      </p:pic>
      <p:pic>
        <p:nvPicPr>
          <p:cNvPr id="18" name="Picture 17">
            <a:extLst>
              <a:ext uri="{FF2B5EF4-FFF2-40B4-BE49-F238E27FC236}">
                <a16:creationId xmlns:a16="http://schemas.microsoft.com/office/drawing/2014/main" xmlns="" id="{32B778E6-3FEE-49EF-B50A-4E2E5141D31C}"/>
              </a:ext>
            </a:extLst>
          </p:cNvPr>
          <p:cNvPicPr>
            <a:picLocks noChangeAspect="1"/>
          </p:cNvPicPr>
          <p:nvPr/>
        </p:nvPicPr>
        <p:blipFill>
          <a:blip r:embed="rId3"/>
          <a:stretch>
            <a:fillRect/>
          </a:stretch>
        </p:blipFill>
        <p:spPr>
          <a:xfrm>
            <a:off x="5815782" y="1555892"/>
            <a:ext cx="2547844" cy="1994411"/>
          </a:xfrm>
          <a:prstGeom prst="rect">
            <a:avLst/>
          </a:prstGeom>
        </p:spPr>
      </p:pic>
      <p:sp>
        <p:nvSpPr>
          <p:cNvPr id="19" name="Right Arrow 4">
            <a:extLst>
              <a:ext uri="{FF2B5EF4-FFF2-40B4-BE49-F238E27FC236}">
                <a16:creationId xmlns:a16="http://schemas.microsoft.com/office/drawing/2014/main" xmlns="" id="{04FB4579-D765-40FC-B3F2-8BB93C066E9B}"/>
              </a:ext>
            </a:extLst>
          </p:cNvPr>
          <p:cNvSpPr/>
          <p:nvPr/>
        </p:nvSpPr>
        <p:spPr>
          <a:xfrm>
            <a:off x="3424542" y="1848511"/>
            <a:ext cx="2151802" cy="594438"/>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mic Sans MS" panose="030F0702030302020204" pitchFamily="66" charset="0"/>
              <a:cs typeface="Arial" panose="020B0604020202020204" pitchFamily="34" charset="0"/>
            </a:endParaRPr>
          </a:p>
        </p:txBody>
      </p:sp>
      <p:pic>
        <p:nvPicPr>
          <p:cNvPr id="20" name="Picture 2" descr="cteq-pdfs-10gev2-liny">
            <a:extLst>
              <a:ext uri="{FF2B5EF4-FFF2-40B4-BE49-F238E27FC236}">
                <a16:creationId xmlns:a16="http://schemas.microsoft.com/office/drawing/2014/main" xmlns="" id="{09A21A35-F62E-430E-AD18-1F75B0F96CC3}"/>
              </a:ext>
            </a:extLst>
          </p:cNvPr>
          <p:cNvPicPr>
            <a:picLocks noChangeAspect="1" noChangeArrowheads="1"/>
          </p:cNvPicPr>
          <p:nvPr/>
        </p:nvPicPr>
        <p:blipFill>
          <a:blip r:embed="rId4" cstate="print"/>
          <a:srcRect/>
          <a:stretch>
            <a:fillRect/>
          </a:stretch>
        </p:blipFill>
        <p:spPr bwMode="auto">
          <a:xfrm>
            <a:off x="338508" y="3707979"/>
            <a:ext cx="4014424" cy="2654795"/>
          </a:xfrm>
          <a:prstGeom prst="rect">
            <a:avLst/>
          </a:prstGeom>
          <a:noFill/>
          <a:ln w="9525">
            <a:noFill/>
            <a:miter lim="800000"/>
            <a:headEnd/>
            <a:tailEnd/>
          </a:ln>
        </p:spPr>
      </p:pic>
      <p:sp>
        <p:nvSpPr>
          <p:cNvPr id="21" name="TextBox 20">
            <a:extLst>
              <a:ext uri="{FF2B5EF4-FFF2-40B4-BE49-F238E27FC236}">
                <a16:creationId xmlns:a16="http://schemas.microsoft.com/office/drawing/2014/main" xmlns="" id="{3C3D0CA8-9673-4E24-99AF-A82A613C4332}"/>
              </a:ext>
            </a:extLst>
          </p:cNvPr>
          <p:cNvSpPr txBox="1"/>
          <p:nvPr/>
        </p:nvSpPr>
        <p:spPr>
          <a:xfrm>
            <a:off x="4036196" y="825714"/>
            <a:ext cx="4852610" cy="646331"/>
          </a:xfrm>
          <a:prstGeom prst="rect">
            <a:avLst/>
          </a:prstGeom>
          <a:noFill/>
        </p:spPr>
        <p:txBody>
          <a:bodyPr wrap="none" rtlCol="0">
            <a:spAutoFit/>
          </a:bodyPr>
          <a:lstStyle/>
          <a:p>
            <a:r>
              <a:rPr lang="en-US" sz="1800" b="1" dirty="0">
                <a:solidFill>
                  <a:srgbClr val="0000FF"/>
                </a:solidFill>
                <a:cs typeface="Arial" panose="020B0604020202020204" pitchFamily="34" charset="0"/>
              </a:rPr>
              <a:t>Interactions and Structure are entangled</a:t>
            </a:r>
          </a:p>
          <a:p>
            <a:r>
              <a:rPr lang="en-US" sz="1800" dirty="0">
                <a:cs typeface="Arial" panose="020B0604020202020204" pitchFamily="34" charset="0"/>
              </a:rPr>
              <a:t>because of gluon self-interaction.</a:t>
            </a:r>
          </a:p>
        </p:txBody>
      </p:sp>
      <p:sp>
        <p:nvSpPr>
          <p:cNvPr id="22" name="Right Arrow 7">
            <a:extLst>
              <a:ext uri="{FF2B5EF4-FFF2-40B4-BE49-F238E27FC236}">
                <a16:creationId xmlns:a16="http://schemas.microsoft.com/office/drawing/2014/main" xmlns="" id="{3C88F867-ADE6-459A-AC95-11C513F7B59A}"/>
              </a:ext>
            </a:extLst>
          </p:cNvPr>
          <p:cNvSpPr/>
          <p:nvPr/>
        </p:nvSpPr>
        <p:spPr>
          <a:xfrm rot="10800000">
            <a:off x="3252593" y="3870595"/>
            <a:ext cx="1745195" cy="328910"/>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mic Sans MS" panose="030F0702030302020204" pitchFamily="66" charset="0"/>
              <a:cs typeface="Arial" panose="020B0604020202020204" pitchFamily="34" charset="0"/>
            </a:endParaRPr>
          </a:p>
        </p:txBody>
      </p:sp>
      <p:sp>
        <p:nvSpPr>
          <p:cNvPr id="23" name="TextBox 22">
            <a:extLst>
              <a:ext uri="{FF2B5EF4-FFF2-40B4-BE49-F238E27FC236}">
                <a16:creationId xmlns:a16="http://schemas.microsoft.com/office/drawing/2014/main" xmlns="" id="{85D57DE3-3C99-466B-8ED5-E837AD195005}"/>
              </a:ext>
            </a:extLst>
          </p:cNvPr>
          <p:cNvSpPr txBox="1"/>
          <p:nvPr/>
        </p:nvSpPr>
        <p:spPr>
          <a:xfrm>
            <a:off x="5092470" y="3762729"/>
            <a:ext cx="3060929" cy="646331"/>
          </a:xfrm>
          <a:prstGeom prst="rect">
            <a:avLst/>
          </a:prstGeom>
          <a:noFill/>
        </p:spPr>
        <p:txBody>
          <a:bodyPr wrap="square" rtlCol="0">
            <a:spAutoFit/>
          </a:bodyPr>
          <a:lstStyle/>
          <a:p>
            <a:r>
              <a:rPr lang="en-US" sz="1800" dirty="0">
                <a:cs typeface="Arial" panose="020B0604020202020204" pitchFamily="34" charset="0"/>
              </a:rPr>
              <a:t>EIC needed to explore the gluon dominated region</a:t>
            </a:r>
          </a:p>
        </p:txBody>
      </p:sp>
      <p:sp>
        <p:nvSpPr>
          <p:cNvPr id="24" name="Oval 23">
            <a:extLst>
              <a:ext uri="{FF2B5EF4-FFF2-40B4-BE49-F238E27FC236}">
                <a16:creationId xmlns:a16="http://schemas.microsoft.com/office/drawing/2014/main" xmlns="" id="{39C13C3E-C2C4-4AC3-8C42-829BCAECC2D1}"/>
              </a:ext>
            </a:extLst>
          </p:cNvPr>
          <p:cNvSpPr/>
          <p:nvPr/>
        </p:nvSpPr>
        <p:spPr>
          <a:xfrm>
            <a:off x="1423555" y="3824753"/>
            <a:ext cx="2138781" cy="2177852"/>
          </a:xfrm>
          <a:prstGeom prst="ellipse">
            <a:avLst/>
          </a:prstGeom>
          <a:noFill/>
          <a:ln w="3492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mic Sans MS" panose="030F0702030302020204" pitchFamily="66" charset="0"/>
              <a:cs typeface="Arial" panose="020B0604020202020204" pitchFamily="34" charset="0"/>
            </a:endParaRPr>
          </a:p>
        </p:txBody>
      </p:sp>
      <p:sp>
        <p:nvSpPr>
          <p:cNvPr id="25" name="Oval 24">
            <a:extLst>
              <a:ext uri="{FF2B5EF4-FFF2-40B4-BE49-F238E27FC236}">
                <a16:creationId xmlns:a16="http://schemas.microsoft.com/office/drawing/2014/main" xmlns="" id="{1258700E-5233-417F-A3A4-C485FE3BB22D}"/>
              </a:ext>
            </a:extLst>
          </p:cNvPr>
          <p:cNvSpPr/>
          <p:nvPr/>
        </p:nvSpPr>
        <p:spPr>
          <a:xfrm>
            <a:off x="3227725" y="4806355"/>
            <a:ext cx="897466" cy="1196250"/>
          </a:xfrm>
          <a:prstGeom prst="ellipse">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mic Sans MS" panose="030F0702030302020204" pitchFamily="66"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xmlns="" id="{620033AF-559E-450F-B3C3-263DBEAFB57B}"/>
              </a:ext>
            </a:extLst>
          </p:cNvPr>
          <p:cNvCxnSpPr>
            <a:cxnSpLocks/>
          </p:cNvCxnSpPr>
          <p:nvPr/>
        </p:nvCxnSpPr>
        <p:spPr>
          <a:xfrm flipH="1">
            <a:off x="4125192" y="5427013"/>
            <a:ext cx="87259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xmlns="" id="{C54B7C9F-575B-4FEA-8BE7-6779FF806478}"/>
              </a:ext>
            </a:extLst>
          </p:cNvPr>
          <p:cNvSpPr txBox="1"/>
          <p:nvPr/>
        </p:nvSpPr>
        <p:spPr>
          <a:xfrm>
            <a:off x="5092471" y="5260338"/>
            <a:ext cx="2795163" cy="646331"/>
          </a:xfrm>
          <a:prstGeom prst="rect">
            <a:avLst/>
          </a:prstGeom>
          <a:noFill/>
        </p:spPr>
        <p:txBody>
          <a:bodyPr wrap="square" rtlCol="0">
            <a:spAutoFit/>
          </a:bodyPr>
          <a:lstStyle/>
          <a:p>
            <a:r>
              <a:rPr lang="en-US" sz="1800" dirty="0">
                <a:cs typeface="Arial" panose="020B0604020202020204" pitchFamily="34" charset="0"/>
              </a:rPr>
              <a:t>JLAB 12 to explore the valence quark region</a:t>
            </a:r>
          </a:p>
        </p:txBody>
      </p:sp>
      <p:sp>
        <p:nvSpPr>
          <p:cNvPr id="14" name="TextBox 13">
            <a:extLst>
              <a:ext uri="{FF2B5EF4-FFF2-40B4-BE49-F238E27FC236}">
                <a16:creationId xmlns:a16="http://schemas.microsoft.com/office/drawing/2014/main" xmlns="" id="{3A6FDB2F-D873-42CE-9D5F-00B0E0CA2C01}"/>
              </a:ext>
            </a:extLst>
          </p:cNvPr>
          <p:cNvSpPr txBox="1"/>
          <p:nvPr/>
        </p:nvSpPr>
        <p:spPr>
          <a:xfrm>
            <a:off x="3388350" y="2692841"/>
            <a:ext cx="2428297" cy="954107"/>
          </a:xfrm>
          <a:prstGeom prst="rect">
            <a:avLst/>
          </a:prstGeom>
          <a:noFill/>
        </p:spPr>
        <p:txBody>
          <a:bodyPr wrap="square" rtlCol="0">
            <a:spAutoFit/>
          </a:bodyPr>
          <a:lstStyle/>
          <a:p>
            <a:r>
              <a:rPr lang="en-US" sz="1400" b="1" dirty="0">
                <a:solidFill>
                  <a:srgbClr val="FF0000"/>
                </a:solidFill>
              </a:rPr>
              <a:t>Observed properties </a:t>
            </a:r>
            <a:r>
              <a:rPr lang="en-US" sz="1400" b="1" dirty="0"/>
              <a:t>such as </a:t>
            </a:r>
            <a:r>
              <a:rPr lang="en-US" sz="1400" b="1" dirty="0">
                <a:solidFill>
                  <a:srgbClr val="0000FF"/>
                </a:solidFill>
              </a:rPr>
              <a:t>mass</a:t>
            </a:r>
            <a:r>
              <a:rPr lang="en-US" sz="1400" b="1" dirty="0"/>
              <a:t> and </a:t>
            </a:r>
            <a:r>
              <a:rPr lang="en-US" sz="1400" b="1" dirty="0">
                <a:solidFill>
                  <a:srgbClr val="0000FF"/>
                </a:solidFill>
              </a:rPr>
              <a:t>spin</a:t>
            </a:r>
            <a:r>
              <a:rPr lang="en-US" sz="1400" b="1" dirty="0"/>
              <a:t> </a:t>
            </a:r>
            <a:r>
              <a:rPr lang="en-US" sz="1400" b="1" dirty="0">
                <a:solidFill>
                  <a:srgbClr val="FF0000"/>
                </a:solidFill>
              </a:rPr>
              <a:t>emerge</a:t>
            </a:r>
            <a:r>
              <a:rPr lang="en-US" sz="1400" b="1" dirty="0"/>
              <a:t> from this complex system.</a:t>
            </a:r>
          </a:p>
        </p:txBody>
      </p:sp>
    </p:spTree>
    <p:extLst>
      <p:ext uri="{BB962C8B-B14F-4D97-AF65-F5344CB8AC3E}">
        <p14:creationId xmlns:p14="http://schemas.microsoft.com/office/powerpoint/2010/main" val="12610901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989"/>
            <a:ext cx="9144000" cy="365040"/>
          </a:xfrm>
        </p:spPr>
        <p:txBody>
          <a:bodyPr>
            <a:noAutofit/>
          </a:bodyPr>
          <a:lstStyle/>
          <a:p>
            <a:r>
              <a:rPr lang="en-US" sz="3200" b="1" dirty="0">
                <a:solidFill>
                  <a:srgbClr val="FF0000"/>
                </a:solidFill>
                <a:latin typeface="Comic Sans MS" panose="030F0702030302020204" pitchFamily="66" charset="0"/>
                <a:cs typeface="Arial" panose="020B0604020202020204" pitchFamily="34" charset="0"/>
              </a:rPr>
              <a:t>3D Structure of Nucleons and Nuclei</a:t>
            </a:r>
          </a:p>
        </p:txBody>
      </p:sp>
      <p:sp>
        <p:nvSpPr>
          <p:cNvPr id="6" name="Slide Number Placeholder 2"/>
          <p:cNvSpPr txBox="1">
            <a:spLocks/>
          </p:cNvSpPr>
          <p:nvPr/>
        </p:nvSpPr>
        <p:spPr>
          <a:xfrm>
            <a:off x="5853479" y="6445327"/>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9A5DFB4-3D23-4866-8D46-AE36D04BFD7D}" type="slidenum">
              <a:rPr lang="en-US" smtClean="0"/>
              <a:pPr/>
              <a:t>75</a:t>
            </a:fld>
            <a:endParaRPr lang="en-US" dirty="0"/>
          </a:p>
        </p:txBody>
      </p:sp>
      <p:pic>
        <p:nvPicPr>
          <p:cNvPr id="8" name="Picture 7" descr="Screen Shot 2016-11-20 at 10.34.30 AM.png">
            <a:extLst>
              <a:ext uri="{FF2B5EF4-FFF2-40B4-BE49-F238E27FC236}">
                <a16:creationId xmlns:a16="http://schemas.microsoft.com/office/drawing/2014/main" xmlns="" id="{4DF5E408-A882-47DD-A33C-36AFC4164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0" y="895705"/>
            <a:ext cx="3535933" cy="4045034"/>
          </a:xfrm>
          <a:prstGeom prst="rect">
            <a:avLst/>
          </a:prstGeom>
        </p:spPr>
      </p:pic>
      <p:sp>
        <p:nvSpPr>
          <p:cNvPr id="10" name="TextBox 9">
            <a:extLst>
              <a:ext uri="{FF2B5EF4-FFF2-40B4-BE49-F238E27FC236}">
                <a16:creationId xmlns:a16="http://schemas.microsoft.com/office/drawing/2014/main" xmlns="" id="{F8819C9C-B7EA-4C91-9096-10DBC045F1D8}"/>
              </a:ext>
            </a:extLst>
          </p:cNvPr>
          <p:cNvSpPr txBox="1"/>
          <p:nvPr/>
        </p:nvSpPr>
        <p:spPr>
          <a:xfrm>
            <a:off x="219726" y="1052198"/>
            <a:ext cx="4428474" cy="3785652"/>
          </a:xfrm>
          <a:prstGeom prst="rect">
            <a:avLst/>
          </a:prstGeom>
          <a:noFill/>
        </p:spPr>
        <p:txBody>
          <a:bodyPr wrap="square" rtlCol="0">
            <a:spAutoFit/>
          </a:bodyPr>
          <a:lstStyle/>
          <a:p>
            <a:pPr marL="285750" indent="-285750" defTabSz="457200">
              <a:spcAft>
                <a:spcPts val="600"/>
              </a:spcAft>
              <a:buFont typeface="Arial"/>
              <a:buChar char="•"/>
            </a:pPr>
            <a:r>
              <a:rPr lang="en-US" sz="2000" dirty="0">
                <a:solidFill>
                  <a:prstClr val="black"/>
                </a:solidFill>
                <a:cs typeface="Arial" panose="020B0604020202020204" pitchFamily="34" charset="0"/>
              </a:rPr>
              <a:t>EIC is a machine to completely map the 3D structure of the nucleons and nuclei</a:t>
            </a:r>
          </a:p>
          <a:p>
            <a:pPr marL="285750" indent="-285750" defTabSz="457200">
              <a:spcAft>
                <a:spcPts val="600"/>
              </a:spcAft>
              <a:buFont typeface="Arial"/>
              <a:buChar char="•"/>
            </a:pPr>
            <a:r>
              <a:rPr lang="en-US" sz="2000" dirty="0">
                <a:solidFill>
                  <a:prstClr val="black"/>
                </a:solidFill>
                <a:cs typeface="Arial" panose="020B0604020202020204" pitchFamily="34" charset="0"/>
              </a:rPr>
              <a:t>We need to </a:t>
            </a:r>
            <a:r>
              <a:rPr lang="en-US" sz="2000" dirty="0">
                <a:solidFill>
                  <a:srgbClr val="0000FF"/>
                </a:solidFill>
                <a:cs typeface="Arial" panose="020B0604020202020204" pitchFamily="34" charset="0"/>
              </a:rPr>
              <a:t>measure positions and momenta of the partons </a:t>
            </a:r>
            <a:r>
              <a:rPr lang="en-US" sz="2000" dirty="0">
                <a:solidFill>
                  <a:srgbClr val="FF0000"/>
                </a:solidFill>
                <a:cs typeface="Arial" panose="020B0604020202020204" pitchFamily="34" charset="0"/>
              </a:rPr>
              <a:t>transverse</a:t>
            </a:r>
            <a:r>
              <a:rPr lang="en-US" sz="2000" dirty="0">
                <a:solidFill>
                  <a:prstClr val="black"/>
                </a:solidFill>
                <a:cs typeface="Arial" panose="020B0604020202020204" pitchFamily="34" charset="0"/>
              </a:rPr>
              <a:t> to its direction of motion. </a:t>
            </a:r>
          </a:p>
          <a:p>
            <a:pPr marL="285750" indent="-285750" defTabSz="457200">
              <a:spcAft>
                <a:spcPts val="600"/>
              </a:spcAft>
              <a:buFont typeface="Arial"/>
              <a:buChar char="•"/>
            </a:pPr>
            <a:r>
              <a:rPr lang="en-US" sz="2000" dirty="0">
                <a:solidFill>
                  <a:prstClr val="black"/>
                </a:solidFill>
                <a:cs typeface="Arial" panose="020B0604020202020204" pitchFamily="34" charset="0"/>
              </a:rPr>
              <a:t>These quantities (</a:t>
            </a:r>
            <a:r>
              <a:rPr lang="en-US" sz="2000" dirty="0" err="1">
                <a:solidFill>
                  <a:prstClr val="black"/>
                </a:solidFill>
                <a:cs typeface="Arial" panose="020B0604020202020204" pitchFamily="34" charset="0"/>
              </a:rPr>
              <a:t>k</a:t>
            </a:r>
            <a:r>
              <a:rPr lang="en-US" sz="2000" baseline="-25000" dirty="0" err="1">
                <a:solidFill>
                  <a:prstClr val="black"/>
                </a:solidFill>
                <a:cs typeface="Arial" panose="020B0604020202020204" pitchFamily="34" charset="0"/>
              </a:rPr>
              <a:t>T</a:t>
            </a:r>
            <a:r>
              <a:rPr lang="en-US" sz="2000" dirty="0">
                <a:solidFill>
                  <a:prstClr val="black"/>
                </a:solidFill>
                <a:cs typeface="Arial" panose="020B0604020202020204" pitchFamily="34" charset="0"/>
              </a:rPr>
              <a:t>, </a:t>
            </a:r>
            <a:r>
              <a:rPr lang="en-US" sz="2000" dirty="0" err="1">
                <a:solidFill>
                  <a:prstClr val="black"/>
                </a:solidFill>
                <a:cs typeface="Arial" panose="020B0604020202020204" pitchFamily="34" charset="0"/>
              </a:rPr>
              <a:t>b</a:t>
            </a:r>
            <a:r>
              <a:rPr lang="en-US" sz="2000" baseline="-25000" dirty="0" err="1">
                <a:solidFill>
                  <a:prstClr val="black"/>
                </a:solidFill>
                <a:cs typeface="Arial" panose="020B0604020202020204" pitchFamily="34" charset="0"/>
              </a:rPr>
              <a:t>T</a:t>
            </a:r>
            <a:r>
              <a:rPr lang="en-US" sz="2000" dirty="0">
                <a:solidFill>
                  <a:prstClr val="black"/>
                </a:solidFill>
                <a:cs typeface="Arial" panose="020B0604020202020204" pitchFamily="34" charset="0"/>
              </a:rPr>
              <a:t>) are of the order of </a:t>
            </a:r>
            <a:r>
              <a:rPr lang="en-US" sz="2000" dirty="0">
                <a:solidFill>
                  <a:srgbClr val="FF0000"/>
                </a:solidFill>
                <a:cs typeface="Arial" panose="020B0604020202020204" pitchFamily="34" charset="0"/>
              </a:rPr>
              <a:t>a few hundred MeV</a:t>
            </a:r>
            <a:r>
              <a:rPr lang="en-US" sz="2000" dirty="0">
                <a:solidFill>
                  <a:prstClr val="black"/>
                </a:solidFill>
                <a:cs typeface="Arial" panose="020B0604020202020204" pitchFamily="34" charset="0"/>
              </a:rPr>
              <a:t>. </a:t>
            </a:r>
          </a:p>
          <a:p>
            <a:pPr marL="285750" indent="-285750" defTabSz="457200">
              <a:spcAft>
                <a:spcPts val="600"/>
              </a:spcAft>
              <a:buFont typeface="Arial"/>
              <a:buChar char="•"/>
            </a:pPr>
            <a:r>
              <a:rPr lang="en-US" sz="2000" dirty="0">
                <a:solidFill>
                  <a:prstClr val="black"/>
                </a:solidFill>
                <a:cs typeface="Arial" panose="020B0604020202020204" pitchFamily="34" charset="0"/>
              </a:rPr>
              <a:t>Also their </a:t>
            </a:r>
            <a:r>
              <a:rPr lang="en-US" sz="2000" dirty="0">
                <a:solidFill>
                  <a:srgbClr val="FF0000"/>
                </a:solidFill>
                <a:cs typeface="Arial" panose="020B0604020202020204" pitchFamily="34" charset="0"/>
              </a:rPr>
              <a:t>polarization</a:t>
            </a:r>
            <a:r>
              <a:rPr lang="en-US" sz="2000" dirty="0">
                <a:solidFill>
                  <a:prstClr val="black"/>
                </a:solidFill>
                <a:cs typeface="Arial" panose="020B0604020202020204" pitchFamily="34" charset="0"/>
              </a:rPr>
              <a:t>!</a:t>
            </a:r>
          </a:p>
          <a:p>
            <a:pPr marL="285750" indent="-285750" defTabSz="457200">
              <a:spcAft>
                <a:spcPts val="600"/>
              </a:spcAft>
              <a:buFont typeface="Arial"/>
              <a:buChar char="•"/>
            </a:pPr>
            <a:endParaRPr lang="en-US" sz="2000" dirty="0">
              <a:solidFill>
                <a:prstClr val="black"/>
              </a:solidFill>
              <a:cs typeface="Arial" panose="020B0604020202020204" pitchFamily="34" charset="0"/>
            </a:endParaRPr>
          </a:p>
        </p:txBody>
      </p:sp>
      <p:sp>
        <p:nvSpPr>
          <p:cNvPr id="11" name="Left Arrow 6">
            <a:extLst>
              <a:ext uri="{FF2B5EF4-FFF2-40B4-BE49-F238E27FC236}">
                <a16:creationId xmlns:a16="http://schemas.microsoft.com/office/drawing/2014/main" xmlns="" id="{CB64C1C1-751D-4FC9-A28A-F6FC39709AE4}"/>
              </a:ext>
            </a:extLst>
          </p:cNvPr>
          <p:cNvSpPr/>
          <p:nvPr/>
        </p:nvSpPr>
        <p:spPr>
          <a:xfrm>
            <a:off x="3276600" y="4764389"/>
            <a:ext cx="3745582" cy="615112"/>
          </a:xfrm>
          <a:prstGeom prst="lef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cs typeface="Arial" panose="020B0604020202020204" pitchFamily="34" charset="0"/>
              </a:rPr>
              <a:t>Proton and Ion Beam</a:t>
            </a:r>
          </a:p>
        </p:txBody>
      </p:sp>
      <p:sp>
        <p:nvSpPr>
          <p:cNvPr id="12" name="Up Arrow 7">
            <a:extLst>
              <a:ext uri="{FF2B5EF4-FFF2-40B4-BE49-F238E27FC236}">
                <a16:creationId xmlns:a16="http://schemas.microsoft.com/office/drawing/2014/main" xmlns="" id="{B6482375-926A-4355-AE9D-4D39090C4172}"/>
              </a:ext>
            </a:extLst>
          </p:cNvPr>
          <p:cNvSpPr/>
          <p:nvPr/>
        </p:nvSpPr>
        <p:spPr>
          <a:xfrm>
            <a:off x="2514600" y="4903808"/>
            <a:ext cx="396865" cy="277792"/>
          </a:xfrm>
          <a:prstGeom prst="upArrow">
            <a:avLst/>
          </a:prstGeom>
          <a:solidFill>
            <a:srgbClr val="FFFF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panose="020B0604020202020204" pitchFamily="34" charset="0"/>
            </a:endParaRPr>
          </a:p>
        </p:txBody>
      </p:sp>
      <p:sp>
        <p:nvSpPr>
          <p:cNvPr id="13" name="TextBox 12">
            <a:extLst>
              <a:ext uri="{FF2B5EF4-FFF2-40B4-BE49-F238E27FC236}">
                <a16:creationId xmlns:a16="http://schemas.microsoft.com/office/drawing/2014/main" xmlns="" id="{B8FEC288-3D3E-4D94-BAF1-D060FEA76C0C}"/>
              </a:ext>
            </a:extLst>
          </p:cNvPr>
          <p:cNvSpPr txBox="1"/>
          <p:nvPr/>
        </p:nvSpPr>
        <p:spPr>
          <a:xfrm>
            <a:off x="333708" y="4898752"/>
            <a:ext cx="2100255" cy="369332"/>
          </a:xfrm>
          <a:prstGeom prst="rect">
            <a:avLst/>
          </a:prstGeom>
          <a:noFill/>
        </p:spPr>
        <p:txBody>
          <a:bodyPr wrap="none" rtlCol="0">
            <a:spAutoFit/>
          </a:bodyPr>
          <a:lstStyle/>
          <a:p>
            <a:pPr defTabSz="457200"/>
            <a:r>
              <a:rPr lang="en-US" sz="1800" dirty="0" err="1">
                <a:solidFill>
                  <a:prstClr val="black"/>
                </a:solidFill>
                <a:cs typeface="Arial" panose="020B0604020202020204" pitchFamily="34" charset="0"/>
              </a:rPr>
              <a:t>k</a:t>
            </a:r>
            <a:r>
              <a:rPr lang="en-US" sz="1800" baseline="-25000" dirty="0" err="1">
                <a:solidFill>
                  <a:prstClr val="black"/>
                </a:solidFill>
                <a:cs typeface="Arial" panose="020B0604020202020204" pitchFamily="34" charset="0"/>
              </a:rPr>
              <a:t>T</a:t>
            </a:r>
            <a:r>
              <a:rPr lang="en-US" sz="1800" dirty="0">
                <a:solidFill>
                  <a:prstClr val="black"/>
                </a:solidFill>
                <a:cs typeface="Arial" panose="020B0604020202020204" pitchFamily="34" charset="0"/>
              </a:rPr>
              <a:t>, </a:t>
            </a:r>
            <a:r>
              <a:rPr lang="en-US" sz="1800" dirty="0" err="1">
                <a:solidFill>
                  <a:prstClr val="black"/>
                </a:solidFill>
                <a:cs typeface="Arial" panose="020B0604020202020204" pitchFamily="34" charset="0"/>
              </a:rPr>
              <a:t>b</a:t>
            </a:r>
            <a:r>
              <a:rPr lang="en-US" sz="1800" baseline="-25000" dirty="0" err="1">
                <a:solidFill>
                  <a:prstClr val="black"/>
                </a:solidFill>
                <a:cs typeface="Arial" panose="020B0604020202020204" pitchFamily="34" charset="0"/>
              </a:rPr>
              <a:t>T</a:t>
            </a:r>
            <a:r>
              <a:rPr lang="en-US" sz="1800" dirty="0">
                <a:solidFill>
                  <a:prstClr val="black"/>
                </a:solidFill>
                <a:cs typeface="Arial" panose="020B0604020202020204" pitchFamily="34" charset="0"/>
              </a:rPr>
              <a:t> (~100 MeV)</a:t>
            </a:r>
          </a:p>
        </p:txBody>
      </p:sp>
      <p:sp>
        <p:nvSpPr>
          <p:cNvPr id="14" name="TextBox 13">
            <a:extLst>
              <a:ext uri="{FF2B5EF4-FFF2-40B4-BE49-F238E27FC236}">
                <a16:creationId xmlns:a16="http://schemas.microsoft.com/office/drawing/2014/main" xmlns="" id="{76207AAA-A087-4143-836C-4021C5461394}"/>
              </a:ext>
            </a:extLst>
          </p:cNvPr>
          <p:cNvSpPr txBox="1"/>
          <p:nvPr/>
        </p:nvSpPr>
        <p:spPr>
          <a:xfrm>
            <a:off x="281129" y="5614602"/>
            <a:ext cx="8393644" cy="369332"/>
          </a:xfrm>
          <a:prstGeom prst="rect">
            <a:avLst/>
          </a:prstGeom>
          <a:solidFill>
            <a:srgbClr val="EEECE1"/>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cs typeface="Arial" panose="020B0604020202020204" pitchFamily="34" charset="0"/>
              </a:rPr>
              <a:t>Need to keep [100 MeV]</a:t>
            </a:r>
            <a:r>
              <a:rPr kumimoji="0" lang="en-US" sz="1800" b="0" i="0" u="none" strike="noStrike" kern="0" cap="none" spc="0" normalizeH="0" baseline="-25000" noProof="0" dirty="0">
                <a:ln>
                  <a:noFill/>
                </a:ln>
                <a:solidFill>
                  <a:prstClr val="black"/>
                </a:solidFill>
                <a:effectLst/>
                <a:uLnTx/>
                <a:uFillTx/>
                <a:cs typeface="Arial" panose="020B0604020202020204" pitchFamily="34" charset="0"/>
              </a:rPr>
              <a:t>T</a:t>
            </a:r>
            <a:r>
              <a:rPr kumimoji="0" lang="en-US" sz="1800" b="0" i="0" u="none" strike="noStrike" kern="0" cap="none" spc="0" normalizeH="0" baseline="0" noProof="0" dirty="0">
                <a:ln>
                  <a:noFill/>
                </a:ln>
                <a:solidFill>
                  <a:prstClr val="black"/>
                </a:solidFill>
                <a:effectLst/>
                <a:uLnTx/>
                <a:uFillTx/>
                <a:cs typeface="Arial" panose="020B0604020202020204" pitchFamily="34" charset="0"/>
              </a:rPr>
              <a:t>/E</a:t>
            </a:r>
            <a:r>
              <a:rPr kumimoji="0" lang="en-US" sz="1800" b="0" i="0" u="none" strike="noStrike" kern="0" cap="none" spc="0" normalizeH="0" baseline="-25000" noProof="0" dirty="0">
                <a:ln>
                  <a:noFill/>
                </a:ln>
                <a:solidFill>
                  <a:prstClr val="black"/>
                </a:solidFill>
                <a:effectLst/>
                <a:uLnTx/>
                <a:uFillTx/>
                <a:cs typeface="Arial" panose="020B0604020202020204" pitchFamily="34" charset="0"/>
              </a:rPr>
              <a:t>proton,Ion </a:t>
            </a:r>
            <a:r>
              <a:rPr kumimoji="0" lang="en-US" sz="1800" b="0" i="0" u="none" strike="noStrike" kern="0" cap="none" spc="0" normalizeH="0" baseline="0" noProof="0" dirty="0">
                <a:ln>
                  <a:noFill/>
                </a:ln>
                <a:solidFill>
                  <a:prstClr val="black"/>
                </a:solidFill>
                <a:effectLst/>
                <a:uLnTx/>
                <a:uFillTx/>
                <a:cs typeface="Arial" panose="020B0604020202020204" pitchFamily="34" charset="0"/>
              </a:rPr>
              <a:t>manageable (~ &gt;10</a:t>
            </a:r>
            <a:r>
              <a:rPr kumimoji="0" lang="en-US" sz="1800" b="0" i="0" u="none" strike="noStrike" kern="0" cap="none" spc="0" normalizeH="0" baseline="30000" noProof="0" dirty="0">
                <a:ln>
                  <a:noFill/>
                </a:ln>
                <a:solidFill>
                  <a:prstClr val="black"/>
                </a:solidFill>
                <a:effectLst/>
                <a:uLnTx/>
                <a:uFillTx/>
                <a:cs typeface="Arial" panose="020B0604020202020204" pitchFamily="34" charset="0"/>
              </a:rPr>
              <a:t>-3</a:t>
            </a:r>
            <a:r>
              <a:rPr kumimoji="0" lang="en-US" sz="1800" b="0" i="0" u="none" strike="noStrike" kern="0" cap="none" spc="0" normalizeH="0" baseline="0" noProof="0" dirty="0">
                <a:ln>
                  <a:noFill/>
                </a:ln>
                <a:solidFill>
                  <a:prstClr val="black"/>
                </a:solidFill>
                <a:effectLst/>
                <a:uLnTx/>
                <a:uFillTx/>
                <a:cs typeface="Arial" panose="020B0604020202020204" pitchFamily="34" charset="0"/>
              </a:rPr>
              <a:t>) </a:t>
            </a:r>
            <a:r>
              <a:rPr kumimoji="0" lang="en-US" sz="1800" b="0" i="0" u="none" strike="noStrike" kern="0" cap="none" spc="0" normalizeH="0" baseline="0" noProof="0" dirty="0">
                <a:ln>
                  <a:noFill/>
                </a:ln>
                <a:solidFill>
                  <a:prstClr val="black"/>
                </a:solidFill>
                <a:effectLst/>
                <a:uLnTx/>
                <a:uFillTx/>
                <a:ea typeface="Wingdings"/>
                <a:cs typeface="Arial" panose="020B0604020202020204" pitchFamily="34" charset="0"/>
                <a:sym typeface="Wingdings"/>
              </a:rPr>
              <a:t></a:t>
            </a:r>
            <a:r>
              <a:rPr kumimoji="0" lang="en-US" sz="1800" b="0" i="0" u="none" strike="noStrike" kern="0" cap="none" spc="0" normalizeH="0" baseline="0" noProof="0" dirty="0">
                <a:ln>
                  <a:noFill/>
                </a:ln>
                <a:solidFill>
                  <a:prstClr val="black"/>
                </a:solidFill>
                <a:effectLst/>
                <a:uLnTx/>
                <a:uFillTx/>
                <a:cs typeface="Arial" panose="020B0604020202020204" pitchFamily="34" charset="0"/>
                <a:sym typeface="Wingdings"/>
              </a:rPr>
              <a:t> E</a:t>
            </a:r>
            <a:r>
              <a:rPr kumimoji="0" lang="en-US" sz="1800" b="0" i="0" u="none" strike="noStrike" kern="0" cap="none" spc="0" normalizeH="0" baseline="-25000" noProof="0" dirty="0">
                <a:ln>
                  <a:noFill/>
                </a:ln>
                <a:solidFill>
                  <a:prstClr val="black"/>
                </a:solidFill>
                <a:effectLst/>
                <a:uLnTx/>
                <a:uFillTx/>
                <a:cs typeface="Arial" panose="020B0604020202020204" pitchFamily="34" charset="0"/>
                <a:sym typeface="Wingdings"/>
              </a:rPr>
              <a:t>proton</a:t>
            </a:r>
            <a:r>
              <a:rPr kumimoji="0" lang="en-US" sz="1800" b="0" i="0" u="none" strike="noStrike" kern="0" cap="none" spc="0" normalizeH="0" baseline="0" noProof="0" dirty="0">
                <a:ln>
                  <a:noFill/>
                </a:ln>
                <a:solidFill>
                  <a:prstClr val="black"/>
                </a:solidFill>
                <a:effectLst/>
                <a:uLnTx/>
                <a:uFillTx/>
                <a:cs typeface="Arial" panose="020B0604020202020204" pitchFamily="34" charset="0"/>
                <a:sym typeface="Wingdings"/>
              </a:rPr>
              <a:t> ~&lt; 100 GeV</a:t>
            </a:r>
            <a:endParaRPr kumimoji="0" lang="en-US" sz="1800" b="0" i="0" u="none" strike="noStrike" kern="0" cap="none" spc="0" normalizeH="0" baseline="0" noProof="0" dirty="0">
              <a:ln>
                <a:noFill/>
              </a:ln>
              <a:solidFill>
                <a:prstClr val="black"/>
              </a:solidFill>
              <a:effectLst/>
              <a:uLnTx/>
              <a:uFillTx/>
              <a:cs typeface="Arial" panose="020B0604020202020204" pitchFamily="34" charset="0"/>
            </a:endParaRPr>
          </a:p>
        </p:txBody>
      </p:sp>
      <p:pic>
        <p:nvPicPr>
          <p:cNvPr id="15" name="Picture 14" descr="arrow.png">
            <a:extLst>
              <a:ext uri="{FF2B5EF4-FFF2-40B4-BE49-F238E27FC236}">
                <a16:creationId xmlns:a16="http://schemas.microsoft.com/office/drawing/2014/main" xmlns="" id="{91F9286B-9529-4903-8190-0C54D6BC75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419245">
            <a:off x="6181829" y="1203836"/>
            <a:ext cx="563441" cy="485288"/>
          </a:xfrm>
          <a:prstGeom prst="rect">
            <a:avLst/>
          </a:prstGeom>
        </p:spPr>
      </p:pic>
      <p:pic>
        <p:nvPicPr>
          <p:cNvPr id="16" name="Picture 15" descr="arrow.png">
            <a:extLst>
              <a:ext uri="{FF2B5EF4-FFF2-40B4-BE49-F238E27FC236}">
                <a16:creationId xmlns:a16="http://schemas.microsoft.com/office/drawing/2014/main" xmlns="" id="{50506AF2-D21E-4489-9EFE-A1D752625D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104980">
            <a:off x="6040991" y="3833676"/>
            <a:ext cx="675431" cy="675431"/>
          </a:xfrm>
          <a:prstGeom prst="rect">
            <a:avLst/>
          </a:prstGeom>
        </p:spPr>
      </p:pic>
      <p:cxnSp>
        <p:nvCxnSpPr>
          <p:cNvPr id="17" name="Straight Arrow Connector 16">
            <a:extLst>
              <a:ext uri="{FF2B5EF4-FFF2-40B4-BE49-F238E27FC236}">
                <a16:creationId xmlns:a16="http://schemas.microsoft.com/office/drawing/2014/main" xmlns="" id="{6B614D75-7D35-43A4-9840-C341F335DA3A}"/>
              </a:ext>
            </a:extLst>
          </p:cNvPr>
          <p:cNvCxnSpPr>
            <a:cxnSpLocks/>
          </p:cNvCxnSpPr>
          <p:nvPr/>
        </p:nvCxnSpPr>
        <p:spPr>
          <a:xfrm>
            <a:off x="3393554" y="4231079"/>
            <a:ext cx="265160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xmlns="" id="{076B2FE4-A35B-4567-ABD1-33E67AB9ABFD}"/>
              </a:ext>
            </a:extLst>
          </p:cNvPr>
          <p:cNvSpPr txBox="1"/>
          <p:nvPr/>
        </p:nvSpPr>
        <p:spPr>
          <a:xfrm>
            <a:off x="168351" y="6020146"/>
            <a:ext cx="8823249" cy="400110"/>
          </a:xfrm>
          <a:prstGeom prst="rect">
            <a:avLst/>
          </a:prstGeom>
          <a:solidFill>
            <a:srgbClr val="FFFF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cs typeface="Arial" panose="020B0604020202020204" pitchFamily="34" charset="0"/>
              </a:rPr>
              <a:t>Electron-Ion Collider: Cannot be HERA or </a:t>
            </a:r>
            <a:r>
              <a:rPr kumimoji="0" lang="en-US" sz="2000" b="0" i="0" u="none" strike="noStrike" kern="1200" cap="none" spc="0" normalizeH="0" baseline="0" noProof="0" dirty="0" err="1">
                <a:ln>
                  <a:noFill/>
                </a:ln>
                <a:solidFill>
                  <a:prstClr val="black"/>
                </a:solidFill>
                <a:effectLst/>
                <a:uLnTx/>
                <a:uFillTx/>
                <a:cs typeface="Arial" panose="020B0604020202020204" pitchFamily="34" charset="0"/>
              </a:rPr>
              <a:t>LHeC</a:t>
            </a:r>
            <a:r>
              <a:rPr kumimoji="0" lang="en-US" sz="2000" b="0" i="0" u="none" strike="noStrike" kern="1200" cap="none" spc="0" normalizeH="0" baseline="0" noProof="0" dirty="0">
                <a:ln>
                  <a:noFill/>
                </a:ln>
                <a:solidFill>
                  <a:prstClr val="black"/>
                </a:solidFill>
                <a:effectLst/>
                <a:uLnTx/>
                <a:uFillTx/>
                <a:cs typeface="Arial" panose="020B0604020202020204" pitchFamily="34" charset="0"/>
              </a:rPr>
              <a:t>: proton energy too high </a:t>
            </a:r>
          </a:p>
        </p:txBody>
      </p:sp>
    </p:spTree>
    <p:extLst>
      <p:ext uri="{BB962C8B-B14F-4D97-AF65-F5344CB8AC3E}">
        <p14:creationId xmlns:p14="http://schemas.microsoft.com/office/powerpoint/2010/main" val="73380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animBg="1"/>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0" y="0"/>
            <a:ext cx="9144000" cy="762000"/>
          </a:xfrm>
          <a:prstGeom prst="rect">
            <a:avLst/>
          </a:prstGeom>
        </p:spPr>
        <p:txBody>
          <a:bodyP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ea typeface="+mj-ea"/>
                <a:cs typeface="Arial" pitchFamily="34" charset="0"/>
              </a:rPr>
              <a:t>EIC Science</a:t>
            </a:r>
            <a:r>
              <a:rPr kumimoji="0" lang="en-US" sz="3600" b="1" i="0" u="none" strike="noStrike" kern="1200" cap="none" spc="0" normalizeH="0" noProof="0" dirty="0">
                <a:ln>
                  <a:noFill/>
                </a:ln>
                <a:solidFill>
                  <a:srgbClr val="FF0000"/>
                </a:solidFill>
                <a:effectLst/>
                <a:uLnTx/>
                <a:uFillTx/>
                <a:ea typeface="+mj-ea"/>
                <a:cs typeface="Arial" pitchFamily="34" charset="0"/>
              </a:rPr>
              <a:t> Questions</a:t>
            </a:r>
            <a:endParaRPr kumimoji="0" lang="en-US" sz="3600" b="1" i="0" u="none" strike="noStrike" kern="1200" cap="none" spc="0" normalizeH="0" baseline="0" noProof="0" dirty="0">
              <a:ln>
                <a:noFill/>
              </a:ln>
              <a:solidFill>
                <a:srgbClr val="FF0000"/>
              </a:solidFill>
              <a:effectLst/>
              <a:uLnTx/>
              <a:uFillTx/>
              <a:ea typeface="+mj-ea"/>
              <a:cs typeface="Arial" pitchFamily="34" charset="0"/>
            </a:endParaRPr>
          </a:p>
        </p:txBody>
      </p:sp>
      <p:sp>
        <p:nvSpPr>
          <p:cNvPr id="4" name="Content Placeholder 6"/>
          <p:cNvSpPr txBox="1">
            <a:spLocks/>
          </p:cNvSpPr>
          <p:nvPr/>
        </p:nvSpPr>
        <p:spPr>
          <a:xfrm>
            <a:off x="76200" y="845860"/>
            <a:ext cx="6046399" cy="1198400"/>
          </a:xfrm>
          <a:prstGeom prst="rect">
            <a:avLst/>
          </a:prstGeom>
        </p:spPr>
        <p:txBody>
          <a:bodyPr anchor="t">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400"/>
              </a:spcBef>
              <a:buFontTx/>
              <a:buNone/>
            </a:pPr>
            <a:r>
              <a:rPr lang="en-US" sz="1800" kern="0" dirty="0">
                <a:latin typeface="Comic Sans MS" panose="030F0702030302020204" pitchFamily="66" charset="0"/>
              </a:rPr>
              <a:t>How are the sea quarks and gluons, and their spins, </a:t>
            </a:r>
            <a:r>
              <a:rPr lang="en-US" sz="1800" kern="0" dirty="0">
                <a:solidFill>
                  <a:srgbClr val="0000FF"/>
                </a:solidFill>
                <a:latin typeface="Comic Sans MS" panose="030F0702030302020204" pitchFamily="66" charset="0"/>
              </a:rPr>
              <a:t>distributed in space and momentum </a:t>
            </a:r>
            <a:r>
              <a:rPr lang="en-US" sz="1800" kern="0" dirty="0">
                <a:latin typeface="Comic Sans MS" panose="030F0702030302020204" pitchFamily="66" charset="0"/>
              </a:rPr>
              <a:t>inside the nucleon? </a:t>
            </a:r>
          </a:p>
          <a:p>
            <a:pPr marL="0" indent="0">
              <a:spcBef>
                <a:spcPts val="400"/>
              </a:spcBef>
              <a:buFontTx/>
              <a:buNone/>
            </a:pPr>
            <a:r>
              <a:rPr lang="en-US" sz="1800" kern="0" dirty="0">
                <a:latin typeface="Comic Sans MS" panose="030F0702030302020204" pitchFamily="66" charset="0"/>
              </a:rPr>
              <a:t>How do the </a:t>
            </a:r>
            <a:r>
              <a:rPr lang="en-US" sz="1800" kern="0" dirty="0">
                <a:solidFill>
                  <a:srgbClr val="0000FF"/>
                </a:solidFill>
                <a:latin typeface="Comic Sans MS" panose="030F0702030302020204" pitchFamily="66" charset="0"/>
              </a:rPr>
              <a:t>nucleon properties emerge </a:t>
            </a:r>
            <a:r>
              <a:rPr lang="en-US" sz="1800" kern="0" dirty="0">
                <a:latin typeface="Comic Sans MS" panose="030F0702030302020204" pitchFamily="66" charset="0"/>
              </a:rPr>
              <a:t>from them and their interactions?</a:t>
            </a:r>
          </a:p>
        </p:txBody>
      </p:sp>
      <p:pic>
        <p:nvPicPr>
          <p:cNvPr id="9" name="Picture 2"/>
          <p:cNvPicPr>
            <a:picLocks noChangeAspect="1" noChangeArrowheads="1"/>
          </p:cNvPicPr>
          <p:nvPr/>
        </p:nvPicPr>
        <p:blipFill>
          <a:blip r:embed="rId3" cstate="print">
            <a:alphaModFix/>
          </a:blip>
          <a:srcRect/>
          <a:stretch>
            <a:fillRect/>
          </a:stretch>
        </p:blipFill>
        <p:spPr bwMode="auto">
          <a:xfrm>
            <a:off x="6204404" y="841787"/>
            <a:ext cx="2717483" cy="1165860"/>
          </a:xfrm>
          <a:prstGeom prst="rect">
            <a:avLst/>
          </a:prstGeom>
          <a:noFill/>
          <a:ln w="9525">
            <a:noFill/>
            <a:miter lim="800000"/>
            <a:headEnd/>
            <a:tailEnd/>
          </a:ln>
        </p:spPr>
      </p:pic>
      <p:grpSp>
        <p:nvGrpSpPr>
          <p:cNvPr id="10" name="Group 9"/>
          <p:cNvGrpSpPr/>
          <p:nvPr/>
        </p:nvGrpSpPr>
        <p:grpSpPr>
          <a:xfrm>
            <a:off x="86350" y="3908830"/>
            <a:ext cx="8905251" cy="2667090"/>
            <a:chOff x="86350" y="4184565"/>
            <a:chExt cx="8905251" cy="2667090"/>
          </a:xfrm>
        </p:grpSpPr>
        <p:sp>
          <p:nvSpPr>
            <p:cNvPr id="11" name="TextBox 10"/>
            <p:cNvSpPr txBox="1"/>
            <p:nvPr/>
          </p:nvSpPr>
          <p:spPr>
            <a:xfrm>
              <a:off x="86350" y="4746314"/>
              <a:ext cx="5095250" cy="2082621"/>
            </a:xfrm>
            <a:prstGeom prst="rect">
              <a:avLst/>
            </a:prstGeom>
            <a:noFill/>
          </p:spPr>
          <p:txBody>
            <a:bodyPr wrap="square" rtlCol="0">
              <a:spAutoFit/>
            </a:bodyPr>
            <a:lstStyle/>
            <a:p>
              <a:pPr>
                <a:spcBef>
                  <a:spcPts val="400"/>
                </a:spcBef>
              </a:pPr>
              <a:r>
                <a:rPr lang="en-US" sz="1800" dirty="0">
                  <a:solidFill>
                    <a:srgbClr val="292934"/>
                  </a:solidFill>
                </a:rPr>
                <a:t>How does a </a:t>
              </a:r>
              <a:r>
                <a:rPr lang="en-US" sz="1800" dirty="0">
                  <a:solidFill>
                    <a:srgbClr val="0000FF"/>
                  </a:solidFill>
                </a:rPr>
                <a:t>dense nuclear environment affect </a:t>
              </a:r>
              <a:r>
                <a:rPr lang="en-US" sz="1800" dirty="0">
                  <a:solidFill>
                    <a:srgbClr val="292934"/>
                  </a:solidFill>
                </a:rPr>
                <a:t>the quarks and gluons, their correlations, and their interactions?</a:t>
              </a:r>
            </a:p>
            <a:p>
              <a:pPr>
                <a:spcBef>
                  <a:spcPts val="400"/>
                </a:spcBef>
              </a:pPr>
              <a:r>
                <a:rPr lang="en-US" sz="1800" dirty="0">
                  <a:solidFill>
                    <a:srgbClr val="292934"/>
                  </a:solidFill>
                </a:rPr>
                <a:t>What happens to the </a:t>
              </a:r>
              <a:r>
                <a:rPr lang="en-US" sz="1800" dirty="0">
                  <a:solidFill>
                    <a:srgbClr val="0000FF"/>
                  </a:solidFill>
                </a:rPr>
                <a:t>gluon density in nuclei</a:t>
              </a:r>
              <a:r>
                <a:rPr lang="en-US" sz="1800" dirty="0">
                  <a:solidFill>
                    <a:srgbClr val="292934"/>
                  </a:solidFill>
                </a:rPr>
                <a:t>? Does it </a:t>
              </a:r>
              <a:r>
                <a:rPr lang="en-US" sz="1800" dirty="0">
                  <a:solidFill>
                    <a:srgbClr val="0000FF"/>
                  </a:solidFill>
                </a:rPr>
                <a:t>saturate at high energy</a:t>
              </a:r>
              <a:r>
                <a:rPr lang="en-US" sz="1800" dirty="0">
                  <a:solidFill>
                    <a:srgbClr val="292934"/>
                  </a:solidFill>
                </a:rPr>
                <a:t>, giving rise to a </a:t>
              </a:r>
              <a:r>
                <a:rPr lang="en-US" sz="1800" dirty="0">
                  <a:solidFill>
                    <a:srgbClr val="0000FF"/>
                  </a:solidFill>
                </a:rPr>
                <a:t>gluonic matter with universal properties </a:t>
              </a:r>
              <a:r>
                <a:rPr lang="en-US" sz="1800" dirty="0">
                  <a:solidFill>
                    <a:srgbClr val="292934"/>
                  </a:solidFill>
                </a:rPr>
                <a:t>in all nuclei, even the proton?</a:t>
              </a:r>
            </a:p>
          </p:txBody>
        </p:sp>
        <p:grpSp>
          <p:nvGrpSpPr>
            <p:cNvPr id="12" name="Group 11"/>
            <p:cNvGrpSpPr/>
            <p:nvPr/>
          </p:nvGrpSpPr>
          <p:grpSpPr>
            <a:xfrm>
              <a:off x="5155979" y="4184565"/>
              <a:ext cx="3835622" cy="2667090"/>
              <a:chOff x="597601" y="4190910"/>
              <a:chExt cx="3835622" cy="2667090"/>
            </a:xfrm>
          </p:grpSpPr>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4536" y="4190910"/>
                <a:ext cx="1623286" cy="1653770"/>
              </a:xfrm>
              <a:prstGeom prst="rect">
                <a:avLst/>
              </a:prstGeom>
            </p:spPr>
          </p:pic>
          <p:grpSp>
            <p:nvGrpSpPr>
              <p:cNvPr id="14" name="Group 13"/>
              <p:cNvGrpSpPr/>
              <p:nvPr/>
            </p:nvGrpSpPr>
            <p:grpSpPr>
              <a:xfrm>
                <a:off x="597601" y="5765503"/>
                <a:ext cx="3835622" cy="1092497"/>
                <a:chOff x="4983643" y="3797192"/>
                <a:chExt cx="4061911" cy="1092497"/>
              </a:xfrm>
            </p:grpSpPr>
            <p:pic>
              <p:nvPicPr>
                <p:cNvPr id="15" name="Picture 14"/>
                <p:cNvPicPr>
                  <a:picLocks noChangeAspect="1"/>
                </p:cNvPicPr>
                <p:nvPr/>
              </p:nvPicPr>
              <p:blipFill>
                <a:blip r:embed="rId5"/>
                <a:stretch>
                  <a:fillRect/>
                </a:stretch>
              </p:blipFill>
              <p:spPr>
                <a:xfrm>
                  <a:off x="5059884" y="4083244"/>
                  <a:ext cx="1403412" cy="800100"/>
                </a:xfrm>
                <a:prstGeom prst="rect">
                  <a:avLst/>
                </a:prstGeom>
              </p:spPr>
            </p:pic>
            <p:pic>
              <p:nvPicPr>
                <p:cNvPr id="17" name="Picture 16"/>
                <p:cNvPicPr>
                  <a:picLocks noChangeAspect="1"/>
                </p:cNvPicPr>
                <p:nvPr/>
              </p:nvPicPr>
              <p:blipFill>
                <a:blip r:embed="rId6"/>
                <a:stretch>
                  <a:fillRect/>
                </a:stretch>
              </p:blipFill>
              <p:spPr>
                <a:xfrm>
                  <a:off x="7107398" y="4083244"/>
                  <a:ext cx="1453982" cy="806445"/>
                </a:xfrm>
                <a:prstGeom prst="rect">
                  <a:avLst/>
                </a:prstGeom>
              </p:spPr>
            </p:pic>
            <p:sp>
              <p:nvSpPr>
                <p:cNvPr id="18" name="TextBox 17"/>
                <p:cNvSpPr txBox="1"/>
                <p:nvPr/>
              </p:nvSpPr>
              <p:spPr>
                <a:xfrm>
                  <a:off x="4983643" y="3797192"/>
                  <a:ext cx="1479654" cy="307777"/>
                </a:xfrm>
                <a:prstGeom prst="rect">
                  <a:avLst/>
                </a:prstGeom>
                <a:noFill/>
              </p:spPr>
              <p:txBody>
                <a:bodyPr wrap="square" rtlCol="0">
                  <a:spAutoFit/>
                </a:bodyPr>
                <a:lstStyle/>
                <a:p>
                  <a:r>
                    <a:rPr lang="en-US" sz="1400" dirty="0"/>
                    <a:t>gluon emission</a:t>
                  </a:r>
                </a:p>
              </p:txBody>
            </p:sp>
            <p:sp>
              <p:nvSpPr>
                <p:cNvPr id="19" name="TextBox 18"/>
                <p:cNvSpPr txBox="1"/>
                <p:nvPr/>
              </p:nvSpPr>
              <p:spPr>
                <a:xfrm>
                  <a:off x="6924218" y="3797192"/>
                  <a:ext cx="2121336" cy="307777"/>
                </a:xfrm>
                <a:prstGeom prst="rect">
                  <a:avLst/>
                </a:prstGeom>
                <a:noFill/>
              </p:spPr>
              <p:txBody>
                <a:bodyPr wrap="square" rtlCol="0">
                  <a:spAutoFit/>
                </a:bodyPr>
                <a:lstStyle/>
                <a:p>
                  <a:pPr algn="ctr"/>
                  <a:r>
                    <a:rPr lang="en-US" sz="1400" dirty="0"/>
                    <a:t>gluon recombination</a:t>
                  </a:r>
                </a:p>
              </p:txBody>
            </p:sp>
            <p:sp>
              <p:nvSpPr>
                <p:cNvPr id="20" name="TextBox 19"/>
                <p:cNvSpPr txBox="1"/>
                <p:nvPr/>
              </p:nvSpPr>
              <p:spPr>
                <a:xfrm>
                  <a:off x="6503274" y="4329405"/>
                  <a:ext cx="524891" cy="307777"/>
                </a:xfrm>
                <a:prstGeom prst="rect">
                  <a:avLst/>
                </a:prstGeom>
                <a:noFill/>
              </p:spPr>
              <p:txBody>
                <a:bodyPr wrap="none" rtlCol="0">
                  <a:spAutoFit/>
                </a:bodyPr>
                <a:lstStyle/>
                <a:p>
                  <a:r>
                    <a:rPr lang="en-US" sz="1400" b="1" dirty="0">
                      <a:solidFill>
                        <a:srgbClr val="FF0080"/>
                      </a:solidFill>
                    </a:rPr>
                    <a:t>?=?</a:t>
                  </a:r>
                </a:p>
              </p:txBody>
            </p:sp>
          </p:grpSp>
        </p:grpSp>
      </p:grpSp>
      <p:grpSp>
        <p:nvGrpSpPr>
          <p:cNvPr id="21" name="Group 20"/>
          <p:cNvGrpSpPr/>
          <p:nvPr/>
        </p:nvGrpSpPr>
        <p:grpSpPr>
          <a:xfrm>
            <a:off x="568441" y="2191167"/>
            <a:ext cx="8499359" cy="1856919"/>
            <a:chOff x="461897" y="4992849"/>
            <a:chExt cx="8499359" cy="1856919"/>
          </a:xfrm>
        </p:grpSpPr>
        <p:sp>
          <p:nvSpPr>
            <p:cNvPr id="22" name="TextBox 21"/>
            <p:cNvSpPr txBox="1"/>
            <p:nvPr/>
          </p:nvSpPr>
          <p:spPr>
            <a:xfrm>
              <a:off x="3620769" y="4992849"/>
              <a:ext cx="5340487" cy="1856919"/>
            </a:xfrm>
            <a:prstGeom prst="rect">
              <a:avLst/>
            </a:prstGeom>
            <a:noFill/>
          </p:spPr>
          <p:txBody>
            <a:bodyPr wrap="square" rtlCol="0">
              <a:spAutoFit/>
            </a:bodyPr>
            <a:lstStyle/>
            <a:p>
              <a:pPr>
                <a:spcBef>
                  <a:spcPts val="400"/>
                </a:spcBef>
              </a:pPr>
              <a:r>
                <a:rPr lang="en-US" sz="1800" dirty="0">
                  <a:solidFill>
                    <a:srgbClr val="292934"/>
                  </a:solidFill>
                </a:rPr>
                <a:t>How do color-charged quarks and gluons, and colorless jets, </a:t>
              </a:r>
              <a:r>
                <a:rPr lang="en-US" sz="1800" dirty="0">
                  <a:solidFill>
                    <a:srgbClr val="0000FF"/>
                  </a:solidFill>
                </a:rPr>
                <a:t>interact with a nuclear medium</a:t>
              </a:r>
              <a:r>
                <a:rPr lang="en-US" sz="1800" dirty="0">
                  <a:solidFill>
                    <a:srgbClr val="292934"/>
                  </a:solidFill>
                </a:rPr>
                <a:t>?</a:t>
              </a:r>
            </a:p>
            <a:p>
              <a:pPr>
                <a:spcBef>
                  <a:spcPts val="400"/>
                </a:spcBef>
              </a:pPr>
              <a:r>
                <a:rPr lang="en-US" sz="1800" dirty="0">
                  <a:solidFill>
                    <a:srgbClr val="292934"/>
                  </a:solidFill>
                </a:rPr>
                <a:t>How do the </a:t>
              </a:r>
              <a:r>
                <a:rPr lang="en-US" sz="1800" dirty="0">
                  <a:solidFill>
                    <a:srgbClr val="0000FF"/>
                  </a:solidFill>
                </a:rPr>
                <a:t>confined hadronic states emerge </a:t>
              </a:r>
              <a:r>
                <a:rPr lang="en-US" sz="1800" dirty="0">
                  <a:solidFill>
                    <a:srgbClr val="292934"/>
                  </a:solidFill>
                </a:rPr>
                <a:t>from these quarks and gluons? </a:t>
              </a:r>
            </a:p>
            <a:p>
              <a:pPr>
                <a:spcBef>
                  <a:spcPts val="400"/>
                </a:spcBef>
              </a:pPr>
              <a:r>
                <a:rPr lang="en-US" sz="1800" dirty="0">
                  <a:solidFill>
                    <a:srgbClr val="292934"/>
                  </a:solidFill>
                </a:rPr>
                <a:t>How do the quark-gluon </a:t>
              </a:r>
              <a:r>
                <a:rPr lang="en-US" sz="1800" dirty="0">
                  <a:solidFill>
                    <a:srgbClr val="0000FF"/>
                  </a:solidFill>
                </a:rPr>
                <a:t>interactions create nuclear binding?</a:t>
              </a:r>
            </a:p>
          </p:txBody>
        </p:sp>
        <p:pic>
          <p:nvPicPr>
            <p:cNvPr id="23" name="Picture 2" descr="hadronization.eps"/>
            <p:cNvPicPr>
              <a:picLocks noChangeAspect="1"/>
            </p:cNvPicPr>
            <p:nvPr/>
          </p:nvPicPr>
          <p:blipFill rotWithShape="1">
            <a:blip r:embed="rId7" cstate="email">
              <a:extLst>
                <a:ext uri="{28A0092B-C50C-407E-A947-70E740481C1C}">
                  <a14:useLocalDpi xmlns:a14="http://schemas.microsoft.com/office/drawing/2010/main"/>
                </a:ext>
              </a:extLst>
            </a:blip>
            <a:srcRect b="47583"/>
            <a:stretch/>
          </p:blipFill>
          <p:spPr bwMode="auto">
            <a:xfrm>
              <a:off x="461897" y="5100469"/>
              <a:ext cx="2792365" cy="16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2525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0.70"/>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5699"/>
            <a:ext cx="9144000" cy="526939"/>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solidFill>
                  <a:srgbClr val="FF0000"/>
                </a:solidFill>
                <a:latin typeface="Comic Sans MS" panose="030F0702030302020204" pitchFamily="66" charset="0"/>
              </a:rPr>
              <a:t>An Electron-Ion Collider @ Jefferson Lab</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70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1713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9351"/>
            <a:ext cx="9144000" cy="990600"/>
          </a:xfrm>
          <a:prstGeom prst="rect">
            <a:avLst/>
          </a:prstGeom>
        </p:spPr>
        <p:txBody>
          <a:bodyPr anchor="t"/>
          <a:lstStyle>
            <a:lvl1pPr algn="ctr" defTabSz="457200" rtl="0" eaLnBrk="1" latinLnBrk="0" hangingPunct="1">
              <a:spcBef>
                <a:spcPct val="0"/>
              </a:spcBef>
              <a:buNone/>
              <a:defRPr sz="4200" kern="1200">
                <a:solidFill>
                  <a:schemeClr val="tx1"/>
                </a:solidFill>
                <a:latin typeface="Minion Pro"/>
                <a:ea typeface="+mj-ea"/>
                <a:cs typeface="+mj-cs"/>
              </a:defRPr>
            </a:lvl1pPr>
          </a:lstStyle>
          <a:p>
            <a:r>
              <a:rPr lang="en-US" sz="4400" b="1" dirty="0">
                <a:solidFill>
                  <a:srgbClr val="FF0000"/>
                </a:solidFill>
                <a:latin typeface="Comic Sans MS" panose="030F0702030302020204" pitchFamily="66" charset="0"/>
                <a:cs typeface="Arial" panose="020B0604020202020204" pitchFamily="34" charset="0"/>
              </a:rPr>
              <a:t>JLEIC Realization</a:t>
            </a:r>
          </a:p>
        </p:txBody>
      </p:sp>
      <p:pic>
        <p:nvPicPr>
          <p:cNvPr id="15" name="Picture 64" descr="Complex.pdf"/>
          <p:cNvPicPr>
            <a:picLocks noChangeAspect="1"/>
          </p:cNvPicPr>
          <p:nvPr/>
        </p:nvPicPr>
        <p:blipFill>
          <a:blip r:embed="rId2"/>
          <a:srcRect l="7928" t="29008" r="5040" b="23157"/>
          <a:stretch>
            <a:fillRect/>
          </a:stretch>
        </p:blipFill>
        <p:spPr bwMode="auto">
          <a:xfrm>
            <a:off x="1143000" y="838200"/>
            <a:ext cx="6571046" cy="2790633"/>
          </a:xfrm>
          <a:prstGeom prst="rect">
            <a:avLst/>
          </a:prstGeom>
          <a:noFill/>
          <a:ln w="9525">
            <a:noFill/>
            <a:miter lim="800000"/>
            <a:headEnd/>
            <a:tailEnd/>
          </a:ln>
        </p:spPr>
      </p:pic>
      <p:sp>
        <p:nvSpPr>
          <p:cNvPr id="16" name="Content Placeholder 2"/>
          <p:cNvSpPr txBox="1">
            <a:spLocks/>
          </p:cNvSpPr>
          <p:nvPr/>
        </p:nvSpPr>
        <p:spPr>
          <a:xfrm>
            <a:off x="263788" y="3733800"/>
            <a:ext cx="8727812" cy="2523704"/>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0"/>
              </a:spcBef>
              <a:spcAft>
                <a:spcPts val="1200"/>
              </a:spcAft>
              <a:buClr>
                <a:schemeClr val="tx1"/>
              </a:buClr>
            </a:pPr>
            <a:r>
              <a:rPr lang="en-US" sz="1800" dirty="0">
                <a:latin typeface="Comic Sans MS" panose="030F0702030302020204" pitchFamily="66" charset="0"/>
                <a:cs typeface="Arial" panose="020B0604020202020204" pitchFamily="34" charset="0"/>
              </a:rPr>
              <a:t>Use existing CEBAF for polarized electron injector</a:t>
            </a:r>
          </a:p>
          <a:p>
            <a:pPr>
              <a:spcBef>
                <a:spcPts val="0"/>
              </a:spcBef>
              <a:spcAft>
                <a:spcPts val="1200"/>
              </a:spcAft>
              <a:buClr>
                <a:schemeClr val="tx1"/>
              </a:buClr>
            </a:pPr>
            <a:r>
              <a:rPr lang="en-US" sz="1800" dirty="0">
                <a:latin typeface="Comic Sans MS" panose="030F0702030302020204" pitchFamily="66" charset="0"/>
                <a:cs typeface="Arial" panose="020B0604020202020204" pitchFamily="34" charset="0"/>
              </a:rPr>
              <a:t>Figure 8 Layout: Optimized for high ion beam polarization </a:t>
            </a:r>
            <a:r>
              <a:rPr lang="en-US" sz="1800" dirty="0">
                <a:latin typeface="Comic Sans MS" panose="030F0702030302020204" pitchFamily="66" charset="0"/>
                <a:cs typeface="Arial" panose="020B0604020202020204" pitchFamily="34" charset="0"/>
                <a:sym typeface="Wingdings 3"/>
              </a:rPr>
              <a:t></a:t>
            </a:r>
            <a:r>
              <a:rPr lang="en-US" sz="1800" dirty="0">
                <a:latin typeface="Comic Sans MS" panose="030F0702030302020204" pitchFamily="66" charset="0"/>
                <a:cs typeface="Arial" panose="020B0604020202020204" pitchFamily="34" charset="0"/>
              </a:rPr>
              <a:t> polarized deuterons</a:t>
            </a:r>
          </a:p>
          <a:p>
            <a:pPr>
              <a:spcBef>
                <a:spcPts val="0"/>
              </a:spcBef>
              <a:spcAft>
                <a:spcPts val="1200"/>
              </a:spcAft>
              <a:buClr>
                <a:schemeClr val="tx1"/>
              </a:buClr>
            </a:pPr>
            <a:r>
              <a:rPr lang="en-US" sz="1800" dirty="0">
                <a:latin typeface="Comic Sans MS" panose="030F0702030302020204" pitchFamily="66" charset="0"/>
                <a:cs typeface="Arial" panose="020B0604020202020204" pitchFamily="34" charset="0"/>
              </a:rPr>
              <a:t>Energy Range: √s : 20 to 65 - 140 GeV (magnet technology choice)</a:t>
            </a:r>
          </a:p>
          <a:p>
            <a:pPr>
              <a:spcBef>
                <a:spcPts val="0"/>
              </a:spcBef>
              <a:spcAft>
                <a:spcPts val="1200"/>
              </a:spcAft>
              <a:buClr>
                <a:schemeClr val="tx1"/>
              </a:buClr>
            </a:pPr>
            <a:r>
              <a:rPr lang="en-US" sz="1800" dirty="0">
                <a:latin typeface="Comic Sans MS" panose="030F0702030302020204" pitchFamily="66" charset="0"/>
                <a:cs typeface="Arial" panose="020B0604020202020204" pitchFamily="34" charset="0"/>
              </a:rPr>
              <a:t>Fully integrated detector and Interaction Region</a:t>
            </a:r>
            <a:r>
              <a:rPr lang="en-US" sz="1800" dirty="0">
                <a:latin typeface="Comic Sans MS" panose="030F0702030302020204" pitchFamily="66" charset="0"/>
                <a:cs typeface="Arial" panose="020B0604020202020204" pitchFamily="34" charset="0"/>
                <a:sym typeface="Wingdings 3"/>
              </a:rPr>
              <a:t> </a:t>
            </a:r>
            <a:r>
              <a:rPr lang="en-US" sz="1800" dirty="0">
                <a:latin typeface="Comic Sans MS" panose="030F0702030302020204" pitchFamily="66" charset="0"/>
                <a:cs typeface="Arial" panose="020B0604020202020204" pitchFamily="34" charset="0"/>
              </a:rPr>
              <a:t> complete acceptance, and </a:t>
            </a:r>
            <a:r>
              <a:rPr lang="en-US" sz="1800" dirty="0">
                <a:solidFill>
                  <a:prstClr val="black"/>
                </a:solidFill>
                <a:latin typeface="Comic Sans MS" panose="030F0702030302020204" pitchFamily="66" charset="0"/>
                <a:ea typeface="ＭＳ Ｐゴシック" pitchFamily="1" charset="-128"/>
                <a:cs typeface="Arial" pitchFamily="34" charset="0"/>
              </a:rPr>
              <a:t>3 x 10</a:t>
            </a:r>
            <a:r>
              <a:rPr lang="en-US" sz="1800" baseline="30000" dirty="0">
                <a:solidFill>
                  <a:prstClr val="black"/>
                </a:solidFill>
                <a:latin typeface="Comic Sans MS" panose="030F0702030302020204" pitchFamily="66" charset="0"/>
                <a:ea typeface="ＭＳ Ｐゴシック" pitchFamily="1" charset="-128"/>
                <a:cs typeface="Arial" pitchFamily="34" charset="0"/>
              </a:rPr>
              <a:t>-4</a:t>
            </a:r>
            <a:r>
              <a:rPr lang="en-US" sz="1800" dirty="0">
                <a:solidFill>
                  <a:prstClr val="black"/>
                </a:solidFill>
                <a:latin typeface="Comic Sans MS" panose="030F0702030302020204" pitchFamily="66" charset="0"/>
                <a:ea typeface="ＭＳ Ｐゴシック" pitchFamily="1" charset="-128"/>
                <a:cs typeface="Arial" pitchFamily="34" charset="0"/>
              </a:rPr>
              <a:t> resolution for ion beam fragments</a:t>
            </a:r>
            <a:endParaRPr lang="en-US" sz="1800" dirty="0">
              <a:latin typeface="Comic Sans MS" panose="030F0702030302020204" pitchFamily="66" charset="0"/>
              <a:cs typeface="Arial" panose="020B0604020202020204" pitchFamily="34" charset="0"/>
            </a:endParaRPr>
          </a:p>
          <a:p>
            <a:pPr>
              <a:spcBef>
                <a:spcPts val="0"/>
              </a:spcBef>
              <a:spcAft>
                <a:spcPts val="1200"/>
              </a:spcAft>
              <a:buClr>
                <a:schemeClr val="tx1"/>
              </a:buClr>
            </a:pPr>
            <a:r>
              <a:rPr lang="en-US" sz="1800" dirty="0">
                <a:solidFill>
                  <a:srgbClr val="0033CC"/>
                </a:solidFill>
                <a:latin typeface="Comic Sans MS" panose="030F0702030302020204" pitchFamily="66" charset="0"/>
                <a:cs typeface="Arial" panose="020B0604020202020204" pitchFamily="34" charset="0"/>
              </a:rPr>
              <a:t>JLEIC achieves initial high luminosity, up to above </a:t>
            </a:r>
            <a:r>
              <a:rPr lang="en-US" sz="1800" dirty="0">
                <a:solidFill>
                  <a:srgbClr val="0033CC"/>
                </a:solidFill>
                <a:latin typeface="Comic Sans MS" panose="030F0702030302020204" pitchFamily="66" charset="0"/>
                <a:ea typeface="ＭＳ Ｐゴシック" pitchFamily="1" charset="-128"/>
                <a:cs typeface="Arial" pitchFamily="34" charset="0"/>
              </a:rPr>
              <a:t>10</a:t>
            </a:r>
            <a:r>
              <a:rPr lang="en-US" sz="1800" baseline="30000" dirty="0">
                <a:solidFill>
                  <a:srgbClr val="0033CC"/>
                </a:solidFill>
                <a:latin typeface="Comic Sans MS" panose="030F0702030302020204" pitchFamily="66" charset="0"/>
                <a:ea typeface="ＭＳ Ｐゴシック" pitchFamily="1" charset="-128"/>
                <a:cs typeface="Arial" pitchFamily="34" charset="0"/>
              </a:rPr>
              <a:t>34</a:t>
            </a:r>
            <a:r>
              <a:rPr lang="en-US" sz="1800" dirty="0">
                <a:solidFill>
                  <a:srgbClr val="0033CC"/>
                </a:solidFill>
                <a:latin typeface="Comic Sans MS" panose="030F0702030302020204" pitchFamily="66" charset="0"/>
                <a:ea typeface="ＭＳ Ｐゴシック" pitchFamily="1" charset="-128"/>
                <a:cs typeface="Arial" pitchFamily="34" charset="0"/>
              </a:rPr>
              <a:t> e-nucleons cm</a:t>
            </a:r>
            <a:r>
              <a:rPr lang="en-US" sz="1800" baseline="30000" dirty="0">
                <a:solidFill>
                  <a:srgbClr val="0033CC"/>
                </a:solidFill>
                <a:latin typeface="Comic Sans MS" panose="030F0702030302020204" pitchFamily="66" charset="0"/>
                <a:ea typeface="ＭＳ Ｐゴシック" pitchFamily="1" charset="-128"/>
                <a:cs typeface="Arial" pitchFamily="34" charset="0"/>
              </a:rPr>
              <a:t>-2</a:t>
            </a:r>
            <a:r>
              <a:rPr lang="en-US" sz="1800" dirty="0">
                <a:solidFill>
                  <a:srgbClr val="0033CC"/>
                </a:solidFill>
                <a:latin typeface="Comic Sans MS" panose="030F0702030302020204" pitchFamily="66" charset="0"/>
                <a:ea typeface="ＭＳ Ｐゴシック" pitchFamily="1" charset="-128"/>
                <a:cs typeface="Arial" pitchFamily="34" charset="0"/>
              </a:rPr>
              <a:t> s</a:t>
            </a:r>
            <a:r>
              <a:rPr lang="en-US" sz="1800" baseline="30000" dirty="0">
                <a:solidFill>
                  <a:srgbClr val="0033CC"/>
                </a:solidFill>
                <a:latin typeface="Comic Sans MS" panose="030F0702030302020204" pitchFamily="66" charset="0"/>
                <a:ea typeface="ＭＳ Ｐゴシック" pitchFamily="1" charset="-128"/>
                <a:cs typeface="Arial" pitchFamily="34" charset="0"/>
              </a:rPr>
              <a:t>-1</a:t>
            </a:r>
            <a:r>
              <a:rPr lang="en-US" sz="1800" dirty="0">
                <a:solidFill>
                  <a:srgbClr val="0033CC"/>
                </a:solidFill>
                <a:latin typeface="Comic Sans MS" panose="030F0702030302020204" pitchFamily="66" charset="0"/>
                <a:cs typeface="Arial" panose="020B0604020202020204" pitchFamily="34" charset="0"/>
              </a:rPr>
              <a:t>, with technology choice determining initial and upgraded energy reach</a:t>
            </a:r>
          </a:p>
          <a:p>
            <a:pPr>
              <a:spcBef>
                <a:spcPts val="0"/>
              </a:spcBef>
              <a:spcAft>
                <a:spcPts val="1200"/>
              </a:spcAft>
              <a:buClr>
                <a:srgbClr val="93A299"/>
              </a:buClr>
            </a:pPr>
            <a:endParaRPr lang="en-US" sz="1800" dirty="0">
              <a:solidFill>
                <a:srgbClr val="0099B8"/>
              </a:solidFill>
              <a:latin typeface="Comic Sans MS" panose="030F0702030302020204" pitchFamily="66" charset="0"/>
              <a:cs typeface="Arial" panose="020B0604020202020204" pitchFamily="34" charset="0"/>
            </a:endParaRPr>
          </a:p>
          <a:p>
            <a:pPr>
              <a:spcBef>
                <a:spcPts val="0"/>
              </a:spcBef>
              <a:spcAft>
                <a:spcPts val="1200"/>
              </a:spcAft>
              <a:buClr>
                <a:srgbClr val="93A299"/>
              </a:buClr>
            </a:pPr>
            <a:endParaRPr lang="en-US" sz="1800" dirty="0">
              <a:solidFill>
                <a:srgbClr val="0099B8"/>
              </a:solidFill>
              <a:latin typeface="Comic Sans MS" panose="030F0702030302020204" pitchFamily="66" charset="0"/>
              <a:cs typeface="Arial" panose="020B0604020202020204" pitchFamily="34" charset="0"/>
            </a:endParaRPr>
          </a:p>
          <a:p>
            <a:pPr marL="0" indent="0">
              <a:spcBef>
                <a:spcPts val="0"/>
              </a:spcBef>
              <a:spcAft>
                <a:spcPts val="1200"/>
              </a:spcAft>
              <a:buClr>
                <a:srgbClr val="93A299"/>
              </a:buClr>
              <a:buFont typeface="Arial" pitchFamily="34" charset="0"/>
              <a:buNone/>
            </a:pPr>
            <a:endParaRPr lang="en-US" sz="1800" dirty="0">
              <a:solidFill>
                <a:srgbClr val="0099B8"/>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10563730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a:xfrm>
            <a:off x="0" y="11567"/>
            <a:ext cx="9144000" cy="643753"/>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j-ea"/>
              <a:cs typeface="Arial" panose="020B0604020202020204" pitchFamily="34" charset="0"/>
            </a:endParaRPr>
          </a:p>
        </p:txBody>
      </p:sp>
      <p:pic>
        <p:nvPicPr>
          <p:cNvPr id="6" name="Picture 5"/>
          <p:cNvPicPr/>
          <p:nvPr/>
        </p:nvPicPr>
        <p:blipFill rotWithShape="1">
          <a:blip r:embed="rId2"/>
          <a:srcRect l="19362" t="22651" r="18969" b="18057"/>
          <a:stretch/>
        </p:blipFill>
        <p:spPr bwMode="auto">
          <a:xfrm>
            <a:off x="872835" y="2052113"/>
            <a:ext cx="7471065" cy="4546939"/>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1070750" y="2051125"/>
            <a:ext cx="4331635" cy="461665"/>
          </a:xfrm>
          <a:prstGeom prst="rect">
            <a:avLst/>
          </a:prstGeom>
          <a:noFill/>
        </p:spPr>
        <p:txBody>
          <a:bodyPr wrap="none" rtlCol="0">
            <a:spAutoFit/>
          </a:bodyPr>
          <a:lstStyle/>
          <a:p>
            <a:r>
              <a:rPr lang="en-US" dirty="0">
                <a:cs typeface="Arial" panose="020B0604020202020204" pitchFamily="34" charset="0"/>
              </a:rPr>
              <a:t>Map of institution’s locations</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0700" y="730213"/>
            <a:ext cx="3543300" cy="258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0" y="30480"/>
            <a:ext cx="9144000" cy="584775"/>
          </a:xfrm>
          <a:prstGeom prst="rect">
            <a:avLst/>
          </a:prstGeom>
          <a:noFill/>
        </p:spPr>
        <p:txBody>
          <a:bodyPr wrap="square" rtlCol="0">
            <a:spAutoFit/>
          </a:bodyPr>
          <a:lstStyle/>
          <a:p>
            <a:pPr algn="ctr"/>
            <a:r>
              <a:rPr lang="en-US" sz="3200" b="1" dirty="0">
                <a:solidFill>
                  <a:srgbClr val="FF0000"/>
                </a:solidFill>
                <a:cs typeface="Arial" panose="020B0604020202020204" pitchFamily="34" charset="0"/>
              </a:rPr>
              <a:t>Worldwide Interest in EIC Physics</a:t>
            </a:r>
          </a:p>
        </p:txBody>
      </p:sp>
      <p:sp>
        <p:nvSpPr>
          <p:cNvPr id="11" name="Title 1">
            <a:extLst>
              <a:ext uri="{FF2B5EF4-FFF2-40B4-BE49-F238E27FC236}">
                <a16:creationId xmlns:a16="http://schemas.microsoft.com/office/drawing/2014/main" xmlns="" id="{C4432C1F-EFCD-4D36-892B-80FC4ADE76F1}"/>
              </a:ext>
            </a:extLst>
          </p:cNvPr>
          <p:cNvSpPr txBox="1">
            <a:spLocks/>
          </p:cNvSpPr>
          <p:nvPr/>
        </p:nvSpPr>
        <p:spPr>
          <a:xfrm>
            <a:off x="228601" y="1390659"/>
            <a:ext cx="5257800" cy="725712"/>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is-IS" sz="1800" dirty="0">
                <a:latin typeface="Comic Sans MS" panose="030F0702030302020204" pitchFamily="66" charset="0"/>
              </a:rPr>
              <a:t>Formed 2015 – now 794 collaborators, 29 countries, 169 institutions... (May 4, 2018)</a:t>
            </a:r>
            <a:endParaRPr lang="en-US" sz="1800" dirty="0">
              <a:latin typeface="Comic Sans MS" panose="030F0702030302020204" pitchFamily="66" charset="0"/>
            </a:endParaRPr>
          </a:p>
        </p:txBody>
      </p:sp>
      <p:sp>
        <p:nvSpPr>
          <p:cNvPr id="13" name="TextBox 12">
            <a:extLst>
              <a:ext uri="{FF2B5EF4-FFF2-40B4-BE49-F238E27FC236}">
                <a16:creationId xmlns:a16="http://schemas.microsoft.com/office/drawing/2014/main" xmlns="" id="{CDD1E181-9C2B-4AB4-9D7D-7D2949EBD8AF}"/>
              </a:ext>
            </a:extLst>
          </p:cNvPr>
          <p:cNvSpPr txBox="1"/>
          <p:nvPr/>
        </p:nvSpPr>
        <p:spPr>
          <a:xfrm>
            <a:off x="824925" y="1168805"/>
            <a:ext cx="2792752" cy="307777"/>
          </a:xfrm>
          <a:prstGeom prst="rect">
            <a:avLst/>
          </a:prstGeom>
          <a:noFill/>
        </p:spPr>
        <p:txBody>
          <a:bodyPr wrap="none" rtlCol="0">
            <a:spAutoFit/>
          </a:bodyPr>
          <a:lstStyle/>
          <a:p>
            <a:r>
              <a:rPr lang="en-US" sz="1400" dirty="0">
                <a:solidFill>
                  <a:srgbClr val="FF0000"/>
                </a:solidFill>
                <a:cs typeface="Arial" panose="020B0604020202020204" pitchFamily="34" charset="0"/>
              </a:rPr>
              <a:t>(students can be included now!)</a:t>
            </a:r>
          </a:p>
        </p:txBody>
      </p:sp>
      <p:sp>
        <p:nvSpPr>
          <p:cNvPr id="14" name="Rectangle 13">
            <a:extLst>
              <a:ext uri="{FF2B5EF4-FFF2-40B4-BE49-F238E27FC236}">
                <a16:creationId xmlns:a16="http://schemas.microsoft.com/office/drawing/2014/main" xmlns="" id="{287C32DE-AE6A-4787-9AD1-FE2244B3FDF3}"/>
              </a:ext>
            </a:extLst>
          </p:cNvPr>
          <p:cNvSpPr/>
          <p:nvPr/>
        </p:nvSpPr>
        <p:spPr>
          <a:xfrm>
            <a:off x="692371" y="762000"/>
            <a:ext cx="4115229" cy="369332"/>
          </a:xfrm>
          <a:prstGeom prst="rect">
            <a:avLst/>
          </a:prstGeom>
          <a:ln w="25400">
            <a:solidFill>
              <a:srgbClr val="0000FF"/>
            </a:solidFill>
          </a:ln>
        </p:spPr>
        <p:txBody>
          <a:bodyPr wrap="none">
            <a:spAutoFit/>
          </a:bodyPr>
          <a:lstStyle/>
          <a:p>
            <a:pPr lvl="0" algn="ctr" defTabSz="457200">
              <a:spcBef>
                <a:spcPct val="0"/>
              </a:spcBef>
              <a:defRPr/>
            </a:pPr>
            <a:r>
              <a:rPr lang="en-US" altLang="en-US" sz="1800" b="1" dirty="0">
                <a:cs typeface="Arial" panose="020B0604020202020204" pitchFamily="34" charset="0"/>
              </a:rPr>
              <a:t>The EIC Users Group: </a:t>
            </a:r>
            <a:r>
              <a:rPr lang="en-US" altLang="en-US" sz="1800" b="1" dirty="0">
                <a:solidFill>
                  <a:srgbClr val="0000FF"/>
                </a:solidFill>
                <a:cs typeface="Arial" panose="020B0604020202020204" pitchFamily="34" charset="0"/>
              </a:rPr>
              <a:t>EICUG.ORG</a:t>
            </a:r>
          </a:p>
        </p:txBody>
      </p:sp>
    </p:spTree>
    <p:extLst>
      <p:ext uri="{BB962C8B-B14F-4D97-AF65-F5344CB8AC3E}">
        <p14:creationId xmlns:p14="http://schemas.microsoft.com/office/powerpoint/2010/main" val="2333997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4433888" y="609600"/>
            <a:ext cx="4633912" cy="5638800"/>
            <a:chOff x="419100" y="193675"/>
            <a:chExt cx="4633913" cy="5638800"/>
          </a:xfrm>
        </p:grpSpPr>
        <p:grpSp>
          <p:nvGrpSpPr>
            <p:cNvPr id="43028" name="Group 1039"/>
            <p:cNvGrpSpPr>
              <a:grpSpLocks/>
            </p:cNvGrpSpPr>
            <p:nvPr/>
          </p:nvGrpSpPr>
          <p:grpSpPr bwMode="auto">
            <a:xfrm>
              <a:off x="419100" y="193675"/>
              <a:ext cx="4633913" cy="5638800"/>
              <a:chOff x="288" y="192"/>
              <a:chExt cx="2919" cy="3552"/>
            </a:xfrm>
          </p:grpSpPr>
          <p:pic>
            <p:nvPicPr>
              <p:cNvPr id="43033" name="Picture 1027" descr="~AUT0055"/>
              <p:cNvPicPr>
                <a:picLocks noChangeAspect="1" noChangeArrowheads="1"/>
              </p:cNvPicPr>
              <p:nvPr/>
            </p:nvPicPr>
            <p:blipFill>
              <a:blip r:embed="rId2" cstate="print"/>
              <a:srcRect b="21753"/>
              <a:stretch>
                <a:fillRect/>
              </a:stretch>
            </p:blipFill>
            <p:spPr bwMode="auto">
              <a:xfrm>
                <a:off x="288" y="192"/>
                <a:ext cx="2919" cy="3552"/>
              </a:xfrm>
              <a:prstGeom prst="rect">
                <a:avLst/>
              </a:prstGeom>
              <a:noFill/>
              <a:ln w="9525">
                <a:noFill/>
                <a:miter lim="800000"/>
                <a:headEnd/>
                <a:tailEnd/>
              </a:ln>
            </p:spPr>
          </p:pic>
          <p:sp>
            <p:nvSpPr>
              <p:cNvPr id="43034" name="Text Box 1030"/>
              <p:cNvSpPr txBox="1">
                <a:spLocks noChangeArrowheads="1"/>
              </p:cNvSpPr>
              <p:nvPr/>
            </p:nvSpPr>
            <p:spPr bwMode="auto">
              <a:xfrm>
                <a:off x="912" y="2400"/>
                <a:ext cx="384" cy="291"/>
              </a:xfrm>
              <a:prstGeom prst="rect">
                <a:avLst/>
              </a:prstGeom>
              <a:noFill/>
              <a:ln w="9525">
                <a:noFill/>
                <a:miter lim="800000"/>
                <a:headEnd/>
                <a:tailEnd/>
              </a:ln>
            </p:spPr>
            <p:txBody>
              <a:bodyPr>
                <a:spAutoFit/>
              </a:bodyPr>
              <a:lstStyle/>
              <a:p>
                <a:pPr>
                  <a:spcBef>
                    <a:spcPct val="50000"/>
                  </a:spcBef>
                </a:pPr>
                <a:r>
                  <a:rPr lang="en-US" baseline="30000">
                    <a:solidFill>
                      <a:srgbClr val="000099"/>
                    </a:solidFill>
                  </a:rPr>
                  <a:t>2</a:t>
                </a:r>
                <a:r>
                  <a:rPr lang="en-US">
                    <a:solidFill>
                      <a:srgbClr val="000099"/>
                    </a:solidFill>
                  </a:rPr>
                  <a:t>H</a:t>
                </a:r>
              </a:p>
            </p:txBody>
          </p:sp>
          <p:sp>
            <p:nvSpPr>
              <p:cNvPr id="43035" name="Text Box 1031"/>
              <p:cNvSpPr txBox="1">
                <a:spLocks noChangeArrowheads="1"/>
              </p:cNvSpPr>
              <p:nvPr/>
            </p:nvSpPr>
            <p:spPr bwMode="auto">
              <a:xfrm>
                <a:off x="1776" y="1392"/>
                <a:ext cx="1152" cy="523"/>
              </a:xfrm>
              <a:prstGeom prst="rect">
                <a:avLst/>
              </a:prstGeom>
              <a:noFill/>
              <a:ln w="9525">
                <a:noFill/>
                <a:miter lim="800000"/>
                <a:headEnd/>
                <a:tailEnd/>
              </a:ln>
            </p:spPr>
            <p:txBody>
              <a:bodyPr>
                <a:spAutoFit/>
              </a:bodyPr>
              <a:lstStyle/>
              <a:p>
                <a:pPr>
                  <a:spcBef>
                    <a:spcPct val="50000"/>
                  </a:spcBef>
                </a:pPr>
                <a:r>
                  <a:rPr lang="en-US">
                    <a:solidFill>
                      <a:srgbClr val="000099"/>
                    </a:solidFill>
                  </a:rPr>
                  <a:t>Nuclear Matter</a:t>
                </a:r>
              </a:p>
            </p:txBody>
          </p:sp>
          <p:sp>
            <p:nvSpPr>
              <p:cNvPr id="43036" name="Text Box 1033"/>
              <p:cNvSpPr txBox="1">
                <a:spLocks noChangeArrowheads="1"/>
              </p:cNvSpPr>
              <p:nvPr/>
            </p:nvSpPr>
            <p:spPr bwMode="auto">
              <a:xfrm>
                <a:off x="1200" y="2592"/>
                <a:ext cx="528" cy="291"/>
              </a:xfrm>
              <a:prstGeom prst="rect">
                <a:avLst/>
              </a:prstGeom>
              <a:noFill/>
              <a:ln w="9525">
                <a:noFill/>
                <a:miter lim="800000"/>
                <a:headEnd/>
                <a:tailEnd/>
              </a:ln>
            </p:spPr>
            <p:txBody>
              <a:bodyPr>
                <a:spAutoFit/>
              </a:bodyPr>
              <a:lstStyle/>
              <a:p>
                <a:pPr>
                  <a:spcBef>
                    <a:spcPct val="50000"/>
                  </a:spcBef>
                </a:pPr>
                <a:r>
                  <a:rPr lang="en-US" baseline="30000">
                    <a:solidFill>
                      <a:srgbClr val="000099"/>
                    </a:solidFill>
                  </a:rPr>
                  <a:t>3</a:t>
                </a:r>
                <a:r>
                  <a:rPr lang="en-US">
                    <a:solidFill>
                      <a:srgbClr val="000099"/>
                    </a:solidFill>
                  </a:rPr>
                  <a:t>He</a:t>
                </a:r>
              </a:p>
            </p:txBody>
          </p:sp>
          <p:sp>
            <p:nvSpPr>
              <p:cNvPr id="43037" name="Text Box 1034"/>
              <p:cNvSpPr txBox="1">
                <a:spLocks noChangeArrowheads="1"/>
              </p:cNvSpPr>
              <p:nvPr/>
            </p:nvSpPr>
            <p:spPr bwMode="auto">
              <a:xfrm>
                <a:off x="1632" y="2832"/>
                <a:ext cx="528" cy="291"/>
              </a:xfrm>
              <a:prstGeom prst="rect">
                <a:avLst/>
              </a:prstGeom>
              <a:noFill/>
              <a:ln w="9525">
                <a:noFill/>
                <a:miter lim="800000"/>
                <a:headEnd/>
                <a:tailEnd/>
              </a:ln>
            </p:spPr>
            <p:txBody>
              <a:bodyPr>
                <a:spAutoFit/>
              </a:bodyPr>
              <a:lstStyle/>
              <a:p>
                <a:pPr>
                  <a:spcBef>
                    <a:spcPct val="50000"/>
                  </a:spcBef>
                </a:pPr>
                <a:r>
                  <a:rPr lang="en-US" baseline="30000">
                    <a:solidFill>
                      <a:srgbClr val="000099"/>
                    </a:solidFill>
                  </a:rPr>
                  <a:t>4</a:t>
                </a:r>
                <a:r>
                  <a:rPr lang="en-US">
                    <a:solidFill>
                      <a:srgbClr val="000099"/>
                    </a:solidFill>
                  </a:rPr>
                  <a:t>He</a:t>
                </a:r>
              </a:p>
            </p:txBody>
          </p:sp>
          <p:sp>
            <p:nvSpPr>
              <p:cNvPr id="43038" name="Line 1035"/>
              <p:cNvSpPr>
                <a:spLocks noChangeShapeType="1"/>
              </p:cNvSpPr>
              <p:nvPr/>
            </p:nvSpPr>
            <p:spPr bwMode="auto">
              <a:xfrm>
                <a:off x="1248" y="2592"/>
                <a:ext cx="768" cy="0"/>
              </a:xfrm>
              <a:prstGeom prst="line">
                <a:avLst/>
              </a:prstGeom>
              <a:noFill/>
              <a:ln w="9525">
                <a:solidFill>
                  <a:srgbClr val="000099"/>
                </a:solidFill>
                <a:round/>
                <a:headEnd/>
                <a:tailEnd type="triangle" w="med" len="med"/>
              </a:ln>
            </p:spPr>
            <p:txBody>
              <a:bodyPr/>
              <a:lstStyle/>
              <a:p>
                <a:endParaRPr lang="en-US"/>
              </a:p>
            </p:txBody>
          </p:sp>
          <p:sp>
            <p:nvSpPr>
              <p:cNvPr id="43039" name="Line 1036"/>
              <p:cNvSpPr>
                <a:spLocks noChangeShapeType="1"/>
              </p:cNvSpPr>
              <p:nvPr/>
            </p:nvSpPr>
            <p:spPr bwMode="auto">
              <a:xfrm>
                <a:off x="1680" y="2784"/>
                <a:ext cx="768" cy="0"/>
              </a:xfrm>
              <a:prstGeom prst="line">
                <a:avLst/>
              </a:prstGeom>
              <a:noFill/>
              <a:ln w="9525">
                <a:solidFill>
                  <a:srgbClr val="000099"/>
                </a:solidFill>
                <a:round/>
                <a:headEnd/>
                <a:tailEnd type="triangle" w="med" len="med"/>
              </a:ln>
            </p:spPr>
            <p:txBody>
              <a:bodyPr/>
              <a:lstStyle/>
              <a:p>
                <a:endParaRPr lang="en-US"/>
              </a:p>
            </p:txBody>
          </p:sp>
          <p:sp>
            <p:nvSpPr>
              <p:cNvPr id="43040" name="Line 1037"/>
              <p:cNvSpPr>
                <a:spLocks noChangeShapeType="1"/>
              </p:cNvSpPr>
              <p:nvPr/>
            </p:nvSpPr>
            <p:spPr bwMode="auto">
              <a:xfrm>
                <a:off x="2112" y="3024"/>
                <a:ext cx="768" cy="0"/>
              </a:xfrm>
              <a:prstGeom prst="line">
                <a:avLst/>
              </a:prstGeom>
              <a:noFill/>
              <a:ln w="9525">
                <a:solidFill>
                  <a:srgbClr val="000099"/>
                </a:solidFill>
                <a:round/>
                <a:headEnd/>
                <a:tailEnd type="triangle" w="med" len="med"/>
              </a:ln>
            </p:spPr>
            <p:txBody>
              <a:bodyPr/>
              <a:lstStyle/>
              <a:p>
                <a:endParaRPr lang="en-US"/>
              </a:p>
            </p:txBody>
          </p:sp>
          <p:sp>
            <p:nvSpPr>
              <p:cNvPr id="43041" name="Line 1038"/>
              <p:cNvSpPr>
                <a:spLocks noChangeShapeType="1"/>
              </p:cNvSpPr>
              <p:nvPr/>
            </p:nvSpPr>
            <p:spPr bwMode="auto">
              <a:xfrm flipH="1">
                <a:off x="1344" y="1536"/>
                <a:ext cx="480" cy="0"/>
              </a:xfrm>
              <a:prstGeom prst="line">
                <a:avLst/>
              </a:prstGeom>
              <a:noFill/>
              <a:ln w="9525">
                <a:solidFill>
                  <a:srgbClr val="000099"/>
                </a:solidFill>
                <a:round/>
                <a:headEnd/>
                <a:tailEnd type="triangle" w="med" len="med"/>
              </a:ln>
            </p:spPr>
            <p:txBody>
              <a:bodyPr/>
              <a:lstStyle/>
              <a:p>
                <a:endParaRPr lang="en-US"/>
              </a:p>
            </p:txBody>
          </p:sp>
        </p:grpSp>
        <p:grpSp>
          <p:nvGrpSpPr>
            <p:cNvPr id="43029" name="Group 1067"/>
            <p:cNvGrpSpPr>
              <a:grpSpLocks/>
            </p:cNvGrpSpPr>
            <p:nvPr/>
          </p:nvGrpSpPr>
          <p:grpSpPr bwMode="auto">
            <a:xfrm rot="1272178">
              <a:off x="3048000" y="3173413"/>
              <a:ext cx="1905000" cy="123825"/>
              <a:chOff x="480" y="2304"/>
              <a:chExt cx="3360" cy="1824"/>
            </a:xfrm>
          </p:grpSpPr>
          <p:sp>
            <p:nvSpPr>
              <p:cNvPr id="43030" name="Freeform 1068"/>
              <p:cNvSpPr>
                <a:spLocks/>
              </p:cNvSpPr>
              <p:nvPr/>
            </p:nvSpPr>
            <p:spPr bwMode="auto">
              <a:xfrm>
                <a:off x="864" y="2304"/>
                <a:ext cx="2592" cy="1824"/>
              </a:xfrm>
              <a:custGeom>
                <a:avLst/>
                <a:gdLst>
                  <a:gd name="T0" fmla="*/ 0 w 2304"/>
                  <a:gd name="T1" fmla="*/ 16219 h 1680"/>
                  <a:gd name="T2" fmla="*/ 6583 w 2304"/>
                  <a:gd name="T3" fmla="*/ 2296 h 1680"/>
                  <a:gd name="T4" fmla="*/ 19947 w 2304"/>
                  <a:gd name="T5" fmla="*/ 30114 h 1680"/>
                  <a:gd name="T6" fmla="*/ 33331 w 2304"/>
                  <a:gd name="T7" fmla="*/ 2296 h 1680"/>
                  <a:gd name="T8" fmla="*/ 46532 w 2304"/>
                  <a:gd name="T9" fmla="*/ 30114 h 1680"/>
                  <a:gd name="T10" fmla="*/ 59980 w 2304"/>
                  <a:gd name="T11" fmla="*/ 2296 h 1680"/>
                  <a:gd name="T12" fmla="*/ 73312 w 2304"/>
                  <a:gd name="T13" fmla="*/ 30114 h 1680"/>
                  <a:gd name="T14" fmla="*/ 86597 w 2304"/>
                  <a:gd name="T15" fmla="*/ 2296 h 1680"/>
                  <a:gd name="T16" fmla="*/ 99907 w 2304"/>
                  <a:gd name="T17" fmla="*/ 30114 h 1680"/>
                  <a:gd name="T18" fmla="*/ 113230 w 2304"/>
                  <a:gd name="T19" fmla="*/ 2296 h 1680"/>
                  <a:gd name="T20" fmla="*/ 126622 w 2304"/>
                  <a:gd name="T21" fmla="*/ 30114 h 1680"/>
                  <a:gd name="T22" fmla="*/ 140011 w 2304"/>
                  <a:gd name="T23" fmla="*/ 2296 h 1680"/>
                  <a:gd name="T24" fmla="*/ 153214 w 2304"/>
                  <a:gd name="T25" fmla="*/ 30114 h 1680"/>
                  <a:gd name="T26" fmla="*/ 159917 w 2304"/>
                  <a:gd name="T27" fmla="*/ 16219 h 16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04"/>
                  <a:gd name="T43" fmla="*/ 0 h 1680"/>
                  <a:gd name="T44" fmla="*/ 2304 w 2304"/>
                  <a:gd name="T45" fmla="*/ 1680 h 16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04" h="1680">
                    <a:moveTo>
                      <a:pt x="0" y="840"/>
                    </a:moveTo>
                    <a:cubicBezTo>
                      <a:pt x="24" y="420"/>
                      <a:pt x="48" y="0"/>
                      <a:pt x="96" y="120"/>
                    </a:cubicBezTo>
                    <a:cubicBezTo>
                      <a:pt x="144" y="240"/>
                      <a:pt x="224" y="1560"/>
                      <a:pt x="288" y="1560"/>
                    </a:cubicBezTo>
                    <a:cubicBezTo>
                      <a:pt x="352" y="1560"/>
                      <a:pt x="416" y="120"/>
                      <a:pt x="480" y="120"/>
                    </a:cubicBezTo>
                    <a:cubicBezTo>
                      <a:pt x="544" y="120"/>
                      <a:pt x="608" y="1560"/>
                      <a:pt x="672" y="1560"/>
                    </a:cubicBezTo>
                    <a:cubicBezTo>
                      <a:pt x="736" y="1560"/>
                      <a:pt x="800" y="120"/>
                      <a:pt x="864" y="120"/>
                    </a:cubicBezTo>
                    <a:cubicBezTo>
                      <a:pt x="928" y="120"/>
                      <a:pt x="992" y="1560"/>
                      <a:pt x="1056" y="1560"/>
                    </a:cubicBezTo>
                    <a:cubicBezTo>
                      <a:pt x="1120" y="1560"/>
                      <a:pt x="1184" y="120"/>
                      <a:pt x="1248" y="120"/>
                    </a:cubicBezTo>
                    <a:cubicBezTo>
                      <a:pt x="1312" y="120"/>
                      <a:pt x="1376" y="1560"/>
                      <a:pt x="1440" y="1560"/>
                    </a:cubicBezTo>
                    <a:cubicBezTo>
                      <a:pt x="1504" y="1560"/>
                      <a:pt x="1568" y="120"/>
                      <a:pt x="1632" y="120"/>
                    </a:cubicBezTo>
                    <a:cubicBezTo>
                      <a:pt x="1696" y="120"/>
                      <a:pt x="1760" y="1560"/>
                      <a:pt x="1824" y="1560"/>
                    </a:cubicBezTo>
                    <a:cubicBezTo>
                      <a:pt x="1888" y="1560"/>
                      <a:pt x="1952" y="120"/>
                      <a:pt x="2016" y="120"/>
                    </a:cubicBezTo>
                    <a:cubicBezTo>
                      <a:pt x="2080" y="120"/>
                      <a:pt x="2160" y="1440"/>
                      <a:pt x="2208" y="1560"/>
                    </a:cubicBezTo>
                    <a:cubicBezTo>
                      <a:pt x="2256" y="1680"/>
                      <a:pt x="2280" y="1260"/>
                      <a:pt x="2304" y="840"/>
                    </a:cubicBezTo>
                  </a:path>
                </a:pathLst>
              </a:custGeom>
              <a:noFill/>
              <a:ln w="38100">
                <a:solidFill>
                  <a:schemeClr val="bg1"/>
                </a:solidFill>
                <a:round/>
                <a:headEnd/>
                <a:tailEnd/>
              </a:ln>
            </p:spPr>
            <p:txBody>
              <a:bodyPr/>
              <a:lstStyle/>
              <a:p>
                <a:endParaRPr lang="en-US"/>
              </a:p>
            </p:txBody>
          </p:sp>
          <p:sp>
            <p:nvSpPr>
              <p:cNvPr id="43031" name="Line 1069"/>
              <p:cNvSpPr>
                <a:spLocks noChangeShapeType="1"/>
              </p:cNvSpPr>
              <p:nvPr/>
            </p:nvSpPr>
            <p:spPr bwMode="auto">
              <a:xfrm>
                <a:off x="480" y="3168"/>
                <a:ext cx="384" cy="0"/>
              </a:xfrm>
              <a:prstGeom prst="line">
                <a:avLst/>
              </a:prstGeom>
              <a:noFill/>
              <a:ln w="38100">
                <a:solidFill>
                  <a:schemeClr val="bg1"/>
                </a:solidFill>
                <a:round/>
                <a:headEnd/>
                <a:tailEnd/>
              </a:ln>
            </p:spPr>
            <p:txBody>
              <a:bodyPr/>
              <a:lstStyle/>
              <a:p>
                <a:endParaRPr lang="en-US"/>
              </a:p>
            </p:txBody>
          </p:sp>
          <p:sp>
            <p:nvSpPr>
              <p:cNvPr id="43032" name="Line 1070"/>
              <p:cNvSpPr>
                <a:spLocks noChangeShapeType="1"/>
              </p:cNvSpPr>
              <p:nvPr/>
            </p:nvSpPr>
            <p:spPr bwMode="auto">
              <a:xfrm>
                <a:off x="3456" y="3216"/>
                <a:ext cx="384" cy="0"/>
              </a:xfrm>
              <a:prstGeom prst="line">
                <a:avLst/>
              </a:prstGeom>
              <a:noFill/>
              <a:ln w="38100">
                <a:solidFill>
                  <a:schemeClr val="bg1"/>
                </a:solidFill>
                <a:round/>
                <a:headEnd/>
                <a:tailEnd type="arrow" w="med" len="med"/>
              </a:ln>
            </p:spPr>
            <p:txBody>
              <a:bodyPr/>
              <a:lstStyle/>
              <a:p>
                <a:endParaRPr lang="en-US"/>
              </a:p>
            </p:txBody>
          </p:sp>
        </p:grpSp>
      </p:grpSp>
      <p:sp>
        <p:nvSpPr>
          <p:cNvPr id="25603" name="Text Box 1040"/>
          <p:cNvSpPr txBox="1">
            <a:spLocks noChangeArrowheads="1"/>
          </p:cNvSpPr>
          <p:nvPr/>
        </p:nvSpPr>
        <p:spPr bwMode="auto">
          <a:xfrm>
            <a:off x="6096000" y="922338"/>
            <a:ext cx="2514600" cy="830262"/>
          </a:xfrm>
          <a:prstGeom prst="rect">
            <a:avLst/>
          </a:prstGeom>
          <a:noFill/>
          <a:ln w="76200" cmpd="tri">
            <a:solidFill>
              <a:srgbClr val="000099"/>
            </a:solidFill>
            <a:miter lim="800000"/>
            <a:headEnd/>
            <a:tailEnd/>
          </a:ln>
        </p:spPr>
        <p:txBody>
          <a:bodyPr>
            <a:spAutoFit/>
          </a:bodyPr>
          <a:lstStyle/>
          <a:p>
            <a:pPr>
              <a:spcBef>
                <a:spcPct val="50000"/>
              </a:spcBef>
            </a:pPr>
            <a:r>
              <a:rPr lang="en-US" sz="1600">
                <a:solidFill>
                  <a:srgbClr val="000099"/>
                </a:solidFill>
              </a:rPr>
              <a:t>Similar shapes for few-body nuclei and nuclear matter at high </a:t>
            </a:r>
            <a:r>
              <a:rPr lang="en-US" sz="1600" i="1">
                <a:solidFill>
                  <a:srgbClr val="000099"/>
                </a:solidFill>
              </a:rPr>
              <a:t>k</a:t>
            </a:r>
            <a:r>
              <a:rPr lang="en-US" sz="1600">
                <a:solidFill>
                  <a:srgbClr val="000099"/>
                </a:solidFill>
              </a:rPr>
              <a:t> (=</a:t>
            </a:r>
            <a:r>
              <a:rPr lang="en-US" sz="1600" i="1">
                <a:solidFill>
                  <a:srgbClr val="000099"/>
                </a:solidFill>
              </a:rPr>
              <a:t>p</a:t>
            </a:r>
            <a:r>
              <a:rPr lang="en-US" sz="1600" i="1" baseline="-25000">
                <a:solidFill>
                  <a:srgbClr val="000099"/>
                </a:solidFill>
              </a:rPr>
              <a:t>m</a:t>
            </a:r>
            <a:r>
              <a:rPr lang="en-US" sz="1600">
                <a:solidFill>
                  <a:srgbClr val="000099"/>
                </a:solidFill>
              </a:rPr>
              <a:t>).</a:t>
            </a:r>
          </a:p>
        </p:txBody>
      </p:sp>
      <p:pic>
        <p:nvPicPr>
          <p:cNvPr id="43012" name="Picture 2"/>
          <p:cNvPicPr>
            <a:picLocks noChangeAspect="1" noChangeArrowheads="1"/>
          </p:cNvPicPr>
          <p:nvPr/>
        </p:nvPicPr>
        <p:blipFill>
          <a:blip r:embed="rId3" cstate="print"/>
          <a:srcRect/>
          <a:stretch>
            <a:fillRect/>
          </a:stretch>
        </p:blipFill>
        <p:spPr bwMode="auto">
          <a:xfrm>
            <a:off x="762000" y="674688"/>
            <a:ext cx="3276600" cy="2830512"/>
          </a:xfrm>
          <a:prstGeom prst="rect">
            <a:avLst/>
          </a:prstGeom>
          <a:noFill/>
          <a:ln w="9525">
            <a:noFill/>
            <a:miter lim="800000"/>
            <a:headEnd/>
            <a:tailEnd/>
          </a:ln>
        </p:spPr>
      </p:pic>
      <p:pic>
        <p:nvPicPr>
          <p:cNvPr id="19" name="Picture 3"/>
          <p:cNvPicPr>
            <a:picLocks noChangeAspect="1" noChangeArrowheads="1"/>
          </p:cNvPicPr>
          <p:nvPr/>
        </p:nvPicPr>
        <p:blipFill>
          <a:blip r:embed="rId4" cstate="print"/>
          <a:srcRect/>
          <a:stretch>
            <a:fillRect/>
          </a:stretch>
        </p:blipFill>
        <p:spPr bwMode="auto">
          <a:xfrm>
            <a:off x="990600" y="5305425"/>
            <a:ext cx="2971800" cy="1323975"/>
          </a:xfrm>
          <a:prstGeom prst="rect">
            <a:avLst/>
          </a:prstGeom>
          <a:noFill/>
          <a:ln w="9525">
            <a:noFill/>
            <a:miter lim="800000"/>
            <a:headEnd/>
            <a:tailEnd/>
          </a:ln>
        </p:spPr>
      </p:pic>
      <p:sp>
        <p:nvSpPr>
          <p:cNvPr id="20" name="TextBox 19"/>
          <p:cNvSpPr txBox="1">
            <a:spLocks noChangeArrowheads="1"/>
          </p:cNvSpPr>
          <p:nvPr/>
        </p:nvSpPr>
        <p:spPr bwMode="auto">
          <a:xfrm>
            <a:off x="5022850" y="6172200"/>
            <a:ext cx="4044950" cy="338138"/>
          </a:xfrm>
          <a:prstGeom prst="rect">
            <a:avLst/>
          </a:prstGeom>
          <a:noFill/>
          <a:ln w="9525">
            <a:noFill/>
            <a:miter lim="800000"/>
            <a:headEnd/>
            <a:tailEnd/>
          </a:ln>
        </p:spPr>
        <p:txBody>
          <a:bodyPr wrap="none">
            <a:spAutoFit/>
          </a:bodyPr>
          <a:lstStyle/>
          <a:p>
            <a:r>
              <a:rPr lang="en-US" sz="1600"/>
              <a:t>0        200     400      600     800     1000</a:t>
            </a:r>
          </a:p>
        </p:txBody>
      </p:sp>
      <p:sp>
        <p:nvSpPr>
          <p:cNvPr id="21" name="TextBox 20"/>
          <p:cNvSpPr txBox="1">
            <a:spLocks noChangeArrowheads="1"/>
          </p:cNvSpPr>
          <p:nvPr/>
        </p:nvSpPr>
        <p:spPr bwMode="auto">
          <a:xfrm>
            <a:off x="6391275" y="6400800"/>
            <a:ext cx="1381125" cy="400050"/>
          </a:xfrm>
          <a:prstGeom prst="rect">
            <a:avLst/>
          </a:prstGeom>
          <a:noFill/>
          <a:ln w="9525">
            <a:noFill/>
            <a:miter lim="800000"/>
            <a:headEnd/>
            <a:tailEnd/>
          </a:ln>
        </p:spPr>
        <p:txBody>
          <a:bodyPr wrap="none">
            <a:spAutoFit/>
          </a:bodyPr>
          <a:lstStyle/>
          <a:p>
            <a:r>
              <a:rPr lang="en-US" sz="2000"/>
              <a:t>P (MeV/c)</a:t>
            </a:r>
          </a:p>
        </p:txBody>
      </p:sp>
      <p:grpSp>
        <p:nvGrpSpPr>
          <p:cNvPr id="5" name="Group 29"/>
          <p:cNvGrpSpPr>
            <a:grpSpLocks/>
          </p:cNvGrpSpPr>
          <p:nvPr/>
        </p:nvGrpSpPr>
        <p:grpSpPr bwMode="auto">
          <a:xfrm>
            <a:off x="812800" y="4333875"/>
            <a:ext cx="3302000" cy="923925"/>
            <a:chOff x="762000" y="3657600"/>
            <a:chExt cx="3302000" cy="923925"/>
          </a:xfrm>
        </p:grpSpPr>
        <p:sp>
          <p:nvSpPr>
            <p:cNvPr id="43020" name="Oval 1059" descr="White marble"/>
            <p:cNvSpPr>
              <a:spLocks noChangeArrowheads="1"/>
            </p:cNvSpPr>
            <p:nvPr/>
          </p:nvSpPr>
          <p:spPr bwMode="auto">
            <a:xfrm>
              <a:off x="1587500" y="3657600"/>
              <a:ext cx="1714500" cy="923925"/>
            </a:xfrm>
            <a:prstGeom prst="ellipse">
              <a:avLst/>
            </a:prstGeom>
            <a:blipFill dpi="0" rotWithShape="0">
              <a:blip r:embed="rId5" cstate="print"/>
              <a:srcRect/>
              <a:tile tx="0" ty="0" sx="100000" sy="100000" flip="none" algn="tl"/>
            </a:blipFill>
            <a:ln w="9525">
              <a:solidFill>
                <a:srgbClr val="000000"/>
              </a:solidFill>
              <a:round/>
              <a:headEnd/>
              <a:tailEnd/>
            </a:ln>
          </p:spPr>
          <p:txBody>
            <a:bodyPr wrap="none" anchor="ctr"/>
            <a:lstStyle/>
            <a:p>
              <a:endParaRPr lang="en-US"/>
            </a:p>
          </p:txBody>
        </p:sp>
        <p:grpSp>
          <p:nvGrpSpPr>
            <p:cNvPr id="43021" name="Group 1060"/>
            <p:cNvGrpSpPr>
              <a:grpSpLocks/>
            </p:cNvGrpSpPr>
            <p:nvPr/>
          </p:nvGrpSpPr>
          <p:grpSpPr bwMode="auto">
            <a:xfrm>
              <a:off x="1841500" y="3781425"/>
              <a:ext cx="698500" cy="701675"/>
              <a:chOff x="2304" y="2400"/>
              <a:chExt cx="528" cy="547"/>
            </a:xfrm>
          </p:grpSpPr>
          <p:sp>
            <p:nvSpPr>
              <p:cNvPr id="43026" name="Oval 1061"/>
              <p:cNvSpPr>
                <a:spLocks noChangeArrowheads="1"/>
              </p:cNvSpPr>
              <p:nvPr/>
            </p:nvSpPr>
            <p:spPr bwMode="auto">
              <a:xfrm>
                <a:off x="2304" y="2400"/>
                <a:ext cx="528" cy="50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3027" name="Text Box 1062"/>
              <p:cNvSpPr txBox="1">
                <a:spLocks noChangeArrowheads="1"/>
              </p:cNvSpPr>
              <p:nvPr/>
            </p:nvSpPr>
            <p:spPr bwMode="auto">
              <a:xfrm>
                <a:off x="2352" y="2400"/>
                <a:ext cx="455" cy="547"/>
              </a:xfrm>
              <a:prstGeom prst="rect">
                <a:avLst/>
              </a:prstGeom>
              <a:noFill/>
              <a:ln w="9525">
                <a:noFill/>
                <a:miter lim="800000"/>
                <a:headEnd/>
                <a:tailEnd/>
              </a:ln>
            </p:spPr>
            <p:txBody>
              <a:bodyPr>
                <a:spAutoFit/>
              </a:bodyPr>
              <a:lstStyle/>
              <a:p>
                <a:pPr eaLnBrk="0" hangingPunct="0">
                  <a:spcBef>
                    <a:spcPct val="50000"/>
                  </a:spcBef>
                </a:pPr>
                <a:r>
                  <a:rPr lang="en-US" sz="4000"/>
                  <a:t>p</a:t>
                </a:r>
              </a:p>
            </p:txBody>
          </p:sp>
        </p:grpSp>
        <p:sp>
          <p:nvSpPr>
            <p:cNvPr id="43022" name="Oval 1063"/>
            <p:cNvSpPr>
              <a:spLocks noChangeArrowheads="1"/>
            </p:cNvSpPr>
            <p:nvPr/>
          </p:nvSpPr>
          <p:spPr bwMode="auto">
            <a:xfrm>
              <a:off x="2286000" y="3781425"/>
              <a:ext cx="698500" cy="644525"/>
            </a:xfrm>
            <a:prstGeom prst="ellipse">
              <a:avLst/>
            </a:prstGeom>
            <a:solidFill>
              <a:schemeClr val="hlink"/>
            </a:solidFill>
            <a:ln w="9525">
              <a:solidFill>
                <a:schemeClr val="tx1"/>
              </a:solidFill>
              <a:round/>
              <a:headEnd/>
              <a:tailEnd/>
            </a:ln>
          </p:spPr>
          <p:txBody>
            <a:bodyPr wrap="none" anchor="ctr"/>
            <a:lstStyle/>
            <a:p>
              <a:endParaRPr lang="en-US"/>
            </a:p>
          </p:txBody>
        </p:sp>
        <p:sp>
          <p:nvSpPr>
            <p:cNvPr id="43023" name="Text Box 1064"/>
            <p:cNvSpPr txBox="1">
              <a:spLocks noChangeArrowheads="1"/>
            </p:cNvSpPr>
            <p:nvPr/>
          </p:nvSpPr>
          <p:spPr bwMode="auto">
            <a:xfrm>
              <a:off x="2540000" y="3743325"/>
              <a:ext cx="546100" cy="701675"/>
            </a:xfrm>
            <a:prstGeom prst="rect">
              <a:avLst/>
            </a:prstGeom>
            <a:noFill/>
            <a:ln w="9525">
              <a:noFill/>
              <a:miter lim="800000"/>
              <a:headEnd/>
              <a:tailEnd/>
            </a:ln>
          </p:spPr>
          <p:txBody>
            <a:bodyPr>
              <a:spAutoFit/>
            </a:bodyPr>
            <a:lstStyle/>
            <a:p>
              <a:pPr eaLnBrk="0" hangingPunct="0">
                <a:spcBef>
                  <a:spcPct val="50000"/>
                </a:spcBef>
              </a:pPr>
              <a:r>
                <a:rPr lang="en-US" sz="4000"/>
                <a:t>n</a:t>
              </a:r>
            </a:p>
          </p:txBody>
        </p:sp>
        <p:sp>
          <p:nvSpPr>
            <p:cNvPr id="43024" name="Line 1065"/>
            <p:cNvSpPr>
              <a:spLocks noChangeShapeType="1"/>
            </p:cNvSpPr>
            <p:nvPr/>
          </p:nvSpPr>
          <p:spPr bwMode="auto">
            <a:xfrm flipH="1">
              <a:off x="2984500" y="4089400"/>
              <a:ext cx="1079500" cy="0"/>
            </a:xfrm>
            <a:prstGeom prst="line">
              <a:avLst/>
            </a:prstGeom>
            <a:noFill/>
            <a:ln w="38100">
              <a:solidFill>
                <a:srgbClr val="000000"/>
              </a:solidFill>
              <a:round/>
              <a:headEnd/>
              <a:tailEnd type="triangle" w="med" len="med"/>
            </a:ln>
          </p:spPr>
          <p:txBody>
            <a:bodyPr/>
            <a:lstStyle/>
            <a:p>
              <a:endParaRPr lang="en-US"/>
            </a:p>
          </p:txBody>
        </p:sp>
        <p:sp>
          <p:nvSpPr>
            <p:cNvPr id="43025" name="Line 1066"/>
            <p:cNvSpPr>
              <a:spLocks noChangeShapeType="1"/>
            </p:cNvSpPr>
            <p:nvPr/>
          </p:nvSpPr>
          <p:spPr bwMode="auto">
            <a:xfrm>
              <a:off x="762000" y="4089400"/>
              <a:ext cx="1079500" cy="0"/>
            </a:xfrm>
            <a:prstGeom prst="line">
              <a:avLst/>
            </a:prstGeom>
            <a:noFill/>
            <a:ln w="38100">
              <a:solidFill>
                <a:srgbClr val="000000"/>
              </a:solidFill>
              <a:round/>
              <a:headEnd/>
              <a:tailEnd type="triangle" w="med" len="med"/>
            </a:ln>
          </p:spPr>
          <p:txBody>
            <a:bodyPr/>
            <a:lstStyle/>
            <a:p>
              <a:endParaRPr lang="en-US"/>
            </a:p>
          </p:txBody>
        </p:sp>
      </p:grpSp>
      <p:sp>
        <p:nvSpPr>
          <p:cNvPr id="43017" name="TextBox 30"/>
          <p:cNvSpPr txBox="1">
            <a:spLocks noChangeArrowheads="1"/>
          </p:cNvSpPr>
          <p:nvPr/>
        </p:nvSpPr>
        <p:spPr bwMode="auto">
          <a:xfrm>
            <a:off x="938213" y="39688"/>
            <a:ext cx="7062787" cy="646112"/>
          </a:xfrm>
          <a:prstGeom prst="rect">
            <a:avLst/>
          </a:prstGeom>
          <a:noFill/>
          <a:ln w="9525">
            <a:noFill/>
            <a:miter lim="800000"/>
            <a:headEnd/>
            <a:tailEnd/>
          </a:ln>
        </p:spPr>
        <p:txBody>
          <a:bodyPr wrap="none">
            <a:spAutoFit/>
          </a:bodyPr>
          <a:lstStyle/>
          <a:p>
            <a:r>
              <a:rPr lang="en-US" sz="3600" b="1">
                <a:solidFill>
                  <a:srgbClr val="FF0000"/>
                </a:solidFill>
              </a:rPr>
              <a:t>Proton Momenta in the nucleus</a:t>
            </a:r>
          </a:p>
        </p:txBody>
      </p:sp>
      <p:sp>
        <p:nvSpPr>
          <p:cNvPr id="33" name="TextBox 32"/>
          <p:cNvSpPr txBox="1">
            <a:spLocks noChangeArrowheads="1"/>
          </p:cNvSpPr>
          <p:nvPr/>
        </p:nvSpPr>
        <p:spPr bwMode="auto">
          <a:xfrm>
            <a:off x="533400" y="3581400"/>
            <a:ext cx="4191000" cy="708025"/>
          </a:xfrm>
          <a:prstGeom prst="rect">
            <a:avLst/>
          </a:prstGeom>
          <a:noFill/>
          <a:ln w="9525">
            <a:noFill/>
            <a:miter lim="800000"/>
            <a:headEnd/>
            <a:tailEnd/>
          </a:ln>
        </p:spPr>
        <p:txBody>
          <a:bodyPr>
            <a:spAutoFit/>
          </a:bodyPr>
          <a:lstStyle/>
          <a:p>
            <a:r>
              <a:rPr lang="en-US" sz="2000"/>
              <a:t>Short-range repulsive core gives rise to high proton momenta</a:t>
            </a:r>
          </a:p>
        </p:txBody>
      </p:sp>
      <p:cxnSp>
        <p:nvCxnSpPr>
          <p:cNvPr id="35" name="Straight Arrow Connector 34"/>
          <p:cNvCxnSpPr/>
          <p:nvPr/>
        </p:nvCxnSpPr>
        <p:spPr>
          <a:xfrm rot="5400000" flipH="1" flipV="1">
            <a:off x="609600" y="2590800"/>
            <a:ext cx="1447800" cy="533400"/>
          </a:xfrm>
          <a:prstGeom prst="straightConnector1">
            <a:avLst/>
          </a:prstGeom>
          <a:ln>
            <a:solidFill>
              <a:srgbClr val="CC0099"/>
            </a:solidFill>
            <a:tailEnd type="arrow"/>
          </a:ln>
        </p:spPr>
        <p:style>
          <a:lnRef idx="3">
            <a:schemeClr val="accent6"/>
          </a:lnRef>
          <a:fillRef idx="0">
            <a:schemeClr val="accent6"/>
          </a:fillRef>
          <a:effectRef idx="2">
            <a:schemeClr val="accent6"/>
          </a:effectRef>
          <a:fontRef idx="minor">
            <a:schemeClr val="tx1"/>
          </a:fontRef>
        </p:style>
      </p:cxnSp>
      <p:sp>
        <p:nvSpPr>
          <p:cNvPr id="3" name="TextBox 2"/>
          <p:cNvSpPr txBox="1"/>
          <p:nvPr/>
        </p:nvSpPr>
        <p:spPr>
          <a:xfrm>
            <a:off x="7391400" y="3505200"/>
            <a:ext cx="1332416" cy="461665"/>
          </a:xfrm>
          <a:prstGeom prst="rect">
            <a:avLst/>
          </a:prstGeom>
          <a:noFill/>
          <a:ln>
            <a:solidFill>
              <a:srgbClr val="CC0099"/>
            </a:solidFill>
          </a:ln>
        </p:spPr>
        <p:txBody>
          <a:bodyPr wrap="none" rtlCol="0">
            <a:spAutoFit/>
          </a:bodyPr>
          <a:lstStyle/>
          <a:p>
            <a:r>
              <a:rPr lang="en-US" dirty="0">
                <a:solidFill>
                  <a:srgbClr val="CC0099"/>
                </a:solidFill>
                <a:latin typeface="Symbol" panose="05050102010706020507" pitchFamily="18" charset="2"/>
              </a:rPr>
              <a:t>b</a:t>
            </a:r>
            <a:r>
              <a:rPr lang="en-US" dirty="0">
                <a:solidFill>
                  <a:srgbClr val="CC0099"/>
                </a:solidFill>
              </a:rPr>
              <a:t> = 0.75</a:t>
            </a:r>
          </a:p>
        </p:txBody>
      </p:sp>
      <p:cxnSp>
        <p:nvCxnSpPr>
          <p:cNvPr id="6" name="Straight Arrow Connector 5"/>
          <p:cNvCxnSpPr/>
          <p:nvPr/>
        </p:nvCxnSpPr>
        <p:spPr>
          <a:xfrm>
            <a:off x="8057608" y="3966865"/>
            <a:ext cx="0" cy="490835"/>
          </a:xfrm>
          <a:prstGeom prst="straightConnector1">
            <a:avLst/>
          </a:prstGeom>
          <a:ln>
            <a:solidFill>
              <a:srgbClr val="CC0099"/>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6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0" grpId="0"/>
      <p:bldP spid="21" grpId="0"/>
      <p:bldP spid="33" grpId="0"/>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pn12posterpicture"/>
          <p:cNvPicPr>
            <a:picLocks noChangeAspect="1" noChangeArrowheads="1"/>
          </p:cNvPicPr>
          <p:nvPr/>
        </p:nvPicPr>
        <p:blipFill>
          <a:blip r:embed="rId2" cstate="print">
            <a:lum bright="80000" contrast="-80000"/>
          </a:blip>
          <a:srcRect l="3783" t="24808" b="13891"/>
          <a:stretch>
            <a:fillRect/>
          </a:stretch>
        </p:blipFill>
        <p:spPr bwMode="auto">
          <a:xfrm>
            <a:off x="0" y="775510"/>
            <a:ext cx="9144000" cy="5691254"/>
          </a:xfrm>
          <a:prstGeom prst="rect">
            <a:avLst/>
          </a:prstGeom>
          <a:solidFill>
            <a:srgbClr val="F4D3A6">
              <a:alpha val="88000"/>
            </a:srgbClr>
          </a:solidFill>
          <a:ln w="9525">
            <a:noFill/>
            <a:miter lim="800000"/>
            <a:headEnd/>
            <a:tailEnd/>
          </a:ln>
        </p:spPr>
      </p:pic>
      <p:grpSp>
        <p:nvGrpSpPr>
          <p:cNvPr id="9" name="Group 8"/>
          <p:cNvGrpSpPr/>
          <p:nvPr/>
        </p:nvGrpSpPr>
        <p:grpSpPr>
          <a:xfrm>
            <a:off x="838200" y="685800"/>
            <a:ext cx="8010334" cy="5441982"/>
            <a:chOff x="838200" y="685800"/>
            <a:chExt cx="8010334" cy="5441982"/>
          </a:xfrm>
        </p:grpSpPr>
        <p:pic>
          <p:nvPicPr>
            <p:cNvPr id="10" name="Picture 3"/>
            <p:cNvPicPr>
              <a:picLocks noChangeAspect="1" noChangeArrowheads="1"/>
            </p:cNvPicPr>
            <p:nvPr/>
          </p:nvPicPr>
          <p:blipFill>
            <a:blip r:embed="rId3" cstate="print"/>
            <a:srcRect/>
            <a:stretch>
              <a:fillRect/>
            </a:stretch>
          </p:blipFill>
          <p:spPr bwMode="auto">
            <a:xfrm>
              <a:off x="2971800" y="1905000"/>
              <a:ext cx="3581400" cy="2545773"/>
            </a:xfrm>
            <a:prstGeom prst="rect">
              <a:avLst/>
            </a:prstGeom>
            <a:noFill/>
            <a:ln w="9525">
              <a:noFill/>
              <a:miter lim="800000"/>
              <a:headEnd/>
              <a:tailEnd/>
            </a:ln>
          </p:spPr>
        </p:pic>
        <p:pic>
          <p:nvPicPr>
            <p:cNvPr id="11" name="Picture 4"/>
            <p:cNvPicPr>
              <a:picLocks noChangeArrowheads="1"/>
            </p:cNvPicPr>
            <p:nvPr/>
          </p:nvPicPr>
          <p:blipFill>
            <a:blip r:embed="rId4" cstate="print"/>
            <a:srcRect/>
            <a:stretch>
              <a:fillRect/>
            </a:stretch>
          </p:blipFill>
          <p:spPr bwMode="auto">
            <a:xfrm>
              <a:off x="6629400" y="685800"/>
              <a:ext cx="2071687" cy="2209800"/>
            </a:xfrm>
            <a:prstGeom prst="rect">
              <a:avLst/>
            </a:prstGeom>
            <a:noFill/>
            <a:ln w="12700">
              <a:noFill/>
              <a:miter lim="800000"/>
              <a:headEnd/>
              <a:tailEnd/>
            </a:ln>
          </p:spPr>
        </p:pic>
        <p:pic>
          <p:nvPicPr>
            <p:cNvPr id="12" name="Picture 4" descr="ev2_side"/>
            <p:cNvPicPr>
              <a:picLocks noChangeAspect="1" noChangeArrowheads="1"/>
            </p:cNvPicPr>
            <p:nvPr/>
          </p:nvPicPr>
          <p:blipFill>
            <a:blip r:embed="rId5" cstate="print"/>
            <a:srcRect/>
            <a:stretch>
              <a:fillRect/>
            </a:stretch>
          </p:blipFill>
          <p:spPr bwMode="auto">
            <a:xfrm>
              <a:off x="3886200" y="4572000"/>
              <a:ext cx="1876324" cy="1447800"/>
            </a:xfrm>
            <a:prstGeom prst="rect">
              <a:avLst/>
            </a:prstGeom>
            <a:noFill/>
            <a:ln w="9525">
              <a:noFill/>
              <a:miter lim="800000"/>
              <a:headEnd/>
              <a:tailEnd/>
            </a:ln>
          </p:spPr>
        </p:pic>
        <p:pic>
          <p:nvPicPr>
            <p:cNvPr id="13" name="Picture 3"/>
            <p:cNvPicPr>
              <a:picLocks noChangeAspect="1" noChangeArrowheads="1"/>
            </p:cNvPicPr>
            <p:nvPr/>
          </p:nvPicPr>
          <p:blipFill>
            <a:blip r:embed="rId6" cstate="print"/>
            <a:srcRect/>
            <a:stretch>
              <a:fillRect/>
            </a:stretch>
          </p:blipFill>
          <p:spPr bwMode="auto">
            <a:xfrm>
              <a:off x="838200" y="2743200"/>
              <a:ext cx="1169966" cy="1752600"/>
            </a:xfrm>
            <a:prstGeom prst="rect">
              <a:avLst/>
            </a:prstGeom>
            <a:noFill/>
            <a:ln w="9525">
              <a:noFill/>
              <a:miter lim="800000"/>
              <a:headEnd/>
              <a:tailEnd/>
            </a:ln>
          </p:spPr>
        </p:pic>
        <p:pic>
          <p:nvPicPr>
            <p:cNvPr id="14" name="Picture 3" descr="CSSMcover1280x1024lattice"/>
            <p:cNvPicPr>
              <a:picLocks noChangeAspect="1" noChangeArrowheads="1"/>
            </p:cNvPicPr>
            <p:nvPr/>
          </p:nvPicPr>
          <p:blipFill>
            <a:blip r:embed="rId7" cstate="print"/>
            <a:srcRect t="6697"/>
            <a:stretch>
              <a:fillRect/>
            </a:stretch>
          </p:blipFill>
          <p:spPr bwMode="auto">
            <a:xfrm>
              <a:off x="1524000" y="4876800"/>
              <a:ext cx="1676400" cy="1250982"/>
            </a:xfrm>
            <a:prstGeom prst="rect">
              <a:avLst/>
            </a:prstGeom>
            <a:noFill/>
            <a:ln w="9525">
              <a:noFill/>
              <a:miter lim="800000"/>
              <a:headEnd/>
              <a:tailEnd/>
            </a:ln>
          </p:spPr>
        </p:pic>
        <p:pic>
          <p:nvPicPr>
            <p:cNvPr id="15" name="Picture 4"/>
            <p:cNvPicPr>
              <a:picLocks noChangeAspect="1" noChangeArrowheads="1"/>
            </p:cNvPicPr>
            <p:nvPr/>
          </p:nvPicPr>
          <p:blipFill>
            <a:blip r:embed="rId8" cstate="print"/>
            <a:srcRect/>
            <a:stretch>
              <a:fillRect/>
            </a:stretch>
          </p:blipFill>
          <p:spPr bwMode="auto">
            <a:xfrm>
              <a:off x="3810000" y="914400"/>
              <a:ext cx="1657350" cy="1386904"/>
            </a:xfrm>
            <a:prstGeom prst="rect">
              <a:avLst/>
            </a:prstGeom>
            <a:noFill/>
            <a:ln w="9525">
              <a:noFill/>
              <a:miter lim="800000"/>
              <a:headEnd/>
              <a:tailEnd/>
            </a:ln>
          </p:spPr>
        </p:pic>
        <p:pic>
          <p:nvPicPr>
            <p:cNvPr id="16" name="Picture 2"/>
            <p:cNvPicPr>
              <a:picLocks noChangeAspect="1" noChangeArrowheads="1"/>
            </p:cNvPicPr>
            <p:nvPr/>
          </p:nvPicPr>
          <p:blipFill>
            <a:blip r:embed="rId9" cstate="print"/>
            <a:srcRect/>
            <a:stretch>
              <a:fillRect/>
            </a:stretch>
          </p:blipFill>
          <p:spPr bwMode="auto">
            <a:xfrm>
              <a:off x="6400800" y="3581400"/>
              <a:ext cx="2447734" cy="6144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7" name="Picture 6"/>
            <p:cNvPicPr>
              <a:picLocks noChangeAspect="1" noChangeArrowheads="1"/>
            </p:cNvPicPr>
            <p:nvPr/>
          </p:nvPicPr>
          <p:blipFill>
            <a:blip r:embed="rId10" cstate="print"/>
            <a:srcRect/>
            <a:stretch>
              <a:fillRect/>
            </a:stretch>
          </p:blipFill>
          <p:spPr bwMode="auto">
            <a:xfrm>
              <a:off x="1371600" y="914400"/>
              <a:ext cx="2045443" cy="1457324"/>
            </a:xfrm>
            <a:prstGeom prst="rect">
              <a:avLst/>
            </a:prstGeom>
            <a:noFill/>
            <a:ln w="9525">
              <a:noFill/>
              <a:miter lim="800000"/>
              <a:headEnd/>
              <a:tailEnd/>
            </a:ln>
          </p:spPr>
        </p:pic>
        <p:pic>
          <p:nvPicPr>
            <p:cNvPr id="18" name="Picture 1"/>
            <p:cNvPicPr>
              <a:picLocks noChangeAspect="1" noChangeArrowheads="1"/>
            </p:cNvPicPr>
            <p:nvPr/>
          </p:nvPicPr>
          <p:blipFill>
            <a:blip r:embed="rId11" cstate="print"/>
            <a:srcRect/>
            <a:stretch>
              <a:fillRect/>
            </a:stretch>
          </p:blipFill>
          <p:spPr bwMode="auto">
            <a:xfrm>
              <a:off x="6714020" y="4648200"/>
              <a:ext cx="1515580" cy="1371600"/>
            </a:xfrm>
            <a:prstGeom prst="rect">
              <a:avLst/>
            </a:prstGeom>
            <a:noFill/>
            <a:ln w="9525">
              <a:noFill/>
              <a:miter lim="800000"/>
              <a:headEnd/>
              <a:tailEnd/>
            </a:ln>
          </p:spPr>
        </p:pic>
      </p:grpSp>
      <p:sp>
        <p:nvSpPr>
          <p:cNvPr id="6" name="Title 3"/>
          <p:cNvSpPr txBox="1">
            <a:spLocks/>
          </p:cNvSpPr>
          <p:nvPr/>
        </p:nvSpPr>
        <p:spPr>
          <a:xfrm>
            <a:off x="0" y="0"/>
            <a:ext cx="9144000" cy="6858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ea typeface="+mj-ea"/>
                <a:cs typeface="Arial" panose="020B0604020202020204" pitchFamily="34" charset="0"/>
              </a:rPr>
              <a:t>A Laboratory for Nuclear Science</a:t>
            </a:r>
          </a:p>
        </p:txBody>
      </p:sp>
      <p:sp>
        <p:nvSpPr>
          <p:cNvPr id="19" name="Content Placeholder 2"/>
          <p:cNvSpPr txBox="1">
            <a:spLocks/>
          </p:cNvSpPr>
          <p:nvPr/>
        </p:nvSpPr>
        <p:spPr>
          <a:xfrm>
            <a:off x="0" y="787167"/>
            <a:ext cx="9144000" cy="5689833"/>
          </a:xfrm>
          <a:prstGeom prst="rect">
            <a:avLst/>
          </a:prstGeom>
          <a:solidFill>
            <a:srgbClr val="FEFDFC">
              <a:alpha val="87451"/>
            </a:srgbClr>
          </a:solidFill>
        </p:spPr>
        <p:txBody>
          <a:bodyPr/>
          <a:lstStyle/>
          <a:p>
            <a:pPr marL="342900" marR="0" lvl="0" algn="l" defTabSz="914400" rtl="0" eaLnBrk="1" fontAlgn="base" latinLnBrk="0" hangingPunct="1">
              <a:lnSpc>
                <a:spcPct val="100000"/>
              </a:lnSpc>
              <a:spcAft>
                <a:spcPts val="600"/>
              </a:spcAft>
              <a:buClr>
                <a:srgbClr val="C00000"/>
              </a:buClr>
              <a:buSzTx/>
              <a:tabLst/>
              <a:defRPr/>
            </a:pPr>
            <a:endParaRPr kumimoji="0" lang="en-US" sz="400" b="1" i="0" u="none" strike="noStrike" kern="0" cap="none" spc="0" normalizeH="0" baseline="0" noProof="0" dirty="0">
              <a:ln>
                <a:noFill/>
              </a:ln>
              <a:solidFill>
                <a:srgbClr val="002060"/>
              </a:solidFill>
              <a:effectLst/>
              <a:uLnTx/>
              <a:uFillTx/>
              <a:cs typeface="Arial" pitchFamily="34" charset="0"/>
            </a:endParaRPr>
          </a:p>
          <a:p>
            <a:pPr marL="685800" marR="0" lvl="0" indent="-342900" algn="l" defTabSz="914400" rtl="0" eaLnBrk="1" fontAlgn="base" latinLnBrk="0" hangingPunct="1">
              <a:lnSpc>
                <a:spcPct val="100000"/>
              </a:lnSpc>
              <a:spcAft>
                <a:spcPts val="600"/>
              </a:spcAft>
              <a:buClr>
                <a:srgbClr val="C00000"/>
              </a:buClr>
              <a:buSzTx/>
              <a:buFont typeface="Arial" pitchFamily="34" charset="0"/>
              <a:buChar char="•"/>
              <a:tabLst/>
              <a:defRPr/>
            </a:pPr>
            <a:r>
              <a:rPr lang="en-US" sz="2000" b="1" kern="0" dirty="0">
                <a:solidFill>
                  <a:srgbClr val="002060"/>
                </a:solidFill>
                <a:cs typeface="Arial" pitchFamily="34" charset="0"/>
              </a:rPr>
              <a:t>   </a:t>
            </a:r>
            <a:r>
              <a:rPr kumimoji="0" lang="en-US" sz="2000" b="1" i="0" u="none" strike="noStrike" kern="0" cap="none" spc="0" normalizeH="0" baseline="0" noProof="0" dirty="0">
                <a:ln>
                  <a:noFill/>
                </a:ln>
                <a:solidFill>
                  <a:srgbClr val="002060"/>
                </a:solidFill>
                <a:effectLst/>
                <a:uLnTx/>
                <a:uFillTx/>
                <a:cs typeface="Arial" pitchFamily="34" charset="0"/>
              </a:rPr>
              <a:t>The Jefferson Lab electron accelerator is  a unique world</a:t>
            </a:r>
            <a:r>
              <a:rPr kumimoji="0" lang="en-US" sz="2000" b="1" i="0" u="none" strike="noStrike" kern="0" cap="none" spc="0" normalizeH="0" noProof="0" dirty="0">
                <a:ln>
                  <a:noFill/>
                </a:ln>
                <a:solidFill>
                  <a:srgbClr val="002060"/>
                </a:solidFill>
                <a:effectLst/>
                <a:uLnTx/>
                <a:uFillTx/>
                <a:cs typeface="Arial" pitchFamily="34" charset="0"/>
              </a:rPr>
              <a:t> 	 </a:t>
            </a:r>
            <a:r>
              <a:rPr kumimoji="0" lang="en-US" sz="2000" b="1" i="0" u="none" strike="noStrike" kern="0" cap="none" spc="0" normalizeH="0" baseline="0" noProof="0" dirty="0">
                <a:ln>
                  <a:noFill/>
                </a:ln>
                <a:solidFill>
                  <a:srgbClr val="002060"/>
                </a:solidFill>
                <a:effectLst/>
                <a:uLnTx/>
                <a:uFillTx/>
                <a:cs typeface="Arial" pitchFamily="34" charset="0"/>
              </a:rPr>
              <a:t>leading facility for nuclear physics research, with a strong 	 and engaged</a:t>
            </a:r>
            <a:r>
              <a:rPr kumimoji="0" lang="en-US" sz="2000" b="1" i="0" u="none" strike="noStrike" kern="0" cap="none" spc="0" normalizeH="0" noProof="0" dirty="0">
                <a:ln>
                  <a:noFill/>
                </a:ln>
                <a:solidFill>
                  <a:srgbClr val="002060"/>
                </a:solidFill>
                <a:effectLst/>
                <a:uLnTx/>
                <a:uFillTx/>
                <a:cs typeface="Arial" pitchFamily="34" charset="0"/>
              </a:rPr>
              <a:t> </a:t>
            </a:r>
            <a:r>
              <a:rPr kumimoji="0" lang="en-US" sz="2000" b="1" i="0" u="none" strike="noStrike" kern="0" cap="none" spc="0" normalizeH="0" baseline="0" noProof="0" dirty="0">
                <a:ln>
                  <a:noFill/>
                </a:ln>
                <a:solidFill>
                  <a:srgbClr val="002060"/>
                </a:solidFill>
                <a:effectLst/>
                <a:uLnTx/>
                <a:uFillTx/>
                <a:cs typeface="Arial" pitchFamily="34" charset="0"/>
              </a:rPr>
              <a:t>international</a:t>
            </a:r>
            <a:r>
              <a:rPr kumimoji="0" lang="en-US" sz="2000" b="1" i="0" u="none" strike="noStrike" kern="0" cap="none" spc="0" normalizeH="0" noProof="0" dirty="0">
                <a:ln>
                  <a:noFill/>
                </a:ln>
                <a:solidFill>
                  <a:srgbClr val="002060"/>
                </a:solidFill>
                <a:effectLst/>
                <a:uLnTx/>
                <a:uFillTx/>
                <a:cs typeface="Arial" pitchFamily="34" charset="0"/>
              </a:rPr>
              <a:t> </a:t>
            </a:r>
            <a:r>
              <a:rPr lang="en-US" sz="2000" b="1" kern="0" dirty="0">
                <a:solidFill>
                  <a:srgbClr val="002060"/>
                </a:solidFill>
                <a:cs typeface="Arial" pitchFamily="34" charset="0"/>
              </a:rPr>
              <a:t>user </a:t>
            </a:r>
            <a:r>
              <a:rPr kumimoji="0" lang="en-US" sz="2000" b="1" i="0" u="none" strike="noStrike" kern="0" cap="none" spc="0" normalizeH="0" baseline="0" noProof="0" dirty="0">
                <a:ln>
                  <a:noFill/>
                </a:ln>
                <a:solidFill>
                  <a:srgbClr val="002060"/>
                </a:solidFill>
                <a:effectLst/>
                <a:uLnTx/>
                <a:uFillTx/>
                <a:cs typeface="Arial" pitchFamily="34" charset="0"/>
              </a:rPr>
              <a:t>community</a:t>
            </a:r>
          </a:p>
          <a:p>
            <a:pPr marL="685800" marR="0" lvl="0" indent="-342900" algn="l" defTabSz="914400" rtl="0" eaLnBrk="1" fontAlgn="base" latinLnBrk="0" hangingPunct="1">
              <a:lnSpc>
                <a:spcPct val="100000"/>
              </a:lnSpc>
              <a:spcAft>
                <a:spcPts val="600"/>
              </a:spcAft>
              <a:buClr>
                <a:srgbClr val="C00000"/>
              </a:buClr>
              <a:buSzTx/>
              <a:buFont typeface="Arial" pitchFamily="34" charset="0"/>
              <a:buChar char="•"/>
              <a:tabLst/>
              <a:defRPr/>
            </a:pPr>
            <a:endParaRPr kumimoji="0" lang="en-US" sz="800" b="1" i="0" u="none" strike="noStrike" kern="0" cap="none" spc="0" normalizeH="0" baseline="0" noProof="0" dirty="0">
              <a:ln>
                <a:noFill/>
              </a:ln>
              <a:solidFill>
                <a:srgbClr val="002060"/>
              </a:solidFill>
              <a:effectLst/>
              <a:uLnTx/>
              <a:uFillTx/>
              <a:cs typeface="Arial" pitchFamily="34" charset="0"/>
            </a:endParaRPr>
          </a:p>
          <a:p>
            <a:pPr marL="685800" marR="0" lvl="0" indent="-342900" algn="l" defTabSz="914400" rtl="0" eaLnBrk="1" fontAlgn="base" latinLnBrk="0" hangingPunct="1">
              <a:lnSpc>
                <a:spcPct val="100000"/>
              </a:lnSpc>
              <a:spcAft>
                <a:spcPts val="600"/>
              </a:spcAft>
              <a:buClr>
                <a:srgbClr val="C00000"/>
              </a:buClr>
              <a:buSzTx/>
              <a:buFont typeface="Arial" pitchFamily="34" charset="0"/>
              <a:buChar char="•"/>
              <a:tabLst/>
              <a:defRPr/>
            </a:pPr>
            <a:r>
              <a:rPr lang="en-US" sz="2000" b="1" kern="0" dirty="0">
                <a:solidFill>
                  <a:srgbClr val="002060"/>
                </a:solidFill>
                <a:cs typeface="Arial" pitchFamily="34" charset="0"/>
              </a:rPr>
              <a:t>   These are exciting times at Jefferson Lab</a:t>
            </a:r>
            <a:endParaRPr kumimoji="0" lang="en-US" sz="2000" b="1" i="0" u="none" strike="noStrike" kern="0" cap="none" spc="0" normalizeH="0" baseline="0" noProof="0" dirty="0">
              <a:ln>
                <a:noFill/>
              </a:ln>
              <a:solidFill>
                <a:srgbClr val="002060"/>
              </a:solidFill>
              <a:effectLst/>
              <a:uLnTx/>
              <a:uFillTx/>
              <a:cs typeface="Arial" pitchFamily="34" charset="0"/>
            </a:endParaRPr>
          </a:p>
          <a:p>
            <a:pPr marL="1371600" lvl="0" indent="-457200" fontAlgn="base">
              <a:spcAft>
                <a:spcPts val="600"/>
              </a:spcAft>
              <a:buClr>
                <a:srgbClr val="C00000"/>
              </a:buClr>
              <a:defRPr/>
            </a:pPr>
            <a:r>
              <a:rPr lang="en-US" sz="2000" dirty="0">
                <a:solidFill>
                  <a:srgbClr val="002060"/>
                </a:solidFill>
                <a:cs typeface="Arial" pitchFamily="34" charset="0"/>
              </a:rPr>
              <a:t>– </a:t>
            </a:r>
            <a:r>
              <a:rPr lang="en-US" sz="2000" b="1" kern="0" dirty="0">
                <a:solidFill>
                  <a:srgbClr val="002060"/>
                </a:solidFill>
                <a:cs typeface="Arial" pitchFamily="34" charset="0"/>
              </a:rPr>
              <a:t>	Upgraded accelerator operational, Halls commissioned</a:t>
            </a:r>
          </a:p>
          <a:p>
            <a:pPr marL="1371600" lvl="0" indent="-457200" fontAlgn="base">
              <a:spcAft>
                <a:spcPts val="600"/>
              </a:spcAft>
              <a:buClr>
                <a:srgbClr val="C00000"/>
              </a:buClr>
              <a:defRPr/>
            </a:pPr>
            <a:r>
              <a:rPr lang="en-US" sz="2000" dirty="0">
                <a:solidFill>
                  <a:srgbClr val="002060"/>
                </a:solidFill>
                <a:cs typeface="Arial" pitchFamily="34" charset="0"/>
              </a:rPr>
              <a:t>– </a:t>
            </a:r>
            <a:r>
              <a:rPr lang="en-US" sz="2000" b="1" kern="0" dirty="0">
                <a:solidFill>
                  <a:srgbClr val="002060"/>
                </a:solidFill>
                <a:cs typeface="Arial" pitchFamily="34" charset="0"/>
              </a:rPr>
              <a:t>	Have begun 12-GeV physics program in all Halls</a:t>
            </a:r>
          </a:p>
          <a:p>
            <a:pPr marL="1371600" lvl="0" indent="-457200" fontAlgn="base">
              <a:spcAft>
                <a:spcPts val="600"/>
              </a:spcAft>
              <a:buClr>
                <a:srgbClr val="C00000"/>
              </a:buClr>
              <a:defRPr/>
            </a:pPr>
            <a:endParaRPr kumimoji="0" lang="en-US" sz="800" b="1" i="0" u="none" strike="noStrike" kern="0" cap="none" spc="0" normalizeH="0" baseline="0" noProof="0" dirty="0">
              <a:ln>
                <a:noFill/>
              </a:ln>
              <a:solidFill>
                <a:srgbClr val="002060"/>
              </a:solidFill>
              <a:effectLst/>
              <a:uLnTx/>
              <a:uFillTx/>
              <a:cs typeface="Arial" pitchFamily="34" charset="0"/>
            </a:endParaRPr>
          </a:p>
          <a:p>
            <a:pPr marL="914400" marR="0" lvl="0" indent="-571500" algn="l" defTabSz="914400" rtl="0" eaLnBrk="1" fontAlgn="base" latinLnBrk="0" hangingPunct="1">
              <a:lnSpc>
                <a:spcPct val="100000"/>
              </a:lnSpc>
              <a:spcAft>
                <a:spcPts val="600"/>
              </a:spcAft>
              <a:buClr>
                <a:srgbClr val="C00000"/>
              </a:buClr>
              <a:buSzTx/>
              <a:buFontTx/>
              <a:buChar char="•"/>
              <a:tabLst/>
              <a:defRPr/>
            </a:pPr>
            <a:r>
              <a:rPr kumimoji="0" lang="en-US" sz="2000" b="1" i="0" u="none" strike="noStrike" kern="0" cap="none" spc="0" normalizeH="0" baseline="0" noProof="0" dirty="0">
                <a:ln>
                  <a:noFill/>
                </a:ln>
                <a:solidFill>
                  <a:srgbClr val="002060"/>
                </a:solidFill>
                <a:effectLst/>
                <a:uLnTx/>
                <a:uFillTx/>
                <a:cs typeface="Arial" pitchFamily="34" charset="0"/>
              </a:rPr>
              <a:t>12 </a:t>
            </a:r>
            <a:r>
              <a:rPr kumimoji="0" lang="en-US" sz="2000" b="1" i="0" u="none" strike="noStrike" kern="0" cap="none" spc="0" normalizeH="0" baseline="0" noProof="0" dirty="0" err="1">
                <a:ln>
                  <a:noFill/>
                </a:ln>
                <a:solidFill>
                  <a:srgbClr val="002060"/>
                </a:solidFill>
                <a:effectLst/>
                <a:uLnTx/>
                <a:uFillTx/>
                <a:cs typeface="Arial" pitchFamily="34" charset="0"/>
              </a:rPr>
              <a:t>GeV</a:t>
            </a:r>
            <a:r>
              <a:rPr kumimoji="0" lang="en-US" sz="2000" b="1" i="0" u="none" strike="noStrike" kern="0" cap="none" spc="0" normalizeH="0" baseline="0" noProof="0" dirty="0">
                <a:ln>
                  <a:noFill/>
                </a:ln>
                <a:solidFill>
                  <a:srgbClr val="002060"/>
                </a:solidFill>
                <a:effectLst/>
                <a:uLnTx/>
                <a:uFillTx/>
                <a:cs typeface="Arial" pitchFamily="34" charset="0"/>
              </a:rPr>
              <a:t> </a:t>
            </a:r>
            <a:r>
              <a:rPr lang="en-US" sz="2000" b="1" kern="0" dirty="0">
                <a:solidFill>
                  <a:srgbClr val="002060"/>
                </a:solidFill>
                <a:cs typeface="Arial" pitchFamily="34" charset="0"/>
              </a:rPr>
              <a:t>program</a:t>
            </a:r>
            <a:r>
              <a:rPr kumimoji="0" lang="en-US" sz="2000" b="1" i="0" u="none" strike="noStrike" kern="0" cap="none" spc="0" normalizeH="0" baseline="0" noProof="0" dirty="0">
                <a:ln>
                  <a:noFill/>
                </a:ln>
                <a:solidFill>
                  <a:srgbClr val="002060"/>
                </a:solidFill>
                <a:effectLst/>
                <a:uLnTx/>
                <a:uFillTx/>
                <a:cs typeface="Arial" pitchFamily="34" charset="0"/>
              </a:rPr>
              <a:t> ensures</a:t>
            </a:r>
            <a:r>
              <a:rPr kumimoji="0" lang="en-US" sz="2000" b="1" i="0" u="none" strike="noStrike" kern="0" cap="none" spc="0" normalizeH="0" noProof="0" dirty="0">
                <a:ln>
                  <a:noFill/>
                </a:ln>
                <a:solidFill>
                  <a:srgbClr val="002060"/>
                </a:solidFill>
                <a:effectLst/>
                <a:uLnTx/>
                <a:uFillTx/>
                <a:cs typeface="Arial" pitchFamily="34" charset="0"/>
              </a:rPr>
              <a:t> at least  a</a:t>
            </a:r>
            <a:r>
              <a:rPr kumimoji="0" lang="en-US" sz="2000" b="1" i="0" u="none" strike="noStrike" kern="0" cap="none" spc="0" normalizeH="0" baseline="0" noProof="0" dirty="0">
                <a:ln>
                  <a:noFill/>
                </a:ln>
                <a:solidFill>
                  <a:srgbClr val="002060"/>
                </a:solidFill>
                <a:effectLst/>
                <a:uLnTx/>
                <a:uFillTx/>
                <a:cs typeface="Arial" pitchFamily="34" charset="0"/>
              </a:rPr>
              <a:t> decade of excellent opportunities for discovery</a:t>
            </a:r>
          </a:p>
          <a:p>
            <a:pPr marL="1371600" lvl="0" indent="-457200" fontAlgn="base">
              <a:spcAft>
                <a:spcPts val="600"/>
              </a:spcAft>
              <a:buClr>
                <a:srgbClr val="C00000"/>
              </a:buClr>
              <a:defRPr/>
            </a:pPr>
            <a:r>
              <a:rPr lang="en-US" sz="2000" dirty="0">
                <a:solidFill>
                  <a:srgbClr val="002060"/>
                </a:solidFill>
                <a:cs typeface="Arial" pitchFamily="34" charset="0"/>
              </a:rPr>
              <a:t>– </a:t>
            </a:r>
            <a:r>
              <a:rPr lang="en-US" sz="2000" b="1" kern="0" dirty="0">
                <a:solidFill>
                  <a:srgbClr val="002060"/>
                </a:solidFill>
                <a:cs typeface="Arial" pitchFamily="34" charset="0"/>
              </a:rPr>
              <a:t>	New vistas in QCD</a:t>
            </a:r>
          </a:p>
          <a:p>
            <a:pPr marL="1371600" lvl="0" indent="-457200" fontAlgn="base">
              <a:spcAft>
                <a:spcPts val="600"/>
              </a:spcAft>
              <a:buClr>
                <a:srgbClr val="C00000"/>
              </a:buClr>
              <a:defRPr/>
            </a:pPr>
            <a:r>
              <a:rPr lang="en-US" sz="2000" dirty="0">
                <a:solidFill>
                  <a:srgbClr val="002060"/>
                </a:solidFill>
                <a:cs typeface="Arial" pitchFamily="34" charset="0"/>
              </a:rPr>
              <a:t>– </a:t>
            </a:r>
            <a:r>
              <a:rPr kumimoji="0" lang="en-US" sz="2000" b="1" i="0" u="none" strike="noStrike" kern="0" cap="none" spc="0" normalizeH="0" noProof="0" dirty="0">
                <a:ln>
                  <a:noFill/>
                </a:ln>
                <a:solidFill>
                  <a:srgbClr val="002060"/>
                </a:solidFill>
                <a:effectLst/>
                <a:uLnTx/>
                <a:uFillTx/>
                <a:cs typeface="Arial" pitchFamily="34" charset="0"/>
              </a:rPr>
              <a:t>	Growing program Beyond the Standard Model</a:t>
            </a:r>
          </a:p>
          <a:p>
            <a:pPr marL="1371600" lvl="0" indent="-457200" fontAlgn="base">
              <a:spcAft>
                <a:spcPts val="600"/>
              </a:spcAft>
              <a:buClr>
                <a:srgbClr val="C00000"/>
              </a:buClr>
              <a:defRPr/>
            </a:pPr>
            <a:endParaRPr kumimoji="0" lang="en-US" sz="800" b="1" i="0" u="none" strike="noStrike" kern="0" cap="none" spc="0" normalizeH="0" baseline="0" noProof="0" dirty="0">
              <a:ln>
                <a:noFill/>
              </a:ln>
              <a:solidFill>
                <a:srgbClr val="002060"/>
              </a:solidFill>
              <a:effectLst/>
              <a:uLnTx/>
              <a:uFillTx/>
              <a:cs typeface="Arial" pitchFamily="34" charset="0"/>
            </a:endParaRPr>
          </a:p>
          <a:p>
            <a:pPr marL="914400" marR="0" lvl="0" indent="-571500" algn="l" defTabSz="914400" rtl="0" eaLnBrk="1" fontAlgn="base" latinLnBrk="0" hangingPunct="1">
              <a:lnSpc>
                <a:spcPct val="100000"/>
              </a:lnSpc>
              <a:spcAft>
                <a:spcPts val="600"/>
              </a:spcAft>
              <a:buClr>
                <a:srgbClr val="C00000"/>
              </a:buClr>
              <a:buSzTx/>
              <a:buFontTx/>
              <a:buChar char="•"/>
              <a:tabLst/>
              <a:defRPr/>
            </a:pPr>
            <a:r>
              <a:rPr kumimoji="0" lang="en-US" sz="2000" b="1" i="0" u="none" strike="noStrike" kern="0" cap="none" spc="0" normalizeH="0" baseline="0" noProof="0" dirty="0">
                <a:ln>
                  <a:noFill/>
                </a:ln>
                <a:solidFill>
                  <a:srgbClr val="002060"/>
                </a:solidFill>
                <a:effectLst/>
                <a:uLnTx/>
                <a:uFillTx/>
                <a:cs typeface="Arial" pitchFamily="34" charset="0"/>
              </a:rPr>
              <a:t>EIC science</a:t>
            </a:r>
            <a:r>
              <a:rPr kumimoji="0" lang="en-US" sz="2000" b="1" i="0" u="none" strike="noStrike" kern="0" cap="none" spc="0" normalizeH="0" noProof="0" dirty="0">
                <a:ln>
                  <a:noFill/>
                </a:ln>
                <a:solidFill>
                  <a:srgbClr val="002060"/>
                </a:solidFill>
                <a:effectLst/>
                <a:uLnTx/>
                <a:uFillTx/>
                <a:cs typeface="Arial" pitchFamily="34" charset="0"/>
              </a:rPr>
              <a:t> has worldwide interest, </a:t>
            </a:r>
            <a:r>
              <a:rPr kumimoji="0" lang="en-US" sz="2000" b="1" i="0" u="none" strike="noStrike" kern="0" cap="none" spc="0" normalizeH="0" baseline="0" noProof="0" dirty="0">
                <a:ln>
                  <a:noFill/>
                </a:ln>
                <a:solidFill>
                  <a:srgbClr val="002060"/>
                </a:solidFill>
                <a:effectLst/>
                <a:uLnTx/>
                <a:uFillTx/>
                <a:cs typeface="Arial" pitchFamily="34" charset="0"/>
              </a:rPr>
              <a:t>moving</a:t>
            </a:r>
            <a:r>
              <a:rPr kumimoji="0" lang="en-US" sz="2000" b="1" i="0" u="none" strike="noStrike" kern="0" cap="none" spc="0" normalizeH="0" noProof="0" dirty="0">
                <a:ln>
                  <a:noFill/>
                </a:ln>
                <a:solidFill>
                  <a:srgbClr val="002060"/>
                </a:solidFill>
                <a:effectLst/>
                <a:uLnTx/>
                <a:uFillTx/>
                <a:cs typeface="Arial" pitchFamily="34" charset="0"/>
              </a:rPr>
              <a:t> forward:</a:t>
            </a:r>
          </a:p>
          <a:p>
            <a:pPr marL="1371600" lvl="0" indent="-457200" fontAlgn="base">
              <a:spcAft>
                <a:spcPts val="600"/>
              </a:spcAft>
              <a:buClr>
                <a:srgbClr val="C00000"/>
              </a:buClr>
              <a:defRPr/>
            </a:pPr>
            <a:r>
              <a:rPr lang="en-US" sz="2000" dirty="0">
                <a:solidFill>
                  <a:srgbClr val="002060"/>
                </a:solidFill>
                <a:cs typeface="Arial" pitchFamily="34" charset="0"/>
              </a:rPr>
              <a:t>–</a:t>
            </a:r>
            <a:r>
              <a:rPr kumimoji="0" lang="en-US" sz="2000" b="1" i="0" u="none" strike="noStrike" kern="0" cap="none" spc="0" normalizeH="0" noProof="0" dirty="0">
                <a:ln>
                  <a:noFill/>
                </a:ln>
                <a:solidFill>
                  <a:srgbClr val="002060"/>
                </a:solidFill>
                <a:effectLst/>
                <a:uLnTx/>
                <a:uFillTx/>
                <a:cs typeface="Arial" pitchFamily="34" charset="0"/>
              </a:rPr>
              <a:t> 	</a:t>
            </a:r>
            <a:r>
              <a:rPr lang="en-US" sz="2000" b="1" kern="0" dirty="0" err="1">
                <a:solidFill>
                  <a:srgbClr val="002060"/>
                </a:solidFill>
                <a:cs typeface="Arial" pitchFamily="34" charset="0"/>
              </a:rPr>
              <a:t>JLab</a:t>
            </a:r>
            <a:r>
              <a:rPr kumimoji="0" lang="en-US" sz="2000" b="1" i="0" u="none" strike="noStrike" kern="0" cap="none" spc="0" normalizeH="0" baseline="0" noProof="0" dirty="0">
                <a:ln>
                  <a:noFill/>
                </a:ln>
                <a:solidFill>
                  <a:srgbClr val="002060"/>
                </a:solidFill>
                <a:effectLst/>
                <a:uLnTx/>
                <a:uFillTx/>
                <a:cs typeface="Arial" pitchFamily="34" charset="0"/>
              </a:rPr>
              <a:t> design well developed and low risk, with modest R&amp;D</a:t>
            </a:r>
          </a:p>
          <a:p>
            <a:pPr marL="1371600" lvl="0" indent="-457200" fontAlgn="base">
              <a:spcAft>
                <a:spcPts val="600"/>
              </a:spcAft>
              <a:buClr>
                <a:srgbClr val="C00000"/>
              </a:buClr>
              <a:defRPr/>
            </a:pPr>
            <a:r>
              <a:rPr lang="en-US" sz="2000" dirty="0">
                <a:solidFill>
                  <a:srgbClr val="002060"/>
                </a:solidFill>
                <a:cs typeface="Arial" pitchFamily="34" charset="0"/>
              </a:rPr>
              <a:t>–</a:t>
            </a:r>
            <a:r>
              <a:rPr lang="en-US" sz="2000" b="1" kern="0" dirty="0">
                <a:solidFill>
                  <a:srgbClr val="002060"/>
                </a:solidFill>
                <a:cs typeface="Arial" pitchFamily="34" charset="0"/>
              </a:rPr>
              <a:t> 	T</a:t>
            </a:r>
            <a:r>
              <a:rPr kumimoji="0" lang="en-US" sz="2000" b="1" i="0" u="none" strike="noStrike" kern="0" cap="none" spc="0" normalizeH="0" baseline="0" noProof="0" dirty="0" err="1">
                <a:ln>
                  <a:noFill/>
                </a:ln>
                <a:solidFill>
                  <a:srgbClr val="002060"/>
                </a:solidFill>
                <a:effectLst/>
                <a:uLnTx/>
                <a:uFillTx/>
                <a:cs typeface="Arial" pitchFamily="34" charset="0"/>
              </a:rPr>
              <a:t>ime</a:t>
            </a:r>
            <a:r>
              <a:rPr kumimoji="0" lang="en-US" sz="2000" b="1" i="0" u="none" strike="noStrike" kern="0" cap="none" spc="0" normalizeH="0" baseline="0" noProof="0" dirty="0">
                <a:ln>
                  <a:noFill/>
                </a:ln>
                <a:solidFill>
                  <a:srgbClr val="002060"/>
                </a:solidFill>
                <a:effectLst/>
                <a:uLnTx/>
                <a:uFillTx/>
                <a:cs typeface="Arial" pitchFamily="34" charset="0"/>
              </a:rPr>
              <a:t> scale following 12 GeV program is “natural”.</a:t>
            </a:r>
          </a:p>
        </p:txBody>
      </p:sp>
    </p:spTree>
    <p:extLst>
      <p:ext uri="{BB962C8B-B14F-4D97-AF65-F5344CB8AC3E}">
        <p14:creationId xmlns:p14="http://schemas.microsoft.com/office/powerpoint/2010/main" val="316122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5339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57200" y="0"/>
            <a:ext cx="8229600" cy="731838"/>
          </a:xfrm>
          <a:prstGeom prst="rect">
            <a:avLst/>
          </a:prstGeom>
          <a:noFill/>
          <a:ln w="9525">
            <a:noFill/>
            <a:miter lim="800000"/>
            <a:headEnd/>
            <a:tailEnd/>
          </a:ln>
        </p:spPr>
        <p:txBody>
          <a:bodyPr anchor="ctr"/>
          <a:lstStyle/>
          <a:p>
            <a:pPr algn="ctr"/>
            <a:r>
              <a:rPr lang="en-US" sz="3600" b="1">
                <a:solidFill>
                  <a:srgbClr val="FF0000"/>
                </a:solidFill>
              </a:rPr>
              <a:t>Cool Facts about QCD and Nuclei</a:t>
            </a:r>
          </a:p>
        </p:txBody>
      </p:sp>
      <p:pic>
        <p:nvPicPr>
          <p:cNvPr id="15363" name="Picture 3" descr="heart2quarks"/>
          <p:cNvPicPr>
            <a:picLocks noChangeAspect="1" noChangeArrowheads="1"/>
          </p:cNvPicPr>
          <p:nvPr/>
        </p:nvPicPr>
        <p:blipFill>
          <a:blip r:embed="rId2" cstate="print"/>
          <a:srcRect/>
          <a:stretch>
            <a:fillRect/>
          </a:stretch>
        </p:blipFill>
        <p:spPr bwMode="auto">
          <a:xfrm>
            <a:off x="3949700" y="2324100"/>
            <a:ext cx="4889500" cy="4229100"/>
          </a:xfrm>
          <a:prstGeom prst="rect">
            <a:avLst/>
          </a:prstGeom>
          <a:noFill/>
          <a:ln w="9525">
            <a:noFill/>
            <a:miter lim="800000"/>
            <a:headEnd/>
            <a:tailEnd/>
          </a:ln>
        </p:spPr>
      </p:pic>
      <p:sp>
        <p:nvSpPr>
          <p:cNvPr id="15364" name="Text Box 4"/>
          <p:cNvSpPr txBox="1">
            <a:spLocks noChangeArrowheads="1"/>
          </p:cNvSpPr>
          <p:nvPr/>
        </p:nvSpPr>
        <p:spPr bwMode="auto">
          <a:xfrm>
            <a:off x="152400" y="685800"/>
            <a:ext cx="8839200" cy="2073275"/>
          </a:xfrm>
          <a:prstGeom prst="rect">
            <a:avLst/>
          </a:prstGeom>
          <a:noFill/>
          <a:ln w="9525">
            <a:noFill/>
            <a:miter lim="800000"/>
            <a:headEnd/>
            <a:tailEnd/>
          </a:ln>
        </p:spPr>
        <p:txBody>
          <a:bodyPr>
            <a:spAutoFit/>
          </a:bodyPr>
          <a:lstStyle/>
          <a:p>
            <a:r>
              <a:rPr lang="en-US" sz="2000"/>
              <a:t>Did you know that … ?</a:t>
            </a:r>
            <a:r>
              <a:rPr lang="en-US" sz="1000"/>
              <a:t> </a:t>
            </a:r>
          </a:p>
          <a:p>
            <a:r>
              <a:rPr lang="en-US" sz="1000"/>
              <a:t> </a:t>
            </a:r>
            <a:endParaRPr lang="en-US" sz="2000"/>
          </a:p>
          <a:p>
            <a:pPr>
              <a:buFontTx/>
              <a:buChar char="•"/>
            </a:pPr>
            <a:r>
              <a:rPr lang="en-US" sz="2000"/>
              <a:t> If an atom was the size of a football field, the (atomic) nucleus would be about the size of a marble.</a:t>
            </a:r>
          </a:p>
          <a:p>
            <a:pPr>
              <a:buFontTx/>
              <a:buChar char="•"/>
            </a:pPr>
            <a:r>
              <a:rPr lang="en-US" sz="2000"/>
              <a:t> Despite its tiny dimensions, the nucleus accounts for 99.9% of an atom’s mass.</a:t>
            </a:r>
          </a:p>
          <a:p>
            <a:endParaRPr lang="en-US" sz="2000"/>
          </a:p>
        </p:txBody>
      </p:sp>
      <p:sp>
        <p:nvSpPr>
          <p:cNvPr id="15365" name="Text Box 5"/>
          <p:cNvSpPr txBox="1">
            <a:spLocks noChangeArrowheads="1"/>
          </p:cNvSpPr>
          <p:nvPr/>
        </p:nvSpPr>
        <p:spPr bwMode="auto">
          <a:xfrm>
            <a:off x="152400" y="2057400"/>
            <a:ext cx="3733800" cy="4968875"/>
          </a:xfrm>
          <a:prstGeom prst="rect">
            <a:avLst/>
          </a:prstGeom>
          <a:noFill/>
          <a:ln w="9525">
            <a:noFill/>
            <a:miter lim="800000"/>
            <a:headEnd/>
            <a:tailEnd/>
          </a:ln>
        </p:spPr>
        <p:txBody>
          <a:bodyPr>
            <a:spAutoFit/>
          </a:bodyPr>
          <a:lstStyle/>
          <a:p>
            <a:endParaRPr lang="en-US" sz="2000"/>
          </a:p>
          <a:p>
            <a:pPr>
              <a:buFontTx/>
              <a:buChar char="•"/>
            </a:pPr>
            <a:r>
              <a:rPr lang="en-US" sz="2000"/>
              <a:t> Protons and neutrons swirl in a heavy atomic nucleus with speeds of up to some ¾ of c. More commonly, their speed is some ¼ the speed of light. The reason is because they are “strong-forced” to reside in a small space.</a:t>
            </a:r>
          </a:p>
          <a:p>
            <a:pPr>
              <a:buFontTx/>
              <a:buChar char="•"/>
            </a:pPr>
            <a:r>
              <a:rPr lang="en-US" sz="2000"/>
              <a:t> Quarks (and gluons) are “confined” to the even smaller space inside protons and neutrons. Because of this, they swirl around with the speed of light.</a:t>
            </a:r>
          </a:p>
          <a:p>
            <a:endParaRPr lang="en-US" sz="20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103313" y="2403475"/>
            <a:ext cx="163512" cy="457200"/>
          </a:xfrm>
          <a:prstGeom prst="rect">
            <a:avLst/>
          </a:prstGeom>
          <a:noFill/>
          <a:ln w="12700">
            <a:noFill/>
            <a:miter lim="800000"/>
            <a:headEnd type="none" w="sm" len="sm"/>
            <a:tailEnd type="none" w="sm" len="sm"/>
          </a:ln>
        </p:spPr>
        <p:txBody>
          <a:bodyPr wrap="none">
            <a:spAutoFit/>
          </a:bodyPr>
          <a:lstStyle/>
          <a:p>
            <a:pPr eaLnBrk="0" hangingPunct="0"/>
            <a:endParaRPr lang="en-US" b="1">
              <a:solidFill>
                <a:schemeClr val="tx2"/>
              </a:solidFill>
            </a:endParaRPr>
          </a:p>
        </p:txBody>
      </p:sp>
      <p:sp>
        <p:nvSpPr>
          <p:cNvPr id="16387" name="Text Box 3"/>
          <p:cNvSpPr txBox="1">
            <a:spLocks noChangeArrowheads="1"/>
          </p:cNvSpPr>
          <p:nvPr/>
        </p:nvSpPr>
        <p:spPr bwMode="auto">
          <a:xfrm>
            <a:off x="211138" y="5768975"/>
            <a:ext cx="254000" cy="396875"/>
          </a:xfrm>
          <a:prstGeom prst="rect">
            <a:avLst/>
          </a:prstGeom>
          <a:noFill/>
          <a:ln w="12700">
            <a:noFill/>
            <a:miter lim="800000"/>
            <a:headEnd type="none" w="sm" len="sm"/>
            <a:tailEnd type="none" w="sm" len="sm"/>
          </a:ln>
        </p:spPr>
        <p:txBody>
          <a:bodyPr wrap="none">
            <a:spAutoFit/>
          </a:bodyPr>
          <a:lstStyle/>
          <a:p>
            <a:pPr eaLnBrk="0" hangingPunct="0"/>
            <a:r>
              <a:rPr lang="en-US" sz="2000" b="1" i="1">
                <a:solidFill>
                  <a:srgbClr val="FF7517"/>
                </a:solidFill>
                <a:latin typeface="Arial" pitchFamily="34" charset="0"/>
              </a:rPr>
              <a:t> </a:t>
            </a:r>
          </a:p>
        </p:txBody>
      </p:sp>
      <p:pic>
        <p:nvPicPr>
          <p:cNvPr id="16388" name="Picture 8" descr="ActionAPE5LQanimXs30small"/>
          <p:cNvPicPr>
            <a:picLocks noChangeAspect="1" noChangeArrowheads="1" noCrop="1"/>
          </p:cNvPicPr>
          <p:nvPr/>
        </p:nvPicPr>
        <p:blipFill>
          <a:blip r:embed="rId2" cstate="print"/>
          <a:srcRect/>
          <a:stretch>
            <a:fillRect/>
          </a:stretch>
        </p:blipFill>
        <p:spPr bwMode="auto">
          <a:xfrm>
            <a:off x="6553200" y="4724400"/>
            <a:ext cx="2438400" cy="1828800"/>
          </a:xfrm>
          <a:prstGeom prst="rect">
            <a:avLst/>
          </a:prstGeom>
          <a:noFill/>
          <a:ln w="9525">
            <a:noFill/>
            <a:miter lim="800000"/>
            <a:headEnd/>
            <a:tailEnd/>
          </a:ln>
        </p:spPr>
      </p:pic>
      <p:pic>
        <p:nvPicPr>
          <p:cNvPr id="219149" name="Picture 13" descr="a"/>
          <p:cNvPicPr>
            <a:picLocks noChangeAspect="1" noChangeArrowheads="1"/>
          </p:cNvPicPr>
          <p:nvPr/>
        </p:nvPicPr>
        <p:blipFill>
          <a:blip r:embed="rId3" cstate="print"/>
          <a:srcRect/>
          <a:stretch>
            <a:fillRect/>
          </a:stretch>
        </p:blipFill>
        <p:spPr bwMode="auto">
          <a:xfrm>
            <a:off x="6550025" y="4724400"/>
            <a:ext cx="2438400" cy="1828800"/>
          </a:xfrm>
          <a:prstGeom prst="rect">
            <a:avLst/>
          </a:prstGeom>
          <a:noFill/>
          <a:ln w="9525">
            <a:noFill/>
            <a:miter lim="800000"/>
            <a:headEnd/>
            <a:tailEnd/>
          </a:ln>
        </p:spPr>
      </p:pic>
      <p:sp>
        <p:nvSpPr>
          <p:cNvPr id="16390" name="Rectangle 4"/>
          <p:cNvSpPr>
            <a:spLocks noChangeArrowheads="1"/>
          </p:cNvSpPr>
          <p:nvPr/>
        </p:nvSpPr>
        <p:spPr bwMode="auto">
          <a:xfrm>
            <a:off x="457200" y="0"/>
            <a:ext cx="8229600" cy="731838"/>
          </a:xfrm>
          <a:prstGeom prst="rect">
            <a:avLst/>
          </a:prstGeom>
          <a:noFill/>
          <a:ln w="9525">
            <a:noFill/>
            <a:miter lim="800000"/>
            <a:headEnd/>
            <a:tailEnd/>
          </a:ln>
        </p:spPr>
        <p:txBody>
          <a:bodyPr anchor="ctr"/>
          <a:lstStyle/>
          <a:p>
            <a:pPr algn="ctr"/>
            <a:r>
              <a:rPr lang="en-US" sz="3600" b="1">
                <a:solidFill>
                  <a:srgbClr val="FF0000"/>
                </a:solidFill>
              </a:rPr>
              <a:t>Cool Facts about QCD and Nuclei</a:t>
            </a:r>
          </a:p>
        </p:txBody>
      </p:sp>
      <p:pic>
        <p:nvPicPr>
          <p:cNvPr id="16391" name="Picture 6" descr="inside_quark"/>
          <p:cNvPicPr>
            <a:picLocks noChangeAspect="1" noChangeArrowheads="1"/>
          </p:cNvPicPr>
          <p:nvPr/>
        </p:nvPicPr>
        <p:blipFill>
          <a:blip r:embed="rId4" cstate="print"/>
          <a:srcRect/>
          <a:stretch>
            <a:fillRect/>
          </a:stretch>
        </p:blipFill>
        <p:spPr bwMode="auto">
          <a:xfrm>
            <a:off x="7089775" y="2746375"/>
            <a:ext cx="1597025" cy="1597025"/>
          </a:xfrm>
          <a:prstGeom prst="rect">
            <a:avLst/>
          </a:prstGeom>
          <a:noFill/>
          <a:ln w="9525">
            <a:noFill/>
            <a:miter lim="800000"/>
            <a:headEnd/>
            <a:tailEnd/>
          </a:ln>
        </p:spPr>
      </p:pic>
      <p:sp>
        <p:nvSpPr>
          <p:cNvPr id="16392" name="Text Box 11"/>
          <p:cNvSpPr txBox="1">
            <a:spLocks noChangeArrowheads="1"/>
          </p:cNvSpPr>
          <p:nvPr/>
        </p:nvSpPr>
        <p:spPr bwMode="auto">
          <a:xfrm>
            <a:off x="152400" y="685800"/>
            <a:ext cx="6553200" cy="6094413"/>
          </a:xfrm>
          <a:prstGeom prst="rect">
            <a:avLst/>
          </a:prstGeom>
          <a:noFill/>
          <a:ln w="9525">
            <a:noFill/>
            <a:miter lim="800000"/>
            <a:headEnd/>
            <a:tailEnd/>
          </a:ln>
        </p:spPr>
        <p:txBody>
          <a:bodyPr>
            <a:spAutoFit/>
          </a:bodyPr>
          <a:lstStyle/>
          <a:p>
            <a:r>
              <a:rPr lang="en-US" sz="2000"/>
              <a:t>Did you know that … ?</a:t>
            </a:r>
            <a:endParaRPr lang="en-US" sz="1000"/>
          </a:p>
          <a:p>
            <a:r>
              <a:rPr lang="en-US" sz="1000"/>
              <a:t> </a:t>
            </a:r>
          </a:p>
          <a:p>
            <a:pPr>
              <a:buFontTx/>
              <a:buChar char="•"/>
            </a:pPr>
            <a:r>
              <a:rPr lang="en-US" sz="2000"/>
              <a:t> The strong force is so strong, that you can never find one quark alone (this is called “confinement”).</a:t>
            </a:r>
          </a:p>
          <a:p>
            <a:pPr>
              <a:buFontTx/>
              <a:buChar char="•"/>
            </a:pPr>
            <a:r>
              <a:rPr lang="en-US" sz="2000"/>
              <a:t>When pried even a little apart, quarks experience ten tons of force pulling them together again.</a:t>
            </a:r>
          </a:p>
          <a:p>
            <a:pPr>
              <a:buFontTx/>
              <a:buChar char="•"/>
            </a:pPr>
            <a:r>
              <a:rPr lang="en-US" sz="2000"/>
              <a:t> Quarks and gluons jiggle around at nearly light-speed, and extra gluons and quark/anti-quark pairs pop into existence one moment to disappear the next.</a:t>
            </a:r>
          </a:p>
          <a:p>
            <a:pPr>
              <a:buFontTx/>
              <a:buChar char="•"/>
            </a:pPr>
            <a:r>
              <a:rPr lang="en-US" sz="2000"/>
              <a:t> It is this flurry of activity, fueled by the energy of the gluons, that generates nearly all the mass of protons and neutrons, and thus ultimately of all the matter we see.</a:t>
            </a:r>
          </a:p>
          <a:p>
            <a:pPr>
              <a:buFontTx/>
              <a:buChar char="•"/>
            </a:pPr>
            <a:r>
              <a:rPr lang="en-US" sz="2000"/>
              <a:t> 99% of your mass is due to this stored energy.</a:t>
            </a:r>
          </a:p>
          <a:p>
            <a:pPr>
              <a:buFontTx/>
              <a:buChar char="•"/>
            </a:pPr>
            <a:r>
              <a:rPr lang="en-US" sz="2000"/>
              <a:t> Even the QCD “vacuum” is not truly empty.</a:t>
            </a:r>
          </a:p>
          <a:p>
            <a:r>
              <a:rPr lang="en-US" sz="2000"/>
              <a:t>Long-distance gluonic fluctuations are an integral</a:t>
            </a:r>
          </a:p>
          <a:p>
            <a:r>
              <a:rPr lang="en-US" sz="2000"/>
              <a:t>part. Quarks have small mass themselves, but attain</a:t>
            </a:r>
          </a:p>
          <a:p>
            <a:r>
              <a:rPr lang="en-US" sz="2000"/>
              <a:t>an effective larger mass due to the fact that they attract these gluonic fluctuations around them</a:t>
            </a:r>
          </a:p>
          <a:p>
            <a:r>
              <a:rPr lang="en-US" sz="2000">
                <a:sym typeface="Wingdings" pitchFamily="2" charset="2"/>
              </a:rPr>
              <a:t> </a:t>
            </a:r>
            <a:r>
              <a:rPr lang="en-US" sz="2000">
                <a:solidFill>
                  <a:srgbClr val="0033CC"/>
                </a:solidFill>
                <a:sym typeface="Wingdings" pitchFamily="2" charset="2"/>
              </a:rPr>
              <a:t>M(up) + M(up) + M(down) ~ 10 MeV &lt;&lt; M(proton)</a:t>
            </a:r>
            <a:r>
              <a:rPr lang="en-US" sz="2000">
                <a:solidFill>
                  <a:srgbClr val="0033CC"/>
                </a:solidFill>
              </a:rPr>
              <a:t> </a:t>
            </a:r>
          </a:p>
        </p:txBody>
      </p:sp>
      <p:pic>
        <p:nvPicPr>
          <p:cNvPr id="16393" name="Picture 9" descr="confinement"/>
          <p:cNvPicPr>
            <a:picLocks noChangeAspect="1" noChangeArrowheads="1"/>
          </p:cNvPicPr>
          <p:nvPr/>
        </p:nvPicPr>
        <p:blipFill>
          <a:blip r:embed="rId5" cstate="print"/>
          <a:srcRect/>
          <a:stretch>
            <a:fillRect/>
          </a:stretch>
        </p:blipFill>
        <p:spPr bwMode="auto">
          <a:xfrm>
            <a:off x="6477000" y="762000"/>
            <a:ext cx="2540000" cy="1752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7200" y="0"/>
            <a:ext cx="8229600" cy="731838"/>
          </a:xfrm>
          <a:prstGeom prst="rect">
            <a:avLst/>
          </a:prstGeom>
          <a:noFill/>
          <a:ln w="9525">
            <a:noFill/>
            <a:miter lim="800000"/>
            <a:headEnd/>
            <a:tailEnd/>
          </a:ln>
        </p:spPr>
        <p:txBody>
          <a:bodyPr anchor="ctr"/>
          <a:lstStyle/>
          <a:p>
            <a:pPr algn="ctr"/>
            <a:r>
              <a:rPr lang="en-US" sz="3600" b="1">
                <a:solidFill>
                  <a:srgbClr val="FF0000"/>
                </a:solidFill>
              </a:rPr>
              <a:t>Cool Facts about QCD and Nuclei</a:t>
            </a:r>
          </a:p>
        </p:txBody>
      </p:sp>
      <p:pic>
        <p:nvPicPr>
          <p:cNvPr id="17411" name="Picture 4" descr="nl"/>
          <p:cNvPicPr>
            <a:picLocks noChangeAspect="1" noChangeArrowheads="1"/>
          </p:cNvPicPr>
          <p:nvPr/>
        </p:nvPicPr>
        <p:blipFill>
          <a:blip r:embed="rId2" cstate="print"/>
          <a:srcRect/>
          <a:stretch>
            <a:fillRect/>
          </a:stretch>
        </p:blipFill>
        <p:spPr bwMode="auto">
          <a:xfrm>
            <a:off x="6019800" y="2819400"/>
            <a:ext cx="2971800" cy="2235200"/>
          </a:xfrm>
          <a:prstGeom prst="rect">
            <a:avLst/>
          </a:prstGeom>
          <a:noFill/>
          <a:ln w="9525">
            <a:noFill/>
            <a:miter lim="800000"/>
            <a:headEnd/>
            <a:tailEnd/>
          </a:ln>
        </p:spPr>
      </p:pic>
      <p:pic>
        <p:nvPicPr>
          <p:cNvPr id="17412" name="Picture 6" descr="nuclei"/>
          <p:cNvPicPr>
            <a:picLocks noChangeAspect="1" noChangeArrowheads="1"/>
          </p:cNvPicPr>
          <p:nvPr/>
        </p:nvPicPr>
        <p:blipFill>
          <a:blip r:embed="rId3" cstate="print"/>
          <a:srcRect/>
          <a:stretch>
            <a:fillRect/>
          </a:stretch>
        </p:blipFill>
        <p:spPr bwMode="auto">
          <a:xfrm>
            <a:off x="7315200" y="762000"/>
            <a:ext cx="1676400" cy="1978025"/>
          </a:xfrm>
          <a:prstGeom prst="rect">
            <a:avLst/>
          </a:prstGeom>
          <a:noFill/>
          <a:ln w="9525">
            <a:noFill/>
            <a:miter lim="800000"/>
            <a:headEnd/>
            <a:tailEnd/>
          </a:ln>
        </p:spPr>
      </p:pic>
      <p:sp>
        <p:nvSpPr>
          <p:cNvPr id="17413" name="Text Box 7"/>
          <p:cNvSpPr txBox="1">
            <a:spLocks noChangeArrowheads="1"/>
          </p:cNvSpPr>
          <p:nvPr/>
        </p:nvSpPr>
        <p:spPr bwMode="auto">
          <a:xfrm>
            <a:off x="152400" y="685800"/>
            <a:ext cx="5410200" cy="6094413"/>
          </a:xfrm>
          <a:prstGeom prst="rect">
            <a:avLst/>
          </a:prstGeom>
          <a:noFill/>
          <a:ln w="9525">
            <a:noFill/>
            <a:miter lim="800000"/>
            <a:headEnd/>
            <a:tailEnd/>
          </a:ln>
        </p:spPr>
        <p:txBody>
          <a:bodyPr>
            <a:spAutoFit/>
          </a:bodyPr>
          <a:lstStyle/>
          <a:p>
            <a:r>
              <a:rPr lang="en-US" sz="2000"/>
              <a:t>Did you know that … ?</a:t>
            </a:r>
            <a:endParaRPr lang="en-US" sz="1000"/>
          </a:p>
          <a:p>
            <a:r>
              <a:rPr lang="en-US" sz="1000"/>
              <a:t> </a:t>
            </a:r>
          </a:p>
          <a:p>
            <a:pPr>
              <a:buFont typeface="Arial" pitchFamily="34" charset="0"/>
              <a:buChar char="•"/>
            </a:pPr>
            <a:r>
              <a:rPr lang="en-US" sz="2000"/>
              <a:t> Nuclear physicists are trying to answer how basic properties like mass, shape, and spin come about from the flood of gluons, quark/anti-quark pairs, and a few ever-</a:t>
            </a:r>
          </a:p>
          <a:p>
            <a:r>
              <a:rPr lang="en-US" sz="2000"/>
              <a:t>present quarks </a:t>
            </a:r>
          </a:p>
          <a:p>
            <a:pPr>
              <a:buFont typeface="Arial" pitchFamily="34" charset="0"/>
              <a:buChar char="•"/>
            </a:pPr>
            <a:r>
              <a:rPr lang="en-US" sz="2000"/>
              <a:t> A small fraction of the force between quarks and gluons “leaks out” of protons and neutrons, and binds them together to form tiny nuclei. The long-range part of this process can be well described as if </a:t>
            </a:r>
            <a:r>
              <a:rPr lang="en-US" sz="2000">
                <a:solidFill>
                  <a:srgbClr val="0033CC"/>
                </a:solidFill>
              </a:rPr>
              <a:t>protons and neutrons</a:t>
            </a:r>
            <a:r>
              <a:rPr lang="en-US" sz="2000"/>
              <a:t> exchange </a:t>
            </a:r>
            <a:r>
              <a:rPr lang="en-US" sz="2000">
                <a:solidFill>
                  <a:srgbClr val="0033CC"/>
                </a:solidFill>
              </a:rPr>
              <a:t>pions</a:t>
            </a:r>
            <a:r>
              <a:rPr lang="en-US" sz="2000"/>
              <a:t>.</a:t>
            </a:r>
          </a:p>
          <a:p>
            <a:pPr>
              <a:buFont typeface="Arial" pitchFamily="34" charset="0"/>
              <a:buChar char="•"/>
            </a:pPr>
            <a:r>
              <a:rPr lang="en-US" sz="2000"/>
              <a:t> Nuclear physicists are only now starting to understand how this “leakage” occurs, and how it results in the impressive variety of nuclei found in nature.</a:t>
            </a:r>
          </a:p>
          <a:p>
            <a:pPr>
              <a:buFontTx/>
              <a:buChar char="•"/>
            </a:pPr>
            <a:r>
              <a:rPr lang="en-US" sz="2000"/>
              <a:t> A nucleus consisting of some 100 protons and 150 neutrons can be the same size as one with 3 protons and 8 neutrons.</a:t>
            </a:r>
          </a:p>
        </p:txBody>
      </p:sp>
      <p:pic>
        <p:nvPicPr>
          <p:cNvPr id="17414" name="Picture 8"/>
          <p:cNvPicPr>
            <a:picLocks noChangeAspect="1" noChangeArrowheads="1"/>
          </p:cNvPicPr>
          <p:nvPr/>
        </p:nvPicPr>
        <p:blipFill>
          <a:blip r:embed="rId4" cstate="print"/>
          <a:srcRect/>
          <a:stretch>
            <a:fillRect/>
          </a:stretch>
        </p:blipFill>
        <p:spPr bwMode="auto">
          <a:xfrm>
            <a:off x="6443663" y="5181600"/>
            <a:ext cx="2166937" cy="1487488"/>
          </a:xfrm>
          <a:prstGeom prst="rect">
            <a:avLst/>
          </a:prstGeom>
          <a:noFill/>
          <a:ln w="9525">
            <a:noFill/>
            <a:miter lim="800000"/>
            <a:headEnd/>
            <a:tailEnd/>
          </a:ln>
        </p:spPr>
      </p:pic>
      <p:pic>
        <p:nvPicPr>
          <p:cNvPr id="17415" name="Picture 12" descr="tops"/>
          <p:cNvPicPr>
            <a:picLocks noChangeAspect="1" noChangeArrowheads="1"/>
          </p:cNvPicPr>
          <p:nvPr/>
        </p:nvPicPr>
        <p:blipFill>
          <a:blip r:embed="rId5" cstate="print"/>
          <a:srcRect/>
          <a:stretch>
            <a:fillRect/>
          </a:stretch>
        </p:blipFill>
        <p:spPr bwMode="auto">
          <a:xfrm>
            <a:off x="5695950" y="838200"/>
            <a:ext cx="1390650" cy="18288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53823" y="4322934"/>
            <a:ext cx="5813977" cy="2112264"/>
            <a:chOff x="3234774" y="4322934"/>
            <a:chExt cx="5813977" cy="2112264"/>
          </a:xfrm>
        </p:grpSpPr>
        <p:sp>
          <p:nvSpPr>
            <p:cNvPr id="29" name="Rectangle 28"/>
            <p:cNvSpPr/>
            <p:nvPr/>
          </p:nvSpPr>
          <p:spPr>
            <a:xfrm>
              <a:off x="3457575" y="6018657"/>
              <a:ext cx="470230" cy="4126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3598595" y="4322934"/>
              <a:ext cx="5450156" cy="2112264"/>
              <a:chOff x="5027173" y="2647677"/>
              <a:chExt cx="4050577" cy="2112264"/>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912" y="2647677"/>
                <a:ext cx="4037838" cy="2112264"/>
              </a:xfrm>
              <a:prstGeom prst="rect">
                <a:avLst/>
              </a:prstGeom>
            </p:spPr>
          </p:pic>
          <p:sp>
            <p:nvSpPr>
              <p:cNvPr id="32" name="Rectangle 31"/>
              <p:cNvSpPr/>
              <p:nvPr/>
            </p:nvSpPr>
            <p:spPr bwMode="auto">
              <a:xfrm>
                <a:off x="5027173" y="4343400"/>
                <a:ext cx="244670" cy="2964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33" name="TextBox 32"/>
            <p:cNvSpPr txBox="1"/>
            <p:nvPr/>
          </p:nvSpPr>
          <p:spPr>
            <a:xfrm>
              <a:off x="3234774" y="4659868"/>
              <a:ext cx="1337226" cy="369332"/>
            </a:xfrm>
            <a:prstGeom prst="rect">
              <a:avLst/>
            </a:prstGeom>
            <a:solidFill>
              <a:schemeClr val="bg1"/>
            </a:solidFill>
          </p:spPr>
          <p:txBody>
            <a:bodyPr wrap="none" rtlCol="0">
              <a:spAutoFit/>
            </a:bodyPr>
            <a:lstStyle/>
            <a:p>
              <a:r>
                <a:rPr lang="en-US" sz="1800" dirty="0">
                  <a:cs typeface="Arial" panose="020B0604020202020204" pitchFamily="34" charset="0"/>
                </a:rPr>
                <a:t>Saturation</a:t>
              </a:r>
            </a:p>
          </p:txBody>
        </p:sp>
      </p:grpSp>
      <p:grpSp>
        <p:nvGrpSpPr>
          <p:cNvPr id="5" name="Group 10"/>
          <p:cNvGrpSpPr/>
          <p:nvPr/>
        </p:nvGrpSpPr>
        <p:grpSpPr>
          <a:xfrm>
            <a:off x="405765" y="932518"/>
            <a:ext cx="8214360" cy="2994660"/>
            <a:chOff x="358140" y="3447118"/>
            <a:chExt cx="8214360" cy="2994660"/>
          </a:xfrm>
        </p:grpSpPr>
        <p:pic>
          <p:nvPicPr>
            <p:cNvPr id="2" name="Picture 2"/>
            <p:cNvPicPr>
              <a:picLocks noChangeAspect="1" noChangeArrowheads="1"/>
            </p:cNvPicPr>
            <p:nvPr/>
          </p:nvPicPr>
          <p:blipFill>
            <a:blip r:embed="rId3"/>
            <a:srcRect l="75494"/>
            <a:stretch>
              <a:fillRect/>
            </a:stretch>
          </p:blipFill>
          <p:spPr bwMode="auto">
            <a:xfrm>
              <a:off x="358140" y="3447118"/>
              <a:ext cx="1985010" cy="2994660"/>
            </a:xfrm>
            <a:prstGeom prst="rect">
              <a:avLst/>
            </a:prstGeom>
            <a:noFill/>
            <a:ln w="9525">
              <a:noFill/>
              <a:miter lim="800000"/>
              <a:headEnd/>
              <a:tailEnd/>
            </a:ln>
          </p:spPr>
        </p:pic>
        <p:grpSp>
          <p:nvGrpSpPr>
            <p:cNvPr id="8" name="Group 4"/>
            <p:cNvGrpSpPr/>
            <p:nvPr/>
          </p:nvGrpSpPr>
          <p:grpSpPr>
            <a:xfrm>
              <a:off x="7219950" y="3447118"/>
              <a:ext cx="1352550" cy="2994660"/>
              <a:chOff x="666750" y="3028018"/>
              <a:chExt cx="1352550" cy="2994660"/>
            </a:xfrm>
          </p:grpSpPr>
          <p:pic>
            <p:nvPicPr>
              <p:cNvPr id="3" name="Picture 2"/>
              <p:cNvPicPr>
                <a:picLocks noChangeAspect="1" noChangeArrowheads="1"/>
              </p:cNvPicPr>
              <p:nvPr/>
            </p:nvPicPr>
            <p:blipFill>
              <a:blip r:embed="rId3"/>
              <a:srcRect r="83302"/>
              <a:stretch>
                <a:fillRect/>
              </a:stretch>
            </p:blipFill>
            <p:spPr bwMode="auto">
              <a:xfrm>
                <a:off x="666750" y="3028018"/>
                <a:ext cx="1352550" cy="2994660"/>
              </a:xfrm>
              <a:prstGeom prst="rect">
                <a:avLst/>
              </a:prstGeom>
              <a:noFill/>
              <a:ln w="9525">
                <a:noFill/>
                <a:miter lim="800000"/>
                <a:headEnd/>
                <a:tailEnd/>
              </a:ln>
            </p:spPr>
          </p:pic>
          <p:sp>
            <p:nvSpPr>
              <p:cNvPr id="4" name="Rectangle 3"/>
              <p:cNvSpPr/>
              <p:nvPr/>
            </p:nvSpPr>
            <p:spPr>
              <a:xfrm>
                <a:off x="1666875" y="4295775"/>
                <a:ext cx="352425" cy="3238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7"/>
            <p:cNvGrpSpPr/>
            <p:nvPr/>
          </p:nvGrpSpPr>
          <p:grpSpPr>
            <a:xfrm>
              <a:off x="5676900" y="3447118"/>
              <a:ext cx="1543050" cy="2994660"/>
              <a:chOff x="2019300" y="1056343"/>
              <a:chExt cx="1543050" cy="2994660"/>
            </a:xfrm>
          </p:grpSpPr>
          <p:pic>
            <p:nvPicPr>
              <p:cNvPr id="6" name="Picture 2"/>
              <p:cNvPicPr>
                <a:picLocks noChangeAspect="1" noChangeArrowheads="1"/>
              </p:cNvPicPr>
              <p:nvPr/>
            </p:nvPicPr>
            <p:blipFill>
              <a:blip r:embed="rId3"/>
              <a:srcRect l="16698" r="64252"/>
              <a:stretch>
                <a:fillRect/>
              </a:stretch>
            </p:blipFill>
            <p:spPr bwMode="auto">
              <a:xfrm>
                <a:off x="2019300" y="1056343"/>
                <a:ext cx="1543050" cy="2994660"/>
              </a:xfrm>
              <a:prstGeom prst="rect">
                <a:avLst/>
              </a:prstGeom>
              <a:noFill/>
              <a:ln w="9525">
                <a:noFill/>
                <a:miter lim="800000"/>
                <a:headEnd/>
                <a:tailEnd/>
              </a:ln>
            </p:spPr>
          </p:pic>
          <p:sp>
            <p:nvSpPr>
              <p:cNvPr id="7" name="Rectangle 6"/>
              <p:cNvSpPr/>
              <p:nvPr/>
            </p:nvSpPr>
            <p:spPr>
              <a:xfrm>
                <a:off x="2019300" y="2219325"/>
                <a:ext cx="209550" cy="5238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2"/>
            <p:cNvPicPr>
              <a:picLocks noChangeAspect="1" noChangeArrowheads="1"/>
            </p:cNvPicPr>
            <p:nvPr/>
          </p:nvPicPr>
          <p:blipFill>
            <a:blip r:embed="rId3"/>
            <a:srcRect l="35395" r="46849"/>
            <a:stretch>
              <a:fillRect/>
            </a:stretch>
          </p:blipFill>
          <p:spPr bwMode="auto">
            <a:xfrm>
              <a:off x="4381500" y="3447118"/>
              <a:ext cx="1438275" cy="2994660"/>
            </a:xfrm>
            <a:prstGeom prst="rect">
              <a:avLst/>
            </a:prstGeom>
            <a:noFill/>
            <a:ln w="9525">
              <a:noFill/>
              <a:miter lim="800000"/>
              <a:headEnd/>
              <a:tailEnd/>
            </a:ln>
          </p:spPr>
        </p:pic>
        <p:pic>
          <p:nvPicPr>
            <p:cNvPr id="10" name="Picture 2"/>
            <p:cNvPicPr>
              <a:picLocks noChangeAspect="1" noChangeArrowheads="1"/>
            </p:cNvPicPr>
            <p:nvPr/>
          </p:nvPicPr>
          <p:blipFill>
            <a:blip r:embed="rId3"/>
            <a:srcRect l="52563" r="24506"/>
            <a:stretch>
              <a:fillRect/>
            </a:stretch>
          </p:blipFill>
          <p:spPr bwMode="auto">
            <a:xfrm>
              <a:off x="2333625" y="3447118"/>
              <a:ext cx="1857375" cy="2994660"/>
            </a:xfrm>
            <a:prstGeom prst="rect">
              <a:avLst/>
            </a:prstGeom>
            <a:noFill/>
            <a:ln w="9525">
              <a:noFill/>
              <a:miter lim="800000"/>
              <a:headEnd/>
              <a:tailEnd/>
            </a:ln>
          </p:spPr>
        </p:pic>
      </p:grpSp>
      <p:sp>
        <p:nvSpPr>
          <p:cNvPr id="12" name="Rectangle 1026"/>
          <p:cNvSpPr txBox="1">
            <a:spLocks noChangeArrowheads="1"/>
          </p:cNvSpPr>
          <p:nvPr/>
        </p:nvSpPr>
        <p:spPr>
          <a:xfrm>
            <a:off x="0" y="80963"/>
            <a:ext cx="9144000" cy="566737"/>
          </a:xfrm>
          <a:prstGeom prst="rect">
            <a:avLst/>
          </a:prstGeom>
        </p:spPr>
        <p:txBody>
          <a:bodyPr lIns="90360" tIns="44280" rIns="90360" bIns="44280"/>
          <a:lstStyle/>
          <a:p>
            <a:pPr algn="ctr" defTabSz="457200" eaLnBrk="0" hangingPunct="0">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kern="0" dirty="0">
                <a:solidFill>
                  <a:srgbClr val="FF0000"/>
                </a:solidFill>
                <a:cs typeface="Arial" pitchFamily="34" charset="0"/>
              </a:rPr>
              <a:t>The Evolution of a Proton – Deep into the Sea </a:t>
            </a:r>
            <a:endParaRPr lang="en-GB" sz="2800" b="1" kern="0" dirty="0">
              <a:solidFill>
                <a:srgbClr val="FF0000"/>
              </a:solidFill>
              <a:cs typeface="Arial" pitchFamily="34" charset="0"/>
            </a:endParaRPr>
          </a:p>
        </p:txBody>
      </p:sp>
      <p:pic>
        <p:nvPicPr>
          <p:cNvPr id="13" name="Picture 2"/>
          <p:cNvPicPr>
            <a:picLocks noChangeAspect="1" noChangeArrowheads="1"/>
          </p:cNvPicPr>
          <p:nvPr/>
        </p:nvPicPr>
        <p:blipFill>
          <a:blip r:embed="rId3"/>
          <a:srcRect l="12465" t="37881" r="79539" b="40809"/>
          <a:stretch>
            <a:fillRect/>
          </a:stretch>
        </p:blipFill>
        <p:spPr bwMode="auto">
          <a:xfrm>
            <a:off x="6819900" y="2209800"/>
            <a:ext cx="647700" cy="638175"/>
          </a:xfrm>
          <a:prstGeom prst="rect">
            <a:avLst/>
          </a:prstGeom>
          <a:noFill/>
          <a:ln w="9525">
            <a:solidFill>
              <a:schemeClr val="tx1"/>
            </a:solidFill>
            <a:miter lim="800000"/>
            <a:headEnd/>
            <a:tailEnd/>
          </a:ln>
        </p:spPr>
      </p:pic>
      <p:grpSp>
        <p:nvGrpSpPr>
          <p:cNvPr id="16" name="Group 15"/>
          <p:cNvGrpSpPr/>
          <p:nvPr/>
        </p:nvGrpSpPr>
        <p:grpSpPr>
          <a:xfrm>
            <a:off x="491490" y="3860503"/>
            <a:ext cx="2121572" cy="571499"/>
            <a:chOff x="6729814" y="4562475"/>
            <a:chExt cx="2121572" cy="571499"/>
          </a:xfrm>
        </p:grpSpPr>
        <p:pic>
          <p:nvPicPr>
            <p:cNvPr id="17" name="Picture 16"/>
            <p:cNvPicPr>
              <a:picLocks noChangeAspect="1"/>
            </p:cNvPicPr>
            <p:nvPr/>
          </p:nvPicPr>
          <p:blipFill>
            <a:blip r:embed="rId4"/>
            <a:stretch>
              <a:fillRect/>
            </a:stretch>
          </p:blipFill>
          <p:spPr>
            <a:xfrm>
              <a:off x="6729814" y="4600575"/>
              <a:ext cx="959522" cy="533399"/>
            </a:xfrm>
            <a:prstGeom prst="rect">
              <a:avLst/>
            </a:prstGeom>
          </p:spPr>
        </p:pic>
        <p:sp>
          <p:nvSpPr>
            <p:cNvPr id="18" name="TextBox 17"/>
            <p:cNvSpPr txBox="1"/>
            <p:nvPr/>
          </p:nvSpPr>
          <p:spPr>
            <a:xfrm>
              <a:off x="7573501" y="4606981"/>
              <a:ext cx="364202" cy="461665"/>
            </a:xfrm>
            <a:prstGeom prst="rect">
              <a:avLst/>
            </a:prstGeom>
            <a:noFill/>
          </p:spPr>
          <p:txBody>
            <a:bodyPr wrap="none" rtlCol="0">
              <a:spAutoFit/>
            </a:bodyPr>
            <a:lstStyle/>
            <a:p>
              <a:r>
                <a:rPr lang="en-US" sz="2400" dirty="0">
                  <a:latin typeface="Arial" pitchFamily="34" charset="0"/>
                  <a:cs typeface="Arial" pitchFamily="34" charset="0"/>
                </a:rPr>
                <a:t>=</a:t>
              </a:r>
            </a:p>
          </p:txBody>
        </p:sp>
        <p:pic>
          <p:nvPicPr>
            <p:cNvPr id="19" name="Picture 18"/>
            <p:cNvPicPr>
              <a:picLocks noChangeAspect="1"/>
            </p:cNvPicPr>
            <p:nvPr/>
          </p:nvPicPr>
          <p:blipFill>
            <a:blip r:embed="rId4"/>
            <a:stretch>
              <a:fillRect/>
            </a:stretch>
          </p:blipFill>
          <p:spPr>
            <a:xfrm rot="10800000">
              <a:off x="7891864" y="4562475"/>
              <a:ext cx="959522" cy="533399"/>
            </a:xfrm>
            <a:prstGeom prst="rect">
              <a:avLst/>
            </a:prstGeom>
          </p:spPr>
        </p:pic>
      </p:grpSp>
      <p:pic>
        <p:nvPicPr>
          <p:cNvPr id="20" name="Picture 2"/>
          <p:cNvPicPr>
            <a:picLocks noChangeAspect="1" noChangeArrowheads="1"/>
          </p:cNvPicPr>
          <p:nvPr/>
        </p:nvPicPr>
        <p:blipFill>
          <a:blip r:embed="rId5"/>
          <a:srcRect/>
          <a:stretch>
            <a:fillRect/>
          </a:stretch>
        </p:blipFill>
        <p:spPr bwMode="auto">
          <a:xfrm>
            <a:off x="348734" y="4369662"/>
            <a:ext cx="2377440" cy="2061686"/>
          </a:xfrm>
          <a:prstGeom prst="rect">
            <a:avLst/>
          </a:prstGeom>
          <a:noFill/>
          <a:ln w="9525">
            <a:noFill/>
            <a:miter lim="800000"/>
            <a:headEnd/>
            <a:tailEnd/>
          </a:ln>
        </p:spPr>
      </p:pic>
      <p:sp>
        <p:nvSpPr>
          <p:cNvPr id="24" name="Rectangle 23"/>
          <p:cNvSpPr/>
          <p:nvPr/>
        </p:nvSpPr>
        <p:spPr>
          <a:xfrm>
            <a:off x="5905500" y="3911261"/>
            <a:ext cx="1314450" cy="4988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4686300" y="3876676"/>
            <a:ext cx="2121572" cy="571499"/>
            <a:chOff x="6729814" y="4562475"/>
            <a:chExt cx="2121572" cy="571499"/>
          </a:xfrm>
        </p:grpSpPr>
        <p:pic>
          <p:nvPicPr>
            <p:cNvPr id="26" name="Picture 25"/>
            <p:cNvPicPr>
              <a:picLocks noChangeAspect="1"/>
            </p:cNvPicPr>
            <p:nvPr/>
          </p:nvPicPr>
          <p:blipFill>
            <a:blip r:embed="rId4"/>
            <a:stretch>
              <a:fillRect/>
            </a:stretch>
          </p:blipFill>
          <p:spPr>
            <a:xfrm>
              <a:off x="6729814" y="4600575"/>
              <a:ext cx="959522" cy="533399"/>
            </a:xfrm>
            <a:prstGeom prst="rect">
              <a:avLst/>
            </a:prstGeom>
          </p:spPr>
        </p:pic>
        <p:sp>
          <p:nvSpPr>
            <p:cNvPr id="27" name="TextBox 26"/>
            <p:cNvSpPr txBox="1"/>
            <p:nvPr/>
          </p:nvSpPr>
          <p:spPr>
            <a:xfrm>
              <a:off x="7573501" y="4606981"/>
              <a:ext cx="364202" cy="461665"/>
            </a:xfrm>
            <a:prstGeom prst="rect">
              <a:avLst/>
            </a:prstGeom>
            <a:noFill/>
          </p:spPr>
          <p:txBody>
            <a:bodyPr wrap="none" rtlCol="0">
              <a:spAutoFit/>
            </a:bodyPr>
            <a:lstStyle/>
            <a:p>
              <a:r>
                <a:rPr lang="en-US" sz="2400" dirty="0">
                  <a:latin typeface="Arial" pitchFamily="34" charset="0"/>
                  <a:cs typeface="Arial" pitchFamily="34" charset="0"/>
                </a:rPr>
                <a:t>&gt;</a:t>
              </a:r>
            </a:p>
          </p:txBody>
        </p:sp>
        <p:pic>
          <p:nvPicPr>
            <p:cNvPr id="28" name="Picture 27"/>
            <p:cNvPicPr>
              <a:picLocks noChangeAspect="1"/>
            </p:cNvPicPr>
            <p:nvPr/>
          </p:nvPicPr>
          <p:blipFill>
            <a:blip r:embed="rId4"/>
            <a:stretch>
              <a:fillRect/>
            </a:stretch>
          </p:blipFill>
          <p:spPr>
            <a:xfrm rot="10800000">
              <a:off x="7891864" y="4562475"/>
              <a:ext cx="959522" cy="533399"/>
            </a:xfrm>
            <a:prstGeom prst="rect">
              <a:avLst/>
            </a:prstGeom>
          </p:spPr>
        </p:pic>
      </p:grpSp>
      <p:sp>
        <p:nvSpPr>
          <p:cNvPr id="14" name="TextBox 13"/>
          <p:cNvSpPr txBox="1"/>
          <p:nvPr/>
        </p:nvSpPr>
        <p:spPr>
          <a:xfrm>
            <a:off x="7394789" y="751543"/>
            <a:ext cx="918841" cy="276999"/>
          </a:xfrm>
          <a:prstGeom prst="rect">
            <a:avLst/>
          </a:prstGeom>
          <a:noFill/>
        </p:spPr>
        <p:txBody>
          <a:bodyPr wrap="none" rtlCol="0">
            <a:spAutoFit/>
          </a:bodyPr>
          <a:lstStyle/>
          <a:p>
            <a:r>
              <a:rPr lang="en-US" sz="1200" dirty="0">
                <a:solidFill>
                  <a:srgbClr val="0000FF"/>
                </a:solidFill>
                <a:effectLst>
                  <a:outerShdw blurRad="38100" dist="38100" dir="2700000" algn="tl">
                    <a:srgbClr val="000000">
                      <a:alpha val="43137"/>
                    </a:srgbClr>
                  </a:outerShdw>
                </a:effectLst>
                <a:cs typeface="Arial" pitchFamily="34" charset="0"/>
              </a:rPr>
              <a:t>Resolution</a:t>
            </a:r>
          </a:p>
        </p:txBody>
      </p:sp>
      <p:cxnSp>
        <p:nvCxnSpPr>
          <p:cNvPr id="15" name="Straight Arrow Connector 14"/>
          <p:cNvCxnSpPr/>
          <p:nvPr/>
        </p:nvCxnSpPr>
        <p:spPr>
          <a:xfrm>
            <a:off x="1562100" y="884893"/>
            <a:ext cx="5769647" cy="0"/>
          </a:xfrm>
          <a:prstGeom prst="straightConnector1">
            <a:avLst/>
          </a:prstGeom>
          <a:ln>
            <a:solidFill>
              <a:srgbClr val="0000FF"/>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94693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ActionAPE5LQanimXs30small"/>
          <p:cNvPicPr>
            <a:picLocks noChangeAspect="1" noChangeArrowheads="1" noCrop="1"/>
          </p:cNvPicPr>
          <p:nvPr/>
        </p:nvPicPr>
        <p:blipFill>
          <a:blip r:embed="rId2" cstate="print"/>
          <a:srcRect/>
          <a:stretch>
            <a:fillRect/>
          </a:stretch>
        </p:blipFill>
        <p:spPr bwMode="auto">
          <a:xfrm>
            <a:off x="6492240" y="4410456"/>
            <a:ext cx="2438400" cy="1828800"/>
          </a:xfrm>
          <a:prstGeom prst="rect">
            <a:avLst/>
          </a:prstGeom>
          <a:noFill/>
          <a:ln w="9525">
            <a:noFill/>
            <a:miter lim="800000"/>
            <a:headEnd/>
            <a:tailEnd/>
          </a:ln>
        </p:spPr>
      </p:pic>
      <p:sp>
        <p:nvSpPr>
          <p:cNvPr id="10" name="TextBox 9"/>
          <p:cNvSpPr txBox="1"/>
          <p:nvPr/>
        </p:nvSpPr>
        <p:spPr>
          <a:xfrm>
            <a:off x="84448" y="134548"/>
            <a:ext cx="8983352" cy="584775"/>
          </a:xfrm>
          <a:prstGeom prst="rect">
            <a:avLst/>
          </a:prstGeom>
          <a:noFill/>
        </p:spPr>
        <p:txBody>
          <a:bodyPr wrap="square" rtlCol="0">
            <a:spAutoFit/>
          </a:bodyPr>
          <a:lstStyle/>
          <a:p>
            <a:pPr algn="ctr" fontAlgn="base">
              <a:spcBef>
                <a:spcPct val="0"/>
              </a:spcBef>
              <a:spcAft>
                <a:spcPct val="0"/>
              </a:spcAft>
            </a:pPr>
            <a:r>
              <a:rPr lang="en-US" sz="3200" b="1" dirty="0">
                <a:solidFill>
                  <a:srgbClr val="FF0000"/>
                </a:solidFill>
                <a:cs typeface="Arial" pitchFamily="34" charset="0"/>
              </a:rPr>
              <a:t>Understanding Q</a:t>
            </a:r>
            <a:r>
              <a:rPr lang="en-US" sz="3200" b="1" dirty="0">
                <a:solidFill>
                  <a:srgbClr val="0033CC"/>
                </a:solidFill>
                <a:cs typeface="Arial" pitchFamily="34" charset="0"/>
              </a:rPr>
              <a:t>C</a:t>
            </a:r>
            <a:r>
              <a:rPr lang="en-US" sz="3200" b="1" dirty="0">
                <a:solidFill>
                  <a:srgbClr val="008000"/>
                </a:solidFill>
                <a:cs typeface="Arial" pitchFamily="34" charset="0"/>
              </a:rPr>
              <a:t>D</a:t>
            </a:r>
            <a:r>
              <a:rPr lang="en-US" sz="3200" b="1" dirty="0">
                <a:solidFill>
                  <a:srgbClr val="FF0000"/>
                </a:solidFill>
                <a:cs typeface="Arial" pitchFamily="34" charset="0"/>
              </a:rPr>
              <a:t> and the Origin of Mass</a:t>
            </a:r>
          </a:p>
        </p:txBody>
      </p:sp>
      <p:grpSp>
        <p:nvGrpSpPr>
          <p:cNvPr id="4" name="Group 3"/>
          <p:cNvGrpSpPr/>
          <p:nvPr/>
        </p:nvGrpSpPr>
        <p:grpSpPr>
          <a:xfrm>
            <a:off x="0" y="838200"/>
            <a:ext cx="8951949" cy="3377184"/>
            <a:chOff x="0" y="838200"/>
            <a:chExt cx="8951949" cy="3377184"/>
          </a:xfrm>
        </p:grpSpPr>
        <p:sp>
          <p:nvSpPr>
            <p:cNvPr id="11" name="TextBox 10"/>
            <p:cNvSpPr txBox="1"/>
            <p:nvPr/>
          </p:nvSpPr>
          <p:spPr>
            <a:xfrm>
              <a:off x="0" y="838200"/>
              <a:ext cx="2951449" cy="461665"/>
            </a:xfrm>
            <a:prstGeom prst="rect">
              <a:avLst/>
            </a:prstGeom>
            <a:noFill/>
          </p:spPr>
          <p:txBody>
            <a:bodyPr wrap="none" rtlCol="0">
              <a:spAutoFit/>
            </a:bodyPr>
            <a:lstStyle/>
            <a:p>
              <a:pPr marL="342900" indent="-342900" fontAlgn="base">
                <a:spcBef>
                  <a:spcPct val="0"/>
                </a:spcBef>
                <a:spcAft>
                  <a:spcPct val="0"/>
                </a:spcAft>
                <a:buFont typeface="Wingdings" charset="2"/>
                <a:buChar char="q"/>
              </a:pPr>
              <a:r>
                <a:rPr lang="en-US" sz="2400" dirty="0">
                  <a:solidFill>
                    <a:srgbClr val="006600"/>
                  </a:solidFill>
                  <a:cs typeface="Arial" pitchFamily="34" charset="0"/>
                </a:rPr>
                <a:t>Nuclear Science:</a:t>
              </a:r>
            </a:p>
          </p:txBody>
        </p:sp>
        <p:sp>
          <p:nvSpPr>
            <p:cNvPr id="12" name="Rectangle 11"/>
            <p:cNvSpPr/>
            <p:nvPr/>
          </p:nvSpPr>
          <p:spPr>
            <a:xfrm>
              <a:off x="2885796" y="889337"/>
              <a:ext cx="6029604" cy="707886"/>
            </a:xfrm>
            <a:prstGeom prst="rect">
              <a:avLst/>
            </a:prstGeom>
          </p:spPr>
          <p:txBody>
            <a:bodyPr wrap="square">
              <a:spAutoFit/>
            </a:bodyPr>
            <a:lstStyle/>
            <a:p>
              <a:pPr fontAlgn="base">
                <a:spcBef>
                  <a:spcPct val="0"/>
                </a:spcBef>
                <a:spcAft>
                  <a:spcPct val="0"/>
                </a:spcAft>
              </a:pPr>
              <a:r>
                <a:rPr lang="en-US" sz="2000" dirty="0">
                  <a:solidFill>
                    <a:srgbClr val="0000FF"/>
                  </a:solidFill>
                  <a:cs typeface="Arial" pitchFamily="34" charset="0"/>
                </a:rPr>
                <a:t>to discover, explore, and understand all forms of nuclear matter and its benefits to our society</a:t>
              </a:r>
            </a:p>
          </p:txBody>
        </p:sp>
        <p:grpSp>
          <p:nvGrpSpPr>
            <p:cNvPr id="2" name="Group 12"/>
            <p:cNvGrpSpPr/>
            <p:nvPr/>
          </p:nvGrpSpPr>
          <p:grpSpPr>
            <a:xfrm>
              <a:off x="36549" y="3377184"/>
              <a:ext cx="8915400" cy="838200"/>
              <a:chOff x="457200" y="5715000"/>
              <a:chExt cx="8915400" cy="838200"/>
            </a:xfrm>
          </p:grpSpPr>
          <p:sp>
            <p:nvSpPr>
              <p:cNvPr id="14" name="TextBox 13"/>
              <p:cNvSpPr txBox="1"/>
              <p:nvPr/>
            </p:nvSpPr>
            <p:spPr>
              <a:xfrm>
                <a:off x="457200" y="5715000"/>
                <a:ext cx="1300356" cy="461665"/>
              </a:xfrm>
              <a:prstGeom prst="rect">
                <a:avLst/>
              </a:prstGeom>
              <a:noFill/>
            </p:spPr>
            <p:txBody>
              <a:bodyPr wrap="none" rtlCol="0">
                <a:spAutoFit/>
              </a:bodyPr>
              <a:lstStyle/>
              <a:p>
                <a:pPr marL="342900" indent="-342900" fontAlgn="base">
                  <a:spcBef>
                    <a:spcPct val="0"/>
                  </a:spcBef>
                  <a:spcAft>
                    <a:spcPct val="0"/>
                  </a:spcAft>
                  <a:buFont typeface="Wingdings" charset="2"/>
                  <a:buChar char="q"/>
                </a:pPr>
                <a:r>
                  <a:rPr lang="en-US" sz="2400" dirty="0">
                    <a:solidFill>
                      <a:srgbClr val="006600"/>
                    </a:solidFill>
                    <a:cs typeface="Arial" panose="020B0604020202020204" pitchFamily="34" charset="0"/>
                  </a:rPr>
                  <a:t>QCD:</a:t>
                </a:r>
              </a:p>
            </p:txBody>
          </p:sp>
          <p:sp>
            <p:nvSpPr>
              <p:cNvPr id="15" name="Rectangle 14"/>
              <p:cNvSpPr/>
              <p:nvPr/>
            </p:nvSpPr>
            <p:spPr>
              <a:xfrm>
                <a:off x="1905000" y="5745777"/>
                <a:ext cx="7467600" cy="400110"/>
              </a:xfrm>
              <a:prstGeom prst="rect">
                <a:avLst/>
              </a:prstGeom>
            </p:spPr>
            <p:txBody>
              <a:bodyPr wrap="square">
                <a:spAutoFit/>
              </a:bodyPr>
              <a:lstStyle/>
              <a:p>
                <a:pPr fontAlgn="base">
                  <a:spcBef>
                    <a:spcPct val="0"/>
                  </a:spcBef>
                  <a:spcAft>
                    <a:spcPct val="0"/>
                  </a:spcAft>
                </a:pPr>
                <a:r>
                  <a:rPr lang="en-US" sz="2000" dirty="0">
                    <a:solidFill>
                      <a:srgbClr val="0000FF"/>
                    </a:solidFill>
                    <a:cs typeface="Arial" panose="020B0604020202020204" pitchFamily="34" charset="0"/>
                  </a:rPr>
                  <a:t>A fundamental theory for the dynamics of quarks and gluons</a:t>
                </a:r>
              </a:p>
            </p:txBody>
          </p:sp>
          <p:sp>
            <p:nvSpPr>
              <p:cNvPr id="16" name="Rectangle 15"/>
              <p:cNvSpPr/>
              <p:nvPr/>
            </p:nvSpPr>
            <p:spPr>
              <a:xfrm>
                <a:off x="1905000" y="6153090"/>
                <a:ext cx="7391400" cy="400110"/>
              </a:xfrm>
              <a:prstGeom prst="rect">
                <a:avLst/>
              </a:prstGeom>
            </p:spPr>
            <p:txBody>
              <a:bodyPr wrap="square">
                <a:spAutoFit/>
              </a:bodyPr>
              <a:lstStyle/>
              <a:p>
                <a:pPr fontAlgn="base">
                  <a:spcBef>
                    <a:spcPct val="0"/>
                  </a:spcBef>
                  <a:spcAft>
                    <a:spcPct val="0"/>
                  </a:spcAft>
                </a:pPr>
                <a:r>
                  <a:rPr lang="en-US" sz="2000" dirty="0">
                    <a:solidFill>
                      <a:srgbClr val="0000FF"/>
                    </a:solidFill>
                    <a:cs typeface="Arial" panose="020B0604020202020204" pitchFamily="34" charset="0"/>
                  </a:rPr>
                  <a:t>It describes the formation of all forms of nuclear matter</a:t>
                </a:r>
              </a:p>
            </p:txBody>
          </p:sp>
        </p:grpSp>
        <p:grpSp>
          <p:nvGrpSpPr>
            <p:cNvPr id="3" name="Group 16"/>
            <p:cNvGrpSpPr/>
            <p:nvPr/>
          </p:nvGrpSpPr>
          <p:grpSpPr>
            <a:xfrm>
              <a:off x="0" y="1639669"/>
              <a:ext cx="8936182" cy="1752600"/>
              <a:chOff x="457200" y="2133600"/>
              <a:chExt cx="8936182" cy="1752600"/>
            </a:xfrm>
          </p:grpSpPr>
          <p:sp>
            <p:nvSpPr>
              <p:cNvPr id="18" name="Rectangle 17"/>
              <p:cNvSpPr/>
              <p:nvPr/>
            </p:nvSpPr>
            <p:spPr>
              <a:xfrm>
                <a:off x="990600" y="2591465"/>
                <a:ext cx="3505200" cy="1102866"/>
              </a:xfrm>
              <a:prstGeom prst="rect">
                <a:avLst/>
              </a:prstGeom>
            </p:spPr>
            <p:txBody>
              <a:bodyPr wrap="square">
                <a:spAutoFit/>
              </a:bodyPr>
              <a:lstStyle/>
              <a:p>
                <a:pPr marL="285750" marR="0" lvl="0" indent="-285750" defTabSz="914400" eaLnBrk="1" fontAlgn="base" latinLnBrk="0" hangingPunct="1">
                  <a:lnSpc>
                    <a:spcPct val="110000"/>
                  </a:lnSpc>
                  <a:spcBef>
                    <a:spcPct val="0"/>
                  </a:spcBef>
                  <a:spcAft>
                    <a:spcPct val="0"/>
                  </a:spcAft>
                  <a:buClrTx/>
                  <a:buSzTx/>
                  <a:buFont typeface="Wingdings" charset="2"/>
                  <a:buChar char="§"/>
                  <a:tabLst/>
                  <a:defRPr/>
                </a:pPr>
                <a:r>
                  <a:rPr kumimoji="0" lang="en-US" sz="2000" b="0" i="0" u="none" strike="noStrike" kern="0" cap="none" spc="0" normalizeH="0" baseline="0" noProof="0" dirty="0">
                    <a:ln>
                      <a:noFill/>
                    </a:ln>
                    <a:solidFill>
                      <a:srgbClr val="000000"/>
                    </a:solidFill>
                    <a:effectLst/>
                    <a:uLnTx/>
                    <a:uFillTx/>
                    <a:cs typeface="Arial" pitchFamily="34" charset="0"/>
                  </a:rPr>
                  <a:t>the nucleus</a:t>
                </a:r>
              </a:p>
              <a:p>
                <a:pPr marL="285750" marR="0" lvl="0" indent="-285750" defTabSz="914400" eaLnBrk="1" fontAlgn="base" latinLnBrk="0" hangingPunct="1">
                  <a:lnSpc>
                    <a:spcPct val="110000"/>
                  </a:lnSpc>
                  <a:spcBef>
                    <a:spcPct val="0"/>
                  </a:spcBef>
                  <a:spcAft>
                    <a:spcPct val="0"/>
                  </a:spcAft>
                  <a:buClrTx/>
                  <a:buSzTx/>
                  <a:buFont typeface="Wingdings" charset="2"/>
                  <a:buChar char="§"/>
                  <a:tabLst/>
                  <a:defRPr/>
                </a:pPr>
                <a:r>
                  <a:rPr kumimoji="0" lang="en-US" sz="2000" b="0" i="0" u="none" strike="noStrike" kern="0" cap="none" spc="0" normalizeH="0" baseline="0" noProof="0" dirty="0">
                    <a:ln>
                      <a:noFill/>
                    </a:ln>
                    <a:solidFill>
                      <a:srgbClr val="000000"/>
                    </a:solidFill>
                    <a:effectLst/>
                    <a:uLnTx/>
                    <a:uFillTx/>
                    <a:cs typeface="Arial" pitchFamily="34" charset="0"/>
                  </a:rPr>
                  <a:t>the nucleons</a:t>
                </a:r>
              </a:p>
              <a:p>
                <a:pPr marL="285750" marR="0" lvl="0" indent="-285750" defTabSz="914400" eaLnBrk="1" fontAlgn="base" latinLnBrk="0" hangingPunct="1">
                  <a:lnSpc>
                    <a:spcPct val="110000"/>
                  </a:lnSpc>
                  <a:spcBef>
                    <a:spcPct val="0"/>
                  </a:spcBef>
                  <a:spcAft>
                    <a:spcPct val="0"/>
                  </a:spcAft>
                  <a:buClrTx/>
                  <a:buSzTx/>
                  <a:buFont typeface="Wingdings" charset="2"/>
                  <a:buChar char="§"/>
                  <a:tabLst/>
                  <a:defRPr/>
                </a:pPr>
                <a:r>
                  <a:rPr kumimoji="0" lang="en-US" sz="2000" b="0" i="0" u="none" strike="noStrike" kern="0" cap="none" spc="0" normalizeH="0" baseline="0" noProof="0" dirty="0">
                    <a:ln>
                      <a:noFill/>
                    </a:ln>
                    <a:solidFill>
                      <a:srgbClr val="000000"/>
                    </a:solidFill>
                    <a:effectLst/>
                    <a:uLnTx/>
                    <a:uFillTx/>
                    <a:cs typeface="Arial" pitchFamily="34" charset="0"/>
                  </a:rPr>
                  <a:t>the quarks and gluons</a:t>
                </a:r>
              </a:p>
            </p:txBody>
          </p:sp>
          <p:pic>
            <p:nvPicPr>
              <p:cNvPr id="19" name="Picture 18"/>
              <p:cNvPicPr>
                <a:picLocks noChangeAspect="1"/>
              </p:cNvPicPr>
              <p:nvPr/>
            </p:nvPicPr>
            <p:blipFill>
              <a:blip r:embed="rId3"/>
              <a:stretch>
                <a:fillRect/>
              </a:stretch>
            </p:blipFill>
            <p:spPr>
              <a:xfrm>
                <a:off x="5105400" y="2133600"/>
                <a:ext cx="4287982" cy="1752600"/>
              </a:xfrm>
              <a:prstGeom prst="rect">
                <a:avLst/>
              </a:prstGeom>
            </p:spPr>
          </p:pic>
          <p:sp>
            <p:nvSpPr>
              <p:cNvPr id="20" name="TextBox 19"/>
              <p:cNvSpPr txBox="1"/>
              <p:nvPr/>
            </p:nvSpPr>
            <p:spPr>
              <a:xfrm>
                <a:off x="457200" y="2170331"/>
                <a:ext cx="2836033" cy="461665"/>
              </a:xfrm>
              <a:prstGeom prst="rect">
                <a:avLst/>
              </a:prstGeom>
              <a:noFill/>
            </p:spPr>
            <p:txBody>
              <a:bodyPr wrap="none" rtlCol="0">
                <a:spAutoFit/>
              </a:bodyPr>
              <a:lstStyle/>
              <a:p>
                <a:pPr marL="342900" marR="0" lvl="0" indent="-342900" defTabSz="914400" eaLnBrk="1" fontAlgn="base" latinLnBrk="0" hangingPunct="1">
                  <a:lnSpc>
                    <a:spcPct val="100000"/>
                  </a:lnSpc>
                  <a:spcBef>
                    <a:spcPct val="0"/>
                  </a:spcBef>
                  <a:spcAft>
                    <a:spcPct val="0"/>
                  </a:spcAft>
                  <a:buClrTx/>
                  <a:buSzTx/>
                  <a:buFont typeface="Wingdings" charset="2"/>
                  <a:buChar char="q"/>
                  <a:tabLst/>
                  <a:defRPr/>
                </a:pPr>
                <a:r>
                  <a:rPr kumimoji="0" lang="en-US" sz="2400" b="0" i="0" u="none" strike="noStrike" kern="0" cap="none" spc="0" normalizeH="0" baseline="0" noProof="0" dirty="0">
                    <a:ln>
                      <a:noFill/>
                    </a:ln>
                    <a:solidFill>
                      <a:srgbClr val="006600"/>
                    </a:solidFill>
                    <a:effectLst/>
                    <a:uLnTx/>
                    <a:uFillTx/>
                    <a:cs typeface="Arial" pitchFamily="34" charset="0"/>
                  </a:rPr>
                  <a:t>Nuclear matter:</a:t>
                </a:r>
              </a:p>
            </p:txBody>
          </p:sp>
        </p:grpSp>
      </p:grpSp>
      <p:sp>
        <p:nvSpPr>
          <p:cNvPr id="21" name="Rectangle 9"/>
          <p:cNvSpPr>
            <a:spLocks noChangeArrowheads="1"/>
          </p:cNvSpPr>
          <p:nvPr/>
        </p:nvSpPr>
        <p:spPr bwMode="auto">
          <a:xfrm>
            <a:off x="27959" y="4335463"/>
            <a:ext cx="8360137" cy="2320635"/>
          </a:xfrm>
          <a:prstGeom prst="rect">
            <a:avLst/>
          </a:prstGeom>
          <a:noFill/>
          <a:ln w="9525">
            <a:noFill/>
            <a:miter lim="800000"/>
            <a:headEnd/>
            <a:tailEnd/>
          </a:ln>
        </p:spPr>
        <p:txBody>
          <a:bodyPr wrap="square">
            <a:spAutoFit/>
          </a:bodyPr>
          <a:lstStyle/>
          <a:p>
            <a:pPr marL="342900" indent="-342900" eaLnBrk="0" hangingPunct="0">
              <a:spcBef>
                <a:spcPct val="10000"/>
              </a:spcBef>
              <a:spcAft>
                <a:spcPct val="10000"/>
              </a:spcAft>
              <a:buClr>
                <a:schemeClr val="tx2"/>
              </a:buClr>
              <a:buFont typeface="Wingdings" panose="05000000000000000000" pitchFamily="2" charset="2"/>
              <a:buChar char="q"/>
            </a:pPr>
            <a:r>
              <a:rPr lang="en-US" sz="2400" kern="0" dirty="0">
                <a:solidFill>
                  <a:srgbClr val="FF0000"/>
                </a:solidFill>
                <a:cs typeface="Arial" panose="020B0604020202020204" pitchFamily="34" charset="0"/>
              </a:rPr>
              <a:t>Q</a:t>
            </a:r>
            <a:r>
              <a:rPr lang="en-US" sz="2400" kern="0" dirty="0">
                <a:solidFill>
                  <a:srgbClr val="0000FF"/>
                </a:solidFill>
                <a:cs typeface="Arial" panose="020B0604020202020204" pitchFamily="34" charset="0"/>
              </a:rPr>
              <a:t>C</a:t>
            </a:r>
            <a:r>
              <a:rPr lang="en-US" sz="2400" kern="0" dirty="0">
                <a:solidFill>
                  <a:srgbClr val="009900"/>
                </a:solidFill>
                <a:cs typeface="Arial" panose="020B0604020202020204" pitchFamily="34" charset="0"/>
              </a:rPr>
              <a:t>D</a:t>
            </a:r>
            <a:r>
              <a:rPr lang="en-US" sz="2400" kern="0" dirty="0">
                <a:solidFill>
                  <a:srgbClr val="FF0000"/>
                </a:solidFill>
                <a:cs typeface="Arial" panose="020B0604020202020204" pitchFamily="34" charset="0"/>
              </a:rPr>
              <a:t> </a:t>
            </a:r>
            <a:r>
              <a:rPr lang="en-US" sz="2400" kern="0" dirty="0">
                <a:cs typeface="Arial" panose="020B0604020202020204" pitchFamily="34" charset="0"/>
              </a:rPr>
              <a:t>and the Origin of Mass</a:t>
            </a:r>
            <a:endParaRPr lang="en-US" sz="2000" dirty="0">
              <a:cs typeface="Arial" pitchFamily="34" charset="0"/>
            </a:endParaRPr>
          </a:p>
          <a:p>
            <a:pPr lvl="1" eaLnBrk="0" hangingPunct="0">
              <a:spcBef>
                <a:spcPct val="10000"/>
              </a:spcBef>
              <a:spcAft>
                <a:spcPct val="10000"/>
              </a:spcAft>
              <a:buClr>
                <a:schemeClr val="tx2"/>
              </a:buClr>
              <a:buFontTx/>
              <a:buChar char="–"/>
            </a:pPr>
            <a:r>
              <a:rPr lang="en-US" sz="2000" dirty="0">
                <a:cs typeface="Arial" pitchFamily="34" charset="0"/>
              </a:rPr>
              <a:t> Most of the proton’s mass is due to				    the self-generating gluon field</a:t>
            </a:r>
          </a:p>
          <a:p>
            <a:pPr lvl="1" eaLnBrk="0" hangingPunct="0">
              <a:spcBef>
                <a:spcPct val="10000"/>
              </a:spcBef>
              <a:spcAft>
                <a:spcPct val="10000"/>
              </a:spcAft>
              <a:buClr>
                <a:schemeClr val="tx2"/>
              </a:buClr>
              <a:buFontTx/>
              <a:buChar char="–"/>
            </a:pPr>
            <a:r>
              <a:rPr lang="en-US" sz="2000" dirty="0">
                <a:cs typeface="Arial" pitchFamily="34" charset="0"/>
              </a:rPr>
              <a:t> Higgs mechanism has almost no role here</a:t>
            </a:r>
          </a:p>
          <a:p>
            <a:pPr lvl="1" eaLnBrk="0" hangingPunct="0">
              <a:spcBef>
                <a:spcPct val="10000"/>
              </a:spcBef>
              <a:spcAft>
                <a:spcPct val="10000"/>
              </a:spcAft>
              <a:buClr>
                <a:schemeClr val="tx2"/>
              </a:buClr>
              <a:buFontTx/>
              <a:buChar char="–"/>
            </a:pPr>
            <a:r>
              <a:rPr lang="en-US" sz="2000" dirty="0">
                <a:cs typeface="Arial" pitchFamily="34" charset="0"/>
              </a:rPr>
              <a:t> </a:t>
            </a:r>
            <a:r>
              <a:rPr lang="en-US" sz="2000" dirty="0">
                <a:solidFill>
                  <a:srgbClr val="0033CC"/>
                </a:solidFill>
                <a:cs typeface="Arial" pitchFamily="34" charset="0"/>
                <a:sym typeface="Wingdings" pitchFamily="2" charset="2"/>
              </a:rPr>
              <a:t>M(up) + M(up) + M(down) ~ 10 MeV &lt;&lt; M(proton)</a:t>
            </a:r>
            <a:endParaRPr lang="en-US" sz="2000" dirty="0">
              <a:cs typeface="Arial" pitchFamily="34" charset="0"/>
            </a:endParaRPr>
          </a:p>
          <a:p>
            <a:pPr lvl="1" eaLnBrk="0" hangingPunct="0">
              <a:spcBef>
                <a:spcPct val="10000"/>
              </a:spcBef>
              <a:spcAft>
                <a:spcPct val="10000"/>
              </a:spcAft>
              <a:buClr>
                <a:schemeClr val="tx2"/>
              </a:buClr>
              <a:buFontTx/>
              <a:buChar char="–"/>
            </a:pPr>
            <a:endParaRPr lang="en-US" sz="2400" dirty="0">
              <a:cs typeface="Arial" pitchFamily="34" charset="0"/>
            </a:endParaRPr>
          </a:p>
        </p:txBody>
      </p:sp>
    </p:spTree>
    <p:extLst>
      <p:ext uri="{BB962C8B-B14F-4D97-AF65-F5344CB8AC3E}">
        <p14:creationId xmlns:p14="http://schemas.microsoft.com/office/powerpoint/2010/main" val="72443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pPr eaLnBrk="1" hangingPunct="1"/>
            <a:r>
              <a:rPr lang="en-US" altLang="en-US" sz="3600" b="1" dirty="0">
                <a:solidFill>
                  <a:srgbClr val="FF0000"/>
                </a:solidFill>
                <a:latin typeface="Comic Sans MS" panose="030F0702030302020204" pitchFamily="66" charset="0"/>
              </a:rPr>
              <a:t>The Electron Ion Collider</a:t>
            </a:r>
          </a:p>
        </p:txBody>
      </p:sp>
      <p:sp>
        <p:nvSpPr>
          <p:cNvPr id="5" name="TextBox 4"/>
          <p:cNvSpPr txBox="1"/>
          <p:nvPr/>
        </p:nvSpPr>
        <p:spPr>
          <a:xfrm>
            <a:off x="228600" y="3986604"/>
            <a:ext cx="4142392" cy="2308324"/>
          </a:xfrm>
          <a:prstGeom prst="rect">
            <a:avLst/>
          </a:prstGeom>
          <a:noFill/>
        </p:spPr>
        <p:txBody>
          <a:bodyPr wrap="square" rtlCol="0">
            <a:spAutoFit/>
          </a:bodyPr>
          <a:lstStyle/>
          <a:p>
            <a:r>
              <a:rPr lang="en-US" sz="1800" b="1" dirty="0">
                <a:cs typeface="Arial" panose="020B0604020202020204" pitchFamily="34" charset="0"/>
              </a:rPr>
              <a:t>World’s first</a:t>
            </a:r>
          </a:p>
          <a:p>
            <a:r>
              <a:rPr lang="en-US" sz="1800" b="1" dirty="0">
                <a:solidFill>
                  <a:srgbClr val="D2533C"/>
                </a:solidFill>
                <a:cs typeface="Arial" panose="020B0604020202020204" pitchFamily="34" charset="0"/>
              </a:rPr>
              <a:t>Polarized electron-proton/light ion </a:t>
            </a:r>
          </a:p>
          <a:p>
            <a:r>
              <a:rPr lang="en-US" sz="1800" b="1" dirty="0">
                <a:cs typeface="Arial" panose="020B0604020202020204" pitchFamily="34" charset="0"/>
              </a:rPr>
              <a:t>and </a:t>
            </a:r>
            <a:r>
              <a:rPr lang="en-US" sz="1800" b="1" dirty="0">
                <a:solidFill>
                  <a:srgbClr val="0000FF"/>
                </a:solidFill>
                <a:cs typeface="Arial" panose="020B0604020202020204" pitchFamily="34" charset="0"/>
              </a:rPr>
              <a:t>electron-Nucleus collider</a:t>
            </a:r>
          </a:p>
          <a:p>
            <a:endParaRPr lang="en-US" sz="1800" b="1" dirty="0">
              <a:solidFill>
                <a:srgbClr val="E248F7"/>
              </a:solidFill>
              <a:cs typeface="Arial" panose="020B0604020202020204" pitchFamily="34" charset="0"/>
            </a:endParaRPr>
          </a:p>
          <a:p>
            <a:r>
              <a:rPr lang="en-US" sz="1800" b="1" dirty="0">
                <a:solidFill>
                  <a:srgbClr val="E248F7"/>
                </a:solidFill>
                <a:cs typeface="Arial" panose="020B0604020202020204" pitchFamily="34" charset="0"/>
              </a:rPr>
              <a:t>Two proposals for realization of the science case - </a:t>
            </a:r>
            <a:endParaRPr lang="en-US" sz="1800" b="1" dirty="0">
              <a:cs typeface="Arial" panose="020B0604020202020204" pitchFamily="34" charset="0"/>
            </a:endParaRPr>
          </a:p>
          <a:p>
            <a:r>
              <a:rPr lang="en-US" sz="1800" b="1" dirty="0">
                <a:solidFill>
                  <a:srgbClr val="E248F7"/>
                </a:solidFill>
                <a:cs typeface="Arial" panose="020B0604020202020204" pitchFamily="34" charset="0"/>
              </a:rPr>
              <a:t>both designs use DOE’s significant investments in infrastructure</a:t>
            </a:r>
          </a:p>
        </p:txBody>
      </p:sp>
      <p:sp>
        <p:nvSpPr>
          <p:cNvPr id="6" name="TextBox 5"/>
          <p:cNvSpPr txBox="1"/>
          <p:nvPr/>
        </p:nvSpPr>
        <p:spPr>
          <a:xfrm>
            <a:off x="234390" y="2729856"/>
            <a:ext cx="4221027" cy="1200329"/>
          </a:xfrm>
          <a:prstGeom prst="rect">
            <a:avLst/>
          </a:prstGeom>
          <a:noFill/>
        </p:spPr>
        <p:txBody>
          <a:bodyPr wrap="none" rtlCol="0">
            <a:spAutoFit/>
          </a:bodyPr>
          <a:lstStyle/>
          <a:p>
            <a:r>
              <a:rPr lang="en-US" sz="1800" b="1" dirty="0">
                <a:cs typeface="Arial" panose="020B0604020202020204" pitchFamily="34" charset="0"/>
              </a:rPr>
              <a:t>For e-A collisions at the EIC:</a:t>
            </a:r>
          </a:p>
          <a:p>
            <a:pPr marL="285750" indent="-285750">
              <a:buFont typeface="Wingdings" charset="2"/>
              <a:buChar char="ü"/>
            </a:pPr>
            <a:r>
              <a:rPr lang="en-US" sz="1800" b="1" dirty="0">
                <a:solidFill>
                  <a:srgbClr val="D2533C"/>
                </a:solidFill>
                <a:cs typeface="Arial" panose="020B0604020202020204" pitchFamily="34" charset="0"/>
              </a:rPr>
              <a:t>Wide range in nuclei</a:t>
            </a:r>
          </a:p>
          <a:p>
            <a:pPr marL="285750" indent="-285750">
              <a:buFont typeface="Wingdings" charset="2"/>
              <a:buChar char="ü"/>
            </a:pPr>
            <a:r>
              <a:rPr lang="en-US" sz="1800" dirty="0">
                <a:solidFill>
                  <a:srgbClr val="0000FF"/>
                </a:solidFill>
                <a:cs typeface="Arial" panose="020B0604020202020204" pitchFamily="34" charset="0"/>
              </a:rPr>
              <a:t>Luminosity per nucleon same as e-p</a:t>
            </a:r>
          </a:p>
          <a:p>
            <a:pPr marL="285750" indent="-285750">
              <a:buFont typeface="Wingdings" charset="2"/>
              <a:buChar char="ü"/>
            </a:pPr>
            <a:r>
              <a:rPr lang="en-US" sz="1800" dirty="0">
                <a:solidFill>
                  <a:srgbClr val="0000FF"/>
                </a:solidFill>
                <a:cs typeface="Arial" panose="020B0604020202020204" pitchFamily="34" charset="0"/>
              </a:rPr>
              <a:t>Variable center of mass energy </a:t>
            </a:r>
          </a:p>
        </p:txBody>
      </p:sp>
      <p:sp>
        <p:nvSpPr>
          <p:cNvPr id="15" name="TextBox 14"/>
          <p:cNvSpPr txBox="1"/>
          <p:nvPr/>
        </p:nvSpPr>
        <p:spPr>
          <a:xfrm>
            <a:off x="252121" y="901155"/>
            <a:ext cx="4823756" cy="1754326"/>
          </a:xfrm>
          <a:prstGeom prst="rect">
            <a:avLst/>
          </a:prstGeom>
          <a:noFill/>
        </p:spPr>
        <p:txBody>
          <a:bodyPr wrap="none" rtlCol="0">
            <a:spAutoFit/>
          </a:bodyPr>
          <a:lstStyle/>
          <a:p>
            <a:r>
              <a:rPr lang="en-US" sz="1800" b="1" dirty="0">
                <a:cs typeface="Arial" panose="020B0604020202020204" pitchFamily="34" charset="0"/>
              </a:rPr>
              <a:t>For e-N collisions at the EIC:</a:t>
            </a:r>
          </a:p>
          <a:p>
            <a:pPr marL="285750" indent="-285750">
              <a:buFont typeface="Wingdings" charset="2"/>
              <a:buChar char="ü"/>
            </a:pPr>
            <a:r>
              <a:rPr lang="en-US" sz="1800" dirty="0">
                <a:solidFill>
                  <a:srgbClr val="FF0000"/>
                </a:solidFill>
                <a:cs typeface="Arial" panose="020B0604020202020204" pitchFamily="34" charset="0"/>
              </a:rPr>
              <a:t>Polarized beams: e, p, d/</a:t>
            </a:r>
            <a:r>
              <a:rPr lang="en-US" sz="1800" baseline="30000" dirty="0">
                <a:solidFill>
                  <a:srgbClr val="FF0000"/>
                </a:solidFill>
                <a:cs typeface="Arial" panose="020B0604020202020204" pitchFamily="34" charset="0"/>
              </a:rPr>
              <a:t>3</a:t>
            </a:r>
            <a:r>
              <a:rPr lang="en-US" sz="1800" dirty="0">
                <a:solidFill>
                  <a:srgbClr val="FF0000"/>
                </a:solidFill>
                <a:cs typeface="Arial" panose="020B0604020202020204" pitchFamily="34" charset="0"/>
              </a:rPr>
              <a:t>He</a:t>
            </a:r>
          </a:p>
          <a:p>
            <a:pPr marL="285750" indent="-285750">
              <a:buFont typeface="Wingdings" charset="2"/>
              <a:buChar char="ü"/>
            </a:pPr>
            <a:r>
              <a:rPr lang="en-US" sz="1800" dirty="0">
                <a:solidFill>
                  <a:srgbClr val="0000FF"/>
                </a:solidFill>
                <a:cs typeface="Arial" panose="020B0604020202020204" pitchFamily="34" charset="0"/>
              </a:rPr>
              <a:t>e beam 3-10(20) GeV</a:t>
            </a:r>
          </a:p>
          <a:p>
            <a:pPr marL="285750" indent="-285750">
              <a:buFont typeface="Wingdings" charset="2"/>
              <a:buChar char="ü"/>
            </a:pPr>
            <a:r>
              <a:rPr lang="en-US" sz="1800" dirty="0">
                <a:solidFill>
                  <a:srgbClr val="0000FF"/>
                </a:solidFill>
                <a:cs typeface="Arial" panose="020B0604020202020204" pitchFamily="34" charset="0"/>
              </a:rPr>
              <a:t>Luminosity </a:t>
            </a:r>
            <a:r>
              <a:rPr lang="en-US" sz="1800" dirty="0" err="1">
                <a:solidFill>
                  <a:srgbClr val="0000FF"/>
                </a:solidFill>
                <a:cs typeface="Arial" panose="020B0604020202020204" pitchFamily="34" charset="0"/>
              </a:rPr>
              <a:t>L</a:t>
            </a:r>
            <a:r>
              <a:rPr lang="en-US" sz="1800" baseline="-25000" dirty="0" err="1">
                <a:solidFill>
                  <a:srgbClr val="0000FF"/>
                </a:solidFill>
                <a:cs typeface="Arial" panose="020B0604020202020204" pitchFamily="34" charset="0"/>
              </a:rPr>
              <a:t>ep</a:t>
            </a:r>
            <a:r>
              <a:rPr lang="en-US" sz="1800" dirty="0">
                <a:solidFill>
                  <a:srgbClr val="0000FF"/>
                </a:solidFill>
                <a:cs typeface="Arial" panose="020B0604020202020204" pitchFamily="34" charset="0"/>
              </a:rPr>
              <a:t> ~ </a:t>
            </a:r>
            <a:r>
              <a:rPr lang="en-US" sz="1800" dirty="0">
                <a:solidFill>
                  <a:srgbClr val="FF0000"/>
                </a:solidFill>
                <a:cs typeface="Arial" panose="020B0604020202020204" pitchFamily="34" charset="0"/>
              </a:rPr>
              <a:t>10</a:t>
            </a:r>
            <a:r>
              <a:rPr lang="en-US" sz="1800" baseline="30000" dirty="0">
                <a:solidFill>
                  <a:srgbClr val="FF0000"/>
                </a:solidFill>
                <a:cs typeface="Arial" panose="020B0604020202020204" pitchFamily="34" charset="0"/>
              </a:rPr>
              <a:t>33-34</a:t>
            </a:r>
            <a:r>
              <a:rPr lang="en-US" sz="1800" dirty="0">
                <a:solidFill>
                  <a:srgbClr val="FF0000"/>
                </a:solidFill>
                <a:cs typeface="Arial" panose="020B0604020202020204" pitchFamily="34" charset="0"/>
              </a:rPr>
              <a:t> </a:t>
            </a:r>
            <a:r>
              <a:rPr lang="en-US" sz="1800" dirty="0">
                <a:solidFill>
                  <a:srgbClr val="0000FF"/>
                </a:solidFill>
                <a:cs typeface="Arial" panose="020B0604020202020204" pitchFamily="34" charset="0"/>
              </a:rPr>
              <a:t>cm</a:t>
            </a:r>
            <a:r>
              <a:rPr lang="en-US" sz="1800" baseline="30000" dirty="0">
                <a:solidFill>
                  <a:srgbClr val="0000FF"/>
                </a:solidFill>
                <a:cs typeface="Arial" panose="020B0604020202020204" pitchFamily="34" charset="0"/>
              </a:rPr>
              <a:t>-2</a:t>
            </a:r>
            <a:r>
              <a:rPr lang="en-US" sz="1800" dirty="0">
                <a:solidFill>
                  <a:srgbClr val="0000FF"/>
                </a:solidFill>
                <a:cs typeface="Arial" panose="020B0604020202020204" pitchFamily="34" charset="0"/>
              </a:rPr>
              <a:t>sec</a:t>
            </a:r>
            <a:r>
              <a:rPr lang="en-US" sz="1800" baseline="30000" dirty="0">
                <a:solidFill>
                  <a:srgbClr val="0000FF"/>
                </a:solidFill>
                <a:cs typeface="Arial" panose="020B0604020202020204" pitchFamily="34" charset="0"/>
              </a:rPr>
              <a:t>-1</a:t>
            </a:r>
          </a:p>
          <a:p>
            <a:r>
              <a:rPr lang="en-US" sz="1800" dirty="0">
                <a:solidFill>
                  <a:srgbClr val="0000FF"/>
                </a:solidFill>
                <a:cs typeface="Arial" panose="020B0604020202020204" pitchFamily="34" charset="0"/>
              </a:rPr>
              <a:t>		100-1000 times HERA</a:t>
            </a:r>
          </a:p>
          <a:p>
            <a:pPr marL="285750" indent="-285750">
              <a:buFont typeface="Wingdings" charset="2"/>
              <a:buChar char="ü"/>
            </a:pPr>
            <a:r>
              <a:rPr lang="en-US" sz="1800" dirty="0">
                <a:solidFill>
                  <a:srgbClr val="0000FF"/>
                </a:solidFill>
                <a:cs typeface="Arial" panose="020B0604020202020204" pitchFamily="34" charset="0"/>
              </a:rPr>
              <a:t>20-~100 (140) GeV </a:t>
            </a:r>
            <a:r>
              <a:rPr lang="en-US" sz="1800" dirty="0">
                <a:solidFill>
                  <a:srgbClr val="FF0000"/>
                </a:solidFill>
                <a:cs typeface="Arial" panose="020B0604020202020204" pitchFamily="34" charset="0"/>
              </a:rPr>
              <a:t>Variable CM Energy  </a:t>
            </a:r>
          </a:p>
        </p:txBody>
      </p:sp>
      <p:grpSp>
        <p:nvGrpSpPr>
          <p:cNvPr id="16" name="Group 15"/>
          <p:cNvGrpSpPr/>
          <p:nvPr/>
        </p:nvGrpSpPr>
        <p:grpSpPr>
          <a:xfrm>
            <a:off x="4813027" y="911301"/>
            <a:ext cx="4161049" cy="5338983"/>
            <a:chOff x="457200" y="1310671"/>
            <a:chExt cx="4161049" cy="5338983"/>
          </a:xfrm>
        </p:grpSpPr>
        <p:pic>
          <p:nvPicPr>
            <p:cNvPr id="18" name="Picture 17"/>
            <p:cNvPicPr>
              <a:picLocks noChangeAspect="1"/>
            </p:cNvPicPr>
            <p:nvPr/>
          </p:nvPicPr>
          <p:blipFill>
            <a:blip r:embed="rId3"/>
            <a:stretch>
              <a:fillRect/>
            </a:stretch>
          </p:blipFill>
          <p:spPr>
            <a:xfrm>
              <a:off x="495743" y="1310671"/>
              <a:ext cx="4122506" cy="5338983"/>
            </a:xfrm>
            <a:prstGeom prst="rect">
              <a:avLst/>
            </a:prstGeom>
          </p:spPr>
        </p:pic>
        <p:sp>
          <p:nvSpPr>
            <p:cNvPr id="19" name="TextBox 18"/>
            <p:cNvSpPr txBox="1"/>
            <p:nvPr/>
          </p:nvSpPr>
          <p:spPr>
            <a:xfrm>
              <a:off x="457200" y="1338705"/>
              <a:ext cx="1223913" cy="461665"/>
            </a:xfrm>
            <a:prstGeom prst="rect">
              <a:avLst/>
            </a:prstGeom>
            <a:noFill/>
          </p:spPr>
          <p:txBody>
            <a:bodyPr wrap="none" rtlCol="0">
              <a:spAutoFit/>
            </a:bodyPr>
            <a:lstStyle/>
            <a:p>
              <a:r>
                <a:rPr lang="en-US" sz="1200" dirty="0"/>
                <a:t>1212.1701.v3</a:t>
              </a:r>
            </a:p>
            <a:p>
              <a:r>
                <a:rPr lang="en-US" sz="1200" dirty="0"/>
                <a:t>A. </a:t>
              </a:r>
              <a:r>
                <a:rPr lang="en-US" sz="1200" dirty="0" err="1"/>
                <a:t>Accardi</a:t>
              </a:r>
              <a:r>
                <a:rPr lang="en-US" sz="1200" dirty="0"/>
                <a:t> et al</a:t>
              </a:r>
            </a:p>
          </p:txBody>
        </p:sp>
      </p:grpSp>
      <p:cxnSp>
        <p:nvCxnSpPr>
          <p:cNvPr id="21" name="Straight Connector 20"/>
          <p:cNvCxnSpPr/>
          <p:nvPr/>
        </p:nvCxnSpPr>
        <p:spPr>
          <a:xfrm>
            <a:off x="1176721" y="4303954"/>
            <a:ext cx="486419"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49958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6"/>
          <p:cNvSpPr txBox="1">
            <a:spLocks noChangeArrowheads="1"/>
          </p:cNvSpPr>
          <p:nvPr/>
        </p:nvSpPr>
        <p:spPr bwMode="auto">
          <a:xfrm>
            <a:off x="685800" y="152400"/>
            <a:ext cx="7696200" cy="579438"/>
          </a:xfrm>
          <a:prstGeom prst="rect">
            <a:avLst/>
          </a:prstGeom>
          <a:noFill/>
          <a:ln w="9525">
            <a:noFill/>
            <a:miter lim="800000"/>
            <a:headEnd/>
            <a:tailEnd/>
          </a:ln>
        </p:spPr>
        <p:txBody>
          <a:bodyPr>
            <a:spAutoFit/>
          </a:bodyPr>
          <a:lstStyle/>
          <a:p>
            <a:pPr algn="ctr">
              <a:spcBef>
                <a:spcPct val="50000"/>
              </a:spcBef>
            </a:pPr>
            <a:r>
              <a:rPr lang="en-US" sz="3200" b="1">
                <a:solidFill>
                  <a:srgbClr val="FF0000"/>
                </a:solidFill>
              </a:rPr>
              <a:t>Electron Scattering</a:t>
            </a:r>
          </a:p>
        </p:txBody>
      </p:sp>
      <p:sp>
        <p:nvSpPr>
          <p:cNvPr id="22531" name="TextBox 3"/>
          <p:cNvSpPr txBox="1">
            <a:spLocks noChangeArrowheads="1"/>
          </p:cNvSpPr>
          <p:nvPr/>
        </p:nvSpPr>
        <p:spPr bwMode="auto">
          <a:xfrm>
            <a:off x="533400" y="887413"/>
            <a:ext cx="8305800" cy="5970587"/>
          </a:xfrm>
          <a:prstGeom prst="rect">
            <a:avLst/>
          </a:prstGeom>
          <a:noFill/>
          <a:ln w="9525">
            <a:noFill/>
            <a:miter lim="800000"/>
            <a:headEnd/>
            <a:tailEnd/>
          </a:ln>
        </p:spPr>
        <p:txBody>
          <a:bodyPr>
            <a:spAutoFit/>
          </a:bodyPr>
          <a:lstStyle/>
          <a:p>
            <a:r>
              <a:rPr lang="en-US" sz="2000"/>
              <a:t>Electrons as probe of nuclear structure have some distinct advantages over other probes like hadrons or </a:t>
            </a:r>
            <a:r>
              <a:rPr lang="en-US" sz="2000">
                <a:latin typeface="Symbol" pitchFamily="18" charset="2"/>
              </a:rPr>
              <a:t>g</a:t>
            </a:r>
            <a:r>
              <a:rPr lang="en-US" sz="2000"/>
              <a:t>-rays:</a:t>
            </a:r>
          </a:p>
          <a:p>
            <a:pPr>
              <a:buFont typeface="Arial" pitchFamily="34" charset="0"/>
              <a:buChar char="•"/>
            </a:pPr>
            <a:r>
              <a:rPr lang="en-US" sz="2000"/>
              <a:t> </a:t>
            </a:r>
            <a:r>
              <a:rPr lang="en-US" sz="1800"/>
              <a:t>The interaction between the electron and the nucleus is known; it is the electromagnetic interaction with the charge </a:t>
            </a:r>
            <a:r>
              <a:rPr lang="en-US" sz="1800">
                <a:latin typeface="Symbol" pitchFamily="18" charset="2"/>
              </a:rPr>
              <a:t>r</a:t>
            </a:r>
            <a:r>
              <a:rPr lang="en-US" sz="1800"/>
              <a:t> and the current </a:t>
            </a:r>
            <a:r>
              <a:rPr lang="en-US" sz="1800" b="1"/>
              <a:t>J</a:t>
            </a:r>
            <a:r>
              <a:rPr lang="en-US" sz="1800"/>
              <a:t> of the nucleus: V</a:t>
            </a:r>
            <a:r>
              <a:rPr lang="en-US" sz="1800" baseline="-25000"/>
              <a:t>int</a:t>
            </a:r>
            <a:r>
              <a:rPr lang="en-US" sz="1800"/>
              <a:t> = </a:t>
            </a:r>
            <a:r>
              <a:rPr lang="en-US" sz="1800">
                <a:latin typeface="Symbol" pitchFamily="18" charset="2"/>
              </a:rPr>
              <a:t>rf</a:t>
            </a:r>
            <a:r>
              <a:rPr lang="en-US" sz="1800"/>
              <a:t> + </a:t>
            </a:r>
            <a:r>
              <a:rPr lang="en-US" sz="1800" b="1"/>
              <a:t>J.A</a:t>
            </a:r>
            <a:r>
              <a:rPr lang="en-US" sz="1800"/>
              <a:t>, where </a:t>
            </a:r>
            <a:r>
              <a:rPr lang="en-US" sz="1800">
                <a:latin typeface="Symbol" pitchFamily="18" charset="2"/>
              </a:rPr>
              <a:t>f</a:t>
            </a:r>
            <a:r>
              <a:rPr lang="en-US" sz="1800"/>
              <a:t> and </a:t>
            </a:r>
            <a:r>
              <a:rPr lang="en-US" sz="1800" b="1"/>
              <a:t>A</a:t>
            </a:r>
            <a:r>
              <a:rPr lang="en-US" sz="1800"/>
              <a:t> are the scalar and vector potentials generated by the electron.</a:t>
            </a:r>
          </a:p>
          <a:p>
            <a:endParaRPr lang="en-US" sz="800"/>
          </a:p>
          <a:p>
            <a:pPr>
              <a:buFont typeface="Arial" pitchFamily="34" charset="0"/>
              <a:buChar char="•"/>
            </a:pPr>
            <a:r>
              <a:rPr lang="en-US" sz="1800"/>
              <a:t> The interaction is weak, so that in almost all cases it can be treated in the “one-photon exchange approximation” (OPEA), i.e., two-step processes (two-photon exchange) are small. The exception is charge elastic scattering of the Coulomb field of a heavy-Z nucleus.</a:t>
            </a:r>
          </a:p>
          <a:p>
            <a:endParaRPr lang="en-US" sz="800"/>
          </a:p>
          <a:p>
            <a:pPr>
              <a:buFont typeface="Arial" pitchFamily="34" charset="0"/>
              <a:buChar char="•"/>
            </a:pPr>
            <a:r>
              <a:rPr lang="en-US" sz="1800"/>
              <a:t> The energy (</a:t>
            </a:r>
            <a:r>
              <a:rPr lang="en-US" sz="1800">
                <a:latin typeface="Symbol" pitchFamily="18" charset="2"/>
              </a:rPr>
              <a:t>w</a:t>
            </a:r>
            <a:r>
              <a:rPr lang="en-US" sz="1800"/>
              <a:t>) and linear momentum (</a:t>
            </a:r>
            <a:r>
              <a:rPr lang="en-US" sz="1800" b="1"/>
              <a:t>q</a:t>
            </a:r>
            <a:r>
              <a:rPr lang="en-US" sz="1800"/>
              <a:t>) transferred to the nucleus in the scattering process can be varied independently from each other. This is very important, as for a certain |</a:t>
            </a:r>
            <a:r>
              <a:rPr lang="en-US" sz="1800" b="1"/>
              <a:t>q</a:t>
            </a:r>
            <a:r>
              <a:rPr lang="en-US" sz="1800"/>
              <a:t>| one effectively measures a Fourier component of </a:t>
            </a:r>
            <a:r>
              <a:rPr lang="en-US" sz="1800">
                <a:latin typeface="Symbol" pitchFamily="18" charset="2"/>
              </a:rPr>
              <a:t>r</a:t>
            </a:r>
            <a:r>
              <a:rPr lang="en-US" sz="1800"/>
              <a:t> or </a:t>
            </a:r>
            <a:r>
              <a:rPr lang="en-US" sz="1800" b="1"/>
              <a:t>J</a:t>
            </a:r>
            <a:r>
              <a:rPr lang="en-US" sz="1800"/>
              <a:t>. By varying |</a:t>
            </a:r>
            <a:r>
              <a:rPr lang="en-US" sz="1800" b="1"/>
              <a:t>q</a:t>
            </a:r>
            <a:r>
              <a:rPr lang="en-US" sz="1800"/>
              <a:t>| all Fourier components can be determined and from these the radial dependence of </a:t>
            </a:r>
            <a:r>
              <a:rPr lang="en-US" sz="1800">
                <a:latin typeface="Symbol" pitchFamily="18" charset="2"/>
              </a:rPr>
              <a:t>r</a:t>
            </a:r>
            <a:r>
              <a:rPr lang="en-US" sz="1800"/>
              <a:t> and </a:t>
            </a:r>
            <a:r>
              <a:rPr lang="en-US" sz="1800" b="1"/>
              <a:t>J</a:t>
            </a:r>
            <a:r>
              <a:rPr lang="en-US" sz="1800"/>
              <a:t> can be reconstructed.</a:t>
            </a:r>
          </a:p>
          <a:p>
            <a:endParaRPr lang="en-US" sz="800"/>
          </a:p>
          <a:p>
            <a:pPr>
              <a:buFont typeface="Arial" pitchFamily="34" charset="0"/>
              <a:buChar char="•"/>
            </a:pPr>
            <a:r>
              <a:rPr lang="en-US" sz="1800"/>
              <a:t> Because the photon has no charge, only the </a:t>
            </a:r>
            <a:r>
              <a:rPr lang="en-US" sz="1800" b="1"/>
              <a:t>J.A</a:t>
            </a:r>
            <a:r>
              <a:rPr lang="en-US" sz="1800"/>
              <a:t> interaction plays a role, leading to magnetic M</a:t>
            </a:r>
            <a:r>
              <a:rPr lang="en-US" sz="1800" baseline="-25000">
                <a:latin typeface="Symbol" pitchFamily="18" charset="2"/>
              </a:rPr>
              <a:t>l</a:t>
            </a:r>
            <a:r>
              <a:rPr lang="en-US" sz="1800"/>
              <a:t> and electric E</a:t>
            </a:r>
            <a:r>
              <a:rPr lang="en-US" sz="1800" baseline="-25000">
                <a:latin typeface="Symbol" pitchFamily="18" charset="2"/>
              </a:rPr>
              <a:t>l</a:t>
            </a:r>
            <a:r>
              <a:rPr lang="en-US" sz="1800"/>
              <a:t> transitions. In electron scattering, one can also have charge C</a:t>
            </a:r>
            <a:r>
              <a:rPr lang="en-US" sz="1800" baseline="-25000">
                <a:latin typeface="Symbol" pitchFamily="18" charset="2"/>
              </a:rPr>
              <a:t>l</a:t>
            </a:r>
            <a:r>
              <a:rPr lang="en-US" sz="1800"/>
              <a:t> transitions.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6"/>
          <p:cNvSpPr txBox="1">
            <a:spLocks noChangeArrowheads="1"/>
          </p:cNvSpPr>
          <p:nvPr/>
        </p:nvSpPr>
        <p:spPr bwMode="auto">
          <a:xfrm>
            <a:off x="685800" y="152400"/>
            <a:ext cx="7696200" cy="579438"/>
          </a:xfrm>
          <a:prstGeom prst="rect">
            <a:avLst/>
          </a:prstGeom>
          <a:noFill/>
          <a:ln w="9525">
            <a:noFill/>
            <a:miter lim="800000"/>
            <a:headEnd/>
            <a:tailEnd/>
          </a:ln>
        </p:spPr>
        <p:txBody>
          <a:bodyPr>
            <a:spAutoFit/>
          </a:bodyPr>
          <a:lstStyle/>
          <a:p>
            <a:pPr algn="ctr">
              <a:spcBef>
                <a:spcPct val="50000"/>
              </a:spcBef>
            </a:pPr>
            <a:r>
              <a:rPr lang="en-US" sz="3200" b="1">
                <a:solidFill>
                  <a:srgbClr val="FF0000"/>
                </a:solidFill>
              </a:rPr>
              <a:t>Electron Scattering</a:t>
            </a:r>
          </a:p>
        </p:txBody>
      </p:sp>
      <p:sp>
        <p:nvSpPr>
          <p:cNvPr id="23555" name="TextBox 3"/>
          <p:cNvSpPr txBox="1">
            <a:spLocks noChangeArrowheads="1"/>
          </p:cNvSpPr>
          <p:nvPr/>
        </p:nvSpPr>
        <p:spPr bwMode="auto">
          <a:xfrm>
            <a:off x="533400" y="762000"/>
            <a:ext cx="8305800" cy="3232150"/>
          </a:xfrm>
          <a:prstGeom prst="rect">
            <a:avLst/>
          </a:prstGeom>
          <a:noFill/>
          <a:ln w="9525">
            <a:noFill/>
            <a:miter lim="800000"/>
            <a:headEnd/>
            <a:tailEnd/>
          </a:ln>
        </p:spPr>
        <p:txBody>
          <a:bodyPr>
            <a:spAutoFit/>
          </a:bodyPr>
          <a:lstStyle/>
          <a:p>
            <a:r>
              <a:rPr lang="en-US" sz="2000"/>
              <a:t>Electron scattering has also some disadvantages:</a:t>
            </a:r>
          </a:p>
          <a:p>
            <a:endParaRPr lang="en-US" sz="2000"/>
          </a:p>
          <a:p>
            <a:pPr>
              <a:buFont typeface="Arial" pitchFamily="34" charset="0"/>
              <a:buChar char="•"/>
            </a:pPr>
            <a:r>
              <a:rPr lang="en-US" sz="2000"/>
              <a:t> </a:t>
            </a:r>
            <a:r>
              <a:rPr lang="en-US" sz="1800"/>
              <a:t>The interaction is weak, so cross sections are small, but one can use high electron beam currents and thick targets.</a:t>
            </a:r>
          </a:p>
          <a:p>
            <a:endParaRPr lang="en-US" sz="1800"/>
          </a:p>
          <a:p>
            <a:pPr>
              <a:buFont typeface="Arial" pitchFamily="34" charset="0"/>
              <a:buChar char="•"/>
            </a:pPr>
            <a:r>
              <a:rPr lang="en-US" sz="1800"/>
              <a:t> Neutrons are less accessible than protons, since they do not have a net electric charge.</a:t>
            </a:r>
          </a:p>
          <a:p>
            <a:endParaRPr lang="en-US" sz="1800"/>
          </a:p>
          <a:p>
            <a:pPr>
              <a:buFont typeface="Arial" pitchFamily="34" charset="0"/>
              <a:buChar char="•"/>
            </a:pPr>
            <a:r>
              <a:rPr lang="en-US" sz="1800"/>
              <a:t> Because electrons are very light particles, they easily emit radiation (so-called Bremsstrahlung). This gives rise to radiative tails, with often large corrections for these processes.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32"/>
          <p:cNvGrpSpPr>
            <a:grpSpLocks/>
          </p:cNvGrpSpPr>
          <p:nvPr/>
        </p:nvGrpSpPr>
        <p:grpSpPr bwMode="auto">
          <a:xfrm rot="5400000">
            <a:off x="1247775" y="2435225"/>
            <a:ext cx="2336800" cy="412750"/>
            <a:chOff x="2971800" y="1752600"/>
            <a:chExt cx="2336800" cy="412155"/>
          </a:xfrm>
        </p:grpSpPr>
        <p:grpSp>
          <p:nvGrpSpPr>
            <p:cNvPr id="22554" name="Group 1028"/>
            <p:cNvGrpSpPr>
              <a:grpSpLocks/>
            </p:cNvGrpSpPr>
            <p:nvPr/>
          </p:nvGrpSpPr>
          <p:grpSpPr bwMode="auto">
            <a:xfrm>
              <a:off x="3842163" y="1752600"/>
              <a:ext cx="870363" cy="393700"/>
              <a:chOff x="2112" y="3744"/>
              <a:chExt cx="2304" cy="432"/>
            </a:xfrm>
          </p:grpSpPr>
          <p:grpSp>
            <p:nvGrpSpPr>
              <p:cNvPr id="22570" name="Group 1029"/>
              <p:cNvGrpSpPr>
                <a:grpSpLocks/>
              </p:cNvGrpSpPr>
              <p:nvPr/>
            </p:nvGrpSpPr>
            <p:grpSpPr bwMode="auto">
              <a:xfrm>
                <a:off x="3264" y="3744"/>
                <a:ext cx="1152" cy="432"/>
                <a:chOff x="2016" y="3648"/>
                <a:chExt cx="1152" cy="432"/>
              </a:xfrm>
            </p:grpSpPr>
            <p:grpSp>
              <p:nvGrpSpPr>
                <p:cNvPr id="22578" name="Group 1030"/>
                <p:cNvGrpSpPr>
                  <a:grpSpLocks/>
                </p:cNvGrpSpPr>
                <p:nvPr/>
              </p:nvGrpSpPr>
              <p:grpSpPr bwMode="auto">
                <a:xfrm flipV="1">
                  <a:off x="2592" y="3648"/>
                  <a:ext cx="576" cy="432"/>
                  <a:chOff x="1920" y="3552"/>
                  <a:chExt cx="576" cy="432"/>
                </a:xfrm>
              </p:grpSpPr>
              <p:sp>
                <p:nvSpPr>
                  <p:cNvPr id="22582" name="Arc 1031"/>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22583" name="Arc 1032"/>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nvGrpSpPr>
                <p:cNvPr id="22579" name="Group 1033"/>
                <p:cNvGrpSpPr>
                  <a:grpSpLocks/>
                </p:cNvGrpSpPr>
                <p:nvPr/>
              </p:nvGrpSpPr>
              <p:grpSpPr bwMode="auto">
                <a:xfrm>
                  <a:off x="2016" y="3648"/>
                  <a:ext cx="576" cy="432"/>
                  <a:chOff x="1920" y="3552"/>
                  <a:chExt cx="576" cy="432"/>
                </a:xfrm>
              </p:grpSpPr>
              <p:sp>
                <p:nvSpPr>
                  <p:cNvPr id="22580" name="Arc 1034"/>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22581" name="Arc 1035"/>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grpSp>
            <p:nvGrpSpPr>
              <p:cNvPr id="22571" name="Group 1036"/>
              <p:cNvGrpSpPr>
                <a:grpSpLocks/>
              </p:cNvGrpSpPr>
              <p:nvPr/>
            </p:nvGrpSpPr>
            <p:grpSpPr bwMode="auto">
              <a:xfrm>
                <a:off x="2112" y="3744"/>
                <a:ext cx="1152" cy="432"/>
                <a:chOff x="2016" y="3648"/>
                <a:chExt cx="1152" cy="432"/>
              </a:xfrm>
            </p:grpSpPr>
            <p:grpSp>
              <p:nvGrpSpPr>
                <p:cNvPr id="22572" name="Group 1037"/>
                <p:cNvGrpSpPr>
                  <a:grpSpLocks/>
                </p:cNvGrpSpPr>
                <p:nvPr/>
              </p:nvGrpSpPr>
              <p:grpSpPr bwMode="auto">
                <a:xfrm flipV="1">
                  <a:off x="2592" y="3648"/>
                  <a:ext cx="576" cy="432"/>
                  <a:chOff x="1920" y="3552"/>
                  <a:chExt cx="576" cy="432"/>
                </a:xfrm>
              </p:grpSpPr>
              <p:sp>
                <p:nvSpPr>
                  <p:cNvPr id="22576" name="Arc 1038"/>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22577" name="Arc 1039"/>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nvGrpSpPr>
                <p:cNvPr id="22573" name="Group 1040"/>
                <p:cNvGrpSpPr>
                  <a:grpSpLocks/>
                </p:cNvGrpSpPr>
                <p:nvPr/>
              </p:nvGrpSpPr>
              <p:grpSpPr bwMode="auto">
                <a:xfrm>
                  <a:off x="2016" y="3648"/>
                  <a:ext cx="576" cy="432"/>
                  <a:chOff x="1920" y="3552"/>
                  <a:chExt cx="576" cy="432"/>
                </a:xfrm>
              </p:grpSpPr>
              <p:sp>
                <p:nvSpPr>
                  <p:cNvPr id="22574" name="Arc 1041"/>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22575" name="Arc 1042"/>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grpSp>
        <p:grpSp>
          <p:nvGrpSpPr>
            <p:cNvPr id="22555" name="Group 1043"/>
            <p:cNvGrpSpPr>
              <a:grpSpLocks/>
            </p:cNvGrpSpPr>
            <p:nvPr/>
          </p:nvGrpSpPr>
          <p:grpSpPr bwMode="auto">
            <a:xfrm>
              <a:off x="3412325" y="1752600"/>
              <a:ext cx="436963" cy="393700"/>
              <a:chOff x="2016" y="3648"/>
              <a:chExt cx="1152" cy="432"/>
            </a:xfrm>
          </p:grpSpPr>
          <p:grpSp>
            <p:nvGrpSpPr>
              <p:cNvPr id="22564" name="Group 1044"/>
              <p:cNvGrpSpPr>
                <a:grpSpLocks/>
              </p:cNvGrpSpPr>
              <p:nvPr/>
            </p:nvGrpSpPr>
            <p:grpSpPr bwMode="auto">
              <a:xfrm flipV="1">
                <a:off x="2592" y="3648"/>
                <a:ext cx="576" cy="432"/>
                <a:chOff x="1920" y="3552"/>
                <a:chExt cx="576" cy="432"/>
              </a:xfrm>
            </p:grpSpPr>
            <p:sp>
              <p:nvSpPr>
                <p:cNvPr id="22568" name="Arc 1045"/>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22569" name="Arc 1046"/>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nvGrpSpPr>
              <p:cNvPr id="22565" name="Group 1047"/>
              <p:cNvGrpSpPr>
                <a:grpSpLocks/>
              </p:cNvGrpSpPr>
              <p:nvPr/>
            </p:nvGrpSpPr>
            <p:grpSpPr bwMode="auto">
              <a:xfrm>
                <a:off x="2016" y="3648"/>
                <a:ext cx="576" cy="432"/>
                <a:chOff x="1920" y="3552"/>
                <a:chExt cx="576" cy="432"/>
              </a:xfrm>
            </p:grpSpPr>
            <p:sp>
              <p:nvSpPr>
                <p:cNvPr id="22566" name="Arc 1048"/>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22567" name="Arc 1049"/>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grpSp>
          <p:nvGrpSpPr>
            <p:cNvPr id="22556" name="Group 1050"/>
            <p:cNvGrpSpPr>
              <a:grpSpLocks/>
            </p:cNvGrpSpPr>
            <p:nvPr/>
          </p:nvGrpSpPr>
          <p:grpSpPr bwMode="auto">
            <a:xfrm flipV="1">
              <a:off x="3212893" y="1752600"/>
              <a:ext cx="216107" cy="395751"/>
              <a:chOff x="1920" y="3552"/>
              <a:chExt cx="576" cy="432"/>
            </a:xfrm>
          </p:grpSpPr>
          <p:sp>
            <p:nvSpPr>
              <p:cNvPr id="22562" name="Arc 1051"/>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22563" name="Arc 1052"/>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nvGrpSpPr>
            <p:cNvPr id="22557" name="Group 1053"/>
            <p:cNvGrpSpPr>
              <a:grpSpLocks/>
            </p:cNvGrpSpPr>
            <p:nvPr/>
          </p:nvGrpSpPr>
          <p:grpSpPr bwMode="auto">
            <a:xfrm>
              <a:off x="2971800" y="1769004"/>
              <a:ext cx="218481" cy="395751"/>
              <a:chOff x="1920" y="3552"/>
              <a:chExt cx="576" cy="432"/>
            </a:xfrm>
          </p:grpSpPr>
          <p:sp>
            <p:nvSpPr>
              <p:cNvPr id="22560" name="Arc 1054"/>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22561" name="Arc 1055"/>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sp>
          <p:nvSpPr>
            <p:cNvPr id="22558" name="Arc 1056"/>
            <p:cNvSpPr>
              <a:spLocks/>
            </p:cNvSpPr>
            <p:nvPr/>
          </p:nvSpPr>
          <p:spPr bwMode="auto">
            <a:xfrm>
              <a:off x="4705402" y="1752600"/>
              <a:ext cx="75993" cy="196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22559" name="Line 1057"/>
            <p:cNvSpPr>
              <a:spLocks noChangeShapeType="1"/>
            </p:cNvSpPr>
            <p:nvPr/>
          </p:nvSpPr>
          <p:spPr bwMode="auto">
            <a:xfrm>
              <a:off x="4781395" y="1949450"/>
              <a:ext cx="527205" cy="0"/>
            </a:xfrm>
            <a:prstGeom prst="line">
              <a:avLst/>
            </a:prstGeom>
            <a:noFill/>
            <a:ln w="38100">
              <a:solidFill>
                <a:schemeClr val="tx1"/>
              </a:solidFill>
              <a:round/>
              <a:headEnd/>
              <a:tailEnd type="triangle" w="med" len="med"/>
            </a:ln>
          </p:spPr>
          <p:txBody>
            <a:bodyPr/>
            <a:lstStyle/>
            <a:p>
              <a:endParaRPr lang="en-US"/>
            </a:p>
          </p:txBody>
        </p:sp>
      </p:grpSp>
      <p:cxnSp>
        <p:nvCxnSpPr>
          <p:cNvPr id="22531" name="Straight Arrow Connector 34"/>
          <p:cNvCxnSpPr>
            <a:cxnSpLocks noChangeShapeType="1"/>
          </p:cNvCxnSpPr>
          <p:nvPr/>
        </p:nvCxnSpPr>
        <p:spPr bwMode="auto">
          <a:xfrm>
            <a:off x="457200" y="1447800"/>
            <a:ext cx="2133600" cy="1588"/>
          </a:xfrm>
          <a:prstGeom prst="straightConnector1">
            <a:avLst/>
          </a:prstGeom>
          <a:noFill/>
          <a:ln w="38100" algn="ctr">
            <a:solidFill>
              <a:schemeClr val="tx1"/>
            </a:solidFill>
            <a:round/>
            <a:headEnd/>
            <a:tailEnd type="arrow" w="med" len="med"/>
          </a:ln>
        </p:spPr>
      </p:cxnSp>
      <p:cxnSp>
        <p:nvCxnSpPr>
          <p:cNvPr id="22532" name="Straight Arrow Connector 35"/>
          <p:cNvCxnSpPr>
            <a:cxnSpLocks noChangeShapeType="1"/>
          </p:cNvCxnSpPr>
          <p:nvPr/>
        </p:nvCxnSpPr>
        <p:spPr bwMode="auto">
          <a:xfrm rot="5400000" flipH="1" flipV="1">
            <a:off x="2552700" y="419100"/>
            <a:ext cx="1066800" cy="990600"/>
          </a:xfrm>
          <a:prstGeom prst="straightConnector1">
            <a:avLst/>
          </a:prstGeom>
          <a:noFill/>
          <a:ln w="38100" algn="ctr">
            <a:solidFill>
              <a:schemeClr val="tx1"/>
            </a:solidFill>
            <a:round/>
            <a:headEnd/>
            <a:tailEnd type="arrow" w="med" len="med"/>
          </a:ln>
        </p:spPr>
      </p:cxnSp>
      <p:cxnSp>
        <p:nvCxnSpPr>
          <p:cNvPr id="22533" name="Straight Connector 39"/>
          <p:cNvCxnSpPr>
            <a:cxnSpLocks noChangeShapeType="1"/>
          </p:cNvCxnSpPr>
          <p:nvPr/>
        </p:nvCxnSpPr>
        <p:spPr bwMode="auto">
          <a:xfrm>
            <a:off x="2590800" y="1447800"/>
            <a:ext cx="1219200" cy="1588"/>
          </a:xfrm>
          <a:prstGeom prst="line">
            <a:avLst/>
          </a:prstGeom>
          <a:noFill/>
          <a:ln w="9525" algn="ctr">
            <a:solidFill>
              <a:schemeClr val="tx1"/>
            </a:solidFill>
            <a:prstDash val="dash"/>
            <a:round/>
            <a:headEnd/>
            <a:tailEnd/>
          </a:ln>
        </p:spPr>
      </p:cxnSp>
      <p:sp>
        <p:nvSpPr>
          <p:cNvPr id="22534" name="Oval 40"/>
          <p:cNvSpPr>
            <a:spLocks noChangeArrowheads="1"/>
          </p:cNvSpPr>
          <p:nvPr/>
        </p:nvSpPr>
        <p:spPr bwMode="auto">
          <a:xfrm>
            <a:off x="2133600" y="3810000"/>
            <a:ext cx="609600" cy="609600"/>
          </a:xfrm>
          <a:prstGeom prst="ellipse">
            <a:avLst/>
          </a:prstGeom>
          <a:solidFill>
            <a:schemeClr val="accent1"/>
          </a:solidFill>
          <a:ln w="9525" algn="ctr">
            <a:solidFill>
              <a:schemeClr val="tx1"/>
            </a:solidFill>
            <a:round/>
            <a:headEnd/>
            <a:tailEnd/>
          </a:ln>
        </p:spPr>
        <p:txBody>
          <a:bodyPr/>
          <a:lstStyle/>
          <a:p>
            <a:endParaRPr lang="en-US"/>
          </a:p>
        </p:txBody>
      </p:sp>
      <p:cxnSp>
        <p:nvCxnSpPr>
          <p:cNvPr id="22535" name="Straight Arrow Connector 42"/>
          <p:cNvCxnSpPr>
            <a:cxnSpLocks noChangeShapeType="1"/>
            <a:endCxn id="22534" idx="3"/>
          </p:cNvCxnSpPr>
          <p:nvPr/>
        </p:nvCxnSpPr>
        <p:spPr bwMode="auto">
          <a:xfrm flipV="1">
            <a:off x="762000" y="4330700"/>
            <a:ext cx="1460500" cy="1079500"/>
          </a:xfrm>
          <a:prstGeom prst="straightConnector1">
            <a:avLst/>
          </a:prstGeom>
          <a:noFill/>
          <a:ln w="76200" algn="ctr">
            <a:solidFill>
              <a:schemeClr val="tx1"/>
            </a:solidFill>
            <a:round/>
            <a:headEnd/>
            <a:tailEnd type="arrow" w="med" len="med"/>
          </a:ln>
        </p:spPr>
      </p:cxnSp>
      <p:cxnSp>
        <p:nvCxnSpPr>
          <p:cNvPr id="22536" name="Straight Connector 45"/>
          <p:cNvCxnSpPr>
            <a:cxnSpLocks noChangeShapeType="1"/>
            <a:stCxn id="22534" idx="6"/>
          </p:cNvCxnSpPr>
          <p:nvPr/>
        </p:nvCxnSpPr>
        <p:spPr bwMode="auto">
          <a:xfrm>
            <a:off x="2743200" y="4114800"/>
            <a:ext cx="1371600" cy="1588"/>
          </a:xfrm>
          <a:prstGeom prst="line">
            <a:avLst/>
          </a:prstGeom>
          <a:noFill/>
          <a:ln w="9525" algn="ctr">
            <a:solidFill>
              <a:schemeClr val="tx1"/>
            </a:solidFill>
            <a:round/>
            <a:headEnd/>
            <a:tailEnd/>
          </a:ln>
        </p:spPr>
      </p:cxnSp>
      <p:cxnSp>
        <p:nvCxnSpPr>
          <p:cNvPr id="22537" name="Straight Connector 46"/>
          <p:cNvCxnSpPr>
            <a:cxnSpLocks noChangeShapeType="1"/>
          </p:cNvCxnSpPr>
          <p:nvPr/>
        </p:nvCxnSpPr>
        <p:spPr bwMode="auto">
          <a:xfrm>
            <a:off x="2743200" y="4267200"/>
            <a:ext cx="1143000" cy="152400"/>
          </a:xfrm>
          <a:prstGeom prst="line">
            <a:avLst/>
          </a:prstGeom>
          <a:noFill/>
          <a:ln w="9525" algn="ctr">
            <a:solidFill>
              <a:schemeClr val="tx1"/>
            </a:solidFill>
            <a:round/>
            <a:headEnd/>
            <a:tailEnd/>
          </a:ln>
        </p:spPr>
      </p:cxnSp>
      <p:cxnSp>
        <p:nvCxnSpPr>
          <p:cNvPr id="22538" name="Straight Connector 48"/>
          <p:cNvCxnSpPr>
            <a:cxnSpLocks noChangeShapeType="1"/>
          </p:cNvCxnSpPr>
          <p:nvPr/>
        </p:nvCxnSpPr>
        <p:spPr bwMode="auto">
          <a:xfrm flipV="1">
            <a:off x="2743200" y="3810000"/>
            <a:ext cx="1143000" cy="228600"/>
          </a:xfrm>
          <a:prstGeom prst="line">
            <a:avLst/>
          </a:prstGeom>
          <a:noFill/>
          <a:ln w="9525" algn="ctr">
            <a:solidFill>
              <a:schemeClr val="tx1"/>
            </a:solidFill>
            <a:round/>
            <a:headEnd/>
            <a:tailEnd/>
          </a:ln>
        </p:spPr>
      </p:cxnSp>
      <p:cxnSp>
        <p:nvCxnSpPr>
          <p:cNvPr id="22539" name="Straight Connector 51"/>
          <p:cNvCxnSpPr>
            <a:cxnSpLocks noChangeShapeType="1"/>
          </p:cNvCxnSpPr>
          <p:nvPr/>
        </p:nvCxnSpPr>
        <p:spPr bwMode="auto">
          <a:xfrm rot="16200000" flipH="1">
            <a:off x="3733800" y="3733800"/>
            <a:ext cx="457200" cy="304800"/>
          </a:xfrm>
          <a:prstGeom prst="line">
            <a:avLst/>
          </a:prstGeom>
          <a:noFill/>
          <a:ln w="9525" algn="ctr">
            <a:solidFill>
              <a:schemeClr val="tx1"/>
            </a:solidFill>
            <a:round/>
            <a:headEnd/>
            <a:tailEnd/>
          </a:ln>
        </p:spPr>
      </p:cxnSp>
      <p:cxnSp>
        <p:nvCxnSpPr>
          <p:cNvPr id="22540" name="Straight Connector 52"/>
          <p:cNvCxnSpPr>
            <a:cxnSpLocks noChangeShapeType="1"/>
          </p:cNvCxnSpPr>
          <p:nvPr/>
        </p:nvCxnSpPr>
        <p:spPr bwMode="auto">
          <a:xfrm rot="5400000">
            <a:off x="3771900" y="4152900"/>
            <a:ext cx="381000" cy="304800"/>
          </a:xfrm>
          <a:prstGeom prst="line">
            <a:avLst/>
          </a:prstGeom>
          <a:noFill/>
          <a:ln w="9525" algn="ctr">
            <a:solidFill>
              <a:schemeClr val="tx1"/>
            </a:solidFill>
            <a:round/>
            <a:headEnd/>
            <a:tailEnd/>
          </a:ln>
        </p:spPr>
      </p:cxnSp>
      <p:sp>
        <p:nvSpPr>
          <p:cNvPr id="22541" name="TextBox 60"/>
          <p:cNvSpPr txBox="1">
            <a:spLocks noChangeArrowheads="1"/>
          </p:cNvSpPr>
          <p:nvPr/>
        </p:nvSpPr>
        <p:spPr bwMode="auto">
          <a:xfrm>
            <a:off x="3048000" y="923925"/>
            <a:ext cx="450850" cy="523875"/>
          </a:xfrm>
          <a:prstGeom prst="rect">
            <a:avLst/>
          </a:prstGeom>
          <a:noFill/>
          <a:ln w="9525">
            <a:noFill/>
            <a:miter lim="800000"/>
            <a:headEnd/>
            <a:tailEnd/>
          </a:ln>
        </p:spPr>
        <p:txBody>
          <a:bodyPr wrap="none">
            <a:spAutoFit/>
          </a:bodyPr>
          <a:lstStyle/>
          <a:p>
            <a:r>
              <a:rPr lang="en-US">
                <a:latin typeface="Symbol" pitchFamily="18" charset="2"/>
              </a:rPr>
              <a:t>Q</a:t>
            </a:r>
          </a:p>
        </p:txBody>
      </p:sp>
      <p:sp>
        <p:nvSpPr>
          <p:cNvPr id="22542" name="Text Box 1084"/>
          <p:cNvSpPr txBox="1">
            <a:spLocks noChangeArrowheads="1"/>
          </p:cNvSpPr>
          <p:nvPr/>
        </p:nvSpPr>
        <p:spPr bwMode="auto">
          <a:xfrm>
            <a:off x="2743200" y="2376488"/>
            <a:ext cx="1600200" cy="523875"/>
          </a:xfrm>
          <a:prstGeom prst="rect">
            <a:avLst/>
          </a:prstGeom>
          <a:noFill/>
          <a:ln w="9525">
            <a:noFill/>
            <a:miter lim="800000"/>
            <a:headEnd/>
            <a:tailEnd/>
          </a:ln>
        </p:spPr>
        <p:txBody>
          <a:bodyPr>
            <a:spAutoFit/>
          </a:bodyPr>
          <a:lstStyle/>
          <a:p>
            <a:pPr eaLnBrk="0" hangingPunct="0">
              <a:spcBef>
                <a:spcPct val="50000"/>
              </a:spcBef>
            </a:pPr>
            <a:r>
              <a:rPr lang="en-US" i="1">
                <a:solidFill>
                  <a:srgbClr val="000099"/>
                </a:solidFill>
                <a:latin typeface="Times New Roman" pitchFamily="18" charset="0"/>
              </a:rPr>
              <a:t>q = (</a:t>
            </a:r>
            <a:r>
              <a:rPr lang="en-US" i="1">
                <a:solidFill>
                  <a:srgbClr val="000099"/>
                </a:solidFill>
                <a:latin typeface="Symbol" pitchFamily="18" charset="2"/>
                <a:sym typeface="Symbol" pitchFamily="18" charset="2"/>
              </a:rPr>
              <a:t>n</a:t>
            </a:r>
            <a:r>
              <a:rPr lang="en-US" i="1">
                <a:solidFill>
                  <a:srgbClr val="000099"/>
                </a:solidFill>
                <a:latin typeface="Times New Roman" pitchFamily="18" charset="0"/>
                <a:sym typeface="Symbol" pitchFamily="18" charset="2"/>
              </a:rPr>
              <a:t>,</a:t>
            </a:r>
            <a:r>
              <a:rPr lang="en-US" b="1" i="1">
                <a:solidFill>
                  <a:srgbClr val="000099"/>
                </a:solidFill>
                <a:latin typeface="Times New Roman" pitchFamily="18" charset="0"/>
                <a:sym typeface="Symbol" pitchFamily="18" charset="2"/>
              </a:rPr>
              <a:t>q</a:t>
            </a:r>
            <a:r>
              <a:rPr lang="en-US" i="1">
                <a:solidFill>
                  <a:srgbClr val="000099"/>
                </a:solidFill>
                <a:latin typeface="Times New Roman" pitchFamily="18" charset="0"/>
                <a:sym typeface="Symbol" pitchFamily="18" charset="2"/>
              </a:rPr>
              <a:t>)</a:t>
            </a:r>
            <a:endParaRPr lang="en-US" i="1">
              <a:solidFill>
                <a:srgbClr val="000099"/>
              </a:solidFill>
              <a:latin typeface="Times New Roman" pitchFamily="18" charset="0"/>
            </a:endParaRPr>
          </a:p>
        </p:txBody>
      </p:sp>
      <p:sp>
        <p:nvSpPr>
          <p:cNvPr id="22543" name="Text Box 1084"/>
          <p:cNvSpPr txBox="1">
            <a:spLocks noChangeArrowheads="1"/>
          </p:cNvSpPr>
          <p:nvPr/>
        </p:nvSpPr>
        <p:spPr bwMode="auto">
          <a:xfrm>
            <a:off x="228600" y="3971925"/>
            <a:ext cx="1600200" cy="523875"/>
          </a:xfrm>
          <a:prstGeom prst="rect">
            <a:avLst/>
          </a:prstGeom>
          <a:noFill/>
          <a:ln w="9525">
            <a:noFill/>
            <a:miter lim="800000"/>
            <a:headEnd/>
            <a:tailEnd/>
          </a:ln>
        </p:spPr>
        <p:txBody>
          <a:bodyPr>
            <a:spAutoFit/>
          </a:bodyPr>
          <a:lstStyle/>
          <a:p>
            <a:pPr eaLnBrk="0" hangingPunct="0">
              <a:spcBef>
                <a:spcPct val="50000"/>
              </a:spcBef>
            </a:pPr>
            <a:r>
              <a:rPr lang="en-US" i="1">
                <a:solidFill>
                  <a:srgbClr val="000099"/>
                </a:solidFill>
                <a:latin typeface="Times New Roman" pitchFamily="18" charset="0"/>
              </a:rPr>
              <a:t>p = (</a:t>
            </a:r>
            <a:r>
              <a:rPr lang="en-US" i="1">
                <a:solidFill>
                  <a:srgbClr val="000099"/>
                </a:solidFill>
                <a:latin typeface="Symbol" pitchFamily="18" charset="2"/>
                <a:sym typeface="Symbol" pitchFamily="18" charset="2"/>
              </a:rPr>
              <a:t>M</a:t>
            </a:r>
            <a:r>
              <a:rPr lang="en-US" i="1">
                <a:solidFill>
                  <a:srgbClr val="000099"/>
                </a:solidFill>
                <a:latin typeface="Times New Roman" pitchFamily="18" charset="0"/>
                <a:sym typeface="Symbol" pitchFamily="18" charset="2"/>
              </a:rPr>
              <a:t>,</a:t>
            </a:r>
            <a:r>
              <a:rPr lang="en-US" b="1" i="1">
                <a:solidFill>
                  <a:srgbClr val="000099"/>
                </a:solidFill>
                <a:latin typeface="Times New Roman" pitchFamily="18" charset="0"/>
                <a:sym typeface="Symbol" pitchFamily="18" charset="2"/>
              </a:rPr>
              <a:t>0</a:t>
            </a:r>
            <a:r>
              <a:rPr lang="en-US" i="1">
                <a:solidFill>
                  <a:srgbClr val="000099"/>
                </a:solidFill>
                <a:latin typeface="Times New Roman" pitchFamily="18" charset="0"/>
                <a:sym typeface="Symbol" pitchFamily="18" charset="2"/>
              </a:rPr>
              <a:t>)</a:t>
            </a:r>
            <a:endParaRPr lang="en-US" i="1">
              <a:solidFill>
                <a:srgbClr val="000099"/>
              </a:solidFill>
              <a:latin typeface="Times New Roman" pitchFamily="18" charset="0"/>
            </a:endParaRPr>
          </a:p>
        </p:txBody>
      </p:sp>
      <p:sp>
        <p:nvSpPr>
          <p:cNvPr id="22544" name="Text Box 1084"/>
          <p:cNvSpPr txBox="1">
            <a:spLocks noChangeArrowheads="1"/>
          </p:cNvSpPr>
          <p:nvPr/>
        </p:nvSpPr>
        <p:spPr bwMode="auto">
          <a:xfrm>
            <a:off x="457200" y="838200"/>
            <a:ext cx="1600200" cy="523875"/>
          </a:xfrm>
          <a:prstGeom prst="rect">
            <a:avLst/>
          </a:prstGeom>
          <a:noFill/>
          <a:ln w="9525">
            <a:noFill/>
            <a:miter lim="800000"/>
            <a:headEnd/>
            <a:tailEnd/>
          </a:ln>
        </p:spPr>
        <p:txBody>
          <a:bodyPr>
            <a:spAutoFit/>
          </a:bodyPr>
          <a:lstStyle/>
          <a:p>
            <a:pPr eaLnBrk="0" hangingPunct="0">
              <a:spcBef>
                <a:spcPct val="50000"/>
              </a:spcBef>
            </a:pPr>
            <a:r>
              <a:rPr lang="en-US" i="1">
                <a:solidFill>
                  <a:srgbClr val="000099"/>
                </a:solidFill>
                <a:latin typeface="Times New Roman" pitchFamily="18" charset="0"/>
              </a:rPr>
              <a:t>k = (</a:t>
            </a:r>
            <a:r>
              <a:rPr lang="en-US" i="1">
                <a:solidFill>
                  <a:srgbClr val="000099"/>
                </a:solidFill>
                <a:latin typeface="Symbol" pitchFamily="18" charset="2"/>
                <a:sym typeface="Symbol" pitchFamily="18" charset="2"/>
              </a:rPr>
              <a:t>E</a:t>
            </a:r>
            <a:r>
              <a:rPr lang="en-US" i="1">
                <a:solidFill>
                  <a:srgbClr val="000099"/>
                </a:solidFill>
                <a:latin typeface="Times New Roman" pitchFamily="18" charset="0"/>
                <a:sym typeface="Symbol" pitchFamily="18" charset="2"/>
              </a:rPr>
              <a:t>,</a:t>
            </a:r>
            <a:r>
              <a:rPr lang="en-US" b="1" i="1">
                <a:solidFill>
                  <a:srgbClr val="000099"/>
                </a:solidFill>
                <a:latin typeface="Times New Roman" pitchFamily="18" charset="0"/>
                <a:sym typeface="Symbol" pitchFamily="18" charset="2"/>
              </a:rPr>
              <a:t>k</a:t>
            </a:r>
            <a:r>
              <a:rPr lang="en-US" i="1">
                <a:solidFill>
                  <a:srgbClr val="000099"/>
                </a:solidFill>
                <a:latin typeface="Times New Roman" pitchFamily="18" charset="0"/>
                <a:sym typeface="Symbol" pitchFamily="18" charset="2"/>
              </a:rPr>
              <a:t>)</a:t>
            </a:r>
            <a:endParaRPr lang="en-US" i="1">
              <a:solidFill>
                <a:srgbClr val="000099"/>
              </a:solidFill>
              <a:latin typeface="Times New Roman" pitchFamily="18" charset="0"/>
            </a:endParaRPr>
          </a:p>
        </p:txBody>
      </p:sp>
      <p:sp>
        <p:nvSpPr>
          <p:cNvPr id="22545" name="Text Box 1084"/>
          <p:cNvSpPr txBox="1">
            <a:spLocks noChangeArrowheads="1"/>
          </p:cNvSpPr>
          <p:nvPr/>
        </p:nvSpPr>
        <p:spPr bwMode="auto">
          <a:xfrm>
            <a:off x="3581400" y="390525"/>
            <a:ext cx="1828800" cy="523875"/>
          </a:xfrm>
          <a:prstGeom prst="rect">
            <a:avLst/>
          </a:prstGeom>
          <a:noFill/>
          <a:ln w="9525">
            <a:noFill/>
            <a:miter lim="800000"/>
            <a:headEnd/>
            <a:tailEnd/>
          </a:ln>
        </p:spPr>
        <p:txBody>
          <a:bodyPr>
            <a:spAutoFit/>
          </a:bodyPr>
          <a:lstStyle/>
          <a:p>
            <a:pPr eaLnBrk="0" hangingPunct="0">
              <a:spcBef>
                <a:spcPct val="50000"/>
              </a:spcBef>
            </a:pPr>
            <a:r>
              <a:rPr lang="en-US" i="1">
                <a:solidFill>
                  <a:srgbClr val="000099"/>
                </a:solidFill>
                <a:latin typeface="Times New Roman" pitchFamily="18" charset="0"/>
              </a:rPr>
              <a:t>k’ = (</a:t>
            </a:r>
            <a:r>
              <a:rPr lang="en-US" i="1">
                <a:solidFill>
                  <a:srgbClr val="000099"/>
                </a:solidFill>
                <a:latin typeface="Symbol" pitchFamily="18" charset="2"/>
                <a:sym typeface="Symbol" pitchFamily="18" charset="2"/>
              </a:rPr>
              <a:t>E</a:t>
            </a:r>
            <a:r>
              <a:rPr lang="en-US" i="1">
                <a:solidFill>
                  <a:srgbClr val="000099"/>
                </a:solidFill>
                <a:latin typeface="Times New Roman" pitchFamily="18" charset="0"/>
                <a:sym typeface="Symbol" pitchFamily="18" charset="2"/>
              </a:rPr>
              <a:t>’,</a:t>
            </a:r>
            <a:r>
              <a:rPr lang="en-US" b="1" i="1">
                <a:solidFill>
                  <a:srgbClr val="000099"/>
                </a:solidFill>
                <a:latin typeface="Times New Roman" pitchFamily="18" charset="0"/>
                <a:sym typeface="Symbol" pitchFamily="18" charset="2"/>
              </a:rPr>
              <a:t>k’</a:t>
            </a:r>
            <a:r>
              <a:rPr lang="en-US" i="1">
                <a:solidFill>
                  <a:srgbClr val="000099"/>
                </a:solidFill>
                <a:latin typeface="Times New Roman" pitchFamily="18" charset="0"/>
                <a:sym typeface="Symbol" pitchFamily="18" charset="2"/>
              </a:rPr>
              <a:t>)</a:t>
            </a:r>
            <a:endParaRPr lang="en-US" i="1">
              <a:solidFill>
                <a:srgbClr val="000099"/>
              </a:solidFill>
              <a:latin typeface="Times New Roman" pitchFamily="18" charset="0"/>
            </a:endParaRPr>
          </a:p>
        </p:txBody>
      </p:sp>
      <p:sp>
        <p:nvSpPr>
          <p:cNvPr id="22546" name="TextBox 67"/>
          <p:cNvSpPr txBox="1">
            <a:spLocks noChangeArrowheads="1"/>
          </p:cNvSpPr>
          <p:nvPr/>
        </p:nvSpPr>
        <p:spPr bwMode="auto">
          <a:xfrm>
            <a:off x="2667000" y="4648200"/>
            <a:ext cx="1752600" cy="708025"/>
          </a:xfrm>
          <a:prstGeom prst="rect">
            <a:avLst/>
          </a:prstGeom>
          <a:noFill/>
          <a:ln w="9525">
            <a:noFill/>
            <a:miter lim="800000"/>
            <a:headEnd/>
            <a:tailEnd/>
          </a:ln>
        </p:spPr>
        <p:txBody>
          <a:bodyPr>
            <a:spAutoFit/>
          </a:bodyPr>
          <a:lstStyle/>
          <a:p>
            <a:r>
              <a:rPr lang="en-US" sz="2000"/>
              <a:t>Undetected final state X</a:t>
            </a:r>
          </a:p>
        </p:txBody>
      </p:sp>
      <p:sp>
        <p:nvSpPr>
          <p:cNvPr id="22547" name="Text Box 1084"/>
          <p:cNvSpPr txBox="1">
            <a:spLocks noChangeArrowheads="1"/>
          </p:cNvSpPr>
          <p:nvPr/>
        </p:nvSpPr>
        <p:spPr bwMode="auto">
          <a:xfrm>
            <a:off x="990600" y="5419725"/>
            <a:ext cx="3810000" cy="523875"/>
          </a:xfrm>
          <a:prstGeom prst="rect">
            <a:avLst/>
          </a:prstGeom>
          <a:noFill/>
          <a:ln w="9525">
            <a:noFill/>
            <a:miter lim="800000"/>
            <a:headEnd/>
            <a:tailEnd/>
          </a:ln>
        </p:spPr>
        <p:txBody>
          <a:bodyPr>
            <a:spAutoFit/>
          </a:bodyPr>
          <a:lstStyle/>
          <a:p>
            <a:pPr eaLnBrk="0" hangingPunct="0">
              <a:spcBef>
                <a:spcPct val="50000"/>
              </a:spcBef>
            </a:pPr>
            <a:r>
              <a:rPr lang="en-US" i="1">
                <a:solidFill>
                  <a:srgbClr val="000099"/>
                </a:solidFill>
                <a:latin typeface="Times New Roman" pitchFamily="18" charset="0"/>
              </a:rPr>
              <a:t>p’ = </a:t>
            </a:r>
            <a:r>
              <a:rPr lang="en-US" i="1">
                <a:solidFill>
                  <a:srgbClr val="000099"/>
                </a:solidFill>
                <a:cs typeface="Arial" pitchFamily="34" charset="0"/>
              </a:rPr>
              <a:t>(</a:t>
            </a:r>
            <a:r>
              <a:rPr lang="en-US" i="1">
                <a:solidFill>
                  <a:srgbClr val="000099"/>
                </a:solidFill>
                <a:cs typeface="Arial" pitchFamily="34" charset="0"/>
                <a:sym typeface="Symbol" pitchFamily="18" charset="2"/>
              </a:rPr>
              <a:t>sqrt(</a:t>
            </a:r>
            <a:r>
              <a:rPr lang="en-US" b="1" i="1">
                <a:solidFill>
                  <a:srgbClr val="000099"/>
                </a:solidFill>
                <a:cs typeface="Arial" pitchFamily="34" charset="0"/>
                <a:sym typeface="Symbol" pitchFamily="18" charset="2"/>
              </a:rPr>
              <a:t>p</a:t>
            </a:r>
            <a:r>
              <a:rPr lang="en-US" i="1">
                <a:solidFill>
                  <a:srgbClr val="000099"/>
                </a:solidFill>
                <a:cs typeface="Arial" pitchFamily="34" charset="0"/>
                <a:sym typeface="Symbol" pitchFamily="18" charset="2"/>
              </a:rPr>
              <a:t>’</a:t>
            </a:r>
            <a:r>
              <a:rPr lang="en-US" i="1" baseline="30000">
                <a:solidFill>
                  <a:srgbClr val="000099"/>
                </a:solidFill>
                <a:cs typeface="Arial" pitchFamily="34" charset="0"/>
                <a:sym typeface="Symbol" pitchFamily="18" charset="2"/>
              </a:rPr>
              <a:t>2</a:t>
            </a:r>
            <a:r>
              <a:rPr lang="en-US" i="1">
                <a:solidFill>
                  <a:srgbClr val="000099"/>
                </a:solidFill>
                <a:cs typeface="Arial" pitchFamily="34" charset="0"/>
                <a:sym typeface="Symbol" pitchFamily="18" charset="2"/>
              </a:rPr>
              <a:t> + M’</a:t>
            </a:r>
            <a:r>
              <a:rPr lang="en-US" i="1" baseline="30000">
                <a:solidFill>
                  <a:srgbClr val="000099"/>
                </a:solidFill>
                <a:cs typeface="Arial" pitchFamily="34" charset="0"/>
                <a:sym typeface="Symbol" pitchFamily="18" charset="2"/>
              </a:rPr>
              <a:t>2</a:t>
            </a:r>
            <a:r>
              <a:rPr lang="en-US" i="1">
                <a:solidFill>
                  <a:srgbClr val="000099"/>
                </a:solidFill>
                <a:cs typeface="Arial" pitchFamily="34" charset="0"/>
                <a:sym typeface="Symbol" pitchFamily="18" charset="2"/>
              </a:rPr>
              <a:t>),</a:t>
            </a:r>
            <a:r>
              <a:rPr lang="en-US" b="1" i="1">
                <a:solidFill>
                  <a:srgbClr val="000099"/>
                </a:solidFill>
                <a:cs typeface="Arial" pitchFamily="34" charset="0"/>
                <a:sym typeface="Symbol" pitchFamily="18" charset="2"/>
              </a:rPr>
              <a:t>p</a:t>
            </a:r>
            <a:r>
              <a:rPr lang="en-US" b="1" i="1">
                <a:solidFill>
                  <a:srgbClr val="000099"/>
                </a:solidFill>
                <a:latin typeface="Times New Roman" pitchFamily="18" charset="0"/>
                <a:sym typeface="Symbol" pitchFamily="18" charset="2"/>
              </a:rPr>
              <a:t>’</a:t>
            </a:r>
            <a:r>
              <a:rPr lang="en-US" i="1">
                <a:solidFill>
                  <a:srgbClr val="000099"/>
                </a:solidFill>
                <a:latin typeface="Times New Roman" pitchFamily="18" charset="0"/>
                <a:sym typeface="Symbol" pitchFamily="18" charset="2"/>
              </a:rPr>
              <a:t>)</a:t>
            </a:r>
            <a:endParaRPr lang="en-US" i="1">
              <a:solidFill>
                <a:srgbClr val="000099"/>
              </a:solidFill>
              <a:latin typeface="Times New Roman" pitchFamily="18" charset="0"/>
            </a:endParaRPr>
          </a:p>
        </p:txBody>
      </p:sp>
      <p:sp>
        <p:nvSpPr>
          <p:cNvPr id="70" name="TextBox 69"/>
          <p:cNvSpPr txBox="1">
            <a:spLocks noChangeArrowheads="1"/>
          </p:cNvSpPr>
          <p:nvPr/>
        </p:nvSpPr>
        <p:spPr bwMode="auto">
          <a:xfrm>
            <a:off x="4375150" y="1371600"/>
            <a:ext cx="4768850" cy="830263"/>
          </a:xfrm>
          <a:prstGeom prst="rect">
            <a:avLst/>
          </a:prstGeom>
          <a:noFill/>
          <a:ln w="9525">
            <a:noFill/>
            <a:miter lim="800000"/>
            <a:headEnd/>
            <a:tailEnd/>
          </a:ln>
        </p:spPr>
        <p:txBody>
          <a:bodyPr wrap="none">
            <a:spAutoFit/>
          </a:bodyPr>
          <a:lstStyle/>
          <a:p>
            <a:pPr algn="ctr"/>
            <a:r>
              <a:rPr lang="en-US"/>
              <a:t>Virtual photon </a:t>
            </a:r>
            <a:r>
              <a:rPr lang="en-US">
                <a:sym typeface="Wingdings" pitchFamily="2" charset="2"/>
              </a:rPr>
              <a:t> off-mass shell</a:t>
            </a:r>
          </a:p>
          <a:p>
            <a:pPr algn="ctr"/>
            <a:r>
              <a:rPr lang="en-US">
                <a:sym typeface="Wingdings" pitchFamily="2" charset="2"/>
              </a:rPr>
              <a:t>q</a:t>
            </a:r>
            <a:r>
              <a:rPr lang="en-US" baseline="-25000">
                <a:latin typeface="Symbol" pitchFamily="18" charset="2"/>
                <a:sym typeface="Wingdings" pitchFamily="2" charset="2"/>
              </a:rPr>
              <a:t>m</a:t>
            </a:r>
            <a:r>
              <a:rPr lang="en-US">
                <a:sym typeface="Wingdings" pitchFamily="2" charset="2"/>
              </a:rPr>
              <a:t>q</a:t>
            </a:r>
            <a:r>
              <a:rPr lang="en-US" baseline="30000">
                <a:latin typeface="Symbol" pitchFamily="18" charset="2"/>
                <a:sym typeface="Wingdings" pitchFamily="2" charset="2"/>
              </a:rPr>
              <a:t>m</a:t>
            </a:r>
            <a:r>
              <a:rPr lang="en-US">
                <a:sym typeface="Wingdings" pitchFamily="2" charset="2"/>
              </a:rPr>
              <a:t> = </a:t>
            </a:r>
            <a:r>
              <a:rPr lang="en-US">
                <a:latin typeface="Symbol" pitchFamily="18" charset="2"/>
                <a:sym typeface="Wingdings" pitchFamily="2" charset="2"/>
              </a:rPr>
              <a:t>n</a:t>
            </a:r>
            <a:r>
              <a:rPr lang="en-US" baseline="30000">
                <a:sym typeface="Wingdings" pitchFamily="2" charset="2"/>
              </a:rPr>
              <a:t>2</a:t>
            </a:r>
            <a:r>
              <a:rPr lang="en-US">
                <a:sym typeface="Wingdings" pitchFamily="2" charset="2"/>
              </a:rPr>
              <a:t> – </a:t>
            </a:r>
            <a:r>
              <a:rPr lang="en-US" b="1">
                <a:sym typeface="Wingdings" pitchFamily="2" charset="2"/>
              </a:rPr>
              <a:t>q</a:t>
            </a:r>
            <a:r>
              <a:rPr lang="en-US" baseline="30000">
                <a:sym typeface="Wingdings" pitchFamily="2" charset="2"/>
              </a:rPr>
              <a:t>2</a:t>
            </a:r>
            <a:r>
              <a:rPr lang="en-US">
                <a:sym typeface="Wingdings" pitchFamily="2" charset="2"/>
              </a:rPr>
              <a:t> = 0</a:t>
            </a:r>
            <a:endParaRPr lang="en-US"/>
          </a:p>
        </p:txBody>
      </p:sp>
      <p:cxnSp>
        <p:nvCxnSpPr>
          <p:cNvPr id="72" name="Straight Connector 71"/>
          <p:cNvCxnSpPr>
            <a:cxnSpLocks noChangeShapeType="1"/>
          </p:cNvCxnSpPr>
          <p:nvPr/>
        </p:nvCxnSpPr>
        <p:spPr bwMode="auto">
          <a:xfrm rot="5400000" flipH="1" flipV="1">
            <a:off x="7429500" y="1866900"/>
            <a:ext cx="228600" cy="152400"/>
          </a:xfrm>
          <a:prstGeom prst="line">
            <a:avLst/>
          </a:prstGeom>
          <a:noFill/>
          <a:ln w="28575" algn="ctr">
            <a:solidFill>
              <a:schemeClr val="tx1"/>
            </a:solidFill>
            <a:round/>
            <a:headEnd/>
            <a:tailEnd/>
          </a:ln>
        </p:spPr>
      </p:cxnSp>
      <p:sp>
        <p:nvSpPr>
          <p:cNvPr id="74" name="TextBox 73"/>
          <p:cNvSpPr txBox="1"/>
          <p:nvPr/>
        </p:nvSpPr>
        <p:spPr>
          <a:xfrm>
            <a:off x="4800600" y="2392362"/>
            <a:ext cx="4064000" cy="3170238"/>
          </a:xfrm>
          <a:prstGeom prst="rect">
            <a:avLst/>
          </a:prstGeom>
          <a:noFill/>
        </p:spPr>
        <p:txBody>
          <a:bodyPr wrap="none">
            <a:spAutoFit/>
          </a:bodyPr>
          <a:lstStyle/>
          <a:p>
            <a:pPr>
              <a:defRPr/>
            </a:pPr>
            <a:r>
              <a:rPr lang="en-US" sz="2000" dirty="0">
                <a:latin typeface="Arial" charset="0"/>
              </a:rPr>
              <a:t>Define </a:t>
            </a:r>
            <a:r>
              <a:rPr lang="en-US" sz="2000" b="1" dirty="0">
                <a:solidFill>
                  <a:srgbClr val="FF0000"/>
                </a:solidFill>
                <a:latin typeface="Arial" charset="0"/>
              </a:rPr>
              <a:t>two invariants</a:t>
            </a:r>
            <a:r>
              <a:rPr lang="en-US" sz="2000" dirty="0">
                <a:latin typeface="Arial" charset="0"/>
              </a:rPr>
              <a:t>:</a:t>
            </a:r>
          </a:p>
          <a:p>
            <a:pPr marL="457200" indent="-457200">
              <a:buFontTx/>
              <a:buAutoNum type="arabicParenR"/>
              <a:defRPr/>
            </a:pPr>
            <a:r>
              <a:rPr lang="en-US" sz="2000" dirty="0">
                <a:latin typeface="Arial" charset="0"/>
              </a:rPr>
              <a:t>Q</a:t>
            </a:r>
            <a:r>
              <a:rPr lang="en-US" sz="2000" baseline="30000" dirty="0">
                <a:latin typeface="Arial" charset="0"/>
              </a:rPr>
              <a:t>2</a:t>
            </a:r>
            <a:r>
              <a:rPr lang="en-US" sz="2000" dirty="0">
                <a:latin typeface="Arial" charset="0"/>
              </a:rPr>
              <a:t> = -</a:t>
            </a:r>
            <a:r>
              <a:rPr lang="en-US" sz="2000" dirty="0" err="1">
                <a:latin typeface="Arial" charset="0"/>
              </a:rPr>
              <a:t>q</a:t>
            </a:r>
            <a:r>
              <a:rPr lang="en-US" sz="2000" baseline="-25000" dirty="0" err="1">
                <a:latin typeface="Symbol" pitchFamily="18" charset="2"/>
              </a:rPr>
              <a:t>m</a:t>
            </a:r>
            <a:r>
              <a:rPr lang="en-US" sz="2000" dirty="0" err="1">
                <a:latin typeface="Arial" charset="0"/>
              </a:rPr>
              <a:t>q</a:t>
            </a:r>
            <a:r>
              <a:rPr lang="en-US" sz="2000" baseline="30000" dirty="0" err="1">
                <a:latin typeface="Symbol" pitchFamily="18" charset="2"/>
              </a:rPr>
              <a:t>m</a:t>
            </a:r>
            <a:r>
              <a:rPr lang="en-US" sz="2000" dirty="0">
                <a:latin typeface="Arial" charset="0"/>
              </a:rPr>
              <a:t> 	= -(k</a:t>
            </a:r>
            <a:r>
              <a:rPr lang="en-US" sz="2000" baseline="-25000" dirty="0">
                <a:latin typeface="Symbol" pitchFamily="18" charset="2"/>
              </a:rPr>
              <a:t>m</a:t>
            </a:r>
            <a:r>
              <a:rPr lang="en-US" sz="2000" dirty="0">
                <a:latin typeface="Arial" charset="0"/>
              </a:rPr>
              <a:t> – k</a:t>
            </a:r>
            <a:r>
              <a:rPr lang="en-US" sz="2000" baseline="-25000" dirty="0">
                <a:latin typeface="Symbol" pitchFamily="18" charset="2"/>
              </a:rPr>
              <a:t>m</a:t>
            </a:r>
            <a:r>
              <a:rPr lang="en-US" sz="2000" dirty="0">
                <a:latin typeface="Arial" charset="0"/>
              </a:rPr>
              <a:t>’)(k</a:t>
            </a:r>
            <a:r>
              <a:rPr lang="en-US" sz="2000" baseline="30000" dirty="0">
                <a:latin typeface="Symbol" pitchFamily="18" charset="2"/>
              </a:rPr>
              <a:t>m</a:t>
            </a:r>
            <a:r>
              <a:rPr lang="en-US" sz="2000" dirty="0">
                <a:latin typeface="Arial" charset="0"/>
              </a:rPr>
              <a:t>-</a:t>
            </a:r>
            <a:r>
              <a:rPr lang="en-US" sz="2000" dirty="0" err="1">
                <a:latin typeface="Arial" charset="0"/>
              </a:rPr>
              <a:t>k’</a:t>
            </a:r>
            <a:r>
              <a:rPr lang="en-US" sz="2000" baseline="30000" dirty="0" err="1">
                <a:latin typeface="Symbol" pitchFamily="18" charset="2"/>
              </a:rPr>
              <a:t>m</a:t>
            </a:r>
            <a:r>
              <a:rPr lang="en-US" sz="2000" dirty="0">
                <a:latin typeface="Arial" charset="0"/>
              </a:rPr>
              <a:t>)</a:t>
            </a:r>
          </a:p>
          <a:p>
            <a:pPr marL="457200" indent="-457200">
              <a:defRPr/>
            </a:pPr>
            <a:r>
              <a:rPr lang="en-US" sz="2000" dirty="0">
                <a:latin typeface="Arial" charset="0"/>
              </a:rPr>
              <a:t>               	= -2m</a:t>
            </a:r>
            <a:r>
              <a:rPr lang="en-US" sz="2000" baseline="-25000" dirty="0">
                <a:latin typeface="Arial" charset="0"/>
              </a:rPr>
              <a:t>e</a:t>
            </a:r>
            <a:r>
              <a:rPr lang="en-US" sz="2000" baseline="30000" dirty="0">
                <a:latin typeface="Arial" charset="0"/>
              </a:rPr>
              <a:t>2</a:t>
            </a:r>
            <a:r>
              <a:rPr lang="en-US" sz="2000" dirty="0">
                <a:latin typeface="Arial" charset="0"/>
              </a:rPr>
              <a:t> + 2k</a:t>
            </a:r>
            <a:r>
              <a:rPr lang="en-US" sz="2000" baseline="-25000" dirty="0">
                <a:latin typeface="Symbol" pitchFamily="18" charset="2"/>
              </a:rPr>
              <a:t>m</a:t>
            </a:r>
            <a:r>
              <a:rPr lang="en-US" sz="2000" dirty="0">
                <a:latin typeface="Arial" charset="0"/>
              </a:rPr>
              <a:t>k’</a:t>
            </a:r>
            <a:r>
              <a:rPr lang="en-US" sz="2000" baseline="30000" dirty="0">
                <a:latin typeface="Symbol" pitchFamily="18" charset="2"/>
              </a:rPr>
              <a:t>m</a:t>
            </a:r>
          </a:p>
          <a:p>
            <a:pPr marL="457200" indent="-457200">
              <a:defRPr/>
            </a:pPr>
            <a:r>
              <a:rPr lang="en-US" sz="2000" dirty="0">
                <a:latin typeface="Arial" charset="0"/>
              </a:rPr>
              <a:t>	(m</a:t>
            </a:r>
            <a:r>
              <a:rPr lang="en-US" sz="2000" baseline="-25000" dirty="0">
                <a:latin typeface="Arial" charset="0"/>
              </a:rPr>
              <a:t>e</a:t>
            </a:r>
            <a:r>
              <a:rPr lang="en-US" sz="2000" dirty="0">
                <a:latin typeface="Arial" charset="0"/>
              </a:rPr>
              <a:t> ~ 0)	= 2k</a:t>
            </a:r>
            <a:r>
              <a:rPr lang="en-US" sz="2000" baseline="-25000" dirty="0">
                <a:latin typeface="Symbol" pitchFamily="18" charset="2"/>
              </a:rPr>
              <a:t>m</a:t>
            </a:r>
            <a:r>
              <a:rPr lang="en-US" sz="2000" dirty="0">
                <a:latin typeface="Arial" charset="0"/>
              </a:rPr>
              <a:t>k’</a:t>
            </a:r>
            <a:r>
              <a:rPr lang="en-US" sz="2000" baseline="30000" dirty="0">
                <a:latin typeface="Symbol" pitchFamily="18" charset="2"/>
              </a:rPr>
              <a:t>m</a:t>
            </a:r>
          </a:p>
          <a:p>
            <a:pPr marL="457200" indent="-457200">
              <a:defRPr/>
            </a:pPr>
            <a:r>
              <a:rPr lang="en-US" sz="2000" dirty="0">
                <a:latin typeface="Arial" charset="0"/>
              </a:rPr>
              <a:t>       (LAB)	= 2(EE’ – </a:t>
            </a:r>
            <a:r>
              <a:rPr lang="en-US" sz="2000" b="1" dirty="0" err="1">
                <a:latin typeface="Arial" charset="0"/>
              </a:rPr>
              <a:t>k.k</a:t>
            </a:r>
            <a:r>
              <a:rPr lang="en-US" sz="2000" b="1" dirty="0">
                <a:latin typeface="Arial" charset="0"/>
              </a:rPr>
              <a:t>’</a:t>
            </a:r>
            <a:r>
              <a:rPr lang="en-US" sz="2000" dirty="0">
                <a:latin typeface="Arial" charset="0"/>
              </a:rPr>
              <a:t>)</a:t>
            </a:r>
          </a:p>
          <a:p>
            <a:pPr marL="457200" indent="-457200">
              <a:defRPr/>
            </a:pPr>
            <a:r>
              <a:rPr lang="en-US" sz="2000" dirty="0">
                <a:latin typeface="Arial" charset="0"/>
              </a:rPr>
              <a:t>			= 2EE’(1-cos(</a:t>
            </a:r>
            <a:r>
              <a:rPr lang="en-US" sz="2000" dirty="0">
                <a:latin typeface="Symbol" pitchFamily="18" charset="2"/>
              </a:rPr>
              <a:t>Q</a:t>
            </a:r>
            <a:r>
              <a:rPr lang="en-US" sz="2000" dirty="0">
                <a:latin typeface="Arial" charset="0"/>
              </a:rPr>
              <a:t>))</a:t>
            </a:r>
          </a:p>
          <a:p>
            <a:pPr marL="457200" indent="-457200">
              <a:defRPr/>
            </a:pPr>
            <a:r>
              <a:rPr lang="en-US" sz="2000" dirty="0">
                <a:latin typeface="Arial" charset="0"/>
              </a:rPr>
              <a:t>			= 4EE’sin</a:t>
            </a:r>
            <a:r>
              <a:rPr lang="en-US" sz="2000" baseline="30000" dirty="0">
                <a:latin typeface="Arial" charset="0"/>
              </a:rPr>
              <a:t>2</a:t>
            </a:r>
            <a:r>
              <a:rPr lang="en-US" sz="2000" dirty="0">
                <a:latin typeface="Arial" charset="0"/>
              </a:rPr>
              <a:t>(</a:t>
            </a:r>
            <a:r>
              <a:rPr lang="en-US" sz="2000" dirty="0">
                <a:latin typeface="Symbol" pitchFamily="18" charset="2"/>
              </a:rPr>
              <a:t>Q</a:t>
            </a:r>
            <a:r>
              <a:rPr lang="en-US" sz="2000" dirty="0">
                <a:latin typeface="Arial" charset="0"/>
              </a:rPr>
              <a:t>/2)</a:t>
            </a:r>
          </a:p>
          <a:p>
            <a:pPr marL="457200" indent="-457200">
              <a:defRPr/>
            </a:pPr>
            <a:r>
              <a:rPr lang="en-US" sz="2000" dirty="0">
                <a:latin typeface="Arial" charset="0"/>
              </a:rPr>
              <a:t> only assumption: neglecting m</a:t>
            </a:r>
            <a:r>
              <a:rPr lang="en-US" sz="2000" baseline="-25000" dirty="0">
                <a:latin typeface="Arial" charset="0"/>
              </a:rPr>
              <a:t>e</a:t>
            </a:r>
            <a:r>
              <a:rPr lang="en-US" sz="2000" baseline="30000" dirty="0">
                <a:latin typeface="Arial" charset="0"/>
              </a:rPr>
              <a:t>2</a:t>
            </a:r>
            <a:r>
              <a:rPr lang="en-US" sz="2000" dirty="0">
                <a:latin typeface="Arial" charset="0"/>
              </a:rPr>
              <a:t>!!</a:t>
            </a:r>
          </a:p>
          <a:p>
            <a:pPr marL="457200" indent="-457200">
              <a:defRPr/>
            </a:pPr>
            <a:endParaRPr lang="en-US" sz="2000" dirty="0">
              <a:latin typeface="Arial" charset="0"/>
            </a:endParaRPr>
          </a:p>
          <a:p>
            <a:pPr marL="457200" indent="-457200">
              <a:defRPr/>
            </a:pPr>
            <a:r>
              <a:rPr lang="en-US" sz="2000" dirty="0">
                <a:latin typeface="Arial" charset="0"/>
              </a:rPr>
              <a:t>2) 2M</a:t>
            </a:r>
            <a:r>
              <a:rPr lang="en-US" sz="2000" dirty="0">
                <a:latin typeface="Symbol" pitchFamily="18" charset="2"/>
              </a:rPr>
              <a:t>n</a:t>
            </a:r>
            <a:r>
              <a:rPr lang="en-US" sz="2000" dirty="0">
                <a:latin typeface="Arial" charset="0"/>
              </a:rPr>
              <a:t> = 2p</a:t>
            </a:r>
            <a:r>
              <a:rPr lang="en-US" sz="2000" baseline="-25000" dirty="0">
                <a:latin typeface="Symbol" pitchFamily="18" charset="2"/>
              </a:rPr>
              <a:t>m</a:t>
            </a:r>
            <a:r>
              <a:rPr lang="en-US" sz="2000" dirty="0">
                <a:latin typeface="Arial" charset="0"/>
              </a:rPr>
              <a:t>q</a:t>
            </a:r>
            <a:r>
              <a:rPr lang="en-US" sz="2000" baseline="30000" dirty="0">
                <a:latin typeface="Symbol" pitchFamily="18" charset="2"/>
              </a:rPr>
              <a:t>m</a:t>
            </a:r>
            <a:r>
              <a:rPr lang="en-US" sz="2000" dirty="0">
                <a:latin typeface="Arial" charset="0"/>
              </a:rPr>
              <a:t> = Q</a:t>
            </a:r>
            <a:r>
              <a:rPr lang="en-US" sz="2000" baseline="30000" dirty="0">
                <a:latin typeface="Arial" charset="0"/>
              </a:rPr>
              <a:t>2</a:t>
            </a:r>
            <a:r>
              <a:rPr lang="en-US" sz="2000" dirty="0">
                <a:latin typeface="Arial" charset="0"/>
              </a:rPr>
              <a:t> + W</a:t>
            </a:r>
            <a:r>
              <a:rPr lang="en-US" sz="2000" baseline="30000" dirty="0">
                <a:latin typeface="Arial" charset="0"/>
              </a:rPr>
              <a:t>2</a:t>
            </a:r>
            <a:r>
              <a:rPr lang="en-US" sz="2000" dirty="0">
                <a:latin typeface="Arial" charset="0"/>
              </a:rPr>
              <a:t> – M</a:t>
            </a:r>
            <a:r>
              <a:rPr lang="en-US" sz="2000" baseline="30000" dirty="0">
                <a:latin typeface="Arial" charset="0"/>
              </a:rPr>
              <a:t>2</a:t>
            </a:r>
          </a:p>
        </p:txBody>
      </p:sp>
      <p:sp>
        <p:nvSpPr>
          <p:cNvPr id="75" name="TextBox 74"/>
          <p:cNvSpPr txBox="1">
            <a:spLocks noChangeArrowheads="1"/>
          </p:cNvSpPr>
          <p:nvPr/>
        </p:nvSpPr>
        <p:spPr bwMode="auto">
          <a:xfrm>
            <a:off x="1295400" y="6096000"/>
            <a:ext cx="3389313" cy="523875"/>
          </a:xfrm>
          <a:prstGeom prst="rect">
            <a:avLst/>
          </a:prstGeom>
          <a:noFill/>
          <a:ln w="9525">
            <a:noFill/>
            <a:miter lim="800000"/>
            <a:headEnd/>
            <a:tailEnd/>
          </a:ln>
        </p:spPr>
        <p:txBody>
          <a:bodyPr wrap="none">
            <a:spAutoFit/>
          </a:bodyPr>
          <a:lstStyle/>
          <a:p>
            <a:r>
              <a:rPr lang="en-US"/>
              <a:t>(</a:t>
            </a:r>
            <a:r>
              <a:rPr lang="en-US">
                <a:sym typeface="Wingdings" pitchFamily="2" charset="2"/>
              </a:rPr>
              <a:t> </a:t>
            </a:r>
            <a:r>
              <a:rPr lang="en-US"/>
              <a:t>p’</a:t>
            </a:r>
            <a:r>
              <a:rPr lang="en-US" baseline="30000"/>
              <a:t>2</a:t>
            </a:r>
            <a:r>
              <a:rPr lang="en-US"/>
              <a:t> = M’</a:t>
            </a:r>
            <a:r>
              <a:rPr lang="en-US" baseline="30000"/>
              <a:t>2</a:t>
            </a:r>
            <a:r>
              <a:rPr lang="en-US"/>
              <a:t> = W</a:t>
            </a:r>
            <a:r>
              <a:rPr lang="en-US" baseline="30000"/>
              <a:t>2</a:t>
            </a:r>
            <a:r>
              <a:rPr lang="en-US"/>
              <a:t>) !!</a:t>
            </a:r>
          </a:p>
        </p:txBody>
      </p:sp>
      <p:sp>
        <p:nvSpPr>
          <p:cNvPr id="76" name="TextBox 75"/>
          <p:cNvSpPr txBox="1">
            <a:spLocks noChangeArrowheads="1"/>
          </p:cNvSpPr>
          <p:nvPr/>
        </p:nvSpPr>
        <p:spPr bwMode="auto">
          <a:xfrm>
            <a:off x="4800600" y="5845175"/>
            <a:ext cx="3886200" cy="708025"/>
          </a:xfrm>
          <a:prstGeom prst="rect">
            <a:avLst/>
          </a:prstGeom>
          <a:noFill/>
          <a:ln w="38100">
            <a:solidFill>
              <a:srgbClr val="FF0000"/>
            </a:solidFill>
            <a:miter lim="800000"/>
            <a:headEnd/>
            <a:tailEnd/>
          </a:ln>
        </p:spPr>
        <p:txBody>
          <a:bodyPr>
            <a:spAutoFit/>
          </a:bodyPr>
          <a:lstStyle/>
          <a:p>
            <a:r>
              <a:rPr lang="en-US" sz="2000" i="1"/>
              <a:t>Elastic scattering </a:t>
            </a:r>
          </a:p>
          <a:p>
            <a:r>
              <a:rPr lang="en-US" sz="2000" i="1">
                <a:sym typeface="Wingdings" pitchFamily="2" charset="2"/>
              </a:rPr>
              <a:t> W</a:t>
            </a:r>
            <a:r>
              <a:rPr lang="en-US" sz="2000" i="1" baseline="30000">
                <a:sym typeface="Wingdings" pitchFamily="2" charset="2"/>
              </a:rPr>
              <a:t>2</a:t>
            </a:r>
            <a:r>
              <a:rPr lang="en-US" sz="2000" i="1">
                <a:sym typeface="Wingdings" pitchFamily="2" charset="2"/>
              </a:rPr>
              <a:t> = M</a:t>
            </a:r>
            <a:r>
              <a:rPr lang="en-US" sz="2000" i="1" baseline="30000">
                <a:sym typeface="Wingdings" pitchFamily="2" charset="2"/>
              </a:rPr>
              <a:t>2</a:t>
            </a:r>
            <a:r>
              <a:rPr lang="en-US" sz="2000" i="1">
                <a:sym typeface="Wingdings" pitchFamily="2" charset="2"/>
              </a:rPr>
              <a:t>  Q</a:t>
            </a:r>
            <a:r>
              <a:rPr lang="en-US" sz="2000" i="1" baseline="30000">
                <a:sym typeface="Wingdings" pitchFamily="2" charset="2"/>
              </a:rPr>
              <a:t>2</a:t>
            </a:r>
            <a:r>
              <a:rPr lang="en-US" sz="2000" i="1">
                <a:sym typeface="Wingdings" pitchFamily="2" charset="2"/>
              </a:rPr>
              <a:t> = 2M(E-E’)</a:t>
            </a:r>
            <a:endParaRPr lang="en-US" sz="2000" i="1"/>
          </a:p>
        </p:txBody>
      </p:sp>
      <p:sp>
        <p:nvSpPr>
          <p:cNvPr id="22553" name="Rectangle 1092"/>
          <p:cNvSpPr>
            <a:spLocks noChangeArrowheads="1"/>
          </p:cNvSpPr>
          <p:nvPr/>
        </p:nvSpPr>
        <p:spPr bwMode="auto">
          <a:xfrm>
            <a:off x="5410200" y="533400"/>
            <a:ext cx="3581400" cy="609600"/>
          </a:xfrm>
          <a:prstGeom prst="rect">
            <a:avLst/>
          </a:prstGeom>
          <a:noFill/>
          <a:ln w="9525">
            <a:noFill/>
            <a:miter lim="800000"/>
            <a:headEnd/>
            <a:tailEnd/>
          </a:ln>
        </p:spPr>
        <p:txBody>
          <a:bodyPr anchor="b"/>
          <a:lstStyle/>
          <a:p>
            <a:endParaRPr lang="en-US" sz="2800" b="1" dirty="0">
              <a:solidFill>
                <a:srgbClr val="FF0000"/>
              </a:solidFill>
            </a:endParaRPr>
          </a:p>
          <a:p>
            <a:endParaRPr lang="en-US" sz="2800" b="1" dirty="0">
              <a:solidFill>
                <a:srgbClr val="FF0000"/>
              </a:solidFill>
            </a:endParaRPr>
          </a:p>
          <a:p>
            <a:r>
              <a:rPr lang="en-US" sz="2800" b="1" dirty="0">
                <a:solidFill>
                  <a:srgbClr val="FF0000"/>
                </a:solidFill>
              </a:rPr>
              <a:t>Electron Scattering Kinematics</a:t>
            </a:r>
          </a:p>
        </p:txBody>
      </p:sp>
    </p:spTree>
    <p:extLst>
      <p:ext uri="{BB962C8B-B14F-4D97-AF65-F5344CB8AC3E}">
        <p14:creationId xmlns:p14="http://schemas.microsoft.com/office/powerpoint/2010/main" val="345089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4" grpId="0"/>
      <p:bldP spid="75" grpId="0"/>
      <p:bldP spid="7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533400" y="76200"/>
            <a:ext cx="8188325" cy="641350"/>
          </a:xfrm>
          <a:prstGeom prst="rect">
            <a:avLst/>
          </a:prstGeom>
          <a:noFill/>
          <a:ln w="9525">
            <a:noFill/>
            <a:miter lim="800000"/>
            <a:headEnd/>
            <a:tailEnd/>
          </a:ln>
        </p:spPr>
        <p:txBody>
          <a:bodyPr wrap="none">
            <a:spAutoFit/>
          </a:bodyPr>
          <a:lstStyle/>
          <a:p>
            <a:r>
              <a:rPr lang="en-US" sz="3600" b="1">
                <a:solidFill>
                  <a:srgbClr val="FA3904"/>
                </a:solidFill>
              </a:rPr>
              <a:t>CEBAF’s Original Mission Statement</a:t>
            </a:r>
          </a:p>
        </p:txBody>
      </p:sp>
      <p:sp>
        <p:nvSpPr>
          <p:cNvPr id="29699" name="Text Box 5"/>
          <p:cNvSpPr txBox="1">
            <a:spLocks noChangeArrowheads="1"/>
          </p:cNvSpPr>
          <p:nvPr/>
        </p:nvSpPr>
        <p:spPr bwMode="auto">
          <a:xfrm>
            <a:off x="228600" y="955675"/>
            <a:ext cx="8855075" cy="5940425"/>
          </a:xfrm>
          <a:prstGeom prst="rect">
            <a:avLst/>
          </a:prstGeom>
          <a:noFill/>
          <a:ln w="9525">
            <a:noFill/>
            <a:miter lim="800000"/>
            <a:headEnd/>
            <a:tailEnd/>
          </a:ln>
        </p:spPr>
        <p:txBody>
          <a:bodyPr>
            <a:spAutoFit/>
          </a:bodyPr>
          <a:lstStyle/>
          <a:p>
            <a:pPr marL="342900" indent="-342900"/>
            <a:r>
              <a:rPr lang="en-US" altLang="ja-JP" i="1">
                <a:ea typeface="ＭＳ Ｐゴシック" pitchFamily="34" charset="-128"/>
              </a:rPr>
              <a:t>Key Mission and Principal Focus (1987):</a:t>
            </a:r>
          </a:p>
          <a:p>
            <a:pPr marL="342900" indent="-342900"/>
            <a:r>
              <a:rPr lang="en-US" altLang="ja-JP" b="1">
                <a:ea typeface="ＭＳ Ｐゴシック" pitchFamily="34" charset="-128"/>
              </a:rPr>
              <a:t>   The study of the largely unexplored transition between the nucleon-meson and the quark-gluon descriptions of nuclear matter.</a:t>
            </a:r>
            <a:endParaRPr lang="en-US" altLang="ja-JP" sz="2000" b="1">
              <a:ea typeface="ＭＳ Ｐゴシック" pitchFamily="34" charset="-128"/>
            </a:endParaRPr>
          </a:p>
          <a:p>
            <a:pPr marL="342900" indent="-342900"/>
            <a:r>
              <a:rPr lang="en-US" altLang="ja-JP" sz="2000" b="1">
                <a:ea typeface="ＭＳ Ｐゴシック" pitchFamily="34" charset="-128"/>
              </a:rPr>
              <a:t>				</a:t>
            </a:r>
            <a:r>
              <a:rPr lang="en-US" altLang="ja-JP" sz="2000" i="1">
                <a:solidFill>
                  <a:schemeClr val="accent2"/>
                </a:solidFill>
                <a:ea typeface="ＭＳ Ｐゴシック" pitchFamily="34" charset="-128"/>
              </a:rPr>
              <a:t>The Role of Quarks in Nuclear Physics</a:t>
            </a:r>
            <a:endParaRPr lang="en-US" altLang="ja-JP" b="1">
              <a:solidFill>
                <a:schemeClr val="accent2"/>
              </a:solidFill>
              <a:ea typeface="ＭＳ Ｐゴシック" pitchFamily="34" charset="-128"/>
            </a:endParaRPr>
          </a:p>
          <a:p>
            <a:pPr marL="342900" indent="-342900"/>
            <a:endParaRPr lang="en-US" altLang="ja-JP" b="1">
              <a:ea typeface="ＭＳ Ｐゴシック" pitchFamily="34" charset="-128"/>
            </a:endParaRPr>
          </a:p>
          <a:p>
            <a:pPr marL="342900" indent="-342900"/>
            <a:r>
              <a:rPr lang="en-US" altLang="ja-JP" i="1">
                <a:ea typeface="ＭＳ Ｐゴシック" pitchFamily="34" charset="-128"/>
              </a:rPr>
              <a:t>Related Areas of Study:</a:t>
            </a:r>
          </a:p>
          <a:p>
            <a:pPr marL="342900" indent="-342900">
              <a:buFontTx/>
              <a:buChar char="•"/>
            </a:pPr>
            <a:r>
              <a:rPr lang="en-US" altLang="ja-JP" sz="1800" b="1">
                <a:ea typeface="ＭＳ Ｐゴシック" pitchFamily="34" charset="-128"/>
              </a:rPr>
              <a:t>Do individual nucleons change their size, shape, and quark structure in the nuclear medium?</a:t>
            </a:r>
            <a:endParaRPr lang="en-US" altLang="ja-JP" sz="1800">
              <a:ea typeface="ＭＳ Ｐゴシック" pitchFamily="34" charset="-128"/>
            </a:endParaRPr>
          </a:p>
          <a:p>
            <a:pPr marL="342900" indent="-342900"/>
            <a:endParaRPr lang="en-US" altLang="ja-JP">
              <a:ea typeface="ＭＳ Ｐゴシック" pitchFamily="34" charset="-128"/>
            </a:endParaRPr>
          </a:p>
          <a:p>
            <a:pPr marL="342900" indent="-342900">
              <a:buFontTx/>
              <a:buChar char="•"/>
            </a:pPr>
            <a:r>
              <a:rPr lang="en-US" altLang="ja-JP" sz="1800" b="1">
                <a:ea typeface="ＭＳ Ｐゴシック" pitchFamily="34" charset="-128"/>
              </a:rPr>
              <a:t>How do nucleons cluster in the nuclear medium?</a:t>
            </a:r>
          </a:p>
          <a:p>
            <a:pPr marL="342900" indent="-342900"/>
            <a:r>
              <a:rPr lang="en-US" altLang="ja-JP" sz="1600">
                <a:ea typeface="ＭＳ Ｐゴシック" pitchFamily="34" charset="-128"/>
              </a:rPr>
              <a:t>				</a:t>
            </a:r>
            <a:r>
              <a:rPr lang="en-US" altLang="ja-JP" sz="1600" i="1">
                <a:solidFill>
                  <a:schemeClr val="accent2"/>
                </a:solidFill>
                <a:ea typeface="ＭＳ Ｐゴシック" pitchFamily="34" charset="-128"/>
              </a:rPr>
              <a:t>Pushing the Limits of the Standard Model of Nuclear Physics</a:t>
            </a:r>
            <a:endParaRPr lang="en-US" altLang="ja-JP" sz="1600">
              <a:solidFill>
                <a:schemeClr val="accent2"/>
              </a:solidFill>
              <a:ea typeface="ＭＳ Ｐゴシック" pitchFamily="34" charset="-128"/>
            </a:endParaRPr>
          </a:p>
          <a:p>
            <a:pPr marL="342900" indent="-342900"/>
            <a:endParaRPr lang="en-US" altLang="ja-JP">
              <a:solidFill>
                <a:schemeClr val="accent2"/>
              </a:solidFill>
              <a:ea typeface="ＭＳ Ｐゴシック" pitchFamily="34" charset="-128"/>
            </a:endParaRPr>
          </a:p>
          <a:p>
            <a:pPr marL="342900" indent="-342900">
              <a:buFontTx/>
              <a:buChar char="•"/>
            </a:pPr>
            <a:r>
              <a:rPr lang="en-US" altLang="ja-JP" sz="1800" b="1">
                <a:ea typeface="ＭＳ Ｐゴシック" pitchFamily="34" charset="-128"/>
              </a:rPr>
              <a:t>What are the properties of the force which binds quarks into nucleons and nuclei at distances where this force is strong and the quark confinement mechanism is important?</a:t>
            </a:r>
          </a:p>
          <a:p>
            <a:pPr marL="342900" indent="-342900"/>
            <a:r>
              <a:rPr lang="en-US" altLang="ja-JP" sz="2000">
                <a:ea typeface="ＭＳ Ｐゴシック" pitchFamily="34" charset="-128"/>
              </a:rPr>
              <a:t>				</a:t>
            </a:r>
            <a:r>
              <a:rPr lang="en-US" altLang="ja-JP" sz="1600" i="1">
                <a:solidFill>
                  <a:schemeClr val="accent2"/>
                </a:solidFill>
                <a:ea typeface="ＭＳ Ｐゴシック" pitchFamily="34" charset="-128"/>
              </a:rPr>
              <a:t>Charge and Magnetization in Nucleons and Pions</a:t>
            </a:r>
          </a:p>
          <a:p>
            <a:pPr marL="342900" indent="-342900"/>
            <a:r>
              <a:rPr lang="en-US" altLang="ja-JP" sz="1600" i="1">
                <a:solidFill>
                  <a:schemeClr val="accent2"/>
                </a:solidFill>
                <a:ea typeface="ＭＳ Ｐゴシック" pitchFamily="34" charset="-128"/>
              </a:rPr>
              <a:t>				The Onset of the Parton Model</a:t>
            </a:r>
            <a:r>
              <a:rPr lang="en-US" altLang="ja-JP" sz="1600">
                <a:ea typeface="ＭＳ Ｐゴシック" pitchFamily="34" charset="-128"/>
              </a:rPr>
              <a:t> </a:t>
            </a:r>
            <a:endParaRPr lang="en-US" sz="16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4"/>
          <p:cNvPicPr>
            <a:picLocks noChangeAspect="1" noChangeArrowheads="1"/>
          </p:cNvPicPr>
          <p:nvPr/>
        </p:nvPicPr>
        <p:blipFill>
          <a:blip r:embed="rId2" cstate="print"/>
          <a:srcRect/>
          <a:stretch>
            <a:fillRect/>
          </a:stretch>
        </p:blipFill>
        <p:spPr bwMode="auto">
          <a:xfrm>
            <a:off x="290513" y="1143000"/>
            <a:ext cx="3748087" cy="5548313"/>
          </a:xfrm>
          <a:prstGeom prst="rect">
            <a:avLst/>
          </a:prstGeom>
          <a:noFill/>
          <a:ln w="9525">
            <a:noFill/>
            <a:miter lim="800000"/>
            <a:headEnd/>
            <a:tailEnd/>
          </a:ln>
        </p:spPr>
      </p:pic>
      <p:sp>
        <p:nvSpPr>
          <p:cNvPr id="31747" name="Text Box 4"/>
          <p:cNvSpPr txBox="1">
            <a:spLocks noChangeArrowheads="1"/>
          </p:cNvSpPr>
          <p:nvPr/>
        </p:nvSpPr>
        <p:spPr bwMode="auto">
          <a:xfrm>
            <a:off x="619125" y="6248400"/>
            <a:ext cx="2962275" cy="381000"/>
          </a:xfrm>
          <a:prstGeom prst="rect">
            <a:avLst/>
          </a:prstGeom>
          <a:noFill/>
          <a:ln w="12700" algn="ctr">
            <a:noFill/>
            <a:miter lim="800000"/>
            <a:headEnd/>
            <a:tailEnd/>
          </a:ln>
        </p:spPr>
        <p:txBody>
          <a:bodyPr wrap="none" lIns="90487" tIns="44450" rIns="90487" bIns="44450">
            <a:spAutoFit/>
          </a:bodyPr>
          <a:lstStyle/>
          <a:p>
            <a:pPr marL="228600" indent="-228600" eaLnBrk="0" hangingPunct="0">
              <a:lnSpc>
                <a:spcPct val="80000"/>
              </a:lnSpc>
              <a:spcBef>
                <a:spcPct val="20000"/>
              </a:spcBef>
              <a:buFont typeface="Times"/>
              <a:buNone/>
            </a:pPr>
            <a:r>
              <a:rPr lang="en-US" b="1">
                <a:solidFill>
                  <a:schemeClr val="bg1"/>
                </a:solidFill>
              </a:rPr>
              <a:t>Hall C (SOS/HMS)</a:t>
            </a:r>
          </a:p>
        </p:txBody>
      </p:sp>
      <p:pic>
        <p:nvPicPr>
          <p:cNvPr id="31748" name="Picture 8"/>
          <p:cNvPicPr>
            <a:picLocks noChangeAspect="1" noChangeArrowheads="1"/>
          </p:cNvPicPr>
          <p:nvPr/>
        </p:nvPicPr>
        <p:blipFill>
          <a:blip r:embed="rId3" cstate="print"/>
          <a:srcRect r="-1129"/>
          <a:stretch>
            <a:fillRect/>
          </a:stretch>
        </p:blipFill>
        <p:spPr bwMode="auto">
          <a:xfrm>
            <a:off x="4191000" y="3321050"/>
            <a:ext cx="4679950" cy="3384550"/>
          </a:xfrm>
          <a:prstGeom prst="rect">
            <a:avLst/>
          </a:prstGeom>
          <a:noFill/>
          <a:ln w="9525">
            <a:noFill/>
            <a:miter lim="800000"/>
            <a:headEnd/>
            <a:tailEnd/>
          </a:ln>
        </p:spPr>
      </p:pic>
      <p:sp>
        <p:nvSpPr>
          <p:cNvPr id="31749" name="Text Box 9"/>
          <p:cNvSpPr txBox="1">
            <a:spLocks noChangeArrowheads="1"/>
          </p:cNvSpPr>
          <p:nvPr/>
        </p:nvSpPr>
        <p:spPr bwMode="auto">
          <a:xfrm>
            <a:off x="6465888" y="6248400"/>
            <a:ext cx="2220912" cy="381000"/>
          </a:xfrm>
          <a:prstGeom prst="rect">
            <a:avLst/>
          </a:prstGeom>
          <a:noFill/>
          <a:ln w="12700" algn="ctr">
            <a:noFill/>
            <a:miter lim="800000"/>
            <a:headEnd/>
            <a:tailEnd/>
          </a:ln>
        </p:spPr>
        <p:txBody>
          <a:bodyPr wrap="none" lIns="90487" tIns="44450" rIns="90487" bIns="44450">
            <a:spAutoFit/>
          </a:bodyPr>
          <a:lstStyle/>
          <a:p>
            <a:pPr marL="228600" indent="-228600" eaLnBrk="0" hangingPunct="0">
              <a:lnSpc>
                <a:spcPct val="80000"/>
              </a:lnSpc>
              <a:spcBef>
                <a:spcPct val="20000"/>
              </a:spcBef>
              <a:buFont typeface="Times"/>
              <a:buNone/>
            </a:pPr>
            <a:r>
              <a:rPr lang="en-US" b="1">
                <a:solidFill>
                  <a:schemeClr val="bg1"/>
                </a:solidFill>
              </a:rPr>
              <a:t>Hall B (CLAS)</a:t>
            </a:r>
          </a:p>
        </p:txBody>
      </p:sp>
      <p:pic>
        <p:nvPicPr>
          <p:cNvPr id="31750" name="Picture 10" descr="HALA_155"/>
          <p:cNvPicPr>
            <a:picLocks noChangeAspect="1" noChangeArrowheads="1"/>
          </p:cNvPicPr>
          <p:nvPr/>
        </p:nvPicPr>
        <p:blipFill>
          <a:blip r:embed="rId4" cstate="print"/>
          <a:srcRect/>
          <a:stretch>
            <a:fillRect/>
          </a:stretch>
        </p:blipFill>
        <p:spPr bwMode="auto">
          <a:xfrm>
            <a:off x="4168775" y="92075"/>
            <a:ext cx="4670425" cy="3108325"/>
          </a:xfrm>
          <a:prstGeom prst="rect">
            <a:avLst/>
          </a:prstGeom>
          <a:noFill/>
          <a:ln w="9525">
            <a:noFill/>
            <a:miter lim="800000"/>
            <a:headEnd/>
            <a:tailEnd/>
          </a:ln>
        </p:spPr>
      </p:pic>
      <p:sp>
        <p:nvSpPr>
          <p:cNvPr id="31751" name="Text Box 6"/>
          <p:cNvSpPr txBox="1">
            <a:spLocks noChangeArrowheads="1"/>
          </p:cNvSpPr>
          <p:nvPr/>
        </p:nvSpPr>
        <p:spPr bwMode="auto">
          <a:xfrm>
            <a:off x="5354638" y="2743200"/>
            <a:ext cx="2417762" cy="381000"/>
          </a:xfrm>
          <a:prstGeom prst="rect">
            <a:avLst/>
          </a:prstGeom>
          <a:noFill/>
          <a:ln w="12700" algn="ctr">
            <a:noFill/>
            <a:miter lim="800000"/>
            <a:headEnd/>
            <a:tailEnd/>
          </a:ln>
        </p:spPr>
        <p:txBody>
          <a:bodyPr wrap="none" lIns="90487" tIns="44450" rIns="90487" bIns="44450">
            <a:spAutoFit/>
          </a:bodyPr>
          <a:lstStyle/>
          <a:p>
            <a:pPr marL="228600" indent="-228600" eaLnBrk="0" hangingPunct="0">
              <a:lnSpc>
                <a:spcPct val="80000"/>
              </a:lnSpc>
              <a:spcBef>
                <a:spcPct val="20000"/>
              </a:spcBef>
              <a:buFont typeface="Times"/>
              <a:buNone/>
            </a:pPr>
            <a:r>
              <a:rPr lang="en-US" b="1">
                <a:solidFill>
                  <a:schemeClr val="bg1"/>
                </a:solidFill>
              </a:rPr>
              <a:t>Hall A (2 HRS)</a:t>
            </a:r>
          </a:p>
        </p:txBody>
      </p:sp>
      <p:sp>
        <p:nvSpPr>
          <p:cNvPr id="31752" name="Text Box 11"/>
          <p:cNvSpPr txBox="1">
            <a:spLocks noChangeArrowheads="1"/>
          </p:cNvSpPr>
          <p:nvPr/>
        </p:nvSpPr>
        <p:spPr bwMode="auto">
          <a:xfrm>
            <a:off x="-31750" y="0"/>
            <a:ext cx="4298950" cy="1077218"/>
          </a:xfrm>
          <a:prstGeom prst="rect">
            <a:avLst/>
          </a:prstGeom>
          <a:noFill/>
          <a:ln w="9525">
            <a:noFill/>
            <a:miter lim="800000"/>
            <a:headEnd/>
            <a:tailEnd/>
          </a:ln>
        </p:spPr>
        <p:txBody>
          <a:bodyPr wrap="square">
            <a:spAutoFit/>
          </a:bodyPr>
          <a:lstStyle/>
          <a:p>
            <a:pPr algn="ctr"/>
            <a:r>
              <a:rPr lang="en-US" sz="3200" b="1" dirty="0">
                <a:solidFill>
                  <a:srgbClr val="FA3904"/>
                </a:solidFill>
              </a:rPr>
              <a:t>Halls A/B/C </a:t>
            </a:r>
            <a:r>
              <a:rPr lang="en-US" sz="2000" b="1" dirty="0">
                <a:solidFill>
                  <a:srgbClr val="FA3904"/>
                </a:solidFill>
              </a:rPr>
              <a:t>(6-GeV) </a:t>
            </a:r>
            <a:r>
              <a:rPr lang="en-US" sz="3200" b="1" dirty="0">
                <a:solidFill>
                  <a:srgbClr val="FA3904"/>
                </a:solidFill>
              </a:rPr>
              <a:t>Base Equipment</a:t>
            </a:r>
            <a:r>
              <a:rPr lang="en-US" sz="1200" b="1" dirty="0">
                <a:solidFill>
                  <a:srgbClr val="FA3904"/>
                </a:solidFill>
              </a:rPr>
              <a:t> (1994-2012)</a:t>
            </a:r>
            <a:endParaRPr lang="en-US" sz="3200" b="1" dirty="0">
              <a:solidFill>
                <a:srgbClr val="FA3904"/>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PA"/>
          <p:cNvPicPr>
            <a:picLocks noChangeAspect="1" noChangeArrowheads="1"/>
          </p:cNvPicPr>
          <p:nvPr/>
        </p:nvPicPr>
        <p:blipFill>
          <a:blip r:embed="rId2" cstate="print"/>
          <a:srcRect/>
          <a:stretch>
            <a:fillRect/>
          </a:stretch>
        </p:blipFill>
        <p:spPr bwMode="auto">
          <a:xfrm>
            <a:off x="228600" y="4114800"/>
            <a:ext cx="2181225" cy="2590800"/>
          </a:xfrm>
          <a:prstGeom prst="rect">
            <a:avLst/>
          </a:prstGeom>
          <a:noFill/>
          <a:ln w="9525">
            <a:noFill/>
            <a:miter lim="800000"/>
            <a:headEnd/>
            <a:tailEnd/>
          </a:ln>
        </p:spPr>
      </p:pic>
      <p:sp>
        <p:nvSpPr>
          <p:cNvPr id="33795" name="Text Box 5"/>
          <p:cNvSpPr txBox="1">
            <a:spLocks noChangeArrowheads="1"/>
          </p:cNvSpPr>
          <p:nvPr/>
        </p:nvSpPr>
        <p:spPr bwMode="auto">
          <a:xfrm>
            <a:off x="261938" y="6345238"/>
            <a:ext cx="2100262" cy="284162"/>
          </a:xfrm>
          <a:prstGeom prst="rect">
            <a:avLst/>
          </a:prstGeom>
          <a:noFill/>
          <a:ln w="12700" algn="ctr">
            <a:noFill/>
            <a:miter lim="800000"/>
            <a:headEnd/>
            <a:tailEnd/>
          </a:ln>
        </p:spPr>
        <p:txBody>
          <a:bodyPr wrap="none" lIns="90487" tIns="44450" rIns="90487" bIns="44450">
            <a:spAutoFit/>
          </a:bodyPr>
          <a:lstStyle/>
          <a:p>
            <a:pPr marL="342900" indent="-342900" eaLnBrk="0" hangingPunct="0">
              <a:lnSpc>
                <a:spcPct val="80000"/>
              </a:lnSpc>
              <a:spcBef>
                <a:spcPct val="20000"/>
              </a:spcBef>
              <a:buSzPct val="150000"/>
            </a:pPr>
            <a:r>
              <a:rPr lang="en-US" sz="1600" b="1">
                <a:solidFill>
                  <a:schemeClr val="bg1"/>
                </a:solidFill>
              </a:rPr>
              <a:t>DVCS Proton Array</a:t>
            </a:r>
          </a:p>
        </p:txBody>
      </p:sp>
      <p:pic>
        <p:nvPicPr>
          <p:cNvPr id="33796" name="Picture 6" descr="PICT0002"/>
          <p:cNvPicPr>
            <a:picLocks noChangeAspect="1" noChangeArrowheads="1"/>
          </p:cNvPicPr>
          <p:nvPr/>
        </p:nvPicPr>
        <p:blipFill>
          <a:blip r:embed="rId3" cstate="print"/>
          <a:srcRect/>
          <a:stretch>
            <a:fillRect/>
          </a:stretch>
        </p:blipFill>
        <p:spPr bwMode="auto">
          <a:xfrm>
            <a:off x="260350" y="690563"/>
            <a:ext cx="4159250" cy="3119437"/>
          </a:xfrm>
          <a:prstGeom prst="rect">
            <a:avLst/>
          </a:prstGeom>
          <a:noFill/>
          <a:ln w="9525">
            <a:noFill/>
            <a:miter lim="800000"/>
            <a:headEnd/>
            <a:tailEnd/>
          </a:ln>
        </p:spPr>
      </p:pic>
      <p:pic>
        <p:nvPicPr>
          <p:cNvPr id="33797" name="Picture 7" descr="bonus_central_detector"/>
          <p:cNvPicPr>
            <a:picLocks noChangeAspect="1" noChangeArrowheads="1"/>
          </p:cNvPicPr>
          <p:nvPr/>
        </p:nvPicPr>
        <p:blipFill>
          <a:blip r:embed="rId4" cstate="print"/>
          <a:srcRect/>
          <a:stretch>
            <a:fillRect/>
          </a:stretch>
        </p:blipFill>
        <p:spPr bwMode="auto">
          <a:xfrm>
            <a:off x="2590800" y="4114800"/>
            <a:ext cx="3427413" cy="2565400"/>
          </a:xfrm>
          <a:prstGeom prst="rect">
            <a:avLst/>
          </a:prstGeom>
          <a:noFill/>
          <a:ln w="9525">
            <a:noFill/>
            <a:miter lim="800000"/>
            <a:headEnd/>
            <a:tailEnd/>
          </a:ln>
        </p:spPr>
      </p:pic>
      <p:sp>
        <p:nvSpPr>
          <p:cNvPr id="33798" name="Text Box 8"/>
          <p:cNvSpPr txBox="1">
            <a:spLocks noChangeArrowheads="1"/>
          </p:cNvSpPr>
          <p:nvPr/>
        </p:nvSpPr>
        <p:spPr bwMode="auto">
          <a:xfrm>
            <a:off x="3048000" y="6345238"/>
            <a:ext cx="2484438" cy="284162"/>
          </a:xfrm>
          <a:prstGeom prst="rect">
            <a:avLst/>
          </a:prstGeom>
          <a:noFill/>
          <a:ln w="12700" algn="ctr">
            <a:noFill/>
            <a:miter lim="800000"/>
            <a:headEnd/>
            <a:tailEnd/>
          </a:ln>
        </p:spPr>
        <p:txBody>
          <a:bodyPr wrap="none" lIns="90487" tIns="44450" rIns="90487" bIns="44450">
            <a:spAutoFit/>
          </a:bodyPr>
          <a:lstStyle/>
          <a:p>
            <a:pPr marL="342900" indent="-342900" eaLnBrk="0" hangingPunct="0">
              <a:lnSpc>
                <a:spcPct val="80000"/>
              </a:lnSpc>
              <a:spcBef>
                <a:spcPct val="20000"/>
              </a:spcBef>
              <a:buSzPct val="150000"/>
            </a:pPr>
            <a:r>
              <a:rPr lang="en-US" sz="1600" b="1">
                <a:solidFill>
                  <a:schemeClr val="bg1"/>
                </a:solidFill>
              </a:rPr>
              <a:t>BONUS RTPC Detector</a:t>
            </a:r>
          </a:p>
        </p:txBody>
      </p:sp>
      <p:sp>
        <p:nvSpPr>
          <p:cNvPr id="33799" name="Text Box 9"/>
          <p:cNvSpPr txBox="1">
            <a:spLocks noChangeArrowheads="1"/>
          </p:cNvSpPr>
          <p:nvPr/>
        </p:nvSpPr>
        <p:spPr bwMode="auto">
          <a:xfrm>
            <a:off x="914400" y="3449638"/>
            <a:ext cx="2857500" cy="284162"/>
          </a:xfrm>
          <a:prstGeom prst="rect">
            <a:avLst/>
          </a:prstGeom>
          <a:noFill/>
          <a:ln w="12700" algn="ctr">
            <a:noFill/>
            <a:miter lim="800000"/>
            <a:headEnd/>
            <a:tailEnd/>
          </a:ln>
        </p:spPr>
        <p:txBody>
          <a:bodyPr wrap="none" lIns="90487" tIns="44450" rIns="90487" bIns="44450">
            <a:spAutoFit/>
          </a:bodyPr>
          <a:lstStyle/>
          <a:p>
            <a:pPr marL="342900" indent="-342900" eaLnBrk="0" hangingPunct="0">
              <a:lnSpc>
                <a:spcPct val="80000"/>
              </a:lnSpc>
              <a:spcBef>
                <a:spcPct val="20000"/>
              </a:spcBef>
              <a:buSzPct val="150000"/>
            </a:pPr>
            <a:r>
              <a:rPr lang="en-US" sz="1600" b="1">
                <a:solidFill>
                  <a:schemeClr val="bg1"/>
                </a:solidFill>
              </a:rPr>
              <a:t>G</a:t>
            </a:r>
            <a:r>
              <a:rPr lang="en-US" sz="1600" b="1" baseline="-25000">
                <a:solidFill>
                  <a:schemeClr val="bg1"/>
                </a:solidFill>
              </a:rPr>
              <a:t>E</a:t>
            </a:r>
            <a:r>
              <a:rPr lang="en-US" sz="1600" b="1" baseline="30000">
                <a:solidFill>
                  <a:schemeClr val="bg1"/>
                </a:solidFill>
              </a:rPr>
              <a:t>n</a:t>
            </a:r>
            <a:r>
              <a:rPr lang="en-US" sz="1600" b="1">
                <a:solidFill>
                  <a:schemeClr val="bg1"/>
                </a:solidFill>
              </a:rPr>
              <a:t> Electron Channel Setup</a:t>
            </a:r>
          </a:p>
        </p:txBody>
      </p:sp>
      <p:pic>
        <p:nvPicPr>
          <p:cNvPr id="33800" name="Picture 10" descr="DSC00001"/>
          <p:cNvPicPr>
            <a:picLocks noChangeAspect="1" noChangeArrowheads="1"/>
          </p:cNvPicPr>
          <p:nvPr/>
        </p:nvPicPr>
        <p:blipFill>
          <a:blip r:embed="rId5" cstate="print"/>
          <a:srcRect/>
          <a:stretch>
            <a:fillRect/>
          </a:stretch>
        </p:blipFill>
        <p:spPr bwMode="auto">
          <a:xfrm>
            <a:off x="4881563" y="685800"/>
            <a:ext cx="3957637" cy="3132138"/>
          </a:xfrm>
          <a:prstGeom prst="rect">
            <a:avLst/>
          </a:prstGeom>
          <a:noFill/>
          <a:ln w="9525">
            <a:solidFill>
              <a:schemeClr val="bg1"/>
            </a:solidFill>
            <a:miter lim="800000"/>
            <a:headEnd/>
            <a:tailEnd/>
          </a:ln>
        </p:spPr>
      </p:pic>
      <p:pic>
        <p:nvPicPr>
          <p:cNvPr id="33801" name="Picture 11" descr="img004"/>
          <p:cNvPicPr>
            <a:picLocks noChangeAspect="1" noChangeArrowheads="1"/>
          </p:cNvPicPr>
          <p:nvPr/>
        </p:nvPicPr>
        <p:blipFill>
          <a:blip r:embed="rId6" cstate="print"/>
          <a:srcRect l="32625" t="14999" r="3375"/>
          <a:stretch>
            <a:fillRect/>
          </a:stretch>
        </p:blipFill>
        <p:spPr bwMode="auto">
          <a:xfrm>
            <a:off x="6248400" y="4114800"/>
            <a:ext cx="2595563" cy="2586038"/>
          </a:xfrm>
          <a:prstGeom prst="rect">
            <a:avLst/>
          </a:prstGeom>
          <a:noFill/>
          <a:ln w="9525">
            <a:noFill/>
            <a:miter lim="800000"/>
            <a:headEnd/>
            <a:tailEnd/>
          </a:ln>
        </p:spPr>
      </p:pic>
      <p:sp>
        <p:nvSpPr>
          <p:cNvPr id="33802" name="Text Box 12"/>
          <p:cNvSpPr txBox="1">
            <a:spLocks noChangeArrowheads="1"/>
          </p:cNvSpPr>
          <p:nvPr/>
        </p:nvSpPr>
        <p:spPr bwMode="auto">
          <a:xfrm>
            <a:off x="6464300" y="6345238"/>
            <a:ext cx="1917700" cy="284162"/>
          </a:xfrm>
          <a:prstGeom prst="rect">
            <a:avLst/>
          </a:prstGeom>
          <a:noFill/>
          <a:ln w="12700" algn="ctr">
            <a:noFill/>
            <a:miter lim="800000"/>
            <a:headEnd/>
            <a:tailEnd/>
          </a:ln>
        </p:spPr>
        <p:txBody>
          <a:bodyPr wrap="none" lIns="90487" tIns="44450" rIns="90487" bIns="44450">
            <a:spAutoFit/>
          </a:bodyPr>
          <a:lstStyle/>
          <a:p>
            <a:pPr marL="342900" indent="-342900" eaLnBrk="0" hangingPunct="0">
              <a:lnSpc>
                <a:spcPct val="80000"/>
              </a:lnSpc>
              <a:spcBef>
                <a:spcPct val="20000"/>
              </a:spcBef>
              <a:buSzPct val="150000"/>
            </a:pPr>
            <a:r>
              <a:rPr lang="en-US" sz="1600" b="1">
                <a:solidFill>
                  <a:schemeClr val="bg1"/>
                </a:solidFill>
              </a:rPr>
              <a:t>ENGE/HKS Setup</a:t>
            </a:r>
          </a:p>
        </p:txBody>
      </p:sp>
      <p:sp>
        <p:nvSpPr>
          <p:cNvPr id="33803" name="Text Box 13"/>
          <p:cNvSpPr txBox="1">
            <a:spLocks noChangeArrowheads="1"/>
          </p:cNvSpPr>
          <p:nvPr/>
        </p:nvSpPr>
        <p:spPr bwMode="auto">
          <a:xfrm>
            <a:off x="6294438" y="3449638"/>
            <a:ext cx="1096962" cy="284162"/>
          </a:xfrm>
          <a:prstGeom prst="rect">
            <a:avLst/>
          </a:prstGeom>
          <a:noFill/>
          <a:ln w="12700" algn="ctr">
            <a:noFill/>
            <a:miter lim="800000"/>
            <a:headEnd/>
            <a:tailEnd/>
          </a:ln>
        </p:spPr>
        <p:txBody>
          <a:bodyPr wrap="none" lIns="90487" tIns="44450" rIns="90487" bIns="44450">
            <a:spAutoFit/>
          </a:bodyPr>
          <a:lstStyle/>
          <a:p>
            <a:pPr marL="342900" indent="-342900" eaLnBrk="0" hangingPunct="0">
              <a:lnSpc>
                <a:spcPct val="80000"/>
              </a:lnSpc>
              <a:spcBef>
                <a:spcPct val="20000"/>
              </a:spcBef>
              <a:buSzPct val="150000"/>
            </a:pPr>
            <a:r>
              <a:rPr lang="en-US" sz="1600" b="1">
                <a:solidFill>
                  <a:schemeClr val="bg1"/>
                </a:solidFill>
              </a:rPr>
              <a:t>G0 Setup</a:t>
            </a:r>
          </a:p>
        </p:txBody>
      </p:sp>
      <p:sp>
        <p:nvSpPr>
          <p:cNvPr id="33804" name="Rectangle 14"/>
          <p:cNvSpPr>
            <a:spLocks noChangeArrowheads="1"/>
          </p:cNvSpPr>
          <p:nvPr/>
        </p:nvSpPr>
        <p:spPr bwMode="auto">
          <a:xfrm>
            <a:off x="0" y="0"/>
            <a:ext cx="9144000" cy="736600"/>
          </a:xfrm>
          <a:prstGeom prst="rect">
            <a:avLst/>
          </a:prstGeom>
          <a:solidFill>
            <a:schemeClr val="bg1"/>
          </a:solidFill>
          <a:ln w="12700">
            <a:noFill/>
            <a:miter lim="800000"/>
            <a:headEnd/>
            <a:tailEnd/>
          </a:ln>
        </p:spPr>
        <p:txBody>
          <a:bodyPr lIns="90487" tIns="44450" rIns="90487" bIns="44450" anchor="ctr"/>
          <a:lstStyle/>
          <a:p>
            <a:pPr algn="ctr"/>
            <a:r>
              <a:rPr lang="en-US" b="1">
                <a:solidFill>
                  <a:srgbClr val="FA3904"/>
                </a:solidFill>
              </a:rPr>
              <a:t>Ancillary Equipment and Experiment-Specific Apparatus</a:t>
            </a:r>
          </a:p>
        </p:txBody>
      </p:sp>
      <p:sp>
        <p:nvSpPr>
          <p:cNvPr id="33805" name="Text Box 15"/>
          <p:cNvSpPr txBox="1">
            <a:spLocks noChangeArrowheads="1"/>
          </p:cNvSpPr>
          <p:nvPr/>
        </p:nvSpPr>
        <p:spPr bwMode="auto">
          <a:xfrm>
            <a:off x="3581400" y="776288"/>
            <a:ext cx="742950" cy="366712"/>
          </a:xfrm>
          <a:prstGeom prst="rect">
            <a:avLst/>
          </a:prstGeom>
          <a:noFill/>
          <a:ln w="9525">
            <a:noFill/>
            <a:miter lim="800000"/>
            <a:headEnd/>
            <a:tailEnd/>
          </a:ln>
        </p:spPr>
        <p:txBody>
          <a:bodyPr wrap="none">
            <a:spAutoFit/>
          </a:bodyPr>
          <a:lstStyle/>
          <a:p>
            <a:r>
              <a:rPr lang="en-US" sz="1800">
                <a:solidFill>
                  <a:schemeClr val="bg1"/>
                </a:solidFill>
              </a:rPr>
              <a:t>2006</a:t>
            </a:r>
          </a:p>
        </p:txBody>
      </p:sp>
      <p:sp>
        <p:nvSpPr>
          <p:cNvPr id="33806" name="Text Box 16"/>
          <p:cNvSpPr txBox="1">
            <a:spLocks noChangeArrowheads="1"/>
          </p:cNvSpPr>
          <p:nvPr/>
        </p:nvSpPr>
        <p:spPr bwMode="auto">
          <a:xfrm>
            <a:off x="5257800" y="4191000"/>
            <a:ext cx="742950" cy="366713"/>
          </a:xfrm>
          <a:prstGeom prst="rect">
            <a:avLst/>
          </a:prstGeom>
          <a:noFill/>
          <a:ln w="9525">
            <a:noFill/>
            <a:miter lim="800000"/>
            <a:headEnd/>
            <a:tailEnd/>
          </a:ln>
        </p:spPr>
        <p:txBody>
          <a:bodyPr wrap="none">
            <a:spAutoFit/>
          </a:bodyPr>
          <a:lstStyle/>
          <a:p>
            <a:r>
              <a:rPr lang="en-US" sz="1800">
                <a:solidFill>
                  <a:schemeClr val="bg1"/>
                </a:solidFill>
              </a:rPr>
              <a:t>2005</a:t>
            </a:r>
          </a:p>
        </p:txBody>
      </p:sp>
      <p:sp>
        <p:nvSpPr>
          <p:cNvPr id="33807" name="Text Box 17"/>
          <p:cNvSpPr txBox="1">
            <a:spLocks noChangeArrowheads="1"/>
          </p:cNvSpPr>
          <p:nvPr/>
        </p:nvSpPr>
        <p:spPr bwMode="auto">
          <a:xfrm>
            <a:off x="8077200" y="4191000"/>
            <a:ext cx="742950" cy="366713"/>
          </a:xfrm>
          <a:prstGeom prst="rect">
            <a:avLst/>
          </a:prstGeom>
          <a:noFill/>
          <a:ln w="9525">
            <a:noFill/>
            <a:miter lim="800000"/>
            <a:headEnd/>
            <a:tailEnd/>
          </a:ln>
        </p:spPr>
        <p:txBody>
          <a:bodyPr wrap="none">
            <a:spAutoFit/>
          </a:bodyPr>
          <a:lstStyle/>
          <a:p>
            <a:r>
              <a:rPr lang="en-US" sz="1800">
                <a:solidFill>
                  <a:schemeClr val="bg1"/>
                </a:solidFill>
              </a:rPr>
              <a:t>2005</a:t>
            </a:r>
          </a:p>
        </p:txBody>
      </p:sp>
      <p:sp>
        <p:nvSpPr>
          <p:cNvPr id="33808" name="Text Box 18"/>
          <p:cNvSpPr txBox="1">
            <a:spLocks noChangeArrowheads="1"/>
          </p:cNvSpPr>
          <p:nvPr/>
        </p:nvSpPr>
        <p:spPr bwMode="auto">
          <a:xfrm>
            <a:off x="1676400" y="4205288"/>
            <a:ext cx="742950" cy="366712"/>
          </a:xfrm>
          <a:prstGeom prst="rect">
            <a:avLst/>
          </a:prstGeom>
          <a:noFill/>
          <a:ln w="9525">
            <a:noFill/>
            <a:miter lim="800000"/>
            <a:headEnd/>
            <a:tailEnd/>
          </a:ln>
        </p:spPr>
        <p:txBody>
          <a:bodyPr wrap="none">
            <a:spAutoFit/>
          </a:bodyPr>
          <a:lstStyle/>
          <a:p>
            <a:r>
              <a:rPr lang="en-US" sz="1800">
                <a:solidFill>
                  <a:schemeClr val="bg1"/>
                </a:solidFill>
              </a:rPr>
              <a:t>2004</a:t>
            </a:r>
          </a:p>
        </p:txBody>
      </p:sp>
      <p:sp>
        <p:nvSpPr>
          <p:cNvPr id="33809" name="Text Box 19"/>
          <p:cNvSpPr txBox="1">
            <a:spLocks noChangeArrowheads="1"/>
          </p:cNvSpPr>
          <p:nvPr/>
        </p:nvSpPr>
        <p:spPr bwMode="auto">
          <a:xfrm>
            <a:off x="7391400" y="776288"/>
            <a:ext cx="1397000" cy="366712"/>
          </a:xfrm>
          <a:prstGeom prst="rect">
            <a:avLst/>
          </a:prstGeom>
          <a:noFill/>
          <a:ln w="9525">
            <a:noFill/>
            <a:miter lim="800000"/>
            <a:headEnd/>
            <a:tailEnd/>
          </a:ln>
        </p:spPr>
        <p:txBody>
          <a:bodyPr wrap="none">
            <a:spAutoFit/>
          </a:bodyPr>
          <a:lstStyle/>
          <a:p>
            <a:r>
              <a:rPr lang="en-US" sz="1800">
                <a:solidFill>
                  <a:schemeClr val="bg1"/>
                </a:solidFill>
              </a:rPr>
              <a:t>2002-2007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r="-1202"/>
          <a:stretch>
            <a:fillRect/>
          </a:stretch>
        </p:blipFill>
        <p:spPr bwMode="auto">
          <a:xfrm>
            <a:off x="-152400" y="0"/>
            <a:ext cx="9448800" cy="6827838"/>
          </a:xfrm>
          <a:prstGeom prst="rect">
            <a:avLst/>
          </a:prstGeom>
          <a:noFill/>
          <a:ln w="9525">
            <a:noFill/>
            <a:miter lim="800000"/>
            <a:headEnd/>
            <a:tailEnd/>
          </a:ln>
        </p:spPr>
      </p:pic>
      <p:sp>
        <p:nvSpPr>
          <p:cNvPr id="32771" name="Text Box 3"/>
          <p:cNvSpPr txBox="1">
            <a:spLocks noChangeArrowheads="1"/>
          </p:cNvSpPr>
          <p:nvPr/>
        </p:nvSpPr>
        <p:spPr bwMode="auto">
          <a:xfrm>
            <a:off x="-15875" y="76200"/>
            <a:ext cx="9159875" cy="485775"/>
          </a:xfrm>
          <a:prstGeom prst="rect">
            <a:avLst/>
          </a:prstGeom>
          <a:solidFill>
            <a:srgbClr val="FFFF66"/>
          </a:solidFill>
          <a:ln w="28575">
            <a:solidFill>
              <a:schemeClr val="bg1"/>
            </a:solidFill>
            <a:miter lim="800000"/>
            <a:headEnd/>
            <a:tailEnd/>
          </a:ln>
        </p:spPr>
        <p:txBody>
          <a:bodyPr wrap="none">
            <a:spAutoFit/>
          </a:bodyPr>
          <a:lstStyle/>
          <a:p>
            <a:r>
              <a:rPr lang="en-US"/>
              <a:t>Hall B - </a:t>
            </a:r>
            <a:r>
              <a:rPr lang="en-US" b="1" i="1">
                <a:solidFill>
                  <a:srgbClr val="FF0000"/>
                </a:solidFill>
              </a:rPr>
              <a:t>CLAS</a:t>
            </a:r>
            <a:r>
              <a:rPr lang="en-US"/>
              <a:t> (forward carriage and side clamshells retracted)</a:t>
            </a:r>
          </a:p>
        </p:txBody>
      </p:sp>
      <p:sp>
        <p:nvSpPr>
          <p:cNvPr id="90116" name="Text Box 4"/>
          <p:cNvSpPr txBox="1">
            <a:spLocks noChangeArrowheads="1"/>
          </p:cNvSpPr>
          <p:nvPr/>
        </p:nvSpPr>
        <p:spPr bwMode="auto">
          <a:xfrm>
            <a:off x="1600200" y="5770563"/>
            <a:ext cx="2184400" cy="323850"/>
          </a:xfrm>
          <a:prstGeom prst="rect">
            <a:avLst/>
          </a:prstGeom>
          <a:solidFill>
            <a:schemeClr val="bg1"/>
          </a:solidFill>
          <a:ln w="19050">
            <a:solidFill>
              <a:schemeClr val="tx1"/>
            </a:solidFill>
            <a:miter lim="800000"/>
            <a:headEnd/>
            <a:tailEnd/>
          </a:ln>
        </p:spPr>
        <p:txBody>
          <a:bodyPr wrap="none">
            <a:spAutoFit/>
          </a:bodyPr>
          <a:lstStyle/>
          <a:p>
            <a:r>
              <a:rPr lang="en-US" sz="1400" i="1">
                <a:ea typeface="Arial Unicode MS" pitchFamily="34" charset="-128"/>
                <a:cs typeface="Arial Unicode MS" pitchFamily="34" charset="-128"/>
              </a:rPr>
              <a:t>Region 3 drift chamber </a:t>
            </a:r>
          </a:p>
        </p:txBody>
      </p:sp>
      <p:grpSp>
        <p:nvGrpSpPr>
          <p:cNvPr id="2" name="Group 5"/>
          <p:cNvGrpSpPr>
            <a:grpSpLocks/>
          </p:cNvGrpSpPr>
          <p:nvPr/>
        </p:nvGrpSpPr>
        <p:grpSpPr bwMode="auto">
          <a:xfrm>
            <a:off x="685800" y="1493838"/>
            <a:ext cx="6794500" cy="2690812"/>
            <a:chOff x="432" y="941"/>
            <a:chExt cx="4280" cy="1695"/>
          </a:xfrm>
        </p:grpSpPr>
        <p:sp>
          <p:nvSpPr>
            <p:cNvPr id="32779" name="Text Box 6"/>
            <p:cNvSpPr txBox="1">
              <a:spLocks noChangeArrowheads="1"/>
            </p:cNvSpPr>
            <p:nvPr/>
          </p:nvSpPr>
          <p:spPr bwMode="auto">
            <a:xfrm>
              <a:off x="432" y="1088"/>
              <a:ext cx="794" cy="204"/>
            </a:xfrm>
            <a:prstGeom prst="rect">
              <a:avLst/>
            </a:prstGeom>
            <a:solidFill>
              <a:schemeClr val="bg1"/>
            </a:solidFill>
            <a:ln w="19050">
              <a:solidFill>
                <a:schemeClr val="tx1"/>
              </a:solidFill>
              <a:miter lim="800000"/>
              <a:headEnd/>
              <a:tailEnd/>
            </a:ln>
          </p:spPr>
          <p:txBody>
            <a:bodyPr wrap="none">
              <a:spAutoFit/>
            </a:bodyPr>
            <a:lstStyle/>
            <a:p>
              <a:r>
                <a:rPr lang="en-US" sz="1400" i="1">
                  <a:ea typeface="Arial Unicode MS" pitchFamily="34" charset="-128"/>
                  <a:cs typeface="Arial Unicode MS" pitchFamily="34" charset="-128"/>
                </a:rPr>
                <a:t>Panel 4 TOF </a:t>
              </a:r>
            </a:p>
          </p:txBody>
        </p:sp>
        <p:sp>
          <p:nvSpPr>
            <p:cNvPr id="32780" name="Text Box 7"/>
            <p:cNvSpPr txBox="1">
              <a:spLocks noChangeArrowheads="1"/>
            </p:cNvSpPr>
            <p:nvPr/>
          </p:nvSpPr>
          <p:spPr bwMode="auto">
            <a:xfrm>
              <a:off x="3936" y="2432"/>
              <a:ext cx="776" cy="204"/>
            </a:xfrm>
            <a:prstGeom prst="rect">
              <a:avLst/>
            </a:prstGeom>
            <a:solidFill>
              <a:schemeClr val="bg1"/>
            </a:solidFill>
            <a:ln w="19050">
              <a:solidFill>
                <a:schemeClr val="tx1"/>
              </a:solidFill>
              <a:miter lim="800000"/>
              <a:headEnd/>
              <a:tailEnd/>
            </a:ln>
          </p:spPr>
          <p:txBody>
            <a:bodyPr wrap="none">
              <a:spAutoFit/>
            </a:bodyPr>
            <a:lstStyle/>
            <a:p>
              <a:r>
                <a:rPr lang="en-US" sz="1400" i="1">
                  <a:ea typeface="Arial Unicode MS" pitchFamily="34" charset="-128"/>
                  <a:cs typeface="Arial Unicode MS" pitchFamily="34" charset="-128"/>
                </a:rPr>
                <a:t>Panel 1 TOF </a:t>
              </a:r>
            </a:p>
          </p:txBody>
        </p:sp>
        <p:sp>
          <p:nvSpPr>
            <p:cNvPr id="32781" name="Text Box 8"/>
            <p:cNvSpPr txBox="1">
              <a:spLocks noChangeArrowheads="1"/>
            </p:cNvSpPr>
            <p:nvPr/>
          </p:nvSpPr>
          <p:spPr bwMode="auto">
            <a:xfrm>
              <a:off x="3072" y="941"/>
              <a:ext cx="968" cy="204"/>
            </a:xfrm>
            <a:prstGeom prst="rect">
              <a:avLst/>
            </a:prstGeom>
            <a:solidFill>
              <a:schemeClr val="bg1"/>
            </a:solidFill>
            <a:ln w="19050">
              <a:solidFill>
                <a:schemeClr val="tx1"/>
              </a:solidFill>
              <a:miter lim="800000"/>
              <a:headEnd/>
              <a:tailEnd/>
            </a:ln>
          </p:spPr>
          <p:txBody>
            <a:bodyPr wrap="none">
              <a:spAutoFit/>
            </a:bodyPr>
            <a:lstStyle/>
            <a:p>
              <a:r>
                <a:rPr lang="en-US" sz="1400" i="1">
                  <a:ea typeface="Arial Unicode MS" pitchFamily="34" charset="-128"/>
                  <a:cs typeface="Arial Unicode MS" pitchFamily="34" charset="-128"/>
                </a:rPr>
                <a:t>Panel 2 &amp; 3TOF </a:t>
              </a:r>
            </a:p>
          </p:txBody>
        </p:sp>
      </p:grpSp>
      <p:sp>
        <p:nvSpPr>
          <p:cNvPr id="90121" name="Text Box 9"/>
          <p:cNvSpPr txBox="1">
            <a:spLocks noChangeArrowheads="1"/>
          </p:cNvSpPr>
          <p:nvPr/>
        </p:nvSpPr>
        <p:spPr bwMode="auto">
          <a:xfrm>
            <a:off x="914400" y="838200"/>
            <a:ext cx="5130800" cy="376238"/>
          </a:xfrm>
          <a:prstGeom prst="rect">
            <a:avLst/>
          </a:prstGeom>
          <a:solidFill>
            <a:schemeClr val="bg1"/>
          </a:solidFill>
          <a:ln w="9525">
            <a:solidFill>
              <a:schemeClr val="tx2"/>
            </a:solidFill>
            <a:miter lim="800000"/>
            <a:headEnd/>
            <a:tailEnd/>
          </a:ln>
        </p:spPr>
        <p:txBody>
          <a:bodyPr wrap="none">
            <a:spAutoFit/>
          </a:bodyPr>
          <a:lstStyle/>
          <a:p>
            <a:r>
              <a:rPr lang="en-US" sz="1800"/>
              <a:t>CLAS has more than 38,000 readout channels </a:t>
            </a:r>
          </a:p>
        </p:txBody>
      </p:sp>
      <p:grpSp>
        <p:nvGrpSpPr>
          <p:cNvPr id="3" name="Group 10"/>
          <p:cNvGrpSpPr>
            <a:grpSpLocks/>
          </p:cNvGrpSpPr>
          <p:nvPr/>
        </p:nvGrpSpPr>
        <p:grpSpPr bwMode="auto">
          <a:xfrm>
            <a:off x="4965700" y="968375"/>
            <a:ext cx="3497263" cy="5045075"/>
            <a:chOff x="3128" y="610"/>
            <a:chExt cx="2203" cy="3178"/>
          </a:xfrm>
        </p:grpSpPr>
        <p:sp>
          <p:nvSpPr>
            <p:cNvPr id="32777" name="Text Box 11"/>
            <p:cNvSpPr txBox="1">
              <a:spLocks noChangeArrowheads="1"/>
            </p:cNvSpPr>
            <p:nvPr/>
          </p:nvSpPr>
          <p:spPr bwMode="auto">
            <a:xfrm>
              <a:off x="3128" y="3584"/>
              <a:ext cx="1680" cy="204"/>
            </a:xfrm>
            <a:prstGeom prst="rect">
              <a:avLst/>
            </a:prstGeom>
            <a:solidFill>
              <a:schemeClr val="bg1"/>
            </a:solidFill>
            <a:ln w="19050">
              <a:solidFill>
                <a:schemeClr val="tx1"/>
              </a:solidFill>
              <a:miter lim="800000"/>
              <a:headEnd/>
              <a:tailEnd/>
            </a:ln>
          </p:spPr>
          <p:txBody>
            <a:bodyPr wrap="none">
              <a:spAutoFit/>
            </a:bodyPr>
            <a:lstStyle/>
            <a:p>
              <a:r>
                <a:rPr lang="en-US" sz="1400" i="1">
                  <a:ea typeface="Arial Unicode MS" pitchFamily="34" charset="-128"/>
                  <a:cs typeface="Arial Unicode MS" pitchFamily="34" charset="-128"/>
                </a:rPr>
                <a:t>Cerenkov  &amp; Forward angle EC</a:t>
              </a:r>
            </a:p>
          </p:txBody>
        </p:sp>
        <p:sp>
          <p:nvSpPr>
            <p:cNvPr id="32778" name="Text Box 12"/>
            <p:cNvSpPr txBox="1">
              <a:spLocks noChangeArrowheads="1"/>
            </p:cNvSpPr>
            <p:nvPr/>
          </p:nvSpPr>
          <p:spPr bwMode="auto">
            <a:xfrm>
              <a:off x="4446" y="610"/>
              <a:ext cx="885" cy="198"/>
            </a:xfrm>
            <a:prstGeom prst="rect">
              <a:avLst/>
            </a:prstGeom>
            <a:solidFill>
              <a:schemeClr val="bg1"/>
            </a:solidFill>
            <a:ln w="9525">
              <a:solidFill>
                <a:schemeClr val="tx2"/>
              </a:solidFill>
              <a:miter lim="800000"/>
              <a:headEnd/>
              <a:tailEnd/>
            </a:ln>
          </p:spPr>
          <p:txBody>
            <a:bodyPr wrap="none">
              <a:spAutoFit/>
            </a:bodyPr>
            <a:lstStyle/>
            <a:p>
              <a:r>
                <a:rPr lang="en-US" sz="1400" i="1"/>
                <a:t>Large angle EC</a:t>
              </a:r>
            </a:p>
          </p:txBody>
        </p:sp>
      </p:grpSp>
      <p:sp>
        <p:nvSpPr>
          <p:cNvPr id="90125" name="Text Box 13"/>
          <p:cNvSpPr txBox="1">
            <a:spLocks noChangeArrowheads="1"/>
          </p:cNvSpPr>
          <p:nvPr/>
        </p:nvSpPr>
        <p:spPr bwMode="auto">
          <a:xfrm>
            <a:off x="1039813" y="6353175"/>
            <a:ext cx="5921375" cy="284163"/>
          </a:xfrm>
          <a:prstGeom prst="rect">
            <a:avLst/>
          </a:prstGeom>
          <a:solidFill>
            <a:schemeClr val="bg1"/>
          </a:solidFill>
          <a:ln w="9525">
            <a:noFill/>
            <a:miter lim="800000"/>
            <a:headEnd/>
            <a:tailEnd/>
          </a:ln>
        </p:spPr>
        <p:txBody>
          <a:bodyPr wrap="none">
            <a:spAutoFit/>
          </a:bodyPr>
          <a:lstStyle/>
          <a:p>
            <a:pPr>
              <a:lnSpc>
                <a:spcPct val="90000"/>
              </a:lnSpc>
              <a:spcBef>
                <a:spcPct val="20000"/>
              </a:spcBef>
            </a:pPr>
            <a:r>
              <a:rPr lang="en-US" sz="1400" i="1">
                <a:latin typeface="Arial" pitchFamily="34" charset="0"/>
              </a:rPr>
              <a:t>CLAS Overview,  </a:t>
            </a:r>
            <a:r>
              <a:rPr lang="en-US" sz="1400" i="1">
                <a:solidFill>
                  <a:srgbClr val="FF0000"/>
                </a:solidFill>
                <a:latin typeface="Arial" pitchFamily="34" charset="0"/>
              </a:rPr>
              <a:t>B. Mecking &amp; staff</a:t>
            </a:r>
            <a:r>
              <a:rPr lang="en-US" sz="1400" i="1">
                <a:latin typeface="Arial" pitchFamily="34" charset="0"/>
              </a:rPr>
              <a:t>, collaborators, NIM A503 (2003) 513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animBg="1"/>
      <p:bldP spid="90121" grpId="0" animBg="1"/>
      <p:bldP spid="9012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t20"/>
          <p:cNvPicPr>
            <a:picLocks noChangeAspect="1" noChangeArrowheads="1"/>
          </p:cNvPicPr>
          <p:nvPr/>
        </p:nvPicPr>
        <p:blipFill>
          <a:blip r:embed="rId2" cstate="print"/>
          <a:srcRect/>
          <a:stretch>
            <a:fillRect/>
          </a:stretch>
        </p:blipFill>
        <p:spPr bwMode="auto">
          <a:xfrm>
            <a:off x="0" y="2262188"/>
            <a:ext cx="6827838" cy="4595812"/>
          </a:xfrm>
          <a:prstGeom prst="rect">
            <a:avLst/>
          </a:prstGeom>
          <a:noFill/>
          <a:ln w="9525">
            <a:noFill/>
            <a:miter lim="800000"/>
            <a:headEnd/>
            <a:tailEnd/>
          </a:ln>
        </p:spPr>
      </p:pic>
      <p:pic>
        <p:nvPicPr>
          <p:cNvPr id="35843" name="Picture 3" descr="POLDER"/>
          <p:cNvPicPr>
            <a:picLocks noChangeAspect="1" noChangeArrowheads="1"/>
          </p:cNvPicPr>
          <p:nvPr/>
        </p:nvPicPr>
        <p:blipFill>
          <a:blip r:embed="rId3" cstate="print"/>
          <a:srcRect/>
          <a:stretch>
            <a:fillRect/>
          </a:stretch>
        </p:blipFill>
        <p:spPr bwMode="auto">
          <a:xfrm>
            <a:off x="4298950" y="0"/>
            <a:ext cx="4845050" cy="2954338"/>
          </a:xfrm>
          <a:prstGeom prst="rect">
            <a:avLst/>
          </a:prstGeom>
          <a:noFill/>
          <a:ln w="9525">
            <a:noFill/>
            <a:miter lim="800000"/>
            <a:headEnd/>
            <a:tailEnd/>
          </a:ln>
        </p:spPr>
      </p:pic>
      <p:sp>
        <p:nvSpPr>
          <p:cNvPr id="35844" name="Text Box 4"/>
          <p:cNvSpPr txBox="1">
            <a:spLocks noChangeArrowheads="1"/>
          </p:cNvSpPr>
          <p:nvPr/>
        </p:nvSpPr>
        <p:spPr bwMode="auto">
          <a:xfrm>
            <a:off x="65088" y="152400"/>
            <a:ext cx="4125912" cy="457200"/>
          </a:xfrm>
          <a:prstGeom prst="rect">
            <a:avLst/>
          </a:prstGeom>
          <a:noFill/>
          <a:ln w="9525">
            <a:noFill/>
            <a:miter lim="800000"/>
            <a:headEnd/>
            <a:tailEnd/>
          </a:ln>
        </p:spPr>
        <p:txBody>
          <a:bodyPr wrap="none">
            <a:spAutoFit/>
          </a:bodyPr>
          <a:lstStyle/>
          <a:p>
            <a:pPr eaLnBrk="0" hangingPunct="0"/>
            <a:r>
              <a:rPr lang="en-US" baseline="30000"/>
              <a:t>2</a:t>
            </a:r>
            <a:r>
              <a:rPr lang="en-US"/>
              <a:t>H(e,e)</a:t>
            </a:r>
            <a:r>
              <a:rPr lang="en-US" baseline="30000"/>
              <a:t>2</a:t>
            </a:r>
            <a:r>
              <a:rPr lang="en-US"/>
              <a:t>H elastic scattering</a:t>
            </a:r>
          </a:p>
        </p:txBody>
      </p:sp>
      <p:sp>
        <p:nvSpPr>
          <p:cNvPr id="35845" name="Text Box 5"/>
          <p:cNvSpPr txBox="1">
            <a:spLocks noChangeArrowheads="1"/>
          </p:cNvSpPr>
          <p:nvPr/>
        </p:nvSpPr>
        <p:spPr bwMode="auto">
          <a:xfrm>
            <a:off x="76200" y="503238"/>
            <a:ext cx="4152900" cy="822325"/>
          </a:xfrm>
          <a:prstGeom prst="rect">
            <a:avLst/>
          </a:prstGeom>
          <a:noFill/>
          <a:ln w="9525">
            <a:noFill/>
            <a:miter lim="800000"/>
            <a:headEnd/>
            <a:tailEnd/>
          </a:ln>
        </p:spPr>
        <p:txBody>
          <a:bodyPr wrap="none">
            <a:spAutoFit/>
          </a:bodyPr>
          <a:lstStyle/>
          <a:p>
            <a:pPr eaLnBrk="0" hangingPunct="0"/>
            <a:r>
              <a:rPr lang="en-US" baseline="30000"/>
              <a:t>2</a:t>
            </a:r>
            <a:r>
              <a:rPr lang="en-US"/>
              <a:t>H: spin-1 </a:t>
            </a:r>
            <a:r>
              <a:rPr lang="en-US">
                <a:sym typeface="Wingdings" pitchFamily="2" charset="2"/>
              </a:rPr>
              <a:t> 3 form factors</a:t>
            </a:r>
          </a:p>
          <a:p>
            <a:pPr eaLnBrk="0" hangingPunct="0"/>
            <a:r>
              <a:rPr lang="en-US">
                <a:sym typeface="Wingdings" pitchFamily="2" charset="2"/>
              </a:rPr>
              <a:t>                     to disentangle</a:t>
            </a:r>
            <a:endParaRPr lang="en-US"/>
          </a:p>
        </p:txBody>
      </p:sp>
      <p:sp>
        <p:nvSpPr>
          <p:cNvPr id="35846" name="Text Box 6"/>
          <p:cNvSpPr txBox="1">
            <a:spLocks noChangeArrowheads="1"/>
          </p:cNvSpPr>
          <p:nvPr/>
        </p:nvSpPr>
        <p:spPr bwMode="auto">
          <a:xfrm>
            <a:off x="241300" y="1295400"/>
            <a:ext cx="3759200" cy="860425"/>
          </a:xfrm>
          <a:prstGeom prst="rect">
            <a:avLst/>
          </a:prstGeom>
          <a:noFill/>
          <a:ln w="38100">
            <a:solidFill>
              <a:srgbClr val="CC0099"/>
            </a:solidFill>
            <a:miter lim="800000"/>
            <a:headEnd/>
            <a:tailEnd/>
          </a:ln>
        </p:spPr>
        <p:txBody>
          <a:bodyPr wrap="none">
            <a:spAutoFit/>
          </a:bodyPr>
          <a:lstStyle/>
          <a:p>
            <a:pPr eaLnBrk="0" hangingPunct="0"/>
            <a:r>
              <a:rPr lang="en-US"/>
              <a:t>Solution: measure tensor</a:t>
            </a:r>
          </a:p>
          <a:p>
            <a:pPr eaLnBrk="0" hangingPunct="0"/>
            <a:r>
              <a:rPr lang="en-US"/>
              <a:t>polarization in </a:t>
            </a:r>
            <a:r>
              <a:rPr lang="en-US" baseline="30000"/>
              <a:t>2</a:t>
            </a:r>
            <a:r>
              <a:rPr lang="en-US"/>
              <a:t>H(e,e’d) </a:t>
            </a:r>
          </a:p>
        </p:txBody>
      </p:sp>
      <p:sp>
        <p:nvSpPr>
          <p:cNvPr id="35847" name="Line 7"/>
          <p:cNvSpPr>
            <a:spLocks noChangeShapeType="1"/>
          </p:cNvSpPr>
          <p:nvPr/>
        </p:nvSpPr>
        <p:spPr bwMode="auto">
          <a:xfrm>
            <a:off x="3352800" y="1752600"/>
            <a:ext cx="228600" cy="0"/>
          </a:xfrm>
          <a:prstGeom prst="line">
            <a:avLst/>
          </a:prstGeom>
          <a:noFill/>
          <a:ln w="9525">
            <a:solidFill>
              <a:schemeClr val="tx1"/>
            </a:solidFill>
            <a:round/>
            <a:headEnd type="triangle" w="med" len="med"/>
            <a:tailEnd type="triangle" w="med" len="med"/>
          </a:ln>
        </p:spPr>
        <p:txBody>
          <a:bodyPr/>
          <a:lstStyle/>
          <a:p>
            <a:endParaRPr lang="en-US"/>
          </a:p>
        </p:txBody>
      </p:sp>
      <p:sp>
        <p:nvSpPr>
          <p:cNvPr id="35848" name="Text Box 8"/>
          <p:cNvSpPr txBox="1">
            <a:spLocks noChangeArrowheads="1"/>
          </p:cNvSpPr>
          <p:nvPr/>
        </p:nvSpPr>
        <p:spPr bwMode="auto">
          <a:xfrm>
            <a:off x="6781800" y="3370263"/>
            <a:ext cx="2438400" cy="3387725"/>
          </a:xfrm>
          <a:prstGeom prst="rect">
            <a:avLst/>
          </a:prstGeom>
          <a:noFill/>
          <a:ln w="9525">
            <a:noFill/>
            <a:miter lim="800000"/>
            <a:headEnd/>
            <a:tailEnd/>
          </a:ln>
        </p:spPr>
        <p:txBody>
          <a:bodyPr>
            <a:spAutoFit/>
          </a:bodyPr>
          <a:lstStyle/>
          <a:p>
            <a:pPr eaLnBrk="0" hangingPunct="0"/>
            <a:r>
              <a:rPr lang="en-US" sz="1800"/>
              <a:t>“T20 experiment”</a:t>
            </a:r>
          </a:p>
          <a:p>
            <a:pPr eaLnBrk="0" hangingPunct="0"/>
            <a:r>
              <a:rPr lang="en-US" sz="1800"/>
              <a:t>used HMS to detect the scattered electrons and a dedicated magnetic spectrometer on the </a:t>
            </a:r>
          </a:p>
          <a:p>
            <a:pPr eaLnBrk="0" hangingPunct="0"/>
            <a:r>
              <a:rPr lang="en-US" sz="1800"/>
              <a:t> </a:t>
            </a:r>
          </a:p>
          <a:p>
            <a:pPr eaLnBrk="0" hangingPunct="0"/>
            <a:r>
              <a:rPr lang="en-US" sz="1800"/>
              <a:t>                  floor to detect the recoiling deuteron and measure it’s tensor polarization</a:t>
            </a:r>
          </a:p>
        </p:txBody>
      </p:sp>
      <p:pic>
        <p:nvPicPr>
          <p:cNvPr id="35849" name="Picture 9" descr="version3"/>
          <p:cNvPicPr>
            <a:picLocks noChangeAspect="1" noChangeArrowheads="1"/>
          </p:cNvPicPr>
          <p:nvPr/>
        </p:nvPicPr>
        <p:blipFill>
          <a:blip r:embed="rId4" cstate="print"/>
          <a:srcRect/>
          <a:stretch>
            <a:fillRect/>
          </a:stretch>
        </p:blipFill>
        <p:spPr bwMode="auto">
          <a:xfrm>
            <a:off x="7010400" y="5105400"/>
            <a:ext cx="914400" cy="503238"/>
          </a:xfrm>
          <a:prstGeom prst="rect">
            <a:avLst/>
          </a:prstGeom>
          <a:noFill/>
          <a:ln w="9525">
            <a:noFill/>
            <a:miter lim="800000"/>
            <a:headEnd/>
            <a:tailEnd/>
          </a:ln>
        </p:spPr>
      </p:pic>
      <p:sp>
        <p:nvSpPr>
          <p:cNvPr id="35850" name="Text Box 10"/>
          <p:cNvSpPr txBox="1">
            <a:spLocks noChangeArrowheads="1"/>
          </p:cNvSpPr>
          <p:nvPr/>
        </p:nvSpPr>
        <p:spPr bwMode="auto">
          <a:xfrm>
            <a:off x="1347788" y="6338888"/>
            <a:ext cx="4214812" cy="366712"/>
          </a:xfrm>
          <a:prstGeom prst="rect">
            <a:avLst/>
          </a:prstGeom>
          <a:solidFill>
            <a:schemeClr val="bg1"/>
          </a:solidFill>
          <a:ln w="9525">
            <a:noFill/>
            <a:miter lim="800000"/>
            <a:headEnd/>
            <a:tailEnd/>
          </a:ln>
        </p:spPr>
        <p:txBody>
          <a:bodyPr wrap="none">
            <a:spAutoFit/>
          </a:bodyPr>
          <a:lstStyle/>
          <a:p>
            <a:r>
              <a:rPr lang="en-US" sz="1800"/>
              <a:t>1</a:t>
            </a:r>
            <a:r>
              <a:rPr lang="en-US" sz="1800" baseline="30000"/>
              <a:t>st</a:t>
            </a:r>
            <a:r>
              <a:rPr lang="en-US" sz="1800"/>
              <a:t> large installation experiment: 1997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lementary particles behave differently in the mirror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0" y="134302"/>
            <a:ext cx="3333750" cy="23802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6096000" cy="707886"/>
          </a:xfrm>
          <a:prstGeom prst="rect">
            <a:avLst/>
          </a:prstGeom>
        </p:spPr>
        <p:txBody>
          <a:bodyPr wrap="square">
            <a:spAutoFit/>
          </a:bodyPr>
          <a:lstStyle/>
          <a:p>
            <a:pPr algn="ctr"/>
            <a:r>
              <a:rPr lang="en-US" sz="2000" b="1" dirty="0">
                <a:solidFill>
                  <a:srgbClr val="FF0000"/>
                </a:solidFill>
              </a:rPr>
              <a:t>Measurement of the </a:t>
            </a:r>
            <a:r>
              <a:rPr lang="en-US" altLang="en-US" sz="2000" b="1" dirty="0">
                <a:solidFill>
                  <a:srgbClr val="FF0000"/>
                </a:solidFill>
                <a:latin typeface="Arial" panose="020B0604020202020204" pitchFamily="34" charset="0"/>
                <a:cs typeface="Arial" panose="020B0604020202020204" pitchFamily="34" charset="0"/>
              </a:rPr>
              <a:t>Parity-Violating Asymmetry in </a:t>
            </a:r>
            <a:r>
              <a:rPr lang="en-US" altLang="en-US" sz="2000" b="1" dirty="0" err="1">
                <a:solidFill>
                  <a:srgbClr val="FF0000"/>
                </a:solidFill>
                <a:latin typeface="Arial" panose="020B0604020202020204" pitchFamily="34" charset="0"/>
                <a:cs typeface="Arial" panose="020B0604020202020204" pitchFamily="34" charset="0"/>
              </a:rPr>
              <a:t>eD</a:t>
            </a:r>
            <a:r>
              <a:rPr lang="en-US" altLang="en-US" sz="2000" b="1" dirty="0">
                <a:solidFill>
                  <a:srgbClr val="FF0000"/>
                </a:solidFill>
                <a:latin typeface="Arial" panose="020B0604020202020204" pitchFamily="34" charset="0"/>
                <a:cs typeface="Arial" panose="020B0604020202020204" pitchFamily="34" charset="0"/>
              </a:rPr>
              <a:t> Deep Inelastic Scattering</a:t>
            </a:r>
          </a:p>
        </p:txBody>
      </p:sp>
      <p:sp>
        <p:nvSpPr>
          <p:cNvPr id="16" name="Text Box 9"/>
          <p:cNvSpPr txBox="1">
            <a:spLocks noChangeArrowheads="1"/>
          </p:cNvSpPr>
          <p:nvPr/>
        </p:nvSpPr>
        <p:spPr bwMode="auto">
          <a:xfrm>
            <a:off x="228600" y="1752600"/>
            <a:ext cx="5181600" cy="707886"/>
          </a:xfrm>
          <a:prstGeom prst="rect">
            <a:avLst/>
          </a:prstGeom>
          <a:noFill/>
          <a:ln w="9525">
            <a:noFill/>
            <a:miter lim="800000"/>
            <a:headEnd/>
            <a:tailEnd/>
          </a:ln>
        </p:spPr>
        <p:txBody>
          <a:bodyPr wrap="square">
            <a:spAutoFit/>
          </a:bodyPr>
          <a:lstStyle/>
          <a:p>
            <a:pPr algn="ctr" eaLnBrk="0" hangingPunct="0">
              <a:defRPr/>
            </a:pPr>
            <a:r>
              <a:rPr lang="en-US" sz="2000" dirty="0">
                <a:solidFill>
                  <a:srgbClr val="996633"/>
                </a:solidFill>
              </a:rPr>
              <a:t>Longitudinally Polarized Electron Scattering from </a:t>
            </a:r>
            <a:r>
              <a:rPr lang="en-US" sz="2000" dirty="0" err="1">
                <a:solidFill>
                  <a:srgbClr val="996633"/>
                </a:solidFill>
              </a:rPr>
              <a:t>Unpolarized</a:t>
            </a:r>
            <a:r>
              <a:rPr lang="en-US" sz="2000" dirty="0">
                <a:solidFill>
                  <a:srgbClr val="996633"/>
                </a:solidFill>
              </a:rPr>
              <a:t> Deuterium</a:t>
            </a:r>
          </a:p>
        </p:txBody>
      </p:sp>
      <p:pic>
        <p:nvPicPr>
          <p:cNvPr id="18" name="Picture 6"/>
          <p:cNvPicPr>
            <a:picLocks noChangeAspect="1" noChangeArrowheads="1"/>
          </p:cNvPicPr>
          <p:nvPr/>
        </p:nvPicPr>
        <p:blipFill>
          <a:blip r:embed="rId3" cstate="print"/>
          <a:srcRect l="2557"/>
          <a:stretch>
            <a:fillRect/>
          </a:stretch>
        </p:blipFill>
        <p:spPr bwMode="auto">
          <a:xfrm>
            <a:off x="338136" y="2514600"/>
            <a:ext cx="4179890" cy="751506"/>
          </a:xfrm>
          <a:prstGeom prst="rect">
            <a:avLst/>
          </a:prstGeom>
          <a:noFill/>
          <a:ln w="9525">
            <a:noFill/>
            <a:miter lim="800000"/>
            <a:headEnd/>
            <a:tailEnd/>
          </a:ln>
        </p:spPr>
      </p:pic>
      <p:sp>
        <p:nvSpPr>
          <p:cNvPr id="19" name="Text Box 3"/>
          <p:cNvSpPr txBox="1">
            <a:spLocks noChangeArrowheads="1"/>
          </p:cNvSpPr>
          <p:nvPr/>
        </p:nvSpPr>
        <p:spPr bwMode="auto">
          <a:xfrm>
            <a:off x="4419600" y="2647890"/>
            <a:ext cx="4724400" cy="461665"/>
          </a:xfrm>
          <a:prstGeom prst="rect">
            <a:avLst/>
          </a:prstGeom>
          <a:noFill/>
          <a:ln w="9525">
            <a:noFill/>
            <a:miter lim="800000"/>
            <a:headEnd/>
            <a:tailEnd/>
          </a:ln>
        </p:spPr>
        <p:txBody>
          <a:bodyPr wrap="square">
            <a:spAutoFit/>
          </a:bodyPr>
          <a:lstStyle/>
          <a:p>
            <a:pPr eaLnBrk="0" hangingPunct="0">
              <a:defRPr/>
            </a:pPr>
            <a:r>
              <a:rPr lang="en-US" b="1" dirty="0"/>
              <a:t>(</a:t>
            </a:r>
            <a:r>
              <a:rPr lang="en-US" b="1" dirty="0">
                <a:solidFill>
                  <a:schemeClr val="tx2"/>
                </a:solidFill>
                <a:latin typeface="Symbol" panose="05050102010706020507" pitchFamily="18" charset="2"/>
              </a:rPr>
              <a:t>a [</a:t>
            </a:r>
            <a:r>
              <a:rPr lang="en-US" b="1" dirty="0">
                <a:solidFill>
                  <a:schemeClr val="tx2"/>
                </a:solidFill>
                <a:latin typeface="Arial" panose="020B0604020202020204" pitchFamily="34" charset="0"/>
                <a:cs typeface="Arial" panose="020B0604020202020204" pitchFamily="34" charset="0"/>
              </a:rPr>
              <a:t>2C</a:t>
            </a:r>
            <a:r>
              <a:rPr lang="en-US" b="1" baseline="-25000" dirty="0">
                <a:solidFill>
                  <a:schemeClr val="tx2"/>
                </a:solidFill>
                <a:latin typeface="Arial" panose="020B0604020202020204" pitchFamily="34" charset="0"/>
                <a:cs typeface="Arial" panose="020B0604020202020204" pitchFamily="34" charset="0"/>
              </a:rPr>
              <a:t>1u</a:t>
            </a:r>
            <a:r>
              <a:rPr lang="en-US" b="1" dirty="0">
                <a:solidFill>
                  <a:schemeClr val="tx2"/>
                </a:solidFill>
                <a:latin typeface="Arial" panose="020B0604020202020204" pitchFamily="34" charset="0"/>
                <a:cs typeface="Arial" panose="020B0604020202020204" pitchFamily="34" charset="0"/>
              </a:rPr>
              <a:t> – C</a:t>
            </a:r>
            <a:r>
              <a:rPr lang="en-US" b="1" baseline="-25000" dirty="0">
                <a:solidFill>
                  <a:schemeClr val="tx2"/>
                </a:solidFill>
                <a:latin typeface="Arial" panose="020B0604020202020204" pitchFamily="34" charset="0"/>
                <a:cs typeface="Arial" panose="020B0604020202020204" pitchFamily="34" charset="0"/>
              </a:rPr>
              <a:t>1d</a:t>
            </a:r>
            <a:r>
              <a:rPr lang="en-US" b="1" dirty="0">
                <a:solidFill>
                  <a:schemeClr val="tx2"/>
                </a:solidFill>
                <a:latin typeface="Arial" panose="020B0604020202020204" pitchFamily="34" charset="0"/>
                <a:cs typeface="Arial" panose="020B0604020202020204" pitchFamily="34" charset="0"/>
              </a:rPr>
              <a:t>]</a:t>
            </a:r>
            <a:r>
              <a:rPr lang="en-US" b="1" i="1" dirty="0">
                <a:solidFill>
                  <a:srgbClr val="CF2900"/>
                </a:solidFill>
              </a:rPr>
              <a:t> </a:t>
            </a:r>
            <a:r>
              <a:rPr lang="en-US" b="1" i="1" dirty="0"/>
              <a:t>+</a:t>
            </a:r>
            <a:r>
              <a:rPr lang="en-US" b="1" i="1" dirty="0">
                <a:solidFill>
                  <a:srgbClr val="CF2900"/>
                </a:solidFill>
              </a:rPr>
              <a:t> </a:t>
            </a:r>
            <a:r>
              <a:rPr lang="en-US" b="1" dirty="0">
                <a:latin typeface="Symbol" panose="05050102010706020507" pitchFamily="18" charset="2"/>
                <a:sym typeface="Symbol" pitchFamily="18" charset="2"/>
              </a:rPr>
              <a:t></a:t>
            </a:r>
            <a:r>
              <a:rPr lang="en-US" b="1" dirty="0">
                <a:solidFill>
                  <a:srgbClr val="CF2900"/>
                </a:solidFill>
                <a:sym typeface="Symbol" pitchFamily="18" charset="2"/>
              </a:rPr>
              <a:t> </a:t>
            </a:r>
            <a:r>
              <a:rPr lang="en-US" b="1" dirty="0">
                <a:solidFill>
                  <a:schemeClr val="tx2"/>
                </a:solidFill>
                <a:sym typeface="Symbol" pitchFamily="18" charset="2"/>
              </a:rPr>
              <a:t>[2C</a:t>
            </a:r>
            <a:r>
              <a:rPr lang="en-US" b="1" baseline="-25000" dirty="0">
                <a:solidFill>
                  <a:schemeClr val="tx2"/>
                </a:solidFill>
                <a:sym typeface="Symbol" pitchFamily="18" charset="2"/>
              </a:rPr>
              <a:t>2u</a:t>
            </a:r>
            <a:r>
              <a:rPr lang="en-US" b="1" dirty="0">
                <a:solidFill>
                  <a:schemeClr val="tx2"/>
                </a:solidFill>
                <a:sym typeface="Symbol" pitchFamily="18" charset="2"/>
              </a:rPr>
              <a:t> – C</a:t>
            </a:r>
            <a:r>
              <a:rPr lang="en-US" b="1" baseline="-25000" dirty="0">
                <a:solidFill>
                  <a:schemeClr val="tx2"/>
                </a:solidFill>
                <a:sym typeface="Symbol" pitchFamily="18" charset="2"/>
              </a:rPr>
              <a:t>2d</a:t>
            </a:r>
            <a:r>
              <a:rPr lang="en-US" b="1" dirty="0">
                <a:solidFill>
                  <a:schemeClr val="tx2"/>
                </a:solidFill>
                <a:sym typeface="Symbol" pitchFamily="18" charset="2"/>
              </a:rPr>
              <a:t>]</a:t>
            </a:r>
            <a:r>
              <a:rPr lang="en-US" b="1" dirty="0"/>
              <a:t>)</a:t>
            </a:r>
          </a:p>
        </p:txBody>
      </p:sp>
      <p:sp>
        <p:nvSpPr>
          <p:cNvPr id="5" name="TextBox 4"/>
          <p:cNvSpPr txBox="1"/>
          <p:nvPr/>
        </p:nvSpPr>
        <p:spPr>
          <a:xfrm>
            <a:off x="152400" y="3276600"/>
            <a:ext cx="5943600"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present result leads to a determination of the effective electron-quark weak coupling combination 2C</a:t>
            </a:r>
            <a:r>
              <a:rPr lang="en-US" sz="1600" baseline="-25000" dirty="0"/>
              <a:t>2u</a:t>
            </a:r>
            <a:r>
              <a:rPr lang="en-US" sz="1600" dirty="0"/>
              <a:t> – C</a:t>
            </a:r>
            <a:r>
              <a:rPr lang="en-US" sz="1600" baseline="-25000" dirty="0"/>
              <a:t>2d</a:t>
            </a:r>
            <a:r>
              <a:rPr lang="en-US" sz="1600" dirty="0"/>
              <a:t> that is five times more precise than previously determined.</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600" dirty="0"/>
              <a:t>It is the first experiment to isolate, when combined with previous experiments like </a:t>
            </a:r>
            <a:r>
              <a:rPr lang="en-US" sz="1600" dirty="0" err="1"/>
              <a:t>Qweak</a:t>
            </a:r>
            <a:r>
              <a:rPr lang="en-US" sz="1600" dirty="0"/>
              <a:t>, a non-zero C</a:t>
            </a:r>
            <a:r>
              <a:rPr lang="en-US" sz="1600" baseline="-25000" dirty="0"/>
              <a:t>2q</a:t>
            </a:r>
            <a:r>
              <a:rPr lang="en-US" sz="1600" dirty="0"/>
              <a:t> (at 95% confidence level).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600" dirty="0"/>
              <a:t>This coupling describes how much of the mirror-symmetry breaking in the electron-quark interaction originates from the quarks' spin preference in the weak interaction. The result provides a mass exclusion limit on the electron and quark compositeness and contact interactions of ~5 </a:t>
            </a:r>
            <a:r>
              <a:rPr lang="en-US" sz="1600" dirty="0" err="1"/>
              <a:t>TeV</a:t>
            </a:r>
            <a:r>
              <a:rPr lang="en-US" sz="1600" dirty="0"/>
              <a: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3225451"/>
            <a:ext cx="2639663" cy="317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816114"/>
            <a:ext cx="4958409" cy="892552"/>
          </a:xfrm>
          <a:prstGeom prst="rect">
            <a:avLst/>
          </a:prstGeom>
          <a:noFill/>
        </p:spPr>
        <p:txBody>
          <a:bodyPr wrap="none" rtlCol="0">
            <a:spAutoFit/>
          </a:bodyPr>
          <a:lstStyle/>
          <a:p>
            <a:r>
              <a:rPr lang="en-US" sz="2000" i="1" dirty="0"/>
              <a:t>Nature</a:t>
            </a:r>
            <a:r>
              <a:rPr lang="en-US" sz="2000" dirty="0"/>
              <a:t> 506, 67–70 (06 February 2014)</a:t>
            </a:r>
          </a:p>
          <a:p>
            <a:r>
              <a:rPr lang="en-US" sz="2000" b="1" dirty="0"/>
              <a:t>The Jefferson Lab PVDIS Collaboration</a:t>
            </a:r>
            <a:endParaRPr lang="en-US" sz="2000" dirty="0"/>
          </a:p>
          <a:p>
            <a:r>
              <a:rPr lang="en-US" sz="1200" dirty="0"/>
              <a:t>See also News &amp; Views, </a:t>
            </a:r>
            <a:r>
              <a:rPr lang="en-US" sz="1200" i="1" dirty="0"/>
              <a:t>Nature</a:t>
            </a:r>
            <a:r>
              <a:rPr lang="en-US" sz="1200" dirty="0"/>
              <a:t> 506, 43–44 (06 February 2014)</a:t>
            </a:r>
          </a:p>
        </p:txBody>
      </p:sp>
      <p:grpSp>
        <p:nvGrpSpPr>
          <p:cNvPr id="11" name="Group 10"/>
          <p:cNvGrpSpPr/>
          <p:nvPr/>
        </p:nvGrpSpPr>
        <p:grpSpPr>
          <a:xfrm>
            <a:off x="6057900" y="3352800"/>
            <a:ext cx="3009900" cy="2967990"/>
            <a:chOff x="6057900" y="3352800"/>
            <a:chExt cx="3009900" cy="2967990"/>
          </a:xfrm>
          <a:solidFill>
            <a:schemeClr val="bg1"/>
          </a:solidFill>
        </p:grpSpPr>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7900" y="3352800"/>
              <a:ext cx="3009900" cy="296799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cxnSp>
          <p:nvCxnSpPr>
            <p:cNvPr id="13" name="Straight Arrow Connector 12"/>
            <p:cNvCxnSpPr/>
            <p:nvPr/>
          </p:nvCxnSpPr>
          <p:spPr bwMode="auto">
            <a:xfrm>
              <a:off x="6858000" y="4114800"/>
              <a:ext cx="304800" cy="533400"/>
            </a:xfrm>
            <a:prstGeom prst="straightConnector1">
              <a:avLst/>
            </a:prstGeom>
            <a:grpFill/>
            <a:ln w="9525" cap="flat" cmpd="sng" algn="ctr">
              <a:solidFill>
                <a:schemeClr val="tx1"/>
              </a:solidFill>
              <a:prstDash val="solid"/>
              <a:round/>
              <a:headEnd type="none" w="med" len="med"/>
              <a:tailEnd type="arrow"/>
            </a:ln>
            <a:effectLst/>
          </p:spPr>
        </p:cxnSp>
        <p:sp>
          <p:nvSpPr>
            <p:cNvPr id="14" name="TextBox 13"/>
            <p:cNvSpPr txBox="1"/>
            <p:nvPr/>
          </p:nvSpPr>
          <p:spPr>
            <a:xfrm>
              <a:off x="6553200" y="3653135"/>
              <a:ext cx="609599" cy="461665"/>
            </a:xfrm>
            <a:prstGeom prst="rect">
              <a:avLst/>
            </a:prstGeom>
            <a:grpFill/>
            <a:ln>
              <a:solidFill>
                <a:schemeClr val="tx1"/>
              </a:solidFill>
            </a:ln>
          </p:spPr>
          <p:txBody>
            <a:bodyPr wrap="square" rtlCol="0">
              <a:spAutoFit/>
            </a:bodyPr>
            <a:lstStyle/>
            <a:p>
              <a:r>
                <a:rPr lang="en-US" sz="1200" dirty="0"/>
                <a:t>SLAC E122</a:t>
              </a:r>
            </a:p>
          </p:txBody>
        </p:sp>
        <p:cxnSp>
          <p:nvCxnSpPr>
            <p:cNvPr id="15" name="Straight Arrow Connector 14"/>
            <p:cNvCxnSpPr>
              <a:stCxn id="17" idx="2"/>
            </p:cNvCxnSpPr>
            <p:nvPr/>
          </p:nvCxnSpPr>
          <p:spPr bwMode="auto">
            <a:xfrm flipH="1">
              <a:off x="8229603" y="3962400"/>
              <a:ext cx="342898" cy="419100"/>
            </a:xfrm>
            <a:prstGeom prst="straightConnector1">
              <a:avLst/>
            </a:prstGeom>
            <a:grpFill/>
            <a:ln w="9525" cap="flat" cmpd="sng" algn="ctr">
              <a:solidFill>
                <a:schemeClr val="tx1"/>
              </a:solidFill>
              <a:prstDash val="solid"/>
              <a:round/>
              <a:headEnd type="none" w="med" len="med"/>
              <a:tailEnd type="arrow"/>
            </a:ln>
            <a:effectLst/>
          </p:spPr>
        </p:cxnSp>
        <p:sp>
          <p:nvSpPr>
            <p:cNvPr id="17" name="TextBox 16"/>
            <p:cNvSpPr txBox="1"/>
            <p:nvPr/>
          </p:nvSpPr>
          <p:spPr>
            <a:xfrm>
              <a:off x="8229602" y="3500735"/>
              <a:ext cx="685798" cy="461665"/>
            </a:xfrm>
            <a:prstGeom prst="rect">
              <a:avLst/>
            </a:prstGeom>
            <a:grpFill/>
            <a:ln>
              <a:solidFill>
                <a:schemeClr val="tx1"/>
              </a:solidFill>
            </a:ln>
          </p:spPr>
          <p:txBody>
            <a:bodyPr wrap="square" rtlCol="0">
              <a:spAutoFit/>
            </a:bodyPr>
            <a:lstStyle/>
            <a:p>
              <a:r>
                <a:rPr lang="en-US" sz="1200" dirty="0" err="1"/>
                <a:t>JLab</a:t>
              </a:r>
              <a:r>
                <a:rPr lang="en-US" sz="1200" dirty="0"/>
                <a:t> PVDIS</a:t>
              </a:r>
            </a:p>
          </p:txBody>
        </p:sp>
      </p:grpSp>
    </p:spTree>
    <p:extLst>
      <p:ext uri="{BB962C8B-B14F-4D97-AF65-F5344CB8AC3E}">
        <p14:creationId xmlns:p14="http://schemas.microsoft.com/office/powerpoint/2010/main" val="2890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29265" y="0"/>
            <a:ext cx="8762335" cy="584775"/>
          </a:xfrm>
          <a:prstGeom prst="rect">
            <a:avLst/>
          </a:prstGeom>
          <a:noFill/>
          <a:ln w="9525">
            <a:noFill/>
            <a:miter lim="800000"/>
            <a:headEnd/>
            <a:tailEnd/>
          </a:ln>
        </p:spPr>
        <p:txBody>
          <a:bodyPr wrap="none">
            <a:spAutoFit/>
          </a:bodyPr>
          <a:lstStyle/>
          <a:p>
            <a:r>
              <a:rPr lang="en-US" sz="3200" b="1" dirty="0">
                <a:solidFill>
                  <a:srgbClr val="FA3904"/>
                </a:solidFill>
              </a:rPr>
              <a:t>15+ Years of Physics Experiments at </a:t>
            </a:r>
            <a:r>
              <a:rPr lang="en-US" sz="3200" b="1" dirty="0" err="1">
                <a:solidFill>
                  <a:srgbClr val="FA3904"/>
                </a:solidFill>
              </a:rPr>
              <a:t>JLab</a:t>
            </a:r>
            <a:endParaRPr lang="en-US" sz="3200" b="1" dirty="0">
              <a:solidFill>
                <a:srgbClr val="FA3904"/>
              </a:solidFill>
            </a:endParaRPr>
          </a:p>
        </p:txBody>
      </p:sp>
      <p:sp>
        <p:nvSpPr>
          <p:cNvPr id="71683" name="Text Box 3"/>
          <p:cNvSpPr txBox="1">
            <a:spLocks noChangeArrowheads="1"/>
          </p:cNvSpPr>
          <p:nvPr/>
        </p:nvSpPr>
        <p:spPr bwMode="auto">
          <a:xfrm>
            <a:off x="212725" y="603250"/>
            <a:ext cx="8931275" cy="4708981"/>
          </a:xfrm>
          <a:prstGeom prst="rect">
            <a:avLst/>
          </a:prstGeom>
          <a:noFill/>
          <a:ln w="9525">
            <a:noFill/>
            <a:miter lim="800000"/>
            <a:headEnd/>
            <a:tailEnd/>
          </a:ln>
        </p:spPr>
        <p:txBody>
          <a:bodyPr>
            <a:spAutoFit/>
          </a:bodyPr>
          <a:lstStyle/>
          <a:p>
            <a:pPr>
              <a:buFontTx/>
              <a:buChar char="•"/>
            </a:pPr>
            <a:r>
              <a:rPr lang="en-US" sz="1800" dirty="0"/>
              <a:t> Experiments have successfully addressed original Mission Statement:</a:t>
            </a:r>
          </a:p>
          <a:p>
            <a:r>
              <a:rPr lang="en-US" sz="1800" dirty="0"/>
              <a:t>	“</a:t>
            </a:r>
            <a:r>
              <a:rPr lang="en-US" altLang="ja-JP" sz="1800" b="1" dirty="0">
                <a:ea typeface="ＭＳ Ｐゴシック" pitchFamily="34" charset="-128"/>
              </a:rPr>
              <a:t>The study of the largely unexplored transition between the 	nucleon-meson and the quark-gluon descriptions of nuclear matter”</a:t>
            </a:r>
          </a:p>
          <a:p>
            <a:r>
              <a:rPr lang="en-US" sz="1800" dirty="0"/>
              <a:t>  </a:t>
            </a:r>
            <a:r>
              <a:rPr lang="en-US" sz="1800" i="1" dirty="0">
                <a:solidFill>
                  <a:srgbClr val="FA3904"/>
                </a:solidFill>
              </a:rPr>
              <a:t>Highlight 1:</a:t>
            </a:r>
            <a:r>
              <a:rPr lang="en-US" sz="1800" i="1" dirty="0"/>
              <a:t> </a:t>
            </a:r>
            <a:r>
              <a:rPr lang="en-US" sz="1800" i="1" dirty="0">
                <a:solidFill>
                  <a:schemeClr val="accent2"/>
                </a:solidFill>
              </a:rPr>
              <a:t>The Role of Quarks in Nuclear Physics</a:t>
            </a:r>
          </a:p>
          <a:p>
            <a:r>
              <a:rPr lang="en-US" sz="1800" i="1" dirty="0">
                <a:solidFill>
                  <a:schemeClr val="accent2"/>
                </a:solidFill>
              </a:rPr>
              <a:t>	        Probing the Limits of the Traditional Model of Nuclei</a:t>
            </a:r>
            <a:endParaRPr lang="en-US" sz="1800" dirty="0">
              <a:solidFill>
                <a:schemeClr val="accent2"/>
              </a:solidFill>
            </a:endParaRPr>
          </a:p>
          <a:p>
            <a:pPr>
              <a:buFontTx/>
              <a:buChar char="•"/>
            </a:pPr>
            <a:r>
              <a:rPr lang="en-US" sz="1800" dirty="0"/>
              <a:t> Emphasis has shifted to third sub-area of intended CEBAF research:</a:t>
            </a:r>
          </a:p>
          <a:p>
            <a:r>
              <a:rPr lang="en-US" sz="1800" dirty="0"/>
              <a:t>	 “</a:t>
            </a:r>
            <a:r>
              <a:rPr lang="en-US" altLang="ja-JP" sz="1800" b="1" dirty="0">
                <a:ea typeface="ＭＳ Ｐゴシック" pitchFamily="34" charset="-128"/>
              </a:rPr>
              <a:t>What are the properties of the force which binds quarks into 	  	  nucleons and nuclei at distances where this force is strong and</a:t>
            </a:r>
          </a:p>
          <a:p>
            <a:r>
              <a:rPr lang="en-US" altLang="ja-JP" sz="1800" b="1" dirty="0">
                <a:ea typeface="ＭＳ Ｐゴシック" pitchFamily="34" charset="-128"/>
              </a:rPr>
              <a:t>	  the quark confinement mechanism is important?”</a:t>
            </a:r>
          </a:p>
          <a:p>
            <a:endParaRPr lang="en-US" altLang="ja-JP" sz="800" dirty="0">
              <a:ea typeface="ＭＳ Ｐゴシック" pitchFamily="34" charset="-128"/>
            </a:endParaRPr>
          </a:p>
          <a:p>
            <a:pPr>
              <a:buFontTx/>
              <a:buChar char="•"/>
            </a:pPr>
            <a:r>
              <a:rPr lang="en-US" sz="1800" dirty="0"/>
              <a:t> </a:t>
            </a:r>
            <a:r>
              <a:rPr lang="en-US" sz="1800" i="1" dirty="0">
                <a:solidFill>
                  <a:srgbClr val="FA3904"/>
                </a:solidFill>
              </a:rPr>
              <a:t>Highlight 2:</a:t>
            </a:r>
            <a:r>
              <a:rPr lang="en-US" sz="1800" i="1" dirty="0"/>
              <a:t> </a:t>
            </a:r>
            <a:r>
              <a:rPr lang="en-US" sz="1800" i="1" dirty="0">
                <a:solidFill>
                  <a:schemeClr val="accent2"/>
                </a:solidFill>
              </a:rPr>
              <a:t>Charge and Magnetization in Nucleons and </a:t>
            </a:r>
            <a:r>
              <a:rPr lang="en-US" sz="1800" i="1" dirty="0" err="1">
                <a:solidFill>
                  <a:schemeClr val="accent2"/>
                </a:solidFill>
              </a:rPr>
              <a:t>Pions</a:t>
            </a:r>
            <a:endParaRPr lang="en-US" sz="1800" i="1" dirty="0">
              <a:solidFill>
                <a:schemeClr val="accent2"/>
              </a:solidFill>
            </a:endParaRPr>
          </a:p>
          <a:p>
            <a:endParaRPr lang="en-US" sz="1800" i="1" dirty="0">
              <a:solidFill>
                <a:schemeClr val="accent2"/>
              </a:solidFill>
            </a:endParaRPr>
          </a:p>
          <a:p>
            <a:endParaRPr lang="en-US" sz="1800" i="1" dirty="0"/>
          </a:p>
          <a:p>
            <a:endParaRPr lang="en-US" sz="1800" i="1" dirty="0"/>
          </a:p>
          <a:p>
            <a:endParaRPr lang="en-US" sz="1800" i="1" dirty="0"/>
          </a:p>
          <a:p>
            <a:endParaRPr lang="en-US" sz="400" i="1" dirty="0"/>
          </a:p>
          <a:p>
            <a:pPr>
              <a:buFontTx/>
              <a:buChar char="•"/>
            </a:pPr>
            <a:r>
              <a:rPr lang="en-US" sz="1800" dirty="0"/>
              <a:t> </a:t>
            </a:r>
            <a:r>
              <a:rPr lang="en-US" sz="1800" i="1" dirty="0">
                <a:solidFill>
                  <a:srgbClr val="FA3904"/>
                </a:solidFill>
              </a:rPr>
              <a:t>Highlight 3:</a:t>
            </a:r>
            <a:r>
              <a:rPr lang="en-US" sz="1800" i="1" dirty="0"/>
              <a:t> </a:t>
            </a:r>
            <a:r>
              <a:rPr lang="en-US" sz="1800" i="1" dirty="0">
                <a:solidFill>
                  <a:schemeClr val="accent2"/>
                </a:solidFill>
              </a:rPr>
              <a:t>The Onset of the Parton Model at Low Energies</a:t>
            </a:r>
          </a:p>
          <a:p>
            <a:endParaRPr lang="en-US" sz="1800" dirty="0"/>
          </a:p>
        </p:txBody>
      </p:sp>
      <p:sp>
        <p:nvSpPr>
          <p:cNvPr id="144388" name="Rectangle 4"/>
          <p:cNvSpPr>
            <a:spLocks noChangeArrowheads="1"/>
          </p:cNvSpPr>
          <p:nvPr/>
        </p:nvSpPr>
        <p:spPr bwMode="auto">
          <a:xfrm>
            <a:off x="229265" y="5029200"/>
            <a:ext cx="8686135" cy="1447800"/>
          </a:xfrm>
          <a:prstGeom prst="rect">
            <a:avLst/>
          </a:prstGeom>
          <a:solidFill>
            <a:srgbClr val="FAFD77"/>
          </a:solidFill>
          <a:ln w="38100">
            <a:noFill/>
            <a:miter lim="800000"/>
            <a:headEnd/>
            <a:tailEnd/>
          </a:ln>
        </p:spPr>
        <p:txBody>
          <a:bodyPr lIns="92160" tIns="46080" rIns="92160" bIns="46080" anchor="b"/>
          <a:lstStyle/>
          <a:p>
            <a:pPr algn="ct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dirty="0">
                <a:solidFill>
                  <a:schemeClr val="tx2"/>
                </a:solidFill>
              </a:rPr>
              <a:t>High quality </a:t>
            </a:r>
            <a:r>
              <a:rPr lang="en-GB" sz="1800" dirty="0" err="1">
                <a:solidFill>
                  <a:schemeClr val="tx2"/>
                </a:solidFill>
              </a:rPr>
              <a:t>hadronic</a:t>
            </a:r>
            <a:r>
              <a:rPr lang="en-GB" sz="1800" dirty="0">
                <a:solidFill>
                  <a:schemeClr val="tx2"/>
                </a:solidFill>
              </a:rPr>
              <a:t> structure function data at </a:t>
            </a:r>
            <a:r>
              <a:rPr lang="en-GB" sz="1800" dirty="0" err="1">
                <a:solidFill>
                  <a:schemeClr val="tx2"/>
                </a:solidFill>
              </a:rPr>
              <a:t>JLab</a:t>
            </a:r>
            <a:r>
              <a:rPr lang="en-GB" sz="1800" dirty="0">
                <a:solidFill>
                  <a:schemeClr val="tx2"/>
                </a:solidFill>
              </a:rPr>
              <a:t> at 6 </a:t>
            </a:r>
            <a:r>
              <a:rPr lang="en-GB" sz="1800" dirty="0" err="1">
                <a:solidFill>
                  <a:schemeClr val="tx2"/>
                </a:solidFill>
              </a:rPr>
              <a:t>GeV</a:t>
            </a:r>
            <a:r>
              <a:rPr lang="en-GB" sz="1800" dirty="0">
                <a:solidFill>
                  <a:schemeClr val="tx2"/>
                </a:solidFill>
              </a:rPr>
              <a:t> have been accumulated spanning the nucleon resonance and low-W</a:t>
            </a:r>
            <a:r>
              <a:rPr lang="en-GB" sz="1800" baseline="30000" dirty="0">
                <a:solidFill>
                  <a:schemeClr val="tx2"/>
                </a:solidFill>
              </a:rPr>
              <a:t>2</a:t>
            </a:r>
            <a:r>
              <a:rPr lang="en-GB" sz="1800" dirty="0">
                <a:solidFill>
                  <a:schemeClr val="tx2"/>
                </a:solidFill>
              </a:rPr>
              <a:t> deep inelastic region. The data indicate a surprisingly smooth </a:t>
            </a:r>
            <a:r>
              <a:rPr lang="en-GB" sz="1800" dirty="0" err="1">
                <a:solidFill>
                  <a:schemeClr val="tx2"/>
                </a:solidFill>
              </a:rPr>
              <a:t>parton-hadron</a:t>
            </a:r>
            <a:r>
              <a:rPr lang="en-GB" sz="1800" dirty="0">
                <a:solidFill>
                  <a:schemeClr val="tx2"/>
                </a:solidFill>
              </a:rPr>
              <a:t> transition at relatively low Q</a:t>
            </a:r>
            <a:r>
              <a:rPr lang="en-GB" sz="1800" baseline="30000" dirty="0">
                <a:solidFill>
                  <a:schemeClr val="tx2"/>
                </a:solidFill>
              </a:rPr>
              <a:t>2</a:t>
            </a:r>
            <a:r>
              <a:rPr lang="en-GB" sz="1800" dirty="0">
                <a:solidFill>
                  <a:schemeClr val="tx2"/>
                </a:solidFill>
              </a:rPr>
              <a:t>, allowing, for x &gt; 0.1, an unprecedented access to </a:t>
            </a:r>
            <a:r>
              <a:rPr lang="en-GB" sz="1800" dirty="0" err="1">
                <a:solidFill>
                  <a:schemeClr val="tx2"/>
                </a:solidFill>
              </a:rPr>
              <a:t>partons</a:t>
            </a:r>
            <a:r>
              <a:rPr lang="en-GB" sz="1800" dirty="0">
                <a:solidFill>
                  <a:schemeClr val="tx2"/>
                </a:solidFill>
              </a:rPr>
              <a:t> with the 12 </a:t>
            </a:r>
            <a:r>
              <a:rPr lang="en-GB" sz="1800" dirty="0" err="1">
                <a:solidFill>
                  <a:schemeClr val="tx2"/>
                </a:solidFill>
              </a:rPr>
              <a:t>GeV</a:t>
            </a:r>
            <a:r>
              <a:rPr lang="en-GB" sz="1800" dirty="0">
                <a:solidFill>
                  <a:schemeClr val="tx2"/>
                </a:solidFill>
              </a:rPr>
              <a:t> Upgrade, allowing to finally go beyond 1-dimensional snapshots.</a:t>
            </a:r>
          </a:p>
        </p:txBody>
      </p:sp>
      <p:sp>
        <p:nvSpPr>
          <p:cNvPr id="144390" name="Text Box 6"/>
          <p:cNvSpPr txBox="1">
            <a:spLocks noChangeArrowheads="1"/>
          </p:cNvSpPr>
          <p:nvPr/>
        </p:nvSpPr>
        <p:spPr bwMode="auto">
          <a:xfrm>
            <a:off x="533400" y="3581400"/>
            <a:ext cx="8001000" cy="915987"/>
          </a:xfrm>
          <a:prstGeom prst="rect">
            <a:avLst/>
          </a:prstGeom>
          <a:solidFill>
            <a:srgbClr val="FAFD77"/>
          </a:solidFill>
          <a:ln w="38100">
            <a:noFill/>
            <a:miter lim="800000"/>
            <a:headEnd/>
            <a:tailEnd/>
          </a:ln>
        </p:spPr>
        <p:txBody>
          <a:bodyPr>
            <a:spAutoFit/>
          </a:bodyPr>
          <a:lstStyle/>
          <a:p>
            <a:r>
              <a:rPr lang="en-US" sz="1800" dirty="0"/>
              <a:t>Charge distribution in proton differs from magnetization distribution</a:t>
            </a:r>
          </a:p>
          <a:p>
            <a:r>
              <a:rPr lang="en-US" sz="1800" dirty="0"/>
              <a:t>Elusive charge distribution of neutron well mapped out to high resolution</a:t>
            </a:r>
          </a:p>
          <a:p>
            <a:r>
              <a:rPr lang="en-US" sz="1800" dirty="0"/>
              <a:t>Strange quarks play small role in mass of proton.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68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68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68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683">
                                            <p:txEl>
                                              <p:pRg st="14" end="1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43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4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nimBg="1"/>
      <p:bldP spid="14439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3" name="Text Box 11"/>
          <p:cNvSpPr txBox="1">
            <a:spLocks noChangeArrowheads="1"/>
          </p:cNvSpPr>
          <p:nvPr/>
        </p:nvSpPr>
        <p:spPr bwMode="auto">
          <a:xfrm>
            <a:off x="4479925" y="6019800"/>
            <a:ext cx="4435475" cy="646113"/>
          </a:xfrm>
          <a:prstGeom prst="rect">
            <a:avLst/>
          </a:prstGeom>
          <a:solidFill>
            <a:srgbClr val="FFFF99"/>
          </a:solidFill>
          <a:ln w="38100">
            <a:solidFill>
              <a:srgbClr val="009900"/>
            </a:solidFill>
            <a:miter lim="800000"/>
            <a:headEnd/>
            <a:tailEnd/>
          </a:ln>
        </p:spPr>
        <p:txBody>
          <a:bodyPr>
            <a:spAutoFit/>
          </a:bodyPr>
          <a:lstStyle/>
          <a:p>
            <a:r>
              <a:rPr lang="en-US" sz="1800"/>
              <a:t>First measurements away from region where F</a:t>
            </a:r>
            <a:r>
              <a:rPr lang="en-US" sz="1800" baseline="-25000">
                <a:latin typeface="Symbol" pitchFamily="18" charset="2"/>
              </a:rPr>
              <a:t>p</a:t>
            </a:r>
            <a:r>
              <a:rPr lang="en-US" sz="1800"/>
              <a:t> is simply given by the </a:t>
            </a:r>
            <a:r>
              <a:rPr lang="en-US" sz="1800">
                <a:latin typeface="Symbol" pitchFamily="18" charset="2"/>
              </a:rPr>
              <a:t>p</a:t>
            </a:r>
            <a:r>
              <a:rPr lang="en-US" sz="1800"/>
              <a:t> radius</a:t>
            </a:r>
          </a:p>
        </p:txBody>
      </p:sp>
      <p:sp>
        <p:nvSpPr>
          <p:cNvPr id="50179" name="Rectangle 2"/>
          <p:cNvSpPr>
            <a:spLocks noGrp="1" noChangeArrowheads="1"/>
          </p:cNvSpPr>
          <p:nvPr>
            <p:ph type="title"/>
          </p:nvPr>
        </p:nvSpPr>
        <p:spPr>
          <a:xfrm>
            <a:off x="457200" y="0"/>
            <a:ext cx="8229600" cy="639763"/>
          </a:xfrm>
        </p:spPr>
        <p:txBody>
          <a:bodyPr/>
          <a:lstStyle/>
          <a:p>
            <a:pPr eaLnBrk="1" hangingPunct="1"/>
            <a:r>
              <a:rPr lang="en-US" sz="3600" b="1">
                <a:solidFill>
                  <a:srgbClr val="FA3904"/>
                </a:solidFill>
                <a:latin typeface="Comic Sans MS" pitchFamily="66" charset="0"/>
              </a:rPr>
              <a:t>Pion’s charge distribution</a:t>
            </a:r>
          </a:p>
        </p:txBody>
      </p:sp>
      <p:sp>
        <p:nvSpPr>
          <p:cNvPr id="125956" name="Text Box 4"/>
          <p:cNvSpPr txBox="1">
            <a:spLocks noChangeArrowheads="1"/>
          </p:cNvSpPr>
          <p:nvPr/>
        </p:nvSpPr>
        <p:spPr bwMode="auto">
          <a:xfrm>
            <a:off x="4267200" y="5241925"/>
            <a:ext cx="4830168" cy="707886"/>
          </a:xfrm>
          <a:prstGeom prst="rect">
            <a:avLst/>
          </a:prstGeom>
          <a:noFill/>
          <a:ln w="9525">
            <a:noFill/>
            <a:miter lim="800000"/>
            <a:headEnd/>
            <a:tailEnd/>
          </a:ln>
        </p:spPr>
        <p:txBody>
          <a:bodyPr wrap="none">
            <a:spAutoFit/>
          </a:bodyPr>
          <a:lstStyle/>
          <a:p>
            <a:r>
              <a:rPr lang="en-US" sz="2000" dirty="0"/>
              <a:t>T. Horn et al., PRL 97 (2006) 192001</a:t>
            </a:r>
          </a:p>
          <a:p>
            <a:r>
              <a:rPr lang="en-US" sz="2000" dirty="0"/>
              <a:t>G. Huber et al., PRC 78 (2008) 045203</a:t>
            </a:r>
          </a:p>
        </p:txBody>
      </p:sp>
      <p:pic>
        <p:nvPicPr>
          <p:cNvPr id="50181" name="Picture 6" descr="showplot_cctime_mm"/>
          <p:cNvPicPr>
            <a:picLocks noChangeAspect="1" noChangeArrowheads="1"/>
          </p:cNvPicPr>
          <p:nvPr/>
        </p:nvPicPr>
        <p:blipFill>
          <a:blip r:embed="rId2" cstate="print"/>
          <a:srcRect/>
          <a:stretch>
            <a:fillRect/>
          </a:stretch>
        </p:blipFill>
        <p:spPr bwMode="auto">
          <a:xfrm>
            <a:off x="381000" y="3505200"/>
            <a:ext cx="3733800" cy="3203575"/>
          </a:xfrm>
          <a:prstGeom prst="rect">
            <a:avLst/>
          </a:prstGeom>
          <a:noFill/>
          <a:ln w="9525">
            <a:solidFill>
              <a:schemeClr val="tx1"/>
            </a:solidFill>
            <a:miter lim="800000"/>
            <a:headEnd/>
            <a:tailEnd/>
          </a:ln>
        </p:spPr>
      </p:pic>
      <p:pic>
        <p:nvPicPr>
          <p:cNvPr id="125959" name="Picture 7" descr="fpi_showplot"/>
          <p:cNvPicPr>
            <a:picLocks noChangeAspect="1" noChangeArrowheads="1"/>
          </p:cNvPicPr>
          <p:nvPr/>
        </p:nvPicPr>
        <p:blipFill>
          <a:blip r:embed="rId3" cstate="print"/>
          <a:srcRect/>
          <a:stretch>
            <a:fillRect/>
          </a:stretch>
        </p:blipFill>
        <p:spPr bwMode="auto">
          <a:xfrm>
            <a:off x="4567238" y="1366838"/>
            <a:ext cx="4424362" cy="3814762"/>
          </a:xfrm>
          <a:prstGeom prst="rect">
            <a:avLst/>
          </a:prstGeom>
          <a:noFill/>
          <a:ln w="9525">
            <a:noFill/>
            <a:miter lim="800000"/>
            <a:headEnd/>
            <a:tailEnd/>
          </a:ln>
        </p:spPr>
      </p:pic>
      <p:pic>
        <p:nvPicPr>
          <p:cNvPr id="50183" name="Picture 8" descr="fpi"/>
          <p:cNvPicPr>
            <a:picLocks noChangeAspect="1" noChangeArrowheads="1"/>
          </p:cNvPicPr>
          <p:nvPr/>
        </p:nvPicPr>
        <p:blipFill>
          <a:blip r:embed="rId4" cstate="print"/>
          <a:srcRect/>
          <a:stretch>
            <a:fillRect/>
          </a:stretch>
        </p:blipFill>
        <p:spPr bwMode="auto">
          <a:xfrm>
            <a:off x="1411288" y="1600200"/>
            <a:ext cx="1865312" cy="1177925"/>
          </a:xfrm>
          <a:prstGeom prst="rect">
            <a:avLst/>
          </a:prstGeom>
          <a:noFill/>
          <a:ln w="9525">
            <a:noFill/>
            <a:miter lim="800000"/>
            <a:headEnd/>
            <a:tailEnd/>
          </a:ln>
        </p:spPr>
      </p:pic>
      <p:sp>
        <p:nvSpPr>
          <p:cNvPr id="50184" name="Text Box 9"/>
          <p:cNvSpPr txBox="1">
            <a:spLocks noChangeArrowheads="1"/>
          </p:cNvSpPr>
          <p:nvPr/>
        </p:nvSpPr>
        <p:spPr bwMode="auto">
          <a:xfrm>
            <a:off x="152400" y="665163"/>
            <a:ext cx="4343400" cy="2687637"/>
          </a:xfrm>
          <a:prstGeom prst="rect">
            <a:avLst/>
          </a:prstGeom>
          <a:noFill/>
          <a:ln w="28575">
            <a:solidFill>
              <a:srgbClr val="33CC33"/>
            </a:solidFill>
            <a:miter lim="800000"/>
            <a:headEnd/>
            <a:tailEnd/>
          </a:ln>
        </p:spPr>
        <p:txBody>
          <a:bodyPr lIns="91429" tIns="45714" rIns="91429" bIns="45714">
            <a:spAutoFit/>
          </a:bodyPr>
          <a:lstStyle/>
          <a:p>
            <a:pPr>
              <a:buFontTx/>
              <a:buChar char="•"/>
            </a:pPr>
            <a:r>
              <a:rPr lang="en-US" sz="1600"/>
              <a:t>  At low Q</a:t>
            </a:r>
            <a:r>
              <a:rPr lang="en-US" sz="1600" baseline="30000"/>
              <a:t>2</a:t>
            </a:r>
            <a:r>
              <a:rPr lang="en-US" sz="1600"/>
              <a:t> (&lt; 0.3 (GeV/c)</a:t>
            </a:r>
            <a:r>
              <a:rPr lang="en-US" sz="1600" baseline="30000"/>
              <a:t>2</a:t>
            </a:r>
            <a:r>
              <a:rPr lang="en-US" sz="1600"/>
              <a:t>): use </a:t>
            </a:r>
            <a:r>
              <a:rPr lang="en-US" sz="1600">
                <a:latin typeface="Symbol" pitchFamily="18" charset="2"/>
              </a:rPr>
              <a:t>p</a:t>
            </a:r>
            <a:r>
              <a:rPr lang="en-US" sz="1600"/>
              <a:t> + e</a:t>
            </a:r>
          </a:p>
          <a:p>
            <a:r>
              <a:rPr lang="en-US" sz="1600"/>
              <a:t>   	scattering        </a:t>
            </a:r>
            <a:r>
              <a:rPr lang="en-US" sz="1600">
                <a:sym typeface="Wingdings" pitchFamily="2" charset="2"/>
              </a:rPr>
              <a:t> R</a:t>
            </a:r>
            <a:r>
              <a:rPr lang="en-US" sz="1600" baseline="-25000">
                <a:sym typeface="Wingdings" pitchFamily="2" charset="2"/>
              </a:rPr>
              <a:t>rms</a:t>
            </a:r>
            <a:r>
              <a:rPr lang="en-US" sz="1600">
                <a:sym typeface="Wingdings" pitchFamily="2" charset="2"/>
              </a:rPr>
              <a:t> = 0.66 fm</a:t>
            </a:r>
            <a:r>
              <a:rPr lang="en-US" sz="800">
                <a:sym typeface="Wingdings" pitchFamily="2" charset="2"/>
              </a:rPr>
              <a:t> </a:t>
            </a:r>
          </a:p>
          <a:p>
            <a:r>
              <a:rPr lang="en-US" sz="800">
                <a:sym typeface="Wingdings" pitchFamily="2" charset="2"/>
              </a:rPr>
              <a:t> </a:t>
            </a:r>
            <a:endParaRPr lang="en-US" sz="1600">
              <a:sym typeface="Wingdings" pitchFamily="2" charset="2"/>
            </a:endParaRPr>
          </a:p>
          <a:p>
            <a:pPr>
              <a:buFontTx/>
              <a:buChar char="•"/>
            </a:pPr>
            <a:r>
              <a:rPr lang="en-US" sz="1600">
                <a:sym typeface="Wingdings" pitchFamily="2" charset="2"/>
              </a:rPr>
              <a:t>  At higher Q</a:t>
            </a:r>
            <a:r>
              <a:rPr lang="en-US" sz="1600" baseline="30000">
                <a:sym typeface="Wingdings" pitchFamily="2" charset="2"/>
              </a:rPr>
              <a:t>2</a:t>
            </a:r>
            <a:r>
              <a:rPr lang="en-US" sz="1600">
                <a:sym typeface="Wingdings" pitchFamily="2" charset="2"/>
              </a:rPr>
              <a:t>: use </a:t>
            </a:r>
            <a:r>
              <a:rPr lang="en-US" sz="1600" baseline="30000">
                <a:sym typeface="Wingdings" pitchFamily="2" charset="2"/>
              </a:rPr>
              <a:t>1</a:t>
            </a:r>
            <a:r>
              <a:rPr lang="en-US" sz="1600">
                <a:sym typeface="Wingdings" pitchFamily="2" charset="2"/>
              </a:rPr>
              <a:t>H(e,e’</a:t>
            </a:r>
            <a:r>
              <a:rPr lang="en-US" sz="1600">
                <a:latin typeface="Symbol" pitchFamily="18" charset="2"/>
                <a:sym typeface="Wingdings" pitchFamily="2" charset="2"/>
              </a:rPr>
              <a:t>p</a:t>
            </a:r>
            <a:r>
              <a:rPr lang="en-US" sz="1600" baseline="30000">
                <a:sym typeface="Wingdings" pitchFamily="2" charset="2"/>
              </a:rPr>
              <a:t>+</a:t>
            </a:r>
            <a:r>
              <a:rPr lang="en-US" sz="1600">
                <a:sym typeface="Wingdings" pitchFamily="2" charset="2"/>
              </a:rPr>
              <a:t>)n</a:t>
            </a:r>
          </a:p>
          <a:p>
            <a:pPr>
              <a:buFontTx/>
              <a:buChar char="•"/>
            </a:pPr>
            <a:endParaRPr lang="en-US" sz="1600">
              <a:sym typeface="Wingdings" pitchFamily="2" charset="2"/>
            </a:endParaRPr>
          </a:p>
          <a:p>
            <a:endParaRPr lang="en-US" sz="1600">
              <a:sym typeface="Wingdings" pitchFamily="2" charset="2"/>
            </a:endParaRPr>
          </a:p>
          <a:p>
            <a:endParaRPr lang="en-US" sz="1600">
              <a:sym typeface="Wingdings" pitchFamily="2" charset="2"/>
            </a:endParaRPr>
          </a:p>
          <a:p>
            <a:endParaRPr lang="en-US" sz="1600">
              <a:sym typeface="Wingdings" pitchFamily="2" charset="2"/>
            </a:endParaRPr>
          </a:p>
          <a:p>
            <a:endParaRPr lang="en-US" sz="1600">
              <a:sym typeface="Wingdings" pitchFamily="2" charset="2"/>
            </a:endParaRPr>
          </a:p>
          <a:p>
            <a:pPr>
              <a:buFontTx/>
              <a:buChar char="•"/>
            </a:pPr>
            <a:r>
              <a:rPr lang="en-US" sz="1600"/>
              <a:t>   Use a realistic pion electroproduction</a:t>
            </a:r>
          </a:p>
          <a:p>
            <a:pPr lvl="1"/>
            <a:r>
              <a:rPr lang="en-US" sz="1600"/>
              <a:t>	(Regge-type) model to extract F</a:t>
            </a:r>
            <a:r>
              <a:rPr lang="en-US" sz="1600" baseline="-25000">
                <a:latin typeface="Symbol" pitchFamily="18" charset="2"/>
              </a:rPr>
              <a:t>p</a:t>
            </a:r>
            <a:endParaRPr lang="en-US" sz="1600" baseline="30000">
              <a:solidFill>
                <a:srgbClr val="000000"/>
              </a:solidFill>
              <a:sym typeface="Symbol" pitchFamily="18" charset="2"/>
            </a:endParaRPr>
          </a:p>
        </p:txBody>
      </p:sp>
      <p:sp>
        <p:nvSpPr>
          <p:cNvPr id="125962" name="Text Box 10"/>
          <p:cNvSpPr txBox="1">
            <a:spLocks noChangeArrowheads="1"/>
          </p:cNvSpPr>
          <p:nvPr/>
        </p:nvSpPr>
        <p:spPr bwMode="auto">
          <a:xfrm>
            <a:off x="4748213" y="882650"/>
            <a:ext cx="4167187" cy="336550"/>
          </a:xfrm>
          <a:prstGeom prst="rect">
            <a:avLst/>
          </a:prstGeom>
          <a:noFill/>
          <a:ln w="9525">
            <a:noFill/>
            <a:miter lim="800000"/>
            <a:headEnd/>
            <a:tailEnd/>
          </a:ln>
        </p:spPr>
        <p:txBody>
          <a:bodyPr wrap="none" lIns="91429" tIns="45714" rIns="91429" bIns="45714">
            <a:spAutoFit/>
          </a:bodyPr>
          <a:lstStyle/>
          <a:p>
            <a:pPr>
              <a:buFontTx/>
              <a:buChar char="•"/>
            </a:pPr>
            <a:r>
              <a:rPr lang="en-US" sz="1600">
                <a:solidFill>
                  <a:schemeClr val="accent2"/>
                </a:solidFill>
              </a:rPr>
              <a:t>   In asymptotic region, F</a:t>
            </a:r>
            <a:r>
              <a:rPr lang="en-US" sz="1600" baseline="-25000">
                <a:solidFill>
                  <a:schemeClr val="accent2"/>
                </a:solidFill>
                <a:sym typeface="Symbol" pitchFamily="18" charset="2"/>
              </a:rPr>
              <a:t></a:t>
            </a:r>
            <a:r>
              <a:rPr lang="en-US" sz="1600">
                <a:solidFill>
                  <a:schemeClr val="accent2"/>
                </a:solidFill>
                <a:sym typeface="Symbol" pitchFamily="18" charset="2"/>
              </a:rPr>
              <a:t>  8</a:t>
            </a:r>
            <a:r>
              <a:rPr lang="en-US" sz="1600" baseline="-25000">
                <a:solidFill>
                  <a:schemeClr val="accent2"/>
                </a:solidFill>
                <a:sym typeface="Symbol" pitchFamily="18" charset="2"/>
              </a:rPr>
              <a:t>s  </a:t>
            </a:r>
            <a:r>
              <a:rPr lang="en-US" sz="1600">
                <a:solidFill>
                  <a:schemeClr val="accent2"/>
                </a:solidFill>
                <a:sym typeface="Symbol" pitchFamily="18" charset="2"/>
              </a:rPr>
              <a:t>ƒ</a:t>
            </a:r>
            <a:r>
              <a:rPr lang="en-US" sz="1600" baseline="-25000">
                <a:solidFill>
                  <a:schemeClr val="accent2"/>
                </a:solidFill>
                <a:sym typeface="Symbol" pitchFamily="18" charset="2"/>
              </a:rPr>
              <a:t></a:t>
            </a:r>
            <a:r>
              <a:rPr lang="en-US" sz="1600" baseline="30000">
                <a:solidFill>
                  <a:schemeClr val="accent2"/>
                </a:solidFill>
                <a:sym typeface="Symbol" pitchFamily="18" charset="2"/>
              </a:rPr>
              <a:t>2 </a:t>
            </a:r>
            <a:r>
              <a:rPr lang="en-US" sz="1600">
                <a:solidFill>
                  <a:schemeClr val="accent2"/>
                </a:solidFill>
                <a:sym typeface="Symbol" pitchFamily="18" charset="2"/>
              </a:rPr>
              <a:t>Q</a:t>
            </a:r>
            <a:r>
              <a:rPr lang="en-US" sz="1600" baseline="30000">
                <a:solidFill>
                  <a:schemeClr val="accent2"/>
                </a:solidFill>
                <a:sym typeface="Symbol" pitchFamily="18" charset="2"/>
              </a:rPr>
              <a:t>-2</a:t>
            </a:r>
          </a:p>
        </p:txBody>
      </p:sp>
      <p:pic>
        <p:nvPicPr>
          <p:cNvPr id="50186" name="Picture 12" descr="version3"/>
          <p:cNvPicPr>
            <a:picLocks noChangeAspect="1" noChangeArrowheads="1"/>
          </p:cNvPicPr>
          <p:nvPr/>
        </p:nvPicPr>
        <p:blipFill>
          <a:blip r:embed="rId5" cstate="print"/>
          <a:srcRect/>
          <a:stretch>
            <a:fillRect/>
          </a:stretch>
        </p:blipFill>
        <p:spPr bwMode="auto">
          <a:xfrm>
            <a:off x="7693025" y="76200"/>
            <a:ext cx="1298575" cy="714375"/>
          </a:xfrm>
          <a:prstGeom prst="rect">
            <a:avLst/>
          </a:prstGeom>
          <a:noFill/>
          <a:ln w="9525">
            <a:noFill/>
            <a:miter lim="800000"/>
            <a:headEnd/>
            <a:tailEnd/>
          </a:ln>
        </p:spPr>
      </p:pic>
    </p:spTree>
    <p:extLst>
      <p:ext uri="{BB962C8B-B14F-4D97-AF65-F5344CB8AC3E}">
        <p14:creationId xmlns:p14="http://schemas.microsoft.com/office/powerpoint/2010/main" val="698709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9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9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59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5963">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59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3" grpId="0" build="allAtOnce" animBg="1"/>
      <p:bldP spid="125956" grpId="0"/>
      <p:bldP spid="12596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0" y="97973"/>
            <a:ext cx="9144000"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FF0000"/>
                </a:solidFill>
                <a:cs typeface="Arial" pitchFamily="34" charset="0"/>
              </a:rPr>
              <a:t>Flavor Decomposition in the Nucleon Form Factors </a:t>
            </a:r>
          </a:p>
        </p:txBody>
      </p:sp>
      <p:pic>
        <p:nvPicPr>
          <p:cNvPr id="17" name="Picture 23" descr="latex-image-1.pdf"/>
          <p:cNvPicPr>
            <a:picLocks noChangeAspect="1"/>
          </p:cNvPicPr>
          <p:nvPr/>
        </p:nvPicPr>
        <p:blipFill>
          <a:blip r:embed="rId3" cstate="print"/>
          <a:srcRect b="60838"/>
          <a:stretch>
            <a:fillRect/>
          </a:stretch>
        </p:blipFill>
        <p:spPr bwMode="auto">
          <a:xfrm>
            <a:off x="146050" y="1127214"/>
            <a:ext cx="2110477" cy="501274"/>
          </a:xfrm>
          <a:prstGeom prst="rect">
            <a:avLst/>
          </a:prstGeom>
          <a:noFill/>
          <a:ln w="9525">
            <a:noFill/>
            <a:miter lim="800000"/>
            <a:headEnd/>
            <a:tailEnd/>
          </a:ln>
        </p:spPr>
      </p:pic>
      <p:sp>
        <p:nvSpPr>
          <p:cNvPr id="22" name="TextBox 6"/>
          <p:cNvSpPr txBox="1">
            <a:spLocks noChangeArrowheads="1"/>
          </p:cNvSpPr>
          <p:nvPr/>
        </p:nvSpPr>
        <p:spPr bwMode="auto">
          <a:xfrm>
            <a:off x="2286000" y="762000"/>
            <a:ext cx="3505200" cy="1016000"/>
          </a:xfrm>
          <a:prstGeom prst="rect">
            <a:avLst/>
          </a:prstGeom>
          <a:solidFill>
            <a:srgbClr val="FFFFCC"/>
          </a:solidFill>
          <a:ln w="38100">
            <a:solidFill>
              <a:srgbClr val="FF0000"/>
            </a:solidFill>
            <a:miter lim="800000"/>
            <a:headEnd/>
            <a:tailEnd/>
          </a:ln>
        </p:spPr>
        <p:txBody>
          <a:bodyPr>
            <a:spAutoFit/>
          </a:bodyPr>
          <a:lstStyle/>
          <a:p>
            <a:pPr>
              <a:buFont typeface="Arial" pitchFamily="34" charset="0"/>
              <a:buChar char="•"/>
            </a:pPr>
            <a:r>
              <a:rPr lang="en-US" sz="2000" dirty="0">
                <a:cs typeface="Arial" pitchFamily="34" charset="0"/>
              </a:rPr>
              <a:t> Assume no strange quarks</a:t>
            </a:r>
          </a:p>
          <a:p>
            <a:pPr>
              <a:buFont typeface="Arial" pitchFamily="34" charset="0"/>
              <a:buChar char="•"/>
            </a:pPr>
            <a:r>
              <a:rPr lang="en-US" sz="2000" dirty="0">
                <a:cs typeface="Arial" pitchFamily="34" charset="0"/>
              </a:rPr>
              <a:t> Use recent </a:t>
            </a:r>
            <a:r>
              <a:rPr lang="en-US" sz="2000" dirty="0" err="1">
                <a:cs typeface="Arial" pitchFamily="34" charset="0"/>
              </a:rPr>
              <a:t>G</a:t>
            </a:r>
            <a:r>
              <a:rPr lang="en-US" sz="2000" baseline="-25000" dirty="0" err="1">
                <a:cs typeface="Arial" pitchFamily="34" charset="0"/>
              </a:rPr>
              <a:t>E</a:t>
            </a:r>
            <a:r>
              <a:rPr lang="en-US" sz="2000" baseline="30000" dirty="0" err="1">
                <a:cs typeface="Arial" pitchFamily="34" charset="0"/>
              </a:rPr>
              <a:t>p</a:t>
            </a:r>
            <a:r>
              <a:rPr lang="en-US" sz="2000" dirty="0">
                <a:cs typeface="Arial" pitchFamily="34" charset="0"/>
              </a:rPr>
              <a:t>/</a:t>
            </a:r>
            <a:r>
              <a:rPr lang="en-US" sz="2000" dirty="0" err="1">
                <a:cs typeface="Arial" pitchFamily="34" charset="0"/>
              </a:rPr>
              <a:t>G</a:t>
            </a:r>
            <a:r>
              <a:rPr lang="en-US" sz="2000" baseline="-25000" dirty="0" err="1">
                <a:cs typeface="Arial" pitchFamily="34" charset="0"/>
              </a:rPr>
              <a:t>M</a:t>
            </a:r>
            <a:r>
              <a:rPr lang="en-US" sz="2000" baseline="30000" dirty="0" err="1">
                <a:cs typeface="Arial" pitchFamily="34" charset="0"/>
              </a:rPr>
              <a:t>p</a:t>
            </a:r>
            <a:r>
              <a:rPr lang="en-US" sz="2000" dirty="0">
                <a:cs typeface="Arial" pitchFamily="34" charset="0"/>
              </a:rPr>
              <a:t>, </a:t>
            </a:r>
            <a:r>
              <a:rPr lang="en-US" sz="2000" dirty="0" err="1">
                <a:cs typeface="Arial" pitchFamily="34" charset="0"/>
              </a:rPr>
              <a:t>G</a:t>
            </a:r>
            <a:r>
              <a:rPr lang="en-US" sz="2000" baseline="-25000" dirty="0" err="1">
                <a:cs typeface="Arial" pitchFamily="34" charset="0"/>
              </a:rPr>
              <a:t>M</a:t>
            </a:r>
            <a:r>
              <a:rPr lang="en-US" sz="2000" baseline="30000" dirty="0" err="1">
                <a:cs typeface="Arial" pitchFamily="34" charset="0"/>
              </a:rPr>
              <a:t>n</a:t>
            </a:r>
            <a:r>
              <a:rPr lang="en-US" sz="2000" dirty="0">
                <a:cs typeface="Arial" pitchFamily="34" charset="0"/>
              </a:rPr>
              <a:t>,</a:t>
            </a:r>
          </a:p>
          <a:p>
            <a:r>
              <a:rPr lang="en-US" sz="2000" dirty="0">
                <a:cs typeface="Arial" pitchFamily="34" charset="0"/>
              </a:rPr>
              <a:t>     and </a:t>
            </a:r>
            <a:r>
              <a:rPr lang="en-US" sz="2000" dirty="0" err="1">
                <a:cs typeface="Arial" pitchFamily="34" charset="0"/>
              </a:rPr>
              <a:t>G</a:t>
            </a:r>
            <a:r>
              <a:rPr lang="en-US" sz="2000" baseline="-25000" dirty="0" err="1">
                <a:cs typeface="Arial" pitchFamily="34" charset="0"/>
              </a:rPr>
              <a:t>E</a:t>
            </a:r>
            <a:r>
              <a:rPr lang="en-US" sz="2000" baseline="30000" dirty="0" err="1">
                <a:cs typeface="Arial" pitchFamily="34" charset="0"/>
              </a:rPr>
              <a:t>n</a:t>
            </a:r>
            <a:r>
              <a:rPr lang="en-US" sz="2000" dirty="0">
                <a:cs typeface="Arial" pitchFamily="34" charset="0"/>
              </a:rPr>
              <a:t>/</a:t>
            </a:r>
            <a:r>
              <a:rPr lang="en-US" sz="2000" dirty="0" err="1">
                <a:cs typeface="Arial" pitchFamily="34" charset="0"/>
              </a:rPr>
              <a:t>G</a:t>
            </a:r>
            <a:r>
              <a:rPr lang="en-US" sz="2000" baseline="-25000" dirty="0" err="1">
                <a:cs typeface="Arial" pitchFamily="34" charset="0"/>
              </a:rPr>
              <a:t>M</a:t>
            </a:r>
            <a:r>
              <a:rPr lang="en-US" sz="2000" baseline="30000" dirty="0" err="1">
                <a:cs typeface="Arial" pitchFamily="34" charset="0"/>
              </a:rPr>
              <a:t>n</a:t>
            </a:r>
            <a:r>
              <a:rPr lang="en-US" sz="2000" dirty="0">
                <a:cs typeface="Arial" pitchFamily="34" charset="0"/>
              </a:rPr>
              <a:t> data</a:t>
            </a:r>
          </a:p>
        </p:txBody>
      </p:sp>
      <p:sp>
        <p:nvSpPr>
          <p:cNvPr id="23" name="TextBox 15"/>
          <p:cNvSpPr txBox="1">
            <a:spLocks noChangeArrowheads="1"/>
          </p:cNvSpPr>
          <p:nvPr/>
        </p:nvSpPr>
        <p:spPr bwMode="auto">
          <a:xfrm>
            <a:off x="685737" y="4942702"/>
            <a:ext cx="3542792" cy="1754326"/>
          </a:xfrm>
          <a:prstGeom prst="rect">
            <a:avLst/>
          </a:prstGeom>
          <a:noFill/>
          <a:ln w="9525">
            <a:noFill/>
            <a:miter lim="800000"/>
            <a:headEnd/>
            <a:tailEnd/>
          </a:ln>
        </p:spPr>
        <p:txBody>
          <a:bodyPr wrap="square">
            <a:spAutoFit/>
          </a:bodyPr>
          <a:lstStyle/>
          <a:p>
            <a:endParaRPr lang="en-US" sz="1800" dirty="0">
              <a:cs typeface="Arial" pitchFamily="34" charset="0"/>
            </a:endParaRPr>
          </a:p>
          <a:p>
            <a:pPr>
              <a:buFont typeface="Arial" pitchFamily="34" charset="0"/>
              <a:buChar char="•"/>
            </a:pPr>
            <a:r>
              <a:rPr lang="en-US" sz="1800" dirty="0">
                <a:cs typeface="Arial" pitchFamily="34" charset="0"/>
              </a:rPr>
              <a:t> F</a:t>
            </a:r>
            <a:r>
              <a:rPr lang="en-US" sz="1800" baseline="-25000" dirty="0">
                <a:cs typeface="Arial" pitchFamily="34" charset="0"/>
              </a:rPr>
              <a:t>1</a:t>
            </a:r>
            <a:r>
              <a:rPr lang="en-US" sz="1800" baseline="30000" dirty="0">
                <a:cs typeface="Arial" pitchFamily="34" charset="0"/>
              </a:rPr>
              <a:t>d</a:t>
            </a:r>
            <a:r>
              <a:rPr lang="en-US" sz="1800" dirty="0">
                <a:cs typeface="Arial" pitchFamily="34" charset="0"/>
              </a:rPr>
              <a:t>/F</a:t>
            </a:r>
            <a:r>
              <a:rPr lang="en-US" sz="1800" baseline="-25000" dirty="0">
                <a:cs typeface="Arial" pitchFamily="34" charset="0"/>
              </a:rPr>
              <a:t>1</a:t>
            </a:r>
            <a:r>
              <a:rPr lang="en-US" sz="1800" baseline="30000" dirty="0">
                <a:cs typeface="Arial" pitchFamily="34" charset="0"/>
              </a:rPr>
              <a:t>u</a:t>
            </a:r>
            <a:r>
              <a:rPr lang="en-US" sz="1800" dirty="0">
                <a:cs typeface="Arial" pitchFamily="34" charset="0"/>
              </a:rPr>
              <a:t> ratio drops with Q</a:t>
            </a:r>
            <a:r>
              <a:rPr lang="en-US" sz="1800" baseline="30000" dirty="0">
                <a:cs typeface="Arial" pitchFamily="34" charset="0"/>
              </a:rPr>
              <a:t>2</a:t>
            </a:r>
            <a:r>
              <a:rPr lang="en-US" sz="1800" dirty="0">
                <a:cs typeface="Arial" pitchFamily="34" charset="0"/>
              </a:rPr>
              <a:t> </a:t>
            </a:r>
            <a:r>
              <a:rPr lang="en-US" sz="1800" dirty="0">
                <a:cs typeface="Arial" pitchFamily="34" charset="0"/>
                <a:sym typeface="Wingdings" pitchFamily="2" charset="2"/>
              </a:rPr>
              <a:t> down quark has more extended spatial charge distribution? Is this due to influence of </a:t>
            </a:r>
            <a:r>
              <a:rPr lang="en-US" sz="1800" dirty="0" err="1">
                <a:cs typeface="Arial" pitchFamily="34" charset="0"/>
                <a:sym typeface="Wingdings" pitchFamily="2" charset="2"/>
              </a:rPr>
              <a:t>diquarks</a:t>
            </a:r>
            <a:r>
              <a:rPr lang="en-US" sz="1800" dirty="0">
                <a:cs typeface="Arial" pitchFamily="34" charset="0"/>
                <a:sym typeface="Wingdings" pitchFamily="2" charset="2"/>
              </a:rPr>
              <a:t>?</a:t>
            </a:r>
            <a:endParaRPr lang="en-US" sz="1800" dirty="0">
              <a:cs typeface="Arial" pitchFamily="34" charset="0"/>
            </a:endParaRPr>
          </a:p>
        </p:txBody>
      </p:sp>
      <p:sp>
        <p:nvSpPr>
          <p:cNvPr id="8" name="TextBox 15"/>
          <p:cNvSpPr txBox="1">
            <a:spLocks noChangeArrowheads="1"/>
          </p:cNvSpPr>
          <p:nvPr/>
        </p:nvSpPr>
        <p:spPr bwMode="auto">
          <a:xfrm>
            <a:off x="5861164" y="951412"/>
            <a:ext cx="3270488" cy="769441"/>
          </a:xfrm>
          <a:prstGeom prst="rect">
            <a:avLst/>
          </a:prstGeom>
          <a:noFill/>
          <a:ln w="9525">
            <a:noFill/>
            <a:miter lim="800000"/>
            <a:headEnd/>
            <a:tailEnd/>
          </a:ln>
        </p:spPr>
        <p:txBody>
          <a:bodyPr wrap="square">
            <a:spAutoFit/>
          </a:bodyPr>
          <a:lstStyle/>
          <a:p>
            <a:r>
              <a:rPr lang="en-US" sz="1100" b="1" dirty="0">
                <a:cs typeface="Arial" pitchFamily="34" charset="0"/>
              </a:rPr>
              <a:t>J. </a:t>
            </a:r>
            <a:r>
              <a:rPr lang="en-US" sz="1100" b="1" dirty="0" err="1">
                <a:cs typeface="Arial" pitchFamily="34" charset="0"/>
              </a:rPr>
              <a:t>Lachniet</a:t>
            </a:r>
            <a:r>
              <a:rPr lang="en-US" sz="1100" b="1" dirty="0">
                <a:cs typeface="Arial" pitchFamily="34" charset="0"/>
              </a:rPr>
              <a:t> </a:t>
            </a:r>
            <a:r>
              <a:rPr lang="en-US" sz="1100" b="1" i="1" dirty="0">
                <a:cs typeface="Arial" pitchFamily="34" charset="0"/>
              </a:rPr>
              <a:t>et al</a:t>
            </a:r>
            <a:r>
              <a:rPr lang="en-US" sz="1100" b="1" dirty="0">
                <a:cs typeface="Arial" pitchFamily="34" charset="0"/>
              </a:rPr>
              <a:t>., PRL 102, 192001 (2009)</a:t>
            </a:r>
          </a:p>
          <a:p>
            <a:r>
              <a:rPr lang="en-US" sz="1100" b="1" dirty="0">
                <a:cs typeface="Arial" pitchFamily="34" charset="0"/>
              </a:rPr>
              <a:t>A. Puckett </a:t>
            </a:r>
            <a:r>
              <a:rPr lang="en-US" sz="1100" b="1" i="1" dirty="0">
                <a:cs typeface="Arial" pitchFamily="34" charset="0"/>
              </a:rPr>
              <a:t>et al</a:t>
            </a:r>
            <a:r>
              <a:rPr lang="en-US" sz="1100" b="1" dirty="0">
                <a:cs typeface="Arial" pitchFamily="34" charset="0"/>
              </a:rPr>
              <a:t>., PRL 104, 242301 (2010)</a:t>
            </a:r>
          </a:p>
          <a:p>
            <a:r>
              <a:rPr lang="en-US" sz="1100" b="1" dirty="0">
                <a:cs typeface="Arial" pitchFamily="34" charset="0"/>
              </a:rPr>
              <a:t>S. Riordan </a:t>
            </a:r>
            <a:r>
              <a:rPr lang="en-US" sz="1100" b="1" i="1" dirty="0">
                <a:cs typeface="Arial" pitchFamily="34" charset="0"/>
              </a:rPr>
              <a:t>et al</a:t>
            </a:r>
            <a:r>
              <a:rPr lang="en-US" sz="1100" b="1" dirty="0">
                <a:cs typeface="Arial" pitchFamily="34" charset="0"/>
              </a:rPr>
              <a:t>., PRL 105, 262302 (2010)</a:t>
            </a:r>
          </a:p>
          <a:p>
            <a:pPr marL="342900" indent="-342900"/>
            <a:r>
              <a:rPr lang="en-US" sz="1100" b="1" dirty="0">
                <a:cs typeface="Arial" pitchFamily="34" charset="0"/>
              </a:rPr>
              <a:t>G. Cates </a:t>
            </a:r>
            <a:r>
              <a:rPr lang="en-US" sz="1100" b="1" i="1" dirty="0">
                <a:cs typeface="Arial" pitchFamily="34" charset="0"/>
              </a:rPr>
              <a:t>et al</a:t>
            </a:r>
            <a:r>
              <a:rPr lang="en-US" sz="1100" b="1" dirty="0">
                <a:cs typeface="Arial" pitchFamily="34" charset="0"/>
              </a:rPr>
              <a:t>., PRL 106, 252003 (2011)</a:t>
            </a:r>
          </a:p>
        </p:txBody>
      </p:sp>
      <p:pic>
        <p:nvPicPr>
          <p:cNvPr id="9" name="Picture 8" descr="f1df1u.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92672" y="1923558"/>
            <a:ext cx="4533334" cy="3075556"/>
          </a:xfrm>
          <a:prstGeom prst="rect">
            <a:avLst/>
          </a:prstGeom>
        </p:spPr>
      </p:pic>
      <p:pic>
        <p:nvPicPr>
          <p:cNvPr id="10" name="Picture 9" descr="q2f2f1.pdf"/>
          <p:cNvPicPr>
            <a:picLocks noChangeAspect="1"/>
          </p:cNvPicPr>
          <p:nvPr/>
        </p:nvPicPr>
        <p:blipFill>
          <a:blip r:embed="rId7"/>
          <a:srcRect l="9360" t="47735" r="6188"/>
          <a:stretch>
            <a:fillRect/>
          </a:stretch>
        </p:blipFill>
        <p:spPr>
          <a:xfrm>
            <a:off x="4836075" y="2075908"/>
            <a:ext cx="4156647" cy="2965865"/>
          </a:xfrm>
          <a:prstGeom prst="rect">
            <a:avLst/>
          </a:prstGeom>
        </p:spPr>
      </p:pic>
      <p:pic>
        <p:nvPicPr>
          <p:cNvPr id="12" name="Picture 11" descr="q2f2f1.pdf"/>
          <p:cNvPicPr>
            <a:picLocks noChangeAspect="1"/>
          </p:cNvPicPr>
          <p:nvPr/>
        </p:nvPicPr>
        <p:blipFill>
          <a:blip r:embed="rId7"/>
          <a:srcRect t="34983" r="92581" b="42177"/>
          <a:stretch>
            <a:fillRect/>
          </a:stretch>
        </p:blipFill>
        <p:spPr>
          <a:xfrm>
            <a:off x="4426241" y="2669058"/>
            <a:ext cx="348049" cy="1235676"/>
          </a:xfrm>
          <a:prstGeom prst="rect">
            <a:avLst/>
          </a:prstGeom>
        </p:spPr>
      </p:pic>
      <p:sp>
        <p:nvSpPr>
          <p:cNvPr id="13" name="TextBox 15"/>
          <p:cNvSpPr txBox="1">
            <a:spLocks noChangeArrowheads="1"/>
          </p:cNvSpPr>
          <p:nvPr/>
        </p:nvSpPr>
        <p:spPr bwMode="auto">
          <a:xfrm>
            <a:off x="4450955" y="5257800"/>
            <a:ext cx="4693045" cy="1477328"/>
          </a:xfrm>
          <a:prstGeom prst="rect">
            <a:avLst/>
          </a:prstGeom>
          <a:noFill/>
          <a:ln w="9525">
            <a:noFill/>
            <a:miter lim="800000"/>
            <a:headEnd/>
            <a:tailEnd/>
          </a:ln>
        </p:spPr>
        <p:txBody>
          <a:bodyPr wrap="square">
            <a:spAutoFit/>
          </a:bodyPr>
          <a:lstStyle/>
          <a:p>
            <a:pPr>
              <a:buFont typeface="Arial" pitchFamily="34" charset="0"/>
              <a:buChar char="•"/>
            </a:pPr>
            <a:r>
              <a:rPr lang="en-US" sz="1800" dirty="0">
                <a:cs typeface="Arial" pitchFamily="34" charset="0"/>
              </a:rPr>
              <a:t> Flavor separated Pauli to Dirac form factor ratio. Expected to scale asymptotically, with possible log corrections at intermediate Q</a:t>
            </a:r>
            <a:r>
              <a:rPr lang="en-US" sz="1800" baseline="30000" dirty="0">
                <a:cs typeface="Arial" pitchFamily="34" charset="0"/>
              </a:rPr>
              <a:t>2</a:t>
            </a:r>
            <a:r>
              <a:rPr lang="en-US" sz="1800" dirty="0">
                <a:cs typeface="Arial" pitchFamily="34" charset="0"/>
              </a:rPr>
              <a:t>. Behavior for individual flavors is straight!</a:t>
            </a:r>
          </a:p>
        </p:txBody>
      </p:sp>
    </p:spTree>
    <p:extLst>
      <p:ext uri="{BB962C8B-B14F-4D97-AF65-F5344CB8AC3E}">
        <p14:creationId xmlns:p14="http://schemas.microsoft.com/office/powerpoint/2010/main" val="1532102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71538" y="152400"/>
            <a:ext cx="7434262" cy="668338"/>
          </a:xfrm>
        </p:spPr>
        <p:txBody>
          <a:bodyPr/>
          <a:lstStyle/>
          <a:p>
            <a:pPr eaLnBrk="1" hangingPunct="1"/>
            <a:r>
              <a:rPr lang="en-US" sz="3200" b="1">
                <a:solidFill>
                  <a:srgbClr val="FF0000"/>
                </a:solidFill>
                <a:latin typeface="Comic Sans MS" pitchFamily="66" charset="0"/>
              </a:rPr>
              <a:t>Polarization transfer in </a:t>
            </a:r>
            <a:r>
              <a:rPr lang="en-US" sz="3200" b="1" baseline="30000">
                <a:solidFill>
                  <a:srgbClr val="FF0000"/>
                </a:solidFill>
                <a:latin typeface="Comic Sans MS" pitchFamily="66" charset="0"/>
              </a:rPr>
              <a:t>4</a:t>
            </a:r>
            <a:r>
              <a:rPr lang="en-US" sz="3200" b="1">
                <a:solidFill>
                  <a:srgbClr val="FF0000"/>
                </a:solidFill>
                <a:latin typeface="Comic Sans MS" pitchFamily="66" charset="0"/>
              </a:rPr>
              <a:t>He(e,e’p)</a:t>
            </a:r>
            <a:r>
              <a:rPr lang="en-US" sz="3200" b="1" baseline="30000">
                <a:solidFill>
                  <a:srgbClr val="FF0000"/>
                </a:solidFill>
                <a:latin typeface="Comic Sans MS" pitchFamily="66" charset="0"/>
              </a:rPr>
              <a:t>3</a:t>
            </a:r>
            <a:r>
              <a:rPr lang="en-US" sz="3200" b="1">
                <a:solidFill>
                  <a:srgbClr val="FF0000"/>
                </a:solidFill>
                <a:latin typeface="Comic Sans MS" pitchFamily="66" charset="0"/>
              </a:rPr>
              <a:t>H</a:t>
            </a:r>
          </a:p>
        </p:txBody>
      </p:sp>
      <p:sp>
        <p:nvSpPr>
          <p:cNvPr id="39939" name="Text Box 3"/>
          <p:cNvSpPr txBox="1">
            <a:spLocks noChangeArrowheads="1"/>
          </p:cNvSpPr>
          <p:nvPr/>
        </p:nvSpPr>
        <p:spPr bwMode="auto">
          <a:xfrm>
            <a:off x="381000" y="762000"/>
            <a:ext cx="8534400" cy="915988"/>
          </a:xfrm>
          <a:prstGeom prst="rect">
            <a:avLst/>
          </a:prstGeom>
          <a:noFill/>
          <a:ln w="9525">
            <a:noFill/>
            <a:miter lim="800000"/>
            <a:headEnd/>
            <a:tailEnd/>
          </a:ln>
        </p:spPr>
        <p:txBody>
          <a:bodyPr>
            <a:spAutoFit/>
          </a:bodyPr>
          <a:lstStyle/>
          <a:p>
            <a:pPr marL="195263" indent="-195263" eaLnBrk="0" hangingPunct="0">
              <a:buClr>
                <a:srgbClr val="FF0000"/>
              </a:buClr>
              <a:buFontTx/>
              <a:buChar char="•"/>
            </a:pPr>
            <a:r>
              <a:rPr lang="en-US" sz="1800"/>
              <a:t>E93-049 (Hall A): Measured </a:t>
            </a:r>
            <a:r>
              <a:rPr lang="en-US" sz="1800" baseline="30000"/>
              <a:t>4</a:t>
            </a:r>
            <a:r>
              <a:rPr lang="en-US" sz="1800"/>
              <a:t>He(e,e’p)</a:t>
            </a:r>
            <a:r>
              <a:rPr lang="en-US" sz="1800" baseline="30000"/>
              <a:t>3</a:t>
            </a:r>
            <a:r>
              <a:rPr lang="en-US" sz="1800"/>
              <a:t>H in quasi-elastic kinematics</a:t>
            </a:r>
          </a:p>
          <a:p>
            <a:pPr marL="195263" indent="-195263" eaLnBrk="0" hangingPunct="0"/>
            <a:r>
              <a:rPr lang="en-US" sz="1800"/>
              <a:t>	for Q</a:t>
            </a:r>
            <a:r>
              <a:rPr lang="en-US" sz="1800" baseline="30000"/>
              <a:t>2</a:t>
            </a:r>
            <a:r>
              <a:rPr lang="en-US" sz="1800"/>
              <a:t> = 0.5, 1.0, 1.6 and 2.6 (GeV/c)</a:t>
            </a:r>
            <a:r>
              <a:rPr lang="en-US" sz="1800" baseline="30000"/>
              <a:t>2</a:t>
            </a:r>
            <a:r>
              <a:rPr lang="en-US" sz="1800"/>
              <a:t> using Focal Plane Polarimeter</a:t>
            </a:r>
          </a:p>
          <a:p>
            <a:pPr marL="195263" indent="-195263" eaLnBrk="0" hangingPunct="0">
              <a:buClr>
                <a:srgbClr val="FF0000"/>
              </a:buClr>
              <a:buFontTx/>
              <a:buChar char="•"/>
            </a:pPr>
            <a:r>
              <a:rPr lang="en-US" sz="1800"/>
              <a:t>Extracted “Superratio”: (P’</a:t>
            </a:r>
            <a:r>
              <a:rPr lang="en-US" sz="1800" baseline="-25000"/>
              <a:t>x</a:t>
            </a:r>
            <a:r>
              <a:rPr lang="en-US" sz="1800"/>
              <a:t>/P’</a:t>
            </a:r>
            <a:r>
              <a:rPr lang="en-US" sz="1800" baseline="-25000"/>
              <a:t>z</a:t>
            </a:r>
            <a:r>
              <a:rPr lang="en-US" sz="1800"/>
              <a:t>) in </a:t>
            </a:r>
            <a:r>
              <a:rPr lang="en-US" sz="1800" baseline="30000"/>
              <a:t>4</a:t>
            </a:r>
            <a:r>
              <a:rPr lang="en-US" sz="1800"/>
              <a:t>He/(P’</a:t>
            </a:r>
            <a:r>
              <a:rPr lang="en-US" sz="1800" baseline="-25000"/>
              <a:t>x</a:t>
            </a:r>
            <a:r>
              <a:rPr lang="en-US" sz="1800"/>
              <a:t>/P’</a:t>
            </a:r>
            <a:r>
              <a:rPr lang="en-US" sz="1800" baseline="-25000"/>
              <a:t>z</a:t>
            </a:r>
            <a:r>
              <a:rPr lang="en-US" sz="1800"/>
              <a:t>) in </a:t>
            </a:r>
            <a:r>
              <a:rPr lang="en-US" sz="1800" baseline="30000"/>
              <a:t>1</a:t>
            </a:r>
            <a:r>
              <a:rPr lang="en-US" sz="1800"/>
              <a:t>H</a:t>
            </a:r>
            <a:endParaRPr lang="en-US" sz="1800" baseline="30000"/>
          </a:p>
        </p:txBody>
      </p:sp>
      <p:sp>
        <p:nvSpPr>
          <p:cNvPr id="39940" name="Text Box 4"/>
          <p:cNvSpPr txBox="1">
            <a:spLocks noChangeArrowheads="1"/>
          </p:cNvSpPr>
          <p:nvPr/>
        </p:nvSpPr>
        <p:spPr bwMode="auto">
          <a:xfrm>
            <a:off x="365125" y="4889500"/>
            <a:ext cx="3292475" cy="1739900"/>
          </a:xfrm>
          <a:prstGeom prst="rect">
            <a:avLst/>
          </a:prstGeom>
          <a:noFill/>
          <a:ln w="9525">
            <a:noFill/>
            <a:miter lim="800000"/>
            <a:headEnd/>
            <a:tailEnd/>
          </a:ln>
        </p:spPr>
        <p:txBody>
          <a:bodyPr>
            <a:spAutoFit/>
          </a:bodyPr>
          <a:lstStyle/>
          <a:p>
            <a:pPr marL="195263" indent="-195263" eaLnBrk="0" hangingPunct="0">
              <a:buClr>
                <a:srgbClr val="FF0000"/>
              </a:buClr>
              <a:buFontTx/>
              <a:buChar char="•"/>
            </a:pPr>
            <a:r>
              <a:rPr lang="en-US" sz="1800"/>
              <a:t>Compared to calculations by Udias </a:t>
            </a:r>
            <a:r>
              <a:rPr lang="en-US" sz="1800">
                <a:solidFill>
                  <a:srgbClr val="92D050"/>
                </a:solidFill>
              </a:rPr>
              <a:t>without</a:t>
            </a:r>
            <a:r>
              <a:rPr lang="en-US" sz="1800"/>
              <a:t> and </a:t>
            </a:r>
            <a:r>
              <a:rPr lang="en-US" sz="1800">
                <a:solidFill>
                  <a:srgbClr val="FF0000"/>
                </a:solidFill>
              </a:rPr>
              <a:t>with</a:t>
            </a:r>
            <a:r>
              <a:rPr lang="en-US" sz="1800"/>
              <a:t> inclusion of medium effects predicted by Thomas </a:t>
            </a:r>
            <a:r>
              <a:rPr lang="en-US" sz="1800" i="1"/>
              <a:t>et al</a:t>
            </a:r>
            <a:r>
              <a:rPr lang="en-US" sz="1800"/>
              <a:t>. (Quark Meson Coupling model).</a:t>
            </a:r>
            <a:endParaRPr lang="en-US" sz="1800">
              <a:solidFill>
                <a:schemeClr val="hlink"/>
              </a:solidFill>
            </a:endParaRPr>
          </a:p>
        </p:txBody>
      </p:sp>
      <p:sp>
        <p:nvSpPr>
          <p:cNvPr id="39941" name="Text Box 5"/>
          <p:cNvSpPr txBox="1">
            <a:spLocks noChangeArrowheads="1"/>
          </p:cNvSpPr>
          <p:nvPr/>
        </p:nvSpPr>
        <p:spPr bwMode="auto">
          <a:xfrm>
            <a:off x="517525" y="4235450"/>
            <a:ext cx="2911475" cy="641350"/>
          </a:xfrm>
          <a:prstGeom prst="rect">
            <a:avLst/>
          </a:prstGeom>
          <a:noFill/>
          <a:ln w="12700">
            <a:noFill/>
            <a:miter lim="800000"/>
            <a:headEnd/>
            <a:tailEnd/>
          </a:ln>
        </p:spPr>
        <p:txBody>
          <a:bodyPr>
            <a:spAutoFit/>
          </a:bodyPr>
          <a:lstStyle/>
          <a:p>
            <a:pPr eaLnBrk="0" hangingPunct="0"/>
            <a:r>
              <a:rPr lang="en-US" sz="1800">
                <a:solidFill>
                  <a:srgbClr val="FF0000"/>
                </a:solidFill>
              </a:rPr>
              <a:t>Medium Modifications of Nucleon Form Factor?</a:t>
            </a:r>
          </a:p>
        </p:txBody>
      </p:sp>
      <p:sp>
        <p:nvSpPr>
          <p:cNvPr id="39942" name="Line 6"/>
          <p:cNvSpPr>
            <a:spLocks noChangeShapeType="1"/>
          </p:cNvSpPr>
          <p:nvPr/>
        </p:nvSpPr>
        <p:spPr bwMode="auto">
          <a:xfrm>
            <a:off x="6629400" y="228600"/>
            <a:ext cx="228600" cy="0"/>
          </a:xfrm>
          <a:prstGeom prst="line">
            <a:avLst/>
          </a:prstGeom>
          <a:noFill/>
          <a:ln w="28575">
            <a:solidFill>
              <a:srgbClr val="FF0000"/>
            </a:solidFill>
            <a:round/>
            <a:headEnd/>
            <a:tailEnd type="triangle" w="sm" len="med"/>
          </a:ln>
        </p:spPr>
        <p:txBody>
          <a:bodyPr wrap="none" anchor="ctr"/>
          <a:lstStyle/>
          <a:p>
            <a:endParaRPr lang="en-US"/>
          </a:p>
        </p:txBody>
      </p:sp>
      <p:sp>
        <p:nvSpPr>
          <p:cNvPr id="39943" name="Line 7"/>
          <p:cNvSpPr>
            <a:spLocks noChangeShapeType="1"/>
          </p:cNvSpPr>
          <p:nvPr/>
        </p:nvSpPr>
        <p:spPr bwMode="auto">
          <a:xfrm>
            <a:off x="7315200" y="228600"/>
            <a:ext cx="228600" cy="0"/>
          </a:xfrm>
          <a:prstGeom prst="line">
            <a:avLst/>
          </a:prstGeom>
          <a:noFill/>
          <a:ln w="28575">
            <a:solidFill>
              <a:srgbClr val="FF0000"/>
            </a:solidFill>
            <a:round/>
            <a:headEnd/>
            <a:tailEnd type="triangle" w="sm" len="med"/>
          </a:ln>
        </p:spPr>
        <p:txBody>
          <a:bodyPr wrap="none" anchor="ctr"/>
          <a:lstStyle/>
          <a:p>
            <a:endParaRPr lang="en-US"/>
          </a:p>
        </p:txBody>
      </p:sp>
      <p:sp>
        <p:nvSpPr>
          <p:cNvPr id="39944" name="Line 8"/>
          <p:cNvSpPr>
            <a:spLocks noChangeShapeType="1"/>
          </p:cNvSpPr>
          <p:nvPr/>
        </p:nvSpPr>
        <p:spPr bwMode="auto">
          <a:xfrm>
            <a:off x="4214813" y="990600"/>
            <a:ext cx="128587" cy="0"/>
          </a:xfrm>
          <a:prstGeom prst="line">
            <a:avLst/>
          </a:prstGeom>
          <a:noFill/>
          <a:ln w="12700">
            <a:solidFill>
              <a:schemeClr val="tx1"/>
            </a:solidFill>
            <a:round/>
            <a:headEnd/>
            <a:tailEnd type="triangle" w="sm" len="sm"/>
          </a:ln>
        </p:spPr>
        <p:txBody>
          <a:bodyPr/>
          <a:lstStyle/>
          <a:p>
            <a:endParaRPr lang="en-US"/>
          </a:p>
        </p:txBody>
      </p:sp>
      <p:sp>
        <p:nvSpPr>
          <p:cNvPr id="39945" name="Line 9"/>
          <p:cNvSpPr>
            <a:spLocks noChangeShapeType="1"/>
          </p:cNvSpPr>
          <p:nvPr/>
        </p:nvSpPr>
        <p:spPr bwMode="auto">
          <a:xfrm>
            <a:off x="4614863" y="990600"/>
            <a:ext cx="109537" cy="0"/>
          </a:xfrm>
          <a:prstGeom prst="line">
            <a:avLst/>
          </a:prstGeom>
          <a:noFill/>
          <a:ln w="12700">
            <a:solidFill>
              <a:schemeClr val="tx1"/>
            </a:solidFill>
            <a:round/>
            <a:headEnd/>
            <a:tailEnd type="triangle" w="sm" len="sm"/>
          </a:ln>
        </p:spPr>
        <p:txBody>
          <a:bodyPr/>
          <a:lstStyle/>
          <a:p>
            <a:endParaRPr lang="en-US"/>
          </a:p>
        </p:txBody>
      </p:sp>
      <p:sp>
        <p:nvSpPr>
          <p:cNvPr id="39946" name="Rectangle 10"/>
          <p:cNvSpPr>
            <a:spLocks noChangeArrowheads="1"/>
          </p:cNvSpPr>
          <p:nvPr/>
        </p:nvSpPr>
        <p:spPr bwMode="auto">
          <a:xfrm>
            <a:off x="5943600" y="2514600"/>
            <a:ext cx="381000" cy="152400"/>
          </a:xfrm>
          <a:prstGeom prst="rect">
            <a:avLst/>
          </a:prstGeom>
          <a:solidFill>
            <a:srgbClr val="63F214"/>
          </a:solidFill>
          <a:ln w="9525">
            <a:solidFill>
              <a:srgbClr val="63F214"/>
            </a:solidFill>
            <a:miter lim="800000"/>
            <a:headEnd/>
            <a:tailEnd/>
          </a:ln>
        </p:spPr>
        <p:txBody>
          <a:bodyPr wrap="none" anchor="ctr"/>
          <a:lstStyle/>
          <a:p>
            <a:pPr algn="ctr" eaLnBrk="0" hangingPunct="0"/>
            <a:endParaRPr lang="en-US" sz="1800">
              <a:solidFill>
                <a:srgbClr val="63F214"/>
              </a:solidFill>
            </a:endParaRPr>
          </a:p>
        </p:txBody>
      </p:sp>
      <p:sp>
        <p:nvSpPr>
          <p:cNvPr id="39947" name="Rectangle 11"/>
          <p:cNvSpPr>
            <a:spLocks noChangeArrowheads="1"/>
          </p:cNvSpPr>
          <p:nvPr/>
        </p:nvSpPr>
        <p:spPr bwMode="auto">
          <a:xfrm>
            <a:off x="7467600" y="2514600"/>
            <a:ext cx="381000" cy="152400"/>
          </a:xfrm>
          <a:prstGeom prst="rect">
            <a:avLst/>
          </a:prstGeom>
          <a:solidFill>
            <a:srgbClr val="FF0000"/>
          </a:solidFill>
          <a:ln w="9525">
            <a:solidFill>
              <a:srgbClr val="FF0000"/>
            </a:solidFill>
            <a:miter lim="800000"/>
            <a:headEnd/>
            <a:tailEnd/>
          </a:ln>
        </p:spPr>
        <p:txBody>
          <a:bodyPr wrap="none" anchor="ctr"/>
          <a:lstStyle/>
          <a:p>
            <a:pPr algn="ctr" eaLnBrk="0" hangingPunct="0"/>
            <a:endParaRPr lang="en-US" sz="1800">
              <a:solidFill>
                <a:schemeClr val="hlink"/>
              </a:solidFill>
            </a:endParaRPr>
          </a:p>
        </p:txBody>
      </p:sp>
      <p:sp>
        <p:nvSpPr>
          <p:cNvPr id="39948" name="Text Box 12"/>
          <p:cNvSpPr txBox="1">
            <a:spLocks noChangeArrowheads="1"/>
          </p:cNvSpPr>
          <p:nvPr/>
        </p:nvSpPr>
        <p:spPr bwMode="auto">
          <a:xfrm>
            <a:off x="4784725" y="2438400"/>
            <a:ext cx="984250" cy="369888"/>
          </a:xfrm>
          <a:prstGeom prst="rect">
            <a:avLst/>
          </a:prstGeom>
          <a:noFill/>
          <a:ln w="9525">
            <a:noFill/>
            <a:miter lim="800000"/>
            <a:headEnd/>
            <a:tailEnd/>
          </a:ln>
        </p:spPr>
        <p:txBody>
          <a:bodyPr wrap="none">
            <a:spAutoFit/>
          </a:bodyPr>
          <a:lstStyle/>
          <a:p>
            <a:pPr eaLnBrk="0" hangingPunct="0"/>
            <a:r>
              <a:rPr lang="en-US" sz="1800">
                <a:solidFill>
                  <a:srgbClr val="4619ED"/>
                </a:solidFill>
              </a:rPr>
              <a:t>RPWIA</a:t>
            </a:r>
          </a:p>
        </p:txBody>
      </p:sp>
      <p:sp>
        <p:nvSpPr>
          <p:cNvPr id="39949" name="Text Box 13"/>
          <p:cNvSpPr txBox="1">
            <a:spLocks noChangeArrowheads="1"/>
          </p:cNvSpPr>
          <p:nvPr/>
        </p:nvSpPr>
        <p:spPr bwMode="auto">
          <a:xfrm>
            <a:off x="6324600" y="2438400"/>
            <a:ext cx="1030288" cy="369888"/>
          </a:xfrm>
          <a:prstGeom prst="rect">
            <a:avLst/>
          </a:prstGeom>
          <a:noFill/>
          <a:ln w="9525">
            <a:noFill/>
            <a:miter lim="800000"/>
            <a:headEnd/>
            <a:tailEnd/>
          </a:ln>
        </p:spPr>
        <p:txBody>
          <a:bodyPr wrap="none">
            <a:spAutoFit/>
          </a:bodyPr>
          <a:lstStyle/>
          <a:p>
            <a:pPr eaLnBrk="0" hangingPunct="0"/>
            <a:r>
              <a:rPr lang="en-US" sz="1800">
                <a:solidFill>
                  <a:srgbClr val="63F214"/>
                </a:solidFill>
              </a:rPr>
              <a:t>RDWIA</a:t>
            </a:r>
          </a:p>
        </p:txBody>
      </p:sp>
      <p:sp>
        <p:nvSpPr>
          <p:cNvPr id="39950" name="Text Box 14"/>
          <p:cNvSpPr txBox="1">
            <a:spLocks noChangeArrowheads="1"/>
          </p:cNvSpPr>
          <p:nvPr/>
        </p:nvSpPr>
        <p:spPr bwMode="auto">
          <a:xfrm>
            <a:off x="7848600" y="2438400"/>
            <a:ext cx="839788" cy="369888"/>
          </a:xfrm>
          <a:prstGeom prst="rect">
            <a:avLst/>
          </a:prstGeom>
          <a:noFill/>
          <a:ln w="9525">
            <a:noFill/>
            <a:miter lim="800000"/>
            <a:headEnd/>
            <a:tailEnd/>
          </a:ln>
        </p:spPr>
        <p:txBody>
          <a:bodyPr wrap="none">
            <a:spAutoFit/>
          </a:bodyPr>
          <a:lstStyle/>
          <a:p>
            <a:pPr eaLnBrk="0" hangingPunct="0"/>
            <a:r>
              <a:rPr lang="en-US" sz="1800">
                <a:solidFill>
                  <a:srgbClr val="FF0000"/>
                </a:solidFill>
              </a:rPr>
              <a:t>+QMC</a:t>
            </a:r>
          </a:p>
        </p:txBody>
      </p:sp>
      <p:pic>
        <p:nvPicPr>
          <p:cNvPr id="39951" name="Picture 15" descr="ratio_q10_all"/>
          <p:cNvPicPr>
            <a:picLocks noChangeAspect="1" noChangeArrowheads="1"/>
          </p:cNvPicPr>
          <p:nvPr/>
        </p:nvPicPr>
        <p:blipFill>
          <a:blip r:embed="rId2" cstate="print"/>
          <a:srcRect l="212"/>
          <a:stretch>
            <a:fillRect/>
          </a:stretch>
        </p:blipFill>
        <p:spPr bwMode="auto">
          <a:xfrm>
            <a:off x="3505200" y="2787650"/>
            <a:ext cx="5362575" cy="3841750"/>
          </a:xfrm>
          <a:prstGeom prst="rect">
            <a:avLst/>
          </a:prstGeom>
          <a:noFill/>
          <a:ln w="9525">
            <a:noFill/>
            <a:miter lim="800000"/>
            <a:headEnd/>
            <a:tailEnd/>
          </a:ln>
        </p:spPr>
      </p:pic>
      <p:sp>
        <p:nvSpPr>
          <p:cNvPr id="39952" name="Line 16"/>
          <p:cNvSpPr>
            <a:spLocks noChangeShapeType="1"/>
          </p:cNvSpPr>
          <p:nvPr/>
        </p:nvSpPr>
        <p:spPr bwMode="auto">
          <a:xfrm>
            <a:off x="4419600" y="2590800"/>
            <a:ext cx="381000" cy="0"/>
          </a:xfrm>
          <a:prstGeom prst="line">
            <a:avLst/>
          </a:prstGeom>
          <a:noFill/>
          <a:ln w="28575">
            <a:solidFill>
              <a:srgbClr val="4619ED"/>
            </a:solidFill>
            <a:prstDash val="sysDot"/>
            <a:round/>
            <a:headEnd/>
            <a:tailEnd/>
          </a:ln>
        </p:spPr>
        <p:txBody>
          <a:bodyPr/>
          <a:lstStyle/>
          <a:p>
            <a:endParaRPr lang="en-US"/>
          </a:p>
        </p:txBody>
      </p:sp>
      <p:pic>
        <p:nvPicPr>
          <p:cNvPr id="39953" name="Picture 4" descr="public_cartoon2_grey2"/>
          <p:cNvPicPr>
            <a:picLocks noChangeAspect="1" noChangeArrowheads="1"/>
          </p:cNvPicPr>
          <p:nvPr/>
        </p:nvPicPr>
        <p:blipFill>
          <a:blip r:embed="rId3" cstate="print"/>
          <a:srcRect/>
          <a:stretch>
            <a:fillRect/>
          </a:stretch>
        </p:blipFill>
        <p:spPr bwMode="auto">
          <a:xfrm>
            <a:off x="685800" y="2401888"/>
            <a:ext cx="2386013" cy="1789112"/>
          </a:xfrm>
          <a:prstGeom prst="rect">
            <a:avLst/>
          </a:prstGeom>
          <a:noFill/>
          <a:ln w="9525">
            <a:noFill/>
            <a:miter lim="800000"/>
            <a:headEnd/>
            <a:tailEnd/>
          </a:ln>
        </p:spPr>
      </p:pic>
      <p:sp>
        <p:nvSpPr>
          <p:cNvPr id="39954" name="TextBox 17"/>
          <p:cNvSpPr txBox="1">
            <a:spLocks noChangeArrowheads="1"/>
          </p:cNvSpPr>
          <p:nvPr/>
        </p:nvSpPr>
        <p:spPr bwMode="auto">
          <a:xfrm>
            <a:off x="914400" y="1600200"/>
            <a:ext cx="7315200" cy="830263"/>
          </a:xfrm>
          <a:prstGeom prst="rect">
            <a:avLst/>
          </a:prstGeom>
          <a:noFill/>
          <a:ln w="9525">
            <a:noFill/>
            <a:miter lim="800000"/>
            <a:headEnd/>
            <a:tailEnd/>
          </a:ln>
        </p:spPr>
        <p:txBody>
          <a:bodyPr wrap="none">
            <a:spAutoFit/>
          </a:bodyPr>
          <a:lstStyle/>
          <a:p>
            <a:r>
              <a:rPr lang="en-US">
                <a:solidFill>
                  <a:srgbClr val="FF0000"/>
                </a:solidFill>
              </a:rPr>
              <a:t>At nuclear matter densities of 0.17 nucleons/fm</a:t>
            </a:r>
            <a:r>
              <a:rPr lang="en-US" baseline="30000">
                <a:solidFill>
                  <a:srgbClr val="FF0000"/>
                </a:solidFill>
              </a:rPr>
              <a:t>3</a:t>
            </a:r>
            <a:r>
              <a:rPr lang="en-US">
                <a:solidFill>
                  <a:srgbClr val="FF0000"/>
                </a:solidFill>
              </a:rPr>
              <a:t>,</a:t>
            </a:r>
          </a:p>
          <a:p>
            <a:r>
              <a:rPr lang="en-US">
                <a:solidFill>
                  <a:srgbClr val="FF0000"/>
                </a:solidFill>
              </a:rPr>
              <a:t>  nucleon wave functions overlap considerably.</a:t>
            </a:r>
          </a:p>
        </p:txBody>
      </p:sp>
      <p:pic>
        <p:nvPicPr>
          <p:cNvPr id="39955" name="Picture 13" descr="ratio_q10_pwia"/>
          <p:cNvPicPr>
            <a:picLocks noChangeAspect="1" noChangeArrowheads="1"/>
          </p:cNvPicPr>
          <p:nvPr/>
        </p:nvPicPr>
        <p:blipFill>
          <a:blip r:embed="rId4" cstate="print"/>
          <a:srcRect l="95045" t="294" r="-575" b="37555"/>
          <a:stretch>
            <a:fillRect/>
          </a:stretch>
        </p:blipFill>
        <p:spPr bwMode="auto">
          <a:xfrm>
            <a:off x="8763000" y="3095625"/>
            <a:ext cx="304800" cy="2390775"/>
          </a:xfrm>
          <a:prstGeom prst="rect">
            <a:avLst/>
          </a:prstGeom>
          <a:noFill/>
          <a:ln w="9525">
            <a:noFill/>
            <a:miter lim="800000"/>
            <a:headEnd/>
            <a:tailEnd/>
          </a:ln>
        </p:spPr>
      </p:pic>
    </p:spTree>
    <p:extLst>
      <p:ext uri="{BB962C8B-B14F-4D97-AF65-F5344CB8AC3E}">
        <p14:creationId xmlns:p14="http://schemas.microsoft.com/office/powerpoint/2010/main" val="8399567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article}\pagestyle{empty}&#10;\include{colordvi}&#10;\textwidth=12in&#10;\newcommand{\sw}{\Red{\sin^2\left(\theta_W\right)}}&#10;\begin{document}&#10;\[&#10;\begin{array}{r@{\hspace*{1pt}}c@{\hspace*{1pt}}c@{\hspace*{1pt}}c@{\hspace*{1pt}}l}&#10;\Blue{C_{1u}} &amp; = &amp; -\frac{1}{2} + \frac{4}{3}\sw  &amp;\approx &amp;-0.19\\&#10;\Blue{C_{1d}} &amp; = &amp; ~\frac{1}{2} - \frac{2}{3}\sw  &amp; \approx &amp; ~0.35\\&#10;\Blue{C_{2u}} &amp; = &amp; -\frac{1}{2} + 2\sw &amp; \approx &amp; -0.04 \\&#10;\Blue{C_{2d} } &amp; = &amp; ~\frac{1}{2} - 2\sw &amp; \approx  &amp; ~0.04.&#10;\end{array}&#10;\]&#10;\end{document}&#10;"/>
  <p:tag name="EXTERNALNAME" val="figure"/>
  <p:tag name="BLEND" val="False"/>
  <p:tag name="TRANSPARENT" val="False"/>
  <p:tag name="KEEPFILES" val="True"/>
  <p:tag name="DEBUGPAUSE" val="False"/>
  <p:tag name="RESOLUTION" val="600"/>
  <p:tag name="TIMEOUT" val="---"/>
  <p:tag name="BITMAPFORMAT" val="bmp256"/>
  <p:tag name="DEBUGINTERACTIVE" val="True"/>
  <p:tag name="ORIGWIDTH" val="1019.75"/>
  <p:tag name="PICTUREFILESIZE" val="47365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1">
  <a:themeElements>
    <a:clrScheme name="Master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Master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6056</TotalTime>
  <Words>6822</Words>
  <Application>Microsoft Office PowerPoint</Application>
  <PresentationFormat>On-screen Show (4:3)</PresentationFormat>
  <Paragraphs>1261</Paragraphs>
  <Slides>100</Slides>
  <Notes>21</Notes>
  <HiddenSlides>0</HiddenSlides>
  <MMClips>1</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100</vt:i4>
      </vt:variant>
    </vt:vector>
  </HeadingPairs>
  <TitlesOfParts>
    <vt:vector size="108" baseType="lpstr">
      <vt:lpstr>Default Design</vt:lpstr>
      <vt:lpstr>1_Default Design</vt:lpstr>
      <vt:lpstr>Master 1</vt:lpstr>
      <vt:lpstr>3_Default Design</vt:lpstr>
      <vt:lpstr>2_Default Design</vt:lpstr>
      <vt:lpstr>4_Default Design</vt:lpstr>
      <vt:lpstr>5_Default Design</vt:lpstr>
      <vt:lpstr>Equation</vt:lpstr>
      <vt:lpstr>PowerPoint Presentation</vt:lpstr>
      <vt:lpstr>Elementary Particles</vt:lpstr>
      <vt:lpstr>QCD and confinement</vt:lpstr>
      <vt:lpstr>PowerPoint Presentation</vt:lpstr>
      <vt:lpstr>PowerPoint Presentation</vt:lpstr>
      <vt:lpstr>Gluons and QCD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 Charge Distributions</vt:lpstr>
      <vt:lpstr>History - Proton Knock-out </vt:lpstr>
      <vt:lpstr>PowerPoint Presentation</vt:lpstr>
      <vt:lpstr>PowerPoint Presentation</vt:lpstr>
      <vt:lpstr>Parton Distribution Functions (PDFs)</vt:lpstr>
      <vt:lpstr>PowerPoint Presentation</vt:lpstr>
      <vt:lpstr>International Character of Jefferson Lab</vt:lpstr>
      <vt:lpstr>PowerPoint Presentation</vt:lpstr>
      <vt:lpstr>JLab Data Reveal Deuteron’s Size and Shape</vt:lpstr>
      <vt:lpstr>Is there a Limit for Meson-Baryon Models?</vt:lpstr>
      <vt:lpstr>PowerPoint Presentation</vt:lpstr>
      <vt:lpstr>Quarks in Nuclei - History: the EMC Effect</vt:lpstr>
      <vt:lpstr>EMC Effect in very light nuclei</vt:lpstr>
      <vt:lpstr>PowerPoint Presentation</vt:lpstr>
      <vt:lpstr>PowerPoint Presentation</vt:lpstr>
      <vt:lpstr>PowerPoint Presentation</vt:lpstr>
      <vt:lpstr>Short-Range Correlations (SRC) and European Muon Collaboration (EMC) Effect Are Correlated</vt:lpstr>
      <vt:lpstr>PowerPoint Presentation</vt:lpstr>
      <vt:lpstr>JLab: Polarized Electrons!!!</vt:lpstr>
      <vt:lpstr>PowerPoint Presentation</vt:lpstr>
      <vt:lpstr>PowerPoint Presentation</vt:lpstr>
      <vt:lpstr>What about the neutron?</vt:lpstr>
      <vt:lpstr>Electron Scattering</vt:lpstr>
      <vt:lpstr>Solving the “missing resonances” puzzle </vt:lpstr>
      <vt:lpstr>PowerPoint Presentation</vt:lpstr>
      <vt:lpstr>PowerPoint Presentation</vt:lpstr>
      <vt:lpstr>PowerPoint Presentation</vt:lpstr>
      <vt:lpstr>PowerPoint Presentation</vt:lpstr>
      <vt:lpstr>PowerPoint Presentation</vt:lpstr>
      <vt:lpstr>PowerPoint Presentation</vt:lpstr>
      <vt:lpstr>Features of partonic 3D non-perturbative distributions  </vt:lpstr>
      <vt:lpstr>Parity-Violating Asymmetries</vt:lpstr>
      <vt:lpstr>PowerPoint Presentation</vt:lpstr>
      <vt:lpstr>PowerPoint Presentation</vt:lpstr>
      <vt:lpstr>The spatial distribution of quarks and  the proton’s magnetism</vt:lpstr>
      <vt:lpstr>PowerPoint Presentation</vt:lpstr>
      <vt:lpstr>PowerPoint Presentation</vt:lpstr>
      <vt:lpstr>PowerPoint Presentation</vt:lpstr>
      <vt:lpstr>CEBAF at Jefferson Lab </vt:lpstr>
      <vt:lpstr>PowerPoint Presentation</vt:lpstr>
      <vt:lpstr>PowerPoint Presentation</vt:lpstr>
      <vt:lpstr>12 GeV Science Era in all 4 Halls!</vt:lpstr>
      <vt:lpstr>12 GeV: 21st Century Science Questions</vt:lpstr>
      <vt:lpstr>12 GeV Scientific Capabilities</vt:lpstr>
      <vt:lpstr>Hadron Spectroscopy in the 21st Century</vt:lpstr>
      <vt:lpstr>PowerPoint Presentation</vt:lpstr>
      <vt:lpstr>PowerPoint Presentation</vt:lpstr>
      <vt:lpstr>New Paradigm for Nucleon Structure</vt:lpstr>
      <vt:lpstr>PowerPoint Presentation</vt:lpstr>
      <vt:lpstr>SIDIS Electroproduction of Pions</vt:lpstr>
      <vt:lpstr>PowerPoint Presentation</vt:lpstr>
      <vt:lpstr>PowerPoint Presentation</vt:lpstr>
      <vt:lpstr>PowerPoint Presentation</vt:lpstr>
      <vt:lpstr>PowerPoint Presentation</vt:lpstr>
      <vt:lpstr>Parity Violation at JLab</vt:lpstr>
      <vt:lpstr>PowerPoint Presentation</vt:lpstr>
      <vt:lpstr>PowerPoint Presentation</vt:lpstr>
      <vt:lpstr>PowerPoint Presentation</vt:lpstr>
      <vt:lpstr>Nuclear Femtography</vt:lpstr>
      <vt:lpstr>PowerPoint Presentation</vt:lpstr>
      <vt:lpstr>Cold Matter is Unique</vt:lpstr>
      <vt:lpstr>3D Structure of Nucleons and Nuclei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Electron Ion Collider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Pion’s charge distribution</vt:lpstr>
      <vt:lpstr>PowerPoint Presentation</vt:lpstr>
      <vt:lpstr>Polarization transfer in 4He(e,e’p)3H</vt:lpstr>
      <vt:lpstr>PowerPoint Presentation</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Rolf Ent</dc:creator>
  <cp:lastModifiedBy>Rolf Ent</cp:lastModifiedBy>
  <cp:revision>278</cp:revision>
  <dcterms:created xsi:type="dcterms:W3CDTF">2004-10-23T23:23:58Z</dcterms:created>
  <dcterms:modified xsi:type="dcterms:W3CDTF">2018-05-29T12:28:59Z</dcterms:modified>
</cp:coreProperties>
</file>