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82" r:id="rId3"/>
    <p:sldId id="257" r:id="rId4"/>
    <p:sldId id="258" r:id="rId5"/>
    <p:sldId id="267" r:id="rId6"/>
    <p:sldId id="268" r:id="rId7"/>
    <p:sldId id="271" r:id="rId8"/>
    <p:sldId id="272" r:id="rId9"/>
    <p:sldId id="277" r:id="rId10"/>
    <p:sldId id="275" r:id="rId11"/>
    <p:sldId id="273" r:id="rId12"/>
    <p:sldId id="280" r:id="rId13"/>
    <p:sldId id="283" r:id="rId14"/>
    <p:sldId id="281" r:id="rId15"/>
    <p:sldId id="270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EA349A-916D-4FF8-B346-759FCAFCD650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8ADD1C-0F5B-4CAE-B8EA-1C7E116C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F9211-CAD3-48C0-B99E-69104D09B6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C7D82-BEE4-4904-884C-ECBA13975C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1103ED-18BA-4CD2-AE1A-3AA5289285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EB41F-97DE-49EE-8636-BA7BF2E160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B6684-3828-4FEC-A9A4-B162521BB8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485ABE-BCAA-44BC-B62A-1D067626F6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F512B-B088-49E8-A732-BAFA3CD207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258B8-D8B0-457A-A058-8F1867F276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01DDE4-0A7C-4FD9-ABA4-3E3631080EB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2E7A72-83CA-4A56-9E0F-18817E12A2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C89443-3DF7-4778-8159-5E780E72308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0E023-2E7F-405B-B392-303FEEEF3E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9C3B76-0AF0-4334-BBAC-E299124D61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99D909-1A82-4888-A9F9-8581EFD97E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23580B-C1EC-4178-AE41-E152638CEA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053845-820E-4FB6-9C7F-A6F9FA66FB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87F7-41CE-4F98-9976-8222EFA8DA97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0B8B-E4F6-44E4-A0F3-549CE7A87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86E3-24C2-43E6-93F9-8342DE862F6F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D2F4-92BF-4205-AC8E-9F8714C29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CA5B-FF8A-4BBF-9CA8-B1B3CC670151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820E-D0D8-46C0-9A39-EA181EAF3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47E5-A8ED-4A14-85C1-CDB835B3ADDB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A0A2F-D245-42E3-AED5-84FFCE980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0079-9D92-4F68-8848-8EE2CD882243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D1A9-BE75-4F12-9B74-27496371D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3142-1CE4-4B25-95D8-E3C3104FAE6F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B8942-18F2-4ED0-AC75-3D3188E96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2344-611B-45A5-845F-C50342A49322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716E-3168-4CB3-A8DD-2C3DFFC83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D065-9298-4DEB-9AC0-1FE19ED0301B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E5DE-91EE-4559-85B9-F58D228E7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5A07-B17F-48DA-83B4-D1D6EE55C672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671A-DF4F-4EC4-A104-DF1183290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F0F6-FDFC-4DEF-A3D5-05F65C4F71A5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36CB1-6DCF-4A53-ACD7-A24C86A7D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DF11F-1C61-4843-A4B1-DAFCE8A7D3BE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F07B4-4942-47AB-B4D0-290ECDA3E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BAA4D-4035-414A-9865-23E359762B15}" type="datetimeFigureOut">
              <a:rPr lang="en-US"/>
              <a:pPr>
                <a:defRPr/>
              </a:pPr>
              <a:t>5/22/2008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F4C30E-2D6B-4FCD-A6A3-5E0201496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1" r:id="rId2"/>
    <p:sldLayoutId id="2147483890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91" r:id="rId9"/>
    <p:sldLayoutId id="2147483887" r:id="rId10"/>
    <p:sldLayoutId id="21474838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Waste Transportation Accountability</a:t>
            </a:r>
            <a:endParaRPr lang="en-US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790825"/>
          </a:xfrm>
        </p:spPr>
        <p:txBody>
          <a:bodyPr/>
          <a:lstStyle/>
          <a:p>
            <a:pPr marR="0" eaLnBrk="1" hangingPunct="1"/>
            <a:r>
              <a:rPr lang="en-US" sz="2000" smtClean="0">
                <a:latin typeface="Calibri" pitchFamily="34" charset="0"/>
              </a:rPr>
              <a:t>A Materials Management Role in Environmental Restoration</a:t>
            </a:r>
          </a:p>
          <a:p>
            <a:pPr marR="0" algn="l" eaLnBrk="1" hangingPunct="1"/>
            <a:endParaRPr lang="en-US" sz="2000" smtClean="0">
              <a:latin typeface="Calibri" pitchFamily="34" charset="0"/>
            </a:endParaRPr>
          </a:p>
          <a:p>
            <a:pPr marR="0" algn="l" eaLnBrk="1" hangingPunct="1"/>
            <a:endParaRPr lang="en-US" sz="2000" smtClean="0">
              <a:latin typeface="Calibri" pitchFamily="34" charset="0"/>
            </a:endParaRPr>
          </a:p>
          <a:p>
            <a:pPr marR="0" algn="l" eaLnBrk="1" hangingPunct="1"/>
            <a:endParaRPr lang="en-US" sz="2000" smtClean="0">
              <a:latin typeface="Calibri" pitchFamily="34" charset="0"/>
              <a:cs typeface="Arial" charset="0"/>
            </a:endParaRPr>
          </a:p>
          <a:p>
            <a:pPr marR="0" algn="l" eaLnBrk="1" hangingPunct="1"/>
            <a:endParaRPr lang="en-US" sz="2000" smtClean="0">
              <a:latin typeface="Calibri" pitchFamily="34" charset="0"/>
              <a:cs typeface="Arial" charset="0"/>
            </a:endParaRPr>
          </a:p>
          <a:p>
            <a:pPr marR="0" algn="l" eaLnBrk="1" hangingPunct="1"/>
            <a:r>
              <a:rPr lang="en-US" sz="1400" smtClean="0">
                <a:latin typeface="Arial" charset="0"/>
                <a:cs typeface="Arial" charset="0"/>
              </a:rPr>
              <a:t>E.C. (Rick) Dahlin</a:t>
            </a:r>
          </a:p>
          <a:p>
            <a:pPr marR="0" algn="l" eaLnBrk="1" hangingPunct="1"/>
            <a:r>
              <a:rPr lang="en-US" sz="2400" smtClean="0">
                <a:latin typeface="Elephant" pitchFamily="18" charset="0"/>
              </a:rPr>
              <a:t>ILSI</a:t>
            </a:r>
          </a:p>
          <a:p>
            <a:pPr marR="0" algn="l" eaLnBrk="1" hangingPunct="1"/>
            <a:r>
              <a:rPr lang="en-US" sz="1400" b="1" i="1" smtClean="0">
                <a:latin typeface="Arial" charset="0"/>
                <a:cs typeface="Arial" charset="0"/>
              </a:rPr>
              <a:t>Integrated Logistics Services, Inc.</a:t>
            </a:r>
            <a:r>
              <a:rPr lang="en-US" sz="140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Transportation from the Jobsite</a:t>
            </a:r>
          </a:p>
        </p:txBody>
      </p:sp>
      <p:pic>
        <p:nvPicPr>
          <p:cNvPr id="15363" name="Picture 4" descr="ERDF313.0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209800"/>
            <a:ext cx="4762500" cy="3175000"/>
          </a:xfrm>
          <a:blipFill dpi="0" rotWithShape="1">
            <a:blip r:embed="rId4"/>
            <a:srcRect/>
            <a:tile tx="0" ty="0" sx="100000" sy="100000" flip="none" algn="tl"/>
          </a:blipFill>
        </p:spPr>
      </p:pic>
      <p:sp>
        <p:nvSpPr>
          <p:cNvPr id="4" name="TextBox 3"/>
          <p:cNvSpPr txBox="1"/>
          <p:nvPr/>
        </p:nvSpPr>
        <p:spPr>
          <a:xfrm>
            <a:off x="5486400" y="1981200"/>
            <a:ext cx="32766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latin typeface="+mj-lt"/>
              </a:rPr>
              <a:t>Fleet Facts: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20 Trucks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92,500 to 105,500 GVW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40 Drivers, 7 Mechanics, </a:t>
            </a:r>
          </a:p>
          <a:p>
            <a:pPr>
              <a:defRPr/>
            </a:pPr>
            <a:r>
              <a:rPr lang="en-US" dirty="0">
                <a:latin typeface="+mj-lt"/>
              </a:rPr>
              <a:t>   2 Tire and Lube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2 10 Hour Shifts 4 days </a:t>
            </a:r>
          </a:p>
          <a:p>
            <a:pPr>
              <a:defRPr/>
            </a:pPr>
            <a:r>
              <a:rPr lang="en-US" dirty="0">
                <a:latin typeface="+mj-lt"/>
              </a:rPr>
              <a:t>  a week	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650 Containers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Waste placed in a “Burrito” </a:t>
            </a:r>
          </a:p>
          <a:p>
            <a:pPr>
              <a:defRPr/>
            </a:pPr>
            <a:r>
              <a:rPr lang="en-US" dirty="0">
                <a:latin typeface="+mj-lt"/>
              </a:rPr>
              <a:t>   (Liners and Tarps)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Average load is 85,000 gross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Volume: 190-240 per 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334000"/>
            <a:ext cx="8229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12 Million Miles Since Inception with 1 at-fault accident</a:t>
            </a:r>
          </a:p>
        </p:txBody>
      </p:sp>
      <p:pic>
        <p:nvPicPr>
          <p:cNvPr id="15366" name="Content Placeholder 3" descr="IMG_073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752600"/>
            <a:ext cx="24003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WMIS Linked to the Scales</a:t>
            </a:r>
          </a:p>
        </p:txBody>
      </p:sp>
      <p:pic>
        <p:nvPicPr>
          <p:cNvPr id="16387" name="Content Placeholder 3" descr="IMG_085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057400"/>
            <a:ext cx="2286000" cy="1524000"/>
          </a:xfrm>
        </p:spPr>
      </p:pic>
      <p:pic>
        <p:nvPicPr>
          <p:cNvPr id="16388" name="Picture 4" descr="IMG_006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981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IMG_006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0" y="4800600"/>
            <a:ext cx="4800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Driver prompted to scan the OWTF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WMIS electronically captures all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   information on the shipment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Drivers maintains a back-up 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200" smtClean="0"/>
              <a:t>Disposal at the Environmental Restoration Disposal Facility (ERDF)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057400"/>
            <a:ext cx="5548313" cy="3836988"/>
          </a:xfrm>
          <a:noFill/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172200" y="3733800"/>
            <a:ext cx="259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Dump Ramps established at various levels in the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Closing the Loop</a:t>
            </a:r>
          </a:p>
        </p:txBody>
      </p:sp>
      <p:graphicFrame>
        <p:nvGraphicFramePr>
          <p:cNvPr id="2050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533400" y="1905000"/>
          <a:ext cx="3530600" cy="4389438"/>
        </p:xfrm>
        <a:graphic>
          <a:graphicData uri="http://schemas.openxmlformats.org/presentationml/2006/ole">
            <p:oleObj spid="_x0000_s2050" name="Bitmap Image" r:id="rId4" imgW="7009524" imgH="8714286" progId="Paint.Picture">
              <p:embed/>
            </p:oleObj>
          </a:graphicData>
        </a:graphic>
      </p:graphicFrame>
      <p:sp>
        <p:nvSpPr>
          <p:cNvPr id="5" name="Right Arrow 4"/>
          <p:cNvSpPr/>
          <p:nvPr/>
        </p:nvSpPr>
        <p:spPr>
          <a:xfrm>
            <a:off x="3505200" y="2438400"/>
            <a:ext cx="1371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5105400" y="2057400"/>
            <a:ext cx="3657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OWTF completed noting grid</a:t>
            </a:r>
          </a:p>
          <a:p>
            <a:r>
              <a:rPr lang="en-US"/>
              <a:t>   location within the ERDF and</a:t>
            </a:r>
          </a:p>
          <a:p>
            <a:r>
              <a:rPr lang="en-US"/>
              <a:t>   then loaded into WMIS</a:t>
            </a:r>
          </a:p>
          <a:p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Cradle to grave traceability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ERDF Facts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133600"/>
            <a:ext cx="2346325" cy="1754188"/>
          </a:xfrm>
          <a:noFill/>
        </p:spPr>
      </p:pic>
      <p:pic>
        <p:nvPicPr>
          <p:cNvPr id="18436" name="Picture 6" descr="IMG_085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6764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1905000"/>
            <a:ext cx="4724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 </a:t>
            </a:r>
            <a:r>
              <a:rPr lang="en-US" sz="2000" dirty="0">
                <a:latin typeface="+mj-lt"/>
              </a:rPr>
              <a:t>RCRA Permitted Landfill with 6 Cells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 No’s 7 &amp; 8 under construction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12 total planned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85800" y="53340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1.62 Million Tons capacity per cell</a:t>
            </a:r>
          </a:p>
          <a:p>
            <a:pPr>
              <a:buFont typeface="Arial" charset="0"/>
              <a:buChar char="•"/>
            </a:pPr>
            <a:r>
              <a:rPr lang="en-US"/>
              <a:t> Cells 1 &amp; 2 are full</a:t>
            </a:r>
          </a:p>
          <a:p>
            <a:pPr>
              <a:buFont typeface="Arial" charset="0"/>
              <a:buChar char="•"/>
            </a:pPr>
            <a:r>
              <a:rPr lang="en-US"/>
              <a:t> Cells 3 through 6 in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Reconciliation of Daily Activities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2057400"/>
            <a:ext cx="7334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    Scale transactions and Waste receiving reports verified against driver’s logs.  Error rate is insignificant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8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en-US" sz="5400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Elephant" pitchFamily="18" charset="0"/>
              </a:rPr>
              <a:t>ILSI</a:t>
            </a:r>
            <a:br>
              <a:rPr lang="en-US" sz="4000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en-US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Integrated Logistics Services, Inc.</a:t>
            </a:r>
            <a:endParaRPr lang="en-US" sz="4000" dirty="0" smtClean="0"/>
          </a:p>
        </p:txBody>
      </p:sp>
      <p:pic>
        <p:nvPicPr>
          <p:cNvPr id="20483" name="Content Placeholder 6" descr="ILSI Pic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79525" y="1935163"/>
            <a:ext cx="6584950" cy="4389437"/>
          </a:xfrm>
        </p:spPr>
      </p:pic>
      <p:sp>
        <p:nvSpPr>
          <p:cNvPr id="8" name="TextBox 7"/>
          <p:cNvSpPr txBox="1"/>
          <p:nvPr/>
        </p:nvSpPr>
        <p:spPr>
          <a:xfrm>
            <a:off x="1447800" y="2057400"/>
            <a:ext cx="6324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A unique and innovative approach to Supply Chain Management</a:t>
            </a:r>
          </a:p>
          <a:p>
            <a:pPr>
              <a:defRPr/>
            </a:pP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10 Years Accident Free and counting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New Role for Materials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Mission Changes within the DOE since 1988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Hazardous Waste is just another commodity 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Traceability is paramount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A solid background in Materials Management is a good fit in environmental restoration, i.e., inventory management and systems techniques, understanding of Quality Assurance, transportation and logistics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Hazardous Waste Accountability Cycle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Historical Investigation</a:t>
            </a: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Application of Integrated Safety Management (ISM) techniques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+mj-lt"/>
              </a:rPr>
              <a:t>Development and Execution of Work Packages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+mj-lt"/>
              </a:rPr>
              <a:t>Waste Characterization in the Field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+mj-lt"/>
              </a:rPr>
              <a:t>Excavation, D&amp;D, Hazard Mitigation, Packaging</a:t>
            </a: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Documentation/Transportation</a:t>
            </a:r>
          </a:p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Treatment and Disposal</a:t>
            </a: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defRPr/>
            </a:pP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Historical Investigation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905000"/>
            <a:ext cx="6880225" cy="4799013"/>
          </a:xfrm>
          <a:noFill/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685800" y="1905000"/>
            <a:ext cx="7772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Burial Ground 618-7 North of Richland WA along the Columbia River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Historical Investigation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*Work is prioritized based on environmental risk*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Review of Historical Records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Interviews with Former employees and SME’s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Surveying, sampling and testing to identify potential hazards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618-7 Investigation Results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Plutonium contamination, thorium, uranium, </a:t>
            </a:r>
            <a:r>
              <a:rPr lang="en-US" dirty="0" err="1" smtClean="0">
                <a:latin typeface="+mj-lt"/>
              </a:rPr>
              <a:t>zircaloy</a:t>
            </a:r>
            <a:r>
              <a:rPr lang="en-US" dirty="0" smtClean="0">
                <a:latin typeface="+mj-lt"/>
              </a:rPr>
              <a:t> chips, lead, beryllium, and cadmium, possible spontaneous ignition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0"/>
            <a:ext cx="16414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2400" smtClean="0"/>
              <a:t>Application of Integrated Safety Management (ISM) techniques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Define the Work Scope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Identify Hazards</a:t>
            </a:r>
          </a:p>
          <a:p>
            <a:pPr>
              <a:defRPr/>
            </a:pPr>
            <a:r>
              <a:rPr lang="en-US" b="1" i="1" dirty="0" smtClean="0">
                <a:latin typeface="+mj-lt"/>
              </a:rPr>
              <a:t>Establish Controls</a:t>
            </a:r>
          </a:p>
          <a:p>
            <a:pPr lvl="1">
              <a:defRPr/>
            </a:pPr>
            <a:r>
              <a:rPr lang="en-US" b="1" i="1" dirty="0" smtClean="0">
                <a:latin typeface="+mj-lt"/>
              </a:rPr>
              <a:t>No more than five drums exposed at a time</a:t>
            </a:r>
          </a:p>
          <a:p>
            <a:pPr lvl="1">
              <a:defRPr/>
            </a:pPr>
            <a:r>
              <a:rPr lang="en-US" b="1" i="1" dirty="0" smtClean="0">
                <a:latin typeface="+mj-lt"/>
              </a:rPr>
              <a:t>One drum at a time to be removed and contents analyzed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Perform Work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Solicit Feedback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Documentation</a:t>
            </a:r>
          </a:p>
        </p:txBody>
      </p:sp>
      <p:graphicFrame>
        <p:nvGraphicFramePr>
          <p:cNvPr id="1026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457200" y="1905000"/>
          <a:ext cx="3530600" cy="4389438"/>
        </p:xfrm>
        <a:graphic>
          <a:graphicData uri="http://schemas.openxmlformats.org/presentationml/2006/ole">
            <p:oleObj spid="_x0000_s1026" name="Bitmap Image" r:id="rId4" imgW="7009524" imgH="8714286" progId="Paint.Picture">
              <p:embed/>
            </p:oleObj>
          </a:graphicData>
        </a:graphic>
      </p:graphicFrame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4267200" y="1981200"/>
            <a:ext cx="4495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Onsite Waste Tracking Form (OWTF)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 Principal mechanism to track waste from generation to disposal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NOT for DOT off-site shipments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Bar Code traceability cradle to grave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Linked with the Bar Code on the container via hand held scanner when it is loaded and then entered into the:</a:t>
            </a:r>
          </a:p>
          <a:p>
            <a:endParaRPr lang="en-US"/>
          </a:p>
          <a:p>
            <a:pPr lvl="1">
              <a:buFont typeface="Arial" charset="0"/>
              <a:buChar char="•"/>
            </a:pPr>
            <a:r>
              <a:rPr lang="en-US" b="1" i="1">
                <a:latin typeface="Calibri" pitchFamily="34" charset="0"/>
              </a:rPr>
              <a:t>Waste Management Information System (WMIS)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Documentation</a:t>
            </a:r>
          </a:p>
        </p:txBody>
      </p:sp>
      <p:pic>
        <p:nvPicPr>
          <p:cNvPr id="13315" name="Content Placeholder 3" descr="IMG_085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133600"/>
            <a:ext cx="4686300" cy="3124200"/>
          </a:xfrm>
        </p:spPr>
      </p:pic>
      <p:sp>
        <p:nvSpPr>
          <p:cNvPr id="5" name="Right Arrow 4"/>
          <p:cNvSpPr/>
          <p:nvPr/>
        </p:nvSpPr>
        <p:spPr>
          <a:xfrm>
            <a:off x="3048000" y="3429000"/>
            <a:ext cx="28194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6019800" y="3429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Container ID</a:t>
            </a:r>
          </a:p>
          <a:p>
            <a:pPr>
              <a:defRPr/>
            </a:pPr>
            <a:r>
              <a:rPr lang="en-US" sz="2400" dirty="0">
                <a:latin typeface="+mj-lt"/>
              </a:rPr>
              <a:t>(RFID)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124200" y="2057400"/>
            <a:ext cx="28194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05740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OWTF Travels with the Container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Hazardous Waste Accountability Cycle</a:t>
            </a:r>
            <a:br>
              <a:rPr lang="en-US" sz="3200" smtClean="0"/>
            </a:br>
            <a:r>
              <a:rPr lang="en-US" sz="3600" smtClean="0"/>
              <a:t>Generating Waste at the Jobsite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1905000"/>
            <a:ext cx="5943600" cy="4592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509</Words>
  <Application>Microsoft Office PowerPoint</Application>
  <PresentationFormat>On-screen Show (4:3)</PresentationFormat>
  <Paragraphs>119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Elephant</vt:lpstr>
      <vt:lpstr>Flow</vt:lpstr>
      <vt:lpstr>Bitmap Image</vt:lpstr>
      <vt:lpstr>Waste Transportation Accountability</vt:lpstr>
      <vt:lpstr>A New Role for Materials Management</vt:lpstr>
      <vt:lpstr>The Hazardous Waste Accountability Cycle</vt:lpstr>
      <vt:lpstr>The Hazardous Waste Accountability Cycle Historical Investigation</vt:lpstr>
      <vt:lpstr>The Hazardous Waste Accountability Cycle Historical Investigation</vt:lpstr>
      <vt:lpstr>The Hazardous Waste Accountability Cycle Application of Integrated Safety Management (ISM) techniques </vt:lpstr>
      <vt:lpstr>The Hazardous Waste Accountability Cycle Documentation</vt:lpstr>
      <vt:lpstr>The Hazardous Waste Accountability Cycle Documentation</vt:lpstr>
      <vt:lpstr>The Hazardous Waste Accountability Cycle Generating Waste at the Jobsite</vt:lpstr>
      <vt:lpstr> The Hazardous Waste Accountability Cycle Transportation from the Jobsite</vt:lpstr>
      <vt:lpstr>The Hazardous Waste Accountability Cycle WMIS Linked to the Scales</vt:lpstr>
      <vt:lpstr>The Hazardous Waste Accountability Cycle Disposal at the Environmental Restoration Disposal Facility (ERDF)</vt:lpstr>
      <vt:lpstr>The Hazardous Waste Accountability Cycle Closing the Loop</vt:lpstr>
      <vt:lpstr>The Hazardous Waste Accountability Cycle ERDF Facts</vt:lpstr>
      <vt:lpstr>The Hazardous Waste Accountability Cycle Reconciliation of Daily Activities</vt:lpstr>
      <vt:lpstr>       ILSI Integrated Logistics Services, Inc.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Transportation Accountability</dc:title>
  <dc:creator>Eric C (Rick) Dahlin</dc:creator>
  <cp:lastModifiedBy>Bill Brisiel</cp:lastModifiedBy>
  <cp:revision>40</cp:revision>
  <dcterms:created xsi:type="dcterms:W3CDTF">2008-04-10T22:18:26Z</dcterms:created>
  <dcterms:modified xsi:type="dcterms:W3CDTF">2008-05-22T13:04:45Z</dcterms:modified>
</cp:coreProperties>
</file>