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329" r:id="rId4"/>
    <p:sldId id="337" r:id="rId5"/>
    <p:sldId id="338" r:id="rId6"/>
    <p:sldId id="339" r:id="rId7"/>
    <p:sldId id="372" r:id="rId8"/>
    <p:sldId id="373" r:id="rId9"/>
    <p:sldId id="292" r:id="rId10"/>
    <p:sldId id="300" r:id="rId11"/>
    <p:sldId id="330" r:id="rId12"/>
    <p:sldId id="374" r:id="rId13"/>
    <p:sldId id="320" r:id="rId14"/>
    <p:sldId id="259" r:id="rId15"/>
    <p:sldId id="376" r:id="rId16"/>
    <p:sldId id="377" r:id="rId17"/>
    <p:sldId id="375" r:id="rId18"/>
    <p:sldId id="265" r:id="rId19"/>
    <p:sldId id="379" r:id="rId20"/>
    <p:sldId id="378" r:id="rId21"/>
    <p:sldId id="380" r:id="rId22"/>
    <p:sldId id="343" r:id="rId23"/>
    <p:sldId id="331" r:id="rId24"/>
    <p:sldId id="332" r:id="rId25"/>
    <p:sldId id="381" r:id="rId26"/>
    <p:sldId id="382" r:id="rId27"/>
    <p:sldId id="267" r:id="rId28"/>
    <p:sldId id="383" r:id="rId29"/>
    <p:sldId id="388" r:id="rId30"/>
    <p:sldId id="389" r:id="rId31"/>
    <p:sldId id="368" r:id="rId32"/>
    <p:sldId id="369" r:id="rId33"/>
    <p:sldId id="370" r:id="rId34"/>
    <p:sldId id="371" r:id="rId35"/>
    <p:sldId id="384" r:id="rId36"/>
    <p:sldId id="303" r:id="rId37"/>
    <p:sldId id="307" r:id="rId38"/>
    <p:sldId id="387" r:id="rId39"/>
    <p:sldId id="385" r:id="rId40"/>
    <p:sldId id="386" r:id="rId41"/>
    <p:sldId id="323" r:id="rId42"/>
    <p:sldId id="324" r:id="rId43"/>
    <p:sldId id="261" r:id="rId44"/>
    <p:sldId id="311" r:id="rId45"/>
    <p:sldId id="316" r:id="rId46"/>
    <p:sldId id="367" r:id="rId47"/>
    <p:sldId id="310" r:id="rId48"/>
    <p:sldId id="394" r:id="rId49"/>
    <p:sldId id="313" r:id="rId50"/>
    <p:sldId id="317" r:id="rId51"/>
    <p:sldId id="312" r:id="rId52"/>
    <p:sldId id="321" r:id="rId53"/>
    <p:sldId id="390" r:id="rId54"/>
    <p:sldId id="398" r:id="rId55"/>
    <p:sldId id="395" r:id="rId56"/>
    <p:sldId id="391" r:id="rId57"/>
    <p:sldId id="392" r:id="rId58"/>
    <p:sldId id="393" r:id="rId59"/>
    <p:sldId id="396" r:id="rId60"/>
    <p:sldId id="397" r:id="rId61"/>
    <p:sldId id="262" r:id="rId62"/>
    <p:sldId id="342" r:id="rId63"/>
    <p:sldId id="341" r:id="rId64"/>
    <p:sldId id="263" r:id="rId65"/>
    <p:sldId id="272" r:id="rId66"/>
    <p:sldId id="274" r:id="rId6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705"/>
    <a:srgbClr val="FFEEB7"/>
    <a:srgbClr val="8F6C10"/>
    <a:srgbClr val="B98C11"/>
    <a:srgbClr val="F5E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1T19:56:5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24575,'0'6'0,"0"-2"0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28F55-ECFC-F242-9194-8D2728880CB2}" type="datetimeFigureOut">
              <a:rPr lang="es-US" smtClean="0"/>
              <a:t>7/31/19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131F-431B-ED4F-B7F6-4B0D2A2430B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267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in collaboration with  --- wally and nobuo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8272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810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27673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box high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9667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box high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9994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box high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45380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box high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99236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box high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9538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3919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3165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29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8379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503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5425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3666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11087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2862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83457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Show pt range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38930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xamin formula to justify high pt stuff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47342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xamin formula to justify high pt stuff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38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8475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dirty="0"/>
              <a:t>Put. Straight prediction from jam fits – pyt arrow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44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48466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Put vladimirov reference and say TMD references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45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5846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Add box high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7913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Delete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47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90997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Delete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48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8992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Typically exponentially suppressed – put factorization formula from barry et 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8328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Typically exponentially suppressed – put factorization formula from barry et 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0165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Typically exponentially suppressed – put factorization formula from barry et 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021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Typically exponentially suppressed – put factorization formula from barry et 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8284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715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131F-431B-ED4F-B7F6-4B0D2A2430B8}" type="slidenum">
              <a:rPr lang="es-US" smtClean="0"/>
              <a:t>19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903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B0B51-937A-3A41-B591-80172BBF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10FB3B-D967-9645-8EBB-905BF79ED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714F6-E1FA-2749-A825-85D86711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AA89-27C2-AF42-B8B2-52E7581194F2}" type="datetime1">
              <a:rPr lang="es-US" smtClean="0"/>
              <a:t>7/31/19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B01B42-A173-4447-83AA-2AD81C9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172F2-B18A-714B-B333-DA66E9A2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972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5699E-B8DA-3143-AB4E-88BBFDBF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1089D8-4C08-FD46-B72E-ED8D6302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CB132-D7D1-E240-9569-D9EBA367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A4F9-32D4-9249-B620-29D9004FE9E3}" type="datetime1">
              <a:rPr lang="es-US" smtClean="0"/>
              <a:t>7/31/19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D8970-233B-354C-9B47-6533B83E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CEEF3-7F18-BE46-9C3F-08B23D48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9050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96EC28-9285-5C4A-A978-A2C76EF65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3AA640-E77B-D04B-AAAF-522D3EA87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CB586-896E-394A-8391-A7A833E0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DAEE-519F-C04C-AE46-EF2EB58D61EA}" type="datetime1">
              <a:rPr lang="es-US" smtClean="0"/>
              <a:t>7/31/19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E8B23-D37B-8F4D-B826-65DB2D45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C2C21-60B3-CC47-85A0-060A8DDB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4339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B87CF-FE84-8740-887F-35AAE369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F3150-17BC-AC41-9B87-9606EEFC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8F028-C6DB-314F-8749-4A813DFF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2C1E-0558-3648-8A93-92F576AD382A}" type="datetime1">
              <a:rPr lang="es-US" smtClean="0"/>
              <a:t>7/31/19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126EA-F215-D04A-A5C1-6ACB13F7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37B0E6-FD5F-4645-956C-055861BF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6653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E1C7-8FDB-D34E-AD3A-16C9312C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178B51-29B8-FE4B-890A-EF52242AF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71F7F9-13F9-2B4A-9214-8FD0FF09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F523-85E1-D54B-AA09-DEEED02AF633}" type="datetime1">
              <a:rPr lang="es-US" smtClean="0"/>
              <a:t>7/31/19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1E329-9196-7043-A58F-096929DE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48632-E6E9-5342-BBF0-A3548407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380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FC81-5C0B-6F42-A526-6092F431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440E9-3589-BF4E-992A-B9F2F63B8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7912D8-EA37-AB4A-A1D3-F8CE68750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DCCE7-F390-9149-90F6-2578C9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96D0-0302-B34A-8F13-2A5449B3C441}" type="datetime1">
              <a:rPr lang="es-US" smtClean="0"/>
              <a:t>7/31/19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14189-4A9C-A148-81D2-169C23C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1C533D-8CC9-4E4B-9388-7E02253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598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1AD43-94D0-CB4A-8A26-9BB00E5A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77EE35-E808-B146-9D51-82E415C51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93A92-5AAD-624C-9B24-C797CEAC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3A8A9E-522C-DD4B-86AF-FD64F96F1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46B266-2692-5A40-867A-F85701BC6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B8D114-A3A4-844A-82EC-7F8497F0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8C19-2298-F243-8B51-1C5EDE528EAC}" type="datetime1">
              <a:rPr lang="es-US" smtClean="0"/>
              <a:t>7/31/19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5AC184-EF4A-2A47-91B1-28E412B3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06AB7E-0315-5549-9777-5D8F728D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9524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4992D-0EA0-184D-BB7F-78501E15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D8CF11-F078-414C-90B2-A1C54E61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0C3C-84E2-304F-A299-0DE3A0A966ED}" type="datetime1">
              <a:rPr lang="es-US" smtClean="0"/>
              <a:t>7/31/19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347C2-48FC-1040-9F2A-C4FCA1A5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407B44-9AB1-C74C-B0AF-7ED4406F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987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33024A-7259-5445-80A9-DD4ADDD8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45C-A7B1-B440-A65E-7E666C1B911D}" type="datetime1">
              <a:rPr lang="es-US" smtClean="0"/>
              <a:t>7/31/19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34BF27-30D9-8E4A-A311-B6299A34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EB1E65-9133-6046-A556-DA0DD194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7814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06926-7FEE-774D-A795-AB722463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BD01F-503E-BA4D-8C46-73A24A4D9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2BA291-1436-4E43-9FA8-045AA8D19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B37818-E604-E844-A41F-467CE615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3337-213E-5F49-9307-9945BD3895B5}" type="datetime1">
              <a:rPr lang="es-US" smtClean="0"/>
              <a:t>7/31/19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08CE3E-C6AD-BF43-92C3-034C0839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A65DED-3B8C-1A48-B7D8-E5BDD99F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9542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E2F36-CD1B-A942-8AAE-F6A1F61B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276D6F-6467-F547-8355-CA8617B24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7D7371-A3FB-FF4B-B388-2BFB6144D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ED6631-6806-9D43-802A-2B71D5E4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833-4F72-1648-B81D-C5743897C0ED}" type="datetime1">
              <a:rPr lang="es-US" smtClean="0"/>
              <a:t>7/31/19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139E53-A6B1-EB41-8D17-07A04077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73BBA-8A19-8249-A6B9-7371948F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015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1B4199-D505-6843-A2AC-A0C2B821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C4D67-DB44-9349-B174-A420D0B29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E22F4F-CAB4-2949-9F3B-AF6B0FAF5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04A9-FD2C-8D4B-A8B5-B21B64CD6590}" type="datetime1">
              <a:rPr lang="es-US" smtClean="0"/>
              <a:t>7/31/19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F93DCF-D814-9E43-A3E8-BB8AE3FDB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819A8-869C-554D-BDF0-EF4AB53F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E558-81C6-F440-BEEC-8094A4ED6C1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546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10" Type="http://schemas.openxmlformats.org/officeDocument/2006/relationships/image" Target="../media/image11.png"/><Relationship Id="rId4" Type="http://schemas.openxmlformats.org/officeDocument/2006/relationships/image" Target="../media/image120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01">
            <a:extLst>
              <a:ext uri="{FF2B5EF4-FFF2-40B4-BE49-F238E27FC236}">
                <a16:creationId xmlns:a16="http://schemas.microsoft.com/office/drawing/2014/main" id="{05792026-A29C-B64E-A5D6-15684B3A3E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C4AD51-42BE-9F46-AE47-CFCD1BE34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472" y="1058598"/>
            <a:ext cx="11579519" cy="1893784"/>
          </a:xfrm>
        </p:spPr>
        <p:txBody>
          <a:bodyPr>
            <a:normAutofit fontScale="90000"/>
          </a:bodyPr>
          <a:lstStyle/>
          <a:p>
            <a:r>
              <a:rPr lang="es-US" b="1" dirty="0">
                <a:solidFill>
                  <a:srgbClr val="640705"/>
                </a:solidFill>
              </a:rPr>
              <a:t>Constraining the glue in the pion through Drell-Yan lepton-pair production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30B11D-075A-384F-B9BA-358F0EFCF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8752"/>
            <a:ext cx="9144000" cy="1655762"/>
          </a:xfrm>
        </p:spPr>
        <p:txBody>
          <a:bodyPr/>
          <a:lstStyle/>
          <a:p>
            <a:r>
              <a:rPr lang="es-US" sz="2000" dirty="0"/>
              <a:t>Nina Cao, Harvard University</a:t>
            </a:r>
          </a:p>
          <a:p>
            <a:r>
              <a:rPr lang="es-US" sz="2000" i="1" dirty="0"/>
              <a:t>In Collaboration with:</a:t>
            </a:r>
          </a:p>
          <a:p>
            <a:r>
              <a:rPr lang="es-US" sz="2000" dirty="0"/>
              <a:t>Wally Melnitchouk, Jefferson Lab</a:t>
            </a:r>
          </a:p>
          <a:p>
            <a:r>
              <a:rPr lang="es-US" sz="2000" dirty="0"/>
              <a:t>Nobuo Sato, Old Dominion University</a:t>
            </a:r>
          </a:p>
          <a:p>
            <a:endParaRPr lang="es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4A2414F-4B12-1047-91C2-959F2DD1F59F}"/>
                  </a:ext>
                </a:extLst>
              </p14:cNvPr>
              <p14:cNvContentPartPr/>
              <p14:nvPr/>
            </p14:nvContentPartPr>
            <p14:xfrm>
              <a:off x="1865182" y="-693608"/>
              <a:ext cx="360" cy="39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4A2414F-4B12-1047-91C2-959F2DD1F5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542" y="-702608"/>
                <a:ext cx="1800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59CFF-680C-0E4A-B159-DCEA56BC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1451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latin typeface="+mj-lt"/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Previous research (Barry et al.) [1]:</a:t>
            </a:r>
          </a:p>
          <a:p>
            <a:pPr lvl="1"/>
            <a:r>
              <a:rPr lang="es-US" dirty="0">
                <a:latin typeface="+mj-lt"/>
              </a:rPr>
              <a:t>Studied </a:t>
            </a:r>
            <a:r>
              <a:rPr lang="es-US" i="1" dirty="0">
                <a:latin typeface="+mj-lt"/>
              </a:rPr>
              <a:t>p</a:t>
            </a:r>
            <a:r>
              <a:rPr lang="es-US" i="1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-integrated data from the pion-proton Drell-Yan process + leading neutron electroproduction</a:t>
            </a:r>
          </a:p>
          <a:p>
            <a:pPr lvl="1"/>
            <a:r>
              <a:rPr lang="es-US" dirty="0">
                <a:latin typeface="+mj-lt"/>
              </a:rPr>
              <a:t>New constraints on gluon distribution in the pion from small to large x</a:t>
            </a:r>
          </a:p>
          <a:p>
            <a:pPr lvl="1"/>
            <a:endParaRPr lang="es-US" i="1" dirty="0">
              <a:latin typeface="+mj-lt"/>
            </a:endParaRPr>
          </a:p>
          <a:p>
            <a:pPr lvl="1"/>
            <a:endParaRPr lang="es-US" dirty="0">
              <a:latin typeface="+mj-lt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1C195-6333-D143-A579-B82A3380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243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latin typeface="+mj-lt"/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Previous research (Barry et al.) [1]:</a:t>
            </a:r>
          </a:p>
          <a:p>
            <a:pPr lvl="1"/>
            <a:r>
              <a:rPr lang="es-US" dirty="0">
                <a:latin typeface="+mj-lt"/>
              </a:rPr>
              <a:t>Studied </a:t>
            </a:r>
            <a:r>
              <a:rPr lang="es-US" i="1" dirty="0">
                <a:latin typeface="+mj-lt"/>
              </a:rPr>
              <a:t>p</a:t>
            </a:r>
            <a:r>
              <a:rPr lang="es-US" i="1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-integrated data from the pion-proton Drell-Yan process + leading neutron electroproduction</a:t>
            </a:r>
          </a:p>
          <a:p>
            <a:pPr lvl="1"/>
            <a:r>
              <a:rPr lang="es-US" dirty="0">
                <a:latin typeface="+mj-lt"/>
              </a:rPr>
              <a:t>New constraints on gluon distribution in the pion from small to large x</a:t>
            </a:r>
          </a:p>
          <a:p>
            <a:pPr lvl="1"/>
            <a:r>
              <a:rPr lang="es-US" b="1" dirty="0">
                <a:solidFill>
                  <a:srgbClr val="640705"/>
                </a:solidFill>
                <a:latin typeface="+mj-lt"/>
              </a:rPr>
              <a:t>Result: </a:t>
            </a:r>
            <a:r>
              <a:rPr lang="es-US" dirty="0">
                <a:latin typeface="+mj-lt"/>
              </a:rPr>
              <a:t>Gluon shares more of the pion’s momentum fraction than expected</a:t>
            </a:r>
          </a:p>
          <a:p>
            <a:pPr lvl="1"/>
            <a:endParaRPr lang="es-US" i="1" dirty="0">
              <a:latin typeface="+mj-lt"/>
            </a:endParaRPr>
          </a:p>
          <a:p>
            <a:pPr lvl="1"/>
            <a:endParaRPr lang="es-US" dirty="0">
              <a:latin typeface="+mj-lt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B4B0B11-8178-5D4E-8913-28A2C43D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9683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latin typeface="+mj-lt"/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Previous research (Barry et al.) [1]:</a:t>
            </a:r>
          </a:p>
          <a:p>
            <a:pPr lvl="1"/>
            <a:r>
              <a:rPr lang="es-US" dirty="0">
                <a:latin typeface="+mj-lt"/>
              </a:rPr>
              <a:t>Studied </a:t>
            </a:r>
            <a:r>
              <a:rPr lang="es-US" i="1" dirty="0">
                <a:latin typeface="+mj-lt"/>
              </a:rPr>
              <a:t>p</a:t>
            </a:r>
            <a:r>
              <a:rPr lang="es-US" i="1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-integrated data from the pion-proton Drell-Yan process + leading neutron electroproduction</a:t>
            </a:r>
          </a:p>
          <a:p>
            <a:pPr lvl="1"/>
            <a:r>
              <a:rPr lang="es-US" dirty="0">
                <a:latin typeface="+mj-lt"/>
              </a:rPr>
              <a:t>New constraints on gluon distribution in the pion from small to large x</a:t>
            </a:r>
          </a:p>
          <a:p>
            <a:pPr lvl="1"/>
            <a:r>
              <a:rPr lang="es-US" b="1" dirty="0">
                <a:solidFill>
                  <a:srgbClr val="640705"/>
                </a:solidFill>
                <a:latin typeface="+mj-lt"/>
              </a:rPr>
              <a:t>Result: </a:t>
            </a:r>
            <a:r>
              <a:rPr lang="es-US" dirty="0">
                <a:latin typeface="+mj-lt"/>
              </a:rPr>
              <a:t>Gluon shares more of the pion’s momentum fraction than expected</a:t>
            </a:r>
          </a:p>
          <a:p>
            <a:pPr lvl="1"/>
            <a:endParaRPr lang="es-US" i="1" dirty="0">
              <a:latin typeface="+mj-lt"/>
            </a:endParaRPr>
          </a:p>
          <a:p>
            <a:pPr lvl="1"/>
            <a:endParaRPr lang="es-US" dirty="0">
              <a:latin typeface="+mj-lt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FA1D37C-95A9-B34D-86CB-7A91FAFAB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478194" y="3911421"/>
            <a:ext cx="4914329" cy="2598549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508E693-18F9-A844-9DC9-DE446146850D}"/>
              </a:ext>
            </a:extLst>
          </p:cNvPr>
          <p:cNvSpPr txBox="1"/>
          <p:nvPr/>
        </p:nvSpPr>
        <p:spPr>
          <a:xfrm>
            <a:off x="8432342" y="6123543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75E7CD-01C6-E343-A5D1-DFBBB126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4931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BA37D78-0503-324E-8F93-3A13752A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725134"/>
            <a:ext cx="7315200" cy="45720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E8C781-ED81-264F-8DE3-0DEE1573F99C}"/>
              </a:ext>
            </a:extLst>
          </p:cNvPr>
          <p:cNvSpPr txBox="1"/>
          <p:nvPr/>
        </p:nvSpPr>
        <p:spPr>
          <a:xfrm>
            <a:off x="9753600" y="5962248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D8016C-AA7A-6B4A-81AD-416410C8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5329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0C9CB-9A34-494A-BBA1-EE79AB08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FE9B7-D677-EE45-9192-6109040C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26439A4-FB09-B849-AD58-86F1F4FC8E69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 integrated)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26439A4-FB09-B849-AD58-86F1F4FC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blipFill>
                <a:blip r:embed="rId4"/>
                <a:stretch>
                  <a:fillRect l="-1422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9D69C3D4-3081-1943-B7E2-9B85D883C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875492"/>
            <a:ext cx="5788190" cy="157724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1FDF7D6-6ECE-9C47-82A4-48B8B6D2822E}"/>
              </a:ext>
            </a:extLst>
          </p:cNvPr>
          <p:cNvSpPr txBox="1"/>
          <p:nvPr/>
        </p:nvSpPr>
        <p:spPr>
          <a:xfrm>
            <a:off x="283028" y="3244334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B97CDB48-F15D-1840-8094-4D68E1F8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5818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0C9CB-9A34-494A-BBA1-EE79AB08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FE9B7-D677-EE45-9192-6109040C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9D69C3D4-3081-1943-B7E2-9B85D883C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75492"/>
            <a:ext cx="5788190" cy="157724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0D9310E-1B8C-2342-A739-ACFAF44C7146}"/>
              </a:ext>
            </a:extLst>
          </p:cNvPr>
          <p:cNvSpPr txBox="1"/>
          <p:nvPr/>
        </p:nvSpPr>
        <p:spPr>
          <a:xfrm>
            <a:off x="2062746" y="3873731"/>
            <a:ext cx="2542505" cy="448888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C23075-0D6A-A34D-B4B6-1FD9953165EB}"/>
              </a:ext>
            </a:extLst>
          </p:cNvPr>
          <p:cNvSpPr txBox="1"/>
          <p:nvPr/>
        </p:nvSpPr>
        <p:spPr>
          <a:xfrm>
            <a:off x="283028" y="3244334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1AD1ABD-94B1-3545-AC84-EA6A2BF2A7B8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 integrated)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1AD1ABD-94B1-3545-AC84-EA6A2BF2A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blipFill>
                <a:blip r:embed="rId5"/>
                <a:stretch>
                  <a:fillRect l="-1422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06BE44-4386-DD46-8984-98873F87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7719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0C9CB-9A34-494A-BBA1-EE79AB08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FE9B7-D677-EE45-9192-6109040C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8C7DE30-F031-9A4D-B124-77C7091ED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03" y="2618704"/>
            <a:ext cx="4518097" cy="2510054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062A26-FD9B-1548-900F-FB3E96CF82A6}"/>
              </a:ext>
            </a:extLst>
          </p:cNvPr>
          <p:cNvSpPr txBox="1"/>
          <p:nvPr/>
        </p:nvSpPr>
        <p:spPr>
          <a:xfrm>
            <a:off x="7747461" y="4657951"/>
            <a:ext cx="27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b="1" dirty="0">
                <a:solidFill>
                  <a:srgbClr val="640705"/>
                </a:solidFill>
                <a:latin typeface="+mj-lt"/>
              </a:rPr>
              <a:t>LO contribution to C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D69C3D4-3081-1943-B7E2-9B85D883C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875492"/>
            <a:ext cx="5788190" cy="157724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019603F-405B-8E46-A852-FBD33AE7CCB9}"/>
              </a:ext>
            </a:extLst>
          </p:cNvPr>
          <p:cNvSpPr txBox="1"/>
          <p:nvPr/>
        </p:nvSpPr>
        <p:spPr>
          <a:xfrm>
            <a:off x="2062746" y="3873731"/>
            <a:ext cx="2542505" cy="448888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4ED94F-0D52-5841-9CE1-13B1962B923B}"/>
              </a:ext>
            </a:extLst>
          </p:cNvPr>
          <p:cNvSpPr txBox="1"/>
          <p:nvPr/>
        </p:nvSpPr>
        <p:spPr>
          <a:xfrm>
            <a:off x="283028" y="3244334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A42EAAB-E1AF-8648-B2E5-5BA0A53E61D7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 integrated)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A42EAAB-E1AF-8648-B2E5-5BA0A53E6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blipFill>
                <a:blip r:embed="rId6"/>
                <a:stretch>
                  <a:fillRect l="-1422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13F92A-896A-5042-A9BD-EF0ED60A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191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0C9CB-9A34-494A-BBA1-EE79AB08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FE9B7-D677-EE45-9192-6109040C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8C7DE30-F031-9A4D-B124-77C7091ED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03" y="2618704"/>
            <a:ext cx="4518097" cy="2510054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062A26-FD9B-1548-900F-FB3E96CF82A6}"/>
              </a:ext>
            </a:extLst>
          </p:cNvPr>
          <p:cNvSpPr txBox="1"/>
          <p:nvPr/>
        </p:nvSpPr>
        <p:spPr>
          <a:xfrm>
            <a:off x="7747461" y="4657951"/>
            <a:ext cx="27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b="1" dirty="0">
                <a:solidFill>
                  <a:srgbClr val="640705"/>
                </a:solidFill>
                <a:latin typeface="+mj-lt"/>
              </a:rPr>
              <a:t>LO contribution to C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C825F6-1737-4948-9B07-0243F3059B00}"/>
              </a:ext>
            </a:extLst>
          </p:cNvPr>
          <p:cNvSpPr txBox="1"/>
          <p:nvPr/>
        </p:nvSpPr>
        <p:spPr>
          <a:xfrm>
            <a:off x="3835201" y="5375861"/>
            <a:ext cx="4518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*NOTE: No Gluon Initiated!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D69C3D4-3081-1943-B7E2-9B85D883C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875492"/>
            <a:ext cx="5788190" cy="157724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019603F-405B-8E46-A852-FBD33AE7CCB9}"/>
              </a:ext>
            </a:extLst>
          </p:cNvPr>
          <p:cNvSpPr txBox="1"/>
          <p:nvPr/>
        </p:nvSpPr>
        <p:spPr>
          <a:xfrm>
            <a:off x="2062746" y="3873731"/>
            <a:ext cx="2542505" cy="448888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7A26E5-71A5-B048-A66B-B1B9B74DF2DC}"/>
              </a:ext>
            </a:extLst>
          </p:cNvPr>
          <p:cNvSpPr txBox="1"/>
          <p:nvPr/>
        </p:nvSpPr>
        <p:spPr>
          <a:xfrm>
            <a:off x="283028" y="3244334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915E27C9-A1B9-074F-944E-26DC10ECD98E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 integrated)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915E27C9-A1B9-074F-944E-26DC10EC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5341089" cy="430887"/>
              </a:xfrm>
              <a:prstGeom prst="rect">
                <a:avLst/>
              </a:prstGeom>
              <a:blipFill>
                <a:blip r:embed="rId6"/>
                <a:stretch>
                  <a:fillRect l="-1422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75D16A-B36B-0E47-B5E7-7BD2B342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6893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9F8635-13EE-D649-9A6F-F04CDC2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2B7200E-EDF4-1143-945C-234CA269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F1C2973-4375-354E-A686-AD6ADFE64B70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(Large 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differential)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F1C2973-4375-354E-A686-AD6ADFE6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blipFill>
                <a:blip r:embed="rId4"/>
                <a:stretch>
                  <a:fillRect l="-1124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/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blipFill>
                <a:blip r:embed="rId5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324528A3-7664-534C-BB6C-8EB7A406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2417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9F8635-13EE-D649-9A6F-F04CDC2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2B7200E-EDF4-1143-945C-234CA269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/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blipFill>
                <a:blip r:embed="rId4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97D9A1FA-C85C-E346-9306-6594290D482A}"/>
              </a:ext>
            </a:extLst>
          </p:cNvPr>
          <p:cNvSpPr txBox="1"/>
          <p:nvPr/>
        </p:nvSpPr>
        <p:spPr>
          <a:xfrm>
            <a:off x="9067770" y="2433827"/>
            <a:ext cx="852239" cy="706282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528DA12-4FCA-3946-B6B4-6B89A90A4CA1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(Large 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differential)</a:t>
                </a: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528DA12-4FCA-3946-B6B4-6B89A90A4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blipFill>
                <a:blip r:embed="rId5"/>
                <a:stretch>
                  <a:fillRect l="-1124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059932A-4C67-2345-B452-D80B4D48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19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153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FBB32CBF-2C34-FC4A-A2EE-D7F253BF9B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E27814-F505-F442-8C9A-71A553DF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1" y="377482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CAFE4-35E4-6946-9A84-21751EAE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>
                <a:latin typeface="+mj-lt"/>
              </a:rPr>
              <a:t>Introduction </a:t>
            </a:r>
          </a:p>
          <a:p>
            <a:r>
              <a:rPr lang="es-US" dirty="0">
                <a:latin typeface="+mj-lt"/>
              </a:rPr>
              <a:t>Motivation</a:t>
            </a:r>
          </a:p>
          <a:p>
            <a:r>
              <a:rPr lang="es-US" dirty="0">
                <a:latin typeface="+mj-lt"/>
              </a:rPr>
              <a:t>Methods</a:t>
            </a:r>
          </a:p>
          <a:p>
            <a:r>
              <a:rPr lang="es-US" dirty="0">
                <a:latin typeface="+mj-lt"/>
              </a:rPr>
              <a:t>Results</a:t>
            </a:r>
          </a:p>
          <a:p>
            <a:r>
              <a:rPr lang="es-US" dirty="0">
                <a:latin typeface="+mj-lt"/>
              </a:rPr>
              <a:t>Conclusions</a:t>
            </a:r>
          </a:p>
          <a:p>
            <a:r>
              <a:rPr lang="es-US" dirty="0">
                <a:latin typeface="+mj-lt"/>
              </a:rPr>
              <a:t>Summary</a:t>
            </a:r>
          </a:p>
          <a:p>
            <a:endParaRPr lang="es-US" dirty="0">
              <a:latin typeface="+mj-lt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C3A6840-A67F-3441-9EDD-418BE34401EA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F7F82E-7E9F-E940-8579-0D0D1C55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3658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9F8635-13EE-D649-9A6F-F04CDC2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0CA4E29-C326-2A4B-9114-D0CD4712E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7" b="3654"/>
          <a:stretch/>
        </p:blipFill>
        <p:spPr>
          <a:xfrm>
            <a:off x="8109149" y="3563693"/>
            <a:ext cx="3406875" cy="2085738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9873B1-17F9-D84B-8AEA-D335FA300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36"/>
          <a:stretch/>
        </p:blipFill>
        <p:spPr>
          <a:xfrm>
            <a:off x="655324" y="3534894"/>
            <a:ext cx="3406875" cy="217839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DFA71B-1D54-7746-B916-C4E478975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51" t="8011" r="7997" b="11054"/>
          <a:stretch/>
        </p:blipFill>
        <p:spPr>
          <a:xfrm>
            <a:off x="4394707" y="3568714"/>
            <a:ext cx="3406875" cy="207418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2B7200E-EDF4-1143-945C-234CA269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/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blipFill>
                <a:blip r:embed="rId7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33253663-F1D1-994B-8CE7-3BAADC9E97C6}"/>
              </a:ext>
            </a:extLst>
          </p:cNvPr>
          <p:cNvSpPr txBox="1"/>
          <p:nvPr/>
        </p:nvSpPr>
        <p:spPr>
          <a:xfrm>
            <a:off x="4270928" y="5679097"/>
            <a:ext cx="379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>
                <a:solidFill>
                  <a:srgbClr val="640705"/>
                </a:solidFill>
                <a:latin typeface="+mj-lt"/>
              </a:rPr>
              <a:t>LO contribution to hard part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A19C8F-392C-0741-A9E0-CACDD2A7CF1F}"/>
              </a:ext>
            </a:extLst>
          </p:cNvPr>
          <p:cNvSpPr txBox="1"/>
          <p:nvPr/>
        </p:nvSpPr>
        <p:spPr>
          <a:xfrm>
            <a:off x="9067770" y="2433827"/>
            <a:ext cx="852239" cy="706282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BD2A512-0D80-6144-8D40-9012E6805466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(Large 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differential)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BD2A512-0D80-6144-8D40-9012E6805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blipFill>
                <a:blip r:embed="rId8"/>
                <a:stretch>
                  <a:fillRect l="-1124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395CC85-4845-764C-9CA9-1DF19397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5285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9F8635-13EE-D649-9A6F-F04CDC2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6C9FDA-520F-7B49-BB44-F108409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2D21DB-44B2-A649-AC1E-893DFDCA2D46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0CA4E29-C326-2A4B-9114-D0CD4712E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7" b="3654"/>
          <a:stretch/>
        </p:blipFill>
        <p:spPr>
          <a:xfrm>
            <a:off x="8109149" y="3563693"/>
            <a:ext cx="3406875" cy="2085738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9873B1-17F9-D84B-8AEA-D335FA300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36"/>
          <a:stretch/>
        </p:blipFill>
        <p:spPr>
          <a:xfrm>
            <a:off x="655324" y="3534894"/>
            <a:ext cx="3406875" cy="217839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DFA71B-1D54-7746-B916-C4E478975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51" t="8011" r="7997" b="11054"/>
          <a:stretch/>
        </p:blipFill>
        <p:spPr>
          <a:xfrm>
            <a:off x="4394707" y="3568714"/>
            <a:ext cx="3406875" cy="207418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2B7200E-EDF4-1143-945C-234CA269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Drell-Yan reaction: 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/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8582135-1BEF-A941-B98E-1172E031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91" y="2433826"/>
                <a:ext cx="7788481" cy="798937"/>
              </a:xfrm>
              <a:prstGeom prst="rect">
                <a:avLst/>
              </a:prstGeom>
              <a:blipFill>
                <a:blip r:embed="rId7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21A71F08-4822-0743-B5A9-39F6640F8F39}"/>
              </a:ext>
            </a:extLst>
          </p:cNvPr>
          <p:cNvSpPr txBox="1"/>
          <p:nvPr/>
        </p:nvSpPr>
        <p:spPr>
          <a:xfrm>
            <a:off x="4611441" y="5770602"/>
            <a:ext cx="2969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*Gluon Initiated!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A19C8F-392C-0741-A9E0-CACDD2A7CF1F}"/>
              </a:ext>
            </a:extLst>
          </p:cNvPr>
          <p:cNvSpPr txBox="1"/>
          <p:nvPr/>
        </p:nvSpPr>
        <p:spPr>
          <a:xfrm>
            <a:off x="9067770" y="2433827"/>
            <a:ext cx="852239" cy="706282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BD2A512-0D80-6144-8D40-9012E6805466}"/>
                  </a:ext>
                </a:extLst>
              </p:cNvPr>
              <p:cNvSpPr txBox="1"/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4070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6407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800" dirty="0">
                    <a:solidFill>
                      <a:srgbClr val="640705"/>
                    </a:solidFill>
                    <a:latin typeface="+mj-lt"/>
                  </a:rPr>
                  <a:t>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(Large p</a:t>
                </a:r>
                <a:r>
                  <a:rPr lang="es-US" sz="2800" b="1" baseline="-25000" dirty="0">
                    <a:solidFill>
                      <a:srgbClr val="640705"/>
                    </a:solidFill>
                    <a:latin typeface="+mj-lt"/>
                  </a:rPr>
                  <a:t>T </a:t>
                </a:r>
                <a:r>
                  <a:rPr lang="es-US" sz="2800" b="1" dirty="0">
                    <a:solidFill>
                      <a:srgbClr val="640705"/>
                    </a:solidFill>
                    <a:latin typeface="+mj-lt"/>
                  </a:rPr>
                  <a:t>differential)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BD2A512-0D80-6144-8D40-9012E6805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5" y="1831147"/>
                <a:ext cx="6770880" cy="430887"/>
              </a:xfrm>
              <a:prstGeom prst="rect">
                <a:avLst/>
              </a:prstGeom>
              <a:blipFill>
                <a:blip r:embed="rId8"/>
                <a:stretch>
                  <a:fillRect l="-1124" t="-26471" b="-4705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EAC9F5-9197-9A48-BA86-FDB5C124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516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BA37D78-0503-324E-8F93-3A13752A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725134"/>
            <a:ext cx="7315200" cy="45720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F05E6F-93DB-EE40-AC8B-1D826F4F2E32}"/>
              </a:ext>
            </a:extLst>
          </p:cNvPr>
          <p:cNvSpPr txBox="1"/>
          <p:nvPr/>
        </p:nvSpPr>
        <p:spPr>
          <a:xfrm>
            <a:off x="9753600" y="5962248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F15EB7-7593-384C-8D5E-D8422A1E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467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BA37D78-0503-324E-8F93-3A13752A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725134"/>
            <a:ext cx="7315200" cy="45720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623B5F-1A4F-DE41-B698-42D6C41D8BB5}"/>
              </a:ext>
            </a:extLst>
          </p:cNvPr>
          <p:cNvSpPr txBox="1"/>
          <p:nvPr/>
        </p:nvSpPr>
        <p:spPr>
          <a:xfrm>
            <a:off x="7249887" y="2906487"/>
            <a:ext cx="2383970" cy="2699656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DD8CC5-9ED0-434D-87E5-12835EF97C90}"/>
              </a:ext>
            </a:extLst>
          </p:cNvPr>
          <p:cNvSpPr txBox="1"/>
          <p:nvPr/>
        </p:nvSpPr>
        <p:spPr>
          <a:xfrm>
            <a:off x="9753600" y="5962248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5B99DA-1E34-BE49-AE1F-8658CDB2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891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BA37D78-0503-324E-8F93-3A13752A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7" y="2262034"/>
            <a:ext cx="5575069" cy="3484418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623B5F-1A4F-DE41-B698-42D6C41D8BB5}"/>
              </a:ext>
            </a:extLst>
          </p:cNvPr>
          <p:cNvSpPr txBox="1"/>
          <p:nvPr/>
        </p:nvSpPr>
        <p:spPr>
          <a:xfrm>
            <a:off x="3988105" y="3308465"/>
            <a:ext cx="1830803" cy="1963127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0361-AD0F-8140-AB07-084E5E0B271C}"/>
              </a:ext>
            </a:extLst>
          </p:cNvPr>
          <p:cNvSpPr txBox="1"/>
          <p:nvPr/>
        </p:nvSpPr>
        <p:spPr>
          <a:xfrm>
            <a:off x="5611060" y="5799216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2B2DE1-CE89-B74F-904B-2D84AA92A937}"/>
              </a:ext>
            </a:extLst>
          </p:cNvPr>
          <p:cNvSpPr txBox="1"/>
          <p:nvPr/>
        </p:nvSpPr>
        <p:spPr>
          <a:xfrm>
            <a:off x="6833062" y="2262034"/>
            <a:ext cx="452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dirty="0">
                <a:latin typeface="+mj-lt"/>
              </a:rPr>
              <a:t>PDFs in this region constrained by p</a:t>
            </a:r>
            <a:r>
              <a:rPr lang="es-US" sz="2400" baseline="-25000" dirty="0">
                <a:latin typeface="+mj-lt"/>
              </a:rPr>
              <a:t>T</a:t>
            </a:r>
            <a:r>
              <a:rPr lang="es-US" sz="2400" dirty="0">
                <a:latin typeface="+mj-lt"/>
              </a:rPr>
              <a:t> integrated 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400" dirty="0">
                <a:latin typeface="+mj-lt"/>
              </a:rPr>
              <a:t>Gluon distribution is subdominant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E9F1D1-EE44-1846-AF8D-7A581B41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0563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BA37D78-0503-324E-8F93-3A13752A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7" y="2262034"/>
            <a:ext cx="5575069" cy="3484418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623B5F-1A4F-DE41-B698-42D6C41D8BB5}"/>
              </a:ext>
            </a:extLst>
          </p:cNvPr>
          <p:cNvSpPr txBox="1"/>
          <p:nvPr/>
        </p:nvSpPr>
        <p:spPr>
          <a:xfrm>
            <a:off x="3988105" y="3308465"/>
            <a:ext cx="1830803" cy="1963127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0361-AD0F-8140-AB07-084E5E0B271C}"/>
              </a:ext>
            </a:extLst>
          </p:cNvPr>
          <p:cNvSpPr txBox="1"/>
          <p:nvPr/>
        </p:nvSpPr>
        <p:spPr>
          <a:xfrm>
            <a:off x="5611060" y="5799216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2B2DE1-CE89-B74F-904B-2D84AA92A937}"/>
              </a:ext>
            </a:extLst>
          </p:cNvPr>
          <p:cNvSpPr txBox="1"/>
          <p:nvPr/>
        </p:nvSpPr>
        <p:spPr>
          <a:xfrm>
            <a:off x="6833062" y="2262034"/>
            <a:ext cx="4520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dirty="0">
                <a:latin typeface="+mj-lt"/>
              </a:rPr>
              <a:t>PDFs in this region constrained by p</a:t>
            </a:r>
            <a:r>
              <a:rPr lang="es-US" sz="2400" baseline="-25000" dirty="0">
                <a:latin typeface="+mj-lt"/>
              </a:rPr>
              <a:t>T</a:t>
            </a:r>
            <a:r>
              <a:rPr lang="es-US" sz="2400" dirty="0">
                <a:latin typeface="+mj-lt"/>
              </a:rPr>
              <a:t> integrated 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400" dirty="0">
                <a:latin typeface="+mj-lt"/>
              </a:rPr>
              <a:t>Gluon distribution is subdominant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dirty="0">
                <a:latin typeface="+mj-lt"/>
              </a:rPr>
              <a:t>LO contribution to p</a:t>
            </a:r>
            <a:r>
              <a:rPr lang="es-US" sz="2400" baseline="-25000" dirty="0">
                <a:latin typeface="+mj-lt"/>
              </a:rPr>
              <a:t>T</a:t>
            </a:r>
            <a:r>
              <a:rPr lang="es-US" sz="2400" dirty="0">
                <a:latin typeface="+mj-lt"/>
              </a:rPr>
              <a:t> differential DY is from the gluon initiated reactions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053A862-F149-FC42-ACB0-D241CF36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3982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BA37D78-0503-324E-8F93-3A13752A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7" y="2262034"/>
            <a:ext cx="5575069" cy="3484418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623B5F-1A4F-DE41-B698-42D6C41D8BB5}"/>
              </a:ext>
            </a:extLst>
          </p:cNvPr>
          <p:cNvSpPr txBox="1"/>
          <p:nvPr/>
        </p:nvSpPr>
        <p:spPr>
          <a:xfrm>
            <a:off x="3988105" y="3308465"/>
            <a:ext cx="1830803" cy="1963127"/>
          </a:xfrm>
          <a:prstGeom prst="rect">
            <a:avLst/>
          </a:prstGeom>
          <a:noFill/>
          <a:ln w="76200">
            <a:solidFill>
              <a:srgbClr val="64070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US" sz="2400" b="1" dirty="0">
              <a:solidFill>
                <a:srgbClr val="640705"/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0361-AD0F-8140-AB07-084E5E0B271C}"/>
              </a:ext>
            </a:extLst>
          </p:cNvPr>
          <p:cNvSpPr txBox="1"/>
          <p:nvPr/>
        </p:nvSpPr>
        <p:spPr>
          <a:xfrm>
            <a:off x="5611060" y="5799216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2B2DE1-CE89-B74F-904B-2D84AA92A937}"/>
              </a:ext>
            </a:extLst>
          </p:cNvPr>
          <p:cNvSpPr txBox="1"/>
          <p:nvPr/>
        </p:nvSpPr>
        <p:spPr>
          <a:xfrm>
            <a:off x="6833062" y="2262034"/>
            <a:ext cx="4520738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US" sz="2800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Idea: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prstClr val="black"/>
                </a:solidFill>
                <a:latin typeface="Calibri Light" panose="020F0302020204030204"/>
              </a:rPr>
              <a:t>Studying </a:t>
            </a:r>
            <a:r>
              <a:rPr lang="es-US" sz="2400" i="1" dirty="0">
                <a:solidFill>
                  <a:prstClr val="black"/>
                </a:solidFill>
                <a:latin typeface="Calibri Light" panose="020F0302020204030204"/>
              </a:rPr>
              <a:t>p</a:t>
            </a:r>
            <a:r>
              <a:rPr lang="es-US" sz="2400" i="1" baseline="-25000" dirty="0">
                <a:solidFill>
                  <a:prstClr val="black"/>
                </a:solidFill>
                <a:latin typeface="Calibri Light" panose="020F0302020204030204"/>
              </a:rPr>
              <a:t>T</a:t>
            </a:r>
            <a:r>
              <a:rPr lang="es-US" sz="2400" dirty="0">
                <a:solidFill>
                  <a:prstClr val="black"/>
                </a:solidFill>
                <a:latin typeface="Calibri Light" panose="020F0302020204030204"/>
              </a:rPr>
              <a:t>-dependent Drell-Yan data should increase sensitivity to the gluon PDF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prstClr val="black"/>
                </a:solidFill>
                <a:latin typeface="Calibri Light" panose="020F0302020204030204"/>
              </a:rPr>
              <a:t>Provides better constraints at higher </a:t>
            </a:r>
            <a:r>
              <a:rPr lang="es-US" sz="2400" i="1" dirty="0">
                <a:solidFill>
                  <a:prstClr val="black"/>
                </a:solidFill>
                <a:latin typeface="Calibri Light" panose="020F0302020204030204"/>
              </a:rPr>
              <a:t>x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prstClr val="black"/>
                </a:solidFill>
                <a:latin typeface="Calibri Light" panose="020F0302020204030204"/>
              </a:rPr>
              <a:t>May provide better insight into how to analyze upcoming COMPASS results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028A9D9-1B54-ED40-B285-055269A4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9403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3BE9F3-DAA0-A543-BB04-51AA541D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Cross Section in Terms of Different Regions:</a:t>
            </a:r>
            <a:endParaRPr lang="es-US" b="1" dirty="0">
              <a:latin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DFD2512-9E9C-E946-92F9-86886558BFD4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0501EFF-96CD-1746-9AE1-1C3CD4EFAB3B}"/>
              </a:ext>
            </a:extLst>
          </p:cNvPr>
          <p:cNvSpPr txBox="1"/>
          <p:nvPr/>
        </p:nvSpPr>
        <p:spPr>
          <a:xfrm>
            <a:off x="8403771" y="2754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41A55FE1-4B2D-C341-AD9E-3F4D03EE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8602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3BE9F3-DAA0-A543-BB04-51AA541D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Cross Section in Terms of Different Regions:</a:t>
            </a:r>
            <a:endParaRPr lang="es-US" b="1" dirty="0">
              <a:latin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DFD2512-9E9C-E946-92F9-86886558BFD4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0501EFF-96CD-1746-9AE1-1C3CD4EFAB3B}"/>
              </a:ext>
            </a:extLst>
          </p:cNvPr>
          <p:cNvSpPr txBox="1"/>
          <p:nvPr/>
        </p:nvSpPr>
        <p:spPr>
          <a:xfrm>
            <a:off x="8403771" y="2754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BB717C-5E46-B447-B757-E7BAD4778BF8}"/>
              </a:ext>
            </a:extLst>
          </p:cNvPr>
          <p:cNvSpPr txBox="1"/>
          <p:nvPr/>
        </p:nvSpPr>
        <p:spPr>
          <a:xfrm>
            <a:off x="3149797" y="3564984"/>
            <a:ext cx="589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640705"/>
                </a:solidFill>
              </a:rPr>
              <a:t>W valid for p</a:t>
            </a:r>
            <a:r>
              <a:rPr lang="es-US" sz="2000" baseline="-25000" dirty="0">
                <a:solidFill>
                  <a:srgbClr val="640705"/>
                </a:solidFill>
              </a:rPr>
              <a:t>T</a:t>
            </a:r>
            <a:r>
              <a:rPr lang="es-US" sz="2000" dirty="0">
                <a:solidFill>
                  <a:srgbClr val="640705"/>
                </a:solidFill>
              </a:rPr>
              <a:t>/Q &lt;&lt;1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 dirty="0"/>
              <a:t>Characterized in terms of TMD factorization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6880E-6DB9-9846-8E1C-4ED69752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8633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3BE9F3-DAA0-A543-BB04-51AA541D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Cross Section in Terms of Different Regions:</a:t>
            </a:r>
            <a:endParaRPr lang="es-US" b="1" dirty="0">
              <a:latin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DFD2512-9E9C-E946-92F9-86886558BFD4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0501EFF-96CD-1746-9AE1-1C3CD4EFAB3B}"/>
              </a:ext>
            </a:extLst>
          </p:cNvPr>
          <p:cNvSpPr txBox="1"/>
          <p:nvPr/>
        </p:nvSpPr>
        <p:spPr>
          <a:xfrm>
            <a:off x="8403771" y="2754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BB717C-5E46-B447-B757-E7BAD4778BF8}"/>
              </a:ext>
            </a:extLst>
          </p:cNvPr>
          <p:cNvSpPr txBox="1"/>
          <p:nvPr/>
        </p:nvSpPr>
        <p:spPr>
          <a:xfrm>
            <a:off x="3149797" y="3564984"/>
            <a:ext cx="5892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640705"/>
                </a:solidFill>
              </a:rPr>
              <a:t>W valid for p</a:t>
            </a:r>
            <a:r>
              <a:rPr lang="es-US" sz="2000" baseline="-25000" dirty="0">
                <a:solidFill>
                  <a:srgbClr val="640705"/>
                </a:solidFill>
              </a:rPr>
              <a:t>T</a:t>
            </a:r>
            <a:r>
              <a:rPr lang="es-US" sz="2000" dirty="0">
                <a:solidFill>
                  <a:srgbClr val="640705"/>
                </a:solidFill>
              </a:rPr>
              <a:t>/Q &lt;&lt;1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 dirty="0"/>
              <a:t>Characterized in terms of TMD factorization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640705"/>
                </a:solidFill>
              </a:rPr>
              <a:t>FO valid for p</a:t>
            </a:r>
            <a:r>
              <a:rPr lang="es-US" sz="2000" baseline="-25000" dirty="0">
                <a:solidFill>
                  <a:srgbClr val="640705"/>
                </a:solidFill>
              </a:rPr>
              <a:t>T</a:t>
            </a:r>
            <a:r>
              <a:rPr lang="es-US" sz="2000" dirty="0">
                <a:solidFill>
                  <a:srgbClr val="640705"/>
                </a:solidFill>
              </a:rPr>
              <a:t> ~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 dirty="0"/>
              <a:t>Characterized in terms of collinear factorization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D3692-762E-9640-9235-5419A98E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29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3180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Introduction – The Big Picture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Overarching Goal:</a:t>
            </a:r>
            <a:endParaRPr lang="es-US" b="1" dirty="0">
              <a:latin typeface="+mj-lt"/>
            </a:endParaRPr>
          </a:p>
          <a:p>
            <a:pPr lvl="1"/>
            <a:r>
              <a:rPr lang="es-US" dirty="0">
                <a:latin typeface="+mj-lt"/>
              </a:rPr>
              <a:t>Understanding the transverse momentum (p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) spectrum in particle production at low energy reactions using perturbative QCD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AE91F3-9FF3-3340-8EFB-1C1BF507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75106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3BE9F3-DAA0-A543-BB04-51AA541D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Cross Section in Terms of Different Regions:</a:t>
            </a:r>
            <a:endParaRPr lang="es-US" b="1" dirty="0">
              <a:latin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DFD2512-9E9C-E946-92F9-86886558BFD4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09" y="2480448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0501EFF-96CD-1746-9AE1-1C3CD4EFAB3B}"/>
              </a:ext>
            </a:extLst>
          </p:cNvPr>
          <p:cNvSpPr txBox="1"/>
          <p:nvPr/>
        </p:nvSpPr>
        <p:spPr>
          <a:xfrm>
            <a:off x="8403771" y="2754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BB717C-5E46-B447-B757-E7BAD4778BF8}"/>
              </a:ext>
            </a:extLst>
          </p:cNvPr>
          <p:cNvSpPr txBox="1"/>
          <p:nvPr/>
        </p:nvSpPr>
        <p:spPr>
          <a:xfrm>
            <a:off x="3149797" y="3564984"/>
            <a:ext cx="5892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640705"/>
                </a:solidFill>
              </a:rPr>
              <a:t>W valid for p</a:t>
            </a:r>
            <a:r>
              <a:rPr lang="es-US" sz="2000" baseline="-25000" dirty="0">
                <a:solidFill>
                  <a:srgbClr val="640705"/>
                </a:solidFill>
              </a:rPr>
              <a:t>T</a:t>
            </a:r>
            <a:r>
              <a:rPr lang="es-US" sz="2000" dirty="0">
                <a:solidFill>
                  <a:srgbClr val="640705"/>
                </a:solidFill>
              </a:rPr>
              <a:t>/Q &lt;&lt;1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 dirty="0"/>
              <a:t>Characterized in terms of TMD factorization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640705"/>
                </a:solidFill>
              </a:rPr>
              <a:t>FO valid for p</a:t>
            </a:r>
            <a:r>
              <a:rPr lang="es-US" sz="2000" baseline="-25000" dirty="0">
                <a:solidFill>
                  <a:srgbClr val="640705"/>
                </a:solidFill>
              </a:rPr>
              <a:t>T</a:t>
            </a:r>
            <a:r>
              <a:rPr lang="es-US" sz="2000" dirty="0">
                <a:solidFill>
                  <a:srgbClr val="640705"/>
                </a:solidFill>
              </a:rPr>
              <a:t> ~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 dirty="0"/>
              <a:t>Characterized in terms of collinear factorization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640705"/>
                </a:solidFill>
              </a:rPr>
              <a:t>ASY is the ”interpolating” part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 dirty="0">
                <a:sym typeface="Wingdings" pitchFamily="2" charset="2"/>
              </a:rPr>
              <a:t>ASY </a:t>
            </a:r>
            <a:r>
              <a:rPr lang="es-US" sz="2000" dirty="0"/>
              <a:t> W as p</a:t>
            </a:r>
            <a:r>
              <a:rPr lang="es-US" sz="2000" baseline="-25000" dirty="0"/>
              <a:t>T</a:t>
            </a:r>
            <a:r>
              <a:rPr lang="es-US" sz="2000" dirty="0"/>
              <a:t> </a:t>
            </a:r>
            <a:r>
              <a:rPr lang="es-US" sz="2000" dirty="0">
                <a:sym typeface="Wingdings" pitchFamily="2" charset="2"/>
              </a:rPr>
              <a:t> ∞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2000">
                <a:sym typeface="Wingdings" pitchFamily="2" charset="2"/>
              </a:rPr>
              <a:t>ASY  FO </a:t>
            </a:r>
            <a:r>
              <a:rPr lang="es-US" sz="2000" dirty="0">
                <a:sym typeface="Wingdings" pitchFamily="2" charset="2"/>
              </a:rPr>
              <a:t>as p</a:t>
            </a:r>
            <a:r>
              <a:rPr lang="es-US" sz="2000" baseline="-25000" dirty="0">
                <a:sym typeface="Wingdings" pitchFamily="2" charset="2"/>
              </a:rPr>
              <a:t>T</a:t>
            </a:r>
            <a:r>
              <a:rPr lang="es-US" sz="2000" dirty="0">
                <a:sym typeface="Wingdings" pitchFamily="2" charset="2"/>
              </a:rPr>
              <a:t>  0</a:t>
            </a:r>
            <a:endParaRPr lang="es-US" sz="2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E08E7-E0B9-B949-A399-E35EE7AF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0052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US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Cross Section in Terms of Different Regions:</a:t>
            </a:r>
            <a:endParaRPr lang="es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06638927-AEE9-2347-A190-0EAAFB1DD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5" y="2450455"/>
            <a:ext cx="5817852" cy="37135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120CC85-F889-BB43-85D4-900A1217F25C}"/>
              </a:ext>
            </a:extLst>
          </p:cNvPr>
          <p:cNvSpPr txBox="1"/>
          <p:nvPr/>
        </p:nvSpPr>
        <p:spPr>
          <a:xfrm>
            <a:off x="5928611" y="5794645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EFEE18-BED4-0540-83B8-F20E8B210AE6}"/>
              </a:ext>
            </a:extLst>
          </p:cNvPr>
          <p:cNvSpPr txBox="1"/>
          <p:nvPr/>
        </p:nvSpPr>
        <p:spPr>
          <a:xfrm>
            <a:off x="11721217" y="24923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3CA96E5-4B43-B64C-9734-196A68E0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2F26E38-B12B-5046-8259-CB1E4703373D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27806DE0-815E-8B4A-B424-087261E1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49858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US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Cross Section in Terms of Different Regions:</a:t>
            </a:r>
            <a:endParaRPr lang="es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96ABB960-96B9-644A-8CF1-97F3E0DC0CE7}"/>
              </a:ext>
            </a:extLst>
          </p:cNvPr>
          <p:cNvSpPr/>
          <p:nvPr/>
        </p:nvSpPr>
        <p:spPr>
          <a:xfrm>
            <a:off x="8369755" y="2433826"/>
            <a:ext cx="457306" cy="535602"/>
          </a:xfrm>
          <a:prstGeom prst="rect">
            <a:avLst/>
          </a:prstGeom>
          <a:noFill/>
          <a:ln w="57150">
            <a:solidFill>
              <a:srgbClr val="64070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F97EB64-4496-9E46-B545-FFE8653461F9}"/>
              </a:ext>
            </a:extLst>
          </p:cNvPr>
          <p:cNvCxnSpPr/>
          <p:nvPr/>
        </p:nvCxnSpPr>
        <p:spPr>
          <a:xfrm flipH="1">
            <a:off x="8202330" y="3083441"/>
            <a:ext cx="334850" cy="674071"/>
          </a:xfrm>
          <a:prstGeom prst="straightConnector1">
            <a:avLst/>
          </a:prstGeom>
          <a:ln w="57150">
            <a:solidFill>
              <a:srgbClr val="640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17261A-B77B-AA42-8E58-899663A5317B}"/>
              </a:ext>
            </a:extLst>
          </p:cNvPr>
          <p:cNvSpPr txBox="1"/>
          <p:nvPr/>
        </p:nvSpPr>
        <p:spPr>
          <a:xfrm>
            <a:off x="6658279" y="3772059"/>
            <a:ext cx="5024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Dominant at low p</a:t>
            </a:r>
            <a:r>
              <a:rPr lang="es-US" sz="2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determined by TMDs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DE1E23A-79AA-384E-8329-5793024C4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5" y="2450455"/>
            <a:ext cx="5817852" cy="37135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2FDDF59-7D94-A541-BF40-0293A0AC679A}"/>
              </a:ext>
            </a:extLst>
          </p:cNvPr>
          <p:cNvSpPr/>
          <p:nvPr/>
        </p:nvSpPr>
        <p:spPr>
          <a:xfrm>
            <a:off x="1052185" y="2568763"/>
            <a:ext cx="2956143" cy="3268366"/>
          </a:xfrm>
          <a:prstGeom prst="rect">
            <a:avLst/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712186-FE33-4349-9216-AEF63AD0C038}"/>
              </a:ext>
            </a:extLst>
          </p:cNvPr>
          <p:cNvSpPr txBox="1"/>
          <p:nvPr/>
        </p:nvSpPr>
        <p:spPr>
          <a:xfrm>
            <a:off x="5928611" y="5794645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ADFB7E-6384-694F-ABC9-E7A57FF44C97}"/>
              </a:ext>
            </a:extLst>
          </p:cNvPr>
          <p:cNvSpPr txBox="1"/>
          <p:nvPr/>
        </p:nvSpPr>
        <p:spPr>
          <a:xfrm>
            <a:off x="11721217" y="24923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89245B4-DB21-6148-B557-4644E3BD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ACF12F1-4D3D-D944-9613-884D34BB9D30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FCC1D235-7A43-2C4A-8A68-7F23A771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46808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US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Cross Section in Terms of Different Regions:</a:t>
            </a:r>
            <a:endParaRPr lang="es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A2D19E8E-9910-1A4A-BAA4-6C988C3745E5}"/>
              </a:ext>
            </a:extLst>
          </p:cNvPr>
          <p:cNvSpPr/>
          <p:nvPr/>
        </p:nvSpPr>
        <p:spPr>
          <a:xfrm>
            <a:off x="9094491" y="2443129"/>
            <a:ext cx="457306" cy="535602"/>
          </a:xfrm>
          <a:prstGeom prst="rect">
            <a:avLst/>
          </a:prstGeom>
          <a:noFill/>
          <a:ln w="57150">
            <a:solidFill>
              <a:srgbClr val="64070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ABDA9CD-9E2B-B142-84DA-5087B4146035}"/>
              </a:ext>
            </a:extLst>
          </p:cNvPr>
          <p:cNvCxnSpPr/>
          <p:nvPr/>
        </p:nvCxnSpPr>
        <p:spPr>
          <a:xfrm flipH="1">
            <a:off x="8927066" y="3098707"/>
            <a:ext cx="334850" cy="674071"/>
          </a:xfrm>
          <a:prstGeom prst="straightConnector1">
            <a:avLst/>
          </a:prstGeom>
          <a:ln w="57150">
            <a:solidFill>
              <a:srgbClr val="640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1375E1-A2ED-AC4A-ADCC-58BD2B38B2E6}"/>
              </a:ext>
            </a:extLst>
          </p:cNvPr>
          <p:cNvSpPr txBox="1"/>
          <p:nvPr/>
        </p:nvSpPr>
        <p:spPr>
          <a:xfrm>
            <a:off x="6893341" y="3779751"/>
            <a:ext cx="41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Dominant at high p</a:t>
            </a:r>
            <a:r>
              <a:rPr lang="es-US" sz="2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determined by collinear factorization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BE8D00E-0EBC-C441-A81F-90136FC1D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5" y="2450455"/>
            <a:ext cx="5817852" cy="37135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CDEAB68-4E5D-E34B-940E-59321D53AFFE}"/>
              </a:ext>
            </a:extLst>
          </p:cNvPr>
          <p:cNvSpPr/>
          <p:nvPr/>
        </p:nvSpPr>
        <p:spPr>
          <a:xfrm>
            <a:off x="2930084" y="2568763"/>
            <a:ext cx="3248387" cy="326836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FFA0DF-24E5-1847-BC32-64C1006B9177}"/>
              </a:ext>
            </a:extLst>
          </p:cNvPr>
          <p:cNvSpPr txBox="1"/>
          <p:nvPr/>
        </p:nvSpPr>
        <p:spPr>
          <a:xfrm>
            <a:off x="5928611" y="5794645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839AF2-C70F-F049-89B2-F4C3E428D8ED}"/>
              </a:ext>
            </a:extLst>
          </p:cNvPr>
          <p:cNvSpPr txBox="1"/>
          <p:nvPr/>
        </p:nvSpPr>
        <p:spPr>
          <a:xfrm>
            <a:off x="11721217" y="24923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35A6495-C607-9744-A9B6-8240D5E0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78A2956-4868-714C-A7A4-7F8D7363AD80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89CDCD6C-4F0F-3040-9E7A-4E709053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21038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US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Cross Section in Terms of Different Regions:</a:t>
            </a:r>
            <a:endParaRPr lang="es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E5323067-BCC7-A140-B8DF-2A2B7677295B}"/>
              </a:ext>
            </a:extLst>
          </p:cNvPr>
          <p:cNvSpPr/>
          <p:nvPr/>
        </p:nvSpPr>
        <p:spPr>
          <a:xfrm>
            <a:off x="9528349" y="2406002"/>
            <a:ext cx="961293" cy="520759"/>
          </a:xfrm>
          <a:prstGeom prst="rect">
            <a:avLst/>
          </a:prstGeom>
          <a:noFill/>
          <a:ln w="57150">
            <a:solidFill>
              <a:srgbClr val="64070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D6B8DE2-4878-1048-8D29-FBAC570E0E99}"/>
              </a:ext>
            </a:extLst>
          </p:cNvPr>
          <p:cNvCxnSpPr/>
          <p:nvPr/>
        </p:nvCxnSpPr>
        <p:spPr>
          <a:xfrm flipH="1">
            <a:off x="9655445" y="3061698"/>
            <a:ext cx="334850" cy="674071"/>
          </a:xfrm>
          <a:prstGeom prst="straightConnector1">
            <a:avLst/>
          </a:prstGeom>
          <a:ln w="57150">
            <a:solidFill>
              <a:srgbClr val="640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6B311A-F5B5-5244-81EB-49A27419E7CB}"/>
              </a:ext>
            </a:extLst>
          </p:cNvPr>
          <p:cNvSpPr txBox="1"/>
          <p:nvPr/>
        </p:nvSpPr>
        <p:spPr>
          <a:xfrm>
            <a:off x="8637153" y="3804836"/>
            <a:ext cx="2111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“Matching” term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1BEDE98-6EB5-C442-93AF-894A9BE0CE87}"/>
              </a:ext>
            </a:extLst>
          </p:cNvPr>
          <p:cNvSpPr/>
          <p:nvPr/>
        </p:nvSpPr>
        <p:spPr>
          <a:xfrm>
            <a:off x="1052185" y="2568763"/>
            <a:ext cx="2981195" cy="3268366"/>
          </a:xfrm>
          <a:prstGeom prst="rect">
            <a:avLst/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CFCE1F-A0F2-6F4B-9393-F90CA21455F0}"/>
              </a:ext>
            </a:extLst>
          </p:cNvPr>
          <p:cNvSpPr/>
          <p:nvPr/>
        </p:nvSpPr>
        <p:spPr>
          <a:xfrm>
            <a:off x="2880986" y="2568763"/>
            <a:ext cx="3297486" cy="326836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236E35-8432-AE46-A539-6A7BB59E3FA0}"/>
              </a:ext>
            </a:extLst>
          </p:cNvPr>
          <p:cNvSpPr txBox="1"/>
          <p:nvPr/>
        </p:nvSpPr>
        <p:spPr>
          <a:xfrm>
            <a:off x="5928611" y="5794645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948507-9DFC-D04B-A0F2-20DF3AFCC5E5}"/>
              </a:ext>
            </a:extLst>
          </p:cNvPr>
          <p:cNvSpPr txBox="1"/>
          <p:nvPr/>
        </p:nvSpPr>
        <p:spPr>
          <a:xfrm>
            <a:off x="11721217" y="24923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3A23783-6A71-8249-95DA-78FA63A09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5" y="2450455"/>
            <a:ext cx="5817852" cy="37135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5418875D-A87F-FB4E-97AB-3840C500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074F46B-8F16-6D40-BEDC-6C63AEA039F9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4BE338F7-7AF9-C249-B740-44217028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34</a:t>
            </a:fld>
            <a:endParaRPr lang="es-U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73D5E8-7F5B-C945-8543-311AD1F6621D}"/>
              </a:ext>
            </a:extLst>
          </p:cNvPr>
          <p:cNvSpPr/>
          <p:nvPr/>
        </p:nvSpPr>
        <p:spPr>
          <a:xfrm>
            <a:off x="1044918" y="2568763"/>
            <a:ext cx="2981195" cy="3268366"/>
          </a:xfrm>
          <a:prstGeom prst="rect">
            <a:avLst/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178AC90-4569-CB45-91D0-501D882FDEF0}"/>
              </a:ext>
            </a:extLst>
          </p:cNvPr>
          <p:cNvSpPr/>
          <p:nvPr/>
        </p:nvSpPr>
        <p:spPr>
          <a:xfrm>
            <a:off x="2873719" y="2568763"/>
            <a:ext cx="3297486" cy="326836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596C95E-3A46-BA4E-87C7-3890AA174259}"/>
              </a:ext>
            </a:extLst>
          </p:cNvPr>
          <p:cNvSpPr txBox="1"/>
          <p:nvPr/>
        </p:nvSpPr>
        <p:spPr>
          <a:xfrm>
            <a:off x="6002025" y="5773403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</p:spTree>
    <p:extLst>
      <p:ext uri="{BB962C8B-B14F-4D97-AF65-F5344CB8AC3E}">
        <p14:creationId xmlns:p14="http://schemas.microsoft.com/office/powerpoint/2010/main" val="364614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US" b="1" dirty="0">
                <a:solidFill>
                  <a:srgbClr val="ED7D31">
                    <a:lumMod val="75000"/>
                  </a:srgbClr>
                </a:solidFill>
                <a:latin typeface="Calibri Light" panose="020F0302020204030204"/>
              </a:rPr>
              <a:t>Cross Section in Terms of Different Regions:</a:t>
            </a:r>
            <a:endParaRPr lang="es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/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𝐴𝑆𝑌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A021F6-69C9-F841-97BC-DAFB853F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37" y="2262034"/>
                <a:ext cx="8758531" cy="829971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636B311A-F5B5-5244-81EB-49A27419E7CB}"/>
              </a:ext>
            </a:extLst>
          </p:cNvPr>
          <p:cNvSpPr txBox="1"/>
          <p:nvPr/>
        </p:nvSpPr>
        <p:spPr>
          <a:xfrm>
            <a:off x="7173771" y="3618820"/>
            <a:ext cx="419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000" b="1" dirty="0">
                <a:solidFill>
                  <a:srgbClr val="640705"/>
                </a:solidFill>
                <a:latin typeface="+mj-lt"/>
              </a:rPr>
              <a:t>This work focuses on the FO calcuation only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236E35-8432-AE46-A539-6A7BB59E3FA0}"/>
              </a:ext>
            </a:extLst>
          </p:cNvPr>
          <p:cNvSpPr txBox="1"/>
          <p:nvPr/>
        </p:nvSpPr>
        <p:spPr>
          <a:xfrm>
            <a:off x="5928611" y="5794645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948507-9DFC-D04B-A0F2-20DF3AFCC5E5}"/>
              </a:ext>
            </a:extLst>
          </p:cNvPr>
          <p:cNvSpPr txBox="1"/>
          <p:nvPr/>
        </p:nvSpPr>
        <p:spPr>
          <a:xfrm>
            <a:off x="11721217" y="24923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[2]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418875D-A87F-FB4E-97AB-3840C500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074F46B-8F16-6D40-BEDC-6C63AEA039F9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296E459-5235-B74A-A004-125534F8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35</a:t>
            </a:fld>
            <a:endParaRPr lang="es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1DD98EE-BFCC-9640-8833-01406CC10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5" y="2450455"/>
            <a:ext cx="5817852" cy="37135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E15B1DD-9F5C-0949-97D9-CD6C2C065904}"/>
              </a:ext>
            </a:extLst>
          </p:cNvPr>
          <p:cNvSpPr/>
          <p:nvPr/>
        </p:nvSpPr>
        <p:spPr>
          <a:xfrm>
            <a:off x="1044918" y="2568763"/>
            <a:ext cx="2981195" cy="3268366"/>
          </a:xfrm>
          <a:prstGeom prst="rect">
            <a:avLst/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D475D6C-BF65-FC48-8BFB-405D8B90F655}"/>
              </a:ext>
            </a:extLst>
          </p:cNvPr>
          <p:cNvSpPr/>
          <p:nvPr/>
        </p:nvSpPr>
        <p:spPr>
          <a:xfrm>
            <a:off x="2873719" y="2568763"/>
            <a:ext cx="3297486" cy="3268366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8FCCA8-6659-C44D-88BD-8AB43BFBA617}"/>
              </a:ext>
            </a:extLst>
          </p:cNvPr>
          <p:cNvSpPr txBox="1"/>
          <p:nvPr/>
        </p:nvSpPr>
        <p:spPr>
          <a:xfrm>
            <a:off x="6026610" y="5794645"/>
            <a:ext cx="47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i="1" dirty="0"/>
              <a:t>p</a:t>
            </a:r>
            <a:r>
              <a:rPr lang="es-US" i="1" baseline="-25000" dirty="0"/>
              <a:t>T</a:t>
            </a:r>
            <a:endParaRPr lang="es-US" i="1" dirty="0"/>
          </a:p>
        </p:txBody>
      </p:sp>
    </p:spTree>
    <p:extLst>
      <p:ext uri="{BB962C8B-B14F-4D97-AF65-F5344CB8AC3E}">
        <p14:creationId xmlns:p14="http://schemas.microsoft.com/office/powerpoint/2010/main" val="810393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 Cross Section: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/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blipFill>
                <a:blip r:embed="rId3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16A1CC11-E3CF-9A4E-A370-BA71E6FA4923}"/>
              </a:ext>
            </a:extLst>
          </p:cNvPr>
          <p:cNvSpPr txBox="1"/>
          <p:nvPr/>
        </p:nvSpPr>
        <p:spPr>
          <a:xfrm>
            <a:off x="10109527" y="2648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[4]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EA204A6-777B-964C-AA38-2DFD7D56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5E6C3FD-17E0-B749-8FE0-E160802369F0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F011EEBB-E890-5049-9C2A-A77D5081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68328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 Cross Section: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/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blipFill>
                <a:blip r:embed="rId4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3B6AFA0-5D57-B14E-8E45-9DC9D63EE995}"/>
                  </a:ext>
                </a:extLst>
              </p:cNvPr>
              <p:cNvSpPr txBox="1"/>
              <p:nvPr/>
            </p:nvSpPr>
            <p:spPr>
              <a:xfrm>
                <a:off x="3683254" y="3361800"/>
                <a:ext cx="5052537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s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3B6AFA0-5D57-B14E-8E45-9DC9D63EE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54" y="3361800"/>
                <a:ext cx="5052537" cy="632033"/>
              </a:xfrm>
              <a:prstGeom prst="rect">
                <a:avLst/>
              </a:prstGeom>
              <a:blipFill>
                <a:blip r:embed="rId5"/>
                <a:stretch>
                  <a:fillRect t="-8000" b="-12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183E80D-1B0B-434F-AB20-0CB004AE4754}"/>
                  </a:ext>
                </a:extLst>
              </p:cNvPr>
              <p:cNvSpPr txBox="1"/>
              <p:nvPr/>
            </p:nvSpPr>
            <p:spPr>
              <a:xfrm>
                <a:off x="3683254" y="4237880"/>
                <a:ext cx="5006819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s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183E80D-1B0B-434F-AB20-0CB004AE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54" y="4237880"/>
                <a:ext cx="5006819" cy="632033"/>
              </a:xfrm>
              <a:prstGeom prst="rect">
                <a:avLst/>
              </a:prstGeom>
              <a:blipFill>
                <a:blip r:embed="rId6"/>
                <a:stretch>
                  <a:fillRect l="-506" t="-8000" b="-12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BE7AC7E-FB66-D04E-814F-0EF5E53C6F89}"/>
                  </a:ext>
                </a:extLst>
              </p:cNvPr>
              <p:cNvSpPr txBox="1"/>
              <p:nvPr/>
            </p:nvSpPr>
            <p:spPr>
              <a:xfrm>
                <a:off x="3683254" y="5179797"/>
                <a:ext cx="5021438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BE7AC7E-FB66-D04E-814F-0EF5E53C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54" y="5179797"/>
                <a:ext cx="5021438" cy="632033"/>
              </a:xfrm>
              <a:prstGeom prst="rect">
                <a:avLst/>
              </a:prstGeom>
              <a:blipFill>
                <a:blip r:embed="rId7"/>
                <a:stretch>
                  <a:fillRect l="-505" t="-8000" b="-10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B3A7F-82C7-3244-9ACD-06104DC3BC26}"/>
              </a:ext>
            </a:extLst>
          </p:cNvPr>
          <p:cNvSpPr txBox="1"/>
          <p:nvPr/>
        </p:nvSpPr>
        <p:spPr>
          <a:xfrm>
            <a:off x="10109527" y="2648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[4]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4ABE910-5D30-584A-B9D1-3E03C20E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CED059C-C665-5B4B-92D8-F96F274A3DBC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15557C9D-AD96-EB43-9B0E-619DB84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1855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 Cross Section: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/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blipFill>
                <a:blip r:embed="rId4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3B6AFA0-5D57-B14E-8E45-9DC9D63EE995}"/>
                  </a:ext>
                </a:extLst>
              </p:cNvPr>
              <p:cNvSpPr txBox="1"/>
              <p:nvPr/>
            </p:nvSpPr>
            <p:spPr>
              <a:xfrm>
                <a:off x="3683254" y="3361800"/>
                <a:ext cx="5052537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s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3B6AFA0-5D57-B14E-8E45-9DC9D63EE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54" y="3361800"/>
                <a:ext cx="5052537" cy="632033"/>
              </a:xfrm>
              <a:prstGeom prst="rect">
                <a:avLst/>
              </a:prstGeom>
              <a:blipFill>
                <a:blip r:embed="rId5"/>
                <a:stretch>
                  <a:fillRect t="-8000" b="-12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183E80D-1B0B-434F-AB20-0CB004AE4754}"/>
                  </a:ext>
                </a:extLst>
              </p:cNvPr>
              <p:cNvSpPr txBox="1"/>
              <p:nvPr/>
            </p:nvSpPr>
            <p:spPr>
              <a:xfrm>
                <a:off x="3683254" y="4237880"/>
                <a:ext cx="5006819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s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183E80D-1B0B-434F-AB20-0CB004AE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54" y="4237880"/>
                <a:ext cx="5006819" cy="632033"/>
              </a:xfrm>
              <a:prstGeom prst="rect">
                <a:avLst/>
              </a:prstGeom>
              <a:blipFill>
                <a:blip r:embed="rId6"/>
                <a:stretch>
                  <a:fillRect l="-506" t="-8000" b="-12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BE7AC7E-FB66-D04E-814F-0EF5E53C6F89}"/>
                  </a:ext>
                </a:extLst>
              </p:cNvPr>
              <p:cNvSpPr txBox="1"/>
              <p:nvPr/>
            </p:nvSpPr>
            <p:spPr>
              <a:xfrm>
                <a:off x="3683254" y="5179797"/>
                <a:ext cx="5021438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BE7AC7E-FB66-D04E-814F-0EF5E53C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54" y="5179797"/>
                <a:ext cx="5021438" cy="632033"/>
              </a:xfrm>
              <a:prstGeom prst="rect">
                <a:avLst/>
              </a:prstGeom>
              <a:blipFill>
                <a:blip r:embed="rId7"/>
                <a:stretch>
                  <a:fillRect l="-505" t="-8000" b="-10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B3A7F-82C7-3244-9ACD-06104DC3BC26}"/>
              </a:ext>
            </a:extLst>
          </p:cNvPr>
          <p:cNvSpPr txBox="1"/>
          <p:nvPr/>
        </p:nvSpPr>
        <p:spPr>
          <a:xfrm>
            <a:off x="10109527" y="2648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[4]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4ABE910-5D30-584A-B9D1-3E03C20E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CED059C-C665-5B4B-92D8-F96F274A3DBC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70A3F090-7CA2-2746-AC4E-F51976A54D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436"/>
          <a:stretch/>
        </p:blipFill>
        <p:spPr>
          <a:xfrm>
            <a:off x="8936754" y="3271792"/>
            <a:ext cx="1157536" cy="740141"/>
          </a:xfrm>
          <a:prstGeom prst="rect">
            <a:avLst/>
          </a:prstGeom>
          <a:ln w="6350" cmpd="tri">
            <a:solidFill>
              <a:schemeClr val="tx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5CD59B-B3E9-D744-94A6-CB3926E03FC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847" b="3654"/>
          <a:stretch/>
        </p:blipFill>
        <p:spPr>
          <a:xfrm>
            <a:off x="8932043" y="4204629"/>
            <a:ext cx="1177483" cy="720872"/>
          </a:xfrm>
          <a:prstGeom prst="rect">
            <a:avLst/>
          </a:prstGeom>
          <a:ln w="3175" cmpd="tri"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4828ADB-12BC-C04A-9182-D4A8067054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51" t="8011" r="7997" b="11054"/>
          <a:stretch/>
        </p:blipFill>
        <p:spPr>
          <a:xfrm>
            <a:off x="8932043" y="5112770"/>
            <a:ext cx="1179487" cy="718098"/>
          </a:xfrm>
          <a:prstGeom prst="rect">
            <a:avLst/>
          </a:prstGeom>
          <a:ln w="3175" cmpd="tri">
            <a:solidFill>
              <a:schemeClr val="tx1"/>
            </a:solidFill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FCD386D-EC69-C843-AAA9-F9A1876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51923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 Cross Section: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/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blipFill>
                <a:blip r:embed="rId3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16A1CC11-E3CF-9A4E-A370-BA71E6FA4923}"/>
              </a:ext>
            </a:extLst>
          </p:cNvPr>
          <p:cNvSpPr txBox="1"/>
          <p:nvPr/>
        </p:nvSpPr>
        <p:spPr>
          <a:xfrm>
            <a:off x="10109527" y="2648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[4]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EA204A6-777B-964C-AA38-2DFD7D56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5E6C3FD-17E0-B749-8FE0-E160802369F0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94C58F2-CD96-8F49-A4FC-D14C9099796F}"/>
                  </a:ext>
                </a:extLst>
              </p:cNvPr>
              <p:cNvSpPr txBox="1"/>
              <p:nvPr/>
            </p:nvSpPr>
            <p:spPr>
              <a:xfrm>
                <a:off x="5222164" y="3506643"/>
                <a:ext cx="1721882" cy="577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𝑎𝑚𝑖𝑛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94C58F2-CD96-8F49-A4FC-D14C9099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64" y="3506643"/>
                <a:ext cx="1721882" cy="577402"/>
              </a:xfrm>
              <a:prstGeom prst="rect">
                <a:avLst/>
              </a:prstGeom>
              <a:blipFill>
                <a:blip r:embed="rId4"/>
                <a:stretch>
                  <a:fillRect l="-1460" r="-730" b="-869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3D27FE2-7FFB-1841-9576-AA797C62F89B}"/>
                  </a:ext>
                </a:extLst>
              </p:cNvPr>
              <p:cNvSpPr txBox="1"/>
              <p:nvPr/>
            </p:nvSpPr>
            <p:spPr>
              <a:xfrm>
                <a:off x="5202753" y="4268349"/>
                <a:ext cx="2029530" cy="73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3D27FE2-7FFB-1841-9576-AA797C62F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53" y="4268349"/>
                <a:ext cx="2029530" cy="731098"/>
              </a:xfrm>
              <a:prstGeom prst="rect">
                <a:avLst/>
              </a:prstGeom>
              <a:blipFill>
                <a:blip r:embed="rId5"/>
                <a:stretch>
                  <a:fillRect l="-1250" r="-62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5ACDF36-EE2E-E04E-B078-53E631C5CE90}"/>
                  </a:ext>
                </a:extLst>
              </p:cNvPr>
              <p:cNvSpPr txBox="1"/>
              <p:nvPr/>
            </p:nvSpPr>
            <p:spPr>
              <a:xfrm>
                <a:off x="5086378" y="5171985"/>
                <a:ext cx="2236766" cy="73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5ACDF36-EE2E-E04E-B078-53E631C5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78" y="5171985"/>
                <a:ext cx="2236766" cy="731098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A26DB-426E-6645-9219-41C6B0A2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39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987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Introduction – The Big Picture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Overarching Goal:</a:t>
            </a:r>
            <a:endParaRPr lang="es-US" b="1" dirty="0">
              <a:latin typeface="+mj-lt"/>
            </a:endParaRPr>
          </a:p>
          <a:p>
            <a:pPr lvl="1"/>
            <a:r>
              <a:rPr lang="es-US" dirty="0">
                <a:latin typeface="+mj-lt"/>
              </a:rPr>
              <a:t>Understanding the transverse momentum (p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) spectrum in particle production at low energy reactions using perturbative QCD</a:t>
            </a:r>
          </a:p>
          <a:p>
            <a:pPr lvl="2"/>
            <a:r>
              <a:rPr lang="es-US" dirty="0">
                <a:latin typeface="+mj-lt"/>
              </a:rPr>
              <a:t>Small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is described in terms of transverse momentum dependent (TMD) factorization</a:t>
            </a:r>
          </a:p>
          <a:p>
            <a:pPr lvl="3"/>
            <a:r>
              <a:rPr lang="es-US" dirty="0">
                <a:latin typeface="+mj-lt"/>
              </a:rPr>
              <a:t>TMDs </a:t>
            </a:r>
            <a:r>
              <a:rPr lang="es-US" dirty="0">
                <a:latin typeface="+mj-lt"/>
                <a:sym typeface="Wingdings" pitchFamily="2" charset="2"/>
              </a:rPr>
              <a:t> </a:t>
            </a:r>
            <a:r>
              <a:rPr lang="es-US" dirty="0">
                <a:latin typeface="+mj-lt"/>
              </a:rPr>
              <a:t>one of the key elements to describe the nucleon’s structure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F68D51-CDAE-3442-8365-D8D998AE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21483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 Cross Section: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/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s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4EB421D-35CF-D24D-A406-F3B4C410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59" y="2433826"/>
                <a:ext cx="7788481" cy="798937"/>
              </a:xfrm>
              <a:prstGeom prst="rect">
                <a:avLst/>
              </a:prstGeom>
              <a:blipFill>
                <a:blip r:embed="rId3"/>
                <a:stretch>
                  <a:fillRect t="-158730" b="-21904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16A1CC11-E3CF-9A4E-A370-BA71E6FA4923}"/>
              </a:ext>
            </a:extLst>
          </p:cNvPr>
          <p:cNvSpPr txBox="1"/>
          <p:nvPr/>
        </p:nvSpPr>
        <p:spPr>
          <a:xfrm>
            <a:off x="10109527" y="26486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[4]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EA204A6-777B-964C-AA38-2DFD7D56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5E6C3FD-17E0-B749-8FE0-E160802369F0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94C58F2-CD96-8F49-A4FC-D14C9099796F}"/>
                  </a:ext>
                </a:extLst>
              </p:cNvPr>
              <p:cNvSpPr txBox="1"/>
              <p:nvPr/>
            </p:nvSpPr>
            <p:spPr>
              <a:xfrm>
                <a:off x="3842261" y="3506643"/>
                <a:ext cx="1721882" cy="577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𝑎𝑚𝑖𝑛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94C58F2-CD96-8F49-A4FC-D14C9099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261" y="3506643"/>
                <a:ext cx="1721882" cy="577402"/>
              </a:xfrm>
              <a:prstGeom prst="rect">
                <a:avLst/>
              </a:prstGeom>
              <a:blipFill>
                <a:blip r:embed="rId4"/>
                <a:stretch>
                  <a:fillRect l="-1471" r="-735" b="-869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3D27FE2-7FFB-1841-9576-AA797C62F89B}"/>
                  </a:ext>
                </a:extLst>
              </p:cNvPr>
              <p:cNvSpPr txBox="1"/>
              <p:nvPr/>
            </p:nvSpPr>
            <p:spPr>
              <a:xfrm>
                <a:off x="3822850" y="4268349"/>
                <a:ext cx="2029530" cy="73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3D27FE2-7FFB-1841-9576-AA797C62F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50" y="4268349"/>
                <a:ext cx="2029530" cy="731098"/>
              </a:xfrm>
              <a:prstGeom prst="rect">
                <a:avLst/>
              </a:prstGeom>
              <a:blipFill>
                <a:blip r:embed="rId5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5ACDF36-EE2E-E04E-B078-53E631C5CE90}"/>
                  </a:ext>
                </a:extLst>
              </p:cNvPr>
              <p:cNvSpPr txBox="1"/>
              <p:nvPr/>
            </p:nvSpPr>
            <p:spPr>
              <a:xfrm>
                <a:off x="3706475" y="5171985"/>
                <a:ext cx="2236766" cy="73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5ACDF36-EE2E-E04E-B078-53E631C5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75" y="5171985"/>
                <a:ext cx="2236766" cy="731098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44E908B-D8F2-A04F-A9DB-451DA703609D}"/>
              </a:ext>
            </a:extLst>
          </p:cNvPr>
          <p:cNvCxnSpPr>
            <a:cxnSpLocks/>
          </p:cNvCxnSpPr>
          <p:nvPr/>
        </p:nvCxnSpPr>
        <p:spPr>
          <a:xfrm>
            <a:off x="6096000" y="4488872"/>
            <a:ext cx="637309" cy="0"/>
          </a:xfrm>
          <a:prstGeom prst="straightConnector1">
            <a:avLst/>
          </a:prstGeom>
          <a:ln w="38100">
            <a:solidFill>
              <a:srgbClr val="640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9CA48E-D4F4-474A-B6AF-D74351A82963}"/>
              </a:ext>
            </a:extLst>
          </p:cNvPr>
          <p:cNvSpPr txBox="1"/>
          <p:nvPr/>
        </p:nvSpPr>
        <p:spPr>
          <a:xfrm>
            <a:off x="6821260" y="3750208"/>
            <a:ext cx="2941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000" b="1" dirty="0">
                <a:solidFill>
                  <a:srgbClr val="640705"/>
                </a:solidFill>
                <a:latin typeface="+mj-lt"/>
              </a:rPr>
              <a:t>High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measurements probe higher </a:t>
            </a:r>
            <a:r>
              <a:rPr lang="es-US" sz="3000" b="1" i="1" dirty="0">
                <a:solidFill>
                  <a:srgbClr val="640705"/>
                </a:solidFill>
                <a:latin typeface="+mj-lt"/>
              </a:rPr>
              <a:t>x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D7B23CAF-80CD-3946-B9F1-DDBE5D34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78774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Asymptotic Term: (limit of FO for p</a:t>
            </a:r>
            <a:r>
              <a:rPr lang="es-US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 0, W for p</a:t>
            </a:r>
            <a:r>
              <a:rPr lang="es-US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T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 ∞)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7D0267F-1F09-8449-B00B-85F73F5EB76B}"/>
                  </a:ext>
                </a:extLst>
              </p:cNvPr>
              <p:cNvSpPr txBox="1"/>
              <p:nvPr/>
            </p:nvSpPr>
            <p:spPr>
              <a:xfrm>
                <a:off x="1510622" y="2402792"/>
                <a:ext cx="9311219" cy="2657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s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s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s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𝑑𝑦𝑑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𝐴𝑆𝑌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𝑎𝑚𝑖𝑛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𝑏𝑚𝑖𝑛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𝑏𝑚𝑖𝑛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𝑏𝑚𝑖𝑛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 +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𝑎𝑚𝑖𝑛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𝑏𝑚𝑖𝑛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𝑎𝑚𝑖𝑛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7D0267F-1F09-8449-B00B-85F73F5E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22" y="2402792"/>
                <a:ext cx="9311219" cy="2657587"/>
              </a:xfrm>
              <a:prstGeom prst="rect">
                <a:avLst/>
              </a:prstGeom>
              <a:blipFill>
                <a:blip r:embed="rId3"/>
                <a:stretch>
                  <a:fillRect l="-817" t="-43810" b="-6809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A69F3733-4013-1846-8B7A-F42243B97D6A}"/>
              </a:ext>
            </a:extLst>
          </p:cNvPr>
          <p:cNvSpPr txBox="1"/>
          <p:nvPr/>
        </p:nvSpPr>
        <p:spPr>
          <a:xfrm>
            <a:off x="10098641" y="250616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[CSS 87]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97B989-4D35-9B4F-8D80-77774A40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886513F-6B4A-2343-B9BD-F010DF46619A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D1167AF-FB1D-B54E-ABC8-4007C4BD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64944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D7C070-9068-2E47-87D1-F29572DA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B7DF4-8551-1641-AE05-3C438ADD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Asymptotic Term: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(limit of FO for p</a:t>
            </a:r>
            <a:r>
              <a:rPr lang="es-US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 0, W for p</a:t>
            </a:r>
            <a:r>
              <a:rPr lang="es-US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T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 ∞)</a:t>
            </a:r>
            <a:endParaRPr lang="es-US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3B536A7-5244-C44B-9F05-16996704F5E9}"/>
                  </a:ext>
                </a:extLst>
              </p:cNvPr>
              <p:cNvSpPr txBox="1"/>
              <p:nvPr/>
            </p:nvSpPr>
            <p:spPr>
              <a:xfrm>
                <a:off x="453136" y="2568763"/>
                <a:ext cx="10900664" cy="82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s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s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𝑑𝑦𝑑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𝐴𝑆𝑌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𝑎𝑚𝑖𝑛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𝑎𝑚𝑖𝑛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3B536A7-5244-C44B-9F05-16996704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6" y="2568763"/>
                <a:ext cx="10900664" cy="822341"/>
              </a:xfrm>
              <a:prstGeom prst="rect">
                <a:avLst/>
              </a:prstGeom>
              <a:blipFill>
                <a:blip r:embed="rId3"/>
                <a:stretch>
                  <a:fillRect t="-178788" b="-25151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B3CF5A8-E6FC-A849-A584-127B4C8AA0F0}"/>
                  </a:ext>
                </a:extLst>
              </p:cNvPr>
              <p:cNvSpPr txBox="1"/>
              <p:nvPr/>
            </p:nvSpPr>
            <p:spPr>
              <a:xfrm>
                <a:off x="453136" y="3693240"/>
                <a:ext cx="10900664" cy="82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s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s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s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𝑑𝑦𝑑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𝐴𝑆𝑌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𝑏𝑚𝑖𝑛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𝑏𝑚𝑖𝑛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𝑎𝑚𝑖𝑛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B3CF5A8-E6FC-A849-A584-127B4C8A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6" y="3693240"/>
                <a:ext cx="10900664" cy="822341"/>
              </a:xfrm>
              <a:prstGeom prst="rect">
                <a:avLst/>
              </a:prstGeom>
              <a:blipFill>
                <a:blip r:embed="rId4"/>
                <a:stretch>
                  <a:fillRect t="-180303" b="-25151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48683F13-C8C3-A34B-9C9A-0A58C59728F1}"/>
              </a:ext>
            </a:extLst>
          </p:cNvPr>
          <p:cNvSpPr txBox="1"/>
          <p:nvPr/>
        </p:nvSpPr>
        <p:spPr>
          <a:xfrm>
            <a:off x="10457869" y="273150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[CSS 87]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EDCC694-A60A-6042-AA61-9E569707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Theoretical Details of DY p</a:t>
            </a:r>
            <a:r>
              <a:rPr lang="es-US" b="1" baseline="-25000" dirty="0">
                <a:solidFill>
                  <a:srgbClr val="640705"/>
                </a:solidFill>
              </a:rPr>
              <a:t>T</a:t>
            </a:r>
            <a:r>
              <a:rPr lang="es-US" b="1" dirty="0">
                <a:solidFill>
                  <a:srgbClr val="640705"/>
                </a:solidFill>
              </a:rPr>
              <a:t> Spectrum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A7DFC2C-41AE-8244-B66E-47C67E50AC6F}"/>
              </a:ext>
            </a:extLst>
          </p:cNvPr>
          <p:cNvCxnSpPr>
            <a:cxnSpLocks/>
          </p:cNvCxnSpPr>
          <p:nvPr/>
        </p:nvCxnSpPr>
        <p:spPr>
          <a:xfrm>
            <a:off x="679622" y="1383958"/>
            <a:ext cx="89465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47044FB2-6383-A543-BCB0-14374E30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53052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DA2F0F-ADDE-AD4F-A09D-B7A809DE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446" y="2887255"/>
            <a:ext cx="7565571" cy="975160"/>
          </a:xfrm>
        </p:spPr>
        <p:txBody>
          <a:bodyPr>
            <a:normAutofit/>
          </a:bodyPr>
          <a:lstStyle/>
          <a:p>
            <a:pPr algn="ctr"/>
            <a:r>
              <a:rPr lang="es-US" sz="5400" b="1" dirty="0">
                <a:solidFill>
                  <a:srgbClr val="640705"/>
                </a:solidFill>
              </a:rPr>
              <a:t>Phenomenology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8B9732-8F6A-6E41-90AC-1211DD215ABB}"/>
              </a:ext>
            </a:extLst>
          </p:cNvPr>
          <p:cNvCxnSpPr/>
          <p:nvPr/>
        </p:nvCxnSpPr>
        <p:spPr>
          <a:xfrm>
            <a:off x="2926492" y="3862153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06703CF-D914-224C-8BFD-AE54C1DE758C}"/>
              </a:ext>
            </a:extLst>
          </p:cNvPr>
          <p:cNvCxnSpPr/>
          <p:nvPr/>
        </p:nvCxnSpPr>
        <p:spPr>
          <a:xfrm>
            <a:off x="2926492" y="2941420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F24EF15-138E-6E41-ADED-957DBA1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3550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27CBBE-7751-0F48-B54F-42B30CE24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8" t="6261" r="7864" b="2243"/>
          <a:stretch/>
        </p:blipFill>
        <p:spPr>
          <a:xfrm>
            <a:off x="6810545" y="1959427"/>
            <a:ext cx="4864881" cy="3384265"/>
          </a:xfrm>
          <a:prstGeom prst="rect">
            <a:avLst/>
          </a:prstGeom>
          <a:ln w="44450" cmpd="tri"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5ED735-BD87-6742-85F0-DA86C33E7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686" y="2293036"/>
            <a:ext cx="1325021" cy="5514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414331-D57A-BB4F-82E5-745E0F984E72}"/>
              </a:ext>
            </a:extLst>
          </p:cNvPr>
          <p:cNvSpPr txBox="1"/>
          <p:nvPr/>
        </p:nvSpPr>
        <p:spPr>
          <a:xfrm>
            <a:off x="2304818" y="1253506"/>
            <a:ext cx="8313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Prediction using Barry et al. PDFs (p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fits)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B6710C2-F54E-374B-93E6-C01D37CC7D68}"/>
              </a:ext>
            </a:extLst>
          </p:cNvPr>
          <p:cNvCxnSpPr/>
          <p:nvPr/>
        </p:nvCxnSpPr>
        <p:spPr>
          <a:xfrm>
            <a:off x="5884815" y="3635829"/>
            <a:ext cx="5769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DF81D7-3EC1-C946-B9FF-BD1321C19148}"/>
              </a:ext>
            </a:extLst>
          </p:cNvPr>
          <p:cNvSpPr txBox="1"/>
          <p:nvPr/>
        </p:nvSpPr>
        <p:spPr>
          <a:xfrm>
            <a:off x="5642096" y="5064329"/>
            <a:ext cx="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[1]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0C19BF-F962-FB4E-916B-2304A6E5D282}"/>
              </a:ext>
            </a:extLst>
          </p:cNvPr>
          <p:cNvSpPr txBox="1"/>
          <p:nvPr/>
        </p:nvSpPr>
        <p:spPr>
          <a:xfrm>
            <a:off x="11675426" y="504196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AE3B749-59C6-834B-B61E-5DEA5D6A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44</a:t>
            </a:fld>
            <a:endParaRPr lang="es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E9B2BE8-66DB-544F-A71F-B3C3A567C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22" y="1959295"/>
            <a:ext cx="5470974" cy="3419359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302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27CBBE-7751-0F48-B54F-42B30CE24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8" t="6261" r="7864" b="2243"/>
          <a:stretch/>
        </p:blipFill>
        <p:spPr>
          <a:xfrm>
            <a:off x="2079321" y="613776"/>
            <a:ext cx="8066761" cy="5611660"/>
          </a:xfrm>
          <a:prstGeom prst="rect">
            <a:avLst/>
          </a:prstGeom>
          <a:ln w="44450" cmpd="tri"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5ED735-BD87-6742-85F0-DA86C33E7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94" y="1013856"/>
            <a:ext cx="2197100" cy="914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D834EE6-93B6-6544-9D23-A52CBFD70B03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BF0909D-ED84-3642-AE7F-7AF6C55F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8218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27CBBE-7751-0F48-B54F-42B30CE24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8" t="6261" r="7864" b="2243"/>
          <a:stretch/>
        </p:blipFill>
        <p:spPr>
          <a:xfrm>
            <a:off x="2079321" y="613776"/>
            <a:ext cx="8066761" cy="5611660"/>
          </a:xfrm>
          <a:prstGeom prst="rect">
            <a:avLst/>
          </a:prstGeom>
          <a:ln w="44450" cmpd="tri"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5ED735-BD87-6742-85F0-DA86C33E7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494" y="1013856"/>
            <a:ext cx="2197100" cy="9144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2115E9C-52F5-BA41-8AD4-16767F077A8C}"/>
              </a:ext>
            </a:extLst>
          </p:cNvPr>
          <p:cNvCxnSpPr>
            <a:cxnSpLocks/>
          </p:cNvCxnSpPr>
          <p:nvPr/>
        </p:nvCxnSpPr>
        <p:spPr>
          <a:xfrm flipH="1" flipV="1">
            <a:off x="4330874" y="4533341"/>
            <a:ext cx="695130" cy="439492"/>
          </a:xfrm>
          <a:prstGeom prst="straightConnector1">
            <a:avLst/>
          </a:prstGeom>
          <a:ln>
            <a:solidFill>
              <a:srgbClr val="640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FEF7342-EE6B-494F-97FE-E1AC660C74A0}"/>
              </a:ext>
            </a:extLst>
          </p:cNvPr>
          <p:cNvSpPr txBox="1"/>
          <p:nvPr/>
        </p:nvSpPr>
        <p:spPr>
          <a:xfrm>
            <a:off x="5026004" y="4778920"/>
            <a:ext cx="263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i="1" dirty="0">
                <a:solidFill>
                  <a:srgbClr val="640705"/>
                </a:solidFill>
              </a:rPr>
              <a:t>p</a:t>
            </a:r>
            <a:r>
              <a:rPr lang="es-US" sz="1600" i="1" baseline="-25000" dirty="0">
                <a:solidFill>
                  <a:srgbClr val="640705"/>
                </a:solidFill>
              </a:rPr>
              <a:t>T</a:t>
            </a:r>
            <a:r>
              <a:rPr lang="es-US" sz="1600" i="1" dirty="0">
                <a:solidFill>
                  <a:srgbClr val="640705"/>
                </a:solidFill>
              </a:rPr>
              <a:t> value where the ASY term goes negative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834EE6-93B6-6544-9D23-A52CBFD70B03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1B470DB-402D-7C43-8948-D9085FDD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90272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8D6ACF-0F84-684F-AE6C-4F972A0A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94" y="141848"/>
            <a:ext cx="11116211" cy="6623887"/>
          </a:xfrm>
          <a:prstGeom prst="rect">
            <a:avLst/>
          </a:prstGeom>
          <a:solidFill>
            <a:schemeClr val="accent2">
              <a:lumMod val="75000"/>
              <a:alpha val="97000"/>
            </a:schemeClr>
          </a:solidFill>
          <a:ln w="47625" cmpd="tri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6222E4A-D3F0-7748-92F0-650671712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545" y="4958016"/>
            <a:ext cx="2197100" cy="914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E1FB97-7F55-CA44-B393-B66AF3CBAC5E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1F95CD-840F-8748-8466-790203D6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85301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8D6ACF-0F84-684F-AE6C-4F972A0A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94" y="141848"/>
            <a:ext cx="11116211" cy="6623887"/>
          </a:xfrm>
          <a:prstGeom prst="rect">
            <a:avLst/>
          </a:prstGeom>
          <a:solidFill>
            <a:schemeClr val="accent2">
              <a:lumMod val="75000"/>
              <a:alpha val="97000"/>
            </a:schemeClr>
          </a:solidFill>
          <a:ln w="47625" cmpd="tri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6222E4A-D3F0-7748-92F0-650671712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545" y="4958016"/>
            <a:ext cx="2197100" cy="914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E1FB97-7F55-CA44-B393-B66AF3CBAC5E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9EEDC4-0063-F543-B8F6-DC6E20AFF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627" y="590601"/>
            <a:ext cx="7273468" cy="5726379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4839C5-ABCC-7941-A102-1408A471A170}"/>
              </a:ext>
            </a:extLst>
          </p:cNvPr>
          <p:cNvSpPr txBox="1"/>
          <p:nvPr/>
        </p:nvSpPr>
        <p:spPr>
          <a:xfrm>
            <a:off x="7975351" y="5935542"/>
            <a:ext cx="18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(Vladimirov 2019)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38846-3E51-3448-9D37-0335AE4D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76379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ACD869-81C8-EA41-B5F3-419A83EF4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" t="5328" r="5932" b="2088"/>
          <a:stretch/>
        </p:blipFill>
        <p:spPr>
          <a:xfrm>
            <a:off x="2306876" y="544839"/>
            <a:ext cx="7578248" cy="57683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962E90-6691-E943-9D7F-DBF19C13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514" y="1031421"/>
            <a:ext cx="2133600" cy="8763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00D171-7A65-294E-A864-4F43B0D373AA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2037B9-CC27-C541-BBA1-8FFC67CF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49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8344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Introduction – The Big Picture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Overarching Goal:</a:t>
            </a:r>
            <a:endParaRPr lang="es-US" b="1" dirty="0">
              <a:latin typeface="+mj-lt"/>
            </a:endParaRPr>
          </a:p>
          <a:p>
            <a:pPr lvl="1"/>
            <a:r>
              <a:rPr lang="es-US" dirty="0">
                <a:latin typeface="+mj-lt"/>
              </a:rPr>
              <a:t>Understanding the transverse momentum (p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) spectrum in particle production at low energy reactions using perturbative QCD</a:t>
            </a:r>
          </a:p>
          <a:p>
            <a:pPr lvl="2"/>
            <a:r>
              <a:rPr lang="es-US" dirty="0">
                <a:latin typeface="+mj-lt"/>
              </a:rPr>
              <a:t>Small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is described in terms of transverse momentum dependent (TMD) factorization</a:t>
            </a:r>
          </a:p>
          <a:p>
            <a:pPr lvl="3"/>
            <a:r>
              <a:rPr lang="es-US" dirty="0">
                <a:latin typeface="+mj-lt"/>
              </a:rPr>
              <a:t>TMDs </a:t>
            </a:r>
            <a:r>
              <a:rPr lang="es-US" dirty="0">
                <a:latin typeface="+mj-lt"/>
                <a:sym typeface="Wingdings" pitchFamily="2" charset="2"/>
              </a:rPr>
              <a:t> </a:t>
            </a:r>
            <a:r>
              <a:rPr lang="es-US" dirty="0">
                <a:latin typeface="+mj-lt"/>
              </a:rPr>
              <a:t>one of the key elements to describe the nucleon’s structure</a:t>
            </a:r>
          </a:p>
          <a:p>
            <a:pPr lvl="2"/>
            <a:r>
              <a:rPr lang="es-US" dirty="0">
                <a:latin typeface="+mj-lt"/>
              </a:rPr>
              <a:t>Large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described in terms of collinear factorization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3E40E-7BBD-EF47-B6A1-275E92BE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67722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ACD869-81C8-EA41-B5F3-419A83EF4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" t="5328" r="5932" b="2088"/>
          <a:stretch/>
        </p:blipFill>
        <p:spPr>
          <a:xfrm>
            <a:off x="2306876" y="544839"/>
            <a:ext cx="7578248" cy="576832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914D19B-0A32-2D4F-9471-101421B29AFB}"/>
              </a:ext>
            </a:extLst>
          </p:cNvPr>
          <p:cNvCxnSpPr>
            <a:cxnSpLocks/>
          </p:cNvCxnSpPr>
          <p:nvPr/>
        </p:nvCxnSpPr>
        <p:spPr>
          <a:xfrm flipH="1" flipV="1">
            <a:off x="4684734" y="4822521"/>
            <a:ext cx="654420" cy="334324"/>
          </a:xfrm>
          <a:prstGeom prst="straightConnector1">
            <a:avLst/>
          </a:prstGeom>
          <a:ln>
            <a:solidFill>
              <a:srgbClr val="640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57E4559-8884-5F42-8D92-3817B22E6AC5}"/>
              </a:ext>
            </a:extLst>
          </p:cNvPr>
          <p:cNvSpPr txBox="1"/>
          <p:nvPr/>
        </p:nvSpPr>
        <p:spPr>
          <a:xfrm>
            <a:off x="5339154" y="4962932"/>
            <a:ext cx="263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i="1" dirty="0">
                <a:solidFill>
                  <a:srgbClr val="640705"/>
                </a:solidFill>
              </a:rPr>
              <a:t>p</a:t>
            </a:r>
            <a:r>
              <a:rPr lang="es-US" sz="1600" i="1" baseline="-25000" dirty="0">
                <a:solidFill>
                  <a:srgbClr val="640705"/>
                </a:solidFill>
              </a:rPr>
              <a:t>T</a:t>
            </a:r>
            <a:r>
              <a:rPr lang="es-US" sz="1600" i="1" dirty="0">
                <a:solidFill>
                  <a:srgbClr val="640705"/>
                </a:solidFill>
              </a:rPr>
              <a:t> value where the ASY term goes negative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5E73CD-7580-D847-AD13-44DCC5931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514" y="1031421"/>
            <a:ext cx="2133600" cy="8763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043F9E-DBDF-0447-BC6F-6A7035E1A481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71F95D-890D-F74B-818C-57D9207E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9946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853A96-309F-874C-BECE-1D2D8172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8271A7-847D-C744-BDEC-5F99D7FAB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0" y="136559"/>
            <a:ext cx="11029783" cy="6608707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8FC6F8-4DCD-E443-AA8E-086B95160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739" y="4991732"/>
            <a:ext cx="2133600" cy="8763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1E55C6-2216-844A-AAE8-502555086405}"/>
              </a:ext>
            </a:extLst>
          </p:cNvPr>
          <p:cNvSpPr txBox="1"/>
          <p:nvPr/>
        </p:nvSpPr>
        <p:spPr>
          <a:xfrm>
            <a:off x="11654105" y="64465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[3]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A9205C4-D5EE-9F41-BB68-DB4BA768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34620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DA2F0F-ADDE-AD4F-A09D-B7A809DE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03" y="2832562"/>
            <a:ext cx="7142794" cy="975160"/>
          </a:xfrm>
        </p:spPr>
        <p:txBody>
          <a:bodyPr>
            <a:normAutofit fontScale="90000"/>
          </a:bodyPr>
          <a:lstStyle/>
          <a:p>
            <a:pPr algn="ctr"/>
            <a:r>
              <a:rPr lang="es-US" sz="5400" b="1" dirty="0">
                <a:solidFill>
                  <a:srgbClr val="640705"/>
                </a:solidFill>
              </a:rPr>
              <a:t>Preliminary Fits of Data vs. Theory to p</a:t>
            </a:r>
            <a:r>
              <a:rPr lang="es-US" sz="5400" b="1" baseline="-25000" dirty="0">
                <a:solidFill>
                  <a:srgbClr val="640705"/>
                </a:solidFill>
              </a:rPr>
              <a:t>T </a:t>
            </a:r>
            <a:r>
              <a:rPr lang="es-US" sz="5400" b="1" dirty="0">
                <a:solidFill>
                  <a:srgbClr val="640705"/>
                </a:solidFill>
              </a:rPr>
              <a:t>Dependent DY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18B9732-8F6A-6E41-90AC-1211DD215ABB}"/>
              </a:ext>
            </a:extLst>
          </p:cNvPr>
          <p:cNvCxnSpPr/>
          <p:nvPr/>
        </p:nvCxnSpPr>
        <p:spPr>
          <a:xfrm>
            <a:off x="2926492" y="4036325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06703CF-D914-224C-8BFD-AE54C1DE758C}"/>
              </a:ext>
            </a:extLst>
          </p:cNvPr>
          <p:cNvCxnSpPr/>
          <p:nvPr/>
        </p:nvCxnSpPr>
        <p:spPr>
          <a:xfrm>
            <a:off x="2926492" y="2647506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B63A3F-F474-7641-A2AE-F4EB5200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9514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6D3BAC-C399-F647-A70B-3F9DD531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53</a:t>
            </a:fld>
            <a:endParaRPr lang="es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29E8E4-706A-6F4F-9D34-084BA6055637}"/>
              </a:ext>
            </a:extLst>
          </p:cNvPr>
          <p:cNvSpPr txBox="1"/>
          <p:nvPr/>
        </p:nvSpPr>
        <p:spPr>
          <a:xfrm>
            <a:off x="4053068" y="700175"/>
            <a:ext cx="4226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Fit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Data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352489-8C20-3541-9D1D-48404430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17" y="1612667"/>
            <a:ext cx="5842000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E2CFD02-84E8-9248-B876-C8C6C53D3D0B}"/>
                  </a:ext>
                </a:extLst>
              </p:cNvPr>
              <p:cNvSpPr txBox="1"/>
              <p:nvPr/>
            </p:nvSpPr>
            <p:spPr>
              <a:xfrm>
                <a:off x="8406797" y="1612667"/>
                <a:ext cx="2626822" cy="160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1.028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= 0.404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= 0.076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= 0.104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E2CFD02-84E8-9248-B876-C8C6C53D3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97" y="1612667"/>
                <a:ext cx="2626822" cy="1604606"/>
              </a:xfrm>
              <a:prstGeom prst="rect">
                <a:avLst/>
              </a:prstGeom>
              <a:blipFill>
                <a:blip r:embed="rId4"/>
                <a:stretch>
                  <a:fillRect l="-3365" t="-3150" b="-7874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2532B43A-F6FB-7647-900D-95613573C341}"/>
              </a:ext>
            </a:extLst>
          </p:cNvPr>
          <p:cNvSpPr txBox="1"/>
          <p:nvPr/>
        </p:nvSpPr>
        <p:spPr>
          <a:xfrm>
            <a:off x="5792753" y="5998374"/>
            <a:ext cx="26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*Gluon PDF divided by 10</a:t>
            </a:r>
          </a:p>
        </p:txBody>
      </p:sp>
    </p:spTree>
    <p:extLst>
      <p:ext uri="{BB962C8B-B14F-4D97-AF65-F5344CB8AC3E}">
        <p14:creationId xmlns:p14="http://schemas.microsoft.com/office/powerpoint/2010/main" val="928330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142CA3-E0EB-414D-ABAB-262661F3D206}"/>
                  </a:ext>
                </a:extLst>
              </p:cNvPr>
              <p:cNvSpPr txBox="1"/>
              <p:nvPr/>
            </p:nvSpPr>
            <p:spPr>
              <a:xfrm>
                <a:off x="9375625" y="1983208"/>
                <a:ext cx="2626822" cy="2712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</a:t>
                </a:r>
                <a:r>
                  <a:rPr lang="es-US" sz="2400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T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cut = 2.7 GeV</a:t>
                </a:r>
              </a:p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1.045</a:t>
                </a:r>
              </a:p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int 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1.023</a:t>
                </a:r>
              </a:p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diff 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1.129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= 0.404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= 0.207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= 0.123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142CA3-E0EB-414D-ABAB-262661F3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625" y="1983208"/>
                <a:ext cx="2626822" cy="2712602"/>
              </a:xfrm>
              <a:prstGeom prst="rect">
                <a:avLst/>
              </a:prstGeom>
              <a:blipFill>
                <a:blip r:embed="rId3"/>
                <a:stretch>
                  <a:fillRect l="-3365" t="-1869" b="-373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6D3BAC-C399-F647-A70B-3F9DD531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54</a:t>
            </a:fld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00378D-ADBC-B042-B7B3-57AC27CFC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75" y="2122423"/>
            <a:ext cx="4285868" cy="321440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F29E8E4-706A-6F4F-9D34-084BA6055637}"/>
              </a:ext>
            </a:extLst>
          </p:cNvPr>
          <p:cNvSpPr txBox="1"/>
          <p:nvPr/>
        </p:nvSpPr>
        <p:spPr>
          <a:xfrm>
            <a:off x="1974057" y="913119"/>
            <a:ext cx="838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Fit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AFDAC4-B190-654F-82AB-087717A7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4" y="2122423"/>
            <a:ext cx="4285869" cy="3214402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A56F6ED-85FC-6F43-A4A7-AEF31FDBB686}"/>
              </a:ext>
            </a:extLst>
          </p:cNvPr>
          <p:cNvSpPr txBox="1"/>
          <p:nvPr/>
        </p:nvSpPr>
        <p:spPr>
          <a:xfrm>
            <a:off x="6652725" y="5371571"/>
            <a:ext cx="26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*Gluon PDF divided by 10</a:t>
            </a:r>
          </a:p>
        </p:txBody>
      </p:sp>
    </p:spTree>
    <p:extLst>
      <p:ext uri="{BB962C8B-B14F-4D97-AF65-F5344CB8AC3E}">
        <p14:creationId xmlns:p14="http://schemas.microsoft.com/office/powerpoint/2010/main" val="2228384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7B9D34-C847-B44E-B2D6-4F705AC65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20" y="1737013"/>
            <a:ext cx="5842000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142CA3-E0EB-414D-ABAB-262661F3D206}"/>
                  </a:ext>
                </a:extLst>
              </p:cNvPr>
              <p:cNvSpPr txBox="1"/>
              <p:nvPr/>
            </p:nvSpPr>
            <p:spPr>
              <a:xfrm>
                <a:off x="7996845" y="1505287"/>
                <a:ext cx="2626822" cy="308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</a:t>
                </a:r>
                <a:r>
                  <a:rPr lang="es-US" sz="2400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T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cut = 2.7 GeV</a:t>
                </a:r>
              </a:p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1.045</a:t>
                </a:r>
              </a:p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int 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1.023</a:t>
                </a:r>
              </a:p>
              <a:p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𝟀</a:t>
                </a:r>
                <a:r>
                  <a:rPr lang="es-US" sz="24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</a:t>
                </a:r>
                <a:r>
                  <a:rPr lang="es-US" sz="2400" b="1" baseline="-250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diff </a:t>
                </a:r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/point = 1.129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= 0.404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= 0.207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s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= 0.123</a:t>
                </a:r>
              </a:p>
              <a:p>
                <a:endParaRPr lang="es-US" sz="24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142CA3-E0EB-414D-ABAB-262661F3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845" y="1505287"/>
                <a:ext cx="2626822" cy="3081934"/>
              </a:xfrm>
              <a:prstGeom prst="rect">
                <a:avLst/>
              </a:prstGeom>
              <a:blipFill>
                <a:blip r:embed="rId4"/>
                <a:stretch>
                  <a:fillRect l="-3365" t="-164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6D3BAC-C399-F647-A70B-3F9DD531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55</a:t>
            </a:fld>
            <a:endParaRPr lang="es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5EC5EB-E2EE-5F4F-919B-EA4501F0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19" y="1737013"/>
            <a:ext cx="5841999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17D4E3-E0D2-2049-926E-FE642A95B2F8}"/>
              </a:ext>
            </a:extLst>
          </p:cNvPr>
          <p:cNvSpPr txBox="1"/>
          <p:nvPr/>
        </p:nvSpPr>
        <p:spPr>
          <a:xfrm>
            <a:off x="1974057" y="913119"/>
            <a:ext cx="838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Fit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3041D2-6BC6-A243-A339-0883EBF7C52A}"/>
              </a:ext>
            </a:extLst>
          </p:cNvPr>
          <p:cNvSpPr txBox="1"/>
          <p:nvPr/>
        </p:nvSpPr>
        <p:spPr>
          <a:xfrm>
            <a:off x="5226397" y="6138204"/>
            <a:ext cx="26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*Gluon PDF divided by 10</a:t>
            </a:r>
          </a:p>
        </p:txBody>
      </p:sp>
    </p:spTree>
    <p:extLst>
      <p:ext uri="{BB962C8B-B14F-4D97-AF65-F5344CB8AC3E}">
        <p14:creationId xmlns:p14="http://schemas.microsoft.com/office/powerpoint/2010/main" val="4088725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7B9D34-C847-B44E-B2D6-4F705AC65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20" y="1737013"/>
            <a:ext cx="5842000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FE1ECE-D0E2-ED42-AC75-5CF1646B0CFA}"/>
              </a:ext>
            </a:extLst>
          </p:cNvPr>
          <p:cNvSpPr txBox="1"/>
          <p:nvPr/>
        </p:nvSpPr>
        <p:spPr>
          <a:xfrm>
            <a:off x="7936348" y="3113117"/>
            <a:ext cx="2687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b="1" dirty="0">
                <a:latin typeface="+mj-lt"/>
              </a:rPr>
              <a:t>Valence heavily constrained by p</a:t>
            </a:r>
            <a:r>
              <a:rPr lang="es-US" sz="2400" b="1" baseline="-25000" dirty="0">
                <a:latin typeface="+mj-lt"/>
              </a:rPr>
              <a:t>T</a:t>
            </a:r>
            <a:r>
              <a:rPr lang="es-US" sz="2400" b="1" dirty="0">
                <a:latin typeface="+mj-lt"/>
              </a:rPr>
              <a:t> integrated data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EB1511-CEB9-3F4F-9CFA-8F7A5CF5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56</a:t>
            </a:fld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5461FE-E15C-404D-A34B-4BE39FEA6124}"/>
              </a:ext>
            </a:extLst>
          </p:cNvPr>
          <p:cNvSpPr txBox="1"/>
          <p:nvPr/>
        </p:nvSpPr>
        <p:spPr>
          <a:xfrm>
            <a:off x="7996845" y="1505287"/>
            <a:ext cx="2626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cut = 2.7 GeV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1.045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 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1.023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diff 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1.129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75E81E-E010-9A4A-8AFB-DFAA809FB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19" y="1737013"/>
            <a:ext cx="5841999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05BFFE-3D51-1C4B-BF31-180281741958}"/>
              </a:ext>
            </a:extLst>
          </p:cNvPr>
          <p:cNvSpPr txBox="1"/>
          <p:nvPr/>
        </p:nvSpPr>
        <p:spPr>
          <a:xfrm>
            <a:off x="1974057" y="913119"/>
            <a:ext cx="838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Fit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71BB82-5717-A446-88FE-65C80F34DB9C}"/>
              </a:ext>
            </a:extLst>
          </p:cNvPr>
          <p:cNvSpPr txBox="1"/>
          <p:nvPr/>
        </p:nvSpPr>
        <p:spPr>
          <a:xfrm>
            <a:off x="5226397" y="6138204"/>
            <a:ext cx="26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*Gluon PDF divided by 10</a:t>
            </a:r>
          </a:p>
        </p:txBody>
      </p:sp>
    </p:spTree>
    <p:extLst>
      <p:ext uri="{BB962C8B-B14F-4D97-AF65-F5344CB8AC3E}">
        <p14:creationId xmlns:p14="http://schemas.microsoft.com/office/powerpoint/2010/main" val="1280811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7B9D34-C847-B44E-B2D6-4F705AC65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20" y="1737013"/>
            <a:ext cx="5842000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FE1ECE-D0E2-ED42-AC75-5CF1646B0CFA}"/>
              </a:ext>
            </a:extLst>
          </p:cNvPr>
          <p:cNvSpPr txBox="1"/>
          <p:nvPr/>
        </p:nvSpPr>
        <p:spPr>
          <a:xfrm>
            <a:off x="7936348" y="3113117"/>
            <a:ext cx="2687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b="1" dirty="0">
                <a:latin typeface="+mj-lt"/>
              </a:rPr>
              <a:t>Valence heavily constrained by p</a:t>
            </a:r>
            <a:r>
              <a:rPr lang="es-US" sz="2400" b="1" baseline="-25000" dirty="0">
                <a:latin typeface="+mj-lt"/>
              </a:rPr>
              <a:t>T</a:t>
            </a:r>
            <a:r>
              <a:rPr lang="es-US" sz="2400" b="1" dirty="0">
                <a:latin typeface="+mj-lt"/>
              </a:rPr>
              <a:t> integrated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b="1" dirty="0">
                <a:latin typeface="+mj-lt"/>
              </a:rPr>
              <a:t>Gluon increases significantly at high </a:t>
            </a:r>
            <a:r>
              <a:rPr lang="es-US" sz="2400" b="1" i="1" dirty="0">
                <a:latin typeface="+mj-lt"/>
              </a:rPr>
              <a:t>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24B818D-53FF-394C-B891-C5544DF8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57</a:t>
            </a:fld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320120-6C76-F34B-AEA5-3E1C29866B5C}"/>
              </a:ext>
            </a:extLst>
          </p:cNvPr>
          <p:cNvSpPr txBox="1"/>
          <p:nvPr/>
        </p:nvSpPr>
        <p:spPr>
          <a:xfrm>
            <a:off x="7996845" y="1505287"/>
            <a:ext cx="2626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cut = 2.7 GeV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1.045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 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1.023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diff 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1.129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4224D3-2710-9F4D-BA3B-D1440D61E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19" y="1737013"/>
            <a:ext cx="5841999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81CB694-0FC6-0F42-90BC-45D4CF2124A7}"/>
              </a:ext>
            </a:extLst>
          </p:cNvPr>
          <p:cNvSpPr txBox="1"/>
          <p:nvPr/>
        </p:nvSpPr>
        <p:spPr>
          <a:xfrm>
            <a:off x="1974057" y="913119"/>
            <a:ext cx="838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Fit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032171-E7C8-0442-8229-75F8F9564534}"/>
              </a:ext>
            </a:extLst>
          </p:cNvPr>
          <p:cNvSpPr txBox="1"/>
          <p:nvPr/>
        </p:nvSpPr>
        <p:spPr>
          <a:xfrm>
            <a:off x="5226397" y="6138204"/>
            <a:ext cx="26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*Gluon PDF divided by 10</a:t>
            </a:r>
          </a:p>
        </p:txBody>
      </p:sp>
    </p:spTree>
    <p:extLst>
      <p:ext uri="{BB962C8B-B14F-4D97-AF65-F5344CB8AC3E}">
        <p14:creationId xmlns:p14="http://schemas.microsoft.com/office/powerpoint/2010/main" val="205261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7B9D34-C847-B44E-B2D6-4F705AC65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20" y="1737013"/>
            <a:ext cx="5842000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0C7C7BD-7021-1845-AE26-84072A0E84CB}"/>
              </a:ext>
            </a:extLst>
          </p:cNvPr>
          <p:cNvSpPr txBox="1"/>
          <p:nvPr/>
        </p:nvSpPr>
        <p:spPr>
          <a:xfrm>
            <a:off x="1974057" y="913119"/>
            <a:ext cx="838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Fit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FE1ECE-D0E2-ED42-AC75-5CF1646B0CFA}"/>
              </a:ext>
            </a:extLst>
          </p:cNvPr>
          <p:cNvSpPr txBox="1"/>
          <p:nvPr/>
        </p:nvSpPr>
        <p:spPr>
          <a:xfrm>
            <a:off x="7936348" y="3113117"/>
            <a:ext cx="2687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b="1" dirty="0">
                <a:latin typeface="+mj-lt"/>
              </a:rPr>
              <a:t>Valence heavily constrained by p</a:t>
            </a:r>
            <a:r>
              <a:rPr lang="es-US" sz="2400" b="1" baseline="-25000" dirty="0">
                <a:latin typeface="+mj-lt"/>
              </a:rPr>
              <a:t>T</a:t>
            </a:r>
            <a:r>
              <a:rPr lang="es-US" sz="2400" b="1" dirty="0">
                <a:latin typeface="+mj-lt"/>
              </a:rPr>
              <a:t> integrated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b="1" dirty="0">
                <a:latin typeface="+mj-lt"/>
              </a:rPr>
              <a:t>Gluon increases significantly at high </a:t>
            </a:r>
            <a:r>
              <a:rPr lang="es-US" sz="2400" b="1" i="1" dirty="0">
                <a:latin typeface="+mj-lt"/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400" b="1" dirty="0">
                <a:latin typeface="+mj-lt"/>
              </a:rPr>
              <a:t>Sea also increases at high </a:t>
            </a:r>
            <a:r>
              <a:rPr lang="es-US" sz="2400" b="1" i="1" dirty="0">
                <a:latin typeface="+mj-lt"/>
              </a:rPr>
              <a:t>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1F1702E-5F83-DF42-ABAE-FF1829B9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58</a:t>
            </a:fld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9AD9F2-E198-4D4A-86C1-13B237E6452A}"/>
              </a:ext>
            </a:extLst>
          </p:cNvPr>
          <p:cNvSpPr txBox="1"/>
          <p:nvPr/>
        </p:nvSpPr>
        <p:spPr>
          <a:xfrm>
            <a:off x="7996845" y="1505287"/>
            <a:ext cx="2626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cut = 2.7 GeV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1.045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 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1.023</a:t>
            </a:r>
          </a:p>
          <a:p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𝟀</a:t>
            </a:r>
            <a:r>
              <a:rPr lang="es-US" sz="24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s-US" sz="24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diff </a:t>
            </a:r>
            <a:r>
              <a:rPr lang="es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/point = 1.129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C7CDAC-ED56-B94E-BFA4-CCF6F6499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19" y="1737013"/>
            <a:ext cx="5841999" cy="43815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5CDEDD9-1BC7-484A-8E2D-3A6593355A14}"/>
              </a:ext>
            </a:extLst>
          </p:cNvPr>
          <p:cNvSpPr txBox="1"/>
          <p:nvPr/>
        </p:nvSpPr>
        <p:spPr>
          <a:xfrm>
            <a:off x="5226397" y="6138204"/>
            <a:ext cx="262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*Gluon PDF divided by 10</a:t>
            </a:r>
          </a:p>
        </p:txBody>
      </p:sp>
    </p:spTree>
    <p:extLst>
      <p:ext uri="{BB962C8B-B14F-4D97-AF65-F5344CB8AC3E}">
        <p14:creationId xmlns:p14="http://schemas.microsoft.com/office/powerpoint/2010/main" val="341327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0C7C7BD-7021-1845-AE26-84072A0E84CB}"/>
              </a:ext>
            </a:extLst>
          </p:cNvPr>
          <p:cNvSpPr txBox="1"/>
          <p:nvPr/>
        </p:nvSpPr>
        <p:spPr>
          <a:xfrm>
            <a:off x="1011817" y="697539"/>
            <a:ext cx="10168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Data vs. Theory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1F1702E-5F83-DF42-ABAE-FF1829B9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59</a:t>
            </a:fld>
            <a:endParaRPr lang="es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D52663-AC05-2342-AE1B-496B7C4C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64" y="1515251"/>
            <a:ext cx="4497088" cy="3372816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051A92-5EAB-CC45-B9FE-6EF48A08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76" y="1515251"/>
            <a:ext cx="4497088" cy="3372816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77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Introduction – The Big Picture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Overarching Goal:</a:t>
            </a:r>
            <a:endParaRPr lang="es-US" b="1" dirty="0">
              <a:latin typeface="+mj-lt"/>
            </a:endParaRPr>
          </a:p>
          <a:p>
            <a:pPr lvl="1"/>
            <a:r>
              <a:rPr lang="es-US" dirty="0">
                <a:latin typeface="+mj-lt"/>
              </a:rPr>
              <a:t>Understanding the transverse momentum (p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) spectrum in particle production at low energy reactions using perturbative QCD</a:t>
            </a:r>
          </a:p>
          <a:p>
            <a:pPr lvl="2"/>
            <a:r>
              <a:rPr lang="es-US" dirty="0">
                <a:latin typeface="+mj-lt"/>
              </a:rPr>
              <a:t>Small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is described in terms of transverse momentum dependent (TMD) factorization</a:t>
            </a:r>
          </a:p>
          <a:p>
            <a:pPr lvl="3"/>
            <a:r>
              <a:rPr lang="es-US" dirty="0">
                <a:latin typeface="+mj-lt"/>
              </a:rPr>
              <a:t>TMDs </a:t>
            </a:r>
            <a:r>
              <a:rPr lang="es-US" dirty="0">
                <a:latin typeface="+mj-lt"/>
                <a:sym typeface="Wingdings" pitchFamily="2" charset="2"/>
              </a:rPr>
              <a:t> </a:t>
            </a:r>
            <a:r>
              <a:rPr lang="es-US" dirty="0">
                <a:latin typeface="+mj-lt"/>
              </a:rPr>
              <a:t>one of the key elements to describe the nucleon’s structure</a:t>
            </a:r>
          </a:p>
          <a:p>
            <a:pPr lvl="2"/>
            <a:r>
              <a:rPr lang="es-US" dirty="0">
                <a:latin typeface="+mj-lt"/>
              </a:rPr>
              <a:t>Large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described in terms of collinear factorization</a:t>
            </a:r>
          </a:p>
          <a:p>
            <a:pPr lvl="2"/>
            <a:r>
              <a:rPr lang="es-US" dirty="0">
                <a:latin typeface="+mj-lt"/>
              </a:rPr>
              <a:t>Currently difficult to understand the large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in SIDIS (Wang, Gonzalez-Hernandez, Roger, Sato) and in proton-proton DY (Bacchetta,  Bozzi, Lambertsen, Piacenza. Steiglechner, Vogelsang)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9E1458-F9C6-854B-8620-83F24998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8093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4FADF1-83C9-DD4E-8527-DD26312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0C7C7BD-7021-1845-AE26-84072A0E84CB}"/>
              </a:ext>
            </a:extLst>
          </p:cNvPr>
          <p:cNvSpPr txBox="1"/>
          <p:nvPr/>
        </p:nvSpPr>
        <p:spPr>
          <a:xfrm>
            <a:off x="1011817" y="697539"/>
            <a:ext cx="10168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>
                <a:solidFill>
                  <a:srgbClr val="640705"/>
                </a:solidFill>
                <a:latin typeface="+mj-lt"/>
              </a:rPr>
              <a:t>Data vs. Theory Combining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Integrated with p</a:t>
            </a:r>
            <a:r>
              <a:rPr lang="es-US" sz="3000" b="1" baseline="-25000" dirty="0">
                <a:solidFill>
                  <a:srgbClr val="640705"/>
                </a:solidFill>
                <a:latin typeface="+mj-lt"/>
              </a:rPr>
              <a:t>T</a:t>
            </a:r>
            <a:r>
              <a:rPr lang="es-US" sz="3000" b="1" dirty="0">
                <a:solidFill>
                  <a:srgbClr val="640705"/>
                </a:solidFill>
                <a:latin typeface="+mj-lt"/>
              </a:rPr>
              <a:t> Differential Data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1F1702E-5F83-DF42-ABAE-FF1829B9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60</a:t>
            </a:fld>
            <a:endParaRPr lang="es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D52663-AC05-2342-AE1B-496B7C4C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64" y="1515251"/>
            <a:ext cx="4497088" cy="3372816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051A92-5EAB-CC45-B9FE-6EF48A08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76" y="1515251"/>
            <a:ext cx="4497088" cy="3372816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EC738DA-D626-1648-98F9-753F9E1AB8C5}"/>
              </a:ext>
            </a:extLst>
          </p:cNvPr>
          <p:cNvSpPr txBox="1"/>
          <p:nvPr/>
        </p:nvSpPr>
        <p:spPr>
          <a:xfrm>
            <a:off x="2982936" y="5128440"/>
            <a:ext cx="622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b="1" dirty="0">
                <a:solidFill>
                  <a:srgbClr val="640705"/>
                </a:solidFill>
                <a:latin typeface="+mj-lt"/>
              </a:rPr>
              <a:t>Fit of Integrated Data: Approximately the same</a:t>
            </a:r>
          </a:p>
          <a:p>
            <a:pPr algn="ctr"/>
            <a:r>
              <a:rPr lang="es-US" b="1" dirty="0">
                <a:solidFill>
                  <a:srgbClr val="640705"/>
                </a:solidFill>
                <a:latin typeface="+mj-lt"/>
              </a:rPr>
              <a:t>Fit of Differential Data: Significantly Improved with Combined Fit</a:t>
            </a:r>
          </a:p>
        </p:txBody>
      </p:sp>
    </p:spTree>
    <p:extLst>
      <p:ext uri="{BB962C8B-B14F-4D97-AF65-F5344CB8AC3E}">
        <p14:creationId xmlns:p14="http://schemas.microsoft.com/office/powerpoint/2010/main" val="3653849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7BE9DF-397C-B848-8FAE-802FE539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801828-5082-1C41-9F1E-26873813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Summary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444CD4-D4DB-2C43-809E-4122C089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>
                <a:latin typeface="+mj-lt"/>
              </a:rPr>
              <a:t>FO calculation completed and implemented into a QCD global analysis code (JAM)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2FCD276-567C-0A4C-8449-0113C41B274D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1CB994-E7D6-4C4C-BF1E-B2D898BC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78220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7BE9DF-397C-B848-8FAE-802FE539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801828-5082-1C41-9F1E-26873813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Summary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444CD4-D4DB-2C43-809E-4122C089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>
                <a:latin typeface="+mj-lt"/>
              </a:rPr>
              <a:t>FO calculation completed and implemented into a QCD global analysis code (JAM)</a:t>
            </a:r>
          </a:p>
          <a:p>
            <a:r>
              <a:rPr lang="es-US" dirty="0">
                <a:latin typeface="+mj-lt"/>
              </a:rPr>
              <a:t>Started exploratory studies of the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spectrum: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2FCD276-567C-0A4C-8449-0113C41B274D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FFBACE-4E6A-314E-B3DA-E684B108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43050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7BE9DF-397C-B848-8FAE-802FE539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801828-5082-1C41-9F1E-26873813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Summary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444CD4-D4DB-2C43-809E-4122C089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>
                <a:latin typeface="+mj-lt"/>
              </a:rPr>
              <a:t>FO calculation completed and implemented into a QCD global analysis code (JAM)</a:t>
            </a:r>
          </a:p>
          <a:p>
            <a:r>
              <a:rPr lang="es-US" dirty="0">
                <a:latin typeface="+mj-lt"/>
              </a:rPr>
              <a:t>Started exploratory studies of the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spectrum: </a:t>
            </a:r>
          </a:p>
          <a:p>
            <a:pPr lvl="1"/>
            <a:r>
              <a:rPr lang="es-US" dirty="0">
                <a:latin typeface="+mj-lt"/>
              </a:rPr>
              <a:t>PDFs with only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integrated data</a:t>
            </a:r>
          </a:p>
          <a:p>
            <a:pPr lvl="1"/>
            <a:r>
              <a:rPr lang="es-US" dirty="0">
                <a:latin typeface="+mj-lt"/>
              </a:rPr>
              <a:t>PDFs with only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differential data</a:t>
            </a:r>
          </a:p>
          <a:p>
            <a:pPr lvl="1"/>
            <a:r>
              <a:rPr lang="es-US" dirty="0">
                <a:latin typeface="+mj-lt"/>
              </a:rPr>
              <a:t>PDFs that combine the two</a:t>
            </a:r>
          </a:p>
          <a:p>
            <a:pPr lvl="1"/>
            <a:r>
              <a:rPr lang="es-US" dirty="0">
                <a:latin typeface="+mj-lt"/>
              </a:rPr>
              <a:t>Different p</a:t>
            </a:r>
            <a:r>
              <a:rPr lang="es-US" baseline="-25000" dirty="0">
                <a:latin typeface="+mj-lt"/>
              </a:rPr>
              <a:t>T </a:t>
            </a:r>
            <a:r>
              <a:rPr lang="es-US" dirty="0">
                <a:latin typeface="+mj-lt"/>
              </a:rPr>
              <a:t>cuts to identify the ”large” pT region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2FCD276-567C-0A4C-8449-0113C41B274D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90A17E-E712-994F-B1A2-EB7C4392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01529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4F4AFA-EFCE-E04E-88A1-7B15E1B7D7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91BE28-A9E3-4047-9B37-C4EEB516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Future Steps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CFC7C-A74C-6C43-9DBA-4C6CE3C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US" dirty="0">
                <a:latin typeface="+mj-lt"/>
              </a:rPr>
              <a:t>Integrate leading neutron data from HERA to decouple the behavior of the gluon and the sea quarks</a:t>
            </a:r>
          </a:p>
          <a:p>
            <a:pPr marL="457200" indent="-457200"/>
            <a:r>
              <a:rPr lang="es-US" dirty="0">
                <a:latin typeface="+mj-lt"/>
              </a:rPr>
              <a:t>Complete a full Monte-Carlo analysis of the PDFs that probes all possible regions of parameter space</a:t>
            </a:r>
          </a:p>
          <a:p>
            <a:pPr marL="0" indent="0">
              <a:buNone/>
            </a:pPr>
            <a:endParaRPr lang="es-US" dirty="0">
              <a:latin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3D6BD65-19BC-DC42-AE0C-EE292D3B1E09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B01E64-5FE3-2C41-A2DD-177E1F9E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7647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4F4AFA-EFCE-E04E-88A1-7B15E1B7D7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91BE28-A9E3-4047-9B37-C4EEB516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References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CFC7C-A74C-6C43-9DBA-4C6CE3C7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US" dirty="0">
                <a:latin typeface="+mj-lt"/>
              </a:rPr>
              <a:t>Barry et al., Phys. Rev. Lett. 121, 152001 (2018).</a:t>
            </a:r>
          </a:p>
          <a:p>
            <a:pPr marL="514350" indent="-514350">
              <a:buAutoNum type="arabicPeriod"/>
            </a:pPr>
            <a:r>
              <a:rPr lang="es-US" dirty="0">
                <a:latin typeface="+mj-lt"/>
              </a:rPr>
              <a:t>J.C. Collins, D.E. Soper, G. Sterman, Nucl. Phys. B, 250 (1985), p. 199</a:t>
            </a:r>
          </a:p>
          <a:p>
            <a:pPr marL="514350" indent="-514350">
              <a:buFontTx/>
              <a:buAutoNum type="arabicPeriod"/>
            </a:pPr>
            <a:r>
              <a:rPr lang="es-US" dirty="0">
                <a:latin typeface="+mj-lt"/>
              </a:rPr>
              <a:t>J. S. Conway et al., Phys. Rev. D 39, 92 (1989).</a:t>
            </a:r>
          </a:p>
          <a:p>
            <a:pPr marL="514350" indent="-514350">
              <a:buAutoNum type="arabicPeriod"/>
            </a:pPr>
            <a:r>
              <a:rPr lang="es-US" dirty="0">
                <a:latin typeface="+mj-lt"/>
              </a:rPr>
              <a:t>Talk by Jeff Owens, 2000 CTEQ Summer School, May 30-June7, 2000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3D6BD65-19BC-DC42-AE0C-EE292D3B1E09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8F30B2-18DB-6448-AD8D-CBC7A092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6284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4F4AFA-EFCE-E04E-88A1-7B15E1B7D7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2FC5064-AAD3-9B4B-82B2-DB8D3713349F}"/>
              </a:ext>
            </a:extLst>
          </p:cNvPr>
          <p:cNvSpPr txBox="1"/>
          <p:nvPr/>
        </p:nvSpPr>
        <p:spPr>
          <a:xfrm>
            <a:off x="4341726" y="2459504"/>
            <a:ext cx="36490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6000" b="1" dirty="0">
                <a:solidFill>
                  <a:srgbClr val="640705"/>
                </a:solidFill>
                <a:latin typeface="+mj-lt"/>
              </a:rPr>
              <a:t>Thank You!</a:t>
            </a:r>
          </a:p>
          <a:p>
            <a:r>
              <a:rPr lang="es-US" sz="6000" b="1" dirty="0">
                <a:solidFill>
                  <a:srgbClr val="640705"/>
                </a:solidFill>
                <a:latin typeface="+mj-lt"/>
              </a:rPr>
              <a:t>Questions?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83262B8-E6FF-724E-B69D-055630B3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66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012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Introduction – The Big Picture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Overarching Goal:</a:t>
            </a:r>
            <a:endParaRPr lang="es-US" b="1" dirty="0">
              <a:latin typeface="+mj-lt"/>
            </a:endParaRPr>
          </a:p>
          <a:p>
            <a:pPr lvl="1"/>
            <a:r>
              <a:rPr lang="es-US" dirty="0">
                <a:latin typeface="+mj-lt"/>
              </a:rPr>
              <a:t>Understanding the transverse momentum (p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) spectrum in particle production at low energy reactions using perturbative QCD</a:t>
            </a:r>
          </a:p>
          <a:p>
            <a:pPr lvl="2"/>
            <a:r>
              <a:rPr lang="es-US" dirty="0">
                <a:latin typeface="+mj-lt"/>
              </a:rPr>
              <a:t>Small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is described in terms of transverse momentum dependent (TMD) factorization</a:t>
            </a:r>
          </a:p>
          <a:p>
            <a:pPr lvl="3"/>
            <a:r>
              <a:rPr lang="es-US" dirty="0">
                <a:latin typeface="+mj-lt"/>
              </a:rPr>
              <a:t>TMDs </a:t>
            </a:r>
            <a:r>
              <a:rPr lang="es-US" dirty="0">
                <a:latin typeface="+mj-lt"/>
                <a:sym typeface="Wingdings" pitchFamily="2" charset="2"/>
              </a:rPr>
              <a:t> </a:t>
            </a:r>
            <a:r>
              <a:rPr lang="es-US" dirty="0">
                <a:latin typeface="+mj-lt"/>
              </a:rPr>
              <a:t>one of the key elements to describe the nucleon’s structure</a:t>
            </a:r>
          </a:p>
          <a:p>
            <a:pPr lvl="2"/>
            <a:r>
              <a:rPr lang="es-US" dirty="0">
                <a:latin typeface="+mj-lt"/>
              </a:rPr>
              <a:t>Large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described in terms of collinear factorization</a:t>
            </a:r>
          </a:p>
          <a:p>
            <a:pPr lvl="2"/>
            <a:r>
              <a:rPr lang="es-US" dirty="0">
                <a:latin typeface="+mj-lt"/>
              </a:rPr>
              <a:t>Currently difficult to understand the large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in SIDIS (Wang, Gonzalez-Hernandez, Roger, Sato) and in proton-proton DY (Bacchetta,  Bozzi, Lambertsen, Piacenza. Steiglechner, Vogelsang)</a:t>
            </a:r>
          </a:p>
          <a:p>
            <a:pPr lvl="2"/>
            <a:r>
              <a:rPr lang="es-US" dirty="0">
                <a:latin typeface="+mj-lt"/>
              </a:rPr>
              <a:t>A reliable description of cross section by TMDs requires an equally solid description of the high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using collinear factorization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8970B1-6B8A-FE48-8219-3A4C181E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190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Introduction – The Big Picture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Overarching Goal:</a:t>
            </a:r>
            <a:endParaRPr lang="es-US" b="1" dirty="0">
              <a:latin typeface="+mj-lt"/>
            </a:endParaRPr>
          </a:p>
          <a:p>
            <a:pPr lvl="1"/>
            <a:r>
              <a:rPr lang="es-US" dirty="0">
                <a:latin typeface="+mj-lt"/>
              </a:rPr>
              <a:t>Understanding the transverse momentum (p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) spectrum in particle production at low energy reactions using perturbative QCD</a:t>
            </a:r>
          </a:p>
          <a:p>
            <a:pPr lvl="2"/>
            <a:r>
              <a:rPr lang="es-US" dirty="0">
                <a:latin typeface="+mj-lt"/>
              </a:rPr>
              <a:t>Small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is described in terms of transverse momentum dependent (TMD) factorization</a:t>
            </a:r>
          </a:p>
          <a:p>
            <a:pPr lvl="3"/>
            <a:r>
              <a:rPr lang="es-US" dirty="0">
                <a:latin typeface="+mj-lt"/>
              </a:rPr>
              <a:t>TMDs </a:t>
            </a:r>
            <a:r>
              <a:rPr lang="es-US" dirty="0">
                <a:latin typeface="+mj-lt"/>
                <a:sym typeface="Wingdings" pitchFamily="2" charset="2"/>
              </a:rPr>
              <a:t> </a:t>
            </a:r>
            <a:r>
              <a:rPr lang="es-US" dirty="0">
                <a:latin typeface="+mj-lt"/>
              </a:rPr>
              <a:t>one of the key elements to describe the nucleon’s structure</a:t>
            </a:r>
          </a:p>
          <a:p>
            <a:pPr lvl="2"/>
            <a:r>
              <a:rPr lang="es-US" dirty="0">
                <a:latin typeface="+mj-lt"/>
              </a:rPr>
              <a:t>Large p</a:t>
            </a:r>
            <a:r>
              <a:rPr lang="es-US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 spectrum described in terms of collinear factorization</a:t>
            </a:r>
          </a:p>
          <a:p>
            <a:pPr lvl="1"/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Focus of this talk: </a:t>
            </a:r>
            <a:r>
              <a:rPr lang="es-US" dirty="0">
                <a:latin typeface="+mj-lt"/>
              </a:rPr>
              <a:t>Pion-Tungsten Drell-Yan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6C6E03-0577-6245-A681-FE74EC7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7314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31AB81-4E1A-4E4C-9584-2700107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6200000">
            <a:off x="4017643" y="-1488698"/>
            <a:ext cx="4297179" cy="12412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D22DE-9C26-2A4D-B6A8-56023B8A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640705"/>
                </a:solidFill>
              </a:rPr>
              <a:t>Motivation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9B45-8330-4044-AE1E-E874A96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59" y="1652627"/>
            <a:ext cx="10515600" cy="4351338"/>
          </a:xfrm>
        </p:spPr>
        <p:txBody>
          <a:bodyPr/>
          <a:lstStyle/>
          <a:p>
            <a:r>
              <a:rPr lang="es-US" b="1" dirty="0">
                <a:latin typeface="+mj-lt"/>
              </a:rPr>
              <a:t> </a:t>
            </a:r>
            <a:r>
              <a:rPr lang="es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Previous research (Barry et al.) [1]:</a:t>
            </a:r>
          </a:p>
          <a:p>
            <a:pPr lvl="1"/>
            <a:r>
              <a:rPr lang="es-US" dirty="0">
                <a:latin typeface="+mj-lt"/>
              </a:rPr>
              <a:t>Studied </a:t>
            </a:r>
            <a:r>
              <a:rPr lang="es-US" i="1" dirty="0">
                <a:latin typeface="+mj-lt"/>
              </a:rPr>
              <a:t>p</a:t>
            </a:r>
            <a:r>
              <a:rPr lang="es-US" i="1" baseline="-25000" dirty="0">
                <a:latin typeface="+mj-lt"/>
              </a:rPr>
              <a:t>T</a:t>
            </a:r>
            <a:r>
              <a:rPr lang="es-US" dirty="0">
                <a:latin typeface="+mj-lt"/>
              </a:rPr>
              <a:t>-integrated data from the pion-proton Drell-Yan process + leading neutron electroproduction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F2DE76-BB01-C448-84E0-8F8A1714A2FB}"/>
              </a:ext>
            </a:extLst>
          </p:cNvPr>
          <p:cNvCxnSpPr/>
          <p:nvPr/>
        </p:nvCxnSpPr>
        <p:spPr>
          <a:xfrm>
            <a:off x="679622" y="1383958"/>
            <a:ext cx="6339016" cy="0"/>
          </a:xfrm>
          <a:prstGeom prst="line">
            <a:avLst/>
          </a:prstGeom>
          <a:ln w="38100" cap="flat" cmpd="tri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5CDEC-16B5-B845-B908-9403E989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E558-81C6-F440-BEEC-8094A4ED6C14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11939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2236</Words>
  <Application>Microsoft Macintosh PowerPoint</Application>
  <PresentationFormat>Panorámica</PresentationFormat>
  <Paragraphs>439</Paragraphs>
  <Slides>66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Tema de Office</vt:lpstr>
      <vt:lpstr>Constraining the glue in the pion through Drell-Yan lepton-pair production</vt:lpstr>
      <vt:lpstr>Outline</vt:lpstr>
      <vt:lpstr>Introduction – The Big Picture</vt:lpstr>
      <vt:lpstr>Introduction – The Big Picture</vt:lpstr>
      <vt:lpstr>Introduction – The Big Picture</vt:lpstr>
      <vt:lpstr>Introduction – The Big Picture</vt:lpstr>
      <vt:lpstr>Introduction – The Big Picture</vt:lpstr>
      <vt:lpstr>Introduction – The Big Picture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Theoretical Details of DY pT Spectrum</vt:lpstr>
      <vt:lpstr>Phenomenology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Preliminary Fits of Data vs. Theory to pT Dependent DY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Summary</vt:lpstr>
      <vt:lpstr>Summary</vt:lpstr>
      <vt:lpstr>Summary</vt:lpstr>
      <vt:lpstr>Future Steps</vt:lpstr>
      <vt:lpstr>References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Cao, Nina</dc:creator>
  <cp:lastModifiedBy>Cao, Nina</cp:lastModifiedBy>
  <cp:revision>161</cp:revision>
  <cp:lastPrinted>2019-07-31T13:08:08Z</cp:lastPrinted>
  <dcterms:created xsi:type="dcterms:W3CDTF">2019-07-11T19:49:59Z</dcterms:created>
  <dcterms:modified xsi:type="dcterms:W3CDTF">2019-07-31T14:06:16Z</dcterms:modified>
</cp:coreProperties>
</file>