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5.jpg" ContentType="image/jpg"/>
  <Override PartName="/ppt/media/image39.jpg" ContentType="image/jpg"/>
  <Override PartName="/ppt/media/image40.jpg" ContentType="image/jpg"/>
  <Override PartName="/ppt/media/image42.jpg" ContentType="image/jpg"/>
  <Override PartName="/ppt/media/image43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28.jpg" ContentType="image/jpg"/>
  <Override PartName="/ppt/media/image130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8.jpg" ContentType="image/jpg"/>
  <Override PartName="/ppt/media/image139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  <p:sldMasterId id="2147483735" r:id="rId3"/>
    <p:sldMasterId id="2147483761" r:id="rId4"/>
    <p:sldMasterId id="2147483766" r:id="rId5"/>
    <p:sldMasterId id="2147483779" r:id="rId6"/>
    <p:sldMasterId id="2147483792" r:id="rId7"/>
    <p:sldMasterId id="2147483805" r:id="rId8"/>
    <p:sldMasterId id="2147483831" r:id="rId9"/>
    <p:sldMasterId id="2147483836" r:id="rId10"/>
  </p:sldMasterIdLst>
  <p:notesMasterIdLst>
    <p:notesMasterId r:id="rId57"/>
  </p:notesMasterIdLst>
  <p:sldIdLst>
    <p:sldId id="831" r:id="rId11"/>
    <p:sldId id="3690" r:id="rId12"/>
    <p:sldId id="1743" r:id="rId13"/>
    <p:sldId id="1732" r:id="rId14"/>
    <p:sldId id="1782" r:id="rId15"/>
    <p:sldId id="1783" r:id="rId16"/>
    <p:sldId id="1781" r:id="rId17"/>
    <p:sldId id="3695" r:id="rId18"/>
    <p:sldId id="3696" r:id="rId19"/>
    <p:sldId id="3679" r:id="rId20"/>
    <p:sldId id="3707" r:id="rId21"/>
    <p:sldId id="3687" r:id="rId22"/>
    <p:sldId id="666" r:id="rId23"/>
    <p:sldId id="3674" r:id="rId24"/>
    <p:sldId id="3677" r:id="rId25"/>
    <p:sldId id="1886" r:id="rId26"/>
    <p:sldId id="3692" r:id="rId27"/>
    <p:sldId id="280" r:id="rId28"/>
    <p:sldId id="937" r:id="rId29"/>
    <p:sldId id="954" r:id="rId30"/>
    <p:sldId id="707" r:id="rId31"/>
    <p:sldId id="3701" r:id="rId32"/>
    <p:sldId id="1800" r:id="rId33"/>
    <p:sldId id="1877" r:id="rId34"/>
    <p:sldId id="3682" r:id="rId35"/>
    <p:sldId id="1879" r:id="rId36"/>
    <p:sldId id="788" r:id="rId37"/>
    <p:sldId id="775" r:id="rId38"/>
    <p:sldId id="3683" r:id="rId39"/>
    <p:sldId id="3691" r:id="rId40"/>
    <p:sldId id="301" r:id="rId41"/>
    <p:sldId id="1885" r:id="rId42"/>
    <p:sldId id="3694" r:id="rId43"/>
    <p:sldId id="1765" r:id="rId44"/>
    <p:sldId id="1767" r:id="rId45"/>
    <p:sldId id="3678" r:id="rId46"/>
    <p:sldId id="665" r:id="rId47"/>
    <p:sldId id="651" r:id="rId48"/>
    <p:sldId id="1878" r:id="rId49"/>
    <p:sldId id="914" r:id="rId50"/>
    <p:sldId id="256" r:id="rId51"/>
    <p:sldId id="3684" r:id="rId52"/>
    <p:sldId id="689" r:id="rId53"/>
    <p:sldId id="690" r:id="rId54"/>
    <p:sldId id="1523" r:id="rId55"/>
    <p:sldId id="2101" r:id="rId56"/>
  </p:sldIdLst>
  <p:sldSz cx="9144000" cy="6858000" type="screen4x3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olfej" initials="jww" lastIdx="4" clrIdx="0"/>
  <p:cmAuthor id="1" name="helpdesk" initials="h" lastIdx="1" clrIdx="1"/>
  <p:cmAuthor id="2" name="wolfej:" initials="jw" lastIdx="2" clrIdx="2"/>
  <p:cmAuthor id="3" name="Hallman, Timothy" initials="HT" lastIdx="1" clrIdx="3">
    <p:extLst>
      <p:ext uri="{19B8F6BF-5375-455C-9EA6-DF929625EA0E}">
        <p15:presenceInfo xmlns:p15="http://schemas.microsoft.com/office/powerpoint/2012/main" userId="S-1-5-21-414935543-1342250053-1793291686-4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000099"/>
    <a:srgbClr val="E9EDF4"/>
    <a:srgbClr val="DFA6A5"/>
    <a:srgbClr val="D28280"/>
    <a:srgbClr val="9999FF"/>
    <a:srgbClr val="A399F1"/>
    <a:srgbClr val="D5D0F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24" autoAdjust="0"/>
    <p:restoredTop sz="92994" autoAdjust="0"/>
  </p:normalViewPr>
  <p:slideViewPr>
    <p:cSldViewPr snapToGrid="0">
      <p:cViewPr varScale="1">
        <p:scale>
          <a:sx n="48" d="100"/>
          <a:sy n="48" d="100"/>
        </p:scale>
        <p:origin x="120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47D92E2A-5110-4645-A68D-1E3B9B46B112}" type="datetimeFigureOut">
              <a:rPr lang="en-US" smtClean="0"/>
              <a:pPr/>
              <a:t>6/21/2021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D396381A-F256-4FCC-A8A9-171E310B2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1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48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821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61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E07BA-0E8C-4C8E-852B-F3B0A0CF935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92150"/>
            <a:ext cx="4632325" cy="3475038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153" y="4396626"/>
            <a:ext cx="5162511" cy="4164889"/>
          </a:xfrm>
          <a:noFill/>
          <a:ln/>
        </p:spPr>
        <p:txBody>
          <a:bodyPr lIns="89198" tIns="44604" rIns="89198" bIns="44604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543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26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833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34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7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26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4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381A-F256-4FCC-A8A9-171E310B2DB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17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76D4B8-3D7E-42E7-AF06-6D9133F7F08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59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9443" indent="-272863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145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2803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6461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0119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3777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7435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1093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570BDD-E255-6045-87C9-C1652B425E6E}" type="slidenum">
              <a:rPr lang="en-US" sz="1100" b="0"/>
              <a:pPr/>
              <a:t>19</a:t>
            </a:fld>
            <a:endParaRPr lang="en-US" sz="1100" b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68338"/>
            <a:ext cx="4460875" cy="3344862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9" y="4236259"/>
            <a:ext cx="4917017" cy="4013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746" tIns="44372" rIns="88746" bIns="44372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33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figures as appropriate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9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BD29B5-A7BA-884E-BD13-B6F37FBFF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5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0066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42900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257800"/>
            <a:ext cx="6705600" cy="1066800"/>
          </a:xfrm>
          <a:prstGeom prst="rect">
            <a:avLst/>
          </a:prstGeom>
        </p:spPr>
        <p:txBody>
          <a:bodyPr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="1">
                <a:solidFill>
                  <a:srgbClr val="006600"/>
                </a:solidFill>
              </a:defRPr>
            </a:lvl1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="1">
                <a:solidFill>
                  <a:srgbClr val="006600"/>
                </a:solidFill>
              </a:defRPr>
            </a:lvl4pPr>
          </a:lstStyle>
          <a:p>
            <a:r>
              <a:rPr lang="en-US" dirty="0"/>
              <a:t>Click to add subtitle</a:t>
            </a:r>
          </a:p>
          <a:p>
            <a:pPr lvl="3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74217" y="6492875"/>
            <a:ext cx="469783" cy="365125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35970C-66DA-42B4-8591-6E363A3B5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126A-FC52-4215-8592-762373734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1437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334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5201D95-7DA7-4796-A8A2-3AD8AB5C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9076"/>
            <a:ext cx="9144000" cy="94899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766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F081317-6467-482B-BBEC-87FEFA5B5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EICUG Remote Meeting, April 23rd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824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4C13D-964A-B94A-988F-0C16B0172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33708" y="6547759"/>
            <a:ext cx="710293" cy="310243"/>
          </a:xfrm>
          <a:prstGeom prst="rect">
            <a:avLst/>
          </a:prstGeom>
        </p:spPr>
        <p:txBody>
          <a:bodyPr anchor="ctr"/>
          <a:lstStyle>
            <a:lvl1pPr algn="r">
              <a:defRPr sz="900" b="0"/>
            </a:lvl1pPr>
          </a:lstStyle>
          <a:p>
            <a:fld id="{4336D8BB-1FBA-4ECE-B83B-DC345E7EB0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741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068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74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-Tim-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88440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rgbClr val="0066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778760"/>
            <a:ext cx="64008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0"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493240" y="4052628"/>
            <a:ext cx="6392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Dr. Timothy J. Hallman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Associate Director of the Office of Science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 Nuclear Physics</a:t>
            </a: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E350C5-507E-4560-96D4-2FD048C82F76}"/>
              </a:ext>
            </a:extLst>
          </p:cNvPr>
          <p:cNvGrpSpPr/>
          <p:nvPr userDrawn="1"/>
        </p:nvGrpSpPr>
        <p:grpSpPr>
          <a:xfrm>
            <a:off x="141202" y="5266921"/>
            <a:ext cx="8861595" cy="1451158"/>
            <a:chOff x="340394" y="5232571"/>
            <a:chExt cx="8861595" cy="145115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549F7F6-0FEB-4671-967A-D2DAE81EFFD4}"/>
                </a:ext>
              </a:extLst>
            </p:cNvPr>
            <p:cNvGrpSpPr/>
            <p:nvPr userDrawn="1"/>
          </p:nvGrpSpPr>
          <p:grpSpPr>
            <a:xfrm>
              <a:off x="340394" y="5249622"/>
              <a:ext cx="8861595" cy="1405525"/>
              <a:chOff x="-429688" y="5202910"/>
              <a:chExt cx="8861595" cy="140552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836CD68-A2FF-4B2C-ADE6-A67CC8FC923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0" name="Picture 19" descr="ATLAS_nj386569f7_online.jpg">
                <a:extLst>
                  <a:ext uri="{FF2B5EF4-FFF2-40B4-BE49-F238E27FC236}">
                    <a16:creationId xmlns:a16="http://schemas.microsoft.com/office/drawing/2014/main" id="{2BF05C30-6434-43C4-8364-DAD5191CC05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7177B9-D890-43DC-8962-A80D175AC9C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22" name="Picture 7">
                <a:extLst>
                  <a:ext uri="{FF2B5EF4-FFF2-40B4-BE49-F238E27FC236}">
                    <a16:creationId xmlns:a16="http://schemas.microsoft.com/office/drawing/2014/main" id="{2CE94EE0-2CAD-4C8B-92D7-583BE423BA87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5" cstate="print"/>
              <a:srcRect r="2756"/>
              <a:stretch>
                <a:fillRect/>
              </a:stretch>
            </p:blipFill>
            <p:spPr bwMode="auto">
              <a:xfrm>
                <a:off x="3687434" y="5202910"/>
                <a:ext cx="1831173" cy="13864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7" name="Picture 1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E07A896-BBED-45DB-BFFC-6E09DCEFBA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B3D39E75-0FAD-4046-9CF8-2655FC1C30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9523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68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7893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F3B924F-2A3A-4B10-9995-2A56A21CB9F9}"/>
              </a:ext>
            </a:extLst>
          </p:cNvPr>
          <p:cNvSpPr/>
          <p:nvPr userDrawn="1"/>
        </p:nvSpPr>
        <p:spPr>
          <a:xfrm>
            <a:off x="400050" y="365127"/>
            <a:ext cx="8343899" cy="58737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D320D-9AE5-495A-8DCF-E560C7CE6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0050" y="365126"/>
            <a:ext cx="8343899" cy="897618"/>
          </a:xfrm>
          <a:noFill/>
          <a:effectLst/>
        </p:spPr>
        <p:txBody>
          <a:bodyPr>
            <a:normAutofit/>
          </a:bodyPr>
          <a:lstStyle>
            <a:lvl1pPr>
              <a:defRPr sz="27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A30B88-A952-44AD-A005-15181C4C38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050" y="1415144"/>
            <a:ext cx="8343900" cy="4823733"/>
          </a:xfrm>
          <a:noFill/>
          <a:effectLst/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87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026964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16357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11291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2801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943100" imgH="723900" progId="Word.Document.8">
                  <p:embed/>
                </p:oleObj>
              </mc:Choice>
              <mc:Fallback>
                <p:oleObj name="Document" r:id="rId2" imgW="1943100" imgH="723900" progId="Word.Document.8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38430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639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6065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7464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2118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80249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5443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1458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763000" y="6492875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5970C-66DA-42B4-8591-6E363A3B5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46218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text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0722" y="972403"/>
            <a:ext cx="8345605" cy="507355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35243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F244239F-A578-4BB7-8042-38DC781613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-219075"/>
            <a:ext cx="9144000" cy="1143000"/>
          </a:xfrm>
        </p:spPr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359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455FD-F83C-4433-AE11-4D89943CC4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5448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571B0C3B-3A7D-3848-B824-737E096AF391}" type="datetime4">
              <a:rPr lang="en-US" smtClean="0"/>
              <a:pPr/>
              <a:t>June 21,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18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2146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CA38C-1162-4BDA-8F41-57BABAA53D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77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5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753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65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866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65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259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445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2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2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4853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80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513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45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965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80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7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651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6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4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7490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64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153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12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6208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635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52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82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31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1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14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4195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882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76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08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10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539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43400" y="5943600"/>
            <a:ext cx="449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Thomas Roser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DOE Budget Briefing</a:t>
            </a:r>
            <a:b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</a:br>
            <a:r>
              <a:rPr lang="en-US" sz="1400" b="0" dirty="0">
                <a:solidFill>
                  <a:srgbClr val="000000"/>
                </a:solidFill>
                <a:latin typeface="Helvetica"/>
                <a:cs typeface="Helvetica"/>
              </a:rPr>
              <a:t>February 05, 2014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304800" y="5943600"/>
          <a:ext cx="19431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943100" imgH="723900" progId="Word.Document.8">
                  <p:embed/>
                </p:oleObj>
              </mc:Choice>
              <mc:Fallback>
                <p:oleObj name="Document" r:id="rId2" imgW="1943100" imgH="7239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943600"/>
                        <a:ext cx="19431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8534399" cy="31051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212194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A5177B-A2B8-4C9E-9B8E-728DD9FEFC8A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50632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23159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lank - no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1" y="815975"/>
            <a:ext cx="4191000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86300" y="815975"/>
            <a:ext cx="4257675" cy="6042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26235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6E28-C1BA-48D2-A05D-8205298CC0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23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99C52-C1A4-41AC-93EE-78A3845B9A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612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492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6E5BE-0699-4529-84E1-4ACD9FA4E5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034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0000"/>
            <a:ext cx="4038600" cy="51990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5412D-DFE9-4E81-AF35-853EC40C6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714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225B9-F555-454F-97B9-548D843C6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76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D6F93-D9B4-4C10-A171-1C7F2D94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09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3901F-C5BB-405F-A356-DED223241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568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C1558-F8C2-4067-8020-4A7AEF45B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2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E bottom - box -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866775"/>
            <a:ext cx="8410575" cy="5259388"/>
          </a:xfrm>
          <a:prstGeom prst="rect">
            <a:avLst/>
          </a:prstGeom>
        </p:spPr>
        <p:txBody>
          <a:bodyPr/>
          <a:lstStyle>
            <a:lvl1pPr>
              <a:defRPr b="0" baseline="0"/>
            </a:lvl1pPr>
            <a:lvl2pPr algn="l">
              <a:buNone/>
              <a:defRPr b="0" baseline="0"/>
            </a:lvl2pPr>
          </a:lstStyle>
          <a:p>
            <a:pPr lvl="1"/>
            <a:endParaRPr lang="en-US" dirty="0"/>
          </a:p>
          <a:p>
            <a:pPr lvl="0"/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5211-07AE-4317-8FC6-3CA538685C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05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AD58-E714-432F-9E9F-0F8C517CBA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12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1925"/>
            <a:ext cx="2057400" cy="6307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1925"/>
            <a:ext cx="6019800" cy="63071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664-FA1E-4ABE-A363-E3304929F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1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7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8.jpe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7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2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tal-logo-green-tex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470400" cy="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5"/>
          <p:cNvSpPr>
            <a:spLocks noChangeArrowheads="1"/>
          </p:cNvSpPr>
          <p:nvPr/>
        </p:nvSpPr>
        <p:spPr bwMode="auto">
          <a:xfrm>
            <a:off x="0" y="990600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defTabSz="966788"/>
            <a:endParaRPr lang="en-US" sz="1900" u="sn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9" r:id="rId2"/>
    <p:sldLayoutId id="2147483757" r:id="rId3"/>
    <p:sldLayoutId id="2147483758" r:id="rId4"/>
    <p:sldLayoutId id="2147483759" r:id="rId5"/>
    <p:sldLayoutId id="2147483760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8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2734099" y="6404356"/>
            <a:ext cx="429490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JLAB User Meeting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0663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699335" y="6404356"/>
            <a:ext cx="168246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0663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June 21, 2021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8715474" y="6492875"/>
            <a:ext cx="4285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0E35970C-66DA-42B4-8591-6E363A3B576E}" type="slidenum">
              <a:rPr lang="en-US" sz="100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5" r:id="rId3"/>
    <p:sldLayoutId id="2147483729" r:id="rId4"/>
    <p:sldLayoutId id="2147483727" r:id="rId5"/>
    <p:sldLayoutId id="2147483733" r:id="rId6"/>
    <p:sldLayoutId id="2147483734" r:id="rId7"/>
    <p:sldLayoutId id="2147483855" r:id="rId8"/>
    <p:sldLayoutId id="2147483856" r:id="rId9"/>
    <p:sldLayoutId id="2147483857" r:id="rId10"/>
    <p:sldLayoutId id="2147483860" r:id="rId11"/>
    <p:sldLayoutId id="2147483864" r:id="rId12"/>
    <p:sldLayoutId id="2147483865" r:id="rId13"/>
    <p:sldLayoutId id="2147483867" r:id="rId14"/>
    <p:sldLayoutId id="2147483869" r:id="rId15"/>
    <p:sldLayoutId id="2147483871" r:id="rId16"/>
    <p:sldLayoutId id="2147483872" r:id="rId17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4020024" y="6492875"/>
            <a:ext cx="1712036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151349" y="6492875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10663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40" r:id="rId3"/>
    <p:sldLayoutId id="2147483742" r:id="rId4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0" kern="1200">
          <a:solidFill>
            <a:srgbClr val="106636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8753475" y="0"/>
            <a:ext cx="390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70143A-C4CA-4032-9D5C-5D0E9BB6912F}" type="slidenum">
              <a:rPr lang="en-US" altLang="en-US" sz="1400" b="0" smtClean="0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6386513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10663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F8A97BA-DB9B-4291-87AE-AF89EA7F18B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0" name="Picture 9" descr="horizontal-logo-green-text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354763"/>
            <a:ext cx="2438400" cy="40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1"/>
          <p:cNvSpPr txBox="1">
            <a:spLocks/>
          </p:cNvSpPr>
          <p:nvPr/>
        </p:nvSpPr>
        <p:spPr>
          <a:xfrm>
            <a:off x="3673794" y="6492304"/>
            <a:ext cx="2176589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Briefing for Dr. Marc Kastner		</a:t>
            </a:r>
          </a:p>
        </p:txBody>
      </p:sp>
      <p:sp>
        <p:nvSpPr>
          <p:cNvPr id="8" name="Footer Placeholder 1"/>
          <p:cNvSpPr txBox="1">
            <a:spLocks/>
          </p:cNvSpPr>
          <p:nvPr/>
        </p:nvSpPr>
        <p:spPr>
          <a:xfrm>
            <a:off x="6373291" y="6492303"/>
            <a:ext cx="1682465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106636"/>
                </a:solidFill>
                <a:latin typeface="Arial" charset="0"/>
              </a:rPr>
              <a:t>February 25, 2014</a:t>
            </a:r>
          </a:p>
        </p:txBody>
      </p:sp>
    </p:spTree>
    <p:extLst>
      <p:ext uri="{BB962C8B-B14F-4D97-AF65-F5344CB8AC3E}">
        <p14:creationId xmlns:p14="http://schemas.microsoft.com/office/powerpoint/2010/main" val="384096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4" r:id="rId7"/>
    <p:sldLayoutId id="2147483775" r:id="rId8"/>
    <p:sldLayoutId id="2147483776" r:id="rId9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106636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146737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rgbClr val="40404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0" y="197458"/>
            <a:ext cx="3821533" cy="65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6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221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8525" y="161925"/>
            <a:ext cx="51657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70000"/>
            <a:ext cx="8229600" cy="519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1" i="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77963-5DDD-492F-84AF-490230497F7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496" name="Rectangle 8"/>
          <p:cNvSpPr>
            <a:spLocks noChangeArrowheads="1"/>
          </p:cNvSpPr>
          <p:nvPr userDrawn="1"/>
        </p:nvSpPr>
        <p:spPr bwMode="auto">
          <a:xfrm>
            <a:off x="0" y="987425"/>
            <a:ext cx="9144000" cy="42863"/>
          </a:xfrm>
          <a:prstGeom prst="rect">
            <a:avLst/>
          </a:prstGeom>
          <a:gradFill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1"/>
          </a:gra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5558" tIns="42028" rIns="85558" bIns="42028"/>
          <a:lstStyle/>
          <a:p>
            <a:pPr algn="ctr" defTabSz="866775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Picture 6" descr="RGB_Color-Seal_Green-Mark_SC_Horizontal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7" y="6282279"/>
            <a:ext cx="1969307" cy="33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60413" y="96838"/>
            <a:ext cx="76787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815975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884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lang="en-US" sz="2400" b="1" dirty="0">
          <a:solidFill>
            <a:srgbClr val="FF0000"/>
          </a:solidFill>
          <a:latin typeface="Helvetica"/>
          <a:ea typeface="MS PGothic" pitchFamily="34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400" b="1">
          <a:solidFill>
            <a:srgbClr val="FF0000"/>
          </a:solidFill>
          <a:latin typeface="Helvetica" charset="0"/>
          <a:ea typeface="MS PGothic" pitchFamily="34" charset="-128"/>
          <a:cs typeface="Helvetic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Felix Titling" pitchFamily="82" charset="0"/>
        </a:defRPr>
      </a:lvl9pPr>
    </p:titleStyle>
    <p:bodyStyle>
      <a:lvl1pPr marL="233363" indent="-233363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6"/>
        </a:buBlip>
        <a:defRPr sz="2000">
          <a:solidFill>
            <a:srgbClr val="0000FF"/>
          </a:solidFill>
          <a:latin typeface="Helvetica"/>
          <a:ea typeface="MS PGothic" pitchFamily="34" charset="-128"/>
          <a:cs typeface="Helvetica"/>
        </a:defRPr>
      </a:lvl1pPr>
      <a:lvl2pPr marL="33972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7"/>
        </a:buBlip>
        <a:defRPr>
          <a:solidFill>
            <a:schemeClr val="tx1"/>
          </a:solidFill>
          <a:latin typeface="Helvetica"/>
          <a:ea typeface="MS PGothic" pitchFamily="34" charset="-128"/>
          <a:cs typeface="Helvetica"/>
        </a:defRPr>
      </a:lvl2pPr>
      <a:lvl3pPr marL="460375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8"/>
        </a:buBlip>
        <a:defRPr sz="1600" i="1">
          <a:solidFill>
            <a:schemeClr val="tx1"/>
          </a:solidFill>
          <a:latin typeface="Helvetica"/>
          <a:ea typeface="MS PGothic" pitchFamily="34" charset="-128"/>
          <a:cs typeface="Helvetica"/>
        </a:defRPr>
      </a:lvl3pPr>
      <a:lvl4pPr marL="569913" indent="-230188" algn="l" rtl="0" eaLnBrk="0" fontAlgn="base" hangingPunct="0">
        <a:spcBef>
          <a:spcPct val="20000"/>
        </a:spcBef>
        <a:spcAft>
          <a:spcPct val="0"/>
        </a:spcAft>
        <a:buSzPct val="65000"/>
        <a:buBlip>
          <a:blip r:embed="rId9"/>
        </a:buBlip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4pPr>
      <a:lvl5pPr marL="623888" indent="-163513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Helvetica"/>
          <a:ea typeface="MS PGothic" pitchFamily="34" charset="-128"/>
          <a:cs typeface="Helvetic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iff"/><Relationship Id="rId13" Type="http://schemas.openxmlformats.org/officeDocument/2006/relationships/image" Target="../media/image69.jpeg"/><Relationship Id="rId3" Type="http://schemas.openxmlformats.org/officeDocument/2006/relationships/image" Target="../media/image59.png"/><Relationship Id="rId7" Type="http://schemas.openxmlformats.org/officeDocument/2006/relationships/image" Target="../media/image63.tiff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tiff"/><Relationship Id="rId1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jpg"/><Relationship Id="rId12" Type="http://schemas.openxmlformats.org/officeDocument/2006/relationships/image" Target="../media/image82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11" Type="http://schemas.openxmlformats.org/officeDocument/2006/relationships/image" Target="../media/image81.jpg"/><Relationship Id="rId5" Type="http://schemas.openxmlformats.org/officeDocument/2006/relationships/image" Target="../media/image75.png"/><Relationship Id="rId10" Type="http://schemas.openxmlformats.org/officeDocument/2006/relationships/image" Target="../media/image80.jpg"/><Relationship Id="rId4" Type="http://schemas.openxmlformats.org/officeDocument/2006/relationships/image" Target="../media/image74.jpg"/><Relationship Id="rId9" Type="http://schemas.openxmlformats.org/officeDocument/2006/relationships/image" Target="../media/image7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13" Type="http://schemas.openxmlformats.org/officeDocument/2006/relationships/image" Target="NULL"/><Relationship Id="rId3" Type="http://schemas.openxmlformats.org/officeDocument/2006/relationships/hyperlink" Target="https://nucleardata.berkeley.edu/" TargetMode="External"/><Relationship Id="rId7" Type="http://schemas.openxmlformats.org/officeDocument/2006/relationships/image" Target="../media/image86.tiff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notesSlide" Target="../notesSlides/notesSlide9.xml"/><Relationship Id="rId16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tiff"/><Relationship Id="rId11" Type="http://schemas.openxmlformats.org/officeDocument/2006/relationships/image" Target="../media/image89.svg"/><Relationship Id="rId5" Type="http://schemas.openxmlformats.org/officeDocument/2006/relationships/image" Target="../media/image84.jpeg"/><Relationship Id="rId15" Type="http://schemas.openxmlformats.org/officeDocument/2006/relationships/image" Target="NULL"/><Relationship Id="rId10" Type="http://schemas.openxmlformats.org/officeDocument/2006/relationships/image" Target="../media/image88.png"/><Relationship Id="rId4" Type="http://schemas.openxmlformats.org/officeDocument/2006/relationships/image" Target="../media/image83.tiff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hyperlink" Target="https://nucleardata.berkeley.edu/" TargetMode="External"/><Relationship Id="rId7" Type="http://schemas.openxmlformats.org/officeDocument/2006/relationships/image" Target="../media/image89.svg"/><Relationship Id="rId12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png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90.tiff"/><Relationship Id="rId9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hyperlink" Target="https://www.technologyreview.com/2020/08/26/1007688/cosmic-rays-could-pose-a-problem-for-future-quantum-computers/" TargetMode="External"/><Relationship Id="rId7" Type="http://schemas.openxmlformats.org/officeDocument/2006/relationships/image" Target="../media/image91.png"/><Relationship Id="rId2" Type="http://schemas.openxmlformats.org/officeDocument/2006/relationships/hyperlink" Target="https://www.pnnl.gov/news-media/natural-radiation-can-interfere-quantum-computers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newscientist.com/article/2252933-quantum-computers-may-be-destroyed-by-high-energy-particles-from-space/" TargetMode="External"/><Relationship Id="rId5" Type="http://schemas.openxmlformats.org/officeDocument/2006/relationships/hyperlink" Target="https://www.vice.com/en_us/article/wxqy5x/particles-from-space-are-messing-with-our-quantum-computers-scientists-discover" TargetMode="External"/><Relationship Id="rId4" Type="http://schemas.openxmlformats.org/officeDocument/2006/relationships/hyperlink" Target="https://www.independent.co.uk/life-style/gadgets-and-tech/news/quantum-computer-cosmic-rays-radiation-space-a9689946.html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3.png"/><Relationship Id="rId21" Type="http://schemas.openxmlformats.org/officeDocument/2006/relationships/image" Target="../media/image110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5.jpe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cid:A1A6D7D7-8AF0-4BD7-B441-FC7871EC87D4" TargetMode="External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emf"/><Relationship Id="rId9" Type="http://schemas.openxmlformats.org/officeDocument/2006/relationships/image" Target="../media/image1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yclotron.tamu.edu/50years" TargetMode="External"/><Relationship Id="rId5" Type="http://schemas.openxmlformats.org/officeDocument/2006/relationships/image" Target="../media/image122.png"/><Relationship Id="rId4" Type="http://schemas.openxmlformats.org/officeDocument/2006/relationships/hyperlink" Target="http://www.tunl.duke.edu/" TargetMode="External"/><Relationship Id="rId9" Type="http://schemas.openxmlformats.org/officeDocument/2006/relationships/image" Target="../media/image1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13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1.jpg"/><Relationship Id="rId12" Type="http://schemas.openxmlformats.org/officeDocument/2006/relationships/image" Target="../media/image136.png"/><Relationship Id="rId17" Type="http://schemas.openxmlformats.org/officeDocument/2006/relationships/hyperlink" Target="http://aruna.physics.fsu.edu/" TargetMode="External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jp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jpg"/><Relationship Id="rId10" Type="http://schemas.openxmlformats.org/officeDocument/2006/relationships/image" Target="../media/image134.jpg"/><Relationship Id="rId4" Type="http://schemas.openxmlformats.org/officeDocument/2006/relationships/image" Target="../media/image128.jpg"/><Relationship Id="rId9" Type="http://schemas.openxmlformats.org/officeDocument/2006/relationships/image" Target="../media/image133.jpg"/><Relationship Id="rId14" Type="http://schemas.openxmlformats.org/officeDocument/2006/relationships/image" Target="../media/image13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g"/><Relationship Id="rId13" Type="http://schemas.openxmlformats.org/officeDocument/2006/relationships/image" Target="../media/image152.jpg"/><Relationship Id="rId18" Type="http://schemas.openxmlformats.org/officeDocument/2006/relationships/image" Target="../media/image157.jpg"/><Relationship Id="rId26" Type="http://schemas.openxmlformats.org/officeDocument/2006/relationships/image" Target="../media/image165.jpg"/><Relationship Id="rId3" Type="http://schemas.openxmlformats.org/officeDocument/2006/relationships/image" Target="../media/image142.jpg"/><Relationship Id="rId21" Type="http://schemas.openxmlformats.org/officeDocument/2006/relationships/image" Target="../media/image160.jpeg"/><Relationship Id="rId7" Type="http://schemas.openxmlformats.org/officeDocument/2006/relationships/image" Target="../media/image146.jpg"/><Relationship Id="rId12" Type="http://schemas.openxmlformats.org/officeDocument/2006/relationships/image" Target="../media/image151.jpg"/><Relationship Id="rId17" Type="http://schemas.openxmlformats.org/officeDocument/2006/relationships/image" Target="../media/image156.jpg"/><Relationship Id="rId25" Type="http://schemas.openxmlformats.org/officeDocument/2006/relationships/image" Target="../media/image164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55.jpg"/><Relationship Id="rId20" Type="http://schemas.openxmlformats.org/officeDocument/2006/relationships/image" Target="../media/image159.jpg"/><Relationship Id="rId29" Type="http://schemas.openxmlformats.org/officeDocument/2006/relationships/image" Target="../media/image1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5.jpg"/><Relationship Id="rId11" Type="http://schemas.openxmlformats.org/officeDocument/2006/relationships/image" Target="../media/image150.jpg"/><Relationship Id="rId24" Type="http://schemas.openxmlformats.org/officeDocument/2006/relationships/image" Target="../media/image163.jpg"/><Relationship Id="rId5" Type="http://schemas.openxmlformats.org/officeDocument/2006/relationships/image" Target="../media/image144.jpg"/><Relationship Id="rId15" Type="http://schemas.openxmlformats.org/officeDocument/2006/relationships/image" Target="../media/image154.jpg"/><Relationship Id="rId23" Type="http://schemas.openxmlformats.org/officeDocument/2006/relationships/image" Target="../media/image162.jpg"/><Relationship Id="rId28" Type="http://schemas.openxmlformats.org/officeDocument/2006/relationships/image" Target="../media/image167.png"/><Relationship Id="rId10" Type="http://schemas.openxmlformats.org/officeDocument/2006/relationships/image" Target="../media/image149.jpg"/><Relationship Id="rId19" Type="http://schemas.openxmlformats.org/officeDocument/2006/relationships/image" Target="../media/image158.jpg"/><Relationship Id="rId4" Type="http://schemas.openxmlformats.org/officeDocument/2006/relationships/image" Target="../media/image143.jpg"/><Relationship Id="rId9" Type="http://schemas.openxmlformats.org/officeDocument/2006/relationships/image" Target="../media/image148.jpg"/><Relationship Id="rId14" Type="http://schemas.openxmlformats.org/officeDocument/2006/relationships/image" Target="../media/image153.jpg"/><Relationship Id="rId22" Type="http://schemas.openxmlformats.org/officeDocument/2006/relationships/image" Target="../media/image161.jpg"/><Relationship Id="rId27" Type="http://schemas.openxmlformats.org/officeDocument/2006/relationships/image" Target="../media/image166.jpg"/><Relationship Id="rId30" Type="http://schemas.openxmlformats.org/officeDocument/2006/relationships/image" Target="../media/image16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2636838"/>
            <a:ext cx="64008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endParaRPr lang="en-US" altLang="en-US" sz="2000" dirty="0"/>
          </a:p>
          <a:p>
            <a:r>
              <a:rPr lang="en-US" altLang="en-US" sz="2000" dirty="0"/>
              <a:t>JLAB User Meeting, </a:t>
            </a:r>
          </a:p>
          <a:p>
            <a:r>
              <a:rPr lang="en-US" altLang="en-US" sz="2000" dirty="0"/>
              <a:t>June 21-23, 2021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85800" y="1532657"/>
            <a:ext cx="7772400" cy="9144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Perspectives from DOE Nuclear Physics</a:t>
            </a:r>
          </a:p>
        </p:txBody>
      </p:sp>
    </p:spTree>
    <p:extLst>
      <p:ext uri="{BB962C8B-B14F-4D97-AF65-F5344CB8AC3E}">
        <p14:creationId xmlns:p14="http://schemas.microsoft.com/office/powerpoint/2010/main" val="948602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2756" y="858980"/>
            <a:ext cx="4159245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Recommendations:</a:t>
            </a:r>
          </a:p>
          <a:p>
            <a:pPr marL="280988" indent="-280988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Capitalize on investments made to maintain U.S. leadership in nuclear science. </a:t>
            </a:r>
            <a:endParaRPr lang="en-US" dirty="0">
              <a:sym typeface="Symbol" panose="05050102010706020507" pitchFamily="18" charset="2"/>
            </a:endParaRP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Develop and deploy a U.S.-led ton-scale neutrino-less double beta decay experiment.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Construct a high-energy high-luminosity polarized electron-ion collider (EIC) as the highest priority for new construction following the completion of FRIB.</a:t>
            </a:r>
          </a:p>
          <a:p>
            <a:pPr marL="280988" indent="-280988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Increase investment in small-scale and mid-scale projects and initiatives that enable forefront research at universities and laboratories.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21" y="1085033"/>
            <a:ext cx="3473023" cy="44834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6976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The 2015 Long Range Plan for Nuclear Science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5011" y="5803076"/>
            <a:ext cx="7297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NP  continues to execute on the 2015 LRP Vision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01277-147D-4684-ADDA-4693FB1CCD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4" y="1243173"/>
            <a:ext cx="443471" cy="654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1C273-9FF8-4DEB-9FE5-1D273D734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15" y="3560746"/>
            <a:ext cx="443471" cy="654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29D3F1-2E3B-4CA0-8ABC-8A3AFAE83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414" y="4914370"/>
            <a:ext cx="443471" cy="654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2A2E2-85BE-430E-8B14-2A36AF4CD2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64" y="2695529"/>
            <a:ext cx="221736" cy="32706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BD3F242-EE0C-43D1-84D9-E61B5CA33C37}"/>
              </a:ext>
            </a:extLst>
          </p:cNvPr>
          <p:cNvSpPr/>
          <p:nvPr/>
        </p:nvSpPr>
        <p:spPr>
          <a:xfrm>
            <a:off x="4232955" y="2599811"/>
            <a:ext cx="449913" cy="587340"/>
          </a:xfrm>
          <a:prstGeom prst="rect">
            <a:avLst/>
          </a:prstGeom>
          <a:solidFill>
            <a:schemeClr val="bg2">
              <a:lumMod val="50000"/>
              <a:alpha val="2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5786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566B0B-96C9-427E-A548-F9837AD44B8B}"/>
              </a:ext>
            </a:extLst>
          </p:cNvPr>
          <p:cNvSpPr txBox="1"/>
          <p:nvPr/>
        </p:nvSpPr>
        <p:spPr>
          <a:xfrm>
            <a:off x="2000250" y="118420"/>
            <a:ext cx="544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Neutrino-less Double Beta Decay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D5E9D0-467D-4F55-B608-3884CE05139F}"/>
              </a:ext>
            </a:extLst>
          </p:cNvPr>
          <p:cNvSpPr txBox="1"/>
          <p:nvPr/>
        </p:nvSpPr>
        <p:spPr>
          <a:xfrm>
            <a:off x="209889" y="2209837"/>
            <a:ext cx="9116991" cy="3949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There are tree Front-Runner Technologies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Scintillating bolometry </a:t>
            </a:r>
            <a:r>
              <a:rPr lang="en-US" sz="2000" baseline="-25000" dirty="0"/>
              <a:t> </a:t>
            </a:r>
            <a:r>
              <a:rPr lang="en-US" sz="2000" dirty="0"/>
              <a:t>(</a:t>
            </a:r>
            <a:r>
              <a:rPr lang="en-US" sz="2000" b="1" dirty="0"/>
              <a:t>CUPID</a:t>
            </a:r>
            <a:r>
              <a:rPr lang="en-US" sz="2000" dirty="0"/>
              <a:t>, </a:t>
            </a:r>
            <a:r>
              <a:rPr lang="en-US" sz="2000" baseline="30000" dirty="0"/>
              <a:t>100 </a:t>
            </a:r>
            <a:r>
              <a:rPr lang="en-US" sz="2000" dirty="0"/>
              <a:t>Mo enriched Li</a:t>
            </a:r>
            <a:r>
              <a:rPr lang="en-US" sz="2000" baseline="-25000" dirty="0"/>
              <a:t>2</a:t>
            </a:r>
            <a:r>
              <a:rPr lang="en-US" sz="2000" dirty="0"/>
              <a:t>Mo</a:t>
            </a:r>
            <a:r>
              <a:rPr lang="en-US" sz="2000" baseline="-25000" dirty="0"/>
              <a:t>4</a:t>
            </a:r>
            <a:r>
              <a:rPr lang="en-US" sz="2000" dirty="0"/>
              <a:t> crystals)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Enriched </a:t>
            </a:r>
            <a:r>
              <a:rPr lang="en-US" sz="2000" baseline="30000" dirty="0"/>
              <a:t>76</a:t>
            </a:r>
            <a:r>
              <a:rPr lang="en-US" sz="2000" dirty="0"/>
              <a:t>Ge crystals (</a:t>
            </a:r>
            <a:r>
              <a:rPr lang="en-US" sz="2000" b="1" dirty="0"/>
              <a:t>LEGEND-1000</a:t>
            </a:r>
            <a:r>
              <a:rPr lang="en-US" sz="2000" dirty="0"/>
              <a:t>, drifted charge, point contact detectors 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Liquid Xenon TPC (</a:t>
            </a:r>
            <a:r>
              <a:rPr lang="en-US" sz="2000" b="1" dirty="0" err="1"/>
              <a:t>nEXO</a:t>
            </a:r>
            <a:r>
              <a:rPr lang="en-US" sz="2000" dirty="0"/>
              <a:t>,  light via APD, drifted ionization</a:t>
            </a:r>
            <a:r>
              <a:rPr lang="en-US" sz="2400" dirty="0"/>
              <a:t>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Background constraints are exceptionally challenging </a:t>
            </a:r>
            <a:r>
              <a:rPr lang="en-US" sz="2000" dirty="0">
                <a:sym typeface="Symbol" panose="05050102010706020507" pitchFamily="18" charset="2"/>
              </a:rPr>
              <a:t>&lt; 1 count/tom pf material/year</a:t>
            </a:r>
            <a:endParaRPr lang="en-US" sz="2000" dirty="0"/>
          </a:p>
          <a:p>
            <a:pPr>
              <a:spcBef>
                <a:spcPts val="1000"/>
              </a:spcBef>
            </a:pPr>
            <a:r>
              <a:rPr lang="en-US" sz="2000" dirty="0"/>
              <a:t>Also, possible sites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SURF (SD)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err="1"/>
              <a:t>SnoLab</a:t>
            </a:r>
            <a:r>
              <a:rPr lang="en-US" sz="2000" dirty="0"/>
              <a:t> (Canada)			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Gran </a:t>
            </a:r>
            <a:r>
              <a:rPr lang="en-US" sz="2000" dirty="0" err="1"/>
              <a:t>Sasso</a:t>
            </a:r>
            <a:r>
              <a:rPr lang="en-US" sz="2000" dirty="0"/>
              <a:t> (Italy)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8EE9FDE-4A8A-41D7-A081-B1EF0AF571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8"/>
          <a:stretch/>
        </p:blipFill>
        <p:spPr>
          <a:xfrm>
            <a:off x="7318300" y="4261681"/>
            <a:ext cx="1738574" cy="2036249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240EE18E-922B-4571-820F-36A0E05D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642" y="4423410"/>
            <a:ext cx="2493249" cy="1792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 descr="A picture containing indoor, refrigerator, sitting, table&#10;&#10;Description automatically generated">
            <a:extLst>
              <a:ext uri="{FF2B5EF4-FFF2-40B4-BE49-F238E27FC236}">
                <a16:creationId xmlns:a16="http://schemas.microsoft.com/office/drawing/2014/main" id="{200BD988-7D79-43DF-96AB-A2C10E3A9D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/>
          <a:stretch/>
        </p:blipFill>
        <p:spPr>
          <a:xfrm>
            <a:off x="5773798" y="4263390"/>
            <a:ext cx="1510260" cy="19529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BC96C-D34D-4B69-A1C1-B1B748D97701}"/>
              </a:ext>
            </a:extLst>
          </p:cNvPr>
          <p:cNvSpPr txBox="1"/>
          <p:nvPr/>
        </p:nvSpPr>
        <p:spPr>
          <a:xfrm flipH="1">
            <a:off x="4381725" y="5722072"/>
            <a:ext cx="871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CUPID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09F9B1-B2F8-4445-B3B8-42861050EDD3}"/>
              </a:ext>
            </a:extLst>
          </p:cNvPr>
          <p:cNvSpPr txBox="1"/>
          <p:nvPr/>
        </p:nvSpPr>
        <p:spPr>
          <a:xfrm flipH="1">
            <a:off x="6111597" y="5757343"/>
            <a:ext cx="8716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/>
              <a:t>nEXO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37C9D-5FFC-4867-A7E9-4501A18192F1}"/>
              </a:ext>
            </a:extLst>
          </p:cNvPr>
          <p:cNvSpPr txBox="1"/>
          <p:nvPr/>
        </p:nvSpPr>
        <p:spPr>
          <a:xfrm flipH="1">
            <a:off x="7627117" y="5859451"/>
            <a:ext cx="11618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LEGEND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E7821-29E6-4478-8183-7F6756185B2E}"/>
              </a:ext>
            </a:extLst>
          </p:cNvPr>
          <p:cNvSpPr txBox="1"/>
          <p:nvPr/>
        </p:nvSpPr>
        <p:spPr>
          <a:xfrm flipH="1">
            <a:off x="209889" y="731325"/>
            <a:ext cx="944857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Research goals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Discover whether the neutrino is its own anti-particle ?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Discover why the neutrino mass is so small ?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FF"/>
                </a:solidFill>
              </a:rPr>
              <a:t>Discover whether a new unforeseen suite of particle exists ?</a:t>
            </a:r>
          </a:p>
        </p:txBody>
      </p:sp>
    </p:spTree>
    <p:extLst>
      <p:ext uri="{BB962C8B-B14F-4D97-AF65-F5344CB8AC3E}">
        <p14:creationId xmlns:p14="http://schemas.microsoft.com/office/powerpoint/2010/main" val="366707395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DE9D-DAF2-4175-A480-D4CF5DC56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9144000" cy="642156"/>
          </a:xfrm>
        </p:spPr>
        <p:txBody>
          <a:bodyPr/>
          <a:lstStyle/>
          <a:p>
            <a:r>
              <a:rPr lang="en-US" dirty="0"/>
              <a:t>0</a:t>
            </a:r>
            <a:r>
              <a:rPr lang="en-US" dirty="0">
                <a:sym typeface="Symbol" panose="05050102010706020507" pitchFamily="18" charset="2"/>
              </a:rPr>
              <a:t> Progression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8BC860-8CAC-4107-B94F-21AB3017D935}"/>
              </a:ext>
            </a:extLst>
          </p:cNvPr>
          <p:cNvSpPr txBox="1"/>
          <p:nvPr/>
        </p:nvSpPr>
        <p:spPr>
          <a:xfrm flipH="1">
            <a:off x="0" y="926444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 interactions with potential international collaborators to introduce U.S. perspectives, hear European perspectives, and suggest a global approach to investment in DBD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DBD Portfolio Review will be held July 13-16, 2021 to inform U.S. investment strategy. Instructions published by April 15,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North American – European Summit will be held September 27-29, 2021 to see if common ground exists for an international approach to DBD investment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Funding for ton-scale 0</a:t>
            </a:r>
            <a:r>
              <a:rPr lang="en-US" sz="2400" dirty="0">
                <a:sym typeface="Symbol" panose="05050102010706020507" pitchFamily="18" charset="2"/>
              </a:rPr>
              <a:t> is going to be challenging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30857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975" y="887320"/>
            <a:ext cx="4532179" cy="338554"/>
          </a:xfrm>
          <a:prstGeom prst="rect">
            <a:avLst/>
          </a:prstGeom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 Weeks Capped by CHL Install  in FY21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3396"/>
          <a:stretch/>
        </p:blipFill>
        <p:spPr>
          <a:xfrm>
            <a:off x="766647" y="1326029"/>
            <a:ext cx="3805353" cy="24399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-196987" y="10317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 baseline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0" dirty="0">
                <a:solidFill>
                  <a:srgbClr val="008000"/>
                </a:solidFill>
              </a:rPr>
              <a:t>12 GeV CEBAF Science Program Continues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22B7E-8AF8-4EA6-B299-91029AF4E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72" b="1387"/>
          <a:stretch/>
        </p:blipFill>
        <p:spPr>
          <a:xfrm rot="16200000">
            <a:off x="5549900" y="1255931"/>
            <a:ext cx="3254339" cy="4661831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851BBB-A264-4880-A482-8B60E80C2BEB}"/>
              </a:ext>
            </a:extLst>
          </p:cNvPr>
          <p:cNvSpPr txBox="1"/>
          <p:nvPr/>
        </p:nvSpPr>
        <p:spPr>
          <a:xfrm>
            <a:off x="428182" y="3878315"/>
            <a:ext cx="50446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results from </a:t>
            </a:r>
            <a:r>
              <a:rPr lang="en-US" sz="2000" dirty="0" err="1"/>
              <a:t>GlueX</a:t>
            </a:r>
            <a:r>
              <a:rPr lang="en-US" sz="2000" dirty="0"/>
              <a:t> illuminate the mechanism of threshold J/Psi production and the upper limit on the pentaquark. The latter provides constraints on the structure of the </a:t>
            </a:r>
            <a:r>
              <a:rPr lang="en-US" sz="2000" dirty="0" err="1"/>
              <a:t>LHCb</a:t>
            </a:r>
            <a:r>
              <a:rPr lang="en-US" sz="2000" dirty="0"/>
              <a:t> pentaquark, favoring a molecular description. </a:t>
            </a:r>
          </a:p>
          <a:p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563884-C120-463D-953C-0776010F3188}"/>
              </a:ext>
            </a:extLst>
          </p:cNvPr>
          <p:cNvSpPr txBox="1"/>
          <p:nvPr/>
        </p:nvSpPr>
        <p:spPr>
          <a:xfrm>
            <a:off x="5580203" y="5892368"/>
            <a:ext cx="342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(Based on ~25% of collected data.)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DBA6B4-BF15-424A-8E21-A9AD468FAD21}"/>
              </a:ext>
            </a:extLst>
          </p:cNvPr>
          <p:cNvSpPr txBox="1"/>
          <p:nvPr/>
        </p:nvSpPr>
        <p:spPr>
          <a:xfrm>
            <a:off x="950656" y="5797804"/>
            <a:ext cx="562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Phys. Rev. Lett. 123, 072001(2019) </a:t>
            </a:r>
            <a:endParaRPr lang="en-US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231BDE-3A22-476D-9F54-1CBF3B96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824124"/>
            <a:ext cx="36957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831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1C6F-0DA4-4984-8F6B-E960DB4C5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1" y="538040"/>
            <a:ext cx="6121400" cy="436166"/>
          </a:xfrm>
        </p:spPr>
        <p:txBody>
          <a:bodyPr/>
          <a:lstStyle/>
          <a:p>
            <a:pPr algn="l"/>
            <a:r>
              <a:rPr lang="en-US" dirty="0"/>
              <a:t>New P-REX Results Unblinded !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3B4BFE-E778-4D65-A233-264B1D3D2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3" y="1028949"/>
            <a:ext cx="3973035" cy="49699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BFC346-9AE1-4735-9C1E-15B932CBAD35}"/>
              </a:ext>
            </a:extLst>
          </p:cNvPr>
          <p:cNvSpPr/>
          <p:nvPr/>
        </p:nvSpPr>
        <p:spPr>
          <a:xfrm>
            <a:off x="1583266" y="5413552"/>
            <a:ext cx="264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</a:rPr>
              <a:t>Rn-Rp[</a:t>
            </a:r>
            <a:r>
              <a:rPr lang="en-US" sz="2400" b="1" dirty="0" err="1">
                <a:latin typeface="Calibri" panose="020F0502020204030204" pitchFamily="34" charset="0"/>
              </a:rPr>
              <a:t>fm</a:t>
            </a:r>
            <a:r>
              <a:rPr lang="en-US" sz="2400" b="1" dirty="0">
                <a:latin typeface="Calibri" panose="020F0502020204030204" pitchFamily="34" charset="0"/>
              </a:rPr>
              <a:t>]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D1A7AF-0AB6-463B-A769-E70E14895338}"/>
              </a:ext>
            </a:extLst>
          </p:cNvPr>
          <p:cNvSpPr txBox="1"/>
          <p:nvPr/>
        </p:nvSpPr>
        <p:spPr>
          <a:xfrm>
            <a:off x="4480878" y="1144035"/>
            <a:ext cx="437525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weak radius can be combined with the well-known charge density to obtain the baryon density of 208Pb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the first clean determination of the central baryon density of a heavy nucleus and is accurate to 2%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an important benchmark to chiral EFT calculations that is closely related to nuclear saturation density</a:t>
            </a:r>
          </a:p>
          <a:p>
            <a:pPr marL="285750" indent="-28575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Result has direct relevance for bounding the radius of neutron stars in concert with neutron star merger data from LIGO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8917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4115" y="106068"/>
            <a:ext cx="9144000" cy="642156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MOLLER: a “Must Do” Experiment To Point the Way to New Science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9" y="1913716"/>
            <a:ext cx="4469017" cy="247714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441842" y="2074076"/>
            <a:ext cx="2805102" cy="1756373"/>
            <a:chOff x="5957897" y="3304514"/>
            <a:chExt cx="2805102" cy="17563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56" b="24860"/>
            <a:stretch/>
          </p:blipFill>
          <p:spPr>
            <a:xfrm>
              <a:off x="5957897" y="3304514"/>
              <a:ext cx="2805102" cy="175637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 rot="965479">
              <a:off x="6817260" y="33378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848974">
              <a:off x="7605506" y="3304825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1661102">
              <a:off x="7609783" y="4648206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929337">
              <a:off x="6744416" y="4648611"/>
              <a:ext cx="39626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24158" y="3974117"/>
              <a:ext cx="29206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1" t="21782" r="38911" b="63961"/>
          <a:stretch/>
        </p:blipFill>
        <p:spPr>
          <a:xfrm>
            <a:off x="6063827" y="1529259"/>
            <a:ext cx="1561133" cy="7878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214" y="762613"/>
            <a:ext cx="89357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The scientific world rather desperately needs additional markers due to the consistency thus far of LHC data with Standard Model Predictions. Due to the technical challenge of constructing a next generation accelerator with very high accelerating gradients, those markers will have to come from “indirect” discovery experiments like MOLLER.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041" y="3539569"/>
            <a:ext cx="4323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 MOLLER, polarized electrons are scattered of </a:t>
            </a:r>
            <a:r>
              <a:rPr lang="en-US" sz="1400" dirty="0" err="1"/>
              <a:t>unpolarized</a:t>
            </a:r>
            <a:r>
              <a:rPr lang="en-US" sz="1400" dirty="0"/>
              <a:t>  electrons. The amount of parity violation due to interference of the two possible exchange mechanisms (</a:t>
            </a:r>
            <a:r>
              <a:rPr lang="en-US" sz="1400" dirty="0">
                <a:sym typeface="Symbol" panose="05050102010706020507" pitchFamily="18" charset="2"/>
              </a:rPr>
              <a:t> or Z)</a:t>
            </a:r>
            <a:r>
              <a:rPr lang="en-US" sz="1400" dirty="0"/>
              <a:t> is </a:t>
            </a:r>
            <a:r>
              <a:rPr lang="en-US" sz="1400" u="sng" dirty="0"/>
              <a:t>precisely</a:t>
            </a:r>
            <a:r>
              <a:rPr lang="en-US" sz="1400" dirty="0"/>
              <a:t> predictable in QED. (No messy quarks or color charge, or QCD to worry about, only quantum electrodynamics). The theory is so “clean” that like the g-2 approach, If the level of parity violation is greater than expected, a new particle must be the source of the discrepancy.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4" y="3683543"/>
            <a:ext cx="3240621" cy="22684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3609" y="5151495"/>
            <a:ext cx="1936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Projected sensitivity to Standard Model prediction</a:t>
            </a:r>
          </a:p>
        </p:txBody>
      </p:sp>
      <p:sp>
        <p:nvSpPr>
          <p:cNvPr id="17" name="Oval 16"/>
          <p:cNvSpPr/>
          <p:nvPr/>
        </p:nvSpPr>
        <p:spPr>
          <a:xfrm>
            <a:off x="1384728" y="4144374"/>
            <a:ext cx="281109" cy="2765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739897" y="2544774"/>
            <a:ext cx="135802" cy="0"/>
          </a:xfrm>
          <a:prstGeom prst="straightConnector1">
            <a:avLst/>
          </a:prstGeom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685979" y="2544774"/>
            <a:ext cx="2729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47239" y="5557040"/>
            <a:ext cx="3794308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>
                <a:solidFill>
                  <a:srgbClr val="FF0000"/>
                </a:solidFill>
              </a:rPr>
              <a:t>Project at CD-1, FY 2021 Enacted: $5M</a:t>
            </a:r>
          </a:p>
          <a:p>
            <a:pPr>
              <a:spcAft>
                <a:spcPts val="400"/>
              </a:spcAft>
            </a:pPr>
            <a:r>
              <a:rPr lang="en-US" dirty="0" err="1">
                <a:solidFill>
                  <a:srgbClr val="FF0000"/>
                </a:solidFill>
              </a:rPr>
              <a:t>SoLID</a:t>
            </a:r>
            <a:r>
              <a:rPr lang="en-US" dirty="0">
                <a:solidFill>
                  <a:srgbClr val="FF0000"/>
                </a:solidFill>
              </a:rPr>
              <a:t> Science Review is Underway</a:t>
            </a:r>
          </a:p>
        </p:txBody>
      </p:sp>
    </p:spTree>
    <p:extLst>
      <p:ext uri="{BB962C8B-B14F-4D97-AF65-F5344CB8AC3E}">
        <p14:creationId xmlns:p14="http://schemas.microsoft.com/office/powerpoint/2010/main" val="356648731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94" y="385213"/>
            <a:ext cx="8873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b="0" u="sng" dirty="0">
                <a:latin typeface="Arial" panose="020B0604020202020204" pitchFamily="34" charset="0"/>
              </a:rPr>
              <a:t>The Fourth, Newest Microscope: Facility for Rare Isotope Beams (FRIB)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21BB6-0269-4A0D-BB64-7D8735F91B4E}"/>
              </a:ext>
            </a:extLst>
          </p:cNvPr>
          <p:cNvSpPr txBox="1"/>
          <p:nvPr/>
        </p:nvSpPr>
        <p:spPr>
          <a:xfrm flipH="1">
            <a:off x="1644501" y="1633701"/>
            <a:ext cx="746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1644501" y="4342707"/>
            <a:ext cx="631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FRIB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6CE0A-9FDF-4C5D-9203-2DFEC6588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596" y="2842669"/>
            <a:ext cx="3628291" cy="2690982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5F308602-7D94-43F1-B553-9D5C6DF25F3A}"/>
              </a:ext>
            </a:extLst>
          </p:cNvPr>
          <p:cNvSpPr/>
          <p:nvPr/>
        </p:nvSpPr>
        <p:spPr>
          <a:xfrm>
            <a:off x="5023550" y="867005"/>
            <a:ext cx="3570384" cy="1688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29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C6BE84-43FA-4060-BE7B-511375D091CB}"/>
              </a:ext>
            </a:extLst>
          </p:cNvPr>
          <p:cNvSpPr txBox="1"/>
          <p:nvPr/>
        </p:nvSpPr>
        <p:spPr>
          <a:xfrm>
            <a:off x="476728" y="897449"/>
            <a:ext cx="4444531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FRIB issued a call for proposals to its 1500 member user group.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82 proposals received from 130 institutions in 30 countries requesting 9,784 hours of beam time</a:t>
            </a:r>
          </a:p>
          <a:p>
            <a:pPr marL="214313" indent="-214313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FRIB Program Advisory Committee Meeting held in May 2021.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kern="1000" dirty="0">
                <a:ea typeface="Times New Roman" panose="02020603050405020304" pitchFamily="18" charset="0"/>
              </a:rPr>
              <a:t>First science in </a:t>
            </a:r>
          </a:p>
          <a:p>
            <a:pPr>
              <a:spcAft>
                <a:spcPts val="1350"/>
              </a:spcAft>
            </a:pPr>
            <a:r>
              <a:rPr lang="en-US" sz="2000" kern="1000" dirty="0">
                <a:ea typeface="Times New Roman" panose="02020603050405020304" pitchFamily="18" charset="0"/>
              </a:rPr>
              <a:t>    spring of 2022</a:t>
            </a:r>
          </a:p>
          <a:p>
            <a:pPr>
              <a:spcAft>
                <a:spcPts val="1350"/>
              </a:spcAft>
            </a:pPr>
            <a:endParaRPr lang="en-US" sz="2000" kern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449CD5-0A03-4615-9015-C2CC7D2D33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15335"/>
          <a:stretch/>
        </p:blipFill>
        <p:spPr>
          <a:xfrm>
            <a:off x="521112" y="4353020"/>
            <a:ext cx="3345270" cy="1742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213A0-66B8-4F29-907F-6225DAB1A0D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904477" y="3459293"/>
            <a:ext cx="3083269" cy="18269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B36B6A-9964-461B-B0A9-E128CC1B2E40}"/>
              </a:ext>
            </a:extLst>
          </p:cNvPr>
          <p:cNvSpPr txBox="1"/>
          <p:nvPr/>
        </p:nvSpPr>
        <p:spPr>
          <a:xfrm>
            <a:off x="4117842" y="5534749"/>
            <a:ext cx="5112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World Leadership in Nuclear Structure &amp; Nuclear Astrophysics Research</a:t>
            </a:r>
          </a:p>
        </p:txBody>
      </p:sp>
    </p:spTree>
    <p:extLst>
      <p:ext uri="{BB962C8B-B14F-4D97-AF65-F5344CB8AC3E}">
        <p14:creationId xmlns:p14="http://schemas.microsoft.com/office/powerpoint/2010/main" val="1511260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48AB11E2-4FC9-47A1-B610-85C64109B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589" y="141083"/>
            <a:ext cx="91440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b="0">
                <a:solidFill>
                  <a:srgbClr val="008000"/>
                </a:solidFill>
              </a:rPr>
              <a:t>ATLAS Continues as a Premier Stable Beam Facility</a:t>
            </a:r>
            <a:endParaRPr lang="en-US" altLang="en-US" b="0" dirty="0">
              <a:solidFill>
                <a:srgbClr val="008000"/>
              </a:solidFill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0F88D2F4-29EF-412C-9A56-6289088C652E}"/>
              </a:ext>
            </a:extLst>
          </p:cNvPr>
          <p:cNvSpPr/>
          <p:nvPr/>
        </p:nvSpPr>
        <p:spPr>
          <a:xfrm>
            <a:off x="327660" y="979932"/>
            <a:ext cx="8488680" cy="52379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68068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3181" y="157209"/>
            <a:ext cx="59994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NEUTRON </a:t>
            </a:r>
            <a:r>
              <a:rPr spc="-35" dirty="0"/>
              <a:t>GENERATOR</a:t>
            </a:r>
            <a:r>
              <a:rPr spc="-20" dirty="0"/>
              <a:t> </a:t>
            </a:r>
            <a:r>
              <a:rPr spc="-5" dirty="0"/>
              <a:t>UPGRADE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5738" y="913891"/>
            <a:ext cx="6727190" cy="1113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indent="-173355">
              <a:lnSpc>
                <a:spcPts val="2135"/>
              </a:lnSpc>
              <a:spcBef>
                <a:spcPts val="100"/>
              </a:spcBef>
              <a:buFont typeface="Wingdings"/>
              <a:buChar char=""/>
              <a:tabLst>
                <a:tab pos="198755" algn="l"/>
              </a:tabLst>
            </a:pP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Replace </a:t>
            </a:r>
            <a:r>
              <a:rPr sz="1800" spc="-7" baseline="23148" dirty="0">
                <a:solidFill>
                  <a:srgbClr val="232425"/>
                </a:solidFill>
                <a:latin typeface="Arial"/>
                <a:cs typeface="Arial"/>
              </a:rPr>
              <a:t>252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Cf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source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by neutron-induced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on actinide</a:t>
            </a:r>
            <a:r>
              <a:rPr sz="1800" spc="-65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foils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buChar char="–"/>
              <a:tabLst>
                <a:tab pos="546735" algn="l"/>
              </a:tabLst>
            </a:pP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More reliable source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of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</a:t>
            </a:r>
            <a:r>
              <a:rPr sz="1800" spc="-15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products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spcBef>
                <a:spcPts val="20"/>
              </a:spcBef>
              <a:buChar char="–"/>
              <a:tabLst>
                <a:tab pos="546735" algn="l"/>
              </a:tabLst>
            </a:pP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Operationally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easier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to maintain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and</a:t>
            </a:r>
            <a:r>
              <a:rPr sz="1800" spc="-20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operate</a:t>
            </a:r>
            <a:endParaRPr sz="1800" dirty="0">
              <a:latin typeface="Arial"/>
              <a:cs typeface="Arial"/>
            </a:endParaRPr>
          </a:p>
          <a:p>
            <a:pPr marL="546100" lvl="1" indent="-237490">
              <a:lnSpc>
                <a:spcPts val="2135"/>
              </a:lnSpc>
              <a:buChar char="–"/>
              <a:tabLst>
                <a:tab pos="546735" algn="l"/>
              </a:tabLst>
            </a:pP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Higher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fission yield feeding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in </a:t>
            </a:r>
            <a:r>
              <a:rPr sz="1800" dirty="0">
                <a:solidFill>
                  <a:srgbClr val="232425"/>
                </a:solidFill>
                <a:latin typeface="Arial"/>
                <a:cs typeface="Arial"/>
              </a:rPr>
              <a:t>the </a:t>
            </a:r>
            <a:r>
              <a:rPr sz="1800" spc="-7" baseline="23148" dirty="0">
                <a:solidFill>
                  <a:srgbClr val="232425"/>
                </a:solidFill>
                <a:latin typeface="Arial"/>
                <a:cs typeface="Arial"/>
              </a:rPr>
              <a:t>132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Sn</a:t>
            </a:r>
            <a:r>
              <a:rPr sz="1800" spc="-50" dirty="0">
                <a:solidFill>
                  <a:srgbClr val="232425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232425"/>
                </a:solidFill>
                <a:latin typeface="Arial"/>
                <a:cs typeface="Arial"/>
              </a:rPr>
              <a:t>region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02150" y="6517478"/>
            <a:ext cx="139700" cy="142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10" dirty="0">
                <a:solidFill>
                  <a:srgbClr val="7F7F7F"/>
                </a:solidFill>
                <a:latin typeface="Arial"/>
                <a:cs typeface="Arial"/>
              </a:rPr>
              <a:t>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1144" y="2373355"/>
            <a:ext cx="2382531" cy="178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6858" y="2359075"/>
            <a:ext cx="2410460" cy="1814195"/>
          </a:xfrm>
          <a:custGeom>
            <a:avLst/>
            <a:gdLst/>
            <a:ahLst/>
            <a:cxnLst/>
            <a:rect l="l" t="t" r="r" b="b"/>
            <a:pathLst>
              <a:path w="2410460" h="1814195">
                <a:moveTo>
                  <a:pt x="0" y="0"/>
                </a:moveTo>
                <a:lnTo>
                  <a:pt x="2409883" y="0"/>
                </a:lnTo>
                <a:lnTo>
                  <a:pt x="2409883" y="1813898"/>
                </a:lnTo>
                <a:lnTo>
                  <a:pt x="0" y="1813898"/>
                </a:lnTo>
                <a:lnTo>
                  <a:pt x="0" y="0"/>
                </a:lnTo>
                <a:close/>
              </a:path>
            </a:pathLst>
          </a:custGeom>
          <a:ln w="28560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03757" y="4198608"/>
            <a:ext cx="4846316" cy="2577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8295" y="3771137"/>
            <a:ext cx="1819656" cy="2148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09158" y="3751324"/>
            <a:ext cx="1565910" cy="1896745"/>
          </a:xfrm>
          <a:custGeom>
            <a:avLst/>
            <a:gdLst/>
            <a:ahLst/>
            <a:cxnLst/>
            <a:rect l="l" t="t" r="r" b="b"/>
            <a:pathLst>
              <a:path w="1565910" h="1896745">
                <a:moveTo>
                  <a:pt x="1434853" y="1782127"/>
                </a:moveTo>
                <a:lnTo>
                  <a:pt x="1390700" y="1818411"/>
                </a:lnTo>
                <a:lnTo>
                  <a:pt x="1565795" y="1896440"/>
                </a:lnTo>
                <a:lnTo>
                  <a:pt x="1544752" y="1804200"/>
                </a:lnTo>
                <a:lnTo>
                  <a:pt x="1452994" y="1804200"/>
                </a:lnTo>
                <a:lnTo>
                  <a:pt x="1434853" y="1782127"/>
                </a:lnTo>
                <a:close/>
              </a:path>
              <a:path w="1565910" h="1896745">
                <a:moveTo>
                  <a:pt x="1479010" y="1745842"/>
                </a:moveTo>
                <a:lnTo>
                  <a:pt x="1434853" y="1782127"/>
                </a:lnTo>
                <a:lnTo>
                  <a:pt x="1452994" y="1804200"/>
                </a:lnTo>
                <a:lnTo>
                  <a:pt x="1497152" y="1767916"/>
                </a:lnTo>
                <a:lnTo>
                  <a:pt x="1479010" y="1745842"/>
                </a:lnTo>
                <a:close/>
              </a:path>
              <a:path w="1565910" h="1896745">
                <a:moveTo>
                  <a:pt x="1523161" y="1709559"/>
                </a:moveTo>
                <a:lnTo>
                  <a:pt x="1479010" y="1745842"/>
                </a:lnTo>
                <a:lnTo>
                  <a:pt x="1497152" y="1767916"/>
                </a:lnTo>
                <a:lnTo>
                  <a:pt x="1452994" y="1804200"/>
                </a:lnTo>
                <a:lnTo>
                  <a:pt x="1544752" y="1804200"/>
                </a:lnTo>
                <a:lnTo>
                  <a:pt x="1523161" y="1709559"/>
                </a:lnTo>
                <a:close/>
              </a:path>
              <a:path w="1565910" h="1896745">
                <a:moveTo>
                  <a:pt x="44145" y="0"/>
                </a:moveTo>
                <a:lnTo>
                  <a:pt x="0" y="36283"/>
                </a:lnTo>
                <a:lnTo>
                  <a:pt x="1434853" y="1782127"/>
                </a:lnTo>
                <a:lnTo>
                  <a:pt x="1479010" y="1745842"/>
                </a:lnTo>
                <a:lnTo>
                  <a:pt x="44145" y="0"/>
                </a:lnTo>
                <a:close/>
              </a:path>
            </a:pathLst>
          </a:custGeom>
          <a:solidFill>
            <a:srgbClr val="0082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88123" y="2333171"/>
            <a:ext cx="1677587" cy="22367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27750" y="2301223"/>
            <a:ext cx="2235668" cy="2268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027717" y="3248659"/>
            <a:ext cx="368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7836"/>
                </a:solidFill>
                <a:latin typeface="Arial"/>
                <a:cs typeface="Arial"/>
              </a:rPr>
              <a:t>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43660" y="2065474"/>
            <a:ext cx="5400675" cy="2743200"/>
          </a:xfrm>
          <a:custGeom>
            <a:avLst/>
            <a:gdLst/>
            <a:ahLst/>
            <a:cxnLst/>
            <a:rect l="l" t="t" r="r" b="b"/>
            <a:pathLst>
              <a:path w="5400675" h="2743200">
                <a:moveTo>
                  <a:pt x="3071629" y="2730499"/>
                </a:moveTo>
                <a:lnTo>
                  <a:pt x="2328714" y="2730499"/>
                </a:lnTo>
                <a:lnTo>
                  <a:pt x="2389641" y="2743199"/>
                </a:lnTo>
                <a:lnTo>
                  <a:pt x="3010702" y="2743199"/>
                </a:lnTo>
                <a:lnTo>
                  <a:pt x="3071629" y="2730499"/>
                </a:lnTo>
                <a:close/>
              </a:path>
              <a:path w="5400675" h="2743200">
                <a:moveTo>
                  <a:pt x="3251773" y="2717799"/>
                </a:moveTo>
                <a:lnTo>
                  <a:pt x="2148571" y="2717799"/>
                </a:lnTo>
                <a:lnTo>
                  <a:pt x="2208164" y="2730499"/>
                </a:lnTo>
                <a:lnTo>
                  <a:pt x="3192180" y="2730499"/>
                </a:lnTo>
                <a:lnTo>
                  <a:pt x="3251773" y="2717799"/>
                </a:lnTo>
                <a:close/>
              </a:path>
              <a:path w="5400675" h="2743200">
                <a:moveTo>
                  <a:pt x="3369515" y="2705099"/>
                </a:moveTo>
                <a:lnTo>
                  <a:pt x="2030829" y="2705099"/>
                </a:lnTo>
                <a:lnTo>
                  <a:pt x="2089454" y="2717799"/>
                </a:lnTo>
                <a:lnTo>
                  <a:pt x="3310890" y="2717799"/>
                </a:lnTo>
                <a:lnTo>
                  <a:pt x="3369515" y="2705099"/>
                </a:lnTo>
                <a:close/>
              </a:path>
              <a:path w="5400675" h="2743200">
                <a:moveTo>
                  <a:pt x="3598792" y="2666999"/>
                </a:moveTo>
                <a:lnTo>
                  <a:pt x="1801552" y="2666999"/>
                </a:lnTo>
                <a:lnTo>
                  <a:pt x="1972710" y="2705099"/>
                </a:lnTo>
                <a:lnTo>
                  <a:pt x="3427634" y="2705099"/>
                </a:lnTo>
                <a:lnTo>
                  <a:pt x="3598792" y="2666999"/>
                </a:lnTo>
                <a:close/>
              </a:path>
              <a:path w="5400675" h="2743200">
                <a:moveTo>
                  <a:pt x="3710079" y="88899"/>
                </a:moveTo>
                <a:lnTo>
                  <a:pt x="1690265" y="88899"/>
                </a:lnTo>
                <a:lnTo>
                  <a:pt x="1475018" y="139699"/>
                </a:lnTo>
                <a:lnTo>
                  <a:pt x="1422823" y="165099"/>
                </a:lnTo>
                <a:lnTo>
                  <a:pt x="1220976" y="215899"/>
                </a:lnTo>
                <a:lnTo>
                  <a:pt x="1172326" y="241299"/>
                </a:lnTo>
                <a:lnTo>
                  <a:pt x="1077306" y="266699"/>
                </a:lnTo>
                <a:lnTo>
                  <a:pt x="1030968" y="292099"/>
                </a:lnTo>
                <a:lnTo>
                  <a:pt x="985432" y="304799"/>
                </a:lnTo>
                <a:lnTo>
                  <a:pt x="940714" y="330199"/>
                </a:lnTo>
                <a:lnTo>
                  <a:pt x="896829" y="342899"/>
                </a:lnTo>
                <a:lnTo>
                  <a:pt x="853793" y="368299"/>
                </a:lnTo>
                <a:lnTo>
                  <a:pt x="811621" y="393699"/>
                </a:lnTo>
                <a:lnTo>
                  <a:pt x="770328" y="406399"/>
                </a:lnTo>
                <a:lnTo>
                  <a:pt x="729931" y="431799"/>
                </a:lnTo>
                <a:lnTo>
                  <a:pt x="690444" y="457199"/>
                </a:lnTo>
                <a:lnTo>
                  <a:pt x="651884" y="469899"/>
                </a:lnTo>
                <a:lnTo>
                  <a:pt x="614266" y="495299"/>
                </a:lnTo>
                <a:lnTo>
                  <a:pt x="577605" y="520699"/>
                </a:lnTo>
                <a:lnTo>
                  <a:pt x="541917" y="546099"/>
                </a:lnTo>
                <a:lnTo>
                  <a:pt x="507217" y="571499"/>
                </a:lnTo>
                <a:lnTo>
                  <a:pt x="473522" y="596899"/>
                </a:lnTo>
                <a:lnTo>
                  <a:pt x="440845" y="622299"/>
                </a:lnTo>
                <a:lnTo>
                  <a:pt x="409204" y="647699"/>
                </a:lnTo>
                <a:lnTo>
                  <a:pt x="378614" y="673099"/>
                </a:lnTo>
                <a:lnTo>
                  <a:pt x="349090" y="698499"/>
                </a:lnTo>
                <a:lnTo>
                  <a:pt x="320647" y="723899"/>
                </a:lnTo>
                <a:lnTo>
                  <a:pt x="267068" y="774699"/>
                </a:lnTo>
                <a:lnTo>
                  <a:pt x="218003" y="825499"/>
                </a:lnTo>
                <a:lnTo>
                  <a:pt x="195201" y="863599"/>
                </a:lnTo>
                <a:lnTo>
                  <a:pt x="173574" y="888999"/>
                </a:lnTo>
                <a:lnTo>
                  <a:pt x="153138" y="914399"/>
                </a:lnTo>
                <a:lnTo>
                  <a:pt x="133908" y="939799"/>
                </a:lnTo>
                <a:lnTo>
                  <a:pt x="115899" y="977899"/>
                </a:lnTo>
                <a:lnTo>
                  <a:pt x="99127" y="1003299"/>
                </a:lnTo>
                <a:lnTo>
                  <a:pt x="83607" y="1028699"/>
                </a:lnTo>
                <a:lnTo>
                  <a:pt x="69356" y="1066799"/>
                </a:lnTo>
                <a:lnTo>
                  <a:pt x="56388" y="1092199"/>
                </a:lnTo>
                <a:lnTo>
                  <a:pt x="44719" y="1117599"/>
                </a:lnTo>
                <a:lnTo>
                  <a:pt x="34365" y="1155699"/>
                </a:lnTo>
                <a:lnTo>
                  <a:pt x="25340" y="1181099"/>
                </a:lnTo>
                <a:lnTo>
                  <a:pt x="17662" y="1219199"/>
                </a:lnTo>
                <a:lnTo>
                  <a:pt x="11345" y="1244599"/>
                </a:lnTo>
                <a:lnTo>
                  <a:pt x="6405" y="1282699"/>
                </a:lnTo>
                <a:lnTo>
                  <a:pt x="2857" y="1308099"/>
                </a:lnTo>
                <a:lnTo>
                  <a:pt x="716" y="1346199"/>
                </a:lnTo>
                <a:lnTo>
                  <a:pt x="0" y="1371599"/>
                </a:lnTo>
                <a:lnTo>
                  <a:pt x="716" y="1409699"/>
                </a:lnTo>
                <a:lnTo>
                  <a:pt x="2857" y="1435099"/>
                </a:lnTo>
                <a:lnTo>
                  <a:pt x="6405" y="1473199"/>
                </a:lnTo>
                <a:lnTo>
                  <a:pt x="11345" y="1498599"/>
                </a:lnTo>
                <a:lnTo>
                  <a:pt x="17662" y="1536699"/>
                </a:lnTo>
                <a:lnTo>
                  <a:pt x="25340" y="1562099"/>
                </a:lnTo>
                <a:lnTo>
                  <a:pt x="34365" y="1587499"/>
                </a:lnTo>
                <a:lnTo>
                  <a:pt x="44719" y="1625599"/>
                </a:lnTo>
                <a:lnTo>
                  <a:pt x="56388" y="1650999"/>
                </a:lnTo>
                <a:lnTo>
                  <a:pt x="69356" y="1689099"/>
                </a:lnTo>
                <a:lnTo>
                  <a:pt x="83607" y="1714499"/>
                </a:lnTo>
                <a:lnTo>
                  <a:pt x="99127" y="1739899"/>
                </a:lnTo>
                <a:lnTo>
                  <a:pt x="115899" y="1777999"/>
                </a:lnTo>
                <a:lnTo>
                  <a:pt x="133908" y="1803399"/>
                </a:lnTo>
                <a:lnTo>
                  <a:pt x="153138" y="1828799"/>
                </a:lnTo>
                <a:lnTo>
                  <a:pt x="173574" y="1854199"/>
                </a:lnTo>
                <a:lnTo>
                  <a:pt x="195201" y="1892299"/>
                </a:lnTo>
                <a:lnTo>
                  <a:pt x="241964" y="1943099"/>
                </a:lnTo>
                <a:lnTo>
                  <a:pt x="293301" y="1993899"/>
                </a:lnTo>
                <a:lnTo>
                  <a:pt x="349090" y="2044699"/>
                </a:lnTo>
                <a:lnTo>
                  <a:pt x="378614" y="2070099"/>
                </a:lnTo>
                <a:lnTo>
                  <a:pt x="409204" y="2095499"/>
                </a:lnTo>
                <a:lnTo>
                  <a:pt x="440845" y="2120899"/>
                </a:lnTo>
                <a:lnTo>
                  <a:pt x="473522" y="2146299"/>
                </a:lnTo>
                <a:lnTo>
                  <a:pt x="507217" y="2171699"/>
                </a:lnTo>
                <a:lnTo>
                  <a:pt x="541917" y="2197099"/>
                </a:lnTo>
                <a:lnTo>
                  <a:pt x="577605" y="2222499"/>
                </a:lnTo>
                <a:lnTo>
                  <a:pt x="614266" y="2247899"/>
                </a:lnTo>
                <a:lnTo>
                  <a:pt x="651884" y="2273299"/>
                </a:lnTo>
                <a:lnTo>
                  <a:pt x="690444" y="2285999"/>
                </a:lnTo>
                <a:lnTo>
                  <a:pt x="729931" y="2311399"/>
                </a:lnTo>
                <a:lnTo>
                  <a:pt x="770328" y="2336799"/>
                </a:lnTo>
                <a:lnTo>
                  <a:pt x="811621" y="2362199"/>
                </a:lnTo>
                <a:lnTo>
                  <a:pt x="853793" y="2374899"/>
                </a:lnTo>
                <a:lnTo>
                  <a:pt x="896829" y="2400299"/>
                </a:lnTo>
                <a:lnTo>
                  <a:pt x="940714" y="2412999"/>
                </a:lnTo>
                <a:lnTo>
                  <a:pt x="985432" y="2438399"/>
                </a:lnTo>
                <a:lnTo>
                  <a:pt x="1030968" y="2451099"/>
                </a:lnTo>
                <a:lnTo>
                  <a:pt x="1077306" y="2476499"/>
                </a:lnTo>
                <a:lnTo>
                  <a:pt x="1172326" y="2501899"/>
                </a:lnTo>
                <a:lnTo>
                  <a:pt x="1220976" y="2527299"/>
                </a:lnTo>
                <a:lnTo>
                  <a:pt x="1371306" y="2565399"/>
                </a:lnTo>
                <a:lnTo>
                  <a:pt x="1422823" y="2590799"/>
                </a:lnTo>
                <a:lnTo>
                  <a:pt x="1745616" y="2666999"/>
                </a:lnTo>
                <a:lnTo>
                  <a:pt x="3654728" y="2666999"/>
                </a:lnTo>
                <a:lnTo>
                  <a:pt x="3977521" y="2590799"/>
                </a:lnTo>
                <a:lnTo>
                  <a:pt x="4029038" y="2565399"/>
                </a:lnTo>
                <a:lnTo>
                  <a:pt x="4179368" y="2527299"/>
                </a:lnTo>
                <a:lnTo>
                  <a:pt x="4228018" y="2501899"/>
                </a:lnTo>
                <a:lnTo>
                  <a:pt x="4323038" y="2476499"/>
                </a:lnTo>
                <a:lnTo>
                  <a:pt x="4369376" y="2451099"/>
                </a:lnTo>
                <a:lnTo>
                  <a:pt x="4414911" y="2438399"/>
                </a:lnTo>
                <a:lnTo>
                  <a:pt x="4459630" y="2412999"/>
                </a:lnTo>
                <a:lnTo>
                  <a:pt x="4503515" y="2400299"/>
                </a:lnTo>
                <a:lnTo>
                  <a:pt x="4546551" y="2374899"/>
                </a:lnTo>
                <a:lnTo>
                  <a:pt x="4588723" y="2362199"/>
                </a:lnTo>
                <a:lnTo>
                  <a:pt x="4630016" y="2336799"/>
                </a:lnTo>
                <a:lnTo>
                  <a:pt x="4670413" y="2311399"/>
                </a:lnTo>
                <a:lnTo>
                  <a:pt x="4709899" y="2285999"/>
                </a:lnTo>
                <a:lnTo>
                  <a:pt x="4748460" y="2273299"/>
                </a:lnTo>
                <a:lnTo>
                  <a:pt x="4786078" y="2247899"/>
                </a:lnTo>
                <a:lnTo>
                  <a:pt x="4822739" y="2222499"/>
                </a:lnTo>
                <a:lnTo>
                  <a:pt x="4858427" y="2197099"/>
                </a:lnTo>
                <a:lnTo>
                  <a:pt x="4893127" y="2171699"/>
                </a:lnTo>
                <a:lnTo>
                  <a:pt x="4926822" y="2146299"/>
                </a:lnTo>
                <a:lnTo>
                  <a:pt x="4959498" y="2120899"/>
                </a:lnTo>
                <a:lnTo>
                  <a:pt x="4991139" y="2095499"/>
                </a:lnTo>
                <a:lnTo>
                  <a:pt x="5021730" y="2070099"/>
                </a:lnTo>
                <a:lnTo>
                  <a:pt x="5051254" y="2044699"/>
                </a:lnTo>
                <a:lnTo>
                  <a:pt x="5079697" y="2019299"/>
                </a:lnTo>
                <a:lnTo>
                  <a:pt x="5133276" y="1968499"/>
                </a:lnTo>
                <a:lnTo>
                  <a:pt x="5182341" y="1917699"/>
                </a:lnTo>
                <a:lnTo>
                  <a:pt x="5226769" y="1854199"/>
                </a:lnTo>
                <a:lnTo>
                  <a:pt x="5247206" y="1828799"/>
                </a:lnTo>
                <a:lnTo>
                  <a:pt x="5266436" y="1803399"/>
                </a:lnTo>
                <a:lnTo>
                  <a:pt x="5284445" y="1777999"/>
                </a:lnTo>
                <a:lnTo>
                  <a:pt x="5301217" y="1739899"/>
                </a:lnTo>
                <a:lnTo>
                  <a:pt x="5316737" y="1714499"/>
                </a:lnTo>
                <a:lnTo>
                  <a:pt x="5330988" y="1689099"/>
                </a:lnTo>
                <a:lnTo>
                  <a:pt x="5343956" y="1650999"/>
                </a:lnTo>
                <a:lnTo>
                  <a:pt x="5355625" y="1625599"/>
                </a:lnTo>
                <a:lnTo>
                  <a:pt x="5365979" y="1587499"/>
                </a:lnTo>
                <a:lnTo>
                  <a:pt x="5375003" y="1562099"/>
                </a:lnTo>
                <a:lnTo>
                  <a:pt x="5382682" y="1536699"/>
                </a:lnTo>
                <a:lnTo>
                  <a:pt x="5388999" y="1498599"/>
                </a:lnTo>
                <a:lnTo>
                  <a:pt x="5393939" y="1473199"/>
                </a:lnTo>
                <a:lnTo>
                  <a:pt x="5397487" y="1435099"/>
                </a:lnTo>
                <a:lnTo>
                  <a:pt x="5399627" y="1409699"/>
                </a:lnTo>
                <a:lnTo>
                  <a:pt x="5400344" y="1371599"/>
                </a:lnTo>
                <a:lnTo>
                  <a:pt x="5399627" y="1346199"/>
                </a:lnTo>
                <a:lnTo>
                  <a:pt x="5397487" y="1308099"/>
                </a:lnTo>
                <a:lnTo>
                  <a:pt x="5393939" y="1282699"/>
                </a:lnTo>
                <a:lnTo>
                  <a:pt x="5388999" y="1244599"/>
                </a:lnTo>
                <a:lnTo>
                  <a:pt x="5382682" y="1219199"/>
                </a:lnTo>
                <a:lnTo>
                  <a:pt x="5375003" y="1181099"/>
                </a:lnTo>
                <a:lnTo>
                  <a:pt x="5365979" y="1155699"/>
                </a:lnTo>
                <a:lnTo>
                  <a:pt x="5355625" y="1117599"/>
                </a:lnTo>
                <a:lnTo>
                  <a:pt x="5343956" y="1092199"/>
                </a:lnTo>
                <a:lnTo>
                  <a:pt x="5330988" y="1066799"/>
                </a:lnTo>
                <a:lnTo>
                  <a:pt x="5316737" y="1028699"/>
                </a:lnTo>
                <a:lnTo>
                  <a:pt x="5301217" y="1003299"/>
                </a:lnTo>
                <a:lnTo>
                  <a:pt x="5284445" y="977899"/>
                </a:lnTo>
                <a:lnTo>
                  <a:pt x="5266436" y="939799"/>
                </a:lnTo>
                <a:lnTo>
                  <a:pt x="5247206" y="914399"/>
                </a:lnTo>
                <a:lnTo>
                  <a:pt x="5226769" y="888999"/>
                </a:lnTo>
                <a:lnTo>
                  <a:pt x="5205143" y="863599"/>
                </a:lnTo>
                <a:lnTo>
                  <a:pt x="5182341" y="825499"/>
                </a:lnTo>
                <a:lnTo>
                  <a:pt x="5133276" y="774699"/>
                </a:lnTo>
                <a:lnTo>
                  <a:pt x="5079697" y="723899"/>
                </a:lnTo>
                <a:lnTo>
                  <a:pt x="5051254" y="698499"/>
                </a:lnTo>
                <a:lnTo>
                  <a:pt x="5021730" y="673099"/>
                </a:lnTo>
                <a:lnTo>
                  <a:pt x="4991139" y="647699"/>
                </a:lnTo>
                <a:lnTo>
                  <a:pt x="4959498" y="622299"/>
                </a:lnTo>
                <a:lnTo>
                  <a:pt x="4926822" y="596899"/>
                </a:lnTo>
                <a:lnTo>
                  <a:pt x="4893127" y="571499"/>
                </a:lnTo>
                <a:lnTo>
                  <a:pt x="4858427" y="546099"/>
                </a:lnTo>
                <a:lnTo>
                  <a:pt x="4822739" y="520699"/>
                </a:lnTo>
                <a:lnTo>
                  <a:pt x="4786078" y="495299"/>
                </a:lnTo>
                <a:lnTo>
                  <a:pt x="4748460" y="469899"/>
                </a:lnTo>
                <a:lnTo>
                  <a:pt x="4709899" y="457199"/>
                </a:lnTo>
                <a:lnTo>
                  <a:pt x="4670413" y="431799"/>
                </a:lnTo>
                <a:lnTo>
                  <a:pt x="4630016" y="406399"/>
                </a:lnTo>
                <a:lnTo>
                  <a:pt x="4588723" y="393699"/>
                </a:lnTo>
                <a:lnTo>
                  <a:pt x="4546551" y="368299"/>
                </a:lnTo>
                <a:lnTo>
                  <a:pt x="4503515" y="342899"/>
                </a:lnTo>
                <a:lnTo>
                  <a:pt x="4459630" y="330199"/>
                </a:lnTo>
                <a:lnTo>
                  <a:pt x="4414911" y="304799"/>
                </a:lnTo>
                <a:lnTo>
                  <a:pt x="4369376" y="292099"/>
                </a:lnTo>
                <a:lnTo>
                  <a:pt x="4323038" y="266699"/>
                </a:lnTo>
                <a:lnTo>
                  <a:pt x="4228018" y="241299"/>
                </a:lnTo>
                <a:lnTo>
                  <a:pt x="4179368" y="215899"/>
                </a:lnTo>
                <a:lnTo>
                  <a:pt x="3977521" y="165099"/>
                </a:lnTo>
                <a:lnTo>
                  <a:pt x="3925326" y="139699"/>
                </a:lnTo>
                <a:lnTo>
                  <a:pt x="3710079" y="88899"/>
                </a:lnTo>
                <a:close/>
              </a:path>
              <a:path w="5400675" h="2743200">
                <a:moveTo>
                  <a:pt x="3485230" y="50799"/>
                </a:moveTo>
                <a:lnTo>
                  <a:pt x="1915114" y="50799"/>
                </a:lnTo>
                <a:lnTo>
                  <a:pt x="1745616" y="88899"/>
                </a:lnTo>
                <a:lnTo>
                  <a:pt x="3654728" y="88899"/>
                </a:lnTo>
                <a:lnTo>
                  <a:pt x="3485230" y="50799"/>
                </a:lnTo>
                <a:close/>
              </a:path>
              <a:path w="5400675" h="2743200">
                <a:moveTo>
                  <a:pt x="3310890" y="25399"/>
                </a:moveTo>
                <a:lnTo>
                  <a:pt x="2089454" y="25399"/>
                </a:lnTo>
                <a:lnTo>
                  <a:pt x="1972710" y="50799"/>
                </a:lnTo>
                <a:lnTo>
                  <a:pt x="3427634" y="50799"/>
                </a:lnTo>
                <a:lnTo>
                  <a:pt x="3310890" y="25399"/>
                </a:lnTo>
                <a:close/>
              </a:path>
              <a:path w="5400675" h="2743200">
                <a:moveTo>
                  <a:pt x="3192180" y="12699"/>
                </a:moveTo>
                <a:lnTo>
                  <a:pt x="2208164" y="12699"/>
                </a:lnTo>
                <a:lnTo>
                  <a:pt x="2148571" y="25399"/>
                </a:lnTo>
                <a:lnTo>
                  <a:pt x="3251773" y="25399"/>
                </a:lnTo>
                <a:lnTo>
                  <a:pt x="3192180" y="12699"/>
                </a:lnTo>
                <a:close/>
              </a:path>
              <a:path w="5400675" h="2743200">
                <a:moveTo>
                  <a:pt x="3010702" y="0"/>
                </a:moveTo>
                <a:lnTo>
                  <a:pt x="2389641" y="0"/>
                </a:lnTo>
                <a:lnTo>
                  <a:pt x="2328714" y="12699"/>
                </a:lnTo>
                <a:lnTo>
                  <a:pt x="3071629" y="12699"/>
                </a:lnTo>
                <a:lnTo>
                  <a:pt x="3010702" y="0"/>
                </a:lnTo>
                <a:close/>
              </a:path>
            </a:pathLst>
          </a:custGeom>
          <a:solidFill>
            <a:srgbClr val="007836">
              <a:alpha val="10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43660" y="2054711"/>
            <a:ext cx="5398135" cy="2752725"/>
          </a:xfrm>
          <a:custGeom>
            <a:avLst/>
            <a:gdLst/>
            <a:ahLst/>
            <a:cxnLst/>
            <a:rect l="l" t="t" r="r" b="b"/>
            <a:pathLst>
              <a:path w="5398134" h="2752725">
                <a:moveTo>
                  <a:pt x="0" y="1376276"/>
                </a:moveTo>
                <a:lnTo>
                  <a:pt x="2855" y="1312396"/>
                </a:lnTo>
                <a:lnTo>
                  <a:pt x="11339" y="1249264"/>
                </a:lnTo>
                <a:lnTo>
                  <a:pt x="25327" y="1186944"/>
                </a:lnTo>
                <a:lnTo>
                  <a:pt x="44696" y="1125499"/>
                </a:lnTo>
                <a:lnTo>
                  <a:pt x="69320" y="1064993"/>
                </a:lnTo>
                <a:lnTo>
                  <a:pt x="99076" y="1005489"/>
                </a:lnTo>
                <a:lnTo>
                  <a:pt x="133839" y="947049"/>
                </a:lnTo>
                <a:lnTo>
                  <a:pt x="173485" y="889739"/>
                </a:lnTo>
                <a:lnTo>
                  <a:pt x="217891" y="833620"/>
                </a:lnTo>
                <a:lnTo>
                  <a:pt x="266931" y="778756"/>
                </a:lnTo>
                <a:lnTo>
                  <a:pt x="320482" y="725211"/>
                </a:lnTo>
                <a:lnTo>
                  <a:pt x="348910" y="698953"/>
                </a:lnTo>
                <a:lnTo>
                  <a:pt x="378419" y="673048"/>
                </a:lnTo>
                <a:lnTo>
                  <a:pt x="408994" y="647504"/>
                </a:lnTo>
                <a:lnTo>
                  <a:pt x="440619" y="622330"/>
                </a:lnTo>
                <a:lnTo>
                  <a:pt x="473278" y="597533"/>
                </a:lnTo>
                <a:lnTo>
                  <a:pt x="506957" y="573120"/>
                </a:lnTo>
                <a:lnTo>
                  <a:pt x="541638" y="549101"/>
                </a:lnTo>
                <a:lnTo>
                  <a:pt x="577308" y="525483"/>
                </a:lnTo>
                <a:lnTo>
                  <a:pt x="613950" y="502273"/>
                </a:lnTo>
                <a:lnTo>
                  <a:pt x="651549" y="479480"/>
                </a:lnTo>
                <a:lnTo>
                  <a:pt x="690090" y="457112"/>
                </a:lnTo>
                <a:lnTo>
                  <a:pt x="729556" y="435177"/>
                </a:lnTo>
                <a:lnTo>
                  <a:pt x="769933" y="413682"/>
                </a:lnTo>
                <a:lnTo>
                  <a:pt x="811204" y="392635"/>
                </a:lnTo>
                <a:lnTo>
                  <a:pt x="853355" y="372044"/>
                </a:lnTo>
                <a:lnTo>
                  <a:pt x="896369" y="351918"/>
                </a:lnTo>
                <a:lnTo>
                  <a:pt x="940232" y="332264"/>
                </a:lnTo>
                <a:lnTo>
                  <a:pt x="984927" y="313090"/>
                </a:lnTo>
                <a:lnTo>
                  <a:pt x="1030439" y="294404"/>
                </a:lnTo>
                <a:lnTo>
                  <a:pt x="1076753" y="276214"/>
                </a:lnTo>
                <a:lnTo>
                  <a:pt x="1123853" y="258528"/>
                </a:lnTo>
                <a:lnTo>
                  <a:pt x="1171724" y="241353"/>
                </a:lnTo>
                <a:lnTo>
                  <a:pt x="1220350" y="224698"/>
                </a:lnTo>
                <a:lnTo>
                  <a:pt x="1269715" y="208571"/>
                </a:lnTo>
                <a:lnTo>
                  <a:pt x="1319805" y="192979"/>
                </a:lnTo>
                <a:lnTo>
                  <a:pt x="1370603" y="177930"/>
                </a:lnTo>
                <a:lnTo>
                  <a:pt x="1422094" y="163433"/>
                </a:lnTo>
                <a:lnTo>
                  <a:pt x="1474262" y="149495"/>
                </a:lnTo>
                <a:lnTo>
                  <a:pt x="1527092" y="136124"/>
                </a:lnTo>
                <a:lnTo>
                  <a:pt x="1580569" y="123328"/>
                </a:lnTo>
                <a:lnTo>
                  <a:pt x="1634676" y="111115"/>
                </a:lnTo>
                <a:lnTo>
                  <a:pt x="1689399" y="99493"/>
                </a:lnTo>
                <a:lnTo>
                  <a:pt x="1744722" y="88470"/>
                </a:lnTo>
                <a:lnTo>
                  <a:pt x="1800629" y="78054"/>
                </a:lnTo>
                <a:lnTo>
                  <a:pt x="1857104" y="68252"/>
                </a:lnTo>
                <a:lnTo>
                  <a:pt x="1914133" y="59073"/>
                </a:lnTo>
                <a:lnTo>
                  <a:pt x="1971700" y="50524"/>
                </a:lnTo>
                <a:lnTo>
                  <a:pt x="2029789" y="42614"/>
                </a:lnTo>
                <a:lnTo>
                  <a:pt x="2088385" y="35350"/>
                </a:lnTo>
                <a:lnTo>
                  <a:pt x="2147471" y="28740"/>
                </a:lnTo>
                <a:lnTo>
                  <a:pt x="2207034" y="22793"/>
                </a:lnTo>
                <a:lnTo>
                  <a:pt x="2267056" y="17515"/>
                </a:lnTo>
                <a:lnTo>
                  <a:pt x="2327523" y="12916"/>
                </a:lnTo>
                <a:lnTo>
                  <a:pt x="2388419" y="9002"/>
                </a:lnTo>
                <a:lnTo>
                  <a:pt x="2449729" y="5782"/>
                </a:lnTo>
                <a:lnTo>
                  <a:pt x="2511436" y="3264"/>
                </a:lnTo>
                <a:lnTo>
                  <a:pt x="2573526" y="1456"/>
                </a:lnTo>
                <a:lnTo>
                  <a:pt x="2635983" y="365"/>
                </a:lnTo>
                <a:lnTo>
                  <a:pt x="2698792" y="0"/>
                </a:lnTo>
                <a:lnTo>
                  <a:pt x="2761600" y="365"/>
                </a:lnTo>
                <a:lnTo>
                  <a:pt x="2824057" y="1456"/>
                </a:lnTo>
                <a:lnTo>
                  <a:pt x="2886147" y="3264"/>
                </a:lnTo>
                <a:lnTo>
                  <a:pt x="2947855" y="5782"/>
                </a:lnTo>
                <a:lnTo>
                  <a:pt x="3009164" y="9002"/>
                </a:lnTo>
                <a:lnTo>
                  <a:pt x="3070060" y="12916"/>
                </a:lnTo>
                <a:lnTo>
                  <a:pt x="3130527" y="17515"/>
                </a:lnTo>
                <a:lnTo>
                  <a:pt x="3190550" y="22793"/>
                </a:lnTo>
                <a:lnTo>
                  <a:pt x="3250112" y="28740"/>
                </a:lnTo>
                <a:lnTo>
                  <a:pt x="3309199" y="35350"/>
                </a:lnTo>
                <a:lnTo>
                  <a:pt x="3367794" y="42614"/>
                </a:lnTo>
                <a:lnTo>
                  <a:pt x="3425883" y="50524"/>
                </a:lnTo>
                <a:lnTo>
                  <a:pt x="3483450" y="59073"/>
                </a:lnTo>
                <a:lnTo>
                  <a:pt x="3540479" y="68252"/>
                </a:lnTo>
                <a:lnTo>
                  <a:pt x="3596955" y="78054"/>
                </a:lnTo>
                <a:lnTo>
                  <a:pt x="3652862" y="88470"/>
                </a:lnTo>
                <a:lnTo>
                  <a:pt x="3708184" y="99493"/>
                </a:lnTo>
                <a:lnTo>
                  <a:pt x="3762907" y="111115"/>
                </a:lnTo>
                <a:lnTo>
                  <a:pt x="3817015" y="123328"/>
                </a:lnTo>
                <a:lnTo>
                  <a:pt x="3870491" y="136124"/>
                </a:lnTo>
                <a:lnTo>
                  <a:pt x="3923322" y="149495"/>
                </a:lnTo>
                <a:lnTo>
                  <a:pt x="3975490" y="163433"/>
                </a:lnTo>
                <a:lnTo>
                  <a:pt x="4026981" y="177930"/>
                </a:lnTo>
                <a:lnTo>
                  <a:pt x="4077779" y="192979"/>
                </a:lnTo>
                <a:lnTo>
                  <a:pt x="4127868" y="208571"/>
                </a:lnTo>
                <a:lnTo>
                  <a:pt x="4177234" y="224698"/>
                </a:lnTo>
                <a:lnTo>
                  <a:pt x="4225860" y="241353"/>
                </a:lnTo>
                <a:lnTo>
                  <a:pt x="4273730" y="258528"/>
                </a:lnTo>
                <a:lnTo>
                  <a:pt x="4320831" y="276214"/>
                </a:lnTo>
                <a:lnTo>
                  <a:pt x="4367145" y="294404"/>
                </a:lnTo>
                <a:lnTo>
                  <a:pt x="4412657" y="313090"/>
                </a:lnTo>
                <a:lnTo>
                  <a:pt x="4457352" y="332264"/>
                </a:lnTo>
                <a:lnTo>
                  <a:pt x="4501215" y="351918"/>
                </a:lnTo>
                <a:lnTo>
                  <a:pt x="4544229" y="372044"/>
                </a:lnTo>
                <a:lnTo>
                  <a:pt x="4586380" y="392635"/>
                </a:lnTo>
                <a:lnTo>
                  <a:pt x="4627651" y="413682"/>
                </a:lnTo>
                <a:lnTo>
                  <a:pt x="4668028" y="435177"/>
                </a:lnTo>
                <a:lnTo>
                  <a:pt x="4707494" y="457112"/>
                </a:lnTo>
                <a:lnTo>
                  <a:pt x="4746034" y="479480"/>
                </a:lnTo>
                <a:lnTo>
                  <a:pt x="4783634" y="502273"/>
                </a:lnTo>
                <a:lnTo>
                  <a:pt x="4820276" y="525483"/>
                </a:lnTo>
                <a:lnTo>
                  <a:pt x="4855945" y="549101"/>
                </a:lnTo>
                <a:lnTo>
                  <a:pt x="4890627" y="573120"/>
                </a:lnTo>
                <a:lnTo>
                  <a:pt x="4924306" y="597533"/>
                </a:lnTo>
                <a:lnTo>
                  <a:pt x="4956965" y="622330"/>
                </a:lnTo>
                <a:lnTo>
                  <a:pt x="4988590" y="647504"/>
                </a:lnTo>
                <a:lnTo>
                  <a:pt x="5019165" y="673048"/>
                </a:lnTo>
                <a:lnTo>
                  <a:pt x="5048674" y="698953"/>
                </a:lnTo>
                <a:lnTo>
                  <a:pt x="5077102" y="725211"/>
                </a:lnTo>
                <a:lnTo>
                  <a:pt x="5104434" y="751815"/>
                </a:lnTo>
                <a:lnTo>
                  <a:pt x="5155745" y="806027"/>
                </a:lnTo>
                <a:lnTo>
                  <a:pt x="5202483" y="861526"/>
                </a:lnTo>
                <a:lnTo>
                  <a:pt x="5244525" y="918249"/>
                </a:lnTo>
                <a:lnTo>
                  <a:pt x="5281745" y="976132"/>
                </a:lnTo>
                <a:lnTo>
                  <a:pt x="5314020" y="1035112"/>
                </a:lnTo>
                <a:lnTo>
                  <a:pt x="5341225" y="1095125"/>
                </a:lnTo>
                <a:lnTo>
                  <a:pt x="5363237" y="1156108"/>
                </a:lnTo>
                <a:lnTo>
                  <a:pt x="5379931" y="1217999"/>
                </a:lnTo>
                <a:lnTo>
                  <a:pt x="5391183" y="1280732"/>
                </a:lnTo>
                <a:lnTo>
                  <a:pt x="5396868" y="1344246"/>
                </a:lnTo>
                <a:lnTo>
                  <a:pt x="5397585" y="1376276"/>
                </a:lnTo>
                <a:lnTo>
                  <a:pt x="5396868" y="1408306"/>
                </a:lnTo>
                <a:lnTo>
                  <a:pt x="5391183" y="1471820"/>
                </a:lnTo>
                <a:lnTo>
                  <a:pt x="5379931" y="1534554"/>
                </a:lnTo>
                <a:lnTo>
                  <a:pt x="5363237" y="1596444"/>
                </a:lnTo>
                <a:lnTo>
                  <a:pt x="5341225" y="1657428"/>
                </a:lnTo>
                <a:lnTo>
                  <a:pt x="5314020" y="1717441"/>
                </a:lnTo>
                <a:lnTo>
                  <a:pt x="5281745" y="1776421"/>
                </a:lnTo>
                <a:lnTo>
                  <a:pt x="5244525" y="1834303"/>
                </a:lnTo>
                <a:lnTo>
                  <a:pt x="5202483" y="1891026"/>
                </a:lnTo>
                <a:lnTo>
                  <a:pt x="5155745" y="1946525"/>
                </a:lnTo>
                <a:lnTo>
                  <a:pt x="5104434" y="2000738"/>
                </a:lnTo>
                <a:lnTo>
                  <a:pt x="5077102" y="2027341"/>
                </a:lnTo>
                <a:lnTo>
                  <a:pt x="5048674" y="2053600"/>
                </a:lnTo>
                <a:lnTo>
                  <a:pt x="5019165" y="2079505"/>
                </a:lnTo>
                <a:lnTo>
                  <a:pt x="4988590" y="2105048"/>
                </a:lnTo>
                <a:lnTo>
                  <a:pt x="4956965" y="2130223"/>
                </a:lnTo>
                <a:lnTo>
                  <a:pt x="4924306" y="2155020"/>
                </a:lnTo>
                <a:lnTo>
                  <a:pt x="4890627" y="2179432"/>
                </a:lnTo>
                <a:lnTo>
                  <a:pt x="4855945" y="2203451"/>
                </a:lnTo>
                <a:lnTo>
                  <a:pt x="4820276" y="2227070"/>
                </a:lnTo>
                <a:lnTo>
                  <a:pt x="4783634" y="2250279"/>
                </a:lnTo>
                <a:lnTo>
                  <a:pt x="4746034" y="2273072"/>
                </a:lnTo>
                <a:lnTo>
                  <a:pt x="4707494" y="2295440"/>
                </a:lnTo>
                <a:lnTo>
                  <a:pt x="4668028" y="2317376"/>
                </a:lnTo>
                <a:lnTo>
                  <a:pt x="4627651" y="2338871"/>
                </a:lnTo>
                <a:lnTo>
                  <a:pt x="4586380" y="2359918"/>
                </a:lnTo>
                <a:lnTo>
                  <a:pt x="4544229" y="2380508"/>
                </a:lnTo>
                <a:lnTo>
                  <a:pt x="4501215" y="2400634"/>
                </a:lnTo>
                <a:lnTo>
                  <a:pt x="4457352" y="2420288"/>
                </a:lnTo>
                <a:lnTo>
                  <a:pt x="4412657" y="2439462"/>
                </a:lnTo>
                <a:lnTo>
                  <a:pt x="4367145" y="2458148"/>
                </a:lnTo>
                <a:lnTo>
                  <a:pt x="4320831" y="2476339"/>
                </a:lnTo>
                <a:lnTo>
                  <a:pt x="4273730" y="2494025"/>
                </a:lnTo>
                <a:lnTo>
                  <a:pt x="4225860" y="2511200"/>
                </a:lnTo>
                <a:lnTo>
                  <a:pt x="4177234" y="2527855"/>
                </a:lnTo>
                <a:lnTo>
                  <a:pt x="4127868" y="2543982"/>
                </a:lnTo>
                <a:lnTo>
                  <a:pt x="4077779" y="2559574"/>
                </a:lnTo>
                <a:lnTo>
                  <a:pt x="4026981" y="2574622"/>
                </a:lnTo>
                <a:lnTo>
                  <a:pt x="3975490" y="2589120"/>
                </a:lnTo>
                <a:lnTo>
                  <a:pt x="3923322" y="2603058"/>
                </a:lnTo>
                <a:lnTo>
                  <a:pt x="3870491" y="2616429"/>
                </a:lnTo>
                <a:lnTo>
                  <a:pt x="3817015" y="2629224"/>
                </a:lnTo>
                <a:lnTo>
                  <a:pt x="3762907" y="2641437"/>
                </a:lnTo>
                <a:lnTo>
                  <a:pt x="3708184" y="2653059"/>
                </a:lnTo>
                <a:lnTo>
                  <a:pt x="3652862" y="2664082"/>
                </a:lnTo>
                <a:lnTo>
                  <a:pt x="3596955" y="2674499"/>
                </a:lnTo>
                <a:lnTo>
                  <a:pt x="3540479" y="2684300"/>
                </a:lnTo>
                <a:lnTo>
                  <a:pt x="3483450" y="2693479"/>
                </a:lnTo>
                <a:lnTo>
                  <a:pt x="3425883" y="2702028"/>
                </a:lnTo>
                <a:lnTo>
                  <a:pt x="3367794" y="2709938"/>
                </a:lnTo>
                <a:lnTo>
                  <a:pt x="3309199" y="2717202"/>
                </a:lnTo>
                <a:lnTo>
                  <a:pt x="3250112" y="2723812"/>
                </a:lnTo>
                <a:lnTo>
                  <a:pt x="3190550" y="2729760"/>
                </a:lnTo>
                <a:lnTo>
                  <a:pt x="3130527" y="2735037"/>
                </a:lnTo>
                <a:lnTo>
                  <a:pt x="3070060" y="2739637"/>
                </a:lnTo>
                <a:lnTo>
                  <a:pt x="3009164" y="2743550"/>
                </a:lnTo>
                <a:lnTo>
                  <a:pt x="2947855" y="2746770"/>
                </a:lnTo>
                <a:lnTo>
                  <a:pt x="2886147" y="2749288"/>
                </a:lnTo>
                <a:lnTo>
                  <a:pt x="2824057" y="2751097"/>
                </a:lnTo>
                <a:lnTo>
                  <a:pt x="2761600" y="2752188"/>
                </a:lnTo>
                <a:lnTo>
                  <a:pt x="2698792" y="2752553"/>
                </a:lnTo>
                <a:lnTo>
                  <a:pt x="2635983" y="2752188"/>
                </a:lnTo>
                <a:lnTo>
                  <a:pt x="2573526" y="2751097"/>
                </a:lnTo>
                <a:lnTo>
                  <a:pt x="2511436" y="2749288"/>
                </a:lnTo>
                <a:lnTo>
                  <a:pt x="2449729" y="2746770"/>
                </a:lnTo>
                <a:lnTo>
                  <a:pt x="2388419" y="2743550"/>
                </a:lnTo>
                <a:lnTo>
                  <a:pt x="2327523" y="2739637"/>
                </a:lnTo>
                <a:lnTo>
                  <a:pt x="2267056" y="2735037"/>
                </a:lnTo>
                <a:lnTo>
                  <a:pt x="2207034" y="2729760"/>
                </a:lnTo>
                <a:lnTo>
                  <a:pt x="2147471" y="2723812"/>
                </a:lnTo>
                <a:lnTo>
                  <a:pt x="2088385" y="2717202"/>
                </a:lnTo>
                <a:lnTo>
                  <a:pt x="2029789" y="2709938"/>
                </a:lnTo>
                <a:lnTo>
                  <a:pt x="1971700" y="2702028"/>
                </a:lnTo>
                <a:lnTo>
                  <a:pt x="1914133" y="2693479"/>
                </a:lnTo>
                <a:lnTo>
                  <a:pt x="1857104" y="2684300"/>
                </a:lnTo>
                <a:lnTo>
                  <a:pt x="1800629" y="2674499"/>
                </a:lnTo>
                <a:lnTo>
                  <a:pt x="1744722" y="2664082"/>
                </a:lnTo>
                <a:lnTo>
                  <a:pt x="1689399" y="2653059"/>
                </a:lnTo>
                <a:lnTo>
                  <a:pt x="1634676" y="2641437"/>
                </a:lnTo>
                <a:lnTo>
                  <a:pt x="1580569" y="2629224"/>
                </a:lnTo>
                <a:lnTo>
                  <a:pt x="1527092" y="2616429"/>
                </a:lnTo>
                <a:lnTo>
                  <a:pt x="1474262" y="2603058"/>
                </a:lnTo>
                <a:lnTo>
                  <a:pt x="1422094" y="2589120"/>
                </a:lnTo>
                <a:lnTo>
                  <a:pt x="1370603" y="2574622"/>
                </a:lnTo>
                <a:lnTo>
                  <a:pt x="1319805" y="2559574"/>
                </a:lnTo>
                <a:lnTo>
                  <a:pt x="1269715" y="2543982"/>
                </a:lnTo>
                <a:lnTo>
                  <a:pt x="1220350" y="2527855"/>
                </a:lnTo>
                <a:lnTo>
                  <a:pt x="1171724" y="2511200"/>
                </a:lnTo>
                <a:lnTo>
                  <a:pt x="1123853" y="2494025"/>
                </a:lnTo>
                <a:lnTo>
                  <a:pt x="1076753" y="2476339"/>
                </a:lnTo>
                <a:lnTo>
                  <a:pt x="1030439" y="2458148"/>
                </a:lnTo>
                <a:lnTo>
                  <a:pt x="984927" y="2439462"/>
                </a:lnTo>
                <a:lnTo>
                  <a:pt x="940232" y="2420288"/>
                </a:lnTo>
                <a:lnTo>
                  <a:pt x="896369" y="2400634"/>
                </a:lnTo>
                <a:lnTo>
                  <a:pt x="853355" y="2380508"/>
                </a:lnTo>
                <a:lnTo>
                  <a:pt x="811204" y="2359918"/>
                </a:lnTo>
                <a:lnTo>
                  <a:pt x="769933" y="2338871"/>
                </a:lnTo>
                <a:lnTo>
                  <a:pt x="729556" y="2317376"/>
                </a:lnTo>
                <a:lnTo>
                  <a:pt x="690090" y="2295440"/>
                </a:lnTo>
                <a:lnTo>
                  <a:pt x="651549" y="2273072"/>
                </a:lnTo>
                <a:lnTo>
                  <a:pt x="613950" y="2250279"/>
                </a:lnTo>
                <a:lnTo>
                  <a:pt x="577308" y="2227070"/>
                </a:lnTo>
                <a:lnTo>
                  <a:pt x="541638" y="2203451"/>
                </a:lnTo>
                <a:lnTo>
                  <a:pt x="506957" y="2179432"/>
                </a:lnTo>
                <a:lnTo>
                  <a:pt x="473278" y="2155020"/>
                </a:lnTo>
                <a:lnTo>
                  <a:pt x="440619" y="2130223"/>
                </a:lnTo>
                <a:lnTo>
                  <a:pt x="408994" y="2105048"/>
                </a:lnTo>
                <a:lnTo>
                  <a:pt x="378419" y="2079505"/>
                </a:lnTo>
                <a:lnTo>
                  <a:pt x="348910" y="2053600"/>
                </a:lnTo>
                <a:lnTo>
                  <a:pt x="320482" y="2027341"/>
                </a:lnTo>
                <a:lnTo>
                  <a:pt x="293150" y="2000738"/>
                </a:lnTo>
                <a:lnTo>
                  <a:pt x="241839" y="1946525"/>
                </a:lnTo>
                <a:lnTo>
                  <a:pt x="195101" y="1891026"/>
                </a:lnTo>
                <a:lnTo>
                  <a:pt x="153059" y="1834303"/>
                </a:lnTo>
                <a:lnTo>
                  <a:pt x="115839" y="1776421"/>
                </a:lnTo>
                <a:lnTo>
                  <a:pt x="83564" y="1717441"/>
                </a:lnTo>
                <a:lnTo>
                  <a:pt x="56359" y="1657428"/>
                </a:lnTo>
                <a:lnTo>
                  <a:pt x="34347" y="1596444"/>
                </a:lnTo>
                <a:lnTo>
                  <a:pt x="17653" y="1534554"/>
                </a:lnTo>
                <a:lnTo>
                  <a:pt x="6401" y="1471820"/>
                </a:lnTo>
                <a:lnTo>
                  <a:pt x="716" y="1408306"/>
                </a:lnTo>
                <a:lnTo>
                  <a:pt x="0" y="1376276"/>
                </a:lnTo>
                <a:close/>
              </a:path>
            </a:pathLst>
          </a:custGeom>
          <a:ln w="32751">
            <a:solidFill>
              <a:srgbClr val="007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16679" y="4123944"/>
            <a:ext cx="2359152" cy="19141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27347" y="4137125"/>
            <a:ext cx="2108835" cy="1663064"/>
          </a:xfrm>
          <a:custGeom>
            <a:avLst/>
            <a:gdLst/>
            <a:ahLst/>
            <a:cxnLst/>
            <a:rect l="l" t="t" r="r" b="b"/>
            <a:pathLst>
              <a:path w="2108835" h="1663064">
                <a:moveTo>
                  <a:pt x="81953" y="1489760"/>
                </a:moveTo>
                <a:lnTo>
                  <a:pt x="0" y="1663039"/>
                </a:lnTo>
                <a:lnTo>
                  <a:pt x="187807" y="1624634"/>
                </a:lnTo>
                <a:lnTo>
                  <a:pt x="166367" y="1597317"/>
                </a:lnTo>
                <a:lnTo>
                  <a:pt x="130048" y="1597317"/>
                </a:lnTo>
                <a:lnTo>
                  <a:pt x="94754" y="1552359"/>
                </a:lnTo>
                <a:lnTo>
                  <a:pt x="117236" y="1534716"/>
                </a:lnTo>
                <a:lnTo>
                  <a:pt x="81953" y="1489760"/>
                </a:lnTo>
                <a:close/>
              </a:path>
              <a:path w="2108835" h="1663064">
                <a:moveTo>
                  <a:pt x="117236" y="1534716"/>
                </a:moveTo>
                <a:lnTo>
                  <a:pt x="94754" y="1552359"/>
                </a:lnTo>
                <a:lnTo>
                  <a:pt x="130048" y="1597317"/>
                </a:lnTo>
                <a:lnTo>
                  <a:pt x="152524" y="1579678"/>
                </a:lnTo>
                <a:lnTo>
                  <a:pt x="117236" y="1534716"/>
                </a:lnTo>
                <a:close/>
              </a:path>
              <a:path w="2108835" h="1663064">
                <a:moveTo>
                  <a:pt x="152524" y="1579678"/>
                </a:moveTo>
                <a:lnTo>
                  <a:pt x="130048" y="1597317"/>
                </a:lnTo>
                <a:lnTo>
                  <a:pt x="166367" y="1597317"/>
                </a:lnTo>
                <a:lnTo>
                  <a:pt x="152524" y="1579678"/>
                </a:lnTo>
                <a:close/>
              </a:path>
              <a:path w="2108835" h="1663064">
                <a:moveTo>
                  <a:pt x="2072932" y="0"/>
                </a:moveTo>
                <a:lnTo>
                  <a:pt x="117236" y="1534716"/>
                </a:lnTo>
                <a:lnTo>
                  <a:pt x="152524" y="1579678"/>
                </a:lnTo>
                <a:lnTo>
                  <a:pt x="2108212" y="44958"/>
                </a:lnTo>
                <a:lnTo>
                  <a:pt x="2072932" y="0"/>
                </a:lnTo>
                <a:close/>
              </a:path>
            </a:pathLst>
          </a:custGeom>
          <a:solidFill>
            <a:srgbClr val="0078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7095" y="2090927"/>
            <a:ext cx="2255520" cy="2410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8735" y="2123480"/>
            <a:ext cx="2124075" cy="2285365"/>
          </a:xfrm>
          <a:custGeom>
            <a:avLst/>
            <a:gdLst/>
            <a:ahLst/>
            <a:cxnLst/>
            <a:rect l="l" t="t" r="r" b="b"/>
            <a:pathLst>
              <a:path w="2124075" h="2285365">
                <a:moveTo>
                  <a:pt x="0" y="0"/>
                </a:moveTo>
                <a:lnTo>
                  <a:pt x="2123551" y="2284834"/>
                </a:lnTo>
              </a:path>
            </a:pathLst>
          </a:custGeom>
          <a:ln w="32751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5487" y="2090927"/>
            <a:ext cx="2252472" cy="24109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4752" y="2123480"/>
            <a:ext cx="2124075" cy="2285365"/>
          </a:xfrm>
          <a:custGeom>
            <a:avLst/>
            <a:gdLst/>
            <a:ahLst/>
            <a:cxnLst/>
            <a:rect l="l" t="t" r="r" b="b"/>
            <a:pathLst>
              <a:path w="2124075" h="2285365">
                <a:moveTo>
                  <a:pt x="2123551" y="0"/>
                </a:moveTo>
                <a:lnTo>
                  <a:pt x="0" y="2284834"/>
                </a:lnTo>
              </a:path>
            </a:pathLst>
          </a:custGeom>
          <a:ln w="32751">
            <a:solidFill>
              <a:srgbClr val="0082C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http://www.bnl.gov/rhic/images/RHIC-tunnel-300p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283" y="917563"/>
            <a:ext cx="2476892" cy="1298137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7416800" y="1468438"/>
            <a:ext cx="114300" cy="11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b="0">
              <a:latin typeface="Helvetica" charset="0"/>
              <a:cs typeface="Helvetica" charset="0"/>
            </a:endParaRPr>
          </a:p>
        </p:txBody>
      </p:sp>
      <p:sp>
        <p:nvSpPr>
          <p:cNvPr id="8203" name="Content Placeholder 1"/>
          <p:cNvSpPr>
            <a:spLocks noGrp="1"/>
          </p:cNvSpPr>
          <p:nvPr>
            <p:ph idx="1"/>
          </p:nvPr>
        </p:nvSpPr>
        <p:spPr>
          <a:xfrm>
            <a:off x="144221" y="5216468"/>
            <a:ext cx="9155596" cy="17145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800" b="0" dirty="0">
                <a:latin typeface="Helvetica" charset="0"/>
              </a:rPr>
              <a:t>Consistently high facility availability (</a:t>
            </a:r>
            <a:r>
              <a:rPr lang="en-US" sz="1800" dirty="0">
                <a:latin typeface="Helvetica" charset="0"/>
              </a:rPr>
              <a:t>~85</a:t>
            </a:r>
            <a:r>
              <a:rPr lang="en-US" sz="1800" b="0" dirty="0">
                <a:latin typeface="Helvetica" charset="0"/>
              </a:rPr>
              <a:t>%)</a:t>
            </a:r>
          </a:p>
          <a:p>
            <a:pPr>
              <a:defRPr/>
            </a:pPr>
            <a:r>
              <a:rPr lang="en-US" sz="1800" b="0" dirty="0">
                <a:sym typeface="Arial" charset="0"/>
              </a:rPr>
              <a:t>No other facility worldwide, existing or planned, rivals RHIC in science reach and versatility as a heavy ion collider. It is the only polarized proton collider in the world.</a:t>
            </a:r>
          </a:p>
          <a:p>
            <a:pPr>
              <a:defRPr/>
            </a:pPr>
            <a:endParaRPr lang="en-US" sz="1800" b="0" dirty="0">
              <a:latin typeface="Helvetica" charset="0"/>
            </a:endParaRPr>
          </a:p>
          <a:p>
            <a:pPr>
              <a:defRPr/>
            </a:pPr>
            <a:endParaRPr lang="en-US" sz="1800" b="0" dirty="0">
              <a:latin typeface="Helvetica" charset="0"/>
            </a:endParaRP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3547120" y="1002638"/>
            <a:ext cx="54397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71450" indent="-171450">
              <a:spcAft>
                <a:spcPts val="1200"/>
              </a:spcAft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The continued focus at RHIC</a:t>
            </a:r>
            <a:r>
              <a:rPr lang="en-US" dirty="0"/>
              <a:t>: search for a critical point between the phases of nuclear matter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2CCB09-75F3-1541-8580-E5EDA66CB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85" y="2400366"/>
            <a:ext cx="3275638" cy="18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9270" y="4299152"/>
            <a:ext cx="4935071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Cooling of low energy, bunched heavy ion beams (3.85–5.75 GeV/n) to increase luminosity</a:t>
            </a:r>
          </a:p>
          <a:p>
            <a:pPr>
              <a:spcBef>
                <a:spcPts val="600"/>
              </a:spcBef>
            </a:pPr>
            <a:r>
              <a:rPr lang="en-US" sz="1400" dirty="0"/>
              <a:t>Project on track for use in low-energy RHIC runs</a:t>
            </a: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0" y="241186"/>
            <a:ext cx="9120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000" dirty="0">
                <a:solidFill>
                  <a:srgbClr val="106636"/>
                </a:solidFill>
                <a:ea typeface="+mj-ea"/>
                <a:cs typeface="Arial" pitchFamily="34" charset="0"/>
              </a:rPr>
              <a:t>RHIC Machine Performance Continues to Set New Records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771" y="2114769"/>
            <a:ext cx="3509848" cy="34264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958" y="1708640"/>
            <a:ext cx="2271397" cy="1518052"/>
          </a:xfrm>
          <a:prstGeom prst="rect">
            <a:avLst/>
          </a:prstGeom>
          <a:ln>
            <a:solidFill>
              <a:srgbClr val="0066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299303" y="2031034"/>
            <a:ext cx="75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LEReC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6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88E427-D04F-4EFF-9AE7-737BAF2C6D9C}"/>
              </a:ext>
            </a:extLst>
          </p:cNvPr>
          <p:cNvSpPr txBox="1"/>
          <p:nvPr/>
        </p:nvSpPr>
        <p:spPr>
          <a:xfrm>
            <a:off x="3027121" y="2782669"/>
            <a:ext cx="3089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Budget Matters</a:t>
            </a:r>
          </a:p>
        </p:txBody>
      </p:sp>
    </p:spTree>
    <p:extLst>
      <p:ext uri="{BB962C8B-B14F-4D97-AF65-F5344CB8AC3E}">
        <p14:creationId xmlns:p14="http://schemas.microsoft.com/office/powerpoint/2010/main" val="420449894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467" y="140442"/>
            <a:ext cx="9144000" cy="64215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Upgrade is Continued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12541" y="852615"/>
            <a:ext cx="38609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mapping the character of the hadronic matter under extreme conditions by varying the temperature of the medium, the virtuality of the probe, and the length scale within the medium.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understanding the parton–medium interactions by studying heavy-flavor jets.</a:t>
            </a:r>
          </a:p>
          <a:p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probing the effect of the quark–gluon plasma on the Upsilon states by comparing the p-p (proton-proton), p-A (proton-nucleus), and A-A (nucleus-nucleus) collisions.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8" y="852615"/>
            <a:ext cx="4457181" cy="421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0467" y="5049173"/>
            <a:ext cx="53788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August 16, 2018: CD-1 and CD-3a for long lead procurements</a:t>
            </a:r>
          </a:p>
          <a:p>
            <a:pPr>
              <a:spcBef>
                <a:spcPts val="600"/>
              </a:spcBef>
            </a:pPr>
            <a:r>
              <a:rPr lang="en-US" sz="1600" dirty="0"/>
              <a:t>$6M Proposed from within the RHIC base for FY 2020 Request</a:t>
            </a:r>
          </a:p>
          <a:p>
            <a:pPr>
              <a:spcBef>
                <a:spcPts val="600"/>
              </a:spcBef>
            </a:pPr>
            <a:endParaRPr lang="en-US" sz="300" dirty="0"/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rgbClr val="FF0000"/>
                </a:solidFill>
              </a:rPr>
              <a:t>  CMS MTD Science Review is Underway</a:t>
            </a:r>
          </a:p>
          <a:p>
            <a:pPr>
              <a:spcBef>
                <a:spcPts val="600"/>
              </a:spcBef>
            </a:pPr>
            <a:endParaRPr lang="en-US" sz="16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5049173"/>
            <a:ext cx="348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itchFamily="34" charset="0"/>
              </a:rPr>
              <a:t>implemented from within RHIC base  by limiting operations to one detector and periodically not operating facility.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7814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Super High Power, High Energy Microscope: </a:t>
            </a:r>
            <a:br>
              <a:rPr lang="en-US" dirty="0"/>
            </a:br>
            <a:r>
              <a:rPr lang="en-US" dirty="0"/>
              <a:t>The Electron-Ion Collider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152" y="807848"/>
            <a:ext cx="8698347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Academy of Science Report: AN ASSESSMENT OF U.S.-BASED ELECTRON-ION COLLIDER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“An EIC can uniquely address three profound questions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About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nucleons—neutrons and protons—and how they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 assembled to form the nuclei of atoms: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mass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How does the spin of the nucleon arise?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 What are the emergent properties of dense systems of gluons?”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52" y="3931780"/>
            <a:ext cx="2975845" cy="199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0997" y="4097472"/>
            <a:ext cx="38343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would be a unique facility &amp; maintain leadership in nuclear 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EIC </a:t>
            </a:r>
            <a:r>
              <a:rPr lang="en-US" sz="2000" dirty="0">
                <a:solidFill>
                  <a:srgbClr val="FF0000"/>
                </a:solidFill>
              </a:rPr>
              <a:t>would maintain leadership in the accelerator science and technology of colliders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A938A-3198-486A-9D16-ABD7A11B0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71" y="1223393"/>
            <a:ext cx="1586928" cy="2267039"/>
          </a:xfrm>
          <a:prstGeom prst="rect">
            <a:avLst/>
          </a:prstGeom>
        </p:spPr>
      </p:pic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6FB453A-514B-4F8C-A9C1-2C99DCE51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51" y="3776089"/>
            <a:ext cx="2631841" cy="27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7755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055828-832C-427E-8278-28789F706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277" y="912812"/>
            <a:ext cx="8505601" cy="52593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20BA0A-20E4-435D-97D1-0C9A7B46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29" y="25637"/>
            <a:ext cx="8908088" cy="642156"/>
          </a:xfrm>
        </p:spPr>
        <p:txBody>
          <a:bodyPr/>
          <a:lstStyle/>
          <a:p>
            <a:r>
              <a:rPr lang="en-US" dirty="0"/>
              <a:t>EIC CD-0, Site Selection, Project Start &amp; Dedication in FY20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C3EF06-9079-43E2-947C-F6F7DF41C390}"/>
              </a:ext>
            </a:extLst>
          </p:cNvPr>
          <p:cNvSpPr/>
          <p:nvPr/>
        </p:nvSpPr>
        <p:spPr>
          <a:xfrm>
            <a:off x="4773997" y="815119"/>
            <a:ext cx="433408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n-lt"/>
                <a:cs typeface="Arial" panose="020B0604020202020204" pitchFamily="34" charset="0"/>
              </a:rPr>
              <a:t>The EIC will be located at </a:t>
            </a:r>
            <a:r>
              <a:rPr lang="en-US" sz="1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BNL and with TJNAF as a major partner.  The realization of the EIC will be accomplished over the next decade at an estimated cost between $1.7 and $2.8 billion. </a:t>
            </a:r>
          </a:p>
          <a:p>
            <a:endParaRPr lang="en-US" sz="800" b="1" dirty="0">
              <a:solidFill>
                <a:srgbClr val="006000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+mn-lt"/>
                <a:cs typeface="Arial" panose="020B0604020202020204" pitchFamily="34" charset="0"/>
              </a:rPr>
              <a:t>Utilize existing operational hadron collider; add electron storage ring, cooling in existing RHIC tunnel and electron injector.</a:t>
            </a:r>
          </a:p>
          <a:p>
            <a:endParaRPr lang="en-US" sz="16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ABFAC947-B58A-414D-9DAD-C8653D69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18" y="5042894"/>
            <a:ext cx="8710317" cy="1077218"/>
          </a:xfrm>
          <a:prstGeom prst="rect">
            <a:avLst/>
          </a:prstGeom>
          <a:solidFill>
            <a:srgbClr val="106636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u="sng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EIC will be a game-changing resource for the international nuclear physics community</a:t>
            </a:r>
            <a:r>
              <a:rPr lang="en-US" sz="16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600" i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DOE looks forward to engaging with  the international community and the international funding agencies about potential collaborations and contributions to the EIC effort, in nuclear, accelerator and computer science.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14AD65-2732-418B-887A-8E8E859A5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0" t="7852" r="4600" b="3039"/>
          <a:stretch/>
        </p:blipFill>
        <p:spPr>
          <a:xfrm>
            <a:off x="63566" y="765486"/>
            <a:ext cx="4699001" cy="3142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817B4B-8869-4C79-A01A-9E1589BEDAEA}"/>
              </a:ext>
            </a:extLst>
          </p:cNvPr>
          <p:cNvSpPr txBox="1"/>
          <p:nvPr/>
        </p:nvSpPr>
        <p:spPr>
          <a:xfrm flipH="1">
            <a:off x="274548" y="3998714"/>
            <a:ext cx="3776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+mn-lt"/>
              </a:rPr>
              <a:t>EIC scope includes the machine upgrade to RHIC asset and two interactions regions with one of the interaction regions outfitted with a major detector. </a:t>
            </a:r>
            <a:r>
              <a:rPr lang="en-US" sz="1400" dirty="0">
                <a:ea typeface="Times New Roman" panose="02020603050405020304" pitchFamily="18" charset="0"/>
                <a:cs typeface="Arial" panose="020B0604020202020204" pitchFamily="34" charset="0"/>
              </a:rPr>
              <a:t>Working towards CD-1 in Q3 FY 2021</a:t>
            </a:r>
          </a:p>
          <a:p>
            <a:endParaRPr lang="en-US" sz="1400" dirty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  <p:pic>
        <p:nvPicPr>
          <p:cNvPr id="6" name="Picture 5" descr="A picture containing text, suit, person, person&#10;&#10;Description automatically generated">
            <a:extLst>
              <a:ext uri="{FF2B5EF4-FFF2-40B4-BE49-F238E27FC236}">
                <a16:creationId xmlns:a16="http://schemas.microsoft.com/office/drawing/2014/main" id="{94E06802-8B01-4036-A620-F550F6E087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4" t="5469" r="4531" b="9008"/>
          <a:stretch/>
        </p:blipFill>
        <p:spPr>
          <a:xfrm>
            <a:off x="4199737" y="2734609"/>
            <a:ext cx="2911260" cy="2217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4BDE3-89D4-49E3-9D68-3DA5DA838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t="10625" r="19625" b="11188"/>
          <a:stretch/>
        </p:blipFill>
        <p:spPr>
          <a:xfrm>
            <a:off x="6594351" y="2719865"/>
            <a:ext cx="2435966" cy="22325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000148-0F52-4854-A1E1-604C1237F343}"/>
              </a:ext>
            </a:extLst>
          </p:cNvPr>
          <p:cNvSpPr txBox="1"/>
          <p:nvPr/>
        </p:nvSpPr>
        <p:spPr>
          <a:xfrm flipH="1">
            <a:off x="4980849" y="4483576"/>
            <a:ext cx="322700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EIC Dedication September 18, 2020</a:t>
            </a:r>
          </a:p>
        </p:txBody>
      </p:sp>
    </p:spTree>
    <p:extLst>
      <p:ext uri="{BB962C8B-B14F-4D97-AF65-F5344CB8AC3E}">
        <p14:creationId xmlns:p14="http://schemas.microsoft.com/office/powerpoint/2010/main" val="133335753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A5280-78DE-412B-8B52-2E04914C7C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25" y="2514600"/>
            <a:ext cx="6553200" cy="364653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50283"/>
            <a:ext cx="6217920" cy="58466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Worldwide Interest in EIC Physics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3EA49C-B1C3-49A5-99F4-11A56DD05104}"/>
              </a:ext>
            </a:extLst>
          </p:cNvPr>
          <p:cNvSpPr txBox="1">
            <a:spLocks/>
          </p:cNvSpPr>
          <p:nvPr/>
        </p:nvSpPr>
        <p:spPr>
          <a:xfrm>
            <a:off x="168139" y="1321653"/>
            <a:ext cx="5331148" cy="7257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>
                <a:solidFill>
                  <a:srgbClr val="0432FF"/>
                </a:solidFill>
              </a:rPr>
              <a:t>Formed 2016</a:t>
            </a:r>
            <a:r>
              <a:rPr lang="is-IS" sz="1800" dirty="0"/>
              <a:t>: 1110 collaborators, 32 countries, 235 institutions</a:t>
            </a:r>
            <a:endParaRPr lang="en-US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3E5F45-2668-4EB5-8C06-61F4F7DA12C8}"/>
              </a:ext>
            </a:extLst>
          </p:cNvPr>
          <p:cNvSpPr txBox="1"/>
          <p:nvPr/>
        </p:nvSpPr>
        <p:spPr>
          <a:xfrm>
            <a:off x="533400" y="2008259"/>
            <a:ext cx="336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11B3B6C-9B00-4AD5-9589-F55525D8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0" y="830517"/>
            <a:ext cx="354330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4E5F962-331A-4E64-996A-A555F0853C93}"/>
              </a:ext>
            </a:extLst>
          </p:cNvPr>
          <p:cNvSpPr/>
          <p:nvPr/>
        </p:nvSpPr>
        <p:spPr>
          <a:xfrm>
            <a:off x="226366" y="812774"/>
            <a:ext cx="3968266" cy="369332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Users Group: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EICUG.ORG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BC313-F07B-4FBB-B969-11AA7D0EBB17}"/>
              </a:ext>
            </a:extLst>
          </p:cNvPr>
          <p:cNvSpPr txBox="1"/>
          <p:nvPr/>
        </p:nvSpPr>
        <p:spPr>
          <a:xfrm>
            <a:off x="6826314" y="3691057"/>
            <a:ext cx="2317686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Washington, DC</a:t>
            </a:r>
          </a:p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Warsaw, Poland</a:t>
            </a:r>
          </a:p>
        </p:txBody>
      </p:sp>
    </p:spTree>
    <p:extLst>
      <p:ext uri="{BB962C8B-B14F-4D97-AF65-F5344CB8AC3E}">
        <p14:creationId xmlns:p14="http://schemas.microsoft.com/office/powerpoint/2010/main" val="3570759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D5DD15-E119-4A0A-AC70-C6AF8E608385}"/>
              </a:ext>
            </a:extLst>
          </p:cNvPr>
          <p:cNvSpPr txBox="1"/>
          <p:nvPr/>
        </p:nvSpPr>
        <p:spPr>
          <a:xfrm flipH="1">
            <a:off x="234314" y="2122735"/>
            <a:ext cx="90697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convergence of the Electron Ion Collider “Microscope” and the prospect of error corrected Quantum Computing is exceptionally exciting.</a:t>
            </a:r>
          </a:p>
          <a:p>
            <a:endParaRPr lang="en-US" sz="2800" dirty="0"/>
          </a:p>
          <a:p>
            <a:r>
              <a:rPr lang="en-US" sz="2800" dirty="0"/>
              <a:t>NP is contributing to the development of both</a:t>
            </a:r>
          </a:p>
        </p:txBody>
      </p:sp>
    </p:spTree>
    <p:extLst>
      <p:ext uri="{BB962C8B-B14F-4D97-AF65-F5344CB8AC3E}">
        <p14:creationId xmlns:p14="http://schemas.microsoft.com/office/powerpoint/2010/main" val="98047130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09" y="857251"/>
            <a:ext cx="8686799" cy="6073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  <a:ea typeface="Helvetica" charset="0"/>
                <a:cs typeface="Times New Roman" panose="02020603050405020304" pitchFamily="18" charset="0"/>
              </a:rPr>
              <a:t>Many types of nuclear data are “crosscutting” to numerous applications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549940" y="3328822"/>
            <a:ext cx="2188028" cy="5486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ＭＳ Ｐゴシック" charset="-128"/>
                <a:cs typeface="Times New Roman" panose="02020603050405020304" pitchFamily="18" charset="0"/>
              </a:rPr>
              <a:t>Nuclear Data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71221" y="1526908"/>
            <a:ext cx="1545466" cy="1426662"/>
            <a:chOff x="3746412" y="1007239"/>
            <a:chExt cx="2060621" cy="1902216"/>
          </a:xfrm>
        </p:grpSpPr>
        <p:pic>
          <p:nvPicPr>
            <p:cNvPr id="17" name="image25.png" descr="NDNCA_logo.png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6609" y="1366729"/>
              <a:ext cx="2040227" cy="1542726"/>
            </a:xfrm>
            <a:prstGeom prst="rect">
              <a:avLst/>
            </a:prstGeom>
            <a:ln/>
          </p:spPr>
        </p:pic>
        <p:sp>
          <p:nvSpPr>
            <p:cNvPr id="4" name="TextBox 3"/>
            <p:cNvSpPr txBox="1"/>
            <p:nvPr/>
          </p:nvSpPr>
          <p:spPr>
            <a:xfrm>
              <a:off x="3746412" y="1007239"/>
              <a:ext cx="2060621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Nonproliferation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06478" y="2058882"/>
            <a:ext cx="1382288" cy="1374139"/>
            <a:chOff x="684511" y="848311"/>
            <a:chExt cx="2438400" cy="235743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511" y="1214366"/>
              <a:ext cx="2438400" cy="199138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84511" y="848311"/>
              <a:ext cx="2438400" cy="514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Astrophysics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324" y="3646393"/>
            <a:ext cx="1380909" cy="1508681"/>
            <a:chOff x="5983329" y="3859466"/>
            <a:chExt cx="2225292" cy="2729391"/>
          </a:xfrm>
        </p:grpSpPr>
        <p:pic>
          <p:nvPicPr>
            <p:cNvPr id="19" name="image25.png" descr="NDNCA_logo.png"/>
            <p:cNvPicPr/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329" y="4338662"/>
              <a:ext cx="2225292" cy="2250195"/>
            </a:xfrm>
            <a:prstGeom prst="rect">
              <a:avLst/>
            </a:prstGeom>
            <a:ln/>
          </p:spPr>
        </p:pic>
        <p:sp>
          <p:nvSpPr>
            <p:cNvPr id="36" name="TextBox 35"/>
            <p:cNvSpPr txBox="1"/>
            <p:nvPr/>
          </p:nvSpPr>
          <p:spPr>
            <a:xfrm>
              <a:off x="5983329" y="3859466"/>
              <a:ext cx="2225292" cy="542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Energy</a:t>
              </a:r>
            </a:p>
          </p:txBody>
        </p:sp>
      </p:grpSp>
      <p:cxnSp>
        <p:nvCxnSpPr>
          <p:cNvPr id="40" name="Straight Arrow Connector 39"/>
          <p:cNvCxnSpPr>
            <a:endCxn id="17" idx="2"/>
          </p:cNvCxnSpPr>
          <p:nvPr/>
        </p:nvCxnSpPr>
        <p:spPr bwMode="auto">
          <a:xfrm flipV="1">
            <a:off x="4643954" y="2953571"/>
            <a:ext cx="1" cy="375253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3" idx="1"/>
          </p:cNvCxnSpPr>
          <p:nvPr/>
        </p:nvCxnSpPr>
        <p:spPr bwMode="auto">
          <a:xfrm flipH="1" flipV="1">
            <a:off x="3080305" y="2748681"/>
            <a:ext cx="790064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>
            <a:cxnSpLocks/>
            <a:stCxn id="3" idx="3"/>
            <a:endCxn id="27" idx="3"/>
          </p:cNvCxnSpPr>
          <p:nvPr/>
        </p:nvCxnSpPr>
        <p:spPr bwMode="auto">
          <a:xfrm flipH="1">
            <a:off x="1944952" y="3797116"/>
            <a:ext cx="1925417" cy="786764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4642597" y="3877462"/>
            <a:ext cx="2711" cy="408162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cxnSpLocks/>
            <a:stCxn id="3" idx="7"/>
          </p:cNvCxnSpPr>
          <p:nvPr/>
        </p:nvCxnSpPr>
        <p:spPr bwMode="auto">
          <a:xfrm flipV="1">
            <a:off x="5417539" y="2748682"/>
            <a:ext cx="781603" cy="660488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/>
          <p:cNvCxnSpPr>
            <a:cxnSpLocks/>
            <a:stCxn id="3" idx="5"/>
            <a:endCxn id="19" idx="1"/>
          </p:cNvCxnSpPr>
          <p:nvPr/>
        </p:nvCxnSpPr>
        <p:spPr bwMode="auto">
          <a:xfrm>
            <a:off x="5417539" y="3797115"/>
            <a:ext cx="2051785" cy="736057"/>
          </a:xfrm>
          <a:prstGeom prst="straightConnector1">
            <a:avLst/>
          </a:prstGeom>
          <a:solidFill>
            <a:schemeClr val="accent1"/>
          </a:solidFill>
          <a:ln w="1016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2323883-4DF4-664E-AD2F-7AF18D229EC1}"/>
              </a:ext>
            </a:extLst>
          </p:cNvPr>
          <p:cNvGrpSpPr/>
          <p:nvPr/>
        </p:nvGrpSpPr>
        <p:grpSpPr>
          <a:xfrm>
            <a:off x="547423" y="3646392"/>
            <a:ext cx="1412774" cy="1597976"/>
            <a:chOff x="2254981" y="4065366"/>
            <a:chExt cx="1883699" cy="2130634"/>
          </a:xfrm>
        </p:grpSpPr>
        <p:sp>
          <p:nvSpPr>
            <p:cNvPr id="35" name="TextBox 34"/>
            <p:cNvSpPr txBox="1"/>
            <p:nvPr/>
          </p:nvSpPr>
          <p:spPr>
            <a:xfrm>
              <a:off x="2254981" y="4065366"/>
              <a:ext cx="1883699" cy="40010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Medicine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FB4FBFA-FE15-3247-9E84-B4BCB0BF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5304" y="4434698"/>
              <a:ext cx="1843050" cy="17613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C9A30D-98B0-9945-91D8-32005AB24085}"/>
              </a:ext>
            </a:extLst>
          </p:cNvPr>
          <p:cNvGrpSpPr/>
          <p:nvPr/>
        </p:nvGrpSpPr>
        <p:grpSpPr>
          <a:xfrm>
            <a:off x="6207642" y="2058882"/>
            <a:ext cx="1530170" cy="1370118"/>
            <a:chOff x="8584847" y="4315881"/>
            <a:chExt cx="2571056" cy="199498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C1D54B7-2E98-C24B-B7F8-3EE49246AD88}"/>
                </a:ext>
              </a:extLst>
            </p:cNvPr>
            <p:cNvSpPr txBox="1"/>
            <p:nvPr/>
          </p:nvSpPr>
          <p:spPr>
            <a:xfrm>
              <a:off x="8584847" y="4315881"/>
              <a:ext cx="2571056" cy="7394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Materials Damage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0557E13-CA82-4C4F-868A-F02E8F43E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7413" y="4675730"/>
              <a:ext cx="2118490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2334441-92C0-6742-B9D3-1E1338D4DE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84847" y="4675730"/>
              <a:ext cx="435938" cy="16351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3B2E1CE-35A2-BE4E-B0EE-22178940B6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40805" y="4806942"/>
              <a:ext cx="1588851" cy="245639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59B44-5737-744A-9C8B-C510F3240BD7}"/>
                </a:ext>
              </a:extLst>
            </p:cNvPr>
            <p:cNvSpPr/>
            <p:nvPr/>
          </p:nvSpPr>
          <p:spPr>
            <a:xfrm>
              <a:off x="8584847" y="4692801"/>
              <a:ext cx="2571056" cy="16180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B8F646-9654-1F42-95A9-9537978BA9E9}"/>
              </a:ext>
            </a:extLst>
          </p:cNvPr>
          <p:cNvGrpSpPr/>
          <p:nvPr/>
        </p:nvGrpSpPr>
        <p:grpSpPr>
          <a:xfrm>
            <a:off x="3096627" y="4512060"/>
            <a:ext cx="1667804" cy="1133009"/>
            <a:chOff x="4128834" y="4902340"/>
            <a:chExt cx="2223738" cy="151067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9EE69866-5D7D-7241-94EA-9C0B68E1C0D6}"/>
                </a:ext>
              </a:extLst>
            </p:cNvPr>
            <p:cNvGrpSpPr/>
            <p:nvPr/>
          </p:nvGrpSpPr>
          <p:grpSpPr>
            <a:xfrm>
              <a:off x="4128834" y="4902340"/>
              <a:ext cx="2223738" cy="1510678"/>
              <a:chOff x="778520" y="4098635"/>
              <a:chExt cx="2880046" cy="1956536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67DE38B4-AAE2-C843-B8DC-0136B11BC7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78520" y="4172363"/>
                <a:ext cx="2791959" cy="180810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2F2DD0-1A4B-DA4E-9907-063621F1F7C6}"/>
                  </a:ext>
                </a:extLst>
              </p:cNvPr>
              <p:cNvSpPr txBox="1"/>
              <p:nvPr/>
            </p:nvSpPr>
            <p:spPr>
              <a:xfrm>
                <a:off x="2398506" y="4204489"/>
                <a:ext cx="1260060" cy="378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Gamma-rays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6BE03B5-3190-4841-B904-1C71F9ECE69C}"/>
                  </a:ext>
                </a:extLst>
              </p:cNvPr>
              <p:cNvSpPr txBox="1"/>
              <p:nvPr/>
            </p:nvSpPr>
            <p:spPr>
              <a:xfrm>
                <a:off x="2330900" y="5457251"/>
                <a:ext cx="1296045" cy="597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Natural </a:t>
                </a:r>
              </a:p>
              <a:p>
                <a:pPr algn="ctr"/>
                <a:r>
                  <a:rPr lang="en-US" sz="825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Radioactivity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BC83B46-1537-F744-AA82-CAAEA4E0AC07}"/>
                  </a:ext>
                </a:extLst>
              </p:cNvPr>
              <p:cNvSpPr/>
              <p:nvPr/>
            </p:nvSpPr>
            <p:spPr>
              <a:xfrm rot="10800000">
                <a:off x="1356289" y="4370584"/>
                <a:ext cx="80740" cy="304800"/>
              </a:xfrm>
              <a:prstGeom prst="rect">
                <a:avLst/>
              </a:prstGeom>
              <a:gradFill>
                <a:gsLst>
                  <a:gs pos="0">
                    <a:srgbClr val="D9C124"/>
                  </a:gs>
                  <a:gs pos="100000">
                    <a:srgbClr val="B66D29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6865AD0-452D-6344-9B55-2BD001D079B1}"/>
                  </a:ext>
                </a:extLst>
              </p:cNvPr>
              <p:cNvSpPr txBox="1"/>
              <p:nvPr/>
            </p:nvSpPr>
            <p:spPr>
              <a:xfrm rot="16200000">
                <a:off x="591984" y="4687420"/>
                <a:ext cx="1556252" cy="378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2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Cosmic        rays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74684D2-8BA8-C24E-A5E5-FB548086ABE7}"/>
                  </a:ext>
                </a:extLst>
              </p:cNvPr>
              <p:cNvSpPr/>
              <p:nvPr/>
            </p:nvSpPr>
            <p:spPr>
              <a:xfrm>
                <a:off x="2506185" y="4471158"/>
                <a:ext cx="260456" cy="5581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D5557321-886D-F649-B3B5-EB73D5AFA19F}"/>
                  </a:ext>
                </a:extLst>
              </p:cNvPr>
              <p:cNvSpPr/>
              <p:nvPr/>
            </p:nvSpPr>
            <p:spPr>
              <a:xfrm>
                <a:off x="1524000" y="5715000"/>
                <a:ext cx="533400" cy="5398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ED198A8-9F7F-FA43-BAAA-8766DEEC470E}"/>
                  </a:ext>
                </a:extLst>
              </p:cNvPr>
              <p:cNvSpPr txBox="1"/>
              <p:nvPr/>
            </p:nvSpPr>
            <p:spPr>
              <a:xfrm>
                <a:off x="1437030" y="5595870"/>
                <a:ext cx="1210233" cy="358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5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neutrons</a:t>
                </a: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9BC2ECA-E724-F047-A0EB-D68FF73E4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8558" y="5962710"/>
              <a:ext cx="620296" cy="5883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B47C799-C6A5-8E4E-A4FA-B9F9E65D3F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79656" y="6043958"/>
              <a:ext cx="237642" cy="7707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E83EE60-A85E-DC47-8019-E2649274E6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77169" y="5906169"/>
              <a:ext cx="171525" cy="83885"/>
            </a:xfrm>
            <a:prstGeom prst="rect">
              <a:avLst/>
            </a:prstGeom>
          </p:spPr>
        </p:pic>
      </p:grpSp>
      <p:pic>
        <p:nvPicPr>
          <p:cNvPr id="47" name="Picture 4" descr="Dragonfly Launch Moved to 2027 | NASA">
            <a:extLst>
              <a:ext uri="{FF2B5EF4-FFF2-40B4-BE49-F238E27FC236}">
                <a16:creationId xmlns:a16="http://schemas.microsoft.com/office/drawing/2014/main" id="{BD9F2A37-AEF3-294C-AD1A-74F24C6A3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7062" y="4566182"/>
            <a:ext cx="1616793" cy="103775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TIC: La recta final para Dragonfly y CAESAR, las próximas sondas New  Frontiers de la NASA">
            <a:extLst>
              <a:ext uri="{FF2B5EF4-FFF2-40B4-BE49-F238E27FC236}">
                <a16:creationId xmlns:a16="http://schemas.microsoft.com/office/drawing/2014/main" id="{7C07CED0-00F9-D441-98D0-E9B29E528B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0939" y="5443886"/>
            <a:ext cx="1353638" cy="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417C0F8-CC61-5F45-85DE-FECDADE99E47}"/>
              </a:ext>
            </a:extLst>
          </p:cNvPr>
          <p:cNvSpPr txBox="1"/>
          <p:nvPr/>
        </p:nvSpPr>
        <p:spPr>
          <a:xfrm>
            <a:off x="3096626" y="4283697"/>
            <a:ext cx="3247229" cy="30008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 ID in Space Exploration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35FE3-FCAC-41B0-B8BF-125048C9172E}"/>
              </a:ext>
            </a:extLst>
          </p:cNvPr>
          <p:cNvSpPr txBox="1"/>
          <p:nvPr/>
        </p:nvSpPr>
        <p:spPr>
          <a:xfrm flipH="1">
            <a:off x="66330" y="67509"/>
            <a:ext cx="9396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New &amp; Traditional Frontiers Requiring Accurate Nuclear Data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0A64C1-7B0D-42A1-AD0A-F7555DA630EF}"/>
              </a:ext>
            </a:extLst>
          </p:cNvPr>
          <p:cNvSpPr txBox="1"/>
          <p:nvPr/>
        </p:nvSpPr>
        <p:spPr>
          <a:xfrm flipH="1">
            <a:off x="332318" y="5783325"/>
            <a:ext cx="909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NP Leads a Nuclear Data Interagency Working Group (NDIAWG) that has published 4 FOAs </a:t>
            </a:r>
          </a:p>
        </p:txBody>
      </p:sp>
    </p:spTree>
    <p:extLst>
      <p:ext uri="{BB962C8B-B14F-4D97-AF65-F5344CB8AC3E}">
        <p14:creationId xmlns:p14="http://schemas.microsoft.com/office/powerpoint/2010/main" val="254381689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32395-CD52-4B77-9EA6-97CE261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2718" y="78455"/>
            <a:ext cx="9144000" cy="642156"/>
          </a:xfrm>
        </p:spPr>
        <p:txBody>
          <a:bodyPr/>
          <a:lstStyle/>
          <a:p>
            <a:r>
              <a:rPr lang="en-US" dirty="0"/>
              <a:t>Active Participants in WANDA and/or NDIAWG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5AB2056-2B59-4E8A-BFF6-D883046F8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065" y="888681"/>
            <a:ext cx="1554480" cy="155448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C0A9ADA-704B-4A16-8F75-95B492F10C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95" y="2477243"/>
            <a:ext cx="2431503" cy="182505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33F39C6-E281-41B3-A3B4-C13477F8D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76" y="973880"/>
            <a:ext cx="3243125" cy="125009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DFB22D8-01BF-4F10-9284-8439DF7086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59" y="2550735"/>
            <a:ext cx="1682280" cy="1678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F891BC-D639-49FE-A023-C595A3C618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34" y="2564799"/>
            <a:ext cx="1968933" cy="1669655"/>
          </a:xfrm>
          <a:prstGeom prst="rect">
            <a:avLst/>
          </a:prstGeom>
        </p:spPr>
      </p:pic>
      <p:pic>
        <p:nvPicPr>
          <p:cNvPr id="14" name="Picture 13" descr="A picture containing text, plate, porcelain&#10;&#10;Description automatically generated">
            <a:extLst>
              <a:ext uri="{FF2B5EF4-FFF2-40B4-BE49-F238E27FC236}">
                <a16:creationId xmlns:a16="http://schemas.microsoft.com/office/drawing/2014/main" id="{17A3E171-0780-4751-8DB2-B4E2E9D7E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43" y="886778"/>
            <a:ext cx="1556264" cy="1554481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ADB21F3-2E40-4B56-91E5-CE291D21EF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19460" r="28040" b="20594"/>
          <a:stretch/>
        </p:blipFill>
        <p:spPr>
          <a:xfrm>
            <a:off x="538567" y="4466447"/>
            <a:ext cx="1830659" cy="1670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9ABA60D6-DE1A-4BB6-BEC9-CE345C8900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01" y="4466447"/>
            <a:ext cx="1670942" cy="1670942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D0D7A632-ECFA-4D9A-9FC6-124FE5B72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98" y="4773279"/>
            <a:ext cx="4324350" cy="1057275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1B349F6-B8DD-47E6-8185-BC50F1FB7A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62" y="2443161"/>
            <a:ext cx="1889420" cy="18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7400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429"/>
            <a:ext cx="9143999" cy="829595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latin typeface="+mn-lt"/>
                <a:cs typeface="Times New Roman" panose="02020603050405020304" pitchFamily="18" charset="0"/>
              </a:rPr>
              <a:t>Next generation reactors use faster neutrons,  different fuels,  and coolants to achieve greater safety and modularity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CA447-FDEA-2B4E-B34A-0104613B9BFB}"/>
              </a:ext>
            </a:extLst>
          </p:cNvPr>
          <p:cNvSpPr txBox="1"/>
          <p:nvPr/>
        </p:nvSpPr>
        <p:spPr>
          <a:xfrm>
            <a:off x="6813476" y="5702408"/>
            <a:ext cx="20345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https://nucleardata.berkeley.edu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B796F-9D69-984E-B21D-858230F370A2}"/>
              </a:ext>
            </a:extLst>
          </p:cNvPr>
          <p:cNvGrpSpPr/>
          <p:nvPr/>
        </p:nvGrpSpPr>
        <p:grpSpPr>
          <a:xfrm>
            <a:off x="6813477" y="1608176"/>
            <a:ext cx="2330524" cy="2018568"/>
            <a:chOff x="8419478" y="812317"/>
            <a:chExt cx="2802327" cy="267280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01E0FA1-9DD9-C144-9893-247262962AC8}"/>
                </a:ext>
              </a:extLst>
            </p:cNvPr>
            <p:cNvSpPr txBox="1"/>
            <p:nvPr/>
          </p:nvSpPr>
          <p:spPr>
            <a:xfrm>
              <a:off x="8419478" y="812317"/>
              <a:ext cx="2796858" cy="622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Terrapower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0C84F8D-9B54-4840-963C-6C91A65DB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90984" y="1415950"/>
              <a:ext cx="2530821" cy="206917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BE4800-CC7E-0445-9100-3DB87BE61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4142" y="3892534"/>
            <a:ext cx="1593939" cy="168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6CA8A0-733A-8945-9921-EC05D54C81AE}"/>
              </a:ext>
            </a:extLst>
          </p:cNvPr>
          <p:cNvSpPr txBox="1"/>
          <p:nvPr/>
        </p:nvSpPr>
        <p:spPr>
          <a:xfrm>
            <a:off x="7264494" y="5759316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SMR (Na)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240CBA-DBBB-F348-8C99-F6F9BA44B77C}"/>
              </a:ext>
            </a:extLst>
          </p:cNvPr>
          <p:cNvSpPr/>
          <p:nvPr/>
        </p:nvSpPr>
        <p:spPr>
          <a:xfrm>
            <a:off x="7597750" y="3658499"/>
            <a:ext cx="98777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MCFR (Cl)</a:t>
            </a:r>
            <a:endParaRPr lang="en-US" sz="135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C6C195-E511-634F-AE3E-12F0FEB023A4}"/>
              </a:ext>
            </a:extLst>
          </p:cNvPr>
          <p:cNvGrpSpPr/>
          <p:nvPr/>
        </p:nvGrpSpPr>
        <p:grpSpPr>
          <a:xfrm>
            <a:off x="217746" y="2847980"/>
            <a:ext cx="2524367" cy="3549026"/>
            <a:chOff x="389623" y="1106128"/>
            <a:chExt cx="2212665" cy="54942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D74110-5D8E-3949-8CED-CA3BA20C4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623" y="1599982"/>
              <a:ext cx="2200580" cy="2069173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596B18-161B-1E46-A3C5-6A79826B9980}"/>
                </a:ext>
              </a:extLst>
            </p:cNvPr>
            <p:cNvSpPr txBox="1"/>
            <p:nvPr/>
          </p:nvSpPr>
          <p:spPr>
            <a:xfrm>
              <a:off x="389623" y="1122223"/>
              <a:ext cx="218377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Kairos FHR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0E256A-10D8-7A47-BA73-F34089FB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623" y="3661720"/>
              <a:ext cx="1025890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7D833A0-D550-2046-A613-9C7EC61ED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1184" y="3661720"/>
              <a:ext cx="1179018" cy="968896"/>
            </a:xfrm>
            <a:prstGeom prst="rect">
              <a:avLst/>
            </a:prstGeom>
            <a:ln>
              <a:solidFill>
                <a:srgbClr val="1F497D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367C59-74A5-4F4B-AD3B-BA504E74FA13}"/>
                </a:ext>
              </a:extLst>
            </p:cNvPr>
            <p:cNvSpPr txBox="1"/>
            <p:nvPr/>
          </p:nvSpPr>
          <p:spPr>
            <a:xfrm>
              <a:off x="389623" y="4630616"/>
              <a:ext cx="1021561" cy="1846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TRISO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Pebble Fuel 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(U,C,Si)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5FF35D-50B2-9C49-9DC3-B356F370CDCB}"/>
                </a:ext>
              </a:extLst>
            </p:cNvPr>
            <p:cNvSpPr txBox="1"/>
            <p:nvPr/>
          </p:nvSpPr>
          <p:spPr>
            <a:xfrm>
              <a:off x="1411184" y="4630616"/>
              <a:ext cx="1162217" cy="1969771"/>
            </a:xfrm>
            <a:prstGeom prst="rect">
              <a:avLst/>
            </a:prstGeom>
            <a:noFill/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Molten Salt Coolant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(Flibe)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73FE72C-F116-AC41-9BBB-8281F84F9ED0}"/>
                </a:ext>
              </a:extLst>
            </p:cNvPr>
            <p:cNvSpPr/>
            <p:nvPr/>
          </p:nvSpPr>
          <p:spPr>
            <a:xfrm>
              <a:off x="389623" y="1106128"/>
              <a:ext cx="2212665" cy="50941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4DFE613-04F6-AC4E-8018-19161B8142CB}"/>
              </a:ext>
            </a:extLst>
          </p:cNvPr>
          <p:cNvSpPr/>
          <p:nvPr/>
        </p:nvSpPr>
        <p:spPr>
          <a:xfrm>
            <a:off x="6594142" y="2857111"/>
            <a:ext cx="2253866" cy="3266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728FB0-3E67-6446-8A45-77AB2A9419D2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 flipV="1">
            <a:off x="3147359" y="1873515"/>
            <a:ext cx="389286" cy="3455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/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𝑚𝑢𝑙𝑡𝑖𝑝𝑙𝑖𝑐𝑎𝑡𝑖𝑜𝑛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  <a:blipFill>
                <a:blip r:embed="rId9"/>
                <a:stretch>
                  <a:fillRect r="-180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0C8B4F-484A-384E-B68A-B115109B0166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2917918" y="2018551"/>
            <a:ext cx="1116345" cy="499823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E7387791-D1AF-B34C-8AB7-87AFC31E93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36645" y="1703209"/>
            <a:ext cx="2554589" cy="34061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721BF0E-DD22-E24D-8C22-749C8487B254}"/>
              </a:ext>
            </a:extLst>
          </p:cNvPr>
          <p:cNvCxnSpPr>
            <a:cxnSpLocks/>
          </p:cNvCxnSpPr>
          <p:nvPr/>
        </p:nvCxnSpPr>
        <p:spPr>
          <a:xfrm flipV="1">
            <a:off x="3289214" y="2023626"/>
            <a:ext cx="986267" cy="60959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9AE477-2F8D-E240-A596-A872CBAD2FBC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4042185" y="2057238"/>
            <a:ext cx="383737" cy="6883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DA68E8-DA90-484B-BE3B-5F19739F47FE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583773" y="1975275"/>
            <a:ext cx="231499" cy="80855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/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  <a:blipFill>
                <a:blip r:embed="rId1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/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𝑅𝑒𝑠𝑜𝑛𝑎𝑛𝑐𝑒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𝑒𝑠𝑐𝑎𝑝𝑒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  <a:blipFill>
                <a:blip r:embed="rId13"/>
                <a:stretch>
                  <a:fillRect r="-403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/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  <a:blipFill>
                <a:blip r:embed="rId14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/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𝑢𝑡𝑖𝑙𝑖𝑧𝑎𝑡𝑖𝑜𝑛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  <a:blipFill>
                <a:blip r:embed="rId15"/>
                <a:stretch>
                  <a:fillRect r="-4878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/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  <a:blipFill>
                <a:blip r:embed="rId16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412183-61DF-8A46-A8EB-4EA35DBB8D4D}"/>
              </a:ext>
            </a:extLst>
          </p:cNvPr>
          <p:cNvCxnSpPr>
            <a:cxnSpLocks/>
            <a:stCxn id="38" idx="0"/>
            <a:endCxn id="65" idx="2"/>
          </p:cNvCxnSpPr>
          <p:nvPr/>
        </p:nvCxnSpPr>
        <p:spPr>
          <a:xfrm flipH="1" flipV="1">
            <a:off x="4813940" y="2043821"/>
            <a:ext cx="702738" cy="42478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/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  <a:blipFill>
                <a:blip r:embed="rId1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D2C07E-3734-ED47-A0D5-3B3E50EDA80D}"/>
              </a:ext>
            </a:extLst>
          </p:cNvPr>
          <p:cNvCxnSpPr>
            <a:cxnSpLocks/>
          </p:cNvCxnSpPr>
          <p:nvPr/>
        </p:nvCxnSpPr>
        <p:spPr>
          <a:xfrm flipH="1" flipV="1">
            <a:off x="5516678" y="1988705"/>
            <a:ext cx="588095" cy="1780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DD13911-1F60-451B-8029-C0581368FF8F}"/>
              </a:ext>
            </a:extLst>
          </p:cNvPr>
          <p:cNvSpPr txBox="1"/>
          <p:nvPr/>
        </p:nvSpPr>
        <p:spPr>
          <a:xfrm>
            <a:off x="2208659" y="112637"/>
            <a:ext cx="548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Support of Clean Energy Goals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FD3CF-785D-4662-B1A1-DC8BA7D2B34D}"/>
              </a:ext>
            </a:extLst>
          </p:cNvPr>
          <p:cNvSpPr txBox="1"/>
          <p:nvPr/>
        </p:nvSpPr>
        <p:spPr>
          <a:xfrm flipH="1">
            <a:off x="3122772" y="3495486"/>
            <a:ext cx="33823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Non-existent or uncertain Nuclear Data needs to be redressed for new materials and fuels in order to correctly understand/model the neutronics in new designs at a high level of confidence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A74A8D-A87F-4B04-A9F5-BD9C3B8569F8}"/>
              </a:ext>
            </a:extLst>
          </p:cNvPr>
          <p:cNvCxnSpPr>
            <a:cxnSpLocks/>
          </p:cNvCxnSpPr>
          <p:nvPr/>
        </p:nvCxnSpPr>
        <p:spPr>
          <a:xfrm flipH="1">
            <a:off x="1175814" y="4822578"/>
            <a:ext cx="2017317" cy="11337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119CF0-CBCE-4E9B-BAF8-7C4F57BFD288}"/>
              </a:ext>
            </a:extLst>
          </p:cNvPr>
          <p:cNvCxnSpPr>
            <a:cxnSpLocks/>
          </p:cNvCxnSpPr>
          <p:nvPr/>
        </p:nvCxnSpPr>
        <p:spPr>
          <a:xfrm flipH="1">
            <a:off x="2548687" y="5363516"/>
            <a:ext cx="541488" cy="440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9D1F2E2-3D32-4C21-BC00-E4C99CBE84A3}"/>
              </a:ext>
            </a:extLst>
          </p:cNvPr>
          <p:cNvCxnSpPr>
            <a:cxnSpLocks/>
          </p:cNvCxnSpPr>
          <p:nvPr/>
        </p:nvCxnSpPr>
        <p:spPr>
          <a:xfrm flipV="1">
            <a:off x="6580355" y="3719126"/>
            <a:ext cx="831859" cy="1537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DD28B6D-38BB-4CCE-9CD5-90F0397A8B04}"/>
              </a:ext>
            </a:extLst>
          </p:cNvPr>
          <p:cNvCxnSpPr>
            <a:cxnSpLocks/>
          </p:cNvCxnSpPr>
          <p:nvPr/>
        </p:nvCxnSpPr>
        <p:spPr>
          <a:xfrm>
            <a:off x="5778110" y="5154791"/>
            <a:ext cx="1317489" cy="8416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02338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8429"/>
            <a:ext cx="9143999" cy="829595"/>
          </a:xfrm>
        </p:spPr>
        <p:txBody>
          <a:bodyPr>
            <a:normAutofit/>
          </a:bodyPr>
          <a:lstStyle/>
          <a:p>
            <a:pPr algn="ctr"/>
            <a:r>
              <a:rPr lang="en-US" b="0" dirty="0">
                <a:latin typeface="+mn-lt"/>
                <a:cs typeface="Times New Roman" panose="02020603050405020304" pitchFamily="18" charset="0"/>
              </a:rPr>
              <a:t>Next generation reactors use faster neutrons,  different fuels,  and coolants to achieve greater safety and modularity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3CA447-FDEA-2B4E-B34A-0104613B9BFB}"/>
              </a:ext>
            </a:extLst>
          </p:cNvPr>
          <p:cNvSpPr txBox="1"/>
          <p:nvPr/>
        </p:nvSpPr>
        <p:spPr>
          <a:xfrm>
            <a:off x="6813476" y="5702408"/>
            <a:ext cx="20345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https://nucleardata.berkeley.edu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5554A-51BA-2941-87EB-B6C8330F3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82" y="3055897"/>
            <a:ext cx="4235654" cy="318603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14DD7CD-22DF-DE45-A2F6-C3A0EDE4F0BB}"/>
              </a:ext>
            </a:extLst>
          </p:cNvPr>
          <p:cNvSpPr txBox="1"/>
          <p:nvPr/>
        </p:nvSpPr>
        <p:spPr>
          <a:xfrm>
            <a:off x="412954" y="2268462"/>
            <a:ext cx="163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Neutron Spectra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C728FB0-3E67-6446-8A45-77AB2A9419D2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 flipV="1">
            <a:off x="3147359" y="1873515"/>
            <a:ext cx="389286" cy="34558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/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𝑛𝑒𝑢𝑡𝑟𝑜𝑛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𝑚𝑢𝑙𝑡𝑖𝑝𝑙𝑖𝑐𝑎𝑡𝑖𝑜𝑛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5A29F9A-F208-8C44-9B25-6CE624B29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506" y="1619532"/>
                <a:ext cx="1015853" cy="577081"/>
              </a:xfrm>
              <a:prstGeom prst="rect">
                <a:avLst/>
              </a:prstGeom>
              <a:blipFill>
                <a:blip r:embed="rId5"/>
                <a:stretch>
                  <a:fillRect r="-1807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0C8B4F-484A-384E-B68A-B115109B0166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2917918" y="2018551"/>
            <a:ext cx="1116345" cy="499823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Graphic 64">
            <a:extLst>
              <a:ext uri="{FF2B5EF4-FFF2-40B4-BE49-F238E27FC236}">
                <a16:creationId xmlns:a16="http://schemas.microsoft.com/office/drawing/2014/main" id="{E7387791-D1AF-B34C-8AB7-87AFC31E9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6645" y="1703209"/>
            <a:ext cx="2554589" cy="340612"/>
          </a:xfrm>
          <a:prstGeom prst="rect">
            <a:avLst/>
          </a:prstGeom>
        </p:spPr>
      </p:pic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721BF0E-DD22-E24D-8C22-749C8487B254}"/>
              </a:ext>
            </a:extLst>
          </p:cNvPr>
          <p:cNvCxnSpPr>
            <a:cxnSpLocks/>
          </p:cNvCxnSpPr>
          <p:nvPr/>
        </p:nvCxnSpPr>
        <p:spPr>
          <a:xfrm flipV="1">
            <a:off x="3289214" y="2023626"/>
            <a:ext cx="986267" cy="60959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F9AE477-2F8D-E240-A596-A872CBAD2FBC}"/>
              </a:ext>
            </a:extLst>
          </p:cNvPr>
          <p:cNvCxnSpPr>
            <a:cxnSpLocks/>
            <a:stCxn id="33" idx="0"/>
          </p:cNvCxnSpPr>
          <p:nvPr/>
        </p:nvCxnSpPr>
        <p:spPr>
          <a:xfrm flipV="1">
            <a:off x="4042185" y="2057238"/>
            <a:ext cx="383737" cy="68836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EDA68E8-DA90-484B-BE3B-5F19739F47FE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4583773" y="1975275"/>
            <a:ext cx="231499" cy="808556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/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3C32D18-1FE6-0B4B-BA33-45FC46691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588" y="2229833"/>
                <a:ext cx="645330" cy="577081"/>
              </a:xfrm>
              <a:prstGeom prst="rect">
                <a:avLst/>
              </a:prstGeom>
              <a:blipFill>
                <a:blip r:embed="rId8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/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𝑅𝑒𝑠𝑜𝑛𝑎𝑛𝑐𝑒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𝑒𝑠𝑐𝑎𝑝𝑒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42E1559-FDBF-3C4E-8F81-DA451C69A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6128" y="2745602"/>
                <a:ext cx="752114" cy="577081"/>
              </a:xfrm>
              <a:prstGeom prst="rect">
                <a:avLst/>
              </a:prstGeom>
              <a:blipFill>
                <a:blip r:embed="rId9"/>
                <a:stretch>
                  <a:fillRect r="-4032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/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𝑓𝑖𝑠𝑠𝑖𝑜𝑛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BEC753-D5DC-CF43-86E9-0A5066A906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215" y="2783831"/>
                <a:ext cx="752114" cy="577081"/>
              </a:xfrm>
              <a:prstGeom prst="rect">
                <a:avLst/>
              </a:prstGeom>
              <a:blipFill>
                <a:blip r:embed="rId10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/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𝑢𝑡𝑖𝑙𝑖𝑧𝑎𝑡𝑖𝑜𝑛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C3AAD79-D302-0F4D-9117-9E28E28852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644" y="2658084"/>
                <a:ext cx="752114" cy="577081"/>
              </a:xfrm>
              <a:prstGeom prst="rect">
                <a:avLst/>
              </a:prstGeom>
              <a:blipFill>
                <a:blip r:embed="rId11"/>
                <a:stretch>
                  <a:fillRect r="-4878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/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𝐹𝑎𝑠𝑡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D2C9A-7E7E-9248-87D6-147A71EC53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24" y="2468603"/>
                <a:ext cx="1087108" cy="734945"/>
              </a:xfrm>
              <a:prstGeom prst="rect">
                <a:avLst/>
              </a:prstGeom>
              <a:blipFill>
                <a:blip r:embed="rId12"/>
                <a:stretch>
                  <a:fillRect b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6412183-61DF-8A46-A8EB-4EA35DBB8D4D}"/>
              </a:ext>
            </a:extLst>
          </p:cNvPr>
          <p:cNvCxnSpPr>
            <a:cxnSpLocks/>
            <a:stCxn id="38" idx="0"/>
            <a:endCxn id="65" idx="2"/>
          </p:cNvCxnSpPr>
          <p:nvPr/>
        </p:nvCxnSpPr>
        <p:spPr>
          <a:xfrm flipH="1" flipV="1">
            <a:off x="4813940" y="2043821"/>
            <a:ext cx="702738" cy="42478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/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𝑇h𝑒𝑟𝑚𝑎𝑙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𝑁𝑜𝑛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𝑙𝑒𝑎𝑘𝑎𝑔𝑒</m:t>
                      </m:r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solidFill>
                            <a:srgbClr val="836967"/>
                          </a:solidFill>
                          <a:latin typeface="Cambria Math" panose="02040503050406030204" pitchFamily="18" charset="0"/>
                        </a:rPr>
                        <m:t>𝑓𝑎𝑐𝑡𝑜𝑟</m:t>
                      </m:r>
                    </m:oMath>
                  </m:oMathPara>
                </a14:m>
                <a:endParaRPr lang="en-US" sz="1050" dirty="0">
                  <a:solidFill>
                    <a:srgbClr val="836967"/>
                  </a:solidFill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26B4A72-8F13-9F48-84F4-51530C7A68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567" y="2102553"/>
                <a:ext cx="1087108" cy="734945"/>
              </a:xfrm>
              <a:prstGeom prst="rect">
                <a:avLst/>
              </a:prstGeom>
              <a:blipFill>
                <a:blip r:embed="rId1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D2C07E-3734-ED47-A0D5-3B3E50EDA80D}"/>
              </a:ext>
            </a:extLst>
          </p:cNvPr>
          <p:cNvCxnSpPr>
            <a:cxnSpLocks/>
          </p:cNvCxnSpPr>
          <p:nvPr/>
        </p:nvCxnSpPr>
        <p:spPr>
          <a:xfrm flipH="1" flipV="1">
            <a:off x="5516678" y="1988705"/>
            <a:ext cx="588095" cy="17804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25E258D-4E17-5643-8B44-9CD9336A3D11}"/>
              </a:ext>
            </a:extLst>
          </p:cNvPr>
          <p:cNvSpPr txBox="1"/>
          <p:nvPr/>
        </p:nvSpPr>
        <p:spPr>
          <a:xfrm>
            <a:off x="6823891" y="1622217"/>
            <a:ext cx="2320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harder neutron spectrum and different fuel  introduce a dependence on types of nuclear data not explored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13911-1F60-451B-8029-C0581368FF8F}"/>
              </a:ext>
            </a:extLst>
          </p:cNvPr>
          <p:cNvSpPr txBox="1"/>
          <p:nvPr/>
        </p:nvSpPr>
        <p:spPr>
          <a:xfrm>
            <a:off x="2131506" y="125354"/>
            <a:ext cx="548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Support of Clean Energy Goals 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B166C8-8072-43FD-89FB-893317FCB74C}"/>
              </a:ext>
            </a:extLst>
          </p:cNvPr>
          <p:cNvSpPr txBox="1"/>
          <p:nvPr/>
        </p:nvSpPr>
        <p:spPr>
          <a:xfrm flipH="1">
            <a:off x="5132734" y="3987834"/>
            <a:ext cx="3715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Non-existent or sparse Nuclear Data needs to be redressed for new neutron energy regime to correctly understand/model  the neutronics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03616C-D3C0-457A-934C-315C8C7DB7A3}"/>
              </a:ext>
            </a:extLst>
          </p:cNvPr>
          <p:cNvCxnSpPr>
            <a:cxnSpLocks/>
          </p:cNvCxnSpPr>
          <p:nvPr/>
        </p:nvCxnSpPr>
        <p:spPr>
          <a:xfrm flipV="1">
            <a:off x="1931670" y="4011931"/>
            <a:ext cx="0" cy="6400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574929C-8C35-434A-8EB6-3F531C6E12A2}"/>
              </a:ext>
            </a:extLst>
          </p:cNvPr>
          <p:cNvCxnSpPr>
            <a:cxnSpLocks/>
          </p:cNvCxnSpPr>
          <p:nvPr/>
        </p:nvCxnSpPr>
        <p:spPr>
          <a:xfrm flipV="1">
            <a:off x="3890010" y="3802382"/>
            <a:ext cx="0" cy="4190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3CCB44E-902B-4ED2-88B7-CE45E01731F8}"/>
              </a:ext>
            </a:extLst>
          </p:cNvPr>
          <p:cNvSpPr txBox="1"/>
          <p:nvPr/>
        </p:nvSpPr>
        <p:spPr>
          <a:xfrm flipH="1">
            <a:off x="1457726" y="4818831"/>
            <a:ext cx="144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for old regime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A746084-9425-4B31-93DF-52B54ADEAF4F}"/>
              </a:ext>
            </a:extLst>
          </p:cNvPr>
          <p:cNvSpPr txBox="1"/>
          <p:nvPr/>
        </p:nvSpPr>
        <p:spPr>
          <a:xfrm flipH="1">
            <a:off x="3404214" y="4148347"/>
            <a:ext cx="144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</a:t>
            </a:r>
          </a:p>
          <a:p>
            <a:r>
              <a:rPr lang="en-US" dirty="0"/>
              <a:t>regime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1EB1EA5-36A0-4785-81F0-977ABD28A661}"/>
              </a:ext>
            </a:extLst>
          </p:cNvPr>
          <p:cNvCxnSpPr>
            <a:cxnSpLocks/>
          </p:cNvCxnSpPr>
          <p:nvPr/>
        </p:nvCxnSpPr>
        <p:spPr>
          <a:xfrm flipH="1" flipV="1">
            <a:off x="4034263" y="3835262"/>
            <a:ext cx="938861" cy="4967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54004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981838" y="4850462"/>
            <a:ext cx="4979489" cy="99302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Technology Mission Directorate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Technology Demonstration Mission Program </a:t>
            </a:r>
          </a:p>
          <a:p>
            <a:pPr algn="r">
              <a:lnSpc>
                <a:spcPts val="1800"/>
              </a:lnSpc>
            </a:pPr>
            <a:r>
              <a:rPr lang="en-US" sz="15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Nuclear Propulsion Project </a:t>
            </a:r>
          </a:p>
          <a:p>
            <a:pPr algn="r">
              <a:lnSpc>
                <a:spcPts val="1800"/>
              </a:lnSpc>
            </a:pPr>
            <a:r>
              <a:rPr lang="en-US" sz="1200" b="1" dirty="0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Kelsa Palomares, AMA Inc. | January 25, 2020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25716" y="2055216"/>
            <a:ext cx="5521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Nuclear Data &amp; Space Nuclear Propulsion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A5698B-EAA2-4772-B5EA-424EA53BAE6C}"/>
              </a:ext>
            </a:extLst>
          </p:cNvPr>
          <p:cNvSpPr txBox="1"/>
          <p:nvPr/>
        </p:nvSpPr>
        <p:spPr>
          <a:xfrm>
            <a:off x="3958125" y="2975553"/>
            <a:ext cx="4656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Presented to: Workshop on Applied Nuclear Data Activities (WANDA) 2021</a:t>
            </a:r>
          </a:p>
        </p:txBody>
      </p:sp>
    </p:spTree>
    <p:extLst>
      <p:ext uri="{BB962C8B-B14F-4D97-AF65-F5344CB8AC3E}">
        <p14:creationId xmlns:p14="http://schemas.microsoft.com/office/powerpoint/2010/main" val="1446390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cs typeface="Arial" charset="0"/>
              </a:rPr>
              <a:t>NP - FY 2022 President’s Request</a:t>
            </a:r>
            <a:br>
              <a:rPr lang="en-US" sz="2400" dirty="0">
                <a:cs typeface="Arial" charset="0"/>
              </a:rPr>
            </a:br>
            <a:r>
              <a:rPr lang="en-US" sz="1500" i="1" dirty="0">
                <a:cs typeface="Arial" charset="0"/>
              </a:rPr>
              <a:t>(Dollars in thousands)</a:t>
            </a:r>
            <a:endParaRPr lang="en-US" i="1" dirty="0"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47787-0A0C-4944-8F88-231E7B81B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" y="1748372"/>
            <a:ext cx="8343899" cy="36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44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606C00-79ED-48B0-8127-3BC153257DA2}"/>
              </a:ext>
            </a:extLst>
          </p:cNvPr>
          <p:cNvSpPr txBox="1"/>
          <p:nvPr/>
        </p:nvSpPr>
        <p:spPr>
          <a:xfrm>
            <a:off x="800100" y="2855424"/>
            <a:ext cx="813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Progress is Ongoing in Quantum Information Science</a:t>
            </a:r>
          </a:p>
        </p:txBody>
      </p:sp>
    </p:spTree>
    <p:extLst>
      <p:ext uri="{BB962C8B-B14F-4D97-AF65-F5344CB8AC3E}">
        <p14:creationId xmlns:p14="http://schemas.microsoft.com/office/powerpoint/2010/main" val="63855611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186" y="4205749"/>
            <a:ext cx="748862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Popular press coverage: </a:t>
            </a:r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PNNL “Natural Radiation Can Interfere with Quantum Computers “and MIT Technology Review “Cosmic rays could pose a problem for future quantum computers “</a:t>
            </a:r>
            <a:r>
              <a:rPr lang="en-US" sz="1000" b="1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https://www.pnnl.gov/news-media/natural-radiation-can-interfere-quantum-computers</a:t>
            </a:r>
            <a:endParaRPr lang="en-US" sz="1000" u="sng" dirty="0">
              <a:solidFill>
                <a:srgbClr val="1F497D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https://www.technologyreview.com/2020/08/26/1007688/cosmic-rays-could-pose-a-problem-for-future-quantum-computers/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Independent</a:t>
            </a:r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Future of Quantum Computing Could Be Disrupted by Space</a:t>
            </a: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https://www.independent.co.uk/life-style/gadgets-and-tech/news/quantum-computer-cosmic-rays-radiation-space-a9689946.html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 Vice</a:t>
            </a:r>
            <a:r>
              <a:rPr lang="en-US" sz="1000" b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Particles From Space Are Messing With Our Quantum Computers, Scientists Discover</a:t>
            </a:r>
            <a:endParaRPr lang="en-US" sz="1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https://www.vice.com/en_us/article/wxqy5x/particles-from-space-are-messing-with-our-quantum-computers-scientists-discover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b="1" i="1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New Scientist, Quantum computers may be destroyed by high-energy particles from space</a:t>
            </a:r>
            <a:endParaRPr lang="en-US" sz="10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https://www.newscientist.com/article/2252933-quantum-computers-may-be-destroyed-by-high-energy-particles-from-space/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1000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188" y="820473"/>
            <a:ext cx="6117021" cy="2060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594" y="92831"/>
            <a:ext cx="87183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Landmark Study Published in Journal Nature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186" y="2892842"/>
            <a:ext cx="89838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Naturally occurring radiation produced by environmental radioactive materials and cosmic rays is enough to limit the useful lifetime of superconducting  qubit state to just a few milliseconds…  Identifying ionizing radiation as a dominant source of excess quasiparticles… is a first step towards developing to mitigate its impact on superconducting circuits, including those used for quantum computation and quantum sensing.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209" y="820473"/>
            <a:ext cx="2706603" cy="20464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246680" y="4672679"/>
            <a:ext cx="1817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“Natural Radiation Can Interfere with Quantum Computers”</a:t>
            </a:r>
          </a:p>
        </p:txBody>
      </p:sp>
    </p:spTree>
    <p:extLst>
      <p:ext uri="{BB962C8B-B14F-4D97-AF65-F5344CB8AC3E}">
        <p14:creationId xmlns:p14="http://schemas.microsoft.com/office/powerpoint/2010/main" val="269206737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1644501" y="4342707"/>
            <a:ext cx="631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FRIB</a:t>
            </a:r>
          </a:p>
        </p:txBody>
      </p:sp>
      <p:pic>
        <p:nvPicPr>
          <p:cNvPr id="5" name="C2BAD7A6-74FA-4F18-AF16-8E388EDD8998">
            <a:extLst>
              <a:ext uri="{FF2B5EF4-FFF2-40B4-BE49-F238E27FC236}">
                <a16:creationId xmlns:a16="http://schemas.microsoft.com/office/drawing/2014/main" id="{786FF521-1E08-4735-8526-9A24D33CB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6233" r="9448" b="152"/>
          <a:stretch>
            <a:fillRect/>
          </a:stretch>
        </p:blipFill>
        <p:spPr bwMode="auto">
          <a:xfrm>
            <a:off x="3870675" y="1583724"/>
            <a:ext cx="4765430" cy="3178415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7CE5D-4404-4334-AA06-37B4A9C990AD}"/>
              </a:ext>
            </a:extLst>
          </p:cNvPr>
          <p:cNvSpPr txBox="1"/>
          <p:nvPr/>
        </p:nvSpPr>
        <p:spPr>
          <a:xfrm>
            <a:off x="400050" y="1061273"/>
            <a:ext cx="3292720" cy="312156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NP received 36 proposals requesting  funding to support over 200 traineeships across the country.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proposed collaborations involve 91 potential participating institutions including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National Labs,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44 MSIs of which 18 are HBCUs and 2 are PBIs,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Community Colleges, and </a:t>
            </a:r>
          </a:p>
          <a:p>
            <a:pPr marL="557213" lvl="1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Women’s Colleges.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AC02A1-A61B-40D7-9D0D-EB3DE6D91980}"/>
              </a:ext>
            </a:extLst>
          </p:cNvPr>
          <p:cNvGrpSpPr>
            <a:grpSpLocks noChangeAspect="1"/>
          </p:cNvGrpSpPr>
          <p:nvPr/>
        </p:nvGrpSpPr>
        <p:grpSpPr>
          <a:xfrm>
            <a:off x="400050" y="5360842"/>
            <a:ext cx="8343900" cy="919918"/>
            <a:chOff x="-13150" y="3069468"/>
            <a:chExt cx="9147625" cy="1008529"/>
          </a:xfrm>
        </p:grpSpPr>
        <p:pic>
          <p:nvPicPr>
            <p:cNvPr id="8" name="Picture 2" descr="Juan Burciaga">
              <a:extLst>
                <a:ext uri="{FF2B5EF4-FFF2-40B4-BE49-F238E27FC236}">
                  <a16:creationId xmlns:a16="http://schemas.microsoft.com/office/drawing/2014/main" id="{15410508-9B24-48E1-A16F-5994EAA6B0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17" t="6102" r="18819" b="33482"/>
            <a:stretch/>
          </p:blipFill>
          <p:spPr bwMode="auto">
            <a:xfrm>
              <a:off x="2408597" y="3177171"/>
              <a:ext cx="500653" cy="80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6" descr="J'Tia Hart | Argonne National Laboratory">
              <a:extLst>
                <a:ext uri="{FF2B5EF4-FFF2-40B4-BE49-F238E27FC236}">
                  <a16:creationId xmlns:a16="http://schemas.microsoft.com/office/drawing/2014/main" id="{253E7999-2A2B-4605-BF31-31F76780EE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5" r="26107" b="13408"/>
            <a:stretch/>
          </p:blipFill>
          <p:spPr bwMode="auto">
            <a:xfrm>
              <a:off x="4901904" y="3139464"/>
              <a:ext cx="487826" cy="889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Jesús Pando | Faculty A-Z | Faculty &amp; Staff | College of Science and Health  | DePaul University, Chicago">
              <a:extLst>
                <a:ext uri="{FF2B5EF4-FFF2-40B4-BE49-F238E27FC236}">
                  <a16:creationId xmlns:a16="http://schemas.microsoft.com/office/drawing/2014/main" id="{191B675C-EE8D-45C8-9F52-109CB0F067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02" t="9139" r="26596" b="24231"/>
            <a:stretch/>
          </p:blipFill>
          <p:spPr bwMode="auto">
            <a:xfrm>
              <a:off x="6382645" y="3139814"/>
              <a:ext cx="723757" cy="889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Alexander, Stephon">
              <a:extLst>
                <a:ext uri="{FF2B5EF4-FFF2-40B4-BE49-F238E27FC236}">
                  <a16:creationId xmlns:a16="http://schemas.microsoft.com/office/drawing/2014/main" id="{A2F70F11-13FC-492C-8DF4-0455F0D73C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2" t="6015" r="11129" b="27851"/>
            <a:stretch/>
          </p:blipFill>
          <p:spPr bwMode="auto">
            <a:xfrm>
              <a:off x="325945" y="3137367"/>
              <a:ext cx="722415" cy="894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Removing Barriers: Physics in HBCU, MSI, and PBI Communities">
              <a:extLst>
                <a:ext uri="{FF2B5EF4-FFF2-40B4-BE49-F238E27FC236}">
                  <a16:creationId xmlns:a16="http://schemas.microsoft.com/office/drawing/2014/main" id="{3BC74E12-F690-4B38-B99E-6E5A8EBEC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7" t="2966" r="11953" b="17014"/>
            <a:stretch/>
          </p:blipFill>
          <p:spPr bwMode="auto">
            <a:xfrm>
              <a:off x="5899440" y="3183588"/>
              <a:ext cx="608146" cy="83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Dr. Carol Scarlett">
              <a:extLst>
                <a:ext uri="{FF2B5EF4-FFF2-40B4-BE49-F238E27FC236}">
                  <a16:creationId xmlns:a16="http://schemas.microsoft.com/office/drawing/2014/main" id="{559E354F-87A6-42E0-BDD7-6721B4F929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39" r="7222" b="17308"/>
            <a:stretch/>
          </p:blipFill>
          <p:spPr bwMode="auto">
            <a:xfrm>
              <a:off x="7458655" y="3163683"/>
              <a:ext cx="736412" cy="889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Tan Ahn // Department of Physics // University of Notre Dame">
              <a:extLst>
                <a:ext uri="{FF2B5EF4-FFF2-40B4-BE49-F238E27FC236}">
                  <a16:creationId xmlns:a16="http://schemas.microsoft.com/office/drawing/2014/main" id="{D8D77AC1-123F-409A-B0B9-AADF56A959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99" r="26112" b="7510"/>
            <a:stretch/>
          </p:blipFill>
          <p:spPr bwMode="auto">
            <a:xfrm>
              <a:off x="-13150" y="3169094"/>
              <a:ext cx="464306" cy="855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OCD-Cosmic PROGRAM">
              <a:extLst>
                <a:ext uri="{FF2B5EF4-FFF2-40B4-BE49-F238E27FC236}">
                  <a16:creationId xmlns:a16="http://schemas.microsoft.com/office/drawing/2014/main" id="{AC53180B-B522-49FC-8078-61A6D5D31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41" t="8841" r="34077" b="24043"/>
            <a:stretch/>
          </p:blipFill>
          <p:spPr bwMode="auto">
            <a:xfrm>
              <a:off x="8588179" y="3133551"/>
              <a:ext cx="54362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Renee Fatemi | Physics &amp; Astronomy">
              <a:extLst>
                <a:ext uri="{FF2B5EF4-FFF2-40B4-BE49-F238E27FC236}">
                  <a16:creationId xmlns:a16="http://schemas.microsoft.com/office/drawing/2014/main" id="{E2A08733-E7F6-4586-BFBC-79D4BFA1E5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8" r="31205" b="-14187"/>
            <a:stretch/>
          </p:blipFill>
          <p:spPr bwMode="auto">
            <a:xfrm>
              <a:off x="4377812" y="3177984"/>
              <a:ext cx="526161" cy="900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Dr. Paul DeYoung">
              <a:extLst>
                <a:ext uri="{FF2B5EF4-FFF2-40B4-BE49-F238E27FC236}">
                  <a16:creationId xmlns:a16="http://schemas.microsoft.com/office/drawing/2014/main" id="{BD9E95B7-84FD-47CD-9076-C5D3366B92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0" t="12399" r="14375" b="25038"/>
            <a:stretch/>
          </p:blipFill>
          <p:spPr bwMode="auto">
            <a:xfrm>
              <a:off x="3313982" y="3182861"/>
              <a:ext cx="690038" cy="839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Evangeline J. Downie | Department of Physics | Columbian College of Arts &amp;  Sciences | The George Washington University">
              <a:extLst>
                <a:ext uri="{FF2B5EF4-FFF2-40B4-BE49-F238E27FC236}">
                  <a16:creationId xmlns:a16="http://schemas.microsoft.com/office/drawing/2014/main" id="{297F1AD8-099C-43A1-AFAA-2E110D937A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29" r="19899" b="20759"/>
            <a:stretch/>
          </p:blipFill>
          <p:spPr bwMode="auto">
            <a:xfrm>
              <a:off x="3893480" y="3174911"/>
              <a:ext cx="500602" cy="75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University of Michigan Physics Department - Congratulations to Brian  Beckford, who received the 2020 Claudia Joan Alexander Trailblazer Award,  from Women in Science and Engineering (WISE). This much-deserved award  recognizes Brian's contributions">
              <a:extLst>
                <a:ext uri="{FF2B5EF4-FFF2-40B4-BE49-F238E27FC236}">
                  <a16:creationId xmlns:a16="http://schemas.microsoft.com/office/drawing/2014/main" id="{AA49C7F9-5ECD-483E-9DDB-A34007D453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1" b="9908"/>
            <a:stretch/>
          </p:blipFill>
          <p:spPr bwMode="auto">
            <a:xfrm>
              <a:off x="1349322" y="3114480"/>
              <a:ext cx="619158" cy="8609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ducation and Diversity News">
              <a:extLst>
                <a:ext uri="{FF2B5EF4-FFF2-40B4-BE49-F238E27FC236}">
                  <a16:creationId xmlns:a16="http://schemas.microsoft.com/office/drawing/2014/main" id="{9354F636-140B-4929-9402-3353FEE2FF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15" r="18693"/>
            <a:stretch/>
          </p:blipFill>
          <p:spPr bwMode="auto">
            <a:xfrm>
              <a:off x="1905634" y="3177584"/>
              <a:ext cx="509297" cy="839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Jason Detwiler's Web Page">
              <a:extLst>
                <a:ext uri="{FF2B5EF4-FFF2-40B4-BE49-F238E27FC236}">
                  <a16:creationId xmlns:a16="http://schemas.microsoft.com/office/drawing/2014/main" id="{4251AC71-7FA0-4CAF-9A53-0BADE99F57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5" r="22656"/>
            <a:stretch/>
          </p:blipFill>
          <p:spPr bwMode="auto">
            <a:xfrm>
              <a:off x="2906953" y="3176558"/>
              <a:ext cx="478857" cy="81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Diana Parno - Department of Physics - Carnegie Mellon University">
              <a:extLst>
                <a:ext uri="{FF2B5EF4-FFF2-40B4-BE49-F238E27FC236}">
                  <a16:creationId xmlns:a16="http://schemas.microsoft.com/office/drawing/2014/main" id="{783A0E74-835B-4597-B1B7-D965FA2EB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8" r="6458"/>
            <a:stretch/>
          </p:blipFill>
          <p:spPr bwMode="auto">
            <a:xfrm>
              <a:off x="7027485" y="3136493"/>
              <a:ext cx="491373" cy="88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Small, Yolanda — York College / CUNY">
              <a:extLst>
                <a:ext uri="{FF2B5EF4-FFF2-40B4-BE49-F238E27FC236}">
                  <a16:creationId xmlns:a16="http://schemas.microsoft.com/office/drawing/2014/main" id="{A5A767F9-1047-4613-A041-C5B2C1963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58" t="4456" r="18417" b="28830"/>
            <a:stretch/>
          </p:blipFill>
          <p:spPr bwMode="auto">
            <a:xfrm>
              <a:off x="8101059" y="3162427"/>
              <a:ext cx="491373" cy="812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SUNY Heavy Ion Group">
              <a:extLst>
                <a:ext uri="{FF2B5EF4-FFF2-40B4-BE49-F238E27FC236}">
                  <a16:creationId xmlns:a16="http://schemas.microsoft.com/office/drawing/2014/main" id="{9E0AA850-5E93-4951-B1FB-1BB3199671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96" t="8326" r="31414" b="23687"/>
            <a:stretch/>
          </p:blipFill>
          <p:spPr bwMode="auto">
            <a:xfrm>
              <a:off x="5393441" y="3152101"/>
              <a:ext cx="549086" cy="837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Meet Kétévi Assamagan, Physicist and Explorer | BNL Newsroom">
              <a:extLst>
                <a:ext uri="{FF2B5EF4-FFF2-40B4-BE49-F238E27FC236}">
                  <a16:creationId xmlns:a16="http://schemas.microsoft.com/office/drawing/2014/main" id="{F25E053E-90B6-4B62-8232-E549B44AA2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66" r="37701" b="29337"/>
            <a:stretch/>
          </p:blipFill>
          <p:spPr bwMode="auto">
            <a:xfrm>
              <a:off x="939656" y="3157516"/>
              <a:ext cx="489341" cy="849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80B8A74-2448-451C-9959-CE831FC6707D}"/>
                </a:ext>
              </a:extLst>
            </p:cNvPr>
            <p:cNvSpPr/>
            <p:nvPr/>
          </p:nvSpPr>
          <p:spPr>
            <a:xfrm>
              <a:off x="-9524" y="3930692"/>
              <a:ext cx="9143999" cy="132081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FEF077-F8E7-4D60-A4FB-2D28B28F6E4A}"/>
                </a:ext>
              </a:extLst>
            </p:cNvPr>
            <p:cNvSpPr/>
            <p:nvPr/>
          </p:nvSpPr>
          <p:spPr>
            <a:xfrm>
              <a:off x="-9524" y="3069468"/>
              <a:ext cx="9143998" cy="130003"/>
            </a:xfrm>
            <a:prstGeom prst="rect">
              <a:avLst/>
            </a:prstGeom>
            <a:solidFill>
              <a:srgbClr val="135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5E27EBA-0361-433C-A6B7-D8A16516698D}"/>
              </a:ext>
            </a:extLst>
          </p:cNvPr>
          <p:cNvSpPr txBox="1"/>
          <p:nvPr/>
        </p:nvSpPr>
        <p:spPr>
          <a:xfrm flipH="1">
            <a:off x="654257" y="455085"/>
            <a:ext cx="798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NP FY 2021 Highlights: NP/SC FOA Pilot Garners Strong Interest</a:t>
            </a:r>
          </a:p>
        </p:txBody>
      </p:sp>
    </p:spTree>
    <p:extLst>
      <p:ext uri="{BB962C8B-B14F-4D97-AF65-F5344CB8AC3E}">
        <p14:creationId xmlns:p14="http://schemas.microsoft.com/office/powerpoint/2010/main" val="571057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4A6A-BF1B-4F73-B8D8-55DB0462C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160"/>
            <a:ext cx="9144000" cy="642156"/>
          </a:xfrm>
        </p:spPr>
        <p:txBody>
          <a:bodyPr/>
          <a:lstStyle/>
          <a:p>
            <a:r>
              <a:rPr lang="en-US" dirty="0"/>
              <a:t>Additional NP DOE FOAs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32058BA-BC1E-45EC-B4E5-7B9A3C550B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26025"/>
              </p:ext>
            </p:extLst>
          </p:nvPr>
        </p:nvGraphicFramePr>
        <p:xfrm>
          <a:off x="161303" y="1677994"/>
          <a:ext cx="8821394" cy="2985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1512">
                  <a:extLst>
                    <a:ext uri="{9D8B030D-6E8A-4147-A177-3AD203B41FA5}">
                      <a16:colId xmlns:a16="http://schemas.microsoft.com/office/drawing/2014/main" val="3460199050"/>
                    </a:ext>
                  </a:extLst>
                </a:gridCol>
                <a:gridCol w="6179882">
                  <a:extLst>
                    <a:ext uri="{9D8B030D-6E8A-4147-A177-3AD203B41FA5}">
                      <a16:colId xmlns:a16="http://schemas.microsoft.com/office/drawing/2014/main" val="1731404222"/>
                    </a:ext>
                  </a:extLst>
                </a:gridCol>
              </a:tblGrid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FOA/Lab Call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Nuclear Data Interagency Working Group Research Program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751522047"/>
                  </a:ext>
                </a:extLst>
              </a:tr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FOA/Lab Call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Quantum Horizons: QIS Research and Innovation for Nuclear Science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912214668"/>
                  </a:ext>
                </a:extLst>
              </a:tr>
              <a:tr h="6634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FOA/Lab Call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Pilot Program for Traineeships to Broaden and Diversify the NP Workforce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3950309767"/>
                  </a:ext>
                </a:extLst>
              </a:tr>
              <a:tr h="9951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FOA/Lab Call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Data Analytic for Autonomous Optimization and Control of Accelerators and Detectors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41" marR="63541" marT="0" marB="0"/>
                </a:tc>
                <a:extLst>
                  <a:ext uri="{0D108BD9-81ED-4DB2-BD59-A6C34878D82A}">
                    <a16:rowId xmlns:a16="http://schemas.microsoft.com/office/drawing/2014/main" val="617579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59207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041C-73A4-4CCC-824A-83C3FA3B3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News Items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010AB-4C07-451E-B893-1373F5CA1D96}"/>
              </a:ext>
            </a:extLst>
          </p:cNvPr>
          <p:cNvSpPr txBox="1"/>
          <p:nvPr/>
        </p:nvSpPr>
        <p:spPr>
          <a:xfrm rot="10800000" flipH="1" flipV="1">
            <a:off x="97155" y="731516"/>
            <a:ext cx="894969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Staff in DOE NP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Xiaofeng Guo			Nuclear Physics Computing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Ivan Graff			Nuclear Physics Major Initiatives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Kenneth Hicks (IPA)		Heavy Ion 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Paul Mantica (IPA)		Technical Advisory/Facilities &amp;					 Project Management Division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Melissa Emerson (CONTR)	Administrative Specialist </a:t>
            </a:r>
          </a:p>
          <a:p>
            <a:pPr marL="742950" lvl="1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Saryna Cameron (CONTR)	Program Support Specialist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George Fai has retired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Richard Witt has returned to USNA (Hicks HI, Farkhondeh ECA)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FOAs contemplated in QIS, Nuclear Data, Accelerator R&amp;D, Traineeships to Broaden and Diversify</a:t>
            </a:r>
          </a:p>
        </p:txBody>
      </p:sp>
    </p:spTree>
    <p:extLst>
      <p:ext uri="{BB962C8B-B14F-4D97-AF65-F5344CB8AC3E}">
        <p14:creationId xmlns:p14="http://schemas.microsoft.com/office/powerpoint/2010/main" val="3576118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5"/>
          <p:cNvSpPr txBox="1">
            <a:spLocks noChangeArrowheads="1"/>
          </p:cNvSpPr>
          <p:nvPr/>
        </p:nvSpPr>
        <p:spPr bwMode="auto">
          <a:xfrm>
            <a:off x="1368318" y="130755"/>
            <a:ext cx="6629400" cy="46164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004C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Office of Nuclear Physics</a:t>
            </a:r>
          </a:p>
        </p:txBody>
      </p:sp>
      <p:sp>
        <p:nvSpPr>
          <p:cNvPr id="2057" name="Line 6"/>
          <p:cNvSpPr>
            <a:spLocks noChangeShapeType="1"/>
          </p:cNvSpPr>
          <p:nvPr/>
        </p:nvSpPr>
        <p:spPr bwMode="auto">
          <a:xfrm>
            <a:off x="4572000" y="0"/>
            <a:ext cx="0" cy="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092" name="Text Box 44"/>
          <p:cNvSpPr txBox="1">
            <a:spLocks noChangeArrowheads="1"/>
          </p:cNvSpPr>
          <p:nvPr/>
        </p:nvSpPr>
        <p:spPr bwMode="auto">
          <a:xfrm>
            <a:off x="8137774" y="6627184"/>
            <a:ext cx="1006226" cy="230816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endParaRPr lang="en-US" sz="900" dirty="0">
              <a:latin typeface="Arial Narrow" panose="020B0606020202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0394" y="809495"/>
            <a:ext cx="7840266" cy="5323983"/>
            <a:chOff x="931473" y="995625"/>
            <a:chExt cx="7831527" cy="5636793"/>
          </a:xfrm>
        </p:grpSpPr>
        <p:sp>
          <p:nvSpPr>
            <p:cNvPr id="2084" name="Line 35"/>
            <p:cNvSpPr>
              <a:spLocks noChangeShapeType="1"/>
            </p:cNvSpPr>
            <p:nvPr/>
          </p:nvSpPr>
          <p:spPr bwMode="auto">
            <a:xfrm>
              <a:off x="4554130" y="1059483"/>
              <a:ext cx="34347" cy="1408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5" name="Line 36"/>
            <p:cNvSpPr>
              <a:spLocks noChangeShapeType="1"/>
            </p:cNvSpPr>
            <p:nvPr/>
          </p:nvSpPr>
          <p:spPr bwMode="auto">
            <a:xfrm>
              <a:off x="2746811" y="2467769"/>
              <a:ext cx="23871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0" name="Line 3"/>
            <p:cNvSpPr>
              <a:spLocks noChangeShapeType="1"/>
            </p:cNvSpPr>
            <p:nvPr/>
          </p:nvSpPr>
          <p:spPr bwMode="auto">
            <a:xfrm flipH="1">
              <a:off x="2587894" y="2831369"/>
              <a:ext cx="1" cy="35056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 lIns="0" tIns="43236" rIns="0" bIns="43236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1" name="Line 74"/>
            <p:cNvSpPr>
              <a:spLocks noChangeShapeType="1"/>
            </p:cNvSpPr>
            <p:nvPr/>
          </p:nvSpPr>
          <p:spPr bwMode="auto">
            <a:xfrm flipH="1">
              <a:off x="6723896" y="2444676"/>
              <a:ext cx="662" cy="34831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4" name="Line 61"/>
            <p:cNvSpPr>
              <a:spLocks noChangeShapeType="1"/>
            </p:cNvSpPr>
            <p:nvPr/>
          </p:nvSpPr>
          <p:spPr bwMode="auto">
            <a:xfrm>
              <a:off x="5715000" y="3200400"/>
              <a:ext cx="0" cy="121920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8" name="Line 7"/>
            <p:cNvSpPr>
              <a:spLocks noChangeShapeType="1"/>
            </p:cNvSpPr>
            <p:nvPr/>
          </p:nvSpPr>
          <p:spPr bwMode="auto">
            <a:xfrm>
              <a:off x="5484938" y="1538011"/>
              <a:ext cx="60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59" name="Text Box 8"/>
            <p:cNvSpPr txBox="1">
              <a:spLocks noChangeArrowheads="1"/>
            </p:cNvSpPr>
            <p:nvPr/>
          </p:nvSpPr>
          <p:spPr bwMode="auto">
            <a:xfrm>
              <a:off x="7454868" y="2036763"/>
              <a:ext cx="65" cy="20648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43232" rIns="0" bIns="43232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700" dirty="0">
                <a:solidFill>
                  <a:schemeClr val="accent2"/>
                </a:solidFill>
                <a:latin typeface="Arial Narrow" pitchFamily="-92" charset="0"/>
              </a:endParaRPr>
            </a:p>
          </p:txBody>
        </p:sp>
        <p:sp>
          <p:nvSpPr>
            <p:cNvPr id="2060" name="Line 9"/>
            <p:cNvSpPr>
              <a:spLocks noChangeShapeType="1"/>
            </p:cNvSpPr>
            <p:nvPr/>
          </p:nvSpPr>
          <p:spPr bwMode="auto">
            <a:xfrm>
              <a:off x="7646988" y="1647825"/>
              <a:ext cx="0" cy="0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48184" rIns="0" bIns="48184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61" name="Text Box 10"/>
            <p:cNvSpPr txBox="1">
              <a:spLocks noChangeArrowheads="1"/>
            </p:cNvSpPr>
            <p:nvPr/>
          </p:nvSpPr>
          <p:spPr bwMode="auto">
            <a:xfrm>
              <a:off x="6094538" y="1014379"/>
              <a:ext cx="2525451" cy="1173096"/>
            </a:xfrm>
            <a:prstGeom prst="rect">
              <a:avLst/>
            </a:prstGeom>
            <a:solidFill>
              <a:srgbClr val="BDCEFF"/>
            </a:solidFill>
            <a:ln w="28575">
              <a:noFill/>
              <a:headEnd/>
              <a:tailEnd/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tIns="0" rIns="0" bIns="0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Associate Director’s Office Staff</a:t>
              </a:r>
              <a:endParaRPr lang="en-US" sz="1200" b="1" i="0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  <a:buClr>
                  <a:srgbClr val="FF3300"/>
                </a:buClr>
                <a:buFont typeface="Symbol" pitchFamily="-92" charset="2"/>
                <a:buNone/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Brian Knesel,</a:t>
              </a:r>
              <a:r>
                <a:rPr lang="en-US" sz="1000" b="1" i="1" dirty="0">
                  <a:solidFill>
                    <a:schemeClr val="tx1"/>
                  </a:solidFill>
                  <a:latin typeface="Arial Narrow" pitchFamily="-92" charset="0"/>
                </a:rPr>
                <a:t> 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Financial Management Specialist</a:t>
              </a:r>
              <a:endParaRPr lang="en-US" sz="800" b="1" i="0" dirty="0">
                <a:solidFill>
                  <a:schemeClr val="tx1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, Financial Management Analyst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Linnette Quick, Program Assistant (CONTR)</a:t>
              </a:r>
              <a:r>
                <a:rPr lang="en-US" sz="1000" b="1" dirty="0">
                  <a:solidFill>
                    <a:schemeClr val="accent2"/>
                  </a:solidFill>
                  <a:latin typeface="Arial Narrow" pitchFamily="-92" charset="0"/>
                </a:rPr>
                <a:t>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Brenda May, Program Analyst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000" b="1" i="0" dirty="0">
                  <a:solidFill>
                    <a:schemeClr val="tx1"/>
                  </a:solidFill>
                  <a:latin typeface="Arial Narrow" pitchFamily="-92" charset="0"/>
                </a:rPr>
                <a:t>, International Cooperation and Outreach</a:t>
              </a:r>
              <a:endParaRPr lang="en-US" sz="1000" b="1" dirty="0">
                <a:solidFill>
                  <a:srgbClr val="FF0000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i="0" dirty="0">
                <a:solidFill>
                  <a:schemeClr val="tx1"/>
                </a:solidFill>
                <a:latin typeface="Arial Narrow" pitchFamily="-92" charset="0"/>
              </a:endParaRPr>
            </a:p>
          </p:txBody>
        </p:sp>
        <p:cxnSp>
          <p:nvCxnSpPr>
            <p:cNvPr id="2062" name="AutoShape 11"/>
            <p:cNvCxnSpPr>
              <a:cxnSpLocks noChangeShapeType="1"/>
            </p:cNvCxnSpPr>
            <p:nvPr/>
          </p:nvCxnSpPr>
          <p:spPr bwMode="auto">
            <a:xfrm flipH="1" flipV="1">
              <a:off x="5525077" y="3403192"/>
              <a:ext cx="1524000" cy="1447800"/>
            </a:xfrm>
            <a:prstGeom prst="straightConnector1">
              <a:avLst/>
            </a:prstGeom>
            <a:noFill/>
            <a:ln w="12700">
              <a:noFill/>
              <a:round/>
              <a:headEnd/>
              <a:tailEnd/>
            </a:ln>
          </p:spPr>
        </p:cxnSp>
        <p:sp>
          <p:nvSpPr>
            <p:cNvPr id="671757" name="Rectangle 13"/>
            <p:cNvSpPr>
              <a:spLocks noChangeArrowheads="1"/>
            </p:cNvSpPr>
            <p:nvPr/>
          </p:nvSpPr>
          <p:spPr bwMode="auto">
            <a:xfrm>
              <a:off x="931473" y="995625"/>
              <a:ext cx="4583502" cy="938628"/>
            </a:xfrm>
            <a:prstGeom prst="rect">
              <a:avLst/>
            </a:prstGeom>
            <a:solidFill>
              <a:srgbClr val="BDCE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18900000" algn="ctr" rotWithShape="0">
                <a:schemeClr val="accent2"/>
              </a:outerShdw>
            </a:effectLst>
          </p:spPr>
          <p:txBody>
            <a:bodyPr wrap="none" lIns="0" tIns="43232" rIns="0" bIns="43232" anchor="ctr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 b="1" dirty="0"/>
            </a:p>
          </p:txBody>
        </p:sp>
        <p:sp>
          <p:nvSpPr>
            <p:cNvPr id="2064" name="Text Box 14"/>
            <p:cNvSpPr txBox="1">
              <a:spLocks noChangeArrowheads="1"/>
            </p:cNvSpPr>
            <p:nvPr/>
          </p:nvSpPr>
          <p:spPr bwMode="auto">
            <a:xfrm>
              <a:off x="1225680" y="1221975"/>
              <a:ext cx="4054475" cy="711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43232" rIns="0" bIns="43232">
              <a:spAutoFit/>
            </a:bodyPr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0" dirty="0">
                  <a:latin typeface="Arial Narrow" pitchFamily="-92" charset="0"/>
                </a:rPr>
                <a:t>Timothy J. Hallman,  Associate Director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dirty="0">
                <a:latin typeface="Arial Narrow" pitchFamily="-92" charset="0"/>
              </a:endParaRPr>
            </a:p>
            <a:p>
              <a:pPr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/>
                <a:t> Melissa Emerson</a:t>
              </a:r>
              <a:r>
                <a:rPr lang="en-US" sz="1200" b="1" i="1" dirty="0"/>
                <a:t>, </a:t>
              </a:r>
              <a:r>
                <a:rPr lang="en-US" sz="1200" b="1" dirty="0"/>
                <a:t>Administrative Specialist (CONTR)</a:t>
              </a:r>
              <a:endParaRPr lang="en-US" sz="1200" b="1" dirty="0">
                <a:latin typeface="Arial Narrow" pitchFamily="-92" charset="0"/>
              </a:endParaRPr>
            </a:p>
          </p:txBody>
        </p:sp>
        <p:sp>
          <p:nvSpPr>
            <p:cNvPr id="2070" name="Rectangle 20"/>
            <p:cNvSpPr>
              <a:spLocks noChangeArrowheads="1"/>
            </p:cNvSpPr>
            <p:nvPr/>
          </p:nvSpPr>
          <p:spPr bwMode="auto">
            <a:xfrm>
              <a:off x="1015451" y="2065112"/>
              <a:ext cx="3184008" cy="78486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43232" rIns="0" bIns="43232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Physics Research Division</a:t>
              </a:r>
              <a:r>
                <a:rPr lang="en-US" sz="1000" b="1" i="0" u="sng" dirty="0">
                  <a:solidFill>
                    <a:schemeClr val="accent2"/>
                  </a:solidFill>
                  <a:latin typeface="Arial Narrow" pitchFamily="-92" charset="0"/>
                </a:rPr>
                <a:t>     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b="1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>
                  <a:solidFill>
                    <a:srgbClr val="FF0000"/>
                  </a:solidFill>
                  <a:latin typeface="Arial Narrow" pitchFamily="-92" charset="0"/>
                </a:rPr>
                <a:t>VACANT</a:t>
              </a:r>
              <a:r>
                <a:rPr lang="en-US" sz="1100" b="1" i="1">
                  <a:latin typeface="Arial Narrow" pitchFamily="-92" charset="0"/>
                  <a:cs typeface="Arial" charset="0"/>
                </a:rPr>
                <a:t>,</a:t>
              </a:r>
              <a:r>
                <a:rPr lang="en-US" sz="1100" b="1" i="1">
                  <a:solidFill>
                    <a:srgbClr val="FF0000"/>
                  </a:solidFill>
                  <a:latin typeface="Arial Narrow" pitchFamily="-92" charset="0"/>
                  <a:cs typeface="Arial" charset="0"/>
                </a:rPr>
                <a:t> </a:t>
              </a:r>
              <a:r>
                <a:rPr lang="en-US" sz="1100" b="1">
                  <a:latin typeface="Arial Narrow" pitchFamily="-92" charset="0"/>
                  <a:cs typeface="Arial" charset="0"/>
                </a:rPr>
                <a:t>Director</a:t>
              </a:r>
              <a:endParaRPr lang="en-US" sz="1100" b="1" dirty="0">
                <a:latin typeface="Arial Narrow" pitchFamily="-92" charset="0"/>
                <a:cs typeface="Arial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i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Christine Izzo, Program Support Specialist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solidFill>
                  <a:srgbClr val="FF3300"/>
                </a:solidFill>
                <a:latin typeface="Arial Narrow" pitchFamily="-92" charset="0"/>
              </a:endParaRPr>
            </a:p>
          </p:txBody>
        </p:sp>
        <p:sp>
          <p:nvSpPr>
            <p:cNvPr id="2071" name="Rectangle 21"/>
            <p:cNvSpPr>
              <a:spLocks noChangeArrowheads="1"/>
            </p:cNvSpPr>
            <p:nvPr/>
          </p:nvSpPr>
          <p:spPr bwMode="auto">
            <a:xfrm>
              <a:off x="5108176" y="2388480"/>
              <a:ext cx="3182112" cy="1182949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43232" rIns="0" bIns="43232"/>
            <a:lstStyle/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i="0" u="sng" dirty="0">
                  <a:solidFill>
                    <a:schemeClr val="accent2"/>
                  </a:solidFill>
                  <a:latin typeface="Arial Narrow" pitchFamily="-92" charset="0"/>
                </a:rPr>
                <a:t>Facilities &amp; Project Management Division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600" b="1" dirty="0">
                <a:solidFill>
                  <a:schemeClr val="accent2"/>
                </a:solidFill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i="0" dirty="0">
                  <a:latin typeface="Arial Narrow" pitchFamily="-92" charset="0"/>
                  <a:cs typeface="Arial" charset="0"/>
                </a:rPr>
                <a:t>Jehanne Gillo, Director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Saryna Cameron, Program Support Specialist (CONTR)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>
                  <a:latin typeface="Arial Narrow" pitchFamily="-92" charset="0"/>
                </a:rPr>
                <a:t>Paul </a:t>
              </a:r>
              <a:r>
                <a:rPr lang="en-US" sz="1000" b="1" i="0" dirty="0" err="1">
                  <a:latin typeface="Arial Narrow" pitchFamily="-92" charset="0"/>
                </a:rPr>
                <a:t>Mantica</a:t>
              </a:r>
              <a:r>
                <a:rPr lang="en-US" sz="1000" b="1" i="0" dirty="0">
                  <a:latin typeface="Arial Narrow" pitchFamily="-92" charset="0"/>
                </a:rPr>
                <a:t> (IPA), Technical Advisor</a:t>
              </a:r>
              <a:r>
                <a:rPr lang="en-US" sz="1000" b="1" i="0" dirty="0">
                  <a:solidFill>
                    <a:srgbClr val="FF0000"/>
                  </a:solidFill>
                  <a:latin typeface="Arial Narrow" pitchFamily="-92" charset="0"/>
                </a:rPr>
                <a:t> 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i="0" dirty="0" err="1">
                  <a:latin typeface="Arial Narrow" pitchFamily="-92" charset="0"/>
                </a:rPr>
                <a:t>Latifa</a:t>
              </a:r>
              <a:r>
                <a:rPr lang="en-US" sz="1000" b="1" i="0" dirty="0">
                  <a:latin typeface="Arial Narrow" pitchFamily="-92" charset="0"/>
                </a:rPr>
                <a:t> Elouadrhiri</a:t>
              </a:r>
              <a:r>
                <a:rPr lang="en-US" sz="1000" b="1" i="0" dirty="0">
                  <a:solidFill>
                    <a:srgbClr val="FF0000"/>
                  </a:solidFill>
                  <a:latin typeface="Arial Narrow" pitchFamily="-92" charset="0"/>
                </a:rPr>
                <a:t> </a:t>
              </a:r>
              <a:r>
                <a:rPr lang="en-US" sz="1000" b="1" i="0" dirty="0">
                  <a:latin typeface="Arial Narrow" pitchFamily="-92" charset="0"/>
                </a:rPr>
                <a:t> (</a:t>
              </a:r>
              <a:r>
                <a:rPr lang="en-US" sz="1000" b="1" i="0" dirty="0" err="1">
                  <a:latin typeface="Arial Narrow" pitchFamily="-92" charset="0"/>
                </a:rPr>
                <a:t>Detailee</a:t>
              </a:r>
              <a:r>
                <a:rPr lang="en-US" sz="1000" b="1" i="0" dirty="0">
                  <a:latin typeface="Arial Narrow" pitchFamily="-92" charset="0"/>
                </a:rPr>
                <a:t>)</a:t>
              </a: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4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  <a:p>
              <a:pPr algn="ctr" defTabSz="865188">
                <a:spcBef>
                  <a:spcPts val="0"/>
                </a:spcBef>
                <a:spcAft>
                  <a:spcPts val="0"/>
                </a:spcAft>
              </a:pPr>
              <a:endParaRPr lang="en-US" sz="1000" b="1" dirty="0">
                <a:latin typeface="Arial Narrow" pitchFamily="-92" charset="0"/>
              </a:endParaRPr>
            </a:p>
          </p:txBody>
        </p:sp>
        <p:sp>
          <p:nvSpPr>
            <p:cNvPr id="2080" name="Line 31"/>
            <p:cNvSpPr>
              <a:spLocks noChangeShapeType="1"/>
            </p:cNvSpPr>
            <p:nvPr/>
          </p:nvSpPr>
          <p:spPr bwMode="auto">
            <a:xfrm>
              <a:off x="5133975" y="1668463"/>
              <a:ext cx="3810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1" name="Line 32"/>
            <p:cNvSpPr>
              <a:spLocks noChangeShapeType="1"/>
            </p:cNvSpPr>
            <p:nvPr/>
          </p:nvSpPr>
          <p:spPr bwMode="auto">
            <a:xfrm>
              <a:off x="5057775" y="1668463"/>
              <a:ext cx="4572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2" name="Line 33"/>
            <p:cNvSpPr>
              <a:spLocks noChangeShapeType="1"/>
            </p:cNvSpPr>
            <p:nvPr/>
          </p:nvSpPr>
          <p:spPr bwMode="auto">
            <a:xfrm>
              <a:off x="5943600" y="1668463"/>
              <a:ext cx="457200" cy="0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3" name="Line 34"/>
            <p:cNvSpPr>
              <a:spLocks noChangeShapeType="1"/>
            </p:cNvSpPr>
            <p:nvPr/>
          </p:nvSpPr>
          <p:spPr bwMode="auto">
            <a:xfrm>
              <a:off x="3076575" y="2201863"/>
              <a:ext cx="0" cy="531812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6" name="Line 37"/>
            <p:cNvSpPr>
              <a:spLocks noChangeShapeType="1"/>
            </p:cNvSpPr>
            <p:nvPr/>
          </p:nvSpPr>
          <p:spPr bwMode="auto">
            <a:xfrm>
              <a:off x="1628775" y="3114675"/>
              <a:ext cx="0" cy="77788"/>
            </a:xfrm>
            <a:prstGeom prst="line">
              <a:avLst/>
            </a:prstGeom>
            <a:noFill/>
            <a:ln w="12700">
              <a:noFill/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8" name="Line 40"/>
            <p:cNvSpPr>
              <a:spLocks noChangeShapeType="1"/>
            </p:cNvSpPr>
            <p:nvPr/>
          </p:nvSpPr>
          <p:spPr bwMode="auto">
            <a:xfrm>
              <a:off x="1628775" y="3876675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89" name="Line 41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90" name="Line 42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sp>
          <p:nvSpPr>
            <p:cNvPr id="2091" name="Line 43"/>
            <p:cNvSpPr>
              <a:spLocks noChangeShapeType="1"/>
            </p:cNvSpPr>
            <p:nvPr/>
          </p:nvSpPr>
          <p:spPr bwMode="auto">
            <a:xfrm>
              <a:off x="4448175" y="6011863"/>
              <a:ext cx="0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343199" y="2979954"/>
              <a:ext cx="2517778" cy="3195266"/>
              <a:chOff x="932411" y="3445795"/>
              <a:chExt cx="2408174" cy="3126608"/>
            </a:xfrm>
            <a:solidFill>
              <a:srgbClr val="CCFFCC"/>
            </a:solidFill>
          </p:grpSpPr>
          <p:sp>
            <p:nvSpPr>
              <p:cNvPr id="2068" name="Rectangle 18"/>
              <p:cNvSpPr>
                <a:spLocks noChangeArrowheads="1"/>
              </p:cNvSpPr>
              <p:nvPr/>
            </p:nvSpPr>
            <p:spPr bwMode="auto">
              <a:xfrm>
                <a:off x="938059" y="5146827"/>
                <a:ext cx="2399825" cy="438681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Theory 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FF0000"/>
                    </a:solidFill>
                    <a:latin typeface="Arial Narrow" pitchFamily="-92" charset="0"/>
                  </a:rPr>
                  <a:t>VACANT</a:t>
                </a:r>
              </a:p>
            </p:txBody>
          </p:sp>
          <p:sp>
            <p:nvSpPr>
              <p:cNvPr id="2073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3445795"/>
                <a:ext cx="2379176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Medium Energy &amp; Quantum Information Science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Gulshan Rai, Technical Advisor</a:t>
                </a:r>
              </a:p>
            </p:txBody>
          </p:sp>
          <p:sp>
            <p:nvSpPr>
              <p:cNvPr id="2074" name="Rectangle 24"/>
              <p:cNvSpPr>
                <a:spLocks noChangeArrowheads="1"/>
              </p:cNvSpPr>
              <p:nvPr/>
            </p:nvSpPr>
            <p:spPr bwMode="auto">
              <a:xfrm>
                <a:off x="932411" y="4626191"/>
                <a:ext cx="2399827" cy="40679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Structure and Astrophysics</a:t>
                </a:r>
                <a:endParaRPr lang="en-US" sz="1000" b="1" dirty="0">
                  <a:solidFill>
                    <a:srgbClr val="FF0000"/>
                  </a:solidFill>
                  <a:latin typeface="Arial Narrow" pitchFamily="-92" charset="0"/>
                </a:endParaRP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Sharon Stephenson </a:t>
                </a:r>
              </a:p>
            </p:txBody>
          </p:sp>
          <p:sp>
            <p:nvSpPr>
              <p:cNvPr id="2093" name="Rectangle 53"/>
              <p:cNvSpPr>
                <a:spLocks noChangeArrowheads="1"/>
              </p:cNvSpPr>
              <p:nvPr/>
            </p:nvSpPr>
            <p:spPr bwMode="auto">
              <a:xfrm>
                <a:off x="940759" y="3948710"/>
                <a:ext cx="2379176" cy="58285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42030" rIns="0" bIns="42030">
                <a:normAutofit fontScale="55000" lnSpcReduction="20000"/>
              </a:bodyPr>
              <a:lstStyle/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Heavy Ion Nuclear Physics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0000"/>
                    </a:solidFill>
                    <a:latin typeface="Arial Narrow" pitchFamily="-92" charset="0"/>
                  </a:rPr>
                  <a:t>VACANT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r>
                  <a:rPr lang="en-US" b="1" i="0" dirty="0">
                    <a:latin typeface="Arial Narrow" pitchFamily="-92" charset="0"/>
                  </a:rPr>
                  <a:t>Kenneth Hicks (IPA)</a:t>
                </a: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endParaRPr lang="en-US" sz="1400" dirty="0">
                  <a:latin typeface="Arial Narrow" pitchFamily="-92" charset="0"/>
                </a:endParaRPr>
              </a:p>
              <a:p>
                <a:pPr algn="ctr" defTabSz="865188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3300"/>
                  </a:buClr>
                  <a:buFont typeface="Times New Roman" pitchFamily="-92" charset="0"/>
                  <a:buNone/>
                </a:pPr>
                <a:endParaRPr lang="en-US" sz="1000" dirty="0">
                  <a:latin typeface="Arial Narrow" pitchFamily="-92" charset="0"/>
                </a:endParaRPr>
              </a:p>
            </p:txBody>
          </p:sp>
          <p:sp>
            <p:nvSpPr>
              <p:cNvPr id="2096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5661381"/>
                <a:ext cx="2399825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Data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Keith Jankowski</a:t>
                </a:r>
              </a:p>
            </p:txBody>
          </p:sp>
          <p:sp>
            <p:nvSpPr>
              <p:cNvPr id="50" name="Text Box 23"/>
              <p:cNvSpPr txBox="1">
                <a:spLocks noChangeArrowheads="1"/>
              </p:cNvSpPr>
              <p:nvPr/>
            </p:nvSpPr>
            <p:spPr bwMode="auto">
              <a:xfrm>
                <a:off x="940759" y="6163093"/>
                <a:ext cx="2399826" cy="409310"/>
              </a:xfrm>
              <a:prstGeom prst="rect">
                <a:avLst/>
              </a:prstGeom>
              <a:grpFill/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Fundamental Symmetries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Paul Sorensen </a:t>
                </a:r>
                <a:endParaRPr lang="en-US" sz="800" b="1" i="0" dirty="0">
                  <a:latin typeface="Arial Narrow" pitchFamily="-92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5680564" y="3708412"/>
              <a:ext cx="2158940" cy="2579823"/>
              <a:chOff x="5406810" y="3999095"/>
              <a:chExt cx="2158940" cy="2658867"/>
            </a:xfrm>
            <a:solidFill>
              <a:srgbClr val="FFCC99"/>
            </a:solidFill>
          </p:grpSpPr>
          <p:sp>
            <p:nvSpPr>
              <p:cNvPr id="2075" name="Rectangle 25"/>
              <p:cNvSpPr>
                <a:spLocks noChangeArrowheads="1"/>
              </p:cNvSpPr>
              <p:nvPr/>
            </p:nvSpPr>
            <p:spPr bwMode="auto">
              <a:xfrm>
                <a:off x="5428186" y="4543229"/>
                <a:ext cx="2132885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Facilities 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James Sowinski</a:t>
                </a:r>
                <a:endParaRPr lang="en-US" sz="800" b="1" i="0" dirty="0">
                  <a:latin typeface="Arial Narrow" pitchFamily="-92" charset="0"/>
                </a:endParaRPr>
              </a:p>
            </p:txBody>
          </p:sp>
          <p:sp>
            <p:nvSpPr>
              <p:cNvPr id="2076" name="Rectangle 27"/>
              <p:cNvSpPr>
                <a:spLocks noChangeArrowheads="1"/>
              </p:cNvSpPr>
              <p:nvPr/>
            </p:nvSpPr>
            <p:spPr bwMode="auto">
              <a:xfrm>
                <a:off x="5428186" y="5656231"/>
                <a:ext cx="2137564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Instrumentation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Elizabeth Bartosz</a:t>
                </a:r>
              </a:p>
            </p:txBody>
          </p:sp>
          <p:sp>
            <p:nvSpPr>
              <p:cNvPr id="2077" name="Text Box 28"/>
              <p:cNvSpPr txBox="1">
                <a:spLocks noChangeArrowheads="1"/>
              </p:cNvSpPr>
              <p:nvPr/>
            </p:nvSpPr>
            <p:spPr bwMode="auto">
              <a:xfrm>
                <a:off x="5406810" y="3999095"/>
                <a:ext cx="2137564" cy="431114"/>
              </a:xfrm>
              <a:prstGeom prst="rect">
                <a:avLst/>
              </a:prstGeom>
              <a:solidFill>
                <a:srgbClr val="CCFFCC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3232" rIns="0" bIns="43232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Advanced Technology R&amp;D</a:t>
                </a:r>
                <a:endParaRPr lang="en-US" sz="1000" b="1" i="0" u="sng" dirty="0">
                  <a:solidFill>
                    <a:srgbClr val="FF0000"/>
                  </a:solidFill>
                  <a:latin typeface="Arial Narrow" pitchFamily="-92" charset="0"/>
                </a:endParaRP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Manouchehr Farkhondeh, Deputy</a:t>
                </a:r>
              </a:p>
            </p:txBody>
          </p:sp>
          <p:sp>
            <p:nvSpPr>
              <p:cNvPr id="2079" name="Rectangle 30"/>
              <p:cNvSpPr>
                <a:spLocks noChangeArrowheads="1"/>
              </p:cNvSpPr>
              <p:nvPr/>
            </p:nvSpPr>
            <p:spPr bwMode="auto">
              <a:xfrm rot="10800000" flipV="1">
                <a:off x="5417358" y="5082964"/>
                <a:ext cx="2127016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Nuclear Physics Major Initiatives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Ivan Graff</a:t>
                </a:r>
              </a:p>
            </p:txBody>
          </p:sp>
          <p:sp>
            <p:nvSpPr>
              <p:cNvPr id="53" name="Rectangle 30"/>
              <p:cNvSpPr>
                <a:spLocks noChangeArrowheads="1"/>
              </p:cNvSpPr>
              <p:nvPr/>
            </p:nvSpPr>
            <p:spPr bwMode="auto">
              <a:xfrm rot="10800000" flipV="1">
                <a:off x="5428186" y="6229497"/>
                <a:ext cx="2124593" cy="428465"/>
              </a:xfrm>
              <a:prstGeom prst="rect">
                <a:avLst/>
              </a:prstGeom>
              <a:solidFill>
                <a:srgbClr val="CC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square" lIns="0" tIns="42030" rIns="0" bIns="42030">
                <a:spAutoFit/>
              </a:bodyPr>
              <a:lstStyle/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u="sng" dirty="0">
                    <a:solidFill>
                      <a:schemeClr val="accent2"/>
                    </a:solidFill>
                    <a:latin typeface="Arial Narrow" pitchFamily="-92" charset="0"/>
                  </a:rPr>
                  <a:t>Industrial Concepts </a:t>
                </a:r>
              </a:p>
              <a:p>
                <a:pPr algn="ctr" defTabSz="865188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i="0" dirty="0">
                    <a:latin typeface="Arial Narrow" pitchFamily="-92" charset="0"/>
                  </a:rPr>
                  <a:t>Michelle Shinn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 bwMode="auto">
            <a:xfrm>
              <a:off x="7837834" y="5442217"/>
              <a:ext cx="8253" cy="105109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7848600" y="5718018"/>
              <a:ext cx="914400" cy="91440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8" name="Text Box 23">
            <a:extLst>
              <a:ext uri="{FF2B5EF4-FFF2-40B4-BE49-F238E27FC236}">
                <a16:creationId xmlns:a16="http://schemas.microsoft.com/office/drawing/2014/main" id="{0CD82332-245A-4F36-B3D6-6E7415275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42" y="5802081"/>
            <a:ext cx="2520586" cy="425863"/>
          </a:xfrm>
          <a:prstGeom prst="rect">
            <a:avLst/>
          </a:prstGeom>
          <a:solidFill>
            <a:srgbClr val="CCFFCC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43232" rIns="0" bIns="43232">
            <a:spAutoFit/>
          </a:bodyPr>
          <a:lstStyle/>
          <a:p>
            <a:pPr algn="ctr" defTabSz="865188">
              <a:spcBef>
                <a:spcPts val="0"/>
              </a:spcBef>
              <a:spcAft>
                <a:spcPts val="0"/>
              </a:spcAft>
            </a:pPr>
            <a:r>
              <a:rPr lang="en-US" sz="1000" b="1" i="0" u="sng" dirty="0">
                <a:solidFill>
                  <a:schemeClr val="accent2"/>
                </a:solidFill>
                <a:latin typeface="Arial Narrow" pitchFamily="-92" charset="0"/>
              </a:rPr>
              <a:t>Nuclear Physics Computing</a:t>
            </a:r>
          </a:p>
          <a:p>
            <a:pPr algn="ctr" defTabSz="865188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1" i="0" dirty="0" err="1">
                <a:latin typeface="Arial Narrow" pitchFamily="-92" charset="0"/>
              </a:rPr>
              <a:t>Xiaofeng</a:t>
            </a:r>
            <a:r>
              <a:rPr lang="en-US" sz="1000" b="1" i="0" dirty="0">
                <a:latin typeface="Arial Narrow" pitchFamily="-92" charset="0"/>
              </a:rPr>
              <a:t> </a:t>
            </a:r>
            <a:r>
              <a:rPr lang="en-US" sz="1000" b="1" i="0" dirty="0" err="1">
                <a:latin typeface="Arial Narrow" pitchFamily="-92" charset="0"/>
              </a:rPr>
              <a:t>Guo</a:t>
            </a:r>
            <a:endParaRPr lang="en-US" sz="1000" b="1" i="0" dirty="0">
              <a:latin typeface="Arial Narrow" pitchFamily="-92" charset="0"/>
            </a:endParaRP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7864637" y="5663265"/>
            <a:ext cx="956230" cy="50781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900" i="1" dirty="0">
                <a:latin typeface="Arial Narrow" panose="020B0606020202030204" pitchFamily="34" charset="0"/>
              </a:rPr>
              <a:t>(IPA) – Intergovernmental Personnel Act</a:t>
            </a:r>
          </a:p>
        </p:txBody>
      </p:sp>
    </p:spTree>
    <p:extLst>
      <p:ext uri="{BB962C8B-B14F-4D97-AF65-F5344CB8AC3E}">
        <p14:creationId xmlns:p14="http://schemas.microsoft.com/office/powerpoint/2010/main" val="3066833053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5330" y="146117"/>
            <a:ext cx="9570598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0" dirty="0"/>
              <a:t>Overall, Progress in Implementing the LRP Has Been Good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47075" y="1089285"/>
            <a:ext cx="20398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The vision to maintain U.S. leadership continues to be implemented: EIC construction; FRIB construction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7605" y="937849"/>
            <a:ext cx="2078334" cy="2702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5" t="-1297" r="51101" b="48862"/>
          <a:stretch/>
        </p:blipFill>
        <p:spPr>
          <a:xfrm>
            <a:off x="232618" y="778984"/>
            <a:ext cx="2307667" cy="1464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A1E47-9EBB-47AB-96A4-DEA36554E3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383" y="795062"/>
            <a:ext cx="2248468" cy="14371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25109B-62A5-42F0-8111-FCF564FF08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170" y="2288869"/>
            <a:ext cx="2344420" cy="14644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7BE03C-E171-42BD-A30B-FB273170AA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703" y="2288869"/>
            <a:ext cx="2267410" cy="14644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263CC2-30AF-4365-A601-9B3C84411C90}"/>
              </a:ext>
            </a:extLst>
          </p:cNvPr>
          <p:cNvSpPr txBox="1"/>
          <p:nvPr/>
        </p:nvSpPr>
        <p:spPr>
          <a:xfrm>
            <a:off x="240978" y="3712203"/>
            <a:ext cx="470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World leading research supported at state-of-the-art NP National User Facilities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21BB6-0269-4A0D-BB64-7D8735F91B4E}"/>
              </a:ext>
            </a:extLst>
          </p:cNvPr>
          <p:cNvSpPr txBox="1"/>
          <p:nvPr/>
        </p:nvSpPr>
        <p:spPr>
          <a:xfrm flipH="1">
            <a:off x="1939779" y="760805"/>
            <a:ext cx="99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RHIC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55320-F7A3-4960-AC9F-61F11DB72DA9}"/>
              </a:ext>
            </a:extLst>
          </p:cNvPr>
          <p:cNvSpPr txBox="1"/>
          <p:nvPr/>
        </p:nvSpPr>
        <p:spPr>
          <a:xfrm flipH="1">
            <a:off x="4072489" y="742821"/>
            <a:ext cx="9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JLAB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+mn-lt"/>
              </a:rPr>
              <a:t>Hall 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203B5E-E31F-4195-BBA4-0B4B175C40B0}"/>
              </a:ext>
            </a:extLst>
          </p:cNvPr>
          <p:cNvSpPr txBox="1"/>
          <p:nvPr/>
        </p:nvSpPr>
        <p:spPr>
          <a:xfrm flipH="1">
            <a:off x="668668" y="4647276"/>
            <a:ext cx="84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FRIB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4CBFF-D951-4687-A584-CE107F53F1C2}"/>
              </a:ext>
            </a:extLst>
          </p:cNvPr>
          <p:cNvSpPr txBox="1"/>
          <p:nvPr/>
        </p:nvSpPr>
        <p:spPr>
          <a:xfrm flipH="1">
            <a:off x="4186305" y="3220457"/>
            <a:ext cx="94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ATLAS</a:t>
            </a:r>
          </a:p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At ANL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8D3211F-08F0-4C9A-801D-925DF24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38"/>
          <a:stretch/>
        </p:blipFill>
        <p:spPr>
          <a:xfrm>
            <a:off x="502922" y="4413744"/>
            <a:ext cx="2577607" cy="1649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3AC9E0-289E-40A6-8F6C-635331F69C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888" y="3809957"/>
            <a:ext cx="1901297" cy="2301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DFB806-6D3E-4C0F-8CFC-BCB85952EFCE}"/>
              </a:ext>
            </a:extLst>
          </p:cNvPr>
          <p:cNvSpPr txBox="1"/>
          <p:nvPr/>
        </p:nvSpPr>
        <p:spPr>
          <a:xfrm flipH="1">
            <a:off x="7327275" y="4461963"/>
            <a:ext cx="17246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Groundbreaking contributions to national cross-cutting priorities continue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799F6F-67EF-47F2-B421-F77F0B2A1260}"/>
              </a:ext>
            </a:extLst>
          </p:cNvPr>
          <p:cNvSpPr txBox="1"/>
          <p:nvPr/>
        </p:nvSpPr>
        <p:spPr>
          <a:xfrm>
            <a:off x="3288687" y="4499677"/>
            <a:ext cx="1698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Pioneering experiments and research tools (MIEs) are created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734FF5-6873-4E8A-93EA-4093278018C4}"/>
              </a:ext>
            </a:extLst>
          </p:cNvPr>
          <p:cNvSpPr txBox="1"/>
          <p:nvPr/>
        </p:nvSpPr>
        <p:spPr>
          <a:xfrm flipH="1">
            <a:off x="1980024" y="3430492"/>
            <a:ext cx="99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FRIB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37846-7482-4D2E-AE86-5CE8A76648D1}"/>
              </a:ext>
            </a:extLst>
          </p:cNvPr>
          <p:cNvSpPr txBox="1"/>
          <p:nvPr/>
        </p:nvSpPr>
        <p:spPr>
          <a:xfrm flipH="1">
            <a:off x="502922" y="5348257"/>
            <a:ext cx="1643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Underground Double Beta Decay Research</a:t>
            </a:r>
          </a:p>
        </p:txBody>
      </p:sp>
    </p:spTree>
    <p:extLst>
      <p:ext uri="{BB962C8B-B14F-4D97-AF65-F5344CB8AC3E}">
        <p14:creationId xmlns:p14="http://schemas.microsoft.com/office/powerpoint/2010/main" val="2179332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-190500" y="95250"/>
            <a:ext cx="9144000" cy="642938"/>
          </a:xfrm>
        </p:spPr>
        <p:txBody>
          <a:bodyPr/>
          <a:lstStyle/>
          <a:p>
            <a:r>
              <a:rPr lang="en-US" altLang="en-US"/>
              <a:t>General Outlook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404813" y="931863"/>
            <a:ext cx="87391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The experience with FY18 and FY19 budgets maybe similar in the next budget cycle.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We need to stay focused and continue to deliver important outcomes for the nation.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Delivering exciting discoveries, important scientific knowledge, technological advances, and workforce training is what we do.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2800">
                <a:latin typeface="Calibri" panose="020F0502020204030204" pitchFamily="34" charset="0"/>
              </a:rPr>
              <a:t>We need to keep up the good work!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en-US" altLang="en-US" sz="28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4435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511" y="803333"/>
            <a:ext cx="4413286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There has been a long tradition in Nuclear Science of effective partnership between the community and the agencies in charting compelling scientific visions for the future of nuclear science.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</a:rPr>
              <a:t>Key factors: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Informed scientific knowledge as the basis for recommendations and next steps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Mutual respect among scientific sub-disciplines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8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Commitment to the greater good of nuclear science as a discipline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Meticulously level playing field leading to respect for process and outcomes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en-US" dirty="0">
                <a:latin typeface="+mn-lt"/>
              </a:rPr>
              <a:t>Deep appreciation for the wisdom of Ben Franklin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dirty="0"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en-US" sz="600" dirty="0">
              <a:latin typeface="+mn-lt"/>
            </a:endParaRPr>
          </a:p>
        </p:txBody>
      </p:sp>
      <p:sp>
        <p:nvSpPr>
          <p:cNvPr id="20485" name="Title 2"/>
          <p:cNvSpPr>
            <a:spLocks noGrp="1"/>
          </p:cNvSpPr>
          <p:nvPr>
            <p:ph type="title"/>
          </p:nvPr>
        </p:nvSpPr>
        <p:spPr>
          <a:xfrm>
            <a:off x="-381001" y="-260542"/>
            <a:ext cx="9144000" cy="1143000"/>
          </a:xfrm>
        </p:spPr>
        <p:txBody>
          <a:bodyPr/>
          <a:lstStyle/>
          <a:p>
            <a:r>
              <a:rPr lang="en-US" altLang="en-US" b="0" dirty="0"/>
              <a:t>A Long Tradition of Partnership and Stewardship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868F82-831B-49A6-9291-0971D92C303B}"/>
              </a:ext>
            </a:extLst>
          </p:cNvPr>
          <p:cNvSpPr txBox="1"/>
          <p:nvPr/>
        </p:nvSpPr>
        <p:spPr>
          <a:xfrm flipH="1">
            <a:off x="4986229" y="882458"/>
            <a:ext cx="4413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Staying united we can accomplish great things together</a:t>
            </a:r>
          </a:p>
        </p:txBody>
      </p:sp>
      <p:pic>
        <p:nvPicPr>
          <p:cNvPr id="7" name="Picture 6" descr="A close-up of a bug&#10;&#10;Description automatically generated with medium confidence">
            <a:extLst>
              <a:ext uri="{FF2B5EF4-FFF2-40B4-BE49-F238E27FC236}">
                <a16:creationId xmlns:a16="http://schemas.microsoft.com/office/drawing/2014/main" id="{75DB4BEA-EB08-4B31-B650-00E890657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9" y="2383994"/>
            <a:ext cx="3894260" cy="2594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FC8F1-A590-4C37-A28C-25C246634C98}"/>
              </a:ext>
            </a:extLst>
          </p:cNvPr>
          <p:cNvSpPr txBox="1"/>
          <p:nvPr/>
        </p:nvSpPr>
        <p:spPr>
          <a:xfrm flipH="1">
            <a:off x="5255759" y="5018438"/>
            <a:ext cx="3643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Division will setback the entire field and is the last thing needed right now</a:t>
            </a:r>
          </a:p>
        </p:txBody>
      </p:sp>
    </p:spTree>
    <p:extLst>
      <p:ext uri="{BB962C8B-B14F-4D97-AF65-F5344CB8AC3E}">
        <p14:creationId xmlns:p14="http://schemas.microsoft.com/office/powerpoint/2010/main" val="154608434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811784-203D-4F43-877B-8B03CB14445F}"/>
              </a:ext>
            </a:extLst>
          </p:cNvPr>
          <p:cNvSpPr txBox="1"/>
          <p:nvPr/>
        </p:nvSpPr>
        <p:spPr>
          <a:xfrm flipH="1">
            <a:off x="2377440" y="2866854"/>
            <a:ext cx="5703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74861648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337" y="584268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65337" y="1502404"/>
            <a:ext cx="8478612" cy="3198303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126206" lvl="3" indent="-126206">
              <a:spcAft>
                <a:spcPts val="800"/>
              </a:spcAft>
              <a:buFont typeface="Wingdings" pitchFamily="2" charset="2"/>
              <a:buChar char="§"/>
            </a:pPr>
            <a:r>
              <a:rPr lang="en-US" sz="1500" dirty="0">
                <a:latin typeface="Calibri" panose="020F0502020204030204" pitchFamily="34" charset="0"/>
                <a:ea typeface="Calibri" panose="020F0502020204030204" pitchFamily="34" charset="0"/>
              </a:rPr>
              <a:t>Understanding why matter takes on the specific forms observed in nature and how that knowledge can benefit energy, commerce, medicine, and national security, by discovering:</a:t>
            </a:r>
            <a:endParaRPr lang="en-US" sz="15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How mass is created from energy in the interior of the proton using the future Electron-Ion Collider?</a:t>
            </a: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What are the properties of the novel quark-gluon plasma discovered at RHIC?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What is the mechanism underlying the confinement of quarks and gluons via CEBAF and RHIC?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search for new exotic particles and anomalous violations of nature’s symmetries at CEBAF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limits of nuclear existence? How are heavy elements made in the cosmos via FRIB and ATLAS?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Is the neutrino its own anti-particle?  Do the neutron’s precise properties point to new physics?</a:t>
            </a:r>
            <a:endParaRPr lang="en-US" sz="1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The nature of the strong force in many-body systems via </a:t>
            </a:r>
            <a:r>
              <a:rPr lang="en-US" sz="15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SciDAC</a:t>
            </a:r>
            <a:r>
              <a:rPr lang="en-US" sz="1500" dirty="0"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</a:p>
          <a:p>
            <a:pPr marL="557213" lvl="1" indent="-214313" algn="just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500" dirty="0">
                <a:latin typeface="Calibri" panose="020F0502020204030204" pitchFamily="34" charset="0"/>
                <a:cs typeface="Arial" panose="020B0604020202020204" pitchFamily="34" charset="0"/>
              </a:rPr>
              <a:t>Advanced Nuclear Data for Space, Energy, and Research.</a:t>
            </a:r>
            <a:endParaRPr lang="en-US" sz="1500" dirty="0"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BCC842-151C-4659-829D-17DFC9C0D653}"/>
              </a:ext>
            </a:extLst>
          </p:cNvPr>
          <p:cNvGrpSpPr/>
          <p:nvPr/>
        </p:nvGrpSpPr>
        <p:grpSpPr>
          <a:xfrm>
            <a:off x="877250" y="4810506"/>
            <a:ext cx="7455219" cy="1178814"/>
            <a:chOff x="340394" y="5232571"/>
            <a:chExt cx="8861595" cy="145115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BDF415-C6F8-4F01-94ED-911984AA12E3}"/>
                </a:ext>
              </a:extLst>
            </p:cNvPr>
            <p:cNvGrpSpPr/>
            <p:nvPr userDrawn="1"/>
          </p:nvGrpSpPr>
          <p:grpSpPr>
            <a:xfrm>
              <a:off x="340394" y="5257511"/>
              <a:ext cx="8861595" cy="1397636"/>
              <a:chOff x="-429688" y="5210799"/>
              <a:chExt cx="8861595" cy="1397636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183765D-3D42-46F0-A4C1-D491596A7A6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5" t="1497" r="12829" b="1090"/>
              <a:stretch/>
            </p:blipFill>
            <p:spPr>
              <a:xfrm>
                <a:off x="-429688" y="5216517"/>
                <a:ext cx="1040524" cy="13749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6" name="Picture 15" descr="ATLAS_nj386569f7_online.jpg">
                <a:extLst>
                  <a:ext uri="{FF2B5EF4-FFF2-40B4-BE49-F238E27FC236}">
                    <a16:creationId xmlns:a16="http://schemas.microsoft.com/office/drawing/2014/main" id="{69E6FE55-F8CF-4E47-AE9D-2A0490134FB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8" r="63375" b="1872"/>
              <a:stretch/>
            </p:blipFill>
            <p:spPr>
              <a:xfrm>
                <a:off x="2182466" y="5229129"/>
                <a:ext cx="1543076" cy="1379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CBB1E5E-A3AF-4C63-B6B6-9E46394FBBE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t="8102" r="24571"/>
              <a:stretch/>
            </p:blipFill>
            <p:spPr>
              <a:xfrm>
                <a:off x="6961025" y="5210800"/>
                <a:ext cx="1470882" cy="13864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pic>
            <p:nvPicPr>
              <p:cNvPr id="18" name="Picture 7">
                <a:extLst>
                  <a:ext uri="{FF2B5EF4-FFF2-40B4-BE49-F238E27FC236}">
                    <a16:creationId xmlns:a16="http://schemas.microsoft.com/office/drawing/2014/main" id="{DA01FB11-BC4C-4EE1-9005-EE824B33087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6" cstate="print"/>
              <a:srcRect r="2756"/>
              <a:stretch>
                <a:fillRect/>
              </a:stretch>
            </p:blipFill>
            <p:spPr bwMode="auto">
              <a:xfrm>
                <a:off x="3697854" y="5210799"/>
                <a:ext cx="1820753" cy="137851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12" name="Picture 1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AB1BC0E8-9E86-4512-BD0E-E7E8ECC2F2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" r="5094" b="12944"/>
            <a:stretch/>
          </p:blipFill>
          <p:spPr>
            <a:xfrm>
              <a:off x="6288689" y="5232571"/>
              <a:ext cx="1470882" cy="14205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 descr="A picture containing indoor, electronics, tube, stack&#10;&#10;Description automatically generated">
              <a:extLst>
                <a:ext uri="{FF2B5EF4-FFF2-40B4-BE49-F238E27FC236}">
                  <a16:creationId xmlns:a16="http://schemas.microsoft.com/office/drawing/2014/main" id="{E949799E-8090-4566-B96A-3D12D16A39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8584"/>
            <a:stretch/>
          </p:blipFill>
          <p:spPr>
            <a:xfrm>
              <a:off x="1354856" y="5249622"/>
              <a:ext cx="1543076" cy="14341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728702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www.tunl.duke.edu/images/tunl2013/tunl2013_img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7" b="38812"/>
          <a:stretch/>
        </p:blipFill>
        <p:spPr bwMode="auto">
          <a:xfrm>
            <a:off x="4472035" y="1579478"/>
            <a:ext cx="4286250" cy="18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035" y="864317"/>
            <a:ext cx="4290965" cy="7151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6408" y="3406375"/>
            <a:ext cx="4767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Triangle Universities Nuclear Laboratory (TUNL) is Center of Excellence that focuses on low-energy nuclear physics research. TUNL is a consortium Duke University, North Carolina State University, and the University of North Carolina at Chapel Hill comprising about 30 faculty members, 20 postdocs and research scientists, and 50 graduate students.</a:t>
            </a:r>
          </a:p>
        </p:txBody>
      </p:sp>
      <p:pic>
        <p:nvPicPr>
          <p:cNvPr id="2109" name="Picture 61" descr="higs_ful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76" y="4772005"/>
            <a:ext cx="2902768" cy="142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C:\Users\halltim\Desktop\Cyclotron Institute_files\50-Years-Banner.p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09" y="880406"/>
            <a:ext cx="4157804" cy="64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3" descr="C:\Users\halltim\Desktop\Cyclotron Institute_files\50-Years-Banner.png">
            <a:hlinkClick r:id="rId6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5" y="1825392"/>
            <a:ext cx="3000266" cy="46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5" descr="https://cyclotron.tamu.edu/wp-content/uploads/layou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15" y="1579478"/>
            <a:ext cx="3723991" cy="28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219629" y="4356982"/>
            <a:ext cx="40263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Texas A&amp;M University Cyclotron Institute jointly supported by DOE and the State of Texas focuses on conducting basic research, educating students in accelerator-based science and technology, and providing technical capabilities for a wide variety of applications in space science, materials science, analytical procedures and nuclear medicine.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 bwMode="auto">
          <a:xfrm>
            <a:off x="-81481" y="94260"/>
            <a:ext cx="9144000" cy="64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i="0" kern="1200" baseline="0">
                <a:solidFill>
                  <a:srgbClr val="10663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b="0" dirty="0">
                <a:ea typeface="+mn-ea"/>
              </a:rPr>
              <a:t>Two NP Centers of </a:t>
            </a:r>
            <a:r>
              <a:rPr lang="en-US" sz="2000" b="0" dirty="0">
                <a:ea typeface="+mn-ea"/>
                <a:sym typeface="Calibri"/>
              </a:rPr>
              <a:t>Excellence</a:t>
            </a:r>
            <a:r>
              <a:rPr lang="en-US" sz="2000" b="0" dirty="0">
                <a:ea typeface="+mn-ea"/>
              </a:rPr>
              <a:t> at TUNL and Texas A&amp;M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9245" y="5741977"/>
            <a:ext cx="422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88 inch cyclotron also plays a crucial role in space radiation effects chip testing for the Air Force</a:t>
            </a:r>
          </a:p>
        </p:txBody>
      </p:sp>
    </p:spTree>
    <p:extLst>
      <p:ext uri="{BB962C8B-B14F-4D97-AF65-F5344CB8AC3E}">
        <p14:creationId xmlns:p14="http://schemas.microsoft.com/office/powerpoint/2010/main" val="233217458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21" y="0"/>
            <a:ext cx="9140158" cy="1273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/>
          <p:nvPr/>
        </p:nvSpPr>
        <p:spPr>
          <a:xfrm>
            <a:off x="1921" y="172891"/>
            <a:ext cx="1901798" cy="8875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3695442" y="1351560"/>
            <a:ext cx="2074689" cy="18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4577763" y="5371139"/>
            <a:ext cx="2213002" cy="1486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 txBox="1"/>
          <p:nvPr/>
        </p:nvSpPr>
        <p:spPr>
          <a:xfrm>
            <a:off x="7588502" y="4168"/>
            <a:ext cx="1366413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9" dirty="0">
                <a:latin typeface="Arial Unicode MS"/>
                <a:cs typeface="Arial Unicode MS"/>
              </a:rPr>
              <a:t>ARUNA-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47126" y="405275"/>
            <a:ext cx="4308438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9" dirty="0">
                <a:latin typeface="Arial Unicode MS"/>
                <a:cs typeface="Arial Unicode MS"/>
              </a:rPr>
              <a:t>Association for Research</a:t>
            </a:r>
            <a:r>
              <a:rPr sz="2768" spc="9" dirty="0">
                <a:latin typeface="Arial Unicode MS"/>
                <a:cs typeface="Arial Unicode MS"/>
              </a:rPr>
              <a:t> </a:t>
            </a:r>
            <a:r>
              <a:rPr sz="2768" spc="-5" dirty="0">
                <a:latin typeface="Arial Unicode MS"/>
                <a:cs typeface="Arial Unicode MS"/>
              </a:rPr>
              <a:t>at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44206" y="806381"/>
            <a:ext cx="4911250" cy="436425"/>
          </a:xfrm>
          <a:prstGeom prst="rect">
            <a:avLst/>
          </a:prstGeom>
        </p:spPr>
        <p:txBody>
          <a:bodyPr vert="horz" wrap="square" lIns="0" tIns="10373" rIns="0" bIns="0" rtlCol="0">
            <a:spAutoFit/>
          </a:bodyPr>
          <a:lstStyle/>
          <a:p>
            <a:pPr marL="11527">
              <a:spcBef>
                <a:spcPts val="82"/>
              </a:spcBef>
            </a:pPr>
            <a:r>
              <a:rPr sz="2768" spc="-5" dirty="0">
                <a:latin typeface="Arial Unicode MS"/>
                <a:cs typeface="Arial Unicode MS"/>
              </a:rPr>
              <a:t>University Nuclear</a:t>
            </a:r>
            <a:r>
              <a:rPr sz="2768" spc="-91" dirty="0">
                <a:latin typeface="Arial Unicode MS"/>
                <a:cs typeface="Arial Unicode MS"/>
              </a:rPr>
              <a:t> </a:t>
            </a:r>
            <a:r>
              <a:rPr sz="2768" spc="-5" dirty="0">
                <a:latin typeface="Arial Unicode MS"/>
                <a:cs typeface="Arial Unicode MS"/>
              </a:rPr>
              <a:t>Accelerators</a:t>
            </a:r>
            <a:endParaRPr sz="2768" dirty="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784" y="1331725"/>
            <a:ext cx="2443523" cy="1655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0"/>
          <p:cNvSpPr/>
          <p:nvPr/>
        </p:nvSpPr>
        <p:spPr>
          <a:xfrm>
            <a:off x="2230482" y="1348548"/>
            <a:ext cx="1446519" cy="16554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/>
          <p:nvPr/>
        </p:nvSpPr>
        <p:spPr>
          <a:xfrm>
            <a:off x="7297839" y="1372522"/>
            <a:ext cx="1844239" cy="18547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12"/>
          <p:cNvSpPr/>
          <p:nvPr/>
        </p:nvSpPr>
        <p:spPr>
          <a:xfrm>
            <a:off x="220916" y="5290457"/>
            <a:ext cx="2385892" cy="15675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3" name="object 13"/>
          <p:cNvSpPr/>
          <p:nvPr/>
        </p:nvSpPr>
        <p:spPr>
          <a:xfrm>
            <a:off x="5891733" y="3227294"/>
            <a:ext cx="3158138" cy="20285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14"/>
          <p:cNvSpPr/>
          <p:nvPr/>
        </p:nvSpPr>
        <p:spPr>
          <a:xfrm>
            <a:off x="7632166" y="4679577"/>
            <a:ext cx="1509913" cy="9451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object 15"/>
          <p:cNvSpPr/>
          <p:nvPr/>
        </p:nvSpPr>
        <p:spPr>
          <a:xfrm>
            <a:off x="3551944" y="3112034"/>
            <a:ext cx="2478101" cy="18672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/>
          <p:nvPr/>
        </p:nvSpPr>
        <p:spPr>
          <a:xfrm>
            <a:off x="-10580" y="2773921"/>
            <a:ext cx="3941909" cy="25242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7" name="object 17"/>
          <p:cNvSpPr/>
          <p:nvPr/>
        </p:nvSpPr>
        <p:spPr>
          <a:xfrm>
            <a:off x="6802291" y="5636239"/>
            <a:ext cx="2339788" cy="122176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8" name="object 18"/>
          <p:cNvSpPr/>
          <p:nvPr/>
        </p:nvSpPr>
        <p:spPr>
          <a:xfrm>
            <a:off x="137352" y="1417705"/>
            <a:ext cx="3056131" cy="699055"/>
          </a:xfrm>
          <a:custGeom>
            <a:avLst/>
            <a:gdLst/>
            <a:ahLst/>
            <a:cxnLst/>
            <a:rect l="l" t="t" r="r" b="b"/>
            <a:pathLst>
              <a:path w="3367404" h="770255">
                <a:moveTo>
                  <a:pt x="0" y="0"/>
                </a:moveTo>
                <a:lnTo>
                  <a:pt x="3367087" y="0"/>
                </a:lnTo>
                <a:lnTo>
                  <a:pt x="3367087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19"/>
          <p:cNvSpPr txBox="1"/>
          <p:nvPr/>
        </p:nvSpPr>
        <p:spPr>
          <a:xfrm>
            <a:off x="163285" y="1429230"/>
            <a:ext cx="576303" cy="34679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178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178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endParaRPr sz="2178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4185" y="1377466"/>
            <a:ext cx="1293796" cy="570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John D. </a:t>
            </a:r>
            <a:r>
              <a:rPr sz="1815" spc="-5" dirty="0">
                <a:latin typeface="Arial"/>
                <a:cs typeface="Arial"/>
              </a:rPr>
              <a:t>Fox</a:t>
            </a:r>
            <a:r>
              <a:rPr sz="1815" spc="-50" dirty="0">
                <a:latin typeface="Arial"/>
                <a:cs typeface="Arial"/>
              </a:rPr>
              <a:t> </a:t>
            </a:r>
            <a:r>
              <a:rPr sz="1815" spc="-5" dirty="0">
                <a:latin typeface="Arial"/>
                <a:cs typeface="Arial"/>
              </a:rPr>
              <a:t>Laboratory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73523" y="1564069"/>
            <a:ext cx="1740434" cy="2350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452" dirty="0">
                <a:latin typeface="Arial"/>
                <a:cs typeface="Arial"/>
              </a:rPr>
              <a:t>Ohio</a:t>
            </a:r>
            <a:r>
              <a:rPr sz="1452" spc="-82" dirty="0">
                <a:latin typeface="Arial"/>
                <a:cs typeface="Arial"/>
              </a:rPr>
              <a:t> </a:t>
            </a:r>
            <a:r>
              <a:rPr sz="1452" dirty="0">
                <a:latin typeface="Arial"/>
                <a:cs typeface="Arial"/>
              </a:rPr>
              <a:t>U</a:t>
            </a:r>
            <a:r>
              <a:rPr lang="en-US" sz="1452" dirty="0">
                <a:latin typeface="Arial"/>
                <a:cs typeface="Arial"/>
              </a:rPr>
              <a:t> Edwards</a:t>
            </a:r>
            <a:r>
              <a:rPr lang="en-US" sz="1452" spc="-86" dirty="0">
                <a:latin typeface="Arial"/>
                <a:cs typeface="Arial"/>
              </a:rPr>
              <a:t> </a:t>
            </a:r>
            <a:r>
              <a:rPr lang="en-US" sz="1452" dirty="0">
                <a:latin typeface="Arial"/>
                <a:cs typeface="Arial"/>
              </a:rPr>
              <a:t>Lab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54642" y="3214327"/>
            <a:ext cx="2025703" cy="657077"/>
          </a:xfrm>
          <a:prstGeom prst="rect">
            <a:avLst/>
          </a:prstGeom>
          <a:solidFill>
            <a:srgbClr val="E6E6FF">
              <a:alpha val="69999"/>
            </a:srgbClr>
          </a:solidFill>
        </p:spPr>
        <p:txBody>
          <a:bodyPr vert="horz" wrap="square" lIns="0" tIns="42646" rIns="0" bIns="0" rtlCol="0">
            <a:spAutoFit/>
          </a:bodyPr>
          <a:lstStyle/>
          <a:p>
            <a:pPr marL="239175" indent="-195951">
              <a:lnSpc>
                <a:spcPts val="2541"/>
              </a:lnSpc>
              <a:spcBef>
                <a:spcPts val="336"/>
              </a:spcBef>
            </a:pPr>
            <a:r>
              <a:rPr sz="1815" spc="-50" dirty="0">
                <a:latin typeface="Arial"/>
                <a:cs typeface="Arial"/>
              </a:rPr>
              <a:t>Texas </a:t>
            </a:r>
            <a:r>
              <a:rPr sz="1815" dirty="0">
                <a:latin typeface="Arial"/>
                <a:cs typeface="Arial"/>
              </a:rPr>
              <a:t>A&amp;M U.  </a:t>
            </a:r>
            <a:r>
              <a:rPr sz="1815" spc="-5" dirty="0">
                <a:latin typeface="Arial"/>
                <a:cs typeface="Arial"/>
              </a:rPr>
              <a:t>Cyclotron</a:t>
            </a:r>
            <a:r>
              <a:rPr sz="1815" spc="-54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Lab.</a:t>
            </a:r>
          </a:p>
        </p:txBody>
      </p:sp>
      <p:sp>
        <p:nvSpPr>
          <p:cNvPr id="26" name="object 26"/>
          <p:cNvSpPr/>
          <p:nvPr/>
        </p:nvSpPr>
        <p:spPr>
          <a:xfrm>
            <a:off x="8232962" y="3776222"/>
            <a:ext cx="909405" cy="699055"/>
          </a:xfrm>
          <a:custGeom>
            <a:avLst/>
            <a:gdLst/>
            <a:ahLst/>
            <a:cxnLst/>
            <a:rect l="l" t="t" r="r" b="b"/>
            <a:pathLst>
              <a:path w="1002029" h="770254">
                <a:moveTo>
                  <a:pt x="0" y="0"/>
                </a:moveTo>
                <a:lnTo>
                  <a:pt x="1001712" y="0"/>
                </a:lnTo>
                <a:lnTo>
                  <a:pt x="1001712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7" name="object 27"/>
          <p:cNvSpPr txBox="1"/>
          <p:nvPr/>
        </p:nvSpPr>
        <p:spPr>
          <a:xfrm>
            <a:off x="8266099" y="3780545"/>
            <a:ext cx="745735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TUNL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89497" y="3242995"/>
            <a:ext cx="2342670" cy="643090"/>
          </a:xfrm>
          <a:prstGeom prst="rect">
            <a:avLst/>
          </a:prstGeom>
          <a:solidFill>
            <a:srgbClr val="E6E6FF">
              <a:alpha val="69999"/>
            </a:srgbClr>
          </a:solidFill>
        </p:spPr>
        <p:txBody>
          <a:bodyPr vert="horz" wrap="square" lIns="0" tIns="34002" rIns="0" bIns="0" rtlCol="0">
            <a:spAutoFit/>
          </a:bodyPr>
          <a:lstStyle/>
          <a:p>
            <a:pPr marL="231683" marR="121605" indent="-195951">
              <a:lnSpc>
                <a:spcPts val="2541"/>
              </a:lnSpc>
              <a:spcBef>
                <a:spcPts val="268"/>
              </a:spcBef>
            </a:pPr>
            <a:r>
              <a:rPr sz="1634" spc="-5" dirty="0">
                <a:latin typeface="Arial"/>
                <a:cs typeface="Arial"/>
              </a:rPr>
              <a:t>Notre </a:t>
            </a:r>
            <a:r>
              <a:rPr sz="1634" dirty="0">
                <a:latin typeface="Arial"/>
                <a:cs typeface="Arial"/>
              </a:rPr>
              <a:t>Dame</a:t>
            </a:r>
            <a:r>
              <a:rPr sz="1634" spc="-50" dirty="0">
                <a:latin typeface="Arial"/>
                <a:cs typeface="Arial"/>
              </a:rPr>
              <a:t> </a:t>
            </a:r>
            <a:r>
              <a:rPr sz="1634" spc="-36" dirty="0">
                <a:latin typeface="Arial"/>
                <a:cs typeface="Arial"/>
              </a:rPr>
              <a:t>Univ.  </a:t>
            </a:r>
            <a:r>
              <a:rPr sz="1634" spc="-5" dirty="0">
                <a:latin typeface="Arial"/>
                <a:cs typeface="Arial"/>
              </a:rPr>
              <a:t>ISNAP</a:t>
            </a:r>
            <a:r>
              <a:rPr sz="1634" spc="-59" dirty="0">
                <a:latin typeface="Arial"/>
                <a:cs typeface="Arial"/>
              </a:rPr>
              <a:t> </a:t>
            </a:r>
            <a:r>
              <a:rPr sz="1634" spc="-5" dirty="0">
                <a:latin typeface="Arial"/>
                <a:cs typeface="Arial"/>
              </a:rPr>
              <a:t>facilities</a:t>
            </a:r>
            <a:endParaRPr sz="1634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67740" y="5408941"/>
            <a:ext cx="2502594" cy="32007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83" rIns="0" bIns="0" rtlCol="0">
            <a:spAutoFit/>
          </a:bodyPr>
          <a:lstStyle/>
          <a:p>
            <a:pPr marL="231683" marR="1729" indent="-195951">
              <a:lnSpc>
                <a:spcPts val="2541"/>
              </a:lnSpc>
              <a:spcBef>
                <a:spcPts val="290"/>
              </a:spcBef>
            </a:pPr>
            <a:r>
              <a:rPr sz="1452" spc="-5" dirty="0">
                <a:latin typeface="Arial"/>
                <a:cs typeface="Arial"/>
              </a:rPr>
              <a:t>U </a:t>
            </a:r>
            <a:r>
              <a:rPr sz="1452" dirty="0">
                <a:latin typeface="Arial"/>
                <a:cs typeface="Arial"/>
              </a:rPr>
              <a:t>of</a:t>
            </a:r>
            <a:r>
              <a:rPr lang="en-US" sz="1452" dirty="0">
                <a:latin typeface="Arial"/>
                <a:cs typeface="Arial"/>
              </a:rPr>
              <a:t> </a:t>
            </a:r>
            <a:r>
              <a:rPr sz="1452" spc="-82" dirty="0">
                <a:latin typeface="Arial"/>
                <a:cs typeface="Arial"/>
              </a:rPr>
              <a:t>W</a:t>
            </a:r>
            <a:r>
              <a:rPr sz="1452" dirty="0">
                <a:latin typeface="Arial"/>
                <a:cs typeface="Arial"/>
              </a:rPr>
              <a:t>ashing</a:t>
            </a:r>
            <a:r>
              <a:rPr sz="1452" spc="-5" dirty="0">
                <a:latin typeface="Arial"/>
                <a:cs typeface="Arial"/>
              </a:rPr>
              <a:t>t</a:t>
            </a:r>
            <a:r>
              <a:rPr sz="1452" dirty="0">
                <a:latin typeface="Arial"/>
                <a:cs typeface="Arial"/>
              </a:rPr>
              <a:t>on</a:t>
            </a:r>
            <a:r>
              <a:rPr lang="en-US" sz="1452" dirty="0">
                <a:latin typeface="Arial"/>
                <a:cs typeface="Arial"/>
              </a:rPr>
              <a:t> </a:t>
            </a:r>
            <a:r>
              <a:rPr sz="1452" spc="-36" dirty="0">
                <a:latin typeface="Arial"/>
                <a:cs typeface="Arial"/>
              </a:rPr>
              <a:t>CENPA</a:t>
            </a:r>
            <a:endParaRPr sz="1452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65949" y="4950439"/>
            <a:ext cx="884624" cy="699055"/>
          </a:xfrm>
          <a:custGeom>
            <a:avLst/>
            <a:gdLst/>
            <a:ahLst/>
            <a:cxnLst/>
            <a:rect l="l" t="t" r="r" b="b"/>
            <a:pathLst>
              <a:path w="974725" h="770254">
                <a:moveTo>
                  <a:pt x="0" y="0"/>
                </a:moveTo>
                <a:lnTo>
                  <a:pt x="974725" y="0"/>
                </a:lnTo>
                <a:lnTo>
                  <a:pt x="974725" y="769937"/>
                </a:lnTo>
                <a:lnTo>
                  <a:pt x="0" y="769937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1" name="object 31"/>
          <p:cNvSpPr txBox="1"/>
          <p:nvPr/>
        </p:nvSpPr>
        <p:spPr>
          <a:xfrm>
            <a:off x="7090442" y="4103274"/>
            <a:ext cx="2071231" cy="1115018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R="4611" algn="r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H</a:t>
            </a:r>
            <a:r>
              <a:rPr sz="1815" spc="-5" dirty="0">
                <a:latin typeface="Arial"/>
                <a:cs typeface="Arial"/>
              </a:rPr>
              <a:t>IG</a:t>
            </a:r>
            <a:r>
              <a:rPr sz="1815" dirty="0">
                <a:latin typeface="Arial"/>
                <a:cs typeface="Arial"/>
              </a:rPr>
              <a:t>S</a:t>
            </a:r>
          </a:p>
          <a:p>
            <a:pPr>
              <a:spcBef>
                <a:spcPts val="32"/>
              </a:spcBef>
            </a:pPr>
            <a:endParaRPr sz="3540" dirty="0">
              <a:latin typeface="Times New Roman"/>
              <a:cs typeface="Times New Roman"/>
            </a:endParaRPr>
          </a:p>
          <a:p>
            <a:pPr marL="11527"/>
            <a:r>
              <a:rPr sz="1815" spc="-5" dirty="0">
                <a:latin typeface="Arial"/>
                <a:cs typeface="Arial"/>
              </a:rPr>
              <a:t>TUNL</a:t>
            </a:r>
            <a:endParaRPr sz="1815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86385" y="5278932"/>
            <a:ext cx="746312" cy="29094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dirty="0">
                <a:latin typeface="Arial"/>
                <a:cs typeface="Arial"/>
              </a:rPr>
              <a:t>LENA</a:t>
            </a:r>
          </a:p>
        </p:txBody>
      </p:sp>
      <p:sp>
        <p:nvSpPr>
          <p:cNvPr id="33" name="object 33"/>
          <p:cNvSpPr/>
          <p:nvPr/>
        </p:nvSpPr>
        <p:spPr>
          <a:xfrm>
            <a:off x="7074563" y="6101523"/>
            <a:ext cx="1687414" cy="696173"/>
          </a:xfrm>
          <a:custGeom>
            <a:avLst/>
            <a:gdLst/>
            <a:ahLst/>
            <a:cxnLst/>
            <a:rect l="l" t="t" r="r" b="b"/>
            <a:pathLst>
              <a:path w="1859279" h="767079">
                <a:moveTo>
                  <a:pt x="0" y="0"/>
                </a:moveTo>
                <a:lnTo>
                  <a:pt x="1858962" y="0"/>
                </a:lnTo>
                <a:lnTo>
                  <a:pt x="1858962" y="766762"/>
                </a:lnTo>
                <a:lnTo>
                  <a:pt x="0" y="766762"/>
                </a:lnTo>
                <a:lnTo>
                  <a:pt x="0" y="0"/>
                </a:lnTo>
                <a:close/>
              </a:path>
            </a:pathLst>
          </a:custGeom>
          <a:solidFill>
            <a:srgbClr val="E6E6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4" name="object 34"/>
          <p:cNvSpPr txBox="1"/>
          <p:nvPr/>
        </p:nvSpPr>
        <p:spPr>
          <a:xfrm>
            <a:off x="7297839" y="6232455"/>
            <a:ext cx="745735" cy="2072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b="1" spc="-5" dirty="0">
                <a:latin typeface="Arial"/>
                <a:cs typeface="Arial"/>
              </a:rPr>
              <a:t>TUNL</a:t>
            </a:r>
            <a:endParaRPr sz="1271" b="1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286385" y="6489167"/>
            <a:ext cx="1545643" cy="23509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452" spc="-41" dirty="0">
                <a:latin typeface="Arial"/>
                <a:cs typeface="Arial"/>
              </a:rPr>
              <a:t>Tandem</a:t>
            </a:r>
            <a:r>
              <a:rPr sz="1452" spc="-86" dirty="0">
                <a:latin typeface="Arial"/>
                <a:cs typeface="Arial"/>
              </a:rPr>
              <a:t> </a:t>
            </a:r>
            <a:r>
              <a:rPr sz="1452" dirty="0">
                <a:latin typeface="Arial"/>
                <a:cs typeface="Arial"/>
              </a:rPr>
              <a:t>Lab</a:t>
            </a:r>
          </a:p>
        </p:txBody>
      </p:sp>
      <p:sp>
        <p:nvSpPr>
          <p:cNvPr id="36" name="object 36"/>
          <p:cNvSpPr/>
          <p:nvPr/>
        </p:nvSpPr>
        <p:spPr>
          <a:xfrm>
            <a:off x="2726325" y="5083316"/>
            <a:ext cx="1740434" cy="17404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7" name="object 37"/>
          <p:cNvSpPr txBox="1"/>
          <p:nvPr/>
        </p:nvSpPr>
        <p:spPr>
          <a:xfrm>
            <a:off x="4162645" y="6407380"/>
            <a:ext cx="2879895" cy="32423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730" rIns="0" bIns="0" rtlCol="0">
            <a:spAutoFit/>
          </a:bodyPr>
          <a:lstStyle/>
          <a:p>
            <a:pPr marL="231683" indent="-195951">
              <a:lnSpc>
                <a:spcPts val="2541"/>
              </a:lnSpc>
              <a:spcBef>
                <a:spcPts val="280"/>
              </a:spcBef>
            </a:pPr>
            <a:r>
              <a:rPr sz="1634" spc="-5" dirty="0">
                <a:latin typeface="Arial"/>
                <a:cs typeface="Arial"/>
              </a:rPr>
              <a:t>Union </a:t>
            </a:r>
            <a:r>
              <a:rPr sz="1634" dirty="0">
                <a:latin typeface="Arial"/>
                <a:cs typeface="Arial"/>
              </a:rPr>
              <a:t>College  </a:t>
            </a:r>
            <a:r>
              <a:rPr sz="1634" spc="-5" dirty="0">
                <a:latin typeface="Arial"/>
                <a:cs typeface="Arial"/>
              </a:rPr>
              <a:t>Ion </a:t>
            </a:r>
            <a:r>
              <a:rPr sz="1634" dirty="0">
                <a:latin typeface="Arial"/>
                <a:cs typeface="Arial"/>
              </a:rPr>
              <a:t>Beam</a:t>
            </a:r>
            <a:r>
              <a:rPr sz="1634" spc="-82" dirty="0">
                <a:latin typeface="Arial"/>
                <a:cs typeface="Arial"/>
              </a:rPr>
              <a:t> </a:t>
            </a:r>
            <a:r>
              <a:rPr sz="1634" dirty="0">
                <a:latin typeface="Arial"/>
                <a:cs typeface="Arial"/>
              </a:rPr>
              <a:t>Lab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2817158" y="5255879"/>
            <a:ext cx="1252306" cy="57025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Hope</a:t>
            </a:r>
            <a:r>
              <a:rPr sz="1815" spc="-77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College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2825803" y="5530350"/>
            <a:ext cx="1390198" cy="29094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815" spc="-5" dirty="0">
                <a:latin typeface="Arial"/>
                <a:cs typeface="Arial"/>
              </a:rPr>
              <a:t>Ion </a:t>
            </a:r>
            <a:r>
              <a:rPr sz="1815" dirty="0">
                <a:latin typeface="Arial"/>
                <a:cs typeface="Arial"/>
              </a:rPr>
              <a:t>Beam</a:t>
            </a:r>
            <a:r>
              <a:rPr sz="1815" spc="-77" dirty="0">
                <a:latin typeface="Arial"/>
                <a:cs typeface="Arial"/>
              </a:rPr>
              <a:t> </a:t>
            </a:r>
            <a:r>
              <a:rPr sz="1815" dirty="0">
                <a:latin typeface="Arial"/>
                <a:cs typeface="Arial"/>
              </a:rPr>
              <a:t>La</a:t>
            </a:r>
          </a:p>
        </p:txBody>
      </p:sp>
      <p:sp>
        <p:nvSpPr>
          <p:cNvPr id="41" name="object 41"/>
          <p:cNvSpPr/>
          <p:nvPr/>
        </p:nvSpPr>
        <p:spPr>
          <a:xfrm>
            <a:off x="5753420" y="1360074"/>
            <a:ext cx="1498387" cy="18672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2" name="object 42"/>
          <p:cNvSpPr/>
          <p:nvPr/>
        </p:nvSpPr>
        <p:spPr>
          <a:xfrm>
            <a:off x="5816163" y="2063406"/>
            <a:ext cx="1498387" cy="320139"/>
          </a:xfrm>
          <a:custGeom>
            <a:avLst/>
            <a:gdLst/>
            <a:ahLst/>
            <a:cxnLst/>
            <a:rect l="l" t="t" r="r" b="b"/>
            <a:pathLst>
              <a:path w="1446529" h="1066800">
                <a:moveTo>
                  <a:pt x="0" y="0"/>
                </a:moveTo>
                <a:lnTo>
                  <a:pt x="1446212" y="0"/>
                </a:lnTo>
                <a:lnTo>
                  <a:pt x="1446212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8824"/>
            </a:srgbClr>
          </a:solidFill>
        </p:spPr>
        <p:txBody>
          <a:bodyPr wrap="square" lIns="0" tIns="0" rIns="0" bIns="0" rtlCol="0"/>
          <a:lstStyle/>
          <a:p>
            <a:r>
              <a:rPr lang="en-US" sz="1634" dirty="0"/>
              <a:t>U Mass Rad Lab</a:t>
            </a:r>
            <a:endParaRPr sz="1634" dirty="0"/>
          </a:p>
        </p:txBody>
      </p:sp>
      <p:sp>
        <p:nvSpPr>
          <p:cNvPr id="43" name="object 43"/>
          <p:cNvSpPr txBox="1"/>
          <p:nvPr/>
        </p:nvSpPr>
        <p:spPr>
          <a:xfrm>
            <a:off x="3445806" y="1446192"/>
            <a:ext cx="2639127" cy="5144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  <a:tabLst>
                <a:tab pos="2154883" algn="l"/>
              </a:tabLst>
            </a:pPr>
            <a:r>
              <a:rPr sz="1634" dirty="0" err="1">
                <a:latin typeface="Arial"/>
                <a:cs typeface="Arial"/>
              </a:rPr>
              <a:t>U.</a:t>
            </a:r>
            <a:r>
              <a:rPr sz="1634" spc="-5" dirty="0" err="1">
                <a:latin typeface="Arial"/>
                <a:cs typeface="Arial"/>
              </a:rPr>
              <a:t>Kentuck</a:t>
            </a:r>
            <a:r>
              <a:rPr lang="en-US" sz="1634" spc="-5" dirty="0" err="1">
                <a:latin typeface="Arial"/>
                <a:cs typeface="Arial"/>
              </a:rPr>
              <a:t>y</a:t>
            </a:r>
            <a:r>
              <a:rPr lang="en-US" sz="1634" spc="-5" dirty="0">
                <a:latin typeface="Arial"/>
                <a:cs typeface="Arial"/>
              </a:rPr>
              <a:t> Accelerato</a:t>
            </a:r>
            <a:r>
              <a:rPr lang="en-US" sz="1815" spc="-5" dirty="0">
                <a:latin typeface="Arial"/>
                <a:cs typeface="Arial"/>
              </a:rPr>
              <a:t>r</a:t>
            </a:r>
            <a:r>
              <a:rPr sz="1452" spc="-5" dirty="0">
                <a:latin typeface="Arial"/>
                <a:cs typeface="Arial"/>
              </a:rPr>
              <a:t>	</a:t>
            </a:r>
            <a:endParaRPr sz="1452" dirty="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xfrm>
            <a:off x="1938297" y="3925"/>
            <a:ext cx="5058784" cy="374815"/>
          </a:xfrm>
          <a:prstGeom prst="rect">
            <a:avLst/>
          </a:prstGeom>
        </p:spPr>
        <p:txBody>
          <a:bodyPr vert="horz" wrap="square" lIns="0" tIns="1152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527">
              <a:spcBef>
                <a:spcPts val="91"/>
              </a:spcBef>
            </a:pPr>
            <a:r>
              <a:rPr sz="2360" u="heavy" dirty="0">
                <a:solidFill>
                  <a:srgbClr val="3333CC"/>
                </a:solidFill>
                <a:uFill>
                  <a:solidFill>
                    <a:srgbClr val="CCCCFF"/>
                  </a:solidFill>
                </a:uFill>
                <a:latin typeface="Courier New"/>
                <a:cs typeface="Courier New"/>
                <a:hlinkClick r:id="rId17"/>
              </a:rPr>
              <a:t>http://aruna.physics.fsu.edu</a:t>
            </a:r>
            <a:endParaRPr sz="2360">
              <a:latin typeface="Courier New"/>
              <a:cs typeface="Courier New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938298" y="359613"/>
            <a:ext cx="1821692" cy="918540"/>
          </a:xfrm>
          <a:prstGeom prst="rect">
            <a:avLst/>
          </a:prstGeom>
        </p:spPr>
        <p:txBody>
          <a:bodyPr vert="horz" wrap="square" lIns="0" tIns="101429" rIns="0" bIns="0" rtlCol="0">
            <a:spAutoFit/>
          </a:bodyPr>
          <a:lstStyle/>
          <a:p>
            <a:pPr marL="11527">
              <a:spcBef>
                <a:spcPts val="799"/>
              </a:spcBef>
            </a:pPr>
            <a:r>
              <a:rPr sz="2360" b="1" spc="-5" dirty="0">
                <a:latin typeface="Courier New"/>
                <a:cs typeface="Courier New"/>
              </a:rPr>
              <a:t>10</a:t>
            </a:r>
            <a:r>
              <a:rPr sz="2360" b="1" spc="-91" dirty="0">
                <a:latin typeface="Courier New"/>
                <a:cs typeface="Courier New"/>
              </a:rPr>
              <a:t> </a:t>
            </a:r>
            <a:r>
              <a:rPr sz="2360" b="1" spc="-5" dirty="0">
                <a:latin typeface="Courier New"/>
                <a:cs typeface="Courier New"/>
              </a:rPr>
              <a:t>members</a:t>
            </a:r>
            <a:endParaRPr sz="2360">
              <a:latin typeface="Courier New"/>
              <a:cs typeface="Courier New"/>
            </a:endParaRPr>
          </a:p>
          <a:p>
            <a:pPr marL="11527">
              <a:spcBef>
                <a:spcPts val="708"/>
              </a:spcBef>
            </a:pPr>
            <a:r>
              <a:rPr sz="2360" b="1" spc="-5" dirty="0">
                <a:latin typeface="Courier New"/>
                <a:cs typeface="Courier New"/>
              </a:rPr>
              <a:t>~200</a:t>
            </a:r>
            <a:r>
              <a:rPr sz="2360" b="1" spc="-91" dirty="0">
                <a:latin typeface="Courier New"/>
                <a:cs typeface="Courier New"/>
              </a:rPr>
              <a:t> </a:t>
            </a:r>
            <a:r>
              <a:rPr sz="2360" b="1" dirty="0">
                <a:latin typeface="Courier New"/>
                <a:cs typeface="Courier New"/>
              </a:rPr>
              <a:t>users</a:t>
            </a:r>
            <a:endParaRPr sz="2360">
              <a:latin typeface="Courier New"/>
              <a:cs typeface="Courier New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756F0-C27B-4C9A-86AA-A67CEB32E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412"/>
          <a:stretch/>
        </p:blipFill>
        <p:spPr>
          <a:xfrm>
            <a:off x="-86490" y="0"/>
            <a:ext cx="9316979" cy="5429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747A76-294B-46D3-BEC0-9DC02C6DF42E}"/>
              </a:ext>
            </a:extLst>
          </p:cNvPr>
          <p:cNvSpPr txBox="1"/>
          <p:nvPr/>
        </p:nvSpPr>
        <p:spPr>
          <a:xfrm flipH="1">
            <a:off x="0" y="5429250"/>
            <a:ext cx="9316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Safe nuclear energy is almost certainly part of a U.S. clean energy future. Accurate, reliable nuclear data is central to realizing that vision, terrestrially or “out of this world”.</a:t>
            </a:r>
          </a:p>
        </p:txBody>
      </p:sp>
    </p:spTree>
    <p:extLst>
      <p:ext uri="{BB962C8B-B14F-4D97-AF65-F5344CB8AC3E}">
        <p14:creationId xmlns:p14="http://schemas.microsoft.com/office/powerpoint/2010/main" val="117558935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5" y="0"/>
            <a:ext cx="7524750" cy="4816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2021 Enacted Relative to FY 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72499" y="6323012"/>
            <a:ext cx="381000" cy="471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rgbClr val="10663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C13F3-D110-433E-945B-3205262C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517694"/>
              </p:ext>
            </p:extLst>
          </p:nvPr>
        </p:nvGraphicFramePr>
        <p:xfrm>
          <a:off x="114584" y="1502016"/>
          <a:ext cx="8914829" cy="4788153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218580">
                  <a:extLst>
                    <a:ext uri="{9D8B030D-6E8A-4147-A177-3AD203B41FA5}">
                      <a16:colId xmlns:a16="http://schemas.microsoft.com/office/drawing/2014/main" val="1237697024"/>
                    </a:ext>
                  </a:extLst>
                </a:gridCol>
                <a:gridCol w="4696249">
                  <a:extLst>
                    <a:ext uri="{9D8B030D-6E8A-4147-A177-3AD203B41FA5}">
                      <a16:colId xmlns:a16="http://schemas.microsoft.com/office/drawing/2014/main" val="170245283"/>
                    </a:ext>
                  </a:extLst>
                </a:gridCol>
              </a:tblGrid>
              <a:tr h="3023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FY 2020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FY 2021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0876095"/>
                  </a:ext>
                </a:extLst>
              </a:tr>
              <a:tr h="83012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5.5% from FY19 Enacted (including COL, this is a 7.4% cut from constant effort in FY19). New ECA awards were made.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3.75% from FY20 Enacted. This reduction also includes a reduced number of new ECA awards in FY21.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9342742"/>
                  </a:ext>
                </a:extLst>
              </a:tr>
              <a:tr h="21440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were met.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met but subject to the research cut.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2988970"/>
                  </a:ext>
                </a:extLst>
              </a:tr>
              <a:tr h="41964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b="0" u="none" strike="noStrike" dirty="0">
                          <a:effectLst/>
                        </a:rPr>
                        <a:t>was </a:t>
                      </a:r>
                      <a:r>
                        <a:rPr lang="en-US" sz="1400" u="none" strike="noStrike" dirty="0">
                          <a:effectLst/>
                        </a:rPr>
                        <a:t>supported as planned.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u="none" strike="noStrike" dirty="0">
                          <a:effectLst/>
                        </a:rPr>
                        <a:t>is reduced by 3.75% from FY20; planned ramp-up is not supported.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34498616"/>
                  </a:ext>
                </a:extLst>
              </a:tr>
              <a:tr h="41964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modestly below planned profile.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below planned profile, possibly impacting schedule.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1744638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maintained relative to FY 2019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supported but subject to the research cut.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8359321"/>
                  </a:ext>
                </a:extLst>
              </a:tr>
              <a:tr h="62488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held flat with FY19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b="0" u="none" strike="noStrike" dirty="0">
                          <a:effectLst/>
                        </a:rPr>
                        <a:t>research funds subject to the research cut. E</a:t>
                      </a:r>
                      <a:r>
                        <a:rPr lang="en-US" sz="1400" u="none" strike="noStrike" dirty="0">
                          <a:effectLst/>
                        </a:rPr>
                        <a:t>xperimental commitments met, but limited funding is available for new awards.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67204551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NP QIS</a:t>
                      </a:r>
                      <a:r>
                        <a:rPr lang="en-US" sz="1400" u="none" strike="noStrike" dirty="0">
                          <a:effectLst/>
                        </a:rPr>
                        <a:t> at $6.8M (NP QIS flat with FY2019)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NP QIS </a:t>
                      </a:r>
                      <a:r>
                        <a:rPr lang="en-US" sz="1400" u="none" strike="noStrike" dirty="0">
                          <a:effectLst/>
                        </a:rPr>
                        <a:t>at $9.5M, an increase of $2.7M from FY2020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52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was increased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is reduced by $1M beyond 3.75% cut.</a:t>
                      </a:r>
                      <a:endParaRPr lang="en-US" sz="1400" b="0" u="none" strike="noStrike" dirty="0">
                        <a:effectLst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44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Machine Learning/Artificial Intelligence</a:t>
                      </a:r>
                      <a:r>
                        <a:rPr lang="en-US" sz="1400" u="none" strike="noStrike" dirty="0">
                          <a:effectLst/>
                        </a:rPr>
                        <a:t> awards were initiated through the SC ML/AI FOA.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The new ML/AI Initiative </a:t>
                      </a:r>
                      <a:r>
                        <a:rPr lang="en-US" sz="1400" b="0" u="none" strike="noStrike" dirty="0">
                          <a:effectLst/>
                        </a:rPr>
                        <a:t>is supported with </a:t>
                      </a:r>
                      <a:r>
                        <a:rPr lang="en-US" sz="1400" u="none" strike="noStrike" dirty="0">
                          <a:effectLst/>
                        </a:rPr>
                        <a:t>$4M of dedicated funds.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C232A0-CEB5-41ED-A3CA-D38944CCF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695457"/>
              </p:ext>
            </p:extLst>
          </p:nvPr>
        </p:nvGraphicFramePr>
        <p:xfrm>
          <a:off x="1690742" y="481617"/>
          <a:ext cx="5762515" cy="937875"/>
        </p:xfrm>
        <a:graphic>
          <a:graphicData uri="http://schemas.openxmlformats.org/drawingml/2006/table">
            <a:tbl>
              <a:tblPr/>
              <a:tblGrid>
                <a:gridCol w="2472008">
                  <a:extLst>
                    <a:ext uri="{9D8B030D-6E8A-4147-A177-3AD203B41FA5}">
                      <a16:colId xmlns:a16="http://schemas.microsoft.com/office/drawing/2014/main" val="3841098376"/>
                    </a:ext>
                  </a:extLst>
                </a:gridCol>
                <a:gridCol w="1091983">
                  <a:extLst>
                    <a:ext uri="{9D8B030D-6E8A-4147-A177-3AD203B41FA5}">
                      <a16:colId xmlns:a16="http://schemas.microsoft.com/office/drawing/2014/main" val="801849219"/>
                    </a:ext>
                  </a:extLst>
                </a:gridCol>
                <a:gridCol w="1179340">
                  <a:extLst>
                    <a:ext uri="{9D8B030D-6E8A-4147-A177-3AD203B41FA5}">
                      <a16:colId xmlns:a16="http://schemas.microsoft.com/office/drawing/2014/main" val="1024660478"/>
                    </a:ext>
                  </a:extLst>
                </a:gridCol>
                <a:gridCol w="1019184">
                  <a:extLst>
                    <a:ext uri="{9D8B030D-6E8A-4147-A177-3AD203B41FA5}">
                      <a16:colId xmlns:a16="http://schemas.microsoft.com/office/drawing/2014/main" val="2963446538"/>
                    </a:ext>
                  </a:extLst>
                </a:gridCol>
              </a:tblGrid>
              <a:tr h="38147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Total, NP</a:t>
                      </a:r>
                    </a:p>
                  </a:txBody>
                  <a:tcPr marL="182880" marR="7763" marT="776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651,500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635,000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-16,500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834288"/>
                  </a:ext>
                </a:extLst>
              </a:tr>
              <a:tr h="46212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Total, NP Appropriation</a:t>
                      </a:r>
                    </a:p>
                  </a:txBody>
                  <a:tcPr marL="182880" marR="7763" marT="7763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713,000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713,000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- </a:t>
                      </a:r>
                    </a:p>
                  </a:txBody>
                  <a:tcPr marL="7763" marT="776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268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81580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2469" y="148690"/>
            <a:ext cx="7524750" cy="48161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2021 Enacted Relative to FY 2020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6D65E2-9E89-4D20-BF4F-BD410E8AA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444305"/>
              </p:ext>
            </p:extLst>
          </p:nvPr>
        </p:nvGraphicFramePr>
        <p:xfrm>
          <a:off x="183315" y="1094251"/>
          <a:ext cx="8777370" cy="466949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388685">
                  <a:extLst>
                    <a:ext uri="{9D8B030D-6E8A-4147-A177-3AD203B41FA5}">
                      <a16:colId xmlns:a16="http://schemas.microsoft.com/office/drawing/2014/main" val="1680398467"/>
                    </a:ext>
                  </a:extLst>
                </a:gridCol>
                <a:gridCol w="4388685">
                  <a:extLst>
                    <a:ext uri="{9D8B030D-6E8A-4147-A177-3AD203B41FA5}">
                      <a16:colId xmlns:a16="http://schemas.microsoft.com/office/drawing/2014/main" val="3148816253"/>
                    </a:ext>
                  </a:extLst>
                </a:gridCol>
              </a:tblGrid>
              <a:tr h="35531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2020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FY 2021 Enacted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246220168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Facility operations </a:t>
                      </a:r>
                      <a:r>
                        <a:rPr lang="en-US" sz="1400" u="none" strike="noStrike" dirty="0">
                          <a:effectLst/>
                        </a:rPr>
                        <a:t>at constant effort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28 weeks (100 % optimal)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22.5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41 weeks (90 % optimal)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Facilities operations </a:t>
                      </a:r>
                      <a:r>
                        <a:rPr lang="en-US" sz="1400" b="0" u="none" strike="noStrike" dirty="0">
                          <a:effectLst/>
                        </a:rPr>
                        <a:t>funding is </a:t>
                      </a:r>
                      <a:r>
                        <a:rPr lang="en-US" sz="1400" u="none" strike="noStrike" dirty="0">
                          <a:effectLst/>
                        </a:rPr>
                        <a:t>reduced by 3.75%. Estimated run times are: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24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7 weeks (41 %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39 weeks (92.6 % optimal)</a:t>
                      </a:r>
                    </a:p>
                    <a:p>
                      <a:pPr algn="l" fontAlgn="t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179223151"/>
                  </a:ext>
                </a:extLst>
              </a:tr>
              <a:tr h="19413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operations </a:t>
                      </a:r>
                      <a:r>
                        <a:rPr lang="en-US" sz="1400" u="none" strike="noStrike" dirty="0">
                          <a:effectLst/>
                        </a:rPr>
                        <a:t>supported at planned level $28.5M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ops </a:t>
                      </a:r>
                      <a:r>
                        <a:rPr lang="en-US" sz="1400" u="none" strike="noStrike" dirty="0">
                          <a:effectLst/>
                        </a:rPr>
                        <a:t>supported slightly below planned levels</a:t>
                      </a:r>
                      <a:r>
                        <a:rPr lang="en-US" sz="1400" u="none" strike="noStrike" baseline="0" dirty="0">
                          <a:effectLst/>
                        </a:rPr>
                        <a:t> ($50M vs $59.8M)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728626828"/>
                  </a:ext>
                </a:extLst>
              </a:tr>
              <a:tr h="22571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$40M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$5.3M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445925112"/>
                  </a:ext>
                </a:extLst>
              </a:tr>
              <a:tr h="182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$1M and OPC of $10M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$5M and OPC of $24.65M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1214786355"/>
                  </a:ext>
                </a:extLst>
              </a:tr>
              <a:tr h="18239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baseline="0" dirty="0">
                          <a:effectLst/>
                        </a:rPr>
                        <a:t>G</a:t>
                      </a:r>
                      <a:r>
                        <a:rPr lang="en-US" sz="1400" b="1" u="none" strike="noStrike" dirty="0">
                          <a:effectLst/>
                        </a:rPr>
                        <a:t>RETA</a:t>
                      </a:r>
                      <a:r>
                        <a:rPr lang="en-US" sz="1400" u="none" strike="noStrike" dirty="0">
                          <a:effectLst/>
                        </a:rPr>
                        <a:t> reduced</a:t>
                      </a:r>
                      <a:r>
                        <a:rPr lang="en-US" sz="1400" u="none" strike="noStrike" baseline="0" dirty="0">
                          <a:effectLst/>
                        </a:rPr>
                        <a:t> below planned levels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planned baseline</a:t>
                      </a:r>
                      <a:r>
                        <a:rPr lang="en-US" sz="1400" u="none" strike="noStrike" baseline="0" dirty="0">
                          <a:effectLst/>
                        </a:rPr>
                        <a:t> level (</a:t>
                      </a:r>
                      <a:r>
                        <a:rPr lang="en-US" sz="1400" u="none" strike="noStrike" dirty="0">
                          <a:effectLst/>
                        </a:rPr>
                        <a:t>$9.52M)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-</a:t>
                      </a:r>
                      <a:r>
                        <a:rPr lang="en-US" sz="1400" u="none" strike="noStrike" baseline="0" dirty="0">
                          <a:effectLst/>
                        </a:rPr>
                        <a:t>   </a:t>
                      </a:r>
                      <a:r>
                        <a:rPr lang="en-US" sz="1400" b="1" u="none" strike="noStrike" baseline="0" dirty="0">
                          <a:effectLst/>
                        </a:rPr>
                        <a:t>SIPF</a:t>
                      </a:r>
                      <a:r>
                        <a:rPr lang="en-US" sz="1400" u="none" strike="noStrike" baseline="0" dirty="0">
                          <a:effectLst/>
                        </a:rPr>
                        <a:t> at planned baseline level ($1.5M)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GRETA</a:t>
                      </a:r>
                      <a:r>
                        <a:rPr lang="en-US" sz="1400" u="none" strike="noStrike" dirty="0">
                          <a:effectLst/>
                        </a:rPr>
                        <a:t> flat with FY2020, below</a:t>
                      </a:r>
                      <a:r>
                        <a:rPr lang="en-US" sz="1400" u="none" strike="noStrike" baseline="0" dirty="0">
                          <a:effectLst/>
                        </a:rPr>
                        <a:t> baselined level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baseline level ($5.53M)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694235186"/>
                  </a:ext>
                </a:extLst>
              </a:tr>
              <a:tr h="94707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Major Items of Equipment initiated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>
                          <a:tab pos="803275" algn="l"/>
                        </a:tabLst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-      </a:t>
                      </a:r>
                      <a:r>
                        <a:rPr lang="en-US" sz="1400" b="1" u="none" strike="noStrike" dirty="0">
                          <a:effectLst/>
                        </a:rPr>
                        <a:t>MOLLER </a:t>
                      </a:r>
                      <a:r>
                        <a:rPr lang="en-US" sz="1400" u="none" strike="noStrike" dirty="0">
                          <a:effectLst/>
                        </a:rPr>
                        <a:t>at $2M TEC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indent="-2857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$1M TEC</a:t>
                      </a:r>
                    </a:p>
                    <a:p>
                      <a:pPr marL="285750" indent="-285750" algn="l" fontAlgn="t">
                        <a:buFontTx/>
                        <a:buChar char="-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$1M TEC</a:t>
                      </a:r>
                    </a:p>
                  </a:txBody>
                  <a:tcPr marL="9065" marR="9065" marT="906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Major Items of Equipment initiated</a:t>
                      </a:r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 FY 2020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-      </a:t>
                      </a:r>
                      <a:r>
                        <a:rPr lang="en-US" sz="1400" b="1" u="none" strike="noStrike" dirty="0">
                          <a:effectLst/>
                        </a:rPr>
                        <a:t>MOLLER</a:t>
                      </a:r>
                      <a:r>
                        <a:rPr lang="en-US" sz="1400" u="none" strike="noStrike" dirty="0">
                          <a:effectLst/>
                        </a:rPr>
                        <a:t> increased to $5M, but below planned level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$1.4M TEC</a:t>
                      </a:r>
                    </a:p>
                    <a:p>
                      <a:pPr marL="285750" marR="0" lvl="0" indent="-2857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$3M TEC</a:t>
                      </a:r>
                    </a:p>
                  </a:txBody>
                  <a:tcPr marL="9065" marR="9065" marT="9065" marB="0" anchor="ctr"/>
                </a:tc>
                <a:extLst>
                  <a:ext uri="{0D108BD9-81ED-4DB2-BD59-A6C34878D82A}">
                    <a16:rowId xmlns:a16="http://schemas.microsoft.com/office/drawing/2014/main" val="935837679"/>
                  </a:ext>
                </a:extLst>
              </a:tr>
              <a:tr h="33146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Isotope Program </a:t>
                      </a:r>
                      <a:r>
                        <a:rPr lang="en-US" sz="1400" b="0" u="none" strike="noStrike" dirty="0">
                          <a:effectLst/>
                        </a:rPr>
                        <a:t>at $60.5M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Isotope Program </a:t>
                      </a:r>
                      <a:r>
                        <a:rPr lang="en-US" sz="1400" b="0" u="none" strike="noStrike" dirty="0">
                          <a:effectLst/>
                        </a:rPr>
                        <a:t>at $78M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2042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17183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9" y="0"/>
            <a:ext cx="9144001" cy="68514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924" y="1357542"/>
            <a:ext cx="1800225" cy="1000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" y="1357542"/>
            <a:ext cx="1800225" cy="1000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717" y="1323037"/>
            <a:ext cx="1800225" cy="1000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30845"/>
            <a:ext cx="1800225" cy="1000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3" y="2430845"/>
            <a:ext cx="1800225" cy="1000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6" y="3515229"/>
            <a:ext cx="1800225" cy="1000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30" y="3515229"/>
            <a:ext cx="1800225" cy="1000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89" y="4642101"/>
            <a:ext cx="1800225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7" y="2430845"/>
            <a:ext cx="1800225" cy="100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31" y="2430845"/>
            <a:ext cx="1800225" cy="1000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41" y="4642099"/>
            <a:ext cx="1800225" cy="1000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775" y="2430845"/>
            <a:ext cx="1800225" cy="998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8" y="4653775"/>
            <a:ext cx="1800225" cy="1000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/>
          <a:stretch/>
        </p:blipFill>
        <p:spPr>
          <a:xfrm>
            <a:off x="7358332" y="4653775"/>
            <a:ext cx="1749948" cy="10060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"/>
          <a:stretch/>
        </p:blipFill>
        <p:spPr>
          <a:xfrm>
            <a:off x="5564038" y="5755685"/>
            <a:ext cx="1759180" cy="10001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84" y="5768747"/>
            <a:ext cx="1800225" cy="10001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61" y="5746897"/>
            <a:ext cx="1800225" cy="1000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" y="5751151"/>
            <a:ext cx="18002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2613" y="253741"/>
            <a:ext cx="2779461" cy="92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2800">
                <a:solidFill>
                  <a:srgbClr val="106636"/>
                </a:solidFill>
                <a:latin typeface="+mn-lt"/>
                <a:ea typeface="+mj-ea"/>
                <a:cs typeface="Arial" pitchFamily="34" charset="0"/>
              </a:defRPr>
            </a:lvl1pPr>
            <a:lvl2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2pPr>
            <a:lvl3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3pPr>
            <a:lvl4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4pPr>
            <a:lvl5pPr algn="ctr" eaLnBrk="0" hangingPunct="0">
              <a:defRPr sz="2400">
                <a:solidFill>
                  <a:srgbClr val="106636"/>
                </a:solidFill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cs typeface="Arial" charset="0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Office of Science User Facilities</a:t>
            </a:r>
          </a:p>
        </p:txBody>
      </p:sp>
      <p:pic>
        <p:nvPicPr>
          <p:cNvPr id="1026" name="Picture 2" descr="http://science.energy.gov/~/media/ascr/images/facilities/user-facilities/cori3-at-CRT-thumb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/>
          <a:stretch/>
        </p:blipFill>
        <p:spPr bwMode="auto">
          <a:xfrm>
            <a:off x="5512278" y="1330331"/>
            <a:ext cx="1747325" cy="9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769446" y="2142129"/>
            <a:ext cx="543739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NERSC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73177" y="112889"/>
            <a:ext cx="1756304" cy="1106138"/>
            <a:chOff x="7270365" y="1312346"/>
            <a:chExt cx="1824641" cy="10257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365" y="1312346"/>
              <a:ext cx="1800225" cy="100012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618593" y="2122636"/>
              <a:ext cx="47641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ESnet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221982" y="2157973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29415" y="2123469"/>
            <a:ext cx="351378" cy="21544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95025" y="5442532"/>
            <a:ext cx="396263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196199" y="5442532"/>
            <a:ext cx="423514" cy="21544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HFIR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376361" y="2157973"/>
            <a:ext cx="470000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EMSL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75153" y="3921679"/>
            <a:ext cx="396263" cy="215444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27131" y="3221770"/>
            <a:ext cx="452368" cy="21544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751969" y="3221770"/>
            <a:ext cx="550152" cy="215444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NSLS-II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343774" y="1330332"/>
            <a:ext cx="1841878" cy="1008582"/>
            <a:chOff x="7343774" y="2430845"/>
            <a:chExt cx="1841878" cy="100636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3774" y="2430845"/>
              <a:ext cx="1800225" cy="100012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8726872" y="3221770"/>
              <a:ext cx="4587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SSRL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386747" y="3221770"/>
            <a:ext cx="3898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4073" y="4304754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871971" y="4304754"/>
            <a:ext cx="486030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CNMS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83385" y="3115534"/>
            <a:ext cx="3938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TMF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82913" y="6553428"/>
            <a:ext cx="526106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335239" y="6561710"/>
            <a:ext cx="434734" cy="215444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96782" y="5438456"/>
            <a:ext cx="4523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DIII-D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930388" y="6574868"/>
            <a:ext cx="383439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ATF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119241" y="5438456"/>
            <a:ext cx="102964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 AC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02126" y="6531576"/>
            <a:ext cx="537327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</p:txBody>
      </p:sp>
      <p:sp>
        <p:nvSpPr>
          <p:cNvPr id="13" name="Oval 12"/>
          <p:cNvSpPr/>
          <p:nvPr/>
        </p:nvSpPr>
        <p:spPr>
          <a:xfrm>
            <a:off x="2561897" y="224759"/>
            <a:ext cx="953813" cy="926177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Number of User Facilities</a:t>
            </a:r>
          </a:p>
          <a:p>
            <a:pPr algn="ctr"/>
            <a:r>
              <a:rPr lang="en-US" sz="2000" b="1" dirty="0"/>
              <a:t>28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27" y="4646132"/>
            <a:ext cx="1739657" cy="10118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747003" y="5374948"/>
            <a:ext cx="566182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NSTX-U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" y="3509442"/>
            <a:ext cx="1800225" cy="100012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05" y="3509442"/>
            <a:ext cx="1800225" cy="100012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254440" y="4298967"/>
            <a:ext cx="42351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07930" y="4298967"/>
            <a:ext cx="3946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" t="50963" r="14996" b="15118"/>
          <a:stretch/>
        </p:blipFill>
        <p:spPr>
          <a:xfrm>
            <a:off x="7348536" y="3514193"/>
            <a:ext cx="1741690" cy="1006006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8358283" y="4107598"/>
            <a:ext cx="734771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FACET II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09358FD-836F-4C16-BFEB-E78835034321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956" y="190404"/>
            <a:ext cx="1756304" cy="107629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16A3730-F956-4624-BB91-0EB3FEEB852D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081" y="186305"/>
            <a:ext cx="1800225" cy="11010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B914A0-415B-4F92-88E2-0CD923267D89}"/>
              </a:ext>
            </a:extLst>
          </p:cNvPr>
          <p:cNvSpPr txBox="1"/>
          <p:nvPr/>
        </p:nvSpPr>
        <p:spPr>
          <a:xfrm>
            <a:off x="4684889" y="925917"/>
            <a:ext cx="4445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ALCF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189A9B-99C0-495E-BC43-0DE166A50B9F}"/>
              </a:ext>
            </a:extLst>
          </p:cNvPr>
          <p:cNvSpPr txBox="1"/>
          <p:nvPr/>
        </p:nvSpPr>
        <p:spPr>
          <a:xfrm>
            <a:off x="6731994" y="995980"/>
            <a:ext cx="5210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OLCF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0837" y="5745386"/>
            <a:ext cx="1678098" cy="99504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699494" y="6533728"/>
            <a:ext cx="423514" cy="21544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FRIB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D61157-880B-49C7-85D0-68863019C8F1}"/>
              </a:ext>
            </a:extLst>
          </p:cNvPr>
          <p:cNvSpPr/>
          <p:nvPr/>
        </p:nvSpPr>
        <p:spPr>
          <a:xfrm>
            <a:off x="6876530" y="5590392"/>
            <a:ext cx="2895600" cy="1325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3982E5D-DC59-4012-AFF2-7B19E31191DE}"/>
              </a:ext>
            </a:extLst>
          </p:cNvPr>
          <p:cNvSpPr/>
          <p:nvPr/>
        </p:nvSpPr>
        <p:spPr>
          <a:xfrm>
            <a:off x="-409095" y="5466313"/>
            <a:ext cx="6516769" cy="15800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9037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2474-BDCB-4AB5-9EE7-00E9CE9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2890" y="-151576"/>
            <a:ext cx="7596745" cy="1069391"/>
          </a:xfrm>
        </p:spPr>
        <p:txBody>
          <a:bodyPr/>
          <a:lstStyle/>
          <a:p>
            <a:r>
              <a:rPr lang="en-US" sz="3200" b="0" dirty="0">
                <a:solidFill>
                  <a:schemeClr val="tx1"/>
                </a:solidFill>
              </a:rPr>
              <a:t>Science-Driven Project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9CAD-CD6D-4406-A92A-8FE4489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15" y="1173747"/>
            <a:ext cx="6728569" cy="4882220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700"/>
              </a:spcAft>
              <a:buNone/>
            </a:pPr>
            <a:r>
              <a:rPr lang="en-US" sz="2000" u="sng" dirty="0">
                <a:solidFill>
                  <a:schemeClr val="tx1"/>
                </a:solidFill>
              </a:rPr>
              <a:t>Project Design Goals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 Luminosity:  	L= 10</a:t>
            </a:r>
            <a:r>
              <a:rPr lang="en-US" sz="1800" baseline="30000" dirty="0">
                <a:solidFill>
                  <a:schemeClr val="tx1"/>
                </a:solidFill>
              </a:rPr>
              <a:t>33</a:t>
            </a:r>
            <a:r>
              <a:rPr lang="en-US" sz="1800" dirty="0">
                <a:solidFill>
                  <a:schemeClr val="tx1"/>
                </a:solidFill>
              </a:rPr>
              <a:t> – 10</a:t>
            </a:r>
            <a:r>
              <a:rPr lang="en-US" sz="1800" baseline="30000" dirty="0">
                <a:solidFill>
                  <a:schemeClr val="tx1"/>
                </a:solidFill>
              </a:rPr>
              <a:t>34</a:t>
            </a:r>
            <a:r>
              <a:rPr lang="en-US" sz="1800" dirty="0">
                <a:solidFill>
                  <a:schemeClr val="tx1"/>
                </a:solidFill>
              </a:rPr>
              <a:t>cm</a:t>
            </a:r>
            <a:r>
              <a:rPr lang="en-US" sz="1800" baseline="30000" dirty="0">
                <a:solidFill>
                  <a:schemeClr val="tx1"/>
                </a:solidFill>
              </a:rPr>
              <a:t>-2</a:t>
            </a:r>
            <a:r>
              <a:rPr lang="en-US" sz="1800" dirty="0">
                <a:solidFill>
                  <a:schemeClr val="tx1"/>
                </a:solidFill>
              </a:rPr>
              <a:t>sec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, 10 – 100 fb</a:t>
            </a:r>
            <a:r>
              <a:rPr lang="en-US" sz="1800" baseline="30000" dirty="0">
                <a:solidFill>
                  <a:schemeClr val="tx1"/>
                </a:solidFill>
              </a:rPr>
              <a:t>-1</a:t>
            </a:r>
            <a:r>
              <a:rPr lang="en-US" sz="1800" dirty="0">
                <a:solidFill>
                  <a:schemeClr val="tx1"/>
                </a:solidFill>
              </a:rPr>
              <a:t>/year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Highly Polarized Beams:	70%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Center of Mass Energy Range:	E</a:t>
            </a:r>
            <a:r>
              <a:rPr lang="en-US" sz="1800" baseline="-25000" dirty="0">
                <a:solidFill>
                  <a:schemeClr val="tx1"/>
                </a:solidFill>
              </a:rPr>
              <a:t>cm</a:t>
            </a:r>
            <a:r>
              <a:rPr lang="en-US" sz="1800" dirty="0">
                <a:solidFill>
                  <a:schemeClr val="tx1"/>
                </a:solidFill>
              </a:rPr>
              <a:t> = 20 – 140 GeV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Ion Species Range:  	protons – Uranium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Large Detector Acceptance 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Good Background Conditions</a:t>
            </a:r>
          </a:p>
          <a:p>
            <a:pPr>
              <a:spcAft>
                <a:spcPts val="700"/>
              </a:spcAft>
              <a:tabLst>
                <a:tab pos="6454775" algn="r"/>
              </a:tabLst>
            </a:pPr>
            <a:r>
              <a:rPr lang="en-US" sz="1800" dirty="0">
                <a:solidFill>
                  <a:schemeClr val="tx1"/>
                </a:solidFill>
              </a:rPr>
              <a:t>Accommodate a Second Interaction Region (IR)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Conceptual design scope and expected performance meets or exceed NSAC Long Range Plan (2015) and the EIC White Paper requirements endorsed by NAS (2018)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These challenging performance goals require a machine that is state-of-the-art 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10081-424D-4B32-B391-A2DF3BE2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C379-7B6B-4A6B-B4FF-BC78A9B6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546" y="208668"/>
            <a:ext cx="201445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11349-5D5B-4638-9735-720B689D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7130266" y="2229492"/>
            <a:ext cx="2013734" cy="202082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7172-0F49-4921-B2BC-7F8317839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16"/>
          <a:stretch/>
        </p:blipFill>
        <p:spPr>
          <a:xfrm>
            <a:off x="7130266" y="4250316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9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7" y="551408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 – FY 2022 Highlights 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0047" y="1197739"/>
            <a:ext cx="8343899" cy="4950065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0" lvl="3"/>
            <a:r>
              <a:rPr lang="en-US" sz="1600" b="1" dirty="0">
                <a:cs typeface="Arial" pitchFamily="34" charset="0"/>
              </a:rPr>
              <a:t>Operations</a:t>
            </a:r>
          </a:p>
          <a:p>
            <a:pPr marL="214313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Request supports operations of the NP scientific user facilities to enable world-class science: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RHIC operates at 90 percent optimal utilization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installs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sPHENIX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study the Quark-Gluon Plasma.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CEBAF operates at 90 percent of optimal utilization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enabling highest priority 12 GeV experiments and critical maintenance activities and cryomodule refurbishments. 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ATLAS operates at 93 percent of optimal utilization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enable the most compelling experiments in nuclear structure and astrophysics and invests in multi-user capabilities to increase utilization of the facility.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FRIB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transitions from a construction project to a scientific user facility and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operates at 100% of optimal utilization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support research, beam studies and commissioning.</a:t>
            </a:r>
          </a:p>
          <a:p>
            <a:pPr marL="600075" lvl="1" indent="-257175">
              <a:buFont typeface="Wingdings" panose="05000000000000000000" pitchFamily="2" charset="2"/>
              <a:buChar char="§"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</a:t>
            </a:r>
          </a:p>
          <a:p>
            <a:pPr marL="214313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Request also supports compelling major scientific investments: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Completion of the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 Pioneering High Energy Nuclear Interaction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sPHENIX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MIE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further RHIC’s scientific mission by studying high-rate jet production</a:t>
            </a:r>
          </a:p>
          <a:p>
            <a:pPr marL="557213" lvl="1" indent="-214313">
              <a:spcAft>
                <a:spcPts val="45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Gamma-Ray Energy Tracking Array (GRETA) MIE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enable provision of advanced, high resolution gamma ray detection capabilities for FRIB. </a:t>
            </a:r>
          </a:p>
        </p:txBody>
      </p:sp>
    </p:spTree>
    <p:extLst>
      <p:ext uri="{BB962C8B-B14F-4D97-AF65-F5344CB8AC3E}">
        <p14:creationId xmlns:p14="http://schemas.microsoft.com/office/powerpoint/2010/main" val="4197356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5" y="328033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 – FY 2022 Highlights (cont.)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0046" y="1064376"/>
            <a:ext cx="8343899" cy="5465591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0" lvl="3"/>
            <a:r>
              <a:rPr lang="en-US" b="1" dirty="0">
                <a:cs typeface="Arial" pitchFamily="34" charset="0"/>
              </a:rPr>
              <a:t>Projects (cont.)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0075" lvl="1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 of a Lepton-Lepton Electroweak Reaction (MOLLER) MIE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measure the parity-violating asymmetry in polarized electron-electron scattering with the 12 GeV CEBAF. </a:t>
            </a:r>
          </a:p>
          <a:p>
            <a:pPr marL="600075" lvl="1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Ton-scale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Neutrinoless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Double Beta Decay MIE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determine whether the neutrino is its own antiparticle. </a:t>
            </a:r>
          </a:p>
          <a:p>
            <a:pPr marL="600075" lvl="1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Continuation of the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Rigidity Spectrometer (HRS)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project at FRIB to maximize the rate of rare neutron-rich nuclei of central importance for understanding the synthesis of heavy elements in cosmic events. </a:t>
            </a:r>
          </a:p>
          <a:p>
            <a:pPr marL="257175" indent="-257175">
              <a:spcAft>
                <a:spcPts val="750"/>
              </a:spcAft>
              <a:buFont typeface="Wingdings" panose="05000000000000000000" pitchFamily="2" charset="2"/>
              <a:buChar char=""/>
            </a:pPr>
            <a:r>
              <a:rPr lang="en-US" altLang="en-US" kern="0" dirty="0"/>
              <a:t>The DOE Isotope Program is embedded in the Nuclear Physics budget in FY 2021 Enacted but is broken out as a Program separate from NP in the FY 2022 Request.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dirty="0">
                <a:cs typeface="Arial" pitchFamily="34" charset="0"/>
              </a:rPr>
              <a:t>The </a:t>
            </a:r>
            <a:r>
              <a:rPr lang="en-US" b="1" dirty="0">
                <a:solidFill>
                  <a:srgbClr val="106636"/>
                </a:solidFill>
                <a:cs typeface="Arial" pitchFamily="34" charset="0"/>
              </a:rPr>
              <a:t>Electron Ion Collider (EIC), </a:t>
            </a:r>
            <a:r>
              <a:rPr lang="en-US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dirty="0"/>
              <a:t>of </a:t>
            </a:r>
            <a:r>
              <a:rPr lang="en-US" dirty="0">
                <a:cs typeface="Arial" pitchFamily="34" charset="0"/>
              </a:rPr>
              <a:t>critical importance to maintain world-leadership in nuclear physics and accelerator science, receives its third year of OPC and TEC funding. OPC funding supports conceptual design efforts and R&amp;D, while the TEC funding supports </a:t>
            </a:r>
            <a:r>
              <a:rPr lang="en-US" dirty="0"/>
              <a:t>design efforts, long lead procurements and Project Engineering Design (PED) activities. </a:t>
            </a:r>
            <a:endParaRPr lang="en-US" dirty="0">
              <a:cs typeface="Arial" pitchFamily="34" charset="0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456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49" y="381516"/>
            <a:ext cx="834389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Nuclear Physics – FY 2022 Highlights (cont.)</a:t>
            </a:r>
            <a:br>
              <a:rPr lang="en-US" sz="2000" dirty="0"/>
            </a:br>
            <a:r>
              <a:rPr lang="en-US" sz="2000" dirty="0">
                <a:solidFill>
                  <a:schemeClr val="tx1"/>
                </a:solidFill>
              </a:rPr>
              <a:t>Discovering, exploring, and understanding all forms of nuclear matter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88617" y="945047"/>
            <a:ext cx="8343899" cy="5314267"/>
          </a:xfrm>
          <a:prstGeom prst="rect">
            <a:avLst/>
          </a:prstGeom>
          <a:noFill/>
          <a:ln w="38100" cmpd="thickThin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72" tIns="34286" rIns="68572" bIns="34286" rtlCol="0">
            <a:spAutoFit/>
          </a:bodyPr>
          <a:lstStyle/>
          <a:p>
            <a:pPr marL="0" lvl="3"/>
            <a:r>
              <a:rPr lang="en-US" sz="1600" b="1" dirty="0">
                <a:cs typeface="Arial" pitchFamily="34" charset="0"/>
              </a:rPr>
              <a:t>Research</a:t>
            </a:r>
          </a:p>
          <a:p>
            <a:pPr marL="126206" lvl="3" indent="-126206">
              <a:buFont typeface="Wingdings" pitchFamily="2" charset="2"/>
              <a:buChar char="§"/>
            </a:pPr>
            <a:r>
              <a:rPr lang="en-US" sz="1600" dirty="0">
                <a:cs typeface="Arial" pitchFamily="34" charset="0"/>
              </a:rPr>
              <a:t>Funding is strengthened at national labs and universities conducting research in relativistic nuclear collisions, hadron physics, nuclear structure and nuclear astrophysics, fundamental symmetries and nuclear theory. </a:t>
            </a:r>
          </a:p>
          <a:p>
            <a:pPr marL="469106" lvl="4" indent="-126206">
              <a:buFont typeface="Wingdings" pitchFamily="2" charset="2"/>
              <a:buChar char="§"/>
            </a:pPr>
            <a:endParaRPr lang="en-US" sz="1600" dirty="0">
              <a:cs typeface="Arial" pitchFamily="34" charset="0"/>
            </a:endParaRPr>
          </a:p>
          <a:p>
            <a:pPr marL="126206" lvl="3" indent="-126206">
              <a:buFont typeface="Wingdings" pitchFamily="2" charset="2"/>
              <a:buChar char="§"/>
            </a:pPr>
            <a:r>
              <a:rPr lang="en-US" sz="1600" dirty="0">
                <a:cs typeface="Arial" pitchFamily="34" charset="0"/>
              </a:rPr>
              <a:t>NP participates in six crosscutting scientific initiatives:</a:t>
            </a: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Accelerator Science and Technology Initiative</a:t>
            </a:r>
            <a:r>
              <a:rPr lang="en-US" sz="1600" dirty="0">
                <a:cs typeface="Arial" pitchFamily="34" charset="0"/>
              </a:rPr>
              <a:t> – </a:t>
            </a:r>
            <a:r>
              <a:rPr lang="en-US" sz="1600" spc="-4" dirty="0">
                <a:latin typeface="Calibri" panose="020F0502020204030204" pitchFamily="34" charset="0"/>
                <a:ea typeface="Calibri" panose="020F0502020204030204" pitchFamily="34" charset="0"/>
              </a:rPr>
              <a:t>strengthening U.S. supply chain robustness to steward key technologies such as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 electron ion source developments and advanced approaches in SRF technology</a:t>
            </a: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Artificial Intelligence and Machine Learning</a:t>
            </a:r>
            <a:r>
              <a:rPr lang="en-US" sz="1600" dirty="0">
                <a:cs typeface="Arial" pitchFamily="34" charset="0"/>
              </a:rPr>
              <a:t> – 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R&amp;D for</a:t>
            </a:r>
            <a:r>
              <a:rPr lang="en-US" sz="1600" spc="-4" dirty="0">
                <a:latin typeface="Calibri" panose="020F0502020204030204" pitchFamily="34" charset="0"/>
                <a:ea typeface="Calibri" panose="020F0502020204030204" pitchFamily="34" charset="0"/>
              </a:rPr>
              <a:t> automated optimization of accelerator performance and operation as well as algorithm development for data-analytics-driven discovery.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Integrated Computational &amp; Data Infrastructure </a:t>
            </a:r>
            <a:r>
              <a:rPr lang="en-US" sz="1600" dirty="0">
                <a:cs typeface="Arial" pitchFamily="34" charset="0"/>
              </a:rPr>
              <a:t>– C</a:t>
            </a:r>
            <a:r>
              <a:rPr lang="en-US" sz="1600" spc="-4" dirty="0">
                <a:latin typeface="Calibri" panose="020F0502020204030204" pitchFamily="34" charset="0"/>
                <a:ea typeface="Calibri" panose="020F0502020204030204" pitchFamily="34" charset="0"/>
              </a:rPr>
              <a:t>ross-cutting cloud solutions to Big Data storage challenges in Nuclear Physics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Microelectronics</a:t>
            </a:r>
            <a:r>
              <a:rPr lang="en-US" sz="1600" dirty="0">
                <a:cs typeface="Arial" pitchFamily="34" charset="0"/>
              </a:rPr>
              <a:t> – </a:t>
            </a:r>
            <a:r>
              <a:rPr lang="en-US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R&amp;D on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detector materials, devices, advances in front-end electronics, and integrated sensor/processor architectures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Quantum Information Science </a:t>
            </a:r>
            <a:r>
              <a:rPr lang="en-US" sz="1600" dirty="0">
                <a:cs typeface="Arial" pitchFamily="34" charset="0"/>
              </a:rPr>
              <a:t>– leveraging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discovery opportunities in sensing, simulation, and computing at the intersections of nuclear physics and QIS</a:t>
            </a:r>
            <a:endParaRPr lang="en-US" sz="1600" dirty="0">
              <a:cs typeface="Arial" pitchFamily="34" charset="0"/>
            </a:endParaRPr>
          </a:p>
          <a:p>
            <a:pPr marL="469106" lvl="4" indent="-126206">
              <a:spcAft>
                <a:spcPts val="450"/>
              </a:spcAft>
              <a:buFont typeface="Wingdings" pitchFamily="2" charset="2"/>
              <a:buChar char="§"/>
            </a:pPr>
            <a:r>
              <a:rPr lang="en-US" sz="1600" b="1" dirty="0">
                <a:cs typeface="Arial" pitchFamily="34" charset="0"/>
              </a:rPr>
              <a:t>Reaching a New Energy Sciences Workforce (RENEW) </a:t>
            </a:r>
            <a:r>
              <a:rPr lang="en-US" sz="1600" dirty="0">
                <a:cs typeface="Arial" pitchFamily="34" charset="0"/>
              </a:rPr>
              <a:t>-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advancing a diverse, equitable, and inclusive research community</a:t>
            </a:r>
            <a:endParaRPr lang="en-US" sz="1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88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9" y="191529"/>
            <a:ext cx="7886699" cy="36121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2022 President’s Request Changes Relative to FY 2021 Enacted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DC13F3-D110-433E-945B-3205262CE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908279"/>
              </p:ext>
            </p:extLst>
          </p:nvPr>
        </p:nvGraphicFramePr>
        <p:xfrm>
          <a:off x="594359" y="1008798"/>
          <a:ext cx="8085869" cy="500825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69304">
                  <a:extLst>
                    <a:ext uri="{9D8B030D-6E8A-4147-A177-3AD203B41FA5}">
                      <a16:colId xmlns:a16="http://schemas.microsoft.com/office/drawing/2014/main" val="1237697024"/>
                    </a:ext>
                  </a:extLst>
                </a:gridCol>
                <a:gridCol w="4216565">
                  <a:extLst>
                    <a:ext uri="{9D8B030D-6E8A-4147-A177-3AD203B41FA5}">
                      <a16:colId xmlns:a16="http://schemas.microsoft.com/office/drawing/2014/main" val="170245283"/>
                    </a:ext>
                  </a:extLst>
                </a:gridCol>
              </a:tblGrid>
              <a:tr h="27834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2021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2022 President’s Request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200876095"/>
                  </a:ext>
                </a:extLst>
              </a:tr>
              <a:tr h="178986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u="none" strike="noStrike" dirty="0">
                          <a:effectLst/>
                        </a:rPr>
                        <a:t>reduced 3.75% from FY20 Enacted (including COL, this is a 5.6% cut from constant effort in FY20). New ECA awards are made.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Core research </a:t>
                      </a:r>
                      <a:r>
                        <a:rPr lang="en-US" sz="1400" b="0" u="none" strike="noStrike" dirty="0">
                          <a:effectLst/>
                        </a:rPr>
                        <a:t>in </a:t>
                      </a:r>
                      <a:r>
                        <a:rPr lang="en-US" sz="1400" b="1" u="none" strike="noStrike" dirty="0">
                          <a:effectLst/>
                        </a:rPr>
                        <a:t>Medium Energy, Heavy Ions, and Theory </a:t>
                      </a:r>
                      <a:r>
                        <a:rPr lang="en-US" sz="1400" u="none" strike="noStrike" dirty="0">
                          <a:effectLst/>
                        </a:rPr>
                        <a:t>is increased by 12% from FY21 Enacted. (After accounting for COL, this represents a ~10% increase over FY21 Enacted,.)</a:t>
                      </a:r>
                    </a:p>
                    <a:p>
                      <a:pPr algn="l" fontAlgn="t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Fundamental Symmetries and Nuclear Structure and Nuclear Astrophysics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portfolios are increased by 15% over FY21 Enacted.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039342742"/>
                  </a:ext>
                </a:extLst>
              </a:tr>
              <a:tr h="270692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are met.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LHC M&amp;O </a:t>
                      </a:r>
                      <a:r>
                        <a:rPr lang="en-US" sz="1400" u="none" strike="noStrike" dirty="0">
                          <a:effectLst/>
                        </a:rPr>
                        <a:t>commitments are met.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172988970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flat with FY2020 and below the </a:t>
                      </a:r>
                      <a:r>
                        <a:rPr lang="en-US" sz="1400" u="none" strike="noStrike" dirty="0">
                          <a:effectLst/>
                        </a:rPr>
                        <a:t>planned level.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Research </a:t>
                      </a:r>
                      <a:r>
                        <a:rPr lang="en-US" sz="1400" u="none" strike="noStrike" dirty="0">
                          <a:effectLst/>
                        </a:rPr>
                        <a:t>is increased, but still below the planned level.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934498616"/>
                  </a:ext>
                </a:extLst>
              </a:tr>
              <a:tr h="42621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below planned profile.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nEDM</a:t>
                      </a:r>
                      <a:r>
                        <a:rPr lang="en-US" sz="1400" u="none" strike="noStrike" dirty="0">
                          <a:effectLst/>
                        </a:rPr>
                        <a:t> supported significantly below planned profile, possibly impacting schedule.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691744638"/>
                  </a:ext>
                </a:extLst>
              </a:tr>
              <a:tr h="28447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commitment are met.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 err="1">
                          <a:effectLst/>
                        </a:rPr>
                        <a:t>SciDAC</a:t>
                      </a:r>
                      <a:r>
                        <a:rPr lang="en-US" sz="1400" u="none" strike="noStrike" dirty="0">
                          <a:effectLst/>
                        </a:rPr>
                        <a:t> funding is increased to support SciDAC-5 (+$600k).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58359321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slightly increased over FY20 Enacted.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Nuclear Data </a:t>
                      </a:r>
                      <a:r>
                        <a:rPr lang="en-US" sz="1400" u="none" strike="noStrike" dirty="0">
                          <a:effectLst/>
                        </a:rPr>
                        <a:t>increased $3.5M from FY21 Enacted to support the expansion of experimental efforts.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3667204551"/>
                  </a:ext>
                </a:extLst>
              </a:tr>
              <a:tr h="404309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subject to the 3.75% research reduction.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Accelerator R&amp;D </a:t>
                      </a:r>
                      <a:r>
                        <a:rPr lang="en-US" sz="1400" u="none" strike="noStrike" dirty="0">
                          <a:effectLst/>
                        </a:rPr>
                        <a:t>increased ~$1M over FY21 Enacted level.</a:t>
                      </a:r>
                      <a:endParaRPr lang="en-US" sz="1400" b="0" u="none" strike="noStrike" dirty="0">
                        <a:effectLst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9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QIS</a:t>
                      </a:r>
                      <a:r>
                        <a:rPr lang="en-US" sz="1400" u="none" strike="noStrike" dirty="0">
                          <a:effectLst/>
                        </a:rPr>
                        <a:t> at $9.5M.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QIS increased to</a:t>
                      </a:r>
                      <a:r>
                        <a:rPr lang="en-US" sz="1400" u="none" strike="noStrike" dirty="0">
                          <a:effectLst/>
                        </a:rPr>
                        <a:t> $10.5M.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extLst>
                  <a:ext uri="{0D108BD9-81ED-4DB2-BD59-A6C34878D82A}">
                    <a16:rowId xmlns:a16="http://schemas.microsoft.com/office/drawing/2014/main" val="2022252079"/>
                  </a:ext>
                </a:extLst>
              </a:tr>
              <a:tr h="383446">
                <a:tc>
                  <a:txBody>
                    <a:bodyPr/>
                    <a:lstStyle/>
                    <a:p>
                      <a:pPr marL="0" marR="0" lvl="0" indent="0" algn="l" defTabSz="9125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NP ML/AI Initiative begins </a:t>
                      </a:r>
                      <a:r>
                        <a:rPr lang="en-US" sz="1400" b="0" u="none" strike="noStrike" dirty="0">
                          <a:effectLst/>
                        </a:rPr>
                        <a:t>with</a:t>
                      </a:r>
                      <a:r>
                        <a:rPr lang="en-US" sz="1400" b="1" u="none" strike="noStrike" dirty="0"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effectLst/>
                        </a:rPr>
                        <a:t>$4M.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AI/ML Initiative support flat </a:t>
                      </a:r>
                      <a:r>
                        <a:rPr lang="en-US" sz="1400" b="0" u="none" strike="noStrike" dirty="0">
                          <a:effectLst/>
                        </a:rPr>
                        <a:t>with FY21 Enacted ($4M).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80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80172" y="285750"/>
            <a:ext cx="6765878" cy="2098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Summary of 2022 Changes Relative to FY 2021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6D65E2-9E89-4D20-BF4F-BD410E8AA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483830"/>
              </p:ext>
            </p:extLst>
          </p:nvPr>
        </p:nvGraphicFramePr>
        <p:xfrm>
          <a:off x="182880" y="878320"/>
          <a:ext cx="8778240" cy="53536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410901">
                  <a:extLst>
                    <a:ext uri="{9D8B030D-6E8A-4147-A177-3AD203B41FA5}">
                      <a16:colId xmlns:a16="http://schemas.microsoft.com/office/drawing/2014/main" val="1680398467"/>
                    </a:ext>
                  </a:extLst>
                </a:gridCol>
                <a:gridCol w="4367339">
                  <a:extLst>
                    <a:ext uri="{9D8B030D-6E8A-4147-A177-3AD203B41FA5}">
                      <a16:colId xmlns:a16="http://schemas.microsoft.com/office/drawing/2014/main" val="3148816253"/>
                    </a:ext>
                  </a:extLst>
                </a:gridCol>
              </a:tblGrid>
              <a:tr h="3105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2021 Enacted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 2022 President’s Request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 anchor="ctr"/>
                </a:tc>
                <a:extLst>
                  <a:ext uri="{0D108BD9-81ED-4DB2-BD59-A6C34878D82A}">
                    <a16:rowId xmlns:a16="http://schemas.microsoft.com/office/drawing/2014/main" val="2462201681"/>
                  </a:ext>
                </a:extLst>
              </a:tr>
              <a:tr h="1375224"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 new initiatives are supported: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Reaching a New Energy Sciences Workforce (RENEW) - $3M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Accelerator Science and Technology - $2M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Integrated Computational &amp; Data Infrastructure - $1M</a:t>
                      </a:r>
                    </a:p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Microelectronics - $500k</a:t>
                      </a: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632653196"/>
                  </a:ext>
                </a:extLst>
              </a:tr>
              <a:tr h="984566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Facility operations funding reduced </a:t>
                      </a:r>
                      <a:r>
                        <a:rPr lang="en-US" sz="1400" b="0" u="none" strike="noStrike" dirty="0">
                          <a:effectLst/>
                        </a:rPr>
                        <a:t>by 3.75%.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24 weeks (100 %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7 weeks (41 %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39 weeks (93 % optimal)</a:t>
                      </a:r>
                    </a:p>
                    <a:p>
                      <a:pPr marL="0" indent="0" algn="l" fontAlgn="t">
                        <a:buFontTx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Facilities operations supported at &gt;90% of optimal.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RHIC</a:t>
                      </a:r>
                      <a:r>
                        <a:rPr lang="en-US" sz="1400" u="none" strike="noStrike" dirty="0">
                          <a:effectLst/>
                        </a:rPr>
                        <a:t> operates 18 weeks (90 % maximum)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CEBAF</a:t>
                      </a:r>
                      <a:r>
                        <a:rPr lang="en-US" sz="1400" u="none" strike="noStrike" dirty="0">
                          <a:effectLst/>
                        </a:rPr>
                        <a:t> operates 31 weeks (90 % optimal)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ATLAS</a:t>
                      </a:r>
                      <a:r>
                        <a:rPr lang="en-US" sz="1400" u="none" strike="noStrike" dirty="0">
                          <a:effectLst/>
                        </a:rPr>
                        <a:t> operates 39 weeks (93 % optimal)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FRIB</a:t>
                      </a:r>
                      <a:r>
                        <a:rPr lang="en-US" sz="1400" u="none" strike="noStrike" dirty="0">
                          <a:effectLst/>
                        </a:rPr>
                        <a:t> operates 12 weeks (100% of optimal)</a:t>
                      </a: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179223151"/>
                  </a:ext>
                </a:extLst>
              </a:tr>
              <a:tr h="398580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operations </a:t>
                      </a:r>
                      <a:r>
                        <a:rPr lang="en-US" sz="1400" u="none" strike="noStrike" dirty="0">
                          <a:effectLst/>
                        </a:rPr>
                        <a:t>supported at $50M.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Operations increased, </a:t>
                      </a:r>
                      <a:r>
                        <a:rPr lang="en-US" sz="1400" b="0" u="none" strike="noStrike" dirty="0">
                          <a:effectLst/>
                        </a:rPr>
                        <a:t>but still slightly </a:t>
                      </a:r>
                      <a:r>
                        <a:rPr lang="en-US" sz="1400" u="none" strike="noStrike" dirty="0">
                          <a:effectLst/>
                        </a:rPr>
                        <a:t>below planned levels</a:t>
                      </a:r>
                      <a:r>
                        <a:rPr lang="en-US" sz="1400" u="none" strike="noStrike" baseline="0" dirty="0">
                          <a:effectLst/>
                        </a:rPr>
                        <a:t> ($77M in PR vs $82M planned)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728626828"/>
                  </a:ext>
                </a:extLst>
              </a:tr>
              <a:tr h="20325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FRIB construction </a:t>
                      </a:r>
                      <a:r>
                        <a:rPr lang="en-US" sz="1400" u="none" strike="noStrike" dirty="0">
                          <a:effectLst/>
                        </a:rPr>
                        <a:t>at baselined $5.3M in final funding year.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445925112"/>
                  </a:ext>
                </a:extLst>
              </a:tr>
              <a:tr h="203251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$5M and OPC of $24.65M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EIC construction </a:t>
                      </a:r>
                      <a:r>
                        <a:rPr lang="en-US" sz="1400" u="none" strike="noStrike" dirty="0">
                          <a:effectLst/>
                        </a:rPr>
                        <a:t>at TEC of $20M and OPC of $10M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214786355"/>
                  </a:ext>
                </a:extLst>
              </a:tr>
              <a:tr h="137522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u="none" strike="noStrike" dirty="0">
                          <a:effectLst/>
                        </a:rPr>
                        <a:t>Major Items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baseline="0" dirty="0">
                          <a:effectLst/>
                        </a:rPr>
                        <a:t>G</a:t>
                      </a:r>
                      <a:r>
                        <a:rPr lang="en-US" sz="1400" b="1" u="none" strike="noStrike" dirty="0">
                          <a:effectLst/>
                        </a:rPr>
                        <a:t>RETA</a:t>
                      </a:r>
                      <a:r>
                        <a:rPr lang="en-US" sz="1400" u="none" strike="noStrike" dirty="0">
                          <a:effectLst/>
                        </a:rPr>
                        <a:t> reduced</a:t>
                      </a:r>
                      <a:r>
                        <a:rPr lang="en-US" sz="1400" u="none" strike="noStrike" baseline="0" dirty="0">
                          <a:effectLst/>
                        </a:rPr>
                        <a:t> below planned levels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planned baseline</a:t>
                      </a:r>
                      <a:r>
                        <a:rPr lang="en-US" sz="1400" u="none" strike="noStrike" baseline="0" dirty="0">
                          <a:effectLst/>
                        </a:rPr>
                        <a:t> level (</a:t>
                      </a:r>
                      <a:r>
                        <a:rPr lang="en-US" sz="1400" u="none" strike="noStrike" dirty="0">
                          <a:effectLst/>
                        </a:rPr>
                        <a:t>$5.53M)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MOLLER </a:t>
                      </a:r>
                      <a:r>
                        <a:rPr lang="en-US" sz="1400" u="none" strike="noStrike" dirty="0">
                          <a:effectLst/>
                        </a:rPr>
                        <a:t>at $5M TEC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$1.4M TEC</a:t>
                      </a:r>
                    </a:p>
                    <a:p>
                      <a:pPr marL="171450" marR="0" lvl="0" indent="-1714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$3M TEC</a:t>
                      </a:r>
                    </a:p>
                    <a:p>
                      <a:pPr marL="285750" indent="-285750" algn="l" fontAlgn="t">
                        <a:buFontTx/>
                        <a:buChar char="-"/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dirty="0">
                          <a:effectLst/>
                        </a:rPr>
                        <a:t>Ongoing Major Item of Equipment: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GRETA</a:t>
                      </a:r>
                      <a:r>
                        <a:rPr lang="en-US" sz="1400" u="none" strike="noStrike" dirty="0">
                          <a:effectLst/>
                        </a:rPr>
                        <a:t> below</a:t>
                      </a:r>
                      <a:r>
                        <a:rPr lang="en-US" sz="1400" u="none" strike="noStrike" baseline="0" dirty="0">
                          <a:effectLst/>
                        </a:rPr>
                        <a:t> planned levels</a:t>
                      </a:r>
                      <a:r>
                        <a:rPr lang="en-US" sz="1400" u="none" strike="noStrike" dirty="0">
                          <a:effectLst/>
                        </a:rPr>
                        <a:t> ($6.6M)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 err="1">
                          <a:effectLst/>
                        </a:rPr>
                        <a:t>sPHENIX</a:t>
                      </a:r>
                      <a:r>
                        <a:rPr lang="en-US" sz="1400" u="none" strike="noStrike" dirty="0">
                          <a:effectLst/>
                        </a:rPr>
                        <a:t> at baseline level ($0.2M)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MOLLER</a:t>
                      </a:r>
                      <a:r>
                        <a:rPr lang="en-US" sz="1400" u="none" strike="noStrike" dirty="0">
                          <a:effectLst/>
                        </a:rPr>
                        <a:t> at $7M TEC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u="none" strike="noStrike" dirty="0">
                          <a:effectLst/>
                        </a:rPr>
                        <a:t>TSNLDBD</a:t>
                      </a:r>
                      <a:r>
                        <a:rPr lang="en-US" sz="1400" u="none" strike="noStrike" dirty="0">
                          <a:effectLst/>
                        </a:rPr>
                        <a:t> at $1.44M TEC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HRS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 $3M TEC</a:t>
                      </a:r>
                    </a:p>
                    <a:p>
                      <a:pPr marL="171450" indent="-171450" algn="l" fontAlgn="t">
                        <a:buFontTx/>
                        <a:buChar char="-"/>
                      </a:pP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694235186"/>
                  </a:ext>
                </a:extLst>
              </a:tr>
              <a:tr h="203251"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Isotope Program embedded within NP budget</a:t>
                      </a:r>
                    </a:p>
                  </a:txBody>
                  <a:tcPr marL="6799" marR="6799" marT="6799" marB="0"/>
                </a:tc>
                <a:tc>
                  <a:txBody>
                    <a:bodyPr/>
                    <a:lstStyle/>
                    <a:p>
                      <a:pPr marL="0" indent="0" algn="l" fontAlgn="t">
                        <a:buFontTx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Isotope Program no longer embedded within NP budget</a:t>
                      </a:r>
                    </a:p>
                  </a:txBody>
                  <a:tcPr marL="6799" marR="6799" marT="6799" marB="0"/>
                </a:tc>
                <a:extLst>
                  <a:ext uri="{0D108BD9-81ED-4DB2-BD59-A6C34878D82A}">
                    <a16:rowId xmlns:a16="http://schemas.microsoft.com/office/drawing/2014/main" val="1067311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55878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NP Presentation Template-Front Page_0905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esentation Page-DOE bot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Felix Titling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itchFamily="18" charset="0"/>
            <a:ea typeface="ＭＳ Ｐゴシック" pitchFamily="34" charset="-128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NP Presentation Template_040111</Template>
  <TotalTime>14509</TotalTime>
  <Words>4816</Words>
  <Application>Microsoft Office PowerPoint</Application>
  <PresentationFormat>On-screen Show (4:3)</PresentationFormat>
  <Paragraphs>615</Paragraphs>
  <Slides>46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72" baseType="lpstr">
      <vt:lpstr>Arial Unicode MS</vt:lpstr>
      <vt:lpstr>Arial</vt:lpstr>
      <vt:lpstr>Arial Narrow</vt:lpstr>
      <vt:lpstr>Book Antiqua</vt:lpstr>
      <vt:lpstr>Calibri</vt:lpstr>
      <vt:lpstr>Cambria</vt:lpstr>
      <vt:lpstr>Cambria Math</vt:lpstr>
      <vt:lpstr>Comic Sans MS</vt:lpstr>
      <vt:lpstr>Courier New</vt:lpstr>
      <vt:lpstr>Felix Titling</vt:lpstr>
      <vt:lpstr>Helvetica</vt:lpstr>
      <vt:lpstr>Helvetica Neue</vt:lpstr>
      <vt:lpstr>Symbol</vt:lpstr>
      <vt:lpstr>Times New Roman</vt:lpstr>
      <vt:lpstr>Wingdings</vt:lpstr>
      <vt:lpstr>NP Presentation Template-Front Page_090512</vt:lpstr>
      <vt:lpstr>Presentation Page-DOE bottom</vt:lpstr>
      <vt:lpstr>1_Presentation Page-DOE bottom</vt:lpstr>
      <vt:lpstr>1_Default Design</vt:lpstr>
      <vt:lpstr>2_Presentation Page-DOE bottom</vt:lpstr>
      <vt:lpstr>2_Default Design</vt:lpstr>
      <vt:lpstr>3_Default Design</vt:lpstr>
      <vt:lpstr>4_Default Design</vt:lpstr>
      <vt:lpstr>6_Default Design</vt:lpstr>
      <vt:lpstr>7_Default Design</vt:lpstr>
      <vt:lpstr>Document</vt:lpstr>
      <vt:lpstr>PowerPoint Presentation</vt:lpstr>
      <vt:lpstr>PowerPoint Presentation</vt:lpstr>
      <vt:lpstr>NP - FY 2022 President’s Request (Dollars in thousands)</vt:lpstr>
      <vt:lpstr>Nuclear Physics Discovering, exploring, and understanding all forms of nuclear matter</vt:lpstr>
      <vt:lpstr>Nuclear Physics – FY 2022 Highlights  Discovering, exploring, and understanding all forms of nuclear matter</vt:lpstr>
      <vt:lpstr>Nuclear Physics – FY 2022 Highlights (cont.) Discovering, exploring, and understanding all forms of nuclear matter</vt:lpstr>
      <vt:lpstr>Nuclear Physics – FY 2022 Highlights (cont.) Discovering, exploring, and understanding all forms of nuclear matter</vt:lpstr>
      <vt:lpstr>Summary of 2022 President’s Request Changes Relative to FY 2021 Enacted</vt:lpstr>
      <vt:lpstr>Summary of 2022 Changes Relative to FY 2021</vt:lpstr>
      <vt:lpstr>The 2015 Long Range Plan for Nuclear Science</vt:lpstr>
      <vt:lpstr>PowerPoint Presentation</vt:lpstr>
      <vt:lpstr>0 Progression</vt:lpstr>
      <vt:lpstr>PowerPoint Presentation</vt:lpstr>
      <vt:lpstr>New P-REX Results Unblinded !  </vt:lpstr>
      <vt:lpstr>MOLLER: a “Must Do” Experiment To Point the Way to New Science</vt:lpstr>
      <vt:lpstr>The Fourth, Newest Microscope: Facility for Rare Isotope Beams (FRIB)</vt:lpstr>
      <vt:lpstr>PowerPoint Presentation</vt:lpstr>
      <vt:lpstr>NEUTRON GENERATOR UPGRADE</vt:lpstr>
      <vt:lpstr>PowerPoint Presentation</vt:lpstr>
      <vt:lpstr> The sPHENIX Upgrade is Continued</vt:lpstr>
      <vt:lpstr>The Next Super High Power, High Energy Microscope:  The Electron-Ion Collider</vt:lpstr>
      <vt:lpstr>EIC CD-0, Site Selection, Project Start &amp; Dedication in FY20</vt:lpstr>
      <vt:lpstr>Worldwide Interest in EIC Physics</vt:lpstr>
      <vt:lpstr>PowerPoint Presentation</vt:lpstr>
      <vt:lpstr>Many types of nuclear data are “crosscutting” to numerous applications</vt:lpstr>
      <vt:lpstr>Active Participants in WANDA and/or NDIAWG</vt:lpstr>
      <vt:lpstr>Next generation reactors use faster neutrons,  different fuels,  and coolants to achieve greater safety and modularity</vt:lpstr>
      <vt:lpstr>Next generation reactors use faster neutrons,  different fuels,  and coolants to achieve greater safety and modularity</vt:lpstr>
      <vt:lpstr>PowerPoint Presentation</vt:lpstr>
      <vt:lpstr>PowerPoint Presentation</vt:lpstr>
      <vt:lpstr>PowerPoint Presentation</vt:lpstr>
      <vt:lpstr>PowerPoint Presentation</vt:lpstr>
      <vt:lpstr>Additional NP DOE FOAs</vt:lpstr>
      <vt:lpstr>Other News Items</vt:lpstr>
      <vt:lpstr>PowerPoint Presentation</vt:lpstr>
      <vt:lpstr>Overall, Progress in Implementing the LRP Has Been Good</vt:lpstr>
      <vt:lpstr>General Outlook</vt:lpstr>
      <vt:lpstr>A Long Tradition of Partnership and Stewardship</vt:lpstr>
      <vt:lpstr>PowerPoint Presentation</vt:lpstr>
      <vt:lpstr>PowerPoint Presentation</vt:lpstr>
      <vt:lpstr>http://aruna.physics.fsu.edu</vt:lpstr>
      <vt:lpstr>PowerPoint Presentation</vt:lpstr>
      <vt:lpstr>Summary of 2021 Enacted Relative to FY 2020</vt:lpstr>
      <vt:lpstr>Summary of 2021 Enacted Relative to FY 2020</vt:lpstr>
      <vt:lpstr>PowerPoint Presentation</vt:lpstr>
      <vt:lpstr>Science-Driven Project Requirements</vt:lpstr>
    </vt:vector>
  </TitlesOfParts>
  <Company>US Department of Energy (SC)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wolfej</dc:creator>
  <cp:lastModifiedBy>Hallman, Timothy</cp:lastModifiedBy>
  <cp:revision>1252</cp:revision>
  <cp:lastPrinted>2019-07-16T11:47:16Z</cp:lastPrinted>
  <dcterms:created xsi:type="dcterms:W3CDTF">2012-09-05T18:55:46Z</dcterms:created>
  <dcterms:modified xsi:type="dcterms:W3CDTF">2021-06-21T04:51:03Z</dcterms:modified>
</cp:coreProperties>
</file>