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306" r:id="rId2"/>
    <p:sldId id="588" r:id="rId3"/>
    <p:sldId id="596" r:id="rId4"/>
    <p:sldId id="590" r:id="rId5"/>
    <p:sldId id="591" r:id="rId6"/>
    <p:sldId id="595" r:id="rId7"/>
    <p:sldId id="587" r:id="rId8"/>
    <p:sldId id="575" r:id="rId9"/>
    <p:sldId id="598" r:id="rId10"/>
    <p:sldId id="593" r:id="rId11"/>
    <p:sldId id="592" r:id="rId12"/>
    <p:sldId id="601" r:id="rId13"/>
    <p:sldId id="594" r:id="rId14"/>
    <p:sldId id="599" r:id="rId15"/>
    <p:sldId id="556" r:id="rId16"/>
    <p:sldId id="600" r:id="rId17"/>
    <p:sldId id="551" r:id="rId18"/>
    <p:sldId id="589" r:id="rId19"/>
    <p:sldId id="583" r:id="rId20"/>
    <p:sldId id="584" r:id="rId21"/>
    <p:sldId id="569" r:id="rId22"/>
    <p:sldId id="562" r:id="rId23"/>
  </p:sldIdLst>
  <p:sldSz cx="9144000" cy="6858000" type="screen4x3"/>
  <p:notesSz cx="6946900" cy="9220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5" autoAdjust="0"/>
    <p:restoredTop sz="96421" autoAdjust="0"/>
  </p:normalViewPr>
  <p:slideViewPr>
    <p:cSldViewPr snapToGrid="0" snapToObjects="1">
      <p:cViewPr varScale="1">
        <p:scale>
          <a:sx n="128" d="100"/>
          <a:sy n="128" d="100"/>
        </p:scale>
        <p:origin x="103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706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3315195356678006E-2"/>
          <c:y val="2.68438320209974E-2"/>
          <c:w val="0.85967479674796698"/>
          <c:h val="0.9035804899387579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Recordable Case (TRC) Rate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strRef>
              <c:f>Sheet1!$A$2:$A$11</c:f>
              <c:strCache>
                <c:ptCount val="10"/>
                <c:pt idx="1">
                  <c:v>2011</c:v>
                </c:pt>
                <c:pt idx="3">
                  <c:v>2013</c:v>
                </c:pt>
                <c:pt idx="5">
                  <c:v>2015</c:v>
                </c:pt>
                <c:pt idx="7">
                  <c:v>2017</c:v>
                </c:pt>
                <c:pt idx="9">
                  <c:v>2019 (YTD)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0.96</c:v>
                </c:pt>
                <c:pt idx="1">
                  <c:v>0.84</c:v>
                </c:pt>
                <c:pt idx="2">
                  <c:v>1.3</c:v>
                </c:pt>
                <c:pt idx="3">
                  <c:v>0.95</c:v>
                </c:pt>
                <c:pt idx="4">
                  <c:v>0.38</c:v>
                </c:pt>
                <c:pt idx="5">
                  <c:v>0.32</c:v>
                </c:pt>
                <c:pt idx="6">
                  <c:v>0.74</c:v>
                </c:pt>
                <c:pt idx="7" formatCode="0.00">
                  <c:v>0.25</c:v>
                </c:pt>
                <c:pt idx="8">
                  <c:v>0.38</c:v>
                </c:pt>
                <c:pt idx="9">
                  <c:v>0.37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491-4F4B-8D39-FBAA48E56EE9}"/>
            </c:ext>
          </c:extLst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Days Away, Restricted or Transferred (DART) Case Rate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strRef>
              <c:f>Sheet1!$A$2:$A$11</c:f>
              <c:strCache>
                <c:ptCount val="10"/>
                <c:pt idx="1">
                  <c:v>2011</c:v>
                </c:pt>
                <c:pt idx="3">
                  <c:v>2013</c:v>
                </c:pt>
                <c:pt idx="5">
                  <c:v>2015</c:v>
                </c:pt>
                <c:pt idx="7">
                  <c:v>2017</c:v>
                </c:pt>
                <c:pt idx="9">
                  <c:v>2019 (YTD)</c:v>
                </c:pt>
              </c:strCache>
            </c:str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0.43</c:v>
                </c:pt>
                <c:pt idx="1">
                  <c:v>0.27</c:v>
                </c:pt>
                <c:pt idx="2">
                  <c:v>0.69</c:v>
                </c:pt>
                <c:pt idx="3">
                  <c:v>0.74</c:v>
                </c:pt>
                <c:pt idx="4">
                  <c:v>0.38</c:v>
                </c:pt>
                <c:pt idx="5">
                  <c:v>0.16</c:v>
                </c:pt>
                <c:pt idx="6">
                  <c:v>0.49</c:v>
                </c:pt>
                <c:pt idx="7" formatCode="0.00">
                  <c:v>0.12</c:v>
                </c:pt>
                <c:pt idx="8">
                  <c:v>0.13</c:v>
                </c:pt>
                <c:pt idx="9">
                  <c:v>0.37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837-441C-9F5E-F21DE14418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889216"/>
        <c:axId val="42890752"/>
      </c:lineChart>
      <c:catAx>
        <c:axId val="428892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 b="1" baseline="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42890752"/>
        <c:crosses val="autoZero"/>
        <c:auto val="1"/>
        <c:lblAlgn val="ctr"/>
        <c:lblOffset val="100"/>
        <c:tickMarkSkip val="2"/>
        <c:noMultiLvlLbl val="0"/>
      </c:catAx>
      <c:valAx>
        <c:axId val="42890752"/>
        <c:scaling>
          <c:orientation val="minMax"/>
          <c:max val="6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800">
                    <a:latin typeface="Arial" pitchFamily="34" charset="0"/>
                    <a:cs typeface="Arial" pitchFamily="34" charset="0"/>
                  </a:defRPr>
                </a:pPr>
                <a:r>
                  <a:rPr lang="en-US" sz="800" dirty="0">
                    <a:latin typeface="Arial" pitchFamily="34" charset="0"/>
                    <a:cs typeface="Arial" pitchFamily="34" charset="0"/>
                  </a:rPr>
                  <a:t># Cases/200,000 Hours Worked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 b="1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42889216"/>
        <c:crosses val="autoZero"/>
        <c:crossBetween val="between"/>
      </c:valAx>
      <c:spPr>
        <a:noFill/>
      </c:spPr>
    </c:plotArea>
    <c:legend>
      <c:legendPos val="r"/>
      <c:legendEntry>
        <c:idx val="0"/>
        <c:txPr>
          <a:bodyPr/>
          <a:lstStyle/>
          <a:p>
            <a:pPr>
              <a:defRPr sz="800" b="1">
                <a:latin typeface="Arial" pitchFamily="34" charset="0"/>
                <a:cs typeface="Arial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21534677000159583"/>
          <c:y val="8.6802653745770203E-2"/>
          <c:w val="0.78177546978006218"/>
          <c:h val="0.23784677849879368"/>
        </c:manualLayout>
      </c:layout>
      <c:overlay val="0"/>
      <c:txPr>
        <a:bodyPr/>
        <a:lstStyle/>
        <a:p>
          <a:pPr>
            <a:defRPr sz="800" b="1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'[User Growth FY11-18.xlsx]Sheet1'!$B$1</c:f>
              <c:strCache>
                <c:ptCount val="1"/>
                <c:pt idx="0">
                  <c:v>US University Users</c:v>
                </c:pt>
              </c:strCache>
            </c:strRef>
          </c:tx>
          <c:marker>
            <c:symbol val="diamond"/>
            <c:size val="6"/>
          </c:marker>
          <c:cat>
            <c:strRef>
              <c:f>'[User Growth FY11-18.xlsx]Sheet1'!$A$2:$A$14</c:f>
              <c:strCache>
                <c:ptCount val="13"/>
                <c:pt idx="0">
                  <c:v>FY06</c:v>
                </c:pt>
                <c:pt idx="1">
                  <c:v>FY07</c:v>
                </c:pt>
                <c:pt idx="2">
                  <c:v>FY08</c:v>
                </c:pt>
                <c:pt idx="3">
                  <c:v>FY09</c:v>
                </c:pt>
                <c:pt idx="4">
                  <c:v>FY10</c:v>
                </c:pt>
                <c:pt idx="5">
                  <c:v>FY11</c:v>
                </c:pt>
                <c:pt idx="6">
                  <c:v>FY12</c:v>
                </c:pt>
                <c:pt idx="7">
                  <c:v>FY13</c:v>
                </c:pt>
                <c:pt idx="8">
                  <c:v>FY14</c:v>
                </c:pt>
                <c:pt idx="9">
                  <c:v>FY15</c:v>
                </c:pt>
                <c:pt idx="10">
                  <c:v>FY16</c:v>
                </c:pt>
                <c:pt idx="11">
                  <c:v>FY17</c:v>
                </c:pt>
                <c:pt idx="12">
                  <c:v>FY18</c:v>
                </c:pt>
              </c:strCache>
            </c:strRef>
          </c:cat>
          <c:val>
            <c:numRef>
              <c:f>'[User Growth FY11-18.xlsx]Sheet1'!$B$2:$B$14</c:f>
              <c:numCache>
                <c:formatCode>General</c:formatCode>
                <c:ptCount val="13"/>
                <c:pt idx="0">
                  <c:v>584</c:v>
                </c:pt>
                <c:pt idx="1">
                  <c:v>555</c:v>
                </c:pt>
                <c:pt idx="2">
                  <c:v>545</c:v>
                </c:pt>
                <c:pt idx="3">
                  <c:v>527</c:v>
                </c:pt>
                <c:pt idx="4">
                  <c:v>574</c:v>
                </c:pt>
                <c:pt idx="5" formatCode="0">
                  <c:v>586</c:v>
                </c:pt>
                <c:pt idx="6" formatCode="0">
                  <c:v>605</c:v>
                </c:pt>
                <c:pt idx="7" formatCode="0">
                  <c:v>556</c:v>
                </c:pt>
                <c:pt idx="8" formatCode="0">
                  <c:v>657</c:v>
                </c:pt>
                <c:pt idx="9" formatCode="0">
                  <c:v>663</c:v>
                </c:pt>
                <c:pt idx="10" formatCode="0">
                  <c:v>692</c:v>
                </c:pt>
                <c:pt idx="11" formatCode="0">
                  <c:v>724</c:v>
                </c:pt>
                <c:pt idx="12">
                  <c:v>795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066-438A-A73B-85D6632C07E0}"/>
            </c:ext>
          </c:extLst>
        </c:ser>
        <c:ser>
          <c:idx val="1"/>
          <c:order val="1"/>
          <c:tx>
            <c:strRef>
              <c:f>'[User Growth FY11-18.xlsx]Sheet1'!$C$1</c:f>
              <c:strCache>
                <c:ptCount val="1"/>
                <c:pt idx="0">
                  <c:v>International Users</c:v>
                </c:pt>
              </c:strCache>
            </c:strRef>
          </c:tx>
          <c:marker>
            <c:symbol val="square"/>
            <c:size val="6"/>
          </c:marker>
          <c:cat>
            <c:strRef>
              <c:f>'[User Growth FY11-18.xlsx]Sheet1'!$A$2:$A$14</c:f>
              <c:strCache>
                <c:ptCount val="13"/>
                <c:pt idx="0">
                  <c:v>FY06</c:v>
                </c:pt>
                <c:pt idx="1">
                  <c:v>FY07</c:v>
                </c:pt>
                <c:pt idx="2">
                  <c:v>FY08</c:v>
                </c:pt>
                <c:pt idx="3">
                  <c:v>FY09</c:v>
                </c:pt>
                <c:pt idx="4">
                  <c:v>FY10</c:v>
                </c:pt>
                <c:pt idx="5">
                  <c:v>FY11</c:v>
                </c:pt>
                <c:pt idx="6">
                  <c:v>FY12</c:v>
                </c:pt>
                <c:pt idx="7">
                  <c:v>FY13</c:v>
                </c:pt>
                <c:pt idx="8">
                  <c:v>FY14</c:v>
                </c:pt>
                <c:pt idx="9">
                  <c:v>FY15</c:v>
                </c:pt>
                <c:pt idx="10">
                  <c:v>FY16</c:v>
                </c:pt>
                <c:pt idx="11">
                  <c:v>FY17</c:v>
                </c:pt>
                <c:pt idx="12">
                  <c:v>FY18</c:v>
                </c:pt>
              </c:strCache>
            </c:strRef>
          </c:cat>
          <c:val>
            <c:numRef>
              <c:f>'[User Growth FY11-18.xlsx]Sheet1'!$C$2:$C$14</c:f>
              <c:numCache>
                <c:formatCode>General</c:formatCode>
                <c:ptCount val="13"/>
                <c:pt idx="0">
                  <c:v>429</c:v>
                </c:pt>
                <c:pt idx="1">
                  <c:v>445</c:v>
                </c:pt>
                <c:pt idx="2">
                  <c:v>442</c:v>
                </c:pt>
                <c:pt idx="3">
                  <c:v>407</c:v>
                </c:pt>
                <c:pt idx="4">
                  <c:v>402</c:v>
                </c:pt>
                <c:pt idx="5" formatCode="0">
                  <c:v>417</c:v>
                </c:pt>
                <c:pt idx="6" formatCode="0">
                  <c:v>408</c:v>
                </c:pt>
                <c:pt idx="7" formatCode="0">
                  <c:v>418</c:v>
                </c:pt>
                <c:pt idx="8" formatCode="0">
                  <c:v>482</c:v>
                </c:pt>
                <c:pt idx="9" formatCode="0">
                  <c:v>564</c:v>
                </c:pt>
                <c:pt idx="10" formatCode="0">
                  <c:v>543</c:v>
                </c:pt>
                <c:pt idx="11" formatCode="0">
                  <c:v>567</c:v>
                </c:pt>
                <c:pt idx="12">
                  <c:v>558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066-438A-A73B-85D6632C07E0}"/>
            </c:ext>
          </c:extLst>
        </c:ser>
        <c:ser>
          <c:idx val="2"/>
          <c:order val="2"/>
          <c:tx>
            <c:strRef>
              <c:f>'[User Growth FY11-18.xlsx]Sheet1'!$D$1</c:f>
              <c:strCache>
                <c:ptCount val="1"/>
                <c:pt idx="0">
                  <c:v>Other Users</c:v>
                </c:pt>
              </c:strCache>
            </c:strRef>
          </c:tx>
          <c:marker>
            <c:symbol val="triangle"/>
            <c:size val="6"/>
          </c:marker>
          <c:cat>
            <c:strRef>
              <c:f>'[User Growth FY11-18.xlsx]Sheet1'!$A$2:$A$14</c:f>
              <c:strCache>
                <c:ptCount val="13"/>
                <c:pt idx="0">
                  <c:v>FY06</c:v>
                </c:pt>
                <c:pt idx="1">
                  <c:v>FY07</c:v>
                </c:pt>
                <c:pt idx="2">
                  <c:v>FY08</c:v>
                </c:pt>
                <c:pt idx="3">
                  <c:v>FY09</c:v>
                </c:pt>
                <c:pt idx="4">
                  <c:v>FY10</c:v>
                </c:pt>
                <c:pt idx="5">
                  <c:v>FY11</c:v>
                </c:pt>
                <c:pt idx="6">
                  <c:v>FY12</c:v>
                </c:pt>
                <c:pt idx="7">
                  <c:v>FY13</c:v>
                </c:pt>
                <c:pt idx="8">
                  <c:v>FY14</c:v>
                </c:pt>
                <c:pt idx="9">
                  <c:v>FY15</c:v>
                </c:pt>
                <c:pt idx="10">
                  <c:v>FY16</c:v>
                </c:pt>
                <c:pt idx="11">
                  <c:v>FY17</c:v>
                </c:pt>
                <c:pt idx="12">
                  <c:v>FY18</c:v>
                </c:pt>
              </c:strCache>
            </c:strRef>
          </c:cat>
          <c:val>
            <c:numRef>
              <c:f>'[User Growth FY11-18.xlsx]Sheet1'!$D$2:$D$14</c:f>
              <c:numCache>
                <c:formatCode>General</c:formatCode>
                <c:ptCount val="13"/>
                <c:pt idx="0">
                  <c:v>240</c:v>
                </c:pt>
                <c:pt idx="1">
                  <c:v>247</c:v>
                </c:pt>
                <c:pt idx="2">
                  <c:v>253</c:v>
                </c:pt>
                <c:pt idx="3">
                  <c:v>269</c:v>
                </c:pt>
                <c:pt idx="4">
                  <c:v>286</c:v>
                </c:pt>
                <c:pt idx="5" formatCode="0">
                  <c:v>274</c:v>
                </c:pt>
                <c:pt idx="6" formatCode="0">
                  <c:v>265</c:v>
                </c:pt>
                <c:pt idx="7" formatCode="0">
                  <c:v>287</c:v>
                </c:pt>
                <c:pt idx="8" formatCode="0">
                  <c:v>241</c:v>
                </c:pt>
                <c:pt idx="9" formatCode="0">
                  <c:v>283</c:v>
                </c:pt>
                <c:pt idx="10" formatCode="0">
                  <c:v>295</c:v>
                </c:pt>
                <c:pt idx="11" formatCode="0">
                  <c:v>306</c:v>
                </c:pt>
                <c:pt idx="12" formatCode="0">
                  <c:v>277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066-438A-A73B-85D6632C07E0}"/>
            </c:ext>
          </c:extLst>
        </c:ser>
        <c:ser>
          <c:idx val="3"/>
          <c:order val="3"/>
          <c:tx>
            <c:strRef>
              <c:f>'[User Growth FY11-18.xlsx]Sheet1'!$E$1</c:f>
              <c:strCache>
                <c:ptCount val="1"/>
                <c:pt idx="0">
                  <c:v>Total Users</c:v>
                </c:pt>
              </c:strCache>
            </c:strRef>
          </c:tx>
          <c:marker>
            <c:symbol val="x"/>
            <c:size val="6"/>
          </c:marker>
          <c:cat>
            <c:strRef>
              <c:f>'[User Growth FY11-18.xlsx]Sheet1'!$A$2:$A$14</c:f>
              <c:strCache>
                <c:ptCount val="13"/>
                <c:pt idx="0">
                  <c:v>FY06</c:v>
                </c:pt>
                <c:pt idx="1">
                  <c:v>FY07</c:v>
                </c:pt>
                <c:pt idx="2">
                  <c:v>FY08</c:v>
                </c:pt>
                <c:pt idx="3">
                  <c:v>FY09</c:v>
                </c:pt>
                <c:pt idx="4">
                  <c:v>FY10</c:v>
                </c:pt>
                <c:pt idx="5">
                  <c:v>FY11</c:v>
                </c:pt>
                <c:pt idx="6">
                  <c:v>FY12</c:v>
                </c:pt>
                <c:pt idx="7">
                  <c:v>FY13</c:v>
                </c:pt>
                <c:pt idx="8">
                  <c:v>FY14</c:v>
                </c:pt>
                <c:pt idx="9">
                  <c:v>FY15</c:v>
                </c:pt>
                <c:pt idx="10">
                  <c:v>FY16</c:v>
                </c:pt>
                <c:pt idx="11">
                  <c:v>FY17</c:v>
                </c:pt>
                <c:pt idx="12">
                  <c:v>FY18</c:v>
                </c:pt>
              </c:strCache>
            </c:strRef>
          </c:cat>
          <c:val>
            <c:numRef>
              <c:f>'[User Growth FY11-18.xlsx]Sheet1'!$E$2:$E$14</c:f>
              <c:numCache>
                <c:formatCode>General</c:formatCode>
                <c:ptCount val="13"/>
                <c:pt idx="0">
                  <c:v>1253</c:v>
                </c:pt>
                <c:pt idx="1">
                  <c:v>1247</c:v>
                </c:pt>
                <c:pt idx="2">
                  <c:v>1240</c:v>
                </c:pt>
                <c:pt idx="3">
                  <c:v>1203</c:v>
                </c:pt>
                <c:pt idx="4">
                  <c:v>1262</c:v>
                </c:pt>
                <c:pt idx="5" formatCode="0">
                  <c:v>1277</c:v>
                </c:pt>
                <c:pt idx="6" formatCode="0">
                  <c:v>1278</c:v>
                </c:pt>
                <c:pt idx="7" formatCode="0">
                  <c:v>1261</c:v>
                </c:pt>
                <c:pt idx="8" formatCode="0">
                  <c:v>1380</c:v>
                </c:pt>
                <c:pt idx="9" formatCode="0">
                  <c:v>1510</c:v>
                </c:pt>
                <c:pt idx="10" formatCode="0">
                  <c:v>1530</c:v>
                </c:pt>
                <c:pt idx="11" formatCode="0">
                  <c:v>1597</c:v>
                </c:pt>
                <c:pt idx="12">
                  <c:v>1630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066-438A-A73B-85D6632C07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3859584"/>
        <c:axId val="113865472"/>
      </c:lineChart>
      <c:catAx>
        <c:axId val="1138595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13865472"/>
        <c:crosses val="autoZero"/>
        <c:auto val="1"/>
        <c:lblAlgn val="ctr"/>
        <c:lblOffset val="100"/>
        <c:noMultiLvlLbl val="0"/>
      </c:catAx>
      <c:valAx>
        <c:axId val="1138654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13859584"/>
        <c:crosses val="autoZero"/>
        <c:crossBetween val="between"/>
      </c:valAx>
      <c:spPr>
        <a:solidFill>
          <a:srgbClr val="FFFFFF"/>
        </a:solidFill>
      </c:spPr>
    </c:plotArea>
    <c:legend>
      <c:legendPos val="r"/>
      <c:layout/>
      <c:overlay val="0"/>
    </c:legend>
    <c:plotVisOnly val="1"/>
    <c:dispBlanksAs val="gap"/>
    <c:showDLblsOverMax val="0"/>
  </c:chart>
  <c:spPr>
    <a:solidFill>
      <a:srgbClr val="757575"/>
    </a:solidFill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Weeks of </a:t>
            </a:r>
            <a:r>
              <a:rPr lang="en-US" sz="14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CEBAF Operations</a:t>
            </a:r>
            <a:endParaRPr lang="en-US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33829727533571063"/>
          <c:y val="4.139283875952785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9404654074461865E-2"/>
          <c:y val="0.10483973294315894"/>
          <c:w val="0.94447191314167112"/>
          <c:h val="0.83265901241086315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bg1">
                  <a:lumMod val="85000"/>
                </a:schemeClr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morning" dir="t"/>
            </a:scene3d>
            <a:sp3d prstMaterial="dkEdge">
              <a:bevelT w="63500" h="25400" prst="softRound"/>
            </a:sp3d>
          </c:spPr>
          <c:invertIfNegative val="0"/>
          <c:dPt>
            <c:idx val="12"/>
            <c:invertIfNegative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D12-4E7D-B89C-E4569FDE8BE3}"/>
              </c:ext>
            </c:extLst>
          </c:dPt>
          <c:dPt>
            <c:idx val="16"/>
            <c:invertIfNegative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solidFill>
                  <a:schemeClr val="bg1">
                    <a:lumMod val="85000"/>
                  </a:schemeClr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morning" dir="t"/>
              </a:scene3d>
              <a:sp3d prstMaterial="dkEdge">
                <a:bevelT w="63500" h="25400" prst="softRound"/>
              </a:sp3d>
            </c:spPr>
            <c:extLst>
              <c:ext xmlns:c16="http://schemas.microsoft.com/office/drawing/2014/chart" uri="{C3380CC4-5D6E-409C-BE32-E72D297353CC}">
                <c16:uniqueId val="{00000003-AD12-4E7D-B89C-E4569FDE8BE3}"/>
              </c:ext>
            </c:extLst>
          </c:dPt>
          <c:dPt>
            <c:idx val="17"/>
            <c:invertIfNegative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solidFill>
                  <a:schemeClr val="bg1">
                    <a:lumMod val="85000"/>
                  </a:schemeClr>
                </a:solidFill>
              </a:ln>
              <a:effectLst>
                <a:outerShdw sx="1000" sy="1000" rotWithShape="0">
                  <a:srgbClr val="000000"/>
                </a:outerShdw>
              </a:effectLst>
              <a:scene3d>
                <a:camera prst="orthographicFront"/>
                <a:lightRig rig="morning" dir="t"/>
              </a:scene3d>
              <a:sp3d prstMaterial="dkEdge">
                <a:bevelT w="63500" h="25400" prst="softRound"/>
              </a:sp3d>
            </c:spPr>
            <c:extLst>
              <c:ext xmlns:c16="http://schemas.microsoft.com/office/drawing/2014/chart" uri="{C3380CC4-5D6E-409C-BE32-E72D297353CC}">
                <c16:uniqueId val="{00000005-AD12-4E7D-B89C-E4569FDE8BE3}"/>
              </c:ext>
            </c:extLst>
          </c:dPt>
          <c:dPt>
            <c:idx val="18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morning" dir="t"/>
              </a:scene3d>
              <a:sp3d prstMaterial="dkEdge">
                <a:bevelT w="63500" h="25400" prst="softRound"/>
              </a:sp3d>
            </c:spPr>
            <c:extLst>
              <c:ext xmlns:c16="http://schemas.microsoft.com/office/drawing/2014/chart" uri="{C3380CC4-5D6E-409C-BE32-E72D297353CC}">
                <c16:uniqueId val="{00000007-AD12-4E7D-B89C-E4569FDE8BE3}"/>
              </c:ext>
            </c:extLst>
          </c:dPt>
          <c:dPt>
            <c:idx val="19"/>
            <c:invertIfNegative val="0"/>
            <c:bubble3D val="0"/>
            <c:spPr>
              <a:solidFill>
                <a:srgbClr val="ACEAAC"/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morning" dir="t"/>
              </a:scene3d>
              <a:sp3d prstMaterial="dkEdge">
                <a:bevelT w="63500" h="25400" prst="softRound"/>
              </a:sp3d>
            </c:spPr>
            <c:extLst>
              <c:ext xmlns:c16="http://schemas.microsoft.com/office/drawing/2014/chart" uri="{C3380CC4-5D6E-409C-BE32-E72D297353CC}">
                <c16:uniqueId val="{00000009-AD12-4E7D-B89C-E4569FDE8BE3}"/>
              </c:ext>
            </c:extLst>
          </c:dPt>
          <c:dPt>
            <c:idx val="20"/>
            <c:invertIfNegative val="0"/>
            <c:bubble3D val="0"/>
            <c:spPr>
              <a:solidFill>
                <a:srgbClr val="ACEAAC"/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morning" dir="t"/>
              </a:scene3d>
              <a:sp3d prstMaterial="dkEdge">
                <a:bevelT w="63500" h="25400" prst="softRound"/>
              </a:sp3d>
            </c:spPr>
            <c:extLst>
              <c:ext xmlns:c16="http://schemas.microsoft.com/office/drawing/2014/chart" uri="{C3380CC4-5D6E-409C-BE32-E72D297353CC}">
                <c16:uniqueId val="{0000000B-AD12-4E7D-B89C-E4569FDE8BE3}"/>
              </c:ext>
            </c:extLst>
          </c:dPt>
          <c:dPt>
            <c:idx val="21"/>
            <c:invertIfNegative val="0"/>
            <c:bubble3D val="0"/>
            <c:spPr>
              <a:solidFill>
                <a:srgbClr val="ACEAAC"/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morning" dir="t"/>
              </a:scene3d>
              <a:sp3d prstMaterial="dkEdge">
                <a:bevelT w="63500" h="25400" prst="softRound"/>
              </a:sp3d>
            </c:spPr>
            <c:extLst>
              <c:ext xmlns:c16="http://schemas.microsoft.com/office/drawing/2014/chart" uri="{C3380CC4-5D6E-409C-BE32-E72D297353CC}">
                <c16:uniqueId val="{0000000D-AD12-4E7D-B89C-E4569FDE8BE3}"/>
              </c:ext>
            </c:extLst>
          </c:dPt>
          <c:dPt>
            <c:idx val="22"/>
            <c:invertIfNegative val="0"/>
            <c:bubble3D val="0"/>
            <c:spPr>
              <a:solidFill>
                <a:srgbClr val="ACEAAC"/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morning" dir="t"/>
              </a:scene3d>
              <a:sp3d prstMaterial="dkEdge">
                <a:bevelT w="63500" h="25400" prst="softRound"/>
              </a:sp3d>
            </c:spPr>
            <c:extLst>
              <c:ext xmlns:c16="http://schemas.microsoft.com/office/drawing/2014/chart" uri="{C3380CC4-5D6E-409C-BE32-E72D297353CC}">
                <c16:uniqueId val="{0000000F-AD12-4E7D-B89C-E4569FDE8BE3}"/>
              </c:ext>
            </c:extLst>
          </c:dPt>
          <c:cat>
            <c:strRef>
              <c:f>'chart data'!$B$8:$B$30</c:f>
              <c:strCache>
                <c:ptCount val="23"/>
                <c:pt idx="0">
                  <c:v>FY01</c:v>
                </c:pt>
                <c:pt idx="1">
                  <c:v>FY02</c:v>
                </c:pt>
                <c:pt idx="2">
                  <c:v>FY03</c:v>
                </c:pt>
                <c:pt idx="3">
                  <c:v>FY04</c:v>
                </c:pt>
                <c:pt idx="4">
                  <c:v>FY05</c:v>
                </c:pt>
                <c:pt idx="5">
                  <c:v>FY06</c:v>
                </c:pt>
                <c:pt idx="6">
                  <c:v>FY07</c:v>
                </c:pt>
                <c:pt idx="7">
                  <c:v>FY08</c:v>
                </c:pt>
                <c:pt idx="8">
                  <c:v>FY09</c:v>
                </c:pt>
                <c:pt idx="9">
                  <c:v>FY10</c:v>
                </c:pt>
                <c:pt idx="10">
                  <c:v>FY11</c:v>
                </c:pt>
                <c:pt idx="11">
                  <c:v>FY12</c:v>
                </c:pt>
                <c:pt idx="12">
                  <c:v>FY13</c:v>
                </c:pt>
                <c:pt idx="13">
                  <c:v>FY14</c:v>
                </c:pt>
                <c:pt idx="14">
                  <c:v>FY15</c:v>
                </c:pt>
                <c:pt idx="15">
                  <c:v>FY16</c:v>
                </c:pt>
                <c:pt idx="16">
                  <c:v>FY17</c:v>
                </c:pt>
                <c:pt idx="17">
                  <c:v>FY18</c:v>
                </c:pt>
                <c:pt idx="18">
                  <c:v>FY19</c:v>
                </c:pt>
                <c:pt idx="19">
                  <c:v>FY20</c:v>
                </c:pt>
                <c:pt idx="20">
                  <c:v>FY21</c:v>
                </c:pt>
                <c:pt idx="21">
                  <c:v>FY22</c:v>
                </c:pt>
                <c:pt idx="22">
                  <c:v>FY23</c:v>
                </c:pt>
              </c:strCache>
            </c:strRef>
          </c:cat>
          <c:val>
            <c:numRef>
              <c:f>'chart data'!$C$8:$C$30</c:f>
              <c:numCache>
                <c:formatCode>General</c:formatCode>
                <c:ptCount val="23"/>
                <c:pt idx="0">
                  <c:v>37.5</c:v>
                </c:pt>
                <c:pt idx="1">
                  <c:v>32.700000000000003</c:v>
                </c:pt>
                <c:pt idx="2">
                  <c:v>37.5</c:v>
                </c:pt>
                <c:pt idx="3" formatCode="0.00">
                  <c:v>40.982143000000001</c:v>
                </c:pt>
                <c:pt idx="4" formatCode="0.00">
                  <c:v>42.488095000000001</c:v>
                </c:pt>
                <c:pt idx="5" formatCode="0.00">
                  <c:v>35.422618999999997</c:v>
                </c:pt>
                <c:pt idx="6" formatCode="0.00">
                  <c:v>36</c:v>
                </c:pt>
                <c:pt idx="7" formatCode="0.00">
                  <c:v>25.327380999999999</c:v>
                </c:pt>
                <c:pt idx="8" formatCode="0.00">
                  <c:v>33.297618999999997</c:v>
                </c:pt>
                <c:pt idx="9" formatCode="0.00">
                  <c:v>35.5</c:v>
                </c:pt>
                <c:pt idx="10" formatCode="0.00">
                  <c:v>29.916667</c:v>
                </c:pt>
                <c:pt idx="11" formatCode="0.00">
                  <c:v>26.6</c:v>
                </c:pt>
                <c:pt idx="13" formatCode="0.00">
                  <c:v>20</c:v>
                </c:pt>
                <c:pt idx="14" formatCode="0.00">
                  <c:v>18</c:v>
                </c:pt>
                <c:pt idx="15" formatCode="0.00">
                  <c:v>16</c:v>
                </c:pt>
                <c:pt idx="16" formatCode="0.00">
                  <c:v>16</c:v>
                </c:pt>
                <c:pt idx="17" formatCode="0.00">
                  <c:v>19</c:v>
                </c:pt>
                <c:pt idx="18" formatCode="0.00">
                  <c:v>32</c:v>
                </c:pt>
                <c:pt idx="19" formatCode="0.00">
                  <c:v>26</c:v>
                </c:pt>
                <c:pt idx="20" formatCode="0.00">
                  <c:v>34</c:v>
                </c:pt>
                <c:pt idx="21" formatCode="0.00">
                  <c:v>34</c:v>
                </c:pt>
                <c:pt idx="22" formatCode="0.00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AD12-4E7D-B89C-E4569FDE8B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4"/>
        <c:overlap val="-33"/>
        <c:axId val="546540976"/>
        <c:axId val="546541632"/>
      </c:barChart>
      <c:catAx>
        <c:axId val="546540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6541632"/>
        <c:crosses val="autoZero"/>
        <c:auto val="1"/>
        <c:lblAlgn val="ctr"/>
        <c:lblOffset val="100"/>
        <c:noMultiLvlLbl val="0"/>
      </c:catAx>
      <c:valAx>
        <c:axId val="546541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6540976"/>
        <c:crosses val="autoZero"/>
        <c:crossBetween val="between"/>
      </c:valAx>
      <c:spPr>
        <a:gradFill>
          <a:gsLst>
            <a:gs pos="0">
              <a:schemeClr val="tx1">
                <a:lumMod val="50000"/>
                <a:lumOff val="5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>
          <a:solidFill>
            <a:schemeClr val="bg1">
              <a:lumMod val="85000"/>
            </a:schemeClr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>
          <a:lumMod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0.06364</cdr:x>
      <cdr:y>0.30483</cdr:y>
    </cdr:from>
    <cdr:to>
      <cdr:x>0.98757</cdr:x>
      <cdr:y>0.30483</cdr:y>
    </cdr:to>
    <cdr:cxnSp macro="">
      <cdr:nvCxnSpPr>
        <cdr:cNvPr id="3" name="Straight Connector 2"/>
        <cdr:cNvCxnSpPr/>
      </cdr:nvCxnSpPr>
      <cdr:spPr>
        <a:xfrm xmlns:a="http://schemas.openxmlformats.org/drawingml/2006/main">
          <a:off x="551404" y="1656272"/>
          <a:ext cx="8005313" cy="0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chemeClr val="tx1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9900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5413" y="0"/>
            <a:ext cx="3009900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053D4-4411-4BA1-ABB6-E327C86F6016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8238"/>
            <a:ext cx="3009900" cy="4619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5413" y="8758238"/>
            <a:ext cx="3009900" cy="4619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B0BDA9-1711-4099-B801-DC3DF4257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7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3" cy="462611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4969" y="0"/>
            <a:ext cx="3010323" cy="462611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8588" y="1152525"/>
            <a:ext cx="4149725" cy="3111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690" y="4437221"/>
            <a:ext cx="5557520" cy="3630454"/>
          </a:xfrm>
          <a:prstGeom prst="rect">
            <a:avLst/>
          </a:prstGeom>
        </p:spPr>
        <p:txBody>
          <a:bodyPr vert="horz" lIns="92382" tIns="46191" rIns="92382" bIns="4619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10323" cy="4626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4969" y="8757590"/>
            <a:ext cx="3010323" cy="4626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F1341-3AFE-B447-A831-9671D6A700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951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5DF9A8-A8E8-41EA-B260-D01AD0AE4F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790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505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09CCE-D96A-474A-AB30-60268BC5A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034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5DF9A8-A8E8-41EA-B260-D01AD0AE4F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154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F1341-3AFE-B447-A831-9671D6A700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942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F1341-3AFE-B447-A831-9671D6A700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597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F1341-3AFE-B447-A831-9671D6A700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74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73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54138" y="1131888"/>
            <a:ext cx="4076700" cy="3057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50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D57BF-9709-4F95-A032-C1177D04A7B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050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126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6" y="1720792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02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3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6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04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37" y="659731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37" y="5588000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7898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09944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9308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85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8.jpe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jpe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996" y="505595"/>
            <a:ext cx="7730160" cy="617838"/>
          </a:xfrm>
        </p:spPr>
        <p:txBody>
          <a:bodyPr/>
          <a:lstStyle/>
          <a:p>
            <a:r>
              <a:rPr lang="en-US" cap="none" dirty="0" smtClean="0"/>
              <a:t>Jefferson Lab Status</a:t>
            </a:r>
            <a:endParaRPr lang="en-US" cap="none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172996" y="3492794"/>
            <a:ext cx="5082577" cy="138032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Stuart Henderson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Laboratory Director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/>
              <a:t>June 24, 2019</a:t>
            </a:r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743" y="1509256"/>
            <a:ext cx="4880201" cy="303223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824" y="3772218"/>
            <a:ext cx="3876813" cy="2579683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705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788" y="129505"/>
            <a:ext cx="8787894" cy="487490"/>
          </a:xfrm>
        </p:spPr>
        <p:txBody>
          <a:bodyPr>
            <a:noAutofit/>
          </a:bodyPr>
          <a:lstStyle/>
          <a:p>
            <a:r>
              <a:rPr lang="en-US" sz="2700" cap="none" dirty="0" smtClean="0"/>
              <a:t>Highest Priority Has </a:t>
            </a:r>
            <a:r>
              <a:rPr lang="en-US" sz="2700" cap="none" dirty="0"/>
              <a:t>B</a:t>
            </a:r>
            <a:r>
              <a:rPr lang="en-US" sz="2700" cap="none" dirty="0" smtClean="0"/>
              <a:t>een Increasing Weeks of CEBAF Operation</a:t>
            </a:r>
            <a:endParaRPr lang="en-US" sz="2700" cap="non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4226807" y="6454914"/>
            <a:ext cx="536158" cy="30336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7788" y="5219025"/>
            <a:ext cx="8318303" cy="1304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On-track for &gt; 30 weeks of operation in FY19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FY20 operations </a:t>
            </a:r>
            <a:r>
              <a:rPr lang="en-US" sz="175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 incorporates </a:t>
            </a:r>
            <a:r>
              <a:rPr kumimoji="0" lang="en-US" sz="17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installation of replacement 2K Cold Box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Working towards optimal 34 weeks of reliable operations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Chart 7"/>
          <p:cNvGraphicFramePr>
            <a:graphicFrameLocks noGrp="1"/>
          </p:cNvGraphicFramePr>
          <p:nvPr>
            <p:extLst/>
          </p:nvPr>
        </p:nvGraphicFramePr>
        <p:xfrm>
          <a:off x="494975" y="844254"/>
          <a:ext cx="6849798" cy="4295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 rot="16200000">
            <a:off x="3199326" y="3537767"/>
            <a:ext cx="234735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 GeV Construction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82924" y="1885494"/>
            <a:ext cx="14727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Optimal weeks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47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706" y="283519"/>
            <a:ext cx="8397891" cy="397933"/>
          </a:xfrm>
        </p:spPr>
        <p:txBody>
          <a:bodyPr>
            <a:noAutofit/>
          </a:bodyPr>
          <a:lstStyle/>
          <a:p>
            <a:r>
              <a:rPr lang="en-US" sz="2600" cap="none" dirty="0" smtClean="0"/>
              <a:t>CEBAF </a:t>
            </a:r>
            <a:r>
              <a:rPr lang="en-US" sz="2600" cap="none" dirty="0"/>
              <a:t>Operations for </a:t>
            </a:r>
            <a:r>
              <a:rPr lang="en-US" sz="2600" cap="none" dirty="0" smtClean="0"/>
              <a:t>12 </a:t>
            </a:r>
            <a:r>
              <a:rPr lang="en-US" sz="2600" cap="none" dirty="0"/>
              <a:t>GeV Scientific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16" y="957235"/>
            <a:ext cx="5893913" cy="2203722"/>
          </a:xfrm>
        </p:spPr>
        <p:txBody>
          <a:bodyPr>
            <a:noAutofit/>
          </a:bodyPr>
          <a:lstStyle/>
          <a:p>
            <a:pPr marL="339725" indent="-339725">
              <a:lnSpc>
                <a:spcPct val="100000"/>
              </a:lnSpc>
            </a:pPr>
            <a:r>
              <a:rPr lang="en-US" sz="1800" dirty="0">
                <a:solidFill>
                  <a:srgbClr val="000000"/>
                </a:solidFill>
              </a:rPr>
              <a:t>Successful </a:t>
            </a:r>
            <a:r>
              <a:rPr lang="en-US" sz="1800" dirty="0" smtClean="0">
                <a:solidFill>
                  <a:srgbClr val="000000"/>
                </a:solidFill>
              </a:rPr>
              <a:t>Office of Nuclear Physics                                  Operations </a:t>
            </a:r>
            <a:r>
              <a:rPr lang="en-US" sz="1800" dirty="0">
                <a:solidFill>
                  <a:srgbClr val="000000"/>
                </a:solidFill>
              </a:rPr>
              <a:t>Review in </a:t>
            </a:r>
            <a:r>
              <a:rPr lang="en-US" sz="1800" dirty="0" smtClean="0">
                <a:solidFill>
                  <a:srgbClr val="000000"/>
                </a:solidFill>
              </a:rPr>
              <a:t>July </a:t>
            </a:r>
            <a:r>
              <a:rPr lang="en-US" sz="1800" dirty="0">
                <a:solidFill>
                  <a:srgbClr val="000000"/>
                </a:solidFill>
              </a:rPr>
              <a:t>2018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1800" i="1" dirty="0">
                <a:solidFill>
                  <a:srgbClr val="0E2E39"/>
                </a:solidFill>
              </a:rPr>
              <a:t>“The laboratory has made a successful </a:t>
            </a:r>
            <a:r>
              <a:rPr lang="en-US" sz="1800" i="1" dirty="0" smtClean="0">
                <a:solidFill>
                  <a:srgbClr val="0E2E39"/>
                </a:solidFill>
              </a:rPr>
              <a:t>                                 transition </a:t>
            </a:r>
            <a:r>
              <a:rPr lang="en-US" sz="1800" i="1" dirty="0">
                <a:solidFill>
                  <a:srgbClr val="0E2E39"/>
                </a:solidFill>
              </a:rPr>
              <a:t>to operations following </a:t>
            </a:r>
            <a:r>
              <a:rPr lang="en-US" sz="1800" i="1" dirty="0" smtClean="0">
                <a:solidFill>
                  <a:srgbClr val="0E2E39"/>
                </a:solidFill>
              </a:rPr>
              <a:t>the          conclusion of </a:t>
            </a:r>
            <a:r>
              <a:rPr lang="en-US" sz="1800" i="1" dirty="0">
                <a:solidFill>
                  <a:srgbClr val="0E2E39"/>
                </a:solidFill>
              </a:rPr>
              <a:t>the </a:t>
            </a:r>
            <a:r>
              <a:rPr lang="en-US" sz="1800" i="1" dirty="0" smtClean="0">
                <a:solidFill>
                  <a:srgbClr val="0E2E39"/>
                </a:solidFill>
              </a:rPr>
              <a:t>12 </a:t>
            </a:r>
            <a:r>
              <a:rPr lang="en-US" sz="1800" i="1" dirty="0">
                <a:solidFill>
                  <a:srgbClr val="0E2E39"/>
                </a:solidFill>
              </a:rPr>
              <a:t>GeV CEBAF Upgrade </a:t>
            </a:r>
            <a:r>
              <a:rPr lang="en-US" sz="1800" i="1" dirty="0" smtClean="0">
                <a:solidFill>
                  <a:srgbClr val="0E2E39"/>
                </a:solidFill>
              </a:rPr>
              <a:t>  project.”</a:t>
            </a:r>
            <a:r>
              <a:rPr lang="en-US" sz="1800" dirty="0" smtClean="0"/>
              <a:t>  </a:t>
            </a:r>
          </a:p>
          <a:p>
            <a:pPr marL="339725" lvl="0" indent="-339725">
              <a:lnSpc>
                <a:spcPct val="100000"/>
              </a:lnSpc>
              <a:defRPr/>
            </a:pPr>
            <a:r>
              <a:rPr lang="en-US" sz="1800" dirty="0"/>
              <a:t>We are executing </a:t>
            </a:r>
            <a:r>
              <a:rPr lang="en-US" sz="1800" dirty="0">
                <a:solidFill>
                  <a:srgbClr val="000000"/>
                </a:solidFill>
              </a:rPr>
              <a:t>our </a:t>
            </a:r>
            <a:r>
              <a:rPr lang="en-US" sz="1800" b="1" i="1" dirty="0">
                <a:solidFill>
                  <a:srgbClr val="000000"/>
                </a:solidFill>
              </a:rPr>
              <a:t>CEBAF Reliability Plan </a:t>
            </a:r>
            <a:r>
              <a:rPr lang="en-US" sz="1800" dirty="0">
                <a:solidFill>
                  <a:srgbClr val="000000"/>
                </a:solidFill>
              </a:rPr>
              <a:t>to </a:t>
            </a:r>
            <a:r>
              <a:rPr lang="en-US" sz="1800" dirty="0" smtClean="0">
                <a:solidFill>
                  <a:srgbClr val="000000"/>
                </a:solidFill>
              </a:rPr>
              <a:t>                    improve </a:t>
            </a:r>
            <a:r>
              <a:rPr lang="en-US" sz="1800" dirty="0">
                <a:solidFill>
                  <a:srgbClr val="000000"/>
                </a:solidFill>
              </a:rPr>
              <a:t>reliability of the facility and energy </a:t>
            </a:r>
            <a:r>
              <a:rPr lang="en-US" sz="1800" dirty="0" smtClean="0">
                <a:solidFill>
                  <a:srgbClr val="000000"/>
                </a:solidFill>
              </a:rPr>
              <a:t>                     performance </a:t>
            </a:r>
            <a:r>
              <a:rPr lang="en-US" sz="1800" dirty="0">
                <a:solidFill>
                  <a:srgbClr val="000000"/>
                </a:solidFill>
              </a:rPr>
              <a:t>of the accelerator with significant investments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1800" dirty="0" smtClean="0"/>
              <a:t> </a:t>
            </a:r>
          </a:p>
          <a:p>
            <a:pPr marL="339725" indent="-339725">
              <a:lnSpc>
                <a:spcPct val="100000"/>
              </a:lnSpc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086843" y="6492240"/>
            <a:ext cx="536158" cy="30336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1307" y="1958109"/>
            <a:ext cx="8376736" cy="11759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9725" marR="0" lvl="0" indent="-339725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43409" y="6240147"/>
            <a:ext cx="135806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i="1" dirty="0">
                <a:solidFill>
                  <a:srgbClr val="000000"/>
                </a:solidFill>
                <a:latin typeface="Arial" charset="0"/>
                <a:ea typeface="+mj-ea"/>
                <a:cs typeface="Arial" panose="020B0604020202020204" pitchFamily="34" charset="0"/>
              </a:rPr>
              <a:t>2K Cold Box Assembly</a:t>
            </a:r>
            <a:endParaRPr lang="en-US" sz="7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-40341" y="3892662"/>
            <a:ext cx="59057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1688" lvl="4" indent="-339725">
              <a:buClr>
                <a:srgbClr val="006600"/>
              </a:buClr>
              <a:buSzPct val="120000"/>
              <a:buFont typeface="Arial" panose="020B0604020202020204" pitchFamily="34" charset="0"/>
              <a:buChar char="–"/>
              <a:defRPr/>
            </a:pPr>
            <a:r>
              <a:rPr lang="en-US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Wingdings" pitchFamily="2" charset="2"/>
              </a:rPr>
              <a:t>Refurbishment of first C100 </a:t>
            </a:r>
            <a:r>
              <a:rPr lang="en-US" kern="0" dirty="0" err="1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Wingdings" pitchFamily="2" charset="2"/>
              </a:rPr>
              <a:t>cryomodule</a:t>
            </a:r>
            <a:r>
              <a:rPr lang="en-US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Wingdings" pitchFamily="2" charset="2"/>
              </a:rPr>
              <a:t> removed from </a:t>
            </a:r>
            <a:r>
              <a:rPr lang="en-US" kern="0" dirty="0" smtClean="0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Wingdings" pitchFamily="2" charset="2"/>
              </a:rPr>
              <a:t>CEBAF; reinstalled </a:t>
            </a:r>
            <a:r>
              <a:rPr lang="en-US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Wingdings" pitchFamily="2" charset="2"/>
              </a:rPr>
              <a:t>in Fall 2019.</a:t>
            </a:r>
          </a:p>
          <a:p>
            <a:pPr marL="801688" lvl="4" indent="-339725">
              <a:buClr>
                <a:srgbClr val="006600"/>
              </a:buClr>
              <a:buSzPct val="120000"/>
              <a:buFont typeface="Arial" panose="020B0604020202020204" pitchFamily="34" charset="0"/>
              <a:buChar char="–"/>
              <a:defRPr/>
            </a:pPr>
            <a:r>
              <a:rPr lang="en-US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Wingdings" pitchFamily="2" charset="2"/>
              </a:rPr>
              <a:t>Investigation of long-term energy degradation</a:t>
            </a:r>
          </a:p>
          <a:p>
            <a:pPr marL="801688" lvl="4" indent="-339725">
              <a:buClr>
                <a:srgbClr val="006600"/>
              </a:buClr>
              <a:buSzPct val="120000"/>
              <a:buFont typeface="Arial" panose="020B0604020202020204" pitchFamily="34" charset="0"/>
              <a:buChar char="–"/>
              <a:defRPr/>
            </a:pPr>
            <a:r>
              <a:rPr lang="en-US" kern="0" dirty="0" smtClean="0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Wingdings" pitchFamily="2" charset="2"/>
              </a:rPr>
              <a:t>Significant </a:t>
            </a:r>
            <a:r>
              <a:rPr lang="en-US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Wingdings" pitchFamily="2" charset="2"/>
              </a:rPr>
              <a:t>progress on critical spares, klystrons, </a:t>
            </a:r>
            <a:r>
              <a:rPr lang="en-US" kern="0" dirty="0" smtClean="0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Wingdings" pitchFamily="2" charset="2"/>
              </a:rPr>
              <a:t>        obsolescence, </a:t>
            </a:r>
            <a:r>
              <a:rPr lang="en-US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Wingdings" pitchFamily="2" charset="2"/>
              </a:rPr>
              <a:t>and cryogenic </a:t>
            </a:r>
            <a:r>
              <a:rPr lang="en-US" kern="0" dirty="0" smtClean="0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Wingdings" pitchFamily="2" charset="2"/>
              </a:rPr>
              <a:t>infrastructure (2K Cold Box and End </a:t>
            </a:r>
            <a:r>
              <a:rPr lang="en-US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Wingdings" pitchFamily="2" charset="2"/>
              </a:rPr>
              <a:t>Station Refrigerator Upgrade)</a:t>
            </a:r>
          </a:p>
          <a:p>
            <a:pPr marL="801688" lvl="4" indent="-339725">
              <a:buClr>
                <a:srgbClr val="006600"/>
              </a:buClr>
              <a:buSzPct val="120000"/>
              <a:buFont typeface="Arial" panose="020B0604020202020204" pitchFamily="34" charset="0"/>
              <a:buChar char="–"/>
              <a:defRPr/>
            </a:pPr>
            <a:r>
              <a:rPr lang="en-US" kern="0" dirty="0" smtClean="0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Wingdings" pitchFamily="2" charset="2"/>
              </a:rPr>
              <a:t>FY19 YTD: 19 </a:t>
            </a:r>
            <a:r>
              <a:rPr lang="en-US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Wingdings" pitchFamily="2" charset="2"/>
              </a:rPr>
              <a:t>weeks of operation with </a:t>
            </a:r>
            <a:r>
              <a:rPr lang="en-US" kern="0" dirty="0" smtClean="0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Wingdings" pitchFamily="2" charset="2"/>
              </a:rPr>
              <a:t>85% reliability. FY19: 19 </a:t>
            </a:r>
            <a:r>
              <a:rPr lang="en-US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Wingdings" pitchFamily="2" charset="2"/>
              </a:rPr>
              <a:t>weeks of operation with </a:t>
            </a:r>
            <a:r>
              <a:rPr lang="en-US" kern="0" dirty="0" smtClean="0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Wingdings" pitchFamily="2" charset="2"/>
              </a:rPr>
              <a:t>77% reliability</a:t>
            </a:r>
            <a:endParaRPr lang="en-US" b="1" kern="0" dirty="0">
              <a:solidFill>
                <a:srgbClr val="C00000"/>
              </a:solidFill>
              <a:latin typeface="Arial"/>
              <a:cs typeface="Arial" panose="020B0604020202020204" pitchFamily="34" charset="0"/>
              <a:sym typeface="Wingdings" pitchFamily="2" charset="2"/>
            </a:endParaRP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42195" y="3419684"/>
            <a:ext cx="3191563" cy="2393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5610" y="879667"/>
            <a:ext cx="3686943" cy="184347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040069" y="2691275"/>
            <a:ext cx="210826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First C100 </a:t>
            </a:r>
            <a:r>
              <a:rPr lang="en-US" sz="9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Cryomodule</a:t>
            </a:r>
            <a:r>
              <a:rPr lang="en-US" sz="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refurbishment</a:t>
            </a:r>
            <a:endParaRPr 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84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1644C-3E49-44FB-8ECB-F35AE27A7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565" y="184735"/>
            <a:ext cx="8498382" cy="561823"/>
          </a:xfrm>
        </p:spPr>
        <p:txBody>
          <a:bodyPr>
            <a:noAutofit/>
          </a:bodyPr>
          <a:lstStyle/>
          <a:p>
            <a:r>
              <a:rPr lang="en-US" sz="2800" cap="none" dirty="0"/>
              <a:t>Electron-Ion Collider Planning</a:t>
            </a:r>
            <a:endParaRPr lang="en-US" cap="none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C269030-2FF8-47D3-96DE-CF3CFAA65F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6785" y="1000561"/>
            <a:ext cx="1347333" cy="17314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60E8B3-D161-4481-981B-DFA6CB969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z="800" smtClean="0"/>
              <a:pPr/>
              <a:t>12</a:t>
            </a:fld>
            <a:endParaRPr lang="en-US" sz="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664F2-79BD-4BD4-B43A-FDE4003472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074" y="2847832"/>
            <a:ext cx="1365622" cy="19508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04AA4D-8E2F-4070-81A6-CDC57B6F9B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954" y="4905974"/>
            <a:ext cx="1365622" cy="17618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1287F7-2EA6-4F61-83D4-9D118B178E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3675" y="1303431"/>
            <a:ext cx="6309907" cy="8900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9D12D5-F6D4-46D5-86C6-2BA55C5CBD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7864" y="2862866"/>
            <a:ext cx="6754953" cy="13473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1611E2-1D2B-4E9C-AC93-F4311A06CB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0980" y="4951881"/>
            <a:ext cx="6431837" cy="13717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22A68B-E064-42B8-8C94-5E38E2D9A5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9396" y="2255489"/>
            <a:ext cx="1030313" cy="5182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C4ABB4-17E7-4D46-AE8A-A80D0F176F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7041" y="4319078"/>
            <a:ext cx="1030313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0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052" y="3497250"/>
            <a:ext cx="4096867" cy="2159606"/>
          </a:xfrm>
          <a:prstGeom prst="rect">
            <a:avLst/>
          </a:prstGeom>
        </p:spPr>
      </p:pic>
      <p:pic>
        <p:nvPicPr>
          <p:cNvPr id="23" name="Picture 2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064" y="1394329"/>
            <a:ext cx="4085799" cy="195122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82387" y="870096"/>
            <a:ext cx="4148607" cy="4324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sng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JLab</a:t>
            </a:r>
            <a:r>
              <a:rPr kumimoji="0" lang="en-US" sz="17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</a:t>
            </a:r>
            <a:r>
              <a:rPr kumimoji="0" lang="en-US" sz="17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EIC Figure 8 Concept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57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High Luminosity of 10</a:t>
            </a:r>
            <a:r>
              <a:rPr kumimoji="0" lang="en-US" sz="16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34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/cm</a:t>
            </a:r>
            <a:r>
              <a:rPr kumimoji="0" lang="en-US" sz="16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2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/sec well-matched to requirements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57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High Polarization (including deuterons)</a:t>
            </a:r>
          </a:p>
          <a:p>
            <a:pPr marL="2857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Energy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Range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: √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s : 20 to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100-140 GeV (magnet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technology choice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)</a:t>
            </a:r>
          </a:p>
          <a:p>
            <a:pPr marL="2857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Appropriately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balances performance and risk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0" marR="0" lvl="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tabLst/>
              <a:defRPr/>
            </a:pPr>
            <a:endParaRPr kumimoji="0" lang="en-US" sz="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57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Flexible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timeframe for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construction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   consistent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w/running 12 GeV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CEBAF</a:t>
            </a:r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171450" marR="0" lvl="2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endParaRPr kumimoji="0" lang="en-US" sz="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57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57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Cost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effective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operations</a:t>
            </a:r>
            <a:endParaRPr kumimoji="0" lang="en-US" sz="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171450" marR="0" lvl="2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57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  <a:sym typeface="Wingdings 3"/>
              </a:rPr>
              <a:t>Fulfills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  <a:sym typeface="Wingdings 3"/>
              </a:rPr>
              <a:t>White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  <a:sym typeface="Wingdings 3"/>
              </a:rPr>
              <a:t>Paper, NAS Requirements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3153" y="948556"/>
            <a:ext cx="4153654" cy="3794760"/>
          </a:xfrm>
          <a:prstGeom prst="rect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76400" cy="707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77175" y="209977"/>
            <a:ext cx="6652261" cy="487490"/>
          </a:xfrm>
        </p:spPr>
        <p:txBody>
          <a:bodyPr>
            <a:normAutofit/>
          </a:bodyPr>
          <a:lstStyle/>
          <a:p>
            <a:r>
              <a:rPr lang="en-US" sz="2800" cap="none" dirty="0" smtClean="0">
                <a:solidFill>
                  <a:prstClr val="black"/>
                </a:solidFill>
              </a:rPr>
              <a:t>Jefferson Lab Electron Ion Collider</a:t>
            </a:r>
            <a:endParaRPr lang="en-US" sz="2800" cap="none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2052" y="5059583"/>
            <a:ext cx="2515477" cy="10772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PreCDR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complete</a:t>
            </a:r>
          </a:p>
          <a:p>
            <a:pPr marL="287338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</a:t>
            </a:r>
            <a:r>
              <a:rPr kumimoji="0" lang="en-US" sz="16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CM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65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3"/>
              </a:rPr>
              <a:t>100GeV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3"/>
              </a:rPr>
              <a:t>Independent Cost Review June 2019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228914" y="3948422"/>
            <a:ext cx="3915086" cy="369332"/>
            <a:chOff x="5228914" y="3930134"/>
            <a:chExt cx="3915086" cy="369332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5228914" y="4105656"/>
              <a:ext cx="2697480" cy="914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7963869" y="3930134"/>
              <a:ext cx="11801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 fb</a:t>
              </a:r>
              <a:r>
                <a:rPr kumimoji="0" lang="en-US" sz="18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-1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/</a:t>
              </a:r>
              <a:r>
                <a:rPr kumimoji="0" 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yr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769" y="4881486"/>
            <a:ext cx="1266657" cy="1580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6808" y="3789538"/>
            <a:ext cx="4639111" cy="25400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2385" y="5782839"/>
            <a:ext cx="1588609" cy="8676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5064" y="976878"/>
            <a:ext cx="4165977" cy="249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7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899" y="218054"/>
            <a:ext cx="8464378" cy="487490"/>
          </a:xfrm>
        </p:spPr>
        <p:txBody>
          <a:bodyPr>
            <a:normAutofit/>
          </a:bodyPr>
          <a:lstStyle/>
          <a:p>
            <a:r>
              <a:rPr lang="en-US" sz="2800" cap="none" dirty="0"/>
              <a:t>Budget </a:t>
            </a:r>
            <a:r>
              <a:rPr lang="en-US" sz="2800" cap="none" dirty="0" smtClean="0"/>
              <a:t>Status</a:t>
            </a:r>
            <a:endParaRPr lang="en-US" sz="2800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816" y="3185342"/>
            <a:ext cx="8650484" cy="30385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FY20 </a:t>
            </a:r>
          </a:p>
          <a:p>
            <a:r>
              <a:rPr lang="en-US" sz="1800" dirty="0" smtClean="0"/>
              <a:t>President’s Budget Request to Congress:</a:t>
            </a:r>
          </a:p>
          <a:p>
            <a:pPr lvl="1"/>
            <a:r>
              <a:rPr lang="en-US" sz="1600" dirty="0" smtClean="0"/>
              <a:t>$5,546M for DOE Office of Science (16% reduction)</a:t>
            </a:r>
          </a:p>
          <a:p>
            <a:pPr lvl="1"/>
            <a:r>
              <a:rPr lang="en-US" sz="1600" dirty="0" smtClean="0"/>
              <a:t>$625M for Office of Nuclear Physics (9.4% reduction)</a:t>
            </a:r>
          </a:p>
          <a:p>
            <a:pPr lvl="1"/>
            <a:r>
              <a:rPr lang="en-US" sz="1600" dirty="0" smtClean="0"/>
              <a:t>$125M for Jefferson Lab</a:t>
            </a:r>
          </a:p>
          <a:p>
            <a:r>
              <a:rPr lang="en-US" sz="1800" dirty="0" smtClean="0"/>
              <a:t>Many of our priorities, however, are reflected in the budget language: MOLLER, ESR, CRE, EIC</a:t>
            </a:r>
          </a:p>
          <a:p>
            <a:r>
              <a:rPr lang="en-US" sz="1800" dirty="0" smtClean="0"/>
              <a:t>House appropriations indicates Congress’ support for DOE Office of 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z="800" smtClean="0"/>
              <a:pPr/>
              <a:t>14</a:t>
            </a:fld>
            <a:endParaRPr lang="en-US" sz="8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62696" y="842960"/>
            <a:ext cx="8881303" cy="1738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FY19 </a:t>
            </a:r>
          </a:p>
          <a:p>
            <a:r>
              <a:rPr lang="en-US" sz="1800" dirty="0" smtClean="0"/>
              <a:t>President’s Budget Request called for $600M for Office of Nuclear Physics, $109M for Jefferson Lab </a:t>
            </a:r>
          </a:p>
          <a:p>
            <a:r>
              <a:rPr lang="en-US" sz="1800" dirty="0" smtClean="0"/>
              <a:t>Congress appropriated $690M for Office of Nuclear Physics and $129M for </a:t>
            </a:r>
            <a:r>
              <a:rPr lang="en-US" sz="1800" dirty="0" err="1" smtClean="0"/>
              <a:t>JLab</a:t>
            </a:r>
            <a:endParaRPr lang="en-US" sz="1800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9948262"/>
              </p:ext>
            </p:extLst>
          </p:nvPr>
        </p:nvGraphicFramePr>
        <p:xfrm>
          <a:off x="1809414" y="2412700"/>
          <a:ext cx="4572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190817052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84253329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606279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0466588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FY16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FY17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FY18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FY19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5076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107.6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111.2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122.9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128.9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25328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513596" y="2433480"/>
            <a:ext cx="225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Jefferson Lab Nuclear Physics funding ($M)</a:t>
            </a:r>
            <a:endParaRPr lang="en-US" i="1" dirty="0"/>
          </a:p>
        </p:txBody>
      </p:sp>
      <p:sp>
        <p:nvSpPr>
          <p:cNvPr id="5" name="TextBox 4"/>
          <p:cNvSpPr txBox="1"/>
          <p:nvPr/>
        </p:nvSpPr>
        <p:spPr>
          <a:xfrm>
            <a:off x="877776" y="5867435"/>
            <a:ext cx="7476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Congress needs to hear from all of us about the importance of robust funding for the </a:t>
            </a:r>
            <a:r>
              <a:rPr lang="en-US" sz="2000" b="1" i="1" dirty="0" smtClean="0"/>
              <a:t>sciences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269942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81" y="138570"/>
            <a:ext cx="8464378" cy="487490"/>
          </a:xfrm>
        </p:spPr>
        <p:txBody>
          <a:bodyPr>
            <a:noAutofit/>
          </a:bodyPr>
          <a:lstStyle/>
          <a:p>
            <a:r>
              <a:rPr lang="en-US" cap="none" dirty="0" smtClean="0"/>
              <a:t>Jefferson Lab Plays a Vital Stewardship Role for “Big Science” Projects Within the Department Of Energy</a:t>
            </a:r>
            <a:endParaRPr lang="en-US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z="800" smtClean="0"/>
              <a:pPr/>
              <a:t>15</a:t>
            </a:fld>
            <a:endParaRPr lang="en-US" sz="8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96504" y="893790"/>
            <a:ext cx="8782959" cy="8043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Jefferson Lab is a world-leader in Superconducting Radiofrequency particle accelerators and cryogenic technologies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03" y="1698171"/>
            <a:ext cx="1925147" cy="1282148"/>
          </a:xfrm>
          <a:prstGeom prst="rect">
            <a:avLst/>
          </a:prstGeom>
          <a:ln>
            <a:solidFill>
              <a:sysClr val="windowText" lastClr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454989" y="3147412"/>
            <a:ext cx="2253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CEBAF </a:t>
            </a:r>
            <a:r>
              <a:rPr lang="en-US" sz="1400" i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- 1994</a:t>
            </a: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12 GeV Upgrade - 2017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32" y="1698171"/>
            <a:ext cx="1944814" cy="1364409"/>
          </a:xfrm>
          <a:prstGeom prst="rect">
            <a:avLst/>
          </a:prstGeom>
          <a:ln>
            <a:solidFill>
              <a:sysClr val="windowText" lastClr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3593089" y="3262045"/>
            <a:ext cx="2072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Spallation Neutron Source (ORNL)</a:t>
            </a:r>
            <a:r>
              <a:rPr kumimoji="0" lang="en-US" sz="1400" b="0" i="1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2006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593860" y="3089304"/>
            <a:ext cx="16746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Facility</a:t>
            </a:r>
            <a:r>
              <a:rPr kumimoji="0" lang="en-US" sz="1400" b="0" i="1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for Rare Isotope Beams</a:t>
            </a: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(MSU)</a:t>
            </a:r>
            <a:r>
              <a:rPr kumimoji="0" lang="en-US" sz="1400" b="0" i="1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- 2021</a:t>
            </a:r>
            <a:endParaRPr kumimoji="0" lang="en-US" sz="1400" b="0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9255" y="5299633"/>
            <a:ext cx="2227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Coherent Light Source II (SLAC) </a:t>
            </a:r>
            <a:r>
              <a:rPr lang="en-US" sz="1400" i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kumimoji="0" lang="en-US" sz="1400" b="0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76"/>
          <a:stretch/>
        </p:blipFill>
        <p:spPr>
          <a:xfrm>
            <a:off x="5997654" y="1842142"/>
            <a:ext cx="2867016" cy="1138177"/>
          </a:xfrm>
          <a:prstGeom prst="rect">
            <a:avLst/>
          </a:prstGeom>
          <a:ln>
            <a:solidFill>
              <a:sysClr val="windowText" lastClr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71" y="4246643"/>
            <a:ext cx="2590637" cy="736497"/>
          </a:xfrm>
          <a:prstGeom prst="rect">
            <a:avLst/>
          </a:prstGeom>
          <a:ln>
            <a:solidFill>
              <a:sysClr val="windowText" lastClr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6388933" y="4134538"/>
            <a:ext cx="2590530" cy="1037939"/>
            <a:chOff x="1736060" y="2959630"/>
            <a:chExt cx="7103790" cy="2846252"/>
          </a:xfrm>
        </p:grpSpPr>
        <p:pic>
          <p:nvPicPr>
            <p:cNvPr id="31" name="Picture 30" descr="LCLS-II accelerator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36060" y="2959630"/>
              <a:ext cx="7103790" cy="2846252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2097804" y="3367465"/>
              <a:ext cx="2697177" cy="2140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756124" y="5392312"/>
              <a:ext cx="1988248" cy="3350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563" y="3850430"/>
            <a:ext cx="3326364" cy="1659024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515632" y="5299633"/>
            <a:ext cx="2227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SNS Proton Power Upgrade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532819" y="5301125"/>
            <a:ext cx="2227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LCLS-II High Energy Upgrade</a:t>
            </a:r>
          </a:p>
        </p:txBody>
      </p:sp>
      <p:sp>
        <p:nvSpPr>
          <p:cNvPr id="3" name="Oval 2"/>
          <p:cNvSpPr/>
          <p:nvPr/>
        </p:nvSpPr>
        <p:spPr>
          <a:xfrm>
            <a:off x="3186953" y="3932691"/>
            <a:ext cx="5918102" cy="20655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81888" y="5885937"/>
            <a:ext cx="3154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Jefferson Lab is partnering on two new DOE Projects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66210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00198"/>
            <a:ext cx="8464378" cy="487490"/>
          </a:xfrm>
        </p:spPr>
        <p:txBody>
          <a:bodyPr>
            <a:normAutofit/>
          </a:bodyPr>
          <a:lstStyle/>
          <a:p>
            <a:r>
              <a:rPr lang="en-US" sz="2800" cap="none" dirty="0" smtClean="0"/>
              <a:t>Perspective</a:t>
            </a:r>
            <a:endParaRPr lang="en-US" sz="2800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67679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Lab is in good shape and in a strong position moving forward</a:t>
            </a:r>
          </a:p>
          <a:p>
            <a:r>
              <a:rPr lang="en-US" dirty="0" smtClean="0"/>
              <a:t>Our priorities are </a:t>
            </a:r>
          </a:p>
          <a:p>
            <a:pPr lvl="1"/>
            <a:r>
              <a:rPr lang="en-US" dirty="0" smtClean="0"/>
              <a:t>Ensuring that the 12 GeV program is successful</a:t>
            </a:r>
          </a:p>
          <a:p>
            <a:pPr lvl="1"/>
            <a:r>
              <a:rPr lang="en-US" dirty="0" smtClean="0"/>
              <a:t>Maintaining reliable operation at high weeks-of-operation per year</a:t>
            </a:r>
          </a:p>
          <a:p>
            <a:pPr lvl="1"/>
            <a:r>
              <a:rPr lang="en-US" dirty="0" smtClean="0"/>
              <a:t>Preparing for next steps with the Electron-Ion Collider</a:t>
            </a:r>
          </a:p>
          <a:p>
            <a:pPr lvl="1"/>
            <a:endParaRPr lang="en-US" dirty="0"/>
          </a:p>
          <a:p>
            <a:r>
              <a:rPr lang="en-US" sz="2000" dirty="0"/>
              <a:t>What I would ask is that you keep in mind the competitive environment in which we are operating: </a:t>
            </a:r>
          </a:p>
          <a:p>
            <a:pPr lvl="1"/>
            <a:r>
              <a:rPr lang="en-US" dirty="0"/>
              <a:t>Keep up the good work and proceed with an appropriate sense of urgency</a:t>
            </a:r>
          </a:p>
          <a:p>
            <a:pPr lvl="1"/>
            <a:r>
              <a:rPr lang="en-US" dirty="0"/>
              <a:t>Let your voice be heard.  Decision-makers need to hear from you about the importance of your work, </a:t>
            </a:r>
            <a:r>
              <a:rPr lang="en-US" dirty="0" smtClean="0"/>
              <a:t>training </a:t>
            </a:r>
            <a:r>
              <a:rPr lang="en-US" dirty="0"/>
              <a:t>the next generation and </a:t>
            </a:r>
            <a:r>
              <a:rPr lang="en-US" dirty="0" smtClean="0"/>
              <a:t>the importance of Jefferson Lab in achieving your goals</a:t>
            </a:r>
          </a:p>
          <a:p>
            <a:pPr marL="914400" lvl="1" indent="-457200"/>
            <a:endParaRPr lang="en-US" dirty="0" smtClean="0"/>
          </a:p>
          <a:p>
            <a:pPr marL="0" indent="0" algn="ctr">
              <a:buNone/>
            </a:pPr>
            <a:r>
              <a:rPr lang="en-US" b="1" i="1" dirty="0"/>
              <a:t>Thank you for your continued enthusiasm and support for Jefferson Lab and its future</a:t>
            </a:r>
          </a:p>
          <a:p>
            <a:pPr marL="914400" lvl="1" indent="-45720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z="800" smtClean="0"/>
              <a:pPr/>
              <a:t>16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0573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186751"/>
            <a:ext cx="8464378" cy="487490"/>
          </a:xfrm>
        </p:spPr>
        <p:txBody>
          <a:bodyPr>
            <a:normAutofit/>
          </a:bodyPr>
          <a:lstStyle/>
          <a:p>
            <a:r>
              <a:rPr lang="en-US" sz="2800" cap="none" dirty="0" smtClean="0"/>
              <a:t>Thank you for your support!</a:t>
            </a:r>
            <a:endParaRPr lang="en-US" sz="2800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50" y="846468"/>
            <a:ext cx="7181516" cy="538169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013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BAckup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z="800" smtClean="0"/>
              <a:pPr/>
              <a:t>18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93536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DOE’s planning for the electron Ion collider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1169895"/>
            <a:ext cx="8464378" cy="501649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FY20 President’s Budget Request:</a:t>
            </a:r>
          </a:p>
          <a:p>
            <a:r>
              <a:rPr lang="en-US" dirty="0" smtClean="0"/>
              <a:t>“The FY2020 Request will provide for the </a:t>
            </a:r>
            <a:r>
              <a:rPr lang="en-US" b="1" dirty="0" smtClean="0"/>
              <a:t>first year of Other Project Costs for the Electron Ion Collider</a:t>
            </a:r>
            <a:r>
              <a:rPr lang="en-US" dirty="0" smtClean="0"/>
              <a:t>, aimed at research to reduce technical risk and the development of a conceptual design.”</a:t>
            </a:r>
          </a:p>
          <a:p>
            <a:endParaRPr lang="en-US" dirty="0" smtClean="0"/>
          </a:p>
          <a:p>
            <a:r>
              <a:rPr lang="en-US" dirty="0" smtClean="0"/>
              <a:t>“Other Project Costs (OPC) </a:t>
            </a:r>
            <a:r>
              <a:rPr lang="en-US" b="1" dirty="0" smtClean="0"/>
              <a:t>funding to support high priority, critically needed accelerator R&amp;D to retire high risk technical challenges for the proposed U.S.-based EIC</a:t>
            </a:r>
            <a:r>
              <a:rPr lang="en-US" dirty="0" smtClean="0"/>
              <a:t>.  Subsequent to the FY 2018 National Academy of Science Report confirming the importance of a domestic EIC to sustain U.S. world leadership in nuclear science and accelerator R&amp;D core competencies.  </a:t>
            </a:r>
            <a:r>
              <a:rPr lang="en-US" b="1" dirty="0" smtClean="0"/>
              <a:t>Critical Decision-0, </a:t>
            </a:r>
            <a:r>
              <a:rPr lang="en-US" b="1" i="1" dirty="0" smtClean="0"/>
              <a:t>Approve Mission Need</a:t>
            </a:r>
            <a:r>
              <a:rPr lang="en-US" b="1" dirty="0" smtClean="0"/>
              <a:t>, is planned for FY 2019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z="800" smtClean="0"/>
              <a:pPr/>
              <a:t>19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14983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cap="none" dirty="0" smtClean="0"/>
              <a:t>Outline</a:t>
            </a:r>
            <a:endParaRPr lang="en-US" sz="2800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1113535"/>
            <a:ext cx="8464378" cy="5381694"/>
          </a:xfrm>
        </p:spPr>
        <p:txBody>
          <a:bodyPr/>
          <a:lstStyle/>
          <a:p>
            <a:r>
              <a:rPr lang="en-US" dirty="0" smtClean="0"/>
              <a:t>Lab News</a:t>
            </a:r>
          </a:p>
          <a:p>
            <a:endParaRPr lang="en-US" dirty="0"/>
          </a:p>
          <a:p>
            <a:r>
              <a:rPr lang="en-US" dirty="0" smtClean="0"/>
              <a:t>The Lab’s Future</a:t>
            </a:r>
          </a:p>
          <a:p>
            <a:endParaRPr lang="en-US" dirty="0"/>
          </a:p>
          <a:p>
            <a:r>
              <a:rPr lang="en-US" dirty="0" smtClean="0"/>
              <a:t>CEBAF Upgrade and Operations</a:t>
            </a:r>
          </a:p>
          <a:p>
            <a:endParaRPr lang="en-US" dirty="0"/>
          </a:p>
          <a:p>
            <a:r>
              <a:rPr lang="en-US" dirty="0" smtClean="0"/>
              <a:t>Electron-Ion Collider</a:t>
            </a:r>
          </a:p>
          <a:p>
            <a:endParaRPr lang="en-US" dirty="0"/>
          </a:p>
          <a:p>
            <a:r>
              <a:rPr lang="en-US" dirty="0" smtClean="0"/>
              <a:t>Budget Update</a:t>
            </a:r>
          </a:p>
          <a:p>
            <a:endParaRPr lang="en-US" dirty="0"/>
          </a:p>
          <a:p>
            <a:r>
              <a:rPr lang="en-US" dirty="0" smtClean="0"/>
              <a:t>Director’s Perspective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z="800" smtClean="0"/>
              <a:pPr/>
              <a:t>2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94514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 smtClean="0"/>
              <a:t>Process and timeline for major DOE projects</a:t>
            </a:r>
            <a:endParaRPr lang="en-US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1617662"/>
            <a:ext cx="8158398" cy="5154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7883" y="1162991"/>
            <a:ext cx="1842247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We are here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499347" y="1896035"/>
            <a:ext cx="0" cy="1071457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31616" y="1029514"/>
            <a:ext cx="1842247" cy="64633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End of 2020 at the earliest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251947" y="1896035"/>
            <a:ext cx="13447" cy="1071457"/>
          </a:xfrm>
          <a:prstGeom prst="straightConnector1">
            <a:avLst/>
          </a:prstGeom>
          <a:ln w="28575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770094" y="4504765"/>
            <a:ext cx="1143000" cy="131781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464" y="243389"/>
            <a:ext cx="8464378" cy="487490"/>
          </a:xfrm>
        </p:spPr>
        <p:txBody>
          <a:bodyPr>
            <a:normAutofit/>
          </a:bodyPr>
          <a:lstStyle/>
          <a:p>
            <a:r>
              <a:rPr lang="en-US" sz="2800" cap="none" dirty="0" smtClean="0"/>
              <a:t>Tech Transfer and Commercialization</a:t>
            </a:r>
            <a:endParaRPr lang="en-US" sz="2800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Content Placeholder 11"/>
          <p:cNvPicPr>
            <a:picLocks noChangeAspect="1"/>
          </p:cNvPicPr>
          <p:nvPr/>
        </p:nvPicPr>
        <p:blipFill rotWithShape="1">
          <a:blip r:embed="rId2"/>
          <a:srcRect l="565" t="50859" r="126" b="6991"/>
          <a:stretch/>
        </p:blipFill>
        <p:spPr>
          <a:xfrm>
            <a:off x="5123848" y="1013369"/>
            <a:ext cx="3489962" cy="1486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ontent Placeholder 5"/>
          <p:cNvSpPr txBox="1">
            <a:spLocks/>
          </p:cNvSpPr>
          <p:nvPr/>
        </p:nvSpPr>
        <p:spPr>
          <a:xfrm>
            <a:off x="5123848" y="2606678"/>
            <a:ext cx="3670715" cy="7875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Boron Nitride Nanotubes are lightweight, very strong, electrically insulating, thermally conductive</a:t>
            </a:r>
          </a:p>
        </p:txBody>
      </p:sp>
      <p:pic>
        <p:nvPicPr>
          <p:cNvPr id="7" name="Picture 4" descr="Dilon6800p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5702" y="771997"/>
            <a:ext cx="3078795" cy="2673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5"/>
          <p:cNvSpPr txBox="1">
            <a:spLocks/>
          </p:cNvSpPr>
          <p:nvPr/>
        </p:nvSpPr>
        <p:spPr>
          <a:xfrm>
            <a:off x="626866" y="3445251"/>
            <a:ext cx="4265918" cy="7765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Dilon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Technologies, a local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bio-tech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company, produces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molecular imaging breast cancer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cameras using licensed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IP from Jefferson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98566" y="4897944"/>
            <a:ext cx="2816129" cy="10963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Boron based neutron shielding uses patents owned by JSA/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JLab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manufactured at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Branscome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Concrete, Williamsburg, VA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695" y="4746424"/>
            <a:ext cx="2354830" cy="132459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800" y="3500975"/>
            <a:ext cx="2143125" cy="2143125"/>
          </a:xfrm>
          <a:prstGeom prst="rect">
            <a:avLst/>
          </a:prstGeom>
        </p:spPr>
      </p:pic>
      <p:sp>
        <p:nvSpPr>
          <p:cNvPr id="15" name="Content Placeholder 5"/>
          <p:cNvSpPr txBox="1">
            <a:spLocks/>
          </p:cNvSpPr>
          <p:nvPr/>
        </p:nvSpPr>
        <p:spPr>
          <a:xfrm>
            <a:off x="5683593" y="5180008"/>
            <a:ext cx="3321278" cy="7875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Eager to grow further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opportunities as Tech Center comes online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00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>
            <a:off x="-505345" y="0"/>
            <a:ext cx="10241557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26807" y="6535916"/>
            <a:ext cx="536158" cy="30336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48229" y="821380"/>
            <a:ext cx="8289909" cy="5704114"/>
            <a:chOff x="541679" y="944461"/>
            <a:chExt cx="8289909" cy="5704114"/>
          </a:xfrm>
        </p:grpSpPr>
        <p:sp>
          <p:nvSpPr>
            <p:cNvPr id="6" name="Snip Single Corner Rectangle 5"/>
            <p:cNvSpPr/>
            <p:nvPr/>
          </p:nvSpPr>
          <p:spPr>
            <a:xfrm>
              <a:off x="2010825" y="2325841"/>
              <a:ext cx="4114800" cy="1913963"/>
            </a:xfrm>
            <a:prstGeom prst="snip1Rect">
              <a:avLst/>
            </a:prstGeom>
            <a:pattFill prst="pct70">
              <a:fgClr>
                <a:srgbClr val="8064A2">
                  <a:lumMod val="20000"/>
                  <a:lumOff val="80000"/>
                </a:srgbClr>
              </a:fgClr>
              <a:bgClr>
                <a:sysClr val="window" lastClr="FFFFFF"/>
              </a:bgClr>
            </a:pattFill>
            <a:ln w="1270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 flipV="1">
              <a:off x="2723201" y="5604946"/>
              <a:ext cx="0" cy="265176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8" name="Straight Connector 7"/>
            <p:cNvCxnSpPr/>
            <p:nvPr/>
          </p:nvCxnSpPr>
          <p:spPr>
            <a:xfrm flipV="1">
              <a:off x="4094570" y="5595981"/>
              <a:ext cx="0" cy="265176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>
            <a:xfrm flipV="1">
              <a:off x="5294244" y="5595981"/>
              <a:ext cx="0" cy="265176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>
            <a:xfrm flipV="1">
              <a:off x="6610724" y="5604947"/>
              <a:ext cx="0" cy="256032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>
            <a:xfrm flipV="1">
              <a:off x="6780429" y="4390157"/>
              <a:ext cx="0" cy="1207008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>
            <a:xfrm flipV="1">
              <a:off x="2125505" y="4504265"/>
              <a:ext cx="0" cy="246529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>
            <a:xfrm flipV="1">
              <a:off x="3407648" y="4504264"/>
              <a:ext cx="0" cy="246529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>
            <a:xfrm flipV="1">
              <a:off x="4720787" y="4504455"/>
              <a:ext cx="0" cy="246529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>
            <a:xfrm flipV="1">
              <a:off x="5997233" y="4512014"/>
              <a:ext cx="0" cy="246529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>
            <a:xfrm>
              <a:off x="1637954" y="3279342"/>
              <a:ext cx="365760" cy="0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>
            <a:xfrm flipV="1">
              <a:off x="5285183" y="4247630"/>
              <a:ext cx="0" cy="137160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>
            <a:xfrm>
              <a:off x="5285183" y="4385673"/>
              <a:ext cx="1499616" cy="0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>
            <a:xfrm>
              <a:off x="7009029" y="3292739"/>
              <a:ext cx="0" cy="1655064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3503829" y="2439565"/>
              <a:ext cx="1115568" cy="784830"/>
            </a:xfrm>
            <a:prstGeom prst="rect">
              <a:avLst/>
            </a:prstGeom>
            <a:solidFill>
              <a:srgbClr val="8064A2">
                <a:lumMod val="40000"/>
                <a:lumOff val="60000"/>
              </a:srgb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Laboratory Director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Stuart Henderson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480013" y="3508119"/>
              <a:ext cx="1119468" cy="630942"/>
            </a:xfrm>
            <a:prstGeom prst="rect">
              <a:avLst/>
            </a:prstGeom>
            <a:solidFill>
              <a:srgbClr val="8064A2">
                <a:lumMod val="40000"/>
                <a:lumOff val="60000"/>
              </a:srgb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S&amp;T Programs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Bob McKeown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271183" y="3505006"/>
              <a:ext cx="1066800" cy="630942"/>
            </a:xfrm>
            <a:prstGeom prst="rect">
              <a:avLst/>
            </a:prstGeom>
            <a:solidFill>
              <a:srgbClr val="8064A2">
                <a:lumMod val="40000"/>
                <a:lumOff val="60000"/>
              </a:srgb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000" b="0" i="0" u="none" strike="noStrike" kern="0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Planning</a:t>
              </a: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Allison Lung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41511" y="3505006"/>
              <a:ext cx="1106036" cy="630942"/>
            </a:xfrm>
            <a:prstGeom prst="rect">
              <a:avLst/>
            </a:prstGeom>
            <a:solidFill>
              <a:srgbClr val="8064A2">
                <a:lumMod val="40000"/>
                <a:lumOff val="60000"/>
              </a:srgb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000" b="0" i="0" u="none" strike="noStrike" kern="0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Operations</a:t>
              </a: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Mike Maier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592295" y="4683486"/>
              <a:ext cx="1066800" cy="784830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Experimental Physics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Rolf Ent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880310" y="4680163"/>
              <a:ext cx="1066800" cy="784830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Accelerator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Andrei </a:t>
              </a:r>
              <a:r>
                <a:rPr kumimoji="0" lang="en-US" sz="1000" b="1" i="1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Seryi</a:t>
              </a:r>
              <a:endParaRPr kumimoji="0" lang="en-US" sz="1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189157" y="4666308"/>
              <a:ext cx="1066800" cy="784830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Theoretical and Comp Physics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Jianwei</a:t>
              </a: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000" b="1" i="1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Qiu</a:t>
              </a:r>
              <a:endParaRPr kumimoji="0" lang="en-US" sz="1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471582" y="4664257"/>
              <a:ext cx="1066800" cy="784830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Engineering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Will Oren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41679" y="2931144"/>
              <a:ext cx="1098176" cy="707886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ysClr val="window" lastClr="FFFFFF">
                  <a:lumMod val="85000"/>
                </a:sysClr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LCLS-II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Project Office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Joe Preble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062666" y="5854545"/>
              <a:ext cx="1098176" cy="784830"/>
            </a:xfrm>
            <a:prstGeom prst="rect">
              <a:avLst/>
            </a:prstGeom>
            <a:solidFill>
              <a:srgbClr val="C0504D">
                <a:lumMod val="60000"/>
                <a:lumOff val="40000"/>
              </a:srgb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Facilities Mgt.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and Logistics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Rusty </a:t>
              </a:r>
              <a:r>
                <a:rPr kumimoji="0" lang="en-US" sz="1000" b="1" i="1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Sprouse</a:t>
              </a:r>
              <a:endParaRPr kumimoji="0" lang="en-US" sz="1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783247" y="5859884"/>
              <a:ext cx="1098176" cy="784830"/>
            </a:xfrm>
            <a:prstGeom prst="rect">
              <a:avLst/>
            </a:prstGeom>
            <a:solidFill>
              <a:srgbClr val="C0504D">
                <a:lumMod val="60000"/>
                <a:lumOff val="40000"/>
              </a:srgb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Business          and </a:t>
              </a: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Finance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Jennifer Logan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503829" y="5863745"/>
              <a:ext cx="1098176" cy="784830"/>
            </a:xfrm>
            <a:prstGeom prst="rect">
              <a:avLst/>
            </a:prstGeom>
            <a:solidFill>
              <a:srgbClr val="C0504D">
                <a:lumMod val="60000"/>
                <a:lumOff val="40000"/>
              </a:srgb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Human Resources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Rhonda Barbosa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182330" y="5859884"/>
              <a:ext cx="1098176" cy="784830"/>
            </a:xfrm>
            <a:prstGeom prst="rect">
              <a:avLst/>
            </a:prstGeom>
            <a:solidFill>
              <a:srgbClr val="C0504D">
                <a:lumMod val="60000"/>
                <a:lumOff val="40000"/>
              </a:srgb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Information Technology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Amber </a:t>
              </a:r>
              <a:r>
                <a:rPr kumimoji="0" lang="en-US" sz="1000" b="1" i="1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Boehnlein</a:t>
              </a:r>
              <a:endParaRPr kumimoji="0" lang="en-US" sz="1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81872" y="5843379"/>
              <a:ext cx="1098176" cy="784830"/>
            </a:xfrm>
            <a:prstGeom prst="rect">
              <a:avLst/>
            </a:prstGeom>
            <a:solidFill>
              <a:srgbClr val="C0504D">
                <a:lumMod val="60000"/>
                <a:lumOff val="40000"/>
              </a:srgb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ESH&amp;Q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Mary Logue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130052" y="3271306"/>
              <a:ext cx="1307727" cy="553998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ysClr val="window" lastClr="FFFFFF">
                  <a:lumMod val="85000"/>
                </a:sysClr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Communications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Lauren Hansen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619831" y="2339590"/>
              <a:ext cx="1072513" cy="266194"/>
            </a:xfrm>
            <a:prstGeom prst="snipRoundRect">
              <a:avLst/>
            </a:prstGeom>
            <a:solidFill>
              <a:sysClr val="window" lastClr="FFFFF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Director’s Office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046629" y="944461"/>
              <a:ext cx="2057400" cy="782994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kern="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Jefferson </a:t>
              </a: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Science Associates LLC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Jerry </a:t>
              </a:r>
              <a:r>
                <a:rPr kumimoji="0" lang="en-US" sz="1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Draayer</a:t>
              </a: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, SURA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Timothy Sands, Virginia </a:t>
              </a: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Tech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Chico Moline, </a:t>
              </a: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PAE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 flipV="1">
              <a:off x="1411029" y="5597855"/>
              <a:ext cx="0" cy="256032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sp>
          <p:nvSpPr>
            <p:cNvPr id="40" name="TextBox 39"/>
            <p:cNvSpPr txBox="1"/>
            <p:nvPr/>
          </p:nvSpPr>
          <p:spPr>
            <a:xfrm>
              <a:off x="7130053" y="3880906"/>
              <a:ext cx="1307726" cy="707886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ysClr val="window" lastClr="FFFFFF">
                  <a:lumMod val="85000"/>
                </a:sysClr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Tech Transfer and Commercialization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Drew Weisenberger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130053" y="4639023"/>
              <a:ext cx="1309127" cy="553998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ysClr val="window" lastClr="FFFFFF">
                  <a:lumMod val="85000"/>
                </a:sysClr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Legal Counsel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Rhonda Scales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122304" y="1689526"/>
              <a:ext cx="1307592" cy="553998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ysClr val="window" lastClr="FFFFFF">
                  <a:lumMod val="85000"/>
                </a:sysClr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000" b="0" i="0" u="none" strike="noStrike" kern="0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Internal Audit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Gail </a:t>
              </a:r>
              <a:r>
                <a:rPr kumimoji="0" lang="en-US" sz="10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Lucento</a:t>
              </a:r>
              <a:endPara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 flipV="1">
              <a:off x="7009029" y="4247303"/>
              <a:ext cx="121024" cy="1283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44" name="Straight Connector 43"/>
            <p:cNvCxnSpPr/>
            <p:nvPr/>
          </p:nvCxnSpPr>
          <p:spPr>
            <a:xfrm flipV="1">
              <a:off x="7013977" y="4940173"/>
              <a:ext cx="109728" cy="1283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sp>
          <p:nvSpPr>
            <p:cNvPr id="45" name="TextBox 44"/>
            <p:cNvSpPr txBox="1"/>
            <p:nvPr/>
          </p:nvSpPr>
          <p:spPr>
            <a:xfrm>
              <a:off x="3002513" y="3301848"/>
              <a:ext cx="42511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CPO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253401" y="3301848"/>
              <a:ext cx="43152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CRO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489410" y="3309597"/>
              <a:ext cx="43794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COO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490339" y="5645006"/>
              <a:ext cx="40588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CFO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163785" y="5646866"/>
              <a:ext cx="51167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CHRO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964766" y="5639117"/>
              <a:ext cx="38183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CIO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387768" y="3309059"/>
              <a:ext cx="43152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CCO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406472" y="3953855"/>
              <a:ext cx="42511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CTO</a:t>
              </a:r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7011366" y="3548305"/>
              <a:ext cx="110938" cy="0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>
            <a:xfrm>
              <a:off x="4061501" y="1700257"/>
              <a:ext cx="0" cy="630936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grpSp>
          <p:nvGrpSpPr>
            <p:cNvPr id="55" name="Group 54"/>
            <p:cNvGrpSpPr/>
            <p:nvPr/>
          </p:nvGrpSpPr>
          <p:grpSpPr>
            <a:xfrm>
              <a:off x="4684929" y="1715755"/>
              <a:ext cx="2437166" cy="256032"/>
              <a:chOff x="4684929" y="1708006"/>
              <a:chExt cx="2437166" cy="256032"/>
            </a:xfrm>
          </p:grpSpPr>
          <p:cxnSp>
            <p:nvCxnSpPr>
              <p:cNvPr id="60" name="Straight Connector 59"/>
              <p:cNvCxnSpPr/>
              <p:nvPr/>
            </p:nvCxnSpPr>
            <p:spPr>
              <a:xfrm>
                <a:off x="4684929" y="1708006"/>
                <a:ext cx="0" cy="256032"/>
              </a:xfrm>
              <a:prstGeom prst="line">
                <a:avLst/>
              </a:prstGeom>
              <a:noFill/>
              <a:ln w="12700" cap="flat" cmpd="sng" algn="ctr">
                <a:solidFill>
                  <a:srgbClr val="990000"/>
                </a:solidFill>
                <a:prstDash val="solid"/>
              </a:ln>
              <a:effectLst/>
            </p:spPr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4689791" y="1960535"/>
                <a:ext cx="243230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990000"/>
                </a:solidFill>
                <a:prstDash val="solid"/>
              </a:ln>
              <a:effectLst/>
            </p:spPr>
          </p:cxnSp>
        </p:grpSp>
        <p:cxnSp>
          <p:nvCxnSpPr>
            <p:cNvPr id="56" name="Straight Connector 55"/>
            <p:cNvCxnSpPr/>
            <p:nvPr/>
          </p:nvCxnSpPr>
          <p:spPr>
            <a:xfrm>
              <a:off x="2115514" y="4504264"/>
              <a:ext cx="3886200" cy="0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>
            <a:xfrm>
              <a:off x="1403280" y="5595982"/>
              <a:ext cx="5376672" cy="0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>
            <a:xfrm flipV="1">
              <a:off x="4063574" y="4240837"/>
              <a:ext cx="0" cy="265176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59" name="Straight Connector 58"/>
            <p:cNvCxnSpPr/>
            <p:nvPr/>
          </p:nvCxnSpPr>
          <p:spPr>
            <a:xfrm>
              <a:off x="6125625" y="3294840"/>
              <a:ext cx="886968" cy="0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</p:grpSp>
      <p:sp>
        <p:nvSpPr>
          <p:cNvPr id="62" name="Title 1"/>
          <p:cNvSpPr>
            <a:spLocks noGrp="1"/>
          </p:cNvSpPr>
          <p:nvPr>
            <p:ph type="title"/>
          </p:nvPr>
        </p:nvSpPr>
        <p:spPr>
          <a:xfrm>
            <a:off x="279113" y="233301"/>
            <a:ext cx="8464378" cy="487490"/>
          </a:xfrm>
        </p:spPr>
        <p:txBody>
          <a:bodyPr>
            <a:normAutofit/>
          </a:bodyPr>
          <a:lstStyle/>
          <a:p>
            <a:r>
              <a:rPr lang="en-US" sz="2800" cap="none" dirty="0" smtClean="0"/>
              <a:t>Jefferson Lab Organization</a:t>
            </a:r>
            <a:endParaRPr lang="en-US" sz="2800" cap="none" dirty="0"/>
          </a:p>
        </p:txBody>
      </p:sp>
    </p:spTree>
    <p:extLst>
      <p:ext uri="{BB962C8B-B14F-4D97-AF65-F5344CB8AC3E}">
        <p14:creationId xmlns:p14="http://schemas.microsoft.com/office/powerpoint/2010/main" val="113355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959" y="249694"/>
            <a:ext cx="8464378" cy="487490"/>
          </a:xfrm>
        </p:spPr>
        <p:txBody>
          <a:bodyPr>
            <a:noAutofit/>
          </a:bodyPr>
          <a:lstStyle/>
          <a:p>
            <a:r>
              <a:rPr lang="en-US" sz="2800" cap="none" dirty="0" smtClean="0"/>
              <a:t>Jefferson Lab News and Highlights	</a:t>
            </a:r>
            <a:r>
              <a:rPr lang="en-US" sz="2800" dirty="0" smtClean="0"/>
              <a:t>		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959" y="1071013"/>
            <a:ext cx="8626099" cy="5330190"/>
          </a:xfrm>
        </p:spPr>
        <p:txBody>
          <a:bodyPr wrap="square">
            <a:noAutofit/>
          </a:bodyPr>
          <a:lstStyle/>
          <a:p>
            <a:pPr marL="344488" indent="-344488"/>
            <a:r>
              <a:rPr lang="en-US" sz="1700" dirty="0" smtClean="0"/>
              <a:t>12 GeV Scientific era is in full-swing!</a:t>
            </a:r>
          </a:p>
          <a:p>
            <a:pPr marL="1031875" lvl="1" indent="-344488">
              <a:buFont typeface="Arial" panose="020B0604020202020204" pitchFamily="34" charset="0"/>
              <a:buChar char="–"/>
            </a:pPr>
            <a:r>
              <a:rPr lang="en-US" sz="1700" dirty="0" smtClean="0"/>
              <a:t>Completed several high impact, high profile experimental programs including tritium program and Glue-X phase 1</a:t>
            </a:r>
          </a:p>
          <a:p>
            <a:pPr marL="1031875" lvl="1" indent="-344488">
              <a:buFont typeface="Arial" panose="020B0604020202020204" pitchFamily="34" charset="0"/>
              <a:buChar char="–"/>
            </a:pPr>
            <a:r>
              <a:rPr lang="en-US" sz="1700" dirty="0" smtClean="0"/>
              <a:t>Anticipating publications from first high-impact experiments</a:t>
            </a:r>
            <a:endParaRPr lang="en-US" sz="1700" dirty="0"/>
          </a:p>
          <a:p>
            <a:pPr marL="344488" indent="-344488"/>
            <a:r>
              <a:rPr lang="en-US" sz="1700" dirty="0" smtClean="0"/>
              <a:t>Mid-way through second full year of CEBAF 12 GeV Operations</a:t>
            </a:r>
          </a:p>
          <a:p>
            <a:pPr marL="1031875" lvl="1" indent="-344488">
              <a:buSzPct val="100000"/>
              <a:buFont typeface="Arial" panose="020B0604020202020204" pitchFamily="34" charset="0"/>
              <a:buChar char="–"/>
            </a:pPr>
            <a:r>
              <a:rPr lang="en-US" sz="1700" dirty="0" smtClean="0"/>
              <a:t>Will deliver more than 30 weeks operations in FY19; reliability YTD ~85%.</a:t>
            </a:r>
            <a:endParaRPr lang="en-US" sz="1700" dirty="0"/>
          </a:p>
          <a:p>
            <a:pPr marL="344488" indent="-344488"/>
            <a:r>
              <a:rPr lang="en-US" sz="1700" dirty="0" smtClean="0"/>
              <a:t>EIC Planning is moving forward: FY20 administration budget request documented intention to issue CD-0 in FY19</a:t>
            </a:r>
          </a:p>
          <a:p>
            <a:pPr marL="339725" indent="-339725"/>
            <a:r>
              <a:rPr lang="en-US" sz="1700" dirty="0" smtClean="0"/>
              <a:t>DOE Support for important Jefferson Lab initiatives:</a:t>
            </a:r>
          </a:p>
          <a:p>
            <a:pPr marL="796925" lvl="1" indent="-339725"/>
            <a:r>
              <a:rPr lang="en-US" sz="1500" dirty="0" smtClean="0"/>
              <a:t>CD-0 Approval for CEBAF Center Renovation and Expansion Project</a:t>
            </a:r>
          </a:p>
          <a:p>
            <a:pPr marL="796925" lvl="1" indent="-339725"/>
            <a:r>
              <a:rPr lang="en-US" sz="1500" dirty="0" smtClean="0"/>
              <a:t>FY20 administration budget request included</a:t>
            </a:r>
          </a:p>
          <a:p>
            <a:pPr marL="1254125" lvl="2" indent="-339725"/>
            <a:r>
              <a:rPr lang="en-US" sz="1300" dirty="0" smtClean="0"/>
              <a:t>MOLLER Project start </a:t>
            </a:r>
          </a:p>
          <a:p>
            <a:pPr marL="1254125" lvl="2" indent="-339725"/>
            <a:r>
              <a:rPr lang="en-US" sz="1300" dirty="0" smtClean="0"/>
              <a:t>End Station Refrigerator funding </a:t>
            </a:r>
          </a:p>
          <a:p>
            <a:pPr marL="339725" indent="-339725"/>
            <a:r>
              <a:rPr lang="en-US" sz="1700" dirty="0" smtClean="0"/>
              <a:t>Evaluation underway now to assess options for our Café</a:t>
            </a:r>
          </a:p>
          <a:p>
            <a:pPr marL="339725" indent="-339725"/>
            <a:r>
              <a:rPr lang="en-US" sz="1700" dirty="0" smtClean="0"/>
              <a:t>New requirements for Foreign National visits and assignments, coupled with protection of certain technologies</a:t>
            </a:r>
          </a:p>
          <a:p>
            <a:pPr lvl="1"/>
            <a:r>
              <a:rPr lang="en-US" sz="1400" dirty="0"/>
              <a:t>Non-U.S. citizens </a:t>
            </a:r>
            <a:r>
              <a:rPr lang="en-US" sz="1400" dirty="0" smtClean="0"/>
              <a:t>must attach </a:t>
            </a:r>
            <a:r>
              <a:rPr lang="en-US" sz="1400" dirty="0"/>
              <a:t>a CV to their visit request</a:t>
            </a:r>
            <a:r>
              <a:rPr lang="en-US" sz="1400" dirty="0" smtClean="0"/>
              <a:t>.</a:t>
            </a:r>
            <a:endParaRPr lang="en-US" sz="1400" dirty="0"/>
          </a:p>
          <a:p>
            <a:pPr lvl="1"/>
            <a:r>
              <a:rPr lang="en-US" sz="1400" dirty="0"/>
              <a:t>All visit requests must be submitted not less than seven calendar days prior to the visit start date.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26807" y="6492240"/>
            <a:ext cx="536158" cy="30336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77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651" y="48123"/>
            <a:ext cx="8869688" cy="651829"/>
          </a:xfrm>
        </p:spPr>
        <p:txBody>
          <a:bodyPr>
            <a:noAutofit/>
          </a:bodyPr>
          <a:lstStyle/>
          <a:p>
            <a:pPr>
              <a:lnSpc>
                <a:spcPts val="2800"/>
              </a:lnSpc>
              <a:defRPr/>
            </a:pPr>
            <a:r>
              <a:rPr lang="en-US" kern="0" cap="none" dirty="0">
                <a:solidFill>
                  <a:srgbClr val="000000"/>
                </a:solidFill>
              </a:rPr>
              <a:t>Jefferson Lab Staff and Users Continue to be Recognized </a:t>
            </a:r>
            <a:r>
              <a:rPr lang="en-US" kern="0" cap="none" dirty="0" smtClean="0">
                <a:solidFill>
                  <a:srgbClr val="000000"/>
                </a:solidFill>
              </a:rPr>
              <a:t>for </a:t>
            </a:r>
            <a:r>
              <a:rPr lang="en-US" kern="0" cap="none" dirty="0">
                <a:solidFill>
                  <a:srgbClr val="000000"/>
                </a:solidFill>
              </a:rPr>
              <a:t>their Accomplishments</a:t>
            </a:r>
            <a:endParaRPr lang="en-US" cap="none" dirty="0"/>
          </a:p>
        </p:txBody>
      </p:sp>
      <p:sp>
        <p:nvSpPr>
          <p:cNvPr id="3" name="Rectangle 2"/>
          <p:cNvSpPr/>
          <p:nvPr/>
        </p:nvSpPr>
        <p:spPr>
          <a:xfrm>
            <a:off x="180" y="805448"/>
            <a:ext cx="9144000" cy="18174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900" y="2739798"/>
            <a:ext cx="9144000" cy="17582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0865" y="4676422"/>
            <a:ext cx="9144000" cy="17556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08706" y="6701357"/>
            <a:ext cx="462569" cy="10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226807" y="6492240"/>
            <a:ext cx="536158" cy="30336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500557" y="2746806"/>
            <a:ext cx="2022356" cy="1715821"/>
            <a:chOff x="-107867" y="861566"/>
            <a:chExt cx="1976285" cy="1656580"/>
          </a:xfrm>
        </p:grpSpPr>
        <p:sp>
          <p:nvSpPr>
            <p:cNvPr id="43" name="TextBox 42"/>
            <p:cNvSpPr txBox="1"/>
            <p:nvPr/>
          </p:nvSpPr>
          <p:spPr>
            <a:xfrm>
              <a:off x="-107867" y="861566"/>
              <a:ext cx="1976285" cy="356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Governors Distinguished</a:t>
              </a:r>
              <a:r>
                <a:rPr kumimoji="0" lang="en-US" sz="900" b="1" i="0" u="none" strike="noStrike" kern="1200" cap="none" spc="0" normalizeH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 CEBAF Professor at ODU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32863" y="1186310"/>
              <a:ext cx="1142921" cy="1062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 defTabSz="914400">
                <a:spcAft>
                  <a:spcPts val="300"/>
                </a:spcAft>
                <a:defRPr/>
              </a:pPr>
              <a:r>
                <a:rPr lang="en-US" sz="700" i="1" dirty="0">
                  <a:latin typeface="Arial" charset="0"/>
                  <a:ea typeface="Arial" charset="0"/>
                  <a:cs typeface="Arial" charset="0"/>
                </a:rPr>
                <a:t>"The Commonwealth is proud to have you at the helm and appreciative of ODU for helping secure your Governor’s Distinguished Continuous Professor appointment."   </a:t>
              </a:r>
            </a:p>
            <a:p>
              <a:pPr lvl="0" algn="r" defTabSz="914400">
                <a:defRPr/>
              </a:pPr>
              <a:r>
                <a:rPr lang="en-US" sz="700" b="1" dirty="0" smtClean="0">
                  <a:latin typeface="Arial" charset="0"/>
                  <a:ea typeface="Arial" charset="0"/>
                  <a:cs typeface="Arial" charset="0"/>
                </a:rPr>
                <a:t>~</a:t>
              </a:r>
              <a:r>
                <a:rPr lang="en-US" sz="700" b="1" dirty="0">
                  <a:latin typeface="Arial" charset="0"/>
                  <a:ea typeface="Arial" charset="0"/>
                  <a:cs typeface="Arial" charset="0"/>
                </a:rPr>
                <a:t>Gov. Ralph Northam 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3089" y="2206139"/>
              <a:ext cx="1594371" cy="312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Stuart Henderson</a:t>
              </a:r>
              <a:endPara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(Jefferson Lab Director)</a:t>
              </a:r>
              <a:endPara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75" name="Picture 7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35" t="2990" r="19443" b="19560"/>
            <a:stretch/>
          </p:blipFill>
          <p:spPr>
            <a:xfrm>
              <a:off x="-62000" y="1261149"/>
              <a:ext cx="754107" cy="87799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4" name="Group 3"/>
          <p:cNvGrpSpPr/>
          <p:nvPr/>
        </p:nvGrpSpPr>
        <p:grpSpPr>
          <a:xfrm>
            <a:off x="2523093" y="889727"/>
            <a:ext cx="1915005" cy="1593892"/>
            <a:chOff x="1959911" y="855253"/>
            <a:chExt cx="2179006" cy="1585511"/>
          </a:xfrm>
        </p:grpSpPr>
        <p:sp>
          <p:nvSpPr>
            <p:cNvPr id="45" name="TextBox 44"/>
            <p:cNvSpPr txBox="1"/>
            <p:nvPr/>
          </p:nvSpPr>
          <p:spPr>
            <a:xfrm>
              <a:off x="1959911" y="855253"/>
              <a:ext cx="2179006" cy="2296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DOE Early Career Award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926745" y="1184468"/>
              <a:ext cx="1085641" cy="734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 defTabSz="914400">
                <a:defRPr/>
              </a:pPr>
              <a:r>
                <a:rPr kumimoji="0" lang="en-US" sz="7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…</a:t>
              </a:r>
              <a:r>
                <a:rPr lang="en-US" sz="700" i="1" dirty="0">
                  <a:latin typeface="Arial" charset="0"/>
                  <a:ea typeface="Arial" charset="0"/>
                  <a:cs typeface="Arial" charset="0"/>
                </a:rPr>
                <a:t> for hunting for the formula to produce better accelerators for research, industry and medicine</a:t>
              </a:r>
              <a:r>
                <a:rPr kumimoji="0" lang="en-US" sz="7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 …</a:t>
              </a:r>
              <a:endParaRPr kumimoji="0" lang="en-US" sz="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069058" y="2119298"/>
              <a:ext cx="1979883" cy="321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Anne-Marie Valente-Feliciano</a:t>
              </a:r>
              <a:endPara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(Jefferson Lab)</a:t>
              </a: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249002" y="1114707"/>
              <a:ext cx="927199" cy="93066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1" name="Group 10"/>
          <p:cNvGrpSpPr/>
          <p:nvPr/>
        </p:nvGrpSpPr>
        <p:grpSpPr>
          <a:xfrm>
            <a:off x="91545" y="855186"/>
            <a:ext cx="2290563" cy="1738029"/>
            <a:chOff x="4747258" y="2682744"/>
            <a:chExt cx="2379969" cy="1726730"/>
          </a:xfrm>
        </p:grpSpPr>
        <p:sp>
          <p:nvSpPr>
            <p:cNvPr id="41" name="TextBox 40"/>
            <p:cNvSpPr txBox="1"/>
            <p:nvPr/>
          </p:nvSpPr>
          <p:spPr>
            <a:xfrm>
              <a:off x="4818459" y="2682744"/>
              <a:ext cx="2247133" cy="366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DOE  </a:t>
              </a: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Project </a:t>
              </a:r>
              <a:r>
                <a:rPr kumimoji="0" lang="en-US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Management Achievement </a:t>
              </a: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Award</a:t>
              </a:r>
            </a:p>
          </p:txBody>
        </p:sp>
        <p:pic>
          <p:nvPicPr>
            <p:cNvPr id="77" name="Picture 1" descr="image001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8" t="1666" r="3212" b="4949"/>
            <a:stretch/>
          </p:blipFill>
          <p:spPr bwMode="auto">
            <a:xfrm>
              <a:off x="4747258" y="3086272"/>
              <a:ext cx="1339474" cy="83962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" name="TextBox 77"/>
            <p:cNvSpPr txBox="1"/>
            <p:nvPr/>
          </p:nvSpPr>
          <p:spPr>
            <a:xfrm>
              <a:off x="5937298" y="2987617"/>
              <a:ext cx="1189929" cy="1421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0" b="0" i="1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“The </a:t>
              </a:r>
              <a:r>
                <a:rPr kumimoji="0" lang="en-US" sz="650" b="0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UIM Project provided several critical systems upgrades and allowed for increased capacity to support research in the areas of nuclear physics, accelerator science and advanced instrumentation, without interfering with usual </a:t>
              </a:r>
              <a:r>
                <a:rPr kumimoji="0" lang="en-US" sz="650" b="0" i="1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JLab </a:t>
              </a:r>
              <a:r>
                <a:rPr kumimoji="0" lang="en-US" sz="650" b="0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operations</a:t>
              </a:r>
              <a:r>
                <a:rPr kumimoji="0" lang="en-US" sz="650" b="0" i="1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.”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0" b="1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~DOE Office of Project Management</a:t>
              </a:r>
              <a:endParaRPr kumimoji="0" lang="en-US" sz="6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906106" y="879786"/>
            <a:ext cx="1936437" cy="1661058"/>
            <a:chOff x="4529674" y="857637"/>
            <a:chExt cx="1895491" cy="1661058"/>
          </a:xfrm>
        </p:grpSpPr>
        <p:sp>
          <p:nvSpPr>
            <p:cNvPr id="44" name="TextBox 43"/>
            <p:cNvSpPr txBox="1"/>
            <p:nvPr/>
          </p:nvSpPr>
          <p:spPr>
            <a:xfrm>
              <a:off x="4529674" y="857637"/>
              <a:ext cx="189549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DOE </a:t>
              </a: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Early Career Award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247123" y="1168424"/>
              <a:ext cx="1069100" cy="1100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 defTabSz="914400">
                <a:spcAft>
                  <a:spcPts val="300"/>
                </a:spcAft>
                <a:defRPr/>
              </a:pPr>
              <a:r>
                <a:rPr kumimoji="0" lang="en-US" sz="7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…</a:t>
              </a:r>
              <a:r>
                <a:rPr lang="en-US" sz="700" i="1" dirty="0">
                  <a:latin typeface="Arial" charset="0"/>
                  <a:ea typeface="Arial" charset="0"/>
                  <a:cs typeface="Arial" charset="0"/>
                </a:rPr>
                <a:t>for engaging the incredible computational power of supercomputers to unravel the secrets of subatomic particles and how they interact…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743220" y="2080113"/>
              <a:ext cx="1571375" cy="438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5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Raul </a:t>
              </a:r>
              <a:r>
                <a:rPr lang="en-US" sz="750" b="1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Briceno</a:t>
              </a:r>
              <a:endPara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(Jefferson Lab/Old </a:t>
              </a:r>
              <a:r>
                <a:rPr kumimoji="0" lang="en-US" sz="7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Dominion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University)</a:t>
              </a: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37126" y="1136153"/>
              <a:ext cx="899791" cy="94263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0" name="Group 9"/>
          <p:cNvGrpSpPr/>
          <p:nvPr/>
        </p:nvGrpSpPr>
        <p:grpSpPr>
          <a:xfrm>
            <a:off x="7380744" y="886558"/>
            <a:ext cx="1642595" cy="1520029"/>
            <a:chOff x="6772276" y="874592"/>
            <a:chExt cx="1642595" cy="1520029"/>
          </a:xfrm>
        </p:grpSpPr>
        <p:sp>
          <p:nvSpPr>
            <p:cNvPr id="40" name="TextBox 39"/>
            <p:cNvSpPr txBox="1"/>
            <p:nvPr/>
          </p:nvSpPr>
          <p:spPr>
            <a:xfrm>
              <a:off x="6795976" y="874592"/>
              <a:ext cx="161889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DOE </a:t>
              </a:r>
              <a:r>
                <a:rPr kumimoji="0" lang="en-US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Early Career Award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432988" y="1102652"/>
              <a:ext cx="947053" cy="1100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 defTabSz="914400">
                <a:spcAft>
                  <a:spcPts val="300"/>
                </a:spcAft>
                <a:defRPr/>
              </a:pPr>
              <a:r>
                <a:rPr kumimoji="0" lang="en-US" sz="7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  <a:r>
                <a:rPr lang="en-US" sz="700" i="1" dirty="0">
                  <a:latin typeface="Arial" charset="0"/>
                  <a:ea typeface="Arial" charset="0"/>
                  <a:cs typeface="Arial" charset="0"/>
                </a:rPr>
                <a:t>for developing experimental and analysis techniques that make full use of the new generation of high-precision experiments…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772276" y="2071456"/>
              <a:ext cx="158998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Anselm </a:t>
              </a:r>
              <a:r>
                <a:rPr kumimoji="0" lang="en-US" sz="75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Vossen</a:t>
              </a:r>
              <a:endPara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(Jefferson Lab/Duke)</a:t>
              </a:r>
              <a:endPara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rcRect l="10219" t="7795" r="7532" b="7290"/>
            <a:stretch/>
          </p:blipFill>
          <p:spPr>
            <a:xfrm flipH="1">
              <a:off x="6779010" y="1165571"/>
              <a:ext cx="853384" cy="95985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02" name="Group 101"/>
          <p:cNvGrpSpPr/>
          <p:nvPr/>
        </p:nvGrpSpPr>
        <p:grpSpPr>
          <a:xfrm>
            <a:off x="33636" y="2759360"/>
            <a:ext cx="2209800" cy="1670323"/>
            <a:chOff x="1915420" y="700785"/>
            <a:chExt cx="2209800" cy="1670323"/>
          </a:xfrm>
        </p:grpSpPr>
        <p:sp>
          <p:nvSpPr>
            <p:cNvPr id="103" name="TextBox 102"/>
            <p:cNvSpPr txBox="1"/>
            <p:nvPr/>
          </p:nvSpPr>
          <p:spPr>
            <a:xfrm>
              <a:off x="2196606" y="2047943"/>
              <a:ext cx="158809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Cynthia</a:t>
              </a:r>
              <a:r>
                <a:rPr kumimoji="0" lang="en-US" sz="75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Keppel</a:t>
              </a:r>
              <a:endPara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</a:t>
              </a:r>
              <a:r>
                <a:rPr kumimoji="0" lang="en-US" sz="7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Jefferson Lab/Hampton Univ.)</a:t>
              </a:r>
              <a:endPara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1915420" y="700785"/>
              <a:ext cx="2209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APS Distinguished Lectureship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on the Applications of Physics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105" name="Picture 10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53" t="4310" r="18996" b="47993"/>
            <a:stretch/>
          </p:blipFill>
          <p:spPr>
            <a:xfrm>
              <a:off x="2154139" y="1125171"/>
              <a:ext cx="927457" cy="100060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06" name="TextBox 105"/>
            <p:cNvSpPr txBox="1"/>
            <p:nvPr/>
          </p:nvSpPr>
          <p:spPr>
            <a:xfrm>
              <a:off x="2721809" y="1241046"/>
              <a:ext cx="112580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“…for pioneering work in Proton Therapy…”</a:t>
              </a:r>
            </a:p>
            <a:p>
              <a:pPr algn="r" defTabSz="914400">
                <a:spcAft>
                  <a:spcPts val="300"/>
                </a:spcAft>
                <a:defRPr/>
              </a:pPr>
              <a:r>
                <a:rPr lang="en-US" sz="700" b="1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~APS Physics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7153391" y="2802319"/>
            <a:ext cx="1782283" cy="1654538"/>
            <a:chOff x="4179678" y="835817"/>
            <a:chExt cx="1728913" cy="1536560"/>
          </a:xfrm>
        </p:grpSpPr>
        <p:sp>
          <p:nvSpPr>
            <p:cNvPr id="113" name="TextBox 112"/>
            <p:cNvSpPr txBox="1"/>
            <p:nvPr/>
          </p:nvSpPr>
          <p:spPr>
            <a:xfrm>
              <a:off x="4179678" y="835817"/>
              <a:ext cx="1728913" cy="214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APS/GHP Dissertation Award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312413" y="1206915"/>
              <a:ext cx="722192" cy="82694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5" name="TextBox 114"/>
            <p:cNvSpPr txBox="1"/>
            <p:nvPr/>
          </p:nvSpPr>
          <p:spPr>
            <a:xfrm>
              <a:off x="4821233" y="1173522"/>
              <a:ext cx="913288" cy="886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“…achievements </a:t>
              </a:r>
              <a:r>
                <a:rPr kumimoji="0" lang="en-US" sz="7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in developing a new approach to global analyses of parton distribution functions with modern statistical methods</a:t>
              </a:r>
              <a:r>
                <a:rPr kumimoji="0" lang="en-US" sz="7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."       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4439089" y="2072256"/>
              <a:ext cx="1285475" cy="300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Jacob </a:t>
              </a:r>
              <a:r>
                <a:rPr kumimoji="0" lang="en-US" sz="75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Ethier</a:t>
              </a:r>
              <a:endPara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(W&amp;M)</a:t>
              </a:r>
              <a:endPara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40996" y="4734769"/>
            <a:ext cx="1788319" cy="1616543"/>
            <a:chOff x="6716043" y="871089"/>
            <a:chExt cx="1788319" cy="1616543"/>
          </a:xfrm>
        </p:grpSpPr>
        <p:sp>
          <p:nvSpPr>
            <p:cNvPr id="118" name="TextBox 117"/>
            <p:cNvSpPr txBox="1"/>
            <p:nvPr/>
          </p:nvSpPr>
          <p:spPr>
            <a:xfrm>
              <a:off x="6738489" y="871089"/>
              <a:ext cx="17658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Marie </a:t>
              </a:r>
              <a:r>
                <a:rPr kumimoji="0" lang="en-US" sz="9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Sklodowska</a:t>
              </a:r>
              <a:r>
                <a:rPr kumimoji="0" lang="en-US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-Curie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Fellowship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6716043" y="2164467"/>
              <a:ext cx="158998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Andrea</a:t>
              </a:r>
              <a:r>
                <a:rPr kumimoji="0" lang="en-US" sz="75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Signori</a:t>
              </a:r>
              <a:endPara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(ANL)</a:t>
              </a:r>
              <a:endPara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20" name="Picture 119"/>
            <p:cNvPicPr>
              <a:picLocks noChangeAspect="1"/>
            </p:cNvPicPr>
            <p:nvPr/>
          </p:nvPicPr>
          <p:blipFill rotWithShape="1">
            <a:blip r:embed="rId11"/>
            <a:srcRect b="6066"/>
            <a:stretch/>
          </p:blipFill>
          <p:spPr>
            <a:xfrm flipH="1">
              <a:off x="6766593" y="1117531"/>
              <a:ext cx="871988" cy="89628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1" name="TextBox 120"/>
            <p:cNvSpPr txBox="1"/>
            <p:nvPr/>
          </p:nvSpPr>
          <p:spPr>
            <a:xfrm>
              <a:off x="7381554" y="1208477"/>
              <a:ext cx="979894" cy="95410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…for his research </a:t>
              </a:r>
              <a:r>
                <a:rPr kumimoji="0" lang="en-US" sz="7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project </a:t>
              </a:r>
              <a:r>
                <a:rPr kumimoji="0" lang="en-US" sz="7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“SQuHadron </a:t>
              </a:r>
              <a:r>
                <a:rPr kumimoji="0" lang="en-US" sz="7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- Strategies to Tackle the Quest for </a:t>
              </a:r>
              <a:r>
                <a:rPr kumimoji="0" lang="en-US" sz="7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Hadronization”.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1 of 1,348 selected out of 9,089 proposals submitted</a:t>
              </a:r>
              <a:endParaRPr kumimoji="0" lang="en-US" sz="7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7525641" y="4747147"/>
            <a:ext cx="1577051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2018 APS Fellowship (Users)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700" b="1" dirty="0" smtClean="0"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 b="1" dirty="0" err="1" smtClean="0">
                <a:latin typeface="Arial" charset="0"/>
                <a:ea typeface="Arial" charset="0"/>
                <a:cs typeface="Arial" charset="0"/>
              </a:rPr>
              <a:t>Moscov</a:t>
            </a:r>
            <a:r>
              <a:rPr lang="en-US" sz="75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750" b="1" dirty="0" err="1" smtClean="0">
                <a:latin typeface="Arial" charset="0"/>
                <a:ea typeface="Arial" charset="0"/>
                <a:cs typeface="Arial" charset="0"/>
              </a:rPr>
              <a:t>Amarian</a:t>
            </a:r>
            <a:r>
              <a:rPr lang="en-US" sz="75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750" dirty="0" smtClean="0">
                <a:latin typeface="Arial" charset="0"/>
                <a:ea typeface="Arial" charset="0"/>
                <a:cs typeface="Arial" charset="0"/>
              </a:rPr>
              <a:t>(ODU)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 b="1" dirty="0" smtClean="0">
                <a:latin typeface="Arial" charset="0"/>
                <a:ea typeface="Arial" charset="0"/>
                <a:cs typeface="Arial" charset="0"/>
              </a:rPr>
              <a:t>David Armstrong </a:t>
            </a:r>
            <a:r>
              <a:rPr lang="en-US" sz="750" dirty="0" smtClean="0">
                <a:latin typeface="Arial" charset="0"/>
                <a:ea typeface="Arial" charset="0"/>
                <a:cs typeface="Arial" charset="0"/>
              </a:rPr>
              <a:t>(W&amp;M)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 b="1" dirty="0" smtClean="0">
                <a:latin typeface="Arial" charset="0"/>
                <a:ea typeface="Arial" charset="0"/>
                <a:cs typeface="Arial" charset="0"/>
              </a:rPr>
              <a:t>Oscar </a:t>
            </a:r>
            <a:r>
              <a:rPr lang="en-US" sz="750" b="1" dirty="0" err="1" smtClean="0">
                <a:latin typeface="Arial" charset="0"/>
                <a:ea typeface="Arial" charset="0"/>
                <a:cs typeface="Arial" charset="0"/>
              </a:rPr>
              <a:t>Rondon-Aramayo</a:t>
            </a:r>
            <a:r>
              <a:rPr lang="en-US" sz="75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750" dirty="0" smtClean="0">
                <a:latin typeface="Arial" charset="0"/>
                <a:ea typeface="Arial" charset="0"/>
                <a:cs typeface="Arial" charset="0"/>
              </a:rPr>
              <a:t>(UVA)</a:t>
            </a:r>
            <a:endParaRPr lang="en-US" sz="750" b="1" dirty="0">
              <a:latin typeface="Arial" charset="0"/>
              <a:ea typeface="Arial" charset="0"/>
              <a:cs typeface="Arial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700" b="1" dirty="0">
              <a:latin typeface="Arial" charset="0"/>
              <a:ea typeface="Arial" charset="0"/>
              <a:cs typeface="Arial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700" b="1" dirty="0">
              <a:latin typeface="Arial" charset="0"/>
              <a:ea typeface="Arial" charset="0"/>
              <a:cs typeface="Arial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700" b="1" dirty="0">
              <a:latin typeface="Arial" charset="0"/>
              <a:ea typeface="Arial" charset="0"/>
              <a:cs typeface="Arial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5642439" y="4731895"/>
            <a:ext cx="1986950" cy="1658073"/>
            <a:chOff x="-15870" y="4804369"/>
            <a:chExt cx="1986950" cy="1658073"/>
          </a:xfrm>
        </p:grpSpPr>
        <p:sp>
          <p:nvSpPr>
            <p:cNvPr id="59" name="TextBox 58"/>
            <p:cNvSpPr txBox="1"/>
            <p:nvPr/>
          </p:nvSpPr>
          <p:spPr>
            <a:xfrm>
              <a:off x="191106" y="4804369"/>
              <a:ext cx="171090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2018 APS Fellowship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81243" y="4973604"/>
              <a:ext cx="1360592" cy="1315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 defTabSz="914400">
                <a:spcAft>
                  <a:spcPts val="300"/>
                </a:spcAft>
                <a:defRPr/>
              </a:pPr>
              <a:r>
                <a:rPr lang="en-US" sz="700" i="1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“…leadership on novel experimental </a:t>
              </a:r>
              <a:r>
                <a:rPr lang="en-US" sz="700" i="1" dirty="0" smtClean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techniques to study </a:t>
              </a:r>
              <a:r>
                <a:rPr lang="en-US" sz="700" i="1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strong </a:t>
              </a:r>
              <a:r>
                <a:rPr lang="en-US" sz="700" i="1" dirty="0" smtClean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interactions ,…</a:t>
              </a:r>
              <a:r>
                <a:rPr lang="en-US" sz="700" i="1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contributions to CTEQ… instrumental role in founding the H.U. Proton Therapy Center and other work applying Nuclear Physics to Medicine…”   </a:t>
              </a:r>
            </a:p>
            <a:p>
              <a:pPr lvl="0" algn="r" defTabSz="914400">
                <a:defRPr/>
              </a:pPr>
              <a:r>
                <a:rPr lang="en-US" sz="700" b="1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~APS Physics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80896" y="6139277"/>
              <a:ext cx="119018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Cynthia</a:t>
              </a:r>
              <a:r>
                <a:rPr kumimoji="0" lang="en-US" sz="75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Keppel</a:t>
              </a:r>
              <a:endPara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</a:t>
              </a:r>
              <a:r>
                <a:rPr kumimoji="0" lang="en-US" sz="7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Jefferson Lab</a:t>
              </a:r>
              <a:endPara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53" t="4310" r="18996" b="47993"/>
            <a:stretch/>
          </p:blipFill>
          <p:spPr>
            <a:xfrm>
              <a:off x="-15870" y="5053685"/>
              <a:ext cx="845486" cy="91216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67" name="Group 66"/>
          <p:cNvGrpSpPr/>
          <p:nvPr/>
        </p:nvGrpSpPr>
        <p:grpSpPr>
          <a:xfrm>
            <a:off x="3535149" y="4743317"/>
            <a:ext cx="2164915" cy="1266910"/>
            <a:chOff x="4308546" y="2706057"/>
            <a:chExt cx="2267095" cy="1372166"/>
          </a:xfrm>
        </p:grpSpPr>
        <p:sp>
          <p:nvSpPr>
            <p:cNvPr id="68" name="TextBox 67"/>
            <p:cNvSpPr txBox="1"/>
            <p:nvPr/>
          </p:nvSpPr>
          <p:spPr>
            <a:xfrm>
              <a:off x="4308546" y="2706057"/>
              <a:ext cx="2211758" cy="400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2018 Federal</a:t>
              </a:r>
              <a:r>
                <a:rPr kumimoji="0" lang="en-US" sz="900" b="1" i="0" u="none" strike="noStrike" kern="1200" cap="none" spc="0" normalizeH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 Energy and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Water Management Award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40" t="1894" r="16022" b="27559"/>
            <a:stretch/>
          </p:blipFill>
          <p:spPr>
            <a:xfrm>
              <a:off x="4791182" y="3058926"/>
              <a:ext cx="1212559" cy="101929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1" name="TextBox 70"/>
            <p:cNvSpPr txBox="1"/>
            <p:nvPr/>
          </p:nvSpPr>
          <p:spPr>
            <a:xfrm>
              <a:off x="5793105" y="3254580"/>
              <a:ext cx="782536" cy="566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1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…for </a:t>
              </a:r>
              <a:r>
                <a:rPr kumimoji="0" lang="en-US" sz="700" b="0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data center </a:t>
              </a:r>
              <a:r>
                <a:rPr kumimoji="0" lang="en-US" sz="700" b="0" i="1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consolidation…</a:t>
              </a:r>
              <a:endParaRPr kumimoji="0" lang="en-US" sz="7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665945" y="4743316"/>
            <a:ext cx="2121624" cy="1578080"/>
            <a:chOff x="1665945" y="4743316"/>
            <a:chExt cx="2121624" cy="1578080"/>
          </a:xfrm>
        </p:grpSpPr>
        <p:grpSp>
          <p:nvGrpSpPr>
            <p:cNvPr id="126" name="Group 125"/>
            <p:cNvGrpSpPr/>
            <p:nvPr/>
          </p:nvGrpSpPr>
          <p:grpSpPr>
            <a:xfrm>
              <a:off x="1665945" y="4743316"/>
              <a:ext cx="2121623" cy="1578080"/>
              <a:chOff x="18033" y="2812101"/>
              <a:chExt cx="2020382" cy="1540334"/>
            </a:xfrm>
          </p:grpSpPr>
          <p:sp>
            <p:nvSpPr>
              <p:cNvPr id="127" name="TextBox 126"/>
              <p:cNvSpPr txBox="1"/>
              <p:nvPr/>
            </p:nvSpPr>
            <p:spPr>
              <a:xfrm>
                <a:off x="18033" y="2812101"/>
                <a:ext cx="1982816" cy="360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33CC"/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2018 Outstanding</a:t>
                </a:r>
                <a:r>
                  <a:rPr kumimoji="0" lang="en-US" sz="9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33CC"/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 Security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33CC"/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Manager</a:t>
                </a:r>
                <a:endPara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1120423" y="4036999"/>
                <a:ext cx="917992" cy="315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Shauna Cannella</a:t>
                </a:r>
                <a:endParaRPr kumimoji="0" lang="en-US" sz="7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(Jefferson Lab)</a:t>
                </a:r>
              </a:p>
            </p:txBody>
          </p:sp>
          <p:pic>
            <p:nvPicPr>
              <p:cNvPr id="129" name="Picture 128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608" y="3097703"/>
                <a:ext cx="1252396" cy="93929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sp>
          <p:nvSpPr>
            <p:cNvPr id="12" name="TextBox 11"/>
            <p:cNvSpPr txBox="1"/>
            <p:nvPr/>
          </p:nvSpPr>
          <p:spPr>
            <a:xfrm>
              <a:off x="2867031" y="5104101"/>
              <a:ext cx="92053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7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…for improving lab security and furthering best practice safeguard initiatives…</a:t>
              </a:r>
              <a:endParaRPr lang="en-US" sz="7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4684747" y="2796329"/>
            <a:ext cx="3128598" cy="363023"/>
            <a:chOff x="532560" y="2703112"/>
            <a:chExt cx="3128598" cy="363023"/>
          </a:xfrm>
        </p:grpSpPr>
        <p:sp>
          <p:nvSpPr>
            <p:cNvPr id="73" name="TextBox 72"/>
            <p:cNvSpPr txBox="1"/>
            <p:nvPr/>
          </p:nvSpPr>
          <p:spPr>
            <a:xfrm>
              <a:off x="532560" y="2703112"/>
              <a:ext cx="226065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2018 </a:t>
              </a:r>
              <a:r>
                <a:rPr kumimoji="0" lang="en-US" sz="900" b="1" i="0" u="none" strike="noStrike" kern="1200" cap="none" spc="0" normalizeH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R&amp;D 100 Award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6664" y="2782872"/>
              <a:ext cx="874494" cy="28326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84" name="TextBox 83"/>
          <p:cNvSpPr txBox="1"/>
          <p:nvPr/>
        </p:nvSpPr>
        <p:spPr>
          <a:xfrm>
            <a:off x="5745921" y="3212535"/>
            <a:ext cx="1035277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Aft>
                <a:spcPts val="300"/>
              </a:spcAft>
              <a:defRPr/>
            </a:pPr>
            <a:r>
              <a:rPr lang="en-US" sz="650" i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“"The </a:t>
            </a:r>
            <a:r>
              <a:rPr lang="en-US" sz="650" i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OARtrac</a:t>
            </a:r>
            <a:r>
              <a:rPr lang="en-US" sz="650" i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® system, built with detector technologies used in nuclear physics, has been cited as a 2018 R&amp;D 100 Award Winner by R&amp;D Magazine." </a:t>
            </a:r>
            <a:endParaRPr lang="en-US" sz="650" i="1" dirty="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lvl="0" algn="r">
              <a:spcAft>
                <a:spcPts val="300"/>
              </a:spcAft>
              <a:defRPr/>
            </a:pPr>
            <a:endParaRPr lang="en-US" sz="650" i="1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~The</a:t>
            </a:r>
            <a:r>
              <a:rPr kumimoji="0" lang="en-US" sz="650" b="1" i="1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R&amp;D 100 Awards Committee</a:t>
            </a:r>
            <a:endParaRPr kumimoji="0" lang="en-US" sz="65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6"/>
          <a:srcRect l="7196" r="18900"/>
          <a:stretch/>
        </p:blipFill>
        <p:spPr>
          <a:xfrm>
            <a:off x="4927971" y="3229337"/>
            <a:ext cx="914145" cy="99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72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857416"/>
              </p:ext>
            </p:extLst>
          </p:nvPr>
        </p:nvGraphicFramePr>
        <p:xfrm>
          <a:off x="3886199" y="2875650"/>
          <a:ext cx="5069541" cy="34487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Content Placeholder 5"/>
          <p:cNvSpPr txBox="1">
            <a:spLocks/>
          </p:cNvSpPr>
          <p:nvPr/>
        </p:nvSpPr>
        <p:spPr>
          <a:xfrm>
            <a:off x="195665" y="2971122"/>
            <a:ext cx="3479752" cy="348141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  <a:bevelB prst="angle"/>
          </a:sp3d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My message to you:</a:t>
            </a:r>
          </a:p>
          <a:p>
            <a:pPr defTabSz="457200">
              <a:buSzPct val="120000"/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Have a questioning attitude  </a:t>
            </a:r>
          </a:p>
          <a:p>
            <a:pPr defTabSz="457200">
              <a:buSzPct val="120000"/>
              <a:defRPr/>
            </a:pP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Ask</a:t>
            </a:r>
            <a:r>
              <a:rPr kumimoji="0" lang="en-US" sz="180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yourself, what can go wrong?</a:t>
            </a:r>
          </a:p>
          <a:p>
            <a:pPr defTabSz="457200">
              <a:buSzPct val="120000"/>
              <a:defRPr/>
            </a:pPr>
            <a:r>
              <a:rPr lang="en-US" sz="1800" baseline="0" dirty="0" smtClean="0">
                <a:solidFill>
                  <a:srgbClr val="000000"/>
                </a:solidFill>
              </a:rPr>
              <a:t>Pay</a:t>
            </a:r>
            <a:r>
              <a:rPr lang="en-US" sz="1800" dirty="0" smtClean="0">
                <a:solidFill>
                  <a:srgbClr val="000000"/>
                </a:solidFill>
              </a:rPr>
              <a:t> attention to your surroundings – situational awareness</a:t>
            </a:r>
          </a:p>
          <a:p>
            <a:pPr defTabSz="457200">
              <a:buSzPct val="120000"/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If you have any concerns, by all means let them be known</a:t>
            </a:r>
          </a:p>
          <a:p>
            <a:pPr defTabSz="457200">
              <a:buSzPct val="120000"/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Ensure that our students in particular are properly trained and supervised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BE1D1D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85425" y="216747"/>
            <a:ext cx="8753993" cy="523959"/>
          </a:xfrm>
        </p:spPr>
        <p:txBody>
          <a:bodyPr>
            <a:noAutofit/>
          </a:bodyPr>
          <a:lstStyle/>
          <a:p>
            <a:r>
              <a:rPr lang="en-US" sz="2800" kern="0" cap="none" dirty="0" smtClean="0">
                <a:solidFill>
                  <a:srgbClr val="000000"/>
                </a:solidFill>
                <a:latin typeface="Arial" pitchFamily="34" charset="0"/>
              </a:rPr>
              <a:t>Our Highest </a:t>
            </a:r>
            <a:r>
              <a:rPr lang="en-US" sz="2800" kern="0" cap="none" dirty="0">
                <a:solidFill>
                  <a:srgbClr val="000000"/>
                </a:solidFill>
                <a:latin typeface="Arial" pitchFamily="34" charset="0"/>
              </a:rPr>
              <a:t>P</a:t>
            </a:r>
            <a:r>
              <a:rPr lang="en-US" sz="2800" kern="0" cap="none" dirty="0" smtClean="0">
                <a:solidFill>
                  <a:srgbClr val="000000"/>
                </a:solidFill>
                <a:latin typeface="Arial" pitchFamily="34" charset="0"/>
              </a:rPr>
              <a:t>riority is Getting </a:t>
            </a:r>
            <a:r>
              <a:rPr lang="en-US" sz="2800" kern="0" cap="none" dirty="0">
                <a:solidFill>
                  <a:srgbClr val="000000"/>
                </a:solidFill>
                <a:latin typeface="Arial" pitchFamily="34" charset="0"/>
              </a:rPr>
              <a:t>W</a:t>
            </a:r>
            <a:r>
              <a:rPr lang="en-US" sz="2800" kern="0" cap="none" dirty="0" smtClean="0">
                <a:solidFill>
                  <a:srgbClr val="000000"/>
                </a:solidFill>
                <a:latin typeface="Arial" pitchFamily="34" charset="0"/>
              </a:rPr>
              <a:t>ork </a:t>
            </a:r>
            <a:r>
              <a:rPr lang="en-US" sz="2800" kern="0" cap="none" dirty="0">
                <a:solidFill>
                  <a:srgbClr val="000000"/>
                </a:solidFill>
                <a:latin typeface="Arial" pitchFamily="34" charset="0"/>
              </a:rPr>
              <a:t>D</a:t>
            </a:r>
            <a:r>
              <a:rPr lang="en-US" sz="2800" kern="0" cap="none" dirty="0" smtClean="0">
                <a:solidFill>
                  <a:srgbClr val="000000"/>
                </a:solidFill>
                <a:latin typeface="Arial" pitchFamily="34" charset="0"/>
              </a:rPr>
              <a:t>one </a:t>
            </a:r>
            <a:r>
              <a:rPr lang="en-US" sz="2800" kern="0" cap="none" dirty="0">
                <a:solidFill>
                  <a:srgbClr val="000000"/>
                </a:solidFill>
                <a:latin typeface="Arial" pitchFamily="34" charset="0"/>
              </a:rPr>
              <a:t>S</a:t>
            </a:r>
            <a:r>
              <a:rPr lang="en-US" sz="2800" kern="0" cap="none" dirty="0" smtClean="0">
                <a:solidFill>
                  <a:srgbClr val="000000"/>
                </a:solidFill>
                <a:latin typeface="Arial" pitchFamily="34" charset="0"/>
              </a:rPr>
              <a:t>afely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5665" y="844325"/>
            <a:ext cx="85984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We want you to be able to come to Jefferson Lab and safely carry out your 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Recent concerning events (electrical shock, laser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near-miss)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highlight ongoing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safety culture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concerns</a:t>
            </a:r>
            <a:endParaRPr 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We have been putting considerable effort into Human Performance Improvement, which is a proven approach for </a:t>
            </a:r>
            <a:r>
              <a:rPr lang="en-US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influencing safety and operational culture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toward better performance</a:t>
            </a:r>
            <a:endParaRPr 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14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24" y="-52465"/>
            <a:ext cx="9144000" cy="672860"/>
          </a:xfrm>
        </p:spPr>
        <p:txBody>
          <a:bodyPr>
            <a:noAutofit/>
          </a:bodyPr>
          <a:lstStyle/>
          <a:p>
            <a:r>
              <a:rPr lang="en-US" sz="2800" b="1" cap="none" dirty="0" smtClean="0"/>
              <a:t/>
            </a:r>
            <a:br>
              <a:rPr lang="en-US" sz="2800" b="1" cap="none" dirty="0" smtClean="0"/>
            </a:br>
            <a:r>
              <a:rPr lang="en-US" sz="2800" b="1" cap="none" dirty="0" smtClean="0"/>
              <a:t>   Long-Term Vision for Jefferson Lab </a:t>
            </a:r>
            <a:endParaRPr lang="en-US" sz="2800" b="1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908" y="913083"/>
            <a:ext cx="8839200" cy="10426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Jefferson Lab </a:t>
            </a:r>
            <a:r>
              <a:rPr lang="en-US" sz="1800" b="1" dirty="0" smtClean="0"/>
              <a:t>supports the DOE Office of Science and serves the Nuclear Physics user community as a world-leading center for fundamental nuclear science and associated technologies</a:t>
            </a:r>
            <a:endParaRPr lang="en-US" sz="1800" b="1" dirty="0"/>
          </a:p>
          <a:p>
            <a:pPr lvl="1"/>
            <a:endParaRPr lang="en-US" sz="1400" dirty="0" smtClean="0"/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26807" y="6528816"/>
            <a:ext cx="536158" cy="30336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023468" y="2248170"/>
            <a:ext cx="3605080" cy="116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573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7145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33363" marR="0" lvl="0" indent="-2333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1. Deliver on 12 GeV Scientific Program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023468" y="3370052"/>
            <a:ext cx="2979619" cy="109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573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7145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33363" marR="0" lvl="0" indent="-2333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2. Provide a long-term path for the field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2023468" y="4363111"/>
            <a:ext cx="3133188" cy="101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573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7145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33363" marR="0" lvl="0" indent="-2333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3. Provide technology solutions supporting DOE mission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1" t="9974" r="17039" b="16184"/>
          <a:stretch/>
        </p:blipFill>
        <p:spPr bwMode="auto">
          <a:xfrm>
            <a:off x="450428" y="1884244"/>
            <a:ext cx="1233716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14"/>
          <p:cNvPicPr/>
          <p:nvPr/>
        </p:nvPicPr>
        <p:blipFill>
          <a:blip r:embed="rId4" cstate="print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39" y="4201395"/>
            <a:ext cx="1454495" cy="1079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2023468" y="5555910"/>
            <a:ext cx="3386895" cy="101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573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7145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33363" marR="0" lvl="0" indent="-2333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 Enable world-class science through excellence in Laboratory Operations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936" y="1726584"/>
            <a:ext cx="3727514" cy="44403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292" y="3264061"/>
            <a:ext cx="1790412" cy="830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18" y="5359933"/>
            <a:ext cx="1613737" cy="1210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06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895" y="290620"/>
            <a:ext cx="8555797" cy="397933"/>
          </a:xfrm>
        </p:spPr>
        <p:txBody>
          <a:bodyPr>
            <a:noAutofit/>
          </a:bodyPr>
          <a:lstStyle/>
          <a:p>
            <a:pPr>
              <a:tabLst>
                <a:tab pos="0" algn="l"/>
              </a:tabLst>
            </a:pPr>
            <a:r>
              <a:rPr lang="en-US" sz="2800" kern="0" cap="none" dirty="0" smtClean="0">
                <a:solidFill>
                  <a:srgbClr val="000000"/>
                </a:solidFill>
                <a:latin typeface="Arial" pitchFamily="34" charset="0"/>
              </a:rPr>
              <a:t>CEBAF 12 </a:t>
            </a:r>
            <a:r>
              <a:rPr lang="en-US" sz="2800" kern="0" cap="none" dirty="0">
                <a:solidFill>
                  <a:srgbClr val="000000"/>
                </a:solidFill>
                <a:latin typeface="Arial" pitchFamily="34" charset="0"/>
              </a:rPr>
              <a:t>GeV </a:t>
            </a:r>
            <a:r>
              <a:rPr lang="en-US" sz="2800" kern="0" cap="none" dirty="0" smtClean="0">
                <a:solidFill>
                  <a:srgbClr val="000000"/>
                </a:solidFill>
                <a:latin typeface="Arial" pitchFamily="34" charset="0"/>
              </a:rPr>
              <a:t>Scientific </a:t>
            </a:r>
            <a:r>
              <a:rPr lang="en-US" sz="2800" kern="0" cap="none" dirty="0">
                <a:solidFill>
                  <a:srgbClr val="000000"/>
                </a:solidFill>
                <a:latin typeface="Arial" pitchFamily="34" charset="0"/>
              </a:rPr>
              <a:t>Era </a:t>
            </a:r>
            <a:r>
              <a:rPr lang="en-US" sz="2800" kern="0" cap="none" dirty="0" smtClean="0">
                <a:solidFill>
                  <a:srgbClr val="000000"/>
                </a:solidFill>
                <a:latin typeface="Arial" pitchFamily="34" charset="0"/>
              </a:rPr>
              <a:t>is in Full Swing!</a:t>
            </a:r>
            <a:endParaRPr lang="en-US" sz="2800" kern="0" cap="none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/>
          <a:p>
            <a:r>
              <a:rPr lang="en-US" sz="800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6841" y="970303"/>
            <a:ext cx="48601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Mid-way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second full year of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several high-impact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experiments; analysis in progress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Delivered thesis data to nearly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graduate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7-10 year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program “on the books”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9298" t="2291" r="66361" b="64825"/>
          <a:stretch/>
        </p:blipFill>
        <p:spPr>
          <a:xfrm>
            <a:off x="5612199" y="3531125"/>
            <a:ext cx="3317149" cy="2799858"/>
          </a:xfrm>
          <a:prstGeom prst="rect">
            <a:avLst/>
          </a:prstGeom>
        </p:spPr>
      </p:pic>
      <p:pic>
        <p:nvPicPr>
          <p:cNvPr id="17" name="Picture 16" descr="Rp_reference_s6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8" t="33113" r="6620" b="32135"/>
          <a:stretch/>
        </p:blipFill>
        <p:spPr>
          <a:xfrm>
            <a:off x="5163671" y="1337581"/>
            <a:ext cx="3872933" cy="199969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36" y="4115530"/>
            <a:ext cx="2657015" cy="2472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C2D0FE-6754-45E1-B782-0F9D9B4A82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2587" y="4627788"/>
            <a:ext cx="3352047" cy="17161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87172" y="981031"/>
            <a:ext cx="3625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Measurement of proton radius</a:t>
            </a:r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3318452" y="3971585"/>
            <a:ext cx="2349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Ratio of down-type to up-type quarks</a:t>
            </a:r>
            <a:endParaRPr lang="en-US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222843" y="3414663"/>
            <a:ext cx="2661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Search for a </a:t>
            </a:r>
            <a:r>
              <a:rPr lang="en-US" i="1" dirty="0" err="1" smtClean="0"/>
              <a:t>pentaquark</a:t>
            </a:r>
            <a:r>
              <a:rPr lang="en-US" i="1" dirty="0" smtClean="0"/>
              <a:t> containing charm-type quarks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2419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26" y="132963"/>
            <a:ext cx="9440199" cy="487490"/>
          </a:xfrm>
        </p:spPr>
        <p:txBody>
          <a:bodyPr>
            <a:noAutofit/>
          </a:bodyPr>
          <a:lstStyle/>
          <a:p>
            <a:r>
              <a:rPr lang="en-US" sz="2700" cap="none" dirty="0">
                <a:solidFill>
                  <a:srgbClr val="000000"/>
                </a:solidFill>
              </a:rPr>
              <a:t>Jefferson Lab’s </a:t>
            </a:r>
            <a:r>
              <a:rPr lang="en-US" sz="2700" cap="none" dirty="0" smtClean="0">
                <a:solidFill>
                  <a:srgbClr val="000000"/>
                </a:solidFill>
              </a:rPr>
              <a:t>user </a:t>
            </a:r>
            <a:r>
              <a:rPr lang="en-US" sz="2700" cap="none" dirty="0">
                <a:solidFill>
                  <a:srgbClr val="000000"/>
                </a:solidFill>
              </a:rPr>
              <a:t>c</a:t>
            </a:r>
            <a:r>
              <a:rPr lang="en-US" sz="2700" cap="none" dirty="0" smtClean="0">
                <a:solidFill>
                  <a:srgbClr val="000000"/>
                </a:solidFill>
              </a:rPr>
              <a:t>ommunity </a:t>
            </a:r>
            <a:r>
              <a:rPr lang="en-US" sz="2700" cap="none" dirty="0">
                <a:solidFill>
                  <a:srgbClr val="000000"/>
                </a:solidFill>
              </a:rPr>
              <a:t>c</a:t>
            </a:r>
            <a:r>
              <a:rPr lang="en-US" sz="2700" cap="none" dirty="0" smtClean="0">
                <a:solidFill>
                  <a:srgbClr val="000000"/>
                </a:solidFill>
              </a:rPr>
              <a:t>ontinues </a:t>
            </a:r>
            <a:r>
              <a:rPr lang="en-US" sz="2700" cap="none" dirty="0">
                <a:solidFill>
                  <a:srgbClr val="000000"/>
                </a:solidFill>
              </a:rPr>
              <a:t>to </a:t>
            </a:r>
            <a:r>
              <a:rPr lang="en-US" sz="2700" cap="none" dirty="0" smtClean="0">
                <a:solidFill>
                  <a:srgbClr val="000000"/>
                </a:solidFill>
              </a:rPr>
              <a:t>grow Demand is very high</a:t>
            </a:r>
            <a:endParaRPr lang="en-US" sz="2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z="800" smtClean="0"/>
              <a:pPr/>
              <a:t>8</a:t>
            </a:fld>
            <a:endParaRPr lang="en-US" sz="8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309563" y="966788"/>
          <a:ext cx="8462962" cy="5381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6349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840944"/>
            <a:ext cx="6543910" cy="490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3"/>
          <p:cNvSpPr txBox="1">
            <a:spLocks/>
          </p:cNvSpPr>
          <p:nvPr/>
        </p:nvSpPr>
        <p:spPr>
          <a:xfrm>
            <a:off x="0" y="42041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F48A6-A3E1-4848-9AC3-B43F560BE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44170" y="20223"/>
            <a:ext cx="8630007" cy="6655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j-ea"/>
                <a:cs typeface="Arial" panose="020B0604020202020204" pitchFamily="34" charset="0"/>
              </a:rPr>
              <a:t>Jefferson Lab Serves a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j-ea"/>
                <a:cs typeface="Arial" panose="020B0604020202020204" pitchFamily="34" charset="0"/>
              </a:rPr>
              <a:t>Vibrant,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j-ea"/>
                <a:cs typeface="Arial" panose="020B0604020202020204" pitchFamily="34" charset="0"/>
              </a:rPr>
              <a:t>Enthusiastic and Growing </a:t>
            </a:r>
          </a:p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j-ea"/>
                <a:cs typeface="Arial" panose="020B0604020202020204" pitchFamily="34" charset="0"/>
              </a:rPr>
              <a:t>User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j-ea"/>
                <a:cs typeface="Arial" panose="020B0604020202020204" pitchFamily="34" charset="0"/>
              </a:rPr>
              <a:t>Community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4440144-6577-364D-82F0-63F9093810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0943"/>
            <a:ext cx="6543910" cy="49079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9AD2B18-718D-A146-AEB2-1663BEE8F2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0942"/>
            <a:ext cx="6543912" cy="490793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842E7AF-3C94-5249-BCE8-12CCF2B8F1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836243"/>
            <a:ext cx="6544083" cy="490806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3910" y="1242534"/>
            <a:ext cx="2507761" cy="3967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3363" marR="0" lvl="1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>
                <a:tab pos="233363" algn="l"/>
              </a:tabLst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1,630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Active Users – increased by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30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% in last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years</a:t>
            </a:r>
          </a:p>
          <a:p>
            <a:pPr marL="233363" marR="0" lvl="1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>
                <a:tab pos="233363" algn="l"/>
              </a:tabLst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453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Physics Letters and Physical Review Letters publications;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1,550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 other refereed journals </a:t>
            </a:r>
          </a:p>
          <a:p>
            <a:pPr marL="233363" lvl="1" indent="-233363" eaLnBrk="0" fontAlgn="base" hangingPunct="0">
              <a:buFont typeface="Arial" panose="020B0604020202020204" pitchFamily="34" charset="0"/>
              <a:buChar char="•"/>
              <a:tabLst>
                <a:tab pos="233363" algn="l"/>
              </a:tabLst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630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PhDs granted;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212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more </a:t>
            </a:r>
            <a:r>
              <a:rPr lang="en-US" sz="1200" kern="0" dirty="0" smtClean="0">
                <a:latin typeface="Arial" pitchFamily="34" charset="0"/>
                <a:cs typeface="Arial" pitchFamily="34" charset="0"/>
              </a:rPr>
              <a:t>in-progress </a:t>
            </a:r>
            <a:endParaRPr lang="en-US" sz="600" kern="0" dirty="0" smtClean="0">
              <a:latin typeface="Arial" pitchFamily="34" charset="0"/>
              <a:cs typeface="Arial" pitchFamily="34" charset="0"/>
            </a:endParaRPr>
          </a:p>
          <a:p>
            <a:pPr marL="742950" lvl="1" indent="-279400" eaLnBrk="0" fontAlgn="base" hangingPunct="0">
              <a:buFont typeface="Arial" panose="020B0604020202020204" pitchFamily="34" charset="0"/>
              <a:buChar char="–"/>
              <a:defRPr/>
            </a:pPr>
            <a:r>
              <a:rPr lang="en-US" sz="1200" kern="0" dirty="0" smtClean="0">
                <a:latin typeface="Arial" pitchFamily="34" charset="0"/>
                <a:cs typeface="Arial" pitchFamily="34" charset="0"/>
              </a:rPr>
              <a:t>&gt;</a:t>
            </a:r>
            <a:r>
              <a:rPr lang="en-US" sz="1200" kern="0" dirty="0">
                <a:latin typeface="Arial" pitchFamily="34" charset="0"/>
                <a:cs typeface="Arial" pitchFamily="34" charset="0"/>
              </a:rPr>
              <a:t>50 </a:t>
            </a:r>
            <a:r>
              <a:rPr lang="en-US" sz="1200" kern="0" dirty="0" smtClean="0">
                <a:latin typeface="Arial" pitchFamily="34" charset="0"/>
                <a:cs typeface="Arial" pitchFamily="34" charset="0"/>
              </a:rPr>
              <a:t>Ph.D. </a:t>
            </a:r>
            <a:r>
              <a:rPr lang="en-US" sz="1200" kern="0" dirty="0">
                <a:latin typeface="Arial" pitchFamily="34" charset="0"/>
                <a:cs typeface="Arial" pitchFamily="34" charset="0"/>
              </a:rPr>
              <a:t>students acquired </a:t>
            </a:r>
            <a:r>
              <a:rPr lang="en-US" sz="1200" kern="0" dirty="0" smtClean="0">
                <a:latin typeface="Arial" pitchFamily="34" charset="0"/>
                <a:cs typeface="Arial" pitchFamily="34" charset="0"/>
              </a:rPr>
              <a:t>thesis data </a:t>
            </a:r>
            <a:r>
              <a:rPr lang="en-US" sz="1200" kern="0" dirty="0">
                <a:latin typeface="Arial" pitchFamily="34" charset="0"/>
                <a:cs typeface="Arial" pitchFamily="34" charset="0"/>
              </a:rPr>
              <a:t>in last year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33363" marR="0" lvl="1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>
                <a:tab pos="233363" algn="l"/>
              </a:tabLst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JLab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produces ~1/3 of US PhDs in Nuclear Physics</a:t>
            </a:r>
          </a:p>
          <a:p>
            <a:pPr marL="233363" lvl="1" indent="-233363" eaLnBrk="0" fontAlgn="base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33363" algn="l"/>
              </a:tabLst>
              <a:defRPr/>
            </a:pPr>
            <a:r>
              <a:rPr lang="en-US" sz="1200" kern="0" dirty="0">
                <a:latin typeface="Arial" pitchFamily="34" charset="0"/>
                <a:cs typeface="Arial" pitchFamily="34" charset="0"/>
              </a:rPr>
              <a:t>Currently </a:t>
            </a:r>
            <a:r>
              <a:rPr lang="en-US" sz="1200" kern="0" dirty="0" err="1">
                <a:latin typeface="Arial" pitchFamily="34" charset="0"/>
                <a:cs typeface="Arial" pitchFamily="34" charset="0"/>
              </a:rPr>
              <a:t>JLab</a:t>
            </a:r>
            <a:r>
              <a:rPr lang="en-US" sz="1200" kern="0" dirty="0">
                <a:latin typeface="Arial" pitchFamily="34" charset="0"/>
                <a:cs typeface="Arial" pitchFamily="34" charset="0"/>
              </a:rPr>
              <a:t> staff: 28 Joint/bridged faculty; 33 Post docs</a:t>
            </a:r>
          </a:p>
          <a:p>
            <a:pPr marL="233363" marR="0" lvl="1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>
                <a:tab pos="233363" algn="l"/>
              </a:tabLst>
              <a:defRPr/>
            </a:pPr>
            <a:endParaRPr kumimoji="0" lang="en-US" sz="13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z="800" smtClean="0"/>
              <a:pPr/>
              <a:t>9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49158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A9992D1-7024-A740-925F-C69EF509E2FF}" vid="{1BA63485-8226-9948-BD88-7C461ED892F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18022</TotalTime>
  <Words>1881</Words>
  <Application>Microsoft Office PowerPoint</Application>
  <PresentationFormat>On-screen Show (4:3)</PresentationFormat>
  <Paragraphs>354</Paragraphs>
  <Slides>22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ＭＳ Ｐゴシック</vt:lpstr>
      <vt:lpstr>.AppleSystemUIFont</vt:lpstr>
      <vt:lpstr>Arial</vt:lpstr>
      <vt:lpstr>Arial Narrow</vt:lpstr>
      <vt:lpstr>Calibri</vt:lpstr>
      <vt:lpstr>Times</vt:lpstr>
      <vt:lpstr>Wingdings</vt:lpstr>
      <vt:lpstr>Wingdings 3</vt:lpstr>
      <vt:lpstr>JeffersonLabTemplate</vt:lpstr>
      <vt:lpstr>Jefferson Lab Status</vt:lpstr>
      <vt:lpstr>Outline</vt:lpstr>
      <vt:lpstr>Jefferson Lab News and Highlights   </vt:lpstr>
      <vt:lpstr>Jefferson Lab Staff and Users Continue to be Recognized for their Accomplishments</vt:lpstr>
      <vt:lpstr>Our Highest Priority is Getting Work Done Safely</vt:lpstr>
      <vt:lpstr>    Long-Term Vision for Jefferson Lab </vt:lpstr>
      <vt:lpstr>CEBAF 12 GeV Scientific Era is in Full Swing!</vt:lpstr>
      <vt:lpstr>Jefferson Lab’s user community continues to grow Demand is very high</vt:lpstr>
      <vt:lpstr>PowerPoint Presentation</vt:lpstr>
      <vt:lpstr>Highest Priority Has Been Increasing Weeks of CEBAF Operation</vt:lpstr>
      <vt:lpstr>CEBAF Operations for 12 GeV Scientific Program</vt:lpstr>
      <vt:lpstr>Electron-Ion Collider Planning</vt:lpstr>
      <vt:lpstr>Jefferson Lab Electron Ion Collider</vt:lpstr>
      <vt:lpstr>Budget Status</vt:lpstr>
      <vt:lpstr>Jefferson Lab Plays a Vital Stewardship Role for “Big Science” Projects Within the Department Of Energy</vt:lpstr>
      <vt:lpstr>Perspective</vt:lpstr>
      <vt:lpstr>Thank you for your support!</vt:lpstr>
      <vt:lpstr>BAckup</vt:lpstr>
      <vt:lpstr>DOE’s planning for the electron Ion collider</vt:lpstr>
      <vt:lpstr>Process and timeline for major DOE projects</vt:lpstr>
      <vt:lpstr>Tech Transfer and Commercialization</vt:lpstr>
      <vt:lpstr>Jefferson Lab Organization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Stuart Henderson</dc:creator>
  <cp:lastModifiedBy>Betty Jean-Pierre</cp:lastModifiedBy>
  <cp:revision>479</cp:revision>
  <cp:lastPrinted>2019-06-23T21:01:56Z</cp:lastPrinted>
  <dcterms:created xsi:type="dcterms:W3CDTF">2017-10-06T12:36:59Z</dcterms:created>
  <dcterms:modified xsi:type="dcterms:W3CDTF">2019-06-24T12:24:49Z</dcterms:modified>
</cp:coreProperties>
</file>