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 id="2147483804" r:id="rId2"/>
  </p:sldMasterIdLst>
  <p:notesMasterIdLst>
    <p:notesMasterId r:id="rId27"/>
  </p:notesMasterIdLst>
  <p:sldIdLst>
    <p:sldId id="256" r:id="rId3"/>
    <p:sldId id="365" r:id="rId4"/>
    <p:sldId id="323" r:id="rId5"/>
    <p:sldId id="305" r:id="rId6"/>
    <p:sldId id="306" r:id="rId7"/>
    <p:sldId id="307" r:id="rId8"/>
    <p:sldId id="345" r:id="rId9"/>
    <p:sldId id="308" r:id="rId10"/>
    <p:sldId id="309" r:id="rId11"/>
    <p:sldId id="310" r:id="rId12"/>
    <p:sldId id="311" r:id="rId13"/>
    <p:sldId id="313" r:id="rId14"/>
    <p:sldId id="314" r:id="rId15"/>
    <p:sldId id="346" r:id="rId16"/>
    <p:sldId id="316" r:id="rId17"/>
    <p:sldId id="347" r:id="rId18"/>
    <p:sldId id="348" r:id="rId19"/>
    <p:sldId id="349" r:id="rId20"/>
    <p:sldId id="350" r:id="rId21"/>
    <p:sldId id="351" r:id="rId22"/>
    <p:sldId id="352" r:id="rId23"/>
    <p:sldId id="353" r:id="rId24"/>
    <p:sldId id="354" r:id="rId25"/>
    <p:sldId id="36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34">
          <p15:clr>
            <a:srgbClr val="A4A3A4"/>
          </p15:clr>
        </p15:guide>
        <p15:guide id="4" pos="2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D7A20F"/>
    <a:srgbClr val="C89911"/>
    <a:srgbClr val="C58D01"/>
    <a:srgbClr val="8EF6DB"/>
    <a:srgbClr val="FFFF79"/>
    <a:srgbClr val="FFFFB9"/>
    <a:srgbClr val="C0B4F2"/>
    <a:srgbClr val="D8FCF3"/>
    <a:srgbClr val="FECE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37"/>
    <p:restoredTop sz="91778" autoAdjust="0"/>
  </p:normalViewPr>
  <p:slideViewPr>
    <p:cSldViewPr snapToGrid="0">
      <p:cViewPr varScale="1">
        <p:scale>
          <a:sx n="107" d="100"/>
          <a:sy n="107" d="100"/>
        </p:scale>
        <p:origin x="1424" y="160"/>
      </p:cViewPr>
      <p:guideLst>
        <p:guide orient="horz" pos="2160"/>
        <p:guide pos="2880"/>
        <p:guide orient="horz" pos="334"/>
        <p:guide pos="216"/>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6485673665792E-2"/>
          <c:y val="3.1613298337707797E-2"/>
          <c:w val="0.56117112860892404"/>
          <c:h val="0.93528521434820799"/>
        </c:manualLayout>
      </c:layout>
      <c:pieChart>
        <c:varyColors val="1"/>
        <c:ser>
          <c:idx val="0"/>
          <c:order val="0"/>
          <c:tx>
            <c:strRef>
              <c:f>Sheet1!$B$1</c:f>
              <c:strCache>
                <c:ptCount val="1"/>
                <c:pt idx="0">
                  <c:v>Column1</c:v>
                </c:pt>
              </c:strCache>
            </c:strRef>
          </c:tx>
          <c:explosion val="14"/>
          <c:dPt>
            <c:idx val="0"/>
            <c:bubble3D val="0"/>
            <c:explosion val="10"/>
            <c:extLst>
              <c:ext xmlns:c16="http://schemas.microsoft.com/office/drawing/2014/chart" uri="{C3380CC4-5D6E-409C-BE32-E72D297353CC}">
                <c16:uniqueId val="{00000000-9B1B-0440-B5FE-BFD9C486F773}"/>
              </c:ext>
            </c:extLst>
          </c:dPt>
          <c:cat>
            <c:strRef>
              <c:f>Sheet1!$A$2:$A$3</c:f>
              <c:strCache>
                <c:ptCount val="2"/>
                <c:pt idx="0">
                  <c:v>Physics PhDs</c:v>
                </c:pt>
                <c:pt idx="1">
                  <c:v>BS, MS or Employment</c:v>
                </c:pt>
              </c:strCache>
            </c:strRef>
          </c:cat>
          <c:val>
            <c:numRef>
              <c:f>Sheet1!$B$2:$B$3</c:f>
              <c:numCache>
                <c:formatCode>0%</c:formatCode>
                <c:ptCount val="2"/>
                <c:pt idx="0">
                  <c:v>0.17</c:v>
                </c:pt>
                <c:pt idx="1">
                  <c:v>0.83</c:v>
                </c:pt>
              </c:numCache>
            </c:numRef>
          </c:val>
          <c:extLst>
            <c:ext xmlns:c16="http://schemas.microsoft.com/office/drawing/2014/chart" uri="{C3380CC4-5D6E-409C-BE32-E72D297353CC}">
              <c16:uniqueId val="{00000001-9B1B-0440-B5FE-BFD9C486F773}"/>
            </c:ext>
          </c:extLst>
        </c:ser>
        <c:dLbls>
          <c:showLegendKey val="0"/>
          <c:showVal val="0"/>
          <c:showCatName val="0"/>
          <c:showSerName val="0"/>
          <c:showPercent val="0"/>
          <c:showBubbleSize val="0"/>
          <c:showLeaderLines val="1"/>
        </c:dLbls>
        <c:firstSliceAng val="208"/>
      </c:pieChart>
    </c:plotArea>
    <c:legend>
      <c:legendPos val="r"/>
      <c:layout>
        <c:manualLayout>
          <c:xMode val="edge"/>
          <c:yMode val="edge"/>
          <c:x val="0.58352826990376105"/>
          <c:y val="0.33990116469816301"/>
          <c:w val="0.36052884346903502"/>
          <c:h val="0.38016492870823598"/>
        </c:manualLayout>
      </c:layout>
      <c:overlay val="0"/>
      <c:txPr>
        <a:bodyPr/>
        <a:lstStyle/>
        <a:p>
          <a:pPr>
            <a:defRPr sz="15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019941763753002"/>
          <c:y val="3.1715757731383298E-2"/>
          <c:w val="0.53389016072505602"/>
          <c:h val="0.84141820668748502"/>
        </c:manualLayout>
      </c:layout>
      <c:barChart>
        <c:barDir val="bar"/>
        <c:grouping val="clustered"/>
        <c:varyColors val="0"/>
        <c:ser>
          <c:idx val="1"/>
          <c:order val="0"/>
          <c:tx>
            <c:strRef>
              <c:f>Sheet1!$C$1</c:f>
              <c:strCache>
                <c:ptCount val="1"/>
                <c:pt idx="0">
                  <c:v>Has equal say in research performed</c:v>
                </c:pt>
              </c:strCache>
            </c:strRef>
          </c:tx>
          <c:invertIfNegative val="0"/>
          <c:dLbls>
            <c:dLbl>
              <c:idx val="8"/>
              <c:layout>
                <c:manualLayout>
                  <c:x val="1.51918563993949E-3"/>
                  <c:y val="8.805952176514730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37-6647-B7BB-61277ADAF08C}"/>
                </c:ext>
              </c:extLst>
            </c:dLbl>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Government Lab</c:v>
                </c:pt>
                <c:pt idx="1">
                  <c:v>Academia</c:v>
                </c:pt>
                <c:pt idx="3">
                  <c:v>Industry - Physics</c:v>
                </c:pt>
                <c:pt idx="4">
                  <c:v>Industry - Other STEM</c:v>
                </c:pt>
                <c:pt idx="5">
                  <c:v>Industry - Engineering</c:v>
                </c:pt>
                <c:pt idx="6">
                  <c:v>Industry - Comp Sci</c:v>
                </c:pt>
                <c:pt idx="7">
                  <c:v>Government Contractor</c:v>
                </c:pt>
                <c:pt idx="8">
                  <c:v>Finance</c:v>
                </c:pt>
              </c:strCache>
            </c:strRef>
          </c:cat>
          <c:val>
            <c:numRef>
              <c:f>Sheet1!$C$2:$C$10</c:f>
              <c:numCache>
                <c:formatCode>0%</c:formatCode>
                <c:ptCount val="9"/>
                <c:pt idx="0">
                  <c:v>0.68</c:v>
                </c:pt>
                <c:pt idx="1">
                  <c:v>0.93</c:v>
                </c:pt>
                <c:pt idx="3">
                  <c:v>0.47</c:v>
                </c:pt>
                <c:pt idx="4">
                  <c:v>0.52</c:v>
                </c:pt>
                <c:pt idx="5">
                  <c:v>0.3</c:v>
                </c:pt>
                <c:pt idx="6">
                  <c:v>0.35</c:v>
                </c:pt>
                <c:pt idx="7">
                  <c:v>0.28999999999999998</c:v>
                </c:pt>
                <c:pt idx="8">
                  <c:v>0.69</c:v>
                </c:pt>
              </c:numCache>
            </c:numRef>
          </c:val>
          <c:extLst>
            <c:ext xmlns:c16="http://schemas.microsoft.com/office/drawing/2014/chart" uri="{C3380CC4-5D6E-409C-BE32-E72D297353CC}">
              <c16:uniqueId val="{00000001-4437-6647-B7BB-61277ADAF08C}"/>
            </c:ext>
          </c:extLst>
        </c:ser>
        <c:ser>
          <c:idx val="0"/>
          <c:order val="1"/>
          <c:tx>
            <c:strRef>
              <c:f>Sheet1!$B$1</c:f>
              <c:strCache>
                <c:ptCount val="1"/>
                <c:pt idx="0">
                  <c:v>Performs research</c:v>
                </c:pt>
              </c:strCache>
            </c:strRef>
          </c:tx>
          <c:invertIfNegative val="0"/>
          <c:dPt>
            <c:idx val="1"/>
            <c:invertIfNegative val="0"/>
            <c:bubble3D val="0"/>
            <c:extLst>
              <c:ext xmlns:c16="http://schemas.microsoft.com/office/drawing/2014/chart" uri="{C3380CC4-5D6E-409C-BE32-E72D297353CC}">
                <c16:uniqueId val="{00000002-4437-6647-B7BB-61277ADAF08C}"/>
              </c:ext>
            </c:extLst>
          </c:dPt>
          <c:dPt>
            <c:idx val="2"/>
            <c:invertIfNegative val="0"/>
            <c:bubble3D val="0"/>
            <c:extLst>
              <c:ext xmlns:c16="http://schemas.microsoft.com/office/drawing/2014/chart" uri="{C3380CC4-5D6E-409C-BE32-E72D297353CC}">
                <c16:uniqueId val="{00000003-4437-6647-B7BB-61277ADAF08C}"/>
              </c:ext>
            </c:extLst>
          </c:dPt>
          <c:dLbls>
            <c:dLbl>
              <c:idx val="1"/>
              <c:layout>
                <c:manualLayout>
                  <c:x val="0"/>
                  <c:y val="-2.64178565295443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437-6647-B7BB-61277ADAF08C}"/>
                </c:ext>
              </c:extLst>
            </c:dLbl>
            <c:dLbl>
              <c:idx val="8"/>
              <c:layout>
                <c:manualLayout>
                  <c:x val="0"/>
                  <c:y val="-1.4676586960857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437-6647-B7BB-61277ADAF08C}"/>
                </c:ext>
              </c:extLst>
            </c:dLbl>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Government Lab</c:v>
                </c:pt>
                <c:pt idx="1">
                  <c:v>Academia</c:v>
                </c:pt>
                <c:pt idx="3">
                  <c:v>Industry - Physics</c:v>
                </c:pt>
                <c:pt idx="4">
                  <c:v>Industry - Other STEM</c:v>
                </c:pt>
                <c:pt idx="5">
                  <c:v>Industry - Engineering</c:v>
                </c:pt>
                <c:pt idx="6">
                  <c:v>Industry - Comp Sci</c:v>
                </c:pt>
                <c:pt idx="7">
                  <c:v>Government Contractor</c:v>
                </c:pt>
                <c:pt idx="8">
                  <c:v>Finance</c:v>
                </c:pt>
              </c:strCache>
            </c:strRef>
          </c:cat>
          <c:val>
            <c:numRef>
              <c:f>Sheet1!$B$2:$B$10</c:f>
              <c:numCache>
                <c:formatCode>0%</c:formatCode>
                <c:ptCount val="9"/>
                <c:pt idx="0">
                  <c:v>0.9</c:v>
                </c:pt>
                <c:pt idx="1">
                  <c:v>0.9</c:v>
                </c:pt>
                <c:pt idx="3">
                  <c:v>0.98</c:v>
                </c:pt>
                <c:pt idx="4">
                  <c:v>0.83</c:v>
                </c:pt>
                <c:pt idx="5">
                  <c:v>0.79</c:v>
                </c:pt>
                <c:pt idx="6">
                  <c:v>0.71</c:v>
                </c:pt>
                <c:pt idx="7">
                  <c:v>0.9</c:v>
                </c:pt>
                <c:pt idx="8">
                  <c:v>0.8</c:v>
                </c:pt>
              </c:numCache>
            </c:numRef>
          </c:val>
          <c:extLst>
            <c:ext xmlns:c16="http://schemas.microsoft.com/office/drawing/2014/chart" uri="{C3380CC4-5D6E-409C-BE32-E72D297353CC}">
              <c16:uniqueId val="{00000005-4437-6647-B7BB-61277ADAF08C}"/>
            </c:ext>
          </c:extLst>
        </c:ser>
        <c:dLbls>
          <c:showLegendKey val="0"/>
          <c:showVal val="0"/>
          <c:showCatName val="0"/>
          <c:showSerName val="0"/>
          <c:showPercent val="0"/>
          <c:showBubbleSize val="0"/>
        </c:dLbls>
        <c:gapWidth val="100"/>
        <c:axId val="890613392"/>
        <c:axId val="854130448"/>
      </c:barChart>
      <c:valAx>
        <c:axId val="854130448"/>
        <c:scaling>
          <c:orientation val="minMax"/>
          <c:max val="1"/>
        </c:scaling>
        <c:delete val="0"/>
        <c:axPos val="b"/>
        <c:majorGridlines/>
        <c:numFmt formatCode="0%" sourceLinked="1"/>
        <c:majorTickMark val="out"/>
        <c:minorTickMark val="none"/>
        <c:tickLblPos val="nextTo"/>
        <c:txPr>
          <a:bodyPr/>
          <a:lstStyle/>
          <a:p>
            <a:pPr>
              <a:defRPr sz="1200"/>
            </a:pPr>
            <a:endParaRPr lang="en-US"/>
          </a:p>
        </c:txPr>
        <c:crossAx val="890613392"/>
        <c:crosses val="autoZero"/>
        <c:crossBetween val="between"/>
      </c:valAx>
      <c:catAx>
        <c:axId val="890613392"/>
        <c:scaling>
          <c:orientation val="minMax"/>
        </c:scaling>
        <c:delete val="0"/>
        <c:axPos val="l"/>
        <c:numFmt formatCode="General" sourceLinked="0"/>
        <c:majorTickMark val="out"/>
        <c:minorTickMark val="none"/>
        <c:tickLblPos val="nextTo"/>
        <c:txPr>
          <a:bodyPr/>
          <a:lstStyle/>
          <a:p>
            <a:pPr>
              <a:defRPr sz="1400"/>
            </a:pPr>
            <a:endParaRPr lang="en-US"/>
          </a:p>
        </c:txPr>
        <c:crossAx val="854130448"/>
        <c:crosses val="autoZero"/>
        <c:auto val="1"/>
        <c:lblAlgn val="ctr"/>
        <c:lblOffset val="100"/>
        <c:noMultiLvlLbl val="0"/>
      </c:catAx>
    </c:plotArea>
    <c:legend>
      <c:legendPos val="r"/>
      <c:layout>
        <c:manualLayout>
          <c:xMode val="edge"/>
          <c:yMode val="edge"/>
          <c:x val="0.81477945132756502"/>
          <c:y val="8.9411385657022197E-2"/>
          <c:w val="0.169110242875916"/>
          <c:h val="0.36431701472098599"/>
        </c:manualLayout>
      </c:layout>
      <c:overlay val="0"/>
      <c:txPr>
        <a:bodyPr/>
        <a:lstStyle/>
        <a:p>
          <a:pPr>
            <a:defRPr sz="1200"/>
          </a:pPr>
          <a:endParaRPr lang="en-US"/>
        </a:p>
      </c:txPr>
    </c:legend>
    <c:plotVisOnly val="1"/>
    <c:dispBlanksAs val="gap"/>
    <c:showDLblsOverMax val="0"/>
  </c:chart>
  <c:spPr>
    <a:ln>
      <a:solidFill>
        <a:schemeClr val="bg1">
          <a:lumMod val="75000"/>
        </a:schemeClr>
      </a:solidFill>
    </a:ln>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583191806907"/>
          <c:y val="8.03893263342082E-2"/>
          <c:w val="0.66589393237610295"/>
          <c:h val="0.58391096946214904"/>
        </c:manualLayout>
      </c:layout>
      <c:pieChart>
        <c:varyColors val="1"/>
        <c:ser>
          <c:idx val="0"/>
          <c:order val="0"/>
          <c:tx>
            <c:strRef>
              <c:f>Sheet1!$B$1</c:f>
              <c:strCache>
                <c:ptCount val="1"/>
                <c:pt idx="0">
                  <c:v>Outcomes for graduating Physics BS</c:v>
                </c:pt>
              </c:strCache>
            </c:strRef>
          </c:tx>
          <c:explosion val="10"/>
          <c:dLbls>
            <c:dLbl>
              <c:idx val="0"/>
              <c:layout>
                <c:manualLayout>
                  <c:x val="0.16551205863418"/>
                  <c:y val="-8.62576018543188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0A-034C-9AFA-4B34EF80942F}"/>
                </c:ext>
              </c:extLst>
            </c:dLbl>
            <c:dLbl>
              <c:idx val="1"/>
              <c:layout>
                <c:manualLayout>
                  <c:x val="-0.229296227677423"/>
                  <c:y val="5.11908928050660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0A-034C-9AFA-4B34EF80942F}"/>
                </c:ext>
              </c:extLst>
            </c:dLbl>
            <c:spPr>
              <a:noFill/>
              <a:ln>
                <a:noFill/>
              </a:ln>
              <a:effectLst/>
            </c:spPr>
            <c:txPr>
              <a:bodyPr rot="0" wrap="square" lIns="38100" tIns="19050" rIns="38100" bIns="19050" anchor="ctr">
                <a:spAutoFit/>
              </a:bodyPr>
              <a:lstStyle/>
              <a:p>
                <a:pPr>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Physics PhDs</c:v>
                </c:pt>
                <c:pt idx="1">
                  <c:v>BS, MS, Employment</c:v>
                </c:pt>
              </c:strCache>
            </c:strRef>
          </c:cat>
          <c:val>
            <c:numRef>
              <c:f>Sheet1!$B$2:$B$3</c:f>
              <c:numCache>
                <c:formatCode>0%</c:formatCode>
                <c:ptCount val="2"/>
                <c:pt idx="0">
                  <c:v>0.17</c:v>
                </c:pt>
                <c:pt idx="1">
                  <c:v>0.83</c:v>
                </c:pt>
              </c:numCache>
            </c:numRef>
          </c:val>
          <c:extLst>
            <c:ext xmlns:c16="http://schemas.microsoft.com/office/drawing/2014/chart" uri="{C3380CC4-5D6E-409C-BE32-E72D297353CC}">
              <c16:uniqueId val="{00000002-5C0A-034C-9AFA-4B34EF80942F}"/>
            </c:ext>
          </c:extLst>
        </c:ser>
        <c:dLbls>
          <c:showLegendKey val="0"/>
          <c:showVal val="0"/>
          <c:showCatName val="0"/>
          <c:showSerName val="0"/>
          <c:showPercent val="0"/>
          <c:showBubbleSize val="0"/>
          <c:showLeaderLines val="1"/>
        </c:dLbls>
        <c:firstSliceAng val="210"/>
      </c:pieChart>
    </c:plotArea>
    <c:legend>
      <c:legendPos val="r"/>
      <c:layout>
        <c:manualLayout>
          <c:xMode val="edge"/>
          <c:yMode val="edge"/>
          <c:x val="0.11437908496731999"/>
          <c:y val="0.68332708411448595"/>
          <c:w val="0.78104575163398804"/>
          <c:h val="0.157942757155356"/>
        </c:manualLayout>
      </c:layout>
      <c:overlay val="0"/>
      <c:txPr>
        <a:bodyPr/>
        <a:lstStyle/>
        <a:p>
          <a:pPr>
            <a:defRPr sz="1600"/>
          </a:pPr>
          <a:endParaRPr lang="en-US"/>
        </a:p>
      </c:txPr>
    </c:legend>
    <c:plotVisOnly val="1"/>
    <c:dispBlanksAs val="gap"/>
    <c:showDLblsOverMax val="0"/>
  </c:chart>
  <c:spPr>
    <a:solidFill>
      <a:schemeClr val="bg1"/>
    </a:solidFill>
    <a:ln>
      <a:solidFill>
        <a:prstClr val="white">
          <a:lumMod val="75000"/>
        </a:prstClr>
      </a:solidFill>
    </a:ln>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219FBE-8499-4171-9768-D4EB19651E93}" type="datetimeFigureOut">
              <a:rPr lang="en-US" smtClean="0"/>
              <a:pPr/>
              <a:t>6/24/19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D05C56-63A9-4ECF-B822-12C4021C733D}" type="slidenum">
              <a:rPr lang="en-US" smtClean="0"/>
              <a:pPr/>
              <a:t>‹#›</a:t>
            </a:fld>
            <a:endParaRPr lang="en-US"/>
          </a:p>
        </p:txBody>
      </p:sp>
    </p:spTree>
    <p:extLst>
      <p:ext uri="{BB962C8B-B14F-4D97-AF65-F5344CB8AC3E}">
        <p14:creationId xmlns:p14="http://schemas.microsoft.com/office/powerpoint/2010/main" val="3407578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D05C56-63A9-4ECF-B822-12C4021C733D}" type="slidenum">
              <a:rPr lang="en-US" smtClean="0"/>
              <a:pPr/>
              <a:t>1</a:t>
            </a:fld>
            <a:endParaRPr lang="en-US"/>
          </a:p>
        </p:txBody>
      </p:sp>
    </p:spTree>
    <p:extLst>
      <p:ext uri="{BB962C8B-B14F-4D97-AF65-F5344CB8AC3E}">
        <p14:creationId xmlns:p14="http://schemas.microsoft.com/office/powerpoint/2010/main" val="1340715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D05C56-63A9-4ECF-B822-12C4021C733D}" type="slidenum">
              <a:rPr lang="en-US" smtClean="0"/>
              <a:pPr/>
              <a:t>12</a:t>
            </a:fld>
            <a:endParaRPr lang="en-US"/>
          </a:p>
        </p:txBody>
      </p:sp>
    </p:spTree>
    <p:extLst>
      <p:ext uri="{BB962C8B-B14F-4D97-AF65-F5344CB8AC3E}">
        <p14:creationId xmlns:p14="http://schemas.microsoft.com/office/powerpoint/2010/main" val="3800833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D05C56-63A9-4ECF-B822-12C4021C733D}" type="slidenum">
              <a:rPr lang="en-US" smtClean="0"/>
              <a:pPr/>
              <a:t>13</a:t>
            </a:fld>
            <a:endParaRPr lang="en-US"/>
          </a:p>
        </p:txBody>
      </p:sp>
    </p:spTree>
    <p:extLst>
      <p:ext uri="{BB962C8B-B14F-4D97-AF65-F5344CB8AC3E}">
        <p14:creationId xmlns:p14="http://schemas.microsoft.com/office/powerpoint/2010/main" val="719898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D05C56-63A9-4ECF-B822-12C4021C733D}" type="slidenum">
              <a:rPr lang="en-US" smtClean="0"/>
              <a:pPr/>
              <a:t>14</a:t>
            </a:fld>
            <a:endParaRPr lang="en-US"/>
          </a:p>
        </p:txBody>
      </p:sp>
    </p:spTree>
    <p:extLst>
      <p:ext uri="{BB962C8B-B14F-4D97-AF65-F5344CB8AC3E}">
        <p14:creationId xmlns:p14="http://schemas.microsoft.com/office/powerpoint/2010/main" val="3031502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D05C56-63A9-4ECF-B822-12C4021C733D}" type="slidenum">
              <a:rPr lang="en-US" smtClean="0"/>
              <a:pPr/>
              <a:t>15</a:t>
            </a:fld>
            <a:endParaRPr lang="en-US"/>
          </a:p>
        </p:txBody>
      </p:sp>
    </p:spTree>
    <p:extLst>
      <p:ext uri="{BB962C8B-B14F-4D97-AF65-F5344CB8AC3E}">
        <p14:creationId xmlns:p14="http://schemas.microsoft.com/office/powerpoint/2010/main" val="2402843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D05C56-63A9-4ECF-B822-12C4021C733D}" type="slidenum">
              <a:rPr lang="en-US" smtClean="0"/>
              <a:pPr/>
              <a:t>24</a:t>
            </a:fld>
            <a:endParaRPr lang="en-US"/>
          </a:p>
        </p:txBody>
      </p:sp>
    </p:spTree>
    <p:extLst>
      <p:ext uri="{BB962C8B-B14F-4D97-AF65-F5344CB8AC3E}">
        <p14:creationId xmlns:p14="http://schemas.microsoft.com/office/powerpoint/2010/main" val="1721288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D05C56-63A9-4ECF-B822-12C4021C733D}" type="slidenum">
              <a:rPr lang="en-US" smtClean="0"/>
              <a:pPr/>
              <a:t>3</a:t>
            </a:fld>
            <a:endParaRPr lang="en-US"/>
          </a:p>
        </p:txBody>
      </p:sp>
    </p:spTree>
    <p:extLst>
      <p:ext uri="{BB962C8B-B14F-4D97-AF65-F5344CB8AC3E}">
        <p14:creationId xmlns:p14="http://schemas.microsoft.com/office/powerpoint/2010/main" val="763924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55A266-D2C5-475C-A6AC-AECD15B5EE99}" type="slidenum">
              <a:rPr lang="en-US" smtClean="0"/>
              <a:pPr/>
              <a:t>4</a:t>
            </a:fld>
            <a:endParaRPr lang="en-US"/>
          </a:p>
        </p:txBody>
      </p:sp>
    </p:spTree>
    <p:extLst>
      <p:ext uri="{BB962C8B-B14F-4D97-AF65-F5344CB8AC3E}">
        <p14:creationId xmlns:p14="http://schemas.microsoft.com/office/powerpoint/2010/main" val="861977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55A266-D2C5-475C-A6AC-AECD15B5EE99}" type="slidenum">
              <a:rPr lang="en-US" smtClean="0"/>
              <a:pPr/>
              <a:t>5</a:t>
            </a:fld>
            <a:endParaRPr lang="en-US"/>
          </a:p>
        </p:txBody>
      </p:sp>
    </p:spTree>
    <p:extLst>
      <p:ext uri="{BB962C8B-B14F-4D97-AF65-F5344CB8AC3E}">
        <p14:creationId xmlns:p14="http://schemas.microsoft.com/office/powerpoint/2010/main" val="3848759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55A266-D2C5-475C-A6AC-AECD15B5EE99}" type="slidenum">
              <a:rPr lang="en-US" smtClean="0"/>
              <a:pPr/>
              <a:t>6</a:t>
            </a:fld>
            <a:endParaRPr lang="en-US"/>
          </a:p>
        </p:txBody>
      </p:sp>
    </p:spTree>
    <p:extLst>
      <p:ext uri="{BB962C8B-B14F-4D97-AF65-F5344CB8AC3E}">
        <p14:creationId xmlns:p14="http://schemas.microsoft.com/office/powerpoint/2010/main" val="3018756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55A266-D2C5-475C-A6AC-AECD15B5EE99}" type="slidenum">
              <a:rPr lang="en-US" smtClean="0"/>
              <a:pPr/>
              <a:t>8</a:t>
            </a:fld>
            <a:endParaRPr lang="en-US"/>
          </a:p>
        </p:txBody>
      </p:sp>
    </p:spTree>
    <p:extLst>
      <p:ext uri="{BB962C8B-B14F-4D97-AF65-F5344CB8AC3E}">
        <p14:creationId xmlns:p14="http://schemas.microsoft.com/office/powerpoint/2010/main" val="1635383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55A266-D2C5-475C-A6AC-AECD15B5EE99}" type="slidenum">
              <a:rPr lang="en-US" smtClean="0"/>
              <a:pPr/>
              <a:t>9</a:t>
            </a:fld>
            <a:endParaRPr lang="en-US"/>
          </a:p>
        </p:txBody>
      </p:sp>
    </p:spTree>
    <p:extLst>
      <p:ext uri="{BB962C8B-B14F-4D97-AF65-F5344CB8AC3E}">
        <p14:creationId xmlns:p14="http://schemas.microsoft.com/office/powerpoint/2010/main" val="3457353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D05C56-63A9-4ECF-B822-12C4021C733D}" type="slidenum">
              <a:rPr lang="en-US" smtClean="0"/>
              <a:pPr/>
              <a:t>10</a:t>
            </a:fld>
            <a:endParaRPr lang="en-US"/>
          </a:p>
        </p:txBody>
      </p:sp>
    </p:spTree>
    <p:extLst>
      <p:ext uri="{BB962C8B-B14F-4D97-AF65-F5344CB8AC3E}">
        <p14:creationId xmlns:p14="http://schemas.microsoft.com/office/powerpoint/2010/main" val="2423562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D05C56-63A9-4ECF-B822-12C4021C733D}" type="slidenum">
              <a:rPr lang="en-US" smtClean="0"/>
              <a:pPr/>
              <a:t>11</a:t>
            </a:fld>
            <a:endParaRPr lang="en-US"/>
          </a:p>
        </p:txBody>
      </p:sp>
    </p:spTree>
    <p:extLst>
      <p:ext uri="{BB962C8B-B14F-4D97-AF65-F5344CB8AC3E}">
        <p14:creationId xmlns:p14="http://schemas.microsoft.com/office/powerpoint/2010/main" val="1945455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a:prstGeom prst="rect">
            <a:avLst/>
          </a:prstGeo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prstGeom prst="rect">
            <a:avLst/>
          </a:prstGeo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a:prstGeom prst="rect">
            <a:avLst/>
          </a:prstGeom>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47800"/>
            <a:ext cx="8229600" cy="4678363"/>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5791200" y="6203667"/>
            <a:ext cx="2590800" cy="384048"/>
          </a:xfrm>
          <a:prstGeom prst="rect">
            <a:avLst/>
          </a:prstGeom>
        </p:spPr>
        <p:txBody>
          <a:bodyPr/>
          <a:lstStyle/>
          <a:p>
            <a:fld id="{A98985A0-6E8A-4E90-BD01-1856739C2D68}" type="datetimeFigureOut">
              <a:rPr lang="en-US" smtClean="0"/>
              <a:pPr/>
              <a:t>6/24/19</a:t>
            </a:fld>
            <a:endParaRPr lang="en-US"/>
          </a:p>
        </p:txBody>
      </p:sp>
      <p:sp>
        <p:nvSpPr>
          <p:cNvPr id="5" name="Footer Placeholder 4"/>
          <p:cNvSpPr>
            <a:spLocks noGrp="1"/>
          </p:cNvSpPr>
          <p:nvPr>
            <p:ph type="ftr" sz="quarter" idx="11"/>
          </p:nvPr>
        </p:nvSpPr>
        <p:spPr>
          <a:xfrm>
            <a:off x="2133600" y="6203667"/>
            <a:ext cx="3581400" cy="384048"/>
          </a:xfrm>
          <a:prstGeom prst="rect">
            <a:avLst/>
          </a:prstGeom>
        </p:spPr>
        <p:txBody>
          <a:bodyPr/>
          <a:lstStyle/>
          <a:p>
            <a:endParaRPr lang="en-US"/>
          </a:p>
        </p:txBody>
      </p:sp>
      <p:sp>
        <p:nvSpPr>
          <p:cNvPr id="6" name="Slide Number Placeholder 5"/>
          <p:cNvSpPr>
            <a:spLocks noGrp="1"/>
          </p:cNvSpPr>
          <p:nvPr>
            <p:ph type="sldNum" sz="quarter" idx="12"/>
          </p:nvPr>
        </p:nvSpPr>
        <p:spPr>
          <a:xfrm>
            <a:off x="8410575" y="6181531"/>
            <a:ext cx="609600" cy="457200"/>
          </a:xfrm>
          <a:prstGeom prst="rect">
            <a:avLst/>
          </a:prstGeom>
        </p:spPr>
        <p:txBody>
          <a:bodyPr/>
          <a:lstStyle/>
          <a:p>
            <a:fld id="{A1604EED-DC9D-4641-B58D-821070C71C9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5791200" y="6203667"/>
            <a:ext cx="2590800" cy="384048"/>
          </a:xfrm>
          <a:prstGeom prst="rect">
            <a:avLst/>
          </a:prstGeom>
        </p:spPr>
        <p:txBody>
          <a:bodyPr/>
          <a:lstStyle/>
          <a:p>
            <a:fld id="{A98985A0-6E8A-4E90-BD01-1856739C2D68}" type="datetimeFigureOut">
              <a:rPr lang="en-US" smtClean="0"/>
              <a:pPr/>
              <a:t>6/24/19</a:t>
            </a:fld>
            <a:endParaRPr lang="en-US"/>
          </a:p>
        </p:txBody>
      </p:sp>
      <p:sp>
        <p:nvSpPr>
          <p:cNvPr id="5" name="Footer Placeholder 4"/>
          <p:cNvSpPr>
            <a:spLocks noGrp="1"/>
          </p:cNvSpPr>
          <p:nvPr>
            <p:ph type="ftr" sz="quarter" idx="11"/>
          </p:nvPr>
        </p:nvSpPr>
        <p:spPr>
          <a:xfrm>
            <a:off x="2133600" y="6203667"/>
            <a:ext cx="3581400" cy="384048"/>
          </a:xfrm>
          <a:prstGeom prst="rect">
            <a:avLst/>
          </a:prstGeom>
        </p:spPr>
        <p:txBody>
          <a:bodyPr/>
          <a:lstStyle/>
          <a:p>
            <a:endParaRPr lang="en-US"/>
          </a:p>
        </p:txBody>
      </p:sp>
      <p:sp>
        <p:nvSpPr>
          <p:cNvPr id="6" name="Slide Number Placeholder 5"/>
          <p:cNvSpPr>
            <a:spLocks noGrp="1"/>
          </p:cNvSpPr>
          <p:nvPr>
            <p:ph type="sldNum" sz="quarter" idx="12"/>
          </p:nvPr>
        </p:nvSpPr>
        <p:spPr>
          <a:xfrm>
            <a:off x="8410575" y="6181531"/>
            <a:ext cx="609600" cy="457200"/>
          </a:xfrm>
          <a:prstGeom prst="rect">
            <a:avLst/>
          </a:prstGeom>
        </p:spPr>
        <p:txBody>
          <a:bodyPr/>
          <a:lstStyle/>
          <a:p>
            <a:fld id="{A1604EED-DC9D-4641-B58D-821070C71C9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152400" y="6477000"/>
            <a:ext cx="2133600" cy="307777"/>
          </a:xfrm>
          <a:prstGeom prst="rect">
            <a:avLst/>
          </a:prstGeom>
          <a:noFill/>
        </p:spPr>
        <p:txBody>
          <a:bodyPr wrap="square" rtlCol="0">
            <a:spAutoFit/>
          </a:bodyPr>
          <a:lstStyle/>
          <a:p>
            <a:r>
              <a:rPr lang="en-US" sz="1400" dirty="0">
                <a:solidFill>
                  <a:schemeClr val="accent6">
                    <a:lumMod val="75000"/>
                  </a:schemeClr>
                </a:solidFill>
              </a:rPr>
              <a:t>www.aps.org/careers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9480" y="6222061"/>
            <a:ext cx="583073" cy="482628"/>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a:prstGeom prst="rect">
            <a:avLst/>
          </a:prstGeo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7" name="Title 16"/>
          <p:cNvSpPr>
            <a:spLocks noGrp="1"/>
          </p:cNvSpPr>
          <p:nvPr>
            <p:ph type="title"/>
          </p:nvPr>
        </p:nvSpPr>
        <p:spPr>
          <a:xfrm>
            <a:off x="457200" y="152400"/>
            <a:ext cx="8229600" cy="1219200"/>
          </a:xfrm>
          <a:prstGeom prst="rect">
            <a:avLst/>
          </a:prstGeom>
        </p:spPr>
        <p:txBody>
          <a:bodyPr rtlCol="0" anchor="b" anchorCtr="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Custom Layou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152400" y="6349531"/>
            <a:ext cx="2133600" cy="307777"/>
          </a:xfrm>
          <a:prstGeom prst="rect">
            <a:avLst/>
          </a:prstGeom>
          <a:noFill/>
        </p:spPr>
        <p:txBody>
          <a:bodyPr wrap="square" rtlCol="0">
            <a:spAutoFit/>
          </a:bodyPr>
          <a:lstStyle/>
          <a:p>
            <a:r>
              <a:rPr lang="en-US" sz="1400" dirty="0">
                <a:solidFill>
                  <a:schemeClr val="accent6">
                    <a:lumMod val="75000"/>
                  </a:schemeClr>
                </a:solidFill>
              </a:rPr>
              <a:t>www.aps.org/careers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9480" y="6262105"/>
            <a:ext cx="583073" cy="482628"/>
          </a:xfrm>
          <a:prstGeom prst="rect">
            <a:avLst/>
          </a:prstGeom>
        </p:spPr>
      </p:pic>
    </p:spTree>
    <p:extLst>
      <p:ext uri="{BB962C8B-B14F-4D97-AF65-F5344CB8AC3E}">
        <p14:creationId xmlns:p14="http://schemas.microsoft.com/office/powerpoint/2010/main" val="4126093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791200" y="6203667"/>
            <a:ext cx="2590800" cy="384048"/>
          </a:xfrm>
          <a:prstGeom prst="rect">
            <a:avLst/>
          </a:prstGeom>
        </p:spPr>
        <p:txBody>
          <a:bodyPr/>
          <a:lstStyle/>
          <a:p>
            <a:fld id="{A98985A0-6E8A-4E90-BD01-1856739C2D68}" type="datetimeFigureOut">
              <a:rPr lang="en-US" smtClean="0"/>
              <a:pPr/>
              <a:t>6/24/19</a:t>
            </a:fld>
            <a:endParaRPr lang="en-US"/>
          </a:p>
        </p:txBody>
      </p:sp>
      <p:sp>
        <p:nvSpPr>
          <p:cNvPr id="5" name="Footer Placeholder 4"/>
          <p:cNvSpPr>
            <a:spLocks noGrp="1"/>
          </p:cNvSpPr>
          <p:nvPr>
            <p:ph type="ftr" sz="quarter" idx="11"/>
          </p:nvPr>
        </p:nvSpPr>
        <p:spPr>
          <a:xfrm>
            <a:off x="2133600" y="6203667"/>
            <a:ext cx="3581400" cy="384048"/>
          </a:xfrm>
          <a:prstGeom prst="rect">
            <a:avLst/>
          </a:prstGeom>
        </p:spPr>
        <p:txBody>
          <a:bodyPr/>
          <a:lstStyle/>
          <a:p>
            <a:endParaRPr lang="en-US"/>
          </a:p>
        </p:txBody>
      </p:sp>
      <p:sp>
        <p:nvSpPr>
          <p:cNvPr id="6" name="Slide Number Placeholder 5"/>
          <p:cNvSpPr>
            <a:spLocks noGrp="1"/>
          </p:cNvSpPr>
          <p:nvPr>
            <p:ph type="sldNum" sz="quarter" idx="12"/>
          </p:nvPr>
        </p:nvSpPr>
        <p:spPr>
          <a:xfrm>
            <a:off x="8410575" y="6181531"/>
            <a:ext cx="609600" cy="457200"/>
          </a:xfrm>
          <a:prstGeom prst="rect">
            <a:avLst/>
          </a:prstGeom>
        </p:spPr>
        <p:txBody>
          <a:bodyPr/>
          <a:lstStyle/>
          <a:p>
            <a:fld id="{A1604EED-DC9D-4641-B58D-821070C71C99}" type="slidenum">
              <a:rPr lang="en-US" smtClean="0"/>
              <a:pPr/>
              <a:t>‹#›</a:t>
            </a:fld>
            <a:endParaRPr lang="en-US"/>
          </a:p>
        </p:txBody>
      </p:sp>
      <p:sp>
        <p:nvSpPr>
          <p:cNvPr id="2" name="Title 1"/>
          <p:cNvSpPr>
            <a:spLocks noGrp="1"/>
          </p:cNvSpPr>
          <p:nvPr>
            <p:ph type="title"/>
          </p:nvPr>
        </p:nvSpPr>
        <p:spPr>
          <a:xfrm>
            <a:off x="685800" y="3505200"/>
            <a:ext cx="7924800" cy="1371600"/>
          </a:xfrm>
          <a:prstGeom prst="rect">
            <a:avLst/>
          </a:prstGeo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a:prstGeom prst="rect">
            <a:avLst/>
          </a:prstGeo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5791200" y="6203667"/>
            <a:ext cx="2590800" cy="384048"/>
          </a:xfrm>
          <a:prstGeom prst="rect">
            <a:avLst/>
          </a:prstGeom>
        </p:spPr>
        <p:txBody>
          <a:bodyPr/>
          <a:lstStyle/>
          <a:p>
            <a:fld id="{A98985A0-6E8A-4E90-BD01-1856739C2D68}" type="datetimeFigureOut">
              <a:rPr lang="en-US" smtClean="0"/>
              <a:pPr/>
              <a:t>6/24/19</a:t>
            </a:fld>
            <a:endParaRPr lang="en-US"/>
          </a:p>
        </p:txBody>
      </p:sp>
      <p:sp>
        <p:nvSpPr>
          <p:cNvPr id="6" name="Footer Placeholder 5"/>
          <p:cNvSpPr>
            <a:spLocks noGrp="1"/>
          </p:cNvSpPr>
          <p:nvPr>
            <p:ph type="ftr" sz="quarter" idx="11"/>
          </p:nvPr>
        </p:nvSpPr>
        <p:spPr>
          <a:xfrm>
            <a:off x="2133600" y="6203667"/>
            <a:ext cx="3581400" cy="384048"/>
          </a:xfrm>
          <a:prstGeom prst="rect">
            <a:avLst/>
          </a:prstGeom>
        </p:spPr>
        <p:txBody>
          <a:bodyPr/>
          <a:lstStyle/>
          <a:p>
            <a:endParaRPr lang="en-US"/>
          </a:p>
        </p:txBody>
      </p:sp>
      <p:sp>
        <p:nvSpPr>
          <p:cNvPr id="7" name="Slide Number Placeholder 6"/>
          <p:cNvSpPr>
            <a:spLocks noGrp="1"/>
          </p:cNvSpPr>
          <p:nvPr>
            <p:ph type="sldNum" sz="quarter" idx="12"/>
          </p:nvPr>
        </p:nvSpPr>
        <p:spPr>
          <a:xfrm>
            <a:off x="8410575" y="6181531"/>
            <a:ext cx="609600" cy="457200"/>
          </a:xfrm>
          <a:prstGeom prst="rect">
            <a:avLst/>
          </a:prstGeom>
        </p:spPr>
        <p:txBody>
          <a:bodyPr/>
          <a:lstStyle/>
          <a:p>
            <a:fld id="{A1604EED-DC9D-4641-B58D-821070C71C99}" type="slidenum">
              <a:rPr lang="en-US" smtClean="0"/>
              <a:pPr/>
              <a:t>‹#›</a:t>
            </a:fld>
            <a:endParaRPr lang="en-US"/>
          </a:p>
        </p:txBody>
      </p:sp>
      <p:sp>
        <p:nvSpPr>
          <p:cNvPr id="2" name="Title 1"/>
          <p:cNvSpPr>
            <a:spLocks noGrp="1"/>
          </p:cNvSpPr>
          <p:nvPr>
            <p:ph type="title"/>
          </p:nvPr>
        </p:nvSpPr>
        <p:spPr>
          <a:xfrm>
            <a:off x="457200" y="152400"/>
            <a:ext cx="8229600" cy="1219200"/>
          </a:xfrm>
          <a:prstGeom prst="rect">
            <a:avLst/>
          </a:prstGeom>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a:prstGeom prst="rect">
            <a:avLst/>
          </a:prstGeo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a:prstGeom prst="rect">
            <a:avLst/>
          </a:prstGeo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410575" y="6181531"/>
            <a:ext cx="609600" cy="457200"/>
          </a:xfrm>
          <a:prstGeom prst="rect">
            <a:avLst/>
          </a:prstGeom>
        </p:spPr>
        <p:txBody>
          <a:bodyPr/>
          <a:lstStyle/>
          <a:p>
            <a:fld id="{A1604EED-DC9D-4641-B58D-821070C71C99}" type="slidenum">
              <a:rPr lang="en-US" smtClean="0"/>
              <a:pPr/>
              <a:t>‹#›</a:t>
            </a:fld>
            <a:endParaRPr lang="en-US"/>
          </a:p>
        </p:txBody>
      </p:sp>
      <p:sp>
        <p:nvSpPr>
          <p:cNvPr id="8" name="Footer Placeholder 7"/>
          <p:cNvSpPr>
            <a:spLocks noGrp="1"/>
          </p:cNvSpPr>
          <p:nvPr>
            <p:ph type="ftr" sz="quarter" idx="11"/>
          </p:nvPr>
        </p:nvSpPr>
        <p:spPr>
          <a:xfrm>
            <a:off x="2133600" y="6203667"/>
            <a:ext cx="3581400" cy="384048"/>
          </a:xfrm>
          <a:prstGeom prst="rect">
            <a:avLst/>
          </a:prstGeom>
        </p:spPr>
        <p:txBody>
          <a:bodyPr/>
          <a:lstStyle/>
          <a:p>
            <a:endParaRPr lang="en-US"/>
          </a:p>
        </p:txBody>
      </p:sp>
      <p:sp>
        <p:nvSpPr>
          <p:cNvPr id="7" name="Date Placeholder 6"/>
          <p:cNvSpPr>
            <a:spLocks noGrp="1"/>
          </p:cNvSpPr>
          <p:nvPr>
            <p:ph type="dt" sz="half" idx="10"/>
          </p:nvPr>
        </p:nvSpPr>
        <p:spPr>
          <a:xfrm>
            <a:off x="5791200" y="6203667"/>
            <a:ext cx="2590800" cy="384048"/>
          </a:xfrm>
          <a:prstGeom prst="rect">
            <a:avLst/>
          </a:prstGeom>
        </p:spPr>
        <p:txBody>
          <a:bodyPr/>
          <a:lstStyle/>
          <a:p>
            <a:fld id="{A98985A0-6E8A-4E90-BD01-1856739C2D68}" type="datetimeFigureOut">
              <a:rPr lang="en-US" smtClean="0"/>
              <a:pPr/>
              <a:t>6/24/19</a:t>
            </a:fld>
            <a:endParaRPr lang="en-US"/>
          </a:p>
        </p:txBody>
      </p:sp>
      <p:sp>
        <p:nvSpPr>
          <p:cNvPr id="3" name="Text Placeholder 2"/>
          <p:cNvSpPr>
            <a:spLocks noGrp="1"/>
          </p:cNvSpPr>
          <p:nvPr>
            <p:ph type="body" idx="1"/>
          </p:nvPr>
        </p:nvSpPr>
        <p:spPr>
          <a:xfrm>
            <a:off x="457200" y="1399593"/>
            <a:ext cx="4040188" cy="762000"/>
          </a:xfrm>
          <a:prstGeom prst="rect">
            <a:avLst/>
          </a:prstGeo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a:prstGeom prst="rect">
            <a:avLst/>
          </a:prstGeo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a:prstGeom prst="rect">
            <a:avLst/>
          </a:prstGeo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a:prstGeom prst="rect">
            <a:avLst/>
          </a:prstGeo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prstGeom prst="rect">
            <a:avLst/>
          </a:prstGeo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a:prstGeom prst="rect">
            <a:avLst/>
          </a:prstGeom>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a:prstGeom prst="rect">
            <a:avLst/>
          </a:prstGeo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a:prstGeom prst="rect">
            <a:avLst/>
          </a:prstGeo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a:prstGeom prst="rect">
            <a:avLst/>
          </a:prstGeo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a:xfrm>
            <a:off x="5791200" y="6203667"/>
            <a:ext cx="2590800" cy="384048"/>
          </a:xfrm>
          <a:prstGeom prst="rect">
            <a:avLst/>
          </a:prstGeom>
        </p:spPr>
        <p:txBody>
          <a:bodyPr/>
          <a:lstStyle/>
          <a:p>
            <a:fld id="{A98985A0-6E8A-4E90-BD01-1856739C2D68}" type="datetimeFigureOut">
              <a:rPr lang="en-US" smtClean="0"/>
              <a:pPr/>
              <a:t>6/24/19</a:t>
            </a:fld>
            <a:endParaRPr lang="en-US"/>
          </a:p>
        </p:txBody>
      </p:sp>
      <p:sp>
        <p:nvSpPr>
          <p:cNvPr id="9" name="Slide Number Placeholder 8"/>
          <p:cNvSpPr>
            <a:spLocks noGrp="1"/>
          </p:cNvSpPr>
          <p:nvPr>
            <p:ph type="sldNum" sz="quarter" idx="15"/>
          </p:nvPr>
        </p:nvSpPr>
        <p:spPr>
          <a:xfrm>
            <a:off x="8410575" y="6181531"/>
            <a:ext cx="609600" cy="457200"/>
          </a:xfrm>
          <a:prstGeom prst="rect">
            <a:avLst/>
          </a:prstGeom>
        </p:spPr>
        <p:txBody>
          <a:bodyPr/>
          <a:lstStyle/>
          <a:p>
            <a:fld id="{A1604EED-DC9D-4641-B58D-821070C71C99}" type="slidenum">
              <a:rPr lang="en-US" smtClean="0"/>
              <a:pPr/>
              <a:t>‹#›</a:t>
            </a:fld>
            <a:endParaRPr lang="en-US"/>
          </a:p>
        </p:txBody>
      </p:sp>
      <p:sp>
        <p:nvSpPr>
          <p:cNvPr id="10" name="Footer Placeholder 9"/>
          <p:cNvSpPr>
            <a:spLocks noGrp="1"/>
          </p:cNvSpPr>
          <p:nvPr>
            <p:ph type="ftr" sz="quarter" idx="16"/>
          </p:nvPr>
        </p:nvSpPr>
        <p:spPr>
          <a:xfrm>
            <a:off x="2133600" y="6203667"/>
            <a:ext cx="3581400" cy="384048"/>
          </a:xfrm>
          <a:prstGeom prst="rect">
            <a:avLst/>
          </a:prstGeo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a:prstGeom prst="rect">
            <a:avLst/>
          </a:prstGeo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prstGeom prst="rect">
            <a:avLst/>
          </a:prstGeo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a:prstGeom prst="rect">
            <a:avLst/>
          </a:prstGeo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a:xfrm>
            <a:off x="5791200" y="6203667"/>
            <a:ext cx="2590800" cy="384048"/>
          </a:xfrm>
          <a:prstGeom prst="rect">
            <a:avLst/>
          </a:prstGeom>
        </p:spPr>
        <p:txBody>
          <a:bodyPr/>
          <a:lstStyle/>
          <a:p>
            <a:fld id="{A98985A0-6E8A-4E90-BD01-1856739C2D68}" type="datetimeFigureOut">
              <a:rPr lang="en-US" smtClean="0"/>
              <a:pPr/>
              <a:t>6/24/19</a:t>
            </a:fld>
            <a:endParaRPr lang="en-US"/>
          </a:p>
        </p:txBody>
      </p:sp>
      <p:sp>
        <p:nvSpPr>
          <p:cNvPr id="9" name="Slide Number Placeholder 8"/>
          <p:cNvSpPr>
            <a:spLocks noGrp="1"/>
          </p:cNvSpPr>
          <p:nvPr>
            <p:ph type="sldNum" sz="quarter" idx="11"/>
          </p:nvPr>
        </p:nvSpPr>
        <p:spPr>
          <a:xfrm>
            <a:off x="8410575" y="6181531"/>
            <a:ext cx="609600" cy="457200"/>
          </a:xfrm>
          <a:prstGeom prst="rect">
            <a:avLst/>
          </a:prstGeom>
        </p:spPr>
        <p:txBody>
          <a:bodyPr/>
          <a:lstStyle/>
          <a:p>
            <a:fld id="{A1604EED-DC9D-4641-B58D-821070C71C99}" type="slidenum">
              <a:rPr lang="en-US" smtClean="0"/>
              <a:pPr/>
              <a:t>‹#›</a:t>
            </a:fld>
            <a:endParaRPr lang="en-US"/>
          </a:p>
        </p:txBody>
      </p:sp>
      <p:sp>
        <p:nvSpPr>
          <p:cNvPr id="10" name="Footer Placeholder 9"/>
          <p:cNvSpPr>
            <a:spLocks noGrp="1"/>
          </p:cNvSpPr>
          <p:nvPr>
            <p:ph type="ftr" sz="quarter" idx="12"/>
          </p:nvPr>
        </p:nvSpPr>
        <p:spPr>
          <a:xfrm>
            <a:off x="2133600" y="6203667"/>
            <a:ext cx="3581400" cy="384048"/>
          </a:xfrm>
          <a:prstGeom prst="rect">
            <a:avLst/>
          </a:prstGeo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0" name="TextBox 9"/>
          <p:cNvSpPr txBox="1"/>
          <p:nvPr/>
        </p:nvSpPr>
        <p:spPr>
          <a:xfrm>
            <a:off x="228600" y="6324600"/>
            <a:ext cx="1322093" cy="307777"/>
          </a:xfrm>
          <a:prstGeom prst="rect">
            <a:avLst/>
          </a:prstGeom>
          <a:noFill/>
        </p:spPr>
        <p:txBody>
          <a:bodyPr wrap="none" rtlCol="0">
            <a:spAutoFit/>
          </a:bodyPr>
          <a:lstStyle/>
          <a:p>
            <a:r>
              <a:rPr lang="en-US" sz="1400" dirty="0">
                <a:solidFill>
                  <a:schemeClr val="bg1"/>
                </a:solidFill>
                <a:latin typeface="Calibri" pitchFamily="34" charset="0"/>
              </a:rPr>
              <a:t>aps.org/careers</a:t>
            </a:r>
          </a:p>
        </p:txBody>
      </p:sp>
      <p:sp>
        <p:nvSpPr>
          <p:cNvPr id="12" name="TextBox 11"/>
          <p:cNvSpPr txBox="1"/>
          <p:nvPr/>
        </p:nvSpPr>
        <p:spPr>
          <a:xfrm>
            <a:off x="7010400" y="6410445"/>
            <a:ext cx="1315104" cy="307777"/>
          </a:xfrm>
          <a:prstGeom prst="rect">
            <a:avLst/>
          </a:prstGeom>
          <a:noFill/>
        </p:spPr>
        <p:txBody>
          <a:bodyPr wrap="none" rtlCol="0">
            <a:spAutoFit/>
          </a:bodyPr>
          <a:lstStyle/>
          <a:p>
            <a:r>
              <a:rPr lang="en-US" sz="1400" dirty="0">
                <a:solidFill>
                  <a:schemeClr val="bg1"/>
                </a:solidFill>
                <a:latin typeface="Calibri" pitchFamily="34" charset="0"/>
              </a:rPr>
              <a:t>bailey@aps.org</a:t>
            </a: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458200" y="6232709"/>
            <a:ext cx="583073" cy="482628"/>
          </a:xfrm>
          <a:prstGeom prst="rect">
            <a:avLst/>
          </a:prstGeom>
        </p:spPr>
      </p:pic>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0"/>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TextBox 16"/>
          <p:cNvSpPr txBox="1"/>
          <p:nvPr/>
        </p:nvSpPr>
        <p:spPr>
          <a:xfrm>
            <a:off x="6686387" y="6324600"/>
            <a:ext cx="1315104" cy="307777"/>
          </a:xfrm>
          <a:prstGeom prst="rect">
            <a:avLst/>
          </a:prstGeom>
          <a:noFill/>
        </p:spPr>
        <p:txBody>
          <a:bodyPr wrap="none" rtlCol="0">
            <a:spAutoFit/>
          </a:bodyPr>
          <a:lstStyle/>
          <a:p>
            <a:r>
              <a:rPr lang="en-US" sz="1400" dirty="0">
                <a:solidFill>
                  <a:schemeClr val="bg1"/>
                </a:solidFill>
                <a:latin typeface="Calibri" pitchFamily="34" charset="0"/>
              </a:rPr>
              <a:t>bailey@aps.org</a:t>
            </a:r>
          </a:p>
        </p:txBody>
      </p:sp>
      <p:sp>
        <p:nvSpPr>
          <p:cNvPr id="18" name="TextBox 17"/>
          <p:cNvSpPr txBox="1"/>
          <p:nvPr/>
        </p:nvSpPr>
        <p:spPr>
          <a:xfrm>
            <a:off x="1143000" y="6477000"/>
            <a:ext cx="2133600" cy="307777"/>
          </a:xfrm>
          <a:prstGeom prst="rect">
            <a:avLst/>
          </a:prstGeom>
          <a:noFill/>
        </p:spPr>
        <p:txBody>
          <a:bodyPr wrap="square" rtlCol="0">
            <a:spAutoFit/>
          </a:bodyPr>
          <a:lstStyle/>
          <a:p>
            <a:r>
              <a:rPr lang="en-US" sz="1400" dirty="0">
                <a:solidFill>
                  <a:schemeClr val="accent6">
                    <a:lumMod val="75000"/>
                  </a:schemeClr>
                </a:solidFill>
              </a:rPr>
              <a:t>www.aps.org/careers</a:t>
            </a:r>
          </a:p>
        </p:txBody>
      </p:sp>
      <p:pic>
        <p:nvPicPr>
          <p:cNvPr id="2" name="Picture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279480" y="6222061"/>
            <a:ext cx="583073" cy="482628"/>
          </a:xfrm>
          <a:prstGeom prst="rect">
            <a:avLst/>
          </a:prstGeom>
        </p:spPr>
      </p:pic>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43000" y="228600"/>
            <a:ext cx="7467600" cy="1600200"/>
          </a:xfrm>
          <a:noFill/>
        </p:spPr>
        <p:txBody>
          <a:bodyPr>
            <a:normAutofit/>
          </a:bodyPr>
          <a:lstStyle/>
          <a:p>
            <a:r>
              <a:rPr lang="en-US" dirty="0">
                <a:solidFill>
                  <a:schemeClr val="accent4"/>
                </a:solidFill>
                <a:effectLst/>
              </a:rPr>
              <a:t>Breaking the Myth of the </a:t>
            </a:r>
            <a:br>
              <a:rPr lang="en-US" dirty="0">
                <a:solidFill>
                  <a:schemeClr val="accent4"/>
                </a:solidFill>
                <a:effectLst/>
              </a:rPr>
            </a:br>
            <a:r>
              <a:rPr lang="en-US" dirty="0">
                <a:solidFill>
                  <a:schemeClr val="accent4"/>
                </a:solidFill>
                <a:effectLst/>
              </a:rPr>
              <a:t>“Non-Traditional” Physicist</a:t>
            </a:r>
          </a:p>
        </p:txBody>
      </p:sp>
      <p:sp>
        <p:nvSpPr>
          <p:cNvPr id="5" name="Subtitle 4"/>
          <p:cNvSpPr>
            <a:spLocks noGrp="1"/>
          </p:cNvSpPr>
          <p:nvPr>
            <p:ph type="subTitle" idx="1"/>
          </p:nvPr>
        </p:nvSpPr>
        <p:spPr>
          <a:xfrm>
            <a:off x="1258042" y="5106390"/>
            <a:ext cx="7237516" cy="463137"/>
          </a:xfrm>
        </p:spPr>
        <p:txBody>
          <a:bodyPr>
            <a:noAutofit/>
          </a:bodyPr>
          <a:lstStyle/>
          <a:p>
            <a:r>
              <a:rPr lang="en-US" sz="2800" dirty="0">
                <a:solidFill>
                  <a:schemeClr val="tx1"/>
                </a:solidFill>
              </a:rPr>
              <a:t>Crystal Bailey of the American Physical Society</a:t>
            </a:r>
          </a:p>
        </p:txBody>
      </p:sp>
      <p:sp>
        <p:nvSpPr>
          <p:cNvPr id="20" name="TextBox 19"/>
          <p:cNvSpPr txBox="1"/>
          <p:nvPr/>
        </p:nvSpPr>
        <p:spPr>
          <a:xfrm>
            <a:off x="1258042" y="2133600"/>
            <a:ext cx="6477000" cy="1077218"/>
          </a:xfrm>
          <a:prstGeom prst="rect">
            <a:avLst/>
          </a:prstGeom>
          <a:noFill/>
        </p:spPr>
        <p:txBody>
          <a:bodyPr wrap="square" rtlCol="0">
            <a:spAutoFit/>
          </a:bodyPr>
          <a:lstStyle/>
          <a:p>
            <a:r>
              <a:rPr lang="en-US" sz="3200" dirty="0"/>
              <a:t>The Real Story About Employment for Physics Graduates</a:t>
            </a:r>
          </a:p>
        </p:txBody>
      </p:sp>
      <p:sp>
        <p:nvSpPr>
          <p:cNvPr id="2" name="TextBox 1">
            <a:extLst>
              <a:ext uri="{FF2B5EF4-FFF2-40B4-BE49-F238E27FC236}">
                <a16:creationId xmlns:a16="http://schemas.microsoft.com/office/drawing/2014/main" id="{49100B77-6B95-9B4A-9791-B25B1BF5D34F}"/>
              </a:ext>
            </a:extLst>
          </p:cNvPr>
          <p:cNvSpPr txBox="1"/>
          <p:nvPr/>
        </p:nvSpPr>
        <p:spPr>
          <a:xfrm>
            <a:off x="1258042" y="4606429"/>
            <a:ext cx="4080284" cy="369332"/>
          </a:xfrm>
          <a:prstGeom prst="rect">
            <a:avLst/>
          </a:prstGeom>
          <a:noFill/>
        </p:spPr>
        <p:txBody>
          <a:bodyPr wrap="none" rtlCol="0">
            <a:spAutoFit/>
          </a:bodyPr>
          <a:lstStyle/>
          <a:p>
            <a:r>
              <a:rPr lang="en-US" dirty="0"/>
              <a:t>Presented by Douglas W. Higinbotham for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52425" y="728124"/>
            <a:ext cx="8562975" cy="646331"/>
          </a:xfrm>
          <a:prstGeom prst="rect">
            <a:avLst/>
          </a:prstGeom>
          <a:noFill/>
        </p:spPr>
        <p:txBody>
          <a:bodyPr wrap="square" rtlCol="0">
            <a:spAutoFit/>
          </a:bodyPr>
          <a:lstStyle/>
          <a:p>
            <a:r>
              <a:rPr lang="en-US" dirty="0">
                <a:latin typeface="Calibri" panose="020F0502020204030204" pitchFamily="34" charset="0"/>
              </a:rPr>
              <a:t>Recall that the majority (70%) of graduates who initially went into permanent employment positions were in the private sector.</a:t>
            </a:r>
          </a:p>
        </p:txBody>
      </p:sp>
      <p:sp>
        <p:nvSpPr>
          <p:cNvPr id="17" name="TextBox 16"/>
          <p:cNvSpPr txBox="1"/>
          <p:nvPr/>
        </p:nvSpPr>
        <p:spPr>
          <a:xfrm>
            <a:off x="352425" y="1613548"/>
            <a:ext cx="8359775" cy="923330"/>
          </a:xfrm>
          <a:prstGeom prst="rect">
            <a:avLst/>
          </a:prstGeom>
          <a:noFill/>
        </p:spPr>
        <p:txBody>
          <a:bodyPr wrap="square" rtlCol="0">
            <a:spAutoFit/>
          </a:bodyPr>
          <a:lstStyle/>
          <a:p>
            <a:r>
              <a:rPr lang="en-US" dirty="0">
                <a:latin typeface="Calibri" panose="020F0502020204030204" pitchFamily="34" charset="0"/>
              </a:rPr>
              <a:t>According to the NSF Survey of Doctoral Recipients</a:t>
            </a:r>
            <a:r>
              <a:rPr lang="en-US" baseline="30000" dirty="0">
                <a:latin typeface="Calibri" panose="020F0502020204030204" pitchFamily="34" charset="0"/>
              </a:rPr>
              <a:t>1</a:t>
            </a:r>
            <a:r>
              <a:rPr lang="en-US" dirty="0">
                <a:latin typeface="Calibri" panose="020F0502020204030204" pitchFamily="34" charset="0"/>
              </a:rPr>
              <a:t>, in 2013 the private sector was the largest single permanent employment base of Physics PhDs in the workforce: about 52% (the next highest was 4 year colleges, at 34%). In 2010 this figure was 51%</a:t>
            </a:r>
          </a:p>
        </p:txBody>
      </p:sp>
      <p:sp>
        <p:nvSpPr>
          <p:cNvPr id="19" name="TextBox 18"/>
          <p:cNvSpPr txBox="1"/>
          <p:nvPr/>
        </p:nvSpPr>
        <p:spPr>
          <a:xfrm>
            <a:off x="352425" y="2775971"/>
            <a:ext cx="3889375" cy="923330"/>
          </a:xfrm>
          <a:prstGeom prst="rect">
            <a:avLst/>
          </a:prstGeom>
          <a:noFill/>
        </p:spPr>
        <p:txBody>
          <a:bodyPr wrap="square" rtlCol="0">
            <a:spAutoFit/>
          </a:bodyPr>
          <a:lstStyle/>
          <a:p>
            <a:r>
              <a:rPr lang="en-US" dirty="0">
                <a:latin typeface="Calibri" panose="020F0502020204030204" pitchFamily="34" charset="0"/>
              </a:rPr>
              <a:t>This was also true in 2006, when the private sector employed 52% of Physics PhDs</a:t>
            </a:r>
            <a:r>
              <a:rPr lang="en-US" baseline="30000" dirty="0">
                <a:latin typeface="Calibri" panose="020F0502020204030204" pitchFamily="34" charset="0"/>
              </a:rPr>
              <a:t>1</a:t>
            </a:r>
            <a:r>
              <a:rPr lang="en-US" dirty="0">
                <a:latin typeface="Calibri" panose="020F0502020204030204" pitchFamily="34" charset="0"/>
              </a:rPr>
              <a:t>…</a:t>
            </a:r>
          </a:p>
        </p:txBody>
      </p:sp>
      <p:sp>
        <p:nvSpPr>
          <p:cNvPr id="20" name="TextBox 19"/>
          <p:cNvSpPr txBox="1"/>
          <p:nvPr/>
        </p:nvSpPr>
        <p:spPr>
          <a:xfrm>
            <a:off x="352425" y="3901686"/>
            <a:ext cx="3762375" cy="1200329"/>
          </a:xfrm>
          <a:prstGeom prst="rect">
            <a:avLst/>
          </a:prstGeom>
          <a:noFill/>
        </p:spPr>
        <p:txBody>
          <a:bodyPr wrap="square" rtlCol="0">
            <a:spAutoFit/>
          </a:bodyPr>
          <a:lstStyle/>
          <a:p>
            <a:r>
              <a:rPr lang="en-US" dirty="0">
                <a:latin typeface="Calibri" panose="020F0502020204030204" pitchFamily="34" charset="0"/>
              </a:rPr>
              <a:t>…and was even true in 1993, when the private sector again employed 49% of Physics PhDs (compared to 36% in 4-year colleges)</a:t>
            </a:r>
            <a:r>
              <a:rPr lang="en-US" baseline="30000" dirty="0">
                <a:latin typeface="Calibri" panose="020F0502020204030204" pitchFamily="34" charset="0"/>
              </a:rPr>
              <a:t>2</a:t>
            </a:r>
            <a:r>
              <a:rPr lang="en-US" dirty="0">
                <a:latin typeface="Calibri" panose="020F0502020204030204" pitchFamily="34" charset="0"/>
              </a:rPr>
              <a:t>.</a:t>
            </a:r>
          </a:p>
        </p:txBody>
      </p:sp>
      <p:sp>
        <p:nvSpPr>
          <p:cNvPr id="21" name="TextBox 20"/>
          <p:cNvSpPr txBox="1"/>
          <p:nvPr/>
        </p:nvSpPr>
        <p:spPr>
          <a:xfrm>
            <a:off x="4483100" y="5993368"/>
            <a:ext cx="3149600" cy="400110"/>
          </a:xfrm>
          <a:prstGeom prst="rect">
            <a:avLst/>
          </a:prstGeom>
          <a:noFill/>
        </p:spPr>
        <p:txBody>
          <a:bodyPr wrap="square" rtlCol="0">
            <a:spAutoFit/>
          </a:bodyPr>
          <a:lstStyle/>
          <a:p>
            <a:r>
              <a:rPr lang="en-US" sz="1000" baseline="30000" dirty="0"/>
              <a:t>1</a:t>
            </a:r>
            <a:r>
              <a:rPr lang="en-US" sz="1000" dirty="0"/>
              <a:t>NSF Survey of Doctoral Recipients, 2001 - 2013</a:t>
            </a:r>
          </a:p>
          <a:p>
            <a:r>
              <a:rPr lang="en-US" sz="1000" baseline="30000" dirty="0"/>
              <a:t>2</a:t>
            </a:r>
            <a:r>
              <a:rPr lang="en-US" sz="1000" dirty="0"/>
              <a:t>NSF Integrated Survey Data, 1993</a:t>
            </a:r>
          </a:p>
        </p:txBody>
      </p:sp>
      <p:sp>
        <p:nvSpPr>
          <p:cNvPr id="22" name="TextBox 21"/>
          <p:cNvSpPr txBox="1"/>
          <p:nvPr/>
        </p:nvSpPr>
        <p:spPr>
          <a:xfrm>
            <a:off x="352425" y="5377815"/>
            <a:ext cx="3571875" cy="1015663"/>
          </a:xfrm>
          <a:prstGeom prst="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txBody>
          <a:bodyPr wrap="square" rtlCol="0">
            <a:spAutoFit/>
          </a:bodyPr>
          <a:lstStyle/>
          <a:p>
            <a:pPr algn="ctr"/>
            <a:r>
              <a:rPr lang="en-US" sz="2000" b="1" dirty="0">
                <a:solidFill>
                  <a:srgbClr val="FF0000"/>
                </a:solidFill>
                <a:latin typeface="Calibri" panose="020F0502020204030204" pitchFamily="34" charset="0"/>
              </a:rPr>
              <a:t>Industry has been the largest employment base for Physics PhDs for decades.</a:t>
            </a:r>
          </a:p>
        </p:txBody>
      </p:sp>
      <p:sp>
        <p:nvSpPr>
          <p:cNvPr id="23" name="Rectangle 2"/>
          <p:cNvSpPr txBox="1">
            <a:spLocks noRot="1" noChangeArrowheads="1"/>
          </p:cNvSpPr>
          <p:nvPr/>
        </p:nvSpPr>
        <p:spPr>
          <a:xfrm>
            <a:off x="354965" y="76200"/>
            <a:ext cx="7086600" cy="6096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100" normalizeH="0" baseline="0" noProof="0" dirty="0">
                <a:ln w="3200">
                  <a:solidFill>
                    <a:schemeClr val="bg2">
                      <a:shade val="75000"/>
                      <a:alpha val="25000"/>
                    </a:schemeClr>
                  </a:solidFill>
                  <a:prstDash val="solid"/>
                  <a:round/>
                </a:ln>
                <a:solidFill>
                  <a:schemeClr val="accent4"/>
                </a:solidFill>
                <a:uLnTx/>
                <a:uFillTx/>
                <a:latin typeface="+mj-lt"/>
                <a:ea typeface="+mj-ea"/>
                <a:cs typeface="+mj-cs"/>
              </a:rPr>
              <a:t>PhD Employment in the Private Sector</a:t>
            </a:r>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3100" y="2684563"/>
            <a:ext cx="4445000" cy="3191888"/>
          </a:xfrm>
          <a:prstGeom prst="rect">
            <a:avLst/>
          </a:prstGeom>
          <a:ln>
            <a:solidFill>
              <a:schemeClr val="tx1">
                <a:lumMod val="85000"/>
                <a:lumOff val="15000"/>
              </a:schemeClr>
            </a:solidFill>
          </a:ln>
        </p:spPr>
      </p:pic>
    </p:spTree>
    <p:extLst>
      <p:ext uri="{BB962C8B-B14F-4D97-AF65-F5344CB8AC3E}">
        <p14:creationId xmlns:p14="http://schemas.microsoft.com/office/powerpoint/2010/main" val="332202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ppt_x</p:attrName>
                                        </p:attrNameLst>
                                      </p:cBhvr>
                                      <p:tavLst>
                                        <p:tav tm="0">
                                          <p:val>
                                            <p:strVal val="#ppt_x-.2"/>
                                          </p:val>
                                        </p:tav>
                                        <p:tav tm="100000">
                                          <p:val>
                                            <p:strVal val="#ppt_x"/>
                                          </p:val>
                                        </p:tav>
                                      </p:tavLst>
                                    </p:anim>
                                    <p:anim calcmode="lin" valueType="num">
                                      <p:cBhvr>
                                        <p:cTn id="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1000" fill="hold"/>
                                        <p:tgtEl>
                                          <p:spTgt spid="17"/>
                                        </p:tgtEl>
                                        <p:attrNameLst>
                                          <p:attrName>ppt_x</p:attrName>
                                        </p:attrNameLst>
                                      </p:cBhvr>
                                      <p:tavLst>
                                        <p:tav tm="0">
                                          <p:val>
                                            <p:strVal val="#ppt_x-.2"/>
                                          </p:val>
                                        </p:tav>
                                        <p:tav tm="100000">
                                          <p:val>
                                            <p:strVal val="#ppt_x"/>
                                          </p:val>
                                        </p:tav>
                                      </p:tavLst>
                                    </p:anim>
                                    <p:anim calcmode="lin" valueType="num">
                                      <p:cBhvr>
                                        <p:cTn id="15"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7"/>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1000" fill="hold"/>
                                        <p:tgtEl>
                                          <p:spTgt spid="19"/>
                                        </p:tgtEl>
                                        <p:attrNameLst>
                                          <p:attrName>ppt_x</p:attrName>
                                        </p:attrNameLst>
                                      </p:cBhvr>
                                      <p:tavLst>
                                        <p:tav tm="0">
                                          <p:val>
                                            <p:strVal val="#ppt_x-.2"/>
                                          </p:val>
                                        </p:tav>
                                        <p:tav tm="100000">
                                          <p:val>
                                            <p:strVal val="#ppt_x"/>
                                          </p:val>
                                        </p:tav>
                                      </p:tavLst>
                                    </p:anim>
                                    <p:anim calcmode="lin" valueType="num">
                                      <p:cBhvr>
                                        <p:cTn id="24"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1000" fill="hold"/>
                                        <p:tgtEl>
                                          <p:spTgt spid="20"/>
                                        </p:tgtEl>
                                        <p:attrNameLst>
                                          <p:attrName>ppt_x</p:attrName>
                                        </p:attrNameLst>
                                      </p:cBhvr>
                                      <p:tavLst>
                                        <p:tav tm="0">
                                          <p:val>
                                            <p:strVal val="#ppt_x-.2"/>
                                          </p:val>
                                        </p:tav>
                                        <p:tav tm="100000">
                                          <p:val>
                                            <p:strVal val="#ppt_x"/>
                                          </p:val>
                                        </p:tav>
                                      </p:tavLst>
                                    </p:anim>
                                    <p:anim calcmode="lin" valueType="num">
                                      <p:cBhvr>
                                        <p:cTn id="34"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35" dur="10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0" grpId="0"/>
      <p:bldP spid="21" grpId="0"/>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9258" y="149630"/>
            <a:ext cx="4600883" cy="5898866"/>
          </a:xfrm>
          <a:prstGeom prst="rect">
            <a:avLst/>
          </a:prstGeom>
        </p:spPr>
      </p:pic>
      <p:sp>
        <p:nvSpPr>
          <p:cNvPr id="3" name="TextBox 2"/>
          <p:cNvSpPr txBox="1"/>
          <p:nvPr/>
        </p:nvSpPr>
        <p:spPr>
          <a:xfrm>
            <a:off x="354203" y="270808"/>
            <a:ext cx="3581400" cy="1938992"/>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txBody>
          <a:bodyPr wrap="square" rtlCol="0">
            <a:spAutoFit/>
          </a:bodyPr>
          <a:lstStyle/>
          <a:p>
            <a:r>
              <a:rPr lang="en-US" sz="2000" dirty="0">
                <a:latin typeface="Calibri" panose="020F0502020204030204" pitchFamily="34" charset="0"/>
              </a:rPr>
              <a:t>Not only does the private sector provide the largest number of jobs for physics PhDs, it also provides the highest-paying jobs, with a median starting salary near </a:t>
            </a:r>
            <a:r>
              <a:rPr lang="en-US" sz="2000" dirty="0">
                <a:solidFill>
                  <a:srgbClr val="FF0000"/>
                </a:solidFill>
                <a:latin typeface="Calibri" panose="020F0502020204030204" pitchFamily="34" charset="0"/>
              </a:rPr>
              <a:t>$95K.</a:t>
            </a:r>
          </a:p>
        </p:txBody>
      </p:sp>
      <p:sp>
        <p:nvSpPr>
          <p:cNvPr id="4" name="TextBox 3"/>
          <p:cNvSpPr txBox="1"/>
          <p:nvPr/>
        </p:nvSpPr>
        <p:spPr>
          <a:xfrm>
            <a:off x="354203" y="2446099"/>
            <a:ext cx="3581400" cy="1323439"/>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txBody>
          <a:bodyPr wrap="square" rtlCol="0">
            <a:spAutoFit/>
          </a:bodyPr>
          <a:lstStyle/>
          <a:p>
            <a:r>
              <a:rPr lang="en-US" sz="2000" dirty="0">
                <a:latin typeface="Calibri" panose="020F0502020204030204" pitchFamily="34" charset="0"/>
              </a:rPr>
              <a:t>By comparison, average typical starting salaries at Universities and 4-year colleges is around $60K…</a:t>
            </a:r>
            <a:endParaRPr lang="en-US" sz="2000" dirty="0">
              <a:solidFill>
                <a:srgbClr val="FF0000"/>
              </a:solidFill>
              <a:latin typeface="Calibri" panose="020F0502020204030204" pitchFamily="34" charset="0"/>
            </a:endParaRPr>
          </a:p>
        </p:txBody>
      </p:sp>
      <p:sp>
        <p:nvSpPr>
          <p:cNvPr id="5" name="TextBox 4"/>
          <p:cNvSpPr txBox="1"/>
          <p:nvPr/>
        </p:nvSpPr>
        <p:spPr>
          <a:xfrm>
            <a:off x="354203" y="4005837"/>
            <a:ext cx="3581400" cy="1015663"/>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txBody>
          <a:bodyPr wrap="square" rtlCol="0">
            <a:spAutoFit/>
          </a:bodyPr>
          <a:lstStyle/>
          <a:p>
            <a:r>
              <a:rPr lang="en-US" sz="2000" dirty="0">
                <a:latin typeface="Calibri" panose="020F0502020204030204" pitchFamily="34" charset="0"/>
              </a:rPr>
              <a:t>…and a University postdoc position typically offers between the low $40K and $50K.</a:t>
            </a:r>
            <a:endParaRPr lang="en-US" sz="2000" dirty="0">
              <a:solidFill>
                <a:srgbClr val="FF0000"/>
              </a:solidFill>
              <a:latin typeface="Calibri" panose="020F0502020204030204" pitchFamily="34" charset="0"/>
            </a:endParaRPr>
          </a:p>
        </p:txBody>
      </p:sp>
      <p:sp>
        <p:nvSpPr>
          <p:cNvPr id="7" name="TextBox 6"/>
          <p:cNvSpPr txBox="1"/>
          <p:nvPr/>
        </p:nvSpPr>
        <p:spPr>
          <a:xfrm>
            <a:off x="354203" y="5257800"/>
            <a:ext cx="3505200" cy="1015663"/>
          </a:xfrm>
          <a:prstGeom prst="rect">
            <a:avLst/>
          </a:prstGeom>
          <a:noFill/>
        </p:spPr>
        <p:txBody>
          <a:bodyPr wrap="square" rtlCol="0">
            <a:spAutoFit/>
          </a:bodyPr>
          <a:lstStyle/>
          <a:p>
            <a:r>
              <a:rPr lang="en-US" sz="2000" b="1" dirty="0">
                <a:solidFill>
                  <a:srgbClr val="FF0000"/>
                </a:solidFill>
                <a:latin typeface="Calibri" panose="020F0502020204030204" pitchFamily="34" charset="0"/>
              </a:rPr>
              <a:t>So, the private sector also offers well-paying employment to Physics PhDs.</a:t>
            </a:r>
          </a:p>
        </p:txBody>
      </p:sp>
      <p:sp>
        <p:nvSpPr>
          <p:cNvPr id="8" name="Oval 7"/>
          <p:cNvSpPr/>
          <p:nvPr/>
        </p:nvSpPr>
        <p:spPr>
          <a:xfrm>
            <a:off x="7162800" y="1143000"/>
            <a:ext cx="1676400" cy="685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07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2000"/>
                            </p:stCondLst>
                            <p:childTnLst>
                              <p:par>
                                <p:cTn id="13" presetID="10" presetClass="entr" presetSubtype="0" fill="hold" grpId="0" nodeType="afterEffect">
                                  <p:stCondLst>
                                    <p:cond delay="2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351685" y="250083"/>
            <a:ext cx="6576856" cy="6096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i="0" u="none" strike="noStrike" kern="1200" cap="none" spc="-100" normalizeH="0" baseline="0" noProof="0" dirty="0">
                <a:ln w="3200">
                  <a:solidFill>
                    <a:schemeClr val="bg2">
                      <a:shade val="75000"/>
                      <a:alpha val="25000"/>
                    </a:schemeClr>
                  </a:solidFill>
                  <a:prstDash val="solid"/>
                  <a:round/>
                </a:ln>
                <a:solidFill>
                  <a:schemeClr val="accent4"/>
                </a:solidFill>
                <a:uLnTx/>
                <a:uFillTx/>
                <a:latin typeface="+mj-lt"/>
                <a:ea typeface="+mj-ea"/>
                <a:cs typeface="+mj-cs"/>
              </a:rPr>
              <a:t>But Won’t I Lose</a:t>
            </a:r>
            <a:r>
              <a:rPr kumimoji="0" lang="en-US" sz="2800" i="0" u="none" strike="noStrike" kern="1200" cap="none" spc="-100" normalizeH="0" noProof="0" dirty="0">
                <a:ln w="3200">
                  <a:solidFill>
                    <a:schemeClr val="bg2">
                      <a:shade val="75000"/>
                      <a:alpha val="25000"/>
                    </a:schemeClr>
                  </a:solidFill>
                  <a:prstDash val="solid"/>
                  <a:round/>
                </a:ln>
                <a:solidFill>
                  <a:schemeClr val="accent4"/>
                </a:solidFill>
                <a:uLnTx/>
                <a:uFillTx/>
                <a:latin typeface="+mj-lt"/>
                <a:ea typeface="+mj-ea"/>
                <a:cs typeface="+mj-cs"/>
              </a:rPr>
              <a:t> My Soul if I Go Into Industry?</a:t>
            </a:r>
            <a:endParaRPr kumimoji="0" lang="en-US" sz="2800" i="0" u="none" strike="noStrike" kern="1200" cap="none" spc="-100" normalizeH="0" baseline="0" noProof="0" dirty="0">
              <a:ln w="3200">
                <a:solidFill>
                  <a:schemeClr val="bg2">
                    <a:shade val="75000"/>
                    <a:alpha val="25000"/>
                  </a:schemeClr>
                </a:solidFill>
                <a:prstDash val="solid"/>
                <a:round/>
              </a:ln>
              <a:solidFill>
                <a:schemeClr val="accent4"/>
              </a:solidFill>
              <a:uLnTx/>
              <a:uFillTx/>
              <a:latin typeface="+mj-lt"/>
              <a:ea typeface="+mj-ea"/>
              <a:cs typeface="+mj-cs"/>
            </a:endParaRPr>
          </a:p>
        </p:txBody>
      </p:sp>
      <p:sp>
        <p:nvSpPr>
          <p:cNvPr id="4" name="TextBox 3"/>
          <p:cNvSpPr txBox="1"/>
          <p:nvPr/>
        </p:nvSpPr>
        <p:spPr>
          <a:xfrm>
            <a:off x="7365883" y="176282"/>
            <a:ext cx="1146468" cy="707886"/>
          </a:xfrm>
          <a:prstGeom prst="rect">
            <a:avLst/>
          </a:prstGeom>
          <a:noFill/>
        </p:spPr>
        <p:txBody>
          <a:bodyPr wrap="none" rtlCol="0">
            <a:spAutoFit/>
          </a:bodyPr>
          <a:lstStyle/>
          <a:p>
            <a:pPr algn="ctr"/>
            <a:r>
              <a:rPr lang="en-US" sz="4000" dirty="0"/>
              <a:t>NO!</a:t>
            </a:r>
          </a:p>
        </p:txBody>
      </p:sp>
      <p:graphicFrame>
        <p:nvGraphicFramePr>
          <p:cNvPr id="5" name="Chart 4"/>
          <p:cNvGraphicFramePr/>
          <p:nvPr>
            <p:extLst>
              <p:ext uri="{D42A27DB-BD31-4B8C-83A1-F6EECF244321}">
                <p14:modId xmlns:p14="http://schemas.microsoft.com/office/powerpoint/2010/main" val="789086855"/>
              </p:ext>
            </p:extLst>
          </p:nvPr>
        </p:nvGraphicFramePr>
        <p:xfrm>
          <a:off x="339725" y="925529"/>
          <a:ext cx="8359742" cy="432661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52055" y="5768825"/>
            <a:ext cx="8648242" cy="646331"/>
          </a:xfrm>
          <a:prstGeom prst="rect">
            <a:avLst/>
          </a:prstGeom>
          <a:noFill/>
        </p:spPr>
        <p:txBody>
          <a:bodyPr wrap="square" rtlCol="0">
            <a:spAutoFit/>
          </a:bodyPr>
          <a:lstStyle/>
          <a:p>
            <a:r>
              <a:rPr lang="en-US" dirty="0">
                <a:latin typeface="Calibri" panose="020F0502020204030204" pitchFamily="34" charset="0"/>
              </a:rPr>
              <a:t>Besides “physics,” typical areas of employment for PhDs in the private sector included </a:t>
            </a:r>
            <a:r>
              <a:rPr lang="en-US" b="1" dirty="0">
                <a:latin typeface="Calibri" panose="020F0502020204030204" pitchFamily="34" charset="0"/>
              </a:rPr>
              <a:t>Engineering, Computer Science, Business, Finance, Education, or Medical Services.</a:t>
            </a:r>
          </a:p>
        </p:txBody>
      </p:sp>
      <p:sp>
        <p:nvSpPr>
          <p:cNvPr id="10" name="TextBox 9"/>
          <p:cNvSpPr txBox="1"/>
          <p:nvPr/>
        </p:nvSpPr>
        <p:spPr>
          <a:xfrm>
            <a:off x="1393254" y="5326123"/>
            <a:ext cx="7471787" cy="276999"/>
          </a:xfrm>
          <a:prstGeom prst="rect">
            <a:avLst/>
          </a:prstGeom>
          <a:noFill/>
        </p:spPr>
        <p:txBody>
          <a:bodyPr wrap="square" rtlCol="0">
            <a:spAutoFit/>
          </a:bodyPr>
          <a:lstStyle/>
          <a:p>
            <a:pPr algn="r"/>
            <a:r>
              <a:rPr lang="en-US" sz="1200" dirty="0"/>
              <a:t>Source: AIP Statistical Research Center Report Common Careers of Physics PhDs in the Private Sector, June 2015  </a:t>
            </a:r>
          </a:p>
        </p:txBody>
      </p:sp>
    </p:spTree>
    <p:extLst>
      <p:ext uri="{BB962C8B-B14F-4D97-AF65-F5344CB8AC3E}">
        <p14:creationId xmlns:p14="http://schemas.microsoft.com/office/powerpoint/2010/main" val="158161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P spid="7"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351409" y="200256"/>
            <a:ext cx="7086600" cy="6096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3600" spc="-100" dirty="0">
                <a:ln w="3200">
                  <a:solidFill>
                    <a:schemeClr val="bg2">
                      <a:shade val="75000"/>
                      <a:alpha val="25000"/>
                    </a:schemeClr>
                  </a:solidFill>
                  <a:prstDash val="solid"/>
                  <a:round/>
                </a:ln>
                <a:solidFill>
                  <a:schemeClr val="accent4"/>
                </a:solidFill>
                <a:latin typeface="+mj-lt"/>
                <a:ea typeface="+mj-ea"/>
                <a:cs typeface="+mj-cs"/>
              </a:rPr>
              <a:t>What about the non-PhD physicists?</a:t>
            </a:r>
            <a:endParaRPr kumimoji="0" lang="en-US" sz="3600" b="0" i="0" u="none" strike="noStrike" kern="1200" cap="none" spc="-100" normalizeH="0" baseline="0" noProof="0" dirty="0">
              <a:ln w="3200">
                <a:solidFill>
                  <a:schemeClr val="bg2">
                    <a:shade val="75000"/>
                    <a:alpha val="25000"/>
                  </a:schemeClr>
                </a:solidFill>
                <a:prstDash val="solid"/>
                <a:round/>
              </a:ln>
              <a:solidFill>
                <a:schemeClr val="accent4"/>
              </a:solidFill>
              <a:uLnTx/>
              <a:uFillTx/>
              <a:latin typeface="+mj-lt"/>
              <a:ea typeface="+mj-ea"/>
              <a:cs typeface="+mj-cs"/>
            </a:endParaRPr>
          </a:p>
        </p:txBody>
      </p:sp>
      <p:sp>
        <p:nvSpPr>
          <p:cNvPr id="3" name="TextBox 2"/>
          <p:cNvSpPr txBox="1"/>
          <p:nvPr/>
        </p:nvSpPr>
        <p:spPr>
          <a:xfrm>
            <a:off x="351409" y="886197"/>
            <a:ext cx="8462286" cy="707886"/>
          </a:xfrm>
          <a:prstGeom prst="rect">
            <a:avLst/>
          </a:prstGeom>
          <a:solidFill>
            <a:schemeClr val="bg1"/>
          </a:solidFill>
          <a:ln w="3175">
            <a:noFill/>
          </a:ln>
          <a:effectLst/>
        </p:spPr>
        <p:txBody>
          <a:bodyPr wrap="square" rtlCol="0">
            <a:spAutoFit/>
          </a:bodyPr>
          <a:lstStyle/>
          <a:p>
            <a:r>
              <a:rPr lang="en-US" sz="2000" dirty="0">
                <a:latin typeface="Calibri" panose="020F0502020204030204" pitchFamily="34" charset="0"/>
              </a:rPr>
              <a:t>According to the AIP Statistical Research Center,  83% of physics bachelors will not earn a Physics PhD.</a:t>
            </a:r>
          </a:p>
        </p:txBody>
      </p:sp>
      <p:graphicFrame>
        <p:nvGraphicFramePr>
          <p:cNvPr id="5" name="Chart 4"/>
          <p:cNvGraphicFramePr/>
          <p:nvPr>
            <p:extLst>
              <p:ext uri="{D42A27DB-BD31-4B8C-83A1-F6EECF244321}">
                <p14:modId xmlns:p14="http://schemas.microsoft.com/office/powerpoint/2010/main" val="511647802"/>
              </p:ext>
            </p:extLst>
          </p:nvPr>
        </p:nvGraphicFramePr>
        <p:xfrm>
          <a:off x="352425" y="1685416"/>
          <a:ext cx="4038600" cy="458259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588844" y="1660758"/>
            <a:ext cx="4114800" cy="3323987"/>
          </a:xfrm>
          <a:prstGeom prst="rect">
            <a:avLst/>
          </a:prstGeom>
          <a:noFill/>
        </p:spPr>
        <p:txBody>
          <a:bodyPr wrap="square" rtlCol="0">
            <a:spAutoFit/>
          </a:bodyPr>
          <a:lstStyle/>
          <a:p>
            <a:pPr marL="182880" indent="-182880">
              <a:spcAft>
                <a:spcPts val="600"/>
              </a:spcAft>
              <a:buFont typeface="Arial" pitchFamily="34" charset="0"/>
              <a:buChar char="•"/>
            </a:pPr>
            <a:r>
              <a:rPr lang="en-US" sz="2000" dirty="0">
                <a:latin typeface="Calibri" panose="020F0502020204030204" pitchFamily="34" charset="0"/>
              </a:rPr>
              <a:t>Roughly one-third to one-half of Physics Bachelors will go straight into the workforce, mostly in STEM fields.</a:t>
            </a:r>
          </a:p>
          <a:p>
            <a:pPr marL="182880" indent="-182880">
              <a:spcAft>
                <a:spcPts val="600"/>
              </a:spcAft>
              <a:buFont typeface="Arial" pitchFamily="34" charset="0"/>
              <a:buChar char="•"/>
            </a:pPr>
            <a:r>
              <a:rPr lang="en-US" sz="2000" dirty="0">
                <a:latin typeface="Calibri" panose="020F0502020204030204" pitchFamily="34" charset="0"/>
              </a:rPr>
              <a:t>Another third will go into graduate study in Physics and Astronomy.</a:t>
            </a:r>
          </a:p>
          <a:p>
            <a:pPr marL="182880" indent="-182880">
              <a:spcAft>
                <a:spcPts val="600"/>
              </a:spcAft>
              <a:buFont typeface="Arial" pitchFamily="34" charset="0"/>
              <a:buChar char="•"/>
            </a:pPr>
            <a:r>
              <a:rPr lang="en-US" sz="2000" dirty="0">
                <a:latin typeface="Calibri" panose="020F0502020204030204" pitchFamily="34" charset="0"/>
              </a:rPr>
              <a:t>And the remainder will go into graduate study in other fields—including finance, law, and Medical Physics.</a:t>
            </a:r>
          </a:p>
        </p:txBody>
      </p:sp>
      <p:sp>
        <p:nvSpPr>
          <p:cNvPr id="10" name="TextBox 9"/>
          <p:cNvSpPr txBox="1"/>
          <p:nvPr/>
        </p:nvSpPr>
        <p:spPr>
          <a:xfrm>
            <a:off x="4588844" y="5059807"/>
            <a:ext cx="4419600" cy="1200329"/>
          </a:xfrm>
          <a:prstGeom prst="rect">
            <a:avLst/>
          </a:prstGeom>
          <a:noFill/>
          <a:ln w="3175">
            <a:noFill/>
          </a:ln>
          <a:effectLst/>
        </p:spPr>
        <p:txBody>
          <a:bodyPr wrap="square" rtlCol="0">
            <a:spAutoFit/>
          </a:bodyPr>
          <a:lstStyle/>
          <a:p>
            <a:r>
              <a:rPr lang="en-US" sz="2400" b="1" dirty="0"/>
              <a:t>What types of employment are possible for these degree paths?</a:t>
            </a:r>
          </a:p>
        </p:txBody>
      </p:sp>
    </p:spTree>
    <p:extLst>
      <p:ext uri="{BB962C8B-B14F-4D97-AF65-F5344CB8AC3E}">
        <p14:creationId xmlns:p14="http://schemas.microsoft.com/office/powerpoint/2010/main" val="292521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 calcmode="lin" valueType="num">
                                      <p:cBhvr>
                                        <p:cTn id="14" dur="1000" fill="hold"/>
                                        <p:tgtEl>
                                          <p:spTgt spid="9">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 calcmode="lin" valueType="num">
                                      <p:cBhvr>
                                        <p:cTn id="21" dur="1000" fill="hold"/>
                                        <p:tgtEl>
                                          <p:spTgt spid="9">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Rot="1" noChangeArrowheads="1"/>
          </p:cNvSpPr>
          <p:nvPr/>
        </p:nvSpPr>
        <p:spPr>
          <a:xfrm>
            <a:off x="351206" y="76200"/>
            <a:ext cx="7620000" cy="6096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100" normalizeH="0" baseline="0" noProof="0" dirty="0">
                <a:ln w="3200">
                  <a:solidFill>
                    <a:schemeClr val="bg2">
                      <a:shade val="75000"/>
                      <a:alpha val="25000"/>
                    </a:schemeClr>
                  </a:solidFill>
                  <a:prstDash val="solid"/>
                  <a:round/>
                </a:ln>
                <a:solidFill>
                  <a:schemeClr val="accent4"/>
                </a:solidFill>
                <a:uLnTx/>
                <a:uFillTx/>
                <a:latin typeface="+mj-lt"/>
                <a:ea typeface="+mj-ea"/>
                <a:cs typeface="+mj-cs"/>
              </a:rPr>
              <a:t>Initial Employment of Master’s Degrees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206" y="1368158"/>
            <a:ext cx="4165088" cy="483171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5322" y="1368158"/>
            <a:ext cx="4017733" cy="4831716"/>
          </a:xfrm>
          <a:prstGeom prst="rect">
            <a:avLst/>
          </a:prstGeom>
        </p:spPr>
      </p:pic>
      <p:sp>
        <p:nvSpPr>
          <p:cNvPr id="9" name="TextBox 8"/>
          <p:cNvSpPr txBox="1"/>
          <p:nvPr/>
        </p:nvSpPr>
        <p:spPr>
          <a:xfrm>
            <a:off x="351206" y="660133"/>
            <a:ext cx="8767680" cy="708025"/>
          </a:xfrm>
          <a:prstGeom prst="rect">
            <a:avLst/>
          </a:prstGeom>
          <a:noFill/>
        </p:spPr>
        <p:txBody>
          <a:bodyPr wrap="square">
            <a:spAutoFit/>
          </a:bodyPr>
          <a:lstStyle/>
          <a:p>
            <a:pPr>
              <a:defRPr/>
            </a:pPr>
            <a:r>
              <a:rPr lang="en-US" sz="2000" dirty="0">
                <a:latin typeface="Calibri" pitchFamily="34" charset="0"/>
              </a:rPr>
              <a:t>Between 2012-2014, about 44% of physics masters recipients entered or remained in the workforce.</a:t>
            </a:r>
          </a:p>
        </p:txBody>
      </p:sp>
    </p:spTree>
    <p:extLst>
      <p:ext uri="{BB962C8B-B14F-4D97-AF65-F5344CB8AC3E}">
        <p14:creationId xmlns:p14="http://schemas.microsoft.com/office/powerpoint/2010/main" val="202627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2425" y="184666"/>
            <a:ext cx="2958309" cy="2246769"/>
          </a:xfrm>
          <a:prstGeom prst="rect">
            <a:avLst/>
          </a:prstGeom>
          <a:noFill/>
        </p:spPr>
        <p:txBody>
          <a:bodyPr wrap="square">
            <a:spAutoFit/>
          </a:bodyPr>
          <a:lstStyle/>
          <a:p>
            <a:pPr>
              <a:defRPr/>
            </a:pPr>
            <a:r>
              <a:rPr lang="en-US" sz="2000" dirty="0">
                <a:latin typeface="Calibri" pitchFamily="34" charset="0"/>
              </a:rPr>
              <a:t>Not surprisingly, physics master’s degree holders working in the private sector earned considerably more than their colleagues at colleges and universities.</a:t>
            </a:r>
          </a:p>
        </p:txBody>
      </p:sp>
      <p:sp>
        <p:nvSpPr>
          <p:cNvPr id="9" name="TextBox 8"/>
          <p:cNvSpPr txBox="1"/>
          <p:nvPr/>
        </p:nvSpPr>
        <p:spPr>
          <a:xfrm>
            <a:off x="352425" y="4247629"/>
            <a:ext cx="3291210" cy="1631216"/>
          </a:xfrm>
          <a:prstGeom prst="rect">
            <a:avLst/>
          </a:prstGeom>
          <a:noFill/>
        </p:spPr>
        <p:txBody>
          <a:bodyPr wrap="square">
            <a:spAutoFit/>
          </a:bodyPr>
          <a:lstStyle/>
          <a:p>
            <a:pPr>
              <a:defRPr/>
            </a:pPr>
            <a:r>
              <a:rPr lang="en-US" sz="2000" b="1" dirty="0">
                <a:solidFill>
                  <a:srgbClr val="FF0000"/>
                </a:solidFill>
                <a:latin typeface="Calibri" pitchFamily="34" charset="0"/>
              </a:rPr>
              <a:t>A physics master’s degree will open the door to more advanced positions in a variety of technical fields, with higher salaries.</a:t>
            </a:r>
          </a:p>
        </p:txBody>
      </p:sp>
      <p:sp>
        <p:nvSpPr>
          <p:cNvPr id="10"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11" name="Rectangle 8"/>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en-US">
              <a:latin typeface="Calibri" pitchFamily="34" charset="0"/>
            </a:endParaRPr>
          </a:p>
        </p:txBody>
      </p:sp>
      <p:pic>
        <p:nvPicPr>
          <p:cNvPr id="12" name="Picture 9"/>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16244" y="201545"/>
            <a:ext cx="5089054" cy="5667054"/>
          </a:xfrm>
          <a:prstGeom prst="rect">
            <a:avLst/>
          </a:prstGeom>
          <a:ln>
            <a:solidFill>
              <a:prstClr val="white">
                <a:lumMod val="75000"/>
              </a:prstClr>
            </a:solidFill>
          </a:ln>
          <a:effectLst/>
        </p:spPr>
      </p:pic>
      <p:sp>
        <p:nvSpPr>
          <p:cNvPr id="13" name="TextBox 12"/>
          <p:cNvSpPr txBox="1"/>
          <p:nvPr/>
        </p:nvSpPr>
        <p:spPr>
          <a:xfrm>
            <a:off x="352425" y="2677813"/>
            <a:ext cx="3315869" cy="1323439"/>
          </a:xfrm>
          <a:prstGeom prst="rect">
            <a:avLst/>
          </a:prstGeom>
          <a:noFill/>
        </p:spPr>
        <p:txBody>
          <a:bodyPr wrap="square">
            <a:spAutoFit/>
          </a:bodyPr>
          <a:lstStyle/>
          <a:p>
            <a:pPr>
              <a:defRPr/>
            </a:pPr>
            <a:r>
              <a:rPr lang="en-US" sz="2000" dirty="0">
                <a:latin typeface="Calibri" pitchFamily="34" charset="0"/>
              </a:rPr>
              <a:t>MS grads who earned their degree while working in the private sector earned considerably more (~$83K).</a:t>
            </a:r>
          </a:p>
        </p:txBody>
      </p:sp>
    </p:spTree>
    <p:extLst>
      <p:ext uri="{BB962C8B-B14F-4D97-AF65-F5344CB8AC3E}">
        <p14:creationId xmlns:p14="http://schemas.microsoft.com/office/powerpoint/2010/main" val="219401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a:xfrm>
            <a:off x="353928" y="0"/>
            <a:ext cx="7772400" cy="653436"/>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100" normalizeH="0" baseline="0" noProof="0" dirty="0">
                <a:ln w="3200">
                  <a:solidFill>
                    <a:schemeClr val="bg2">
                      <a:shade val="75000"/>
                      <a:alpha val="25000"/>
                    </a:schemeClr>
                  </a:solidFill>
                  <a:prstDash val="solid"/>
                  <a:round/>
                </a:ln>
                <a:solidFill>
                  <a:schemeClr val="accent4"/>
                </a:solidFill>
                <a:uLnTx/>
                <a:uFillTx/>
                <a:latin typeface="+mj-lt"/>
                <a:ea typeface="+mj-ea"/>
                <a:cs typeface="+mj-cs"/>
              </a:rPr>
              <a:t>Initial Employment of Physics Bachelors</a:t>
            </a: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5628" t="3671" r="5683" b="3342"/>
          <a:stretch/>
        </p:blipFill>
        <p:spPr>
          <a:xfrm>
            <a:off x="666014" y="1350429"/>
            <a:ext cx="3798410" cy="4348904"/>
          </a:xfrm>
          <a:prstGeom prst="rect">
            <a:avLst/>
          </a:prstGeom>
        </p:spPr>
      </p:pic>
      <p:sp>
        <p:nvSpPr>
          <p:cNvPr id="12" name="TextBox 11"/>
          <p:cNvSpPr txBox="1"/>
          <p:nvPr/>
        </p:nvSpPr>
        <p:spPr>
          <a:xfrm>
            <a:off x="353928" y="678767"/>
            <a:ext cx="7772400" cy="646331"/>
          </a:xfrm>
          <a:prstGeom prst="rect">
            <a:avLst/>
          </a:prstGeom>
          <a:noFill/>
        </p:spPr>
        <p:txBody>
          <a:bodyPr wrap="square" rtlCol="0">
            <a:spAutoFit/>
          </a:bodyPr>
          <a:lstStyle/>
          <a:p>
            <a:r>
              <a:rPr lang="en-US" dirty="0">
                <a:latin typeface="Calibri" panose="020F0502020204030204" pitchFamily="34" charset="0"/>
                <a:cs typeface="Arial" panose="020B0604020202020204" pitchFamily="34" charset="0"/>
              </a:rPr>
              <a:t>On average between 1995 and 2012, about 40% of physics bachelors went directly into the workforce after graduation.</a:t>
            </a: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6702" t="4974" r="7558" b="4055"/>
          <a:stretch/>
        </p:blipFill>
        <p:spPr>
          <a:xfrm>
            <a:off x="4711888" y="1373019"/>
            <a:ext cx="4286556" cy="4348904"/>
          </a:xfrm>
          <a:prstGeom prst="rect">
            <a:avLst/>
          </a:prstGeom>
        </p:spPr>
      </p:pic>
      <p:sp>
        <p:nvSpPr>
          <p:cNvPr id="14" name="TextBox 13"/>
          <p:cNvSpPr txBox="1"/>
          <p:nvPr/>
        </p:nvSpPr>
        <p:spPr>
          <a:xfrm>
            <a:off x="353928" y="5769844"/>
            <a:ext cx="8513380" cy="707886"/>
          </a:xfrm>
          <a:prstGeom prst="rect">
            <a:avLst/>
          </a:prstGeom>
          <a:noFill/>
        </p:spPr>
        <p:txBody>
          <a:bodyPr wrap="square" rtlCol="0">
            <a:spAutoFit/>
          </a:bodyPr>
          <a:lstStyle/>
          <a:p>
            <a:r>
              <a:rPr lang="en-US" sz="2000" b="1" dirty="0">
                <a:solidFill>
                  <a:srgbClr val="FF0000"/>
                </a:solidFill>
                <a:latin typeface="Calibri" panose="020F0502020204030204" pitchFamily="34" charset="0"/>
                <a:cs typeface="Arial" panose="020B0604020202020204" pitchFamily="34" charset="0"/>
              </a:rPr>
              <a:t>Bottom line: at all degree paths, the largest initial employment sector for physics graduates is the private sector.</a:t>
            </a:r>
          </a:p>
        </p:txBody>
      </p:sp>
    </p:spTree>
    <p:extLst>
      <p:ext uri="{BB962C8B-B14F-4D97-AF65-F5344CB8AC3E}">
        <p14:creationId xmlns:p14="http://schemas.microsoft.com/office/powerpoint/2010/main" val="181301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1976" y="1880656"/>
            <a:ext cx="7826827" cy="176971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latin typeface="Calibri" panose="020F0502020204030204" pitchFamily="34" charset="0"/>
                <a:cs typeface="Arial" panose="020B0604020202020204" pitchFamily="34" charset="0"/>
              </a:rPr>
              <a:t>Standard physics curriculum creates familiarity with technologies commonly used in STEM workforce</a:t>
            </a:r>
          </a:p>
          <a:p>
            <a:pPr marL="742950" lvl="1" indent="-285750">
              <a:buFont typeface="Arial" panose="020B0604020202020204" pitchFamily="34" charset="0"/>
              <a:buChar char="–"/>
            </a:pPr>
            <a:r>
              <a:rPr lang="en-US" sz="1600" dirty="0">
                <a:latin typeface="Calibri" panose="020F0502020204030204" pitchFamily="34" charset="0"/>
                <a:cs typeface="Arial" panose="020B0604020202020204" pitchFamily="34" charset="0"/>
              </a:rPr>
              <a:t>Programming languages (e.g. Python, C++, Java, Fortran)</a:t>
            </a:r>
          </a:p>
          <a:p>
            <a:pPr marL="742950" lvl="1" indent="-285750">
              <a:buFont typeface="Arial" panose="020B0604020202020204" pitchFamily="34" charset="0"/>
              <a:buChar char="–"/>
            </a:pPr>
            <a:r>
              <a:rPr lang="en-US" sz="1600" dirty="0">
                <a:latin typeface="Calibri" panose="020F0502020204030204" pitchFamily="34" charset="0"/>
                <a:cs typeface="Arial" panose="020B0604020202020204" pitchFamily="34" charset="0"/>
              </a:rPr>
              <a:t>Circuit design and diagnostics (e.g. oscilloscopes, soldering)</a:t>
            </a:r>
          </a:p>
          <a:p>
            <a:pPr marL="742950" lvl="1" indent="-285750">
              <a:buFont typeface="Arial" panose="020B0604020202020204" pitchFamily="34" charset="0"/>
              <a:buChar char="–"/>
            </a:pPr>
            <a:r>
              <a:rPr lang="en-US" sz="1600" dirty="0">
                <a:latin typeface="Calibri" panose="020F0502020204030204" pitchFamily="34" charset="0"/>
                <a:cs typeface="Arial" panose="020B0604020202020204" pitchFamily="34" charset="0"/>
              </a:rPr>
              <a:t>Mathematical proficiency (e.g. differential equations, linear algebra)</a:t>
            </a:r>
          </a:p>
          <a:p>
            <a:pPr marL="742950" lvl="1" indent="-285750">
              <a:buFont typeface="Arial" panose="020B0604020202020204" pitchFamily="34" charset="0"/>
              <a:buChar char="–"/>
            </a:pPr>
            <a:r>
              <a:rPr lang="en-US" sz="1600" dirty="0">
                <a:latin typeface="Calibri" panose="020F0502020204030204" pitchFamily="34" charset="0"/>
                <a:cs typeface="Arial" panose="020B0604020202020204" pitchFamily="34" charset="0"/>
              </a:rPr>
              <a:t>Fabrication (e.g. lathes, </a:t>
            </a:r>
            <a:r>
              <a:rPr lang="en-US" sz="1600" dirty="0" err="1">
                <a:latin typeface="Calibri" panose="020F0502020204030204" pitchFamily="34" charset="0"/>
                <a:cs typeface="Arial" panose="020B0604020202020204" pitchFamily="34" charset="0"/>
              </a:rPr>
              <a:t>bandsaws</a:t>
            </a:r>
            <a:r>
              <a:rPr lang="en-US" sz="1600" dirty="0">
                <a:latin typeface="Calibri" panose="020F0502020204030204" pitchFamily="34" charset="0"/>
                <a:cs typeface="Arial" panose="020B0604020202020204" pitchFamily="34" charset="0"/>
              </a:rPr>
              <a:t>, screws) </a:t>
            </a:r>
            <a:endParaRPr lang="en-US" dirty="0">
              <a:latin typeface="Calibri" panose="020F0502020204030204" pitchFamily="34" charset="0"/>
              <a:cs typeface="Arial" panose="020B0604020202020204" pitchFamily="34" charset="0"/>
            </a:endParaRPr>
          </a:p>
        </p:txBody>
      </p:sp>
      <p:sp>
        <p:nvSpPr>
          <p:cNvPr id="5" name="TextBox 4"/>
          <p:cNvSpPr txBox="1"/>
          <p:nvPr/>
        </p:nvSpPr>
        <p:spPr>
          <a:xfrm>
            <a:off x="351976" y="3729806"/>
            <a:ext cx="8490856" cy="227754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latin typeface="Calibri" panose="020F0502020204030204" pitchFamily="34" charset="0"/>
                <a:cs typeface="Arial" panose="020B0604020202020204" pitchFamily="34" charset="0"/>
              </a:rPr>
              <a:t>Language of Job Descriptions</a:t>
            </a:r>
            <a:r>
              <a:rPr lang="en-US" sz="2000" baseline="30000" dirty="0">
                <a:latin typeface="Calibri" panose="020F0502020204030204" pitchFamily="34" charset="0"/>
                <a:cs typeface="Arial" panose="020B0604020202020204" pitchFamily="34" charset="0"/>
              </a:rPr>
              <a:t>3</a:t>
            </a:r>
            <a:r>
              <a:rPr lang="en-US" sz="2000" dirty="0">
                <a:latin typeface="Calibri" panose="020F0502020204030204" pitchFamily="34" charset="0"/>
                <a:cs typeface="Arial" panose="020B0604020202020204" pitchFamily="34" charset="0"/>
              </a:rPr>
              <a:t> </a:t>
            </a:r>
            <a:endParaRPr lang="en-US" sz="2000" dirty="0">
              <a:solidFill>
                <a:schemeClr val="accent2">
                  <a:lumMod val="75000"/>
                </a:schemeClr>
              </a:solidFill>
              <a:latin typeface="Calibri" panose="020F0502020204030204" pitchFamily="34" charset="0"/>
              <a:cs typeface="Arial" panose="020B0604020202020204" pitchFamily="34" charset="0"/>
            </a:endParaRPr>
          </a:p>
          <a:p>
            <a:pPr marL="742950" lvl="1" indent="-285750" defTabSz="8283575">
              <a:buFont typeface="Arial" panose="020B0604020202020204" pitchFamily="34" charset="0"/>
              <a:buChar char="–"/>
            </a:pPr>
            <a:r>
              <a:rPr lang="en-US" sz="1600" dirty="0">
                <a:latin typeface="Calibri" panose="020F0502020204030204" pitchFamily="34" charset="0"/>
                <a:cs typeface="Arial" panose="020B0604020202020204" pitchFamily="34" charset="0"/>
              </a:rPr>
              <a:t>Common job titles across STEM recruitments (including physics), e.g. “analyst,” “engineer,” “developer,” etc.</a:t>
            </a:r>
          </a:p>
          <a:p>
            <a:pPr marL="742950" lvl="1" indent="-285750">
              <a:spcAft>
                <a:spcPts val="600"/>
              </a:spcAft>
              <a:buFont typeface="Arial" panose="020B0604020202020204" pitchFamily="34" charset="0"/>
              <a:buChar char="–"/>
            </a:pPr>
            <a:r>
              <a:rPr lang="en-US" sz="1600" dirty="0">
                <a:latin typeface="Calibri" panose="020F0502020204030204" pitchFamily="34" charset="0"/>
                <a:cs typeface="Arial" panose="020B0604020202020204" pitchFamily="34" charset="0"/>
              </a:rPr>
              <a:t>Common skills listed in recruitments for physics and engineering graduates:</a:t>
            </a:r>
          </a:p>
          <a:p>
            <a:pPr marL="739775" lvl="1">
              <a:spcAft>
                <a:spcPts val="600"/>
              </a:spcAft>
            </a:pPr>
            <a:r>
              <a:rPr lang="en-US" sz="1600" i="1" dirty="0">
                <a:solidFill>
                  <a:srgbClr val="FF0000"/>
                </a:solidFill>
                <a:latin typeface="Calibri" panose="020F0502020204030204" pitchFamily="34" charset="0"/>
                <a:cs typeface="Arial" panose="020B0604020202020204" pitchFamily="34" charset="0"/>
              </a:rPr>
              <a:t>perform testing/analysis</a:t>
            </a:r>
            <a:br>
              <a:rPr lang="en-US" sz="1600" i="1" dirty="0">
                <a:solidFill>
                  <a:srgbClr val="FF0000"/>
                </a:solidFill>
                <a:latin typeface="Calibri" panose="020F0502020204030204" pitchFamily="34" charset="0"/>
                <a:cs typeface="Arial" panose="020B0604020202020204" pitchFamily="34" charset="0"/>
              </a:rPr>
            </a:br>
            <a:r>
              <a:rPr lang="en-US" sz="1600" i="1" dirty="0">
                <a:solidFill>
                  <a:srgbClr val="FF0000"/>
                </a:solidFill>
                <a:latin typeface="Calibri" panose="020F0502020204030204" pitchFamily="34" charset="0"/>
                <a:cs typeface="Arial" panose="020B0604020202020204" pitchFamily="34" charset="0"/>
              </a:rPr>
              <a:t>develop/design</a:t>
            </a:r>
            <a:br>
              <a:rPr lang="en-US" sz="1600" i="1" dirty="0">
                <a:solidFill>
                  <a:srgbClr val="FF0000"/>
                </a:solidFill>
                <a:latin typeface="Calibri" panose="020F0502020204030204" pitchFamily="34" charset="0"/>
                <a:cs typeface="Arial" panose="020B0604020202020204" pitchFamily="34" charset="0"/>
              </a:rPr>
            </a:br>
            <a:r>
              <a:rPr lang="en-US" sz="1600" i="1" dirty="0">
                <a:solidFill>
                  <a:srgbClr val="FF0000"/>
                </a:solidFill>
                <a:latin typeface="Calibri" panose="020F0502020204030204" pitchFamily="34" charset="0"/>
                <a:cs typeface="Arial" panose="020B0604020202020204" pitchFamily="34" charset="0"/>
              </a:rPr>
              <a:t>implement</a:t>
            </a:r>
            <a:br>
              <a:rPr lang="en-US" sz="1600" i="1" dirty="0">
                <a:solidFill>
                  <a:srgbClr val="FF0000"/>
                </a:solidFill>
                <a:latin typeface="Calibri" panose="020F0502020204030204" pitchFamily="34" charset="0"/>
                <a:cs typeface="Arial" panose="020B0604020202020204" pitchFamily="34" charset="0"/>
              </a:rPr>
            </a:br>
            <a:r>
              <a:rPr lang="en-US" sz="1600" i="1" dirty="0">
                <a:solidFill>
                  <a:srgbClr val="FF0000"/>
                </a:solidFill>
                <a:latin typeface="Calibri" panose="020F0502020204030204" pitchFamily="34" charset="0"/>
                <a:cs typeface="Arial" panose="020B0604020202020204" pitchFamily="34" charset="0"/>
              </a:rPr>
              <a:t>run queries and reports</a:t>
            </a:r>
          </a:p>
        </p:txBody>
      </p:sp>
      <p:sp>
        <p:nvSpPr>
          <p:cNvPr id="6" name="TextBox 5"/>
          <p:cNvSpPr txBox="1"/>
          <p:nvPr/>
        </p:nvSpPr>
        <p:spPr>
          <a:xfrm>
            <a:off x="351976" y="6096000"/>
            <a:ext cx="3100529" cy="246221"/>
          </a:xfrm>
          <a:prstGeom prst="rect">
            <a:avLst/>
          </a:prstGeom>
          <a:noFill/>
        </p:spPr>
        <p:txBody>
          <a:bodyPr wrap="none" rtlCol="0">
            <a:spAutoFit/>
          </a:bodyPr>
          <a:lstStyle/>
          <a:p>
            <a:r>
              <a:rPr lang="en-US" sz="1000" baseline="30000" dirty="0">
                <a:latin typeface="Arial" panose="020B0604020202020204" pitchFamily="34" charset="0"/>
                <a:cs typeface="Arial" panose="020B0604020202020204" pitchFamily="34" charset="0"/>
              </a:rPr>
              <a:t>3</a:t>
            </a:r>
            <a:r>
              <a:rPr lang="en-US" sz="1000" dirty="0">
                <a:latin typeface="Arial" panose="020B0604020202020204" pitchFamily="34" charset="0"/>
                <a:cs typeface="Arial" panose="020B0604020202020204" pitchFamily="34" charset="0"/>
              </a:rPr>
              <a:t>APS Job Board search, 4-year degree job postings</a:t>
            </a:r>
          </a:p>
        </p:txBody>
      </p:sp>
      <p:sp>
        <p:nvSpPr>
          <p:cNvPr id="7" name="Rectangle 2"/>
          <p:cNvSpPr txBox="1">
            <a:spLocks noRot="1" noChangeArrowheads="1"/>
          </p:cNvSpPr>
          <p:nvPr/>
        </p:nvSpPr>
        <p:spPr>
          <a:xfrm>
            <a:off x="351976" y="152400"/>
            <a:ext cx="8632368" cy="6096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100" normalizeH="0" baseline="0" noProof="0" dirty="0">
                <a:ln w="3200">
                  <a:solidFill>
                    <a:schemeClr val="bg2">
                      <a:shade val="75000"/>
                      <a:alpha val="25000"/>
                    </a:schemeClr>
                  </a:solidFill>
                  <a:prstDash val="solid"/>
                  <a:round/>
                </a:ln>
                <a:solidFill>
                  <a:schemeClr val="accent4"/>
                </a:solidFill>
                <a:uLnTx/>
                <a:uFillTx/>
                <a:latin typeface="+mj-lt"/>
                <a:ea typeface="+mj-ea"/>
                <a:cs typeface="+mj-cs"/>
              </a:rPr>
              <a:t>Why Are</a:t>
            </a:r>
            <a:r>
              <a:rPr kumimoji="0" lang="en-US" sz="3600" b="0" i="0" u="none" strike="noStrike" kern="1200" cap="none" spc="-100" normalizeH="0" noProof="0" dirty="0">
                <a:ln w="3200">
                  <a:solidFill>
                    <a:schemeClr val="bg2">
                      <a:shade val="75000"/>
                      <a:alpha val="25000"/>
                    </a:schemeClr>
                  </a:solidFill>
                  <a:prstDash val="solid"/>
                  <a:round/>
                </a:ln>
                <a:solidFill>
                  <a:schemeClr val="accent4"/>
                </a:solidFill>
                <a:uLnTx/>
                <a:uFillTx/>
                <a:latin typeface="+mj-lt"/>
                <a:ea typeface="+mj-ea"/>
                <a:cs typeface="+mj-cs"/>
              </a:rPr>
              <a:t> Physics Grads Valuable to Industry?</a:t>
            </a:r>
            <a:endParaRPr kumimoji="0" lang="en-US" sz="3600" b="0" i="0" u="none" strike="noStrike" kern="1200" cap="none" spc="-100" normalizeH="0" baseline="0" noProof="0" dirty="0">
              <a:ln w="3200">
                <a:solidFill>
                  <a:schemeClr val="bg2">
                    <a:shade val="75000"/>
                    <a:alpha val="25000"/>
                  </a:schemeClr>
                </a:solidFill>
                <a:prstDash val="solid"/>
                <a:round/>
              </a:ln>
              <a:solidFill>
                <a:schemeClr val="accent4"/>
              </a:solidFill>
              <a:uLnTx/>
              <a:uFillTx/>
              <a:latin typeface="+mj-lt"/>
              <a:ea typeface="+mj-ea"/>
              <a:cs typeface="+mj-cs"/>
            </a:endParaRPr>
          </a:p>
        </p:txBody>
      </p:sp>
      <p:sp>
        <p:nvSpPr>
          <p:cNvPr id="8" name="TextBox 7"/>
          <p:cNvSpPr txBox="1"/>
          <p:nvPr/>
        </p:nvSpPr>
        <p:spPr>
          <a:xfrm>
            <a:off x="351976" y="828189"/>
            <a:ext cx="8632368" cy="830997"/>
          </a:xfrm>
          <a:prstGeom prst="rect">
            <a:avLst/>
          </a:prstGeom>
          <a:noFill/>
        </p:spPr>
        <p:txBody>
          <a:bodyPr wrap="square" rtlCol="0">
            <a:spAutoFit/>
          </a:bodyPr>
          <a:lstStyle/>
          <a:p>
            <a:r>
              <a:rPr lang="en-US" sz="2400" dirty="0">
                <a:solidFill>
                  <a:srgbClr val="D7A20F"/>
                </a:solidFill>
                <a:latin typeface="Calibri" panose="020F0502020204030204" pitchFamily="34" charset="0"/>
              </a:rPr>
              <a:t>Employers in STEM fields value physics graduates in their companies as members of interdisciplinary teams</a:t>
            </a:r>
          </a:p>
        </p:txBody>
      </p:sp>
    </p:spTree>
    <p:extLst>
      <p:ext uri="{BB962C8B-B14F-4D97-AF65-F5344CB8AC3E}">
        <p14:creationId xmlns:p14="http://schemas.microsoft.com/office/powerpoint/2010/main" val="169765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 y="1011081"/>
            <a:ext cx="8792671" cy="923330"/>
          </a:xfrm>
          <a:prstGeom prst="rect">
            <a:avLst/>
          </a:prstGeom>
          <a:noFill/>
        </p:spPr>
        <p:txBody>
          <a:bodyPr wrap="square" rtlCol="0">
            <a:spAutoFit/>
          </a:bodyPr>
          <a:lstStyle/>
          <a:p>
            <a:pPr marL="739775" lvl="1" defTabSz="7205663">
              <a:spcAft>
                <a:spcPts val="600"/>
              </a:spcAft>
            </a:pPr>
            <a:r>
              <a:rPr lang="en-US" dirty="0">
                <a:latin typeface="Calibri" panose="020F0502020204030204" pitchFamily="34" charset="0"/>
                <a:cs typeface="Arial" panose="020B0604020202020204" pitchFamily="34" charset="0"/>
              </a:rPr>
              <a:t>“Engineering is about putting the period on the sentence. The engineer may write the code, but the physicist understands what it has to do with the larger context. Together they are very effective.”</a:t>
            </a:r>
          </a:p>
        </p:txBody>
      </p:sp>
      <p:sp>
        <p:nvSpPr>
          <p:cNvPr id="3" name="TextBox 2"/>
          <p:cNvSpPr txBox="1"/>
          <p:nvPr/>
        </p:nvSpPr>
        <p:spPr>
          <a:xfrm>
            <a:off x="800572" y="3020327"/>
            <a:ext cx="3482946" cy="2062103"/>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latin typeface="Calibri" panose="020F0502020204030204" pitchFamily="34" charset="0"/>
                <a:cs typeface="Arial" panose="020B0604020202020204" pitchFamily="34" charset="0"/>
              </a:rPr>
              <a:t>Could easily grasp new knowledge and concepts</a:t>
            </a:r>
          </a:p>
          <a:p>
            <a:pPr marL="285750" indent="-285750">
              <a:spcAft>
                <a:spcPts val="1200"/>
              </a:spcAft>
              <a:buFont typeface="Arial" panose="020B0604020202020204" pitchFamily="34" charset="0"/>
              <a:buChar char="•"/>
            </a:pPr>
            <a:r>
              <a:rPr lang="en-US" dirty="0">
                <a:latin typeface="Calibri" panose="020F0502020204030204" pitchFamily="34" charset="0"/>
                <a:cs typeface="Arial" panose="020B0604020202020204" pitchFamily="34" charset="0"/>
              </a:rPr>
              <a:t>Were able to identify, formulate, and solve problems</a:t>
            </a:r>
          </a:p>
          <a:p>
            <a:pPr marL="285750" indent="-285750">
              <a:spcAft>
                <a:spcPts val="1200"/>
              </a:spcAft>
              <a:buFont typeface="Arial" panose="020B0604020202020204" pitchFamily="34" charset="0"/>
              <a:buChar char="•"/>
            </a:pPr>
            <a:r>
              <a:rPr lang="en-US" dirty="0">
                <a:latin typeface="Calibri" panose="020F0502020204030204" pitchFamily="34" charset="0"/>
                <a:cs typeface="Arial" panose="020B0604020202020204" pitchFamily="34" charset="0"/>
              </a:rPr>
              <a:t>Were able to successfully analyze and interpret data</a:t>
            </a:r>
          </a:p>
        </p:txBody>
      </p:sp>
      <p:sp>
        <p:nvSpPr>
          <p:cNvPr id="4" name="TextBox 3"/>
          <p:cNvSpPr txBox="1"/>
          <p:nvPr/>
        </p:nvSpPr>
        <p:spPr>
          <a:xfrm>
            <a:off x="4661541" y="2994981"/>
            <a:ext cx="4035133" cy="2339102"/>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latin typeface="Calibri" panose="020F0502020204030204" pitchFamily="34" charset="0"/>
                <a:cs typeface="Arial" panose="020B0604020202020204" pitchFamily="34" charset="0"/>
              </a:rPr>
              <a:t>Could competently use computer applications and databases</a:t>
            </a:r>
          </a:p>
          <a:p>
            <a:pPr marL="285750" indent="-285750">
              <a:spcAft>
                <a:spcPts val="1200"/>
              </a:spcAft>
              <a:buFont typeface="Arial" panose="020B0604020202020204" pitchFamily="34" charset="0"/>
              <a:buChar char="•"/>
            </a:pPr>
            <a:r>
              <a:rPr lang="en-US" dirty="0">
                <a:latin typeface="Calibri" panose="020F0502020204030204" pitchFamily="34" charset="0"/>
                <a:cs typeface="Arial" panose="020B0604020202020204" pitchFamily="34" charset="0"/>
              </a:rPr>
              <a:t>Were able to use current techniques/tools for technical practices</a:t>
            </a:r>
          </a:p>
          <a:p>
            <a:pPr marL="285750" indent="-285750">
              <a:spcAft>
                <a:spcPts val="1200"/>
              </a:spcAft>
              <a:buFont typeface="Arial" panose="020B0604020202020204" pitchFamily="34" charset="0"/>
              <a:buChar char="•"/>
            </a:pPr>
            <a:r>
              <a:rPr lang="en-US" dirty="0">
                <a:latin typeface="Calibri" panose="020F0502020204030204" pitchFamily="34" charset="0"/>
                <a:cs typeface="Arial" panose="020B0604020202020204" pitchFamily="34" charset="0"/>
              </a:rPr>
              <a:t>Could engage in </a:t>
            </a:r>
            <a:r>
              <a:rPr lang="en-US" i="1" dirty="0">
                <a:latin typeface="Calibri" panose="020F0502020204030204" pitchFamily="34" charset="0"/>
                <a:cs typeface="Arial" panose="020B0604020202020204" pitchFamily="34" charset="0"/>
              </a:rPr>
              <a:t>continued</a:t>
            </a:r>
            <a:r>
              <a:rPr lang="en-US" dirty="0">
                <a:latin typeface="Calibri" panose="020F0502020204030204" pitchFamily="34" charset="0"/>
                <a:cs typeface="Arial" panose="020B0604020202020204" pitchFamily="34" charset="0"/>
              </a:rPr>
              <a:t> learning and problem solving</a:t>
            </a:r>
          </a:p>
        </p:txBody>
      </p:sp>
      <p:grpSp>
        <p:nvGrpSpPr>
          <p:cNvPr id="5" name="Group 4"/>
          <p:cNvGrpSpPr/>
          <p:nvPr/>
        </p:nvGrpSpPr>
        <p:grpSpPr>
          <a:xfrm>
            <a:off x="530413" y="2403667"/>
            <a:ext cx="8262257" cy="3148019"/>
            <a:chOff x="642257" y="2719381"/>
            <a:chExt cx="8262257" cy="3333076"/>
          </a:xfrm>
        </p:grpSpPr>
        <p:sp>
          <p:nvSpPr>
            <p:cNvPr id="6" name="Rectangle 5"/>
            <p:cNvSpPr/>
            <p:nvPr/>
          </p:nvSpPr>
          <p:spPr>
            <a:xfrm>
              <a:off x="642257" y="2719381"/>
              <a:ext cx="8262257" cy="33330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7" name="TextBox 6"/>
            <p:cNvSpPr txBox="1"/>
            <p:nvPr/>
          </p:nvSpPr>
          <p:spPr>
            <a:xfrm>
              <a:off x="776835" y="2834021"/>
              <a:ext cx="7735794" cy="423631"/>
            </a:xfrm>
            <a:prstGeom prst="rect">
              <a:avLst/>
            </a:prstGeom>
            <a:noFill/>
          </p:spPr>
          <p:txBody>
            <a:bodyPr wrap="square" rtlCol="0">
              <a:spAutoFit/>
            </a:bodyPr>
            <a:lstStyle/>
            <a:p>
              <a:r>
                <a:rPr lang="en-US" sz="2000" dirty="0">
                  <a:latin typeface="Calibri" panose="020F0502020204030204" pitchFamily="34" charset="0"/>
                  <a:cs typeface="Arial" panose="020B0604020202020204" pitchFamily="34" charset="0"/>
                </a:rPr>
                <a:t>Over 80% of surveyed employers</a:t>
              </a:r>
              <a:r>
                <a:rPr lang="en-US" sz="2000" baseline="30000" dirty="0">
                  <a:latin typeface="Calibri" panose="020F0502020204030204" pitchFamily="34" charset="0"/>
                  <a:cs typeface="Arial" panose="020B0604020202020204" pitchFamily="34" charset="0"/>
                </a:rPr>
                <a:t>4</a:t>
              </a:r>
              <a:r>
                <a:rPr lang="en-US" sz="2000" dirty="0">
                  <a:latin typeface="Calibri" panose="020F0502020204030204" pitchFamily="34" charset="0"/>
                  <a:cs typeface="Arial" panose="020B0604020202020204" pitchFamily="34" charset="0"/>
                </a:rPr>
                <a:t> agreed that physics majors:</a:t>
              </a:r>
            </a:p>
          </p:txBody>
        </p:sp>
      </p:grpSp>
      <p:sp>
        <p:nvSpPr>
          <p:cNvPr id="8" name="TextBox 7"/>
          <p:cNvSpPr txBox="1"/>
          <p:nvPr/>
        </p:nvSpPr>
        <p:spPr>
          <a:xfrm>
            <a:off x="353786" y="6073524"/>
            <a:ext cx="4376519" cy="246221"/>
          </a:xfrm>
          <a:prstGeom prst="rect">
            <a:avLst/>
          </a:prstGeom>
          <a:noFill/>
        </p:spPr>
        <p:txBody>
          <a:bodyPr wrap="none" rtlCol="0">
            <a:spAutoFit/>
          </a:bodyPr>
          <a:lstStyle/>
          <a:p>
            <a:r>
              <a:rPr lang="en-US" sz="1000" baseline="30000" dirty="0">
                <a:latin typeface="Calibri" panose="020F0502020204030204" pitchFamily="34" charset="0"/>
                <a:cs typeface="Arial" panose="020B0604020202020204" pitchFamily="34" charset="0"/>
              </a:rPr>
              <a:t>4</a:t>
            </a:r>
            <a:r>
              <a:rPr lang="en-US" sz="1000" dirty="0">
                <a:latin typeface="Calibri" panose="020F0502020204030204" pitchFamily="34" charset="0"/>
                <a:cs typeface="Arial" panose="020B0604020202020204" pitchFamily="34" charset="0"/>
              </a:rPr>
              <a:t>ABET Survey of applied and engineering physics graduates, Kettering University </a:t>
            </a:r>
          </a:p>
        </p:txBody>
      </p:sp>
      <p:sp>
        <p:nvSpPr>
          <p:cNvPr id="10" name="Rectangle 9">
            <a:extLst>
              <a:ext uri="{FF2B5EF4-FFF2-40B4-BE49-F238E27FC236}">
                <a16:creationId xmlns:a16="http://schemas.microsoft.com/office/drawing/2014/main" id="{195B2FA6-24A9-9E48-BA0D-4AA14EE56D37}"/>
              </a:ext>
            </a:extLst>
          </p:cNvPr>
          <p:cNvSpPr/>
          <p:nvPr/>
        </p:nvSpPr>
        <p:spPr>
          <a:xfrm>
            <a:off x="353786" y="189393"/>
            <a:ext cx="4042517" cy="461665"/>
          </a:xfrm>
          <a:prstGeom prst="rect">
            <a:avLst/>
          </a:prstGeom>
        </p:spPr>
        <p:txBody>
          <a:bodyPr wrap="none">
            <a:spAutoFit/>
          </a:bodyPr>
          <a:lstStyle/>
          <a:p>
            <a:r>
              <a:rPr lang="en-US" sz="2400" dirty="0">
                <a:solidFill>
                  <a:srgbClr val="D7A20F"/>
                </a:solidFill>
              </a:rPr>
              <a:t>What do STEM employers say?</a:t>
            </a:r>
          </a:p>
        </p:txBody>
      </p:sp>
    </p:spTree>
    <p:extLst>
      <p:ext uri="{BB962C8B-B14F-4D97-AF65-F5344CB8AC3E}">
        <p14:creationId xmlns:p14="http://schemas.microsoft.com/office/powerpoint/2010/main" val="3491458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0960" y="847212"/>
            <a:ext cx="7783287" cy="707886"/>
          </a:xfrm>
          <a:prstGeom prst="rect">
            <a:avLst/>
          </a:prstGeom>
          <a:noFill/>
        </p:spPr>
        <p:txBody>
          <a:bodyPr wrap="square" rtlCol="0">
            <a:spAutoFit/>
          </a:bodyPr>
          <a:lstStyle/>
          <a:p>
            <a:pPr>
              <a:spcAft>
                <a:spcPts val="600"/>
              </a:spcAft>
            </a:pPr>
            <a:r>
              <a:rPr lang="en-US" sz="2000" dirty="0">
                <a:latin typeface="Calibri" panose="020F0502020204030204" pitchFamily="34" charset="0"/>
                <a:cs typeface="Arial" panose="020B0604020202020204" pitchFamily="34" charset="0"/>
              </a:rPr>
              <a:t>That physics graduates are also missing important training and experience:</a:t>
            </a:r>
          </a:p>
        </p:txBody>
      </p:sp>
      <p:sp>
        <p:nvSpPr>
          <p:cNvPr id="4" name="Rectangle 3"/>
          <p:cNvSpPr/>
          <p:nvPr/>
        </p:nvSpPr>
        <p:spPr>
          <a:xfrm>
            <a:off x="589282" y="1875617"/>
            <a:ext cx="7930243" cy="33654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23209" y="1905000"/>
            <a:ext cx="3294887" cy="3046988"/>
          </a:xfrm>
          <a:prstGeom prst="rect">
            <a:avLst/>
          </a:prstGeom>
          <a:noFill/>
        </p:spPr>
        <p:txBody>
          <a:bodyPr wrap="square" rtlCol="0">
            <a:spAutoFit/>
          </a:bodyPr>
          <a:lstStyle/>
          <a:p>
            <a:pPr marL="285750" lvl="1" indent="-285750">
              <a:spcAft>
                <a:spcPts val="1200"/>
              </a:spcAft>
              <a:buFont typeface="Arial" panose="020B0604020202020204" pitchFamily="34" charset="0"/>
              <a:buChar char="•"/>
            </a:pPr>
            <a:r>
              <a:rPr lang="en-US" dirty="0">
                <a:latin typeface="Calibri" panose="020F0502020204030204" pitchFamily="34" charset="0"/>
                <a:cs typeface="Arial" panose="020B0604020202020204" pitchFamily="34" charset="0"/>
              </a:rPr>
              <a:t>Ability to design a system, component or process to meet a specific need</a:t>
            </a:r>
            <a:r>
              <a:rPr lang="en-US" baseline="30000" dirty="0">
                <a:latin typeface="Calibri" panose="020F0502020204030204" pitchFamily="34" charset="0"/>
                <a:cs typeface="Arial" panose="020B0604020202020204" pitchFamily="34" charset="0"/>
              </a:rPr>
              <a:t>5</a:t>
            </a:r>
            <a:endParaRPr lang="en-US" baseline="30000" dirty="0">
              <a:latin typeface="Calibri" panose="020F0502020204030204" pitchFamily="34" charset="0"/>
            </a:endParaRPr>
          </a:p>
          <a:p>
            <a:pPr marL="285750" lvl="1" indent="-285750">
              <a:spcAft>
                <a:spcPts val="1200"/>
              </a:spcAft>
              <a:buFont typeface="Arial" panose="020B0604020202020204" pitchFamily="34" charset="0"/>
              <a:buChar char="•"/>
            </a:pPr>
            <a:r>
              <a:rPr lang="en-US" dirty="0">
                <a:latin typeface="Calibri" panose="020F0502020204030204" pitchFamily="34" charset="0"/>
                <a:cs typeface="Arial" panose="020B0604020202020204" pitchFamily="34" charset="0"/>
              </a:rPr>
              <a:t>Ability to function on multi-disciplinary teams</a:t>
            </a:r>
            <a:r>
              <a:rPr lang="en-US" baseline="30000" dirty="0">
                <a:latin typeface="Calibri" panose="020F0502020204030204" pitchFamily="34" charset="0"/>
                <a:cs typeface="Arial" panose="020B0604020202020204" pitchFamily="34" charset="0"/>
              </a:rPr>
              <a:t>5,6</a:t>
            </a:r>
          </a:p>
          <a:p>
            <a:pPr marL="285750" lvl="1" indent="-285750">
              <a:spcAft>
                <a:spcPts val="1200"/>
              </a:spcAft>
              <a:buFont typeface="Arial" panose="020B0604020202020204" pitchFamily="34" charset="0"/>
              <a:buChar char="•"/>
            </a:pPr>
            <a:r>
              <a:rPr lang="en-US" dirty="0">
                <a:latin typeface="Calibri" panose="020F0502020204030204" pitchFamily="34" charset="0"/>
                <a:cs typeface="Arial" panose="020B0604020202020204" pitchFamily="34" charset="0"/>
              </a:rPr>
              <a:t>Ability to recognize value of diverse relationships (customers, supervisors, etc.)</a:t>
            </a:r>
            <a:r>
              <a:rPr lang="en-US" baseline="30000" dirty="0">
                <a:latin typeface="Calibri" panose="020F0502020204030204" pitchFamily="34" charset="0"/>
                <a:cs typeface="Arial" panose="020B0604020202020204" pitchFamily="34" charset="0"/>
              </a:rPr>
              <a:t>5</a:t>
            </a:r>
            <a:endParaRPr lang="en-US" dirty="0">
              <a:latin typeface="Calibri" panose="020F0502020204030204" pitchFamily="34" charset="0"/>
              <a:cs typeface="Arial" panose="020B0604020202020204" pitchFamily="34" charset="0"/>
            </a:endParaRPr>
          </a:p>
          <a:p>
            <a:pPr marL="285750" lvl="1" indent="-285750">
              <a:spcAft>
                <a:spcPts val="1200"/>
              </a:spcAft>
              <a:buFont typeface="Arial" panose="020B0604020202020204" pitchFamily="34" charset="0"/>
              <a:buChar char="•"/>
            </a:pPr>
            <a:r>
              <a:rPr lang="en-US" dirty="0">
                <a:latin typeface="Calibri" panose="020F0502020204030204" pitchFamily="34" charset="0"/>
                <a:cs typeface="Arial" panose="020B0604020202020204" pitchFamily="34" charset="0"/>
              </a:rPr>
              <a:t>Leadership Skills</a:t>
            </a:r>
            <a:r>
              <a:rPr lang="en-US" baseline="30000" dirty="0">
                <a:latin typeface="Calibri" panose="020F0502020204030204" pitchFamily="34" charset="0"/>
                <a:cs typeface="Arial" panose="020B0604020202020204" pitchFamily="34" charset="0"/>
              </a:rPr>
              <a:t>5 </a:t>
            </a:r>
          </a:p>
        </p:txBody>
      </p:sp>
      <p:sp>
        <p:nvSpPr>
          <p:cNvPr id="6" name="TextBox 5"/>
          <p:cNvSpPr txBox="1"/>
          <p:nvPr/>
        </p:nvSpPr>
        <p:spPr>
          <a:xfrm>
            <a:off x="4155621" y="1905000"/>
            <a:ext cx="4363904" cy="3046988"/>
          </a:xfrm>
          <a:prstGeom prst="rect">
            <a:avLst/>
          </a:prstGeom>
          <a:noFill/>
        </p:spPr>
        <p:txBody>
          <a:bodyPr wrap="square" rtlCol="0">
            <a:spAutoFit/>
          </a:bodyPr>
          <a:lstStyle/>
          <a:p>
            <a:pPr marL="285750" lvl="1" indent="-285750">
              <a:spcAft>
                <a:spcPts val="1200"/>
              </a:spcAft>
              <a:buFont typeface="Arial" panose="020B0604020202020204" pitchFamily="34" charset="0"/>
              <a:buChar char="•"/>
            </a:pPr>
            <a:r>
              <a:rPr lang="en-US" dirty="0">
                <a:latin typeface="Calibri" panose="020F0502020204030204" pitchFamily="34" charset="0"/>
                <a:cs typeface="Arial" panose="020B0604020202020204" pitchFamily="34" charset="0"/>
              </a:rPr>
              <a:t>Familiarity with basic business concepts (i.e. cost-benefit analysis, funding sources, IP, project management)</a:t>
            </a:r>
            <a:r>
              <a:rPr lang="en-US" baseline="30000" dirty="0">
                <a:latin typeface="Calibri" panose="020F0502020204030204" pitchFamily="34" charset="0"/>
                <a:cs typeface="Arial" panose="020B0604020202020204" pitchFamily="34" charset="0"/>
              </a:rPr>
              <a:t>5,6</a:t>
            </a:r>
          </a:p>
          <a:p>
            <a:pPr marL="285750" lvl="1" indent="-285750">
              <a:spcAft>
                <a:spcPts val="1200"/>
              </a:spcAft>
              <a:buFont typeface="Arial" panose="020B0604020202020204" pitchFamily="34" charset="0"/>
              <a:buChar char="•"/>
            </a:pPr>
            <a:r>
              <a:rPr lang="en-US" dirty="0">
                <a:latin typeface="Calibri" panose="020F0502020204030204" pitchFamily="34" charset="0"/>
                <a:cs typeface="Arial" panose="020B0604020202020204" pitchFamily="34" charset="0"/>
              </a:rPr>
              <a:t>Communication skills (oral and written) – esp. how to tailor message to audience</a:t>
            </a:r>
            <a:r>
              <a:rPr lang="en-US" baseline="30000" dirty="0">
                <a:latin typeface="Calibri" panose="020F0502020204030204" pitchFamily="34" charset="0"/>
                <a:cs typeface="Arial" panose="020B0604020202020204" pitchFamily="34" charset="0"/>
              </a:rPr>
              <a:t>5</a:t>
            </a:r>
          </a:p>
          <a:p>
            <a:pPr marL="285750" lvl="1" indent="-285750">
              <a:spcAft>
                <a:spcPts val="1200"/>
              </a:spcAft>
              <a:buFont typeface="Arial" panose="020B0604020202020204" pitchFamily="34" charset="0"/>
              <a:buChar char="•"/>
            </a:pPr>
            <a:r>
              <a:rPr lang="en-US" dirty="0">
                <a:latin typeface="Calibri" panose="020F0502020204030204" pitchFamily="34" charset="0"/>
                <a:cs typeface="Arial" panose="020B0604020202020204" pitchFamily="34" charset="0"/>
              </a:rPr>
              <a:t>Real-world experience in companies before graduation</a:t>
            </a:r>
            <a:r>
              <a:rPr lang="en-US" baseline="30000" dirty="0">
                <a:latin typeface="Calibri" panose="020F0502020204030204" pitchFamily="34" charset="0"/>
                <a:cs typeface="Arial" panose="020B0604020202020204" pitchFamily="34" charset="0"/>
              </a:rPr>
              <a:t>6</a:t>
            </a:r>
            <a:endParaRPr lang="en-US" dirty="0">
              <a:latin typeface="Calibri" panose="020F0502020204030204" pitchFamily="34" charset="0"/>
              <a:cs typeface="Arial" panose="020B0604020202020204" pitchFamily="34" charset="0"/>
            </a:endParaRPr>
          </a:p>
          <a:p>
            <a:pPr marL="285750" lvl="1" indent="-285750">
              <a:spcAft>
                <a:spcPts val="1200"/>
              </a:spcAft>
              <a:buFont typeface="Arial" panose="020B0604020202020204" pitchFamily="34" charset="0"/>
              <a:buChar char="•"/>
            </a:pPr>
            <a:r>
              <a:rPr lang="en-US" b="1" dirty="0">
                <a:latin typeface="Calibri" panose="020F0502020204030204" pitchFamily="34" charset="0"/>
                <a:cs typeface="Arial" panose="020B0604020202020204" pitchFamily="34" charset="0"/>
              </a:rPr>
              <a:t>Awareness of career paths outside of academia</a:t>
            </a:r>
            <a:r>
              <a:rPr lang="en-US" b="1" baseline="30000" dirty="0">
                <a:latin typeface="Calibri" panose="020F0502020204030204" pitchFamily="34" charset="0"/>
                <a:cs typeface="Arial" panose="020B0604020202020204" pitchFamily="34" charset="0"/>
              </a:rPr>
              <a:t>6</a:t>
            </a:r>
          </a:p>
        </p:txBody>
      </p:sp>
      <p:sp>
        <p:nvSpPr>
          <p:cNvPr id="7" name="TextBox 6"/>
          <p:cNvSpPr txBox="1"/>
          <p:nvPr/>
        </p:nvSpPr>
        <p:spPr>
          <a:xfrm>
            <a:off x="363660" y="5957789"/>
            <a:ext cx="4785284" cy="400110"/>
          </a:xfrm>
          <a:prstGeom prst="rect">
            <a:avLst/>
          </a:prstGeom>
          <a:noFill/>
        </p:spPr>
        <p:txBody>
          <a:bodyPr wrap="none" rtlCol="0">
            <a:spAutoFit/>
          </a:bodyPr>
          <a:lstStyle/>
          <a:p>
            <a:r>
              <a:rPr lang="en-US" sz="1000" baseline="30000" dirty="0">
                <a:latin typeface="Arial" panose="020B0604020202020204" pitchFamily="34" charset="0"/>
                <a:cs typeface="Arial" panose="020B0604020202020204" pitchFamily="34" charset="0"/>
              </a:rPr>
              <a:t>5</a:t>
            </a:r>
            <a:r>
              <a:rPr lang="en-US" sz="1000" dirty="0">
                <a:latin typeface="Arial" panose="020B0604020202020204" pitchFamily="34" charset="0"/>
                <a:cs typeface="Arial" panose="020B0604020202020204" pitchFamily="34" charset="0"/>
              </a:rPr>
              <a:t>ABET survey of applied and engineering physics graduates, Kettering University</a:t>
            </a:r>
            <a:br>
              <a:rPr lang="en-US" sz="1000" dirty="0">
                <a:latin typeface="Arial" panose="020B0604020202020204" pitchFamily="34" charset="0"/>
                <a:cs typeface="Arial" panose="020B0604020202020204" pitchFamily="34" charset="0"/>
              </a:rPr>
            </a:br>
            <a:r>
              <a:rPr lang="en-US" sz="1000" baseline="30000" dirty="0">
                <a:latin typeface="Arial" panose="020B0604020202020204" pitchFamily="34" charset="0"/>
                <a:cs typeface="Arial" panose="020B0604020202020204" pitchFamily="34" charset="0"/>
              </a:rPr>
              <a:t>6</a:t>
            </a:r>
            <a:r>
              <a:rPr lang="en-US" sz="1000" dirty="0">
                <a:latin typeface="Arial" panose="020B0604020202020204" pitchFamily="34" charset="0"/>
                <a:cs typeface="Arial" panose="020B0604020202020204" pitchFamily="34" charset="0"/>
              </a:rPr>
              <a:t>APS Workshop on Nat’l. Issues in Industrial Physics</a:t>
            </a:r>
          </a:p>
        </p:txBody>
      </p:sp>
      <p:sp>
        <p:nvSpPr>
          <p:cNvPr id="8" name="TextBox 7"/>
          <p:cNvSpPr txBox="1"/>
          <p:nvPr/>
        </p:nvSpPr>
        <p:spPr>
          <a:xfrm>
            <a:off x="350960" y="362687"/>
            <a:ext cx="4844144" cy="461665"/>
          </a:xfrm>
          <a:prstGeom prst="rect">
            <a:avLst/>
          </a:prstGeom>
          <a:noFill/>
        </p:spPr>
        <p:txBody>
          <a:bodyPr wrap="square" rtlCol="0">
            <a:spAutoFit/>
          </a:bodyPr>
          <a:lstStyle/>
          <a:p>
            <a:r>
              <a:rPr lang="en-US" sz="2400" dirty="0">
                <a:solidFill>
                  <a:srgbClr val="D7A20F"/>
                </a:solidFill>
              </a:rPr>
              <a:t>What else do STEM employers say?</a:t>
            </a:r>
          </a:p>
        </p:txBody>
      </p:sp>
    </p:spTree>
    <p:extLst>
      <p:ext uri="{BB962C8B-B14F-4D97-AF65-F5344CB8AC3E}">
        <p14:creationId xmlns:p14="http://schemas.microsoft.com/office/powerpoint/2010/main" val="2229948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4B2DE-B35D-C541-842D-9E56B6020BB1}"/>
              </a:ext>
            </a:extLst>
          </p:cNvPr>
          <p:cNvSpPr>
            <a:spLocks noGrp="1"/>
          </p:cNvSpPr>
          <p:nvPr>
            <p:ph type="title"/>
          </p:nvPr>
        </p:nvSpPr>
        <p:spPr>
          <a:xfrm>
            <a:off x="5863146" y="603662"/>
            <a:ext cx="2734590" cy="4495800"/>
          </a:xfrm>
        </p:spPr>
        <p:txBody>
          <a:bodyPr/>
          <a:lstStyle/>
          <a:p>
            <a:r>
              <a:rPr lang="en-US" dirty="0">
                <a:solidFill>
                  <a:schemeClr val="tx1"/>
                </a:solidFill>
              </a:rPr>
              <a:t>For the last several years, I have had the honor of serving on the APS carriers and professional development committee and I am going to share some of what I have learned with you today.</a:t>
            </a:r>
          </a:p>
        </p:txBody>
      </p:sp>
      <p:pic>
        <p:nvPicPr>
          <p:cNvPr id="6" name="Picture Placeholder 5">
            <a:extLst>
              <a:ext uri="{FF2B5EF4-FFF2-40B4-BE49-F238E27FC236}">
                <a16:creationId xmlns:a16="http://schemas.microsoft.com/office/drawing/2014/main" id="{3DEA7177-05B9-134E-9408-AECCC108F01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0013" r="10013"/>
          <a:stretch>
            <a:fillRect/>
          </a:stretch>
        </p:blipFill>
        <p:spPr/>
      </p:pic>
      <p:sp>
        <p:nvSpPr>
          <p:cNvPr id="4" name="Text Placeholder 3">
            <a:extLst>
              <a:ext uri="{FF2B5EF4-FFF2-40B4-BE49-F238E27FC236}">
                <a16:creationId xmlns:a16="http://schemas.microsoft.com/office/drawing/2014/main" id="{308A2134-09DB-BA44-89A0-E968396E1A07}"/>
              </a:ext>
            </a:extLst>
          </p:cNvPr>
          <p:cNvSpPr>
            <a:spLocks noGrp="1"/>
          </p:cNvSpPr>
          <p:nvPr>
            <p:ph type="body" sz="half" idx="2"/>
          </p:nvPr>
        </p:nvSpPr>
        <p:spPr/>
        <p:txBody>
          <a:bodyPr/>
          <a:lstStyle/>
          <a:p>
            <a:r>
              <a:rPr lang="en-US" dirty="0"/>
              <a:t>APS Committee on </a:t>
            </a:r>
          </a:p>
          <a:p>
            <a:r>
              <a:rPr lang="en-US" dirty="0"/>
              <a:t>Carriers and Professional Development (CCPD)</a:t>
            </a:r>
          </a:p>
        </p:txBody>
      </p:sp>
      <p:sp>
        <p:nvSpPr>
          <p:cNvPr id="7" name="TextBox 6">
            <a:extLst>
              <a:ext uri="{FF2B5EF4-FFF2-40B4-BE49-F238E27FC236}">
                <a16:creationId xmlns:a16="http://schemas.microsoft.com/office/drawing/2014/main" id="{446331D1-B7CD-6F46-B8E6-9FBF335EB5B5}"/>
              </a:ext>
            </a:extLst>
          </p:cNvPr>
          <p:cNvSpPr txBox="1"/>
          <p:nvPr/>
        </p:nvSpPr>
        <p:spPr>
          <a:xfrm>
            <a:off x="0" y="6020794"/>
            <a:ext cx="9144000" cy="461665"/>
          </a:xfrm>
          <a:prstGeom prst="rect">
            <a:avLst/>
          </a:prstGeom>
          <a:noFill/>
        </p:spPr>
        <p:txBody>
          <a:bodyPr wrap="square" rtlCol="0">
            <a:spAutoFit/>
          </a:bodyPr>
          <a:lstStyle/>
          <a:p>
            <a:pPr algn="ctr"/>
            <a:r>
              <a:rPr lang="en-US" sz="2400" dirty="0"/>
              <a:t>THIS TALK IS FOR </a:t>
            </a:r>
            <a:r>
              <a:rPr lang="en-US" sz="2400" b="1" dirty="0"/>
              <a:t>YOU,</a:t>
            </a:r>
            <a:r>
              <a:rPr lang="en-US" sz="2400" dirty="0"/>
              <a:t> SO PLEASE ASK QUESTIONS!</a:t>
            </a:r>
          </a:p>
        </p:txBody>
      </p:sp>
    </p:spTree>
    <p:extLst>
      <p:ext uri="{BB962C8B-B14F-4D97-AF65-F5344CB8AC3E}">
        <p14:creationId xmlns:p14="http://schemas.microsoft.com/office/powerpoint/2010/main" val="2147471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5092" y="1580852"/>
            <a:ext cx="8471916" cy="2000548"/>
          </a:xfrm>
          <a:prstGeom prst="rect">
            <a:avLst/>
          </a:prstGeom>
          <a:solidFill>
            <a:schemeClr val="bg1"/>
          </a:solidFill>
          <a:ln>
            <a:noFill/>
          </a:ln>
          <a:effectLst/>
        </p:spPr>
        <p:txBody>
          <a:bodyPr wrap="square" rtlCol="0">
            <a:spAutoFit/>
          </a:bodyPr>
          <a:lstStyle/>
          <a:p>
            <a:pPr marL="342900" indent="-342900">
              <a:spcAft>
                <a:spcPts val="600"/>
              </a:spcAft>
              <a:buFont typeface="Arial" panose="020B0604020202020204" pitchFamily="34" charset="0"/>
              <a:buChar char="•"/>
            </a:pPr>
            <a:r>
              <a:rPr lang="en-US" sz="2000" dirty="0">
                <a:latin typeface="Calibri" panose="020F0502020204030204" pitchFamily="34" charset="0"/>
                <a:cs typeface="Arial" panose="020B0604020202020204" pitchFamily="34" charset="0"/>
              </a:rPr>
              <a:t>Some content/knowledge overlap with other STEM disciplines.</a:t>
            </a:r>
          </a:p>
          <a:p>
            <a:pPr marL="800100" lvl="1" indent="-342900">
              <a:spcAft>
                <a:spcPts val="600"/>
              </a:spcAft>
              <a:buFont typeface="Arial" panose="020B0604020202020204" pitchFamily="34" charset="0"/>
              <a:buChar char="–"/>
            </a:pPr>
            <a:r>
              <a:rPr lang="en-US" sz="1600" dirty="0">
                <a:latin typeface="Calibri" panose="020F0502020204030204" pitchFamily="34" charset="0"/>
                <a:cs typeface="Arial" panose="020B0604020202020204" pitchFamily="34" charset="0"/>
              </a:rPr>
              <a:t>e.g. particularly technical skills, techniques, equipment</a:t>
            </a:r>
          </a:p>
          <a:p>
            <a:pPr marL="342900" indent="-342900">
              <a:spcAft>
                <a:spcPts val="600"/>
              </a:spcAft>
              <a:buFont typeface="Arial" panose="020B0604020202020204" pitchFamily="34" charset="0"/>
              <a:buChar char="•"/>
            </a:pPr>
            <a:r>
              <a:rPr lang="en-US" sz="2000" dirty="0">
                <a:latin typeface="Calibri" panose="020F0502020204030204" pitchFamily="34" charset="0"/>
                <a:cs typeface="Arial" panose="020B0604020202020204" pitchFamily="34" charset="0"/>
              </a:rPr>
              <a:t>Some characteristics which are distinct from other STEM disciplines.</a:t>
            </a:r>
          </a:p>
          <a:p>
            <a:pPr marL="800100" lvl="1" indent="-342900">
              <a:spcAft>
                <a:spcPts val="600"/>
              </a:spcAft>
              <a:buFont typeface="Arial" panose="020B0604020202020204" pitchFamily="34" charset="0"/>
              <a:buChar char="–"/>
            </a:pPr>
            <a:r>
              <a:rPr lang="en-US" sz="1600" dirty="0">
                <a:latin typeface="Calibri" panose="020F0502020204030204" pitchFamily="34" charset="0"/>
                <a:cs typeface="Arial" panose="020B0604020202020204" pitchFamily="34" charset="0"/>
              </a:rPr>
              <a:t>ability to grasp wider scientific context of work</a:t>
            </a:r>
          </a:p>
          <a:p>
            <a:pPr marL="800100" lvl="1" indent="-342900">
              <a:spcAft>
                <a:spcPts val="600"/>
              </a:spcAft>
              <a:buFont typeface="Arial" panose="020B0604020202020204" pitchFamily="34" charset="0"/>
              <a:buChar char="–"/>
            </a:pPr>
            <a:r>
              <a:rPr lang="en-US" sz="1600" dirty="0">
                <a:latin typeface="Calibri" panose="020F0502020204030204" pitchFamily="34" charset="0"/>
                <a:cs typeface="Arial" panose="020B0604020202020204" pitchFamily="34" charset="0"/>
              </a:rPr>
              <a:t>ability to formulate problem solutions from first principles (i.e. the people who start the process rather than “putting the period on the sentence”).</a:t>
            </a:r>
          </a:p>
        </p:txBody>
      </p:sp>
      <p:sp>
        <p:nvSpPr>
          <p:cNvPr id="4" name="TextBox 3"/>
          <p:cNvSpPr txBox="1"/>
          <p:nvPr/>
        </p:nvSpPr>
        <p:spPr>
          <a:xfrm>
            <a:off x="355092" y="743228"/>
            <a:ext cx="7783287" cy="707886"/>
          </a:xfrm>
          <a:prstGeom prst="rect">
            <a:avLst/>
          </a:prstGeom>
          <a:noFill/>
        </p:spPr>
        <p:txBody>
          <a:bodyPr wrap="square" rtlCol="0">
            <a:spAutoFit/>
          </a:bodyPr>
          <a:lstStyle/>
          <a:p>
            <a:pPr>
              <a:spcAft>
                <a:spcPts val="600"/>
              </a:spcAft>
            </a:pPr>
            <a:r>
              <a:rPr lang="en-US" sz="2000" dirty="0">
                <a:latin typeface="Calibri" panose="020F0502020204030204" pitchFamily="34" charset="0"/>
                <a:cs typeface="Arial" panose="020B0604020202020204" pitchFamily="34" charset="0"/>
              </a:rPr>
              <a:t>Based on available information we can say the following about the physics discipline regarding student career preparedness:</a:t>
            </a:r>
          </a:p>
        </p:txBody>
      </p:sp>
      <p:sp>
        <p:nvSpPr>
          <p:cNvPr id="5" name="TextBox 4"/>
          <p:cNvSpPr txBox="1"/>
          <p:nvPr/>
        </p:nvSpPr>
        <p:spPr>
          <a:xfrm>
            <a:off x="358830" y="3832437"/>
            <a:ext cx="8529828" cy="1015663"/>
          </a:xfrm>
          <a:prstGeom prst="rect">
            <a:avLst/>
          </a:prstGeom>
          <a:solidFill>
            <a:schemeClr val="bg1"/>
          </a:solidFill>
          <a:ln>
            <a:solidFill>
              <a:schemeClr val="tx1">
                <a:lumMod val="50000"/>
                <a:lumOff val="50000"/>
              </a:schemeClr>
            </a:solidFill>
          </a:ln>
          <a:effectLst>
            <a:outerShdw blurRad="50800" dist="38100" dir="2700000" algn="tl" rotWithShape="0">
              <a:prstClr val="black">
                <a:alpha val="40000"/>
              </a:prstClr>
            </a:outerShdw>
          </a:effectLst>
        </p:spPr>
        <p:txBody>
          <a:bodyPr wrap="square" rtlCol="0">
            <a:spAutoFit/>
          </a:bodyPr>
          <a:lstStyle/>
          <a:p>
            <a:r>
              <a:rPr lang="en-US" sz="2000" dirty="0">
                <a:solidFill>
                  <a:srgbClr val="FF0000"/>
                </a:solidFill>
                <a:latin typeface="Calibri" panose="020F0502020204030204" pitchFamily="34" charset="0"/>
                <a:cs typeface="Arial" panose="020B0604020202020204" pitchFamily="34" charset="0"/>
              </a:rPr>
              <a:t>Important content is missing from </a:t>
            </a:r>
            <a:r>
              <a:rPr lang="en-US" sz="2000" b="1" dirty="0">
                <a:solidFill>
                  <a:srgbClr val="FF0000"/>
                </a:solidFill>
                <a:latin typeface="Calibri" panose="020F0502020204030204" pitchFamily="34" charset="0"/>
                <a:cs typeface="Arial" panose="020B0604020202020204" pitchFamily="34" charset="0"/>
              </a:rPr>
              <a:t>typical</a:t>
            </a:r>
            <a:r>
              <a:rPr lang="en-US" sz="2000" dirty="0">
                <a:solidFill>
                  <a:srgbClr val="FF0000"/>
                </a:solidFill>
                <a:latin typeface="Calibri" panose="020F0502020204030204" pitchFamily="34" charset="0"/>
                <a:cs typeface="Arial" panose="020B0604020202020204" pitchFamily="34" charset="0"/>
              </a:rPr>
              <a:t> physics training, including communication and leadership skills, an ability to function well in an interdisciplinary context, and an awareness of careers outside of academia.</a:t>
            </a:r>
            <a:endParaRPr lang="en-US" sz="2000" dirty="0">
              <a:solidFill>
                <a:srgbClr val="FF0000"/>
              </a:solidFill>
              <a:latin typeface="Calibri" panose="020F0502020204030204" pitchFamily="34" charset="0"/>
            </a:endParaRPr>
          </a:p>
        </p:txBody>
      </p:sp>
      <p:sp>
        <p:nvSpPr>
          <p:cNvPr id="6" name="TextBox 5"/>
          <p:cNvSpPr txBox="1"/>
          <p:nvPr/>
        </p:nvSpPr>
        <p:spPr>
          <a:xfrm>
            <a:off x="355092" y="148758"/>
            <a:ext cx="3962400" cy="523220"/>
          </a:xfrm>
          <a:prstGeom prst="rect">
            <a:avLst/>
          </a:prstGeom>
          <a:noFill/>
        </p:spPr>
        <p:txBody>
          <a:bodyPr wrap="square" rtlCol="0">
            <a:spAutoFit/>
          </a:bodyPr>
          <a:lstStyle/>
          <a:p>
            <a:r>
              <a:rPr lang="en-US" sz="2800" dirty="0">
                <a:solidFill>
                  <a:srgbClr val="D7A20F"/>
                </a:solidFill>
              </a:rPr>
              <a:t>To summarize:</a:t>
            </a:r>
          </a:p>
        </p:txBody>
      </p:sp>
    </p:spTree>
    <p:extLst>
      <p:ext uri="{BB962C8B-B14F-4D97-AF65-F5344CB8AC3E}">
        <p14:creationId xmlns:p14="http://schemas.microsoft.com/office/powerpoint/2010/main" val="392635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1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0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1000"/>
                                        <p:tgtEl>
                                          <p:spTgt spid="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Rot="1" noChangeArrowheads="1"/>
          </p:cNvSpPr>
          <p:nvPr/>
        </p:nvSpPr>
        <p:spPr>
          <a:xfrm>
            <a:off x="378539" y="225425"/>
            <a:ext cx="7448550" cy="609600"/>
          </a:xfrm>
          <a:prstGeom prst="rect">
            <a:avLst/>
          </a:prstGeom>
        </p:spPr>
        <p:txBody>
          <a:bodyPr/>
          <a:lstStyle/>
          <a:p>
            <a:pPr>
              <a:spcBef>
                <a:spcPct val="0"/>
              </a:spcBef>
              <a:defRPr/>
            </a:pPr>
            <a:r>
              <a:rPr lang="en-US" sz="3600" spc="-100" dirty="0">
                <a:ln w="3200">
                  <a:solidFill>
                    <a:srgbClr val="E7DEC9">
                      <a:shade val="75000"/>
                      <a:alpha val="25000"/>
                    </a:srgbClr>
                  </a:solidFill>
                  <a:prstDash val="solid"/>
                  <a:round/>
                </a:ln>
                <a:solidFill>
                  <a:srgbClr val="84AA33">
                    <a:lumMod val="75000"/>
                  </a:srgbClr>
                </a:solidFill>
                <a:ea typeface="+mj-ea"/>
                <a:cs typeface="+mj-cs"/>
              </a:rPr>
              <a:t>What Can Students Do?</a:t>
            </a:r>
          </a:p>
        </p:txBody>
      </p:sp>
      <p:sp>
        <p:nvSpPr>
          <p:cNvPr id="11" name="TextBox 10"/>
          <p:cNvSpPr txBox="1"/>
          <p:nvPr/>
        </p:nvSpPr>
        <p:spPr>
          <a:xfrm>
            <a:off x="378540" y="884049"/>
            <a:ext cx="8363204" cy="1754326"/>
          </a:xfrm>
          <a:prstGeom prst="rect">
            <a:avLst/>
          </a:prstGeom>
          <a:noFill/>
        </p:spPr>
        <p:txBody>
          <a:bodyPr wrap="square" rtlCol="0">
            <a:spAutoFit/>
          </a:bodyPr>
          <a:lstStyle/>
          <a:p>
            <a:pPr marL="463550" indent="-463550">
              <a:spcAft>
                <a:spcPts val="600"/>
              </a:spcAft>
            </a:pPr>
            <a:r>
              <a:rPr lang="en-US" sz="2600" dirty="0">
                <a:solidFill>
                  <a:srgbClr val="D7A20F"/>
                </a:solidFill>
                <a:latin typeface="Calibri" panose="020F0502020204030204" pitchFamily="34" charset="0"/>
              </a:rPr>
              <a:t>Perform a detailed self-assessment</a:t>
            </a:r>
          </a:p>
          <a:p>
            <a:pPr marL="463550" indent="-463550">
              <a:spcAft>
                <a:spcPts val="600"/>
              </a:spcAft>
              <a:buFont typeface="Arial" pitchFamily="34" charset="0"/>
              <a:buChar char="•"/>
            </a:pPr>
            <a:r>
              <a:rPr lang="en-US" dirty="0">
                <a:latin typeface="Calibri" panose="020F0502020204030204" pitchFamily="34" charset="0"/>
              </a:rPr>
              <a:t>Understand what you love doing, what you’re good at doing, and what you want. Think beyond job specifics.</a:t>
            </a:r>
          </a:p>
          <a:p>
            <a:pPr marL="463550" indent="-463550">
              <a:spcAft>
                <a:spcPts val="600"/>
              </a:spcAft>
              <a:buFont typeface="Arial" pitchFamily="34" charset="0"/>
              <a:buChar char="•"/>
            </a:pPr>
            <a:r>
              <a:rPr lang="en-US" dirty="0">
                <a:latin typeface="Calibri" panose="020F0502020204030204" pitchFamily="34" charset="0"/>
              </a:rPr>
              <a:t>Take advantage of existing tools to help you understand your strengths (e.g. the Strong® Interest Inventory).</a:t>
            </a:r>
          </a:p>
        </p:txBody>
      </p:sp>
      <p:sp>
        <p:nvSpPr>
          <p:cNvPr id="12" name="Rectangle 11"/>
          <p:cNvSpPr/>
          <p:nvPr/>
        </p:nvSpPr>
        <p:spPr>
          <a:xfrm>
            <a:off x="378539" y="2692575"/>
            <a:ext cx="8326215" cy="1754326"/>
          </a:xfrm>
          <a:prstGeom prst="rect">
            <a:avLst/>
          </a:prstGeom>
        </p:spPr>
        <p:txBody>
          <a:bodyPr wrap="square">
            <a:spAutoFit/>
          </a:bodyPr>
          <a:lstStyle/>
          <a:p>
            <a:pPr marL="463550" indent="-463550">
              <a:spcAft>
                <a:spcPts val="600"/>
              </a:spcAft>
            </a:pPr>
            <a:r>
              <a:rPr lang="en-US" sz="2600" dirty="0">
                <a:solidFill>
                  <a:srgbClr val="D7A20F"/>
                </a:solidFill>
                <a:latin typeface="Calibri" panose="020F0502020204030204" pitchFamily="34" charset="0"/>
              </a:rPr>
              <a:t>Attend Informational Interviews</a:t>
            </a:r>
          </a:p>
          <a:p>
            <a:pPr marL="463550" indent="-463550">
              <a:spcAft>
                <a:spcPts val="600"/>
              </a:spcAft>
              <a:buFont typeface="Arial" pitchFamily="34" charset="0"/>
              <a:buChar char="•"/>
            </a:pPr>
            <a:r>
              <a:rPr lang="en-US" dirty="0">
                <a:latin typeface="Calibri" panose="020F0502020204030204" pitchFamily="34" charset="0"/>
              </a:rPr>
              <a:t>Use connections (LinkedIn® and alumni networks are especially helpful) to reach out to a company or industry you’re interested in.</a:t>
            </a:r>
          </a:p>
          <a:p>
            <a:pPr marL="463550" indent="-463550">
              <a:spcAft>
                <a:spcPts val="600"/>
              </a:spcAft>
              <a:buFont typeface="Arial" pitchFamily="34" charset="0"/>
              <a:buChar char="•"/>
            </a:pPr>
            <a:r>
              <a:rPr lang="en-US" dirty="0">
                <a:latin typeface="Calibri" panose="020F0502020204030204" pitchFamily="34" charset="0"/>
              </a:rPr>
              <a:t>Not only builds connections in the company, but gives you an “insider education” about that industry.</a:t>
            </a:r>
          </a:p>
        </p:txBody>
      </p:sp>
      <p:sp>
        <p:nvSpPr>
          <p:cNvPr id="15" name="Rectangle 14"/>
          <p:cNvSpPr/>
          <p:nvPr/>
        </p:nvSpPr>
        <p:spPr>
          <a:xfrm>
            <a:off x="378540" y="4542472"/>
            <a:ext cx="8461842" cy="1477328"/>
          </a:xfrm>
          <a:prstGeom prst="rect">
            <a:avLst/>
          </a:prstGeom>
        </p:spPr>
        <p:txBody>
          <a:bodyPr wrap="square">
            <a:spAutoFit/>
          </a:bodyPr>
          <a:lstStyle/>
          <a:p>
            <a:pPr marL="463550" indent="-463550">
              <a:spcAft>
                <a:spcPts val="600"/>
              </a:spcAft>
            </a:pPr>
            <a:r>
              <a:rPr lang="en-US" sz="2600" dirty="0">
                <a:solidFill>
                  <a:srgbClr val="D7A20F"/>
                </a:solidFill>
                <a:latin typeface="Calibri" panose="020F0502020204030204" pitchFamily="34" charset="0"/>
              </a:rPr>
              <a:t>Build Your Network</a:t>
            </a:r>
          </a:p>
          <a:p>
            <a:pPr marL="463550" indent="-463550">
              <a:spcAft>
                <a:spcPts val="600"/>
              </a:spcAft>
              <a:buFont typeface="Arial" pitchFamily="34" charset="0"/>
              <a:buChar char="•"/>
            </a:pPr>
            <a:r>
              <a:rPr lang="en-US" dirty="0">
                <a:latin typeface="Calibri" panose="020F0502020204030204" pitchFamily="34" charset="0"/>
              </a:rPr>
              <a:t>Develop a “pitch”—be able to describe your background and what types of career paths you’re interested in a few sentences.</a:t>
            </a:r>
          </a:p>
          <a:p>
            <a:pPr marL="463550" indent="-463550">
              <a:spcAft>
                <a:spcPts val="600"/>
              </a:spcAft>
              <a:buFont typeface="Arial" pitchFamily="34" charset="0"/>
              <a:buChar char="•"/>
            </a:pPr>
            <a:r>
              <a:rPr lang="en-US" b="1" dirty="0">
                <a:latin typeface="Calibri" panose="020F0502020204030204" pitchFamily="34" charset="0"/>
              </a:rPr>
              <a:t>Talk to EVERYONE!!</a:t>
            </a:r>
          </a:p>
        </p:txBody>
      </p:sp>
    </p:spTree>
    <p:extLst>
      <p:ext uri="{BB962C8B-B14F-4D97-AF65-F5344CB8AC3E}">
        <p14:creationId xmlns:p14="http://schemas.microsoft.com/office/powerpoint/2010/main" val="359691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540" y="228600"/>
            <a:ext cx="7772400" cy="1400383"/>
          </a:xfrm>
          <a:prstGeom prst="rect">
            <a:avLst/>
          </a:prstGeom>
          <a:noFill/>
        </p:spPr>
        <p:txBody>
          <a:bodyPr wrap="square" rtlCol="0">
            <a:spAutoFit/>
          </a:bodyPr>
          <a:lstStyle/>
          <a:p>
            <a:pPr marL="463550" indent="-463550">
              <a:spcAft>
                <a:spcPts val="600"/>
              </a:spcAft>
            </a:pPr>
            <a:r>
              <a:rPr lang="en-US" sz="2600" dirty="0">
                <a:solidFill>
                  <a:srgbClr val="D7A20F"/>
                </a:solidFill>
                <a:latin typeface="Calibri" panose="020F0502020204030204" pitchFamily="34" charset="0"/>
              </a:rPr>
              <a:t>Keep a Career Journal and Document Skills</a:t>
            </a:r>
          </a:p>
          <a:p>
            <a:pPr marL="463550" indent="-463550">
              <a:spcAft>
                <a:spcPts val="600"/>
              </a:spcAft>
              <a:buFont typeface="Arial" pitchFamily="34" charset="0"/>
              <a:buChar char="•"/>
            </a:pPr>
            <a:r>
              <a:rPr lang="en-US" dirty="0">
                <a:latin typeface="Calibri" panose="020F0502020204030204" pitchFamily="34" charset="0"/>
              </a:rPr>
              <a:t>Every experience gives you valuable transferrable skills.  Write down every single one (don’t just focus on “hard science”). This list is a set of “building blocks” for every resume you will ever write.</a:t>
            </a:r>
          </a:p>
        </p:txBody>
      </p:sp>
      <p:sp>
        <p:nvSpPr>
          <p:cNvPr id="3" name="TextBox 2"/>
          <p:cNvSpPr txBox="1"/>
          <p:nvPr/>
        </p:nvSpPr>
        <p:spPr>
          <a:xfrm>
            <a:off x="378539" y="3882775"/>
            <a:ext cx="8397326" cy="2308324"/>
          </a:xfrm>
          <a:prstGeom prst="rect">
            <a:avLst/>
          </a:prstGeom>
          <a:noFill/>
        </p:spPr>
        <p:txBody>
          <a:bodyPr wrap="square" rtlCol="0">
            <a:spAutoFit/>
          </a:bodyPr>
          <a:lstStyle/>
          <a:p>
            <a:pPr marL="463550" indent="-463550">
              <a:spcAft>
                <a:spcPts val="600"/>
              </a:spcAft>
            </a:pPr>
            <a:r>
              <a:rPr lang="en-US" sz="2800" b="1" dirty="0">
                <a:solidFill>
                  <a:srgbClr val="D7A20F"/>
                </a:solidFill>
                <a:latin typeface="Calibri" panose="020F0502020204030204" pitchFamily="34" charset="0"/>
              </a:rPr>
              <a:t>Know How to Write an Effective </a:t>
            </a:r>
            <a:r>
              <a:rPr lang="en-US" sz="2800" b="1" i="1" dirty="0">
                <a:solidFill>
                  <a:srgbClr val="D7A20F"/>
                </a:solidFill>
                <a:latin typeface="Calibri" panose="020F0502020204030204" pitchFamily="34" charset="0"/>
              </a:rPr>
              <a:t>Resume (not a CV)</a:t>
            </a:r>
            <a:r>
              <a:rPr lang="en-US" sz="2800" b="1" dirty="0">
                <a:solidFill>
                  <a:srgbClr val="D7A20F"/>
                </a:solidFill>
                <a:latin typeface="Calibri" panose="020F0502020204030204" pitchFamily="34" charset="0"/>
              </a:rPr>
              <a:t>!</a:t>
            </a:r>
          </a:p>
          <a:p>
            <a:pPr marL="463550" indent="-463550">
              <a:spcAft>
                <a:spcPts val="600"/>
              </a:spcAft>
              <a:buFont typeface="Arial" pitchFamily="34" charset="0"/>
              <a:buChar char="•"/>
            </a:pPr>
            <a:r>
              <a:rPr lang="en-US" b="1" dirty="0">
                <a:latin typeface="Calibri" panose="020F0502020204030204" pitchFamily="34" charset="0"/>
              </a:rPr>
              <a:t>They are not interchangeable!</a:t>
            </a:r>
          </a:p>
          <a:p>
            <a:pPr marL="463550" indent="-463550">
              <a:spcAft>
                <a:spcPts val="600"/>
              </a:spcAft>
              <a:buFont typeface="Arial" pitchFamily="34" charset="0"/>
              <a:buChar char="•"/>
            </a:pPr>
            <a:r>
              <a:rPr lang="en-US" b="1" dirty="0">
                <a:latin typeface="Calibri" panose="020F0502020204030204" pitchFamily="34" charset="0"/>
              </a:rPr>
              <a:t>Resumes are the only document appropriate for non-academic jobs, and should be only one page long.</a:t>
            </a:r>
          </a:p>
          <a:p>
            <a:pPr marL="463550" indent="-463550">
              <a:spcAft>
                <a:spcPts val="600"/>
              </a:spcAft>
              <a:buFont typeface="Arial" pitchFamily="34" charset="0"/>
              <a:buChar char="•"/>
            </a:pPr>
            <a:r>
              <a:rPr lang="en-US" b="1" dirty="0">
                <a:latin typeface="Calibri" panose="020F0502020204030204" pitchFamily="34" charset="0"/>
              </a:rPr>
              <a:t>Write a unique resume for every single position you apply for.</a:t>
            </a:r>
          </a:p>
          <a:p>
            <a:pPr algn="ctr">
              <a:spcAft>
                <a:spcPts val="600"/>
              </a:spcAft>
            </a:pPr>
            <a:r>
              <a:rPr lang="en-US" sz="2400" b="1" dirty="0" err="1">
                <a:solidFill>
                  <a:srgbClr val="FF0000"/>
                </a:solidFill>
                <a:latin typeface="Calibri" panose="020F0502020204030204" pitchFamily="34" charset="0"/>
              </a:rPr>
              <a:t>go.aps.org</a:t>
            </a:r>
            <a:r>
              <a:rPr lang="en-US" sz="2400" b="1" dirty="0">
                <a:solidFill>
                  <a:srgbClr val="FF0000"/>
                </a:solidFill>
                <a:latin typeface="Calibri" panose="020F0502020204030204" pitchFamily="34" charset="0"/>
              </a:rPr>
              <a:t>/</a:t>
            </a:r>
            <a:r>
              <a:rPr lang="en-US" sz="2400" b="1" dirty="0" err="1">
                <a:solidFill>
                  <a:srgbClr val="FF0000"/>
                </a:solidFill>
                <a:latin typeface="Calibri" panose="020F0502020204030204" pitchFamily="34" charset="0"/>
              </a:rPr>
              <a:t>physicsresume</a:t>
            </a:r>
            <a:endParaRPr lang="en-US" sz="2400" b="1" dirty="0">
              <a:solidFill>
                <a:srgbClr val="FF0000"/>
              </a:solidFill>
              <a:latin typeface="Calibri" panose="020F0502020204030204" pitchFamily="34" charset="0"/>
            </a:endParaRPr>
          </a:p>
        </p:txBody>
      </p:sp>
      <p:sp>
        <p:nvSpPr>
          <p:cNvPr id="5" name="TextBox 4"/>
          <p:cNvSpPr txBox="1"/>
          <p:nvPr/>
        </p:nvSpPr>
        <p:spPr>
          <a:xfrm>
            <a:off x="378540" y="1860222"/>
            <a:ext cx="7772400" cy="1754326"/>
          </a:xfrm>
          <a:prstGeom prst="rect">
            <a:avLst/>
          </a:prstGeom>
          <a:noFill/>
        </p:spPr>
        <p:txBody>
          <a:bodyPr wrap="square" rtlCol="0">
            <a:spAutoFit/>
          </a:bodyPr>
          <a:lstStyle/>
          <a:p>
            <a:pPr marL="463550" indent="-463550">
              <a:spcAft>
                <a:spcPts val="600"/>
              </a:spcAft>
            </a:pPr>
            <a:r>
              <a:rPr lang="en-US" sz="2600" dirty="0">
                <a:solidFill>
                  <a:srgbClr val="D7A20F"/>
                </a:solidFill>
                <a:latin typeface="Calibri" panose="020F0502020204030204" pitchFamily="34" charset="0"/>
              </a:rPr>
              <a:t>Capitalize on Opportunity</a:t>
            </a:r>
          </a:p>
          <a:p>
            <a:pPr marL="463550" indent="-463550">
              <a:spcAft>
                <a:spcPts val="600"/>
              </a:spcAft>
              <a:buFont typeface="Arial" pitchFamily="34" charset="0"/>
              <a:buChar char="•"/>
            </a:pPr>
            <a:r>
              <a:rPr lang="en-US" dirty="0">
                <a:latin typeface="Calibri" panose="020F0502020204030204" pitchFamily="34" charset="0"/>
              </a:rPr>
              <a:t>Know good places to search for science and technology jobs (e.g. the APS Job Board).</a:t>
            </a:r>
          </a:p>
          <a:p>
            <a:pPr marL="463550" indent="-463550">
              <a:spcAft>
                <a:spcPts val="600"/>
              </a:spcAft>
              <a:buFont typeface="Arial" pitchFamily="34" charset="0"/>
              <a:buChar char="•"/>
            </a:pPr>
            <a:r>
              <a:rPr lang="en-US" dirty="0">
                <a:latin typeface="Calibri" panose="020F0502020204030204" pitchFamily="34" charset="0"/>
              </a:rPr>
              <a:t>Understand the skills the job requires, and honestly assess whether you have them, or would be interested in building them.</a:t>
            </a:r>
          </a:p>
        </p:txBody>
      </p:sp>
    </p:spTree>
    <p:extLst>
      <p:ext uri="{BB962C8B-B14F-4D97-AF65-F5344CB8AC3E}">
        <p14:creationId xmlns:p14="http://schemas.microsoft.com/office/powerpoint/2010/main" val="50392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Rot="1" noChangeArrowheads="1"/>
          </p:cNvSpPr>
          <p:nvPr/>
        </p:nvSpPr>
        <p:spPr>
          <a:xfrm>
            <a:off x="0" y="129328"/>
            <a:ext cx="9144000" cy="476750"/>
          </a:xfrm>
          <a:prstGeom prst="rect">
            <a:avLst/>
          </a:prstGeom>
        </p:spPr>
        <p:txBody>
          <a:bodyPr/>
          <a:lstStyle/>
          <a:p>
            <a:pPr algn="ctr" eaLnBrk="0" hangingPunct="0">
              <a:defRPr/>
            </a:pPr>
            <a:r>
              <a:rPr lang="en-US" sz="3600" dirty="0">
                <a:solidFill>
                  <a:srgbClr val="D7A20F"/>
                </a:solidFill>
                <a:ea typeface="+mj-ea"/>
                <a:cs typeface="+mj-cs"/>
              </a:rPr>
              <a:t>Take Advantage of APS Resources!!</a:t>
            </a:r>
          </a:p>
        </p:txBody>
      </p:sp>
      <p:sp>
        <p:nvSpPr>
          <p:cNvPr id="6" name="TextBox 5"/>
          <p:cNvSpPr txBox="1"/>
          <p:nvPr/>
        </p:nvSpPr>
        <p:spPr>
          <a:xfrm>
            <a:off x="900460" y="732138"/>
            <a:ext cx="6521618" cy="2375009"/>
          </a:xfrm>
          <a:prstGeom prst="rect">
            <a:avLst/>
          </a:prstGeom>
          <a:noFill/>
        </p:spPr>
        <p:txBody>
          <a:bodyPr wrap="square" rtlCol="0">
            <a:spAutoFit/>
          </a:bodyPr>
          <a:lstStyle/>
          <a:p>
            <a:r>
              <a:rPr lang="en-US" sz="2000" b="1" dirty="0">
                <a:latin typeface="Calibri" panose="020F0502020204030204" pitchFamily="34" charset="0"/>
              </a:rPr>
              <a:t>APS Online Professional Guidebook</a:t>
            </a:r>
          </a:p>
          <a:p>
            <a:pPr marL="285750" indent="-285750">
              <a:buFont typeface="Arial" panose="020B0604020202020204" pitchFamily="34" charset="0"/>
              <a:buChar char="•"/>
            </a:pPr>
            <a:r>
              <a:rPr lang="en-US" dirty="0">
                <a:latin typeface="Calibri" panose="020F0502020204030204" pitchFamily="34" charset="0"/>
              </a:rPr>
              <a:t>Detailed advice on key aspects of career development.</a:t>
            </a:r>
          </a:p>
          <a:p>
            <a:pPr marL="285750" indent="-285750">
              <a:buFont typeface="Arial" panose="020B0604020202020204" pitchFamily="34" charset="0"/>
              <a:buChar char="•"/>
            </a:pPr>
            <a:r>
              <a:rPr lang="en-US" dirty="0">
                <a:latin typeface="Calibri" panose="020F0502020204030204" pitchFamily="34" charset="0"/>
              </a:rPr>
              <a:t>Features 5-minute clips from the top APS careers webinars</a:t>
            </a:r>
          </a:p>
          <a:p>
            <a:pPr marL="742950" lvl="1" indent="-285750">
              <a:buFont typeface="Gill Sans MT" panose="020B0502020104020203" pitchFamily="34" charset="0"/>
              <a:buChar char="–"/>
            </a:pPr>
            <a:r>
              <a:rPr lang="en-US" sz="1600" dirty="0">
                <a:latin typeface="Calibri" panose="020F0502020204030204" pitchFamily="34" charset="0"/>
              </a:rPr>
              <a:t>APS webinar </a:t>
            </a:r>
            <a:r>
              <a:rPr lang="en-US" sz="1600" i="1" dirty="0">
                <a:latin typeface="Calibri" panose="020F0502020204030204" pitchFamily="34" charset="0"/>
              </a:rPr>
              <a:t>“Putting Your Science to Work,” </a:t>
            </a:r>
            <a:r>
              <a:rPr lang="en-US" sz="1600" dirty="0">
                <a:latin typeface="Calibri" panose="020F0502020204030204" pitchFamily="34" charset="0"/>
              </a:rPr>
              <a:t>with Peter Fiske</a:t>
            </a:r>
            <a:endParaRPr lang="en-US" sz="1600" i="1" dirty="0">
              <a:latin typeface="Calibri" panose="020F0502020204030204" pitchFamily="34" charset="0"/>
            </a:endParaRPr>
          </a:p>
          <a:p>
            <a:pPr marL="742950" lvl="1" indent="-285750">
              <a:buFont typeface="Gill Sans MT" panose="020B0502020104020203" pitchFamily="34" charset="0"/>
              <a:buChar char="–"/>
            </a:pPr>
            <a:r>
              <a:rPr lang="en-US" sz="1600" dirty="0">
                <a:latin typeface="Calibri" panose="020F0502020204030204" pitchFamily="34" charset="0"/>
              </a:rPr>
              <a:t>APS webinar </a:t>
            </a:r>
            <a:r>
              <a:rPr lang="en-US" sz="1600" i="1" dirty="0">
                <a:latin typeface="Calibri" panose="020F0502020204030204" pitchFamily="34" charset="0"/>
              </a:rPr>
              <a:t>“Career Self-Advocacy: How I Got A Six Figure Job in the Private Sector,” </a:t>
            </a:r>
            <a:r>
              <a:rPr lang="en-US" sz="1600" dirty="0">
                <a:latin typeface="Calibri" panose="020F0502020204030204" pitchFamily="34" charset="0"/>
              </a:rPr>
              <a:t>with Meghan </a:t>
            </a:r>
            <a:r>
              <a:rPr lang="en-US" sz="1600" dirty="0" err="1">
                <a:latin typeface="Calibri" panose="020F0502020204030204" pitchFamily="34" charset="0"/>
              </a:rPr>
              <a:t>Anzelc</a:t>
            </a:r>
            <a:endParaRPr lang="en-US" sz="1600" i="1" dirty="0">
              <a:latin typeface="Calibri" panose="020F0502020204030204" pitchFamily="34" charset="0"/>
            </a:endParaRPr>
          </a:p>
          <a:p>
            <a:pPr marL="285750" indent="-285750">
              <a:spcBef>
                <a:spcPts val="1000"/>
              </a:spcBef>
              <a:buFont typeface="Arial" panose="020B0604020202020204" pitchFamily="34" charset="0"/>
              <a:buChar char="•"/>
            </a:pPr>
            <a:r>
              <a:rPr lang="en-US" dirty="0">
                <a:latin typeface="Calibri" panose="020F0502020204030204" pitchFamily="34" charset="0"/>
              </a:rPr>
              <a:t>Topics include self-assessment, networking, interviewing and negotiation strategies, and more.</a:t>
            </a:r>
          </a:p>
        </p:txBody>
      </p:sp>
      <p:sp>
        <p:nvSpPr>
          <p:cNvPr id="7" name="TextBox 6"/>
          <p:cNvSpPr txBox="1"/>
          <p:nvPr/>
        </p:nvSpPr>
        <p:spPr>
          <a:xfrm>
            <a:off x="2155455" y="3709957"/>
            <a:ext cx="5029200" cy="477054"/>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en-US" sz="2500" dirty="0">
                <a:solidFill>
                  <a:srgbClr val="FF0000"/>
                </a:solidFill>
              </a:rPr>
              <a:t>go.aps.org/</a:t>
            </a:r>
            <a:r>
              <a:rPr lang="en-US" sz="2500" dirty="0" err="1">
                <a:solidFill>
                  <a:srgbClr val="FF0000"/>
                </a:solidFill>
              </a:rPr>
              <a:t>physicspdguide</a:t>
            </a:r>
            <a:endParaRPr lang="en-US" sz="2500" dirty="0">
              <a:solidFill>
                <a:srgbClr val="FF0000"/>
              </a:solidFill>
            </a:endParaRPr>
          </a:p>
        </p:txBody>
      </p:sp>
      <p:sp>
        <p:nvSpPr>
          <p:cNvPr id="8" name="TextBox 7"/>
          <p:cNvSpPr txBox="1"/>
          <p:nvPr/>
        </p:nvSpPr>
        <p:spPr>
          <a:xfrm>
            <a:off x="373599" y="4395399"/>
            <a:ext cx="3854151" cy="1785104"/>
          </a:xfrm>
          <a:prstGeom prst="rect">
            <a:avLst/>
          </a:prstGeom>
          <a:noFill/>
        </p:spPr>
        <p:txBody>
          <a:bodyPr wrap="square" rtlCol="0">
            <a:spAutoFit/>
          </a:bodyPr>
          <a:lstStyle/>
          <a:p>
            <a:r>
              <a:rPr lang="en-US" sz="2000" b="1" dirty="0">
                <a:latin typeface="Calibri" panose="020F0502020204030204" pitchFamily="34" charset="0"/>
              </a:rPr>
              <a:t>APS Careers Website</a:t>
            </a:r>
          </a:p>
          <a:p>
            <a:pPr marL="285750" indent="-285750">
              <a:buFont typeface="Arial" panose="020B0604020202020204" pitchFamily="34" charset="0"/>
              <a:buChar char="•"/>
            </a:pPr>
            <a:r>
              <a:rPr lang="en-US" dirty="0">
                <a:latin typeface="Calibri" panose="020F0502020204030204" pitchFamily="34" charset="0"/>
              </a:rPr>
              <a:t>APS Job Board</a:t>
            </a:r>
          </a:p>
          <a:p>
            <a:pPr marL="285750" indent="-285750">
              <a:buFont typeface="Arial" panose="020B0604020202020204" pitchFamily="34" charset="0"/>
              <a:buChar char="•"/>
            </a:pPr>
            <a:r>
              <a:rPr lang="en-US" dirty="0">
                <a:latin typeface="Calibri" panose="020F0502020204030204" pitchFamily="34" charset="0"/>
              </a:rPr>
              <a:t>Physicist Profiles and Job</a:t>
            </a:r>
            <a:br>
              <a:rPr lang="en-US" dirty="0">
                <a:latin typeface="Calibri" panose="020F0502020204030204" pitchFamily="34" charset="0"/>
              </a:rPr>
            </a:br>
            <a:r>
              <a:rPr lang="en-US" dirty="0">
                <a:latin typeface="Calibri" panose="020F0502020204030204" pitchFamily="34" charset="0"/>
              </a:rPr>
              <a:t>Prospects pages</a:t>
            </a:r>
          </a:p>
          <a:p>
            <a:pPr marL="285750" indent="-285750">
              <a:buFont typeface="Arial" panose="020B0604020202020204" pitchFamily="34" charset="0"/>
              <a:buChar char="•"/>
            </a:pPr>
            <a:r>
              <a:rPr lang="en-US" dirty="0">
                <a:latin typeface="Calibri" panose="020F0502020204030204" pitchFamily="34" charset="0"/>
              </a:rPr>
              <a:t>Employment and Salary Information</a:t>
            </a:r>
          </a:p>
          <a:p>
            <a:pPr marL="285750" indent="-285750">
              <a:buFont typeface="Arial" panose="020B0604020202020204" pitchFamily="34" charset="0"/>
              <a:buChar char="•"/>
            </a:pPr>
            <a:r>
              <a:rPr lang="en-US" dirty="0">
                <a:latin typeface="Calibri" panose="020F0502020204030204" pitchFamily="34" charset="0"/>
              </a:rPr>
              <a:t>APS Webinars archive</a:t>
            </a:r>
          </a:p>
        </p:txBody>
      </p:sp>
      <p:sp>
        <p:nvSpPr>
          <p:cNvPr id="14" name="TextBox 13"/>
          <p:cNvSpPr txBox="1"/>
          <p:nvPr/>
        </p:nvSpPr>
        <p:spPr>
          <a:xfrm>
            <a:off x="5498730" y="5215030"/>
            <a:ext cx="3371850" cy="477054"/>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en-US" sz="2500" dirty="0">
                <a:solidFill>
                  <a:srgbClr val="FF0000"/>
                </a:solidFill>
              </a:rPr>
              <a:t>www.aps.org/careers</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3087" y="4403748"/>
            <a:ext cx="5300913" cy="663466"/>
          </a:xfrm>
          <a:prstGeom prst="rect">
            <a:avLst/>
          </a:prstGeom>
          <a:ln>
            <a:solidFill>
              <a:schemeClr val="bg1">
                <a:lumMod val="65000"/>
              </a:schemeClr>
            </a:solidFill>
          </a:ln>
        </p:spPr>
      </p:pic>
    </p:spTree>
    <p:extLst>
      <p:ext uri="{BB962C8B-B14F-4D97-AF65-F5344CB8AC3E}">
        <p14:creationId xmlns:p14="http://schemas.microsoft.com/office/powerpoint/2010/main" val="142984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6319" y="983922"/>
            <a:ext cx="8577675" cy="5709255"/>
          </a:xfrm>
          <a:prstGeom prst="rect">
            <a:avLst/>
          </a:prstGeom>
          <a:noFill/>
        </p:spPr>
        <p:txBody>
          <a:bodyPr wrap="square" rtlCol="0">
            <a:spAutoFit/>
          </a:bodyPr>
          <a:lstStyle/>
          <a:p>
            <a:pPr marL="225425" indent="-225425">
              <a:spcAft>
                <a:spcPts val="600"/>
              </a:spcAft>
              <a:buFont typeface="Arial" pitchFamily="34" charset="0"/>
              <a:buChar char="•"/>
            </a:pPr>
            <a:r>
              <a:rPr lang="en-US" sz="2400" dirty="0">
                <a:latin typeface="Calibri" panose="020F0502020204030204" pitchFamily="34" charset="0"/>
              </a:rPr>
              <a:t>Academic Physics is not the most common path!</a:t>
            </a:r>
          </a:p>
          <a:p>
            <a:pPr marL="742950" lvl="1" indent="-285750">
              <a:spcAft>
                <a:spcPts val="600"/>
              </a:spcAft>
              <a:buFont typeface="Calibri" panose="020F0502020204030204" pitchFamily="34" charset="0"/>
              <a:buChar char="–"/>
            </a:pPr>
            <a:r>
              <a:rPr lang="en-US" sz="2400" i="1" dirty="0">
                <a:latin typeface="Calibri" panose="020F0502020204030204" pitchFamily="34" charset="0"/>
              </a:rPr>
              <a:t>Most</a:t>
            </a:r>
            <a:r>
              <a:rPr lang="en-US" sz="2400" dirty="0">
                <a:latin typeface="Calibri" panose="020F0502020204030204" pitchFamily="34" charset="0"/>
              </a:rPr>
              <a:t> physics grads at all degree levels go into the private sector.</a:t>
            </a:r>
          </a:p>
          <a:p>
            <a:pPr marL="742950" lvl="1" indent="-285750">
              <a:spcAft>
                <a:spcPts val="600"/>
              </a:spcAft>
              <a:buFont typeface="Calibri" panose="020F0502020204030204" pitchFamily="34" charset="0"/>
              <a:buChar char="–"/>
            </a:pPr>
            <a:r>
              <a:rPr lang="en-US" sz="2400" dirty="0">
                <a:latin typeface="Calibri" panose="020F0502020204030204" pitchFamily="34" charset="0"/>
              </a:rPr>
              <a:t>Many of those who do (especially at the PhD level) will do scientific research.</a:t>
            </a:r>
          </a:p>
          <a:p>
            <a:pPr marL="225425" indent="-225425">
              <a:spcAft>
                <a:spcPts val="600"/>
              </a:spcAft>
              <a:buFont typeface="Arial" pitchFamily="34" charset="0"/>
              <a:buChar char="•"/>
            </a:pPr>
            <a:r>
              <a:rPr lang="en-US" sz="2400" dirty="0">
                <a:latin typeface="Calibri" panose="020F0502020204030204" pitchFamily="34" charset="0"/>
              </a:rPr>
              <a:t>Students Can Plan Effectively by Broadening Your Focus</a:t>
            </a:r>
          </a:p>
          <a:p>
            <a:pPr marL="682625" lvl="1" indent="-225425">
              <a:spcAft>
                <a:spcPts val="600"/>
              </a:spcAft>
              <a:buFont typeface="Gill Sans MT" pitchFamily="34" charset="0"/>
              <a:buChar char="–"/>
            </a:pPr>
            <a:r>
              <a:rPr lang="en-US" sz="2400" dirty="0">
                <a:latin typeface="Calibri" panose="020F0502020204030204" pitchFamily="34" charset="0"/>
              </a:rPr>
              <a:t>Use resources to learn about and prepare for career paths outside of academic physics.</a:t>
            </a:r>
          </a:p>
          <a:p>
            <a:pPr marL="285750" indent="-285750">
              <a:spcAft>
                <a:spcPts val="600"/>
              </a:spcAft>
              <a:buFont typeface="Arial" panose="020B0604020202020204" pitchFamily="34" charset="0"/>
              <a:buChar char="•"/>
            </a:pPr>
            <a:r>
              <a:rPr lang="en-US" sz="2400" dirty="0">
                <a:latin typeface="Calibri" panose="020F0502020204030204" pitchFamily="34" charset="0"/>
              </a:rPr>
              <a:t>Faculty &amp; Mentors Can Help by Providing Better Career Awareness and Training to Students</a:t>
            </a:r>
          </a:p>
          <a:p>
            <a:pPr marL="742950" lvl="1" indent="-285750">
              <a:spcAft>
                <a:spcPts val="600"/>
              </a:spcAft>
              <a:buFont typeface="Calibri" panose="020F0502020204030204" pitchFamily="34" charset="0"/>
              <a:buChar char="–"/>
            </a:pPr>
            <a:r>
              <a:rPr lang="en-US" sz="2400" dirty="0">
                <a:latin typeface="Calibri" panose="020F0502020204030204" pitchFamily="34" charset="0"/>
              </a:rPr>
              <a:t>Foster stronger industry connections/mentorship, and add workforce targeted experiences and content to existing physics curricula.</a:t>
            </a:r>
          </a:p>
          <a:p>
            <a:pPr marL="742950" lvl="1" indent="-285750">
              <a:spcAft>
                <a:spcPts val="600"/>
              </a:spcAft>
              <a:buFont typeface="Arial" panose="020B0604020202020204" pitchFamily="34" charset="0"/>
              <a:buChar char="•"/>
            </a:pPr>
            <a:endParaRPr lang="en-US" dirty="0">
              <a:latin typeface="Calibri" panose="020F0502020204030204" pitchFamily="34" charset="0"/>
            </a:endParaRPr>
          </a:p>
        </p:txBody>
      </p:sp>
      <p:sp>
        <p:nvSpPr>
          <p:cNvPr id="6" name="Rectangle 2"/>
          <p:cNvSpPr txBox="1">
            <a:spLocks noRot="1" noChangeArrowheads="1"/>
          </p:cNvSpPr>
          <p:nvPr/>
        </p:nvSpPr>
        <p:spPr>
          <a:xfrm>
            <a:off x="376320" y="250622"/>
            <a:ext cx="4419600" cy="609600"/>
          </a:xfrm>
          <a:prstGeom prst="rect">
            <a:avLst/>
          </a:prstGeom>
        </p:spPr>
        <p:txBody>
          <a:bodyPr/>
          <a:lstStyle/>
          <a:p>
            <a:pPr eaLnBrk="0" hangingPunct="0">
              <a:defRPr/>
            </a:pPr>
            <a:r>
              <a:rPr lang="en-US" sz="3600" dirty="0">
                <a:solidFill>
                  <a:srgbClr val="D7A20F"/>
                </a:solidFill>
                <a:latin typeface="+mj-lt"/>
                <a:ea typeface="+mj-ea"/>
                <a:cs typeface="+mj-cs"/>
              </a:rPr>
              <a:t>Remember:</a:t>
            </a:r>
          </a:p>
        </p:txBody>
      </p:sp>
    </p:spTree>
    <p:extLst>
      <p:ext uri="{BB962C8B-B14F-4D97-AF65-F5344CB8AC3E}">
        <p14:creationId xmlns:p14="http://schemas.microsoft.com/office/powerpoint/2010/main" val="282940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Effect transition="in" filter="fade">
                                      <p:cBhvr>
                                        <p:cTn id="15" dur="500"/>
                                        <p:tgtEl>
                                          <p:spTgt spid="5">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6" end="6"/>
                                            </p:txEl>
                                          </p:spTgt>
                                        </p:tgtEl>
                                        <p:attrNameLst>
                                          <p:attrName>style.visibility</p:attrName>
                                        </p:attrNameLst>
                                      </p:cBhvr>
                                      <p:to>
                                        <p:strVal val="visible"/>
                                      </p:to>
                                    </p:set>
                                    <p:animEffect transition="in" filter="fade">
                                      <p:cBhvr>
                                        <p:cTn id="18"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1219200" y="152400"/>
            <a:ext cx="6400800" cy="609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100" normalizeH="0" baseline="0" noProof="0" dirty="0">
                <a:ln w="3200">
                  <a:solidFill>
                    <a:schemeClr val="bg2">
                      <a:shade val="75000"/>
                      <a:alpha val="25000"/>
                    </a:schemeClr>
                  </a:solidFill>
                  <a:prstDash val="solid"/>
                  <a:round/>
                </a:ln>
                <a:solidFill>
                  <a:schemeClr val="accent4"/>
                </a:solidFill>
                <a:uLnTx/>
                <a:uFillTx/>
                <a:latin typeface="+mj-lt"/>
                <a:ea typeface="+mj-ea"/>
                <a:cs typeface="+mj-cs"/>
              </a:rPr>
              <a:t>Where do Physicists Work?</a:t>
            </a:r>
          </a:p>
        </p:txBody>
      </p:sp>
      <p:sp>
        <p:nvSpPr>
          <p:cNvPr id="8" name="TextBox 7"/>
          <p:cNvSpPr txBox="1"/>
          <p:nvPr/>
        </p:nvSpPr>
        <p:spPr>
          <a:xfrm>
            <a:off x="381000" y="2734270"/>
            <a:ext cx="4267200" cy="923330"/>
          </a:xfrm>
          <a:prstGeom prst="rect">
            <a:avLst/>
          </a:prstGeom>
          <a:solidFill>
            <a:schemeClr val="bg1"/>
          </a:solidFill>
          <a:ln w="3175">
            <a:solidFill>
              <a:schemeClr val="bg1">
                <a:lumMod val="85000"/>
              </a:schemeClr>
            </a:solidFill>
          </a:ln>
          <a:effectLst>
            <a:outerShdw blurRad="50800" dist="38100" dir="5400000" algn="t" rotWithShape="0">
              <a:prstClr val="black">
                <a:alpha val="40000"/>
              </a:prstClr>
            </a:outerShdw>
          </a:effectLst>
        </p:spPr>
        <p:txBody>
          <a:bodyPr wrap="square" rtlCol="0">
            <a:spAutoFit/>
          </a:bodyPr>
          <a:lstStyle/>
          <a:p>
            <a:r>
              <a:rPr lang="en-US" dirty="0"/>
              <a:t>The AIP Statistical Research Center estimates that </a:t>
            </a:r>
            <a:r>
              <a:rPr lang="en-US" dirty="0">
                <a:solidFill>
                  <a:srgbClr val="FF0000"/>
                </a:solidFill>
              </a:rPr>
              <a:t>1 in 6 </a:t>
            </a:r>
            <a:r>
              <a:rPr lang="en-US" dirty="0"/>
              <a:t>physics bachelors will choose to finish a Physics PhD.</a:t>
            </a:r>
          </a:p>
        </p:txBody>
      </p:sp>
      <p:sp>
        <p:nvSpPr>
          <p:cNvPr id="10" name="TextBox 9"/>
          <p:cNvSpPr txBox="1"/>
          <p:nvPr/>
        </p:nvSpPr>
        <p:spPr>
          <a:xfrm>
            <a:off x="762000" y="1173033"/>
            <a:ext cx="7848600" cy="830997"/>
          </a:xfrm>
          <a:prstGeom prst="rect">
            <a:avLst/>
          </a:prstGeom>
          <a:noFill/>
        </p:spPr>
        <p:txBody>
          <a:bodyPr wrap="square" rtlCol="0">
            <a:spAutoFit/>
          </a:bodyPr>
          <a:lstStyle/>
          <a:p>
            <a:r>
              <a:rPr lang="en-US" sz="2400" dirty="0"/>
              <a:t>What is a “traditional physicist”? A physics professor?  A PhD researcher?  The “most common” career path?</a:t>
            </a:r>
          </a:p>
        </p:txBody>
      </p:sp>
      <p:graphicFrame>
        <p:nvGraphicFramePr>
          <p:cNvPr id="11" name="Chart 10"/>
          <p:cNvGraphicFramePr/>
          <p:nvPr>
            <p:extLst>
              <p:ext uri="{D42A27DB-BD31-4B8C-83A1-F6EECF244321}">
                <p14:modId xmlns:p14="http://schemas.microsoft.com/office/powerpoint/2010/main" val="392261880"/>
              </p:ext>
            </p:extLst>
          </p:nvPr>
        </p:nvGraphicFramePr>
        <p:xfrm>
          <a:off x="4800600" y="2438400"/>
          <a:ext cx="3810000" cy="2286000"/>
        </p:xfrm>
        <a:graphic>
          <a:graphicData uri="http://schemas.openxmlformats.org/drawingml/2006/chart">
            <c:chart xmlns:c="http://schemas.openxmlformats.org/drawingml/2006/chart" xmlns:r="http://schemas.openxmlformats.org/officeDocument/2006/relationships" r:id="rId3"/>
          </a:graphicData>
        </a:graphic>
      </p:graphicFrame>
      <p:sp>
        <p:nvSpPr>
          <p:cNvPr id="14" name="Pie 13"/>
          <p:cNvSpPr>
            <a:spLocks noChangeAspect="1"/>
          </p:cNvSpPr>
          <p:nvPr/>
        </p:nvSpPr>
        <p:spPr>
          <a:xfrm rot="542931">
            <a:off x="892438" y="2680342"/>
            <a:ext cx="3502152" cy="3502152"/>
          </a:xfrm>
          <a:prstGeom prst="pie">
            <a:avLst>
              <a:gd name="adj1" fmla="val 6532189"/>
              <a:gd name="adj2" fmla="val 101214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TextBox 15"/>
          <p:cNvSpPr txBox="1"/>
          <p:nvPr/>
        </p:nvSpPr>
        <p:spPr>
          <a:xfrm>
            <a:off x="2819400" y="4876801"/>
            <a:ext cx="5638800" cy="1200329"/>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txBody>
          <a:bodyPr wrap="square" rtlCol="0">
            <a:spAutoFit/>
          </a:bodyPr>
          <a:lstStyle/>
          <a:p>
            <a:r>
              <a:rPr lang="en-US" sz="2400" dirty="0">
                <a:solidFill>
                  <a:srgbClr val="FF0000"/>
                </a:solidFill>
              </a:rPr>
              <a:t>So ~17% of all Physics Degree holders will actually become Physics PhDs—and by extension “traditional physicists.” </a:t>
            </a:r>
          </a:p>
        </p:txBody>
      </p:sp>
    </p:spTree>
    <p:extLst>
      <p:ext uri="{BB962C8B-B14F-4D97-AF65-F5344CB8AC3E}">
        <p14:creationId xmlns:p14="http://schemas.microsoft.com/office/powerpoint/2010/main" val="270718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11" grpId="0">
        <p:bldAsOne/>
      </p:bldGraphic>
      <p:bldP spid="14"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5219" y="1016000"/>
            <a:ext cx="8305800" cy="1015663"/>
          </a:xfrm>
          <a:prstGeom prst="rect">
            <a:avLst/>
          </a:prstGeom>
          <a:noFill/>
        </p:spPr>
        <p:txBody>
          <a:bodyPr wrap="square" rtlCol="0">
            <a:spAutoFit/>
          </a:bodyPr>
          <a:lstStyle/>
          <a:p>
            <a:r>
              <a:rPr lang="en-US" sz="2000" dirty="0">
                <a:latin typeface="Calibri" panose="020F0502020204030204" pitchFamily="34" charset="0"/>
              </a:rPr>
              <a:t>At the time of the 2014 report,  the AIP Statistical Research center found the number of physics PhDs conferred in the US to be the highest in the past century: </a:t>
            </a:r>
            <a:r>
              <a:rPr lang="en-US" sz="2000" dirty="0">
                <a:solidFill>
                  <a:srgbClr val="FF0000"/>
                </a:solidFill>
                <a:latin typeface="Calibri" panose="020F0502020204030204" pitchFamily="34" charset="0"/>
              </a:rPr>
              <a:t>1,762.</a:t>
            </a:r>
          </a:p>
        </p:txBody>
      </p:sp>
      <p:sp>
        <p:nvSpPr>
          <p:cNvPr id="9" name="TextBox 8"/>
          <p:cNvSpPr txBox="1"/>
          <p:nvPr/>
        </p:nvSpPr>
        <p:spPr>
          <a:xfrm>
            <a:off x="355219" y="4498200"/>
            <a:ext cx="2743200" cy="1631216"/>
          </a:xfrm>
          <a:prstGeom prst="rect">
            <a:avLst/>
          </a:prstGeom>
          <a:noFill/>
        </p:spPr>
        <p:txBody>
          <a:bodyPr wrap="square" rtlCol="0">
            <a:spAutoFit/>
          </a:bodyPr>
          <a:lstStyle/>
          <a:p>
            <a:r>
              <a:rPr lang="en-US" sz="2000" b="1" dirty="0">
                <a:latin typeface="Calibri" panose="020F0502020204030204" pitchFamily="34" charset="0"/>
              </a:rPr>
              <a:t>Bottom line:  the US can expect to continue putting large numbers of Physics PhDs into the workforce.</a:t>
            </a:r>
          </a:p>
        </p:txBody>
      </p:sp>
      <p:sp>
        <p:nvSpPr>
          <p:cNvPr id="10" name="Rectangle 2"/>
          <p:cNvSpPr txBox="1">
            <a:spLocks noRot="1" noChangeArrowheads="1"/>
          </p:cNvSpPr>
          <p:nvPr/>
        </p:nvSpPr>
        <p:spPr>
          <a:xfrm>
            <a:off x="355219" y="182830"/>
            <a:ext cx="4191000" cy="6096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100" normalizeH="0" baseline="0" noProof="0" dirty="0">
                <a:ln w="3200">
                  <a:solidFill>
                    <a:schemeClr val="bg2">
                      <a:shade val="75000"/>
                      <a:alpha val="25000"/>
                    </a:schemeClr>
                  </a:solidFill>
                  <a:prstDash val="solid"/>
                  <a:round/>
                </a:ln>
                <a:solidFill>
                  <a:schemeClr val="accent4"/>
                </a:solidFill>
                <a:uLnTx/>
                <a:uFillTx/>
                <a:latin typeface="+mj-lt"/>
                <a:ea typeface="+mj-ea"/>
                <a:cs typeface="+mj-cs"/>
              </a:rPr>
              <a:t>PhD Job</a:t>
            </a:r>
            <a:r>
              <a:rPr kumimoji="0" lang="en-US" sz="3600" b="0" i="0" u="none" strike="noStrike" kern="1200" cap="none" spc="-100" normalizeH="0" noProof="0" dirty="0">
                <a:ln w="3200">
                  <a:solidFill>
                    <a:schemeClr val="bg2">
                      <a:shade val="75000"/>
                      <a:alpha val="25000"/>
                    </a:schemeClr>
                  </a:solidFill>
                  <a:prstDash val="solid"/>
                  <a:round/>
                </a:ln>
                <a:solidFill>
                  <a:schemeClr val="accent4"/>
                </a:solidFill>
                <a:uLnTx/>
                <a:uFillTx/>
                <a:latin typeface="+mj-lt"/>
                <a:ea typeface="+mj-ea"/>
                <a:cs typeface="+mj-cs"/>
              </a:rPr>
              <a:t> Force: Supply</a:t>
            </a:r>
            <a:endParaRPr kumimoji="0" lang="en-US" sz="3600" b="0" i="0" u="none" strike="noStrike" kern="1200" cap="none" spc="-100" normalizeH="0" baseline="0" noProof="0" dirty="0">
              <a:ln w="3200">
                <a:solidFill>
                  <a:schemeClr val="bg2">
                    <a:shade val="75000"/>
                    <a:alpha val="25000"/>
                  </a:schemeClr>
                </a:solidFill>
                <a:prstDash val="solid"/>
                <a:round/>
              </a:ln>
              <a:solidFill>
                <a:schemeClr val="accent4"/>
              </a:solidFill>
              <a:uLnTx/>
              <a:uFillTx/>
              <a:latin typeface="+mj-lt"/>
              <a:ea typeface="+mj-ea"/>
              <a:cs typeface="+mj-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2057400"/>
            <a:ext cx="4502591" cy="4267200"/>
          </a:xfrm>
          <a:prstGeom prst="rect">
            <a:avLst/>
          </a:prstGeom>
        </p:spPr>
      </p:pic>
      <p:sp>
        <p:nvSpPr>
          <p:cNvPr id="11" name="TextBox 10"/>
          <p:cNvSpPr txBox="1"/>
          <p:nvPr/>
        </p:nvSpPr>
        <p:spPr>
          <a:xfrm>
            <a:off x="355219" y="2295435"/>
            <a:ext cx="2917116" cy="1938992"/>
          </a:xfrm>
          <a:prstGeom prst="rect">
            <a:avLst/>
          </a:prstGeom>
          <a:noFill/>
        </p:spPr>
        <p:txBody>
          <a:bodyPr wrap="square" rtlCol="0">
            <a:spAutoFit/>
          </a:bodyPr>
          <a:lstStyle/>
          <a:p>
            <a:r>
              <a:rPr lang="en-US" sz="2000" dirty="0">
                <a:latin typeface="Calibri" panose="020F0502020204030204" pitchFamily="34" charset="0"/>
              </a:rPr>
              <a:t>Based on current enrollments, we should expect PhD degree production to level off at around </a:t>
            </a:r>
            <a:r>
              <a:rPr lang="en-US" sz="2000" dirty="0">
                <a:solidFill>
                  <a:srgbClr val="FF0000"/>
                </a:solidFill>
                <a:latin typeface="Calibri" panose="020F0502020204030204" pitchFamily="34" charset="0"/>
              </a:rPr>
              <a:t>1,700/year in the next four years.</a:t>
            </a:r>
          </a:p>
        </p:txBody>
      </p:sp>
    </p:spTree>
    <p:extLst>
      <p:ext uri="{BB962C8B-B14F-4D97-AF65-F5344CB8AC3E}">
        <p14:creationId xmlns:p14="http://schemas.microsoft.com/office/powerpoint/2010/main" val="86272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6867" y="838200"/>
            <a:ext cx="5344865" cy="5326435"/>
          </a:xfrm>
          <a:prstGeom prst="rect">
            <a:avLst/>
          </a:prstGeom>
        </p:spPr>
      </p:pic>
      <p:sp>
        <p:nvSpPr>
          <p:cNvPr id="10" name="TextBox 9"/>
          <p:cNvSpPr txBox="1"/>
          <p:nvPr/>
        </p:nvSpPr>
        <p:spPr>
          <a:xfrm>
            <a:off x="354479" y="1143000"/>
            <a:ext cx="2438400" cy="2286000"/>
          </a:xfrm>
          <a:prstGeom prst="rect">
            <a:avLst/>
          </a:prstGeom>
          <a:noFill/>
        </p:spPr>
        <p:txBody>
          <a:bodyPr wrap="square" rtlCol="0">
            <a:spAutoFit/>
          </a:bodyPr>
          <a:lstStyle/>
          <a:p>
            <a:pPr indent="3175">
              <a:spcAft>
                <a:spcPts val="600"/>
              </a:spcAft>
            </a:pPr>
            <a:r>
              <a:rPr lang="en-US" sz="2000" dirty="0">
                <a:latin typeface="Calibri" panose="020F0502020204030204" pitchFamily="34" charset="0"/>
              </a:rPr>
              <a:t>The largest percentage of Physics PhDs found initial employment in postdoctoral and other temporary positions…</a:t>
            </a:r>
          </a:p>
        </p:txBody>
      </p:sp>
      <p:sp>
        <p:nvSpPr>
          <p:cNvPr id="11" name="TextBox 10"/>
          <p:cNvSpPr txBox="1"/>
          <p:nvPr/>
        </p:nvSpPr>
        <p:spPr>
          <a:xfrm>
            <a:off x="354479" y="3810000"/>
            <a:ext cx="2286000" cy="1631216"/>
          </a:xfrm>
          <a:prstGeom prst="rect">
            <a:avLst/>
          </a:prstGeom>
          <a:noFill/>
        </p:spPr>
        <p:txBody>
          <a:bodyPr wrap="square" rtlCol="0">
            <a:spAutoFit/>
          </a:bodyPr>
          <a:lstStyle/>
          <a:p>
            <a:pPr indent="3175">
              <a:spcAft>
                <a:spcPts val="600"/>
              </a:spcAft>
            </a:pPr>
            <a:r>
              <a:rPr lang="en-US" sz="2000" b="1" dirty="0">
                <a:solidFill>
                  <a:srgbClr val="FF0000"/>
                </a:solidFill>
                <a:latin typeface="Calibri" panose="020F0502020204030204" pitchFamily="34" charset="0"/>
              </a:rPr>
              <a:t>…but the vast majority of permanent jobs were in the private sector.</a:t>
            </a:r>
          </a:p>
        </p:txBody>
      </p:sp>
      <p:sp>
        <p:nvSpPr>
          <p:cNvPr id="15" name="Oval 14"/>
          <p:cNvSpPr/>
          <p:nvPr/>
        </p:nvSpPr>
        <p:spPr>
          <a:xfrm>
            <a:off x="5486400" y="3048000"/>
            <a:ext cx="9906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54479" y="152400"/>
            <a:ext cx="6255430" cy="523220"/>
          </a:xfrm>
          <a:prstGeom prst="rect">
            <a:avLst/>
          </a:prstGeom>
          <a:noFill/>
        </p:spPr>
        <p:txBody>
          <a:bodyPr wrap="none" rtlCol="0">
            <a:spAutoFit/>
          </a:bodyPr>
          <a:lstStyle/>
          <a:p>
            <a:r>
              <a:rPr lang="en-US" sz="2800" dirty="0">
                <a:solidFill>
                  <a:schemeClr val="accent4"/>
                </a:solidFill>
              </a:rPr>
              <a:t>What are PhDs doing with their degrees?</a:t>
            </a:r>
          </a:p>
        </p:txBody>
      </p:sp>
    </p:spTree>
    <p:extLst>
      <p:ext uri="{BB962C8B-B14F-4D97-AF65-F5344CB8AC3E}">
        <p14:creationId xmlns:p14="http://schemas.microsoft.com/office/powerpoint/2010/main" val="405545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1000"/>
                                        <p:tgtEl>
                                          <p:spTgt spid="11">
                                            <p:txEl>
                                              <p:pRg st="0" end="0"/>
                                            </p:txEl>
                                          </p:spTgt>
                                        </p:tgtEl>
                                      </p:cBhvr>
                                    </p:animEffec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000"/>
          <a:stretch/>
        </p:blipFill>
        <p:spPr bwMode="auto">
          <a:xfrm>
            <a:off x="352425" y="2022223"/>
            <a:ext cx="4178233" cy="3740349"/>
          </a:xfrm>
          <a:prstGeom prst="rect">
            <a:avLst/>
          </a:prstGeom>
          <a:noFill/>
          <a:ln w="9525">
            <a:noFill/>
            <a:miter lim="800000"/>
            <a:headEnd/>
            <a:tailEnd/>
          </a:ln>
        </p:spPr>
      </p:pic>
      <p:sp>
        <p:nvSpPr>
          <p:cNvPr id="2" name="TextBox 1"/>
          <p:cNvSpPr txBox="1"/>
          <p:nvPr/>
        </p:nvSpPr>
        <p:spPr>
          <a:xfrm>
            <a:off x="352425" y="649069"/>
            <a:ext cx="8458200" cy="646331"/>
          </a:xfrm>
          <a:prstGeom prst="rect">
            <a:avLst/>
          </a:prstGeom>
          <a:noFill/>
        </p:spPr>
        <p:txBody>
          <a:bodyPr wrap="square" rtlCol="0">
            <a:spAutoFit/>
          </a:bodyPr>
          <a:lstStyle/>
          <a:p>
            <a:r>
              <a:rPr lang="en-US" dirty="0">
                <a:latin typeface="Calibri" panose="020F0502020204030204" pitchFamily="34" charset="0"/>
              </a:rPr>
              <a:t>The vast majority of graduates who initially go into the academic sector are postdocs or temporary faculty.  The remaining postdocs are mostly in national labs.</a:t>
            </a:r>
          </a:p>
        </p:txBody>
      </p:sp>
      <p:sp>
        <p:nvSpPr>
          <p:cNvPr id="4" name="TextBox 3"/>
          <p:cNvSpPr txBox="1"/>
          <p:nvPr/>
        </p:nvSpPr>
        <p:spPr>
          <a:xfrm>
            <a:off x="352425" y="1282825"/>
            <a:ext cx="8610600" cy="646331"/>
          </a:xfrm>
          <a:prstGeom prst="rect">
            <a:avLst/>
          </a:prstGeom>
          <a:noFill/>
        </p:spPr>
        <p:txBody>
          <a:bodyPr wrap="square" rtlCol="0">
            <a:spAutoFit/>
          </a:bodyPr>
          <a:lstStyle/>
          <a:p>
            <a:r>
              <a:rPr lang="en-US" dirty="0">
                <a:latin typeface="Calibri" panose="020F0502020204030204" pitchFamily="34" charset="0"/>
              </a:rPr>
              <a:t>Most </a:t>
            </a:r>
            <a:r>
              <a:rPr lang="en-US" dirty="0" err="1">
                <a:latin typeface="Calibri" panose="020F0502020204030204" pitchFamily="34" charset="0"/>
              </a:rPr>
              <a:t>postdocs</a:t>
            </a:r>
            <a:r>
              <a:rPr lang="en-US" dirty="0">
                <a:latin typeface="Calibri" panose="020F0502020204030204" pitchFamily="34" charset="0"/>
              </a:rPr>
              <a:t> go into their positions in the hopes of moving toward permanent employment.</a:t>
            </a:r>
          </a:p>
        </p:txBody>
      </p:sp>
      <p:sp>
        <p:nvSpPr>
          <p:cNvPr id="11" name="Oval 10"/>
          <p:cNvSpPr/>
          <p:nvPr/>
        </p:nvSpPr>
        <p:spPr>
          <a:xfrm>
            <a:off x="483109" y="2500068"/>
            <a:ext cx="4035830" cy="5288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2"/>
          <p:cNvSpPr txBox="1">
            <a:spLocks noRot="1" noChangeArrowheads="1"/>
          </p:cNvSpPr>
          <p:nvPr/>
        </p:nvSpPr>
        <p:spPr>
          <a:xfrm>
            <a:off x="367665" y="76200"/>
            <a:ext cx="5562600" cy="6096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100" normalizeH="0" baseline="0" noProof="0" dirty="0">
                <a:ln w="3200">
                  <a:solidFill>
                    <a:schemeClr val="bg2">
                      <a:shade val="75000"/>
                      <a:alpha val="25000"/>
                    </a:schemeClr>
                  </a:solidFill>
                  <a:prstDash val="solid"/>
                  <a:round/>
                </a:ln>
                <a:solidFill>
                  <a:schemeClr val="accent4"/>
                </a:solidFill>
                <a:uLnTx/>
                <a:uFillTx/>
                <a:latin typeface="+mj-lt"/>
                <a:ea typeface="+mj-ea"/>
                <a:cs typeface="+mj-cs"/>
              </a:rPr>
              <a:t>PhD Job</a:t>
            </a:r>
            <a:r>
              <a:rPr kumimoji="0" lang="en-US" sz="3600" b="0" i="0" u="none" strike="noStrike" kern="1200" cap="none" spc="-100" normalizeH="0" noProof="0" dirty="0">
                <a:ln w="3200">
                  <a:solidFill>
                    <a:schemeClr val="bg2">
                      <a:shade val="75000"/>
                      <a:alpha val="25000"/>
                    </a:schemeClr>
                  </a:solidFill>
                  <a:prstDash val="solid"/>
                  <a:round/>
                </a:ln>
                <a:solidFill>
                  <a:schemeClr val="accent4"/>
                </a:solidFill>
                <a:uLnTx/>
                <a:uFillTx/>
                <a:latin typeface="+mj-lt"/>
                <a:ea typeface="+mj-ea"/>
                <a:cs typeface="+mj-cs"/>
              </a:rPr>
              <a:t> Force:  Demand</a:t>
            </a:r>
            <a:endParaRPr kumimoji="0" lang="en-US" sz="3600" b="0" i="0" u="none" strike="noStrike" kern="1200" cap="none" spc="-100" normalizeH="0" baseline="0" noProof="0" dirty="0">
              <a:ln w="3200">
                <a:solidFill>
                  <a:schemeClr val="bg2">
                    <a:shade val="75000"/>
                    <a:alpha val="25000"/>
                  </a:schemeClr>
                </a:solidFill>
                <a:prstDash val="solid"/>
                <a:round/>
              </a:ln>
              <a:solidFill>
                <a:schemeClr val="accent4"/>
              </a:solidFill>
              <a:uLnTx/>
              <a:uFillTx/>
              <a:latin typeface="+mj-lt"/>
              <a:ea typeface="+mj-ea"/>
              <a:cs typeface="+mj-cs"/>
            </a:endParaRPr>
          </a:p>
        </p:txBody>
      </p:sp>
      <p:pic>
        <p:nvPicPr>
          <p:cNvPr id="3" name="Picture 2"/>
          <p:cNvPicPr>
            <a:picLocks noChangeAspect="1"/>
          </p:cNvPicPr>
          <p:nvPr/>
        </p:nvPicPr>
        <p:blipFill>
          <a:blip r:embed="rId4"/>
          <a:stretch>
            <a:fillRect/>
          </a:stretch>
        </p:blipFill>
        <p:spPr>
          <a:xfrm>
            <a:off x="4911964" y="2022222"/>
            <a:ext cx="3821504" cy="3737051"/>
          </a:xfrm>
          <a:prstGeom prst="rect">
            <a:avLst/>
          </a:prstGeom>
        </p:spPr>
      </p:pic>
      <p:sp>
        <p:nvSpPr>
          <p:cNvPr id="13" name="TextBox 12"/>
          <p:cNvSpPr txBox="1"/>
          <p:nvPr/>
        </p:nvSpPr>
        <p:spPr>
          <a:xfrm>
            <a:off x="352425" y="5823840"/>
            <a:ext cx="7795134" cy="646331"/>
          </a:xfrm>
          <a:prstGeom prst="rect">
            <a:avLst/>
          </a:prstGeom>
          <a:noFill/>
        </p:spPr>
        <p:txBody>
          <a:bodyPr wrap="square" rtlCol="0">
            <a:spAutoFit/>
          </a:bodyPr>
          <a:lstStyle/>
          <a:p>
            <a:r>
              <a:rPr lang="en-US" dirty="0">
                <a:latin typeface="Calibri" panose="020F0502020204030204" pitchFamily="34" charset="0"/>
              </a:rPr>
              <a:t>Overall, </a:t>
            </a:r>
            <a:r>
              <a:rPr lang="en-US" b="1" dirty="0">
                <a:solidFill>
                  <a:srgbClr val="FF0000"/>
                </a:solidFill>
                <a:latin typeface="Calibri" panose="020F0502020204030204" pitchFamily="34" charset="0"/>
              </a:rPr>
              <a:t>46% of Physics PhDs</a:t>
            </a:r>
            <a:r>
              <a:rPr lang="en-US" dirty="0">
                <a:latin typeface="Calibri" panose="020F0502020204030204" pitchFamily="34" charset="0"/>
              </a:rPr>
              <a:t> surveyed expected to have permanent careers in academia.</a:t>
            </a:r>
          </a:p>
        </p:txBody>
      </p:sp>
      <p:sp>
        <p:nvSpPr>
          <p:cNvPr id="14" name="Oval 13"/>
          <p:cNvSpPr/>
          <p:nvPr/>
        </p:nvSpPr>
        <p:spPr>
          <a:xfrm>
            <a:off x="4667759" y="3712918"/>
            <a:ext cx="4035830" cy="5288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900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1682"/>
                                        </p:tgtEl>
                                        <p:attrNameLst>
                                          <p:attrName>style.visibility</p:attrName>
                                        </p:attrNameLst>
                                      </p:cBhvr>
                                      <p:to>
                                        <p:strVal val="visible"/>
                                      </p:to>
                                    </p:set>
                                    <p:animEffect transition="in" filter="fade">
                                      <p:cBhvr>
                                        <p:cTn id="10" dur="500"/>
                                        <p:tgtEl>
                                          <p:spTgt spid="7168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20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3"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54177" y="359047"/>
            <a:ext cx="7035645" cy="4286481"/>
          </a:xfrm>
          <a:prstGeom prst="rect">
            <a:avLst/>
          </a:prstGeom>
          <a:noFill/>
          <a:ln w="9525">
            <a:noFill/>
            <a:miter lim="800000"/>
            <a:headEnd/>
            <a:tailEnd/>
          </a:ln>
        </p:spPr>
      </p:pic>
      <p:sp>
        <p:nvSpPr>
          <p:cNvPr id="4" name="TextBox 3"/>
          <p:cNvSpPr txBox="1"/>
          <p:nvPr/>
        </p:nvSpPr>
        <p:spPr>
          <a:xfrm>
            <a:off x="189255" y="4831676"/>
            <a:ext cx="8763000" cy="646331"/>
          </a:xfrm>
          <a:prstGeom prst="rect">
            <a:avLst/>
          </a:prstGeom>
          <a:noFill/>
        </p:spPr>
        <p:txBody>
          <a:bodyPr wrap="square" rtlCol="0">
            <a:spAutoFit/>
          </a:bodyPr>
          <a:lstStyle/>
          <a:p>
            <a:pPr algn="ctr"/>
            <a:r>
              <a:rPr lang="en-US" dirty="0">
                <a:latin typeface="Calibri" panose="020F0502020204030204" pitchFamily="34" charset="0"/>
              </a:rPr>
              <a:t>In fact, research shows that at PhD granting universities, previous experience as a </a:t>
            </a:r>
            <a:r>
              <a:rPr lang="en-US" dirty="0" err="1">
                <a:latin typeface="Calibri" panose="020F0502020204030204" pitchFamily="34" charset="0"/>
              </a:rPr>
              <a:t>postdoc</a:t>
            </a:r>
            <a:r>
              <a:rPr lang="en-US" dirty="0">
                <a:latin typeface="Calibri" panose="020F0502020204030204" pitchFamily="34" charset="0"/>
              </a:rPr>
              <a:t> (or as faculty) is a strong indicator of the likelihood of becoming a faculty hire.</a:t>
            </a:r>
          </a:p>
        </p:txBody>
      </p:sp>
      <p:sp>
        <p:nvSpPr>
          <p:cNvPr id="6" name="Oval 5"/>
          <p:cNvSpPr/>
          <p:nvPr/>
        </p:nvSpPr>
        <p:spPr>
          <a:xfrm>
            <a:off x="3462842" y="1747902"/>
            <a:ext cx="5489413" cy="5863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386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3695" y="824131"/>
            <a:ext cx="4639900" cy="5411569"/>
          </a:xfrm>
          <a:prstGeom prst="rect">
            <a:avLst/>
          </a:prstGeom>
          <a:noFill/>
          <a:ln w="9525">
            <a:noFill/>
            <a:miter lim="800000"/>
            <a:headEnd/>
            <a:tailEnd/>
          </a:ln>
        </p:spPr>
      </p:pic>
      <p:sp>
        <p:nvSpPr>
          <p:cNvPr id="18" name="TextBox 17"/>
          <p:cNvSpPr txBox="1"/>
          <p:nvPr/>
        </p:nvSpPr>
        <p:spPr>
          <a:xfrm>
            <a:off x="282445" y="9900"/>
            <a:ext cx="8686800" cy="830997"/>
          </a:xfrm>
          <a:prstGeom prst="rect">
            <a:avLst/>
          </a:prstGeom>
          <a:noFill/>
        </p:spPr>
        <p:txBody>
          <a:bodyPr wrap="square" rtlCol="0">
            <a:spAutoFit/>
          </a:bodyPr>
          <a:lstStyle/>
          <a:p>
            <a:r>
              <a:rPr lang="en-US" sz="2400" dirty="0">
                <a:solidFill>
                  <a:schemeClr val="accent2"/>
                </a:solidFill>
                <a:latin typeface="Calibri" panose="020F0502020204030204" pitchFamily="34" charset="0"/>
              </a:rPr>
              <a:t>The number of departures of tenured and tenure-track faculty has changed little over time.</a:t>
            </a:r>
          </a:p>
        </p:txBody>
      </p:sp>
      <p:pic>
        <p:nvPicPr>
          <p:cNvPr id="5" name="Picture 4">
            <a:extLst>
              <a:ext uri="{FF2B5EF4-FFF2-40B4-BE49-F238E27FC236}">
                <a16:creationId xmlns:a16="http://schemas.microsoft.com/office/drawing/2014/main" id="{1AA367C6-9CAC-C046-BD0C-7EF315DCF8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9313" y="1445062"/>
            <a:ext cx="3713402" cy="3519269"/>
          </a:xfrm>
          <a:prstGeom prst="rect">
            <a:avLst/>
          </a:prstGeom>
        </p:spPr>
      </p:pic>
      <p:sp>
        <p:nvSpPr>
          <p:cNvPr id="2" name="Oval 1">
            <a:extLst>
              <a:ext uri="{FF2B5EF4-FFF2-40B4-BE49-F238E27FC236}">
                <a16:creationId xmlns:a16="http://schemas.microsoft.com/office/drawing/2014/main" id="{A7DF75EA-DD8B-F549-B79C-0CC19F99FD73}"/>
              </a:ext>
            </a:extLst>
          </p:cNvPr>
          <p:cNvSpPr/>
          <p:nvPr/>
        </p:nvSpPr>
        <p:spPr>
          <a:xfrm>
            <a:off x="3225800" y="2785596"/>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0DDAA4B0-FB48-6347-9BF1-0F52664F7AAB}"/>
              </a:ext>
            </a:extLst>
          </p:cNvPr>
          <p:cNvSpPr/>
          <p:nvPr/>
        </p:nvSpPr>
        <p:spPr>
          <a:xfrm>
            <a:off x="8015605" y="2019300"/>
            <a:ext cx="671195"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47D1727-3DAA-DB43-8EA7-EE33690A6786}"/>
              </a:ext>
            </a:extLst>
          </p:cNvPr>
          <p:cNvSpPr txBox="1"/>
          <p:nvPr/>
        </p:nvSpPr>
        <p:spPr>
          <a:xfrm>
            <a:off x="5199313" y="5039683"/>
            <a:ext cx="3713402" cy="646331"/>
          </a:xfrm>
          <a:prstGeom prst="rect">
            <a:avLst/>
          </a:prstGeom>
          <a:noFill/>
        </p:spPr>
        <p:txBody>
          <a:bodyPr wrap="square" rtlCol="0">
            <a:spAutoFit/>
          </a:bodyPr>
          <a:lstStyle/>
          <a:p>
            <a:r>
              <a:rPr lang="en-US" dirty="0">
                <a:solidFill>
                  <a:srgbClr val="FF0000"/>
                </a:solidFill>
              </a:rPr>
              <a:t>In 2012, ratio of new faculty/PhDs conferred: 12%</a:t>
            </a:r>
          </a:p>
        </p:txBody>
      </p:sp>
    </p:spTree>
    <p:extLst>
      <p:ext uri="{BB962C8B-B14F-4D97-AF65-F5344CB8AC3E}">
        <p14:creationId xmlns:p14="http://schemas.microsoft.com/office/powerpoint/2010/main" val="116859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cstate="print"/>
          <a:srcRect/>
          <a:stretch>
            <a:fillRect/>
          </a:stretch>
        </p:blipFill>
        <p:spPr bwMode="auto">
          <a:xfrm>
            <a:off x="5791200" y="76200"/>
            <a:ext cx="3189251" cy="3200400"/>
          </a:xfrm>
          <a:prstGeom prst="rect">
            <a:avLst/>
          </a:prstGeom>
          <a:noFill/>
          <a:ln w="9525">
            <a:noFill/>
            <a:miter lim="800000"/>
            <a:headEnd/>
            <a:tailEnd/>
          </a:ln>
        </p:spPr>
      </p:pic>
      <p:sp>
        <p:nvSpPr>
          <p:cNvPr id="4" name="TextBox 3"/>
          <p:cNvSpPr txBox="1"/>
          <p:nvPr/>
        </p:nvSpPr>
        <p:spPr>
          <a:xfrm>
            <a:off x="354965" y="2866072"/>
            <a:ext cx="5029200" cy="646331"/>
          </a:xfrm>
          <a:prstGeom prst="rect">
            <a:avLst/>
          </a:prstGeom>
          <a:noFill/>
        </p:spPr>
        <p:txBody>
          <a:bodyPr wrap="square" rtlCol="0">
            <a:spAutoFit/>
          </a:bodyPr>
          <a:lstStyle/>
          <a:p>
            <a:r>
              <a:rPr lang="en-US" b="1" dirty="0">
                <a:latin typeface="Calibri" panose="020F0502020204030204" pitchFamily="34" charset="0"/>
              </a:rPr>
              <a:t>Bottom Line:  the job market for faculty in universities and other institutions is very stable.</a:t>
            </a:r>
          </a:p>
        </p:txBody>
      </p:sp>
      <p:sp>
        <p:nvSpPr>
          <p:cNvPr id="5" name="TextBox 4"/>
          <p:cNvSpPr txBox="1"/>
          <p:nvPr/>
        </p:nvSpPr>
        <p:spPr>
          <a:xfrm>
            <a:off x="354965" y="3581400"/>
            <a:ext cx="4343400" cy="923330"/>
          </a:xfrm>
          <a:prstGeom prst="rect">
            <a:avLst/>
          </a:prstGeom>
          <a:noFill/>
        </p:spPr>
        <p:txBody>
          <a:bodyPr wrap="square" rtlCol="0">
            <a:spAutoFit/>
          </a:bodyPr>
          <a:lstStyle/>
          <a:p>
            <a:r>
              <a:rPr lang="en-US" b="1" dirty="0">
                <a:latin typeface="Calibri" panose="020F0502020204030204" pitchFamily="34" charset="0"/>
              </a:rPr>
              <a:t>“Stable” means that overall, not many jobs are being lost.  At the same time, not many are being created, either.  </a:t>
            </a:r>
          </a:p>
        </p:txBody>
      </p:sp>
      <p:sp>
        <p:nvSpPr>
          <p:cNvPr id="6" name="TextBox 5"/>
          <p:cNvSpPr txBox="1"/>
          <p:nvPr/>
        </p:nvSpPr>
        <p:spPr>
          <a:xfrm>
            <a:off x="354965" y="4724400"/>
            <a:ext cx="5029200" cy="1477328"/>
          </a:xfrm>
          <a:prstGeom prst="rect">
            <a:avLst/>
          </a:prstGeom>
          <a:noFill/>
        </p:spPr>
        <p:txBody>
          <a:bodyPr wrap="square" rtlCol="0">
            <a:spAutoFit/>
          </a:bodyPr>
          <a:lstStyle/>
          <a:p>
            <a:r>
              <a:rPr lang="en-US" dirty="0">
                <a:solidFill>
                  <a:srgbClr val="FF0000"/>
                </a:solidFill>
                <a:latin typeface="Calibri" panose="020F0502020204030204" pitchFamily="34" charset="0"/>
              </a:rPr>
              <a:t>Given that we are graduating over 1,700 PhDs/yr, with more than half of them going into postdocs with an intention of continuing as physics faculty, supply will continue to outweigh demand for the tenure-track academic career path.</a:t>
            </a:r>
          </a:p>
        </p:txBody>
      </p:sp>
      <p:sp>
        <p:nvSpPr>
          <p:cNvPr id="7" name="TextBox 6"/>
          <p:cNvSpPr txBox="1"/>
          <p:nvPr/>
        </p:nvSpPr>
        <p:spPr>
          <a:xfrm>
            <a:off x="354965" y="152400"/>
            <a:ext cx="5562600" cy="461665"/>
          </a:xfrm>
          <a:prstGeom prst="rect">
            <a:avLst/>
          </a:prstGeom>
          <a:noFill/>
        </p:spPr>
        <p:txBody>
          <a:bodyPr wrap="square" rtlCol="0">
            <a:spAutoFit/>
          </a:bodyPr>
          <a:lstStyle/>
          <a:p>
            <a:r>
              <a:rPr lang="en-US" sz="2400" dirty="0">
                <a:solidFill>
                  <a:srgbClr val="D7A20F"/>
                </a:solidFill>
              </a:rPr>
              <a:t>Not all faculty positions are created alike</a:t>
            </a:r>
          </a:p>
        </p:txBody>
      </p:sp>
      <p:sp>
        <p:nvSpPr>
          <p:cNvPr id="8" name="TextBox 7"/>
          <p:cNvSpPr txBox="1"/>
          <p:nvPr/>
        </p:nvSpPr>
        <p:spPr>
          <a:xfrm>
            <a:off x="354965" y="745867"/>
            <a:ext cx="4648200" cy="646331"/>
          </a:xfrm>
          <a:prstGeom prst="rect">
            <a:avLst/>
          </a:prstGeom>
          <a:noFill/>
        </p:spPr>
        <p:txBody>
          <a:bodyPr wrap="square" rtlCol="0">
            <a:spAutoFit/>
          </a:bodyPr>
          <a:lstStyle/>
          <a:p>
            <a:pPr marL="182880" indent="-182880">
              <a:buFont typeface="Arial" pitchFamily="34" charset="0"/>
              <a:buChar char="•"/>
            </a:pPr>
            <a:r>
              <a:rPr lang="en-US" dirty="0">
                <a:latin typeface="Calibri" panose="020F0502020204030204" pitchFamily="34" charset="0"/>
              </a:rPr>
              <a:t>The type of faculty position varies widely according to institution.</a:t>
            </a:r>
          </a:p>
        </p:txBody>
      </p:sp>
      <p:sp>
        <p:nvSpPr>
          <p:cNvPr id="9" name="TextBox 8"/>
          <p:cNvSpPr txBox="1"/>
          <p:nvPr/>
        </p:nvSpPr>
        <p:spPr>
          <a:xfrm>
            <a:off x="354965" y="1524000"/>
            <a:ext cx="4724400" cy="923330"/>
          </a:xfrm>
          <a:prstGeom prst="rect">
            <a:avLst/>
          </a:prstGeom>
          <a:noFill/>
        </p:spPr>
        <p:txBody>
          <a:bodyPr wrap="square" rtlCol="0">
            <a:spAutoFit/>
          </a:bodyPr>
          <a:lstStyle/>
          <a:p>
            <a:pPr marL="182880" indent="-182880">
              <a:buFont typeface="Arial" pitchFamily="34" charset="0"/>
              <a:buChar char="•"/>
            </a:pPr>
            <a:r>
              <a:rPr lang="en-US" dirty="0">
                <a:latin typeface="Calibri" panose="020F0502020204030204" pitchFamily="34" charset="0"/>
              </a:rPr>
              <a:t>Many individuals who do get new faculty positions will spend time waiting for a desired situation to open up.</a:t>
            </a:r>
          </a:p>
        </p:txBody>
      </p:sp>
      <p:pic>
        <p:nvPicPr>
          <p:cNvPr id="3" name="Picture 2"/>
          <p:cNvPicPr>
            <a:picLocks noChangeAspect="1"/>
          </p:cNvPicPr>
          <p:nvPr/>
        </p:nvPicPr>
        <p:blipFill>
          <a:blip r:embed="rId4"/>
          <a:stretch>
            <a:fillRect/>
          </a:stretch>
        </p:blipFill>
        <p:spPr>
          <a:xfrm>
            <a:off x="5562600" y="3429000"/>
            <a:ext cx="3429581" cy="2603573"/>
          </a:xfrm>
          <a:prstGeom prst="rect">
            <a:avLst/>
          </a:prstGeom>
        </p:spPr>
      </p:pic>
    </p:spTree>
    <p:extLst>
      <p:ext uri="{BB962C8B-B14F-4D97-AF65-F5344CB8AC3E}">
        <p14:creationId xmlns:p14="http://schemas.microsoft.com/office/powerpoint/2010/main" val="139783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ppt_x</p:attrName>
                                        </p:attrNameLst>
                                      </p:cBhvr>
                                      <p:tavLst>
                                        <p:tav tm="0">
                                          <p:val>
                                            <p:strVal val="#ppt_x-.2"/>
                                          </p:val>
                                        </p:tav>
                                        <p:tav tm="100000">
                                          <p:val>
                                            <p:strVal val="#ppt_x"/>
                                          </p:val>
                                        </p:tav>
                                      </p:tavLst>
                                    </p:anim>
                                    <p:anim calcmode="lin" valueType="num">
                                      <p:cBhvr>
                                        <p:cTn id="1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Paper">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7431</TotalTime>
  <Words>2034</Words>
  <Application>Microsoft Macintosh PowerPoint</Application>
  <PresentationFormat>On-screen Show (4:3)</PresentationFormat>
  <Paragraphs>164</Paragraphs>
  <Slides>24</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Calibri</vt:lpstr>
      <vt:lpstr>Constantia</vt:lpstr>
      <vt:lpstr>Gill Sans MT</vt:lpstr>
      <vt:lpstr>Verdana</vt:lpstr>
      <vt:lpstr>Wingdings 2</vt:lpstr>
      <vt:lpstr>Paper</vt:lpstr>
      <vt:lpstr>Solstice</vt:lpstr>
      <vt:lpstr>Breaking the Myth of the  “Non-Traditional” Physicist</vt:lpstr>
      <vt:lpstr>For the last several years, I have had the honor of serving on the APS carriers and professional development committee and I am going to share some of what I have learned with you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American Physical Society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Careers: To the Bachelor’s Degree and Beyond</dc:title>
  <dc:creator>bailey</dc:creator>
  <cp:lastModifiedBy>Douglas Higinbotham</cp:lastModifiedBy>
  <cp:revision>267</cp:revision>
  <cp:lastPrinted>2017-03-10T17:18:17Z</cp:lastPrinted>
  <dcterms:created xsi:type="dcterms:W3CDTF">2012-03-21T15:36:48Z</dcterms:created>
  <dcterms:modified xsi:type="dcterms:W3CDTF">2019-06-25T16:25:11Z</dcterms:modified>
</cp:coreProperties>
</file>