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94" r:id="rId3"/>
    <p:sldId id="295" r:id="rId4"/>
    <p:sldId id="296" r:id="rId5"/>
    <p:sldId id="298" r:id="rId6"/>
    <p:sldId id="297" r:id="rId7"/>
    <p:sldId id="299" r:id="rId8"/>
    <p:sldId id="300" r:id="rId9"/>
    <p:sldId id="301" r:id="rId10"/>
    <p:sldId id="302" r:id="rId11"/>
    <p:sldId id="30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728" autoAdjust="0"/>
  </p:normalViewPr>
  <p:slideViewPr>
    <p:cSldViewPr>
      <p:cViewPr>
        <p:scale>
          <a:sx n="100" d="100"/>
          <a:sy n="100" d="100"/>
        </p:scale>
        <p:origin x="-1866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/>
          <a:p>
            <a:fld id="{024D2ED6-0A5D-4679-B3D1-404B4A316312}" type="datetimeFigureOut">
              <a:rPr lang="en-US" smtClean="0"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</p:spPr>
        <p:txBody>
          <a:bodyPr/>
          <a:lstStyle/>
          <a:p>
            <a:fld id="{AD58F8AD-7A36-48B5-88FC-2F2C0E4C77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52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2ED6-0A5D-4679-B3D1-404B4A316312}" type="datetimeFigureOut">
              <a:rPr lang="en-US" smtClean="0"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F8AD-7A36-48B5-88FC-2F2C0E4C77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2ED6-0A5D-4679-B3D1-404B4A316312}" type="datetimeFigureOut">
              <a:rPr lang="en-US" smtClean="0"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F8AD-7A36-48B5-88FC-2F2C0E4C77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84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2ED6-0A5D-4679-B3D1-404B4A316312}" type="datetimeFigureOut">
              <a:rPr lang="en-US" smtClean="0"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F8AD-7A36-48B5-88FC-2F2C0E4C77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4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2ED6-0A5D-4679-B3D1-404B4A316312}" type="datetimeFigureOut">
              <a:rPr lang="en-US" smtClean="0"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F8AD-7A36-48B5-88FC-2F2C0E4C77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59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2ED6-0A5D-4679-B3D1-404B4A316312}" type="datetimeFigureOut">
              <a:rPr lang="en-US" smtClean="0"/>
              <a:t>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F8AD-7A36-48B5-88FC-2F2C0E4C77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89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2ED6-0A5D-4679-B3D1-404B4A316312}" type="datetimeFigureOut">
              <a:rPr lang="en-US" smtClean="0"/>
              <a:t>1/14/2016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F8AD-7A36-48B5-88FC-2F2C0E4C77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90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2ED6-0A5D-4679-B3D1-404B4A316312}" type="datetimeFigureOut">
              <a:rPr lang="en-US" smtClean="0"/>
              <a:t>1/14/2016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F8AD-7A36-48B5-88FC-2F2C0E4C77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18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2ED6-0A5D-4679-B3D1-404B4A316312}" type="datetimeFigureOut">
              <a:rPr lang="en-US" smtClean="0"/>
              <a:t>1/14/2016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F8AD-7A36-48B5-88FC-2F2C0E4C77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345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2ED6-0A5D-4679-B3D1-404B4A316312}" type="datetimeFigureOut">
              <a:rPr lang="en-US" smtClean="0"/>
              <a:t>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F8AD-7A36-48B5-88FC-2F2C0E4C77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095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2ED6-0A5D-4679-B3D1-404B4A316312}" type="datetimeFigureOut">
              <a:rPr lang="en-US" smtClean="0"/>
              <a:t>1/14/2016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F8AD-7A36-48B5-88FC-2F2C0E4C77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14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D2ED6-0A5D-4679-B3D1-404B4A316312}" type="datetimeFigureOut">
              <a:rPr lang="en-US" smtClean="0"/>
              <a:t>1/14/2016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8F8AD-7A36-48B5-88FC-2F2C0E4C77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8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999163"/>
          </a:xfrm>
        </p:spPr>
        <p:txBody>
          <a:bodyPr/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BankGothic Md BT" panose="020B0807020203060204" pitchFamily="34" charset="0"/>
              </a:rPr>
              <a:t>User Facilities</a:t>
            </a:r>
            <a:r>
              <a:rPr lang="en-US" dirty="0" smtClean="0">
                <a:latin typeface="Trebuchet MS" panose="020B0603020202020204" pitchFamily="34" charset="0"/>
              </a:rPr>
              <a:t/>
            </a:r>
            <a:br>
              <a:rPr lang="en-US" dirty="0" smtClean="0">
                <a:latin typeface="Trebuchet MS" panose="020B0603020202020204" pitchFamily="34" charset="0"/>
              </a:rPr>
            </a:br>
            <a:r>
              <a:rPr lang="en-US" sz="1800" spc="260" dirty="0" smtClean="0">
                <a:latin typeface="BankGothic Md BT" panose="020B0807020203060204" pitchFamily="34" charset="0"/>
              </a:rPr>
              <a:t>2016 Users Group Board of Directors Update</a:t>
            </a:r>
            <a:endParaRPr lang="en-US" sz="1800" spc="260" dirty="0">
              <a:latin typeface="BankGothic Md BT" panose="020B080702020306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053" y="6507739"/>
            <a:ext cx="8961120" cy="36576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8054" y="6481055"/>
            <a:ext cx="8961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  <a:tab pos="7656513" algn="l"/>
              </a:tabLst>
            </a:pPr>
            <a:r>
              <a:rPr lang="en-US" sz="1200" dirty="0">
                <a:latin typeface="Candara" panose="020E0502030303020204" pitchFamily="34" charset="0"/>
              </a:rPr>
              <a:t>	Akers/Experimental Nuclear Physics	January </a:t>
            </a:r>
            <a:r>
              <a:rPr lang="en-US" sz="1200" dirty="0" smtClean="0">
                <a:latin typeface="Candara" panose="020E0502030303020204" pitchFamily="34" charset="0"/>
              </a:rPr>
              <a:t>14, 2016</a:t>
            </a:r>
            <a:endParaRPr lang="en-US" sz="1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1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1295399"/>
            <a:ext cx="8903971" cy="49639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053" y="1076173"/>
            <a:ext cx="8961120" cy="36576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562" y="4754"/>
            <a:ext cx="8950234" cy="800219"/>
          </a:xfrm>
          <a:prstGeom prst="rect">
            <a:avLst/>
          </a:prstGeom>
          <a:noFill/>
          <a:effectLst>
            <a:outerShdw blurRad="63500" dist="25400" dir="2700000" algn="tl" rotWithShape="0">
              <a:prstClr val="black">
                <a:alpha val="3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Experimental Nuclear Physics</a:t>
            </a:r>
          </a:p>
          <a:p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Future Projects / EEL Renovations &amp; Improvements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98053" y="6507739"/>
            <a:ext cx="8961120" cy="36576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8054" y="6481055"/>
            <a:ext cx="8961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  <a:tab pos="7656513" algn="l"/>
              </a:tabLst>
            </a:pPr>
            <a:r>
              <a:rPr lang="en-US" sz="1200" dirty="0">
                <a:latin typeface="Candara" panose="020E0502030303020204" pitchFamily="34" charset="0"/>
              </a:rPr>
              <a:t>	Akers/Experimental Nuclear Physics	January </a:t>
            </a:r>
            <a:r>
              <a:rPr lang="en-US" sz="1200" dirty="0" smtClean="0">
                <a:latin typeface="Candara" panose="020E0502030303020204" pitchFamily="34" charset="0"/>
              </a:rPr>
              <a:t>14, 2016</a:t>
            </a:r>
            <a:endParaRPr lang="en-US" sz="1200" dirty="0">
              <a:latin typeface="Candara" panose="020E0502030303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3825" y="4800600"/>
            <a:ext cx="8505825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ndara" panose="020E0502030303020204" pitchFamily="34" charset="0"/>
              </a:rPr>
              <a:t>Update Interior Surfaces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ndara" panose="020E0502030303020204" pitchFamily="34" charset="0"/>
              </a:rPr>
              <a:t>Relocate Work Areas for Optimal Use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ndara" panose="020E0502030303020204" pitchFamily="34" charset="0"/>
              </a:rPr>
              <a:t>Improve Interior HVAC/Mechanical Systems</a:t>
            </a:r>
          </a:p>
        </p:txBody>
      </p:sp>
    </p:spTree>
    <p:extLst>
      <p:ext uri="{BB962C8B-B14F-4D97-AF65-F5344CB8AC3E}">
        <p14:creationId xmlns:p14="http://schemas.microsoft.com/office/powerpoint/2010/main" val="120511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1295399"/>
            <a:ext cx="8903969" cy="49639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053" y="1076173"/>
            <a:ext cx="8961120" cy="36576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562" y="4754"/>
            <a:ext cx="8950234" cy="800219"/>
          </a:xfrm>
          <a:prstGeom prst="rect">
            <a:avLst/>
          </a:prstGeom>
          <a:noFill/>
          <a:effectLst>
            <a:outerShdw blurRad="63500" dist="25400" dir="2700000" algn="tl" rotWithShape="0">
              <a:prstClr val="black">
                <a:alpha val="3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Experimental Nuclear Physics</a:t>
            </a:r>
          </a:p>
          <a:p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Future Projects / Technical Staff Facility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98053" y="6507739"/>
            <a:ext cx="8961120" cy="36576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8054" y="6481055"/>
            <a:ext cx="8961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  <a:tab pos="7656513" algn="l"/>
              </a:tabLst>
            </a:pPr>
            <a:r>
              <a:rPr lang="en-US" sz="1200" dirty="0">
                <a:latin typeface="Candara" panose="020E0502030303020204" pitchFamily="34" charset="0"/>
              </a:rPr>
              <a:t>	Akers/Experimental Nuclear Physics	January </a:t>
            </a:r>
            <a:r>
              <a:rPr lang="en-US" sz="1200" dirty="0" smtClean="0">
                <a:latin typeface="Candara" panose="020E0502030303020204" pitchFamily="34" charset="0"/>
              </a:rPr>
              <a:t>14, 2016</a:t>
            </a:r>
            <a:endParaRPr lang="en-US" sz="1200" dirty="0">
              <a:latin typeface="Candara" panose="020E0502030303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137" y="5181600"/>
            <a:ext cx="3990975" cy="961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ndara" panose="020E0502030303020204" pitchFamily="34" charset="0"/>
              </a:rPr>
              <a:t>Expansion to the Existing Chalet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ndara" panose="020E0502030303020204" pitchFamily="34" charset="0"/>
              </a:rPr>
              <a:t>Places Technical Staff Adjacent to Halls A, B &amp; C, and Counting House</a:t>
            </a:r>
          </a:p>
        </p:txBody>
      </p:sp>
      <p:sp>
        <p:nvSpPr>
          <p:cNvPr id="9" name="Rectangle 8"/>
          <p:cNvSpPr/>
          <p:nvPr/>
        </p:nvSpPr>
        <p:spPr>
          <a:xfrm>
            <a:off x="6019800" y="1371600"/>
            <a:ext cx="2924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2800" b="1" dirty="0" smtClean="0">
                <a:solidFill>
                  <a:schemeClr val="bg1">
                    <a:alpha val="50000"/>
                  </a:schemeClr>
                </a:solidFill>
                <a:latin typeface="Candara" panose="020E0502030303020204" pitchFamily="34" charset="0"/>
              </a:rPr>
              <a:t>CONCEPT ONLY</a:t>
            </a:r>
          </a:p>
        </p:txBody>
      </p:sp>
    </p:spTree>
    <p:extLst>
      <p:ext uri="{BB962C8B-B14F-4D97-AF65-F5344CB8AC3E}">
        <p14:creationId xmlns:p14="http://schemas.microsoft.com/office/powerpoint/2010/main" val="20102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053" y="1076173"/>
            <a:ext cx="8961120" cy="36576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562" y="4754"/>
            <a:ext cx="8950234" cy="800219"/>
          </a:xfrm>
          <a:prstGeom prst="rect">
            <a:avLst/>
          </a:prstGeom>
          <a:noFill/>
          <a:effectLst>
            <a:outerShdw blurRad="63500" dist="25400" dir="2700000" algn="tl" rotWithShape="0">
              <a:prstClr val="black">
                <a:alpha val="3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Experimental Nuclear Physics</a:t>
            </a:r>
          </a:p>
          <a:p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Ongoing Projects / Injector Test Facility</a:t>
            </a:r>
            <a:endParaRPr lang="en-US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053" y="6507739"/>
            <a:ext cx="8961120" cy="36576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8054" y="6481055"/>
            <a:ext cx="8961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  <a:tab pos="7656513" algn="l"/>
              </a:tabLst>
            </a:pPr>
            <a:r>
              <a:rPr lang="en-US" sz="1200" dirty="0">
                <a:latin typeface="Candara" panose="020E0502030303020204" pitchFamily="34" charset="0"/>
              </a:rPr>
              <a:t>	Akers/Experimental Nuclear Physics	 January 14,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79" y="1295400"/>
            <a:ext cx="8873067" cy="49911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57600" y="5181600"/>
            <a:ext cx="5181600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ndara" panose="020E0502030303020204" pitchFamily="34" charset="0"/>
              </a:rPr>
              <a:t>Will be used to polarize Hall B </a:t>
            </a:r>
            <a:r>
              <a:rPr lang="en-US" b="1" dirty="0" err="1" smtClean="0">
                <a:latin typeface="Candara" panose="020E0502030303020204" pitchFamily="34" charset="0"/>
              </a:rPr>
              <a:t>HDIce</a:t>
            </a:r>
            <a:r>
              <a:rPr lang="en-US" b="1" dirty="0" smtClean="0">
                <a:latin typeface="Candara" panose="020E0502030303020204" pitchFamily="34" charset="0"/>
              </a:rPr>
              <a:t> Targets</a:t>
            </a:r>
            <a:endParaRPr lang="en-US" b="1" dirty="0">
              <a:latin typeface="Candara" panose="020E0502030303020204" pitchFamily="34" charset="0"/>
            </a:endParaRP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ndara" panose="020E0502030303020204" pitchFamily="34" charset="0"/>
              </a:rPr>
              <a:t>Scheduled for Completion Late 2016</a:t>
            </a:r>
            <a:endParaRPr lang="en-US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79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053" y="1076173"/>
            <a:ext cx="8961120" cy="36576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562" y="4754"/>
            <a:ext cx="8950234" cy="800219"/>
          </a:xfrm>
          <a:prstGeom prst="rect">
            <a:avLst/>
          </a:prstGeom>
          <a:noFill/>
          <a:effectLst>
            <a:outerShdw blurRad="63500" dist="25400" dir="2700000" algn="tl" rotWithShape="0">
              <a:prstClr val="black">
                <a:alpha val="3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Experimental Nuclear Physics</a:t>
            </a:r>
          </a:p>
          <a:p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Ongoing Projects / Injector Test Facility</a:t>
            </a:r>
            <a:endParaRPr lang="en-US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053" y="6507739"/>
            <a:ext cx="8961120" cy="36576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8054" y="6481055"/>
            <a:ext cx="8961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  <a:tab pos="7656513" algn="l"/>
              </a:tabLst>
            </a:pPr>
            <a:r>
              <a:rPr lang="en-US" sz="1200" dirty="0">
                <a:latin typeface="Candara" panose="020E0502030303020204" pitchFamily="34" charset="0"/>
              </a:rPr>
              <a:t>	Akers/Experimental Nuclear Physics	 January 14,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3" b="73"/>
          <a:stretch/>
        </p:blipFill>
        <p:spPr>
          <a:xfrm>
            <a:off x="98054" y="1188720"/>
            <a:ext cx="8929742" cy="51206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52679" y="5191125"/>
            <a:ext cx="441960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ndara" panose="020E0502030303020204" pitchFamily="34" charset="0"/>
              </a:rPr>
              <a:t>Outer Shield Walls are Installed</a:t>
            </a:r>
            <a:endParaRPr lang="en-US" b="1" dirty="0">
              <a:latin typeface="Candara" panose="020E0502030303020204" pitchFamily="34" charset="0"/>
            </a:endParaRP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ndara" panose="020E0502030303020204" pitchFamily="34" charset="0"/>
              </a:rPr>
              <a:t>Electrical Systems are Being Completed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ndara" panose="020E0502030303020204" pitchFamily="34" charset="0"/>
              </a:rPr>
              <a:t>Beamline Installation Continues</a:t>
            </a:r>
            <a:endParaRPr lang="en-US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44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053" y="1076173"/>
            <a:ext cx="8961120" cy="36576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562" y="4754"/>
            <a:ext cx="8950234" cy="800219"/>
          </a:xfrm>
          <a:prstGeom prst="rect">
            <a:avLst/>
          </a:prstGeom>
          <a:noFill/>
          <a:effectLst>
            <a:outerShdw blurRad="63500" dist="25400" dir="2700000" algn="tl" rotWithShape="0">
              <a:prstClr val="black">
                <a:alpha val="3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Experimental Nuclear Physics</a:t>
            </a:r>
          </a:p>
          <a:p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Ongoing Projects / Counting House Improvements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98053" y="6507739"/>
            <a:ext cx="8961120" cy="36576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8054" y="6481055"/>
            <a:ext cx="8961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  <a:tab pos="7656513" algn="l"/>
              </a:tabLst>
            </a:pPr>
            <a:r>
              <a:rPr lang="en-US" sz="1200" dirty="0">
                <a:latin typeface="Candara" panose="020E0502030303020204" pitchFamily="34" charset="0"/>
              </a:rPr>
              <a:t>	Akers/Experimental Nuclear Physics	 January 14,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3" b="6448"/>
          <a:stretch/>
        </p:blipFill>
        <p:spPr>
          <a:xfrm>
            <a:off x="253535" y="1219200"/>
            <a:ext cx="8650155" cy="52120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67200" y="2514600"/>
            <a:ext cx="4695554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ndara" panose="020E0502030303020204" pitchFamily="34" charset="0"/>
              </a:rPr>
              <a:t>Second Floor Conference Room Complete</a:t>
            </a:r>
            <a:endParaRPr lang="en-US" b="1" dirty="0">
              <a:latin typeface="Candara" panose="020E0502030303020204" pitchFamily="34" charset="0"/>
            </a:endParaRP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ndara" panose="020E0502030303020204" pitchFamily="34" charset="0"/>
              </a:rPr>
              <a:t>Furnished as Specified by UGBOD 2015</a:t>
            </a:r>
          </a:p>
        </p:txBody>
      </p:sp>
    </p:spTree>
    <p:extLst>
      <p:ext uri="{BB962C8B-B14F-4D97-AF65-F5344CB8AC3E}">
        <p14:creationId xmlns:p14="http://schemas.microsoft.com/office/powerpoint/2010/main" val="252310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053" y="1076173"/>
            <a:ext cx="8961120" cy="36576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562" y="4754"/>
            <a:ext cx="8950234" cy="800219"/>
          </a:xfrm>
          <a:prstGeom prst="rect">
            <a:avLst/>
          </a:prstGeom>
          <a:noFill/>
          <a:effectLst>
            <a:outerShdw blurRad="63500" dist="25400" dir="2700000" algn="tl" rotWithShape="0">
              <a:prstClr val="black">
                <a:alpha val="3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Experimental Nuclear Physics</a:t>
            </a:r>
          </a:p>
          <a:p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Ongoing Projects / Counting House Improvements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98053" y="6507739"/>
            <a:ext cx="8961120" cy="36576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8054" y="6481055"/>
            <a:ext cx="8961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  <a:tab pos="7656513" algn="l"/>
              </a:tabLst>
            </a:pPr>
            <a:r>
              <a:rPr lang="en-US" sz="1200" dirty="0">
                <a:latin typeface="Candara" panose="020E0502030303020204" pitchFamily="34" charset="0"/>
              </a:rPr>
              <a:t>	Akers/Experimental Nuclear Physics	 January 14,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5" b="7606"/>
          <a:stretch/>
        </p:blipFill>
        <p:spPr>
          <a:xfrm>
            <a:off x="180919" y="1371600"/>
            <a:ext cx="8822532" cy="4953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1000" y="1447800"/>
            <a:ext cx="469555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By popular demand, a ladies room has been added to the building AND a sign has been installed identifying it as such.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>
              <a:spcBef>
                <a:spcPts val="300"/>
              </a:spcBef>
            </a:pPr>
            <a:endParaRPr lang="en-US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Lesson Learned: Having a ladies room without a sign, is the same as having two men’s rooms.</a:t>
            </a:r>
          </a:p>
        </p:txBody>
      </p:sp>
    </p:spTree>
    <p:extLst>
      <p:ext uri="{BB962C8B-B14F-4D97-AF65-F5344CB8AC3E}">
        <p14:creationId xmlns:p14="http://schemas.microsoft.com/office/powerpoint/2010/main" val="4371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053" y="1076173"/>
            <a:ext cx="8961120" cy="36576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562" y="4754"/>
            <a:ext cx="8950234" cy="800219"/>
          </a:xfrm>
          <a:prstGeom prst="rect">
            <a:avLst/>
          </a:prstGeom>
          <a:noFill/>
          <a:effectLst>
            <a:outerShdw blurRad="63500" dist="25400" dir="2700000" algn="tl" rotWithShape="0">
              <a:prstClr val="black">
                <a:alpha val="3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Experimental Nuclear Physics</a:t>
            </a:r>
          </a:p>
          <a:p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Ongoing Projects / Counting House Improvements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98053" y="6507739"/>
            <a:ext cx="8961120" cy="36576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8054" y="6481055"/>
            <a:ext cx="8961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  <a:tab pos="7656513" algn="l"/>
              </a:tabLst>
            </a:pPr>
            <a:r>
              <a:rPr lang="en-US" sz="1200" dirty="0">
                <a:latin typeface="Candara" panose="020E0502030303020204" pitchFamily="34" charset="0"/>
              </a:rPr>
              <a:t>	Akers/Experimental Nuclear Physics	 January 14,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9" y="1445798"/>
            <a:ext cx="8822532" cy="48046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0919" y="5029200"/>
            <a:ext cx="4695554" cy="961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ndara" panose="020E0502030303020204" pitchFamily="34" charset="0"/>
              </a:rPr>
              <a:t>Low-Profile Consoles have been procured for Hall C Counting Room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ndara" panose="020E0502030303020204" pitchFamily="34" charset="0"/>
              </a:rPr>
              <a:t>Installation will be completed this Spring</a:t>
            </a:r>
          </a:p>
        </p:txBody>
      </p:sp>
    </p:spTree>
    <p:extLst>
      <p:ext uri="{BB962C8B-B14F-4D97-AF65-F5344CB8AC3E}">
        <p14:creationId xmlns:p14="http://schemas.microsoft.com/office/powerpoint/2010/main" val="927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562" y="4754"/>
            <a:ext cx="8950234" cy="1231106"/>
          </a:xfrm>
          <a:prstGeom prst="rect">
            <a:avLst/>
          </a:prstGeom>
          <a:noFill/>
          <a:effectLst>
            <a:outerShdw blurRad="63500" dist="25400" dir="2700000" algn="tl" rotWithShape="0">
              <a:prstClr val="black">
                <a:alpha val="3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Experimental Nuclear Physics</a:t>
            </a:r>
          </a:p>
          <a:p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Ongoing Projects / Utilities Infrastructure Modernization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98053" y="1219200"/>
            <a:ext cx="8961120" cy="36576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8053" y="6507739"/>
            <a:ext cx="8961120" cy="36576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8054" y="6481055"/>
            <a:ext cx="8961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  <a:tab pos="7656513" algn="l"/>
              </a:tabLst>
            </a:pPr>
            <a:r>
              <a:rPr lang="en-US" sz="1200" dirty="0">
                <a:latin typeface="Candara" panose="020E0502030303020204" pitchFamily="34" charset="0"/>
              </a:rPr>
              <a:t>	Akers/Experimental Nuclear Physics	 January 14,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" b="14497"/>
          <a:stretch/>
        </p:blipFill>
        <p:spPr>
          <a:xfrm>
            <a:off x="98053" y="1371600"/>
            <a:ext cx="8929743" cy="5029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10000" y="4876800"/>
            <a:ext cx="507655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Electrical Upgrade is Complete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Communications / Cooling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Upgrades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Continue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Earth moving work will be completed by March 2016</a:t>
            </a:r>
          </a:p>
        </p:txBody>
      </p:sp>
    </p:spTree>
    <p:extLst>
      <p:ext uri="{BB962C8B-B14F-4D97-AF65-F5344CB8AC3E}">
        <p14:creationId xmlns:p14="http://schemas.microsoft.com/office/powerpoint/2010/main" val="176337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" y="1272458"/>
            <a:ext cx="8923021" cy="5019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053" y="1076173"/>
            <a:ext cx="8961120" cy="36576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562" y="4754"/>
            <a:ext cx="8950234" cy="800219"/>
          </a:xfrm>
          <a:prstGeom prst="rect">
            <a:avLst/>
          </a:prstGeom>
          <a:noFill/>
          <a:effectLst>
            <a:outerShdw blurRad="63500" dist="25400" dir="2700000" algn="tl" rotWithShape="0">
              <a:prstClr val="black">
                <a:alpha val="3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Experimental Nuclear Physics</a:t>
            </a:r>
          </a:p>
          <a:p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Ongoing Projects / Material Staging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98053" y="6507739"/>
            <a:ext cx="8961120" cy="36576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8054" y="6481055"/>
            <a:ext cx="8961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  <a:tab pos="7656513" algn="l"/>
              </a:tabLst>
            </a:pPr>
            <a:r>
              <a:rPr lang="en-US" sz="1200" dirty="0">
                <a:latin typeface="Candara" panose="020E0502030303020204" pitchFamily="34" charset="0"/>
              </a:rPr>
              <a:t>	Akers/Experimental Nuclear Physics	January </a:t>
            </a:r>
            <a:r>
              <a:rPr lang="en-US" sz="1200" dirty="0" smtClean="0">
                <a:latin typeface="Candara" panose="020E0502030303020204" pitchFamily="34" charset="0"/>
              </a:rPr>
              <a:t>14, 2016</a:t>
            </a:r>
            <a:endParaRPr lang="en-US" sz="1200" dirty="0">
              <a:latin typeface="Candara" panose="020E0502030303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775" y="5922326"/>
            <a:ext cx="5076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8000"/>
                    </a:srgbClr>
                  </a:outerShdw>
                </a:effectLst>
                <a:latin typeface="Candara" panose="020E0502030303020204" pitchFamily="34" charset="0"/>
              </a:rPr>
              <a:t>Draft Experimental Staging Plan Through 2025</a:t>
            </a:r>
          </a:p>
        </p:txBody>
      </p:sp>
    </p:spTree>
    <p:extLst>
      <p:ext uri="{BB962C8B-B14F-4D97-AF65-F5344CB8AC3E}">
        <p14:creationId xmlns:p14="http://schemas.microsoft.com/office/powerpoint/2010/main" val="74142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1219201"/>
            <a:ext cx="6876779" cy="45898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053" y="1076173"/>
            <a:ext cx="8961120" cy="36576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562" y="4754"/>
            <a:ext cx="8950234" cy="800219"/>
          </a:xfrm>
          <a:prstGeom prst="rect">
            <a:avLst/>
          </a:prstGeom>
          <a:noFill/>
          <a:effectLst>
            <a:outerShdw blurRad="63500" dist="25400" dir="2700000" algn="tl" rotWithShape="0">
              <a:prstClr val="black">
                <a:alpha val="3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Experimental Nuclear Physics</a:t>
            </a:r>
          </a:p>
          <a:p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Ongoing Projects / Automatic Flood Gates</a:t>
            </a:r>
          </a:p>
        </p:txBody>
      </p:sp>
      <p:sp>
        <p:nvSpPr>
          <p:cNvPr id="8" name="Rectangle 7"/>
          <p:cNvSpPr/>
          <p:nvPr/>
        </p:nvSpPr>
        <p:spPr>
          <a:xfrm>
            <a:off x="98053" y="6507739"/>
            <a:ext cx="8961120" cy="36576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8054" y="6481055"/>
            <a:ext cx="8961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  <a:tab pos="7656513" algn="l"/>
              </a:tabLst>
            </a:pPr>
            <a:r>
              <a:rPr lang="en-US" sz="1200" dirty="0">
                <a:latin typeface="Candara" panose="020E0502030303020204" pitchFamily="34" charset="0"/>
              </a:rPr>
              <a:t>	Akers/Experimental Nuclear Physics	January </a:t>
            </a:r>
            <a:r>
              <a:rPr lang="en-US" sz="1200" dirty="0" smtClean="0">
                <a:latin typeface="Candara" panose="020E0502030303020204" pitchFamily="34" charset="0"/>
              </a:rPr>
              <a:t>14, 2016</a:t>
            </a:r>
            <a:endParaRPr lang="en-US" sz="1200" dirty="0">
              <a:latin typeface="Candara" panose="020E0502030303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3825" y="5784503"/>
            <a:ext cx="8505825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ndara" panose="020E0502030303020204" pitchFamily="34" charset="0"/>
              </a:rPr>
              <a:t>Automatic Flood Gates have been procured for Halls A, B &amp; C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latin typeface="Candara" panose="020E0502030303020204" pitchFamily="34" charset="0"/>
              </a:rPr>
              <a:t>Installation will be performed in FY-16</a:t>
            </a:r>
          </a:p>
        </p:txBody>
      </p:sp>
    </p:spTree>
    <p:extLst>
      <p:ext uri="{BB962C8B-B14F-4D97-AF65-F5344CB8AC3E}">
        <p14:creationId xmlns:p14="http://schemas.microsoft.com/office/powerpoint/2010/main" val="179484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268</Words>
  <Application>Microsoft Office PowerPoint</Application>
  <PresentationFormat>On-screen Show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User Facilities 2016 Users Group Board of Directors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akers</dc:creator>
  <cp:lastModifiedBy>Walt Akers</cp:lastModifiedBy>
  <cp:revision>47</cp:revision>
  <dcterms:created xsi:type="dcterms:W3CDTF">2014-05-16T23:50:09Z</dcterms:created>
  <dcterms:modified xsi:type="dcterms:W3CDTF">2016-01-14T19:15:49Z</dcterms:modified>
</cp:coreProperties>
</file>