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 id="2147483675" r:id="rId3"/>
  </p:sldMasterIdLst>
  <p:notesMasterIdLst>
    <p:notesMasterId r:id="rId29"/>
  </p:notesMasterIdLst>
  <p:sldIdLst>
    <p:sldId id="257" r:id="rId4"/>
    <p:sldId id="258" r:id="rId5"/>
    <p:sldId id="350" r:id="rId6"/>
    <p:sldId id="348" r:id="rId7"/>
    <p:sldId id="349" r:id="rId8"/>
    <p:sldId id="351" r:id="rId9"/>
    <p:sldId id="352" r:id="rId10"/>
    <p:sldId id="361" r:id="rId11"/>
    <p:sldId id="353" r:id="rId12"/>
    <p:sldId id="354" r:id="rId13"/>
    <p:sldId id="357" r:id="rId14"/>
    <p:sldId id="362" r:id="rId15"/>
    <p:sldId id="364" r:id="rId16"/>
    <p:sldId id="365" r:id="rId17"/>
    <p:sldId id="366" r:id="rId18"/>
    <p:sldId id="367" r:id="rId19"/>
    <p:sldId id="368" r:id="rId20"/>
    <p:sldId id="359" r:id="rId21"/>
    <p:sldId id="358" r:id="rId22"/>
    <p:sldId id="320" r:id="rId23"/>
    <p:sldId id="289" r:id="rId24"/>
    <p:sldId id="337" r:id="rId25"/>
    <p:sldId id="360" r:id="rId26"/>
    <p:sldId id="343" r:id="rId27"/>
    <p:sldId id="340"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80" autoAdjust="0"/>
    <p:restoredTop sz="97747" autoAdjust="0"/>
  </p:normalViewPr>
  <p:slideViewPr>
    <p:cSldViewPr>
      <p:cViewPr varScale="1">
        <p:scale>
          <a:sx n="117" d="100"/>
          <a:sy n="117" d="100"/>
        </p:scale>
        <p:origin x="-444" y="-108"/>
      </p:cViewPr>
      <p:guideLst>
        <p:guide orient="horz" pos="2160"/>
        <p:guide pos="2880"/>
      </p:guideLst>
    </p:cSldViewPr>
  </p:slideViewPr>
  <p:outlineViewPr>
    <p:cViewPr>
      <p:scale>
        <a:sx n="33" d="100"/>
        <a:sy n="33" d="100"/>
      </p:scale>
      <p:origin x="0" y="958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6AE8C8-51CE-4C82-A0EA-11D6B1FE8602}" type="datetimeFigureOut">
              <a:rPr lang="en-US" smtClean="0"/>
              <a:t>1/13/2016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E1B0A3-06B4-49BD-BD58-8467B8286442}" type="slidenum">
              <a:rPr lang="en-US" smtClean="0"/>
              <a:t>‹#›</a:t>
            </a:fld>
            <a:endParaRPr lang="en-US"/>
          </a:p>
        </p:txBody>
      </p:sp>
    </p:spTree>
    <p:extLst>
      <p:ext uri="{BB962C8B-B14F-4D97-AF65-F5344CB8AC3E}">
        <p14:creationId xmlns:p14="http://schemas.microsoft.com/office/powerpoint/2010/main" val="1566415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ln>
            <a:miter lim="800000"/>
            <a:headEnd/>
            <a:tailEnd/>
          </a:ln>
        </p:spPr>
        <p:txBody>
          <a:bodyPr wrap="square" lIns="89464" tIns="44729" rIns="89464" bIns="44729" numCol="1" anchorCtr="0" compatLnSpc="1">
            <a:prstTxWarp prst="textNoShape">
              <a:avLst/>
            </a:prstTxWarp>
          </a:bodyPr>
          <a:lstStyle/>
          <a:p>
            <a:pPr algn="ctr" eaLnBrk="0" fontAlgn="base" hangingPunct="0">
              <a:spcBef>
                <a:spcPct val="0"/>
              </a:spcBef>
              <a:spcAft>
                <a:spcPct val="0"/>
              </a:spcAft>
            </a:pPr>
            <a:fld id="{2936AE6F-0960-42F7-9669-79FC85849ACC}" type="slidenum">
              <a:rPr lang="en-US">
                <a:solidFill>
                  <a:srgbClr val="000000"/>
                </a:solidFill>
              </a:rPr>
              <a:pPr algn="ctr" eaLnBrk="0" fontAlgn="base" hangingPunct="0">
                <a:spcBef>
                  <a:spcPct val="0"/>
                </a:spcBef>
                <a:spcAft>
                  <a:spcPct val="0"/>
                </a:spcAft>
              </a:pPr>
              <a:t>4</a:t>
            </a:fld>
            <a:endParaRPr lang="en-US" dirty="0">
              <a:solidFill>
                <a:srgbClr val="000000"/>
              </a:solidFill>
            </a:endParaRPr>
          </a:p>
        </p:txBody>
      </p:sp>
      <p:sp>
        <p:nvSpPr>
          <p:cNvPr id="39939" name="Rectangle 2"/>
          <p:cNvSpPr>
            <a:spLocks noGrp="1" noRot="1" noChangeAspect="1" noChangeArrowheads="1" noTextEdit="1"/>
          </p:cNvSpPr>
          <p:nvPr>
            <p:ph type="sldImg"/>
          </p:nvPr>
        </p:nvSpPr>
        <p:spPr bwMode="auto">
          <a:xfrm>
            <a:off x="1154113" y="688975"/>
            <a:ext cx="4560887" cy="3422650"/>
          </a:xfrm>
          <a:noFill/>
          <a:ln>
            <a:solidFill>
              <a:srgbClr val="000000"/>
            </a:solidFill>
            <a:miter lim="800000"/>
            <a:headEnd/>
            <a:tailEnd/>
          </a:ln>
        </p:spPr>
      </p:sp>
      <p:sp>
        <p:nvSpPr>
          <p:cNvPr id="399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defTabSz="1170706">
              <a:spcBef>
                <a:spcPct val="0"/>
              </a:spcBef>
            </a:pPr>
            <a:endParaRPr lang="en-US" dirty="0"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ln>
            <a:miter lim="800000"/>
            <a:headEnd/>
            <a:tailEnd/>
          </a:ln>
        </p:spPr>
        <p:txBody>
          <a:bodyPr wrap="square" lIns="89464" tIns="44729" rIns="89464" bIns="44729" numCol="1" anchorCtr="0" compatLnSpc="1">
            <a:prstTxWarp prst="textNoShape">
              <a:avLst/>
            </a:prstTxWarp>
          </a:bodyPr>
          <a:lstStyle/>
          <a:p>
            <a:pPr algn="ctr" eaLnBrk="0" fontAlgn="base" hangingPunct="0">
              <a:spcBef>
                <a:spcPct val="0"/>
              </a:spcBef>
              <a:spcAft>
                <a:spcPct val="0"/>
              </a:spcAft>
            </a:pPr>
            <a:fld id="{2936AE6F-0960-42F7-9669-79FC85849ACC}" type="slidenum">
              <a:rPr lang="en-US">
                <a:solidFill>
                  <a:srgbClr val="000000"/>
                </a:solidFill>
              </a:rPr>
              <a:pPr algn="ctr" eaLnBrk="0" fontAlgn="base" hangingPunct="0">
                <a:spcBef>
                  <a:spcPct val="0"/>
                </a:spcBef>
                <a:spcAft>
                  <a:spcPct val="0"/>
                </a:spcAft>
              </a:pPr>
              <a:t>5</a:t>
            </a:fld>
            <a:endParaRPr lang="en-US" dirty="0">
              <a:solidFill>
                <a:srgbClr val="000000"/>
              </a:solidFill>
            </a:endParaRPr>
          </a:p>
        </p:txBody>
      </p:sp>
      <p:sp>
        <p:nvSpPr>
          <p:cNvPr id="39939" name="Rectangle 2"/>
          <p:cNvSpPr>
            <a:spLocks noGrp="1" noRot="1" noChangeAspect="1" noChangeArrowheads="1" noTextEdit="1"/>
          </p:cNvSpPr>
          <p:nvPr>
            <p:ph type="sldImg"/>
          </p:nvPr>
        </p:nvSpPr>
        <p:spPr bwMode="auto">
          <a:xfrm>
            <a:off x="1154113" y="688975"/>
            <a:ext cx="4560887" cy="3422650"/>
          </a:xfrm>
          <a:noFill/>
          <a:ln>
            <a:solidFill>
              <a:srgbClr val="000000"/>
            </a:solidFill>
            <a:miter lim="800000"/>
            <a:headEnd/>
            <a:tailEnd/>
          </a:ln>
        </p:spPr>
      </p:sp>
      <p:sp>
        <p:nvSpPr>
          <p:cNvPr id="399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defTabSz="1170706">
              <a:spcBef>
                <a:spcPct val="0"/>
              </a:spcBef>
            </a:pPr>
            <a:endParaRPr lang="en-US" dirty="0"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Deleted</a:t>
            </a:r>
          </a:p>
          <a:p>
            <a:r>
              <a:rPr lang="en-US" dirty="0" smtClean="0"/>
              <a:t>Brightened graphic (no more shame); added current activities from previous</a:t>
            </a:r>
            <a:r>
              <a:rPr lang="en-US" baseline="0" dirty="0" smtClean="0"/>
              <a:t> version; </a:t>
            </a:r>
          </a:p>
          <a:p>
            <a:r>
              <a:rPr lang="en-US" baseline="0" dirty="0" smtClean="0"/>
              <a:t>Mary Beth please format text</a:t>
            </a:r>
            <a:endParaRPr lang="en-US" dirty="0"/>
          </a:p>
        </p:txBody>
      </p:sp>
      <p:sp>
        <p:nvSpPr>
          <p:cNvPr id="4" name="Slide Number Placeholder 3"/>
          <p:cNvSpPr>
            <a:spLocks noGrp="1"/>
          </p:cNvSpPr>
          <p:nvPr>
            <p:ph type="sldNum" sz="quarter" idx="10"/>
          </p:nvPr>
        </p:nvSpPr>
        <p:spPr/>
        <p:txBody>
          <a:bodyPr/>
          <a:lstStyle/>
          <a:p>
            <a:pPr>
              <a:defRPr/>
            </a:pPr>
            <a:fld id="{CC5D57BF-9709-4F95-A032-C1177D04A7B5}" type="slidenum">
              <a:rPr lang="en-US" smtClean="0">
                <a:solidFill>
                  <a:prstClr val="black"/>
                </a:solidFill>
              </a:rPr>
              <a:pPr>
                <a:defRPr/>
              </a:pPr>
              <a:t>21</a:t>
            </a:fld>
            <a:endParaRPr lang="en-US">
              <a:solidFill>
                <a:prstClr val="black"/>
              </a:solidFill>
            </a:endParaRPr>
          </a:p>
        </p:txBody>
      </p:sp>
    </p:spTree>
    <p:extLst>
      <p:ext uri="{BB962C8B-B14F-4D97-AF65-F5344CB8AC3E}">
        <p14:creationId xmlns:p14="http://schemas.microsoft.com/office/powerpoint/2010/main" val="2893674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a:noFill/>
        </p:spPr>
        <p:txBody>
          <a:bodyPr/>
          <a:lstStyle/>
          <a:p>
            <a:endParaRPr lang="en-US">
              <a:latin typeface="Times" pitchFamily="-104" charset="0"/>
            </a:endParaRPr>
          </a:p>
        </p:txBody>
      </p:sp>
      <p:sp>
        <p:nvSpPr>
          <p:cNvPr id="68612" name="Slide Number Placeholder 3"/>
          <p:cNvSpPr>
            <a:spLocks noGrp="1"/>
          </p:cNvSpPr>
          <p:nvPr>
            <p:ph type="sldNum" sz="quarter" idx="5"/>
          </p:nvPr>
        </p:nvSpPr>
        <p:spPr bwMode="auto">
          <a:noFill/>
          <a:ln>
            <a:miter lim="800000"/>
            <a:headEnd/>
            <a:tailEnd/>
          </a:ln>
        </p:spPr>
        <p:txBody>
          <a:bodyPr/>
          <a:lstStyle/>
          <a:p>
            <a:fld id="{B9B816CE-CB8D-B248-83F6-819F55F70105}" type="slidenum">
              <a:rPr lang="en-US" smtClean="0">
                <a:solidFill>
                  <a:srgbClr val="000000"/>
                </a:solidFill>
                <a:latin typeface="Times" pitchFamily="-104" charset="0"/>
              </a:rPr>
              <a:pPr/>
              <a:t>23</a:t>
            </a:fld>
            <a:endParaRPr lang="en-US" smtClean="0">
              <a:solidFill>
                <a:srgbClr val="000000"/>
              </a:solidFill>
              <a:latin typeface="Times" pitchFamily="-104" charset="0"/>
            </a:endParaRPr>
          </a:p>
        </p:txBody>
      </p:sp>
    </p:spTree>
    <p:extLst>
      <p:ext uri="{BB962C8B-B14F-4D97-AF65-F5344CB8AC3E}">
        <p14:creationId xmlns:p14="http://schemas.microsoft.com/office/powerpoint/2010/main" val="3758405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5109F8C-9F4D-5945-807D-33CC9F4EE4DF}" type="datetimeFigureOut">
              <a:rPr lang="en-US" smtClean="0">
                <a:solidFill>
                  <a:prstClr val="white"/>
                </a:solidFill>
              </a:rPr>
              <a:pPr/>
              <a:t>1/13/2016</a:t>
            </a:fld>
            <a:endParaRPr lang="en-US">
              <a:solidFill>
                <a:prstClr val="white"/>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dirty="0">
              <a:solidFill>
                <a:prstClr val="black"/>
              </a:solidFill>
            </a:endParaRPr>
          </a:p>
        </p:txBody>
      </p:sp>
      <p:sp>
        <p:nvSpPr>
          <p:cNvPr id="6" name="Slide Number Placeholder 5"/>
          <p:cNvSpPr>
            <a:spLocks noGrp="1"/>
          </p:cNvSpPr>
          <p:nvPr>
            <p:ph type="sldNum" sz="quarter" idx="12"/>
          </p:nvPr>
        </p:nvSpPr>
        <p:spPr/>
        <p:txBody>
          <a:bodyPr/>
          <a:lstStyle/>
          <a:p>
            <a:fld id="{B58F48A6-A3E1-4848-9AC3-B43F560BE4FE}"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045920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b="1">
                <a:latin typeface="Arial" panose="020B0604020202020204" pitchFamily="34" charset="0"/>
                <a:cs typeface="Arial" panose="020B0604020202020204" pitchFamily="34" charset="0"/>
              </a:defRPr>
            </a:lvl1pPr>
          </a:lstStyle>
          <a:p>
            <a:endParaRPr lang="en-US" dirty="0"/>
          </a:p>
        </p:txBody>
      </p:sp>
      <p:sp>
        <p:nvSpPr>
          <p:cNvPr id="3" name="Content Placeholder 2"/>
          <p:cNvSpPr>
            <a:spLocks noGrp="1"/>
          </p:cNvSpPr>
          <p:nvPr>
            <p:ph idx="1"/>
          </p:nvPr>
        </p:nvSpPr>
        <p:spPr>
          <a:xfrm>
            <a:off x="457200" y="1290918"/>
            <a:ext cx="8229600" cy="4835245"/>
          </a:xfrm>
        </p:spPr>
        <p:txBody>
          <a:bodyPr/>
          <a:lstStyle>
            <a:lvl1pPr>
              <a:defRPr sz="18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25132"/>
            <a:ext cx="9144000" cy="420624"/>
          </a:xfrm>
          <a:prstGeom prst="rect">
            <a:avLst/>
          </a:prstGeom>
        </p:spPr>
      </p:pic>
      <p:sp>
        <p:nvSpPr>
          <p:cNvPr id="9" name="Slide Number Placeholder 4"/>
          <p:cNvSpPr txBox="1">
            <a:spLocks/>
          </p:cNvSpPr>
          <p:nvPr userDrawn="1"/>
        </p:nvSpPr>
        <p:spPr>
          <a:xfrm>
            <a:off x="3505200" y="6561248"/>
            <a:ext cx="2133600" cy="190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bg1"/>
                </a:solidFill>
                <a:latin typeface="Minion Pro"/>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58F48A6-A3E1-4848-9AC3-B43F560BE4FE}" type="slidenum">
              <a:rPr lang="en-US" smtClean="0">
                <a:solidFill>
                  <a:prstClr val="white"/>
                </a:solidFill>
              </a:rPr>
              <a:pPr/>
              <a:t>‹#›</a:t>
            </a:fld>
            <a:endParaRPr lang="en-US" dirty="0">
              <a:solidFill>
                <a:prstClr val="white"/>
              </a:solidFill>
            </a:endParaRPr>
          </a:p>
        </p:txBody>
      </p:sp>
      <p:sp>
        <p:nvSpPr>
          <p:cNvPr id="8" name="TextBox 7"/>
          <p:cNvSpPr txBox="1"/>
          <p:nvPr userDrawn="1"/>
        </p:nvSpPr>
        <p:spPr>
          <a:xfrm>
            <a:off x="2667000" y="6505361"/>
            <a:ext cx="955711" cy="246221"/>
          </a:xfrm>
          <a:prstGeom prst="rect">
            <a:avLst/>
          </a:prstGeom>
          <a:noFill/>
        </p:spPr>
        <p:txBody>
          <a:bodyPr wrap="none" rtlCol="0">
            <a:spAutoFit/>
          </a:bodyPr>
          <a:lstStyle/>
          <a:p>
            <a:r>
              <a:rPr lang="en-US" sz="1000" dirty="0" smtClean="0">
                <a:solidFill>
                  <a:prstClr val="white"/>
                </a:solidFill>
                <a:latin typeface="Arial" panose="020B0604020202020204" pitchFamily="34" charset="0"/>
                <a:cs typeface="Arial" panose="020B0604020202020204" pitchFamily="34" charset="0"/>
              </a:rPr>
              <a:t>January 2016</a:t>
            </a:r>
            <a:endParaRPr lang="en-US" sz="100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1059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37376"/>
            <a:ext cx="9144000" cy="420624"/>
          </a:xfrm>
          <a:prstGeom prst="rect">
            <a:avLst/>
          </a:prstGeom>
        </p:spPr>
      </p:pic>
      <p:sp>
        <p:nvSpPr>
          <p:cNvPr id="5" name="Slide Number Placeholder 4"/>
          <p:cNvSpPr txBox="1">
            <a:spLocks/>
          </p:cNvSpPr>
          <p:nvPr userDrawn="1"/>
        </p:nvSpPr>
        <p:spPr>
          <a:xfrm>
            <a:off x="3505200" y="6561248"/>
            <a:ext cx="2133600" cy="190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bg1"/>
                </a:solidFill>
                <a:latin typeface="Minion Pro"/>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58F48A6-A3E1-4848-9AC3-B43F560BE4FE}" type="slidenum">
              <a:rPr lang="en-US" smtClean="0">
                <a:solidFill>
                  <a:prstClr val="white"/>
                </a:solidFill>
              </a:rPr>
              <a:pPr/>
              <a:t>‹#›</a:t>
            </a:fld>
            <a:endParaRPr lang="en-US" dirty="0">
              <a:solidFill>
                <a:prstClr val="white"/>
              </a:solidFill>
            </a:endParaRPr>
          </a:p>
        </p:txBody>
      </p:sp>
      <p:sp>
        <p:nvSpPr>
          <p:cNvPr id="8" name="TextBox 7"/>
          <p:cNvSpPr txBox="1"/>
          <p:nvPr userDrawn="1"/>
        </p:nvSpPr>
        <p:spPr>
          <a:xfrm>
            <a:off x="2667000" y="6505361"/>
            <a:ext cx="955711" cy="246221"/>
          </a:xfrm>
          <a:prstGeom prst="rect">
            <a:avLst/>
          </a:prstGeom>
          <a:noFill/>
        </p:spPr>
        <p:txBody>
          <a:bodyPr wrap="none" rtlCol="0">
            <a:spAutoFit/>
          </a:bodyPr>
          <a:lstStyle/>
          <a:p>
            <a:r>
              <a:rPr lang="en-US" sz="1000" dirty="0" smtClean="0">
                <a:solidFill>
                  <a:prstClr val="white"/>
                </a:solidFill>
                <a:latin typeface="Arial" panose="020B0604020202020204" pitchFamily="34" charset="0"/>
                <a:cs typeface="Arial" panose="020B0604020202020204" pitchFamily="34" charset="0"/>
              </a:rPr>
              <a:t>January 2016</a:t>
            </a:r>
            <a:endParaRPr lang="en-US" sz="100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34396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37376"/>
            <a:ext cx="9144000" cy="420624"/>
          </a:xfrm>
          <a:prstGeom prst="rect">
            <a:avLst/>
          </a:prstGeom>
        </p:spPr>
      </p:pic>
      <p:sp>
        <p:nvSpPr>
          <p:cNvPr id="5" name="Slide Number Placeholder 4"/>
          <p:cNvSpPr txBox="1">
            <a:spLocks/>
          </p:cNvSpPr>
          <p:nvPr userDrawn="1"/>
        </p:nvSpPr>
        <p:spPr>
          <a:xfrm>
            <a:off x="3505200" y="6561248"/>
            <a:ext cx="2133600" cy="190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bg1"/>
                </a:solidFill>
                <a:latin typeface="Minion Pro"/>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58F48A6-A3E1-4848-9AC3-B43F560BE4FE}" type="slidenum">
              <a:rPr lang="en-US" smtClean="0">
                <a:solidFill>
                  <a:prstClr val="white"/>
                </a:solidFill>
              </a:rPr>
              <a:pPr/>
              <a:t>‹#›</a:t>
            </a:fld>
            <a:endParaRPr lang="en-US" dirty="0">
              <a:solidFill>
                <a:prstClr val="white"/>
              </a:solidFill>
            </a:endParaRPr>
          </a:p>
        </p:txBody>
      </p:sp>
      <p:sp>
        <p:nvSpPr>
          <p:cNvPr id="8" name="TextBox 7"/>
          <p:cNvSpPr txBox="1"/>
          <p:nvPr userDrawn="1"/>
        </p:nvSpPr>
        <p:spPr>
          <a:xfrm>
            <a:off x="2667000" y="6505361"/>
            <a:ext cx="955711" cy="246221"/>
          </a:xfrm>
          <a:prstGeom prst="rect">
            <a:avLst/>
          </a:prstGeom>
          <a:noFill/>
        </p:spPr>
        <p:txBody>
          <a:bodyPr wrap="none" rtlCol="0">
            <a:spAutoFit/>
          </a:bodyPr>
          <a:lstStyle/>
          <a:p>
            <a:r>
              <a:rPr lang="en-US" sz="1000" dirty="0" smtClean="0">
                <a:solidFill>
                  <a:prstClr val="white"/>
                </a:solidFill>
                <a:latin typeface="Arial" panose="020B0604020202020204" pitchFamily="34" charset="0"/>
                <a:cs typeface="Arial" panose="020B0604020202020204" pitchFamily="34" charset="0"/>
              </a:rPr>
              <a:t>January 2016</a:t>
            </a:r>
            <a:endParaRPr lang="en-US" sz="100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6024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b="1">
                <a:latin typeface="Arial" panose="020B0604020202020204" pitchFamily="34" charset="0"/>
                <a:cs typeface="Arial" panose="020B0604020202020204" pitchFamily="34" charset="0"/>
              </a:defRPr>
            </a:lvl1pPr>
          </a:lstStyle>
          <a:p>
            <a:endParaRPr lang="en-US" dirty="0"/>
          </a:p>
        </p:txBody>
      </p:sp>
      <p:sp>
        <p:nvSpPr>
          <p:cNvPr id="3" name="Content Placeholder 2"/>
          <p:cNvSpPr>
            <a:spLocks noGrp="1"/>
          </p:cNvSpPr>
          <p:nvPr>
            <p:ph idx="1"/>
          </p:nvPr>
        </p:nvSpPr>
        <p:spPr>
          <a:xfrm>
            <a:off x="457200" y="1290918"/>
            <a:ext cx="8229600" cy="4835245"/>
          </a:xfrm>
        </p:spPr>
        <p:txBody>
          <a:bodyPr/>
          <a:lstStyle>
            <a:lvl1pPr>
              <a:defRPr sz="18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25132"/>
            <a:ext cx="9144000" cy="420624"/>
          </a:xfrm>
          <a:prstGeom prst="rect">
            <a:avLst/>
          </a:prstGeom>
        </p:spPr>
      </p:pic>
      <p:sp>
        <p:nvSpPr>
          <p:cNvPr id="6" name="Text Box 5"/>
          <p:cNvSpPr txBox="1">
            <a:spLocks noChangeArrowheads="1"/>
          </p:cNvSpPr>
          <p:nvPr userDrawn="1"/>
        </p:nvSpPr>
        <p:spPr bwMode="auto">
          <a:xfrm>
            <a:off x="1219200" y="6445066"/>
            <a:ext cx="6629400" cy="412934"/>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0">
              <a:lnSpc>
                <a:spcPts val="1200"/>
              </a:lnSpc>
              <a:spcBef>
                <a:spcPts val="0"/>
              </a:spcBef>
              <a:spcAft>
                <a:spcPts val="0"/>
              </a:spcAft>
              <a:buClrTx/>
              <a:buSzTx/>
              <a:buFontTx/>
              <a:buNone/>
              <a:tabLst/>
              <a:defRPr sz="1800" b="0" i="0" u="none" strike="noStrike" kern="0" cap="none" spc="0" baseline="0">
                <a:solidFill>
                  <a:srgbClr val="000000"/>
                </a:solidFill>
                <a:uFillTx/>
              </a:defRPr>
            </a:pPr>
            <a:r>
              <a:rPr kumimoji="0" lang="en-US" sz="1000" b="0" i="0" u="none" strike="noStrike" kern="1200" cap="none" spc="0" normalizeH="0" baseline="0" noProof="0" dirty="0" smtClean="0">
                <a:ln>
                  <a:noFill/>
                </a:ln>
                <a:solidFill>
                  <a:srgbClr val="FFFFFF"/>
                </a:solidFill>
                <a:effectLst/>
                <a:uLnTx/>
                <a:uFillTx/>
                <a:latin typeface="Arial" pitchFamily="34"/>
                <a:ea typeface="+mn-ea"/>
                <a:cs typeface="Arial" pitchFamily="34"/>
              </a:rPr>
              <a:t>January 2016</a:t>
            </a:r>
          </a:p>
          <a:p>
            <a:pPr marL="0" marR="0" lvl="0" indent="0" algn="ctr" defTabSz="914400" rtl="0" fontAlgn="auto" hangingPunct="0">
              <a:lnSpc>
                <a:spcPct val="100000"/>
              </a:lnSpc>
              <a:spcBef>
                <a:spcPts val="100"/>
              </a:spcBef>
              <a:spcAft>
                <a:spcPts val="0"/>
              </a:spcAft>
              <a:buNone/>
              <a:tabLst/>
              <a:defRPr sz="1800" b="0" i="0" u="none" strike="noStrike" kern="0" cap="none" spc="0" baseline="0">
                <a:solidFill>
                  <a:srgbClr val="000000"/>
                </a:solidFill>
                <a:uFillTx/>
              </a:defRPr>
            </a:pPr>
            <a:r>
              <a:rPr lang="en-US" sz="1000" b="0" i="0" u="none" strike="noStrike" kern="1200" cap="none" spc="0" baseline="0" dirty="0" smtClean="0">
                <a:solidFill>
                  <a:schemeClr val="bg1"/>
                </a:solidFill>
                <a:uFillTx/>
                <a:latin typeface="Arial" pitchFamily="34"/>
                <a:cs typeface="Arial" pitchFamily="34"/>
              </a:rPr>
              <a:t>Page </a:t>
            </a:r>
            <a:fld id="{689EDE09-E4EE-4782-BF53-0BC46E61FA20}" type="slidenum">
              <a:rPr lang="en-US" sz="1000" smtClean="0">
                <a:solidFill>
                  <a:schemeClr val="bg1"/>
                </a:solidFill>
              </a:rPr>
              <a:pPr marL="0" marR="0" lvl="0" indent="0" algn="ctr" defTabSz="914400" rtl="0" fontAlgn="auto" hangingPunct="0">
                <a:lnSpc>
                  <a:spcPct val="100000"/>
                </a:lnSpc>
                <a:spcBef>
                  <a:spcPts val="100"/>
                </a:spcBef>
                <a:spcAft>
                  <a:spcPts val="0"/>
                </a:spcAft>
                <a:buNone/>
                <a:tabLst/>
                <a:defRPr sz="1800" b="0" i="0" u="none" strike="noStrike" kern="0" cap="none" spc="0" baseline="0">
                  <a:solidFill>
                    <a:srgbClr val="000000"/>
                  </a:solidFill>
                  <a:uFillTx/>
                </a:defRPr>
              </a:pPr>
              <a:t>‹#›</a:t>
            </a:fld>
            <a:endParaRPr lang="en-US" sz="1000" b="0" i="0" u="none" strike="noStrike" kern="1200" cap="none" spc="0" baseline="0" dirty="0">
              <a:solidFill>
                <a:schemeClr val="bg1"/>
              </a:solidFill>
              <a:uFillTx/>
              <a:latin typeface="Arial" pitchFamily="34"/>
              <a:cs typeface="Arial" pitchFamily="34"/>
            </a:endParaRPr>
          </a:p>
        </p:txBody>
      </p:sp>
    </p:spTree>
    <p:extLst>
      <p:ext uri="{BB962C8B-B14F-4D97-AF65-F5344CB8AC3E}">
        <p14:creationId xmlns:p14="http://schemas.microsoft.com/office/powerpoint/2010/main" val="996881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37376"/>
            <a:ext cx="9144000" cy="420624"/>
          </a:xfrm>
          <a:prstGeom prst="rect">
            <a:avLst/>
          </a:prstGeom>
        </p:spPr>
      </p:pic>
      <p:sp>
        <p:nvSpPr>
          <p:cNvPr id="6" name="Text Box 5"/>
          <p:cNvSpPr txBox="1">
            <a:spLocks noChangeArrowheads="1"/>
          </p:cNvSpPr>
          <p:nvPr userDrawn="1"/>
        </p:nvSpPr>
        <p:spPr bwMode="auto">
          <a:xfrm>
            <a:off x="1219200" y="6445066"/>
            <a:ext cx="6629400" cy="412934"/>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0">
              <a:lnSpc>
                <a:spcPts val="1200"/>
              </a:lnSpc>
              <a:spcBef>
                <a:spcPts val="0"/>
              </a:spcBef>
              <a:spcAft>
                <a:spcPts val="0"/>
              </a:spcAft>
              <a:buClrTx/>
              <a:buSzTx/>
              <a:buFontTx/>
              <a:buNone/>
              <a:tabLst/>
              <a:defRPr sz="1800" b="0" i="0" u="none" strike="noStrike" kern="0" cap="none" spc="0" baseline="0">
                <a:solidFill>
                  <a:srgbClr val="000000"/>
                </a:solidFill>
                <a:uFillTx/>
              </a:defRPr>
            </a:pPr>
            <a:r>
              <a:rPr kumimoji="0" lang="en-US" sz="1000" b="0" i="0" u="none" strike="noStrike" kern="1200" cap="none" spc="0" normalizeH="0" baseline="0" noProof="0" dirty="0" smtClean="0">
                <a:ln>
                  <a:noFill/>
                </a:ln>
                <a:solidFill>
                  <a:srgbClr val="FFFFFF"/>
                </a:solidFill>
                <a:effectLst/>
                <a:uLnTx/>
                <a:uFillTx/>
                <a:latin typeface="Arial" pitchFamily="34"/>
                <a:ea typeface="+mn-ea"/>
                <a:cs typeface="Arial" pitchFamily="34"/>
              </a:rPr>
              <a:t>January 2016</a:t>
            </a:r>
          </a:p>
          <a:p>
            <a:pPr marL="0" marR="0" lvl="0" indent="0" algn="ctr" defTabSz="914400" rtl="0" fontAlgn="auto" hangingPunct="0">
              <a:lnSpc>
                <a:spcPct val="100000"/>
              </a:lnSpc>
              <a:spcBef>
                <a:spcPts val="100"/>
              </a:spcBef>
              <a:spcAft>
                <a:spcPts val="0"/>
              </a:spcAft>
              <a:buNone/>
              <a:tabLst/>
              <a:defRPr sz="1800" b="0" i="0" u="none" strike="noStrike" kern="0" cap="none" spc="0" baseline="0">
                <a:solidFill>
                  <a:srgbClr val="000000"/>
                </a:solidFill>
                <a:uFillTx/>
              </a:defRPr>
            </a:pPr>
            <a:r>
              <a:rPr lang="en-US" sz="1000" b="0" i="0" u="none" strike="noStrike" kern="1200" cap="none" spc="0" baseline="0" dirty="0" smtClean="0">
                <a:solidFill>
                  <a:schemeClr val="bg1"/>
                </a:solidFill>
                <a:uFillTx/>
                <a:latin typeface="Arial" pitchFamily="34"/>
                <a:cs typeface="Arial" pitchFamily="34"/>
              </a:rPr>
              <a:t>Page </a:t>
            </a:r>
            <a:fld id="{689EDE09-E4EE-4782-BF53-0BC46E61FA20}" type="slidenum">
              <a:rPr lang="en-US" sz="1000" smtClean="0">
                <a:solidFill>
                  <a:schemeClr val="bg1"/>
                </a:solidFill>
              </a:rPr>
              <a:pPr marL="0" marR="0" lvl="0" indent="0" algn="ctr" defTabSz="914400" rtl="0" fontAlgn="auto" hangingPunct="0">
                <a:lnSpc>
                  <a:spcPct val="100000"/>
                </a:lnSpc>
                <a:spcBef>
                  <a:spcPts val="100"/>
                </a:spcBef>
                <a:spcAft>
                  <a:spcPts val="0"/>
                </a:spcAft>
                <a:buNone/>
                <a:tabLst/>
                <a:defRPr sz="1800" b="0" i="0" u="none" strike="noStrike" kern="0" cap="none" spc="0" baseline="0">
                  <a:solidFill>
                    <a:srgbClr val="000000"/>
                  </a:solidFill>
                  <a:uFillTx/>
                </a:defRPr>
              </a:pPr>
              <a:t>‹#›</a:t>
            </a:fld>
            <a:endParaRPr lang="en-US" sz="1000" b="0" i="0" u="none" strike="noStrike" kern="1200" cap="none" spc="0" baseline="0" dirty="0">
              <a:solidFill>
                <a:schemeClr val="bg1"/>
              </a:solidFill>
              <a:uFillTx/>
              <a:latin typeface="Arial" pitchFamily="34"/>
              <a:cs typeface="Arial" pitchFamily="34"/>
            </a:endParaRPr>
          </a:p>
        </p:txBody>
      </p:sp>
    </p:spTree>
    <p:extLst>
      <p:ext uri="{BB962C8B-B14F-4D97-AF65-F5344CB8AC3E}">
        <p14:creationId xmlns:p14="http://schemas.microsoft.com/office/powerpoint/2010/main" val="3109894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37376"/>
            <a:ext cx="9144000" cy="420624"/>
          </a:xfrm>
          <a:prstGeom prst="rect">
            <a:avLst/>
          </a:prstGeom>
        </p:spPr>
      </p:pic>
      <p:sp>
        <p:nvSpPr>
          <p:cNvPr id="5" name="Text Box 5"/>
          <p:cNvSpPr txBox="1">
            <a:spLocks noChangeArrowheads="1"/>
          </p:cNvSpPr>
          <p:nvPr userDrawn="1"/>
        </p:nvSpPr>
        <p:spPr bwMode="auto">
          <a:xfrm>
            <a:off x="1219200" y="6445066"/>
            <a:ext cx="6629400" cy="412934"/>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0">
              <a:lnSpc>
                <a:spcPts val="1200"/>
              </a:lnSpc>
              <a:spcBef>
                <a:spcPts val="0"/>
              </a:spcBef>
              <a:spcAft>
                <a:spcPts val="0"/>
              </a:spcAft>
              <a:buClrTx/>
              <a:buSzTx/>
              <a:buFontTx/>
              <a:buNone/>
              <a:tabLst/>
              <a:defRPr sz="1800" b="0" i="0" u="none" strike="noStrike" kern="0" cap="none" spc="0" baseline="0">
                <a:solidFill>
                  <a:srgbClr val="000000"/>
                </a:solidFill>
                <a:uFillTx/>
              </a:defRPr>
            </a:pPr>
            <a:r>
              <a:rPr kumimoji="0" lang="en-US" sz="1000" b="0" i="0" u="none" strike="noStrike" kern="1200" cap="none" spc="0" normalizeH="0" baseline="0" noProof="0" dirty="0" smtClean="0">
                <a:ln>
                  <a:noFill/>
                </a:ln>
                <a:solidFill>
                  <a:srgbClr val="FFFFFF"/>
                </a:solidFill>
                <a:effectLst/>
                <a:uLnTx/>
                <a:uFillTx/>
                <a:latin typeface="Arial" pitchFamily="34"/>
                <a:ea typeface="+mn-ea"/>
                <a:cs typeface="Arial" pitchFamily="34"/>
              </a:rPr>
              <a:t>January 2016</a:t>
            </a:r>
          </a:p>
          <a:p>
            <a:pPr marL="0" marR="0" lvl="0" indent="0" algn="ctr" defTabSz="914400" rtl="0" fontAlgn="auto" hangingPunct="0">
              <a:lnSpc>
                <a:spcPct val="100000"/>
              </a:lnSpc>
              <a:spcBef>
                <a:spcPts val="100"/>
              </a:spcBef>
              <a:spcAft>
                <a:spcPts val="0"/>
              </a:spcAft>
              <a:buNone/>
              <a:tabLst/>
              <a:defRPr sz="1800" b="0" i="0" u="none" strike="noStrike" kern="0" cap="none" spc="0" baseline="0">
                <a:solidFill>
                  <a:srgbClr val="000000"/>
                </a:solidFill>
                <a:uFillTx/>
              </a:defRPr>
            </a:pPr>
            <a:r>
              <a:rPr lang="en-US" sz="1000" b="0" i="0" u="none" strike="noStrike" kern="1200" cap="none" spc="0" baseline="0" dirty="0" smtClean="0">
                <a:solidFill>
                  <a:schemeClr val="bg1"/>
                </a:solidFill>
                <a:uFillTx/>
                <a:latin typeface="Arial" pitchFamily="34"/>
                <a:cs typeface="Arial" pitchFamily="34"/>
              </a:rPr>
              <a:t>Page </a:t>
            </a:r>
            <a:fld id="{689EDE09-E4EE-4782-BF53-0BC46E61FA20}" type="slidenum">
              <a:rPr lang="en-US" sz="1000" smtClean="0">
                <a:solidFill>
                  <a:schemeClr val="bg1"/>
                </a:solidFill>
              </a:rPr>
              <a:pPr marL="0" marR="0" lvl="0" indent="0" algn="ctr" defTabSz="914400" rtl="0" fontAlgn="auto" hangingPunct="0">
                <a:lnSpc>
                  <a:spcPct val="100000"/>
                </a:lnSpc>
                <a:spcBef>
                  <a:spcPts val="100"/>
                </a:spcBef>
                <a:spcAft>
                  <a:spcPts val="0"/>
                </a:spcAft>
                <a:buNone/>
                <a:tabLst/>
                <a:defRPr sz="1800" b="0" i="0" u="none" strike="noStrike" kern="0" cap="none" spc="0" baseline="0">
                  <a:solidFill>
                    <a:srgbClr val="000000"/>
                  </a:solidFill>
                  <a:uFillTx/>
                </a:defRPr>
              </a:pPr>
              <a:t>‹#›</a:t>
            </a:fld>
            <a:endParaRPr lang="en-US" sz="1000" b="0" i="0" u="none" strike="noStrike" kern="1200" cap="none" spc="0" baseline="0" dirty="0">
              <a:solidFill>
                <a:schemeClr val="bg1"/>
              </a:solidFill>
              <a:uFillTx/>
              <a:latin typeface="Arial" pitchFamily="34"/>
              <a:cs typeface="Arial" pitchFamily="34"/>
            </a:endParaRPr>
          </a:p>
        </p:txBody>
      </p:sp>
    </p:spTree>
    <p:extLst>
      <p:ext uri="{BB962C8B-B14F-4D97-AF65-F5344CB8AC3E}">
        <p14:creationId xmlns:p14="http://schemas.microsoft.com/office/powerpoint/2010/main" val="4192986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5109F8C-9F4D-5945-807D-33CC9F4EE4DF}" type="datetimeFigureOut">
              <a:rPr lang="en-US" smtClean="0">
                <a:solidFill>
                  <a:prstClr val="white"/>
                </a:solidFill>
              </a:rPr>
              <a:pPr/>
              <a:t>1/13/2016</a:t>
            </a:fld>
            <a:endParaRPr lang="en-US">
              <a:solidFill>
                <a:prstClr val="white"/>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B58F48A6-A3E1-4848-9AC3-B43F560BE4FE}"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397242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b="1">
                <a:latin typeface="Arial" panose="020B0604020202020204" pitchFamily="34" charset="0"/>
                <a:cs typeface="Arial" panose="020B0604020202020204" pitchFamily="34" charset="0"/>
              </a:defRPr>
            </a:lvl1pPr>
          </a:lstStyle>
          <a:p>
            <a:endParaRPr lang="en-US" dirty="0"/>
          </a:p>
        </p:txBody>
      </p:sp>
      <p:sp>
        <p:nvSpPr>
          <p:cNvPr id="3" name="Content Placeholder 2"/>
          <p:cNvSpPr>
            <a:spLocks noGrp="1"/>
          </p:cNvSpPr>
          <p:nvPr>
            <p:ph idx="1"/>
          </p:nvPr>
        </p:nvSpPr>
        <p:spPr>
          <a:xfrm>
            <a:off x="457200" y="1290918"/>
            <a:ext cx="8229600" cy="4835245"/>
          </a:xfrm>
        </p:spPr>
        <p:txBody>
          <a:bodyPr/>
          <a:lstStyle>
            <a:lvl1pPr>
              <a:defRPr sz="18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25132"/>
            <a:ext cx="9144000" cy="420624"/>
          </a:xfrm>
          <a:prstGeom prst="rect">
            <a:avLst/>
          </a:prstGeom>
        </p:spPr>
      </p:pic>
      <p:sp>
        <p:nvSpPr>
          <p:cNvPr id="6" name="Text Box 5"/>
          <p:cNvSpPr txBox="1">
            <a:spLocks noChangeArrowheads="1"/>
          </p:cNvSpPr>
          <p:nvPr userDrawn="1"/>
        </p:nvSpPr>
        <p:spPr bwMode="auto">
          <a:xfrm>
            <a:off x="1219200" y="6445066"/>
            <a:ext cx="6629400" cy="412934"/>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0">
              <a:lnSpc>
                <a:spcPts val="1200"/>
              </a:lnSpc>
              <a:spcBef>
                <a:spcPts val="0"/>
              </a:spcBef>
              <a:spcAft>
                <a:spcPts val="0"/>
              </a:spcAft>
              <a:buClrTx/>
              <a:buSzTx/>
              <a:buFontTx/>
              <a:buNone/>
              <a:tabLst/>
              <a:defRPr sz="1800" b="0" i="0" u="none" strike="noStrike" kern="0" cap="none" spc="0" baseline="0">
                <a:solidFill>
                  <a:srgbClr val="000000"/>
                </a:solidFill>
                <a:uFillTx/>
              </a:defRPr>
            </a:pPr>
            <a:r>
              <a:rPr kumimoji="0" lang="en-US" sz="1000" b="0" i="0" u="none" strike="noStrike" kern="1200" cap="none" spc="0" normalizeH="0" baseline="0" noProof="0" dirty="0" smtClean="0">
                <a:ln>
                  <a:noFill/>
                </a:ln>
                <a:solidFill>
                  <a:srgbClr val="FFFFFF"/>
                </a:solidFill>
                <a:effectLst/>
                <a:uLnTx/>
                <a:uFillTx/>
                <a:latin typeface="Arial" pitchFamily="34"/>
                <a:ea typeface="+mn-ea"/>
                <a:cs typeface="Arial" pitchFamily="34"/>
              </a:rPr>
              <a:t>January 2016</a:t>
            </a:r>
          </a:p>
          <a:p>
            <a:pPr marL="0" marR="0" lvl="0" indent="0" algn="ctr" defTabSz="914400" rtl="0" fontAlgn="auto" hangingPunct="0">
              <a:lnSpc>
                <a:spcPct val="100000"/>
              </a:lnSpc>
              <a:spcBef>
                <a:spcPts val="100"/>
              </a:spcBef>
              <a:spcAft>
                <a:spcPts val="0"/>
              </a:spcAft>
              <a:buNone/>
              <a:tabLst/>
              <a:defRPr sz="1800" b="0" i="0" u="none" strike="noStrike" kern="0" cap="none" spc="0" baseline="0">
                <a:solidFill>
                  <a:srgbClr val="000000"/>
                </a:solidFill>
                <a:uFillTx/>
              </a:defRPr>
            </a:pPr>
            <a:r>
              <a:rPr lang="en-US" sz="1000" b="0" i="0" u="none" strike="noStrike" kern="1200" cap="none" spc="0" baseline="0" dirty="0" smtClean="0">
                <a:solidFill>
                  <a:schemeClr val="bg1"/>
                </a:solidFill>
                <a:uFillTx/>
                <a:latin typeface="Arial" pitchFamily="34"/>
                <a:cs typeface="Arial" pitchFamily="34"/>
              </a:rPr>
              <a:t>Page </a:t>
            </a:r>
            <a:fld id="{689EDE09-E4EE-4782-BF53-0BC46E61FA20}" type="slidenum">
              <a:rPr lang="en-US" sz="1000" smtClean="0">
                <a:solidFill>
                  <a:schemeClr val="bg1"/>
                </a:solidFill>
              </a:rPr>
              <a:pPr marL="0" marR="0" lvl="0" indent="0" algn="ctr" defTabSz="914400" rtl="0" fontAlgn="auto" hangingPunct="0">
                <a:lnSpc>
                  <a:spcPct val="100000"/>
                </a:lnSpc>
                <a:spcBef>
                  <a:spcPts val="100"/>
                </a:spcBef>
                <a:spcAft>
                  <a:spcPts val="0"/>
                </a:spcAft>
                <a:buNone/>
                <a:tabLst/>
                <a:defRPr sz="1800" b="0" i="0" u="none" strike="noStrike" kern="0" cap="none" spc="0" baseline="0">
                  <a:solidFill>
                    <a:srgbClr val="000000"/>
                  </a:solidFill>
                  <a:uFillTx/>
                </a:defRPr>
              </a:pPr>
              <a:t>‹#›</a:t>
            </a:fld>
            <a:endParaRPr lang="en-US" sz="1000" b="0" i="0" u="none" strike="noStrike" kern="1200" cap="none" spc="0" baseline="0" dirty="0">
              <a:solidFill>
                <a:schemeClr val="bg1"/>
              </a:solidFill>
              <a:uFillTx/>
              <a:latin typeface="Arial" pitchFamily="34"/>
              <a:cs typeface="Arial" pitchFamily="34"/>
            </a:endParaRPr>
          </a:p>
        </p:txBody>
      </p:sp>
    </p:spTree>
    <p:extLst>
      <p:ext uri="{BB962C8B-B14F-4D97-AF65-F5344CB8AC3E}">
        <p14:creationId xmlns:p14="http://schemas.microsoft.com/office/powerpoint/2010/main" val="547576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37376"/>
            <a:ext cx="9144000" cy="420624"/>
          </a:xfrm>
          <a:prstGeom prst="rect">
            <a:avLst/>
          </a:prstGeom>
        </p:spPr>
      </p:pic>
      <p:sp>
        <p:nvSpPr>
          <p:cNvPr id="6" name="Text Box 5"/>
          <p:cNvSpPr txBox="1">
            <a:spLocks noChangeArrowheads="1"/>
          </p:cNvSpPr>
          <p:nvPr userDrawn="1"/>
        </p:nvSpPr>
        <p:spPr bwMode="auto">
          <a:xfrm>
            <a:off x="1219200" y="6445066"/>
            <a:ext cx="6629400" cy="412934"/>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0">
              <a:lnSpc>
                <a:spcPts val="1200"/>
              </a:lnSpc>
              <a:spcBef>
                <a:spcPts val="0"/>
              </a:spcBef>
              <a:spcAft>
                <a:spcPts val="0"/>
              </a:spcAft>
              <a:buClrTx/>
              <a:buSzTx/>
              <a:buFontTx/>
              <a:buNone/>
              <a:tabLst/>
              <a:defRPr sz="1800" b="0" i="0" u="none" strike="noStrike" kern="0" cap="none" spc="0" baseline="0">
                <a:solidFill>
                  <a:srgbClr val="000000"/>
                </a:solidFill>
                <a:uFillTx/>
              </a:defRPr>
            </a:pPr>
            <a:r>
              <a:rPr kumimoji="0" lang="en-US" sz="1000" b="0" i="0" u="none" strike="noStrike" kern="1200" cap="none" spc="0" normalizeH="0" baseline="0" noProof="0" dirty="0" smtClean="0">
                <a:ln>
                  <a:noFill/>
                </a:ln>
                <a:solidFill>
                  <a:srgbClr val="FFFFFF"/>
                </a:solidFill>
                <a:effectLst/>
                <a:uLnTx/>
                <a:uFillTx/>
                <a:latin typeface="Arial" pitchFamily="34"/>
                <a:ea typeface="+mn-ea"/>
                <a:cs typeface="Arial" pitchFamily="34"/>
              </a:rPr>
              <a:t>January 2016</a:t>
            </a:r>
          </a:p>
          <a:p>
            <a:pPr marL="0" marR="0" lvl="0" indent="0" algn="ctr" defTabSz="914400" rtl="0" fontAlgn="auto" hangingPunct="0">
              <a:lnSpc>
                <a:spcPct val="100000"/>
              </a:lnSpc>
              <a:spcBef>
                <a:spcPts val="100"/>
              </a:spcBef>
              <a:spcAft>
                <a:spcPts val="0"/>
              </a:spcAft>
              <a:buNone/>
              <a:tabLst/>
              <a:defRPr sz="1800" b="0" i="0" u="none" strike="noStrike" kern="0" cap="none" spc="0" baseline="0">
                <a:solidFill>
                  <a:srgbClr val="000000"/>
                </a:solidFill>
                <a:uFillTx/>
              </a:defRPr>
            </a:pPr>
            <a:r>
              <a:rPr lang="en-US" sz="1000" b="0" i="0" u="none" strike="noStrike" kern="1200" cap="none" spc="0" baseline="0" dirty="0" smtClean="0">
                <a:solidFill>
                  <a:schemeClr val="bg1"/>
                </a:solidFill>
                <a:uFillTx/>
                <a:latin typeface="Arial" pitchFamily="34"/>
                <a:cs typeface="Arial" pitchFamily="34"/>
              </a:rPr>
              <a:t>Page </a:t>
            </a:r>
            <a:fld id="{689EDE09-E4EE-4782-BF53-0BC46E61FA20}" type="slidenum">
              <a:rPr lang="en-US" sz="1000" smtClean="0">
                <a:solidFill>
                  <a:schemeClr val="bg1"/>
                </a:solidFill>
              </a:rPr>
              <a:pPr marL="0" marR="0" lvl="0" indent="0" algn="ctr" defTabSz="914400" rtl="0" fontAlgn="auto" hangingPunct="0">
                <a:lnSpc>
                  <a:spcPct val="100000"/>
                </a:lnSpc>
                <a:spcBef>
                  <a:spcPts val="100"/>
                </a:spcBef>
                <a:spcAft>
                  <a:spcPts val="0"/>
                </a:spcAft>
                <a:buNone/>
                <a:tabLst/>
                <a:defRPr sz="1800" b="0" i="0" u="none" strike="noStrike" kern="0" cap="none" spc="0" baseline="0">
                  <a:solidFill>
                    <a:srgbClr val="000000"/>
                  </a:solidFill>
                  <a:uFillTx/>
                </a:defRPr>
              </a:pPr>
              <a:t>‹#›</a:t>
            </a:fld>
            <a:endParaRPr lang="en-US" sz="1000" b="0" i="0" u="none" strike="noStrike" kern="1200" cap="none" spc="0" baseline="0" dirty="0">
              <a:solidFill>
                <a:schemeClr val="bg1"/>
              </a:solidFill>
              <a:uFillTx/>
              <a:latin typeface="Arial" pitchFamily="34"/>
              <a:cs typeface="Arial" pitchFamily="34"/>
            </a:endParaRPr>
          </a:p>
        </p:txBody>
      </p:sp>
    </p:spTree>
    <p:extLst>
      <p:ext uri="{BB962C8B-B14F-4D97-AF65-F5344CB8AC3E}">
        <p14:creationId xmlns:p14="http://schemas.microsoft.com/office/powerpoint/2010/main" val="2027841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37376"/>
            <a:ext cx="9144000" cy="420624"/>
          </a:xfrm>
          <a:prstGeom prst="rect">
            <a:avLst/>
          </a:prstGeom>
        </p:spPr>
      </p:pic>
      <p:sp>
        <p:nvSpPr>
          <p:cNvPr id="5" name="Text Box 5"/>
          <p:cNvSpPr txBox="1">
            <a:spLocks noChangeArrowheads="1"/>
          </p:cNvSpPr>
          <p:nvPr userDrawn="1"/>
        </p:nvSpPr>
        <p:spPr bwMode="auto">
          <a:xfrm>
            <a:off x="1219200" y="6445066"/>
            <a:ext cx="6629400" cy="412934"/>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0">
              <a:lnSpc>
                <a:spcPts val="1200"/>
              </a:lnSpc>
              <a:spcBef>
                <a:spcPts val="0"/>
              </a:spcBef>
              <a:spcAft>
                <a:spcPts val="0"/>
              </a:spcAft>
              <a:buClrTx/>
              <a:buSzTx/>
              <a:buFontTx/>
              <a:buNone/>
              <a:tabLst/>
              <a:defRPr sz="1800" b="0" i="0" u="none" strike="noStrike" kern="0" cap="none" spc="0" baseline="0">
                <a:solidFill>
                  <a:srgbClr val="000000"/>
                </a:solidFill>
                <a:uFillTx/>
              </a:defRPr>
            </a:pPr>
            <a:r>
              <a:rPr kumimoji="0" lang="en-US" sz="1000" b="0" i="0" u="none" strike="noStrike" kern="1200" cap="none" spc="0" normalizeH="0" baseline="0" noProof="0" dirty="0" smtClean="0">
                <a:ln>
                  <a:noFill/>
                </a:ln>
                <a:solidFill>
                  <a:srgbClr val="FFFFFF"/>
                </a:solidFill>
                <a:effectLst/>
                <a:uLnTx/>
                <a:uFillTx/>
                <a:latin typeface="Arial" pitchFamily="34"/>
                <a:ea typeface="+mn-ea"/>
                <a:cs typeface="Arial" pitchFamily="34"/>
              </a:rPr>
              <a:t>January 2016</a:t>
            </a:r>
          </a:p>
          <a:p>
            <a:pPr marL="0" marR="0" lvl="0" indent="0" algn="ctr" defTabSz="914400" rtl="0" fontAlgn="auto" hangingPunct="0">
              <a:lnSpc>
                <a:spcPct val="100000"/>
              </a:lnSpc>
              <a:spcBef>
                <a:spcPts val="100"/>
              </a:spcBef>
              <a:spcAft>
                <a:spcPts val="0"/>
              </a:spcAft>
              <a:buNone/>
              <a:tabLst/>
              <a:defRPr sz="1800" b="0" i="0" u="none" strike="noStrike" kern="0" cap="none" spc="0" baseline="0">
                <a:solidFill>
                  <a:srgbClr val="000000"/>
                </a:solidFill>
                <a:uFillTx/>
              </a:defRPr>
            </a:pPr>
            <a:r>
              <a:rPr lang="en-US" sz="1000" b="0" i="0" u="none" strike="noStrike" kern="1200" cap="none" spc="0" baseline="0" dirty="0" smtClean="0">
                <a:solidFill>
                  <a:schemeClr val="bg1"/>
                </a:solidFill>
                <a:uFillTx/>
                <a:latin typeface="Arial" pitchFamily="34"/>
                <a:cs typeface="Arial" pitchFamily="34"/>
              </a:rPr>
              <a:t>Page </a:t>
            </a:r>
            <a:fld id="{689EDE09-E4EE-4782-BF53-0BC46E61FA20}" type="slidenum">
              <a:rPr lang="en-US" sz="1000" smtClean="0">
                <a:solidFill>
                  <a:schemeClr val="bg1"/>
                </a:solidFill>
              </a:rPr>
              <a:pPr marL="0" marR="0" lvl="0" indent="0" algn="ctr" defTabSz="914400" rtl="0" fontAlgn="auto" hangingPunct="0">
                <a:lnSpc>
                  <a:spcPct val="100000"/>
                </a:lnSpc>
                <a:spcBef>
                  <a:spcPts val="100"/>
                </a:spcBef>
                <a:spcAft>
                  <a:spcPts val="0"/>
                </a:spcAft>
                <a:buNone/>
                <a:tabLst/>
                <a:defRPr sz="1800" b="0" i="0" u="none" strike="noStrike" kern="0" cap="none" spc="0" baseline="0">
                  <a:solidFill>
                    <a:srgbClr val="000000"/>
                  </a:solidFill>
                  <a:uFillTx/>
                </a:defRPr>
              </a:pPr>
              <a:t>‹#›</a:t>
            </a:fld>
            <a:endParaRPr lang="en-US" sz="1000" b="0" i="0" u="none" strike="noStrike" kern="1200" cap="none" spc="0" baseline="0" dirty="0">
              <a:solidFill>
                <a:schemeClr val="bg1"/>
              </a:solidFill>
              <a:uFillTx/>
              <a:latin typeface="Arial" pitchFamily="34"/>
              <a:cs typeface="Arial" pitchFamily="34"/>
            </a:endParaRPr>
          </a:p>
        </p:txBody>
      </p:sp>
    </p:spTree>
    <p:extLst>
      <p:ext uri="{BB962C8B-B14F-4D97-AF65-F5344CB8AC3E}">
        <p14:creationId xmlns:p14="http://schemas.microsoft.com/office/powerpoint/2010/main" val="2627157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5109F8C-9F4D-5945-807D-33CC9F4EE4DF}" type="datetimeFigureOut">
              <a:rPr lang="en-US" smtClean="0">
                <a:solidFill>
                  <a:prstClr val="white"/>
                </a:solidFill>
              </a:rPr>
              <a:pPr/>
              <a:t>1/13/2016</a:t>
            </a:fld>
            <a:endParaRPr lang="en-US">
              <a:solidFill>
                <a:prstClr val="white"/>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B58F48A6-A3E1-4848-9AC3-B43F560BE4FE}"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3928330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1.jpeg"/><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6"/>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94726"/>
            <a:ext cx="8229600" cy="397933"/>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505200" y="6394375"/>
            <a:ext cx="2133600" cy="365125"/>
          </a:xfrm>
          <a:prstGeom prst="rect">
            <a:avLst/>
          </a:prstGeom>
        </p:spPr>
        <p:txBody>
          <a:bodyPr vert="horz" lIns="91440" tIns="45720" rIns="91440" bIns="45720" rtlCol="0" anchor="ctr"/>
          <a:lstStyle>
            <a:lvl1pPr algn="ctr">
              <a:defRPr sz="1000">
                <a:solidFill>
                  <a:schemeClr val="bg1"/>
                </a:solidFill>
                <a:latin typeface="Minion Pro"/>
              </a:defRPr>
            </a:lvl1pPr>
          </a:lstStyle>
          <a:p>
            <a:pPr defTabSz="457200"/>
            <a:fld id="{65109F8C-9F4D-5945-807D-33CC9F4EE4DF}" type="datetimeFigureOut">
              <a:rPr lang="en-US" smtClean="0">
                <a:solidFill>
                  <a:prstClr val="white"/>
                </a:solidFill>
              </a:rPr>
              <a:pPr defTabSz="457200"/>
              <a:t>1/13/2016</a:t>
            </a:fld>
            <a:endParaRPr lang="en-US" dirty="0">
              <a:solidFill>
                <a:prstClr val="white"/>
              </a:solidFill>
            </a:endParaRPr>
          </a:p>
        </p:txBody>
      </p:sp>
      <p:sp>
        <p:nvSpPr>
          <p:cNvPr id="6" name="Slide Number Placeholder 5"/>
          <p:cNvSpPr>
            <a:spLocks noGrp="1"/>
          </p:cNvSpPr>
          <p:nvPr>
            <p:ph type="sldNum" sz="quarter" idx="4"/>
          </p:nvPr>
        </p:nvSpPr>
        <p:spPr>
          <a:xfrm>
            <a:off x="3505200" y="6645425"/>
            <a:ext cx="2133600" cy="190125"/>
          </a:xfrm>
          <a:prstGeom prst="rect">
            <a:avLst/>
          </a:prstGeom>
        </p:spPr>
        <p:txBody>
          <a:bodyPr vert="horz" lIns="91440" tIns="45720" rIns="91440" bIns="45720" rtlCol="0" anchor="ctr"/>
          <a:lstStyle>
            <a:lvl1pPr algn="ctr">
              <a:defRPr sz="1000">
                <a:solidFill>
                  <a:schemeClr val="bg1"/>
                </a:solidFill>
                <a:latin typeface="Minion Pro"/>
              </a:defRPr>
            </a:lvl1pPr>
          </a:lstStyle>
          <a:p>
            <a:pPr defTabSz="457200"/>
            <a:fld id="{B58F48A6-A3E1-4848-9AC3-B43F560BE4FE}"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42221323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ctr" defTabSz="457200" rtl="0" eaLnBrk="1" latinLnBrk="0" hangingPunct="1">
        <a:spcBef>
          <a:spcPct val="0"/>
        </a:spcBef>
        <a:buNone/>
        <a:defRPr sz="4200" kern="1200">
          <a:solidFill>
            <a:schemeClr val="tx1"/>
          </a:solidFill>
          <a:latin typeface="Minion Pro"/>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inion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inion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inion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inion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inion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6"/>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94726"/>
            <a:ext cx="8229600" cy="397933"/>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505200" y="6394375"/>
            <a:ext cx="2133600" cy="365125"/>
          </a:xfrm>
          <a:prstGeom prst="rect">
            <a:avLst/>
          </a:prstGeom>
        </p:spPr>
        <p:txBody>
          <a:bodyPr vert="horz" lIns="91440" tIns="45720" rIns="91440" bIns="45720" rtlCol="0" anchor="ctr"/>
          <a:lstStyle>
            <a:lvl1pPr algn="ctr">
              <a:defRPr sz="1000">
                <a:solidFill>
                  <a:schemeClr val="bg1"/>
                </a:solidFill>
                <a:latin typeface="Minion Pro"/>
              </a:defRPr>
            </a:lvl1pPr>
          </a:lstStyle>
          <a:p>
            <a:pPr defTabSz="457200"/>
            <a:fld id="{65109F8C-9F4D-5945-807D-33CC9F4EE4DF}" type="datetimeFigureOut">
              <a:rPr lang="en-US" smtClean="0">
                <a:solidFill>
                  <a:prstClr val="white"/>
                </a:solidFill>
              </a:rPr>
              <a:pPr defTabSz="457200"/>
              <a:t>1/13/2016</a:t>
            </a:fld>
            <a:endParaRPr lang="en-US" dirty="0">
              <a:solidFill>
                <a:prstClr val="white"/>
              </a:solidFill>
            </a:endParaRPr>
          </a:p>
        </p:txBody>
      </p:sp>
      <p:sp>
        <p:nvSpPr>
          <p:cNvPr id="6" name="Slide Number Placeholder 5"/>
          <p:cNvSpPr>
            <a:spLocks noGrp="1"/>
          </p:cNvSpPr>
          <p:nvPr>
            <p:ph type="sldNum" sz="quarter" idx="4"/>
          </p:nvPr>
        </p:nvSpPr>
        <p:spPr>
          <a:xfrm>
            <a:off x="3505200" y="6645425"/>
            <a:ext cx="2133600" cy="190125"/>
          </a:xfrm>
          <a:prstGeom prst="rect">
            <a:avLst/>
          </a:prstGeom>
        </p:spPr>
        <p:txBody>
          <a:bodyPr vert="horz" lIns="91440" tIns="45720" rIns="91440" bIns="45720" rtlCol="0" anchor="ctr"/>
          <a:lstStyle>
            <a:lvl1pPr algn="ctr">
              <a:defRPr sz="1000">
                <a:solidFill>
                  <a:schemeClr val="bg1"/>
                </a:solidFill>
                <a:latin typeface="Minion Pro"/>
              </a:defRPr>
            </a:lvl1pPr>
          </a:lstStyle>
          <a:p>
            <a:pPr defTabSz="457200"/>
            <a:fld id="{B58F48A6-A3E1-4848-9AC3-B43F560BE4FE}"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1095549698"/>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Lst>
  <p:txStyles>
    <p:titleStyle>
      <a:lvl1pPr algn="ctr" defTabSz="457200" rtl="0" eaLnBrk="1" latinLnBrk="0" hangingPunct="1">
        <a:spcBef>
          <a:spcPct val="0"/>
        </a:spcBef>
        <a:buNone/>
        <a:defRPr sz="4200" kern="1200">
          <a:solidFill>
            <a:schemeClr val="tx1"/>
          </a:solidFill>
          <a:latin typeface="Minion Pro"/>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inion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inion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inion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inion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inion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1">
          <a:blip r:embed="rId6"/>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94726"/>
            <a:ext cx="8229600" cy="397933"/>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505200" y="6394375"/>
            <a:ext cx="2133600" cy="365125"/>
          </a:xfrm>
          <a:prstGeom prst="rect">
            <a:avLst/>
          </a:prstGeom>
        </p:spPr>
        <p:txBody>
          <a:bodyPr vert="horz" lIns="91440" tIns="45720" rIns="91440" bIns="45720" rtlCol="0" anchor="ctr"/>
          <a:lstStyle>
            <a:lvl1pPr algn="ctr">
              <a:defRPr sz="1000">
                <a:solidFill>
                  <a:schemeClr val="bg1"/>
                </a:solidFill>
                <a:latin typeface="Minion Pro"/>
              </a:defRPr>
            </a:lvl1pPr>
          </a:lstStyle>
          <a:p>
            <a:pPr defTabSz="457200"/>
            <a:fld id="{65109F8C-9F4D-5945-807D-33CC9F4EE4DF}" type="datetimeFigureOut">
              <a:rPr lang="en-US" smtClean="0">
                <a:solidFill>
                  <a:prstClr val="white"/>
                </a:solidFill>
              </a:rPr>
              <a:pPr defTabSz="457200"/>
              <a:t>1/13/2016</a:t>
            </a:fld>
            <a:endParaRPr lang="en-US" dirty="0">
              <a:solidFill>
                <a:prstClr val="white"/>
              </a:solidFill>
            </a:endParaRPr>
          </a:p>
        </p:txBody>
      </p:sp>
      <p:sp>
        <p:nvSpPr>
          <p:cNvPr id="6" name="Slide Number Placeholder 5"/>
          <p:cNvSpPr>
            <a:spLocks noGrp="1"/>
          </p:cNvSpPr>
          <p:nvPr>
            <p:ph type="sldNum" sz="quarter" idx="4"/>
          </p:nvPr>
        </p:nvSpPr>
        <p:spPr>
          <a:xfrm>
            <a:off x="3505200" y="6645425"/>
            <a:ext cx="2133600" cy="190125"/>
          </a:xfrm>
          <a:prstGeom prst="rect">
            <a:avLst/>
          </a:prstGeom>
        </p:spPr>
        <p:txBody>
          <a:bodyPr vert="horz" lIns="91440" tIns="45720" rIns="91440" bIns="45720" rtlCol="0" anchor="ctr"/>
          <a:lstStyle>
            <a:lvl1pPr algn="ctr">
              <a:defRPr sz="1000">
                <a:solidFill>
                  <a:schemeClr val="bg1"/>
                </a:solidFill>
                <a:latin typeface="Minion Pro"/>
              </a:defRPr>
            </a:lvl1pPr>
          </a:lstStyle>
          <a:p>
            <a:pPr defTabSz="457200"/>
            <a:fld id="{B58F48A6-A3E1-4848-9AC3-B43F560BE4FE}"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271369808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Lst>
  <p:txStyles>
    <p:titleStyle>
      <a:lvl1pPr algn="ctr" defTabSz="457200" rtl="0" eaLnBrk="1" latinLnBrk="0" hangingPunct="1">
        <a:spcBef>
          <a:spcPct val="0"/>
        </a:spcBef>
        <a:buNone/>
        <a:defRPr sz="4200" kern="1200">
          <a:solidFill>
            <a:schemeClr val="tx1"/>
          </a:solidFill>
          <a:latin typeface="Minion Pro"/>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inion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inion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inion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inion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inion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image" Target="../media/image18.jpeg"/><Relationship Id="rId1" Type="http://schemas.openxmlformats.org/officeDocument/2006/relationships/slideLayout" Target="../slideLayouts/slideLayout4.xml"/><Relationship Id="rId6" Type="http://schemas.openxmlformats.org/officeDocument/2006/relationships/image" Target="../media/image21.jpeg"/><Relationship Id="rId11" Type="http://schemas.openxmlformats.org/officeDocument/2006/relationships/image" Target="../media/image26.png"/><Relationship Id="rId5" Type="http://schemas.openxmlformats.org/officeDocument/2006/relationships/image" Target="../media/image20.jpeg"/><Relationship Id="rId10" Type="http://schemas.openxmlformats.org/officeDocument/2006/relationships/image" Target="../media/image25.png"/><Relationship Id="rId4" Type="http://schemas.microsoft.com/office/2007/relationships/hdphoto" Target="../media/hdphoto3.wdp"/><Relationship Id="rId9"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1"/>
          <p:cNvSpPr txBox="1">
            <a:spLocks/>
          </p:cNvSpPr>
          <p:nvPr/>
        </p:nvSpPr>
        <p:spPr bwMode="auto">
          <a:xfrm>
            <a:off x="1680245" y="-19050"/>
            <a:ext cx="7273255" cy="6667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r" defTabSz="457200" fontAlgn="base">
              <a:spcBef>
                <a:spcPct val="0"/>
              </a:spcBef>
              <a:spcAft>
                <a:spcPct val="0"/>
              </a:spcAft>
              <a:defRPr/>
            </a:pPr>
            <a:r>
              <a:rPr lang="en-US" sz="3600" b="1" kern="0" dirty="0" smtClean="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Report to UGBOD</a:t>
            </a:r>
            <a:endParaRPr lang="en-US" sz="3600" b="1" kern="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Title 1"/>
          <p:cNvSpPr txBox="1">
            <a:spLocks/>
          </p:cNvSpPr>
          <p:nvPr/>
        </p:nvSpPr>
        <p:spPr bwMode="auto">
          <a:xfrm>
            <a:off x="28575" y="6096000"/>
            <a:ext cx="2714625"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defTabSz="457200" fontAlgn="base">
              <a:spcBef>
                <a:spcPct val="0"/>
              </a:spcBef>
              <a:spcAft>
                <a:spcPct val="0"/>
              </a:spcAft>
              <a:defRPr/>
            </a:pPr>
            <a:r>
              <a:rPr lang="en-US" b="1" kern="0" dirty="0" smtClean="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Bob </a:t>
            </a:r>
            <a:r>
              <a:rPr lang="en-US" b="1" kern="0" dirty="0" err="1">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McKeown</a:t>
            </a:r>
            <a:endParaRPr lang="en-US" b="1" kern="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defTabSz="457200" fontAlgn="base">
              <a:spcBef>
                <a:spcPct val="0"/>
              </a:spcBef>
              <a:spcAft>
                <a:spcPct val="0"/>
              </a:spcAft>
              <a:defRPr/>
            </a:pPr>
            <a:r>
              <a:rPr lang="en-US" sz="1600" b="1" kern="0" dirty="0" smtClean="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January 14, 2016</a:t>
            </a:r>
            <a:endParaRPr lang="en-US" sz="1600" b="1" kern="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AutoShape 2" descr="imap://bmck@mail.jlab.org:993/fetch%3EUID%3E/INBOX%3E278150?part=1.2&amp;type=image/jpeg&amp;filename=Version%205.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p://bmck@mail.jlab.org:993/fetch%3EUID%3E/INBOX%3E278150?part=1.2&amp;type=image/jpeg&amp;filename=Version%205.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imap://bmck@mail.jlab.org:993/fetch%3EUID%3E/INBOX%3E278150?part=1.2&amp;type=image/jpeg&amp;filename=Version%205.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1" name="Picture 7" descr="C:\Users\bmck\Desktop\D_drive\Jlab\DOE\2015\photo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9600"/>
            <a:ext cx="9144000" cy="5525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95138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6734" y="940036"/>
            <a:ext cx="8793620" cy="5375305"/>
          </a:xfrm>
          <a:prstGeom prst="rect">
            <a:avLst/>
          </a:prstGeom>
          <a:solidFill>
            <a:schemeClr val="bg1"/>
          </a:solidFill>
          <a:effectLst>
            <a:outerShdw blurRad="292100" dist="139700" dir="2700000" algn="tl" rotWithShape="0">
              <a:prstClr val="black">
                <a:alpha val="6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idx="4294967295"/>
          </p:nvPr>
        </p:nvSpPr>
        <p:spPr>
          <a:xfrm>
            <a:off x="0" y="95250"/>
            <a:ext cx="9144000" cy="947738"/>
          </a:xfrm>
        </p:spPr>
        <p:txBody>
          <a:bodyPr>
            <a:noAutofit/>
          </a:bodyPr>
          <a:lstStyle/>
          <a:p>
            <a:r>
              <a:rPr lang="en-US" sz="3200" b="1" dirty="0">
                <a:solidFill>
                  <a:srgbClr val="000000"/>
                </a:solidFill>
                <a:latin typeface="Arial" panose="020B0604020202020204" pitchFamily="34" charset="0"/>
                <a:cs typeface="Arial" panose="020B0604020202020204" pitchFamily="34" charset="0"/>
              </a:rPr>
              <a:t>12 </a:t>
            </a:r>
            <a:r>
              <a:rPr lang="en-US" sz="3200" b="1" dirty="0" err="1">
                <a:solidFill>
                  <a:srgbClr val="000000"/>
                </a:solidFill>
                <a:latin typeface="Arial" panose="020B0604020202020204" pitchFamily="34" charset="0"/>
                <a:cs typeface="Arial" panose="020B0604020202020204" pitchFamily="34" charset="0"/>
              </a:rPr>
              <a:t>GeV</a:t>
            </a:r>
            <a:r>
              <a:rPr lang="en-US" sz="3200" b="1" dirty="0">
                <a:solidFill>
                  <a:srgbClr val="000000"/>
                </a:solidFill>
                <a:latin typeface="Arial" panose="020B0604020202020204" pitchFamily="34" charset="0"/>
                <a:cs typeface="Arial" panose="020B0604020202020204" pitchFamily="34" charset="0"/>
              </a:rPr>
              <a:t> Approved Experiments by PAC Days</a:t>
            </a:r>
            <a:br>
              <a:rPr lang="en-US" sz="3200" b="1" dirty="0">
                <a:solidFill>
                  <a:srgbClr val="000000"/>
                </a:solidFill>
                <a:latin typeface="Arial" panose="020B060402020202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p:txBody>
      </p:sp>
      <p:graphicFrame>
        <p:nvGraphicFramePr>
          <p:cNvPr id="5" name="Content Placeholder 3"/>
          <p:cNvGraphicFramePr>
            <a:graphicFrameLocks/>
          </p:cNvGraphicFramePr>
          <p:nvPr>
            <p:extLst>
              <p:ext uri="{D42A27DB-BD31-4B8C-83A1-F6EECF244321}">
                <p14:modId xmlns:p14="http://schemas.microsoft.com/office/powerpoint/2010/main" val="2084066918"/>
              </p:ext>
            </p:extLst>
          </p:nvPr>
        </p:nvGraphicFramePr>
        <p:xfrm>
          <a:off x="145789" y="849507"/>
          <a:ext cx="8784564" cy="5169213"/>
        </p:xfrm>
        <a:graphic>
          <a:graphicData uri="http://schemas.openxmlformats.org/drawingml/2006/table">
            <a:tbl>
              <a:tblPr firstRow="1" bandRow="1">
                <a:tableStyleId>{073A0DAA-6AF3-43AB-8588-CEC1D06C72B9}</a:tableStyleId>
              </a:tblPr>
              <a:tblGrid>
                <a:gridCol w="4961659"/>
                <a:gridCol w="650707"/>
                <a:gridCol w="650707"/>
                <a:gridCol w="650707"/>
                <a:gridCol w="569370"/>
                <a:gridCol w="650707"/>
                <a:gridCol w="650707"/>
              </a:tblGrid>
              <a:tr h="47017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fontAlgn="b"/>
                      <a:r>
                        <a:rPr lang="en-US" sz="1400" u="none" strike="noStrike" dirty="0">
                          <a:latin typeface="Arial" panose="020B0604020202020204" pitchFamily="34" charset="0"/>
                          <a:cs typeface="Arial" panose="020B0604020202020204" pitchFamily="34" charset="0"/>
                        </a:rPr>
                        <a:t>Topic</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R="182880" marT="8379" marB="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r" fontAlgn="b"/>
                      <a:r>
                        <a:rPr lang="en-US" sz="1400" u="none" strike="noStrike" dirty="0">
                          <a:latin typeface="Arial" panose="020B0604020202020204" pitchFamily="34" charset="0"/>
                          <a:cs typeface="Arial" panose="020B0604020202020204" pitchFamily="34" charset="0"/>
                        </a:rPr>
                        <a:t>Hall A</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8379" marR="8379" marT="8379" marB="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r" fontAlgn="b"/>
                      <a:r>
                        <a:rPr lang="en-US" sz="1400" u="none" strike="noStrike" dirty="0">
                          <a:latin typeface="Arial" panose="020B0604020202020204" pitchFamily="34" charset="0"/>
                          <a:cs typeface="Arial" panose="020B0604020202020204" pitchFamily="34" charset="0"/>
                        </a:rPr>
                        <a:t>Hall B</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8379" marR="8379" marT="8379" marB="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r" fontAlgn="b"/>
                      <a:r>
                        <a:rPr lang="en-US" sz="1400" u="none" strike="noStrike" dirty="0">
                          <a:latin typeface="Arial" panose="020B0604020202020204" pitchFamily="34" charset="0"/>
                          <a:cs typeface="Arial" panose="020B0604020202020204" pitchFamily="34" charset="0"/>
                        </a:rPr>
                        <a:t>Hall C</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8379" marR="8379" marT="8379" marB="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r" fontAlgn="b"/>
                      <a:r>
                        <a:rPr lang="en-US" sz="1400" u="none" strike="noStrike" dirty="0">
                          <a:latin typeface="Arial" panose="020B0604020202020204" pitchFamily="34" charset="0"/>
                          <a:cs typeface="Arial" panose="020B0604020202020204" pitchFamily="34" charset="0"/>
                        </a:rPr>
                        <a:t>Hall D</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8379" marR="8379" marT="8379" marB="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Other</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8379" marT="8379" marB="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r" fontAlgn="b"/>
                      <a:r>
                        <a:rPr lang="en-US" sz="1400" u="none" strike="noStrike" dirty="0">
                          <a:latin typeface="Arial" panose="020B0604020202020204" pitchFamily="34" charset="0"/>
                          <a:cs typeface="Arial" panose="020B0604020202020204" pitchFamily="34" charset="0"/>
                        </a:rPr>
                        <a:t>Total</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8379" marT="8379" marB="0" anchor="ctr"/>
                </a:tc>
              </a:tr>
              <a:tr h="55690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400" u="none" strike="noStrike" dirty="0">
                          <a:latin typeface="Arial" panose="020B0604020202020204" pitchFamily="34" charset="0"/>
                          <a:cs typeface="Arial" panose="020B0604020202020204" pitchFamily="34" charset="0"/>
                        </a:rPr>
                        <a:t>The Hadron spectra as probes of </a:t>
                      </a:r>
                      <a:r>
                        <a:rPr lang="en-US" sz="1400" u="none" strike="noStrike" dirty="0" smtClean="0">
                          <a:latin typeface="Arial" panose="020B0604020202020204" pitchFamily="34" charset="0"/>
                          <a:cs typeface="Arial" panose="020B0604020202020204" pitchFamily="34" charset="0"/>
                        </a:rPr>
                        <a:t>QCD </a:t>
                      </a:r>
                      <a:r>
                        <a:rPr lang="en-US" sz="1400" u="none" strike="noStrike" dirty="0">
                          <a:latin typeface="Arial" panose="020B0604020202020204" pitchFamily="34" charset="0"/>
                          <a:cs typeface="Arial" panose="020B0604020202020204" pitchFamily="34" charset="0"/>
                        </a:rPr>
                        <a:t> </a:t>
                      </a:r>
                      <a:br>
                        <a:rPr lang="en-US" sz="1400" u="none" strike="noStrike" dirty="0">
                          <a:latin typeface="Arial" panose="020B0604020202020204" pitchFamily="34" charset="0"/>
                          <a:cs typeface="Arial" panose="020B0604020202020204" pitchFamily="34" charset="0"/>
                        </a:rPr>
                      </a:br>
                      <a:r>
                        <a:rPr lang="en-US" sz="1400" u="none" strike="noStrike" dirty="0">
                          <a:latin typeface="Arial" panose="020B0604020202020204" pitchFamily="34" charset="0"/>
                          <a:cs typeface="Arial" panose="020B0604020202020204" pitchFamily="34" charset="0"/>
                        </a:rPr>
                        <a:t>(</a:t>
                      </a:r>
                      <a:r>
                        <a:rPr lang="en-US" sz="1400" u="none" strike="noStrike" dirty="0" err="1">
                          <a:latin typeface="Arial" panose="020B0604020202020204" pitchFamily="34" charset="0"/>
                          <a:cs typeface="Arial" panose="020B0604020202020204" pitchFamily="34" charset="0"/>
                        </a:rPr>
                        <a:t>GluEx</a:t>
                      </a:r>
                      <a:r>
                        <a:rPr lang="en-US" sz="1400" u="none" strike="noStrike" dirty="0">
                          <a:latin typeface="Arial" panose="020B0604020202020204" pitchFamily="34" charset="0"/>
                          <a:cs typeface="Arial" panose="020B0604020202020204" pitchFamily="34" charset="0"/>
                        </a:rPr>
                        <a:t> and heavy baryon and meson spectroscopy)</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400" u="none" strike="noStrike" dirty="0">
                          <a:latin typeface="Arial" panose="020B0604020202020204" pitchFamily="34" charset="0"/>
                          <a:cs typeface="Arial" panose="020B0604020202020204" pitchFamily="34" charset="0"/>
                        </a:rPr>
                        <a:t> </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8379" marR="8379" marT="8379"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a:latin typeface="Arial" panose="020B0604020202020204" pitchFamily="34" charset="0"/>
                          <a:cs typeface="Arial" panose="020B0604020202020204" pitchFamily="34" charset="0"/>
                        </a:rPr>
                        <a:t>119</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8379" marR="8379" marT="8379"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endParaRPr lang="en-US" sz="1400" b="0" i="0" u="none" strike="noStrike" dirty="0">
                        <a:solidFill>
                          <a:srgbClr val="000000"/>
                        </a:solidFill>
                        <a:latin typeface="Arial" panose="020B0604020202020204" pitchFamily="34" charset="0"/>
                        <a:cs typeface="Arial" panose="020B0604020202020204" pitchFamily="34" charset="0"/>
                      </a:endParaRPr>
                    </a:p>
                  </a:txBody>
                  <a:tcPr marL="8379" marR="8379" marT="8379"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540</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8379" marR="8379" marT="8379"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endParaRPr lang="en-US" sz="1400" b="1" i="0" u="none" strike="noStrike" dirty="0">
                        <a:solidFill>
                          <a:srgbClr val="000000"/>
                        </a:solidFill>
                        <a:latin typeface="Arial" panose="020B0604020202020204" pitchFamily="34" charset="0"/>
                        <a:cs typeface="Arial" panose="020B0604020202020204" pitchFamily="34" charset="0"/>
                      </a:endParaRPr>
                    </a:p>
                  </a:txBody>
                  <a:tcPr marL="8379" marT="8379"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smtClean="0">
                          <a:latin typeface="Arial" panose="020B0604020202020204" pitchFamily="34" charset="0"/>
                          <a:cs typeface="Arial" panose="020B0604020202020204" pitchFamily="34" charset="0"/>
                        </a:rPr>
                        <a:t>659</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8379" marT="8379" marB="0" anchor="ctr"/>
                </a:tc>
              </a:tr>
              <a:tr h="50903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400" u="none" strike="noStrike" dirty="0" smtClean="0">
                          <a:latin typeface="Arial" panose="020B0604020202020204" pitchFamily="34" charset="0"/>
                          <a:cs typeface="Arial" panose="020B0604020202020204" pitchFamily="34" charset="0"/>
                        </a:rPr>
                        <a:t>The </a:t>
                      </a:r>
                      <a:r>
                        <a:rPr lang="en-US" sz="1400" u="none" strike="noStrike" dirty="0">
                          <a:latin typeface="Arial" panose="020B0604020202020204" pitchFamily="34" charset="0"/>
                          <a:cs typeface="Arial" panose="020B0604020202020204" pitchFamily="34" charset="0"/>
                        </a:rPr>
                        <a:t>transverse structure of the </a:t>
                      </a:r>
                      <a:r>
                        <a:rPr lang="en-US" sz="1400" u="none" strike="noStrike" dirty="0" smtClean="0">
                          <a:latin typeface="Arial" panose="020B0604020202020204" pitchFamily="34" charset="0"/>
                          <a:cs typeface="Arial" panose="020B0604020202020204" pitchFamily="34" charset="0"/>
                        </a:rPr>
                        <a:t>hadrons</a:t>
                      </a:r>
                      <a:r>
                        <a:rPr lang="en-US" sz="1400" u="none" strike="noStrike" dirty="0">
                          <a:latin typeface="Arial" panose="020B0604020202020204" pitchFamily="34" charset="0"/>
                          <a:cs typeface="Arial" panose="020B0604020202020204" pitchFamily="34" charset="0"/>
                        </a:rPr>
                        <a:t/>
                      </a:r>
                      <a:br>
                        <a:rPr lang="en-US" sz="1400" u="none" strike="noStrike" dirty="0">
                          <a:latin typeface="Arial" panose="020B0604020202020204" pitchFamily="34" charset="0"/>
                          <a:cs typeface="Arial" panose="020B0604020202020204" pitchFamily="34" charset="0"/>
                        </a:rPr>
                      </a:br>
                      <a:r>
                        <a:rPr lang="en-US" sz="1400" u="none" strike="noStrike" dirty="0">
                          <a:latin typeface="Arial" panose="020B0604020202020204" pitchFamily="34" charset="0"/>
                          <a:cs typeface="Arial" panose="020B0604020202020204" pitchFamily="34" charset="0"/>
                        </a:rPr>
                        <a:t>(Elastic and transition Form Factors)</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145.5</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8379" marR="8379" marT="8379"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85</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8379" marR="8379" marT="8379"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102</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8379" marR="8379" marT="8379"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a:latin typeface="Arial" panose="020B0604020202020204" pitchFamily="34" charset="0"/>
                          <a:cs typeface="Arial" panose="020B0604020202020204" pitchFamily="34" charset="0"/>
                        </a:rPr>
                        <a:t> </a:t>
                      </a:r>
                      <a:r>
                        <a:rPr lang="en-US" sz="1400" u="none" strike="noStrike" dirty="0" smtClean="0">
                          <a:latin typeface="Arial" panose="020B0604020202020204" pitchFamily="34" charset="0"/>
                          <a:cs typeface="Arial" panose="020B0604020202020204" pitchFamily="34" charset="0"/>
                        </a:rPr>
                        <a:t>25</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8379" marR="8379" marT="8379"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endParaRPr lang="en-US" sz="1400" b="1" i="0" u="none" strike="noStrike" dirty="0">
                        <a:solidFill>
                          <a:srgbClr val="000000"/>
                        </a:solidFill>
                        <a:latin typeface="Arial" panose="020B0604020202020204" pitchFamily="34" charset="0"/>
                        <a:cs typeface="Arial" panose="020B0604020202020204" pitchFamily="34" charset="0"/>
                      </a:endParaRPr>
                    </a:p>
                  </a:txBody>
                  <a:tcPr marL="8379" marT="8379"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357.5</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8379" marT="8379" marB="0" anchor="ctr"/>
                </a:tc>
              </a:tr>
              <a:tr h="52963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400" u="none" strike="noStrike" dirty="0">
                          <a:latin typeface="Arial" panose="020B0604020202020204" pitchFamily="34" charset="0"/>
                          <a:cs typeface="Arial" panose="020B0604020202020204" pitchFamily="34" charset="0"/>
                        </a:rPr>
                        <a:t>The longitudinal structure of the hadrons  </a:t>
                      </a:r>
                      <a:br>
                        <a:rPr lang="en-US" sz="1400" u="none" strike="noStrike" dirty="0">
                          <a:latin typeface="Arial" panose="020B0604020202020204" pitchFamily="34" charset="0"/>
                          <a:cs typeface="Arial" panose="020B0604020202020204" pitchFamily="34" charset="0"/>
                        </a:rPr>
                      </a:br>
                      <a:r>
                        <a:rPr lang="en-US" sz="1400" u="none" strike="noStrike" dirty="0">
                          <a:latin typeface="Arial" panose="020B0604020202020204" pitchFamily="34" charset="0"/>
                          <a:cs typeface="Arial" panose="020B0604020202020204" pitchFamily="34" charset="0"/>
                        </a:rPr>
                        <a:t>(</a:t>
                      </a:r>
                      <a:r>
                        <a:rPr lang="en-US" sz="1400" u="none" strike="noStrike" dirty="0" err="1">
                          <a:latin typeface="Arial" panose="020B0604020202020204" pitchFamily="34" charset="0"/>
                          <a:cs typeface="Arial" panose="020B0604020202020204" pitchFamily="34" charset="0"/>
                        </a:rPr>
                        <a:t>Unpolarized</a:t>
                      </a:r>
                      <a:r>
                        <a:rPr lang="en-US" sz="1400" u="none" strike="noStrike" dirty="0">
                          <a:latin typeface="Arial" panose="020B0604020202020204" pitchFamily="34" charset="0"/>
                          <a:cs typeface="Arial" panose="020B0604020202020204" pitchFamily="34" charset="0"/>
                        </a:rPr>
                        <a:t> and polarized </a:t>
                      </a:r>
                      <a:r>
                        <a:rPr lang="en-US" sz="1400" u="none" strike="noStrike" dirty="0" err="1">
                          <a:latin typeface="Arial" panose="020B0604020202020204" pitchFamily="34" charset="0"/>
                          <a:cs typeface="Arial" panose="020B0604020202020204" pitchFamily="34" charset="0"/>
                        </a:rPr>
                        <a:t>parton</a:t>
                      </a:r>
                      <a:r>
                        <a:rPr lang="en-US" sz="1400" u="none" strike="noStrike" dirty="0">
                          <a:latin typeface="Arial" panose="020B0604020202020204" pitchFamily="34" charset="0"/>
                          <a:cs typeface="Arial" panose="020B0604020202020204" pitchFamily="34" charset="0"/>
                        </a:rPr>
                        <a:t> distribution functions)</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a:latin typeface="Arial" panose="020B0604020202020204" pitchFamily="34" charset="0"/>
                          <a:cs typeface="Arial" panose="020B0604020202020204" pitchFamily="34" charset="0"/>
                        </a:rPr>
                        <a:t>65</a:t>
                      </a:r>
                      <a:endParaRPr lang="en-US" sz="1400" b="0" i="0" u="none" strike="noStrike">
                        <a:solidFill>
                          <a:srgbClr val="000000"/>
                        </a:solidFill>
                        <a:latin typeface="Arial" panose="020B0604020202020204" pitchFamily="34" charset="0"/>
                        <a:cs typeface="Arial" panose="020B0604020202020204" pitchFamily="34" charset="0"/>
                      </a:endParaRPr>
                    </a:p>
                  </a:txBody>
                  <a:tcPr marL="8379" marR="8379" marT="8379"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230</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8379" marR="8379" marT="8379"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165</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8379" marR="8379" marT="8379"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400" u="none" strike="noStrike" dirty="0">
                          <a:latin typeface="Arial" panose="020B0604020202020204" pitchFamily="34" charset="0"/>
                          <a:cs typeface="Arial" panose="020B0604020202020204" pitchFamily="34" charset="0"/>
                        </a:rPr>
                        <a:t> </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8379" marR="8379" marT="8379"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endParaRPr lang="en-US" sz="1400" b="1" i="0" u="none" strike="noStrike" dirty="0">
                        <a:solidFill>
                          <a:srgbClr val="000000"/>
                        </a:solidFill>
                        <a:latin typeface="Arial" panose="020B0604020202020204" pitchFamily="34" charset="0"/>
                        <a:cs typeface="Arial" panose="020B0604020202020204" pitchFamily="34" charset="0"/>
                      </a:endParaRPr>
                    </a:p>
                  </a:txBody>
                  <a:tcPr marL="8379" marT="8379"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460</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8379" marT="8379" marB="0" anchor="ctr"/>
                </a:tc>
              </a:tr>
              <a:tr h="68717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400" u="none" strike="noStrike" dirty="0" smtClean="0">
                          <a:latin typeface="Arial" panose="020B0604020202020204" pitchFamily="34" charset="0"/>
                          <a:cs typeface="Arial" panose="020B0604020202020204" pitchFamily="34" charset="0"/>
                        </a:rPr>
                        <a:t>The </a:t>
                      </a:r>
                      <a:r>
                        <a:rPr lang="en-US" sz="1400" u="none" strike="noStrike" dirty="0">
                          <a:latin typeface="Arial" panose="020B0604020202020204" pitchFamily="34" charset="0"/>
                          <a:cs typeface="Arial" panose="020B0604020202020204" pitchFamily="34" charset="0"/>
                        </a:rPr>
                        <a:t>3D structure of the </a:t>
                      </a:r>
                      <a:r>
                        <a:rPr lang="en-US" sz="1400" u="none" strike="noStrike" dirty="0" smtClean="0">
                          <a:latin typeface="Arial" panose="020B0604020202020204" pitchFamily="34" charset="0"/>
                          <a:cs typeface="Arial" panose="020B0604020202020204" pitchFamily="34" charset="0"/>
                        </a:rPr>
                        <a:t>hadrons  </a:t>
                      </a:r>
                      <a:r>
                        <a:rPr lang="en-US" sz="1400" u="none" strike="noStrike" dirty="0">
                          <a:latin typeface="Arial" panose="020B0604020202020204" pitchFamily="34" charset="0"/>
                          <a:cs typeface="Arial" panose="020B0604020202020204" pitchFamily="34" charset="0"/>
                        </a:rPr>
                        <a:t> </a:t>
                      </a:r>
                      <a:br>
                        <a:rPr lang="en-US" sz="1400" u="none" strike="noStrike" dirty="0">
                          <a:latin typeface="Arial" panose="020B0604020202020204" pitchFamily="34" charset="0"/>
                          <a:cs typeface="Arial" panose="020B0604020202020204" pitchFamily="34" charset="0"/>
                        </a:rPr>
                      </a:br>
                      <a:r>
                        <a:rPr lang="en-US" sz="1400" u="none" strike="noStrike" dirty="0">
                          <a:latin typeface="Arial" panose="020B0604020202020204" pitchFamily="34" charset="0"/>
                          <a:cs typeface="Arial" panose="020B0604020202020204" pitchFamily="34" charset="0"/>
                        </a:rPr>
                        <a:t>(Generalized Parton Distributions and Transverse Momentum Distributions)</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409 </a:t>
                      </a:r>
                      <a:endParaRPr lang="en-US" sz="1400" b="0" i="0" u="none" strike="noStrike" dirty="0">
                        <a:solidFill>
                          <a:srgbClr val="FF0000"/>
                        </a:solidFill>
                        <a:latin typeface="Arial" panose="020B0604020202020204" pitchFamily="34" charset="0"/>
                        <a:cs typeface="Arial" panose="020B0604020202020204" pitchFamily="34" charset="0"/>
                      </a:endParaRPr>
                    </a:p>
                  </a:txBody>
                  <a:tcPr marL="8379" marR="8379" marT="8379"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872 </a:t>
                      </a:r>
                      <a:endParaRPr lang="en-US" sz="1400" b="0" i="0" u="none" strike="noStrike" dirty="0">
                        <a:solidFill>
                          <a:srgbClr val="002060"/>
                        </a:solidFill>
                        <a:latin typeface="Arial" panose="020B0604020202020204" pitchFamily="34" charset="0"/>
                        <a:cs typeface="Arial" panose="020B0604020202020204" pitchFamily="34" charset="0"/>
                      </a:endParaRPr>
                    </a:p>
                  </a:txBody>
                  <a:tcPr marL="8379" marR="8379" marT="8379"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212 </a:t>
                      </a:r>
                      <a:endParaRPr lang="en-US" sz="1400" b="0" i="0" u="none" strike="noStrike" dirty="0">
                        <a:solidFill>
                          <a:srgbClr val="002060"/>
                        </a:solidFill>
                        <a:latin typeface="Arial" panose="020B0604020202020204" pitchFamily="34" charset="0"/>
                        <a:cs typeface="Arial" panose="020B0604020202020204" pitchFamily="34" charset="0"/>
                      </a:endParaRPr>
                    </a:p>
                  </a:txBody>
                  <a:tcPr marL="8379" marR="8379" marT="8379"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400" u="none" strike="noStrike" dirty="0">
                          <a:latin typeface="Arial" panose="020B0604020202020204" pitchFamily="34" charset="0"/>
                          <a:cs typeface="Arial" panose="020B0604020202020204" pitchFamily="34" charset="0"/>
                        </a:rPr>
                        <a:t> </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8379" marR="8379" marT="8379"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endParaRPr lang="en-US" sz="1400" b="1" i="0" u="none" strike="noStrike" dirty="0">
                        <a:solidFill>
                          <a:srgbClr val="000000"/>
                        </a:solidFill>
                        <a:latin typeface="Arial" panose="020B0604020202020204" pitchFamily="34" charset="0"/>
                        <a:cs typeface="Arial" panose="020B0604020202020204" pitchFamily="34" charset="0"/>
                      </a:endParaRPr>
                    </a:p>
                  </a:txBody>
                  <a:tcPr marL="8379" marT="8379"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1493 </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8379" marT="8379" marB="0" anchor="ctr"/>
                </a:tc>
              </a:tr>
              <a:tr h="78587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400" u="none" strike="noStrike" dirty="0" smtClean="0">
                          <a:latin typeface="Arial" panose="020B0604020202020204" pitchFamily="34" charset="0"/>
                          <a:cs typeface="Arial" panose="020B0604020202020204" pitchFamily="34" charset="0"/>
                        </a:rPr>
                        <a:t>Hadrons </a:t>
                      </a:r>
                      <a:r>
                        <a:rPr lang="en-US" sz="1400" u="none" strike="noStrike" dirty="0">
                          <a:latin typeface="Arial" panose="020B0604020202020204" pitchFamily="34" charset="0"/>
                          <a:cs typeface="Arial" panose="020B0604020202020204" pitchFamily="34" charset="0"/>
                        </a:rPr>
                        <a:t>and cold nuclear </a:t>
                      </a:r>
                      <a:r>
                        <a:rPr lang="en-US" sz="1400" u="none" strike="noStrike" dirty="0" smtClean="0">
                          <a:latin typeface="Arial" panose="020B0604020202020204" pitchFamily="34" charset="0"/>
                          <a:cs typeface="Arial" panose="020B0604020202020204" pitchFamily="34" charset="0"/>
                        </a:rPr>
                        <a:t>matter </a:t>
                      </a:r>
                      <a:r>
                        <a:rPr lang="en-US" sz="1400" u="none" strike="noStrike" dirty="0">
                          <a:latin typeface="Arial" panose="020B0604020202020204" pitchFamily="34" charset="0"/>
                          <a:cs typeface="Arial" panose="020B0604020202020204" pitchFamily="34" charset="0"/>
                        </a:rPr>
                        <a:t> </a:t>
                      </a:r>
                      <a:br>
                        <a:rPr lang="en-US" sz="1400" u="none" strike="noStrike" dirty="0">
                          <a:latin typeface="Arial" panose="020B0604020202020204" pitchFamily="34" charset="0"/>
                          <a:cs typeface="Arial" panose="020B0604020202020204" pitchFamily="34" charset="0"/>
                        </a:rPr>
                      </a:br>
                      <a:r>
                        <a:rPr lang="en-US" sz="1400" u="none" strike="noStrike" dirty="0">
                          <a:latin typeface="Arial" panose="020B0604020202020204" pitchFamily="34" charset="0"/>
                          <a:cs typeface="Arial" panose="020B0604020202020204" pitchFamily="34" charset="0"/>
                        </a:rPr>
                        <a:t>(Medium modification of the nucleons, quark </a:t>
                      </a:r>
                      <a:r>
                        <a:rPr lang="en-US" sz="1400" u="none" strike="noStrike" dirty="0" err="1">
                          <a:latin typeface="Arial" panose="020B0604020202020204" pitchFamily="34" charset="0"/>
                          <a:cs typeface="Arial" panose="020B0604020202020204" pitchFamily="34" charset="0"/>
                        </a:rPr>
                        <a:t>hadronization</a:t>
                      </a:r>
                      <a:r>
                        <a:rPr lang="en-US" sz="1400" u="none" strike="noStrike" dirty="0">
                          <a:latin typeface="Arial" panose="020B0604020202020204" pitchFamily="34" charset="0"/>
                          <a:cs typeface="Arial" panose="020B0604020202020204" pitchFamily="34" charset="0"/>
                        </a:rPr>
                        <a:t>, N-N correlations, </a:t>
                      </a:r>
                      <a:r>
                        <a:rPr lang="en-US" sz="1400" u="none" strike="noStrike" dirty="0" err="1">
                          <a:latin typeface="Arial" panose="020B0604020202020204" pitchFamily="34" charset="0"/>
                          <a:cs typeface="Arial" panose="020B0604020202020204" pitchFamily="34" charset="0"/>
                        </a:rPr>
                        <a:t>hypernuclear</a:t>
                      </a:r>
                      <a:r>
                        <a:rPr lang="en-US" sz="1400" u="none" strike="noStrike" dirty="0">
                          <a:latin typeface="Arial" panose="020B0604020202020204" pitchFamily="34" charset="0"/>
                          <a:cs typeface="Arial" panose="020B0604020202020204" pitchFamily="34" charset="0"/>
                        </a:rPr>
                        <a:t> spectroscopy, few-body experiments)</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180</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8379" marR="8379" marT="8379"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175</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8379" marR="8379" marT="8379"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201</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8379" marR="8379" marT="8379"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400" u="none" strike="noStrike" dirty="0">
                          <a:latin typeface="Arial" panose="020B0604020202020204" pitchFamily="34" charset="0"/>
                          <a:cs typeface="Arial" panose="020B0604020202020204" pitchFamily="34" charset="0"/>
                        </a:rPr>
                        <a:t> </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8379" marR="8379" marT="8379"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14</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8379" marT="8379"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570</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8379" marT="8379" marB="0" anchor="ctr"/>
                </a:tc>
              </a:tr>
              <a:tr h="55035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400" u="none" strike="noStrike" dirty="0">
                          <a:latin typeface="Arial" panose="020B0604020202020204" pitchFamily="34" charset="0"/>
                          <a:cs typeface="Arial" panose="020B0604020202020204" pitchFamily="34" charset="0"/>
                        </a:rPr>
                        <a:t>Low-energy tests of the Standard Model and Fundamental </a:t>
                      </a:r>
                      <a:r>
                        <a:rPr lang="en-US" sz="1400" u="none" strike="noStrike" dirty="0" smtClean="0">
                          <a:latin typeface="Arial" panose="020B0604020202020204" pitchFamily="34" charset="0"/>
                          <a:cs typeface="Arial" panose="020B0604020202020204" pitchFamily="34" charset="0"/>
                        </a:rPr>
                        <a:t>Symmetries</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547 </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8379" marR="8379" marT="8379"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a:latin typeface="Arial" panose="020B0604020202020204" pitchFamily="34" charset="0"/>
                          <a:cs typeface="Arial" panose="020B0604020202020204" pitchFamily="34" charset="0"/>
                        </a:rPr>
                        <a:t> </a:t>
                      </a:r>
                      <a:r>
                        <a:rPr lang="en-US" sz="1400" u="none" strike="noStrike" dirty="0" smtClean="0">
                          <a:latin typeface="Arial" panose="020B0604020202020204" pitchFamily="34" charset="0"/>
                          <a:cs typeface="Arial" panose="020B0604020202020204" pitchFamily="34" charset="0"/>
                        </a:rPr>
                        <a:t>205</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8379" marR="8379" marT="8379"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400" u="none" strike="noStrike" dirty="0">
                          <a:latin typeface="Arial" panose="020B0604020202020204" pitchFamily="34" charset="0"/>
                          <a:cs typeface="Arial" panose="020B0604020202020204" pitchFamily="34" charset="0"/>
                        </a:rPr>
                        <a:t> </a:t>
                      </a:r>
                      <a:endParaRPr lang="en-US" sz="1400" b="0" i="0" u="none" strike="noStrike" dirty="0">
                        <a:solidFill>
                          <a:srgbClr val="FF0000"/>
                        </a:solidFill>
                        <a:latin typeface="Arial" panose="020B0604020202020204" pitchFamily="34" charset="0"/>
                        <a:cs typeface="Arial" panose="020B0604020202020204" pitchFamily="34" charset="0"/>
                      </a:endParaRPr>
                    </a:p>
                  </a:txBody>
                  <a:tcPr marL="8379" marR="8379" marT="8379"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a:latin typeface="Arial" panose="020B0604020202020204" pitchFamily="34" charset="0"/>
                          <a:cs typeface="Arial" panose="020B0604020202020204" pitchFamily="34" charset="0"/>
                        </a:rPr>
                        <a:t>79 </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8379" marR="8379" marT="8379"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60</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8379" marT="8379"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891 </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8379" marT="8379" marB="0" anchor="ctr"/>
                </a:tc>
              </a:tr>
              <a:tr h="50248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400" u="none" strike="noStrike" dirty="0">
                          <a:latin typeface="Arial" panose="020B0604020202020204" pitchFamily="34" charset="0"/>
                          <a:cs typeface="Arial" panose="020B0604020202020204" pitchFamily="34" charset="0"/>
                        </a:rPr>
                        <a:t>TOTAL</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R="182880" marT="8379"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1346.5</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8379" marR="8379" marT="8379"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1686</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8379" marR="8379" marT="8379"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680</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8379" marR="8379" marT="8379"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644</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8379" marR="8379" marT="8379"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74</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8379" marT="8379"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4430.5</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8379" marT="8379" marB="0" anchor="ctr"/>
                </a:tc>
              </a:tr>
              <a:tr h="502480">
                <a:tc>
                  <a:txBody>
                    <a:bodyPr/>
                    <a:lstStyle/>
                    <a:p>
                      <a:pPr algn="l" fontAlgn="b"/>
                      <a:r>
                        <a:rPr lang="en-US" sz="1400" b="1" i="0" u="none" strike="noStrike" dirty="0" smtClean="0">
                          <a:solidFill>
                            <a:srgbClr val="000000"/>
                          </a:solidFill>
                          <a:latin typeface="Arial" panose="020B0604020202020204" pitchFamily="34" charset="0"/>
                          <a:cs typeface="Arial" panose="020B0604020202020204" pitchFamily="34" charset="0"/>
                        </a:rPr>
                        <a:t>Total Approved Run Group Days (includes MIE)</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R="182880" marT="8379" marB="0" anchor="ctr"/>
                </a:tc>
                <a:tc>
                  <a:txBody>
                    <a:bodyPr/>
                    <a:lstStyle/>
                    <a:p>
                      <a:pPr algn="r" fontAlgn="b"/>
                      <a:r>
                        <a:rPr lang="en-US" sz="1400" b="1" i="0" u="none" strike="noStrike" dirty="0" smtClean="0">
                          <a:solidFill>
                            <a:srgbClr val="000000"/>
                          </a:solidFill>
                          <a:latin typeface="Arial" panose="020B0604020202020204" pitchFamily="34" charset="0"/>
                          <a:cs typeface="Arial" panose="020B0604020202020204" pitchFamily="34" charset="0"/>
                        </a:rPr>
                        <a:t>1346.5</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8379" marR="8379" marT="8379" marB="0" anchor="ctr"/>
                </a:tc>
                <a:tc>
                  <a:txBody>
                    <a:bodyPr/>
                    <a:lstStyle/>
                    <a:p>
                      <a:pPr algn="r" fontAlgn="b"/>
                      <a:r>
                        <a:rPr lang="en-US" sz="1400" b="1" i="0" u="none" strike="noStrike" dirty="0" smtClean="0">
                          <a:solidFill>
                            <a:srgbClr val="000000"/>
                          </a:solidFill>
                          <a:latin typeface="Arial" panose="020B0604020202020204" pitchFamily="34" charset="0"/>
                          <a:cs typeface="Arial" panose="020B0604020202020204" pitchFamily="34" charset="0"/>
                        </a:rPr>
                        <a:t>671</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8379" marR="8379" marT="8379" marB="0" anchor="ctr"/>
                </a:tc>
                <a:tc>
                  <a:txBody>
                    <a:bodyPr/>
                    <a:lstStyle/>
                    <a:p>
                      <a:pPr algn="r" fontAlgn="b"/>
                      <a:r>
                        <a:rPr lang="en-US" sz="1400" b="1" i="0" u="none" strike="noStrike" dirty="0" smtClean="0">
                          <a:solidFill>
                            <a:srgbClr val="000000"/>
                          </a:solidFill>
                          <a:latin typeface="Arial" panose="020B0604020202020204" pitchFamily="34" charset="0"/>
                          <a:cs typeface="Arial" panose="020B0604020202020204" pitchFamily="34" charset="0"/>
                        </a:rPr>
                        <a:t>667</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8379" marR="8379" marT="8379" marB="0" anchor="ctr"/>
                </a:tc>
                <a:tc>
                  <a:txBody>
                    <a:bodyPr/>
                    <a:lstStyle/>
                    <a:p>
                      <a:pPr algn="r" fontAlgn="b"/>
                      <a:r>
                        <a:rPr lang="en-US" sz="1400" b="1" i="0" u="none" strike="noStrike" dirty="0" smtClean="0">
                          <a:solidFill>
                            <a:srgbClr val="000000"/>
                          </a:solidFill>
                          <a:latin typeface="Arial" panose="020B0604020202020204" pitchFamily="34" charset="0"/>
                          <a:cs typeface="Arial" panose="020B0604020202020204" pitchFamily="34" charset="0"/>
                        </a:rPr>
                        <a:t>644</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8379" marR="8379" marT="8379" marB="0" anchor="ctr"/>
                </a:tc>
                <a:tc>
                  <a:txBody>
                    <a:bodyPr/>
                    <a:lstStyle/>
                    <a:p>
                      <a:pPr algn="r" fontAlgn="b"/>
                      <a:r>
                        <a:rPr lang="en-US" sz="1400" b="1" i="0" u="none" strike="noStrike" dirty="0" smtClean="0">
                          <a:solidFill>
                            <a:srgbClr val="000000"/>
                          </a:solidFill>
                          <a:latin typeface="Arial" panose="020B0604020202020204" pitchFamily="34" charset="0"/>
                          <a:cs typeface="Arial" panose="020B0604020202020204" pitchFamily="34" charset="0"/>
                        </a:rPr>
                        <a:t>74</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8379" marT="8379" marB="0" anchor="ctr"/>
                </a:tc>
                <a:tc>
                  <a:txBody>
                    <a:bodyPr/>
                    <a:lstStyle/>
                    <a:p>
                      <a:pPr algn="r" fontAlgn="b"/>
                      <a:r>
                        <a:rPr lang="en-US" sz="1400" b="1" i="0" u="none" strike="noStrike" dirty="0" smtClean="0">
                          <a:solidFill>
                            <a:srgbClr val="000000"/>
                          </a:solidFill>
                          <a:latin typeface="Arial" panose="020B0604020202020204" pitchFamily="34" charset="0"/>
                          <a:cs typeface="Arial" panose="020B0604020202020204" pitchFamily="34" charset="0"/>
                        </a:rPr>
                        <a:t>3402.5</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8379" marT="8379" marB="0" anchor="ctr"/>
                </a:tc>
              </a:tr>
            </a:tbl>
          </a:graphicData>
        </a:graphic>
      </p:graphicFrame>
      <p:sp>
        <p:nvSpPr>
          <p:cNvPr id="6" name="TextBox 5"/>
          <p:cNvSpPr txBox="1"/>
          <p:nvPr/>
        </p:nvSpPr>
        <p:spPr>
          <a:xfrm>
            <a:off x="2971800" y="5943600"/>
            <a:ext cx="3453318" cy="461665"/>
          </a:xfrm>
          <a:prstGeom prst="rect">
            <a:avLst/>
          </a:prstGeom>
          <a:solidFill>
            <a:srgbClr val="00B0F0"/>
          </a:solidFill>
        </p:spPr>
        <p:txBody>
          <a:bodyPr wrap="none" rtlCol="0">
            <a:spAutoFit/>
          </a:bodyPr>
          <a:lstStyle/>
          <a:p>
            <a:r>
              <a:rPr lang="en-US" sz="2400" b="1" dirty="0" smtClean="0">
                <a:solidFill>
                  <a:srgbClr val="FFFF00"/>
                </a:solidFill>
              </a:rPr>
              <a:t>A  Decade of Experiments</a:t>
            </a:r>
            <a:endParaRPr lang="en-US" sz="2400" b="1" dirty="0">
              <a:solidFill>
                <a:srgbClr val="FFFF00"/>
              </a:solidFill>
            </a:endParaRPr>
          </a:p>
        </p:txBody>
      </p:sp>
    </p:spTree>
    <p:extLst>
      <p:ext uri="{BB962C8B-B14F-4D97-AF65-F5344CB8AC3E}">
        <p14:creationId xmlns:p14="http://schemas.microsoft.com/office/powerpoint/2010/main" val="24217837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440259"/>
          </a:xfrm>
        </p:spPr>
        <p:txBody>
          <a:bodyPr/>
          <a:lstStyle/>
          <a:p>
            <a:r>
              <a:rPr lang="en-US" dirty="0" smtClean="0"/>
              <a:t>Jeopardy</a:t>
            </a:r>
            <a:endParaRPr lang="en-US" dirty="0"/>
          </a:p>
        </p:txBody>
      </p:sp>
      <p:sp>
        <p:nvSpPr>
          <p:cNvPr id="3" name="Content Placeholder 2"/>
          <p:cNvSpPr>
            <a:spLocks noGrp="1"/>
          </p:cNvSpPr>
          <p:nvPr>
            <p:ph idx="1"/>
          </p:nvPr>
        </p:nvSpPr>
        <p:spPr>
          <a:xfrm>
            <a:off x="457200" y="1143000"/>
            <a:ext cx="8229600" cy="4835245"/>
          </a:xfrm>
        </p:spPr>
        <p:txBody>
          <a:bodyPr>
            <a:normAutofit/>
          </a:bodyPr>
          <a:lstStyle/>
          <a:p>
            <a:r>
              <a:rPr lang="en-US" sz="2400" dirty="0" smtClean="0"/>
              <a:t>Previous policy (6 </a:t>
            </a:r>
            <a:r>
              <a:rPr lang="en-US" sz="2400" dirty="0" err="1" smtClean="0"/>
              <a:t>GeV</a:t>
            </a:r>
            <a:r>
              <a:rPr lang="en-US" sz="2400" dirty="0" smtClean="0"/>
              <a:t> era):</a:t>
            </a:r>
          </a:p>
          <a:p>
            <a:pPr>
              <a:lnSpc>
                <a:spcPts val="2700"/>
              </a:lnSpc>
              <a:buNone/>
            </a:pPr>
            <a:r>
              <a:rPr lang="en-US" sz="2000" i="1" dirty="0" smtClean="0"/>
              <a:t>	The </a:t>
            </a:r>
            <a:r>
              <a:rPr lang="en-US" sz="2000" i="1" dirty="0"/>
              <a:t>laboratory has a three-year Jeopardy Rule that was devised both to reduce the </a:t>
            </a:r>
            <a:r>
              <a:rPr lang="en-US" sz="2000" i="1" dirty="0" err="1"/>
              <a:t>beamtime</a:t>
            </a:r>
            <a:r>
              <a:rPr lang="en-US" sz="2000" i="1" dirty="0"/>
              <a:t> backlog and to ensure that the ratings of all approved experiments continue to accurately reflect their scientific priority. Jeopardy begins three years after a proposal is approved. Previously approved experiments that have not yet been run or scheduled must return to the PAC for a review of their status. </a:t>
            </a:r>
            <a:endParaRPr lang="en-US" sz="2000" i="1" dirty="0" smtClean="0"/>
          </a:p>
          <a:p>
            <a:pPr marL="0" indent="0">
              <a:buNone/>
            </a:pPr>
            <a:endParaRPr lang="en-US" sz="2400" dirty="0" smtClean="0"/>
          </a:p>
          <a:p>
            <a:r>
              <a:rPr lang="en-US" sz="2400" dirty="0" smtClean="0"/>
              <a:t>Will begin the process of “Jeopardy” in the next few years</a:t>
            </a:r>
          </a:p>
          <a:p>
            <a:endParaRPr lang="en-US" sz="2400" dirty="0" smtClean="0"/>
          </a:p>
          <a:p>
            <a:r>
              <a:rPr lang="en-US" sz="2400" dirty="0" smtClean="0"/>
              <a:t>Have requested input from </a:t>
            </a:r>
            <a:r>
              <a:rPr lang="en-US" sz="2400" dirty="0" err="1" smtClean="0"/>
              <a:t>JLab</a:t>
            </a:r>
            <a:r>
              <a:rPr lang="en-US" sz="2400" dirty="0" smtClean="0"/>
              <a:t> Users on the process</a:t>
            </a:r>
            <a:endParaRPr lang="en-US" sz="2400" dirty="0"/>
          </a:p>
        </p:txBody>
      </p:sp>
    </p:spTree>
    <p:extLst>
      <p:ext uri="{BB962C8B-B14F-4D97-AF65-F5344CB8AC3E}">
        <p14:creationId xmlns:p14="http://schemas.microsoft.com/office/powerpoint/2010/main" val="34872211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3" y="0"/>
            <a:ext cx="9144000" cy="745671"/>
          </a:xfrm>
        </p:spPr>
        <p:txBody>
          <a:bodyPr>
            <a:noAutofit/>
          </a:bodyPr>
          <a:lstStyle/>
          <a:p>
            <a:pPr>
              <a:lnSpc>
                <a:spcPts val="3000"/>
              </a:lnSpc>
            </a:pPr>
            <a:r>
              <a:rPr lang="en-US" sz="2800" dirty="0"/>
              <a:t>Efforts </a:t>
            </a:r>
            <a:r>
              <a:rPr lang="en-US" sz="2800" dirty="0" smtClean="0"/>
              <a:t>Are </a:t>
            </a:r>
            <a:r>
              <a:rPr lang="en-US" sz="2800" dirty="0"/>
              <a:t>B</a:t>
            </a:r>
            <a:r>
              <a:rPr lang="en-US" sz="2800" dirty="0" smtClean="0"/>
              <a:t>eing Made </a:t>
            </a:r>
            <a:r>
              <a:rPr lang="en-US" sz="2800" dirty="0"/>
              <a:t>to </a:t>
            </a:r>
            <a:r>
              <a:rPr lang="en-US" sz="2800" dirty="0" smtClean="0"/>
              <a:t>Update </a:t>
            </a:r>
            <a:r>
              <a:rPr lang="en-US" sz="2800" dirty="0"/>
              <a:t>the PAC </a:t>
            </a:r>
            <a:r>
              <a:rPr lang="en-US" sz="2800" dirty="0" smtClean="0"/>
              <a:t>Submission Page</a:t>
            </a:r>
            <a:endParaRPr lang="en-US" sz="2800" dirty="0"/>
          </a:p>
        </p:txBody>
      </p:sp>
      <p:sp>
        <p:nvSpPr>
          <p:cNvPr id="3" name="Content Placeholder 2"/>
          <p:cNvSpPr>
            <a:spLocks noGrp="1"/>
          </p:cNvSpPr>
          <p:nvPr>
            <p:ph idx="1"/>
          </p:nvPr>
        </p:nvSpPr>
        <p:spPr>
          <a:xfrm>
            <a:off x="228600" y="854528"/>
            <a:ext cx="8686800" cy="5486400"/>
          </a:xfrm>
        </p:spPr>
        <p:txBody>
          <a:bodyPr>
            <a:noAutofit/>
          </a:bodyPr>
          <a:lstStyle/>
          <a:p>
            <a:pPr>
              <a:spcAft>
                <a:spcPts val="400"/>
              </a:spcAft>
            </a:pPr>
            <a:r>
              <a:rPr lang="en-US" sz="1750" b="1" dirty="0"/>
              <a:t>Some highlights of the new submission page are</a:t>
            </a:r>
            <a:endParaRPr lang="en-US" sz="1750" dirty="0"/>
          </a:p>
          <a:p>
            <a:pPr lvl="1">
              <a:spcAft>
                <a:spcPts val="400"/>
              </a:spcAft>
            </a:pPr>
            <a:r>
              <a:rPr lang="en-US" sz="1750" dirty="0"/>
              <a:t>A dropdown box allowing you to select the proposal type, Proposal, Letter of Intent, Run group proposal etc.</a:t>
            </a:r>
          </a:p>
          <a:p>
            <a:pPr lvl="1">
              <a:spcAft>
                <a:spcPts val="400"/>
              </a:spcAft>
            </a:pPr>
            <a:r>
              <a:rPr lang="en-US" sz="1750" dirty="0"/>
              <a:t>The new system will allow more than one person to update the document, providing alerts as to the completion status to both participants</a:t>
            </a:r>
          </a:p>
          <a:p>
            <a:pPr lvl="1">
              <a:spcAft>
                <a:spcPts val="400"/>
              </a:spcAft>
            </a:pPr>
            <a:r>
              <a:rPr lang="en-US" sz="1750" dirty="0"/>
              <a:t>An email confirmation upon </a:t>
            </a:r>
            <a:r>
              <a:rPr lang="en-US" sz="1750" dirty="0" smtClean="0"/>
              <a:t>completion</a:t>
            </a:r>
          </a:p>
          <a:p>
            <a:pPr>
              <a:spcAft>
                <a:spcPts val="400"/>
              </a:spcAft>
            </a:pPr>
            <a:r>
              <a:rPr lang="en-US" sz="1750" b="1" dirty="0"/>
              <a:t>Noteworthy changes</a:t>
            </a:r>
            <a:endParaRPr lang="en-US" sz="1750" dirty="0"/>
          </a:p>
          <a:p>
            <a:pPr lvl="1">
              <a:spcAft>
                <a:spcPts val="400"/>
              </a:spcAft>
            </a:pPr>
            <a:r>
              <a:rPr lang="en-US" sz="1750" dirty="0"/>
              <a:t>You will be prompted to complete each entry on the coversheets or input </a:t>
            </a:r>
            <a:r>
              <a:rPr lang="en-US" sz="1750" dirty="0" smtClean="0"/>
              <a:t>“Not </a:t>
            </a:r>
            <a:r>
              <a:rPr lang="en-US" sz="1750" dirty="0"/>
              <a:t>applicable”  Please note that inputting N/A implies that there will be no follow up request to the lab.  An incomplete cover page will result in the proposal being rejected.</a:t>
            </a:r>
          </a:p>
          <a:p>
            <a:pPr lvl="1">
              <a:spcAft>
                <a:spcPts val="400"/>
              </a:spcAft>
            </a:pPr>
            <a:r>
              <a:rPr lang="en-US" sz="1750" dirty="0"/>
              <a:t>An author list is required for each proposal. </a:t>
            </a:r>
            <a:r>
              <a:rPr lang="en-US" sz="1750" dirty="0" smtClean="0"/>
              <a:t>The </a:t>
            </a:r>
            <a:r>
              <a:rPr lang="en-US" sz="1750" dirty="0"/>
              <a:t>list can be uploaded using a CSV file format only</a:t>
            </a:r>
          </a:p>
          <a:p>
            <a:pPr lvl="1">
              <a:spcAft>
                <a:spcPts val="400"/>
              </a:spcAft>
            </a:pPr>
            <a:r>
              <a:rPr lang="en-US" sz="1750" dirty="0"/>
              <a:t>Assumed resource requirements section to provide any information regarding the assumed requirements for the resources needed</a:t>
            </a:r>
          </a:p>
          <a:p>
            <a:pPr>
              <a:spcAft>
                <a:spcPts val="400"/>
              </a:spcAft>
            </a:pPr>
            <a:r>
              <a:rPr lang="en-US" sz="1750" b="1" dirty="0">
                <a:solidFill>
                  <a:srgbClr val="C00000"/>
                </a:solidFill>
              </a:rPr>
              <a:t>To ensure that these updates a satisfactory we are asking for a volunteer from the Board be available to test the system</a:t>
            </a:r>
            <a:r>
              <a:rPr lang="en-US" sz="1750" dirty="0">
                <a:solidFill>
                  <a:srgbClr val="C00000"/>
                </a:solidFill>
              </a:rPr>
              <a:t>.</a:t>
            </a:r>
          </a:p>
          <a:p>
            <a:pPr marL="457200" lvl="1" indent="0">
              <a:spcAft>
                <a:spcPts val="400"/>
              </a:spcAft>
              <a:buNone/>
            </a:pPr>
            <a:endParaRPr lang="en-US" sz="1750" dirty="0"/>
          </a:p>
          <a:p>
            <a:pPr>
              <a:spcAft>
                <a:spcPts val="400"/>
              </a:spcAft>
            </a:pPr>
            <a:endParaRPr lang="en-US" sz="1750" dirty="0"/>
          </a:p>
        </p:txBody>
      </p:sp>
    </p:spTree>
    <p:extLst>
      <p:ext uri="{BB962C8B-B14F-4D97-AF65-F5344CB8AC3E}">
        <p14:creationId xmlns:p14="http://schemas.microsoft.com/office/powerpoint/2010/main" val="41348600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0600" y="990600"/>
            <a:ext cx="7247687" cy="5029200"/>
          </a:xfrm>
          <a:prstGeom prst="rect">
            <a:avLst/>
          </a:prstGeom>
          <a:ln>
            <a:noFill/>
          </a:ln>
          <a:effectLst>
            <a:outerShdw blurRad="292100" dist="139700" dir="2700000" algn="tl" rotWithShape="0">
              <a:srgbClr val="333333">
                <a:alpha val="65000"/>
              </a:srgbClr>
            </a:outerShdw>
          </a:effectLst>
        </p:spPr>
      </p:pic>
      <p:sp>
        <p:nvSpPr>
          <p:cNvPr id="3" name="Title 1"/>
          <p:cNvSpPr>
            <a:spLocks noGrp="1"/>
          </p:cNvSpPr>
          <p:nvPr>
            <p:ph type="title"/>
          </p:nvPr>
        </p:nvSpPr>
        <p:spPr>
          <a:xfrm>
            <a:off x="-5443" y="0"/>
            <a:ext cx="9144000" cy="745671"/>
          </a:xfrm>
        </p:spPr>
        <p:txBody>
          <a:bodyPr>
            <a:noAutofit/>
          </a:bodyPr>
          <a:lstStyle/>
          <a:p>
            <a:pPr>
              <a:lnSpc>
                <a:spcPts val="3000"/>
              </a:lnSpc>
            </a:pPr>
            <a:r>
              <a:rPr lang="en-US" sz="2800" dirty="0"/>
              <a:t>Efforts </a:t>
            </a:r>
            <a:r>
              <a:rPr lang="en-US" sz="2800" dirty="0" smtClean="0"/>
              <a:t>Are </a:t>
            </a:r>
            <a:r>
              <a:rPr lang="en-US" sz="2800" dirty="0"/>
              <a:t>B</a:t>
            </a:r>
            <a:r>
              <a:rPr lang="en-US" sz="2800" dirty="0" smtClean="0"/>
              <a:t>eing Made </a:t>
            </a:r>
            <a:r>
              <a:rPr lang="en-US" sz="2800" dirty="0"/>
              <a:t>to </a:t>
            </a:r>
            <a:r>
              <a:rPr lang="en-US" sz="2800" dirty="0" smtClean="0"/>
              <a:t>Update </a:t>
            </a:r>
            <a:r>
              <a:rPr lang="en-US" sz="2800" dirty="0"/>
              <a:t>the PAC </a:t>
            </a:r>
            <a:r>
              <a:rPr lang="en-US" sz="2800" dirty="0" smtClean="0"/>
              <a:t>Submission Page (Cont’d.)</a:t>
            </a:r>
            <a:endParaRPr lang="en-US" sz="2800" dirty="0"/>
          </a:p>
        </p:txBody>
      </p:sp>
    </p:spTree>
    <p:extLst>
      <p:ext uri="{BB962C8B-B14F-4D97-AF65-F5344CB8AC3E}">
        <p14:creationId xmlns:p14="http://schemas.microsoft.com/office/powerpoint/2010/main" val="3470465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827312"/>
            <a:ext cx="6858000" cy="5592687"/>
          </a:xfrm>
          <a:prstGeom prst="rect">
            <a:avLst/>
          </a:prstGeom>
          <a:ln>
            <a:noFill/>
          </a:ln>
          <a:effectLst>
            <a:outerShdw blurRad="292100" dist="139700" dir="2700000" algn="tl" rotWithShape="0">
              <a:srgbClr val="333333">
                <a:alpha val="65000"/>
              </a:srgbClr>
            </a:outerShdw>
          </a:effectLst>
        </p:spPr>
      </p:pic>
      <p:sp>
        <p:nvSpPr>
          <p:cNvPr id="3" name="Title 1"/>
          <p:cNvSpPr>
            <a:spLocks noGrp="1"/>
          </p:cNvSpPr>
          <p:nvPr>
            <p:ph type="title"/>
          </p:nvPr>
        </p:nvSpPr>
        <p:spPr>
          <a:xfrm>
            <a:off x="-5443" y="0"/>
            <a:ext cx="9144000" cy="745671"/>
          </a:xfrm>
        </p:spPr>
        <p:txBody>
          <a:bodyPr>
            <a:noAutofit/>
          </a:bodyPr>
          <a:lstStyle/>
          <a:p>
            <a:pPr>
              <a:lnSpc>
                <a:spcPts val="3000"/>
              </a:lnSpc>
            </a:pPr>
            <a:r>
              <a:rPr lang="en-US" sz="2800" dirty="0"/>
              <a:t>Efforts </a:t>
            </a:r>
            <a:r>
              <a:rPr lang="en-US" sz="2800" dirty="0" smtClean="0"/>
              <a:t>Are </a:t>
            </a:r>
            <a:r>
              <a:rPr lang="en-US" sz="2800" dirty="0"/>
              <a:t>B</a:t>
            </a:r>
            <a:r>
              <a:rPr lang="en-US" sz="2800" dirty="0" smtClean="0"/>
              <a:t>eing Made </a:t>
            </a:r>
            <a:r>
              <a:rPr lang="en-US" sz="2800" dirty="0"/>
              <a:t>to </a:t>
            </a:r>
            <a:r>
              <a:rPr lang="en-US" sz="2800" dirty="0" smtClean="0"/>
              <a:t>Update </a:t>
            </a:r>
            <a:r>
              <a:rPr lang="en-US" sz="2800" dirty="0"/>
              <a:t>the PAC </a:t>
            </a:r>
            <a:r>
              <a:rPr lang="en-US" sz="2800" dirty="0" smtClean="0"/>
              <a:t>Submission Page (Cont’d.)</a:t>
            </a:r>
            <a:endParaRPr lang="en-US" sz="2800" dirty="0"/>
          </a:p>
        </p:txBody>
      </p:sp>
    </p:spTree>
    <p:extLst>
      <p:ext uri="{BB962C8B-B14F-4D97-AF65-F5344CB8AC3E}">
        <p14:creationId xmlns:p14="http://schemas.microsoft.com/office/powerpoint/2010/main" val="3497237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0" y="875133"/>
            <a:ext cx="6417303" cy="5449467"/>
          </a:xfrm>
          <a:prstGeom prst="rect">
            <a:avLst/>
          </a:prstGeom>
          <a:ln>
            <a:noFill/>
          </a:ln>
          <a:effectLst>
            <a:outerShdw blurRad="292100" dist="139700" dir="2700000" algn="tl" rotWithShape="0">
              <a:srgbClr val="333333">
                <a:alpha val="65000"/>
              </a:srgbClr>
            </a:outerShdw>
          </a:effectLst>
        </p:spPr>
      </p:pic>
      <p:sp>
        <p:nvSpPr>
          <p:cNvPr id="3" name="Title 1"/>
          <p:cNvSpPr>
            <a:spLocks noGrp="1"/>
          </p:cNvSpPr>
          <p:nvPr>
            <p:ph type="title"/>
          </p:nvPr>
        </p:nvSpPr>
        <p:spPr>
          <a:xfrm>
            <a:off x="-5443" y="0"/>
            <a:ext cx="9144000" cy="745671"/>
          </a:xfrm>
        </p:spPr>
        <p:txBody>
          <a:bodyPr>
            <a:noAutofit/>
          </a:bodyPr>
          <a:lstStyle/>
          <a:p>
            <a:pPr>
              <a:lnSpc>
                <a:spcPts val="3000"/>
              </a:lnSpc>
            </a:pPr>
            <a:r>
              <a:rPr lang="en-US" sz="2800" dirty="0"/>
              <a:t>Efforts </a:t>
            </a:r>
            <a:r>
              <a:rPr lang="en-US" sz="2800" dirty="0" smtClean="0"/>
              <a:t>Are </a:t>
            </a:r>
            <a:r>
              <a:rPr lang="en-US" sz="2800" dirty="0"/>
              <a:t>B</a:t>
            </a:r>
            <a:r>
              <a:rPr lang="en-US" sz="2800" dirty="0" smtClean="0"/>
              <a:t>eing Made </a:t>
            </a:r>
            <a:r>
              <a:rPr lang="en-US" sz="2800" dirty="0"/>
              <a:t>to </a:t>
            </a:r>
            <a:r>
              <a:rPr lang="en-US" sz="2800" dirty="0" smtClean="0"/>
              <a:t>Update </a:t>
            </a:r>
            <a:r>
              <a:rPr lang="en-US" sz="2800" dirty="0"/>
              <a:t>the PAC </a:t>
            </a:r>
            <a:r>
              <a:rPr lang="en-US" sz="2800" dirty="0" smtClean="0"/>
              <a:t>Submission Page (Cont’d.)</a:t>
            </a:r>
            <a:endParaRPr lang="en-US" sz="2800" dirty="0"/>
          </a:p>
        </p:txBody>
      </p:sp>
    </p:spTree>
    <p:extLst>
      <p:ext uri="{BB962C8B-B14F-4D97-AF65-F5344CB8AC3E}">
        <p14:creationId xmlns:p14="http://schemas.microsoft.com/office/powerpoint/2010/main" val="19776166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380"/>
            <a:ext cx="9144000" cy="685800"/>
          </a:xfrm>
        </p:spPr>
        <p:txBody>
          <a:bodyPr>
            <a:noAutofit/>
          </a:bodyPr>
          <a:lstStyle/>
          <a:p>
            <a:pPr>
              <a:lnSpc>
                <a:spcPts val="3000"/>
              </a:lnSpc>
            </a:pPr>
            <a:r>
              <a:rPr lang="en-US" sz="2800" dirty="0" smtClean="0"/>
              <a:t>Receive Status Updates if Multiple Users are Working on the Submission</a:t>
            </a:r>
            <a:endParaRPr lang="en-US" sz="2800"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r="6010"/>
          <a:stretch/>
        </p:blipFill>
        <p:spPr>
          <a:xfrm>
            <a:off x="762000" y="990600"/>
            <a:ext cx="7715250" cy="52117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76210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1066800"/>
            <a:ext cx="7629525" cy="5105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046727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NSAC 2015 LRP</a:t>
            </a:r>
          </a:p>
        </p:txBody>
      </p:sp>
      <p:sp>
        <p:nvSpPr>
          <p:cNvPr id="3" name="Content Placeholder 2"/>
          <p:cNvSpPr>
            <a:spLocks noGrp="1"/>
          </p:cNvSpPr>
          <p:nvPr>
            <p:ph idx="1"/>
          </p:nvPr>
        </p:nvSpPr>
        <p:spPr/>
        <p:txBody>
          <a:bodyPr/>
          <a:lstStyle/>
          <a:p>
            <a:pPr marL="0" indent="0">
              <a:buNone/>
            </a:pPr>
            <a:r>
              <a:rPr lang="en-US" b="1" dirty="0">
                <a:solidFill>
                  <a:srgbClr val="005D9A"/>
                </a:solidFill>
              </a:rPr>
              <a:t>RECOMMENDATION IV </a:t>
            </a:r>
            <a:endParaRPr lang="en-US" dirty="0">
              <a:solidFill>
                <a:srgbClr val="005D9A"/>
              </a:solidFill>
            </a:endParaRPr>
          </a:p>
          <a:p>
            <a:pPr marL="0" indent="0">
              <a:buNone/>
            </a:pPr>
            <a:r>
              <a:rPr lang="en-US" b="1" dirty="0">
                <a:solidFill>
                  <a:srgbClr val="007BB0"/>
                </a:solidFill>
              </a:rPr>
              <a:t>We recommend increasing investment in small-scale and mid-scale projects and initiatives that enable forefront research at universities and laboratories. </a:t>
            </a:r>
            <a:endParaRPr lang="en-US" dirty="0"/>
          </a:p>
        </p:txBody>
      </p:sp>
      <p:pic>
        <p:nvPicPr>
          <p:cNvPr id="4" name="Picture 1"/>
          <p:cNvPicPr>
            <a:picLocks noChangeAspect="1" noChangeArrowheads="1"/>
          </p:cNvPicPr>
          <p:nvPr/>
        </p:nvPicPr>
        <p:blipFill>
          <a:blip r:embed="rId2" cstate="print"/>
          <a:srcRect/>
          <a:stretch>
            <a:fillRect/>
          </a:stretch>
        </p:blipFill>
        <p:spPr bwMode="auto">
          <a:xfrm>
            <a:off x="5867400" y="2743200"/>
            <a:ext cx="2988534" cy="2013794"/>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pic>
        <p:nvPicPr>
          <p:cNvPr id="5" name="Picture 2"/>
          <p:cNvPicPr>
            <a:picLocks noChangeAspect="1" noChangeArrowheads="1"/>
          </p:cNvPicPr>
          <p:nvPr/>
        </p:nvPicPr>
        <p:blipFill>
          <a:blip r:embed="rId3" cstate="print"/>
          <a:srcRect/>
          <a:stretch>
            <a:fillRect/>
          </a:stretch>
        </p:blipFill>
        <p:spPr bwMode="auto">
          <a:xfrm>
            <a:off x="457199" y="2819400"/>
            <a:ext cx="4567807" cy="1937594"/>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sp>
        <p:nvSpPr>
          <p:cNvPr id="6" name="TextBox 5"/>
          <p:cNvSpPr txBox="1"/>
          <p:nvPr/>
        </p:nvSpPr>
        <p:spPr>
          <a:xfrm>
            <a:off x="1295400" y="5105400"/>
            <a:ext cx="1159292" cy="369332"/>
          </a:xfrm>
          <a:prstGeom prst="rect">
            <a:avLst/>
          </a:prstGeom>
          <a:noFill/>
        </p:spPr>
        <p:txBody>
          <a:bodyPr wrap="none" rtlCol="0">
            <a:spAutoFit/>
          </a:bodyPr>
          <a:lstStyle/>
          <a:p>
            <a:r>
              <a:rPr lang="en-US" b="1" dirty="0" smtClean="0">
                <a:solidFill>
                  <a:prstClr val="black"/>
                </a:solidFill>
                <a:latin typeface="Arial" panose="020B0604020202020204" pitchFamily="34" charset="0"/>
                <a:cs typeface="Arial" panose="020B0604020202020204" pitchFamily="34" charset="0"/>
              </a:rPr>
              <a:t>MOLLER</a:t>
            </a:r>
            <a:endParaRPr lang="en-US" b="1" dirty="0">
              <a:solidFill>
                <a:prstClr val="black"/>
              </a:solidFill>
              <a:latin typeface="Arial" panose="020B0604020202020204" pitchFamily="34" charset="0"/>
              <a:cs typeface="Arial" panose="020B0604020202020204" pitchFamily="34" charset="0"/>
            </a:endParaRPr>
          </a:p>
        </p:txBody>
      </p:sp>
      <p:sp>
        <p:nvSpPr>
          <p:cNvPr id="7" name="TextBox 6"/>
          <p:cNvSpPr txBox="1"/>
          <p:nvPr/>
        </p:nvSpPr>
        <p:spPr>
          <a:xfrm>
            <a:off x="6781800" y="5105400"/>
            <a:ext cx="851515" cy="369332"/>
          </a:xfrm>
          <a:prstGeom prst="rect">
            <a:avLst/>
          </a:prstGeom>
          <a:noFill/>
        </p:spPr>
        <p:txBody>
          <a:bodyPr wrap="none" rtlCol="0">
            <a:spAutoFit/>
          </a:bodyPr>
          <a:lstStyle/>
          <a:p>
            <a:r>
              <a:rPr lang="en-US" b="1" dirty="0" err="1" smtClean="0">
                <a:solidFill>
                  <a:prstClr val="black"/>
                </a:solidFill>
                <a:latin typeface="Arial" panose="020B0604020202020204" pitchFamily="34" charset="0"/>
                <a:cs typeface="Arial" panose="020B0604020202020204" pitchFamily="34" charset="0"/>
              </a:rPr>
              <a:t>SoLID</a:t>
            </a:r>
            <a:endParaRPr lang="en-US"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99914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685800"/>
          </a:xfrm>
        </p:spPr>
        <p:txBody>
          <a:bodyPr/>
          <a:lstStyle/>
          <a:p>
            <a:r>
              <a:rPr lang="en-US" dirty="0" smtClean="0"/>
              <a:t>Future Projects</a:t>
            </a:r>
            <a:endParaRPr lang="en-US" dirty="0"/>
          </a:p>
        </p:txBody>
      </p:sp>
      <p:sp>
        <p:nvSpPr>
          <p:cNvPr id="4" name="TextBox 3"/>
          <p:cNvSpPr txBox="1"/>
          <p:nvPr/>
        </p:nvSpPr>
        <p:spPr>
          <a:xfrm>
            <a:off x="304800" y="850642"/>
            <a:ext cx="8286564" cy="5324535"/>
          </a:xfrm>
          <a:prstGeom prst="rect">
            <a:avLst/>
          </a:prstGeom>
          <a:noFill/>
        </p:spPr>
        <p:txBody>
          <a:bodyPr wrap="none" rtlCol="0">
            <a:spAutoFit/>
          </a:bodyPr>
          <a:lstStyle/>
          <a:p>
            <a:pPr>
              <a:buClr>
                <a:srgbClr val="C00000"/>
              </a:buClr>
            </a:pPr>
            <a:endParaRPr lang="en-US" sz="2000" b="1" dirty="0" smtClean="0">
              <a:solidFill>
                <a:srgbClr val="002060"/>
              </a:solidFill>
              <a:latin typeface="Arial" pitchFamily="34" charset="0"/>
              <a:cs typeface="Arial" pitchFamily="34" charset="0"/>
            </a:endParaRPr>
          </a:p>
          <a:p>
            <a:pPr>
              <a:buClr>
                <a:srgbClr val="C00000"/>
              </a:buClr>
              <a:buSzPct val="120000"/>
            </a:pPr>
            <a:endParaRPr lang="en-US" sz="2000" dirty="0" smtClean="0">
              <a:solidFill>
                <a:srgbClr val="002060"/>
              </a:solidFill>
              <a:latin typeface="Arial" pitchFamily="34" charset="0"/>
              <a:cs typeface="Arial" pitchFamily="34" charset="0"/>
            </a:endParaRPr>
          </a:p>
          <a:p>
            <a:pPr marL="227013" indent="-227013">
              <a:buClr>
                <a:srgbClr val="C00000"/>
              </a:buClr>
              <a:buSzPct val="120000"/>
              <a:buFont typeface="Arial" pitchFamily="34" charset="0"/>
              <a:buChar char="•"/>
            </a:pPr>
            <a:r>
              <a:rPr lang="en-US" sz="2000" dirty="0" smtClean="0">
                <a:solidFill>
                  <a:srgbClr val="002060"/>
                </a:solidFill>
                <a:latin typeface="Arial" pitchFamily="34" charset="0"/>
                <a:cs typeface="Arial" pitchFamily="34" charset="0"/>
              </a:rPr>
              <a:t> MOLLER experiment </a:t>
            </a:r>
          </a:p>
          <a:p>
            <a:pPr>
              <a:buClr>
                <a:srgbClr val="C00000"/>
              </a:buClr>
              <a:tabLst>
                <a:tab pos="569913" algn="l"/>
              </a:tabLst>
            </a:pPr>
            <a:r>
              <a:rPr lang="en-US" sz="2000" dirty="0" smtClean="0">
                <a:solidFill>
                  <a:srgbClr val="002060"/>
                </a:solidFill>
                <a:latin typeface="Arial" pitchFamily="34" charset="0"/>
                <a:cs typeface="Arial" pitchFamily="34" charset="0"/>
              </a:rPr>
              <a:t>	(Possible MIE – FY17-20)</a:t>
            </a:r>
          </a:p>
          <a:p>
            <a:pPr>
              <a:buClr>
                <a:srgbClr val="C00000"/>
              </a:buClr>
              <a:tabLst>
                <a:tab pos="744538" algn="l"/>
                <a:tab pos="1084263" algn="l"/>
              </a:tabLst>
            </a:pPr>
            <a:r>
              <a:rPr lang="en-US" sz="2000" dirty="0" smtClean="0">
                <a:solidFill>
                  <a:srgbClr val="002060"/>
                </a:solidFill>
                <a:latin typeface="Arial" pitchFamily="34" charset="0"/>
                <a:cs typeface="Arial" pitchFamily="34" charset="0"/>
              </a:rPr>
              <a:t>	– 	Standard Model Test</a:t>
            </a:r>
          </a:p>
          <a:p>
            <a:pPr>
              <a:buClr>
                <a:srgbClr val="C00000"/>
              </a:buClr>
              <a:tabLst>
                <a:tab pos="744538" algn="l"/>
                <a:tab pos="1084263" algn="l"/>
              </a:tabLst>
            </a:pPr>
            <a:r>
              <a:rPr lang="en-US" sz="2000" dirty="0" smtClean="0">
                <a:solidFill>
                  <a:srgbClr val="002060"/>
                </a:solidFill>
                <a:latin typeface="Arial" pitchFamily="34" charset="0"/>
                <a:cs typeface="Arial" pitchFamily="34" charset="0"/>
              </a:rPr>
              <a:t>	– 	DOE science review (September 2014) – strong endorsement</a:t>
            </a:r>
          </a:p>
          <a:p>
            <a:pPr>
              <a:buClr>
                <a:srgbClr val="C00000"/>
              </a:buClr>
              <a:tabLst>
                <a:tab pos="744538" algn="l"/>
                <a:tab pos="1084263" algn="l"/>
              </a:tabLst>
            </a:pPr>
            <a:r>
              <a:rPr lang="en-US" sz="2000" dirty="0">
                <a:solidFill>
                  <a:srgbClr val="002060"/>
                </a:solidFill>
                <a:latin typeface="Arial" pitchFamily="34" charset="0"/>
                <a:cs typeface="Arial" pitchFamily="34" charset="0"/>
              </a:rPr>
              <a:t>	</a:t>
            </a:r>
            <a:r>
              <a:rPr lang="en-US" sz="2000" dirty="0" smtClean="0">
                <a:solidFill>
                  <a:srgbClr val="002060"/>
                </a:solidFill>
                <a:latin typeface="Arial" pitchFamily="34" charset="0"/>
                <a:cs typeface="Arial" pitchFamily="34" charset="0"/>
              </a:rPr>
              <a:t>-  	Technical, cost &amp; schedule reviews?</a:t>
            </a:r>
          </a:p>
          <a:p>
            <a:pPr>
              <a:buClr>
                <a:srgbClr val="C00000"/>
              </a:buClr>
              <a:tabLst>
                <a:tab pos="744538" algn="l"/>
                <a:tab pos="1084263" algn="l"/>
              </a:tabLst>
            </a:pPr>
            <a:r>
              <a:rPr lang="en-US" sz="2000" dirty="0">
                <a:solidFill>
                  <a:srgbClr val="002060"/>
                </a:solidFill>
                <a:latin typeface="Arial" pitchFamily="34" charset="0"/>
                <a:cs typeface="Arial" pitchFamily="34" charset="0"/>
              </a:rPr>
              <a:t>	</a:t>
            </a:r>
            <a:r>
              <a:rPr lang="en-US" sz="2000" dirty="0" smtClean="0">
                <a:solidFill>
                  <a:srgbClr val="002060"/>
                </a:solidFill>
                <a:latin typeface="Arial" pitchFamily="34" charset="0"/>
                <a:cs typeface="Arial" pitchFamily="34" charset="0"/>
              </a:rPr>
              <a:t>- 	Now hope for FY18 start</a:t>
            </a:r>
          </a:p>
          <a:p>
            <a:pPr>
              <a:buClr>
                <a:srgbClr val="C00000"/>
              </a:buClr>
              <a:tabLst>
                <a:tab pos="744538" algn="l"/>
                <a:tab pos="1084263" algn="l"/>
              </a:tabLst>
            </a:pPr>
            <a:endParaRPr lang="en-US" sz="2000" dirty="0" smtClean="0">
              <a:solidFill>
                <a:srgbClr val="002060"/>
              </a:solidFill>
              <a:latin typeface="Arial" pitchFamily="34" charset="0"/>
              <a:cs typeface="Arial" pitchFamily="34" charset="0"/>
            </a:endParaRPr>
          </a:p>
          <a:p>
            <a:pPr>
              <a:buClr>
                <a:srgbClr val="C00000"/>
              </a:buClr>
              <a:tabLst>
                <a:tab pos="744538" algn="l"/>
                <a:tab pos="1084263" algn="l"/>
              </a:tabLst>
            </a:pPr>
            <a:endParaRPr lang="en-US" sz="2000" dirty="0" smtClean="0">
              <a:solidFill>
                <a:srgbClr val="002060"/>
              </a:solidFill>
              <a:latin typeface="Arial" pitchFamily="34" charset="0"/>
              <a:cs typeface="Arial" pitchFamily="34" charset="0"/>
            </a:endParaRPr>
          </a:p>
          <a:p>
            <a:pPr marL="227013" indent="-227013">
              <a:buClr>
                <a:srgbClr val="C00000"/>
              </a:buClr>
              <a:buSzPct val="120000"/>
              <a:buFont typeface="Arial" pitchFamily="34" charset="0"/>
              <a:buChar char="•"/>
            </a:pPr>
            <a:r>
              <a:rPr lang="en-US" sz="2000" dirty="0" smtClean="0">
                <a:solidFill>
                  <a:srgbClr val="002060"/>
                </a:solidFill>
                <a:latin typeface="Arial" pitchFamily="34" charset="0"/>
                <a:cs typeface="Arial" pitchFamily="34" charset="0"/>
              </a:rPr>
              <a:t> SoLID </a:t>
            </a:r>
          </a:p>
          <a:p>
            <a:pPr>
              <a:buClr>
                <a:srgbClr val="C00000"/>
              </a:buClr>
              <a:tabLst>
                <a:tab pos="744538" algn="l"/>
                <a:tab pos="1084263" algn="l"/>
              </a:tabLst>
            </a:pPr>
            <a:r>
              <a:rPr lang="en-US" sz="2000" dirty="0" smtClean="0">
                <a:solidFill>
                  <a:srgbClr val="002060"/>
                </a:solidFill>
                <a:latin typeface="Arial" pitchFamily="34" charset="0"/>
                <a:cs typeface="Arial" pitchFamily="34" charset="0"/>
              </a:rPr>
              <a:t>	– 	Chinese collaboration</a:t>
            </a:r>
          </a:p>
          <a:p>
            <a:pPr>
              <a:buClr>
                <a:srgbClr val="C00000"/>
              </a:buClr>
              <a:tabLst>
                <a:tab pos="744538" algn="l"/>
                <a:tab pos="1084263" algn="l"/>
              </a:tabLst>
            </a:pPr>
            <a:r>
              <a:rPr lang="en-US" sz="2000" dirty="0" smtClean="0">
                <a:solidFill>
                  <a:srgbClr val="002060"/>
                </a:solidFill>
                <a:latin typeface="Arial" pitchFamily="34" charset="0"/>
                <a:cs typeface="Arial" pitchFamily="34" charset="0"/>
              </a:rPr>
              <a:t>       	– 	CLEO Solenoid </a:t>
            </a:r>
            <a:r>
              <a:rPr lang="en-US" sz="2000" dirty="0" smtClean="0">
                <a:solidFill>
                  <a:srgbClr val="002060"/>
                </a:solidFill>
                <a:latin typeface="Arial" pitchFamily="34" charset="0"/>
                <a:cs typeface="Arial" pitchFamily="34" charset="0"/>
                <a:sym typeface="Wingdings 2"/>
              </a:rPr>
              <a:t></a:t>
            </a:r>
          </a:p>
          <a:p>
            <a:pPr>
              <a:buClr>
                <a:srgbClr val="C00000"/>
              </a:buClr>
              <a:tabLst>
                <a:tab pos="744538" algn="l"/>
                <a:tab pos="1084263" algn="l"/>
              </a:tabLst>
            </a:pPr>
            <a:r>
              <a:rPr lang="en-US" sz="2000" dirty="0">
                <a:solidFill>
                  <a:srgbClr val="002060"/>
                </a:solidFill>
                <a:latin typeface="Arial" pitchFamily="34" charset="0"/>
                <a:cs typeface="Arial" pitchFamily="34" charset="0"/>
                <a:sym typeface="Wingdings 2"/>
              </a:rPr>
              <a:t> </a:t>
            </a:r>
            <a:r>
              <a:rPr lang="en-US" sz="2000" dirty="0" smtClean="0">
                <a:solidFill>
                  <a:srgbClr val="002060"/>
                </a:solidFill>
                <a:latin typeface="Arial" pitchFamily="34" charset="0"/>
                <a:cs typeface="Arial" pitchFamily="34" charset="0"/>
                <a:sym typeface="Wingdings 2"/>
              </a:rPr>
              <a:t>      	</a:t>
            </a:r>
            <a:r>
              <a:rPr lang="en-US" sz="2000" dirty="0" smtClean="0">
                <a:solidFill>
                  <a:srgbClr val="002060"/>
                </a:solidFill>
                <a:latin typeface="Arial" pitchFamily="34" charset="0"/>
                <a:cs typeface="Arial" pitchFamily="34" charset="0"/>
              </a:rPr>
              <a:t>–</a:t>
            </a:r>
            <a:r>
              <a:rPr lang="en-US" sz="2000" dirty="0" smtClean="0">
                <a:solidFill>
                  <a:srgbClr val="002060"/>
                </a:solidFill>
                <a:latin typeface="Arial" pitchFamily="34" charset="0"/>
                <a:cs typeface="Arial" pitchFamily="34" charset="0"/>
                <a:sym typeface="Wingdings 2"/>
              </a:rPr>
              <a:t> 	Director’s review (Feb. 2015) </a:t>
            </a:r>
          </a:p>
          <a:p>
            <a:pPr>
              <a:buClr>
                <a:srgbClr val="C00000"/>
              </a:buClr>
              <a:tabLst>
                <a:tab pos="744538" algn="l"/>
                <a:tab pos="1084263" algn="l"/>
              </a:tabLst>
            </a:pPr>
            <a:r>
              <a:rPr lang="en-US" sz="2000" dirty="0">
                <a:solidFill>
                  <a:srgbClr val="002060"/>
                </a:solidFill>
                <a:latin typeface="Arial" pitchFamily="34" charset="0"/>
                <a:cs typeface="Arial" pitchFamily="34" charset="0"/>
                <a:sym typeface="Wingdings 2"/>
              </a:rPr>
              <a:t>	</a:t>
            </a:r>
            <a:r>
              <a:rPr lang="en-US" sz="2000" dirty="0" smtClean="0">
                <a:solidFill>
                  <a:srgbClr val="002060"/>
                </a:solidFill>
                <a:latin typeface="Arial" pitchFamily="34" charset="0"/>
                <a:cs typeface="Arial" pitchFamily="34" charset="0"/>
                <a:sym typeface="Wingdings 2"/>
              </a:rPr>
              <a:t>	</a:t>
            </a:r>
            <a:r>
              <a:rPr lang="en-US" sz="2000" dirty="0" smtClean="0">
                <a:solidFill>
                  <a:srgbClr val="002060"/>
                </a:solidFill>
                <a:latin typeface="Arial" pitchFamily="34" charset="0"/>
                <a:cs typeface="Arial" pitchFamily="34" charset="0"/>
                <a:sym typeface="Wingdings 3"/>
              </a:rPr>
              <a:t> lots of good feedback</a:t>
            </a:r>
            <a:endParaRPr lang="en-US" sz="2000" dirty="0" smtClean="0">
              <a:solidFill>
                <a:srgbClr val="002060"/>
              </a:solidFill>
              <a:latin typeface="Arial" pitchFamily="34" charset="0"/>
              <a:cs typeface="Arial" pitchFamily="34" charset="0"/>
            </a:endParaRPr>
          </a:p>
          <a:p>
            <a:pPr>
              <a:buClr>
                <a:srgbClr val="C00000"/>
              </a:buClr>
              <a:tabLst>
                <a:tab pos="569913" algn="l"/>
              </a:tabLst>
            </a:pPr>
            <a:r>
              <a:rPr lang="en-US" sz="2000" dirty="0">
                <a:solidFill>
                  <a:srgbClr val="002060"/>
                </a:solidFill>
                <a:latin typeface="Arial" pitchFamily="34" charset="0"/>
                <a:cs typeface="Arial" pitchFamily="34" charset="0"/>
              </a:rPr>
              <a:t>	</a:t>
            </a:r>
            <a:r>
              <a:rPr lang="en-US" sz="2000" dirty="0" smtClean="0">
                <a:solidFill>
                  <a:srgbClr val="002060"/>
                </a:solidFill>
                <a:latin typeface="Arial" pitchFamily="34" charset="0"/>
                <a:cs typeface="Arial" pitchFamily="34" charset="0"/>
              </a:rPr>
              <a:t>   –  Collaboration briefing to DOE-NP</a:t>
            </a:r>
          </a:p>
          <a:p>
            <a:pPr>
              <a:buClr>
                <a:srgbClr val="C00000"/>
              </a:buClr>
              <a:tabLst>
                <a:tab pos="569913" algn="l"/>
              </a:tabLst>
            </a:pPr>
            <a:r>
              <a:rPr lang="en-US" sz="2000" dirty="0">
                <a:solidFill>
                  <a:srgbClr val="002060"/>
                </a:solidFill>
                <a:latin typeface="Arial" pitchFamily="34" charset="0"/>
                <a:cs typeface="Arial" pitchFamily="34" charset="0"/>
              </a:rPr>
              <a:t>	</a:t>
            </a:r>
            <a:r>
              <a:rPr lang="en-US" sz="2000" dirty="0" smtClean="0">
                <a:solidFill>
                  <a:srgbClr val="002060"/>
                </a:solidFill>
                <a:latin typeface="Arial" pitchFamily="34" charset="0"/>
                <a:cs typeface="Arial" pitchFamily="34" charset="0"/>
              </a:rPr>
              <a:t>	   (Nov. 2015)</a:t>
            </a:r>
          </a:p>
        </p:txBody>
      </p:sp>
      <p:pic>
        <p:nvPicPr>
          <p:cNvPr id="330" name="Picture 1"/>
          <p:cNvPicPr>
            <a:picLocks noChangeAspect="1" noChangeArrowheads="1"/>
          </p:cNvPicPr>
          <p:nvPr/>
        </p:nvPicPr>
        <p:blipFill>
          <a:blip r:embed="rId2" cstate="print"/>
          <a:srcRect/>
          <a:stretch>
            <a:fillRect/>
          </a:stretch>
        </p:blipFill>
        <p:spPr bwMode="auto">
          <a:xfrm>
            <a:off x="5502395" y="3505200"/>
            <a:ext cx="3403938" cy="2293710"/>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pic>
        <p:nvPicPr>
          <p:cNvPr id="329" name="Picture 2"/>
          <p:cNvPicPr>
            <a:picLocks noChangeAspect="1" noChangeArrowheads="1"/>
          </p:cNvPicPr>
          <p:nvPr/>
        </p:nvPicPr>
        <p:blipFill>
          <a:blip r:embed="rId3" cstate="print"/>
          <a:srcRect/>
          <a:stretch>
            <a:fillRect/>
          </a:stretch>
        </p:blipFill>
        <p:spPr bwMode="auto">
          <a:xfrm>
            <a:off x="5822874" y="963328"/>
            <a:ext cx="3048000" cy="1292915"/>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sp>
        <p:nvSpPr>
          <p:cNvPr id="3" name="TextBox 2"/>
          <p:cNvSpPr txBox="1"/>
          <p:nvPr/>
        </p:nvSpPr>
        <p:spPr>
          <a:xfrm>
            <a:off x="4490572" y="5990511"/>
            <a:ext cx="4380302" cy="369332"/>
          </a:xfrm>
          <a:prstGeom prst="rect">
            <a:avLst/>
          </a:prstGeom>
          <a:noFill/>
        </p:spPr>
        <p:txBody>
          <a:bodyPr wrap="none" rtlCol="0">
            <a:spAutoFit/>
          </a:bodyPr>
          <a:lstStyle/>
          <a:p>
            <a:r>
              <a:rPr lang="en-US" dirty="0" smtClean="0"/>
              <a:t>Note: Feb. budget  discussion with DOE/ONP</a:t>
            </a:r>
            <a:endParaRPr lang="en-US" dirty="0"/>
          </a:p>
        </p:txBody>
      </p:sp>
    </p:spTree>
    <p:extLst>
      <p:ext uri="{BB962C8B-B14F-4D97-AF65-F5344CB8AC3E}">
        <p14:creationId xmlns:p14="http://schemas.microsoft.com/office/powerpoint/2010/main" val="7949934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609600" y="1295400"/>
            <a:ext cx="7620000" cy="4835245"/>
          </a:xfrm>
        </p:spPr>
        <p:txBody>
          <a:bodyPr>
            <a:normAutofit/>
          </a:bodyPr>
          <a:lstStyle/>
          <a:p>
            <a:pPr marL="569913" indent="-569913">
              <a:lnSpc>
                <a:spcPct val="150000"/>
              </a:lnSpc>
            </a:pPr>
            <a:r>
              <a:rPr lang="en-US" sz="2400" dirty="0" smtClean="0"/>
              <a:t>Near term schedule</a:t>
            </a:r>
          </a:p>
          <a:p>
            <a:pPr marL="569913" indent="-569913">
              <a:lnSpc>
                <a:spcPct val="150000"/>
              </a:lnSpc>
            </a:pPr>
            <a:r>
              <a:rPr lang="en-US" sz="2400" dirty="0" smtClean="0"/>
              <a:t>PAC business</a:t>
            </a:r>
          </a:p>
          <a:p>
            <a:pPr marL="569913" indent="-569913">
              <a:lnSpc>
                <a:spcPct val="150000"/>
              </a:lnSpc>
            </a:pPr>
            <a:r>
              <a:rPr lang="en-US" sz="2400" dirty="0" smtClean="0"/>
              <a:t>MOLLER/</a:t>
            </a:r>
            <a:r>
              <a:rPr lang="en-US" sz="2400" dirty="0" err="1" smtClean="0"/>
              <a:t>SoLID</a:t>
            </a:r>
            <a:endParaRPr lang="en-US" sz="2400" dirty="0" smtClean="0"/>
          </a:p>
          <a:p>
            <a:pPr marL="569913" indent="-569913">
              <a:lnSpc>
                <a:spcPct val="150000"/>
              </a:lnSpc>
            </a:pPr>
            <a:r>
              <a:rPr lang="en-US" sz="2400" dirty="0" smtClean="0"/>
              <a:t>JLEIC</a:t>
            </a:r>
          </a:p>
          <a:p>
            <a:pPr marL="569913" indent="-569913">
              <a:lnSpc>
                <a:spcPct val="150000"/>
              </a:lnSpc>
            </a:pPr>
            <a:r>
              <a:rPr lang="en-US" sz="2400" dirty="0" smtClean="0"/>
              <a:t>Outlook</a:t>
            </a:r>
          </a:p>
        </p:txBody>
      </p:sp>
    </p:spTree>
    <p:extLst>
      <p:ext uri="{BB962C8B-B14F-4D97-AF65-F5344CB8AC3E}">
        <p14:creationId xmlns:p14="http://schemas.microsoft.com/office/powerpoint/2010/main" val="19478847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solidFill>
                  <a:prstClr val="black"/>
                </a:solidFill>
                <a:latin typeface="Arial" charset="0"/>
              </a:rPr>
              <a:t>JLEIC: EIC at Jefferson Lab </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0"/>
            <a:ext cx="9144000" cy="5702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70052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152400" y="984677"/>
            <a:ext cx="4648200" cy="5339923"/>
          </a:xfrm>
          <a:prstGeom prst="rect">
            <a:avLst/>
          </a:prstGeom>
          <a:noFill/>
          <a:ln w="9525">
            <a:noFill/>
            <a:miter lim="800000"/>
            <a:headEnd/>
            <a:tailEnd/>
          </a:ln>
        </p:spPr>
        <p:txBody>
          <a:bodyPr wrap="square">
            <a:spAutoFit/>
          </a:bodyPr>
          <a:lstStyle/>
          <a:p>
            <a:pPr defTabSz="457200">
              <a:defRPr/>
            </a:pPr>
            <a:r>
              <a:rPr lang="en-US" sz="1400" b="1" u="sng" dirty="0" err="1">
                <a:solidFill>
                  <a:srgbClr val="002060"/>
                </a:solidFill>
                <a:latin typeface="Arial" panose="020B0604020202020204" pitchFamily="34" charset="0"/>
                <a:ea typeface="ＭＳ Ｐゴシック" pitchFamily="1" charset="-128"/>
                <a:cs typeface="Arial" panose="020B0604020202020204" pitchFamily="34" charset="0"/>
              </a:rPr>
              <a:t>JLab</a:t>
            </a:r>
            <a:r>
              <a:rPr lang="en-US" sz="1400" b="1" u="sng" dirty="0">
                <a:solidFill>
                  <a:srgbClr val="002060"/>
                </a:solidFill>
                <a:latin typeface="Arial" panose="020B0604020202020204" pitchFamily="34" charset="0"/>
                <a:ea typeface="ＭＳ Ｐゴシック" pitchFamily="1" charset="-128"/>
                <a:cs typeface="Arial" panose="020B0604020202020204" pitchFamily="34" charset="0"/>
              </a:rPr>
              <a:t> </a:t>
            </a:r>
            <a:r>
              <a:rPr lang="en-US" sz="1400" b="1" u="sng" dirty="0" smtClean="0">
                <a:solidFill>
                  <a:srgbClr val="002060"/>
                </a:solidFill>
                <a:latin typeface="Arial" panose="020B0604020202020204" pitchFamily="34" charset="0"/>
                <a:ea typeface="ＭＳ Ｐゴシック" pitchFamily="1" charset="-128"/>
                <a:cs typeface="Arial" panose="020B0604020202020204" pitchFamily="34" charset="0"/>
              </a:rPr>
              <a:t>EIC </a:t>
            </a:r>
            <a:r>
              <a:rPr lang="en-US" sz="1400" b="1" u="sng" dirty="0">
                <a:solidFill>
                  <a:srgbClr val="002060"/>
                </a:solidFill>
                <a:latin typeface="Arial" panose="020B0604020202020204" pitchFamily="34" charset="0"/>
                <a:ea typeface="ＭＳ Ｐゴシック" pitchFamily="1" charset="-128"/>
                <a:cs typeface="Arial" panose="020B0604020202020204" pitchFamily="34" charset="0"/>
              </a:rPr>
              <a:t>Figure 8 Concept</a:t>
            </a:r>
          </a:p>
          <a:p>
            <a:pPr defTabSz="457200">
              <a:defRPr/>
            </a:pPr>
            <a:endParaRPr lang="en-US" sz="500" b="1" dirty="0">
              <a:solidFill>
                <a:srgbClr val="002060"/>
              </a:solidFill>
              <a:latin typeface="Arial" panose="020B0604020202020204" pitchFamily="34" charset="0"/>
              <a:ea typeface="ＭＳ Ｐゴシック" pitchFamily="1" charset="-128"/>
              <a:cs typeface="Arial" panose="020B0604020202020204" pitchFamily="34" charset="0"/>
            </a:endParaRPr>
          </a:p>
          <a:p>
            <a:pPr marL="284163" indent="-284163" defTabSz="457200">
              <a:buFontTx/>
              <a:buBlip>
                <a:blip r:embed="rId3"/>
              </a:buBlip>
              <a:defRPr/>
            </a:pPr>
            <a:r>
              <a:rPr lang="en-US" sz="1300" b="1" dirty="0" smtClean="0">
                <a:solidFill>
                  <a:prstClr val="black"/>
                </a:solidFill>
                <a:latin typeface="Arial" panose="020B0604020202020204" pitchFamily="34" charset="0"/>
                <a:ea typeface="ＭＳ Ｐゴシック" pitchFamily="1" charset="-128"/>
                <a:cs typeface="Arial" panose="020B0604020202020204" pitchFamily="34" charset="0"/>
              </a:rPr>
              <a:t>Initial </a:t>
            </a:r>
            <a:r>
              <a:rPr lang="en-US" sz="1300" b="1" dirty="0">
                <a:solidFill>
                  <a:prstClr val="black"/>
                </a:solidFill>
                <a:latin typeface="Arial" panose="020B0604020202020204" pitchFamily="34" charset="0"/>
                <a:ea typeface="ＭＳ Ｐゴシック" pitchFamily="1" charset="-128"/>
                <a:cs typeface="Arial" panose="020B0604020202020204" pitchFamily="34" charset="0"/>
              </a:rPr>
              <a:t>configuration</a:t>
            </a:r>
            <a:r>
              <a:rPr lang="en-US" sz="1300" dirty="0">
                <a:solidFill>
                  <a:prstClr val="black"/>
                </a:solidFill>
                <a:latin typeface="Arial" panose="020B0604020202020204" pitchFamily="34" charset="0"/>
                <a:ea typeface="ＭＳ Ｐゴシック" pitchFamily="1" charset="-128"/>
                <a:cs typeface="Arial" panose="020B0604020202020204" pitchFamily="34" charset="0"/>
              </a:rPr>
              <a:t>:</a:t>
            </a:r>
          </a:p>
          <a:p>
            <a:pPr lvl="1" indent="-171450" defTabSz="457200">
              <a:buFont typeface="Arial" pitchFamily="34" charset="0"/>
              <a:buChar char="•"/>
              <a:defRPr/>
            </a:pPr>
            <a:r>
              <a:rPr lang="en-US" sz="1300" dirty="0">
                <a:solidFill>
                  <a:prstClr val="black"/>
                </a:solidFill>
                <a:latin typeface="Arial" panose="020B0604020202020204" pitchFamily="34" charset="0"/>
                <a:ea typeface="ＭＳ Ｐゴシック" pitchFamily="1" charset="-128"/>
                <a:cs typeface="Arial" panose="020B0604020202020204" pitchFamily="34" charset="0"/>
              </a:rPr>
              <a:t>3-10 GeV on 20-100 GeV </a:t>
            </a:r>
            <a:r>
              <a:rPr lang="en-US" sz="1300" dirty="0" err="1">
                <a:solidFill>
                  <a:prstClr val="black"/>
                </a:solidFill>
                <a:latin typeface="Arial" panose="020B0604020202020204" pitchFamily="34" charset="0"/>
                <a:ea typeface="ＭＳ Ｐゴシック" pitchFamily="1" charset="-128"/>
                <a:cs typeface="Arial" panose="020B0604020202020204" pitchFamily="34" charset="0"/>
              </a:rPr>
              <a:t>ep/eA</a:t>
            </a:r>
            <a:r>
              <a:rPr lang="en-US" sz="1300" dirty="0">
                <a:solidFill>
                  <a:prstClr val="black"/>
                </a:solidFill>
                <a:latin typeface="Arial" panose="020B0604020202020204" pitchFamily="34" charset="0"/>
                <a:ea typeface="ＭＳ Ｐゴシック" pitchFamily="1" charset="-128"/>
                <a:cs typeface="Arial" panose="020B0604020202020204" pitchFamily="34" charset="0"/>
              </a:rPr>
              <a:t> collider</a:t>
            </a:r>
          </a:p>
          <a:p>
            <a:pPr lvl="1" indent="-171450" defTabSz="457200">
              <a:buFont typeface="Arial" pitchFamily="34" charset="0"/>
              <a:buChar char="•"/>
              <a:defRPr/>
            </a:pPr>
            <a:r>
              <a:rPr lang="en-US" sz="1300" dirty="0">
                <a:solidFill>
                  <a:prstClr val="black"/>
                </a:solidFill>
                <a:latin typeface="Arial" panose="020B0604020202020204" pitchFamily="34" charset="0"/>
                <a:ea typeface="ＭＳ Ｐゴシック" pitchFamily="1" charset="-128"/>
                <a:cs typeface="Arial" panose="020B0604020202020204" pitchFamily="34" charset="0"/>
              </a:rPr>
              <a:t>Optimized for high ion beam polarization:</a:t>
            </a:r>
          </a:p>
          <a:p>
            <a:pPr marL="1028700" lvl="2" indent="-285750" defTabSz="457200">
              <a:buFont typeface="Wingdings" panose="05000000000000000000" pitchFamily="2" charset="2"/>
              <a:buChar char="§"/>
              <a:defRPr/>
            </a:pPr>
            <a:r>
              <a:rPr lang="en-US" sz="1300" dirty="0">
                <a:solidFill>
                  <a:prstClr val="black"/>
                </a:solidFill>
                <a:latin typeface="Arial" panose="020B0604020202020204" pitchFamily="34" charset="0"/>
                <a:ea typeface="ＭＳ Ｐゴシック" pitchFamily="1" charset="-128"/>
                <a:cs typeface="Arial" panose="020B0604020202020204" pitchFamily="34" charset="0"/>
              </a:rPr>
              <a:t>polarized deuterons</a:t>
            </a:r>
          </a:p>
          <a:p>
            <a:pPr marL="461963" lvl="1" indent="-176213" defTabSz="457200">
              <a:buFont typeface="Arial" pitchFamily="34" charset="0"/>
              <a:buChar char="•"/>
              <a:defRPr/>
            </a:pPr>
            <a:r>
              <a:rPr lang="en-US" sz="1300" dirty="0">
                <a:solidFill>
                  <a:prstClr val="black"/>
                </a:solidFill>
                <a:latin typeface="Arial" panose="020B0604020202020204" pitchFamily="34" charset="0"/>
                <a:ea typeface="ＭＳ Ｐゴシック" pitchFamily="1" charset="-128"/>
                <a:cs typeface="Arial" panose="020B0604020202020204" pitchFamily="34" charset="0"/>
              </a:rPr>
              <a:t>Luminosity: </a:t>
            </a:r>
          </a:p>
          <a:p>
            <a:pPr marL="1028700" lvl="2" indent="-285750" defTabSz="457200">
              <a:buFont typeface="Wingdings" panose="05000000000000000000" pitchFamily="2" charset="2"/>
              <a:buChar char="§"/>
              <a:defRPr/>
            </a:pPr>
            <a:r>
              <a:rPr lang="en-US" sz="1300" dirty="0">
                <a:solidFill>
                  <a:prstClr val="black"/>
                </a:solidFill>
                <a:latin typeface="Arial" panose="020B0604020202020204" pitchFamily="34" charset="0"/>
                <a:ea typeface="ＭＳ Ｐゴシック" pitchFamily="1" charset="-128"/>
                <a:cs typeface="Arial" panose="020B0604020202020204" pitchFamily="34" charset="0"/>
              </a:rPr>
              <a:t>up to few x 10</a:t>
            </a:r>
            <a:r>
              <a:rPr lang="en-US" sz="1300" baseline="30000" dirty="0">
                <a:solidFill>
                  <a:prstClr val="black"/>
                </a:solidFill>
                <a:latin typeface="Arial" panose="020B0604020202020204" pitchFamily="34" charset="0"/>
                <a:ea typeface="ＭＳ Ｐゴシック" pitchFamily="1" charset="-128"/>
                <a:cs typeface="Arial" panose="020B0604020202020204" pitchFamily="34" charset="0"/>
              </a:rPr>
              <a:t>34</a:t>
            </a:r>
            <a:r>
              <a:rPr lang="en-US" sz="1300" dirty="0">
                <a:solidFill>
                  <a:prstClr val="black"/>
                </a:solidFill>
                <a:latin typeface="Arial" panose="020B0604020202020204" pitchFamily="34" charset="0"/>
                <a:ea typeface="ＭＳ Ｐゴシック" pitchFamily="1" charset="-128"/>
                <a:cs typeface="Arial" panose="020B0604020202020204" pitchFamily="34" charset="0"/>
              </a:rPr>
              <a:t> e-nucleons cm</a:t>
            </a:r>
            <a:r>
              <a:rPr lang="en-US" sz="1300" baseline="30000" dirty="0">
                <a:solidFill>
                  <a:prstClr val="black"/>
                </a:solidFill>
                <a:latin typeface="Arial" panose="020B0604020202020204" pitchFamily="34" charset="0"/>
                <a:ea typeface="ＭＳ Ｐゴシック" pitchFamily="1" charset="-128"/>
                <a:cs typeface="Arial" panose="020B0604020202020204" pitchFamily="34" charset="0"/>
              </a:rPr>
              <a:t>-2</a:t>
            </a:r>
            <a:r>
              <a:rPr lang="en-US" sz="1300" dirty="0">
                <a:solidFill>
                  <a:prstClr val="black"/>
                </a:solidFill>
                <a:latin typeface="Arial" panose="020B0604020202020204" pitchFamily="34" charset="0"/>
                <a:ea typeface="ＭＳ Ｐゴシック" pitchFamily="1" charset="-128"/>
                <a:cs typeface="Arial" panose="020B0604020202020204" pitchFamily="34" charset="0"/>
              </a:rPr>
              <a:t> s</a:t>
            </a:r>
            <a:r>
              <a:rPr lang="en-US" sz="1300" baseline="30000" dirty="0">
                <a:solidFill>
                  <a:prstClr val="black"/>
                </a:solidFill>
                <a:latin typeface="Arial" panose="020B0604020202020204" pitchFamily="34" charset="0"/>
                <a:ea typeface="ＭＳ Ｐゴシック" pitchFamily="1" charset="-128"/>
                <a:cs typeface="Arial" panose="020B0604020202020204" pitchFamily="34" charset="0"/>
              </a:rPr>
              <a:t>-1 </a:t>
            </a:r>
          </a:p>
          <a:p>
            <a:pPr marL="284163" lvl="2" indent="-284163" defTabSz="457200">
              <a:spcAft>
                <a:spcPts val="600"/>
              </a:spcAft>
              <a:buSzPct val="100000"/>
              <a:buFontTx/>
              <a:buBlip>
                <a:blip r:embed="rId3"/>
              </a:buBlip>
              <a:defRPr/>
            </a:pPr>
            <a:r>
              <a:rPr lang="en-US" sz="1300" b="1" dirty="0" smtClean="0">
                <a:solidFill>
                  <a:prstClr val="black"/>
                </a:solidFill>
                <a:latin typeface="Arial" panose="020B0604020202020204" pitchFamily="34" charset="0"/>
                <a:ea typeface="ＭＳ Ｐゴシック" pitchFamily="1" charset="-128"/>
                <a:cs typeface="Arial" panose="020B0604020202020204" pitchFamily="34" charset="0"/>
              </a:rPr>
              <a:t>Low </a:t>
            </a:r>
            <a:r>
              <a:rPr lang="en-US" sz="1300" b="1" dirty="0">
                <a:solidFill>
                  <a:prstClr val="black"/>
                </a:solidFill>
                <a:latin typeface="Arial" panose="020B0604020202020204" pitchFamily="34" charset="0"/>
                <a:ea typeface="ＭＳ Ｐゴシック" pitchFamily="1" charset="-128"/>
                <a:cs typeface="Arial" panose="020B0604020202020204" pitchFamily="34" charset="0"/>
              </a:rPr>
              <a:t>technical </a:t>
            </a:r>
            <a:r>
              <a:rPr lang="en-US" sz="1300" b="1" dirty="0" smtClean="0">
                <a:solidFill>
                  <a:prstClr val="black"/>
                </a:solidFill>
                <a:latin typeface="Arial" panose="020B0604020202020204" pitchFamily="34" charset="0"/>
                <a:ea typeface="ＭＳ Ｐゴシック" pitchFamily="1" charset="-128"/>
                <a:cs typeface="Arial" panose="020B0604020202020204" pitchFamily="34" charset="0"/>
              </a:rPr>
              <a:t>risk</a:t>
            </a:r>
            <a:endParaRPr lang="en-US" sz="1300" b="1" dirty="0">
              <a:solidFill>
                <a:prstClr val="black"/>
              </a:solidFill>
              <a:latin typeface="Arial" panose="020B0604020202020204" pitchFamily="34" charset="0"/>
              <a:ea typeface="ＭＳ Ｐゴシック" pitchFamily="1" charset="-128"/>
              <a:cs typeface="Arial" panose="020B0604020202020204" pitchFamily="34" charset="0"/>
            </a:endParaRPr>
          </a:p>
          <a:p>
            <a:pPr marL="284163" lvl="2" indent="-284163" defTabSz="457200">
              <a:buFontTx/>
              <a:buBlip>
                <a:blip r:embed="rId3"/>
              </a:buBlip>
              <a:defRPr/>
            </a:pPr>
            <a:r>
              <a:rPr lang="en-US" sz="1300" b="1" dirty="0" smtClean="0">
                <a:solidFill>
                  <a:prstClr val="black"/>
                </a:solidFill>
                <a:latin typeface="Arial" panose="020B0604020202020204" pitchFamily="34" charset="0"/>
                <a:ea typeface="ＭＳ Ｐゴシック" pitchFamily="1" charset="-128"/>
                <a:cs typeface="Arial" panose="020B0604020202020204" pitchFamily="34" charset="0"/>
              </a:rPr>
              <a:t>Upgradable </a:t>
            </a:r>
            <a:r>
              <a:rPr lang="en-US" sz="1300" b="1" dirty="0">
                <a:solidFill>
                  <a:prstClr val="black"/>
                </a:solidFill>
                <a:latin typeface="Arial" panose="020B0604020202020204" pitchFamily="34" charset="0"/>
                <a:ea typeface="ＭＳ Ｐゴシック" pitchFamily="1" charset="-128"/>
                <a:cs typeface="Arial" panose="020B0604020202020204" pitchFamily="34" charset="0"/>
              </a:rPr>
              <a:t>to higher energies </a:t>
            </a:r>
          </a:p>
          <a:p>
            <a:pPr marL="0" lvl="2" defTabSz="457200">
              <a:defRPr/>
            </a:pPr>
            <a:r>
              <a:rPr lang="en-US" sz="1300" dirty="0">
                <a:solidFill>
                  <a:prstClr val="black"/>
                </a:solidFill>
                <a:latin typeface="Arial" panose="020B0604020202020204" pitchFamily="34" charset="0"/>
                <a:ea typeface="ＭＳ Ｐゴシック" pitchFamily="1" charset="-128"/>
                <a:cs typeface="Arial" panose="020B0604020202020204" pitchFamily="34" charset="0"/>
              </a:rPr>
              <a:t>	</a:t>
            </a:r>
            <a:r>
              <a:rPr lang="en-US" sz="1300" dirty="0" smtClean="0">
                <a:solidFill>
                  <a:prstClr val="black"/>
                </a:solidFill>
                <a:latin typeface="Arial" panose="020B0604020202020204" pitchFamily="34" charset="0"/>
                <a:ea typeface="ＭＳ Ｐゴシック" pitchFamily="1" charset="-128"/>
                <a:cs typeface="Arial" panose="020B0604020202020204" pitchFamily="34" charset="0"/>
              </a:rPr>
              <a:t>250 </a:t>
            </a:r>
            <a:r>
              <a:rPr lang="en-US" sz="1300" dirty="0">
                <a:solidFill>
                  <a:prstClr val="black"/>
                </a:solidFill>
                <a:latin typeface="Arial" panose="020B0604020202020204" pitchFamily="34" charset="0"/>
                <a:ea typeface="ＭＳ Ｐゴシック" pitchFamily="1" charset="-128"/>
                <a:cs typeface="Arial" panose="020B0604020202020204" pitchFamily="34" charset="0"/>
              </a:rPr>
              <a:t>GeV protons + 20 GeV </a:t>
            </a:r>
            <a:r>
              <a:rPr lang="en-US" sz="1300" dirty="0" smtClean="0">
                <a:solidFill>
                  <a:prstClr val="black"/>
                </a:solidFill>
                <a:latin typeface="Arial" panose="020B0604020202020204" pitchFamily="34" charset="0"/>
                <a:ea typeface="ＭＳ Ｐゴシック" pitchFamily="1" charset="-128"/>
                <a:cs typeface="Arial" panose="020B0604020202020204" pitchFamily="34" charset="0"/>
              </a:rPr>
              <a:t>electrons</a:t>
            </a:r>
          </a:p>
          <a:p>
            <a:pPr marL="0" lvl="2" defTabSz="457200">
              <a:defRPr/>
            </a:pPr>
            <a:endParaRPr lang="en-US" sz="500" dirty="0">
              <a:solidFill>
                <a:prstClr val="black"/>
              </a:solidFill>
              <a:latin typeface="Arial" panose="020B0604020202020204" pitchFamily="34" charset="0"/>
              <a:ea typeface="ＭＳ Ｐゴシック" pitchFamily="1" charset="-128"/>
              <a:cs typeface="Arial" panose="020B0604020202020204" pitchFamily="34" charset="0"/>
            </a:endParaRPr>
          </a:p>
          <a:p>
            <a:pPr marL="284163" lvl="2" indent="-284163" defTabSz="457200">
              <a:buSzPct val="100000"/>
              <a:buFontTx/>
              <a:buBlip>
                <a:blip r:embed="rId3"/>
              </a:buBlip>
              <a:defRPr/>
            </a:pPr>
            <a:r>
              <a:rPr lang="en-US" sz="1300" b="1" dirty="0" smtClean="0">
                <a:solidFill>
                  <a:prstClr val="black"/>
                </a:solidFill>
                <a:latin typeface="Arial" panose="020B0604020202020204" pitchFamily="34" charset="0"/>
                <a:ea typeface="ＭＳ Ｐゴシック" pitchFamily="1" charset="-128"/>
                <a:cs typeface="Arial" panose="020B0604020202020204" pitchFamily="34" charset="0"/>
              </a:rPr>
              <a:t>Flexible </a:t>
            </a:r>
            <a:r>
              <a:rPr lang="en-US" sz="1300" b="1" dirty="0">
                <a:solidFill>
                  <a:prstClr val="black"/>
                </a:solidFill>
                <a:latin typeface="Arial" panose="020B0604020202020204" pitchFamily="34" charset="0"/>
                <a:ea typeface="ＭＳ Ｐゴシック" pitchFamily="1" charset="-128"/>
                <a:cs typeface="Arial" panose="020B0604020202020204" pitchFamily="34" charset="0"/>
              </a:rPr>
              <a:t>timeframe for Construction </a:t>
            </a:r>
            <a:r>
              <a:rPr lang="en-US" sz="1300" dirty="0">
                <a:solidFill>
                  <a:prstClr val="black"/>
                </a:solidFill>
                <a:latin typeface="Arial" panose="020B0604020202020204" pitchFamily="34" charset="0"/>
                <a:ea typeface="ＭＳ Ｐゴシック" pitchFamily="1" charset="-128"/>
                <a:cs typeface="Arial" panose="020B0604020202020204" pitchFamily="34" charset="0"/>
              </a:rPr>
              <a:t>	</a:t>
            </a:r>
          </a:p>
          <a:p>
            <a:pPr marL="0" lvl="2" defTabSz="457200">
              <a:buSzPct val="70000"/>
              <a:defRPr/>
            </a:pPr>
            <a:r>
              <a:rPr lang="en-US" sz="1300" dirty="0">
                <a:solidFill>
                  <a:prstClr val="black"/>
                </a:solidFill>
                <a:latin typeface="Arial" panose="020B0604020202020204" pitchFamily="34" charset="0"/>
                <a:ea typeface="ＭＳ Ｐゴシック" pitchFamily="1" charset="-128"/>
                <a:cs typeface="Arial" panose="020B0604020202020204" pitchFamily="34" charset="0"/>
              </a:rPr>
              <a:t>	</a:t>
            </a:r>
            <a:r>
              <a:rPr lang="en-US" sz="1300" dirty="0" smtClean="0">
                <a:solidFill>
                  <a:prstClr val="black"/>
                </a:solidFill>
                <a:latin typeface="Arial" panose="020B0604020202020204" pitchFamily="34" charset="0"/>
                <a:ea typeface="ＭＳ Ｐゴシック" pitchFamily="1" charset="-128"/>
                <a:cs typeface="Arial" panose="020B0604020202020204" pitchFamily="34" charset="0"/>
              </a:rPr>
              <a:t>consistent </a:t>
            </a:r>
            <a:r>
              <a:rPr lang="en-US" sz="1300" dirty="0">
                <a:solidFill>
                  <a:prstClr val="black"/>
                </a:solidFill>
                <a:latin typeface="Arial" panose="020B0604020202020204" pitchFamily="34" charset="0"/>
                <a:ea typeface="ＭＳ Ｐゴシック" pitchFamily="1" charset="-128"/>
                <a:cs typeface="Arial" panose="020B0604020202020204" pitchFamily="34" charset="0"/>
              </a:rPr>
              <a:t>w/running 12 GeV </a:t>
            </a:r>
            <a:r>
              <a:rPr lang="en-US" sz="1300" dirty="0" smtClean="0">
                <a:solidFill>
                  <a:prstClr val="black"/>
                </a:solidFill>
                <a:latin typeface="Arial" panose="020B0604020202020204" pitchFamily="34" charset="0"/>
                <a:ea typeface="ＭＳ Ｐゴシック" pitchFamily="1" charset="-128"/>
                <a:cs typeface="Arial" panose="020B0604020202020204" pitchFamily="34" charset="0"/>
              </a:rPr>
              <a:t>CEBAF</a:t>
            </a:r>
          </a:p>
          <a:p>
            <a:pPr marL="0" lvl="2" defTabSz="457200">
              <a:buSzPct val="70000"/>
              <a:defRPr/>
            </a:pPr>
            <a:endParaRPr lang="en-US" sz="500" dirty="0">
              <a:solidFill>
                <a:prstClr val="black"/>
              </a:solidFill>
              <a:latin typeface="Arial" panose="020B0604020202020204" pitchFamily="34" charset="0"/>
              <a:ea typeface="ＭＳ Ｐゴシック" pitchFamily="1" charset="-128"/>
              <a:cs typeface="Arial" panose="020B0604020202020204" pitchFamily="34" charset="0"/>
            </a:endParaRPr>
          </a:p>
          <a:p>
            <a:pPr marL="284163" lvl="2" indent="-284163" defTabSz="457200">
              <a:spcAft>
                <a:spcPts val="600"/>
              </a:spcAft>
              <a:buFontTx/>
              <a:buBlip>
                <a:blip r:embed="rId3"/>
              </a:buBlip>
              <a:defRPr/>
            </a:pPr>
            <a:r>
              <a:rPr lang="en-US" sz="1300" b="1" dirty="0" smtClean="0">
                <a:solidFill>
                  <a:prstClr val="black"/>
                </a:solidFill>
                <a:latin typeface="Arial" panose="020B0604020202020204" pitchFamily="34" charset="0"/>
                <a:ea typeface="ＭＳ Ｐゴシック" pitchFamily="1" charset="-128"/>
                <a:cs typeface="Arial" panose="020B0604020202020204" pitchFamily="34" charset="0"/>
              </a:rPr>
              <a:t>Thorough </a:t>
            </a:r>
            <a:r>
              <a:rPr lang="en-US" sz="1300" b="1" dirty="0">
                <a:solidFill>
                  <a:prstClr val="black"/>
                </a:solidFill>
                <a:latin typeface="Arial" panose="020B0604020202020204" pitchFamily="34" charset="0"/>
                <a:ea typeface="ＭＳ Ｐゴシック" pitchFamily="1" charset="-128"/>
                <a:cs typeface="Arial" panose="020B0604020202020204" pitchFamily="34" charset="0"/>
              </a:rPr>
              <a:t>cost estimate </a:t>
            </a:r>
            <a:r>
              <a:rPr lang="en-US" sz="1300" b="1" dirty="0" smtClean="0">
                <a:solidFill>
                  <a:prstClr val="black"/>
                </a:solidFill>
                <a:latin typeface="Arial" panose="020B0604020202020204" pitchFamily="34" charset="0"/>
                <a:ea typeface="ＭＳ Ｐゴシック" pitchFamily="1" charset="-128"/>
                <a:cs typeface="Arial" panose="020B0604020202020204" pitchFamily="34" charset="0"/>
              </a:rPr>
              <a:t>completed</a:t>
            </a:r>
          </a:p>
          <a:p>
            <a:pPr marL="0" lvl="2" defTabSz="457200">
              <a:spcAft>
                <a:spcPts val="600"/>
              </a:spcAft>
              <a:defRPr/>
            </a:pPr>
            <a:r>
              <a:rPr lang="en-US" sz="1300" b="1" dirty="0">
                <a:solidFill>
                  <a:prstClr val="black"/>
                </a:solidFill>
                <a:latin typeface="Arial" panose="020B0604020202020204" pitchFamily="34" charset="0"/>
                <a:ea typeface="ＭＳ Ｐゴシック" pitchFamily="1" charset="-128"/>
                <a:cs typeface="Arial" panose="020B0604020202020204" pitchFamily="34" charset="0"/>
              </a:rPr>
              <a:t>	</a:t>
            </a:r>
            <a:r>
              <a:rPr lang="en-US" sz="1300" dirty="0" smtClean="0">
                <a:solidFill>
                  <a:prstClr val="black"/>
                </a:solidFill>
                <a:latin typeface="Arial" panose="020B0604020202020204" pitchFamily="34" charset="0"/>
                <a:ea typeface="ＭＳ Ｐゴシック" pitchFamily="1" charset="-128"/>
                <a:cs typeface="Arial" panose="020B0604020202020204" pitchFamily="34" charset="0"/>
              </a:rPr>
              <a:t>presented </a:t>
            </a:r>
            <a:r>
              <a:rPr lang="en-US" sz="1300" dirty="0">
                <a:solidFill>
                  <a:prstClr val="black"/>
                </a:solidFill>
                <a:latin typeface="Arial" panose="020B0604020202020204" pitchFamily="34" charset="0"/>
                <a:ea typeface="ＭＳ Ｐゴシック" pitchFamily="1" charset="-128"/>
                <a:cs typeface="Arial" panose="020B0604020202020204" pitchFamily="34" charset="0"/>
              </a:rPr>
              <a:t>to NSAC EIC Review</a:t>
            </a:r>
          </a:p>
          <a:p>
            <a:pPr marL="284163" lvl="2" indent="-284163" defTabSz="457200">
              <a:buFontTx/>
              <a:buBlip>
                <a:blip r:embed="rId3"/>
              </a:buBlip>
              <a:defRPr/>
            </a:pPr>
            <a:r>
              <a:rPr lang="en-US" sz="1300" b="1" dirty="0" smtClean="0">
                <a:solidFill>
                  <a:prstClr val="black"/>
                </a:solidFill>
                <a:latin typeface="Arial" panose="020B0604020202020204" pitchFamily="34" charset="0"/>
                <a:ea typeface="ＭＳ Ｐゴシック" pitchFamily="1" charset="-128"/>
                <a:cs typeface="Arial" panose="020B0604020202020204" pitchFamily="34" charset="0"/>
              </a:rPr>
              <a:t>Cost </a:t>
            </a:r>
            <a:r>
              <a:rPr lang="en-US" sz="1300" b="1" dirty="0">
                <a:solidFill>
                  <a:prstClr val="black"/>
                </a:solidFill>
                <a:latin typeface="Arial" panose="020B0604020202020204" pitchFamily="34" charset="0"/>
                <a:ea typeface="ＭＳ Ｐゴシック" pitchFamily="1" charset="-128"/>
                <a:cs typeface="Arial" panose="020B0604020202020204" pitchFamily="34" charset="0"/>
              </a:rPr>
              <a:t>effective </a:t>
            </a:r>
            <a:r>
              <a:rPr lang="en-US" sz="1300" b="1" dirty="0" smtClean="0">
                <a:solidFill>
                  <a:prstClr val="black"/>
                </a:solidFill>
                <a:latin typeface="Arial" panose="020B0604020202020204" pitchFamily="34" charset="0"/>
                <a:ea typeface="ＭＳ Ｐゴシック" pitchFamily="1" charset="-128"/>
                <a:cs typeface="Arial" panose="020B0604020202020204" pitchFamily="34" charset="0"/>
              </a:rPr>
              <a:t>operations</a:t>
            </a:r>
          </a:p>
          <a:p>
            <a:pPr marL="171450" lvl="0" indent="-171450" defTabSz="457200">
              <a:buFont typeface="Arial" panose="020B0604020202020204" pitchFamily="34" charset="0"/>
              <a:buChar char="•"/>
              <a:defRPr/>
            </a:pPr>
            <a:endParaRPr lang="en-US" sz="1300" dirty="0" smtClean="0">
              <a:solidFill>
                <a:prstClr val="black"/>
              </a:solidFill>
              <a:latin typeface="Arial" panose="020B0604020202020204" pitchFamily="34" charset="0"/>
              <a:ea typeface="ＭＳ Ｐゴシック" pitchFamily="1" charset="-128"/>
              <a:cs typeface="Arial" panose="020B0604020202020204" pitchFamily="34" charset="0"/>
            </a:endParaRPr>
          </a:p>
          <a:p>
            <a:pPr marL="171450" lvl="2" indent="-171450" defTabSz="457200">
              <a:buFont typeface="Wingdings 3"/>
              <a:buChar char="&quot;"/>
              <a:defRPr/>
            </a:pPr>
            <a:r>
              <a:rPr lang="en-US" sz="1300" b="1" dirty="0" smtClean="0">
                <a:solidFill>
                  <a:prstClr val="black"/>
                </a:solidFill>
                <a:latin typeface="Arial" panose="020B0604020202020204" pitchFamily="34" charset="0"/>
                <a:ea typeface="ＭＳ Ｐゴシック" pitchFamily="1" charset="-128"/>
                <a:cs typeface="Arial" panose="020B0604020202020204" pitchFamily="34" charset="0"/>
                <a:sym typeface="Wingdings 3"/>
              </a:rPr>
              <a:t>Fulfills White Paper Requirements</a:t>
            </a:r>
          </a:p>
          <a:p>
            <a:pPr marL="171450" lvl="2" indent="-171450" defTabSz="457200">
              <a:buFont typeface="Wingdings 3"/>
              <a:buChar char="&quot;"/>
              <a:defRPr/>
            </a:pPr>
            <a:endParaRPr lang="en-US" sz="1300" b="1" dirty="0">
              <a:solidFill>
                <a:prstClr val="black"/>
              </a:solidFill>
              <a:latin typeface="Arial" panose="020B0604020202020204" pitchFamily="34" charset="0"/>
              <a:ea typeface="ＭＳ Ｐゴシック" pitchFamily="1" charset="-128"/>
              <a:cs typeface="Arial" panose="020B0604020202020204" pitchFamily="34" charset="0"/>
              <a:sym typeface="Wingdings 3"/>
            </a:endParaRPr>
          </a:p>
          <a:p>
            <a:pPr defTabSz="457200">
              <a:defRPr/>
            </a:pPr>
            <a:r>
              <a:rPr lang="en-US" sz="1400" b="1" u="sng" dirty="0" smtClean="0">
                <a:solidFill>
                  <a:srgbClr val="002060"/>
                </a:solidFill>
                <a:latin typeface="Arial" panose="020B0604020202020204" pitchFamily="34" charset="0"/>
                <a:ea typeface="ＭＳ Ｐゴシック" pitchFamily="1" charset="-128"/>
                <a:cs typeface="Arial" panose="020B0604020202020204" pitchFamily="34" charset="0"/>
              </a:rPr>
              <a:t>Current Activities</a:t>
            </a:r>
          </a:p>
          <a:p>
            <a:pPr defTabSz="457200">
              <a:defRPr/>
            </a:pPr>
            <a:endParaRPr lang="en-US" sz="500" b="1" dirty="0" smtClean="0">
              <a:solidFill>
                <a:srgbClr val="002060"/>
              </a:solidFill>
              <a:latin typeface="Arial" panose="020B0604020202020204" pitchFamily="34" charset="0"/>
              <a:ea typeface="ＭＳ Ｐゴシック" pitchFamily="1" charset="-128"/>
              <a:cs typeface="Arial" panose="020B0604020202020204" pitchFamily="34" charset="0"/>
            </a:endParaRPr>
          </a:p>
          <a:p>
            <a:pPr marL="284163" indent="-284163" defTabSz="457200">
              <a:buFontTx/>
              <a:buBlip>
                <a:blip r:embed="rId3"/>
              </a:buBlip>
              <a:defRPr/>
            </a:pPr>
            <a:r>
              <a:rPr lang="en-US" sz="1300" b="1" dirty="0" smtClean="0">
                <a:solidFill>
                  <a:prstClr val="black"/>
                </a:solidFill>
                <a:latin typeface="Arial" panose="020B0604020202020204" pitchFamily="34" charset="0"/>
                <a:ea typeface="ＭＳ Ｐゴシック" pitchFamily="1" charset="-128"/>
                <a:cs typeface="Arial" panose="020B0604020202020204" pitchFamily="34" charset="0"/>
              </a:rPr>
              <a:t>Site evaluation (VA funds)</a:t>
            </a:r>
          </a:p>
          <a:p>
            <a:pPr marL="284163" indent="-284163" defTabSz="457200">
              <a:buBlip>
                <a:blip r:embed="rId3"/>
              </a:buBlip>
              <a:defRPr/>
            </a:pPr>
            <a:r>
              <a:rPr lang="en-US" sz="1300" b="1" dirty="0" smtClean="0">
                <a:solidFill>
                  <a:prstClr val="black"/>
                </a:solidFill>
                <a:latin typeface="Arial" panose="020B0604020202020204" pitchFamily="34" charset="0"/>
                <a:ea typeface="ＭＳ Ｐゴシック" pitchFamily="1" charset="-128"/>
                <a:cs typeface="Arial" panose="020B0604020202020204" pitchFamily="34" charset="0"/>
              </a:rPr>
              <a:t>Accelerator, detector R&amp;D</a:t>
            </a:r>
          </a:p>
          <a:p>
            <a:pPr marL="284163" lvl="0" indent="-284163" defTabSz="457200">
              <a:buBlip>
                <a:blip r:embed="rId3"/>
              </a:buBlip>
              <a:defRPr/>
            </a:pPr>
            <a:r>
              <a:rPr lang="en-US" sz="1300" b="1" dirty="0" smtClean="0">
                <a:solidFill>
                  <a:prstClr val="black"/>
                </a:solidFill>
                <a:latin typeface="Arial" panose="020B0604020202020204" pitchFamily="34" charset="0"/>
                <a:ea typeface="ＭＳ Ｐゴシック" pitchFamily="1" charset="-128"/>
                <a:cs typeface="Arial" panose="020B0604020202020204" pitchFamily="34" charset="0"/>
              </a:rPr>
              <a:t>Design optimization</a:t>
            </a:r>
          </a:p>
          <a:p>
            <a:pPr marL="284163" lvl="0" indent="-284163" defTabSz="457200">
              <a:buBlip>
                <a:blip r:embed="rId3"/>
              </a:buBlip>
              <a:defRPr/>
            </a:pPr>
            <a:r>
              <a:rPr lang="en-US" sz="1300" b="1" dirty="0" smtClean="0">
                <a:solidFill>
                  <a:prstClr val="black"/>
                </a:solidFill>
                <a:latin typeface="Arial" panose="020B0604020202020204" pitchFamily="34" charset="0"/>
                <a:ea typeface="ＭＳ Ｐゴシック" pitchFamily="1" charset="-128"/>
                <a:cs typeface="Arial" panose="020B0604020202020204" pitchFamily="34" charset="0"/>
              </a:rPr>
              <a:t>Cost reduction</a:t>
            </a:r>
            <a:endParaRPr lang="en-US" sz="1300" dirty="0">
              <a:solidFill>
                <a:prstClr val="black"/>
              </a:solidFill>
              <a:ea typeface="ＭＳ Ｐゴシック" pitchFamily="1" charset="-128"/>
            </a:endParaRPr>
          </a:p>
        </p:txBody>
      </p:sp>
      <p:sp>
        <p:nvSpPr>
          <p:cNvPr id="4" name="Rectangle 2"/>
          <p:cNvSpPr txBox="1">
            <a:spLocks noChangeArrowheads="1"/>
          </p:cNvSpPr>
          <p:nvPr/>
        </p:nvSpPr>
        <p:spPr>
          <a:xfrm>
            <a:off x="304800" y="0"/>
            <a:ext cx="8179242" cy="762000"/>
          </a:xfrm>
          <a:prstGeom prst="rect">
            <a:avLst/>
          </a:prstGeom>
        </p:spPr>
        <p:txBody>
          <a:bodyPr vert="horz" lIns="91440" tIns="45720" rIns="91440" bIns="45720" rtlCol="0" anchor="ctr">
            <a:normAutofit fontScale="97500"/>
          </a:bodyPr>
          <a:lstStyle/>
          <a:p>
            <a:pPr algn="ctr" defTabSz="457200">
              <a:defRPr/>
            </a:pPr>
            <a:r>
              <a:rPr lang="en-US" sz="3300" b="1" dirty="0" smtClean="0">
                <a:solidFill>
                  <a:prstClr val="black"/>
                </a:solidFill>
                <a:latin typeface="Arial" charset="0"/>
              </a:rPr>
              <a:t>JLEIC: EIC at Jefferson </a:t>
            </a:r>
            <a:r>
              <a:rPr lang="en-US" sz="3300" b="1" dirty="0">
                <a:solidFill>
                  <a:prstClr val="black"/>
                </a:solidFill>
                <a:latin typeface="Arial" charset="0"/>
              </a:rPr>
              <a:t>Lab </a:t>
            </a:r>
          </a:p>
        </p:txBody>
      </p:sp>
      <p:pic>
        <p:nvPicPr>
          <p:cNvPr id="5" name="Picture 4"/>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8000" contrast="43000"/>
                    </a14:imgEffect>
                  </a14:imgLayer>
                </a14:imgProps>
              </a:ext>
              <a:ext uri="{28A0092B-C50C-407E-A947-70E740481C1C}">
                <a14:useLocalDpi xmlns:a14="http://schemas.microsoft.com/office/drawing/2010/main" val="0"/>
              </a:ext>
            </a:extLst>
          </a:blip>
          <a:srcRect l="1852" r="1"/>
          <a:stretch/>
        </p:blipFill>
        <p:spPr>
          <a:xfrm>
            <a:off x="4196526" y="1328296"/>
            <a:ext cx="4612138" cy="43105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534621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194726"/>
            <a:ext cx="8229600" cy="397933"/>
          </a:xfrm>
        </p:spPr>
        <p:txBody>
          <a:bodyPr/>
          <a:lstStyle/>
          <a:p>
            <a:r>
              <a:rPr lang="en-US" b="1" dirty="0" smtClean="0">
                <a:latin typeface="Arial "/>
              </a:rPr>
              <a:t>EIC Developments</a:t>
            </a:r>
            <a:endParaRPr lang="en-US" b="1" dirty="0">
              <a:latin typeface="Arial "/>
            </a:endParaRPr>
          </a:p>
        </p:txBody>
      </p:sp>
      <p:sp>
        <p:nvSpPr>
          <p:cNvPr id="6" name="TextBox 5"/>
          <p:cNvSpPr txBox="1"/>
          <p:nvPr/>
        </p:nvSpPr>
        <p:spPr>
          <a:xfrm>
            <a:off x="457200" y="1295400"/>
            <a:ext cx="8482693" cy="4708981"/>
          </a:xfrm>
          <a:prstGeom prst="rect">
            <a:avLst/>
          </a:prstGeom>
          <a:noFill/>
        </p:spPr>
        <p:txBody>
          <a:bodyPr wrap="square" rtlCol="0">
            <a:spAutoFit/>
          </a:bodyPr>
          <a:lstStyle/>
          <a:p>
            <a:pPr marL="461963" indent="-461963">
              <a:spcAft>
                <a:spcPts val="600"/>
              </a:spcAft>
              <a:buClr>
                <a:srgbClr val="C00000"/>
              </a:buClr>
              <a:buSzPct val="120000"/>
              <a:buFont typeface="Arial" pitchFamily="34" charset="0"/>
              <a:buChar char="•"/>
            </a:pPr>
            <a:r>
              <a:rPr lang="en-US" sz="2600" dirty="0" smtClean="0">
                <a:solidFill>
                  <a:srgbClr val="002060"/>
                </a:solidFill>
                <a:latin typeface="Arial" panose="020B0604020202020204" pitchFamily="34" charset="0"/>
                <a:cs typeface="Arial" panose="020B0604020202020204" pitchFamily="34" charset="0"/>
              </a:rPr>
              <a:t>EIC User meeting – Berkeley Jan. 6-9</a:t>
            </a:r>
          </a:p>
          <a:p>
            <a:pPr>
              <a:spcAft>
                <a:spcPts val="600"/>
              </a:spcAft>
              <a:buClr>
                <a:srgbClr val="C00000"/>
              </a:buClr>
              <a:buSzPct val="120000"/>
              <a:tabLst>
                <a:tab pos="457200" algn="l"/>
              </a:tabLst>
            </a:pPr>
            <a:r>
              <a:rPr lang="en-US" sz="2600" dirty="0" smtClean="0">
                <a:solidFill>
                  <a:srgbClr val="002060"/>
                </a:solidFill>
                <a:latin typeface="Arial" panose="020B0604020202020204" pitchFamily="34" charset="0"/>
                <a:cs typeface="Arial" panose="020B0604020202020204" pitchFamily="34" charset="0"/>
              </a:rPr>
              <a:t>	</a:t>
            </a:r>
            <a:r>
              <a:rPr lang="en-US" sz="2600" dirty="0" smtClean="0">
                <a:solidFill>
                  <a:srgbClr val="002060"/>
                </a:solidFill>
                <a:latin typeface="Arial" panose="020B0604020202020204" pitchFamily="34" charset="0"/>
                <a:cs typeface="Arial" panose="020B0604020202020204" pitchFamily="34" charset="0"/>
              </a:rPr>
              <a:t> </a:t>
            </a:r>
            <a:r>
              <a:rPr lang="en-US" sz="2600" dirty="0" smtClean="0">
                <a:solidFill>
                  <a:srgbClr val="002060"/>
                </a:solidFill>
                <a:latin typeface="Arial" panose="020B0604020202020204" pitchFamily="34" charset="0"/>
                <a:cs typeface="Arial" panose="020B0604020202020204" pitchFamily="34" charset="0"/>
              </a:rPr>
              <a:t>–   </a:t>
            </a:r>
            <a:r>
              <a:rPr lang="en-US" sz="2600" dirty="0" smtClean="0">
                <a:solidFill>
                  <a:srgbClr val="002060"/>
                </a:solidFill>
                <a:latin typeface="Arial" panose="020B0604020202020204" pitchFamily="34" charset="0"/>
                <a:cs typeface="Arial" panose="020B0604020202020204" pitchFamily="34" charset="0"/>
              </a:rPr>
              <a:t>Next </a:t>
            </a:r>
            <a:r>
              <a:rPr lang="en-US" sz="2600" dirty="0" smtClean="0">
                <a:solidFill>
                  <a:srgbClr val="002060"/>
                </a:solidFill>
                <a:latin typeface="Arial" panose="020B0604020202020204" pitchFamily="34" charset="0"/>
                <a:cs typeface="Arial" panose="020B0604020202020204" pitchFamily="34" charset="0"/>
              </a:rPr>
              <a:t>meeting Summer 2016</a:t>
            </a:r>
          </a:p>
          <a:p>
            <a:pPr marL="461963" indent="-461963">
              <a:spcAft>
                <a:spcPts val="600"/>
              </a:spcAft>
              <a:buClr>
                <a:srgbClr val="C00000"/>
              </a:buClr>
              <a:buSzPct val="120000"/>
              <a:buFont typeface="Arial" pitchFamily="34" charset="0"/>
              <a:buChar char="•"/>
            </a:pPr>
            <a:endParaRPr lang="en-US" sz="2600" dirty="0">
              <a:solidFill>
                <a:srgbClr val="002060"/>
              </a:solidFill>
              <a:latin typeface="Arial" panose="020B0604020202020204" pitchFamily="34" charset="0"/>
              <a:cs typeface="Arial" panose="020B0604020202020204" pitchFamily="34" charset="0"/>
            </a:endParaRPr>
          </a:p>
          <a:p>
            <a:pPr marL="461963" indent="-461963">
              <a:spcAft>
                <a:spcPts val="600"/>
              </a:spcAft>
              <a:buClr>
                <a:srgbClr val="C00000"/>
              </a:buClr>
              <a:buSzPct val="120000"/>
              <a:buFont typeface="Arial" pitchFamily="34" charset="0"/>
              <a:buChar char="•"/>
            </a:pPr>
            <a:r>
              <a:rPr lang="en-US" sz="2600" dirty="0" smtClean="0">
                <a:solidFill>
                  <a:srgbClr val="002060"/>
                </a:solidFill>
                <a:latin typeface="Arial" panose="020B0604020202020204" pitchFamily="34" charset="0"/>
                <a:cs typeface="Arial" panose="020B0604020202020204" pitchFamily="34" charset="0"/>
              </a:rPr>
              <a:t>NAS study being planned</a:t>
            </a:r>
          </a:p>
          <a:p>
            <a:pPr marL="461963" indent="-461963">
              <a:spcAft>
                <a:spcPts val="600"/>
              </a:spcAft>
              <a:buClr>
                <a:srgbClr val="C00000"/>
              </a:buClr>
              <a:buSzPct val="120000"/>
              <a:buFont typeface="Arial" pitchFamily="34" charset="0"/>
              <a:buChar char="•"/>
            </a:pPr>
            <a:endParaRPr lang="en-US" sz="2600" dirty="0">
              <a:solidFill>
                <a:srgbClr val="002060"/>
              </a:solidFill>
              <a:latin typeface="Arial" panose="020B0604020202020204" pitchFamily="34" charset="0"/>
              <a:cs typeface="Arial" panose="020B0604020202020204" pitchFamily="34" charset="0"/>
            </a:endParaRPr>
          </a:p>
          <a:p>
            <a:pPr marL="461963" indent="-461963">
              <a:spcAft>
                <a:spcPts val="600"/>
              </a:spcAft>
              <a:buClr>
                <a:srgbClr val="C00000"/>
              </a:buClr>
              <a:buSzPct val="120000"/>
              <a:buFont typeface="Arial" pitchFamily="34" charset="0"/>
              <a:buChar char="•"/>
            </a:pPr>
            <a:r>
              <a:rPr lang="en-US" sz="2600" dirty="0" smtClean="0">
                <a:solidFill>
                  <a:srgbClr val="002060"/>
                </a:solidFill>
                <a:latin typeface="Arial" panose="020B0604020202020204" pitchFamily="34" charset="0"/>
                <a:cs typeface="Arial" panose="020B0604020202020204" pitchFamily="34" charset="0"/>
              </a:rPr>
              <a:t>SLAC will be increasing involvement in JLEIC</a:t>
            </a:r>
          </a:p>
          <a:p>
            <a:pPr marL="461963" indent="-461963">
              <a:spcAft>
                <a:spcPts val="600"/>
              </a:spcAft>
              <a:buClr>
                <a:srgbClr val="C00000"/>
              </a:buClr>
              <a:buSzPct val="120000"/>
            </a:pPr>
            <a:r>
              <a:rPr lang="en-US" sz="2600" dirty="0">
                <a:solidFill>
                  <a:srgbClr val="002060"/>
                </a:solidFill>
                <a:latin typeface="Arial" panose="020B0604020202020204" pitchFamily="34" charset="0"/>
                <a:cs typeface="Arial" panose="020B0604020202020204" pitchFamily="34" charset="0"/>
              </a:rPr>
              <a:t>	</a:t>
            </a:r>
            <a:r>
              <a:rPr lang="en-US" sz="2600" dirty="0">
                <a:solidFill>
                  <a:srgbClr val="002060"/>
                </a:solidFill>
                <a:latin typeface="Arial" panose="020B0604020202020204" pitchFamily="34" charset="0"/>
                <a:cs typeface="Arial" panose="020B0604020202020204" pitchFamily="34" charset="0"/>
              </a:rPr>
              <a:t> –   </a:t>
            </a:r>
            <a:r>
              <a:rPr lang="en-US" sz="2600" dirty="0" smtClean="0">
                <a:solidFill>
                  <a:srgbClr val="002060"/>
                </a:solidFill>
                <a:latin typeface="Arial" panose="020B0604020202020204" pitchFamily="34" charset="0"/>
                <a:cs typeface="Arial" panose="020B0604020202020204" pitchFamily="34" charset="0"/>
              </a:rPr>
              <a:t>Responsible for e-ring</a:t>
            </a:r>
          </a:p>
          <a:p>
            <a:pPr marL="461963" indent="-461963">
              <a:spcAft>
                <a:spcPts val="600"/>
              </a:spcAft>
              <a:buClr>
                <a:srgbClr val="C00000"/>
              </a:buClr>
              <a:buSzPct val="120000"/>
            </a:pPr>
            <a:endParaRPr lang="en-US" sz="2600" dirty="0" smtClean="0">
              <a:solidFill>
                <a:srgbClr val="002060"/>
              </a:solidFill>
              <a:latin typeface="Arial" panose="020B0604020202020204" pitchFamily="34" charset="0"/>
              <a:cs typeface="Arial" panose="020B0604020202020204" pitchFamily="34" charset="0"/>
            </a:endParaRPr>
          </a:p>
          <a:p>
            <a:pPr marL="461963" indent="-461963">
              <a:spcAft>
                <a:spcPts val="600"/>
              </a:spcAft>
              <a:buClr>
                <a:srgbClr val="C00000"/>
              </a:buClr>
              <a:buSzPct val="120000"/>
              <a:buFont typeface="Arial" panose="020B0604020202020204" pitchFamily="34" charset="0"/>
              <a:buChar char="•"/>
            </a:pPr>
            <a:r>
              <a:rPr lang="en-US" sz="2600" dirty="0" smtClean="0">
                <a:solidFill>
                  <a:srgbClr val="002060"/>
                </a:solidFill>
                <a:latin typeface="Arial" panose="020B0604020202020204" pitchFamily="34" charset="0"/>
                <a:cs typeface="Arial" panose="020B0604020202020204" pitchFamily="34" charset="0"/>
              </a:rPr>
              <a:t>Rik Yoshida will join </a:t>
            </a:r>
            <a:r>
              <a:rPr lang="en-US" sz="2600" dirty="0" err="1" smtClean="0">
                <a:solidFill>
                  <a:srgbClr val="002060"/>
                </a:solidFill>
                <a:latin typeface="Arial" panose="020B0604020202020204" pitchFamily="34" charset="0"/>
                <a:cs typeface="Arial" panose="020B0604020202020204" pitchFamily="34" charset="0"/>
              </a:rPr>
              <a:t>JLab</a:t>
            </a:r>
            <a:r>
              <a:rPr lang="en-US" sz="2600" dirty="0" smtClean="0">
                <a:solidFill>
                  <a:srgbClr val="002060"/>
                </a:solidFill>
                <a:latin typeface="Arial" panose="020B0604020202020204" pitchFamily="34" charset="0"/>
                <a:cs typeface="Arial" panose="020B0604020202020204" pitchFamily="34" charset="0"/>
              </a:rPr>
              <a:t> March 2016 to lead the JLEIC physics/detector effort</a:t>
            </a:r>
            <a:endParaRPr lang="en-US" sz="26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66861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dirty="0" smtClean="0">
                <a:latin typeface="Arial" pitchFamily="-104" charset="0"/>
              </a:rPr>
              <a:t> </a:t>
            </a:r>
            <a:r>
              <a:rPr lang="en-US" b="1" dirty="0" smtClean="0">
                <a:latin typeface="Arial" pitchFamily="-104" charset="0"/>
              </a:rPr>
              <a:t>EIC Timeline</a:t>
            </a:r>
          </a:p>
        </p:txBody>
      </p:sp>
      <p:graphicFrame>
        <p:nvGraphicFramePr>
          <p:cNvPr id="27" name="Table 26"/>
          <p:cNvGraphicFramePr>
            <a:graphicFrameLocks noGrp="1"/>
          </p:cNvGraphicFramePr>
          <p:nvPr>
            <p:extLst>
              <p:ext uri="{D42A27DB-BD31-4B8C-83A1-F6EECF244321}">
                <p14:modId xmlns:p14="http://schemas.microsoft.com/office/powerpoint/2010/main" val="377762002"/>
              </p:ext>
            </p:extLst>
          </p:nvPr>
        </p:nvGraphicFramePr>
        <p:xfrm>
          <a:off x="96507" y="842570"/>
          <a:ext cx="8945893" cy="4882602"/>
        </p:xfrm>
        <a:graphic>
          <a:graphicData uri="http://schemas.openxmlformats.org/drawingml/2006/table">
            <a:tbl>
              <a:tblPr firstRow="1" bandRow="1">
                <a:tableStyleId>{91EBBBCC-DAD2-459C-BE2E-F6DE35CF9A28}</a:tableStyleId>
              </a:tblPr>
              <a:tblGrid>
                <a:gridCol w="1944757"/>
                <a:gridCol w="437571"/>
                <a:gridCol w="437571"/>
                <a:gridCol w="437571"/>
                <a:gridCol w="437571"/>
                <a:gridCol w="437571"/>
                <a:gridCol w="437571"/>
                <a:gridCol w="437571"/>
                <a:gridCol w="437571"/>
                <a:gridCol w="437571"/>
                <a:gridCol w="437571"/>
                <a:gridCol w="437571"/>
                <a:gridCol w="437571"/>
                <a:gridCol w="437571"/>
                <a:gridCol w="437571"/>
                <a:gridCol w="437571"/>
                <a:gridCol w="437571"/>
              </a:tblGrid>
              <a:tr h="271749">
                <a:tc>
                  <a:txBody>
                    <a:bodyPr/>
                    <a:lstStyle/>
                    <a:p>
                      <a:pPr algn="l" fontAlgn="b"/>
                      <a:r>
                        <a:rPr lang="en-US" sz="1400" u="none" strike="noStrike" dirty="0" smtClean="0">
                          <a:latin typeface="Arial" pitchFamily="34" charset="0"/>
                          <a:cs typeface="Arial" pitchFamily="34" charset="0"/>
                        </a:rPr>
                        <a:t>   Activity Name                                                              </a:t>
                      </a:r>
                      <a:endParaRPr lang="en-US" sz="14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200" u="none" strike="noStrike" dirty="0">
                          <a:latin typeface="Arial" pitchFamily="34" charset="0"/>
                          <a:cs typeface="Arial" pitchFamily="34" charset="0"/>
                        </a:rPr>
                        <a:t>2010</a:t>
                      </a:r>
                      <a:endParaRPr lang="en-US" sz="12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200" u="none" strike="noStrike" dirty="0">
                          <a:latin typeface="Arial" pitchFamily="34" charset="0"/>
                          <a:cs typeface="Arial" pitchFamily="34" charset="0"/>
                        </a:rPr>
                        <a:t>2011</a:t>
                      </a:r>
                      <a:endParaRPr lang="en-US" sz="12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200" u="none" strike="noStrike" dirty="0">
                          <a:latin typeface="Arial" pitchFamily="34" charset="0"/>
                          <a:cs typeface="Arial" pitchFamily="34" charset="0"/>
                        </a:rPr>
                        <a:t>2012</a:t>
                      </a:r>
                      <a:endParaRPr lang="en-US" sz="12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200" u="none" strike="noStrike" dirty="0">
                          <a:latin typeface="Arial" pitchFamily="34" charset="0"/>
                          <a:cs typeface="Arial" pitchFamily="34" charset="0"/>
                        </a:rPr>
                        <a:t>2013</a:t>
                      </a:r>
                      <a:endParaRPr lang="en-US" sz="12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200" u="none" strike="noStrike" dirty="0">
                          <a:latin typeface="Arial" pitchFamily="34" charset="0"/>
                          <a:cs typeface="Arial" pitchFamily="34" charset="0"/>
                        </a:rPr>
                        <a:t>2014</a:t>
                      </a:r>
                      <a:endParaRPr lang="en-US" sz="12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200" u="none" strike="noStrike" dirty="0">
                          <a:latin typeface="Arial" pitchFamily="34" charset="0"/>
                          <a:cs typeface="Arial" pitchFamily="34" charset="0"/>
                        </a:rPr>
                        <a:t>2015</a:t>
                      </a:r>
                      <a:endParaRPr lang="en-US" sz="12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200" u="none" strike="noStrike" dirty="0">
                          <a:latin typeface="Arial" pitchFamily="34" charset="0"/>
                          <a:cs typeface="Arial" pitchFamily="34" charset="0"/>
                        </a:rPr>
                        <a:t>2016</a:t>
                      </a:r>
                      <a:endParaRPr lang="en-US" sz="12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200" u="none" strike="noStrike" dirty="0">
                          <a:latin typeface="Arial" pitchFamily="34" charset="0"/>
                          <a:cs typeface="Arial" pitchFamily="34" charset="0"/>
                        </a:rPr>
                        <a:t>2017</a:t>
                      </a:r>
                      <a:endParaRPr lang="en-US" sz="12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200" u="none" strike="noStrike" dirty="0">
                          <a:latin typeface="Arial" pitchFamily="34" charset="0"/>
                          <a:cs typeface="Arial" pitchFamily="34" charset="0"/>
                        </a:rPr>
                        <a:t>2018</a:t>
                      </a:r>
                      <a:endParaRPr lang="en-US" sz="12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200" u="none" strike="noStrike" dirty="0">
                          <a:latin typeface="Arial" pitchFamily="34" charset="0"/>
                          <a:cs typeface="Arial" pitchFamily="34" charset="0"/>
                        </a:rPr>
                        <a:t>2019</a:t>
                      </a:r>
                      <a:endParaRPr lang="en-US" sz="12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200" u="none" strike="noStrike" dirty="0">
                          <a:latin typeface="Arial" pitchFamily="34" charset="0"/>
                          <a:cs typeface="Arial" pitchFamily="34" charset="0"/>
                        </a:rPr>
                        <a:t>2020</a:t>
                      </a:r>
                      <a:endParaRPr lang="en-US" sz="12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200" u="none" strike="noStrike" dirty="0">
                          <a:latin typeface="Arial" pitchFamily="34" charset="0"/>
                          <a:cs typeface="Arial" pitchFamily="34" charset="0"/>
                        </a:rPr>
                        <a:t>2021</a:t>
                      </a:r>
                      <a:endParaRPr lang="en-US" sz="12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200" u="none" strike="noStrike" dirty="0">
                          <a:latin typeface="Arial" pitchFamily="34" charset="0"/>
                          <a:cs typeface="Arial" pitchFamily="34" charset="0"/>
                        </a:rPr>
                        <a:t>2022</a:t>
                      </a:r>
                      <a:endParaRPr lang="en-US" sz="12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200" u="none" strike="noStrike" dirty="0">
                          <a:latin typeface="Arial" pitchFamily="34" charset="0"/>
                          <a:cs typeface="Arial" pitchFamily="34" charset="0"/>
                        </a:rPr>
                        <a:t>2023</a:t>
                      </a:r>
                      <a:endParaRPr lang="en-US" sz="12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200" u="none" strike="noStrike" dirty="0">
                          <a:latin typeface="Arial" pitchFamily="34" charset="0"/>
                          <a:cs typeface="Arial" pitchFamily="34" charset="0"/>
                        </a:rPr>
                        <a:t>2024</a:t>
                      </a:r>
                      <a:endParaRPr lang="en-US" sz="12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200" u="none" strike="noStrike" dirty="0">
                          <a:latin typeface="Arial" pitchFamily="34" charset="0"/>
                          <a:cs typeface="Arial" pitchFamily="34" charset="0"/>
                        </a:rPr>
                        <a:t>2025</a:t>
                      </a:r>
                      <a:endParaRPr lang="en-US" sz="12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274320">
                <a:tc>
                  <a:txBody>
                    <a:bodyPr/>
                    <a:lstStyle/>
                    <a:p>
                      <a:r>
                        <a:rPr lang="en-US" sz="1600" dirty="0" smtClean="0">
                          <a:latin typeface="Arial" pitchFamily="34" charset="0"/>
                          <a:cs typeface="Arial" pitchFamily="34" charset="0"/>
                        </a:rPr>
                        <a:t>12 GeV Operations</a:t>
                      </a:r>
                      <a:endParaRPr lang="en-US"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00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00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00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00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412824">
                <a:tc>
                  <a:txBody>
                    <a:bodyPr/>
                    <a:lstStyle/>
                    <a:p>
                      <a:r>
                        <a:rPr lang="en-US" sz="1600" b="0" dirty="0" smtClean="0">
                          <a:latin typeface="Arial" pitchFamily="34" charset="0"/>
                          <a:cs typeface="Arial" pitchFamily="34" charset="0"/>
                        </a:rPr>
                        <a:t>12 GeV Upgrade</a:t>
                      </a:r>
                      <a:endParaRPr lang="en-US" sz="1600" b="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412824">
                <a:tc>
                  <a:txBody>
                    <a:bodyPr/>
                    <a:lstStyle/>
                    <a:p>
                      <a:r>
                        <a:rPr lang="en-US" sz="1600" b="0" dirty="0" smtClean="0">
                          <a:latin typeface="Arial" pitchFamily="34" charset="0"/>
                          <a:cs typeface="Arial" pitchFamily="34" charset="0"/>
                        </a:rPr>
                        <a:t>FRIB</a:t>
                      </a:r>
                      <a:endParaRPr lang="en-US" sz="1600" b="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tcPr>
                </a:tc>
              </a:tr>
              <a:tr h="4128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latin typeface="Arial" pitchFamily="34" charset="0"/>
                          <a:cs typeface="Arial" pitchFamily="34" charset="0"/>
                        </a:rPr>
                        <a:t>EIC Physics Case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tcPr>
                </a:tc>
              </a:tr>
              <a:tr h="4128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latin typeface="Arial" pitchFamily="34" charset="0"/>
                          <a:cs typeface="Arial" pitchFamily="34" charset="0"/>
                        </a:rPr>
                        <a:t>NSAC LRP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412824">
                <a:tc>
                  <a:txBody>
                    <a:bodyPr/>
                    <a:lstStyle/>
                    <a:p>
                      <a:r>
                        <a:rPr lang="en-US" dirty="0" smtClean="0"/>
                        <a:t>NAS</a:t>
                      </a:r>
                      <a:r>
                        <a:rPr lang="en-US" baseline="0" dirty="0" smtClean="0"/>
                        <a:t> Study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938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u="none" strike="noStrike" kern="1200" cap="none" spc="0" normalizeH="0" baseline="0" noProof="0" dirty="0" smtClean="0">
                          <a:ln>
                            <a:noFill/>
                          </a:ln>
                          <a:effectLst/>
                          <a:uLnTx/>
                          <a:uFillTx/>
                          <a:latin typeface="Arial" pitchFamily="34" charset="0"/>
                          <a:cs typeface="Arial" pitchFamily="34" charset="0"/>
                        </a:rPr>
                        <a:t>CD0</a:t>
                      </a:r>
                      <a:endParaRPr kumimoji="0" lang="en-US" sz="16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412824">
                <a:tc>
                  <a:txBody>
                    <a:bodyPr/>
                    <a:lstStyle/>
                    <a:p>
                      <a:r>
                        <a:rPr lang="en-US" sz="1600" b="0" dirty="0" smtClean="0">
                          <a:latin typeface="Arial" pitchFamily="34" charset="0"/>
                          <a:cs typeface="Arial" pitchFamily="34" charset="0"/>
                        </a:rPr>
                        <a:t>EIC Machine Design</a:t>
                      </a:r>
                      <a:r>
                        <a:rPr lang="en-US" sz="1600" b="0" baseline="0" dirty="0" smtClean="0">
                          <a:latin typeface="Arial" pitchFamily="34" charset="0"/>
                          <a:cs typeface="Arial" pitchFamily="34" charset="0"/>
                        </a:rPr>
                        <a:t> and </a:t>
                      </a:r>
                      <a:r>
                        <a:rPr lang="en-US" sz="1600" b="0" dirty="0" smtClean="0">
                          <a:latin typeface="Arial" pitchFamily="34" charset="0"/>
                          <a:cs typeface="Arial" pitchFamily="34" charset="0"/>
                        </a:rPr>
                        <a:t>R&amp;D</a:t>
                      </a:r>
                      <a:endParaRPr lang="en-US" sz="1600" b="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412824">
                <a:tc>
                  <a:txBody>
                    <a:bodyPr/>
                    <a:lstStyle/>
                    <a:p>
                      <a:r>
                        <a:rPr lang="en-US" sz="1600" b="0" dirty="0" smtClean="0">
                          <a:latin typeface="Arial" pitchFamily="34" charset="0"/>
                          <a:cs typeface="Arial" pitchFamily="34" charset="0"/>
                        </a:rPr>
                        <a:t> CD1</a:t>
                      </a:r>
                      <a:r>
                        <a:rPr lang="en-US" sz="1600" b="0" baseline="0" dirty="0" smtClean="0">
                          <a:latin typeface="Arial" pitchFamily="34" charset="0"/>
                          <a:cs typeface="Arial" pitchFamily="34" charset="0"/>
                        </a:rPr>
                        <a:t>(</a:t>
                      </a:r>
                      <a:r>
                        <a:rPr lang="en-US" sz="1600" b="0" dirty="0" smtClean="0">
                          <a:latin typeface="Arial" pitchFamily="34" charset="0"/>
                          <a:cs typeface="Arial" pitchFamily="34" charset="0"/>
                        </a:rPr>
                        <a:t>Down-select)</a:t>
                      </a:r>
                      <a:endParaRPr lang="en-US" sz="1600" b="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4128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CD2/CD3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4128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u="none" strike="noStrike" kern="1200" cap="none" spc="0" normalizeH="0" baseline="0" noProof="0" dirty="0" smtClean="0">
                          <a:ln>
                            <a:noFill/>
                          </a:ln>
                          <a:effectLst/>
                          <a:uLnTx/>
                          <a:uFillTx/>
                          <a:latin typeface="Arial" pitchFamily="34" charset="0"/>
                          <a:cs typeface="Arial" pitchFamily="34" charset="0"/>
                        </a:rPr>
                        <a:t>EIC Construction</a:t>
                      </a:r>
                      <a:endParaRPr kumimoji="0" lang="en-US" sz="16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cxnSp>
        <p:nvCxnSpPr>
          <p:cNvPr id="67797" name="Straight Connector 27"/>
          <p:cNvCxnSpPr>
            <a:cxnSpLocks noChangeShapeType="1"/>
          </p:cNvCxnSpPr>
          <p:nvPr/>
        </p:nvCxnSpPr>
        <p:spPr bwMode="auto">
          <a:xfrm>
            <a:off x="3936669" y="2860282"/>
            <a:ext cx="686131" cy="1588"/>
          </a:xfrm>
          <a:prstGeom prst="line">
            <a:avLst/>
          </a:prstGeom>
          <a:noFill/>
          <a:ln w="152400">
            <a:solidFill>
              <a:srgbClr val="FFC000"/>
            </a:solidFill>
            <a:round/>
            <a:headEnd/>
            <a:tailEnd/>
          </a:ln>
        </p:spPr>
      </p:cxnSp>
      <p:cxnSp>
        <p:nvCxnSpPr>
          <p:cNvPr id="67798" name="Straight Connector 28"/>
          <p:cNvCxnSpPr>
            <a:cxnSpLocks noChangeShapeType="1"/>
          </p:cNvCxnSpPr>
          <p:nvPr/>
        </p:nvCxnSpPr>
        <p:spPr bwMode="auto">
          <a:xfrm>
            <a:off x="5308269" y="3737045"/>
            <a:ext cx="447846" cy="0"/>
          </a:xfrm>
          <a:prstGeom prst="line">
            <a:avLst/>
          </a:prstGeom>
          <a:noFill/>
          <a:ln w="152400">
            <a:solidFill>
              <a:srgbClr val="C00000"/>
            </a:solidFill>
            <a:round/>
            <a:headEnd/>
            <a:tailEnd/>
          </a:ln>
        </p:spPr>
      </p:cxnSp>
      <p:cxnSp>
        <p:nvCxnSpPr>
          <p:cNvPr id="67799" name="Straight Connector 29"/>
          <p:cNvCxnSpPr>
            <a:cxnSpLocks noChangeShapeType="1"/>
          </p:cNvCxnSpPr>
          <p:nvPr/>
        </p:nvCxnSpPr>
        <p:spPr bwMode="auto">
          <a:xfrm>
            <a:off x="6834416" y="5549154"/>
            <a:ext cx="2182251" cy="0"/>
          </a:xfrm>
          <a:prstGeom prst="line">
            <a:avLst/>
          </a:prstGeom>
          <a:noFill/>
          <a:ln w="152400">
            <a:solidFill>
              <a:srgbClr val="00B050"/>
            </a:solidFill>
            <a:round/>
            <a:headEnd/>
            <a:tailEnd/>
          </a:ln>
        </p:spPr>
      </p:cxnSp>
      <p:cxnSp>
        <p:nvCxnSpPr>
          <p:cNvPr id="67800" name="Straight Connector 33"/>
          <p:cNvCxnSpPr>
            <a:cxnSpLocks noChangeShapeType="1"/>
          </p:cNvCxnSpPr>
          <p:nvPr/>
        </p:nvCxnSpPr>
        <p:spPr bwMode="auto">
          <a:xfrm>
            <a:off x="5539538" y="4679215"/>
            <a:ext cx="653413" cy="1588"/>
          </a:xfrm>
          <a:prstGeom prst="line">
            <a:avLst/>
          </a:prstGeom>
          <a:noFill/>
          <a:ln w="152400">
            <a:solidFill>
              <a:srgbClr val="C00000"/>
            </a:solidFill>
            <a:round/>
            <a:headEnd/>
            <a:tailEnd/>
          </a:ln>
        </p:spPr>
      </p:cxnSp>
      <p:cxnSp>
        <p:nvCxnSpPr>
          <p:cNvPr id="67801" name="Straight Connector 34"/>
          <p:cNvCxnSpPr>
            <a:cxnSpLocks noChangeShapeType="1"/>
          </p:cNvCxnSpPr>
          <p:nvPr/>
        </p:nvCxnSpPr>
        <p:spPr bwMode="auto">
          <a:xfrm>
            <a:off x="5971732" y="5138437"/>
            <a:ext cx="862684" cy="1588"/>
          </a:xfrm>
          <a:prstGeom prst="line">
            <a:avLst/>
          </a:prstGeom>
          <a:noFill/>
          <a:ln w="152400">
            <a:solidFill>
              <a:srgbClr val="C00000"/>
            </a:solidFill>
            <a:round/>
            <a:headEnd/>
            <a:tailEnd/>
          </a:ln>
        </p:spPr>
      </p:cxnSp>
      <p:cxnSp>
        <p:nvCxnSpPr>
          <p:cNvPr id="67802" name="Straight Connector 35"/>
          <p:cNvCxnSpPr>
            <a:cxnSpLocks noChangeShapeType="1"/>
          </p:cNvCxnSpPr>
          <p:nvPr/>
        </p:nvCxnSpPr>
        <p:spPr bwMode="auto">
          <a:xfrm>
            <a:off x="2031669" y="4211565"/>
            <a:ext cx="3475452" cy="14287"/>
          </a:xfrm>
          <a:prstGeom prst="line">
            <a:avLst/>
          </a:prstGeom>
          <a:noFill/>
          <a:ln w="152400">
            <a:solidFill>
              <a:srgbClr val="7030A0"/>
            </a:solidFill>
            <a:round/>
            <a:headEnd/>
            <a:tailEnd/>
          </a:ln>
        </p:spPr>
      </p:cxnSp>
      <p:cxnSp>
        <p:nvCxnSpPr>
          <p:cNvPr id="37" name="Straight Connector 36"/>
          <p:cNvCxnSpPr/>
          <p:nvPr/>
        </p:nvCxnSpPr>
        <p:spPr bwMode="auto">
          <a:xfrm>
            <a:off x="5120475" y="1309295"/>
            <a:ext cx="3921594" cy="1588"/>
          </a:xfrm>
          <a:prstGeom prst="line">
            <a:avLst/>
          </a:prstGeom>
          <a:solidFill>
            <a:schemeClr val="accent1"/>
          </a:solidFill>
          <a:ln w="152400"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cxnSp>
      <p:cxnSp>
        <p:nvCxnSpPr>
          <p:cNvPr id="38" name="Straight Connector 37"/>
          <p:cNvCxnSpPr/>
          <p:nvPr/>
        </p:nvCxnSpPr>
        <p:spPr bwMode="auto">
          <a:xfrm flipV="1">
            <a:off x="6527469" y="2008352"/>
            <a:ext cx="2489200" cy="14514"/>
          </a:xfrm>
          <a:prstGeom prst="line">
            <a:avLst/>
          </a:prstGeom>
          <a:solidFill>
            <a:schemeClr val="accent1"/>
          </a:solidFill>
          <a:ln w="152400"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cxnSp>
      <p:cxnSp>
        <p:nvCxnSpPr>
          <p:cNvPr id="67806" name="Straight Connector 39"/>
          <p:cNvCxnSpPr>
            <a:cxnSpLocks noChangeShapeType="1"/>
          </p:cNvCxnSpPr>
          <p:nvPr/>
        </p:nvCxnSpPr>
        <p:spPr bwMode="auto">
          <a:xfrm>
            <a:off x="2031669" y="2022082"/>
            <a:ext cx="1371600" cy="0"/>
          </a:xfrm>
          <a:prstGeom prst="line">
            <a:avLst/>
          </a:prstGeom>
          <a:noFill/>
          <a:ln w="152400">
            <a:solidFill>
              <a:srgbClr val="C00000"/>
            </a:solidFill>
            <a:round/>
            <a:headEnd/>
            <a:tailEnd/>
          </a:ln>
        </p:spPr>
      </p:cxnSp>
      <p:cxnSp>
        <p:nvCxnSpPr>
          <p:cNvPr id="67807" name="Straight Connector 40"/>
          <p:cNvCxnSpPr>
            <a:cxnSpLocks noChangeShapeType="1"/>
          </p:cNvCxnSpPr>
          <p:nvPr/>
        </p:nvCxnSpPr>
        <p:spPr bwMode="auto">
          <a:xfrm>
            <a:off x="3403269" y="2022082"/>
            <a:ext cx="3505200" cy="0"/>
          </a:xfrm>
          <a:prstGeom prst="line">
            <a:avLst/>
          </a:prstGeom>
          <a:noFill/>
          <a:ln w="152400">
            <a:solidFill>
              <a:srgbClr val="009933"/>
            </a:solidFill>
            <a:round/>
            <a:headEnd/>
            <a:tailEnd/>
          </a:ln>
        </p:spPr>
      </p:cxnSp>
      <p:cxnSp>
        <p:nvCxnSpPr>
          <p:cNvPr id="67808" name="Straight Connector 41"/>
          <p:cNvCxnSpPr>
            <a:cxnSpLocks noChangeShapeType="1"/>
          </p:cNvCxnSpPr>
          <p:nvPr/>
        </p:nvCxnSpPr>
        <p:spPr bwMode="auto">
          <a:xfrm>
            <a:off x="2031669" y="1641082"/>
            <a:ext cx="3507869" cy="0"/>
          </a:xfrm>
          <a:prstGeom prst="line">
            <a:avLst/>
          </a:prstGeom>
          <a:noFill/>
          <a:ln w="152400">
            <a:solidFill>
              <a:srgbClr val="009933"/>
            </a:solidFill>
            <a:round/>
            <a:headEnd/>
            <a:tailEnd/>
          </a:ln>
        </p:spPr>
      </p:cxnSp>
      <p:cxnSp>
        <p:nvCxnSpPr>
          <p:cNvPr id="35" name="Straight Connector 35"/>
          <p:cNvCxnSpPr>
            <a:cxnSpLocks noChangeShapeType="1"/>
          </p:cNvCxnSpPr>
          <p:nvPr/>
        </p:nvCxnSpPr>
        <p:spPr bwMode="auto">
          <a:xfrm>
            <a:off x="2031669" y="2492621"/>
            <a:ext cx="1905000" cy="1588"/>
          </a:xfrm>
          <a:prstGeom prst="line">
            <a:avLst/>
          </a:prstGeom>
          <a:noFill/>
          <a:ln w="152400">
            <a:solidFill>
              <a:srgbClr val="7030A0"/>
            </a:solidFill>
            <a:round/>
            <a:headEnd/>
            <a:tailEnd/>
          </a:ln>
        </p:spPr>
      </p:cxnSp>
      <p:sp>
        <p:nvSpPr>
          <p:cNvPr id="2" name="TextBox 1"/>
          <p:cNvSpPr txBox="1"/>
          <p:nvPr/>
        </p:nvSpPr>
        <p:spPr>
          <a:xfrm>
            <a:off x="117882" y="5865738"/>
            <a:ext cx="9019540" cy="646331"/>
          </a:xfrm>
          <a:prstGeom prst="rect">
            <a:avLst/>
          </a:prstGeom>
          <a:noFill/>
        </p:spPr>
        <p:txBody>
          <a:bodyPr wrap="square" rtlCol="0">
            <a:spAutoFit/>
          </a:bodyPr>
          <a:lstStyle/>
          <a:p>
            <a:pPr defTabSz="457200"/>
            <a:r>
              <a:rPr lang="en-US" dirty="0" smtClean="0">
                <a:solidFill>
                  <a:prstClr val="black"/>
                </a:solidFill>
              </a:rPr>
              <a:t>CD0 = DOE “Mission Need” statement;   CD1 = technology and site selection (VA/NY) </a:t>
            </a:r>
          </a:p>
          <a:p>
            <a:pPr defTabSz="457200"/>
            <a:r>
              <a:rPr lang="en-US" dirty="0" smtClean="0">
                <a:solidFill>
                  <a:prstClr val="black"/>
                </a:solidFill>
              </a:rPr>
              <a:t>CD2/CD3 = establish project baseline cost and schedule</a:t>
            </a:r>
            <a:endParaRPr lang="en-US" dirty="0">
              <a:solidFill>
                <a:prstClr val="black"/>
              </a:solidFill>
            </a:endParaRPr>
          </a:p>
        </p:txBody>
      </p:sp>
      <p:cxnSp>
        <p:nvCxnSpPr>
          <p:cNvPr id="17" name="Straight Connector 27"/>
          <p:cNvCxnSpPr>
            <a:cxnSpLocks noChangeShapeType="1"/>
          </p:cNvCxnSpPr>
          <p:nvPr/>
        </p:nvCxnSpPr>
        <p:spPr bwMode="auto">
          <a:xfrm>
            <a:off x="4627652" y="3341603"/>
            <a:ext cx="686131" cy="1588"/>
          </a:xfrm>
          <a:prstGeom prst="line">
            <a:avLst/>
          </a:prstGeom>
          <a:noFill/>
          <a:ln w="152400">
            <a:solidFill>
              <a:srgbClr val="FFC000"/>
            </a:solidFill>
            <a:round/>
            <a:headEnd/>
            <a:tailEnd/>
          </a:ln>
        </p:spPr>
      </p:cxnSp>
    </p:spTree>
    <p:extLst>
      <p:ext uri="{BB962C8B-B14F-4D97-AF65-F5344CB8AC3E}">
        <p14:creationId xmlns:p14="http://schemas.microsoft.com/office/powerpoint/2010/main" val="12121086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8000" contrast="-25000"/>
                    </a14:imgEffect>
                  </a14:imgLayer>
                </a14:imgProps>
              </a:ext>
              <a:ext uri="{28A0092B-C50C-407E-A947-70E740481C1C}">
                <a14:useLocalDpi xmlns:a14="http://schemas.microsoft.com/office/drawing/2010/main" val="0"/>
              </a:ext>
            </a:extLst>
          </a:blip>
          <a:srcRect/>
          <a:stretch>
            <a:fillRect/>
          </a:stretch>
        </p:blipFill>
        <p:spPr bwMode="auto">
          <a:xfrm>
            <a:off x="0" y="762000"/>
            <a:ext cx="9144000" cy="5702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0" y="753291"/>
            <a:ext cx="9144000" cy="5702968"/>
          </a:xfrm>
          <a:prstGeom prst="rect">
            <a:avLst/>
          </a:prstGeom>
          <a:solidFill>
            <a:srgbClr val="FFFFFF">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Summary</a:t>
            </a:r>
            <a:endParaRPr lang="en-US" dirty="0"/>
          </a:p>
        </p:txBody>
      </p:sp>
      <p:sp>
        <p:nvSpPr>
          <p:cNvPr id="4" name="Content Placeholder 3"/>
          <p:cNvSpPr txBox="1">
            <a:spLocks/>
          </p:cNvSpPr>
          <p:nvPr/>
        </p:nvSpPr>
        <p:spPr>
          <a:xfrm>
            <a:off x="172540" y="816665"/>
            <a:ext cx="8886009" cy="5314950"/>
          </a:xfrm>
          <a:prstGeom prst="rect">
            <a:avLst/>
          </a:prstGeom>
          <a:no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inion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inion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inion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inion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inion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61963" indent="-461963"/>
            <a:endParaRPr lang="en-US" sz="2200" b="1" dirty="0" smtClean="0">
              <a:latin typeface="Arial" panose="020B0604020202020204" pitchFamily="34" charset="0"/>
              <a:cs typeface="Arial" panose="020B0604020202020204" pitchFamily="34" charset="0"/>
            </a:endParaRPr>
          </a:p>
          <a:p>
            <a:pPr marL="0" indent="0">
              <a:buSzPct val="120000"/>
              <a:buNone/>
            </a:pPr>
            <a:endPar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39725" indent="-339725">
              <a:buSzPct val="120000"/>
            </a:pPr>
            <a:r>
              <a:rPr lang="en-US"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Commissioning, startup of physics program in progress</a:t>
            </a:r>
          </a:p>
          <a:p>
            <a:pPr marL="339725" indent="-339725">
              <a:buSzPct val="120000"/>
              <a:buNone/>
            </a:pPr>
            <a:endParaRPr lang="en-US"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39725" indent="-339725">
              <a:buSzPct val="120000"/>
            </a:pPr>
            <a:r>
              <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PAC44 in July 2016</a:t>
            </a:r>
          </a:p>
          <a:p>
            <a:pPr marL="339725" indent="-339725">
              <a:buSzPct val="120000"/>
            </a:pPr>
            <a:endPar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39725" indent="-339725">
              <a:buSzPct val="120000"/>
            </a:pPr>
            <a:r>
              <a:rPr lang="en-US"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Need to discuss Jeopardy process</a:t>
            </a:r>
          </a:p>
          <a:p>
            <a:pPr marL="339725" indent="-339725">
              <a:buSzPct val="120000"/>
            </a:pPr>
            <a:endParaRPr lang="en-US"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39725" indent="-339725">
              <a:buSzPct val="120000"/>
            </a:pPr>
            <a:r>
              <a:rPr lang="en-US"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MOLLER/</a:t>
            </a:r>
            <a:r>
              <a:rPr lang="en-US" sz="2400" b="1"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SoLID</a:t>
            </a:r>
            <a:r>
              <a:rPr lang="en-US"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slowly getting traction</a:t>
            </a:r>
          </a:p>
          <a:p>
            <a:pPr marL="339725" indent="-339725">
              <a:buSzPct val="120000"/>
            </a:pPr>
            <a:endPar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39725" indent="-339725">
              <a:buSzPct val="120000"/>
            </a:pPr>
            <a:r>
              <a:rPr lang="en-US"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CD Schedule for EIC beginning to gel</a:t>
            </a:r>
          </a:p>
        </p:txBody>
      </p:sp>
      <p:sp>
        <p:nvSpPr>
          <p:cNvPr id="6" name="TextBox 5"/>
          <p:cNvSpPr txBox="1"/>
          <p:nvPr/>
        </p:nvSpPr>
        <p:spPr>
          <a:xfrm>
            <a:off x="2595153" y="5827388"/>
            <a:ext cx="3953691" cy="523220"/>
          </a:xfrm>
          <a:prstGeom prst="rect">
            <a:avLst/>
          </a:prstGeom>
          <a:noFill/>
        </p:spPr>
        <p:txBody>
          <a:bodyPr wrap="square" rtlCol="0">
            <a:spAutoFit/>
          </a:bodyPr>
          <a:lstStyle/>
          <a:p>
            <a:r>
              <a:rPr lang="en-US" sz="2800" b="1" dirty="0" smtClean="0">
                <a:solidFill>
                  <a:srgbClr val="C00000"/>
                </a:solidFill>
                <a:latin typeface="Arial" panose="020B0604020202020204" pitchFamily="34" charset="0"/>
                <a:cs typeface="Arial" panose="020B0604020202020204" pitchFamily="34" charset="0"/>
              </a:rPr>
              <a:t>Exciting Times Ahead</a:t>
            </a:r>
            <a:endParaRPr lang="en-US" sz="28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4781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0" y="0"/>
            <a:ext cx="9144351" cy="67646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30" name="Rectangle 29"/>
          <p:cNvSpPr/>
          <p:nvPr/>
        </p:nvSpPr>
        <p:spPr bwMode="auto">
          <a:xfrm>
            <a:off x="-8793" y="676469"/>
            <a:ext cx="9153144" cy="579120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7200" eaLnBrk="0" fontAlgn="base" hangingPunct="0">
              <a:spcBef>
                <a:spcPct val="0"/>
              </a:spcBef>
              <a:spcAft>
                <a:spcPct val="0"/>
              </a:spcAft>
            </a:pPr>
            <a:endParaRPr lang="en-US" sz="2400">
              <a:solidFill>
                <a:srgbClr val="000000"/>
              </a:solidFill>
            </a:endParaRPr>
          </a:p>
        </p:txBody>
      </p:sp>
      <p:sp>
        <p:nvSpPr>
          <p:cNvPr id="4" name="Title 3"/>
          <p:cNvSpPr>
            <a:spLocks noGrp="1"/>
          </p:cNvSpPr>
          <p:nvPr>
            <p:ph type="title" idx="4294967295"/>
          </p:nvPr>
        </p:nvSpPr>
        <p:spPr>
          <a:xfrm>
            <a:off x="0" y="0"/>
            <a:ext cx="9144000" cy="652548"/>
          </a:xfrm>
        </p:spPr>
        <p:txBody>
          <a:bodyPr>
            <a:scene3d>
              <a:camera prst="orthographicFront"/>
              <a:lightRig rig="threePt" dir="t"/>
            </a:scene3d>
            <a:sp3d extrusionH="57150">
              <a:bevelT w="38100" h="38100"/>
            </a:sp3d>
          </a:bodyPr>
          <a:lstStyle/>
          <a:p>
            <a:r>
              <a:rPr lang="en-US" sz="3600" b="1" dirty="0" err="1" smtClean="0">
                <a:solidFill>
                  <a:schemeClr val="bg2"/>
                </a:solidFill>
                <a:latin typeface="Arial" pitchFamily="34" charset="0"/>
                <a:cs typeface="Arial" pitchFamily="34" charset="0"/>
              </a:rPr>
              <a:t>JLab</a:t>
            </a:r>
            <a:r>
              <a:rPr lang="en-US" sz="3600" b="1" dirty="0" smtClean="0">
                <a:solidFill>
                  <a:schemeClr val="bg2"/>
                </a:solidFill>
                <a:latin typeface="Arial" pitchFamily="34" charset="0"/>
                <a:cs typeface="Arial" pitchFamily="34" charset="0"/>
              </a:rPr>
              <a:t>: A Laboratory for Nuclear Science</a:t>
            </a:r>
            <a:endParaRPr lang="en-US" sz="3600" b="1" dirty="0">
              <a:solidFill>
                <a:schemeClr val="bg2"/>
              </a:solidFill>
              <a:latin typeface="Arial" pitchFamily="34" charset="0"/>
              <a:cs typeface="Arial" pitchFamily="34" charset="0"/>
            </a:endParaRPr>
          </a:p>
        </p:txBody>
      </p:sp>
      <p:pic>
        <p:nvPicPr>
          <p:cNvPr id="29" name="Picture 28"/>
          <p:cNvPicPr>
            <a:picLocks noChangeAspect="1"/>
          </p:cNvPicPr>
          <p:nvPr/>
        </p:nvPicPr>
        <p:blipFill rotWithShape="1">
          <a:blip r:embed="rId2" cstate="print">
            <a:extLst>
              <a:ext uri="{28A0092B-C50C-407E-A947-70E740481C1C}">
                <a14:useLocalDpi xmlns:a14="http://schemas.microsoft.com/office/drawing/2010/main" val="0"/>
              </a:ext>
            </a:extLst>
          </a:blip>
          <a:srcRect l="4745" r="54337"/>
          <a:stretch/>
        </p:blipFill>
        <p:spPr>
          <a:xfrm>
            <a:off x="2639791" y="667726"/>
            <a:ext cx="4218209" cy="5799943"/>
          </a:xfrm>
          <a:prstGeom prst="rect">
            <a:avLst/>
          </a:prstGeom>
          <a:ln>
            <a:noFill/>
          </a:ln>
          <a:effectLst>
            <a:softEdge rad="635000"/>
          </a:effectLst>
        </p:spPr>
      </p:pic>
      <p:grpSp>
        <p:nvGrpSpPr>
          <p:cNvPr id="6" name="Group 5"/>
          <p:cNvGrpSpPr/>
          <p:nvPr/>
        </p:nvGrpSpPr>
        <p:grpSpPr>
          <a:xfrm>
            <a:off x="609601" y="4267200"/>
            <a:ext cx="1828800" cy="2224066"/>
            <a:chOff x="609601" y="4267200"/>
            <a:chExt cx="1828800" cy="2224066"/>
          </a:xfrm>
        </p:grpSpPr>
        <p:sp>
          <p:nvSpPr>
            <p:cNvPr id="19" name="TextBox 18"/>
            <p:cNvSpPr txBox="1"/>
            <p:nvPr/>
          </p:nvSpPr>
          <p:spPr>
            <a:xfrm>
              <a:off x="807813" y="6183489"/>
              <a:ext cx="1630587" cy="307777"/>
            </a:xfrm>
            <a:prstGeom prst="rect">
              <a:avLst/>
            </a:prstGeom>
            <a:noFill/>
          </p:spPr>
          <p:txBody>
            <a:bodyPr wrap="square" rtlCol="0">
              <a:spAutoFit/>
            </a:bodyPr>
            <a:lstStyle/>
            <a:p>
              <a:pPr algn="ctr" defTabSz="457200"/>
              <a:r>
                <a:rPr lang="en-US" sz="1400" dirty="0">
                  <a:solidFill>
                    <a:prstClr val="white"/>
                  </a:solidFill>
                  <a:latin typeface="Arial" pitchFamily="34" charset="0"/>
                  <a:cs typeface="Arial" pitchFamily="34" charset="0"/>
                </a:rPr>
                <a:t>Cryogenics</a:t>
              </a:r>
            </a:p>
          </p:txBody>
        </p:sp>
        <p:pic>
          <p:nvPicPr>
            <p:cNvPr id="33" name="Picture 32"/>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609601" y="4267200"/>
              <a:ext cx="1828800" cy="1957913"/>
            </a:xfrm>
            <a:prstGeom prst="rect">
              <a:avLst/>
            </a:prstGeom>
            <a:ln>
              <a:noFill/>
            </a:ln>
            <a:effectLst/>
            <a:scene3d>
              <a:camera prst="orthographicFront"/>
              <a:lightRig rig="threePt" dir="t"/>
            </a:scene3d>
            <a:sp3d>
              <a:bevelT/>
            </a:sp3d>
          </p:spPr>
        </p:pic>
      </p:grpSp>
      <p:grpSp>
        <p:nvGrpSpPr>
          <p:cNvPr id="5" name="Group 4"/>
          <p:cNvGrpSpPr/>
          <p:nvPr/>
        </p:nvGrpSpPr>
        <p:grpSpPr>
          <a:xfrm>
            <a:off x="149811" y="2514600"/>
            <a:ext cx="2217656" cy="1645510"/>
            <a:chOff x="149811" y="2514600"/>
            <a:chExt cx="2217656" cy="1645510"/>
          </a:xfrm>
        </p:grpSpPr>
        <p:sp>
          <p:nvSpPr>
            <p:cNvPr id="18" name="TextBox 17"/>
            <p:cNvSpPr txBox="1"/>
            <p:nvPr/>
          </p:nvSpPr>
          <p:spPr>
            <a:xfrm>
              <a:off x="149811" y="3852333"/>
              <a:ext cx="2204565" cy="307777"/>
            </a:xfrm>
            <a:prstGeom prst="rect">
              <a:avLst/>
            </a:prstGeom>
            <a:noFill/>
          </p:spPr>
          <p:txBody>
            <a:bodyPr wrap="square" rtlCol="0">
              <a:spAutoFit/>
            </a:bodyPr>
            <a:lstStyle/>
            <a:p>
              <a:pPr algn="ctr" defTabSz="457200"/>
              <a:r>
                <a:rPr lang="en-US" sz="1400" dirty="0">
                  <a:solidFill>
                    <a:prstClr val="white"/>
                  </a:solidFill>
                  <a:latin typeface="Arial" pitchFamily="34" charset="0"/>
                  <a:cs typeface="Arial" pitchFamily="34" charset="0"/>
                </a:rPr>
                <a:t>Medical Imaging</a:t>
              </a:r>
            </a:p>
          </p:txBody>
        </p:sp>
        <p:pic>
          <p:nvPicPr>
            <p:cNvPr id="32" name="Picture 2" descr="P1080582.JPG"/>
            <p:cNvPicPr>
              <a:picLocks noChangeAspect="1"/>
            </p:cNvPicPr>
            <p:nvPr/>
          </p:nvPicPr>
          <p:blipFill rotWithShape="1">
            <a:blip r:embed="rId5" cstate="print"/>
            <a:srcRect t="6183" b="15185"/>
            <a:stretch/>
          </p:blipFill>
          <p:spPr bwMode="auto">
            <a:xfrm>
              <a:off x="152400" y="2514600"/>
              <a:ext cx="2215067" cy="1306691"/>
            </a:xfrm>
            <a:prstGeom prst="rect">
              <a:avLst/>
            </a:prstGeom>
            <a:ln>
              <a:noFill/>
            </a:ln>
            <a:effectLst/>
            <a:scene3d>
              <a:camera prst="orthographicFront"/>
              <a:lightRig rig="threePt" dir="t"/>
            </a:scene3d>
            <a:sp3d>
              <a:bevelT/>
            </a:sp3d>
          </p:spPr>
        </p:pic>
      </p:grpSp>
      <p:grpSp>
        <p:nvGrpSpPr>
          <p:cNvPr id="10" name="Group 9"/>
          <p:cNvGrpSpPr/>
          <p:nvPr/>
        </p:nvGrpSpPr>
        <p:grpSpPr>
          <a:xfrm>
            <a:off x="6432173" y="725545"/>
            <a:ext cx="1896673" cy="2003010"/>
            <a:chOff x="6660773" y="725545"/>
            <a:chExt cx="1896673" cy="2003010"/>
          </a:xfrm>
        </p:grpSpPr>
        <p:sp>
          <p:nvSpPr>
            <p:cNvPr id="15" name="TextBox 14"/>
            <p:cNvSpPr txBox="1"/>
            <p:nvPr/>
          </p:nvSpPr>
          <p:spPr>
            <a:xfrm>
              <a:off x="6660773" y="2205335"/>
              <a:ext cx="1896673" cy="523220"/>
            </a:xfrm>
            <a:prstGeom prst="rect">
              <a:avLst/>
            </a:prstGeom>
            <a:noFill/>
          </p:spPr>
          <p:txBody>
            <a:bodyPr wrap="none" rtlCol="0">
              <a:spAutoFit/>
            </a:bodyPr>
            <a:lstStyle/>
            <a:p>
              <a:pPr algn="ctr" defTabSz="457200"/>
              <a:r>
                <a:rPr lang="en-US" sz="1400" dirty="0">
                  <a:solidFill>
                    <a:prstClr val="white"/>
                  </a:solidFill>
                  <a:latin typeface="Arial" pitchFamily="34" charset="0"/>
                  <a:cs typeface="Arial" pitchFamily="34" charset="0"/>
                </a:rPr>
                <a:t>Fundamental</a:t>
              </a:r>
            </a:p>
            <a:p>
              <a:pPr algn="ctr" defTabSz="457200"/>
              <a:r>
                <a:rPr lang="en-US" sz="1400" dirty="0">
                  <a:solidFill>
                    <a:prstClr val="white"/>
                  </a:solidFill>
                  <a:latin typeface="Arial" pitchFamily="34" charset="0"/>
                  <a:cs typeface="Arial" pitchFamily="34" charset="0"/>
                </a:rPr>
                <a:t>Forces &amp; Symmetries</a:t>
              </a:r>
            </a:p>
          </p:txBody>
        </p:sp>
        <p:grpSp>
          <p:nvGrpSpPr>
            <p:cNvPr id="48" name="Group 47"/>
            <p:cNvGrpSpPr/>
            <p:nvPr/>
          </p:nvGrpSpPr>
          <p:grpSpPr>
            <a:xfrm>
              <a:off x="6705600" y="725545"/>
              <a:ext cx="1828800" cy="1470806"/>
              <a:chOff x="5695457" y="593011"/>
              <a:chExt cx="3657600" cy="2611528"/>
            </a:xfrm>
            <a:effectLst/>
          </p:grpSpPr>
          <p:pic>
            <p:nvPicPr>
              <p:cNvPr id="49" name="Picture 4" descr="Elementary particles behave differently in the mirror worl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95457" y="593011"/>
                <a:ext cx="3657600" cy="2611528"/>
              </a:xfrm>
              <a:prstGeom prst="rect">
                <a:avLst/>
              </a:prstGeom>
              <a:ln>
                <a:noFill/>
              </a:ln>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50" name="Rectangle 49"/>
              <p:cNvSpPr/>
              <p:nvPr/>
            </p:nvSpPr>
            <p:spPr>
              <a:xfrm>
                <a:off x="6218710" y="1828800"/>
                <a:ext cx="410690" cy="369332"/>
              </a:xfrm>
              <a:prstGeom prst="rect">
                <a:avLst/>
              </a:prstGeom>
              <a:solidFill>
                <a:schemeClr val="bg1"/>
              </a:solidFill>
            </p:spPr>
            <p:txBody>
              <a:bodyPr wrap="none">
                <a:spAutoFit/>
              </a:bodyPr>
              <a:lstStyle/>
              <a:p>
                <a:pPr defTabSz="457200"/>
                <a:r>
                  <a:rPr lang="en-US" dirty="0">
                    <a:solidFill>
                      <a:srgbClr val="000000"/>
                    </a:solidFill>
                    <a:latin typeface="Arial" charset="0"/>
                  </a:rPr>
                  <a:t>Z</a:t>
                </a:r>
                <a:r>
                  <a:rPr lang="en-US" baseline="30000" dirty="0">
                    <a:solidFill>
                      <a:srgbClr val="000000"/>
                    </a:solidFill>
                    <a:latin typeface="Arial" charset="0"/>
                  </a:rPr>
                  <a:t>0</a:t>
                </a:r>
                <a:endParaRPr lang="en-US" baseline="30000" dirty="0">
                  <a:solidFill>
                    <a:prstClr val="black"/>
                  </a:solidFill>
                </a:endParaRPr>
              </a:p>
            </p:txBody>
          </p:sp>
        </p:grpSp>
      </p:grpSp>
      <p:grpSp>
        <p:nvGrpSpPr>
          <p:cNvPr id="12" name="Group 11"/>
          <p:cNvGrpSpPr/>
          <p:nvPr/>
        </p:nvGrpSpPr>
        <p:grpSpPr>
          <a:xfrm>
            <a:off x="7162449" y="4801140"/>
            <a:ext cx="1981551" cy="1675860"/>
            <a:chOff x="7162799" y="4651813"/>
            <a:chExt cx="1981551" cy="1675860"/>
          </a:xfrm>
        </p:grpSpPr>
        <p:sp>
          <p:nvSpPr>
            <p:cNvPr id="31" name="TextBox 30"/>
            <p:cNvSpPr txBox="1"/>
            <p:nvPr/>
          </p:nvSpPr>
          <p:spPr>
            <a:xfrm>
              <a:off x="7162799" y="6019896"/>
              <a:ext cx="1981551" cy="307777"/>
            </a:xfrm>
            <a:prstGeom prst="rect">
              <a:avLst/>
            </a:prstGeom>
            <a:noFill/>
          </p:spPr>
          <p:txBody>
            <a:bodyPr wrap="square" rtlCol="0">
              <a:spAutoFit/>
            </a:bodyPr>
            <a:lstStyle/>
            <a:p>
              <a:pPr algn="ctr" defTabSz="457200"/>
              <a:r>
                <a:rPr lang="en-US" sz="1400" dirty="0">
                  <a:solidFill>
                    <a:prstClr val="white"/>
                  </a:solidFill>
                  <a:latin typeface="Arial" pitchFamily="34" charset="0"/>
                  <a:cs typeface="Arial" pitchFamily="34" charset="0"/>
                </a:rPr>
                <a:t>Theory </a:t>
              </a:r>
              <a:r>
                <a:rPr lang="en-US" sz="1400" dirty="0" smtClean="0">
                  <a:solidFill>
                    <a:prstClr val="white"/>
                  </a:solidFill>
                  <a:latin typeface="Arial" pitchFamily="34" charset="0"/>
                  <a:cs typeface="Arial" pitchFamily="34" charset="0"/>
                </a:rPr>
                <a:t>&amp; </a:t>
              </a:r>
              <a:r>
                <a:rPr lang="en-US" sz="1400" dirty="0">
                  <a:solidFill>
                    <a:prstClr val="white"/>
                  </a:solidFill>
                  <a:latin typeface="Arial" pitchFamily="34" charset="0"/>
                  <a:cs typeface="Arial" pitchFamily="34" charset="0"/>
                </a:rPr>
                <a:t>Computation</a:t>
              </a:r>
            </a:p>
          </p:txBody>
        </p:sp>
        <p:pic>
          <p:nvPicPr>
            <p:cNvPr id="54" name="Picture 1"/>
            <p:cNvPicPr>
              <a:picLocks noChangeAspect="1" noChangeArrowheads="1"/>
            </p:cNvPicPr>
            <p:nvPr/>
          </p:nvPicPr>
          <p:blipFill>
            <a:blip r:embed="rId7" cstate="print"/>
            <a:srcRect/>
            <a:stretch>
              <a:fillRect/>
            </a:stretch>
          </p:blipFill>
          <p:spPr bwMode="auto">
            <a:xfrm>
              <a:off x="7399029" y="4651813"/>
              <a:ext cx="1515580" cy="1371600"/>
            </a:xfrm>
            <a:prstGeom prst="rect">
              <a:avLst/>
            </a:prstGeom>
            <a:noFill/>
            <a:ln w="9525">
              <a:noFill/>
              <a:miter lim="800000"/>
              <a:headEnd/>
              <a:tailEnd/>
            </a:ln>
            <a:effectLst/>
            <a:scene3d>
              <a:camera prst="orthographicFront"/>
              <a:lightRig rig="threePt" dir="t"/>
            </a:scene3d>
            <a:sp3d>
              <a:bevelT/>
            </a:sp3d>
          </p:spPr>
        </p:pic>
      </p:grpSp>
      <p:grpSp>
        <p:nvGrpSpPr>
          <p:cNvPr id="9" name="Group 8"/>
          <p:cNvGrpSpPr/>
          <p:nvPr/>
        </p:nvGrpSpPr>
        <p:grpSpPr>
          <a:xfrm>
            <a:off x="7056314" y="2743008"/>
            <a:ext cx="1857945" cy="2113022"/>
            <a:chOff x="5024342" y="4246937"/>
            <a:chExt cx="1857945" cy="2113022"/>
          </a:xfrm>
        </p:grpSpPr>
        <p:sp>
          <p:nvSpPr>
            <p:cNvPr id="16" name="TextBox 15"/>
            <p:cNvSpPr txBox="1"/>
            <p:nvPr/>
          </p:nvSpPr>
          <p:spPr>
            <a:xfrm>
              <a:off x="5024342" y="6052182"/>
              <a:ext cx="1857945" cy="307777"/>
            </a:xfrm>
            <a:prstGeom prst="rect">
              <a:avLst/>
            </a:prstGeom>
            <a:noFill/>
          </p:spPr>
          <p:txBody>
            <a:bodyPr wrap="none" rtlCol="0">
              <a:spAutoFit/>
            </a:bodyPr>
            <a:lstStyle/>
            <a:p>
              <a:pPr algn="ctr" defTabSz="457200"/>
              <a:r>
                <a:rPr lang="en-US" sz="1400" dirty="0">
                  <a:solidFill>
                    <a:prstClr val="white"/>
                  </a:solidFill>
                  <a:latin typeface="Arial" pitchFamily="34" charset="0"/>
                  <a:cs typeface="Arial" pitchFamily="34" charset="0"/>
                </a:rPr>
                <a:t>Nuclear Astrophysics</a:t>
              </a:r>
            </a:p>
          </p:txBody>
        </p:sp>
        <p:pic>
          <p:nvPicPr>
            <p:cNvPr id="52" name="Picture 2" descr="http://blogs.scientificamerican.com/basic-space/files/2012/04/casa.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714" t="1674" r="51910" b="1523"/>
            <a:stretch/>
          </p:blipFill>
          <p:spPr bwMode="auto">
            <a:xfrm>
              <a:off x="5048629" y="4246937"/>
              <a:ext cx="1809371" cy="1772959"/>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grpSp>
      <p:grpSp>
        <p:nvGrpSpPr>
          <p:cNvPr id="2" name="Group 1"/>
          <p:cNvGrpSpPr/>
          <p:nvPr/>
        </p:nvGrpSpPr>
        <p:grpSpPr>
          <a:xfrm>
            <a:off x="0" y="780834"/>
            <a:ext cx="2102602" cy="1660543"/>
            <a:chOff x="0" y="780834"/>
            <a:chExt cx="2102602" cy="1660543"/>
          </a:xfrm>
        </p:grpSpPr>
        <p:grpSp>
          <p:nvGrpSpPr>
            <p:cNvPr id="8" name="Group 7"/>
            <p:cNvGrpSpPr/>
            <p:nvPr/>
          </p:nvGrpSpPr>
          <p:grpSpPr>
            <a:xfrm>
              <a:off x="0" y="780834"/>
              <a:ext cx="2102602" cy="1476943"/>
              <a:chOff x="152401" y="780834"/>
              <a:chExt cx="2102602" cy="1476943"/>
            </a:xfrm>
          </p:grpSpPr>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0407" y="780834"/>
                <a:ext cx="1786620" cy="1368836"/>
              </a:xfrm>
              <a:prstGeom prst="rect">
                <a:avLst/>
              </a:prstGeom>
            </p:spPr>
          </p:pic>
          <p:sp>
            <p:nvSpPr>
              <p:cNvPr id="51" name="Rectangle 50"/>
              <p:cNvSpPr/>
              <p:nvPr/>
            </p:nvSpPr>
            <p:spPr bwMode="auto">
              <a:xfrm>
                <a:off x="152401" y="2128467"/>
                <a:ext cx="2102602" cy="12931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7200" eaLnBrk="0" fontAlgn="base" hangingPunct="0">
                  <a:spcBef>
                    <a:spcPct val="0"/>
                  </a:spcBef>
                  <a:spcAft>
                    <a:spcPct val="0"/>
                  </a:spcAft>
                </a:pPr>
                <a:endParaRPr lang="en-US" sz="2400">
                  <a:solidFill>
                    <a:srgbClr val="000000"/>
                  </a:solidFill>
                </a:endParaRPr>
              </a:p>
            </p:txBody>
          </p:sp>
        </p:grpSp>
        <p:sp>
          <p:nvSpPr>
            <p:cNvPr id="17" name="TextBox 16"/>
            <p:cNvSpPr txBox="1"/>
            <p:nvPr/>
          </p:nvSpPr>
          <p:spPr>
            <a:xfrm>
              <a:off x="228600" y="2133600"/>
              <a:ext cx="1577676" cy="307777"/>
            </a:xfrm>
            <a:prstGeom prst="rect">
              <a:avLst/>
            </a:prstGeom>
            <a:noFill/>
          </p:spPr>
          <p:txBody>
            <a:bodyPr wrap="none" rtlCol="0">
              <a:spAutoFit/>
            </a:bodyPr>
            <a:lstStyle/>
            <a:p>
              <a:pPr defTabSz="457200"/>
              <a:r>
                <a:rPr lang="en-US" sz="1400" dirty="0">
                  <a:solidFill>
                    <a:prstClr val="white"/>
                  </a:solidFill>
                  <a:latin typeface="Arial" pitchFamily="34" charset="0"/>
                  <a:cs typeface="Arial" pitchFamily="34" charset="0"/>
                </a:rPr>
                <a:t>Nuclear Structure</a:t>
              </a:r>
            </a:p>
          </p:txBody>
        </p:sp>
      </p:grpSp>
      <p:grpSp>
        <p:nvGrpSpPr>
          <p:cNvPr id="11" name="Group 10"/>
          <p:cNvGrpSpPr/>
          <p:nvPr/>
        </p:nvGrpSpPr>
        <p:grpSpPr>
          <a:xfrm>
            <a:off x="4257040" y="4634672"/>
            <a:ext cx="2047506" cy="1704536"/>
            <a:chOff x="6934200" y="2819402"/>
            <a:chExt cx="2047506" cy="1704536"/>
          </a:xfrm>
        </p:grpSpPr>
        <p:sp>
          <p:nvSpPr>
            <p:cNvPr id="21" name="TextBox 20"/>
            <p:cNvSpPr txBox="1"/>
            <p:nvPr/>
          </p:nvSpPr>
          <p:spPr>
            <a:xfrm>
              <a:off x="6939435" y="4216161"/>
              <a:ext cx="2042271" cy="307777"/>
            </a:xfrm>
            <a:prstGeom prst="rect">
              <a:avLst/>
            </a:prstGeom>
            <a:noFill/>
          </p:spPr>
          <p:txBody>
            <a:bodyPr wrap="square" rtlCol="0">
              <a:spAutoFit/>
            </a:bodyPr>
            <a:lstStyle/>
            <a:p>
              <a:pPr algn="ctr" defTabSz="457200"/>
              <a:r>
                <a:rPr lang="en-US" sz="1400" dirty="0">
                  <a:solidFill>
                    <a:prstClr val="white"/>
                  </a:solidFill>
                  <a:latin typeface="Arial" pitchFamily="34" charset="0"/>
                  <a:cs typeface="Arial" pitchFamily="34" charset="0"/>
                </a:rPr>
                <a:t>Accelerator S&amp;T</a:t>
              </a:r>
            </a:p>
          </p:txBody>
        </p:sp>
        <p:pic>
          <p:nvPicPr>
            <p:cNvPr id="64" name="Picture 2"/>
            <p:cNvPicPr>
              <a:picLocks noChangeAspect="1" noChangeArrowheads="1"/>
            </p:cNvPicPr>
            <p:nvPr/>
          </p:nvPicPr>
          <p:blipFill rotWithShape="1">
            <a:blip r:embed="rId10">
              <a:extLst>
                <a:ext uri="{28A0092B-C50C-407E-A947-70E740481C1C}">
                  <a14:useLocalDpi xmlns:a14="http://schemas.microsoft.com/office/drawing/2010/main" val="0"/>
                </a:ext>
              </a:extLst>
            </a:blip>
            <a:srcRect l="5114" t="18775" r="6656" b="10765"/>
            <a:stretch/>
          </p:blipFill>
          <p:spPr bwMode="auto">
            <a:xfrm>
              <a:off x="6934200" y="2819402"/>
              <a:ext cx="2047506" cy="1359686"/>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3" name="Group 2"/>
          <p:cNvGrpSpPr/>
          <p:nvPr/>
        </p:nvGrpSpPr>
        <p:grpSpPr>
          <a:xfrm>
            <a:off x="2625936" y="1066800"/>
            <a:ext cx="1835759" cy="1669776"/>
            <a:chOff x="2625936" y="1194934"/>
            <a:chExt cx="1835759" cy="1669776"/>
          </a:xfrm>
        </p:grpSpPr>
        <p:sp>
          <p:nvSpPr>
            <p:cNvPr id="20" name="TextBox 19"/>
            <p:cNvSpPr txBox="1"/>
            <p:nvPr/>
          </p:nvSpPr>
          <p:spPr>
            <a:xfrm>
              <a:off x="2625936" y="2556933"/>
              <a:ext cx="1835759" cy="307777"/>
            </a:xfrm>
            <a:prstGeom prst="rect">
              <a:avLst/>
            </a:prstGeom>
            <a:noFill/>
          </p:spPr>
          <p:txBody>
            <a:bodyPr wrap="none" rtlCol="0">
              <a:spAutoFit/>
            </a:bodyPr>
            <a:lstStyle/>
            <a:p>
              <a:pPr defTabSz="457200"/>
              <a:r>
                <a:rPr lang="en-US" sz="1400" dirty="0">
                  <a:solidFill>
                    <a:prstClr val="white"/>
                  </a:solidFill>
                  <a:latin typeface="Arial" pitchFamily="34" charset="0"/>
                  <a:cs typeface="Arial" pitchFamily="34" charset="0"/>
                </a:rPr>
                <a:t>Structure of Hadrons</a:t>
              </a:r>
            </a:p>
          </p:txBody>
        </p:sp>
        <p:pic>
          <p:nvPicPr>
            <p:cNvPr id="27" name="Picture 26"/>
            <p:cNvPicPr>
              <a:picLocks noChangeAspect="1"/>
            </p:cNvPicPr>
            <p:nvPr/>
          </p:nvPicPr>
          <p:blipFill rotWithShape="1">
            <a:blip r:embed="rId11">
              <a:extLst>
                <a:ext uri="{28A0092B-C50C-407E-A947-70E740481C1C}">
                  <a14:useLocalDpi xmlns:a14="http://schemas.microsoft.com/office/drawing/2010/main" val="0"/>
                </a:ext>
              </a:extLst>
            </a:blip>
            <a:srcRect l="1337" t="555" r="3337" b="3091"/>
            <a:stretch/>
          </p:blipFill>
          <p:spPr>
            <a:xfrm>
              <a:off x="2859064" y="1194934"/>
              <a:ext cx="1397976" cy="1345990"/>
            </a:xfrm>
            <a:prstGeom prst="rect">
              <a:avLst/>
            </a:prstGeom>
          </p:spPr>
        </p:pic>
      </p:grpSp>
    </p:spTree>
    <p:extLst>
      <p:ext uri="{BB962C8B-B14F-4D97-AF65-F5344CB8AC3E}">
        <p14:creationId xmlns:p14="http://schemas.microsoft.com/office/powerpoint/2010/main" val="11110487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0"/>
            <a:ext cx="9144000" cy="6477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pitchFamily="18" charset="0"/>
            </a:endParaRP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188"/>
          <a:stretch/>
        </p:blipFill>
        <p:spPr bwMode="auto">
          <a:xfrm>
            <a:off x="236082" y="190499"/>
            <a:ext cx="8668019" cy="61260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985455" y="3975871"/>
            <a:ext cx="1777603" cy="738664"/>
          </a:xfrm>
          <a:prstGeom prst="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rtlCol="0">
            <a:spAutoFit/>
          </a:bodyPr>
          <a:lstStyle/>
          <a:p>
            <a:r>
              <a:rPr lang="en-US" sz="1400" dirty="0" smtClean="0"/>
              <a:t>2017 commissioning </a:t>
            </a:r>
          </a:p>
          <a:p>
            <a:r>
              <a:rPr lang="en-US" sz="1400" dirty="0" smtClean="0"/>
              <a:t>details to be updated </a:t>
            </a:r>
          </a:p>
          <a:p>
            <a:r>
              <a:rPr lang="en-US" sz="1400" dirty="0" smtClean="0"/>
              <a:t>February 2016</a:t>
            </a:r>
            <a:endParaRPr lang="en-US" sz="1400" dirty="0"/>
          </a:p>
        </p:txBody>
      </p:sp>
    </p:spTree>
    <p:extLst>
      <p:ext uri="{BB962C8B-B14F-4D97-AF65-F5344CB8AC3E}">
        <p14:creationId xmlns:p14="http://schemas.microsoft.com/office/powerpoint/2010/main" val="30402207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0" y="-15875"/>
            <a:ext cx="9144000" cy="777875"/>
          </a:xfrm>
        </p:spPr>
        <p:txBody>
          <a:bodyPr rtlCol="0">
            <a:normAutofit/>
          </a:bodyPr>
          <a:lstStyle/>
          <a:p>
            <a:pPr fontAlgn="auto">
              <a:spcAft>
                <a:spcPts val="0"/>
              </a:spcAft>
              <a:defRPr/>
            </a:pPr>
            <a:r>
              <a:rPr lang="en-US" sz="3600" dirty="0" smtClean="0">
                <a:ln>
                  <a:prstDash val="solid"/>
                </a:ln>
              </a:rPr>
              <a:t>Hall A Projected Experiment Schedule</a:t>
            </a:r>
            <a:endParaRPr lang="en-US" sz="3600" dirty="0">
              <a:ln>
                <a:prstDash val="solid"/>
              </a:ln>
            </a:endParaRPr>
          </a:p>
        </p:txBody>
      </p:sp>
      <p:pic>
        <p:nvPicPr>
          <p:cNvPr id="2" name="Picture 1" descr="Screen Shot 2015-10-25 at 10.49.50.png"/>
          <p:cNvPicPr>
            <a:picLocks noChangeAspect="1"/>
          </p:cNvPicPr>
          <p:nvPr/>
        </p:nvPicPr>
        <p:blipFill rotWithShape="1">
          <a:blip r:embed="rId3">
            <a:extLst>
              <a:ext uri="{28A0092B-C50C-407E-A947-70E740481C1C}">
                <a14:useLocalDpi xmlns:a14="http://schemas.microsoft.com/office/drawing/2010/main" val="0"/>
              </a:ext>
            </a:extLst>
          </a:blip>
          <a:srcRect l="17647" t="12891" r="12092" b="24005"/>
          <a:stretch/>
        </p:blipFill>
        <p:spPr>
          <a:xfrm>
            <a:off x="1165416" y="896644"/>
            <a:ext cx="6424707" cy="3839883"/>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7649887" y="2013930"/>
            <a:ext cx="1494113" cy="1477328"/>
          </a:xfrm>
          <a:prstGeom prst="rect">
            <a:avLst/>
          </a:prstGeom>
          <a:noFill/>
        </p:spPr>
        <p:txBody>
          <a:bodyPr wrap="square" rtlCol="0">
            <a:spAutoFit/>
          </a:bodyPr>
          <a:lstStyle/>
          <a:p>
            <a:r>
              <a:rPr lang="en-US" dirty="0" smtClean="0"/>
              <a:t>Presented by T. Keppel at the July 2015 Hall A</a:t>
            </a:r>
            <a:r>
              <a:rPr lang="en-US" dirty="0"/>
              <a:t> </a:t>
            </a:r>
            <a:r>
              <a:rPr lang="en-US" dirty="0" smtClean="0"/>
              <a:t>&amp; C Coll. Meet.</a:t>
            </a:r>
            <a:endParaRPr lang="en-US" dirty="0"/>
          </a:p>
        </p:txBody>
      </p:sp>
      <p:sp>
        <p:nvSpPr>
          <p:cNvPr id="4" name="TextBox 3"/>
          <p:cNvSpPr txBox="1"/>
          <p:nvPr/>
        </p:nvSpPr>
        <p:spPr>
          <a:xfrm>
            <a:off x="12081" y="1613820"/>
            <a:ext cx="1031628" cy="400110"/>
          </a:xfrm>
          <a:prstGeom prst="rect">
            <a:avLst/>
          </a:prstGeom>
          <a:noFill/>
        </p:spPr>
        <p:txBody>
          <a:bodyPr wrap="none" rtlCol="0">
            <a:spAutoFit/>
          </a:bodyPr>
          <a:lstStyle/>
          <a:p>
            <a:r>
              <a:rPr lang="en-US" sz="2000" b="1" dirty="0" smtClean="0"/>
              <a:t>CY 2015</a:t>
            </a:r>
            <a:endParaRPr lang="en-US" sz="2000" b="1" dirty="0"/>
          </a:p>
        </p:txBody>
      </p:sp>
      <p:sp>
        <p:nvSpPr>
          <p:cNvPr id="7" name="TextBox 6"/>
          <p:cNvSpPr txBox="1"/>
          <p:nvPr/>
        </p:nvSpPr>
        <p:spPr>
          <a:xfrm>
            <a:off x="7475" y="2260755"/>
            <a:ext cx="1031628" cy="400110"/>
          </a:xfrm>
          <a:prstGeom prst="rect">
            <a:avLst/>
          </a:prstGeom>
          <a:noFill/>
        </p:spPr>
        <p:txBody>
          <a:bodyPr wrap="none" rtlCol="0">
            <a:spAutoFit/>
          </a:bodyPr>
          <a:lstStyle/>
          <a:p>
            <a:r>
              <a:rPr lang="en-US" sz="2000" b="1" dirty="0" smtClean="0"/>
              <a:t>CY 2016</a:t>
            </a:r>
            <a:endParaRPr lang="en-US" sz="2000" b="1" dirty="0"/>
          </a:p>
        </p:txBody>
      </p:sp>
      <p:sp>
        <p:nvSpPr>
          <p:cNvPr id="8" name="TextBox 7"/>
          <p:cNvSpPr txBox="1"/>
          <p:nvPr/>
        </p:nvSpPr>
        <p:spPr>
          <a:xfrm>
            <a:off x="32751" y="3385802"/>
            <a:ext cx="1031628" cy="400110"/>
          </a:xfrm>
          <a:prstGeom prst="rect">
            <a:avLst/>
          </a:prstGeom>
          <a:noFill/>
        </p:spPr>
        <p:txBody>
          <a:bodyPr wrap="none" rtlCol="0">
            <a:spAutoFit/>
          </a:bodyPr>
          <a:lstStyle/>
          <a:p>
            <a:r>
              <a:rPr lang="en-US" sz="2000" b="1" dirty="0" smtClean="0"/>
              <a:t>CY 2017</a:t>
            </a:r>
            <a:endParaRPr lang="en-US" sz="2000" b="1" dirty="0"/>
          </a:p>
        </p:txBody>
      </p:sp>
      <p:sp>
        <p:nvSpPr>
          <p:cNvPr id="9" name="TextBox 8"/>
          <p:cNvSpPr txBox="1"/>
          <p:nvPr/>
        </p:nvSpPr>
        <p:spPr>
          <a:xfrm>
            <a:off x="32751" y="4736527"/>
            <a:ext cx="1031628" cy="400110"/>
          </a:xfrm>
          <a:prstGeom prst="rect">
            <a:avLst/>
          </a:prstGeom>
          <a:noFill/>
        </p:spPr>
        <p:txBody>
          <a:bodyPr wrap="none" rtlCol="0">
            <a:spAutoFit/>
          </a:bodyPr>
          <a:lstStyle/>
          <a:p>
            <a:r>
              <a:rPr lang="en-US" sz="2000" b="1" dirty="0" smtClean="0"/>
              <a:t>CY 2018</a:t>
            </a:r>
            <a:endParaRPr lang="en-US" sz="2000" b="1" dirty="0"/>
          </a:p>
        </p:txBody>
      </p:sp>
      <p:sp>
        <p:nvSpPr>
          <p:cNvPr id="5" name="TextBox 4"/>
          <p:cNvSpPr txBox="1"/>
          <p:nvPr/>
        </p:nvSpPr>
        <p:spPr>
          <a:xfrm>
            <a:off x="6094639" y="4842623"/>
            <a:ext cx="1480543" cy="461665"/>
          </a:xfrm>
          <a:prstGeom prst="rect">
            <a:avLst/>
          </a:prstGeom>
          <a:noFill/>
        </p:spPr>
        <p:txBody>
          <a:bodyPr wrap="none" rtlCol="0">
            <a:spAutoFit/>
          </a:bodyPr>
          <a:lstStyle/>
          <a:p>
            <a:r>
              <a:rPr lang="en-US" sz="2400" b="1" dirty="0" smtClean="0">
                <a:solidFill>
                  <a:srgbClr val="FF0000"/>
                </a:solidFill>
              </a:rPr>
              <a:t>SBS Start?</a:t>
            </a:r>
            <a:endParaRPr lang="en-US" sz="2400" b="1" dirty="0">
              <a:solidFill>
                <a:srgbClr val="FF0000"/>
              </a:solidFill>
            </a:endParaRPr>
          </a:p>
        </p:txBody>
      </p:sp>
      <p:sp>
        <p:nvSpPr>
          <p:cNvPr id="11" name="TextBox 10"/>
          <p:cNvSpPr txBox="1"/>
          <p:nvPr/>
        </p:nvSpPr>
        <p:spPr>
          <a:xfrm>
            <a:off x="6094639" y="5159379"/>
            <a:ext cx="2398163" cy="461665"/>
          </a:xfrm>
          <a:prstGeom prst="rect">
            <a:avLst/>
          </a:prstGeom>
          <a:noFill/>
        </p:spPr>
        <p:txBody>
          <a:bodyPr wrap="none" rtlCol="0">
            <a:spAutoFit/>
          </a:bodyPr>
          <a:lstStyle/>
          <a:p>
            <a:r>
              <a:rPr lang="en-US" sz="2400" b="1" dirty="0" smtClean="0">
                <a:solidFill>
                  <a:srgbClr val="FF0000"/>
                </a:solidFill>
              </a:rPr>
              <a:t>Moller, </a:t>
            </a:r>
            <a:r>
              <a:rPr lang="en-US" sz="2400" b="1" dirty="0" err="1" smtClean="0">
                <a:solidFill>
                  <a:srgbClr val="FF0000"/>
                </a:solidFill>
              </a:rPr>
              <a:t>SoLID</a:t>
            </a:r>
            <a:r>
              <a:rPr lang="en-US" sz="2400" b="1" dirty="0" smtClean="0">
                <a:solidFill>
                  <a:srgbClr val="FF0000"/>
                </a:solidFill>
              </a:rPr>
              <a:t> ???</a:t>
            </a:r>
            <a:endParaRPr lang="en-US" sz="2400" b="1" dirty="0">
              <a:solidFill>
                <a:srgbClr val="FF0000"/>
              </a:solidFill>
            </a:endParaRPr>
          </a:p>
        </p:txBody>
      </p:sp>
      <p:cxnSp>
        <p:nvCxnSpPr>
          <p:cNvPr id="13" name="Straight Arrow Connector 12"/>
          <p:cNvCxnSpPr/>
          <p:nvPr/>
        </p:nvCxnSpPr>
        <p:spPr>
          <a:xfrm>
            <a:off x="4286753" y="5411871"/>
            <a:ext cx="18000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4" name="Rectangle 13"/>
          <p:cNvSpPr/>
          <p:nvPr/>
        </p:nvSpPr>
        <p:spPr>
          <a:xfrm>
            <a:off x="381000" y="5592534"/>
            <a:ext cx="8516473" cy="707886"/>
          </a:xfrm>
          <a:prstGeom prst="rect">
            <a:avLst/>
          </a:prstGeom>
        </p:spPr>
        <p:txBody>
          <a:bodyPr wrap="square">
            <a:spAutoFit/>
          </a:bodyPr>
          <a:lstStyle/>
          <a:p>
            <a:pPr marL="342900" indent="-342900">
              <a:buFont typeface="Lucida Grande"/>
              <a:buChar char="-"/>
            </a:pPr>
            <a:r>
              <a:rPr lang="en-US" sz="2000" dirty="0" smtClean="0">
                <a:ea typeface="Times New Roman"/>
              </a:rPr>
              <a:t>Experiments listed in Italics represent potential schedule options, </a:t>
            </a:r>
            <a:r>
              <a:rPr lang="en-US" sz="2000" b="1" i="1" u="sng" dirty="0" smtClean="0">
                <a:ea typeface="Times New Roman"/>
              </a:rPr>
              <a:t>in no order</a:t>
            </a:r>
          </a:p>
          <a:p>
            <a:pPr marL="342900" indent="-342900">
              <a:buFont typeface="Lucida Grande"/>
              <a:buChar char="-"/>
            </a:pPr>
            <a:r>
              <a:rPr lang="en-US" sz="2000" dirty="0" smtClean="0">
                <a:solidFill>
                  <a:srgbClr val="FF0000"/>
                </a:solidFill>
                <a:ea typeface="Times New Roman"/>
              </a:rPr>
              <a:t>Red indicates PAC41 High Impact Experiments including SBS </a:t>
            </a:r>
            <a:r>
              <a:rPr lang="en-US" sz="2000" dirty="0" err="1" smtClean="0">
                <a:solidFill>
                  <a:srgbClr val="FF0000"/>
                </a:solidFill>
                <a:ea typeface="Times New Roman"/>
              </a:rPr>
              <a:t>G</a:t>
            </a:r>
            <a:r>
              <a:rPr lang="en-US" sz="2000" baseline="-25000" dirty="0" err="1" smtClean="0">
                <a:solidFill>
                  <a:srgbClr val="FF0000"/>
                </a:solidFill>
                <a:ea typeface="Times New Roman"/>
              </a:rPr>
              <a:t>E</a:t>
            </a:r>
            <a:r>
              <a:rPr lang="en-US" sz="2000" baseline="30000" dirty="0" err="1" smtClean="0">
                <a:solidFill>
                  <a:srgbClr val="FF0000"/>
                </a:solidFill>
                <a:ea typeface="Times New Roman"/>
              </a:rPr>
              <a:t>p</a:t>
            </a:r>
            <a:endParaRPr lang="en-US" sz="2000" baseline="30000" dirty="0">
              <a:solidFill>
                <a:srgbClr val="FF0000"/>
              </a:solidFill>
            </a:endParaRPr>
          </a:p>
        </p:txBody>
      </p:sp>
    </p:spTree>
    <p:extLst>
      <p:ext uri="{BB962C8B-B14F-4D97-AF65-F5344CB8AC3E}">
        <p14:creationId xmlns:p14="http://schemas.microsoft.com/office/powerpoint/2010/main" val="10030401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0" y="-15875"/>
            <a:ext cx="9144000" cy="777875"/>
          </a:xfrm>
        </p:spPr>
        <p:txBody>
          <a:bodyPr rtlCol="0">
            <a:normAutofit/>
          </a:bodyPr>
          <a:lstStyle/>
          <a:p>
            <a:pPr fontAlgn="auto">
              <a:spcAft>
                <a:spcPts val="0"/>
              </a:spcAft>
              <a:defRPr/>
            </a:pPr>
            <a:r>
              <a:rPr lang="en-US" sz="3600" dirty="0" smtClean="0">
                <a:ln>
                  <a:prstDash val="solid"/>
                </a:ln>
              </a:rPr>
              <a:t>Hall B Schedule</a:t>
            </a:r>
            <a:endParaRPr lang="en-US" sz="3600" dirty="0">
              <a:ln>
                <a:prstDash val="solid"/>
              </a:ln>
            </a:endParaRPr>
          </a:p>
        </p:txBody>
      </p:sp>
      <p:sp>
        <p:nvSpPr>
          <p:cNvPr id="335" name="TextBox 334"/>
          <p:cNvSpPr txBox="1"/>
          <p:nvPr/>
        </p:nvSpPr>
        <p:spPr>
          <a:xfrm>
            <a:off x="381000" y="3886200"/>
            <a:ext cx="1676400" cy="400110"/>
          </a:xfrm>
          <a:prstGeom prst="rect">
            <a:avLst/>
          </a:prstGeom>
          <a:noFill/>
        </p:spPr>
        <p:txBody>
          <a:bodyPr wrap="square" rtlCol="0">
            <a:spAutoFit/>
          </a:bodyPr>
          <a:lstStyle/>
          <a:p>
            <a:pPr defTabSz="457200"/>
            <a:endParaRPr lang="en-US" sz="2000" b="1" dirty="0">
              <a:solidFill>
                <a:srgbClr val="002060"/>
              </a:solidFill>
              <a:latin typeface="Arial" pitchFamily="34" charset="0"/>
              <a:cs typeface="Arial" pitchFamily="34" charset="0"/>
            </a:endParaRPr>
          </a:p>
        </p:txBody>
      </p:sp>
      <p:sp>
        <p:nvSpPr>
          <p:cNvPr id="336" name="TextBox 335"/>
          <p:cNvSpPr txBox="1"/>
          <p:nvPr/>
        </p:nvSpPr>
        <p:spPr>
          <a:xfrm>
            <a:off x="381000" y="990600"/>
            <a:ext cx="1143000" cy="400110"/>
          </a:xfrm>
          <a:prstGeom prst="rect">
            <a:avLst/>
          </a:prstGeom>
          <a:noFill/>
        </p:spPr>
        <p:txBody>
          <a:bodyPr wrap="square" rtlCol="0">
            <a:spAutoFit/>
          </a:bodyPr>
          <a:lstStyle/>
          <a:p>
            <a:pPr defTabSz="457200"/>
            <a:endParaRPr lang="en-US" sz="2000" b="1" dirty="0">
              <a:solidFill>
                <a:srgbClr val="002060"/>
              </a:solidFill>
              <a:latin typeface="Arial" pitchFamily="34" charset="0"/>
              <a:cs typeface="Arial" pitchFamily="34" charset="0"/>
            </a:endParaRPr>
          </a:p>
        </p:txBody>
      </p:sp>
      <p:sp>
        <p:nvSpPr>
          <p:cNvPr id="8" name="Content Placeholder 2"/>
          <p:cNvSpPr>
            <a:spLocks noGrp="1"/>
          </p:cNvSpPr>
          <p:nvPr>
            <p:ph idx="1"/>
          </p:nvPr>
        </p:nvSpPr>
        <p:spPr>
          <a:xfrm>
            <a:off x="-17554" y="990600"/>
            <a:ext cx="9144000" cy="5410200"/>
          </a:xfrm>
        </p:spPr>
        <p:txBody>
          <a:bodyPr>
            <a:normAutofit/>
          </a:bodyPr>
          <a:lstStyle/>
          <a:p>
            <a:pPr marL="344488" lvl="1" indent="-342900">
              <a:buFont typeface="Arial"/>
              <a:buChar char="•"/>
            </a:pPr>
            <a:r>
              <a:rPr lang="en-US" sz="2200" dirty="0" smtClean="0"/>
              <a:t>On the critical path for 12-GeV Project </a:t>
            </a:r>
            <a:r>
              <a:rPr lang="en-US" sz="2200" dirty="0" smtClean="0">
                <a:ea typeface="Wingdings"/>
                <a:sym typeface="Wingdings"/>
              </a:rPr>
              <a:t></a:t>
            </a:r>
            <a:r>
              <a:rPr lang="en-US" sz="2200" dirty="0">
                <a:sym typeface="Wingdings"/>
              </a:rPr>
              <a:t> </a:t>
            </a:r>
            <a:r>
              <a:rPr lang="en-US" sz="2200" dirty="0" smtClean="0"/>
              <a:t>12 </a:t>
            </a:r>
            <a:r>
              <a:rPr lang="en-US" sz="2200" dirty="0" err="1"/>
              <a:t>GeV</a:t>
            </a:r>
            <a:r>
              <a:rPr lang="en-US" sz="2200" dirty="0"/>
              <a:t> Project has </a:t>
            </a:r>
            <a:r>
              <a:rPr lang="en-US" sz="2200" dirty="0" smtClean="0"/>
              <a:t>priority</a:t>
            </a:r>
          </a:p>
          <a:p>
            <a:pPr marL="344488" lvl="1" indent="-342900">
              <a:buFont typeface="Arial"/>
              <a:buChar char="•"/>
            </a:pPr>
            <a:endParaRPr lang="en-US" sz="800" dirty="0" smtClean="0"/>
          </a:p>
          <a:p>
            <a:pPr marL="344488" lvl="1" indent="-342900">
              <a:buFont typeface="Arial"/>
              <a:buChar char="•"/>
            </a:pPr>
            <a:r>
              <a:rPr lang="en-US" sz="2200" dirty="0" smtClean="0"/>
              <a:t>Need to avoid even the appearance that 12 </a:t>
            </a:r>
            <a:r>
              <a:rPr lang="en-US" sz="2200" dirty="0" err="1" smtClean="0"/>
              <a:t>GeV</a:t>
            </a:r>
            <a:r>
              <a:rPr lang="en-US" sz="2200" dirty="0" smtClean="0"/>
              <a:t> Project does not get full priority under every circumstance</a:t>
            </a:r>
          </a:p>
          <a:p>
            <a:pPr marL="344488" lvl="1" indent="-342900">
              <a:buFont typeface="Arial"/>
              <a:buChar char="•"/>
            </a:pPr>
            <a:endParaRPr lang="en-US" sz="800" dirty="0" smtClean="0"/>
          </a:p>
          <a:p>
            <a:pPr marL="344488" lvl="1" indent="-342900">
              <a:buFont typeface="Arial"/>
              <a:buChar char="•"/>
            </a:pPr>
            <a:r>
              <a:rPr lang="en-US" sz="2200" dirty="0"/>
              <a:t>Best effort to recover some running of  HPS and also provide planned running for PRAD</a:t>
            </a:r>
            <a:endParaRPr lang="en-US" sz="2200" dirty="0" smtClean="0"/>
          </a:p>
          <a:p>
            <a:pPr lvl="1">
              <a:buFont typeface="Wingdings"/>
              <a:buChar char="à"/>
            </a:pPr>
            <a:r>
              <a:rPr lang="en-US" sz="2400" dirty="0" smtClean="0">
                <a:sym typeface="Wingdings" pitchFamily="2" charset="2"/>
              </a:rPr>
              <a:t> </a:t>
            </a:r>
            <a:r>
              <a:rPr lang="en-US" sz="2200" dirty="0" smtClean="0">
                <a:sym typeface="Wingdings" pitchFamily="2" charset="2"/>
              </a:rPr>
              <a:t>Hope to run HPS in February</a:t>
            </a:r>
          </a:p>
          <a:p>
            <a:pPr lvl="1">
              <a:buNone/>
            </a:pPr>
            <a:r>
              <a:rPr lang="en-US" sz="2400" dirty="0" smtClean="0">
                <a:sym typeface="Wingdings" pitchFamily="2" charset="2"/>
              </a:rPr>
              <a:t>			</a:t>
            </a:r>
            <a:r>
              <a:rPr lang="en-US" sz="2000" dirty="0" smtClean="0">
                <a:sym typeface="Wingdings" pitchFamily="2" charset="2"/>
              </a:rPr>
              <a:t>(but only weekends will be possible this time)</a:t>
            </a:r>
            <a:endParaRPr lang="en-US" sz="2000" dirty="0"/>
          </a:p>
          <a:p>
            <a:pPr lvl="1">
              <a:buFont typeface="Wingdings"/>
              <a:buChar char="à"/>
            </a:pPr>
            <a:r>
              <a:rPr lang="en-US" sz="2400" dirty="0">
                <a:sym typeface="Wingdings" pitchFamily="2" charset="2"/>
              </a:rPr>
              <a:t> </a:t>
            </a:r>
            <a:r>
              <a:rPr lang="en-US" sz="2200" dirty="0">
                <a:sym typeface="Wingdings" pitchFamily="2" charset="2"/>
              </a:rPr>
              <a:t>Hope to </a:t>
            </a:r>
            <a:r>
              <a:rPr lang="en-US" sz="2200" dirty="0" smtClean="0">
                <a:sym typeface="Wingdings" pitchFamily="2" charset="2"/>
              </a:rPr>
              <a:t>install </a:t>
            </a:r>
            <a:r>
              <a:rPr lang="en-US" sz="2200" dirty="0" err="1" smtClean="0">
                <a:sym typeface="Wingdings" pitchFamily="2" charset="2"/>
              </a:rPr>
              <a:t>PRad</a:t>
            </a:r>
            <a:r>
              <a:rPr lang="en-US" sz="2200" dirty="0" smtClean="0">
                <a:sym typeface="Wingdings" pitchFamily="2" charset="2"/>
              </a:rPr>
              <a:t> </a:t>
            </a:r>
            <a:r>
              <a:rPr lang="en-US" sz="2200" dirty="0">
                <a:sym typeface="Wingdings" pitchFamily="2" charset="2"/>
              </a:rPr>
              <a:t>in </a:t>
            </a:r>
            <a:r>
              <a:rPr lang="en-US" sz="2200" dirty="0" smtClean="0">
                <a:sym typeface="Wingdings" pitchFamily="2" charset="2"/>
              </a:rPr>
              <a:t>March</a:t>
            </a:r>
            <a:endParaRPr lang="en-US" sz="2200" dirty="0">
              <a:sym typeface="Wingdings" pitchFamily="2" charset="2"/>
            </a:endParaRPr>
          </a:p>
          <a:p>
            <a:pPr lvl="1">
              <a:buNone/>
            </a:pPr>
            <a:r>
              <a:rPr lang="en-US" sz="2400" dirty="0">
                <a:sym typeface="Wingdings" pitchFamily="2" charset="2"/>
              </a:rPr>
              <a:t>			</a:t>
            </a:r>
            <a:r>
              <a:rPr lang="en-US" sz="2000" dirty="0" smtClean="0">
                <a:sym typeface="Wingdings" pitchFamily="2" charset="2"/>
              </a:rPr>
              <a:t>(if not in conflict with the 12 </a:t>
            </a:r>
            <a:r>
              <a:rPr lang="en-US" sz="2000" dirty="0" err="1" smtClean="0">
                <a:sym typeface="Wingdings" pitchFamily="2" charset="2"/>
              </a:rPr>
              <a:t>GeV</a:t>
            </a:r>
            <a:r>
              <a:rPr lang="en-US" sz="2000" dirty="0" smtClean="0">
                <a:sym typeface="Wingdings" pitchFamily="2" charset="2"/>
              </a:rPr>
              <a:t> Project)</a:t>
            </a:r>
          </a:p>
          <a:p>
            <a:pPr lvl="1">
              <a:buFont typeface="Wingdings"/>
              <a:buChar char="à"/>
            </a:pPr>
            <a:r>
              <a:rPr lang="en-US" sz="2400" dirty="0" smtClean="0">
                <a:sym typeface="Wingdings" pitchFamily="2" charset="2"/>
              </a:rPr>
              <a:t> </a:t>
            </a:r>
            <a:r>
              <a:rPr lang="en-US" sz="2200" dirty="0" smtClean="0">
                <a:sym typeface="Wingdings" pitchFamily="2" charset="2"/>
              </a:rPr>
              <a:t>Hope to run </a:t>
            </a:r>
            <a:r>
              <a:rPr lang="en-US" sz="2200" dirty="0" err="1" smtClean="0">
                <a:sym typeface="Wingdings" pitchFamily="2" charset="2"/>
              </a:rPr>
              <a:t>PRad</a:t>
            </a:r>
            <a:r>
              <a:rPr lang="en-US" sz="2200" dirty="0" smtClean="0">
                <a:sym typeface="Wingdings" pitchFamily="2" charset="2"/>
              </a:rPr>
              <a:t> in April/May</a:t>
            </a:r>
          </a:p>
          <a:p>
            <a:pPr marL="1293813" lvl="1" indent="-893763">
              <a:buNone/>
            </a:pPr>
            <a:r>
              <a:rPr lang="en-US" sz="2400" dirty="0" smtClean="0">
                <a:sym typeface="Wingdings" pitchFamily="2" charset="2"/>
              </a:rPr>
              <a:t>	</a:t>
            </a:r>
            <a:r>
              <a:rPr lang="en-US" sz="2000" dirty="0" smtClean="0">
                <a:sym typeface="Wingdings" pitchFamily="2" charset="2"/>
              </a:rPr>
              <a:t>(we are considering a potential few-week extension as low-energy, single-Hall operation only, similar in scope as this year in May 2015)</a:t>
            </a:r>
          </a:p>
        </p:txBody>
      </p:sp>
    </p:spTree>
    <p:extLst>
      <p:ext uri="{BB962C8B-B14F-4D97-AF65-F5344CB8AC3E}">
        <p14:creationId xmlns:p14="http://schemas.microsoft.com/office/powerpoint/2010/main" val="31299284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Advisory Committee</a:t>
            </a:r>
            <a:endParaRPr lang="en-US" dirty="0"/>
          </a:p>
        </p:txBody>
      </p:sp>
      <p:sp>
        <p:nvSpPr>
          <p:cNvPr id="3" name="Content Placeholder 2"/>
          <p:cNvSpPr>
            <a:spLocks noGrp="1"/>
          </p:cNvSpPr>
          <p:nvPr>
            <p:ph idx="1"/>
          </p:nvPr>
        </p:nvSpPr>
        <p:spPr>
          <a:xfrm>
            <a:off x="304800" y="914400"/>
            <a:ext cx="8686800" cy="5334000"/>
          </a:xfrm>
        </p:spPr>
        <p:txBody>
          <a:bodyPr>
            <a:noAutofit/>
          </a:bodyPr>
          <a:lstStyle/>
          <a:p>
            <a:pPr>
              <a:spcBef>
                <a:spcPts val="600"/>
              </a:spcBef>
            </a:pPr>
            <a:r>
              <a:rPr lang="en-US" sz="1600" b="1" dirty="0" smtClean="0"/>
              <a:t>Charge</a:t>
            </a:r>
          </a:p>
          <a:p>
            <a:pPr marL="342900" lvl="1" indent="0" defTabSz="914400">
              <a:spcBef>
                <a:spcPts val="600"/>
              </a:spcBef>
              <a:buNone/>
            </a:pPr>
            <a:r>
              <a:rPr lang="en-US" sz="1600" dirty="0">
                <a:solidFill>
                  <a:prstClr val="black"/>
                </a:solidFill>
              </a:rPr>
              <a:t>Review new proposals, previously conditionally approved proposals, and letters of intent</a:t>
            </a:r>
            <a:r>
              <a:rPr lang="en-US" sz="1600" baseline="30000" dirty="0">
                <a:solidFill>
                  <a:prstClr val="black"/>
                </a:solidFill>
              </a:rPr>
              <a:t> </a:t>
            </a:r>
            <a:r>
              <a:rPr lang="en-US" sz="1600" dirty="0">
                <a:solidFill>
                  <a:prstClr val="black"/>
                </a:solidFill>
              </a:rPr>
              <a:t>for experiments that will utilize the 12 </a:t>
            </a:r>
            <a:r>
              <a:rPr lang="en-US" sz="1600" dirty="0" err="1">
                <a:solidFill>
                  <a:prstClr val="black"/>
                </a:solidFill>
              </a:rPr>
              <a:t>GeV</a:t>
            </a:r>
            <a:r>
              <a:rPr lang="en-US" sz="1600" dirty="0">
                <a:solidFill>
                  <a:prstClr val="black"/>
                </a:solidFill>
              </a:rPr>
              <a:t> upgrade of CEBAF and provide advice on their scientific merit, technical feasibility and resource requirements.</a:t>
            </a:r>
          </a:p>
          <a:p>
            <a:pPr marL="342900" lvl="1" indent="0" defTabSz="914400">
              <a:spcBef>
                <a:spcPts val="0"/>
              </a:spcBef>
              <a:buNone/>
            </a:pPr>
            <a:r>
              <a:rPr lang="en-US" sz="1200" dirty="0">
                <a:solidFill>
                  <a:prstClr val="black"/>
                </a:solidFill>
              </a:rPr>
              <a:t> </a:t>
            </a:r>
          </a:p>
          <a:p>
            <a:pPr marL="342900" lvl="1" indent="0" defTabSz="914400">
              <a:spcBef>
                <a:spcPts val="0"/>
              </a:spcBef>
              <a:buNone/>
            </a:pPr>
            <a:r>
              <a:rPr lang="en-US" sz="1600" dirty="0">
                <a:solidFill>
                  <a:prstClr val="black"/>
                </a:solidFill>
              </a:rPr>
              <a:t>Identify proposals that represent high quality physics within the range of scientific importance represented by the previously approved  12 </a:t>
            </a:r>
            <a:r>
              <a:rPr lang="en-US" sz="1600" dirty="0" err="1">
                <a:solidFill>
                  <a:prstClr val="black"/>
                </a:solidFill>
              </a:rPr>
              <a:t>GeV</a:t>
            </a:r>
            <a:r>
              <a:rPr lang="en-US" sz="1600" dirty="0">
                <a:solidFill>
                  <a:prstClr val="black"/>
                </a:solidFill>
              </a:rPr>
              <a:t> proposals and recommend for </a:t>
            </a:r>
            <a:r>
              <a:rPr lang="en-US" sz="1600" dirty="0">
                <a:solidFill>
                  <a:srgbClr val="C00000"/>
                </a:solidFill>
              </a:rPr>
              <a:t>approval</a:t>
            </a:r>
            <a:r>
              <a:rPr lang="en-US" sz="1600" dirty="0">
                <a:solidFill>
                  <a:prstClr val="black"/>
                </a:solidFill>
              </a:rPr>
              <a:t>. </a:t>
            </a:r>
          </a:p>
          <a:p>
            <a:pPr marL="342900" lvl="1" indent="0" defTabSz="914400">
              <a:spcBef>
                <a:spcPts val="0"/>
              </a:spcBef>
              <a:buNone/>
            </a:pPr>
            <a:r>
              <a:rPr lang="en-US" sz="1200" dirty="0">
                <a:solidFill>
                  <a:prstClr val="black"/>
                </a:solidFill>
              </a:rPr>
              <a:t>	</a:t>
            </a:r>
          </a:p>
          <a:p>
            <a:pPr marL="342900" lvl="1" indent="0" defTabSz="914400">
              <a:spcBef>
                <a:spcPts val="0"/>
              </a:spcBef>
              <a:buNone/>
            </a:pPr>
            <a:r>
              <a:rPr lang="en-US" sz="1600" dirty="0">
                <a:solidFill>
                  <a:prstClr val="black"/>
                </a:solidFill>
              </a:rPr>
              <a:t>Also provide a recommendation on scientific rating and beam time allocation for proposals newly recommended for approval.</a:t>
            </a:r>
          </a:p>
          <a:p>
            <a:pPr marL="342900" lvl="1" indent="0" defTabSz="914400">
              <a:spcBef>
                <a:spcPts val="0"/>
              </a:spcBef>
              <a:buNone/>
            </a:pPr>
            <a:endParaRPr lang="en-US" sz="1200" dirty="0">
              <a:solidFill>
                <a:prstClr val="black"/>
              </a:solidFill>
            </a:endParaRPr>
          </a:p>
          <a:p>
            <a:pPr marL="342900" lvl="1" indent="0" defTabSz="914400">
              <a:spcBef>
                <a:spcPts val="0"/>
              </a:spcBef>
              <a:buNone/>
            </a:pPr>
            <a:r>
              <a:rPr lang="en-US" sz="1600" dirty="0">
                <a:solidFill>
                  <a:prstClr val="black"/>
                </a:solidFill>
              </a:rPr>
              <a:t>Identify other proposals with physics that have the potential for falling into this category pending clarification of scientific and/or technical issues and recommend for </a:t>
            </a:r>
            <a:r>
              <a:rPr lang="en-US" sz="1600" dirty="0">
                <a:solidFill>
                  <a:srgbClr val="C00000"/>
                </a:solidFill>
              </a:rPr>
              <a:t>conditional approval. </a:t>
            </a:r>
            <a:r>
              <a:rPr lang="en-US" sz="1600" dirty="0">
                <a:solidFill>
                  <a:prstClr val="black"/>
                </a:solidFill>
              </a:rPr>
              <a:t>Provide comments on technical and scientific issues that should be addressed by the proponents prior to review at a future PAC.</a:t>
            </a:r>
            <a:endParaRPr lang="en-US" sz="1600" b="1" dirty="0"/>
          </a:p>
          <a:p>
            <a:pPr marL="0" indent="0">
              <a:buNone/>
            </a:pPr>
            <a:endParaRPr lang="en-US" sz="1200" dirty="0"/>
          </a:p>
          <a:p>
            <a:pPr>
              <a:spcBef>
                <a:spcPts val="600"/>
              </a:spcBef>
            </a:pPr>
            <a:r>
              <a:rPr lang="en-US" sz="1600" b="1" dirty="0" smtClean="0"/>
              <a:t>PAC43 – July 2015</a:t>
            </a:r>
          </a:p>
          <a:p>
            <a:pPr>
              <a:spcBef>
                <a:spcPts val="600"/>
              </a:spcBef>
              <a:buNone/>
            </a:pPr>
            <a:r>
              <a:rPr lang="en-US" sz="1600" b="1" dirty="0"/>
              <a:t>	</a:t>
            </a:r>
            <a:r>
              <a:rPr lang="en-US" sz="1600" dirty="0" smtClean="0"/>
              <a:t>Results</a:t>
            </a:r>
          </a:p>
          <a:p>
            <a:pPr marL="0" indent="0">
              <a:buNone/>
            </a:pPr>
            <a:endParaRPr lang="en-US" sz="1200" dirty="0"/>
          </a:p>
          <a:p>
            <a:r>
              <a:rPr lang="en-US" sz="1600" b="1" dirty="0" smtClean="0"/>
              <a:t>PAC44 – July 2016 (proposals due June 6)</a:t>
            </a:r>
            <a:endParaRPr lang="en-US" sz="1600" b="1" dirty="0"/>
          </a:p>
        </p:txBody>
      </p:sp>
    </p:spTree>
    <p:extLst>
      <p:ext uri="{BB962C8B-B14F-4D97-AF65-F5344CB8AC3E}">
        <p14:creationId xmlns:p14="http://schemas.microsoft.com/office/powerpoint/2010/main" val="13272320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871538" y="76200"/>
            <a:ext cx="7434262" cy="592137"/>
          </a:xfrm>
        </p:spPr>
        <p:txBody>
          <a:bodyPr/>
          <a:lstStyle/>
          <a:p>
            <a:r>
              <a:rPr lang="en-US" altLang="en-US" smtClean="0"/>
              <a:t>PAC43 Results</a:t>
            </a:r>
          </a:p>
        </p:txBody>
      </p:sp>
      <p:graphicFrame>
        <p:nvGraphicFramePr>
          <p:cNvPr id="5" name="Table 4"/>
          <p:cNvGraphicFramePr>
            <a:graphicFrameLocks noGrp="1"/>
          </p:cNvGraphicFramePr>
          <p:nvPr/>
        </p:nvGraphicFramePr>
        <p:xfrm>
          <a:off x="381000" y="1066800"/>
          <a:ext cx="8297863" cy="5081587"/>
        </p:xfrm>
        <a:graphic>
          <a:graphicData uri="http://schemas.openxmlformats.org/drawingml/2006/table">
            <a:tbl>
              <a:tblPr/>
              <a:tblGrid>
                <a:gridCol w="838238"/>
                <a:gridCol w="3039825"/>
                <a:gridCol w="990645"/>
                <a:gridCol w="457221"/>
                <a:gridCol w="838238"/>
                <a:gridCol w="685831"/>
                <a:gridCol w="762034"/>
                <a:gridCol w="685831"/>
              </a:tblGrid>
              <a:tr h="556264">
                <a:tc>
                  <a:txBody>
                    <a:bodyPr/>
                    <a:lstStyle/>
                    <a:p>
                      <a:pPr algn="ctr" fontAlgn="ctr"/>
                      <a:r>
                        <a:rPr lang="en-US" sz="1200" b="1" i="0" u="none" strike="noStrike" dirty="0">
                          <a:solidFill>
                            <a:srgbClr val="000000"/>
                          </a:solidFill>
                          <a:latin typeface="Arial Narrow"/>
                        </a:rPr>
                        <a:t>NUMBER</a:t>
                      </a:r>
                    </a:p>
                  </a:txBody>
                  <a:tcPr marL="7620" marR="7620" marT="76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1" indent="0" algn="ctr" defTabSz="914400" rtl="0" eaLnBrk="1" fontAlgn="ctr" latinLnBrk="0" hangingPunct="1">
                        <a:lnSpc>
                          <a:spcPct val="100000"/>
                        </a:lnSpc>
                        <a:spcBef>
                          <a:spcPts val="0"/>
                        </a:spcBef>
                        <a:spcAft>
                          <a:spcPts val="0"/>
                        </a:spcAft>
                        <a:buClrTx/>
                        <a:buSzTx/>
                        <a:buFontTx/>
                        <a:buNone/>
                        <a:tabLst/>
                        <a:defRPr/>
                      </a:pPr>
                      <a:r>
                        <a:rPr lang="en-US" sz="1200" b="1" i="0" u="none" strike="noStrike" dirty="0" smtClean="0">
                          <a:solidFill>
                            <a:srgbClr val="000000"/>
                          </a:solidFill>
                          <a:latin typeface="Arial Narrow"/>
                        </a:rPr>
                        <a:t>TITLE</a:t>
                      </a:r>
                    </a:p>
                  </a:txBody>
                  <a:tcPr marL="7620" marR="7620" marT="76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14300" marR="0" lvl="1" indent="0" algn="ctr" defTabSz="914400" rtl="0" eaLnBrk="1" fontAlgn="t" latinLnBrk="0" hangingPunct="1">
                        <a:lnSpc>
                          <a:spcPct val="100000"/>
                        </a:lnSpc>
                        <a:spcBef>
                          <a:spcPts val="0"/>
                        </a:spcBef>
                        <a:spcAft>
                          <a:spcPts val="0"/>
                        </a:spcAft>
                        <a:buClrTx/>
                        <a:buSzTx/>
                        <a:buFontTx/>
                        <a:buNone/>
                        <a:tabLst/>
                        <a:defRPr/>
                      </a:pPr>
                      <a:r>
                        <a:rPr lang="en-US" sz="1200" b="1" i="0" u="none" strike="noStrike" dirty="0" smtClean="0">
                          <a:solidFill>
                            <a:srgbClr val="000000"/>
                          </a:solidFill>
                          <a:latin typeface="Arial Narrow"/>
                        </a:rPr>
                        <a:t>CONTACT PERSON</a:t>
                      </a:r>
                    </a:p>
                    <a:p>
                      <a:pPr marL="114300" lvl="1" indent="0" algn="ctr" fontAlgn="t">
                        <a:tabLst/>
                      </a:pPr>
                      <a:endParaRPr lang="en-US" sz="1200" b="1" i="0" u="none" strike="noStrike" dirty="0">
                        <a:solidFill>
                          <a:srgbClr val="000000"/>
                        </a:solidFill>
                        <a:latin typeface="Arial Narrow"/>
                      </a:endParaRPr>
                    </a:p>
                  </a:txBody>
                  <a:tcPr marL="7620" marR="7620" marT="76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dirty="0">
                          <a:solidFill>
                            <a:srgbClr val="000000"/>
                          </a:solidFill>
                          <a:latin typeface="Arial Narrow"/>
                        </a:rPr>
                        <a:t>HALL</a:t>
                      </a:r>
                    </a:p>
                  </a:txBody>
                  <a:tcPr marL="7620" marR="7620" marT="76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dirty="0">
                          <a:solidFill>
                            <a:srgbClr val="000000"/>
                          </a:solidFill>
                          <a:latin typeface="Arial Narrow"/>
                        </a:rPr>
                        <a:t>DAYS</a:t>
                      </a:r>
                      <a:br>
                        <a:rPr lang="en-US" sz="1200" b="1" i="0" u="none" strike="noStrike" dirty="0">
                          <a:solidFill>
                            <a:srgbClr val="000000"/>
                          </a:solidFill>
                          <a:latin typeface="Arial Narrow"/>
                        </a:rPr>
                      </a:br>
                      <a:r>
                        <a:rPr lang="en-US" sz="1200" b="1" i="0" u="none" strike="noStrike" dirty="0">
                          <a:solidFill>
                            <a:srgbClr val="000000"/>
                          </a:solidFill>
                          <a:latin typeface="Arial Narrow"/>
                        </a:rPr>
                        <a:t>REQUESTED</a:t>
                      </a:r>
                    </a:p>
                  </a:txBody>
                  <a:tcPr marL="7620" marR="7620" marT="76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dirty="0">
                          <a:solidFill>
                            <a:srgbClr val="FF0000"/>
                          </a:solidFill>
                          <a:latin typeface="Arial Narrow"/>
                        </a:rPr>
                        <a:t>DAYS</a:t>
                      </a:r>
                      <a:br>
                        <a:rPr lang="en-US" sz="1200" b="1" i="0" u="none" strike="noStrike" dirty="0">
                          <a:solidFill>
                            <a:srgbClr val="FF0000"/>
                          </a:solidFill>
                          <a:latin typeface="Arial Narrow"/>
                        </a:rPr>
                      </a:br>
                      <a:r>
                        <a:rPr lang="en-US" sz="1200" b="1" i="0" u="none" strike="noStrike" dirty="0">
                          <a:solidFill>
                            <a:srgbClr val="FF0000"/>
                          </a:solidFill>
                          <a:latin typeface="Arial Narrow"/>
                        </a:rPr>
                        <a:t>AWARDED</a:t>
                      </a:r>
                    </a:p>
                  </a:txBody>
                  <a:tcPr marL="7620" marR="7620" marT="76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200" b="1" i="0" u="none" strike="noStrike" dirty="0" smtClean="0">
                          <a:solidFill>
                            <a:srgbClr val="FF0000"/>
                          </a:solidFill>
                          <a:latin typeface="Arial Narrow"/>
                        </a:rPr>
                        <a:t>SCIENTIFIC</a:t>
                      </a:r>
                      <a:br>
                        <a:rPr lang="en-US" sz="1200" b="1" i="0" u="none" strike="noStrike" dirty="0" smtClean="0">
                          <a:solidFill>
                            <a:srgbClr val="FF0000"/>
                          </a:solidFill>
                          <a:latin typeface="Arial Narrow"/>
                        </a:rPr>
                      </a:br>
                      <a:r>
                        <a:rPr lang="en-US" sz="1200" b="1" i="0" u="none" strike="noStrike" dirty="0" smtClean="0">
                          <a:solidFill>
                            <a:srgbClr val="FF0000"/>
                          </a:solidFill>
                          <a:latin typeface="Arial Narrow"/>
                        </a:rPr>
                        <a:t>RATE</a:t>
                      </a:r>
                    </a:p>
                    <a:p>
                      <a:pPr algn="ctr" fontAlgn="t"/>
                      <a:endParaRPr lang="en-US" sz="1200" b="1" i="0" u="none" strike="noStrike" dirty="0">
                        <a:solidFill>
                          <a:srgbClr val="000000"/>
                        </a:solidFill>
                        <a:latin typeface="Arial Narrow"/>
                      </a:endParaRPr>
                    </a:p>
                  </a:txBody>
                  <a:tcPr marL="7620" marR="7620" marT="76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200" b="1" i="0" u="none" strike="noStrike" dirty="0" smtClean="0">
                          <a:solidFill>
                            <a:srgbClr val="000000"/>
                          </a:solidFill>
                          <a:latin typeface="Arial Narrow"/>
                        </a:rPr>
                        <a:t>PAC DECISION</a:t>
                      </a:r>
                    </a:p>
                    <a:p>
                      <a:pPr algn="ctr" fontAlgn="t"/>
                      <a:endParaRPr lang="en-US" sz="1200" b="1" i="0" u="none" strike="noStrike" dirty="0">
                        <a:solidFill>
                          <a:srgbClr val="FF0000"/>
                        </a:solidFill>
                        <a:latin typeface="Arial Narrow"/>
                      </a:endParaRPr>
                    </a:p>
                  </a:txBody>
                  <a:tcPr marL="7620" marR="7620" marT="76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4336">
                <a:tc>
                  <a:txBody>
                    <a:bodyPr/>
                    <a:lstStyle/>
                    <a:p>
                      <a:pPr algn="l" fontAlgn="b"/>
                      <a:r>
                        <a:rPr lang="en-US" sz="1200" b="0" i="0" u="none" strike="noStrike" dirty="0">
                          <a:solidFill>
                            <a:srgbClr val="000000"/>
                          </a:solidFill>
                          <a:effectLst/>
                          <a:latin typeface="Arial Narrow"/>
                        </a:rPr>
                        <a:t>PR12-15-001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Arial Narrow"/>
                        </a:rPr>
                        <a:t>Measurement of the Generalized Polarizabilities of the Proton in Virtual Compton Scattering</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Arial Narrow"/>
                        </a:rPr>
                        <a:t>N. </a:t>
                      </a:r>
                      <a:r>
                        <a:rPr lang="en-US" sz="1200" b="0" i="0" u="none" strike="noStrike" dirty="0" err="1">
                          <a:solidFill>
                            <a:srgbClr val="000000"/>
                          </a:solidFill>
                          <a:effectLst/>
                          <a:latin typeface="Arial Narrow"/>
                        </a:rPr>
                        <a:t>Sparveris</a:t>
                      </a:r>
                      <a:endParaRPr lang="en-US" sz="1200" b="0" i="0" u="none" strike="noStrike" dirty="0">
                        <a:solidFill>
                          <a:srgbClr val="000000"/>
                        </a:solidFill>
                        <a:effectLst/>
                        <a:latin typeface="Arial Narrow"/>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Arial Narrow"/>
                        </a:rPr>
                        <a:t>C</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Arial Narrow"/>
                        </a:rPr>
                        <a:t>15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Arial Narrow"/>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Arial Narrow"/>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200" b="0" i="0" u="none" strike="noStrike" kern="1200" dirty="0" smtClean="0">
                          <a:solidFill>
                            <a:srgbClr val="000000"/>
                          </a:solidFill>
                          <a:effectLst/>
                          <a:latin typeface="Arial Narrow"/>
                          <a:ea typeface="+mn-ea"/>
                          <a:cs typeface="+mn-cs"/>
                        </a:rPr>
                        <a:t>C2</a:t>
                      </a:r>
                      <a:endParaRPr lang="en-US" sz="1200" b="0" i="0" u="none" strike="noStrike" kern="1200" dirty="0">
                        <a:solidFill>
                          <a:srgbClr val="000000"/>
                        </a:solidFill>
                        <a:effectLst/>
                        <a:latin typeface="Arial Narrow"/>
                        <a:ea typeface="+mn-ea"/>
                        <a:cs typeface="+mn-cs"/>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3701">
                <a:tc>
                  <a:txBody>
                    <a:bodyPr/>
                    <a:lstStyle/>
                    <a:p>
                      <a:pPr algn="l" fontAlgn="b"/>
                      <a:r>
                        <a:rPr lang="en-US" sz="1200" b="0" i="0" u="none" strike="noStrike" dirty="0">
                          <a:solidFill>
                            <a:srgbClr val="000000"/>
                          </a:solidFill>
                          <a:effectLst/>
                          <a:latin typeface="Arial Narrow"/>
                        </a:rPr>
                        <a:t>PR12-15-002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Arial Narrow"/>
                        </a:rPr>
                        <a:t>The sidereal time variations of the Lorentz force and maximum attainable speed of electrons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effectLst/>
                          <a:latin typeface="Arial Narrow"/>
                        </a:rPr>
                        <a:t>B. </a:t>
                      </a:r>
                      <a:r>
                        <a:rPr lang="en-US" sz="1200" b="0" i="0" u="none" strike="noStrike" dirty="0" err="1">
                          <a:solidFill>
                            <a:srgbClr val="000000"/>
                          </a:solidFill>
                          <a:effectLst/>
                          <a:latin typeface="Arial Narrow"/>
                        </a:rPr>
                        <a:t>Wojtsekhowski</a:t>
                      </a:r>
                      <a:endParaRPr lang="en-US" sz="1200" b="0" i="0" u="none" strike="noStrike" dirty="0">
                        <a:solidFill>
                          <a:srgbClr val="000000"/>
                        </a:solidFill>
                        <a:effectLst/>
                        <a:latin typeface="Arial Narrow"/>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err="1">
                          <a:solidFill>
                            <a:srgbClr val="000000"/>
                          </a:solidFill>
                          <a:effectLst/>
                          <a:latin typeface="Arial Narrow"/>
                        </a:rPr>
                        <a:t>Acc</a:t>
                      </a:r>
                      <a:endParaRPr lang="en-US" sz="1200" b="0" i="0" u="none" strike="noStrike" dirty="0">
                        <a:solidFill>
                          <a:srgbClr val="000000"/>
                        </a:solidFill>
                        <a:effectLst/>
                        <a:latin typeface="Arial Narrow"/>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Arial Narrow"/>
                        </a:rPr>
                        <a:t>3.5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a:solidFill>
                          <a:srgbClr val="000000"/>
                        </a:solidFill>
                        <a:effectLst/>
                        <a:latin typeface="Arial Narrow"/>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Arial Narrow"/>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200" b="0" i="0" u="none" strike="noStrike" kern="1200" dirty="0" smtClean="0">
                          <a:solidFill>
                            <a:srgbClr val="000000"/>
                          </a:solidFill>
                          <a:effectLst/>
                          <a:latin typeface="Arial Narrow"/>
                          <a:ea typeface="+mn-ea"/>
                          <a:cs typeface="+mn-cs"/>
                        </a:rPr>
                        <a:t>Defer</a:t>
                      </a:r>
                      <a:endParaRPr lang="en-US" sz="1200" b="0" i="0" u="none" strike="noStrike" kern="1200" dirty="0">
                        <a:solidFill>
                          <a:srgbClr val="000000"/>
                        </a:solidFill>
                        <a:effectLst/>
                        <a:latin typeface="Arial Narrow"/>
                        <a:ea typeface="+mn-ea"/>
                        <a:cs typeface="+mn-cs"/>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89239">
                <a:tc>
                  <a:txBody>
                    <a:bodyPr/>
                    <a:lstStyle/>
                    <a:p>
                      <a:pPr algn="l" fontAlgn="b"/>
                      <a:r>
                        <a:rPr lang="en-US" sz="1200" b="0" i="0" u="none" strike="noStrike">
                          <a:solidFill>
                            <a:srgbClr val="000000"/>
                          </a:solidFill>
                          <a:effectLst/>
                          <a:latin typeface="Arial Narrow"/>
                        </a:rPr>
                        <a:t>PR12-15-003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Arial Narrow"/>
                        </a:rPr>
                        <a:t>Polarization Observables in Wide-angle Compton Scattering at Photon Energies up to 8 GeV</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effectLst/>
                          <a:latin typeface="Arial Narrow"/>
                        </a:rPr>
                        <a:t>B. </a:t>
                      </a:r>
                      <a:r>
                        <a:rPr lang="en-US" sz="1200" b="0" i="0" u="none" strike="noStrike" dirty="0" err="1" smtClean="0">
                          <a:solidFill>
                            <a:srgbClr val="000000"/>
                          </a:solidFill>
                          <a:effectLst/>
                          <a:latin typeface="Arial Narrow"/>
                        </a:rPr>
                        <a:t>Wojtsekhowski</a:t>
                      </a:r>
                      <a:endParaRPr lang="en-US" sz="1200" b="0" i="0" u="none" strike="noStrike" dirty="0">
                        <a:solidFill>
                          <a:srgbClr val="000000"/>
                        </a:solidFill>
                        <a:effectLst/>
                        <a:latin typeface="Arial Narrow"/>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Arial Narrow"/>
                        </a:rPr>
                        <a:t>A</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Arial Narrow"/>
                        </a:rPr>
                        <a:t>15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Arial Narrow"/>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Arial Narrow"/>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200" b="0" i="0" u="none" strike="noStrike" kern="1200" dirty="0" smtClean="0">
                          <a:solidFill>
                            <a:srgbClr val="000000"/>
                          </a:solidFill>
                          <a:effectLst/>
                          <a:latin typeface="Arial Narrow"/>
                          <a:ea typeface="+mn-ea"/>
                          <a:cs typeface="+mn-cs"/>
                        </a:rPr>
                        <a:t>Defer</a:t>
                      </a:r>
                      <a:endParaRPr lang="en-US" sz="1200" b="0" i="0" u="none" strike="noStrike" kern="1200" dirty="0">
                        <a:solidFill>
                          <a:srgbClr val="000000"/>
                        </a:solidFill>
                        <a:effectLst/>
                        <a:latin typeface="Arial Narrow"/>
                        <a:ea typeface="+mn-ea"/>
                        <a:cs typeface="+mn-cs"/>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64086">
                <a:tc>
                  <a:txBody>
                    <a:bodyPr/>
                    <a:lstStyle/>
                    <a:p>
                      <a:pPr algn="l" fontAlgn="b"/>
                      <a:r>
                        <a:rPr lang="en-US" sz="1200" b="0" i="0" u="none" strike="noStrike">
                          <a:solidFill>
                            <a:srgbClr val="000000"/>
                          </a:solidFill>
                          <a:effectLst/>
                          <a:latin typeface="Arial Narrow"/>
                        </a:rPr>
                        <a:t>PR12-15-004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Arial Narrow"/>
                        </a:rPr>
                        <a:t>Deeply virtual Compton scattering on the neutron with a longitudinally polarized deuteron target</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effectLst/>
                          <a:latin typeface="Arial Narrow"/>
                        </a:rPr>
                        <a:t>S. </a:t>
                      </a:r>
                      <a:r>
                        <a:rPr lang="en-US" sz="1200" b="0" i="0" u="none" strike="noStrike" dirty="0" err="1">
                          <a:solidFill>
                            <a:srgbClr val="000000"/>
                          </a:solidFill>
                          <a:effectLst/>
                          <a:latin typeface="Arial Narrow"/>
                        </a:rPr>
                        <a:t>Niccolai</a:t>
                      </a:r>
                      <a:endParaRPr lang="en-US" sz="1200" b="0" i="0" u="none" strike="noStrike" dirty="0">
                        <a:solidFill>
                          <a:srgbClr val="000000"/>
                        </a:solidFill>
                        <a:effectLst/>
                        <a:latin typeface="Arial Narrow"/>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Arial Narrow"/>
                        </a:rPr>
                        <a:t>B</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Arial Narrow"/>
                        </a:rPr>
                        <a:t>125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Arial Narrow"/>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Arial Narrow"/>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200" b="0" i="0" u="none" strike="noStrike" kern="1200" dirty="0" smtClean="0">
                          <a:solidFill>
                            <a:srgbClr val="000000"/>
                          </a:solidFill>
                          <a:effectLst/>
                          <a:latin typeface="Arial Narrow"/>
                          <a:ea typeface="+mn-ea"/>
                          <a:cs typeface="+mn-cs"/>
                        </a:rPr>
                        <a:t>C2</a:t>
                      </a:r>
                      <a:endParaRPr lang="en-US" sz="1200" b="0" i="0" u="none" strike="noStrike" kern="1200" dirty="0">
                        <a:solidFill>
                          <a:srgbClr val="000000"/>
                        </a:solidFill>
                        <a:effectLst/>
                        <a:latin typeface="Arial Narrow"/>
                        <a:ea typeface="+mn-ea"/>
                        <a:cs typeface="+mn-cs"/>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2653">
                <a:tc>
                  <a:txBody>
                    <a:bodyPr/>
                    <a:lstStyle/>
                    <a:p>
                      <a:pPr algn="l" fontAlgn="b"/>
                      <a:r>
                        <a:rPr lang="en-US" sz="1200" b="0" i="0" u="none" strike="noStrike">
                          <a:solidFill>
                            <a:srgbClr val="000000"/>
                          </a:solidFill>
                          <a:effectLst/>
                          <a:latin typeface="Arial Narrow"/>
                        </a:rPr>
                        <a:t>PR12-15-005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Arial Narrow"/>
                        </a:rPr>
                        <a:t>Measurements of the Quasi-Elastic and Elastic Deuteron Tensor Asymmetries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effectLst/>
                          <a:latin typeface="Arial Narrow"/>
                        </a:rPr>
                        <a:t>E. </a:t>
                      </a:r>
                      <a:r>
                        <a:rPr lang="en-US" sz="1200" b="0" i="0" u="none" strike="noStrike" dirty="0">
                          <a:solidFill>
                            <a:srgbClr val="000000"/>
                          </a:solidFill>
                          <a:effectLst/>
                          <a:latin typeface="Arial Narrow"/>
                        </a:rPr>
                        <a:t>Long</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Arial Narrow"/>
                        </a:rPr>
                        <a:t>C</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Arial Narrow"/>
                        </a:rPr>
                        <a:t>44.3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a:solidFill>
                          <a:srgbClr val="000000"/>
                        </a:solidFill>
                        <a:effectLst/>
                        <a:latin typeface="Arial Narrow"/>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a:solidFill>
                          <a:srgbClr val="000000"/>
                        </a:solidFill>
                        <a:effectLst/>
                        <a:latin typeface="Arial Narrow"/>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kern="1200" dirty="0" smtClean="0">
                          <a:solidFill>
                            <a:srgbClr val="000000"/>
                          </a:solidFill>
                          <a:effectLst/>
                          <a:latin typeface="Arial Narrow"/>
                          <a:ea typeface="+mn-ea"/>
                          <a:cs typeface="+mn-cs"/>
                        </a:rPr>
                        <a:t>C2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7243">
                <a:tc>
                  <a:txBody>
                    <a:bodyPr/>
                    <a:lstStyle/>
                    <a:p>
                      <a:pPr algn="l" fontAlgn="b"/>
                      <a:r>
                        <a:rPr lang="en-US" sz="1200" b="0" i="0" u="none" strike="noStrike">
                          <a:solidFill>
                            <a:srgbClr val="000000"/>
                          </a:solidFill>
                          <a:effectLst/>
                          <a:latin typeface="Arial Narrow"/>
                        </a:rPr>
                        <a:t>PR12-15-006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Arial Narrow"/>
                        </a:rPr>
                        <a:t>Measurement of Tagged Deep Inelastic Scattering</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effectLst/>
                          <a:latin typeface="Arial Narrow"/>
                        </a:rPr>
                        <a:t>C. </a:t>
                      </a:r>
                      <a:r>
                        <a:rPr lang="en-US" sz="1200" b="0" i="0" u="none" strike="noStrike" dirty="0">
                          <a:solidFill>
                            <a:srgbClr val="000000"/>
                          </a:solidFill>
                          <a:effectLst/>
                          <a:latin typeface="Arial Narrow"/>
                        </a:rPr>
                        <a:t>Keppel</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Arial Narrow"/>
                        </a:rPr>
                        <a:t>A</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Arial Narrow"/>
                        </a:rPr>
                        <a:t>27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smtClean="0">
                          <a:solidFill>
                            <a:srgbClr val="FF0000"/>
                          </a:solidFill>
                          <a:effectLst/>
                          <a:latin typeface="Arial Narrow"/>
                        </a:rPr>
                        <a:t>27</a:t>
                      </a:r>
                      <a:endParaRPr lang="en-US" sz="1200" b="1" i="0" u="none" strike="noStrike" dirty="0">
                        <a:solidFill>
                          <a:srgbClr val="FF0000"/>
                        </a:solidFill>
                        <a:effectLst/>
                        <a:latin typeface="Arial Narrow"/>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smtClean="0">
                          <a:solidFill>
                            <a:srgbClr val="FF0000"/>
                          </a:solidFill>
                          <a:effectLst/>
                          <a:latin typeface="Arial Narrow"/>
                        </a:rPr>
                        <a:t>A-</a:t>
                      </a:r>
                      <a:endParaRPr lang="en-US" sz="1200" b="1" i="0" u="none" strike="noStrike" dirty="0">
                        <a:solidFill>
                          <a:srgbClr val="FF0000"/>
                        </a:solidFill>
                        <a:effectLst/>
                        <a:latin typeface="Arial Narrow"/>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200" b="0" i="0" u="none" strike="noStrike" kern="1200" dirty="0" smtClean="0">
                          <a:solidFill>
                            <a:srgbClr val="000000"/>
                          </a:solidFill>
                          <a:effectLst/>
                          <a:latin typeface="Arial Narrow"/>
                          <a:ea typeface="+mn-ea"/>
                          <a:cs typeface="+mn-cs"/>
                        </a:rPr>
                        <a:t>C1</a:t>
                      </a:r>
                      <a:endParaRPr lang="en-US" sz="1200" b="0" i="0" u="none" strike="noStrike" kern="1200" dirty="0">
                        <a:solidFill>
                          <a:srgbClr val="000000"/>
                        </a:solidFill>
                        <a:effectLst/>
                        <a:latin typeface="Arial Narrow"/>
                        <a:ea typeface="+mn-ea"/>
                        <a:cs typeface="+mn-cs"/>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5070">
                <a:tc>
                  <a:txBody>
                    <a:bodyPr/>
                    <a:lstStyle/>
                    <a:p>
                      <a:pPr algn="l" fontAlgn="b"/>
                      <a:r>
                        <a:rPr lang="en-US" sz="1200" b="0" i="0" u="none" strike="noStrike">
                          <a:solidFill>
                            <a:srgbClr val="000000"/>
                          </a:solidFill>
                          <a:effectLst/>
                          <a:latin typeface="Arial Narrow"/>
                        </a:rPr>
                        <a:t>PR12-15-007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Arial Narrow"/>
                        </a:rPr>
                        <a:t>Measurements of the Charge and Magnetic Form Factors of the Triton at Large Momentum Transfers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effectLst/>
                          <a:latin typeface="Arial Narrow"/>
                        </a:rPr>
                        <a:t>G. </a:t>
                      </a:r>
                      <a:r>
                        <a:rPr lang="en-US" sz="1200" b="0" i="0" u="none" strike="noStrike" dirty="0" err="1">
                          <a:solidFill>
                            <a:srgbClr val="000000"/>
                          </a:solidFill>
                          <a:effectLst/>
                          <a:latin typeface="Arial Narrow"/>
                        </a:rPr>
                        <a:t>Petratos</a:t>
                      </a:r>
                      <a:endParaRPr lang="en-US" sz="1200" b="0" i="0" u="none" strike="noStrike" dirty="0">
                        <a:solidFill>
                          <a:srgbClr val="000000"/>
                        </a:solidFill>
                        <a:effectLst/>
                        <a:latin typeface="Arial Narrow"/>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Arial Narrow"/>
                        </a:rPr>
                        <a:t>A</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Arial Narrow"/>
                        </a:rPr>
                        <a:t>10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a:solidFill>
                          <a:srgbClr val="000000"/>
                        </a:solidFill>
                        <a:effectLst/>
                        <a:latin typeface="Arial Narrow"/>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Arial Narrow"/>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200" b="0" i="0" u="none" strike="noStrike" kern="1200" dirty="0" smtClean="0">
                          <a:solidFill>
                            <a:srgbClr val="000000"/>
                          </a:solidFill>
                          <a:effectLst/>
                          <a:latin typeface="Arial Narrow"/>
                          <a:ea typeface="+mn-ea"/>
                          <a:cs typeface="+mn-cs"/>
                        </a:rPr>
                        <a:t>Defer</a:t>
                      </a:r>
                      <a:endParaRPr lang="en-US" sz="1200" b="0" i="0" u="none" strike="noStrike" kern="1200" dirty="0">
                        <a:solidFill>
                          <a:srgbClr val="000000"/>
                        </a:solidFill>
                        <a:effectLst/>
                        <a:latin typeface="Arial Narrow"/>
                        <a:ea typeface="+mn-ea"/>
                        <a:cs typeface="+mn-cs"/>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40310">
                <a:tc>
                  <a:txBody>
                    <a:bodyPr/>
                    <a:lstStyle/>
                    <a:p>
                      <a:pPr algn="l" fontAlgn="b"/>
                      <a:r>
                        <a:rPr lang="en-US" sz="1200" b="0" i="0" u="none" strike="noStrike">
                          <a:solidFill>
                            <a:srgbClr val="000000"/>
                          </a:solidFill>
                          <a:effectLst/>
                          <a:latin typeface="Arial Narrow"/>
                        </a:rPr>
                        <a:t>PR12-15-008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Arial Narrow"/>
                        </a:rPr>
                        <a:t>A study of the Lambda-N interaction through the high precision spectroscopy of Lambda-</a:t>
                      </a:r>
                      <a:r>
                        <a:rPr lang="en-US" sz="1200" b="0" i="0" u="none" strike="noStrike" dirty="0" err="1">
                          <a:solidFill>
                            <a:srgbClr val="000000"/>
                          </a:solidFill>
                          <a:effectLst/>
                          <a:latin typeface="Arial Narrow"/>
                        </a:rPr>
                        <a:t>hypernuclei</a:t>
                      </a:r>
                      <a:r>
                        <a:rPr lang="en-US" sz="1200" b="0" i="0" u="none" strike="noStrike" dirty="0">
                          <a:solidFill>
                            <a:srgbClr val="000000"/>
                          </a:solidFill>
                          <a:effectLst/>
                          <a:latin typeface="Arial Narrow"/>
                        </a:rPr>
                        <a:t> with electron beam</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effectLst/>
                          <a:latin typeface="Arial Narrow"/>
                        </a:rPr>
                        <a:t>S. </a:t>
                      </a:r>
                      <a:r>
                        <a:rPr lang="en-US" sz="1200" b="0" i="0" u="none" strike="noStrike" dirty="0">
                          <a:solidFill>
                            <a:srgbClr val="000000"/>
                          </a:solidFill>
                          <a:effectLst/>
                          <a:latin typeface="Arial Narrow"/>
                        </a:rPr>
                        <a:t>N. Nakamura</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Arial Narrow"/>
                        </a:rPr>
                        <a:t>A</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Arial Narrow"/>
                        </a:rPr>
                        <a:t>73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a:solidFill>
                          <a:srgbClr val="000000"/>
                        </a:solidFill>
                        <a:effectLst/>
                        <a:latin typeface="Arial Narrow"/>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Arial Narrow"/>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kern="1200" smtClean="0">
                          <a:solidFill>
                            <a:srgbClr val="000000"/>
                          </a:solidFill>
                          <a:effectLst/>
                          <a:latin typeface="Arial Narrow"/>
                          <a:ea typeface="+mn-ea"/>
                          <a:cs typeface="+mn-cs"/>
                        </a:rPr>
                        <a:t>C2/D</a:t>
                      </a:r>
                      <a:endParaRPr lang="en-US" sz="1200" b="0" i="0" u="none" strike="noStrike" kern="1200" dirty="0" smtClean="0">
                        <a:solidFill>
                          <a:srgbClr val="000000"/>
                        </a:solidFill>
                        <a:effectLst/>
                        <a:latin typeface="Arial Narrow"/>
                        <a:ea typeface="+mn-ea"/>
                        <a:cs typeface="+mn-cs"/>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8685">
                <a:tc>
                  <a:txBody>
                    <a:bodyPr/>
                    <a:lstStyle/>
                    <a:p>
                      <a:pPr algn="ctr" fontAlgn="b"/>
                      <a:endParaRPr lang="en-US" sz="1100" b="0" i="0" u="none" strike="noStrike" dirty="0">
                        <a:solidFill>
                          <a:srgbClr val="000000"/>
                        </a:solidFill>
                        <a:effectLst/>
                        <a:latin typeface="Arial Narrow"/>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Arial Narrow"/>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Arial Narrow"/>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Arial Narrow"/>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100" b="0" i="0" u="none" strike="noStrike" dirty="0">
                        <a:solidFill>
                          <a:srgbClr val="000000"/>
                        </a:solidFill>
                        <a:effectLst/>
                        <a:latin typeface="Arial Narrow"/>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000" b="0" i="0" u="none" strike="noStrike" dirty="0">
                        <a:solidFill>
                          <a:srgbClr val="000000"/>
                        </a:solidFill>
                        <a:effectLst/>
                        <a:latin typeface="Arial Narrow"/>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dirty="0">
                        <a:solidFill>
                          <a:srgbClr val="000000"/>
                        </a:solidFill>
                        <a:effectLst/>
                        <a:latin typeface="Arial Narrow"/>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endParaRPr lang="en-US" sz="1100" b="0" i="0" u="none" strike="noStrike" kern="1200" dirty="0">
                        <a:solidFill>
                          <a:srgbClr val="000000"/>
                        </a:solidFill>
                        <a:effectLst/>
                        <a:latin typeface="Arial Narrow"/>
                        <a:ea typeface="+mn-ea"/>
                        <a:cs typeface="+mn-cs"/>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16538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PAC43 Call for Proposals</a:t>
            </a:r>
            <a:endParaRPr lang="en-US" dirty="0"/>
          </a:p>
        </p:txBody>
      </p:sp>
      <p:sp>
        <p:nvSpPr>
          <p:cNvPr id="4" name="Content Placeholder 3"/>
          <p:cNvSpPr>
            <a:spLocks noGrp="1"/>
          </p:cNvSpPr>
          <p:nvPr>
            <p:ph idx="1"/>
          </p:nvPr>
        </p:nvSpPr>
        <p:spPr>
          <a:xfrm>
            <a:off x="457200" y="1143000"/>
            <a:ext cx="8229600" cy="4983163"/>
          </a:xfrm>
        </p:spPr>
        <p:txBody>
          <a:bodyPr/>
          <a:lstStyle/>
          <a:p>
            <a:pPr marL="0" indent="0">
              <a:lnSpc>
                <a:spcPts val="2600"/>
              </a:lnSpc>
              <a:buNone/>
            </a:pPr>
            <a:r>
              <a:rPr lang="en-US" dirty="0"/>
              <a:t>As we started with PAC40, the Hall B collaboration should submit proposals for complete run groups at one PAC meeting, where all of the anticipated physics associated with the proposed run group will be considered. Each run group can submit up to 4 individual proposals (up to 3 physics topics plus 1 summary of additional topics) and will be granted a maximum of 4 presentations corresponding to these proposals. The PAC may consider each of these for grading, but will attempt to provide an common assessment of the whole run group. New experimental proposals that run in parallel with previously approved run groups should be considered internally by the CLAS collaboration. It is also requested that documentation (e.g., proposal and report) from the internal review be submitted to the PAC for their information. A CLAS representative will have the opportunity to report on these to the PAC, and the PAC will then provide comments on them in its report. Proposed parallel running in other halls should be handled in a similar fashion.</a:t>
            </a:r>
          </a:p>
        </p:txBody>
      </p:sp>
    </p:spTree>
    <p:extLst>
      <p:ext uri="{BB962C8B-B14F-4D97-AF65-F5344CB8AC3E}">
        <p14:creationId xmlns:p14="http://schemas.microsoft.com/office/powerpoint/2010/main" val="4040947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4834" y="932472"/>
            <a:ext cx="8815340" cy="5214792"/>
          </a:xfrm>
          <a:prstGeom prst="rect">
            <a:avLst/>
          </a:prstGeom>
          <a:solidFill>
            <a:schemeClr val="bg1"/>
          </a:solidFill>
          <a:effectLst>
            <a:outerShdw blurRad="292100" dist="139700" dir="2700000" algn="tl" rotWithShape="0">
              <a:prstClr val="black">
                <a:alpha val="6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 name="Rectangle 4"/>
          <p:cNvSpPr/>
          <p:nvPr/>
        </p:nvSpPr>
        <p:spPr>
          <a:xfrm>
            <a:off x="0" y="111702"/>
            <a:ext cx="9144000" cy="553998"/>
          </a:xfrm>
          <a:prstGeom prst="rect">
            <a:avLst/>
          </a:prstGeom>
        </p:spPr>
        <p:txBody>
          <a:bodyPr wrap="square">
            <a:spAutoFit/>
          </a:bodyPr>
          <a:lstStyle/>
          <a:p>
            <a:pPr algn="ctr" fontAlgn="b"/>
            <a:r>
              <a:rPr lang="en-US" sz="3000" b="1" dirty="0">
                <a:solidFill>
                  <a:srgbClr val="000000"/>
                </a:solidFill>
                <a:latin typeface="Arial" panose="020B0604020202020204" pitchFamily="34" charset="0"/>
                <a:cs typeface="Arial" panose="020B0604020202020204" pitchFamily="34" charset="0"/>
              </a:rPr>
              <a:t>12 </a:t>
            </a:r>
            <a:r>
              <a:rPr lang="en-US" sz="3000" b="1" dirty="0" err="1">
                <a:solidFill>
                  <a:srgbClr val="000000"/>
                </a:solidFill>
                <a:latin typeface="Arial" panose="020B0604020202020204" pitchFamily="34" charset="0"/>
                <a:cs typeface="Arial" panose="020B0604020202020204" pitchFamily="34" charset="0"/>
              </a:rPr>
              <a:t>GeV</a:t>
            </a:r>
            <a:r>
              <a:rPr lang="en-US" sz="3000" b="1" dirty="0">
                <a:solidFill>
                  <a:srgbClr val="000000"/>
                </a:solidFill>
                <a:latin typeface="Arial" panose="020B0604020202020204" pitchFamily="34" charset="0"/>
                <a:cs typeface="Arial" panose="020B0604020202020204" pitchFamily="34" charset="0"/>
              </a:rPr>
              <a:t> Approved Experiments by Physics Topics</a:t>
            </a:r>
          </a:p>
        </p:txBody>
      </p:sp>
      <p:graphicFrame>
        <p:nvGraphicFramePr>
          <p:cNvPr id="6" name="Content Placeholder 3"/>
          <p:cNvGraphicFramePr>
            <a:graphicFrameLocks/>
          </p:cNvGraphicFramePr>
          <p:nvPr>
            <p:extLst>
              <p:ext uri="{D42A27DB-BD31-4B8C-83A1-F6EECF244321}">
                <p14:modId xmlns:p14="http://schemas.microsoft.com/office/powerpoint/2010/main" val="3034943217"/>
              </p:ext>
            </p:extLst>
          </p:nvPr>
        </p:nvGraphicFramePr>
        <p:xfrm>
          <a:off x="162372" y="868354"/>
          <a:ext cx="8827802" cy="5224317"/>
        </p:xfrm>
        <a:graphic>
          <a:graphicData uri="http://schemas.openxmlformats.org/drawingml/2006/table">
            <a:tbl>
              <a:tblPr firstRow="1" bandRow="1">
                <a:tableStyleId>{073A0DAA-6AF3-43AB-8588-CEC1D06C72B9}</a:tableStyleId>
              </a:tblPr>
              <a:tblGrid>
                <a:gridCol w="4904337"/>
                <a:gridCol w="572172"/>
                <a:gridCol w="653911"/>
                <a:gridCol w="653911"/>
                <a:gridCol w="653911"/>
                <a:gridCol w="653911"/>
                <a:gridCol w="735649"/>
              </a:tblGrid>
              <a:tr h="544526">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fontAlgn="b"/>
                      <a:r>
                        <a:rPr lang="en-US" sz="1400" u="none" strike="noStrike" dirty="0">
                          <a:latin typeface="Arial" panose="020B0604020202020204" pitchFamily="34" charset="0"/>
                          <a:cs typeface="Arial" panose="020B0604020202020204" pitchFamily="34" charset="0"/>
                        </a:rPr>
                        <a:t>Topic</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R="7554" marT="7554" marB="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r" fontAlgn="b"/>
                      <a:r>
                        <a:rPr lang="en-US" sz="1400" u="none" strike="noStrike" dirty="0">
                          <a:latin typeface="Arial" panose="020B0604020202020204" pitchFamily="34" charset="0"/>
                          <a:cs typeface="Arial" panose="020B0604020202020204" pitchFamily="34" charset="0"/>
                        </a:rPr>
                        <a:t>Hall A</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7554" marR="7554" marT="7554" marB="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r" fontAlgn="b"/>
                      <a:r>
                        <a:rPr lang="en-US" sz="1400" u="none" strike="noStrike" dirty="0">
                          <a:latin typeface="Arial" panose="020B0604020202020204" pitchFamily="34" charset="0"/>
                          <a:cs typeface="Arial" panose="020B0604020202020204" pitchFamily="34" charset="0"/>
                        </a:rPr>
                        <a:t>Hall B</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7554" marR="7554" marT="7554" marB="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r" fontAlgn="b"/>
                      <a:r>
                        <a:rPr lang="en-US" sz="1400" u="none" strike="noStrike" dirty="0">
                          <a:latin typeface="Arial" panose="020B0604020202020204" pitchFamily="34" charset="0"/>
                          <a:cs typeface="Arial" panose="020B0604020202020204" pitchFamily="34" charset="0"/>
                        </a:rPr>
                        <a:t>Hall C</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7554" marR="7554" marT="7554" marB="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r" fontAlgn="b"/>
                      <a:r>
                        <a:rPr lang="en-US" sz="1400" u="none" strike="noStrike" dirty="0">
                          <a:latin typeface="Arial" panose="020B0604020202020204" pitchFamily="34" charset="0"/>
                          <a:cs typeface="Arial" panose="020B0604020202020204" pitchFamily="34" charset="0"/>
                        </a:rPr>
                        <a:t>Hall D</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7554" marR="7554" marT="7554" marB="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Other</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7554" marT="7554" marB="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r" fontAlgn="b"/>
                      <a:r>
                        <a:rPr lang="en-US" sz="1400" u="none" strike="noStrike" dirty="0">
                          <a:latin typeface="Arial" panose="020B0604020202020204" pitchFamily="34" charset="0"/>
                          <a:cs typeface="Arial" panose="020B0604020202020204" pitchFamily="34" charset="0"/>
                        </a:rPr>
                        <a:t>Total</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7554" marT="7554" marB="0" anchor="ctr"/>
                </a:tc>
              </a:tr>
              <a:tr h="56567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400" u="none" strike="noStrike" dirty="0">
                          <a:latin typeface="Arial" panose="020B0604020202020204" pitchFamily="34" charset="0"/>
                          <a:cs typeface="Arial" panose="020B0604020202020204" pitchFamily="34" charset="0"/>
                        </a:rPr>
                        <a:t>The Hadron spectra as probes of </a:t>
                      </a:r>
                      <a:r>
                        <a:rPr lang="en-US" sz="1400" u="none" strike="noStrike" dirty="0" smtClean="0">
                          <a:latin typeface="Arial" panose="020B0604020202020204" pitchFamily="34" charset="0"/>
                          <a:cs typeface="Arial" panose="020B0604020202020204" pitchFamily="34" charset="0"/>
                        </a:rPr>
                        <a:t>QCD </a:t>
                      </a:r>
                      <a:r>
                        <a:rPr lang="en-US" sz="1400" u="none" strike="noStrike" dirty="0">
                          <a:latin typeface="Arial" panose="020B0604020202020204" pitchFamily="34" charset="0"/>
                          <a:cs typeface="Arial" panose="020B0604020202020204" pitchFamily="34" charset="0"/>
                        </a:rPr>
                        <a:t> </a:t>
                      </a:r>
                      <a:br>
                        <a:rPr lang="en-US" sz="1400" u="none" strike="noStrike" dirty="0">
                          <a:latin typeface="Arial" panose="020B0604020202020204" pitchFamily="34" charset="0"/>
                          <a:cs typeface="Arial" panose="020B0604020202020204" pitchFamily="34" charset="0"/>
                        </a:rPr>
                      </a:br>
                      <a:r>
                        <a:rPr lang="en-US" sz="1400" u="none" strike="noStrike" dirty="0">
                          <a:latin typeface="Arial" panose="020B0604020202020204" pitchFamily="34" charset="0"/>
                          <a:cs typeface="Arial" panose="020B0604020202020204" pitchFamily="34" charset="0"/>
                        </a:rPr>
                        <a:t>(</a:t>
                      </a:r>
                      <a:r>
                        <a:rPr lang="en-US" sz="1400" u="none" strike="noStrike" dirty="0" err="1" smtClean="0">
                          <a:latin typeface="Arial" panose="020B0604020202020204" pitchFamily="34" charset="0"/>
                          <a:cs typeface="Arial" panose="020B0604020202020204" pitchFamily="34" charset="0"/>
                        </a:rPr>
                        <a:t>GlueX</a:t>
                      </a:r>
                      <a:r>
                        <a:rPr lang="en-US" sz="1400" u="none" strike="noStrike" dirty="0" smtClean="0">
                          <a:latin typeface="Arial" panose="020B0604020202020204" pitchFamily="34" charset="0"/>
                          <a:cs typeface="Arial" panose="020B0604020202020204" pitchFamily="34" charset="0"/>
                        </a:rPr>
                        <a:t> </a:t>
                      </a:r>
                      <a:r>
                        <a:rPr lang="en-US" sz="1400" u="none" strike="noStrike" dirty="0">
                          <a:latin typeface="Arial" panose="020B0604020202020204" pitchFamily="34" charset="0"/>
                          <a:cs typeface="Arial" panose="020B0604020202020204" pitchFamily="34" charset="0"/>
                        </a:rPr>
                        <a:t>and heavy baryon and meson spectroscopy)</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a:latin typeface="Arial" panose="020B0604020202020204" pitchFamily="34" charset="0"/>
                          <a:cs typeface="Arial" panose="020B0604020202020204" pitchFamily="34" charset="0"/>
                        </a:rPr>
                        <a:t> </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7554"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1</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7554"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a:latin typeface="Arial" panose="020B0604020202020204" pitchFamily="34" charset="0"/>
                          <a:cs typeface="Arial" panose="020B0604020202020204" pitchFamily="34" charset="0"/>
                        </a:rPr>
                        <a:t> </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7554"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3</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7554"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endParaRPr lang="en-US" sz="1400" b="1" i="0" u="none" strike="noStrike" dirty="0">
                        <a:solidFill>
                          <a:srgbClr val="000000"/>
                        </a:solidFill>
                        <a:latin typeface="Arial" panose="020B0604020202020204" pitchFamily="34" charset="0"/>
                        <a:cs typeface="Arial" panose="020B0604020202020204" pitchFamily="34" charset="0"/>
                      </a:endParaRPr>
                    </a:p>
                  </a:txBody>
                  <a:tcPr marL="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4</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7554" marT="7554" marB="0" anchor="ctr"/>
                </a:tc>
              </a:tr>
              <a:tr h="58953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400" u="none" strike="noStrike" dirty="0" smtClean="0">
                          <a:latin typeface="Arial" panose="020B0604020202020204" pitchFamily="34" charset="0"/>
                          <a:cs typeface="Arial" panose="020B0604020202020204" pitchFamily="34" charset="0"/>
                        </a:rPr>
                        <a:t>The </a:t>
                      </a:r>
                      <a:r>
                        <a:rPr lang="en-US" sz="1400" u="none" strike="noStrike" dirty="0">
                          <a:latin typeface="Arial" panose="020B0604020202020204" pitchFamily="34" charset="0"/>
                          <a:cs typeface="Arial" panose="020B0604020202020204" pitchFamily="34" charset="0"/>
                        </a:rPr>
                        <a:t>transverse structure of the </a:t>
                      </a:r>
                      <a:r>
                        <a:rPr lang="en-US" sz="1400" u="none" strike="noStrike" dirty="0" smtClean="0">
                          <a:latin typeface="Arial" panose="020B0604020202020204" pitchFamily="34" charset="0"/>
                          <a:cs typeface="Arial" panose="020B0604020202020204" pitchFamily="34" charset="0"/>
                        </a:rPr>
                        <a:t>hadrons</a:t>
                      </a:r>
                      <a:r>
                        <a:rPr lang="en-US" sz="1400" u="none" strike="noStrike" dirty="0">
                          <a:latin typeface="Arial" panose="020B0604020202020204" pitchFamily="34" charset="0"/>
                          <a:cs typeface="Arial" panose="020B0604020202020204" pitchFamily="34" charset="0"/>
                        </a:rPr>
                        <a:t/>
                      </a:r>
                      <a:br>
                        <a:rPr lang="en-US" sz="1400" u="none" strike="noStrike" dirty="0">
                          <a:latin typeface="Arial" panose="020B0604020202020204" pitchFamily="34" charset="0"/>
                          <a:cs typeface="Arial" panose="020B0604020202020204" pitchFamily="34" charset="0"/>
                        </a:rPr>
                      </a:br>
                      <a:r>
                        <a:rPr lang="en-US" sz="1400" u="none" strike="noStrike" dirty="0">
                          <a:latin typeface="Arial" panose="020B0604020202020204" pitchFamily="34" charset="0"/>
                          <a:cs typeface="Arial" panose="020B0604020202020204" pitchFamily="34" charset="0"/>
                        </a:rPr>
                        <a:t>(Elastic and transition Form Factors)</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5</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7554"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3</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7554"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2</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7554"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1</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7554"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endParaRPr lang="en-US" sz="1400" b="1" i="0" u="none" strike="noStrike" dirty="0">
                        <a:solidFill>
                          <a:srgbClr val="000000"/>
                        </a:solidFill>
                        <a:latin typeface="Arial" panose="020B0604020202020204" pitchFamily="34" charset="0"/>
                        <a:cs typeface="Arial" panose="020B0604020202020204" pitchFamily="34" charset="0"/>
                      </a:endParaRPr>
                    </a:p>
                  </a:txBody>
                  <a:tcPr marL="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11</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7554" marT="7554" marB="0" anchor="ctr"/>
                </a:tc>
              </a:tr>
              <a:tr h="61339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400" u="none" strike="noStrike" dirty="0">
                          <a:latin typeface="Arial" panose="020B0604020202020204" pitchFamily="34" charset="0"/>
                          <a:cs typeface="Arial" panose="020B0604020202020204" pitchFamily="34" charset="0"/>
                        </a:rPr>
                        <a:t>The longitudinal structure of the hadrons  </a:t>
                      </a:r>
                      <a:br>
                        <a:rPr lang="en-US" sz="1400" u="none" strike="noStrike" dirty="0">
                          <a:latin typeface="Arial" panose="020B0604020202020204" pitchFamily="34" charset="0"/>
                          <a:cs typeface="Arial" panose="020B0604020202020204" pitchFamily="34" charset="0"/>
                        </a:rPr>
                      </a:br>
                      <a:r>
                        <a:rPr lang="en-US" sz="1400" u="none" strike="noStrike" dirty="0">
                          <a:latin typeface="Arial" panose="020B0604020202020204" pitchFamily="34" charset="0"/>
                          <a:cs typeface="Arial" panose="020B0604020202020204" pitchFamily="34" charset="0"/>
                        </a:rPr>
                        <a:t>(</a:t>
                      </a:r>
                      <a:r>
                        <a:rPr lang="en-US" sz="1400" u="none" strike="noStrike" dirty="0" err="1">
                          <a:latin typeface="Arial" panose="020B0604020202020204" pitchFamily="34" charset="0"/>
                          <a:cs typeface="Arial" panose="020B0604020202020204" pitchFamily="34" charset="0"/>
                        </a:rPr>
                        <a:t>Unpolarized</a:t>
                      </a:r>
                      <a:r>
                        <a:rPr lang="en-US" sz="1400" u="none" strike="noStrike" dirty="0">
                          <a:latin typeface="Arial" panose="020B0604020202020204" pitchFamily="34" charset="0"/>
                          <a:cs typeface="Arial" panose="020B0604020202020204" pitchFamily="34" charset="0"/>
                        </a:rPr>
                        <a:t> and polarized </a:t>
                      </a:r>
                      <a:r>
                        <a:rPr lang="en-US" sz="1400" u="none" strike="noStrike" dirty="0" err="1">
                          <a:latin typeface="Arial" panose="020B0604020202020204" pitchFamily="34" charset="0"/>
                          <a:cs typeface="Arial" panose="020B0604020202020204" pitchFamily="34" charset="0"/>
                        </a:rPr>
                        <a:t>parton</a:t>
                      </a:r>
                      <a:r>
                        <a:rPr lang="en-US" sz="1400" u="none" strike="noStrike" dirty="0">
                          <a:latin typeface="Arial" panose="020B0604020202020204" pitchFamily="34" charset="0"/>
                          <a:cs typeface="Arial" panose="020B0604020202020204" pitchFamily="34" charset="0"/>
                        </a:rPr>
                        <a:t> distribution functions)</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a:latin typeface="Arial" panose="020B0604020202020204" pitchFamily="34" charset="0"/>
                          <a:cs typeface="Arial" panose="020B0604020202020204" pitchFamily="34" charset="0"/>
                        </a:rPr>
                        <a:t>2</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7554"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3</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7554"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6</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7554"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a:latin typeface="Arial" panose="020B0604020202020204" pitchFamily="34" charset="0"/>
                          <a:cs typeface="Arial" panose="020B0604020202020204" pitchFamily="34" charset="0"/>
                        </a:rPr>
                        <a:t> </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7554"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endParaRPr lang="en-US" sz="1400" b="1" i="0" u="none" strike="noStrike" dirty="0">
                        <a:solidFill>
                          <a:srgbClr val="000000"/>
                        </a:solidFill>
                        <a:latin typeface="Arial" panose="020B0604020202020204" pitchFamily="34" charset="0"/>
                        <a:cs typeface="Arial" panose="020B0604020202020204" pitchFamily="34" charset="0"/>
                      </a:endParaRPr>
                    </a:p>
                  </a:txBody>
                  <a:tcPr marL="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11</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7554" marT="7554" marB="0" anchor="ctr"/>
                </a:tc>
              </a:tr>
              <a:tr h="87514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400" u="none" strike="noStrike" dirty="0" smtClean="0">
                          <a:latin typeface="Arial" panose="020B0604020202020204" pitchFamily="34" charset="0"/>
                          <a:cs typeface="Arial" panose="020B0604020202020204" pitchFamily="34" charset="0"/>
                        </a:rPr>
                        <a:t>The </a:t>
                      </a:r>
                      <a:r>
                        <a:rPr lang="en-US" sz="1400" u="none" strike="noStrike" dirty="0">
                          <a:latin typeface="Arial" panose="020B0604020202020204" pitchFamily="34" charset="0"/>
                          <a:cs typeface="Arial" panose="020B0604020202020204" pitchFamily="34" charset="0"/>
                        </a:rPr>
                        <a:t>3D structure of the </a:t>
                      </a:r>
                      <a:r>
                        <a:rPr lang="en-US" sz="1400" u="none" strike="noStrike" dirty="0" smtClean="0">
                          <a:latin typeface="Arial" panose="020B0604020202020204" pitchFamily="34" charset="0"/>
                          <a:cs typeface="Arial" panose="020B0604020202020204" pitchFamily="34" charset="0"/>
                        </a:rPr>
                        <a:t>hadrons  </a:t>
                      </a:r>
                      <a:r>
                        <a:rPr lang="en-US" sz="1400" u="none" strike="noStrike" dirty="0">
                          <a:latin typeface="Arial" panose="020B0604020202020204" pitchFamily="34" charset="0"/>
                          <a:cs typeface="Arial" panose="020B0604020202020204" pitchFamily="34" charset="0"/>
                        </a:rPr>
                        <a:t> </a:t>
                      </a:r>
                      <a:br>
                        <a:rPr lang="en-US" sz="1400" u="none" strike="noStrike" dirty="0">
                          <a:latin typeface="Arial" panose="020B0604020202020204" pitchFamily="34" charset="0"/>
                          <a:cs typeface="Arial" panose="020B0604020202020204" pitchFamily="34" charset="0"/>
                        </a:rPr>
                      </a:br>
                      <a:r>
                        <a:rPr lang="en-US" sz="1400" u="none" strike="noStrike" dirty="0">
                          <a:latin typeface="Arial" panose="020B0604020202020204" pitchFamily="34" charset="0"/>
                          <a:cs typeface="Arial" panose="020B0604020202020204" pitchFamily="34" charset="0"/>
                        </a:rPr>
                        <a:t>(Generalized Parton Distributions and Transverse Momentum Distributions)</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5</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7554"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9</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7554"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7</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7554"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a:latin typeface="Arial" panose="020B0604020202020204" pitchFamily="34" charset="0"/>
                          <a:cs typeface="Arial" panose="020B0604020202020204" pitchFamily="34" charset="0"/>
                        </a:rPr>
                        <a:t> </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7554"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endParaRPr lang="en-US" sz="1400" b="1" i="0" u="none" strike="noStrike" dirty="0">
                        <a:solidFill>
                          <a:srgbClr val="000000"/>
                        </a:solidFill>
                        <a:latin typeface="Arial" panose="020B0604020202020204" pitchFamily="34" charset="0"/>
                        <a:cs typeface="Arial" panose="020B0604020202020204" pitchFamily="34" charset="0"/>
                      </a:endParaRPr>
                    </a:p>
                  </a:txBody>
                  <a:tcPr marL="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21</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7554" marT="7554" marB="0" anchor="ctr"/>
                </a:tc>
              </a:tr>
              <a:tr h="89601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400" u="none" strike="noStrike" dirty="0" smtClean="0">
                          <a:latin typeface="Arial" panose="020B0604020202020204" pitchFamily="34" charset="0"/>
                          <a:cs typeface="Arial" panose="020B0604020202020204" pitchFamily="34" charset="0"/>
                        </a:rPr>
                        <a:t>Hadrons </a:t>
                      </a:r>
                      <a:r>
                        <a:rPr lang="en-US" sz="1400" u="none" strike="noStrike" dirty="0">
                          <a:latin typeface="Arial" panose="020B0604020202020204" pitchFamily="34" charset="0"/>
                          <a:cs typeface="Arial" panose="020B0604020202020204" pitchFamily="34" charset="0"/>
                        </a:rPr>
                        <a:t>and cold nuclear </a:t>
                      </a:r>
                      <a:r>
                        <a:rPr lang="en-US" sz="1400" u="none" strike="noStrike" dirty="0" smtClean="0">
                          <a:latin typeface="Arial" panose="020B0604020202020204" pitchFamily="34" charset="0"/>
                          <a:cs typeface="Arial" panose="020B0604020202020204" pitchFamily="34" charset="0"/>
                        </a:rPr>
                        <a:t>matter </a:t>
                      </a:r>
                      <a:r>
                        <a:rPr lang="en-US" sz="1400" u="none" strike="noStrike" dirty="0">
                          <a:latin typeface="Arial" panose="020B0604020202020204" pitchFamily="34" charset="0"/>
                          <a:cs typeface="Arial" panose="020B0604020202020204" pitchFamily="34" charset="0"/>
                        </a:rPr>
                        <a:t> </a:t>
                      </a:r>
                      <a:br>
                        <a:rPr lang="en-US" sz="1400" u="none" strike="noStrike" dirty="0">
                          <a:latin typeface="Arial" panose="020B0604020202020204" pitchFamily="34" charset="0"/>
                          <a:cs typeface="Arial" panose="020B0604020202020204" pitchFamily="34" charset="0"/>
                        </a:rPr>
                      </a:br>
                      <a:r>
                        <a:rPr lang="en-US" sz="1400" u="none" strike="noStrike" dirty="0">
                          <a:latin typeface="Arial" panose="020B0604020202020204" pitchFamily="34" charset="0"/>
                          <a:cs typeface="Arial" panose="020B0604020202020204" pitchFamily="34" charset="0"/>
                        </a:rPr>
                        <a:t>(Medium modification of the nucleons, quark </a:t>
                      </a:r>
                      <a:r>
                        <a:rPr lang="en-US" sz="1400" u="none" strike="noStrike" dirty="0" err="1">
                          <a:latin typeface="Arial" panose="020B0604020202020204" pitchFamily="34" charset="0"/>
                          <a:cs typeface="Arial" panose="020B0604020202020204" pitchFamily="34" charset="0"/>
                        </a:rPr>
                        <a:t>hadronization</a:t>
                      </a:r>
                      <a:r>
                        <a:rPr lang="en-US" sz="1400" u="none" strike="noStrike" dirty="0">
                          <a:latin typeface="Arial" panose="020B0604020202020204" pitchFamily="34" charset="0"/>
                          <a:cs typeface="Arial" panose="020B0604020202020204" pitchFamily="34" charset="0"/>
                        </a:rPr>
                        <a:t>, N-N correlations, </a:t>
                      </a:r>
                      <a:r>
                        <a:rPr lang="en-US" sz="1400" u="none" strike="noStrike" dirty="0" err="1">
                          <a:latin typeface="Arial" panose="020B0604020202020204" pitchFamily="34" charset="0"/>
                          <a:cs typeface="Arial" panose="020B0604020202020204" pitchFamily="34" charset="0"/>
                        </a:rPr>
                        <a:t>hypernuclear</a:t>
                      </a:r>
                      <a:r>
                        <a:rPr lang="en-US" sz="1400" u="none" strike="noStrike" dirty="0">
                          <a:latin typeface="Arial" panose="020B0604020202020204" pitchFamily="34" charset="0"/>
                          <a:cs typeface="Arial" panose="020B0604020202020204" pitchFamily="34" charset="0"/>
                        </a:rPr>
                        <a:t> spectroscopy, few-body experiments)</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6</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7554"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3</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7554"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7</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7554"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a:latin typeface="Arial" panose="020B0604020202020204" pitchFamily="34" charset="0"/>
                          <a:cs typeface="Arial" panose="020B0604020202020204" pitchFamily="34" charset="0"/>
                        </a:rPr>
                        <a:t> </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7554"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1</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17</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7554" marT="7554" marB="0" anchor="ctr"/>
                </a:tc>
              </a:tr>
              <a:tr h="63738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400" u="none" strike="noStrike" dirty="0">
                          <a:latin typeface="Arial" panose="020B0604020202020204" pitchFamily="34" charset="0"/>
                          <a:cs typeface="Arial" panose="020B0604020202020204" pitchFamily="34" charset="0"/>
                        </a:rPr>
                        <a:t>Low-energy tests of the Standard Model and Fundamental </a:t>
                      </a:r>
                      <a:r>
                        <a:rPr lang="en-US" sz="1400" u="none" strike="noStrike" dirty="0" smtClean="0">
                          <a:latin typeface="Arial" panose="020B0604020202020204" pitchFamily="34" charset="0"/>
                          <a:cs typeface="Arial" panose="020B0604020202020204" pitchFamily="34" charset="0"/>
                        </a:rPr>
                        <a:t>Symmetries</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3</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7554"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a:latin typeface="Arial" panose="020B0604020202020204" pitchFamily="34" charset="0"/>
                          <a:cs typeface="Arial" panose="020B0604020202020204" pitchFamily="34" charset="0"/>
                        </a:rPr>
                        <a:t> </a:t>
                      </a:r>
                      <a:r>
                        <a:rPr lang="en-US" sz="1400" u="none" strike="noStrike" dirty="0" smtClean="0">
                          <a:latin typeface="Arial" panose="020B0604020202020204" pitchFamily="34" charset="0"/>
                          <a:cs typeface="Arial" panose="020B0604020202020204" pitchFamily="34" charset="0"/>
                        </a:rPr>
                        <a:t>1</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7554"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a:latin typeface="Arial" panose="020B0604020202020204" pitchFamily="34" charset="0"/>
                          <a:cs typeface="Arial" panose="020B0604020202020204" pitchFamily="34" charset="0"/>
                        </a:rPr>
                        <a:t> </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7554"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1</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7554"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1</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6</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7554" marT="7554" marB="0" anchor="ctr"/>
                </a:tc>
              </a:tr>
              <a:tr h="50264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400" u="none" strike="noStrike" dirty="0">
                          <a:latin typeface="Arial" panose="020B0604020202020204" pitchFamily="34" charset="0"/>
                          <a:cs typeface="Arial" panose="020B0604020202020204" pitchFamily="34" charset="0"/>
                        </a:rPr>
                        <a:t>TOTAL</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21</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7554"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20</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7554"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22</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7554"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5</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7554"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2</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70</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7554" marT="7554" marB="0" anchor="ctr"/>
                </a:tc>
              </a:tr>
            </a:tbl>
          </a:graphicData>
        </a:graphic>
      </p:graphicFrame>
    </p:spTree>
    <p:extLst>
      <p:ext uri="{BB962C8B-B14F-4D97-AF65-F5344CB8AC3E}">
        <p14:creationId xmlns:p14="http://schemas.microsoft.com/office/powerpoint/2010/main" val="264438281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JLabPowerpoint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JLabPowerpoint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4_JLabPowerpoint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57806</TotalTime>
  <Words>1204</Words>
  <Application>Microsoft Office PowerPoint</Application>
  <PresentationFormat>On-screen Show (4:3)</PresentationFormat>
  <Paragraphs>368</Paragraphs>
  <Slides>25</Slides>
  <Notes>4</Notes>
  <HiddenSlides>0</HiddenSlides>
  <MMClips>0</MMClips>
  <ScaleCrop>false</ScaleCrop>
  <HeadingPairs>
    <vt:vector size="4" baseType="variant">
      <vt:variant>
        <vt:lpstr>Theme</vt:lpstr>
      </vt:variant>
      <vt:variant>
        <vt:i4>3</vt:i4>
      </vt:variant>
      <vt:variant>
        <vt:lpstr>Slide Titles</vt:lpstr>
      </vt:variant>
      <vt:variant>
        <vt:i4>25</vt:i4>
      </vt:variant>
    </vt:vector>
  </HeadingPairs>
  <TitlesOfParts>
    <vt:vector size="28" baseType="lpstr">
      <vt:lpstr>1_JLabPowerpointMain</vt:lpstr>
      <vt:lpstr>3_JLabPowerpointMain</vt:lpstr>
      <vt:lpstr>4_JLabPowerpointMain</vt:lpstr>
      <vt:lpstr>PowerPoint Presentation</vt:lpstr>
      <vt:lpstr>Outline</vt:lpstr>
      <vt:lpstr>PowerPoint Presentation</vt:lpstr>
      <vt:lpstr>Hall A Projected Experiment Schedule</vt:lpstr>
      <vt:lpstr>Hall B Schedule</vt:lpstr>
      <vt:lpstr>Program Advisory Committee</vt:lpstr>
      <vt:lpstr>PAC43 Results</vt:lpstr>
      <vt:lpstr>PAC43 Call for Proposals</vt:lpstr>
      <vt:lpstr>PowerPoint Presentation</vt:lpstr>
      <vt:lpstr>12 GeV Approved Experiments by PAC Days </vt:lpstr>
      <vt:lpstr>Jeopardy</vt:lpstr>
      <vt:lpstr>Efforts Are Being Made to Update the PAC Submission Page</vt:lpstr>
      <vt:lpstr>Efforts Are Being Made to Update the PAC Submission Page (Cont’d.)</vt:lpstr>
      <vt:lpstr>Efforts Are Being Made to Update the PAC Submission Page (Cont’d.)</vt:lpstr>
      <vt:lpstr>Efforts Are Being Made to Update the PAC Submission Page (Cont’d.)</vt:lpstr>
      <vt:lpstr>Receive Status Updates if Multiple Users are Working on the Submission</vt:lpstr>
      <vt:lpstr>PowerPoint Presentation</vt:lpstr>
      <vt:lpstr>NSAC 2015 LRP</vt:lpstr>
      <vt:lpstr>Future Projects</vt:lpstr>
      <vt:lpstr>JLEIC: EIC at Jefferson Lab </vt:lpstr>
      <vt:lpstr>PowerPoint Presentation</vt:lpstr>
      <vt:lpstr>EIC Developments</vt:lpstr>
      <vt:lpstr> EIC Timeline</vt:lpstr>
      <vt:lpstr>Summary</vt:lpstr>
      <vt:lpstr>JLab: A Laboratory for Nuclear Science</vt:lpstr>
    </vt:vector>
  </TitlesOfParts>
  <Company>Jefferson Lab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McKeown</dc:creator>
  <cp:lastModifiedBy>stewartm</cp:lastModifiedBy>
  <cp:revision>98</cp:revision>
  <dcterms:created xsi:type="dcterms:W3CDTF">2015-04-10T12:26:13Z</dcterms:created>
  <dcterms:modified xsi:type="dcterms:W3CDTF">2016-01-13T16:07:09Z</dcterms:modified>
</cp:coreProperties>
</file>