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Masters/slideMaster6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Masters/slideMaster2.xml" ContentType="application/vnd.openxmlformats-officedocument.presentationml.slideMaster+xml"/>
  <Override PartName="/ppt/theme/theme6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notesSlides/notesSlide5.xml" ContentType="application/vnd.openxmlformats-officedocument.presentationml.notesSlide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ppt/slideMasters/slideMaster7.xml" ContentType="application/vnd.openxmlformats-officedocument.presentationml.slideMaster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7.xml" ContentType="application/vnd.openxmlformats-officedocument.theme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theme/theme3.xml" ContentType="application/vnd.openxmlformats-officedocument.theme+xml"/>
  <Override PartName="/ppt/slideLayouts/slideLayout2.xml" ContentType="application/vnd.openxmlformats-officedocument.presentationml.slideLayout+xml"/>
  <Override PartName="/ppt/theme/theme10.xml" ContentType="application/vnd.openxmlformats-officedocument.theme+xml"/>
  <Default Extension="png" ContentType="image/png"/>
  <Override PartName="/ppt/slideLayouts/slideLayout17.xml" ContentType="application/vnd.openxmlformats-officedocument.presentationml.slideLayout+xml"/>
  <Default Extension="gif" ContentType="image/gif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8.xml" ContentType="application/vnd.openxmlformats-officedocument.theme+xml"/>
  <Override PartName="/ppt/slides/slide3.xml" ContentType="application/vnd.openxmlformats-officedocument.presentationml.slide+xml"/>
  <Default Extension="vml" ContentType="application/vnd.openxmlformats-officedocument.vmlDrawing"/>
  <Override PartName="/ppt/slideMasters/slideMaster4.xml" ContentType="application/vnd.openxmlformats-officedocument.presentationml.slideMaster+xml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theme/theme5.xml" ContentType="application/vnd.openxmlformats-officedocument.them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  <p:sldMasterId id="2147483660" r:id="rId2"/>
    <p:sldMasterId id="2147483661" r:id="rId3"/>
    <p:sldMasterId id="2147483670" r:id="rId4"/>
    <p:sldMasterId id="2147483671" r:id="rId5"/>
    <p:sldMasterId id="2147483674" r:id="rId6"/>
    <p:sldMasterId id="2147483676" r:id="rId7"/>
    <p:sldMasterId id="2147483678" r:id="rId8"/>
  </p:sldMasterIdLst>
  <p:notesMasterIdLst>
    <p:notesMasterId r:id="rId30"/>
  </p:notesMasterIdLst>
  <p:handoutMasterIdLst>
    <p:handoutMasterId r:id="rId31"/>
  </p:handoutMasterIdLst>
  <p:sldIdLst>
    <p:sldId id="343" r:id="rId9"/>
    <p:sldId id="288" r:id="rId10"/>
    <p:sldId id="366" r:id="rId11"/>
    <p:sldId id="370" r:id="rId12"/>
    <p:sldId id="372" r:id="rId13"/>
    <p:sldId id="371" r:id="rId14"/>
    <p:sldId id="356" r:id="rId15"/>
    <p:sldId id="353" r:id="rId16"/>
    <p:sldId id="350" r:id="rId17"/>
    <p:sldId id="351" r:id="rId18"/>
    <p:sldId id="369" r:id="rId19"/>
    <p:sldId id="368" r:id="rId20"/>
    <p:sldId id="358" r:id="rId21"/>
    <p:sldId id="360" r:id="rId22"/>
    <p:sldId id="337" r:id="rId23"/>
    <p:sldId id="354" r:id="rId24"/>
    <p:sldId id="359" r:id="rId25"/>
    <p:sldId id="349" r:id="rId26"/>
    <p:sldId id="363" r:id="rId27"/>
    <p:sldId id="367" r:id="rId28"/>
    <p:sldId id="36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C600"/>
    <a:srgbClr val="CDC009"/>
    <a:srgbClr val="D6C80C"/>
    <a:srgbClr val="E4D510"/>
    <a:srgbClr val="E4B72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187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1144" y="-4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1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474EE-5E40-6542-BD8F-9C044BFD234F}" type="datetimeFigureOut">
              <a:rPr lang="en-US" smtClean="0"/>
              <a:pPr/>
              <a:t>1/13/16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9A3B4-F62E-EE4E-A913-174E772C4EB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CBB7C-2880-9F41-8354-6226AB00A8C1}" type="datetimeFigureOut">
              <a:rPr lang="en-US" smtClean="0"/>
              <a:pPr/>
              <a:t>1/13/16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87DBD-AF5F-9E41-A71C-1C6BB2485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E27282-825A-3841-AC03-6DB456144D27}" type="slidenum">
              <a:rPr lang="en-US">
                <a:latin typeface="Tahoma" pitchFamily="-110" charset="0"/>
              </a:rPr>
              <a:pPr/>
              <a:t>1</a:t>
            </a:fld>
            <a:endParaRPr lang="en-US">
              <a:latin typeface="Tahoma" pitchFamily="-110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755" y="8685553"/>
            <a:ext cx="2971697" cy="456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9853" tIns="44928" rIns="89853" bIns="44928"/>
          <a:lstStyle/>
          <a:p>
            <a:pPr algn="ctr" eaLnBrk="0" hangingPunct="0"/>
            <a:fld id="{6BB2F47E-F193-4D70-B546-24E07DA967B7}" type="slidenum">
              <a:rPr lang="en-US"/>
              <a:pPr algn="ctr" eaLnBrk="0" hangingPunct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B0AE9-98DA-E341-A5CE-A87FCE4C4F9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6414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EFEEF-CFD8-4AD5-A43F-19444676D7FE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17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53B3B6-2D11-244B-B5D5-0357A7EE59BE}" type="slidenum">
              <a:rPr lang="en-US">
                <a:solidFill>
                  <a:prstClr val="black"/>
                </a:solidFill>
                <a:latin typeface="Tahoma" pitchFamily="-110" charset="0"/>
              </a:rPr>
              <a:pPr/>
              <a:t>18</a:t>
            </a:fld>
            <a:endParaRPr lang="en-US">
              <a:solidFill>
                <a:prstClr val="black"/>
              </a:solidFill>
              <a:latin typeface="Tahoma" pitchFamily="-110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F9AFB-B94C-404E-BA5C-9A8410F143E7}" type="datetime1">
              <a:rPr lang="en-US" smtClean="0"/>
              <a:t>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January 14,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6BF8-A6EC-7C44-B65E-46E434A2985D}" type="datetime1">
              <a:rPr lang="en-US" smtClean="0"/>
              <a:t>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January 14,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3D4E4-E6CC-2942-A1BE-8505595F91C1}" type="datetime1">
              <a:rPr lang="en-US" smtClean="0"/>
              <a:t>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January 14,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53E35-FD91-7449-A8F2-E7252F9F52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UGBoD meeting, JLab  January 14,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EF1E0-8CFE-3341-9436-BC6B64D71949}" type="datetime1">
              <a:rPr lang="en-US" smtClean="0"/>
              <a:t>1/13/16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UGBoD meeting, JLab  January 14, 2016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5CED2-F8B9-9241-8A69-D5EE59802C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0D42F-5215-854A-BBCC-4AC45D92980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UGBoD meeting, JLab  January 14,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1B448-D881-4C06-8E31-715F81B52A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668EC-33EC-1948-ACF6-694F940CA2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UGBoD meeting, JLab  January 14,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479096" y="6492875"/>
            <a:ext cx="801776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B0C704BF-F072-8A43-83BE-249F0E384778}" type="datetime1">
              <a:rPr lang="en-US" smtClean="0">
                <a:solidFill>
                  <a:prstClr val="black"/>
                </a:solidFill>
              </a:rPr>
              <a:t>1/13/16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10601" y="6492875"/>
            <a:ext cx="4215699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UGBoD meeting, JLab  January 14, 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34116" y="6492875"/>
            <a:ext cx="584643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9E041EDE-50F2-FD49-B156-DFB8E5BC94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4B507-213B-6F41-9A34-0CAC7A2416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UGBoD meeting, JLab  January 14,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5A17-96D0-F74F-A271-EC133FF0211B}" type="datetime1">
              <a:rPr lang="en-US" smtClean="0"/>
              <a:t>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January 14,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AEA3-1921-A448-A6D2-725655CF5218}" type="datetime1">
              <a:rPr lang="en-US" smtClean="0"/>
              <a:t>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January 14,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503A2-3BD6-A24C-83EF-1D8C4B5C6960}" type="datetime1">
              <a:rPr lang="en-US" smtClean="0"/>
              <a:t>1/13/16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January 14,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415A4-8CD0-EB40-934C-7BDE6F95907E}" type="datetime1">
              <a:rPr lang="en-US" smtClean="0"/>
              <a:t>1/13/16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January 14,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E546B-8039-AB49-A8AF-04524083D7C9}" type="datetime1">
              <a:rPr lang="en-US" smtClean="0"/>
              <a:t>1/13/16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January 14,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4E7B3-5C17-1541-AB6E-BB4043E505B3}" type="datetime1">
              <a:rPr lang="en-US" smtClean="0"/>
              <a:t>1/13/16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January 14,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2AA08-4196-9E44-9D54-110FFC5F3DF4}" type="datetime1">
              <a:rPr lang="en-US" smtClean="0"/>
              <a:t>1/13/16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January 14,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19DE0-6EB0-DF43-9D12-54D5E4326012}" type="datetime1">
              <a:rPr lang="en-US" smtClean="0"/>
              <a:t>1/13/16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January 14,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theme" Target="../theme/theme5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9798"/>
            <a:ext cx="8229600" cy="872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58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E181F-684E-4A4D-BB27-F24152CE599A}" type="datetime1">
              <a:rPr lang="en-US" smtClean="0"/>
              <a:t>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587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UGBoD meeting, JLab  January 14,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58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782634"/>
            <a:ext cx="9144000" cy="158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6387076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76200" y="835022"/>
            <a:ext cx="9067800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0" y="-1"/>
            <a:ext cx="9144000" cy="6400800"/>
          </a:xfrm>
          <a:prstGeom prst="rect">
            <a:avLst/>
          </a:prstGeom>
          <a:gradFill>
            <a:gsLst>
              <a:gs pos="0">
                <a:schemeClr val="bg2">
                  <a:tint val="40000"/>
                  <a:satMod val="350000"/>
                </a:schemeClr>
              </a:gs>
              <a:gs pos="40000">
                <a:schemeClr val="bg2">
                  <a:tint val="45000"/>
                  <a:shade val="99000"/>
                  <a:satMod val="350000"/>
                </a:schemeClr>
              </a:gs>
              <a:gs pos="100000">
                <a:schemeClr val="bg2">
                  <a:shade val="20000"/>
                  <a:satMod val="255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 defTabSz="914400"/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"/>
          </p:nvPr>
        </p:nvSpPr>
        <p:spPr>
          <a:xfrm>
            <a:off x="479096" y="6492875"/>
            <a:ext cx="801776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49BA2747-6B26-2F49-B2D8-2291A8E4AC3E}" type="datetime1">
              <a:rPr lang="en-US" smtClean="0">
                <a:solidFill>
                  <a:prstClr val="black"/>
                </a:solidFill>
              </a:rPr>
              <a:t>1/13/16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10601" y="6492875"/>
            <a:ext cx="3625139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UGBoD meeting, JLab  January 14, 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834116" y="6492875"/>
            <a:ext cx="584643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9E041EDE-50F2-FD49-B156-DFB8E5BC94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212B381-FA6B-3F4C-9766-45F9FFB5BB1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1/13/16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UGBoD meeting, JLab  January 14,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E041EDE-50F2-FD49-B156-DFB8E5BC9437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Times New Roman" pitchFamily="-110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Times New Roman" pitchFamily="-110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6387076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6AB863F-C833-554F-83B2-35431BFEF5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1/13/16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UGBoD meeting, JLab  January 14,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E041EDE-50F2-FD49-B156-DFB8E5BC9437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Times New Roman" pitchFamily="-110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Times New Roman" pitchFamily="-110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6387076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A67AE5C-0041-AF4B-AFFB-B6D0AB36007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1/13/16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UGBoD meeting, JLab  January 14,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E041EDE-50F2-FD49-B156-DFB8E5BC9437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Times New Roman" pitchFamily="-110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Times New Roman" pitchFamily="-110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6387076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80" r:id="rId3"/>
    <p:sldLayoutId id="2147483681" r:id="rId4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0C3F7F6-88AF-124D-83E1-547CC6A1CC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1/13/16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UGBoD meeting, JLab  January 14,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E041EDE-50F2-FD49-B156-DFB8E5BC9437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Times New Roman" pitchFamily="-110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Times New Roman" pitchFamily="-110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6387076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0" y="-1"/>
            <a:ext cx="9144000" cy="6400800"/>
          </a:xfrm>
          <a:prstGeom prst="rect">
            <a:avLst/>
          </a:prstGeom>
          <a:gradFill>
            <a:gsLst>
              <a:gs pos="0">
                <a:schemeClr val="bg2">
                  <a:tint val="40000"/>
                  <a:satMod val="350000"/>
                </a:schemeClr>
              </a:gs>
              <a:gs pos="40000">
                <a:schemeClr val="bg2">
                  <a:tint val="45000"/>
                  <a:shade val="99000"/>
                  <a:satMod val="350000"/>
                </a:schemeClr>
              </a:gs>
              <a:gs pos="100000">
                <a:schemeClr val="bg2">
                  <a:shade val="20000"/>
                  <a:satMod val="255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 defTabSz="914400"/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"/>
          </p:nvPr>
        </p:nvSpPr>
        <p:spPr>
          <a:xfrm>
            <a:off x="479096" y="6492875"/>
            <a:ext cx="1121104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E1EAC6AC-1199-ED47-AA75-1E2062826B4B}" type="datetime1">
              <a:rPr lang="en-US" smtClean="0">
                <a:solidFill>
                  <a:prstClr val="black"/>
                </a:solidFill>
              </a:rPr>
              <a:t>1/13/16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10601" y="6492875"/>
            <a:ext cx="4164899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UGBoD meeting, JLab  January 14, 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834116" y="6492875"/>
            <a:ext cx="584643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9E041EDE-50F2-FD49-B156-DFB8E5BC943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7DC4C4B-60A8-9B43-8DAF-8079B14AA8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1/13/16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UGBoD meeting, JLab  January 14,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E041EDE-50F2-FD49-B156-DFB8E5BC9437}" type="slidenum">
              <a:rPr lang="en-US" b="1" smtClean="0">
                <a:solidFill>
                  <a:prstClr val="black">
                    <a:tint val="75000"/>
                  </a:prstClr>
                </a:solidFill>
                <a:latin typeface="Times New Roman" pitchFamily="-110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Times New Roman" pitchFamily="-110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38200"/>
            <a:ext cx="9144000" cy="1588"/>
          </a:xfrm>
          <a:prstGeom prst="line">
            <a:avLst/>
          </a:prstGeom>
          <a:ln w="571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2700000" algn="br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6387076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5" Type="http://schemas.openxmlformats.org/officeDocument/2006/relationships/image" Target="../media/image36.jpe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45.gif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.jpeg"/><Relationship Id="rId9" Type="http://schemas.openxmlformats.org/officeDocument/2006/relationships/image" Target="../media/image2.png"/><Relationship Id="rId10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>
          <a:xfrm>
            <a:off x="286343" y="2209800"/>
            <a:ext cx="4514257" cy="838200"/>
          </a:xfrm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900" b="1" i="1" dirty="0" smtClean="0">
                <a:solidFill>
                  <a:srgbClr val="000090"/>
                </a:solidFill>
              </a:rPr>
              <a:t>Status of Hall B</a:t>
            </a:r>
            <a:endParaRPr lang="en-US" sz="4900" b="1" i="1" dirty="0">
              <a:solidFill>
                <a:srgbClr val="000090"/>
              </a:solidFill>
            </a:endParaRPr>
          </a:p>
        </p:txBody>
      </p:sp>
      <p:sp>
        <p:nvSpPr>
          <p:cNvPr id="41988" name="Text Box 3"/>
          <p:cNvSpPr txBox="1">
            <a:spLocks noChangeArrowheads="1"/>
          </p:cNvSpPr>
          <p:nvPr/>
        </p:nvSpPr>
        <p:spPr bwMode="auto">
          <a:xfrm>
            <a:off x="1472129" y="3200400"/>
            <a:ext cx="21092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solidFill>
                  <a:srgbClr val="000090"/>
                </a:solidFill>
                <a:latin typeface="Tahoma"/>
                <a:cs typeface="Tahoma"/>
              </a:rPr>
              <a:t>Volker D. </a:t>
            </a:r>
            <a:r>
              <a:rPr lang="en-US" sz="2000" b="0" dirty="0" smtClean="0">
                <a:solidFill>
                  <a:srgbClr val="000090"/>
                </a:solidFill>
                <a:latin typeface="Tahoma"/>
                <a:cs typeface="Tahoma"/>
              </a:rPr>
              <a:t>Burkert</a:t>
            </a:r>
            <a:endParaRPr lang="en-US" sz="2000" b="0" dirty="0">
              <a:solidFill>
                <a:srgbClr val="000090"/>
              </a:solidFill>
              <a:latin typeface="Tahoma"/>
              <a:cs typeface="Tahom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xmlns:lc="http://schemas.openxmlformats.org/drawingml/2006/lockedCanvas" val="0"/>
              </a:ext>
            </a:extLst>
          </a:blip>
          <a:srcRect l="-1077"/>
          <a:stretch>
            <a:fillRect/>
          </a:stretch>
        </p:blipFill>
        <p:spPr>
          <a:xfrm>
            <a:off x="6096000" y="380374"/>
            <a:ext cx="2897518" cy="3336521"/>
          </a:xfrm>
          <a:prstGeom prst="rect">
            <a:avLst/>
          </a:prstGeom>
        </p:spPr>
      </p:pic>
      <p:pic>
        <p:nvPicPr>
          <p:cNvPr id="15" name="Picture 14" descr="HPS_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lc="http://schemas.openxmlformats.org/drawingml/2006/lockedCanvas" val="0"/>
              </a:ext>
            </a:extLst>
          </a:blip>
          <a:srcRect b="8919"/>
          <a:stretch>
            <a:fillRect/>
          </a:stretch>
        </p:blipFill>
        <p:spPr>
          <a:xfrm>
            <a:off x="76200" y="376222"/>
            <a:ext cx="2831229" cy="14525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rcRect l="14520" t="31945" r="21591" b="32719"/>
          <a:stretch>
            <a:fillRect/>
          </a:stretch>
        </p:blipFill>
        <p:spPr>
          <a:xfrm>
            <a:off x="3048000" y="435287"/>
            <a:ext cx="2811620" cy="11501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53788" y="3231178"/>
            <a:ext cx="93973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CLAS12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100" y="5562600"/>
            <a:ext cx="800100" cy="800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670" y="5703326"/>
            <a:ext cx="2825750" cy="539750"/>
          </a:xfrm>
          <a:prstGeom prst="rect">
            <a:avLst/>
          </a:prstGeom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5676900" y="4058676"/>
            <a:ext cx="331661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en-US" sz="2000" b="0" dirty="0" smtClean="0">
                <a:solidFill>
                  <a:srgbClr val="000090"/>
                </a:solidFill>
                <a:latin typeface="+mn-lt"/>
              </a:rPr>
              <a:t> 2015 </a:t>
            </a:r>
            <a:r>
              <a:rPr lang="en-US" sz="2000" b="0" dirty="0" smtClean="0">
                <a:solidFill>
                  <a:srgbClr val="000090"/>
                </a:solidFill>
                <a:latin typeface="+mn-lt"/>
              </a:rPr>
              <a:t>publications </a:t>
            </a:r>
          </a:p>
          <a:p>
            <a:pPr>
              <a:buFontTx/>
              <a:buChar char="-"/>
            </a:pPr>
            <a:r>
              <a:rPr lang="en-US" sz="2000" b="0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lang="en-US" sz="2000" b="0" dirty="0" err="1" smtClean="0">
                <a:solidFill>
                  <a:srgbClr val="000090"/>
                </a:solidFill>
                <a:latin typeface="+mn-lt"/>
              </a:rPr>
              <a:t>PRad</a:t>
            </a:r>
            <a:r>
              <a:rPr lang="en-US" sz="2000" b="0" dirty="0" smtClean="0">
                <a:solidFill>
                  <a:srgbClr val="000090"/>
                </a:solidFill>
                <a:latin typeface="+mn-lt"/>
              </a:rPr>
              <a:t> &amp; HPS status</a:t>
            </a:r>
          </a:p>
          <a:p>
            <a:pPr>
              <a:buFontTx/>
              <a:buChar char="-"/>
            </a:pPr>
            <a:r>
              <a:rPr lang="en-US" sz="2000" b="0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lang="en-US" sz="2000" b="0" dirty="0" smtClean="0">
                <a:solidFill>
                  <a:srgbClr val="000090"/>
                </a:solidFill>
                <a:latin typeface="+mn-lt"/>
              </a:rPr>
              <a:t>CLAS12</a:t>
            </a:r>
            <a:endParaRPr lang="en-US" sz="2000" dirty="0" smtClean="0">
              <a:solidFill>
                <a:srgbClr val="000090"/>
              </a:solidFill>
            </a:endParaRPr>
          </a:p>
          <a:p>
            <a:pPr>
              <a:buFontTx/>
              <a:buChar char="-"/>
            </a:pPr>
            <a:r>
              <a:rPr lang="en-US" sz="2000" b="0" dirty="0" smtClean="0">
                <a:solidFill>
                  <a:srgbClr val="000090"/>
                </a:solidFill>
                <a:latin typeface="+mn-lt"/>
              </a:rPr>
              <a:t> CLAS12 upgrades</a:t>
            </a:r>
            <a:endParaRPr lang="en-US" sz="2000" b="0" dirty="0" smtClean="0">
              <a:solidFill>
                <a:srgbClr val="FF0000"/>
              </a:solidFill>
              <a:latin typeface="+mn-lt"/>
            </a:endParaRPr>
          </a:p>
          <a:p>
            <a:pPr>
              <a:buFontTx/>
              <a:buChar char="-"/>
            </a:pPr>
            <a:r>
              <a:rPr lang="en-US" sz="2000" b="0" dirty="0" smtClean="0">
                <a:solidFill>
                  <a:srgbClr val="000090"/>
                </a:solidFill>
                <a:latin typeface="+mn-lt"/>
              </a:rPr>
              <a:t> Schedule</a:t>
            </a:r>
          </a:p>
          <a:p>
            <a:pPr>
              <a:buFontTx/>
              <a:buChar char="-"/>
            </a:pPr>
            <a:r>
              <a:rPr lang="en-US" sz="2000" b="0" dirty="0" smtClean="0">
                <a:solidFill>
                  <a:srgbClr val="000090"/>
                </a:solidFill>
                <a:latin typeface="+mn-lt"/>
              </a:rPr>
              <a:t> Summary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609600" y="4267200"/>
            <a:ext cx="38081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0" dirty="0" smtClean="0">
                <a:solidFill>
                  <a:srgbClr val="000090"/>
                </a:solidFill>
                <a:latin typeface="Tahoma" pitchFamily="-110" charset="0"/>
              </a:rPr>
              <a:t>User Group </a:t>
            </a:r>
            <a:r>
              <a:rPr lang="en-US" dirty="0" err="1" smtClean="0">
                <a:solidFill>
                  <a:srgbClr val="000090"/>
                </a:solidFill>
                <a:latin typeface="Tahoma" pitchFamily="-110" charset="0"/>
              </a:rPr>
              <a:t>BoD</a:t>
            </a:r>
            <a:r>
              <a:rPr lang="en-US" dirty="0" smtClean="0">
                <a:solidFill>
                  <a:srgbClr val="000090"/>
                </a:solidFill>
                <a:latin typeface="Tahoma" pitchFamily="-110" charset="0"/>
              </a:rPr>
              <a:t> Meeting 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  <a:latin typeface="Tahoma" pitchFamily="-110" charset="0"/>
              </a:rPr>
              <a:t>January</a:t>
            </a:r>
            <a:r>
              <a:rPr lang="en-US" b="0" dirty="0" smtClean="0">
                <a:solidFill>
                  <a:srgbClr val="000090"/>
                </a:solidFill>
                <a:latin typeface="Tahoma" pitchFamily="-110" charset="0"/>
              </a:rPr>
              <a:t> 1</a:t>
            </a:r>
            <a:r>
              <a:rPr lang="en-US" dirty="0" smtClean="0">
                <a:solidFill>
                  <a:srgbClr val="000090"/>
                </a:solidFill>
                <a:latin typeface="Tahoma" pitchFamily="-110" charset="0"/>
              </a:rPr>
              <a:t>4</a:t>
            </a:r>
            <a:r>
              <a:rPr lang="en-US" b="0" dirty="0" smtClean="0">
                <a:solidFill>
                  <a:srgbClr val="000090"/>
                </a:solidFill>
                <a:latin typeface="Tahoma" pitchFamily="-110" charset="0"/>
              </a:rPr>
              <a:t>, 2016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lc="http://schemas.openxmlformats.org/drawingml/2006/lockedCanvas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mv="urn:schemas-microsoft-com:mac:vml" xmlns:mc="http://schemas.openxmlformats.org/markup-compatibility/2006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6574910" y="278518"/>
            <a:ext cx="786863" cy="483993"/>
          </a:xfrm>
          <a:prstGeom prst="rect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7A99D-D4D8-C545-92EC-966F252D4E95}" type="datetime1">
              <a:rPr lang="en-US" smtClean="0"/>
              <a:t>1/14/16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2225" y="365483"/>
            <a:ext cx="711200" cy="3022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730" y="245550"/>
            <a:ext cx="731520" cy="447675"/>
          </a:xfrm>
          <a:prstGeom prst="rect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January 14,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08519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5290"/>
          <a:stretch>
            <a:fillRect/>
          </a:stretch>
        </p:blipFill>
        <p:spPr>
          <a:xfrm>
            <a:off x="3340103" y="901702"/>
            <a:ext cx="5276215" cy="2466978"/>
          </a:xfrm>
          <a:prstGeom prst="rect">
            <a:avLst/>
          </a:prstGeom>
          <a:ln>
            <a:solidFill>
              <a:srgbClr val="262699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1198" t="10025" r="47290" b="9775"/>
          <a:stretch>
            <a:fillRect/>
          </a:stretch>
        </p:blipFill>
        <p:spPr>
          <a:xfrm>
            <a:off x="3276603" y="3695703"/>
            <a:ext cx="2694071" cy="2506118"/>
          </a:xfrm>
          <a:prstGeom prst="rect">
            <a:avLst/>
          </a:prstGeom>
          <a:ln>
            <a:solidFill>
              <a:srgbClr val="262699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32587" y="3235385"/>
            <a:ext cx="3022601" cy="1754327"/>
          </a:xfrm>
          <a:prstGeom prst="rect">
            <a:avLst/>
          </a:prstGeom>
          <a:solidFill>
            <a:srgbClr val="FFFF00">
              <a:alpha val="50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Chalkboard"/>
              </a:rPr>
              <a:t>Combined test of 8 SVT layers (4 axial, 4 stereo) and 2 Micro </a:t>
            </a:r>
            <a:r>
              <a:rPr lang="en-US" dirty="0" err="1" smtClean="0">
                <a:cs typeface="Chalkboard"/>
              </a:rPr>
              <a:t>Megas</a:t>
            </a:r>
            <a:r>
              <a:rPr lang="en-US" dirty="0" smtClean="0">
                <a:cs typeface="Chalkboard"/>
              </a:rPr>
              <a:t> </a:t>
            </a:r>
            <a:r>
              <a:rPr lang="en-US" dirty="0" smtClean="0">
                <a:cs typeface="Chalkboard"/>
              </a:rPr>
              <a:t>layers (1 axial, 1 circ.). </a:t>
            </a:r>
          </a:p>
          <a:p>
            <a:endParaRPr lang="en-US" dirty="0" smtClean="0">
              <a:cs typeface="Chalkboard"/>
            </a:endParaRPr>
          </a:p>
          <a:p>
            <a:r>
              <a:rPr lang="en-US" dirty="0" smtClean="0">
                <a:cs typeface="Chalkboard"/>
              </a:rPr>
              <a:t>Final </a:t>
            </a:r>
            <a:r>
              <a:rPr lang="en-US" dirty="0" smtClean="0">
                <a:cs typeface="Chalkboard"/>
              </a:rPr>
              <a:t>configuration</a:t>
            </a:r>
            <a:r>
              <a:rPr lang="en-US" dirty="0" smtClean="0">
                <a:cs typeface="Chalkboard"/>
              </a:rPr>
              <a:t> will include 6 </a:t>
            </a:r>
            <a:r>
              <a:rPr lang="en-US" dirty="0" err="1" smtClean="0">
                <a:cs typeface="Chalkboard"/>
              </a:rPr>
              <a:t>MicroMegas</a:t>
            </a:r>
            <a:r>
              <a:rPr lang="en-US" dirty="0" smtClean="0">
                <a:cs typeface="Chalkboard"/>
              </a:rPr>
              <a:t> </a:t>
            </a:r>
            <a:r>
              <a:rPr lang="en-US" dirty="0" smtClean="0">
                <a:cs typeface="Chalkboard"/>
              </a:rPr>
              <a:t>layers. </a:t>
            </a:r>
            <a:endParaRPr lang="en-US" dirty="0">
              <a:cs typeface="Chalkboard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88" y="961390"/>
            <a:ext cx="3048000" cy="2023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rcRect l="62294" t="10025" r="1767" b="17795"/>
          <a:stretch>
            <a:fillRect/>
          </a:stretch>
        </p:blipFill>
        <p:spPr>
          <a:xfrm>
            <a:off x="6413500" y="3632200"/>
            <a:ext cx="2133606" cy="2560304"/>
          </a:xfrm>
          <a:prstGeom prst="rect">
            <a:avLst/>
          </a:prstGeom>
          <a:ln w="190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5" name="TextBox 14"/>
          <p:cNvSpPr txBox="1"/>
          <p:nvPr/>
        </p:nvSpPr>
        <p:spPr>
          <a:xfrm>
            <a:off x="3517900" y="3327400"/>
            <a:ext cx="4874359" cy="338554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halkboard"/>
                <a:cs typeface="Chalkboard"/>
              </a:rPr>
              <a:t>First reconstructed cosmic ray </a:t>
            </a:r>
            <a:r>
              <a:rPr lang="en-US" sz="1600" dirty="0" err="1" smtClean="0">
                <a:latin typeface="Chalkboard"/>
                <a:cs typeface="Chalkboard"/>
              </a:rPr>
              <a:t>muon</a:t>
            </a:r>
            <a:r>
              <a:rPr lang="en-US" sz="1600" dirty="0" smtClean="0">
                <a:latin typeface="Chalkboard"/>
                <a:cs typeface="Chalkboard"/>
              </a:rPr>
              <a:t> in SVT &amp; MM </a:t>
            </a:r>
            <a:endParaRPr lang="en-US" sz="1600" dirty="0">
              <a:latin typeface="Chalkboard"/>
              <a:cs typeface="Chalkboar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70300" y="6108700"/>
            <a:ext cx="3916457" cy="338554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halkboard"/>
                <a:cs typeface="Chalkboard"/>
              </a:rPr>
              <a:t>First detected cosmic ray </a:t>
            </a:r>
            <a:r>
              <a:rPr lang="en-US" sz="1600" dirty="0" err="1" smtClean="0">
                <a:latin typeface="Chalkboard"/>
                <a:cs typeface="Chalkboard"/>
              </a:rPr>
              <a:t>muon</a:t>
            </a:r>
            <a:r>
              <a:rPr lang="en-US" sz="1600" dirty="0" smtClean="0">
                <a:latin typeface="Chalkboard"/>
                <a:cs typeface="Chalkboard"/>
              </a:rPr>
              <a:t> in FT EC</a:t>
            </a:r>
            <a:endParaRPr lang="en-US" sz="1600" dirty="0">
              <a:latin typeface="Chalkboard"/>
              <a:cs typeface="Chalkboard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4347466" y="4926807"/>
            <a:ext cx="2539997" cy="1588"/>
          </a:xfrm>
          <a:prstGeom prst="straightConnector1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32588" y="5295900"/>
            <a:ext cx="3022600" cy="76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000000"/>
                </a:solidFill>
              </a:rPr>
              <a:t>Cosmic ray test of Forward </a:t>
            </a:r>
            <a:r>
              <a:rPr lang="en-US" smtClean="0">
                <a:solidFill>
                  <a:srgbClr val="000000"/>
                </a:solidFill>
              </a:rPr>
              <a:t>Tagger Calorimeter.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9088" y="11851"/>
            <a:ext cx="9036812" cy="826349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Cosmic Ray test of SVT/</a:t>
            </a:r>
            <a:r>
              <a:rPr lang="en-US" sz="3600" b="1" dirty="0" smtClean="0">
                <a:solidFill>
                  <a:srgbClr val="000090"/>
                </a:solidFill>
              </a:rPr>
              <a:t>MM &amp; </a:t>
            </a:r>
            <a:r>
              <a:rPr lang="en-US" sz="3600" b="1" dirty="0" smtClean="0">
                <a:solidFill>
                  <a:srgbClr val="000090"/>
                </a:solidFill>
              </a:rPr>
              <a:t>FT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12FFF4-C0A7-0B46-AB0D-D4C21D0824AD}" type="datetime1">
              <a:rPr lang="en-US" smtClean="0"/>
              <a:t>1/14/16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D5CED2-F8B9-9241-8A69-D5EE59802CC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UGBoD meeting, JLab  January 14, 2016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341" y="5068660"/>
            <a:ext cx="1986233" cy="125761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/>
          <a:srcRect l="59052" t="53160" r="1293" b="13420"/>
          <a:stretch/>
        </p:blipFill>
        <p:spPr>
          <a:xfrm>
            <a:off x="4636657" y="4680920"/>
            <a:ext cx="3500063" cy="165805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-1" t="4551" r="5340" b="6452"/>
          <a:stretch/>
        </p:blipFill>
        <p:spPr>
          <a:xfrm>
            <a:off x="2543187" y="3438809"/>
            <a:ext cx="2064290" cy="176527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38100"/>
            <a:ext cx="8229600" cy="728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b="1" dirty="0">
                <a:solidFill>
                  <a:srgbClr val="000090"/>
                </a:solidFill>
              </a:rPr>
              <a:t>Forward Tagger (FT)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80396" y="3253312"/>
            <a:ext cx="381029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 fontAlgn="base">
              <a:spcBef>
                <a:spcPct val="0"/>
              </a:spcBef>
              <a:spcAft>
                <a:spcPts val="4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b="1" dirty="0" smtClean="0">
                <a:solidFill>
                  <a:srgbClr val="000090"/>
                </a:solidFill>
              </a:rPr>
              <a:t>FT-Cal assembled and under test at </a:t>
            </a:r>
            <a:r>
              <a:rPr lang="en-US" sz="1600" b="1" dirty="0" err="1" smtClean="0">
                <a:solidFill>
                  <a:srgbClr val="000090"/>
                </a:solidFill>
              </a:rPr>
              <a:t>JLab</a:t>
            </a:r>
            <a:endParaRPr lang="en-US" sz="1600" b="1" dirty="0" smtClean="0">
              <a:solidFill>
                <a:srgbClr val="000090"/>
              </a:solidFill>
            </a:endParaRPr>
          </a:p>
          <a:p>
            <a:pPr marL="173038" indent="-173038" fontAlgn="base">
              <a:spcBef>
                <a:spcPct val="0"/>
              </a:spcBef>
              <a:spcAft>
                <a:spcPts val="4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b="1" dirty="0" smtClean="0">
                <a:solidFill>
                  <a:srgbClr val="000090"/>
                </a:solidFill>
              </a:rPr>
              <a:t>FT-Hodo shipped from Edinburgh to </a:t>
            </a:r>
            <a:r>
              <a:rPr lang="en-US" sz="1600" b="1" dirty="0" err="1" smtClean="0">
                <a:solidFill>
                  <a:srgbClr val="000090"/>
                </a:solidFill>
              </a:rPr>
              <a:t>JLab</a:t>
            </a:r>
            <a:endParaRPr lang="en-US" sz="1600" b="1" dirty="0" smtClean="0">
              <a:solidFill>
                <a:srgbClr val="000090"/>
              </a:solidFill>
            </a:endParaRPr>
          </a:p>
          <a:p>
            <a:pPr marL="173038" indent="-173038" fontAlgn="base">
              <a:spcBef>
                <a:spcPct val="0"/>
              </a:spcBef>
              <a:spcAft>
                <a:spcPts val="4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b="1" dirty="0" smtClean="0">
                <a:solidFill>
                  <a:srgbClr val="000090"/>
                </a:solidFill>
              </a:rPr>
              <a:t>FT</a:t>
            </a:r>
            <a:r>
              <a:rPr lang="en-US" sz="1600" b="1" dirty="0">
                <a:solidFill>
                  <a:srgbClr val="000090"/>
                </a:solidFill>
              </a:rPr>
              <a:t>-</a:t>
            </a:r>
            <a:r>
              <a:rPr lang="en-US" sz="1600" b="1" dirty="0" err="1">
                <a:solidFill>
                  <a:srgbClr val="000090"/>
                </a:solidFill>
              </a:rPr>
              <a:t>Trk</a:t>
            </a:r>
            <a:r>
              <a:rPr lang="en-US" sz="1600" b="1" dirty="0">
                <a:solidFill>
                  <a:srgbClr val="000090"/>
                </a:solidFill>
              </a:rPr>
              <a:t> </a:t>
            </a:r>
            <a:r>
              <a:rPr lang="en-US" sz="1600" b="1" dirty="0" smtClean="0">
                <a:solidFill>
                  <a:srgbClr val="000090"/>
                </a:solidFill>
              </a:rPr>
              <a:t>tested at </a:t>
            </a:r>
            <a:r>
              <a:rPr lang="en-US" sz="1600" b="1" dirty="0" err="1" smtClean="0">
                <a:solidFill>
                  <a:srgbClr val="000090"/>
                </a:solidFill>
              </a:rPr>
              <a:t>Jlab</a:t>
            </a:r>
            <a:endParaRPr lang="en-US" sz="1600" b="1" dirty="0" smtClean="0">
              <a:solidFill>
                <a:srgbClr val="000090"/>
              </a:solidFill>
            </a:endParaRPr>
          </a:p>
          <a:p>
            <a:pPr marL="173038" indent="-173038" fontAlgn="base">
              <a:spcBef>
                <a:spcPct val="0"/>
              </a:spcBef>
              <a:spcAft>
                <a:spcPts val="4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b="1" dirty="0" smtClean="0">
                <a:solidFill>
                  <a:srgbClr val="000090"/>
                </a:solidFill>
              </a:rPr>
              <a:t>Full FT integration at </a:t>
            </a:r>
            <a:r>
              <a:rPr lang="en-US" sz="1600" b="1" dirty="0" err="1" smtClean="0">
                <a:solidFill>
                  <a:srgbClr val="000090"/>
                </a:solidFill>
              </a:rPr>
              <a:t>JLab</a:t>
            </a:r>
            <a:r>
              <a:rPr lang="en-US" sz="1600" b="1" dirty="0" smtClean="0">
                <a:solidFill>
                  <a:srgbClr val="000090"/>
                </a:solidFill>
              </a:rPr>
              <a:t> in spring 2016</a:t>
            </a:r>
            <a:endParaRPr lang="en-US" sz="1600" b="1" dirty="0">
              <a:solidFill>
                <a:srgbClr val="000090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57983" y="1331394"/>
            <a:ext cx="4025991" cy="1697424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51048" rIns="90000" bIns="4500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6600"/>
                </a:solidFill>
              </a:rPr>
              <a:t>Calorimeter:</a:t>
            </a:r>
            <a:r>
              <a:rPr lang="en-GB" sz="1400" b="1" dirty="0" smtClean="0">
                <a:solidFill>
                  <a:prstClr val="black"/>
                </a:solidFill>
              </a:rPr>
              <a:t> electron energy/momentum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prstClr val="black"/>
                </a:solidFill>
              </a:rPr>
              <a:t>Photon energy (</a:t>
            </a:r>
            <a:r>
              <a:rPr lang="en-GB" sz="1400" b="1" dirty="0" err="1">
                <a:solidFill>
                  <a:prstClr val="black"/>
                </a:solidFill>
              </a:rPr>
              <a:t>ν</a:t>
            </a:r>
            <a:r>
              <a:rPr lang="en-GB" sz="1400" b="1" dirty="0">
                <a:solidFill>
                  <a:prstClr val="black"/>
                </a:solidFill>
              </a:rPr>
              <a:t>=E-</a:t>
            </a:r>
            <a:r>
              <a:rPr lang="en-GB" sz="1400" b="1" dirty="0" smtClean="0">
                <a:solidFill>
                  <a:prstClr val="black"/>
                </a:solidFill>
              </a:rPr>
              <a:t>E’), Polarization </a:t>
            </a:r>
            <a:r>
              <a:rPr lang="en-GB" sz="1400" b="1" dirty="0">
                <a:solidFill>
                  <a:prstClr val="black"/>
                </a:solidFill>
              </a:rPr>
              <a:t>ε</a:t>
            </a:r>
            <a:r>
              <a:rPr lang="en-GB" sz="1400" b="1" baseline="33000" dirty="0">
                <a:solidFill>
                  <a:prstClr val="black"/>
                </a:solidFill>
              </a:rPr>
              <a:t>-1 </a:t>
            </a:r>
            <a:r>
              <a:rPr lang="en-GB" sz="1400" b="1" dirty="0">
                <a:solidFill>
                  <a:prstClr val="black"/>
                </a:solidFill>
              </a:rPr>
              <a:t>≈1 + ν</a:t>
            </a:r>
            <a:r>
              <a:rPr lang="en-GB" sz="1400" b="1" baseline="33000" dirty="0">
                <a:solidFill>
                  <a:prstClr val="black"/>
                </a:solidFill>
              </a:rPr>
              <a:t>2</a:t>
            </a:r>
            <a:r>
              <a:rPr lang="en-GB" sz="1400" b="1" dirty="0">
                <a:solidFill>
                  <a:prstClr val="black"/>
                </a:solidFill>
              </a:rPr>
              <a:t>/</a:t>
            </a:r>
            <a:r>
              <a:rPr lang="en-GB" sz="1400" b="1" dirty="0" smtClean="0">
                <a:solidFill>
                  <a:prstClr val="black"/>
                </a:solidFill>
              </a:rPr>
              <a:t>2EE’</a:t>
            </a:r>
            <a:endParaRPr lang="en-GB" sz="1400" b="1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 smtClean="0">
                <a:solidFill>
                  <a:srgbClr val="000090"/>
                </a:solidFill>
              </a:rPr>
              <a:t>PbWO</a:t>
            </a:r>
            <a:r>
              <a:rPr lang="en-GB" sz="1400" b="1" baseline="-25000" dirty="0" smtClean="0">
                <a:solidFill>
                  <a:srgbClr val="000090"/>
                </a:solidFill>
              </a:rPr>
              <a:t>4</a:t>
            </a:r>
            <a:r>
              <a:rPr lang="en-GB" sz="1400" b="1" dirty="0" smtClean="0">
                <a:solidFill>
                  <a:srgbClr val="000090"/>
                </a:solidFill>
              </a:rPr>
              <a:t> crystals with APD/</a:t>
            </a:r>
            <a:r>
              <a:rPr lang="en-GB" sz="1400" b="1" dirty="0" err="1" smtClean="0">
                <a:solidFill>
                  <a:srgbClr val="000090"/>
                </a:solidFill>
              </a:rPr>
              <a:t>SiPM</a:t>
            </a:r>
            <a:r>
              <a:rPr lang="en-GB" sz="1400" b="1" dirty="0" smtClean="0">
                <a:solidFill>
                  <a:srgbClr val="000090"/>
                </a:solidFill>
              </a:rPr>
              <a:t> </a:t>
            </a:r>
            <a:r>
              <a:rPr lang="en-GB" sz="1400" b="1" dirty="0" smtClean="0">
                <a:solidFill>
                  <a:srgbClr val="000090"/>
                </a:solidFill>
              </a:rPr>
              <a:t>readout (</a:t>
            </a:r>
            <a:r>
              <a:rPr lang="en-GB" sz="1400" b="1" dirty="0" err="1" smtClean="0">
                <a:solidFill>
                  <a:srgbClr val="000090"/>
                </a:solidFill>
              </a:rPr>
              <a:t>Genova</a:t>
            </a:r>
            <a:r>
              <a:rPr lang="en-GB" sz="1400" b="1" dirty="0" smtClean="0">
                <a:solidFill>
                  <a:srgbClr val="000090"/>
                </a:solidFill>
              </a:rPr>
              <a:t>)</a:t>
            </a:r>
            <a:endParaRPr lang="en-GB" sz="1000" b="1" dirty="0" smtClean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6600"/>
                </a:solidFill>
              </a:rPr>
              <a:t>Scintillation </a:t>
            </a:r>
            <a:r>
              <a:rPr lang="en-GB" sz="1600" b="1" dirty="0" err="1" smtClean="0">
                <a:solidFill>
                  <a:srgbClr val="FF6600"/>
                </a:solidFill>
              </a:rPr>
              <a:t>Hodoscope</a:t>
            </a:r>
            <a:r>
              <a:rPr lang="en-GB" sz="1600" b="1" dirty="0" smtClean="0">
                <a:solidFill>
                  <a:srgbClr val="FF6600"/>
                </a:solidFill>
              </a:rPr>
              <a:t>:</a:t>
            </a:r>
            <a:r>
              <a:rPr lang="en-GB" sz="1400" b="1" dirty="0" smtClean="0">
                <a:solidFill>
                  <a:prstClr val="black"/>
                </a:solidFill>
              </a:rPr>
              <a:t> veto for photons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 smtClean="0">
                <a:solidFill>
                  <a:srgbClr val="000090"/>
                </a:solidFill>
              </a:rPr>
              <a:t>Scintillator tiles with WLS </a:t>
            </a:r>
            <a:r>
              <a:rPr lang="en-GB" sz="1400" b="1" dirty="0" smtClean="0">
                <a:solidFill>
                  <a:srgbClr val="000090"/>
                </a:solidFill>
              </a:rPr>
              <a:t>readout (Edinburgh)</a:t>
            </a:r>
            <a:endParaRPr lang="en-GB" sz="900" b="1" dirty="0" smtClean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6600"/>
                </a:solidFill>
              </a:rPr>
              <a:t>Tracker: </a:t>
            </a:r>
            <a:r>
              <a:rPr lang="en-GB" sz="1400" b="1" dirty="0" smtClean="0">
                <a:solidFill>
                  <a:prstClr val="black"/>
                </a:solidFill>
              </a:rPr>
              <a:t>electron angles, polarization plane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 err="1" smtClean="0">
                <a:solidFill>
                  <a:srgbClr val="000090"/>
                </a:solidFill>
              </a:rPr>
              <a:t>MicroMegas</a:t>
            </a:r>
            <a:r>
              <a:rPr lang="en-GB" sz="1400" b="1" dirty="0" smtClean="0">
                <a:solidFill>
                  <a:srgbClr val="000090"/>
                </a:solidFill>
              </a:rPr>
              <a:t> </a:t>
            </a:r>
            <a:r>
              <a:rPr lang="en-GB" sz="1400" b="1" dirty="0" smtClean="0">
                <a:solidFill>
                  <a:srgbClr val="000090"/>
                </a:solidFill>
              </a:rPr>
              <a:t>detectors (CEA). </a:t>
            </a:r>
            <a:endParaRPr lang="en-GB" sz="1400" b="1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213" y="876448"/>
            <a:ext cx="863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90"/>
                </a:solidFill>
              </a:rPr>
              <a:t>Detect electrons at small angle to perform quasi-real photo-production experiments.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932" y="20641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CLAS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12</a:t>
            </a:r>
            <a:endParaRPr lang="en-US" b="1" dirty="0">
              <a:solidFill>
                <a:prstClr val="black"/>
              </a:solidFill>
              <a:latin typeface="Times New Roman" pitchFamily="-110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t="9394" b="6626"/>
          <a:stretch/>
        </p:blipFill>
        <p:spPr>
          <a:xfrm>
            <a:off x="17530" y="3181967"/>
            <a:ext cx="2468136" cy="200899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46051" y="5901381"/>
            <a:ext cx="9182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FT</a:t>
            </a:r>
            <a:r>
              <a:rPr lang="en-US" sz="1600" b="1" dirty="0" smtClean="0"/>
              <a:t>-Hodo</a:t>
            </a:r>
            <a:endParaRPr lang="en-US" sz="1600" b="1" dirty="0"/>
          </a:p>
        </p:txBody>
      </p:sp>
      <p:sp>
        <p:nvSpPr>
          <p:cNvPr id="29" name="Rectangle 28"/>
          <p:cNvSpPr/>
          <p:nvPr/>
        </p:nvSpPr>
        <p:spPr>
          <a:xfrm>
            <a:off x="-71355" y="5143957"/>
            <a:ext cx="167906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FT-Cal cosmic test at </a:t>
            </a:r>
            <a:r>
              <a:rPr lang="en-US" sz="1600" b="1" dirty="0" err="1"/>
              <a:t>JLab</a:t>
            </a:r>
            <a:endParaRPr lang="en-US" sz="1600" b="1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1541" y="1354904"/>
            <a:ext cx="2688985" cy="170245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054798" y="4602054"/>
            <a:ext cx="10642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/>
              <a:t>Energy distribution of cosmic </a:t>
            </a:r>
            <a:r>
              <a:rPr lang="en-US" sz="1400" b="1" dirty="0" err="1" smtClean="0"/>
              <a:t>muons</a:t>
            </a:r>
            <a:r>
              <a:rPr lang="en-US" sz="1400" b="1" dirty="0" smtClean="0"/>
              <a:t> in a </a:t>
            </a:r>
            <a:r>
              <a:rPr lang="en-US" sz="1400" b="1" dirty="0" err="1" smtClean="0"/>
              <a:t>PbWO</a:t>
            </a:r>
            <a:r>
              <a:rPr lang="en-US" sz="1400" b="1" dirty="0" smtClean="0"/>
              <a:t> FT-Cal </a:t>
            </a:r>
            <a:r>
              <a:rPr lang="en-US" sz="1400" b="1" dirty="0" err="1" smtClean="0"/>
              <a:t>crsystal</a:t>
            </a:r>
            <a:endParaRPr lang="en-US" sz="1400" b="1" dirty="0"/>
          </a:p>
        </p:txBody>
      </p:sp>
      <p:sp>
        <p:nvSpPr>
          <p:cNvPr id="36" name="Rectangle 35"/>
          <p:cNvSpPr/>
          <p:nvPr/>
        </p:nvSpPr>
        <p:spPr>
          <a:xfrm>
            <a:off x="3631916" y="5184688"/>
            <a:ext cx="89842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FT</a:t>
            </a:r>
            <a:r>
              <a:rPr lang="en-US" sz="1600" b="1" dirty="0" smtClean="0"/>
              <a:t>-</a:t>
            </a:r>
            <a:r>
              <a:rPr lang="en-US" sz="1600" b="1" dirty="0" err="1" smtClean="0"/>
              <a:t>Trck</a:t>
            </a:r>
            <a:endParaRPr lang="en-US" sz="1600" b="1" dirty="0" smtClean="0"/>
          </a:p>
          <a:p>
            <a:pPr algn="ctr"/>
            <a:r>
              <a:rPr lang="en-US" sz="1600" b="1" dirty="0" smtClean="0"/>
              <a:t>at </a:t>
            </a:r>
            <a:r>
              <a:rPr lang="en-US" sz="1600" b="1" dirty="0" err="1"/>
              <a:t>JLab</a:t>
            </a:r>
            <a:endParaRPr lang="en-US" sz="1600" b="1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4A89-ED7C-2D43-AC03-2E6E1689F0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1B448-D881-4C06-8E31-715F81B52A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UGBoD meeting, JLab  January 14,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1"/>
          <p:cNvSpPr txBox="1"/>
          <p:nvPr/>
        </p:nvSpPr>
        <p:spPr>
          <a:xfrm>
            <a:off x="457200" y="-24020"/>
            <a:ext cx="8229240" cy="87492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000090"/>
                </a:solidFill>
                <a:latin typeface="Calibri"/>
              </a:rPr>
              <a:t>Ring Imaging Cherenkov Counter</a:t>
            </a:r>
            <a:endParaRPr sz="3600" b="1" dirty="0">
              <a:solidFill>
                <a:srgbClr val="000090"/>
              </a:solidFill>
            </a:endParaRPr>
          </a:p>
        </p:txBody>
      </p:sp>
      <p:pic>
        <p:nvPicPr>
          <p:cNvPr id="40" name="Picture 3"/>
          <p:cNvPicPr/>
          <p:nvPr/>
        </p:nvPicPr>
        <p:blipFill>
          <a:blip r:embed="rId2"/>
          <a:srcRect l="-537612" t="626879" r="597855" b="787091"/>
          <a:stretch>
            <a:fillRect/>
          </a:stretch>
        </p:blipFill>
        <p:spPr>
          <a:xfrm>
            <a:off x="457200" y="1116440"/>
            <a:ext cx="2086560" cy="1518120"/>
          </a:xfrm>
          <a:prstGeom prst="rect">
            <a:avLst/>
          </a:prstGeom>
          <a:ln>
            <a:noFill/>
          </a:ln>
        </p:spPr>
      </p:pic>
      <p:pic>
        <p:nvPicPr>
          <p:cNvPr id="41" name="Picture 4"/>
          <p:cNvPicPr/>
          <p:nvPr/>
        </p:nvPicPr>
        <p:blipFill rotWithShape="1">
          <a:blip r:embed="rId3"/>
          <a:srcRect b="10336"/>
          <a:stretch/>
        </p:blipFill>
        <p:spPr>
          <a:xfrm>
            <a:off x="457200" y="2431132"/>
            <a:ext cx="2086560" cy="1221442"/>
          </a:xfrm>
          <a:prstGeom prst="rect">
            <a:avLst/>
          </a:prstGeom>
          <a:ln>
            <a:noFill/>
          </a:ln>
        </p:spPr>
      </p:pic>
      <p:pic>
        <p:nvPicPr>
          <p:cNvPr id="42" name="Picture 5"/>
          <p:cNvPicPr/>
          <p:nvPr/>
        </p:nvPicPr>
        <p:blipFill rotWithShape="1">
          <a:blip r:embed="rId4"/>
          <a:srcRect t="25365"/>
          <a:stretch/>
        </p:blipFill>
        <p:spPr>
          <a:xfrm>
            <a:off x="457200" y="3700416"/>
            <a:ext cx="2113200" cy="1195920"/>
          </a:xfrm>
          <a:prstGeom prst="rect">
            <a:avLst/>
          </a:prstGeom>
          <a:ln>
            <a:noFill/>
          </a:ln>
        </p:spPr>
      </p:pic>
      <p:pic>
        <p:nvPicPr>
          <p:cNvPr id="44" name="Picture 7"/>
          <p:cNvPicPr/>
          <p:nvPr/>
        </p:nvPicPr>
        <p:blipFill>
          <a:blip r:embed="rId5"/>
          <a:srcRect l="4470" t="2516" r="6955" b="4029"/>
          <a:stretch>
            <a:fillRect/>
          </a:stretch>
        </p:blipFill>
        <p:spPr>
          <a:xfrm>
            <a:off x="6130720" y="1744200"/>
            <a:ext cx="2880360" cy="3182040"/>
          </a:xfrm>
          <a:prstGeom prst="rect">
            <a:avLst/>
          </a:prstGeom>
          <a:ln>
            <a:noFill/>
          </a:ln>
        </p:spPr>
      </p:pic>
      <p:sp>
        <p:nvSpPr>
          <p:cNvPr id="45" name="CustomShape 2"/>
          <p:cNvSpPr/>
          <p:nvPr/>
        </p:nvSpPr>
        <p:spPr>
          <a:xfrm>
            <a:off x="2655360" y="918540"/>
            <a:ext cx="4031640" cy="1187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Calibri"/>
              </a:rPr>
              <a:t>All 430</a:t>
            </a:r>
            <a:r>
              <a:rPr lang="en-US" i="1" dirty="0">
                <a:solidFill>
                  <a:srgbClr val="000000"/>
                </a:solidFill>
                <a:latin typeface="Calibri"/>
              </a:rPr>
              <a:t> Hamamatsu MA-</a:t>
            </a:r>
            <a:r>
              <a:rPr lang="en-US" i="1" dirty="0" err="1">
                <a:solidFill>
                  <a:srgbClr val="000000"/>
                </a:solidFill>
                <a:latin typeface="Calibri"/>
              </a:rPr>
              <a:t>PMTs</a:t>
            </a:r>
            <a:r>
              <a:rPr lang="en-US" i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delivered to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Jlab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. Procurement of the front-end electronics started.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46" name="CustomShape 3"/>
          <p:cNvSpPr/>
          <p:nvPr/>
        </p:nvSpPr>
        <p:spPr>
          <a:xfrm>
            <a:off x="2655360" y="2287712"/>
            <a:ext cx="3552120" cy="913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Calibri"/>
              </a:rPr>
              <a:t>D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esign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of the spherical and planar  mirrors completed and production of the mirrors started. </a:t>
            </a:r>
            <a:endParaRPr dirty="0"/>
          </a:p>
        </p:txBody>
      </p:sp>
      <p:sp>
        <p:nvSpPr>
          <p:cNvPr id="47" name="CustomShape 4"/>
          <p:cNvSpPr/>
          <p:nvPr/>
        </p:nvSpPr>
        <p:spPr>
          <a:xfrm>
            <a:off x="2655360" y="3746160"/>
            <a:ext cx="3196800" cy="639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Calibri"/>
              </a:rPr>
              <a:t>First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200 mm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x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200 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m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m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aerogel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tiles delivered to </a:t>
            </a:r>
            <a:r>
              <a:rPr lang="en-US" dirty="0" err="1">
                <a:solidFill>
                  <a:srgbClr val="000000"/>
                </a:solidFill>
                <a:latin typeface="Calibri"/>
              </a:rPr>
              <a:t>Jlab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.</a:t>
            </a:r>
            <a:endParaRPr dirty="0"/>
          </a:p>
        </p:txBody>
      </p:sp>
      <p:sp>
        <p:nvSpPr>
          <p:cNvPr id="48" name="CustomShape 5"/>
          <p:cNvSpPr/>
          <p:nvPr/>
        </p:nvSpPr>
        <p:spPr>
          <a:xfrm>
            <a:off x="2651760" y="5007014"/>
            <a:ext cx="4980240" cy="9126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Calibri"/>
              </a:rPr>
              <a:t>RICH mechanical structure construction started.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Calibri"/>
              </a:rPr>
              <a:t>Assembling and installation procedures established.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12" name="Picture 11" descr="IMG_70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9411" t="23691" r="22593" b="32677"/>
          <a:stretch/>
        </p:blipFill>
        <p:spPr>
          <a:xfrm>
            <a:off x="456747" y="958228"/>
            <a:ext cx="2087013" cy="1422964"/>
          </a:xfrm>
          <a:prstGeom prst="rect">
            <a:avLst/>
          </a:prstGeom>
        </p:spPr>
      </p:pic>
      <p:pic>
        <p:nvPicPr>
          <p:cNvPr id="13" name="Picture 12" descr="Tomassini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48751" t="3797" b="10832"/>
          <a:stretch/>
        </p:blipFill>
        <p:spPr>
          <a:xfrm>
            <a:off x="473720" y="4792457"/>
            <a:ext cx="2070040" cy="1684543"/>
          </a:xfrm>
          <a:prstGeom prst="rect">
            <a:avLst/>
          </a:prstGeom>
        </p:spPr>
      </p:pic>
      <p:sp>
        <p:nvSpPr>
          <p:cNvPr id="14" name="Date Placeholder 15"/>
          <p:cNvSpPr txBox="1">
            <a:spLocks/>
          </p:cNvSpPr>
          <p:nvPr/>
        </p:nvSpPr>
        <p:spPr>
          <a:xfrm>
            <a:off x="457200" y="65055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014A89-ED7C-2D43-AC03-2E6E1689F09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1/14/16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lide Number Placeholder 16"/>
          <p:cNvSpPr txBox="1">
            <a:spLocks/>
          </p:cNvSpPr>
          <p:nvPr/>
        </p:nvSpPr>
        <p:spPr>
          <a:xfrm>
            <a:off x="6553200" y="65055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1B448-D881-4C06-8E31-715F81B52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ooter Placeholder 18"/>
          <p:cNvSpPr txBox="1">
            <a:spLocks/>
          </p:cNvSpPr>
          <p:nvPr/>
        </p:nvSpPr>
        <p:spPr>
          <a:xfrm>
            <a:off x="3124200" y="65055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UGBoD meeting, JLab  January 14, 2016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61700" y="5919614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INFN, JLab, USM, </a:t>
            </a:r>
            <a:r>
              <a:rPr lang="en-US" smtClean="0"/>
              <a:t>UConn, </a:t>
            </a:r>
            <a:r>
              <a:rPr lang="en-US" dirty="0" smtClean="0"/>
              <a:t>ANL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1"/>
            <a:ext cx="8686800" cy="826349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Calibration &amp; Commissioning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333" y="838200"/>
            <a:ext cx="4854223" cy="5791200"/>
          </a:xfrm>
        </p:spPr>
        <p:txBody>
          <a:bodyPr>
            <a:noAutofit/>
          </a:bodyPr>
          <a:lstStyle/>
          <a:p>
            <a:pPr marL="184150" indent="-184150">
              <a:spcBef>
                <a:spcPts val="0"/>
              </a:spcBef>
              <a:buFont typeface="Wingdings" charset="2"/>
              <a:buChar char="§"/>
            </a:pPr>
            <a:r>
              <a:rPr lang="en-US" sz="1600" dirty="0" smtClean="0"/>
              <a:t>Commissioning and calibration of CLAS12 subsystems in progress:</a:t>
            </a:r>
            <a:endParaRPr lang="en-US" sz="1600" dirty="0" smtClean="0"/>
          </a:p>
          <a:p>
            <a:pPr marL="184150" indent="-184150">
              <a:spcBef>
                <a:spcPts val="0"/>
              </a:spcBef>
              <a:buNone/>
            </a:pPr>
            <a:endParaRPr lang="en-US" sz="1600" dirty="0" smtClean="0"/>
          </a:p>
          <a:p>
            <a:pPr marL="184150" indent="-184150">
              <a:spcBef>
                <a:spcPts val="0"/>
              </a:spcBef>
              <a:buFont typeface="Wingdings" charset="2"/>
              <a:buChar char="§"/>
            </a:pPr>
            <a:endParaRPr lang="en-US" sz="1600" dirty="0"/>
          </a:p>
          <a:p>
            <a:pPr marL="184150" indent="-184150">
              <a:spcBef>
                <a:spcPts val="0"/>
              </a:spcBef>
              <a:buFont typeface="Wingdings" charset="2"/>
              <a:buChar char="§"/>
            </a:pPr>
            <a:endParaRPr lang="en-US" sz="1600" dirty="0" smtClean="0"/>
          </a:p>
          <a:p>
            <a:pPr marL="184150" indent="-184150">
              <a:spcBef>
                <a:spcPts val="0"/>
              </a:spcBef>
              <a:buFont typeface="Wingdings" charset="2"/>
              <a:buChar char="§"/>
            </a:pPr>
            <a:endParaRPr lang="en-US" sz="1600" dirty="0"/>
          </a:p>
          <a:p>
            <a:pPr marL="184150" indent="-184150">
              <a:spcBef>
                <a:spcPts val="0"/>
              </a:spcBef>
              <a:buFont typeface="Wingdings" charset="2"/>
              <a:buChar char="§"/>
            </a:pPr>
            <a:endParaRPr lang="en-US" sz="1600" dirty="0" smtClean="0"/>
          </a:p>
          <a:p>
            <a:pPr marL="184150" indent="-184150">
              <a:spcBef>
                <a:spcPts val="0"/>
              </a:spcBef>
              <a:buFont typeface="Wingdings" charset="2"/>
              <a:buChar char="§"/>
            </a:pPr>
            <a:endParaRPr lang="en-US" sz="1600" dirty="0"/>
          </a:p>
          <a:p>
            <a:pPr marL="184150" indent="-184150">
              <a:spcBef>
                <a:spcPts val="0"/>
              </a:spcBef>
              <a:buFont typeface="Wingdings" charset="2"/>
              <a:buChar char="§"/>
            </a:pPr>
            <a:endParaRPr lang="en-US" sz="1600" dirty="0" smtClean="0"/>
          </a:p>
          <a:p>
            <a:pPr marL="184150" indent="-184150">
              <a:spcBef>
                <a:spcPts val="0"/>
              </a:spcBef>
              <a:buFont typeface="Wingdings" charset="2"/>
              <a:buChar char="§"/>
            </a:pPr>
            <a:endParaRPr lang="en-US" sz="1600" dirty="0"/>
          </a:p>
          <a:p>
            <a:pPr marL="184150" indent="-184150">
              <a:spcBef>
                <a:spcPts val="0"/>
              </a:spcBef>
              <a:buFont typeface="Wingdings" charset="2"/>
              <a:buChar char="§"/>
            </a:pPr>
            <a:endParaRPr lang="en-US" sz="1600" dirty="0" smtClean="0"/>
          </a:p>
          <a:p>
            <a:pPr marL="184150" indent="-184150">
              <a:spcBef>
                <a:spcPts val="0"/>
              </a:spcBef>
              <a:buFont typeface="Wingdings" charset="2"/>
              <a:buChar char="§"/>
            </a:pPr>
            <a:endParaRPr lang="en-US" sz="1600" dirty="0"/>
          </a:p>
          <a:p>
            <a:pPr marL="184150" indent="-184150">
              <a:spcBef>
                <a:spcPts val="0"/>
              </a:spcBef>
              <a:buFont typeface="Wingdings" charset="2"/>
              <a:buChar char="§"/>
            </a:pPr>
            <a:endParaRPr lang="en-US" sz="1600" dirty="0" smtClean="0"/>
          </a:p>
          <a:p>
            <a:pPr marL="184150" indent="-184150">
              <a:spcBef>
                <a:spcPts val="0"/>
              </a:spcBef>
              <a:buFont typeface="Wingdings" charset="2"/>
              <a:buChar char="§"/>
            </a:pPr>
            <a:endParaRPr lang="en-US" sz="1600" dirty="0"/>
          </a:p>
          <a:p>
            <a:pPr marL="184150" indent="-184150">
              <a:spcBef>
                <a:spcPts val="0"/>
              </a:spcBef>
              <a:buFont typeface="Wingdings" charset="2"/>
              <a:buChar char="§"/>
            </a:pPr>
            <a:endParaRPr lang="en-US" sz="1600" dirty="0" smtClean="0"/>
          </a:p>
          <a:p>
            <a:pPr marL="184150" indent="-184150">
              <a:spcBef>
                <a:spcPts val="0"/>
              </a:spcBef>
              <a:buFont typeface="Wingdings" charset="2"/>
              <a:buChar char="§"/>
            </a:pPr>
            <a:endParaRPr lang="en-US" sz="600" dirty="0"/>
          </a:p>
          <a:p>
            <a:pPr marL="184150" indent="-184150">
              <a:spcBef>
                <a:spcPts val="0"/>
              </a:spcBef>
              <a:buFont typeface="Wingdings" charset="2"/>
              <a:buChar char="§"/>
            </a:pPr>
            <a:r>
              <a:rPr lang="en-US" sz="1600" dirty="0" smtClean="0"/>
              <a:t>Commissioning </a:t>
            </a:r>
            <a:r>
              <a:rPr lang="en-US" sz="1600" dirty="0"/>
              <a:t>With Beam (CWB</a:t>
            </a:r>
            <a:r>
              <a:rPr lang="en-US" sz="1600" dirty="0" smtClean="0"/>
              <a:t>)</a:t>
            </a:r>
          </a:p>
          <a:p>
            <a:pPr marL="584200" lvl="1" indent="-184150">
              <a:spcBef>
                <a:spcPts val="0"/>
              </a:spcBef>
              <a:buFont typeface="Courier New"/>
              <a:buChar char="o"/>
            </a:pPr>
            <a:r>
              <a:rPr lang="en-US" sz="1400" dirty="0" smtClean="0"/>
              <a:t>In progress:</a:t>
            </a:r>
          </a:p>
          <a:p>
            <a:pPr marL="984250" lvl="2" indent="-184150">
              <a:spcBef>
                <a:spcPts val="0"/>
              </a:spcBef>
              <a:buFont typeface="Lucida Grande"/>
              <a:buChar char="-"/>
            </a:pPr>
            <a:r>
              <a:rPr lang="en-US" sz="1050" dirty="0" smtClean="0"/>
              <a:t>Revision of CWB plan</a:t>
            </a:r>
          </a:p>
          <a:p>
            <a:pPr marL="984250" lvl="2" indent="-184150">
              <a:spcBef>
                <a:spcPts val="0"/>
              </a:spcBef>
              <a:buFont typeface="Lucida Grande"/>
              <a:buChar char="-"/>
            </a:pPr>
            <a:r>
              <a:rPr lang="en-US" sz="1050" dirty="0" smtClean="0"/>
              <a:t>Evaluation </a:t>
            </a:r>
            <a:r>
              <a:rPr lang="en-US" sz="1050" dirty="0"/>
              <a:t>of particle rates at 11 and 6 </a:t>
            </a:r>
            <a:r>
              <a:rPr lang="en-US" sz="1050" dirty="0" err="1" smtClean="0"/>
              <a:t>GeV</a:t>
            </a:r>
            <a:r>
              <a:rPr lang="en-US" sz="1050" dirty="0" smtClean="0"/>
              <a:t> </a:t>
            </a:r>
          </a:p>
          <a:p>
            <a:pPr marL="984250" lvl="2" indent="-184150">
              <a:spcBef>
                <a:spcPts val="0"/>
              </a:spcBef>
              <a:buFont typeface="Lucida Grande"/>
              <a:buChar char="-"/>
            </a:pPr>
            <a:r>
              <a:rPr lang="en-US" sz="1050" dirty="0" smtClean="0"/>
              <a:t>Simulation </a:t>
            </a:r>
            <a:r>
              <a:rPr lang="en-US" sz="1050" dirty="0"/>
              <a:t>of detector </a:t>
            </a:r>
            <a:r>
              <a:rPr lang="en-US" sz="1050" dirty="0" smtClean="0"/>
              <a:t>backgrounds</a:t>
            </a:r>
          </a:p>
          <a:p>
            <a:pPr marL="685800" lvl="1">
              <a:spcBef>
                <a:spcPts val="0"/>
              </a:spcBef>
              <a:buFont typeface="Courier New"/>
              <a:buChar char="o"/>
            </a:pPr>
            <a:r>
              <a:rPr lang="en-US" sz="1400" dirty="0" smtClean="0"/>
              <a:t>Focus of next months:</a:t>
            </a:r>
          </a:p>
          <a:p>
            <a:pPr marL="1028700" lvl="2" indent="-171450">
              <a:spcBef>
                <a:spcPts val="0"/>
              </a:spcBef>
              <a:buFontTx/>
              <a:buChar char="-"/>
            </a:pPr>
            <a:r>
              <a:rPr lang="en-US" sz="1050" dirty="0" smtClean="0"/>
              <a:t>Documentation and training</a:t>
            </a:r>
          </a:p>
          <a:p>
            <a:pPr marL="1028700" lvl="2" indent="-171450">
              <a:spcBef>
                <a:spcPts val="0"/>
              </a:spcBef>
              <a:buFontTx/>
              <a:buChar char="-"/>
            </a:pPr>
            <a:r>
              <a:rPr lang="en-US" sz="1050" dirty="0" smtClean="0"/>
              <a:t>Accurate testing of calibration software</a:t>
            </a:r>
          </a:p>
          <a:p>
            <a:pPr marL="1028700" lvl="2" indent="-171450">
              <a:spcBef>
                <a:spcPts val="0"/>
              </a:spcBef>
              <a:buFontTx/>
              <a:buChar char="-"/>
            </a:pPr>
            <a:r>
              <a:rPr lang="en-US" sz="1050" dirty="0" smtClean="0"/>
              <a:t>Detailed planning of online/offline shifts</a:t>
            </a:r>
          </a:p>
          <a:p>
            <a:pPr marL="584200" lvl="1" indent="-184150">
              <a:spcBef>
                <a:spcPts val="0"/>
              </a:spcBef>
              <a:buFont typeface="Lucida Grande"/>
              <a:buChar char="-"/>
            </a:pPr>
            <a:endParaRPr lang="en-US" sz="1200" dirty="0" smtClean="0"/>
          </a:p>
          <a:p>
            <a:pPr marL="584200" lvl="1" indent="-184150">
              <a:spcBef>
                <a:spcPts val="0"/>
              </a:spcBef>
              <a:buFont typeface="Lucida Grande"/>
              <a:buChar char="-"/>
            </a:pPr>
            <a:endParaRPr lang="en-US" sz="1200" dirty="0" smtClean="0"/>
          </a:p>
          <a:p>
            <a:pPr marL="584200" lvl="1" indent="-184150">
              <a:spcBef>
                <a:spcPts val="0"/>
              </a:spcBef>
              <a:buFont typeface="Lucida Grande"/>
              <a:buChar char="-"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sz="1600" dirty="0" smtClean="0"/>
          </a:p>
          <a:p>
            <a:pPr>
              <a:spcBef>
                <a:spcPts val="0"/>
              </a:spcBef>
              <a:buFont typeface="Wingdings" charset="2"/>
              <a:buChar char="§"/>
            </a:pPr>
            <a:endParaRPr lang="en-US" sz="1800" dirty="0" smtClean="0"/>
          </a:p>
          <a:p>
            <a:pPr marL="457200" lvl="1" indent="0">
              <a:spcBef>
                <a:spcPts val="0"/>
              </a:spcBef>
              <a:buNone/>
            </a:pPr>
            <a:endParaRPr lang="en-US" sz="1000" dirty="0" smtClean="0"/>
          </a:p>
          <a:p>
            <a:pPr lvl="1">
              <a:spcBef>
                <a:spcPts val="0"/>
              </a:spcBef>
              <a:buFont typeface="Wingdings" charset="2"/>
              <a:buChar char="§"/>
            </a:pPr>
            <a:endParaRPr lang="en-US" sz="1400" dirty="0" smtClean="0"/>
          </a:p>
          <a:p>
            <a:pPr lvl="1">
              <a:spcBef>
                <a:spcPts val="0"/>
              </a:spcBef>
              <a:buFont typeface="Wingdings" charset="2"/>
              <a:buChar char="§"/>
            </a:pPr>
            <a:endParaRPr lang="en-US" sz="1400" dirty="0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0939872"/>
              </p:ext>
            </p:extLst>
          </p:nvPr>
        </p:nvGraphicFramePr>
        <p:xfrm>
          <a:off x="485246" y="1460500"/>
          <a:ext cx="4391554" cy="318487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691849"/>
                <a:gridCol w="3699705"/>
              </a:tblGrid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 sz="1200" b="1" dirty="0" smtClean="0">
                          <a:solidFill>
                            <a:srgbClr val="008000"/>
                          </a:solidFill>
                        </a:rPr>
                        <a:t>FTOF</a:t>
                      </a:r>
                    </a:p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 sz="1200" b="1" dirty="0" smtClean="0">
                          <a:solidFill>
                            <a:srgbClr val="008000"/>
                          </a:solidFill>
                        </a:rPr>
                        <a:t>EC</a:t>
                      </a:r>
                    </a:p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en-US" sz="1200" b="1" dirty="0" smtClean="0">
                          <a:solidFill>
                            <a:srgbClr val="008000"/>
                          </a:solidFill>
                        </a:rPr>
                        <a:t>PCAL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2" indent="0">
                        <a:spcBef>
                          <a:spcPts val="0"/>
                        </a:spcBef>
                        <a:buFont typeface="Lucida Grande"/>
                        <a:buChar char="-"/>
                      </a:pPr>
                      <a:r>
                        <a:rPr lang="en-US" sz="1050" b="0" dirty="0" smtClean="0"/>
                        <a:t>Advanced commissioning/calibration based on </a:t>
                      </a:r>
                      <a:r>
                        <a:rPr lang="en-US" sz="1050" b="0" dirty="0" err="1" smtClean="0"/>
                        <a:t>cosmics</a:t>
                      </a:r>
                      <a:endParaRPr lang="en-US" sz="1050" b="0" dirty="0" smtClean="0"/>
                    </a:p>
                    <a:p>
                      <a:pPr marL="0" lvl="2" indent="0">
                        <a:spcBef>
                          <a:spcPts val="0"/>
                        </a:spcBef>
                        <a:buFont typeface="Lucida Grande"/>
                        <a:buChar char="-"/>
                      </a:pPr>
                      <a:r>
                        <a:rPr lang="en-US" sz="1050" b="0" dirty="0" smtClean="0"/>
                        <a:t>DAQ and FADC debugging in progress</a:t>
                      </a:r>
                    </a:p>
                    <a:p>
                      <a:pPr marL="0" lvl="2" indent="0">
                        <a:spcBef>
                          <a:spcPts val="0"/>
                        </a:spcBef>
                        <a:buFont typeface="Lucida Grande"/>
                        <a:buChar char="-"/>
                      </a:pPr>
                      <a:r>
                        <a:rPr lang="en-US" sz="1050" b="0" baseline="0" dirty="0" smtClean="0"/>
                        <a:t>A</a:t>
                      </a:r>
                      <a:r>
                        <a:rPr lang="en-US" sz="1050" b="0" dirty="0" smtClean="0"/>
                        <a:t>lgorithms porting to CLAS12 framework in progress</a:t>
                      </a:r>
                    </a:p>
                  </a:txBody>
                  <a:tcPr anchor="ctr">
                    <a:noFill/>
                  </a:tcPr>
                </a:tc>
              </a:tr>
              <a:tr h="281658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8000"/>
                          </a:solidFill>
                        </a:rPr>
                        <a:t>DC</a:t>
                      </a:r>
                      <a:endParaRPr lang="en-US" sz="1200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84138" lvl="2" indent="-84138">
                        <a:spcBef>
                          <a:spcPts val="0"/>
                        </a:spcBef>
                        <a:buFont typeface="Lucida Grande"/>
                        <a:buChar char="-"/>
                      </a:pPr>
                      <a:r>
                        <a:rPr lang="en-US" sz="1050" dirty="0" smtClean="0"/>
                        <a:t>cosmic ray calibration in progress</a:t>
                      </a:r>
                    </a:p>
                  </a:txBody>
                  <a:tcPr anchor="ctr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8000"/>
                          </a:solidFill>
                        </a:rPr>
                        <a:t>HTCC</a:t>
                      </a:r>
                    </a:p>
                    <a:p>
                      <a:r>
                        <a:rPr lang="en-US" sz="1200" b="1" dirty="0" smtClean="0">
                          <a:solidFill>
                            <a:srgbClr val="008000"/>
                          </a:solidFill>
                        </a:rPr>
                        <a:t>LTCC</a:t>
                      </a:r>
                      <a:endParaRPr lang="en-US" sz="1200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1588" lvl="2" indent="-1588">
                        <a:spcBef>
                          <a:spcPts val="0"/>
                        </a:spcBef>
                        <a:buFont typeface="Lucida Grande"/>
                        <a:buChar char="-"/>
                      </a:pPr>
                      <a:r>
                        <a:rPr lang="en-US" sz="1050" dirty="0" smtClean="0"/>
                        <a:t>PMT single-photoelectron calibration in progress</a:t>
                      </a:r>
                    </a:p>
                    <a:p>
                      <a:pPr marL="1588" lvl="2" indent="-1588">
                        <a:spcBef>
                          <a:spcPts val="0"/>
                        </a:spcBef>
                        <a:buFont typeface="Lucida Grande"/>
                        <a:buChar char="-"/>
                      </a:pPr>
                      <a:r>
                        <a:rPr lang="en-US" sz="1050" dirty="0" smtClean="0"/>
                        <a:t>Development of calibration suite started</a:t>
                      </a:r>
                    </a:p>
                  </a:txBody>
                  <a:tcPr anchor="ctr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8000"/>
                          </a:solidFill>
                        </a:rPr>
                        <a:t>SVT</a:t>
                      </a:r>
                      <a:endParaRPr lang="en-US" sz="1200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1588" lvl="2" indent="-1588">
                        <a:spcBef>
                          <a:spcPts val="0"/>
                        </a:spcBef>
                        <a:buFont typeface="Lucida Grande"/>
                        <a:buChar char="-"/>
                      </a:pPr>
                      <a:r>
                        <a:rPr lang="en-US" sz="1050" dirty="0" smtClean="0"/>
                        <a:t>Advanced commissioning/calibration stage </a:t>
                      </a:r>
                    </a:p>
                    <a:p>
                      <a:pPr marL="1588" lvl="2" indent="-1588">
                        <a:spcBef>
                          <a:spcPts val="0"/>
                        </a:spcBef>
                        <a:buFont typeface="Lucida Grande"/>
                        <a:buChar char="-"/>
                      </a:pPr>
                      <a:r>
                        <a:rPr lang="en-US" sz="1050" dirty="0" smtClean="0"/>
                        <a:t>Cosmic data analysis for alignment in progress</a:t>
                      </a:r>
                    </a:p>
                    <a:p>
                      <a:pPr marL="1588" lvl="2" indent="-1588">
                        <a:spcBef>
                          <a:spcPts val="0"/>
                        </a:spcBef>
                        <a:buFont typeface="Lucida Grande"/>
                        <a:buChar char="-"/>
                      </a:pPr>
                      <a:r>
                        <a:rPr lang="en-US" sz="1050" dirty="0" smtClean="0"/>
                        <a:t>Calibration software development within CLAS12 framework</a:t>
                      </a:r>
                    </a:p>
                  </a:txBody>
                  <a:tcPr anchor="ctr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8000"/>
                          </a:solidFill>
                        </a:rPr>
                        <a:t>CTOF</a:t>
                      </a:r>
                      <a:endParaRPr lang="en-US" sz="1200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Lucida Grande"/>
                        <a:buChar char="-"/>
                        <a:tabLst/>
                        <a:defRPr/>
                      </a:pPr>
                      <a:r>
                        <a:rPr lang="en-US" sz="1050" dirty="0" smtClean="0"/>
                        <a:t>Cosmic ray calibration started</a:t>
                      </a:r>
                    </a:p>
                    <a:p>
                      <a:pPr marL="0" marR="0" lvl="2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Lucida Grande"/>
                        <a:buChar char="-"/>
                        <a:tabLst/>
                        <a:defRPr/>
                      </a:pPr>
                      <a:r>
                        <a:rPr lang="en-US" sz="1050" dirty="0" smtClean="0"/>
                        <a:t>Software development based on FTOF calibration suite</a:t>
                      </a:r>
                    </a:p>
                  </a:txBody>
                  <a:tcPr anchor="ctr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8000"/>
                          </a:solidFill>
                        </a:rPr>
                        <a:t>CND</a:t>
                      </a:r>
                      <a:endParaRPr lang="en-US" sz="1200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1588" lvl="2" indent="-1588">
                        <a:spcBef>
                          <a:spcPts val="0"/>
                        </a:spcBef>
                        <a:buFont typeface="Lucida Grande"/>
                        <a:buChar char="-"/>
                      </a:pPr>
                      <a:r>
                        <a:rPr lang="en-US" sz="1050" dirty="0" smtClean="0"/>
                        <a:t>Initial cosmic ray calibration completed</a:t>
                      </a:r>
                    </a:p>
                    <a:p>
                      <a:pPr marL="1588" lvl="2" indent="-1588">
                        <a:spcBef>
                          <a:spcPts val="0"/>
                        </a:spcBef>
                        <a:buFont typeface="Lucida Grande"/>
                        <a:buChar char="-"/>
                      </a:pPr>
                      <a:r>
                        <a:rPr lang="en-US" sz="1050" dirty="0" smtClean="0"/>
                        <a:t>Development of calibration suite started</a:t>
                      </a:r>
                    </a:p>
                  </a:txBody>
                  <a:tcPr anchor="ctr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8000"/>
                          </a:solidFill>
                        </a:rPr>
                        <a:t>FT</a:t>
                      </a:r>
                      <a:endParaRPr lang="en-US" sz="1200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1588" lvl="2" indent="-1588">
                        <a:spcBef>
                          <a:spcPts val="0"/>
                        </a:spcBef>
                        <a:buFont typeface="Lucida Grande"/>
                        <a:buChar char="-"/>
                      </a:pPr>
                      <a:r>
                        <a:rPr lang="en-US" sz="1050" dirty="0" smtClean="0"/>
                        <a:t>Initial cosmic ray calibration of FT-Cal completed</a:t>
                      </a:r>
                    </a:p>
                    <a:p>
                      <a:pPr marL="1588" lvl="2" indent="-1588">
                        <a:spcBef>
                          <a:spcPts val="0"/>
                        </a:spcBef>
                        <a:buFont typeface="Lucida Grande"/>
                        <a:buChar char="-"/>
                      </a:pPr>
                      <a:r>
                        <a:rPr lang="en-US" sz="1050" dirty="0" smtClean="0"/>
                        <a:t>Calibration suite development within CLAS12 framework</a:t>
                      </a: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grpSp>
        <p:nvGrpSpPr>
          <p:cNvPr id="4" name="Group 38"/>
          <p:cNvGrpSpPr/>
          <p:nvPr/>
        </p:nvGrpSpPr>
        <p:grpSpPr>
          <a:xfrm>
            <a:off x="6858000" y="4406896"/>
            <a:ext cx="2155158" cy="1905004"/>
            <a:chOff x="5362223" y="1142998"/>
            <a:chExt cx="2455332" cy="2328334"/>
          </a:xfrm>
        </p:grpSpPr>
        <p:sp>
          <p:nvSpPr>
            <p:cNvPr id="40" name="Rectangle 39"/>
            <p:cNvSpPr/>
            <p:nvPr/>
          </p:nvSpPr>
          <p:spPr>
            <a:xfrm>
              <a:off x="5362223" y="1142998"/>
              <a:ext cx="2455332" cy="232833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3000" dir="5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2937" y="1227666"/>
              <a:ext cx="2266534" cy="2215444"/>
            </a:xfrm>
            <a:prstGeom prst="rect">
              <a:avLst/>
            </a:prstGeom>
          </p:spPr>
        </p:pic>
      </p:grpSp>
      <p:grpSp>
        <p:nvGrpSpPr>
          <p:cNvPr id="5" name="Group 44"/>
          <p:cNvGrpSpPr/>
          <p:nvPr/>
        </p:nvGrpSpPr>
        <p:grpSpPr>
          <a:xfrm>
            <a:off x="5302861" y="966105"/>
            <a:ext cx="3318457" cy="1331742"/>
            <a:chOff x="5825543" y="5100712"/>
            <a:chExt cx="3318457" cy="1331742"/>
          </a:xfrm>
        </p:grpSpPr>
        <p:sp>
          <p:nvSpPr>
            <p:cNvPr id="46" name="Rectangle 45"/>
            <p:cNvSpPr/>
            <p:nvPr/>
          </p:nvSpPr>
          <p:spPr>
            <a:xfrm>
              <a:off x="5825543" y="5100712"/>
              <a:ext cx="3318457" cy="133174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3000" dir="5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7" name="Picture 46" descr="Screen Shot 2015-01-08 at 5.36.0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5857466" y="5159407"/>
              <a:ext cx="3272423" cy="1047175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6421049" y="6164560"/>
              <a:ext cx="21084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A40119"/>
                  </a:solidFill>
                </a:rPr>
                <a:t>PCAL Gain Matching</a:t>
              </a:r>
              <a:endParaRPr lang="en-US" sz="1000" dirty="0">
                <a:solidFill>
                  <a:srgbClr val="A40119"/>
                </a:solidFill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 rot="20621085">
            <a:off x="5241615" y="5542041"/>
            <a:ext cx="1492841" cy="43088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8000"/>
                </a:solidFill>
              </a:rPr>
              <a:t>FTOF Cosmic ray ADC Calibration</a:t>
            </a:r>
            <a:endParaRPr lang="en-US" sz="1100" dirty="0">
              <a:solidFill>
                <a:srgbClr val="008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 rot="20621085">
            <a:off x="7445696" y="4903740"/>
            <a:ext cx="1395634" cy="60016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FF"/>
                </a:solidFill>
              </a:rPr>
              <a:t>FTOF MIP energy with different FADC readout modes</a:t>
            </a:r>
            <a:endParaRPr lang="en-US" sz="1100" dirty="0">
              <a:solidFill>
                <a:srgbClr val="0000FF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755729" y="2297751"/>
            <a:ext cx="4388271" cy="204351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190500" dist="23000" dir="5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3" name="Picture 52" descr="ecmon_70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724400" y="2272369"/>
            <a:ext cx="4356000" cy="2015999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 rot="20621085">
            <a:off x="6960725" y="3478967"/>
            <a:ext cx="1492841" cy="2616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8000"/>
                </a:solidFill>
              </a:rPr>
              <a:t>EC monitoring GUI</a:t>
            </a:r>
            <a:endParaRPr lang="en-US" sz="1100" dirty="0">
              <a:solidFill>
                <a:srgbClr val="008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500" y="27432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ea typeface="+mj-ea"/>
                <a:cs typeface="+mj-cs"/>
              </a:rPr>
              <a:t>CLAS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ea typeface="+mj-ea"/>
                <a:cs typeface="+mj-cs"/>
              </a:rPr>
              <a:t>12</a:t>
            </a:r>
            <a:endParaRPr lang="en-US" b="1" dirty="0"/>
          </a:p>
        </p:txBody>
      </p:sp>
      <p:grpSp>
        <p:nvGrpSpPr>
          <p:cNvPr id="6" name="Group 41"/>
          <p:cNvGrpSpPr/>
          <p:nvPr/>
        </p:nvGrpSpPr>
        <p:grpSpPr>
          <a:xfrm>
            <a:off x="4864100" y="3911600"/>
            <a:ext cx="1932771" cy="2427258"/>
            <a:chOff x="4534470" y="3400776"/>
            <a:chExt cx="2243668" cy="3024000"/>
          </a:xfrm>
        </p:grpSpPr>
        <p:sp>
          <p:nvSpPr>
            <p:cNvPr id="43" name="Rectangle 42"/>
            <p:cNvSpPr/>
            <p:nvPr/>
          </p:nvSpPr>
          <p:spPr>
            <a:xfrm>
              <a:off x="4534470" y="3400776"/>
              <a:ext cx="2243668" cy="30240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190500" dist="23000" dir="5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4" name="Picture 43" descr="Screen Shot 2015-06-13 at 12.15.33 PM.png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6803" y="3428999"/>
              <a:ext cx="2151775" cy="2952515"/>
            </a:xfrm>
            <a:prstGeom prst="rect">
              <a:avLst/>
            </a:prstGeom>
          </p:spPr>
        </p:pic>
      </p:grp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5063-C3EB-BE41-BD7E-121F4DDD75C5}" type="datetime1">
              <a:rPr lang="en-US" smtClean="0"/>
              <a:t>1/14/16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UGBoD meeting, JLab  January 14, 2016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2568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25400"/>
            <a:ext cx="8154194" cy="762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Run Group Schedule – </a:t>
            </a:r>
            <a:r>
              <a:rPr lang="en-US" sz="4000" b="1" dirty="0" smtClean="0">
                <a:solidFill>
                  <a:srgbClr val="000090"/>
                </a:solidFill>
              </a:rPr>
              <a:t>Tentative</a:t>
            </a:r>
            <a:endParaRPr lang="en-US" sz="4000" b="1" dirty="0">
              <a:solidFill>
                <a:srgbClr val="00009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6200" y="990600"/>
          <a:ext cx="8839200" cy="5355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8911"/>
                <a:gridCol w="589658"/>
                <a:gridCol w="852905"/>
                <a:gridCol w="930442"/>
                <a:gridCol w="939470"/>
                <a:gridCol w="857547"/>
                <a:gridCol w="839236"/>
                <a:gridCol w="775369"/>
                <a:gridCol w="697831"/>
                <a:gridCol w="697831"/>
              </a:tblGrid>
              <a:tr h="431859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Run Group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Days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2016</a:t>
                      </a:r>
                    </a:p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2017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2018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2019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2020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2021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Remain</a:t>
                      </a:r>
                      <a:endParaRPr lang="en-US" sz="1400" b="1" dirty="0"/>
                    </a:p>
                  </a:txBody>
                  <a:tcPr/>
                </a:tc>
              </a:tr>
              <a:tr h="370899"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All Run Groups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936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             CND  </a:t>
                      </a:r>
                      <a:endParaRPr lang="en-US" sz="1200" baseline="0" dirty="0" smtClean="0"/>
                    </a:p>
                    <a:p>
                      <a:pPr algn="r"/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FT</a:t>
                      </a:r>
                    </a:p>
                    <a:p>
                      <a:pPr algn="r"/>
                      <a:r>
                        <a:rPr lang="en-US" sz="1200" dirty="0" smtClean="0"/>
                        <a:t>RICH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Trans.</a:t>
                      </a:r>
                      <a:r>
                        <a:rPr lang="en-US" sz="1200" b="0" baseline="0" dirty="0" smtClean="0"/>
                        <a:t> PT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525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411</a:t>
                      </a:r>
                      <a:endParaRPr lang="en-US" sz="1200" b="1" dirty="0"/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HPS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180*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solidFill>
                            <a:srgbClr val="008000"/>
                          </a:solidFill>
                        </a:rPr>
                        <a:t> 2-3       </a:t>
                      </a:r>
                      <a:endParaRPr lang="en-US" sz="1400" b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008000"/>
                          </a:solidFill>
                        </a:rPr>
                        <a:t>&lt; 15</a:t>
                      </a:r>
                      <a:endParaRPr lang="en-US" sz="1400" b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</a:rPr>
                        <a:t>PRad</a:t>
                      </a:r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15*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008000"/>
                          </a:solidFill>
                        </a:rPr>
                        <a:t>         </a:t>
                      </a:r>
                      <a:r>
                        <a:rPr lang="en-US" sz="1400" b="0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endParaRPr lang="en-US" sz="1400" b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008000"/>
                          </a:solidFill>
                        </a:rPr>
                        <a:t>     </a:t>
                      </a:r>
                      <a:r>
                        <a:rPr lang="en-US" sz="1400" b="0" dirty="0" smtClean="0">
                          <a:solidFill>
                            <a:srgbClr val="008000"/>
                          </a:solidFill>
                        </a:rPr>
                        <a:t> &lt; </a:t>
                      </a:r>
                      <a:r>
                        <a:rPr lang="en-US" sz="1400" b="0" dirty="0" smtClean="0">
                          <a:solidFill>
                            <a:srgbClr val="008000"/>
                          </a:solidFill>
                        </a:rPr>
                        <a:t>15</a:t>
                      </a:r>
                      <a:endParaRPr lang="en-US" sz="1400" b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---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CLAS12</a:t>
                      </a:r>
                      <a:r>
                        <a:rPr lang="en-US" sz="1400" b="1" baseline="0" dirty="0" smtClean="0"/>
                        <a:t> KPP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             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RG-A (proton)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139*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      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   </a:t>
                      </a:r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rgbClr val="0000FF"/>
                          </a:solidFill>
                        </a:rPr>
                        <a:t>20    </a:t>
                      </a:r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50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69*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RG-F (</a:t>
                      </a:r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BoNuS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42*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          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        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40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2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RG-B (</a:t>
                      </a:r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deut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90*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45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45*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RG-C (NH</a:t>
                      </a:r>
                      <a:r>
                        <a:rPr lang="en-US" sz="1400" baseline="-2500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120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15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45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60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RG-C-</a:t>
                      </a:r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b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 (ND</a:t>
                      </a:r>
                      <a:r>
                        <a:rPr lang="en-US" sz="1400" baseline="-2500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65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35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30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RG-E (</a:t>
                      </a:r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Hadr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.)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20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15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25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RG-G (TT)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rgbClr val="008000"/>
                          </a:solidFill>
                        </a:rPr>
                        <a:t>110*</a:t>
                      </a:r>
                      <a:endParaRPr lang="en-US" sz="1400" b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55 </a:t>
                      </a:r>
                      <a:endParaRPr lang="en-US" sz="1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55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RG-D (CT)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          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 30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30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71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RG-K (</a:t>
                      </a:r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LiD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55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---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5" name="Straight Connector 64"/>
          <p:cNvCxnSpPr/>
          <p:nvPr/>
        </p:nvCxnSpPr>
        <p:spPr>
          <a:xfrm rot="5400000">
            <a:off x="5562600" y="3657600"/>
            <a:ext cx="533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lc="http://schemas.openxmlformats.org/drawingml/2006/lockedCanvas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3276600" y="4800600"/>
            <a:ext cx="1298325" cy="798588"/>
          </a:xfrm>
          <a:prstGeom prst="rect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16" name="Straight Connector 15"/>
          <p:cNvCxnSpPr/>
          <p:nvPr/>
        </p:nvCxnSpPr>
        <p:spPr>
          <a:xfrm>
            <a:off x="152400" y="2667000"/>
            <a:ext cx="8077200" cy="1588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28600" y="1979612"/>
            <a:ext cx="8001000" cy="1588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28600" y="6324600"/>
            <a:ext cx="8001000" cy="1588"/>
          </a:xfrm>
          <a:prstGeom prst="line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981200"/>
            <a:ext cx="597252" cy="365506"/>
          </a:xfrm>
          <a:prstGeom prst="rect">
            <a:avLst/>
          </a:prstGeom>
          <a:ln w="3175" cmpd="sng">
            <a:solidFill>
              <a:srgbClr val="00000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2377440"/>
            <a:ext cx="635000" cy="269875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152400" y="3122612"/>
            <a:ext cx="80772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15"/>
          <p:cNvSpPr>
            <a:spLocks noGrp="1"/>
          </p:cNvSpPr>
          <p:nvPr>
            <p:ph type="dt" sz="half" idx="10"/>
          </p:nvPr>
        </p:nvSpPr>
        <p:spPr>
          <a:xfrm>
            <a:off x="457200" y="6518275"/>
            <a:ext cx="2133600" cy="365125"/>
          </a:xfrm>
        </p:spPr>
        <p:txBody>
          <a:bodyPr/>
          <a:lstStyle/>
          <a:p>
            <a:fld id="{3E014A89-ED7C-2D43-AC03-2E6E1689F0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6553200" y="6518275"/>
            <a:ext cx="2133600" cy="365125"/>
          </a:xfrm>
        </p:spPr>
        <p:txBody>
          <a:bodyPr/>
          <a:lstStyle/>
          <a:p>
            <a:fld id="{6691B448-D881-4C06-8E31-715F81B52A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200" y="6518275"/>
            <a:ext cx="28956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UGBoD meeting, JLab  January 14,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067300" y="990600"/>
            <a:ext cx="3848100" cy="5334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7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75000"/>
                </a:schemeClr>
              </a:gs>
            </a:gsLst>
            <a:lin ang="16200000" scaled="0"/>
            <a:tileRect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16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SUMMARY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941" y="875396"/>
            <a:ext cx="8553758" cy="5583374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CLAS data continue to deliver important science in many areas</a:t>
            </a:r>
          </a:p>
          <a:p>
            <a:endParaRPr lang="en-US" sz="500" dirty="0" smtClean="0">
              <a:solidFill>
                <a:srgbClr val="000090"/>
              </a:solidFill>
            </a:endParaRPr>
          </a:p>
          <a:p>
            <a:r>
              <a:rPr lang="en-US" sz="2000" dirty="0" smtClean="0">
                <a:solidFill>
                  <a:srgbClr val="000090"/>
                </a:solidFill>
              </a:rPr>
              <a:t>HPS took data opportunistically  in 2Q 2015 and is planning for more data taking  in 1Q 2016. </a:t>
            </a:r>
          </a:p>
          <a:p>
            <a:endParaRPr lang="en-US" sz="600" dirty="0" smtClean="0">
              <a:solidFill>
                <a:srgbClr val="000090"/>
              </a:solidFill>
            </a:endParaRPr>
          </a:p>
          <a:p>
            <a:r>
              <a:rPr lang="en-US" sz="2000" dirty="0" err="1" smtClean="0">
                <a:solidFill>
                  <a:srgbClr val="000090"/>
                </a:solidFill>
              </a:rPr>
              <a:t>PRad</a:t>
            </a:r>
            <a:r>
              <a:rPr lang="en-US" sz="2000" dirty="0" smtClean="0">
                <a:solidFill>
                  <a:srgbClr val="000090"/>
                </a:solidFill>
              </a:rPr>
              <a:t> building up science capability for opportunistic running in 2Q 2016. </a:t>
            </a:r>
          </a:p>
          <a:p>
            <a:endParaRPr lang="en-US" sz="600" dirty="0" smtClean="0">
              <a:solidFill>
                <a:srgbClr val="000090"/>
              </a:solidFill>
            </a:endParaRPr>
          </a:p>
          <a:p>
            <a:r>
              <a:rPr lang="en-US" sz="2000" dirty="0" smtClean="0">
                <a:solidFill>
                  <a:srgbClr val="000090"/>
                </a:solidFill>
              </a:rPr>
              <a:t>All but one CLAS12 detectors are complete. CTOF expected to be complete this summer.  </a:t>
            </a:r>
            <a:endParaRPr lang="en-US" sz="2000" dirty="0" smtClean="0">
              <a:solidFill>
                <a:srgbClr val="000090"/>
              </a:solidFill>
            </a:endParaRPr>
          </a:p>
          <a:p>
            <a:pPr>
              <a:buNone/>
            </a:pPr>
            <a:endParaRPr lang="en-US" sz="600" dirty="0" smtClean="0">
              <a:solidFill>
                <a:srgbClr val="000090"/>
              </a:solidFill>
            </a:endParaRPr>
          </a:p>
          <a:p>
            <a:r>
              <a:rPr lang="en-US" sz="2000" dirty="0" smtClean="0">
                <a:solidFill>
                  <a:srgbClr val="000090"/>
                </a:solidFill>
              </a:rPr>
              <a:t>Superconducting Torus magnet on track for operation late spring. Solenoid delayed but expected to arrive in late summer 2016 for assembly with the cryogenic service tower.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</a:p>
          <a:p>
            <a:endParaRPr lang="en-US" sz="800" dirty="0" smtClean="0">
              <a:solidFill>
                <a:srgbClr val="000090"/>
              </a:solidFill>
            </a:endParaRPr>
          </a:p>
          <a:p>
            <a:r>
              <a:rPr lang="en-US" sz="2000" dirty="0" smtClean="0">
                <a:solidFill>
                  <a:srgbClr val="000090"/>
                </a:solidFill>
              </a:rPr>
              <a:t>CLAS12 Upgrade lead </a:t>
            </a:r>
            <a:r>
              <a:rPr lang="en-US" sz="2000" dirty="0" smtClean="0">
                <a:solidFill>
                  <a:srgbClr val="000090"/>
                </a:solidFill>
              </a:rPr>
              <a:t>by European collaborators (Central Neutron Detector, Forward Tagger, </a:t>
            </a:r>
            <a:r>
              <a:rPr lang="en-US" sz="2000" dirty="0" err="1" smtClean="0">
                <a:solidFill>
                  <a:srgbClr val="000090"/>
                </a:solidFill>
              </a:rPr>
              <a:t>Micromegas</a:t>
            </a:r>
            <a:r>
              <a:rPr lang="en-US" sz="2000" dirty="0" smtClean="0">
                <a:solidFill>
                  <a:srgbClr val="000090"/>
                </a:solidFill>
              </a:rPr>
              <a:t>, RICH) are well on-track, several detector components being tested at JLab.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endParaRPr lang="en-US" sz="2000" dirty="0" smtClean="0">
              <a:solidFill>
                <a:srgbClr val="000090"/>
              </a:solidFill>
            </a:endParaRPr>
          </a:p>
          <a:p>
            <a:endParaRPr lang="en-US" sz="600" dirty="0" smtClean="0">
              <a:solidFill>
                <a:srgbClr val="000090"/>
              </a:solidFill>
            </a:endParaRPr>
          </a:p>
          <a:p>
            <a:r>
              <a:rPr lang="en-US" sz="2000" dirty="0" smtClean="0">
                <a:solidFill>
                  <a:srgbClr val="000090"/>
                </a:solidFill>
              </a:rPr>
              <a:t>Software development on track to be ready on “Day 1” </a:t>
            </a:r>
            <a:r>
              <a:rPr lang="en-US" sz="2000" dirty="0" smtClean="0">
                <a:solidFill>
                  <a:srgbClr val="000090"/>
                </a:solidFill>
              </a:rPr>
              <a:t>(</a:t>
            </a:r>
            <a:r>
              <a:rPr lang="en-US" sz="2000" dirty="0" smtClean="0">
                <a:solidFill>
                  <a:srgbClr val="000090"/>
                </a:solidFill>
              </a:rPr>
              <a:t>9</a:t>
            </a:r>
            <a:r>
              <a:rPr lang="en-US" sz="2000" dirty="0" smtClean="0">
                <a:solidFill>
                  <a:srgbClr val="000090"/>
                </a:solidFill>
              </a:rPr>
              <a:t>/</a:t>
            </a:r>
            <a:r>
              <a:rPr lang="en-US" sz="2000" dirty="0" smtClean="0">
                <a:solidFill>
                  <a:srgbClr val="000090"/>
                </a:solidFill>
              </a:rPr>
              <a:t>2016). Planning for first physics run underway. 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5F446-042F-534C-ACC3-6D75FF5E028D}" type="datetime1">
              <a:rPr lang="en-US" smtClean="0"/>
              <a:t>1/14/16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January 14, 2016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EFC147-CB9C-F744-BE81-6FD423DFBD66}" type="datetime1">
              <a:rPr lang="en-US" smtClean="0"/>
              <a:t>1/14/16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D5CED2-F8B9-9241-8A69-D5EE59802CC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UGBoD meeting, JLab  January 14, 2016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traight Arrow Connector 54"/>
          <p:cNvCxnSpPr/>
          <p:nvPr/>
        </p:nvCxnSpPr>
        <p:spPr>
          <a:xfrm rot="5400000">
            <a:off x="2501900" y="5537200"/>
            <a:ext cx="558800" cy="1588"/>
          </a:xfrm>
          <a:prstGeom prst="straightConnector1">
            <a:avLst/>
          </a:prstGeom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33468" y="5863428"/>
            <a:ext cx="1868487" cy="402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7109" name="Title 1"/>
          <p:cNvSpPr>
            <a:spLocks noGrp="1"/>
          </p:cNvSpPr>
          <p:nvPr>
            <p:ph type="title"/>
          </p:nvPr>
        </p:nvSpPr>
        <p:spPr>
          <a:xfrm>
            <a:off x="71923" y="76905"/>
            <a:ext cx="6966511" cy="808038"/>
          </a:xfrm>
          <a:ln w="2857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  <a:latin typeface="+mn-lt"/>
                <a:cs typeface="Arial" pitchFamily="34" charset="0"/>
              </a:rPr>
              <a:t>Plans for first years of Beam in Hall B</a:t>
            </a:r>
          </a:p>
        </p:txBody>
      </p:sp>
      <p:sp>
        <p:nvSpPr>
          <p:cNvPr id="47135" name="TextBox 46"/>
          <p:cNvSpPr txBox="1">
            <a:spLocks noChangeArrowheads="1"/>
          </p:cNvSpPr>
          <p:nvPr/>
        </p:nvSpPr>
        <p:spPr bwMode="auto">
          <a:xfrm>
            <a:off x="3906730" y="2737882"/>
            <a:ext cx="50105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2000" b="1" dirty="0" smtClean="0">
                <a:solidFill>
                  <a:srgbClr val="0000FF"/>
                </a:solidFill>
              </a:rPr>
              <a:t> Commissioning &amp; early   11 GeV Experiments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47136" name="TextBox 47"/>
          <p:cNvSpPr txBox="1">
            <a:spLocks noChangeArrowheads="1"/>
          </p:cNvSpPr>
          <p:nvPr/>
        </p:nvSpPr>
        <p:spPr bwMode="auto">
          <a:xfrm>
            <a:off x="576741" y="2757023"/>
            <a:ext cx="2794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b="1" dirty="0" smtClean="0">
                <a:solidFill>
                  <a:srgbClr val="0000FF"/>
                </a:solidFill>
              </a:rPr>
              <a:t>Construction &amp; Installation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-42293" y="3228416"/>
            <a:ext cx="3875477" cy="1588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8"/>
          <p:cNvSpPr txBox="1">
            <a:spLocks noChangeArrowheads="1"/>
          </p:cNvSpPr>
          <p:nvPr/>
        </p:nvSpPr>
        <p:spPr bwMode="auto">
          <a:xfrm>
            <a:off x="718383" y="5884208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C</a:t>
            </a:r>
            <a:r>
              <a:rPr lang="en-US" dirty="0" smtClean="0">
                <a:solidFill>
                  <a:prstClr val="black"/>
                </a:solidFill>
              </a:rPr>
              <a:t>Y  </a:t>
            </a:r>
            <a:r>
              <a:rPr lang="en-US" dirty="0">
                <a:solidFill>
                  <a:prstClr val="black"/>
                </a:solidFill>
              </a:rPr>
              <a:t>2015</a:t>
            </a:r>
          </a:p>
        </p:txBody>
      </p:sp>
      <p:sp>
        <p:nvSpPr>
          <p:cNvPr id="75" name="Rectangle 74"/>
          <p:cNvSpPr/>
          <p:nvPr/>
        </p:nvSpPr>
        <p:spPr>
          <a:xfrm>
            <a:off x="3823676" y="5863428"/>
            <a:ext cx="1868487" cy="402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110758" y="5856503"/>
            <a:ext cx="1868487" cy="40233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TextBox 8"/>
          <p:cNvSpPr txBox="1">
            <a:spLocks noChangeArrowheads="1"/>
          </p:cNvSpPr>
          <p:nvPr/>
        </p:nvSpPr>
        <p:spPr bwMode="auto">
          <a:xfrm>
            <a:off x="2436348" y="5884213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C</a:t>
            </a:r>
            <a:r>
              <a:rPr lang="en-US" dirty="0" smtClean="0">
                <a:solidFill>
                  <a:prstClr val="black"/>
                </a:solidFill>
              </a:rPr>
              <a:t>Y  </a:t>
            </a:r>
            <a:r>
              <a:rPr lang="en-US" dirty="0">
                <a:solidFill>
                  <a:prstClr val="black"/>
                </a:solidFill>
              </a:rPr>
              <a:t>2016</a:t>
            </a:r>
          </a:p>
        </p:txBody>
      </p:sp>
      <p:sp>
        <p:nvSpPr>
          <p:cNvPr id="76" name="TextBox 8"/>
          <p:cNvSpPr txBox="1">
            <a:spLocks noChangeArrowheads="1"/>
          </p:cNvSpPr>
          <p:nvPr/>
        </p:nvSpPr>
        <p:spPr bwMode="auto">
          <a:xfrm>
            <a:off x="4384063" y="5877288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C</a:t>
            </a:r>
            <a:r>
              <a:rPr lang="en-US" dirty="0" smtClean="0">
                <a:solidFill>
                  <a:prstClr val="black"/>
                </a:solidFill>
              </a:rPr>
              <a:t>Y  </a:t>
            </a:r>
            <a:r>
              <a:rPr lang="en-US" dirty="0">
                <a:solidFill>
                  <a:prstClr val="black"/>
                </a:solidFill>
              </a:rPr>
              <a:t>2017</a:t>
            </a:r>
          </a:p>
        </p:txBody>
      </p:sp>
      <p:cxnSp>
        <p:nvCxnSpPr>
          <p:cNvPr id="93" name="Straight Connector 92"/>
          <p:cNvCxnSpPr/>
          <p:nvPr/>
        </p:nvCxnSpPr>
        <p:spPr>
          <a:xfrm>
            <a:off x="3979245" y="3220721"/>
            <a:ext cx="5139355" cy="1"/>
          </a:xfrm>
          <a:prstGeom prst="line">
            <a:avLst/>
          </a:prstGeom>
          <a:ln w="38100">
            <a:solidFill>
              <a:srgbClr val="0000FF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56"/>
          <p:cNvSpPr txBox="1">
            <a:spLocks noChangeArrowheads="1"/>
          </p:cNvSpPr>
          <p:nvPr/>
        </p:nvSpPr>
        <p:spPr bwMode="auto">
          <a:xfrm rot="16200000">
            <a:off x="3618988" y="4251916"/>
            <a:ext cx="9524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b="1" dirty="0" smtClean="0">
                <a:solidFill>
                  <a:srgbClr val="0000FF"/>
                </a:solidFill>
              </a:rPr>
              <a:t>11 GeV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4107429" y="5137618"/>
            <a:ext cx="0" cy="533399"/>
          </a:xfrm>
          <a:prstGeom prst="straightConnector1">
            <a:avLst/>
          </a:prstGeom>
          <a:ln w="50800">
            <a:solidFill>
              <a:srgbClr val="0000FF"/>
            </a:solidFill>
            <a:tailEnd type="stealth" w="lg" len="lg"/>
          </a:ln>
          <a:effectLst>
            <a:outerShdw blurRad="25400" dist="12700" dir="270000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395232" y="1115593"/>
            <a:ext cx="2498474" cy="1323439"/>
          </a:xfrm>
          <a:prstGeom prst="rect">
            <a:avLst/>
          </a:prstGeom>
          <a:solidFill>
            <a:srgbClr val="E7E742"/>
          </a:solidFill>
          <a:ln w="28575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000" dirty="0" smtClean="0">
                <a:solidFill>
                  <a:prstClr val="black"/>
                </a:solidFill>
              </a:rPr>
              <a:t>5 A-rated </a:t>
            </a:r>
            <a:r>
              <a:rPr lang="en-US" sz="2000" dirty="0">
                <a:solidFill>
                  <a:prstClr val="black"/>
                </a:solidFill>
              </a:rPr>
              <a:t>experiments in</a:t>
            </a:r>
            <a:r>
              <a:rPr lang="en-US" sz="2000" dirty="0" smtClean="0">
                <a:solidFill>
                  <a:prstClr val="black"/>
                </a:solidFill>
              </a:rPr>
              <a:t> early running: </a:t>
            </a:r>
            <a:r>
              <a:rPr lang="en-US" sz="2000" dirty="0" smtClean="0">
                <a:solidFill>
                  <a:srgbClr val="008000"/>
                </a:solidFill>
              </a:rPr>
              <a:t>HPS, </a:t>
            </a:r>
            <a:r>
              <a:rPr lang="en-US" sz="2000" dirty="0" err="1" smtClean="0">
                <a:solidFill>
                  <a:srgbClr val="008000"/>
                </a:solidFill>
              </a:rPr>
              <a:t>PRad</a:t>
            </a:r>
            <a:r>
              <a:rPr lang="en-US" sz="2000" dirty="0" smtClean="0">
                <a:solidFill>
                  <a:srgbClr val="0000FF"/>
                </a:solidFill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</a:rPr>
              <a:t>pDVCS</a:t>
            </a:r>
            <a:r>
              <a:rPr lang="en-US" sz="2000" dirty="0" smtClean="0">
                <a:solidFill>
                  <a:srgbClr val="0000FF"/>
                </a:solidFill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</a:rPr>
              <a:t>nDVCS</a:t>
            </a:r>
            <a:r>
              <a:rPr lang="en-US" sz="2000" dirty="0" smtClean="0">
                <a:solidFill>
                  <a:srgbClr val="0000FF"/>
                </a:solidFill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</a:rPr>
              <a:t>pSIDIS</a:t>
            </a:r>
            <a:r>
              <a:rPr lang="en-US" sz="2000" dirty="0" smtClean="0">
                <a:solidFill>
                  <a:srgbClr val="0000FF"/>
                </a:solidFill>
              </a:rPr>
              <a:t>, g</a:t>
            </a:r>
            <a:r>
              <a:rPr lang="en-US" sz="2000" baseline="-25000" dirty="0" smtClean="0">
                <a:solidFill>
                  <a:srgbClr val="0000FF"/>
                </a:solidFill>
              </a:rPr>
              <a:t>1</a:t>
            </a:r>
            <a:r>
              <a:rPr lang="en-US" sz="2000" baseline="30000" dirty="0" smtClean="0">
                <a:solidFill>
                  <a:srgbClr val="0000FF"/>
                </a:solidFill>
              </a:rPr>
              <a:t>p</a:t>
            </a:r>
            <a:r>
              <a:rPr lang="en-US" sz="2000" dirty="0" smtClean="0">
                <a:solidFill>
                  <a:srgbClr val="0000FF"/>
                </a:solidFill>
              </a:rPr>
              <a:t>/g</a:t>
            </a:r>
            <a:r>
              <a:rPr lang="en-US" sz="2000" baseline="-25000" dirty="0" smtClean="0">
                <a:solidFill>
                  <a:srgbClr val="0000FF"/>
                </a:solidFill>
              </a:rPr>
              <a:t>1</a:t>
            </a:r>
            <a:r>
              <a:rPr lang="en-US" sz="2000" baseline="30000" dirty="0" smtClean="0">
                <a:solidFill>
                  <a:srgbClr val="0000FF"/>
                </a:solidFill>
              </a:rPr>
              <a:t>n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720517" y="5856503"/>
            <a:ext cx="1594683" cy="402336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TextBox 8"/>
          <p:cNvSpPr txBox="1">
            <a:spLocks noChangeArrowheads="1"/>
          </p:cNvSpPr>
          <p:nvPr/>
        </p:nvSpPr>
        <p:spPr bwMode="auto">
          <a:xfrm>
            <a:off x="6096000" y="5861848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C</a:t>
            </a:r>
            <a:r>
              <a:rPr lang="en-US" dirty="0" smtClean="0">
                <a:solidFill>
                  <a:prstClr val="black"/>
                </a:solidFill>
              </a:rPr>
              <a:t>Y  2018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029440" y="3378728"/>
            <a:ext cx="1389347" cy="523220"/>
          </a:xfrm>
          <a:prstGeom prst="rect">
            <a:avLst/>
          </a:prstGeom>
          <a:noFill/>
          <a:ln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 smtClean="0">
                <a:solidFill>
                  <a:srgbClr val="0000FF"/>
                </a:solidFill>
              </a:rPr>
              <a:t>g</a:t>
            </a:r>
            <a:r>
              <a:rPr lang="en-US" sz="1400" baseline="-25000" dirty="0" smtClean="0">
                <a:solidFill>
                  <a:srgbClr val="0000FF"/>
                </a:solidFill>
              </a:rPr>
              <a:t>1</a:t>
            </a:r>
            <a:r>
              <a:rPr lang="en-US" sz="1400" baseline="30000" dirty="0" smtClean="0">
                <a:solidFill>
                  <a:srgbClr val="0000FF"/>
                </a:solidFill>
              </a:rPr>
              <a:t>p </a:t>
            </a:r>
            <a:r>
              <a:rPr lang="en-US" sz="1400" dirty="0" smtClean="0">
                <a:solidFill>
                  <a:srgbClr val="0000FF"/>
                </a:solidFill>
              </a:rPr>
              <a:t>, g</a:t>
            </a:r>
            <a:r>
              <a:rPr lang="en-US" sz="1400" baseline="-25000" dirty="0" smtClean="0">
                <a:solidFill>
                  <a:srgbClr val="0000FF"/>
                </a:solidFill>
              </a:rPr>
              <a:t>1</a:t>
            </a:r>
            <a:r>
              <a:rPr lang="en-US" sz="1400" baseline="30000" dirty="0" smtClean="0">
                <a:solidFill>
                  <a:srgbClr val="0000FF"/>
                </a:solidFill>
              </a:rPr>
              <a:t>n </a:t>
            </a:r>
            <a:r>
              <a:rPr lang="en-US" sz="1400" dirty="0" smtClean="0">
                <a:solidFill>
                  <a:srgbClr val="0000FF"/>
                </a:solidFill>
              </a:rPr>
              <a:t> - large </a:t>
            </a:r>
            <a:r>
              <a:rPr lang="en-US" sz="1400" dirty="0" err="1" smtClean="0">
                <a:solidFill>
                  <a:srgbClr val="0000FF"/>
                </a:solidFill>
              </a:rPr>
              <a:t>x</a:t>
            </a:r>
            <a:endParaRPr lang="en-US" sz="1400" dirty="0" smtClean="0">
              <a:solidFill>
                <a:srgbClr val="0000FF"/>
              </a:solidFill>
            </a:endParaRPr>
          </a:p>
          <a:p>
            <a:pPr defTabSz="914400"/>
            <a:r>
              <a:rPr lang="en-US" sz="1400" dirty="0" smtClean="0">
                <a:solidFill>
                  <a:srgbClr val="0000FF"/>
                </a:solidFill>
              </a:rPr>
              <a:t>spin structure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>
            <a:off x="211631" y="3830497"/>
            <a:ext cx="3621553" cy="1588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-93002" y="3389529"/>
            <a:ext cx="1913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        </a:t>
            </a:r>
            <a:r>
              <a:rPr lang="en-US" dirty="0" smtClean="0">
                <a:solidFill>
                  <a:prstClr val="black"/>
                </a:solidFill>
              </a:rPr>
              <a:t>&lt; 6 GeV beam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-132998" y="3508274"/>
            <a:ext cx="2340582" cy="228585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267200" y="3358295"/>
            <a:ext cx="1295400" cy="738664"/>
          </a:xfrm>
          <a:prstGeom prst="rect">
            <a:avLst/>
          </a:prstGeom>
          <a:noFill/>
          <a:ln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 err="1" smtClean="0">
                <a:solidFill>
                  <a:srgbClr val="0000FF"/>
                </a:solidFill>
              </a:rPr>
              <a:t>pDVCS</a:t>
            </a:r>
            <a:r>
              <a:rPr lang="en-US" sz="1400" dirty="0" smtClean="0">
                <a:solidFill>
                  <a:srgbClr val="0000FF"/>
                </a:solidFill>
              </a:rPr>
              <a:t> &amp; GPDs</a:t>
            </a:r>
          </a:p>
          <a:p>
            <a:pPr defTabSz="914400"/>
            <a:r>
              <a:rPr lang="en-US" sz="1400" dirty="0" err="1" smtClean="0">
                <a:solidFill>
                  <a:srgbClr val="0000FF"/>
                </a:solidFill>
              </a:rPr>
              <a:t>pSIDIS</a:t>
            </a:r>
            <a:r>
              <a:rPr lang="en-US" sz="1400" dirty="0" smtClean="0">
                <a:solidFill>
                  <a:srgbClr val="0000FF"/>
                </a:solidFill>
              </a:rPr>
              <a:t> &amp;</a:t>
            </a:r>
            <a:r>
              <a:rPr lang="en-US" sz="1400" dirty="0" err="1" smtClean="0">
                <a:solidFill>
                  <a:srgbClr val="0000FF"/>
                </a:solidFill>
              </a:rPr>
              <a:t>TMDs</a:t>
            </a:r>
            <a:endParaRPr lang="en-US" sz="1400" dirty="0" smtClean="0">
              <a:solidFill>
                <a:srgbClr val="0000FF"/>
              </a:solidFill>
            </a:endParaRPr>
          </a:p>
          <a:p>
            <a:pPr defTabSz="914400"/>
            <a:r>
              <a:rPr lang="en-US" sz="1400" dirty="0" smtClean="0">
                <a:solidFill>
                  <a:srgbClr val="0000FF"/>
                </a:solidFill>
              </a:rPr>
              <a:t>        neutron F2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5585366" y="4267200"/>
            <a:ext cx="1425034" cy="523220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 err="1" smtClean="0">
                <a:solidFill>
                  <a:srgbClr val="0000FF"/>
                </a:solidFill>
              </a:rPr>
              <a:t>nDVCS</a:t>
            </a:r>
            <a:r>
              <a:rPr lang="en-US" sz="1400" dirty="0" smtClean="0">
                <a:solidFill>
                  <a:srgbClr val="0000FF"/>
                </a:solidFill>
              </a:rPr>
              <a:t>  &amp; GPDs</a:t>
            </a:r>
          </a:p>
          <a:p>
            <a:r>
              <a:rPr lang="en-US" sz="1400" dirty="0" err="1" smtClean="0">
                <a:solidFill>
                  <a:srgbClr val="0000FF"/>
                </a:solidFill>
              </a:rPr>
              <a:t>nSIDIS</a:t>
            </a:r>
            <a:r>
              <a:rPr lang="en-US" sz="1400" dirty="0" smtClean="0">
                <a:solidFill>
                  <a:srgbClr val="0000FF"/>
                </a:solidFill>
              </a:rPr>
              <a:t> &amp; </a:t>
            </a:r>
            <a:r>
              <a:rPr lang="en-US" sz="1400" dirty="0" err="1" smtClean="0">
                <a:solidFill>
                  <a:srgbClr val="0000FF"/>
                </a:solidFill>
              </a:rPr>
              <a:t>TMDs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122" name="Straight Arrow Connector 121"/>
          <p:cNvCxnSpPr/>
          <p:nvPr/>
        </p:nvCxnSpPr>
        <p:spPr>
          <a:xfrm rot="5400000">
            <a:off x="3955146" y="5248522"/>
            <a:ext cx="952720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ys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 rot="5400000">
            <a:off x="5513562" y="5193863"/>
            <a:ext cx="952720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ys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rot="5400000">
            <a:off x="6873751" y="5255161"/>
            <a:ext cx="952720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ys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rot="5400000">
            <a:off x="7693168" y="5241916"/>
            <a:ext cx="952720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ys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Rectangle 125"/>
          <p:cNvSpPr/>
          <p:nvPr/>
        </p:nvSpPr>
        <p:spPr>
          <a:xfrm>
            <a:off x="3098394" y="3506072"/>
            <a:ext cx="3395710" cy="22858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rot="16200000" flipH="1">
            <a:off x="567909" y="5477290"/>
            <a:ext cx="558799" cy="18217"/>
          </a:xfrm>
          <a:prstGeom prst="straightConnector1">
            <a:avLst/>
          </a:prstGeom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Picture 13" descr="quarkAnimation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6691" y="4754640"/>
            <a:ext cx="615720" cy="56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890" y="4748849"/>
            <a:ext cx="872216" cy="71177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2130" y="4566746"/>
            <a:ext cx="662147" cy="664744"/>
          </a:xfrm>
          <a:prstGeom prst="rect">
            <a:avLst/>
          </a:prstGeom>
        </p:spPr>
      </p:pic>
      <p:graphicFrame>
        <p:nvGraphicFramePr>
          <p:cNvPr id="67586" name="Object 2"/>
          <p:cNvGraphicFramePr>
            <a:graphicFrameLocks noChangeAspect="1"/>
          </p:cNvGraphicFramePr>
          <p:nvPr/>
        </p:nvGraphicFramePr>
        <p:xfrm>
          <a:off x="7238999" y="4409437"/>
          <a:ext cx="1078187" cy="797563"/>
        </p:xfrm>
        <a:graphic>
          <a:graphicData uri="http://schemas.openxmlformats.org/presentationml/2006/ole">
            <p:oleObj spid="_x0000_s81922" name="Artwork" r:id="rId7" imgW="9266573" imgH="6953824" progId="">
              <p:embed/>
            </p:oleObj>
          </a:graphicData>
        </a:graphic>
      </p:graphicFrame>
      <p:pic>
        <p:nvPicPr>
          <p:cNvPr id="72" name="Picture 7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lc="http://schemas.openxmlformats.org/drawingml/2006/lockedCanvas"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1077"/>
          <a:stretch>
            <a:fillRect/>
          </a:stretch>
        </p:blipFill>
        <p:spPr>
          <a:xfrm>
            <a:off x="7124044" y="170899"/>
            <a:ext cx="1982512" cy="2282883"/>
          </a:xfrm>
          <a:prstGeom prst="rect">
            <a:avLst/>
          </a:prstGeom>
        </p:spPr>
      </p:pic>
      <p:pic>
        <p:nvPicPr>
          <p:cNvPr id="78" name="Picture 77" descr="HPS_0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lc="http://schemas.openxmlformats.org/drawingml/2006/lockedCanvas"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7569" y="1166394"/>
            <a:ext cx="2044777" cy="1151812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/>
          <a:srcRect l="14520" t="31945" r="21591" b="32719"/>
          <a:stretch>
            <a:fillRect/>
          </a:stretch>
        </p:blipFill>
        <p:spPr>
          <a:xfrm>
            <a:off x="2091550" y="1356893"/>
            <a:ext cx="2061499" cy="843323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2028846" y="3374408"/>
            <a:ext cx="1230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Installation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7315201" y="5841544"/>
            <a:ext cx="1664356" cy="40233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0" name="TextBox 8"/>
          <p:cNvSpPr txBox="1">
            <a:spLocks noChangeArrowheads="1"/>
          </p:cNvSpPr>
          <p:nvPr/>
        </p:nvSpPr>
        <p:spPr bwMode="auto">
          <a:xfrm>
            <a:off x="7531100" y="5836448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C</a:t>
            </a:r>
            <a:r>
              <a:rPr lang="en-US" dirty="0" smtClean="0">
                <a:solidFill>
                  <a:prstClr val="black"/>
                </a:solidFill>
              </a:rPr>
              <a:t>Y  2019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rot="5400000">
            <a:off x="4933046" y="5235822"/>
            <a:ext cx="952720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ys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8367987" y="4067026"/>
            <a:ext cx="776013" cy="52322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 smtClean="0">
                <a:solidFill>
                  <a:srgbClr val="0000FF"/>
                </a:solidFill>
              </a:rPr>
              <a:t>QCD in nuclei</a:t>
            </a:r>
          </a:p>
        </p:txBody>
      </p:sp>
      <p:cxnSp>
        <p:nvCxnSpPr>
          <p:cNvPr id="88" name="Straight Arrow Connector 87"/>
          <p:cNvCxnSpPr/>
          <p:nvPr/>
        </p:nvCxnSpPr>
        <p:spPr>
          <a:xfrm rot="5400000">
            <a:off x="8290068" y="5229216"/>
            <a:ext cx="952720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ys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rot="5400000">
            <a:off x="6237462" y="5168463"/>
            <a:ext cx="952720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ysDash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rot="5400000">
            <a:off x="2018506" y="5486400"/>
            <a:ext cx="558800" cy="1588"/>
          </a:xfrm>
          <a:prstGeom prst="straightConnector1">
            <a:avLst/>
          </a:prstGeom>
          <a:ln w="28575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Picture 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83" y="1194588"/>
            <a:ext cx="597252" cy="365506"/>
          </a:xfrm>
          <a:prstGeom prst="rect">
            <a:avLst/>
          </a:prstGeom>
          <a:ln w="3175" cmpd="sng">
            <a:solidFill>
              <a:srgbClr val="000000"/>
            </a:solidFill>
          </a:ln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25724" y="1201318"/>
            <a:ext cx="635000" cy="269875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60852" y="4298879"/>
            <a:ext cx="597252" cy="365506"/>
          </a:xfrm>
          <a:prstGeom prst="rect">
            <a:avLst/>
          </a:prstGeom>
          <a:ln w="3175" cmpd="sng">
            <a:solidFill>
              <a:srgbClr val="000000"/>
            </a:solidFill>
          </a:ln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15891" y="4320371"/>
            <a:ext cx="635000" cy="26987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053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314" descr="30%"/>
          <p:cNvSpPr>
            <a:spLocks noChangeArrowheads="1"/>
          </p:cNvSpPr>
          <p:nvPr/>
        </p:nvSpPr>
        <p:spPr bwMode="auto">
          <a:xfrm rot="5400000">
            <a:off x="6216395" y="3889248"/>
            <a:ext cx="292608" cy="144780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Times New Roman" pitchFamily="-110" charset="0"/>
            </a:endParaRPr>
          </a:p>
        </p:txBody>
      </p:sp>
      <p:graphicFrame>
        <p:nvGraphicFramePr>
          <p:cNvPr id="1413451" name="Group 331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14650448"/>
              </p:ext>
            </p:extLst>
          </p:nvPr>
        </p:nvGraphicFramePr>
        <p:xfrm>
          <a:off x="76200" y="970704"/>
          <a:ext cx="5410200" cy="5618850"/>
        </p:xfrm>
        <a:graphic>
          <a:graphicData uri="http://schemas.openxmlformats.org/drawingml/2006/table">
            <a:tbl>
              <a:tblPr/>
              <a:tblGrid>
                <a:gridCol w="990600"/>
                <a:gridCol w="1295400"/>
                <a:gridCol w="1219200"/>
                <a:gridCol w="1066800"/>
                <a:gridCol w="838200"/>
              </a:tblGrid>
              <a:tr h="3656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HSWG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DPWG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NPWG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</a:tr>
              <a:tr h="284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94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2001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84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2002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84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2003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84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2004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84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2005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84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2006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8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84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2007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7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 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12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84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2008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001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2009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7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84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858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858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858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858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411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2015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4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411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2016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(2)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(1)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(3)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172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</a:tr>
            </a:tbl>
          </a:graphicData>
        </a:graphic>
      </p:graphicFrame>
      <p:sp>
        <p:nvSpPr>
          <p:cNvPr id="46162" name="Rectangle 302" descr="30%"/>
          <p:cNvSpPr>
            <a:spLocks noChangeArrowheads="1"/>
          </p:cNvSpPr>
          <p:nvPr/>
        </p:nvSpPr>
        <p:spPr bwMode="auto">
          <a:xfrm rot="5400000">
            <a:off x="8035462" y="2222500"/>
            <a:ext cx="355600" cy="228600"/>
          </a:xfrm>
          <a:prstGeom prst="rect">
            <a:avLst/>
          </a:prstGeom>
          <a:pattFill prst="pct30">
            <a:fgClr>
              <a:srgbClr val="FF0000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Times New Roman" pitchFamily="-110" charset="0"/>
            </a:endParaRPr>
          </a:p>
        </p:txBody>
      </p:sp>
      <p:sp>
        <p:nvSpPr>
          <p:cNvPr id="46163" name="Rectangle 303"/>
          <p:cNvSpPr>
            <a:spLocks noChangeArrowheads="1"/>
          </p:cNvSpPr>
          <p:nvPr/>
        </p:nvSpPr>
        <p:spPr bwMode="auto">
          <a:xfrm rot="5400000">
            <a:off x="8013700" y="1765300"/>
            <a:ext cx="355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Times New Roman" pitchFamily="-110" charset="0"/>
            </a:endParaRPr>
          </a:p>
        </p:txBody>
      </p:sp>
      <p:sp>
        <p:nvSpPr>
          <p:cNvPr id="46164" name="Text Box 304"/>
          <p:cNvSpPr txBox="1">
            <a:spLocks noChangeArrowheads="1"/>
          </p:cNvSpPr>
          <p:nvPr/>
        </p:nvSpPr>
        <p:spPr bwMode="auto">
          <a:xfrm>
            <a:off x="8349787" y="2038290"/>
            <a:ext cx="7434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prstClr val="black"/>
                </a:solidFill>
                <a:latin typeface="Arial" pitchFamily="-110" charset="0"/>
              </a:rPr>
              <a:t>subm</a:t>
            </a:r>
            <a:r>
              <a:rPr lang="en-US" sz="1600" dirty="0" smtClean="0">
                <a:solidFill>
                  <a:prstClr val="black"/>
                </a:solidFill>
                <a:latin typeface="Arial" pitchFamily="-110" charset="0"/>
              </a:rPr>
              <a:t>.</a:t>
            </a:r>
            <a:r>
              <a:rPr lang="en-US" sz="2000" dirty="0" smtClean="0">
                <a:solidFill>
                  <a:prstClr val="black"/>
                </a:solidFill>
                <a:latin typeface="Arial" pitchFamily="-110" charset="0"/>
              </a:rPr>
              <a:t> </a:t>
            </a:r>
            <a:endParaRPr lang="en-US" sz="2000" dirty="0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46165" name="Text Box 305"/>
          <p:cNvSpPr txBox="1">
            <a:spLocks noChangeArrowheads="1"/>
          </p:cNvSpPr>
          <p:nvPr/>
        </p:nvSpPr>
        <p:spPr bwMode="auto">
          <a:xfrm>
            <a:off x="8388813" y="1356956"/>
            <a:ext cx="25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pitchFamily="-110" charset="0"/>
              </a:rPr>
              <a:t> </a:t>
            </a:r>
          </a:p>
        </p:txBody>
      </p:sp>
      <p:sp>
        <p:nvSpPr>
          <p:cNvPr id="46166" name="Text Box 306"/>
          <p:cNvSpPr txBox="1">
            <a:spLocks noChangeArrowheads="1"/>
          </p:cNvSpPr>
          <p:nvPr/>
        </p:nvSpPr>
        <p:spPr bwMode="auto">
          <a:xfrm>
            <a:off x="8305800" y="1642646"/>
            <a:ext cx="5725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prstClr val="black"/>
                </a:solidFill>
                <a:latin typeface="Arial" pitchFamily="-110" charset="0"/>
              </a:rPr>
              <a:t>publ</a:t>
            </a:r>
            <a:endParaRPr lang="en-US" sz="2000" dirty="0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46167" name="Rectangle 308"/>
          <p:cNvSpPr>
            <a:spLocks noChangeArrowheads="1"/>
          </p:cNvSpPr>
          <p:nvPr/>
        </p:nvSpPr>
        <p:spPr bwMode="auto">
          <a:xfrm rot="5400000">
            <a:off x="5952076" y="1286924"/>
            <a:ext cx="292608" cy="9191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Times New Roman" pitchFamily="-110" charset="0"/>
            </a:endParaRPr>
          </a:p>
        </p:txBody>
      </p:sp>
      <p:sp>
        <p:nvSpPr>
          <p:cNvPr id="46168" name="Rectangle 309"/>
          <p:cNvSpPr>
            <a:spLocks noChangeArrowheads="1"/>
          </p:cNvSpPr>
          <p:nvPr/>
        </p:nvSpPr>
        <p:spPr bwMode="auto">
          <a:xfrm rot="5400000">
            <a:off x="5865305" y="1667256"/>
            <a:ext cx="292608" cy="74980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Times New Roman" pitchFamily="-110" charset="0"/>
            </a:endParaRPr>
          </a:p>
        </p:txBody>
      </p:sp>
      <p:sp>
        <p:nvSpPr>
          <p:cNvPr id="46169" name="Rectangle 310"/>
          <p:cNvSpPr>
            <a:spLocks noChangeArrowheads="1"/>
          </p:cNvSpPr>
          <p:nvPr/>
        </p:nvSpPr>
        <p:spPr bwMode="auto">
          <a:xfrm rot="5400000">
            <a:off x="6537434" y="1279634"/>
            <a:ext cx="336326" cy="2133606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Times New Roman" pitchFamily="-110" charset="0"/>
            </a:endParaRPr>
          </a:p>
        </p:txBody>
      </p:sp>
      <p:sp>
        <p:nvSpPr>
          <p:cNvPr id="46170" name="Rectangle 311"/>
          <p:cNvSpPr>
            <a:spLocks noChangeArrowheads="1"/>
          </p:cNvSpPr>
          <p:nvPr/>
        </p:nvSpPr>
        <p:spPr bwMode="auto">
          <a:xfrm rot="5400000">
            <a:off x="6405309" y="1703832"/>
            <a:ext cx="292608" cy="18319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Times New Roman" pitchFamily="-110" charset="0"/>
            </a:endParaRPr>
          </a:p>
        </p:txBody>
      </p:sp>
      <p:sp>
        <p:nvSpPr>
          <p:cNvPr id="46171" name="Rectangle 312"/>
          <p:cNvSpPr>
            <a:spLocks noChangeArrowheads="1"/>
          </p:cNvSpPr>
          <p:nvPr/>
        </p:nvSpPr>
        <p:spPr bwMode="auto">
          <a:xfrm rot="5400000">
            <a:off x="6559294" y="1831848"/>
            <a:ext cx="292608" cy="213360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Times New Roman" pitchFamily="-110" charset="0"/>
            </a:endParaRPr>
          </a:p>
        </p:txBody>
      </p:sp>
      <p:sp>
        <p:nvSpPr>
          <p:cNvPr id="46172" name="Rectangle 313"/>
          <p:cNvSpPr>
            <a:spLocks noChangeArrowheads="1"/>
          </p:cNvSpPr>
          <p:nvPr/>
        </p:nvSpPr>
        <p:spPr bwMode="auto">
          <a:xfrm rot="5400000">
            <a:off x="6813297" y="1868424"/>
            <a:ext cx="292608" cy="2641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Times New Roman" pitchFamily="-110" charset="0"/>
            </a:endParaRPr>
          </a:p>
        </p:txBody>
      </p:sp>
      <p:sp>
        <p:nvSpPr>
          <p:cNvPr id="46174" name="Rectangle 315"/>
          <p:cNvSpPr>
            <a:spLocks noChangeArrowheads="1"/>
          </p:cNvSpPr>
          <p:nvPr/>
        </p:nvSpPr>
        <p:spPr bwMode="auto">
          <a:xfrm rot="5400000">
            <a:off x="6541007" y="2426207"/>
            <a:ext cx="329184" cy="2133601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Times New Roman" pitchFamily="-110" charset="0"/>
            </a:endParaRPr>
          </a:p>
        </p:txBody>
      </p:sp>
      <p:sp>
        <p:nvSpPr>
          <p:cNvPr id="46175" name="Line 316"/>
          <p:cNvSpPr>
            <a:spLocks noChangeShapeType="1"/>
          </p:cNvSpPr>
          <p:nvPr/>
        </p:nvSpPr>
        <p:spPr bwMode="auto">
          <a:xfrm flipH="1">
            <a:off x="5638800" y="1295400"/>
            <a:ext cx="0" cy="518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Times New Roman" pitchFamily="-110" charset="0"/>
            </a:endParaRPr>
          </a:p>
        </p:txBody>
      </p:sp>
      <p:grpSp>
        <p:nvGrpSpPr>
          <p:cNvPr id="2" name="Group 317"/>
          <p:cNvGrpSpPr>
            <a:grpSpLocks/>
          </p:cNvGrpSpPr>
          <p:nvPr/>
        </p:nvGrpSpPr>
        <p:grpSpPr bwMode="auto">
          <a:xfrm>
            <a:off x="5638800" y="1295400"/>
            <a:ext cx="2895600" cy="247650"/>
            <a:chOff x="3661" y="1536"/>
            <a:chExt cx="1824" cy="96"/>
          </a:xfrm>
        </p:grpSpPr>
        <p:sp>
          <p:nvSpPr>
            <p:cNvPr id="46188" name="Line 318"/>
            <p:cNvSpPr>
              <a:spLocks noChangeShapeType="1"/>
            </p:cNvSpPr>
            <p:nvPr/>
          </p:nvSpPr>
          <p:spPr bwMode="auto">
            <a:xfrm>
              <a:off x="3661" y="1536"/>
              <a:ext cx="18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Times New Roman" pitchFamily="-110" charset="0"/>
              </a:endParaRPr>
            </a:p>
          </p:txBody>
        </p:sp>
        <p:sp>
          <p:nvSpPr>
            <p:cNvPr id="46189" name="Line 319"/>
            <p:cNvSpPr>
              <a:spLocks noChangeShapeType="1"/>
            </p:cNvSpPr>
            <p:nvPr/>
          </p:nvSpPr>
          <p:spPr bwMode="auto">
            <a:xfrm>
              <a:off x="4237" y="153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Times New Roman" pitchFamily="-110" charset="0"/>
              </a:endParaRPr>
            </a:p>
          </p:txBody>
        </p:sp>
        <p:sp>
          <p:nvSpPr>
            <p:cNvPr id="46190" name="Line 320"/>
            <p:cNvSpPr>
              <a:spLocks noChangeShapeType="1"/>
            </p:cNvSpPr>
            <p:nvPr/>
          </p:nvSpPr>
          <p:spPr bwMode="auto">
            <a:xfrm>
              <a:off x="4813" y="153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Times New Roman" pitchFamily="-110" charset="0"/>
              </a:endParaRPr>
            </a:p>
          </p:txBody>
        </p:sp>
        <p:sp>
          <p:nvSpPr>
            <p:cNvPr id="46191" name="Line 321"/>
            <p:cNvSpPr>
              <a:spLocks noChangeShapeType="1"/>
            </p:cNvSpPr>
            <p:nvPr/>
          </p:nvSpPr>
          <p:spPr bwMode="auto">
            <a:xfrm>
              <a:off x="5341" y="153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Times New Roman" pitchFamily="-110" charset="0"/>
              </a:endParaRPr>
            </a:p>
          </p:txBody>
        </p:sp>
      </p:grpSp>
      <p:sp>
        <p:nvSpPr>
          <p:cNvPr id="46177" name="Text Box 322"/>
          <p:cNvSpPr txBox="1">
            <a:spLocks noChangeArrowheads="1"/>
          </p:cNvSpPr>
          <p:nvPr/>
        </p:nvSpPr>
        <p:spPr bwMode="auto">
          <a:xfrm rot="5400000">
            <a:off x="6396038" y="1063625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prstClr val="black"/>
                </a:solidFill>
                <a:latin typeface="Times New Roman" pitchFamily="-110" charset="0"/>
              </a:rPr>
              <a:t>5</a:t>
            </a:r>
          </a:p>
        </p:txBody>
      </p:sp>
      <p:sp>
        <p:nvSpPr>
          <p:cNvPr id="46178" name="Text Box 323"/>
          <p:cNvSpPr txBox="1">
            <a:spLocks noChangeArrowheads="1"/>
          </p:cNvSpPr>
          <p:nvPr/>
        </p:nvSpPr>
        <p:spPr bwMode="auto">
          <a:xfrm rot="5400000">
            <a:off x="7265988" y="1019175"/>
            <a:ext cx="361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prstClr val="black"/>
                </a:solidFill>
                <a:latin typeface="Times New Roman" pitchFamily="-110" charset="0"/>
              </a:rPr>
              <a:t>10</a:t>
            </a:r>
          </a:p>
        </p:txBody>
      </p:sp>
      <p:sp>
        <p:nvSpPr>
          <p:cNvPr id="46179" name="Text Box 324"/>
          <p:cNvSpPr txBox="1">
            <a:spLocks noChangeArrowheads="1"/>
          </p:cNvSpPr>
          <p:nvPr/>
        </p:nvSpPr>
        <p:spPr bwMode="auto">
          <a:xfrm rot="5400000">
            <a:off x="8104188" y="1019175"/>
            <a:ext cx="361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prstClr val="black"/>
                </a:solidFill>
                <a:latin typeface="Times New Roman" pitchFamily="-110" charset="0"/>
              </a:rPr>
              <a:t>15</a:t>
            </a:r>
          </a:p>
        </p:txBody>
      </p:sp>
      <p:sp>
        <p:nvSpPr>
          <p:cNvPr id="46180" name="Rectangle 325"/>
          <p:cNvSpPr>
            <a:spLocks noChangeArrowheads="1"/>
          </p:cNvSpPr>
          <p:nvPr/>
        </p:nvSpPr>
        <p:spPr bwMode="auto">
          <a:xfrm>
            <a:off x="5638800" y="1295400"/>
            <a:ext cx="381000" cy="304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Times New Roman" pitchFamily="-110" charset="0"/>
            </a:endParaRPr>
          </a:p>
        </p:txBody>
      </p:sp>
      <p:sp>
        <p:nvSpPr>
          <p:cNvPr id="46182" name="Text Box 327"/>
          <p:cNvSpPr txBox="1">
            <a:spLocks noChangeArrowheads="1"/>
          </p:cNvSpPr>
          <p:nvPr/>
        </p:nvSpPr>
        <p:spPr bwMode="auto">
          <a:xfrm>
            <a:off x="1619641" y="152400"/>
            <a:ext cx="706715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90"/>
                </a:solidFill>
              </a:rPr>
              <a:t>Physics </a:t>
            </a:r>
            <a:r>
              <a:rPr lang="en-US" sz="3200" b="1" dirty="0">
                <a:solidFill>
                  <a:srgbClr val="000090"/>
                </a:solidFill>
              </a:rPr>
              <a:t>Publications</a:t>
            </a:r>
            <a:r>
              <a:rPr lang="en-US" sz="3200" b="1" dirty="0" smtClean="0">
                <a:solidFill>
                  <a:srgbClr val="000090"/>
                </a:solidFill>
              </a:rPr>
              <a:t> in refereed Journals 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46183" name="Text Box 328"/>
          <p:cNvSpPr txBox="1">
            <a:spLocks noChangeArrowheads="1"/>
          </p:cNvSpPr>
          <p:nvPr/>
        </p:nvSpPr>
        <p:spPr bwMode="auto">
          <a:xfrm>
            <a:off x="-15015" y="0"/>
            <a:ext cx="176761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0090"/>
                </a:solidFill>
              </a:rPr>
              <a:t>Hall B</a:t>
            </a:r>
          </a:p>
        </p:txBody>
      </p:sp>
      <p:sp>
        <p:nvSpPr>
          <p:cNvPr id="46186" name="Rectangle 312"/>
          <p:cNvSpPr>
            <a:spLocks noChangeArrowheads="1"/>
          </p:cNvSpPr>
          <p:nvPr/>
        </p:nvSpPr>
        <p:spPr bwMode="auto">
          <a:xfrm rot="5400000">
            <a:off x="6559295" y="2682240"/>
            <a:ext cx="292608" cy="213359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Times New Roman" pitchFamily="-110" charset="0"/>
            </a:endParaRPr>
          </a:p>
        </p:txBody>
      </p:sp>
      <p:sp>
        <p:nvSpPr>
          <p:cNvPr id="34" name="Rectangle 314" descr="30%"/>
          <p:cNvSpPr>
            <a:spLocks noChangeArrowheads="1"/>
          </p:cNvSpPr>
          <p:nvPr/>
        </p:nvSpPr>
        <p:spPr bwMode="auto">
          <a:xfrm rot="5400000">
            <a:off x="6391656" y="3419856"/>
            <a:ext cx="323088" cy="1828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Times New Roman" pitchFamily="-110" charset="0"/>
            </a:endParaRPr>
          </a:p>
        </p:txBody>
      </p:sp>
      <p:sp>
        <p:nvSpPr>
          <p:cNvPr id="32" name="Rectangle 313"/>
          <p:cNvSpPr>
            <a:spLocks noChangeArrowheads="1"/>
          </p:cNvSpPr>
          <p:nvPr/>
        </p:nvSpPr>
        <p:spPr bwMode="auto">
          <a:xfrm rot="5400000">
            <a:off x="7130794" y="2398776"/>
            <a:ext cx="292608" cy="3276601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Times New Roman" pitchFamily="-110" charset="0"/>
            </a:endParaRPr>
          </a:p>
        </p:txBody>
      </p:sp>
      <p:sp>
        <p:nvSpPr>
          <p:cNvPr id="44" name="Rectangle 325"/>
          <p:cNvSpPr>
            <a:spLocks noChangeArrowheads="1"/>
          </p:cNvSpPr>
          <p:nvPr/>
        </p:nvSpPr>
        <p:spPr bwMode="auto">
          <a:xfrm>
            <a:off x="5638800" y="4724400"/>
            <a:ext cx="1981200" cy="304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Times New Roman" pitchFamily="-110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06187" y="6172200"/>
            <a:ext cx="1633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prstClr val="black"/>
                </a:solidFill>
              </a:rPr>
              <a:t>updated 4 Jan 2016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38" name="Rectangle 303"/>
          <p:cNvSpPr>
            <a:spLocks noChangeArrowheads="1"/>
          </p:cNvSpPr>
          <p:nvPr/>
        </p:nvSpPr>
        <p:spPr bwMode="auto">
          <a:xfrm rot="5400000">
            <a:off x="6553199" y="4419601"/>
            <a:ext cx="304802" cy="213359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Times New Roman" pitchFamily="-110" charset="0"/>
            </a:endParaRPr>
          </a:p>
        </p:txBody>
      </p:sp>
      <p:sp>
        <p:nvSpPr>
          <p:cNvPr id="35" name="Rectangle 303"/>
          <p:cNvSpPr>
            <a:spLocks noChangeArrowheads="1"/>
          </p:cNvSpPr>
          <p:nvPr/>
        </p:nvSpPr>
        <p:spPr bwMode="auto">
          <a:xfrm rot="5400000">
            <a:off x="6934199" y="3733799"/>
            <a:ext cx="304800" cy="289560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Times New Roman" pitchFamily="-110" charset="0"/>
            </a:endParaRPr>
          </a:p>
        </p:txBody>
      </p:sp>
      <p:sp>
        <p:nvSpPr>
          <p:cNvPr id="40" name="Rectangle 303"/>
          <p:cNvSpPr>
            <a:spLocks noChangeArrowheads="1"/>
          </p:cNvSpPr>
          <p:nvPr/>
        </p:nvSpPr>
        <p:spPr bwMode="auto">
          <a:xfrm rot="5400000">
            <a:off x="6553200" y="4724400"/>
            <a:ext cx="304800" cy="2133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Times New Roman" pitchFamily="-110" charset="0"/>
            </a:endParaRPr>
          </a:p>
        </p:txBody>
      </p:sp>
      <p:sp>
        <p:nvSpPr>
          <p:cNvPr id="42" name="Rectangle 302" descr="30%"/>
          <p:cNvSpPr>
            <a:spLocks noChangeArrowheads="1"/>
          </p:cNvSpPr>
          <p:nvPr/>
        </p:nvSpPr>
        <p:spPr bwMode="auto">
          <a:xfrm rot="5400000">
            <a:off x="5753100" y="5829300"/>
            <a:ext cx="304800" cy="533400"/>
          </a:xfrm>
          <a:prstGeom prst="rect">
            <a:avLst/>
          </a:prstGeom>
          <a:pattFill prst="pct30">
            <a:fgClr>
              <a:srgbClr val="FF0000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Times New Roman" pitchFamily="-110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5029599" y="3657995"/>
            <a:ext cx="4876006" cy="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47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Hall B Schedule for 2016 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739901"/>
            <a:ext cx="8420100" cy="37719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Heavy Photon Search (HPS) experiment </a:t>
            </a:r>
            <a:r>
              <a:rPr lang="en-US" sz="2400" dirty="0" smtClean="0">
                <a:solidFill>
                  <a:srgbClr val="000090"/>
                </a:solidFill>
              </a:rPr>
              <a:t>	(tent.)	1Q </a:t>
            </a:r>
            <a:r>
              <a:rPr lang="en-US" sz="2400" dirty="0" smtClean="0">
                <a:solidFill>
                  <a:srgbClr val="000090"/>
                </a:solidFill>
              </a:rPr>
              <a:t>CY16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Proton Radius (</a:t>
            </a:r>
            <a:r>
              <a:rPr lang="en-US" sz="2400" dirty="0" err="1" smtClean="0">
                <a:solidFill>
                  <a:srgbClr val="000090"/>
                </a:solidFill>
              </a:rPr>
              <a:t>PRad</a:t>
            </a:r>
            <a:r>
              <a:rPr lang="en-US" sz="2400" dirty="0" smtClean="0">
                <a:solidFill>
                  <a:srgbClr val="000090"/>
                </a:solidFill>
              </a:rPr>
              <a:t>) experiment 	</a:t>
            </a:r>
            <a:r>
              <a:rPr lang="en-US" sz="2400" dirty="0" smtClean="0">
                <a:solidFill>
                  <a:srgbClr val="000090"/>
                </a:solidFill>
              </a:rPr>
              <a:t>		(</a:t>
            </a:r>
            <a:r>
              <a:rPr lang="en-US" sz="2400" dirty="0" smtClean="0">
                <a:solidFill>
                  <a:srgbClr val="000090"/>
                </a:solidFill>
              </a:rPr>
              <a:t>tent.</a:t>
            </a:r>
            <a:r>
              <a:rPr lang="en-US" sz="2400" dirty="0" smtClean="0">
                <a:solidFill>
                  <a:srgbClr val="000090"/>
                </a:solidFill>
              </a:rPr>
              <a:t>)	</a:t>
            </a:r>
            <a:r>
              <a:rPr lang="en-US" sz="2400" dirty="0" smtClean="0">
                <a:solidFill>
                  <a:srgbClr val="000090"/>
                </a:solidFill>
              </a:rPr>
              <a:t>2Q CY16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Bringing CLAS12 Torus magnet online 			2Q CY16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Bringing CLAS12 Solenoid magnet online 			4Q CY16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CLAS12 Forward Detector Installation 			1Q-4Q CY16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CLAS12</a:t>
            </a:r>
            <a:r>
              <a:rPr lang="en-US" sz="2400" dirty="0" smtClean="0">
                <a:solidFill>
                  <a:srgbClr val="000090"/>
                </a:solidFill>
              </a:rPr>
              <a:t> SVT &amp; Upgrade </a:t>
            </a:r>
            <a:r>
              <a:rPr lang="en-US" sz="2400" dirty="0" smtClean="0">
                <a:solidFill>
                  <a:srgbClr val="000090"/>
                </a:solidFill>
              </a:rPr>
              <a:t>Detectors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sz="2400" dirty="0" smtClean="0">
                <a:solidFill>
                  <a:srgbClr val="000090"/>
                </a:solidFill>
              </a:rPr>
              <a:t>			</a:t>
            </a:r>
            <a:r>
              <a:rPr lang="en-US" sz="2400" dirty="0" smtClean="0">
                <a:solidFill>
                  <a:srgbClr val="000090"/>
                </a:solidFill>
              </a:rPr>
              <a:t>	</a:t>
            </a:r>
            <a:r>
              <a:rPr lang="en-US" sz="2400" dirty="0" smtClean="0">
                <a:solidFill>
                  <a:srgbClr val="000090"/>
                </a:solidFill>
              </a:rPr>
              <a:t>	4Q CY16/1Q17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Preparations </a:t>
            </a:r>
            <a:r>
              <a:rPr lang="en-US" sz="2400" dirty="0" smtClean="0">
                <a:solidFill>
                  <a:srgbClr val="000090"/>
                </a:solidFill>
              </a:rPr>
              <a:t>for CLAS12 KPP run in 			</a:t>
            </a:r>
            <a:r>
              <a:rPr lang="en-US" sz="2400" dirty="0" smtClean="0">
                <a:solidFill>
                  <a:srgbClr val="000090"/>
                </a:solidFill>
              </a:rPr>
              <a:t>	1Q </a:t>
            </a:r>
            <a:r>
              <a:rPr lang="en-US" sz="2400" dirty="0" smtClean="0">
                <a:solidFill>
                  <a:srgbClr val="000090"/>
                </a:solidFill>
              </a:rPr>
              <a:t>CY17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Preparations </a:t>
            </a:r>
            <a:r>
              <a:rPr lang="en-US" sz="2400" dirty="0" smtClean="0">
                <a:solidFill>
                  <a:srgbClr val="000090"/>
                </a:solidFill>
              </a:rPr>
              <a:t>for CLAS12 engineering run in 	</a:t>
            </a:r>
            <a:r>
              <a:rPr lang="en-US" sz="2400" dirty="0" smtClean="0">
                <a:solidFill>
                  <a:srgbClr val="000090"/>
                </a:solidFill>
              </a:rPr>
              <a:t>	2Q </a:t>
            </a:r>
            <a:r>
              <a:rPr lang="en-US" sz="2400" dirty="0" smtClean="0">
                <a:solidFill>
                  <a:srgbClr val="000090"/>
                </a:solidFill>
              </a:rPr>
              <a:t>CY17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9DE3-570D-9740-ACBD-7EE05FDA2EA7}" type="datetime1">
              <a:rPr lang="en-US" smtClean="0"/>
              <a:t>1/13/16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January 14, 2016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93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Physics Journal Publications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E00D-1BD1-924A-913D-A33B8E7F7943}" type="datetime1">
              <a:rPr lang="en-US" smtClean="0"/>
              <a:t>1/14/16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855" y="964077"/>
            <a:ext cx="9144000" cy="5524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/>
            <a:r>
              <a:rPr lang="en-US" sz="1100" b="1" dirty="0" smtClean="0">
                <a:solidFill>
                  <a:srgbClr val="FF0000"/>
                </a:solidFill>
                <a:latin typeface="Chalkboard"/>
                <a:cs typeface="Chalkboard"/>
              </a:rPr>
              <a:t>M. McCracken et al., Search for baryon-number and lepton-number violating decays of </a:t>
            </a:r>
            <a:r>
              <a:rPr lang="en-US" sz="1100" b="1" dirty="0" err="1" smtClean="0">
                <a:solidFill>
                  <a:srgbClr val="FF0000"/>
                </a:solidFill>
                <a:latin typeface="Chalkboard"/>
                <a:cs typeface="Chalkboard"/>
              </a:rPr>
              <a:t>Λ</a:t>
            </a:r>
            <a:r>
              <a:rPr lang="en-US" sz="1100" b="1" dirty="0" smtClean="0">
                <a:solidFill>
                  <a:srgbClr val="FF0000"/>
                </a:solidFill>
                <a:latin typeface="Chalkboard"/>
                <a:cs typeface="Chalkboard"/>
              </a:rPr>
              <a:t> hyperons using the CLAS detector at JLab,</a:t>
            </a:r>
          </a:p>
          <a:p>
            <a:pPr marL="400050" indent="-400050"/>
            <a:r>
              <a:rPr lang="en-US" sz="1100" b="1" dirty="0" smtClean="0">
                <a:solidFill>
                  <a:srgbClr val="FF0000"/>
                </a:solidFill>
                <a:latin typeface="Chalkboard"/>
                <a:cs typeface="Chalkboard"/>
              </a:rPr>
              <a:t>PRD 92 </a:t>
            </a:r>
            <a:r>
              <a:rPr lang="en-US" sz="1100" b="1" dirty="0" smtClean="0">
                <a:solidFill>
                  <a:srgbClr val="FF0000"/>
                </a:solidFill>
                <a:latin typeface="Chalkboard"/>
                <a:cs typeface="Chalkboard"/>
              </a:rPr>
              <a:t>(2015) 7, 072002.  </a:t>
            </a:r>
          </a:p>
          <a:p>
            <a:pPr marL="400050" indent="-400050"/>
            <a:endParaRPr lang="en-US" sz="1100" b="1" dirty="0" smtClean="0">
              <a:solidFill>
                <a:srgbClr val="558ED5"/>
              </a:solidFill>
              <a:latin typeface="Chalkboard"/>
              <a:cs typeface="Chalkboard"/>
            </a:endParaRPr>
          </a:p>
          <a:p>
            <a:pPr marL="400050" indent="-400050"/>
            <a:r>
              <a:rPr lang="en-US" sz="1100" b="1" dirty="0" smtClean="0">
                <a:solidFill>
                  <a:srgbClr val="FF0000"/>
                </a:solidFill>
                <a:latin typeface="Chalkboard"/>
                <a:cs typeface="Chalkboard"/>
              </a:rPr>
              <a:t>D. </a:t>
            </a:r>
            <a:r>
              <a:rPr lang="en-US" sz="1100" b="1" dirty="0" err="1" smtClean="0">
                <a:solidFill>
                  <a:srgbClr val="FF0000"/>
                </a:solidFill>
                <a:latin typeface="Chalkboard"/>
                <a:cs typeface="Chalkboard"/>
              </a:rPr>
              <a:t>Adikaram</a:t>
            </a:r>
            <a:r>
              <a:rPr lang="en-US" sz="1100" b="1" dirty="0" smtClean="0">
                <a:solidFill>
                  <a:srgbClr val="FF0000"/>
                </a:solidFill>
                <a:latin typeface="Chalkboard"/>
                <a:cs typeface="Chalkboard"/>
              </a:rPr>
              <a:t> et al., Towards a resolution of the proton form factor problem: new electron/positron scattering data, PRL 114 (2015) 6, 062003</a:t>
            </a:r>
          </a:p>
          <a:p>
            <a:pPr marL="400050" indent="-400050"/>
            <a:endParaRPr lang="en-US" sz="1100" b="1" dirty="0" smtClean="0">
              <a:solidFill>
                <a:srgbClr val="558ED5"/>
              </a:solidFill>
              <a:latin typeface="Chalkboard"/>
              <a:cs typeface="Chalkboard"/>
            </a:endParaRPr>
          </a:p>
          <a:p>
            <a:pPr marL="400050" indent="-400050"/>
            <a:r>
              <a:rPr lang="en-US" sz="1100" b="1" dirty="0" smtClean="0">
                <a:solidFill>
                  <a:srgbClr val="558ED5"/>
                </a:solidFill>
                <a:latin typeface="Chalkboard"/>
                <a:cs typeface="Chalkboard"/>
              </a:rPr>
              <a:t>C. </a:t>
            </a:r>
            <a:r>
              <a:rPr lang="en-US" sz="1100" b="1" dirty="0" err="1" smtClean="0">
                <a:solidFill>
                  <a:srgbClr val="558ED5"/>
                </a:solidFill>
                <a:latin typeface="Chalkboard"/>
                <a:cs typeface="Chalkboard"/>
              </a:rPr>
              <a:t>Colle</a:t>
            </a:r>
            <a:r>
              <a:rPr lang="en-US" sz="1100" b="1" dirty="0" smtClean="0">
                <a:solidFill>
                  <a:srgbClr val="558ED5"/>
                </a:solidFill>
                <a:latin typeface="Chalkboard"/>
                <a:cs typeface="Chalkboard"/>
              </a:rPr>
              <a:t> et al., Mass dep. and Q.N. of SRC pairs from </a:t>
            </a:r>
            <a:r>
              <a:rPr lang="en-US" sz="1100" b="1" dirty="0" err="1" smtClean="0">
                <a:solidFill>
                  <a:srgbClr val="558ED5"/>
                </a:solidFill>
                <a:latin typeface="Chalkboard"/>
                <a:cs typeface="Chalkboard"/>
              </a:rPr>
              <a:t>A(e,e’p</a:t>
            </a:r>
            <a:r>
              <a:rPr lang="en-US" sz="1100" b="1" dirty="0" smtClean="0">
                <a:solidFill>
                  <a:srgbClr val="558ED5"/>
                </a:solidFill>
                <a:latin typeface="Chalkboard"/>
                <a:cs typeface="Chalkboard"/>
              </a:rPr>
              <a:t>) and </a:t>
            </a:r>
            <a:r>
              <a:rPr lang="en-US" sz="1100" b="1" dirty="0" err="1" smtClean="0">
                <a:solidFill>
                  <a:srgbClr val="558ED5"/>
                </a:solidFill>
                <a:latin typeface="Chalkboard"/>
                <a:cs typeface="Chalkboard"/>
              </a:rPr>
              <a:t>A(e,e’pp</a:t>
            </a:r>
            <a:r>
              <a:rPr lang="en-US" sz="1100" b="1" dirty="0" smtClean="0">
                <a:solidFill>
                  <a:srgbClr val="558ED5"/>
                </a:solidFill>
                <a:latin typeface="Chalkboard"/>
                <a:cs typeface="Chalkboard"/>
              </a:rPr>
              <a:t>), </a:t>
            </a:r>
            <a:r>
              <a:rPr lang="en-US" sz="1100" b="1" dirty="0" smtClean="0">
                <a:solidFill>
                  <a:srgbClr val="558ED5"/>
                </a:solidFill>
                <a:latin typeface="Chalkboard"/>
                <a:cs typeface="Chalkboard"/>
              </a:rPr>
              <a:t>PRC 92</a:t>
            </a:r>
            <a:r>
              <a:rPr lang="en-US" sz="1100" b="1" dirty="0" smtClean="0">
                <a:solidFill>
                  <a:srgbClr val="558ED5"/>
                </a:solidFill>
                <a:latin typeface="Chalkboard"/>
                <a:cs typeface="Chalkboard"/>
              </a:rPr>
              <a:t>, 024604, 2015</a:t>
            </a:r>
          </a:p>
          <a:p>
            <a:pPr marL="400050" indent="-400050"/>
            <a:endParaRPr lang="en-US" sz="800" b="1" dirty="0" smtClean="0">
              <a:solidFill>
                <a:srgbClr val="000090"/>
              </a:solidFill>
              <a:latin typeface="Chalkboard"/>
              <a:cs typeface="Chalkboard"/>
            </a:endParaRPr>
          </a:p>
          <a:p>
            <a:pPr marL="400050" indent="-400050"/>
            <a:r>
              <a:rPr lang="en-US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halkboard"/>
                <a:cs typeface="Chalkboard"/>
              </a:rPr>
              <a:t>Or Hen, et al., Symmetry energy of nucleonic matter with tensor correlations, </a:t>
            </a:r>
            <a:r>
              <a:rPr lang="en-US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halkboard"/>
                <a:cs typeface="Chalkboard"/>
              </a:rPr>
              <a:t>PRC </a:t>
            </a:r>
            <a:r>
              <a:rPr lang="en-US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halkboard"/>
                <a:cs typeface="Chalkboard"/>
              </a:rPr>
              <a:t>91, 025803, 2015</a:t>
            </a:r>
            <a:r>
              <a:rPr lang="en-US" sz="1100" b="1" dirty="0" smtClean="0">
                <a:solidFill>
                  <a:srgbClr val="000090"/>
                </a:solidFill>
                <a:latin typeface="Chalkboard"/>
                <a:cs typeface="Chalkboard"/>
              </a:rPr>
              <a:t> </a:t>
            </a:r>
          </a:p>
          <a:p>
            <a:pPr marL="400050" indent="-400050"/>
            <a:endParaRPr lang="en-US" sz="1100" b="1" dirty="0" smtClean="0">
              <a:solidFill>
                <a:srgbClr val="000090"/>
              </a:solidFill>
              <a:latin typeface="Chalkboard"/>
              <a:cs typeface="Chalkboard"/>
            </a:endParaRPr>
          </a:p>
          <a:p>
            <a:pPr marL="400050" indent="-400050"/>
            <a:r>
              <a:rPr lang="en-US" sz="1100" b="1" dirty="0" smtClean="0">
                <a:solidFill>
                  <a:srgbClr val="000090"/>
                </a:solidFill>
                <a:latin typeface="Chalkboard"/>
                <a:cs typeface="Chalkboard"/>
              </a:rPr>
              <a:t>I. </a:t>
            </a:r>
            <a:r>
              <a:rPr lang="en-US" sz="11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Senderovich</a:t>
            </a:r>
            <a:r>
              <a:rPr lang="en-US" sz="1100" b="1" dirty="0" smtClean="0">
                <a:solidFill>
                  <a:srgbClr val="000090"/>
                </a:solidFill>
                <a:latin typeface="Chalkboard"/>
                <a:cs typeface="Chalkboard"/>
              </a:rPr>
              <a:t> et al., First measurement of the </a:t>
            </a:r>
            <a:r>
              <a:rPr lang="en-US" sz="11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helicity</a:t>
            </a:r>
            <a:r>
              <a:rPr lang="en-US" sz="1100" b="1" dirty="0" smtClean="0">
                <a:solidFill>
                  <a:srgbClr val="000090"/>
                </a:solidFill>
                <a:latin typeface="Chalkboard"/>
                <a:cs typeface="Chalkboard"/>
              </a:rPr>
              <a:t> asymmetry E </a:t>
            </a:r>
            <a:r>
              <a:rPr lang="en-US" sz="11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inηphotoproduction</a:t>
            </a:r>
            <a:r>
              <a:rPr lang="en-US" sz="1100" b="1" dirty="0" smtClean="0">
                <a:solidFill>
                  <a:srgbClr val="000090"/>
                </a:solidFill>
                <a:latin typeface="Chalkboard"/>
                <a:cs typeface="Chalkboard"/>
              </a:rPr>
              <a:t> on the proton, arXiv:</a:t>
            </a:r>
            <a:r>
              <a:rPr lang="en-US" sz="1100" b="1" dirty="0" smtClean="0">
                <a:solidFill>
                  <a:srgbClr val="000090"/>
                </a:solidFill>
                <a:latin typeface="Chalkboard"/>
                <a:cs typeface="Chalkboard"/>
              </a:rPr>
              <a:t>1507.00325</a:t>
            </a:r>
            <a:r>
              <a:rPr lang="en-US" sz="1100" b="1" dirty="0" smtClean="0">
                <a:solidFill>
                  <a:srgbClr val="000090"/>
                </a:solidFill>
                <a:latin typeface="Chalkboard"/>
                <a:cs typeface="Chalkboard"/>
              </a:rPr>
              <a:t>, </a:t>
            </a:r>
            <a:r>
              <a:rPr lang="en-US" sz="1100" b="1" dirty="0" smtClean="0">
                <a:solidFill>
                  <a:srgbClr val="000090"/>
                </a:solidFill>
                <a:latin typeface="Chalkboard"/>
                <a:cs typeface="Chalkboard"/>
              </a:rPr>
              <a:t>PRL</a:t>
            </a:r>
          </a:p>
          <a:p>
            <a:pPr marL="400050" indent="-400050">
              <a:buAutoNum type="romanUcPeriod"/>
            </a:pPr>
            <a:endParaRPr lang="en-US" sz="800" b="1" dirty="0" smtClean="0">
              <a:solidFill>
                <a:srgbClr val="000090"/>
              </a:solidFill>
              <a:latin typeface="Chalkboard"/>
              <a:cs typeface="Chalkboard"/>
            </a:endParaRPr>
          </a:p>
          <a:p>
            <a:r>
              <a:rPr lang="en-US" sz="1100" b="1" dirty="0" smtClean="0">
                <a:solidFill>
                  <a:srgbClr val="000090"/>
                </a:solidFill>
                <a:latin typeface="Chalkboard"/>
                <a:cs typeface="Chalkboard"/>
              </a:rPr>
              <a:t>N. </a:t>
            </a:r>
            <a:r>
              <a:rPr lang="en-US" sz="11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Guler</a:t>
            </a:r>
            <a:r>
              <a:rPr lang="en-US" sz="1100" b="1" dirty="0" smtClean="0">
                <a:solidFill>
                  <a:srgbClr val="000090"/>
                </a:solidFill>
                <a:latin typeface="Chalkboard"/>
                <a:cs typeface="Chalkboard"/>
              </a:rPr>
              <a:t> et al., Precise determination of the deuteron spin structure at low to moderate Q2 with CLAS and extraction of the neutron contribution, </a:t>
            </a:r>
            <a:r>
              <a:rPr lang="en-US" sz="1100" b="1" dirty="0" smtClean="0">
                <a:solidFill>
                  <a:srgbClr val="000090"/>
                </a:solidFill>
                <a:latin typeface="Chalkboard"/>
                <a:cs typeface="Chalkboard"/>
              </a:rPr>
              <a:t>PRC 92 </a:t>
            </a:r>
            <a:r>
              <a:rPr lang="en-US" sz="1100" b="1" dirty="0" smtClean="0">
                <a:solidFill>
                  <a:srgbClr val="000090"/>
                </a:solidFill>
                <a:latin typeface="Chalkboard"/>
                <a:cs typeface="Chalkboard"/>
              </a:rPr>
              <a:t>(2015) 5, 055201.  </a:t>
            </a:r>
          </a:p>
          <a:p>
            <a:endParaRPr lang="en-US" sz="800" b="1" dirty="0" smtClean="0">
              <a:solidFill>
                <a:srgbClr val="000090"/>
              </a:solidFill>
              <a:latin typeface="Chalkboard"/>
              <a:cs typeface="Chalkboard"/>
            </a:endParaRPr>
          </a:p>
          <a:p>
            <a:r>
              <a:rPr lang="en-US" sz="1100" b="1" dirty="0" smtClean="0">
                <a:solidFill>
                  <a:srgbClr val="000090"/>
                </a:solidFill>
                <a:latin typeface="Chalkboard"/>
                <a:cs typeface="Chalkboard"/>
              </a:rPr>
              <a:t>N. </a:t>
            </a:r>
            <a:r>
              <a:rPr lang="en-US" sz="1100" b="1" dirty="0" err="1" smtClean="0">
                <a:solidFill>
                  <a:srgbClr val="000090"/>
                </a:solidFill>
                <a:latin typeface="Chalkboard"/>
                <a:cs typeface="Chalkboard"/>
              </a:rPr>
              <a:t>Zachariou</a:t>
            </a:r>
            <a:r>
              <a:rPr lang="en-US" sz="1100" b="1" dirty="0" smtClean="0">
                <a:solidFill>
                  <a:srgbClr val="000090"/>
                </a:solidFill>
                <a:latin typeface="Chalkboard"/>
                <a:cs typeface="Chalkboard"/>
              </a:rPr>
              <a:t> et al, Determination of the Beam-Spin Asymmetry of Deuteron Photodisintegration in the Energy Region Eγ=1.1−2.3GeV,  </a:t>
            </a:r>
            <a:r>
              <a:rPr lang="en-US" sz="1100" b="1" dirty="0" smtClean="0">
                <a:solidFill>
                  <a:srgbClr val="000090"/>
                </a:solidFill>
                <a:latin typeface="Chalkboard"/>
                <a:cs typeface="Chalkboard"/>
              </a:rPr>
              <a:t>PRC 91</a:t>
            </a:r>
            <a:r>
              <a:rPr lang="en-US" sz="1100" b="1" dirty="0" smtClean="0">
                <a:solidFill>
                  <a:srgbClr val="000090"/>
                </a:solidFill>
                <a:latin typeface="Chalkboard"/>
                <a:cs typeface="Chalkboard"/>
              </a:rPr>
              <a:t>, 055202 (2015)   </a:t>
            </a:r>
          </a:p>
          <a:p>
            <a:endParaRPr lang="en-US" sz="1100" b="1" dirty="0" smtClean="0">
              <a:solidFill>
                <a:srgbClr val="008000"/>
              </a:solidFill>
              <a:latin typeface="Chalkboard"/>
              <a:cs typeface="Chalkboard"/>
            </a:endParaRPr>
          </a:p>
          <a:p>
            <a:r>
              <a:rPr lang="en-US" sz="1100" b="1" dirty="0" smtClean="0">
                <a:solidFill>
                  <a:srgbClr val="008000"/>
                </a:solidFill>
                <a:latin typeface="Chalkboard"/>
                <a:cs typeface="Chalkboard"/>
              </a:rPr>
              <a:t>H.S. Jo et al., Cross sections for the exclusive photon electro-production on the proton and GPDs, PRL 115 (2015) 21, 212003</a:t>
            </a:r>
          </a:p>
          <a:p>
            <a:endParaRPr lang="en-US" sz="800" b="1" dirty="0" smtClean="0">
              <a:solidFill>
                <a:srgbClr val="000090"/>
              </a:solidFill>
              <a:latin typeface="Chalkboard"/>
              <a:cs typeface="Chalkboard"/>
            </a:endParaRPr>
          </a:p>
          <a:p>
            <a:r>
              <a:rPr lang="en-US" sz="1100" b="1" dirty="0" smtClean="0">
                <a:solidFill>
                  <a:srgbClr val="008000"/>
                </a:solidFill>
                <a:latin typeface="Chalkboard"/>
                <a:cs typeface="Chalkboard"/>
              </a:rPr>
              <a:t>S. Pisano, et al., Single and double spin asymmetries for deeply virtual Compton scattering measured with CLAS and a longitudinally polarized proton target,</a:t>
            </a:r>
            <a:r>
              <a:rPr lang="en-US" sz="1100" b="1" dirty="0" smtClean="0">
                <a:solidFill>
                  <a:srgbClr val="008000"/>
                </a:solidFill>
                <a:latin typeface="Chalkboard"/>
                <a:cs typeface="Chalkboard"/>
              </a:rPr>
              <a:t> </a:t>
            </a:r>
            <a:r>
              <a:rPr lang="en-US" sz="1100" b="1" dirty="0" smtClean="0">
                <a:solidFill>
                  <a:srgbClr val="008000"/>
                </a:solidFill>
                <a:latin typeface="Chalkboard"/>
                <a:cs typeface="Chalkboard"/>
              </a:rPr>
              <a:t>PRD </a:t>
            </a:r>
            <a:r>
              <a:rPr lang="en-US" sz="1100" b="1" dirty="0" smtClean="0">
                <a:solidFill>
                  <a:srgbClr val="008000"/>
                </a:solidFill>
                <a:latin typeface="Chalkboard"/>
                <a:cs typeface="Chalkboard"/>
              </a:rPr>
              <a:t>91 </a:t>
            </a:r>
            <a:r>
              <a:rPr lang="en-US" sz="1100" b="1" dirty="0" smtClean="0">
                <a:solidFill>
                  <a:srgbClr val="008000"/>
                </a:solidFill>
                <a:latin typeface="Chalkboard"/>
                <a:cs typeface="Chalkboard"/>
              </a:rPr>
              <a:t>(2015) 5, 052014 </a:t>
            </a:r>
          </a:p>
          <a:p>
            <a:endParaRPr lang="en-US" sz="800" b="1" dirty="0" smtClean="0">
              <a:solidFill>
                <a:srgbClr val="008000"/>
              </a:solidFill>
              <a:latin typeface="Chalkboard"/>
              <a:cs typeface="Chalkboard"/>
            </a:endParaRPr>
          </a:p>
          <a:p>
            <a:r>
              <a:rPr lang="en-US" sz="1100" b="1" dirty="0" smtClean="0">
                <a:solidFill>
                  <a:srgbClr val="008000"/>
                </a:solidFill>
                <a:latin typeface="Chalkboard"/>
                <a:cs typeface="Chalkboard"/>
              </a:rPr>
              <a:t>E. Seder et al., Longitudinal Target-Spin Asymmetries for Deeply Virtual Compton Scattering, </a:t>
            </a:r>
            <a:r>
              <a:rPr lang="en-US" sz="1100" b="1" dirty="0" smtClean="0">
                <a:solidFill>
                  <a:srgbClr val="008000"/>
                </a:solidFill>
                <a:latin typeface="Chalkboard"/>
                <a:cs typeface="Chalkboard"/>
              </a:rPr>
              <a:t>PRL 114</a:t>
            </a:r>
            <a:r>
              <a:rPr lang="en-US" sz="1100" b="1" dirty="0" smtClean="0">
                <a:solidFill>
                  <a:srgbClr val="008000"/>
                </a:solidFill>
                <a:latin typeface="Chalkboard"/>
                <a:cs typeface="Chalkboard"/>
              </a:rPr>
              <a:t>, 089901 (2015)</a:t>
            </a:r>
            <a:endParaRPr lang="en-US" sz="800" b="1" dirty="0" smtClean="0">
              <a:solidFill>
                <a:srgbClr val="000090"/>
              </a:solidFill>
              <a:latin typeface="Chalkboard"/>
              <a:cs typeface="Chalkboard"/>
            </a:endParaRPr>
          </a:p>
          <a:p>
            <a:pPr marL="400050" indent="-400050"/>
            <a:endParaRPr lang="en-US" sz="800" b="1" dirty="0" smtClean="0">
              <a:solidFill>
                <a:srgbClr val="000090"/>
              </a:solidFill>
              <a:latin typeface="Chalkboard"/>
              <a:cs typeface="Chalkboard"/>
            </a:endParaRPr>
          </a:p>
          <a:p>
            <a:pPr marL="400050" indent="-400050"/>
            <a:r>
              <a:rPr lang="en-US" sz="1100" b="1" dirty="0" smtClean="0">
                <a:solidFill>
                  <a:srgbClr val="984807"/>
                </a:solidFill>
                <a:latin typeface="Chalkboard"/>
                <a:cs typeface="Chalkboard"/>
              </a:rPr>
              <a:t>I. </a:t>
            </a:r>
            <a:r>
              <a:rPr lang="en-US" sz="1100" b="1" dirty="0" err="1" smtClean="0">
                <a:solidFill>
                  <a:srgbClr val="984807"/>
                </a:solidFill>
                <a:latin typeface="Chalkboard"/>
                <a:cs typeface="Chalkboard"/>
              </a:rPr>
              <a:t>Niculescu</a:t>
            </a:r>
            <a:r>
              <a:rPr lang="en-US" sz="1100" b="1" dirty="0" smtClean="0">
                <a:solidFill>
                  <a:srgbClr val="984807"/>
                </a:solidFill>
                <a:latin typeface="Chalkboard"/>
                <a:cs typeface="Chalkboard"/>
              </a:rPr>
              <a:t> </a:t>
            </a:r>
            <a:r>
              <a:rPr lang="en-US" sz="1100" b="1" dirty="0" smtClean="0">
                <a:solidFill>
                  <a:srgbClr val="984807"/>
                </a:solidFill>
                <a:latin typeface="Chalkboard"/>
                <a:cs typeface="Chalkboard"/>
              </a:rPr>
              <a:t>et al., Direct observation of </a:t>
            </a:r>
            <a:r>
              <a:rPr lang="en-US" sz="1100" b="1" dirty="0" err="1" smtClean="0">
                <a:solidFill>
                  <a:srgbClr val="984807"/>
                </a:solidFill>
                <a:latin typeface="Chalkboard"/>
                <a:cs typeface="Chalkboard"/>
              </a:rPr>
              <a:t>q-h</a:t>
            </a:r>
            <a:r>
              <a:rPr lang="en-US" sz="1100" b="1" dirty="0" smtClean="0">
                <a:solidFill>
                  <a:srgbClr val="984807"/>
                </a:solidFill>
                <a:latin typeface="Chalkboard"/>
                <a:cs typeface="Chalkboard"/>
              </a:rPr>
              <a:t> duality in the F2n structure function, </a:t>
            </a:r>
            <a:r>
              <a:rPr lang="en-US" sz="1100" b="1" dirty="0" smtClean="0">
                <a:solidFill>
                  <a:srgbClr val="984807"/>
                </a:solidFill>
                <a:latin typeface="Chalkboard"/>
                <a:cs typeface="Chalkboard"/>
              </a:rPr>
              <a:t>PRC 91</a:t>
            </a:r>
            <a:r>
              <a:rPr lang="en-US" sz="1100" b="1" dirty="0" smtClean="0">
                <a:solidFill>
                  <a:srgbClr val="984807"/>
                </a:solidFill>
                <a:latin typeface="Chalkboard"/>
                <a:cs typeface="Chalkboard"/>
              </a:rPr>
              <a:t>, 055206, </a:t>
            </a:r>
            <a:r>
              <a:rPr lang="en-US" sz="1100" b="1" dirty="0" smtClean="0">
                <a:solidFill>
                  <a:srgbClr val="984807"/>
                </a:solidFill>
                <a:latin typeface="Chalkboard"/>
                <a:cs typeface="Chalkboard"/>
              </a:rPr>
              <a:t>2015.</a:t>
            </a:r>
          </a:p>
          <a:p>
            <a:pPr marL="400050" indent="-400050"/>
            <a:endParaRPr lang="en-US" sz="1100" b="1" dirty="0" smtClean="0">
              <a:solidFill>
                <a:schemeClr val="accent6">
                  <a:lumMod val="50000"/>
                </a:schemeClr>
              </a:solidFill>
              <a:latin typeface="Chalkboard"/>
              <a:cs typeface="Chalkboard"/>
            </a:endParaRPr>
          </a:p>
          <a:p>
            <a:pPr marL="400050" indent="-400050"/>
            <a:r>
              <a:rPr lang="en-US" sz="1100" b="1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G. </a:t>
            </a:r>
            <a:r>
              <a:rPr lang="en-US" sz="1100" b="1" dirty="0" err="1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Aznauryan</a:t>
            </a:r>
            <a:r>
              <a:rPr lang="en-US" sz="1100" b="1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 et al., </a:t>
            </a:r>
            <a:r>
              <a:rPr lang="en-US" sz="1100" b="1" dirty="0" err="1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Electroexcitation</a:t>
            </a:r>
            <a:r>
              <a:rPr lang="en-US" sz="1100" b="1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 of theΔ(1232)3/2</a:t>
            </a:r>
            <a:r>
              <a:rPr lang="en-US" sz="1100" b="1" baseline="30000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+</a:t>
            </a:r>
            <a:r>
              <a:rPr lang="en-US" sz="1100" b="1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 andΔ(1600)3/2</a:t>
            </a:r>
            <a:r>
              <a:rPr lang="en-US" sz="1100" b="1" baseline="30000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+</a:t>
            </a:r>
            <a:r>
              <a:rPr lang="en-US" sz="1100" b="1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 in a light-front relativistic quark model, </a:t>
            </a:r>
            <a:r>
              <a:rPr lang="en-US" sz="1100" b="1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PRC 92 </a:t>
            </a:r>
            <a:r>
              <a:rPr lang="en-US" sz="1100" b="1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(2015) 3, 035211  </a:t>
            </a:r>
          </a:p>
          <a:p>
            <a:pPr marL="285750" indent="-285750"/>
            <a:endParaRPr lang="en-US" sz="1100" b="1" dirty="0" smtClean="0">
              <a:solidFill>
                <a:srgbClr val="984807"/>
              </a:solidFill>
              <a:latin typeface="Chalkboard"/>
              <a:cs typeface="Chalkboard"/>
            </a:endParaRPr>
          </a:p>
          <a:p>
            <a:pPr marL="285750" indent="-285750"/>
            <a:r>
              <a:rPr lang="en-US" sz="1100" b="1" dirty="0" smtClean="0">
                <a:solidFill>
                  <a:srgbClr val="984807"/>
                </a:solidFill>
                <a:latin typeface="Chalkboard"/>
                <a:cs typeface="Chalkboard"/>
              </a:rPr>
              <a:t>S. </a:t>
            </a:r>
            <a:r>
              <a:rPr lang="en-US" sz="1100" b="1" dirty="0" err="1" smtClean="0">
                <a:solidFill>
                  <a:srgbClr val="984807"/>
                </a:solidFill>
                <a:latin typeface="Chalkboard"/>
                <a:cs typeface="Chalkboard"/>
              </a:rPr>
              <a:t>Strauch</a:t>
            </a:r>
            <a:r>
              <a:rPr lang="en-US" sz="1100" b="1" dirty="0" smtClean="0">
                <a:solidFill>
                  <a:srgbClr val="984807"/>
                </a:solidFill>
                <a:latin typeface="Chalkboard"/>
                <a:cs typeface="Chalkboard"/>
              </a:rPr>
              <a:t> et al., First Measurement of the Polarization Observable E in the </a:t>
            </a:r>
            <a:r>
              <a:rPr lang="en-US" sz="1100" b="1" dirty="0" err="1" smtClean="0">
                <a:solidFill>
                  <a:srgbClr val="984807"/>
                </a:solidFill>
                <a:latin typeface="Chalkboard"/>
                <a:cs typeface="Chalkboard"/>
              </a:rPr>
              <a:t>p(γ,π</a:t>
            </a:r>
            <a:r>
              <a:rPr lang="en-US" sz="1100" b="1" baseline="30000" dirty="0" err="1" smtClean="0">
                <a:solidFill>
                  <a:srgbClr val="984807"/>
                </a:solidFill>
                <a:latin typeface="Chalkboard"/>
                <a:cs typeface="Chalkboard"/>
              </a:rPr>
              <a:t>+</a:t>
            </a:r>
            <a:r>
              <a:rPr lang="en-US" sz="1100" b="1" dirty="0" err="1" smtClean="0">
                <a:solidFill>
                  <a:srgbClr val="984807"/>
                </a:solidFill>
                <a:latin typeface="Chalkboard"/>
                <a:cs typeface="Chalkboard"/>
              </a:rPr>
              <a:t>)n</a:t>
            </a:r>
            <a:r>
              <a:rPr lang="en-US" sz="1100" b="1" dirty="0" smtClean="0">
                <a:solidFill>
                  <a:srgbClr val="984807"/>
                </a:solidFill>
                <a:latin typeface="Chalkboard"/>
                <a:cs typeface="Chalkboard"/>
              </a:rPr>
              <a:t> Reaction up to 2.25 GeV, </a:t>
            </a:r>
            <a:r>
              <a:rPr lang="en-US" sz="1100" b="1" dirty="0" smtClean="0">
                <a:solidFill>
                  <a:srgbClr val="984807"/>
                </a:solidFill>
                <a:latin typeface="Chalkboard"/>
                <a:cs typeface="Chalkboard"/>
              </a:rPr>
              <a:t>PLB 750 </a:t>
            </a:r>
            <a:r>
              <a:rPr lang="en-US" sz="1100" b="1" dirty="0" smtClean="0">
                <a:solidFill>
                  <a:srgbClr val="984807"/>
                </a:solidFill>
                <a:latin typeface="Chalkboard"/>
                <a:cs typeface="Chalkboard"/>
              </a:rPr>
              <a:t>(2015) 53</a:t>
            </a:r>
          </a:p>
          <a:p>
            <a:pPr marL="285750" indent="-285750"/>
            <a:endParaRPr lang="en-US" sz="1100" b="1" dirty="0" smtClean="0">
              <a:solidFill>
                <a:schemeClr val="accent6">
                  <a:lumMod val="50000"/>
                </a:schemeClr>
              </a:solidFill>
              <a:latin typeface="Chalkboard"/>
              <a:cs typeface="Chalkboard"/>
            </a:endParaRPr>
          </a:p>
          <a:p>
            <a:pPr marL="285750" indent="-285750"/>
            <a:r>
              <a:rPr lang="en-US" sz="1100" b="1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I.G. </a:t>
            </a:r>
            <a:r>
              <a:rPr lang="en-US" sz="1100" b="1" dirty="0" err="1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Aznauryan</a:t>
            </a:r>
            <a:r>
              <a:rPr lang="en-US" sz="1100" b="1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 et al., Extracting meson-baryon contributions to the excitation of the N(1675</a:t>
            </a:r>
            <a:r>
              <a:rPr lang="en-US" sz="1100" b="1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)5/2</a:t>
            </a:r>
            <a:r>
              <a:rPr lang="en-US" sz="1100" b="1" baseline="30000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-</a:t>
            </a:r>
            <a:r>
              <a:rPr lang="en-US" sz="1100" b="1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 </a:t>
            </a:r>
            <a:r>
              <a:rPr lang="en-US" sz="1100" b="1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nucleon resonance, </a:t>
            </a:r>
            <a:r>
              <a:rPr lang="en-US" sz="1100" b="1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PRC 92 </a:t>
            </a:r>
            <a:r>
              <a:rPr lang="en-US" sz="1100" b="1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(2015) 1, 015203 </a:t>
            </a:r>
          </a:p>
          <a:p>
            <a:pPr marL="285750" indent="-285750">
              <a:buAutoNum type="romanUcPeriod"/>
            </a:pPr>
            <a:endParaRPr lang="en-US" sz="800" b="1" dirty="0" smtClean="0">
              <a:solidFill>
                <a:schemeClr val="accent6">
                  <a:lumMod val="50000"/>
                </a:schemeClr>
              </a:solidFill>
              <a:latin typeface="Chalkboard"/>
              <a:cs typeface="Chalkboard"/>
            </a:endParaRPr>
          </a:p>
          <a:p>
            <a:r>
              <a:rPr lang="en-US" sz="1100" b="1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K. Park et al., Measurements of </a:t>
            </a:r>
            <a:r>
              <a:rPr lang="en-US" sz="1100" b="1" dirty="0" err="1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ep→e′π+n</a:t>
            </a:r>
            <a:r>
              <a:rPr lang="en-US" sz="1100" b="1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 at W = 1.6 - 2.0 GeV and nucleon resonance electro-couplings at CLAS, </a:t>
            </a:r>
            <a:r>
              <a:rPr lang="en-US" sz="1100" b="1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PRC 91 </a:t>
            </a:r>
            <a:r>
              <a:rPr lang="en-US" sz="1100" b="1" dirty="0" smtClean="0">
                <a:solidFill>
                  <a:schemeClr val="accent6">
                    <a:lumMod val="50000"/>
                  </a:schemeClr>
                </a:solidFill>
                <a:latin typeface="Chalkboard"/>
                <a:cs typeface="Chalkboard"/>
              </a:rPr>
              <a:t>(2015) 045203  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January 14, 2016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91440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Commissioning and 1</a:t>
            </a:r>
            <a:r>
              <a:rPr lang="en-US" baseline="30000" dirty="0" smtClean="0"/>
              <a:t>st</a:t>
            </a:r>
            <a:r>
              <a:rPr lang="en-US" dirty="0" smtClean="0"/>
              <a:t>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55700"/>
            <a:ext cx="8382000" cy="5092700"/>
          </a:xfrm>
        </p:spPr>
        <p:txBody>
          <a:bodyPr>
            <a:normAutofit fontScale="70000" lnSpcReduction="20000"/>
          </a:bodyPr>
          <a:lstStyle/>
          <a:p>
            <a:r>
              <a:rPr lang="en-US" sz="2857" b="1" dirty="0" smtClean="0"/>
              <a:t>CLAS12 software and detector commissioning and calibration</a:t>
            </a:r>
          </a:p>
          <a:p>
            <a:pPr lvl="1"/>
            <a:r>
              <a:rPr lang="en-US" sz="2571" dirty="0" smtClean="0"/>
              <a:t>Continuous progress for all systems </a:t>
            </a:r>
          </a:p>
          <a:p>
            <a:pPr lvl="1"/>
            <a:r>
              <a:rPr lang="en-US" sz="2571" dirty="0" smtClean="0"/>
              <a:t>Simulation and reconstruction is in very advanced stage </a:t>
            </a:r>
          </a:p>
          <a:p>
            <a:pPr lvl="1"/>
            <a:r>
              <a:rPr lang="en-US" sz="2571" dirty="0"/>
              <a:t>S</a:t>
            </a:r>
            <a:r>
              <a:rPr lang="en-US" sz="2571" dirty="0" smtClean="0"/>
              <a:t>oftware first release May 2015</a:t>
            </a:r>
          </a:p>
          <a:p>
            <a:pPr lvl="1"/>
            <a:r>
              <a:rPr lang="en-US" sz="2571" dirty="0" smtClean="0"/>
              <a:t>Calibration in advanced stage for the forward carriage detectors and SVT, being finalized for the other systems.</a:t>
            </a:r>
          </a:p>
          <a:p>
            <a:pPr lvl="1"/>
            <a:r>
              <a:rPr lang="en-US" sz="2571" dirty="0"/>
              <a:t>D</a:t>
            </a:r>
            <a:r>
              <a:rPr lang="en-US" sz="2571" dirty="0" smtClean="0"/>
              <a:t>etector alignment studies underway</a:t>
            </a:r>
          </a:p>
          <a:p>
            <a:pPr lvl="1"/>
            <a:r>
              <a:rPr lang="en-US" sz="2571" dirty="0" smtClean="0"/>
              <a:t>Aiming at first version of calibration suites by Spring 2016 to allow for at least 6 months of validation, improvements, documentation, tutorial and training</a:t>
            </a:r>
          </a:p>
          <a:p>
            <a:pPr lvl="1"/>
            <a:endParaRPr lang="en-US" sz="2571" dirty="0" smtClean="0"/>
          </a:p>
          <a:p>
            <a:r>
              <a:rPr lang="en-US" sz="2571" b="1" dirty="0" smtClean="0"/>
              <a:t>Commissioning </a:t>
            </a:r>
            <a:r>
              <a:rPr lang="en-US" sz="2857" b="1" dirty="0" smtClean="0"/>
              <a:t>with</a:t>
            </a:r>
            <a:r>
              <a:rPr lang="en-US" sz="2571" b="1" dirty="0" smtClean="0"/>
              <a:t> beam (CWB) and preparation of the first experiment</a:t>
            </a:r>
          </a:p>
          <a:p>
            <a:pPr lvl="1"/>
            <a:r>
              <a:rPr lang="en-US" sz="2571" dirty="0" smtClean="0"/>
              <a:t>CWB program developed and reviewed Jan 2015</a:t>
            </a:r>
          </a:p>
          <a:p>
            <a:pPr lvl="1"/>
            <a:r>
              <a:rPr lang="en-US" sz="2571" dirty="0" smtClean="0"/>
              <a:t>First collaboration workshop for the first experiment preparation October 2015 </a:t>
            </a:r>
          </a:p>
          <a:p>
            <a:pPr lvl="1"/>
            <a:r>
              <a:rPr lang="en-US" sz="2571" dirty="0" smtClean="0"/>
              <a:t>Organization in place</a:t>
            </a:r>
          </a:p>
          <a:p>
            <a:pPr lvl="1"/>
            <a:r>
              <a:rPr lang="en-US" sz="2571" dirty="0" smtClean="0"/>
              <a:t>In progress:</a:t>
            </a:r>
          </a:p>
          <a:p>
            <a:pPr lvl="2"/>
            <a:r>
              <a:rPr lang="en-US" sz="2571" dirty="0"/>
              <a:t>R</a:t>
            </a:r>
            <a:r>
              <a:rPr lang="en-US" sz="2571" dirty="0" smtClean="0"/>
              <a:t>evision of CWB plan underway</a:t>
            </a:r>
          </a:p>
          <a:p>
            <a:pPr lvl="2"/>
            <a:r>
              <a:rPr lang="en-US" sz="2571" dirty="0" smtClean="0"/>
              <a:t>Detailed schedule for the remaining online and offline tasks being refined</a:t>
            </a:r>
          </a:p>
          <a:p>
            <a:pPr lvl="2"/>
            <a:r>
              <a:rPr lang="en-US" sz="2571" dirty="0" smtClean="0"/>
              <a:t>Tools : Software validation, documentation and tutorial in preparation</a:t>
            </a:r>
          </a:p>
          <a:p>
            <a:pPr marL="914400" lvl="2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742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7747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Low Threshold CC Status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500" y="27432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CLAS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12</a:t>
            </a:r>
            <a:endParaRPr lang="en-US" b="1" dirty="0">
              <a:solidFill>
                <a:prstClr val="black"/>
              </a:solidFill>
              <a:latin typeface="Times New Roman" pitchFamily="-110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01601" y="723900"/>
            <a:ext cx="4717289" cy="1775630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endParaRPr lang="en-US" sz="1400" b="1" dirty="0" smtClean="0">
              <a:latin typeface="Arial" pitchFamily="34" charset="0"/>
              <a:cs typeface="Arial" pitchFamily="34" charset="0"/>
            </a:endParaRPr>
          </a:p>
          <a:p>
            <a:pPr marL="713632" lvl="1" indent="-256432">
              <a:buFont typeface="Lucida Grande"/>
              <a:buChar char="−"/>
            </a:pPr>
            <a:r>
              <a:rPr lang="en-US" sz="1400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Hardware:</a:t>
            </a:r>
          </a:p>
          <a:p>
            <a:pPr marL="1170832" lvl="2" indent="-256432">
              <a:buFont typeface="Courier New"/>
              <a:buChar char="o"/>
            </a:pPr>
            <a:r>
              <a:rPr lang="en-US" sz="1400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Mirrors coating completed.</a:t>
            </a:r>
          </a:p>
          <a:p>
            <a:pPr marL="1170832" lvl="2" indent="-256432">
              <a:buFont typeface="Courier New"/>
              <a:buChar char="o"/>
            </a:pPr>
            <a:r>
              <a:rPr lang="en-US" sz="1400" dirty="0" err="1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PMTs</a:t>
            </a:r>
            <a:r>
              <a:rPr lang="en-US" sz="1400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 refurbished.</a:t>
            </a:r>
          </a:p>
          <a:p>
            <a:pPr marL="1170832" lvl="2" indent="-256432">
              <a:buFont typeface="Courier New"/>
              <a:buChar char="o"/>
            </a:pPr>
            <a:r>
              <a:rPr lang="en-US" sz="1400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150 WC re-coated.</a:t>
            </a:r>
          </a:p>
          <a:p>
            <a:pPr marL="1170832" lvl="2" indent="-256432">
              <a:buFont typeface="Courier New"/>
              <a:buChar char="o"/>
            </a:pPr>
            <a:r>
              <a:rPr lang="en-US" sz="1400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New spine, new window, new patch panel.</a:t>
            </a:r>
          </a:p>
          <a:p>
            <a:pPr marL="1170832" lvl="2" indent="-256432">
              <a:buFont typeface="Courier New"/>
              <a:buChar char="o"/>
            </a:pPr>
            <a:r>
              <a:rPr lang="en-US" sz="1400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New in-base divider</a:t>
            </a:r>
            <a:r>
              <a:rPr lang="en-US" sz="1400" dirty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+  amplifier.</a:t>
            </a:r>
            <a:endParaRPr lang="en-US" sz="1400" dirty="0">
              <a:solidFill>
                <a:srgbClr val="000090"/>
              </a:solidFill>
              <a:latin typeface="Arial" pitchFamily="34" charset="0"/>
              <a:cs typeface="Arial" pitchFamily="34" charset="0"/>
            </a:endParaRPr>
          </a:p>
          <a:p>
            <a:endParaRPr lang="en-US" sz="12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1755" b="8699"/>
          <a:stretch/>
        </p:blipFill>
        <p:spPr>
          <a:xfrm>
            <a:off x="1625600" y="2260600"/>
            <a:ext cx="2895600" cy="2013289"/>
          </a:xfrm>
          <a:prstGeom prst="rect">
            <a:avLst/>
          </a:prstGeom>
        </p:spPr>
      </p:pic>
      <p:pic>
        <p:nvPicPr>
          <p:cNvPr id="20" name="Picture 19" descr="R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701800" y="4292600"/>
            <a:ext cx="3124200" cy="224895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90499" y="3394502"/>
            <a:ext cx="1649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90"/>
                </a:solidFill>
              </a:rPr>
              <a:t>q.e</a:t>
            </a:r>
            <a:r>
              <a:rPr lang="en-US" sz="1400" dirty="0" smtClean="0">
                <a:solidFill>
                  <a:srgbClr val="000090"/>
                </a:solidFill>
              </a:rPr>
              <a:t>. improvement with p-</a:t>
            </a:r>
            <a:r>
              <a:rPr lang="en-US" sz="1400" dirty="0" err="1" smtClean="0">
                <a:solidFill>
                  <a:srgbClr val="000090"/>
                </a:solidFill>
              </a:rPr>
              <a:t>terphenyl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299" y="5328419"/>
            <a:ext cx="1700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Typical before/after mirror reflectivity 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83988" y="1337270"/>
            <a:ext cx="3702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90"/>
                </a:solidFill>
              </a:rPr>
              <a:t>Status as of 1/14/2016: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All 6 LTCC boxes completed. Box #6 being leak-checked.  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095" y="3196589"/>
            <a:ext cx="3835705" cy="287677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194300" y="5482307"/>
            <a:ext cx="1181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1/11/2016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39415" y="2632808"/>
            <a:ext cx="1957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LTCC </a:t>
            </a:r>
            <a:r>
              <a:rPr lang="en-US" dirty="0" smtClean="0">
                <a:solidFill>
                  <a:srgbClr val="000090"/>
                </a:solidFill>
              </a:rPr>
              <a:t>detector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#</a:t>
            </a:r>
            <a:r>
              <a:rPr lang="en-US" dirty="0" smtClean="0">
                <a:solidFill>
                  <a:srgbClr val="000090"/>
                </a:solidFill>
              </a:rPr>
              <a:t>6 being gas sealed. </a:t>
            </a:r>
            <a:endParaRPr lang="en-US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0856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</a:rPr>
              <a:t>PRad</a:t>
            </a:r>
            <a:r>
              <a:rPr lang="en-US" b="1" dirty="0" smtClean="0">
                <a:solidFill>
                  <a:srgbClr val="000090"/>
                </a:solidFill>
              </a:rPr>
              <a:t> status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300"/>
            <a:ext cx="8229600" cy="4914900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rgbClr val="000090"/>
                </a:solidFill>
              </a:rPr>
              <a:t>Passed ERR November 12 and </a:t>
            </a:r>
            <a:r>
              <a:rPr lang="en-US" sz="1800" b="1" dirty="0">
                <a:solidFill>
                  <a:srgbClr val="000090"/>
                </a:solidFill>
              </a:rPr>
              <a:t>s</a:t>
            </a:r>
            <a:r>
              <a:rPr lang="en-US" sz="1800" b="1" dirty="0" smtClean="0">
                <a:solidFill>
                  <a:srgbClr val="000090"/>
                </a:solidFill>
              </a:rPr>
              <a:t>cheduled to run in May 2016 contingent on non-interference with CLAS12 construction.</a:t>
            </a:r>
          </a:p>
          <a:p>
            <a:endParaRPr lang="en-US" sz="800" b="1" dirty="0" smtClean="0">
              <a:solidFill>
                <a:srgbClr val="000090"/>
              </a:solidFill>
            </a:endParaRPr>
          </a:p>
          <a:p>
            <a:r>
              <a:rPr lang="en-US" sz="1800" b="1" dirty="0" smtClean="0">
                <a:solidFill>
                  <a:srgbClr val="000090"/>
                </a:solidFill>
              </a:rPr>
              <a:t>All mechanical design work complete and all parts are on order. Most of the pieces of the setup are on hands. </a:t>
            </a:r>
          </a:p>
          <a:p>
            <a:endParaRPr lang="en-US" sz="800" b="1" dirty="0" smtClean="0">
              <a:solidFill>
                <a:srgbClr val="000090"/>
              </a:solidFill>
            </a:endParaRPr>
          </a:p>
          <a:p>
            <a:r>
              <a:rPr lang="en-US" sz="1800" b="1" dirty="0" smtClean="0">
                <a:solidFill>
                  <a:srgbClr val="000090"/>
                </a:solidFill>
              </a:rPr>
              <a:t>Main i</a:t>
            </a:r>
            <a:r>
              <a:rPr lang="en-US" sz="1800" b="1" dirty="0" smtClean="0">
                <a:solidFill>
                  <a:srgbClr val="000090"/>
                </a:solidFill>
              </a:rPr>
              <a:t>nstallation </a:t>
            </a:r>
            <a:r>
              <a:rPr lang="en-US" sz="1800" b="1" dirty="0" smtClean="0">
                <a:solidFill>
                  <a:srgbClr val="000090"/>
                </a:solidFill>
              </a:rPr>
              <a:t>is scheduled to begin March 15. Some parts of the beam line will be installed earlier. </a:t>
            </a:r>
          </a:p>
          <a:p>
            <a:endParaRPr lang="en-US" sz="800" b="1" dirty="0" smtClean="0">
              <a:solidFill>
                <a:srgbClr val="000090"/>
              </a:solidFill>
            </a:endParaRPr>
          </a:p>
          <a:p>
            <a:r>
              <a:rPr lang="en-US" sz="1800" b="1" dirty="0" smtClean="0">
                <a:solidFill>
                  <a:srgbClr val="000090"/>
                </a:solidFill>
              </a:rPr>
              <a:t>Windowless gas target is ready and will be installed on the beam line next week. </a:t>
            </a:r>
          </a:p>
          <a:p>
            <a:endParaRPr lang="en-US" sz="800" b="1" dirty="0" smtClean="0">
              <a:solidFill>
                <a:srgbClr val="000090"/>
              </a:solidFill>
            </a:endParaRPr>
          </a:p>
          <a:p>
            <a:r>
              <a:rPr lang="en-US" sz="1800" b="1" dirty="0" smtClean="0">
                <a:solidFill>
                  <a:srgbClr val="000090"/>
                </a:solidFill>
              </a:rPr>
              <a:t>Two GEM chambers built at UVA and will be delivered to JLAB in two weeks.</a:t>
            </a:r>
          </a:p>
          <a:p>
            <a:endParaRPr lang="en-US" sz="800" b="1" dirty="0" smtClean="0">
              <a:solidFill>
                <a:srgbClr val="000090"/>
              </a:solidFill>
            </a:endParaRPr>
          </a:p>
          <a:p>
            <a:r>
              <a:rPr lang="en-US" sz="1800" b="1" dirty="0" err="1" smtClean="0">
                <a:solidFill>
                  <a:srgbClr val="000090"/>
                </a:solidFill>
              </a:rPr>
              <a:t>HyCal</a:t>
            </a:r>
            <a:r>
              <a:rPr lang="en-US" sz="1800" b="1" dirty="0" smtClean="0">
                <a:solidFill>
                  <a:srgbClr val="000090"/>
                </a:solidFill>
              </a:rPr>
              <a:t> operational</a:t>
            </a:r>
          </a:p>
          <a:p>
            <a:endParaRPr lang="en-US" sz="800" b="1" dirty="0" smtClean="0">
              <a:solidFill>
                <a:srgbClr val="000090"/>
              </a:solidFill>
            </a:endParaRPr>
          </a:p>
          <a:p>
            <a:r>
              <a:rPr lang="en-US" sz="1800" b="1" dirty="0" smtClean="0">
                <a:solidFill>
                  <a:srgbClr val="000090"/>
                </a:solidFill>
              </a:rPr>
              <a:t>Remaining preparations to optimize the DAQ for GEM detectors and development of on-line software tools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4520" t="31945" r="21591" b="32719"/>
          <a:stretch>
            <a:fillRect/>
          </a:stretch>
        </p:blipFill>
        <p:spPr>
          <a:xfrm>
            <a:off x="7233346" y="1"/>
            <a:ext cx="1908796" cy="780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8" y="24764"/>
            <a:ext cx="1651000" cy="701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8584" y="1049923"/>
            <a:ext cx="3922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</a:rPr>
              <a:t>NSF/MRI: Duke U., MSU, NC A&amp;T, NSU (ISU)</a:t>
            </a:r>
            <a:endParaRPr lang="en-US" sz="1600" b="1" dirty="0">
              <a:solidFill>
                <a:srgbClr val="00009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95FA3-E507-C240-94F9-A975F0FD80BE}" type="datetime1">
              <a:rPr lang="en-US" smtClean="0"/>
              <a:t>1/14/16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January 14,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4039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5"/>
          <p:cNvGrpSpPr>
            <a:grpSpLocks noChangeAspect="1"/>
          </p:cNvGrpSpPr>
          <p:nvPr/>
        </p:nvGrpSpPr>
        <p:grpSpPr>
          <a:xfrm>
            <a:off x="5979964" y="853541"/>
            <a:ext cx="2948136" cy="2811780"/>
            <a:chOff x="5658699" y="1507393"/>
            <a:chExt cx="3223267" cy="3074184"/>
          </a:xfrm>
        </p:grpSpPr>
        <p:pic>
          <p:nvPicPr>
            <p:cNvPr id="27" name="Picture 26" descr="A-visible-HPS-4-2015-Run1pt1GeV.v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5658699" y="1507393"/>
              <a:ext cx="3124169" cy="307418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 rot="4166636">
              <a:off x="7407307" y="2712575"/>
              <a:ext cx="6385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4.4 </a:t>
              </a:r>
              <a:r>
                <a:rPr lang="en-US" sz="1000" dirty="0" err="1" smtClean="0"/>
                <a:t>GeV</a:t>
              </a:r>
              <a:endParaRPr lang="en-US" sz="1000" dirty="0"/>
            </a:p>
          </p:txBody>
        </p:sp>
        <p:sp>
          <p:nvSpPr>
            <p:cNvPr id="29" name="TextBox 28"/>
            <p:cNvSpPr txBox="1"/>
            <p:nvPr/>
          </p:nvSpPr>
          <p:spPr>
            <a:xfrm rot="4356692">
              <a:off x="7112722" y="2689567"/>
              <a:ext cx="6385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2.2 </a:t>
              </a:r>
              <a:r>
                <a:rPr lang="en-US" sz="1000" dirty="0" err="1" smtClean="0"/>
                <a:t>GeV</a:t>
              </a:r>
              <a:endParaRPr lang="en-US" sz="1000" dirty="0"/>
            </a:p>
          </p:txBody>
        </p:sp>
        <p:sp>
          <p:nvSpPr>
            <p:cNvPr id="30" name="Rectangle 29"/>
            <p:cNvSpPr/>
            <p:nvPr/>
          </p:nvSpPr>
          <p:spPr>
            <a:xfrm rot="4077788">
              <a:off x="6798261" y="2686507"/>
              <a:ext cx="798264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100" dirty="0" smtClean="0"/>
                <a:t>1 </a:t>
              </a:r>
              <a:r>
                <a:rPr lang="en-US" sz="1100" dirty="0" err="1" smtClean="0"/>
                <a:t>GeV</a:t>
              </a:r>
              <a:endParaRPr lang="en-US" sz="11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935461" y="2685469"/>
              <a:ext cx="946505" cy="4686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000" b="1" dirty="0">
                  <a:solidFill>
                    <a:srgbClr val="800000"/>
                  </a:solidFill>
                </a:rPr>
                <a:t>2</a:t>
              </a:r>
              <a:r>
                <a:rPr lang="en-US" sz="1000" b="1" dirty="0" smtClean="0">
                  <a:solidFill>
                    <a:srgbClr val="800000"/>
                  </a:solidFill>
                </a:rPr>
                <a:t> </a:t>
              </a:r>
              <a:r>
                <a:rPr lang="en-US" sz="1000" b="1" dirty="0">
                  <a:solidFill>
                    <a:srgbClr val="800000"/>
                  </a:solidFill>
                </a:rPr>
                <a:t>PAC </a:t>
              </a:r>
              <a:r>
                <a:rPr lang="en-US" sz="1000" b="1" dirty="0" smtClean="0">
                  <a:solidFill>
                    <a:srgbClr val="800000"/>
                  </a:solidFill>
                </a:rPr>
                <a:t>days at 1 </a:t>
              </a:r>
              <a:r>
                <a:rPr lang="en-US" sz="1000" b="1" dirty="0" err="1" smtClean="0">
                  <a:solidFill>
                    <a:srgbClr val="800000"/>
                  </a:solidFill>
                </a:rPr>
                <a:t>GeV</a:t>
              </a:r>
              <a:endParaRPr lang="en-US" sz="1000" b="1" dirty="0">
                <a:solidFill>
                  <a:srgbClr val="8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4066" y="17699"/>
            <a:ext cx="4923114" cy="6811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solidFill>
                  <a:srgbClr val="000090"/>
                </a:solidFill>
                <a:latin typeface="Arial"/>
                <a:cs typeface="Arial"/>
              </a:rPr>
              <a:t>HPS Progress </a:t>
            </a:r>
            <a:r>
              <a:rPr lang="en-US" sz="3600" b="1" dirty="0" smtClean="0">
                <a:solidFill>
                  <a:srgbClr val="000090"/>
                </a:solidFill>
                <a:latin typeface="Arial"/>
                <a:cs typeface="Arial"/>
              </a:rPr>
              <a:t>Report</a:t>
            </a:r>
            <a:endParaRPr lang="en-US" sz="36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3" name="Picture 2" descr="heavy_photon_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0800" y="12702"/>
            <a:ext cx="1219200" cy="7461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325" y="1495037"/>
            <a:ext cx="5365209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000090"/>
                </a:solidFill>
              </a:rPr>
              <a:t>Collected 2 PAC‐days of</a:t>
            </a:r>
            <a:r>
              <a:rPr lang="en-US" sz="1400" dirty="0">
                <a:solidFill>
                  <a:srgbClr val="000090"/>
                </a:solidFill>
              </a:rPr>
              <a:t> </a:t>
            </a:r>
            <a:r>
              <a:rPr lang="en-US" sz="1400" dirty="0" smtClean="0">
                <a:solidFill>
                  <a:srgbClr val="000090"/>
                </a:solidFill>
              </a:rPr>
              <a:t>physics data</a:t>
            </a:r>
            <a:r>
              <a:rPr lang="en-US" sz="1400" dirty="0">
                <a:solidFill>
                  <a:srgbClr val="000090"/>
                </a:solidFill>
              </a:rPr>
              <a:t> </a:t>
            </a:r>
            <a:r>
              <a:rPr lang="en-US" sz="1400" dirty="0" smtClean="0">
                <a:solidFill>
                  <a:srgbClr val="000090"/>
                </a:solidFill>
              </a:rPr>
              <a:t>with SVT Layer-I at 0.5 mm from the beam plane (</a:t>
            </a:r>
            <a:r>
              <a:rPr lang="en-US" sz="1400" dirty="0" err="1" smtClean="0">
                <a:solidFill>
                  <a:srgbClr val="000090"/>
                </a:solidFill>
              </a:rPr>
              <a:t>θ</a:t>
            </a:r>
            <a:r>
              <a:rPr lang="en-US" sz="1400" baseline="-25000" dirty="0" err="1" smtClean="0">
                <a:solidFill>
                  <a:srgbClr val="000090"/>
                </a:solidFill>
              </a:rPr>
              <a:t>min</a:t>
            </a:r>
            <a:r>
              <a:rPr lang="en-US" sz="1400" dirty="0" smtClean="0">
                <a:solidFill>
                  <a:srgbClr val="000090"/>
                </a:solidFill>
              </a:rPr>
              <a:t> = 15 </a:t>
            </a:r>
            <a:r>
              <a:rPr lang="en-US" sz="1400" dirty="0" err="1" smtClean="0">
                <a:solidFill>
                  <a:srgbClr val="000090"/>
                </a:solidFill>
              </a:rPr>
              <a:t>mrad</a:t>
            </a:r>
            <a:r>
              <a:rPr lang="en-US" sz="1400" dirty="0" smtClean="0">
                <a:solidFill>
                  <a:srgbClr val="000090"/>
                </a:solidFill>
              </a:rPr>
              <a:t>) at proposed run conditions - 50 </a:t>
            </a:r>
            <a:r>
              <a:rPr lang="en-US" sz="1400" dirty="0" err="1" smtClean="0">
                <a:solidFill>
                  <a:srgbClr val="000090"/>
                </a:solidFill>
              </a:rPr>
              <a:t>nA</a:t>
            </a:r>
            <a:r>
              <a:rPr lang="en-US" sz="1400" dirty="0" smtClean="0">
                <a:solidFill>
                  <a:srgbClr val="000090"/>
                </a:solidFill>
              </a:rPr>
              <a:t> beam current and 0.125 </a:t>
            </a:r>
            <a:r>
              <a:rPr lang="en-US" sz="1400" dirty="0" err="1" smtClean="0">
                <a:solidFill>
                  <a:srgbClr val="000090"/>
                </a:solidFill>
              </a:rPr>
              <a:t>r.l</a:t>
            </a:r>
            <a:r>
              <a:rPr lang="en-US" sz="1400" dirty="0" smtClean="0">
                <a:solidFill>
                  <a:srgbClr val="000090"/>
                </a:solidFill>
              </a:rPr>
              <a:t> W-target</a:t>
            </a:r>
          </a:p>
          <a:p>
            <a:pPr marL="169863" indent="-169863"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000090"/>
                </a:solidFill>
              </a:rPr>
              <a:t>Pass4 processing of 10% of </a:t>
            </a:r>
            <a:r>
              <a:rPr lang="en-US" sz="1400" dirty="0" err="1" smtClean="0">
                <a:solidFill>
                  <a:srgbClr val="000090"/>
                </a:solidFill>
              </a:rPr>
              <a:t>unblinded</a:t>
            </a:r>
            <a:r>
              <a:rPr lang="en-US" sz="1400" dirty="0" smtClean="0">
                <a:solidFill>
                  <a:srgbClr val="000090"/>
                </a:solidFill>
              </a:rPr>
              <a:t> data for calibration and analysis is complete</a:t>
            </a:r>
          </a:p>
          <a:p>
            <a:pPr marL="169863" indent="-169863"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000090"/>
                </a:solidFill>
              </a:rPr>
              <a:t>Analysis of various benchmark reactions (e</a:t>
            </a:r>
            <a:r>
              <a:rPr lang="en-US" sz="1400" baseline="30000" dirty="0" smtClean="0">
                <a:solidFill>
                  <a:srgbClr val="000090"/>
                </a:solidFill>
              </a:rPr>
              <a:t>-</a:t>
            </a:r>
            <a:r>
              <a:rPr lang="en-US" sz="1400" dirty="0" smtClean="0">
                <a:solidFill>
                  <a:srgbClr val="000090"/>
                </a:solidFill>
              </a:rPr>
              <a:t>e</a:t>
            </a:r>
            <a:r>
              <a:rPr lang="en-US" sz="1400" baseline="30000" dirty="0" smtClean="0">
                <a:solidFill>
                  <a:srgbClr val="000090"/>
                </a:solidFill>
              </a:rPr>
              <a:t>-</a:t>
            </a:r>
            <a:r>
              <a:rPr lang="en-US" sz="1400" dirty="0" smtClean="0">
                <a:solidFill>
                  <a:srgbClr val="000090"/>
                </a:solidFill>
              </a:rPr>
              <a:t>, e</a:t>
            </a:r>
            <a:r>
              <a:rPr lang="en-US" sz="1400" baseline="30000" dirty="0" smtClean="0">
                <a:solidFill>
                  <a:srgbClr val="000090"/>
                </a:solidFill>
              </a:rPr>
              <a:t>-</a:t>
            </a:r>
            <a:r>
              <a:rPr lang="en-US" sz="1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sz="1400" dirty="0" smtClean="0">
                <a:solidFill>
                  <a:srgbClr val="000090"/>
                </a:solidFill>
              </a:rPr>
              <a:t>, e</a:t>
            </a:r>
            <a:r>
              <a:rPr lang="en-US" sz="1400" baseline="30000" dirty="0" smtClean="0">
                <a:solidFill>
                  <a:srgbClr val="000090"/>
                </a:solidFill>
              </a:rPr>
              <a:t>-</a:t>
            </a:r>
            <a:r>
              <a:rPr lang="en-US" sz="1400" dirty="0" smtClean="0">
                <a:solidFill>
                  <a:srgbClr val="000090"/>
                </a:solidFill>
              </a:rPr>
              <a:t>e</a:t>
            </a:r>
            <a:r>
              <a:rPr lang="en-US" sz="1400" baseline="30000" dirty="0" smtClean="0">
                <a:solidFill>
                  <a:srgbClr val="000090"/>
                </a:solidFill>
              </a:rPr>
              <a:t>+</a:t>
            </a:r>
            <a:r>
              <a:rPr lang="en-US" sz="1400" dirty="0" smtClean="0">
                <a:solidFill>
                  <a:srgbClr val="000090"/>
                </a:solidFill>
              </a:rPr>
              <a:t>, e</a:t>
            </a:r>
            <a:r>
              <a:rPr lang="en-US" sz="1400" baseline="30000" dirty="0" smtClean="0">
                <a:solidFill>
                  <a:srgbClr val="000090"/>
                </a:solidFill>
              </a:rPr>
              <a:t>-</a:t>
            </a:r>
            <a:r>
              <a:rPr lang="en-US" sz="1400" dirty="0" smtClean="0">
                <a:solidFill>
                  <a:srgbClr val="000090"/>
                </a:solidFill>
              </a:rPr>
              <a:t>A) showed remarkable agreement with </a:t>
            </a:r>
            <a:r>
              <a:rPr lang="en-US" sz="1400" dirty="0">
                <a:solidFill>
                  <a:srgbClr val="000090"/>
                </a:solidFill>
              </a:rPr>
              <a:t>expected performance from simulations </a:t>
            </a:r>
            <a:endParaRPr lang="en-US" sz="1400" dirty="0" smtClean="0">
              <a:solidFill>
                <a:srgbClr val="000090"/>
              </a:solidFill>
            </a:endParaRPr>
          </a:p>
          <a:p>
            <a:pPr marL="169863" indent="-169863"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solidFill>
                  <a:srgbClr val="000090"/>
                </a:solidFill>
              </a:rPr>
              <a:t>Ready for final processing, 100% of data, plan to start early February, will take 6 weeks to complete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56289" y="4386673"/>
            <a:ext cx="5715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E (</a:t>
            </a:r>
            <a:r>
              <a:rPr lang="en-US" sz="1000" dirty="0" err="1" smtClean="0"/>
              <a:t>GeV</a:t>
            </a:r>
            <a:r>
              <a:rPr lang="en-US" sz="1000" dirty="0" smtClean="0"/>
              <a:t>)</a:t>
            </a:r>
            <a:endParaRPr lang="en-US" sz="1000" dirty="0"/>
          </a:p>
        </p:txBody>
      </p:sp>
      <p:pic>
        <p:nvPicPr>
          <p:cNvPr id="18" name="Picture 17" descr="vertex_z_data_mc_38p5_42p9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798048" y="4069960"/>
            <a:ext cx="3102630" cy="2286000"/>
          </a:xfrm>
          <a:prstGeom prst="rect">
            <a:avLst/>
          </a:prstGeom>
        </p:spPr>
      </p:pic>
      <p:pic>
        <p:nvPicPr>
          <p:cNvPr id="20" name="Picture 19" descr="reso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3531"/>
          <a:stretch/>
        </p:blipFill>
        <p:spPr>
          <a:xfrm>
            <a:off x="46481" y="4078427"/>
            <a:ext cx="2781324" cy="2286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08567" y="3767667"/>
            <a:ext cx="172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Mass Resolution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30403" y="3767667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Vertex distribution of pairs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27400" y="4248173"/>
            <a:ext cx="851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Simulation</a:t>
            </a:r>
          </a:p>
          <a:p>
            <a:r>
              <a:rPr lang="en-US" sz="1200" dirty="0" smtClean="0"/>
              <a:t>Data</a:t>
            </a:r>
            <a:endParaRPr lang="en-US" sz="1200" dirty="0"/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0814458"/>
              </p:ext>
            </p:extLst>
          </p:nvPr>
        </p:nvGraphicFramePr>
        <p:xfrm>
          <a:off x="5952067" y="3710115"/>
          <a:ext cx="2946400" cy="2347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5333"/>
                <a:gridCol w="897467"/>
                <a:gridCol w="863600"/>
              </a:tblGrid>
              <a:tr h="34028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Parameter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Proposal value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Measured </a:t>
                      </a:r>
                      <a:r>
                        <a:rPr lang="en-US" sz="1200" baseline="0" dirty="0" smtClean="0"/>
                        <a:t>value</a:t>
                      </a:r>
                      <a:endParaRPr lang="en-US" sz="1200" dirty="0"/>
                    </a:p>
                  </a:txBody>
                  <a:tcPr/>
                </a:tc>
              </a:tr>
              <a:tr h="30494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Beam current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50 </a:t>
                      </a:r>
                      <a:r>
                        <a:rPr lang="en-US" sz="1100" dirty="0" err="1" smtClean="0"/>
                        <a:t>nA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50 </a:t>
                      </a:r>
                      <a:r>
                        <a:rPr lang="en-US" sz="1100" dirty="0" err="1" smtClean="0"/>
                        <a:t>nA</a:t>
                      </a:r>
                      <a:endParaRPr lang="en-US" sz="1100" dirty="0"/>
                    </a:p>
                  </a:txBody>
                  <a:tcPr/>
                </a:tc>
              </a:tr>
              <a:tr h="30494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SVT occupancy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&lt; 1%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1%</a:t>
                      </a:r>
                      <a:endParaRPr lang="en-US" sz="1100" dirty="0"/>
                    </a:p>
                  </a:txBody>
                  <a:tcPr/>
                </a:tc>
              </a:tr>
              <a:tr h="304949"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Ecal</a:t>
                      </a:r>
                      <a:r>
                        <a:rPr lang="en-US" sz="1100" dirty="0" smtClean="0"/>
                        <a:t> rates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0.5 MHz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1.2 MHz</a:t>
                      </a:r>
                      <a:endParaRPr lang="en-US" sz="1100" dirty="0"/>
                    </a:p>
                  </a:txBody>
                  <a:tcPr/>
                </a:tc>
              </a:tr>
              <a:tr h="30494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DAQ/</a:t>
                      </a:r>
                      <a:r>
                        <a:rPr lang="en-US" sz="1100" dirty="0" err="1" smtClean="0"/>
                        <a:t>trigg</a:t>
                      </a:r>
                      <a:r>
                        <a:rPr lang="en-US" sz="1100" dirty="0" smtClean="0"/>
                        <a:t>. rate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18 kHz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19 kHz</a:t>
                      </a:r>
                      <a:endParaRPr lang="en-US" sz="1100" dirty="0"/>
                    </a:p>
                  </a:txBody>
                  <a:tcPr/>
                </a:tc>
              </a:tr>
              <a:tr h="30494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Pair mass res.*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1.5 MeV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1.6 MeV</a:t>
                      </a:r>
                      <a:endParaRPr lang="en-US" sz="1100" dirty="0"/>
                    </a:p>
                  </a:txBody>
                  <a:tcPr/>
                </a:tc>
              </a:tr>
              <a:tr h="30494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Pair vertex res.</a:t>
                      </a:r>
                      <a:r>
                        <a:rPr lang="en-US" sz="1100" baseline="30000" dirty="0" smtClean="0"/>
                        <a:t>♯</a:t>
                      </a:r>
                      <a:endParaRPr lang="en-US" sz="11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4.4 mm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4.6 mm</a:t>
                      </a:r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180667" y="6057968"/>
            <a:ext cx="2531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  At 34 </a:t>
            </a:r>
            <a:r>
              <a:rPr lang="en-US" sz="1200" dirty="0" err="1" smtClean="0"/>
              <a:t>MeV</a:t>
            </a:r>
            <a:r>
              <a:rPr lang="en-US" sz="1200" dirty="0" smtClean="0"/>
              <a:t>    </a:t>
            </a:r>
            <a:r>
              <a:rPr lang="en-US" sz="1200" baseline="30000" dirty="0" smtClean="0"/>
              <a:t>♯</a:t>
            </a:r>
            <a:r>
              <a:rPr lang="en-US" sz="1200" dirty="0" smtClean="0"/>
              <a:t> </a:t>
            </a:r>
            <a:r>
              <a:rPr lang="en-US" sz="1200" dirty="0" smtClean="0"/>
              <a:t>At 40 MeV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2827805" y="877669"/>
            <a:ext cx="2904611" cy="646331"/>
          </a:xfrm>
          <a:prstGeom prst="rect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Physics run May 4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90"/>
                </a:solidFill>
              </a:rPr>
              <a:t>-</a:t>
            </a:r>
            <a:r>
              <a:rPr lang="en-US" b="1" dirty="0" smtClean="0">
                <a:solidFill>
                  <a:srgbClr val="000090"/>
                </a:solidFill>
              </a:rPr>
              <a:t> 18, 2015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with 1.05 </a:t>
            </a:r>
            <a:r>
              <a:rPr lang="en-US" b="1" dirty="0" err="1" smtClean="0">
                <a:solidFill>
                  <a:srgbClr val="000090"/>
                </a:solidFill>
              </a:rPr>
              <a:t>GeV</a:t>
            </a:r>
            <a:r>
              <a:rPr lang="en-US" b="1" dirty="0" smtClean="0">
                <a:solidFill>
                  <a:srgbClr val="000090"/>
                </a:solidFill>
              </a:rPr>
              <a:t> beam energy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4462-7652-C146-B16B-A8D10506C8B0}" type="datetime1">
              <a:rPr lang="en-US" smtClean="0"/>
              <a:t>1/14/16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5" name="Picture 24" descr="HPS_01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7816071" y="12700"/>
            <a:ext cx="1315090" cy="740664"/>
          </a:xfrm>
          <a:prstGeom prst="rect">
            <a:avLst/>
          </a:prstGeom>
        </p:spPr>
      </p:pic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January 14,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3075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1828800" y="-76200"/>
            <a:ext cx="5435600" cy="850900"/>
          </a:xfrm>
        </p:spPr>
        <p:txBody>
          <a:bodyPr>
            <a:noAutofit/>
          </a:bodyPr>
          <a:lstStyle/>
          <a:p>
            <a:r>
              <a:rPr lang="en-US" sz="40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75000"/>
                    </a:srgbClr>
                  </a:outerShdw>
                </a:effectLst>
              </a:rPr>
              <a:t>CLAS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75000"/>
                    </a:srgbClr>
                  </a:outerShdw>
                </a:effectLst>
              </a:rPr>
              <a:t>12  </a:t>
            </a:r>
            <a:r>
              <a:rPr lang="en-US" sz="3600" b="1" dirty="0" smtClean="0">
                <a:solidFill>
                  <a:srgbClr val="000090"/>
                </a:solidFill>
              </a:rPr>
              <a:t>Equipment</a:t>
            </a:r>
            <a:endParaRPr lang="en-US" sz="3600" b="1" dirty="0" smtClean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" y="838200"/>
            <a:ext cx="2425820" cy="5612305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15000"/>
              </a:spcBef>
            </a:pPr>
            <a:r>
              <a:rPr lang="en-US" sz="1600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Forward </a:t>
            </a:r>
            <a:r>
              <a:rPr lang="en-US" sz="1600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Detector (FD)</a:t>
            </a:r>
          </a:p>
          <a:p>
            <a:pPr lvl="1" eaLnBrk="0" hangingPunct="0">
              <a:spcBef>
                <a:spcPct val="15000"/>
              </a:spcBef>
            </a:pPr>
            <a:r>
              <a:rPr lang="en-US" sz="14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- 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TORUS magnet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HT Cherenkov Counter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Drift chamber system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LT Cherenkov Counter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Forward </a:t>
            </a:r>
            <a:r>
              <a:rPr lang="en-US" sz="1200" dirty="0" err="1" smtClean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ToF</a:t>
            </a:r>
            <a:r>
              <a:rPr lang="en-US" sz="1200" dirty="0" smtClean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System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Pre-shower calorimeter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E.M. calorimeter  </a:t>
            </a:r>
            <a:endParaRPr lang="en-US" sz="1600" dirty="0" smtClean="0">
              <a:solidFill>
                <a:srgbClr val="00C6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eaLnBrk="0" hangingPunct="0">
              <a:spcBef>
                <a:spcPct val="15000"/>
              </a:spcBef>
            </a:pP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</a:t>
            </a: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600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Central </a:t>
            </a:r>
            <a:r>
              <a:rPr lang="en-US" sz="1600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Detector (CD)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SOLENOID magnet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Silicon Vertex </a:t>
            </a:r>
            <a:r>
              <a:rPr lang="en-US" sz="1200" dirty="0" smtClean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Tracker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Central Time-of-Flight </a:t>
            </a:r>
            <a:endParaRPr lang="en-US" sz="1400" dirty="0" smtClean="0">
              <a:solidFill>
                <a:schemeClr val="bg1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eaLnBrk="0" hangingPunct="0">
              <a:spcBef>
                <a:spcPct val="15000"/>
              </a:spcBef>
            </a:pPr>
            <a:r>
              <a:rPr lang="en-US" sz="14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 </a:t>
            </a:r>
            <a:r>
              <a:rPr lang="en-US" sz="1600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600" u="sng" dirty="0" err="1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Beamline</a:t>
            </a:r>
            <a:endParaRPr lang="en-US" sz="1600" u="sng" dirty="0" smtClean="0">
              <a:solidFill>
                <a:srgbClr val="FFFF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Cryo</a:t>
            </a:r>
            <a:r>
              <a:rPr lang="en-US" sz="1200" dirty="0" smtClean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Target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Moller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polarimeter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</a:p>
          <a:p>
            <a:pPr lvl="1" eaLnBrk="0" hangingPunct="0">
              <a:spcBef>
                <a:spcPct val="15000"/>
              </a:spcBef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- Shielding</a:t>
            </a:r>
            <a:endParaRPr lang="en-US" sz="1200" dirty="0" smtClean="0">
              <a:solidFill>
                <a:srgbClr val="FFFFFF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Photon </a:t>
            </a:r>
            <a:r>
              <a:rPr lang="en-US" sz="1200" dirty="0" smtClean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Tagger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rgbClr val="00C6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rgbClr val="00C6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rgbClr val="00C6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rgbClr val="00C6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rgbClr val="00C6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rgbClr val="00C6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rgbClr val="00C6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chemeClr val="bg1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9938" y="4813301"/>
            <a:ext cx="2415883" cy="1643527"/>
          </a:xfrm>
          <a:prstGeom prst="rect">
            <a:avLst/>
          </a:prstGeom>
          <a:solidFill>
            <a:schemeClr val="tx1"/>
          </a:solidFill>
          <a:ln w="9525">
            <a:solidFill>
              <a:srgbClr val="CCFF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15000"/>
              </a:spcBef>
            </a:pPr>
            <a:r>
              <a:rPr lang="en-US" dirty="0" smtClean="0">
                <a:solidFill>
                  <a:srgbClr val="FFFF00"/>
                </a:solidFill>
                <a:ea typeface="ＭＳ Ｐゴシック" pitchFamily="-110" charset="-128"/>
                <a:cs typeface="Arial" pitchFamily="34" charset="0"/>
              </a:rPr>
              <a:t>Upgrade to</a:t>
            </a:r>
            <a:r>
              <a:rPr lang="en-US" dirty="0" smtClean="0">
                <a:solidFill>
                  <a:srgbClr val="FFFF00"/>
                </a:solidFill>
                <a:ea typeface="ＭＳ Ｐゴシック" pitchFamily="-110" charset="-128"/>
                <a:cs typeface="Arial" pitchFamily="34" charset="0"/>
              </a:rPr>
              <a:t> the baseline</a:t>
            </a:r>
          </a:p>
          <a:p>
            <a:pPr eaLnBrk="0" hangingPunct="0">
              <a:spcBef>
                <a:spcPct val="15000"/>
              </a:spcBef>
            </a:pPr>
            <a:r>
              <a:rPr lang="en-US" sz="1200" dirty="0" smtClean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	- </a:t>
            </a:r>
            <a:r>
              <a:rPr lang="en-US" sz="1200" dirty="0" smtClean="0">
                <a:solidFill>
                  <a:srgbClr val="00C600"/>
                </a:solidFill>
                <a:ea typeface="ＭＳ Ｐゴシック" pitchFamily="-110" charset="-128"/>
                <a:cs typeface="Arial" pitchFamily="34" charset="0"/>
              </a:rPr>
              <a:t>Central </a:t>
            </a:r>
            <a:r>
              <a:rPr lang="en-US" sz="1200" dirty="0" smtClean="0">
                <a:solidFill>
                  <a:srgbClr val="00C600"/>
                </a:solidFill>
                <a:ea typeface="ＭＳ Ｐゴシック" pitchFamily="-110" charset="-128"/>
                <a:cs typeface="Arial" pitchFamily="34" charset="0"/>
              </a:rPr>
              <a:t>Neutron Detector</a:t>
            </a:r>
            <a:r>
              <a:rPr lang="en-US" sz="1200" dirty="0" smtClean="0">
                <a:solidFill>
                  <a:srgbClr val="00C600"/>
                </a:solidFill>
                <a:ea typeface="ＭＳ Ｐゴシック" pitchFamily="-110" charset="-128"/>
                <a:cs typeface="Arial" pitchFamily="34" charset="0"/>
              </a:rPr>
              <a:t>    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ea typeface="ＭＳ Ｐゴシック" pitchFamily="-110" charset="-128"/>
                <a:cs typeface="Arial" pitchFamily="34" charset="0"/>
              </a:rPr>
              <a:t>MicroMegas</a:t>
            </a:r>
            <a:endParaRPr lang="en-US" sz="1200" dirty="0" smtClean="0">
              <a:solidFill>
                <a:srgbClr val="FFFFFF"/>
              </a:solidFill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srgbClr val="FFFFFF"/>
                </a:solidFill>
                <a:ea typeface="ＭＳ Ｐゴシック" pitchFamily="-110" charset="-128"/>
                <a:cs typeface="Arial" pitchFamily="34" charset="0"/>
              </a:rPr>
              <a:t>Forward Tagger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ea typeface="ＭＳ Ｐゴシック" pitchFamily="-110" charset="-128"/>
                <a:cs typeface="Arial" pitchFamily="34" charset="0"/>
              </a:rPr>
              <a:t> RICH detector</a:t>
            </a:r>
            <a:r>
              <a:rPr lang="en-US" sz="1200" dirty="0" smtClean="0">
                <a:solidFill>
                  <a:srgbClr val="FFFFFF"/>
                </a:solidFill>
                <a:ea typeface="ＭＳ Ｐゴシック" pitchFamily="-110" charset="-128"/>
                <a:cs typeface="Arial" pitchFamily="34" charset="0"/>
              </a:rPr>
              <a:t>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FFFFFF"/>
                </a:solidFill>
                <a:ea typeface="ＭＳ Ｐゴシック" pitchFamily="-110" charset="-128"/>
                <a:cs typeface="Arial" pitchFamily="34" charset="0"/>
              </a:rPr>
              <a:t>Polarized </a:t>
            </a:r>
            <a:r>
              <a:rPr lang="en-US" sz="1200" dirty="0" smtClean="0">
                <a:solidFill>
                  <a:srgbClr val="FFFFFF"/>
                </a:solidFill>
                <a:ea typeface="ＭＳ Ｐゴシック" pitchFamily="-110" charset="-128"/>
                <a:cs typeface="Arial" pitchFamily="34" charset="0"/>
              </a:rPr>
              <a:t>target (long.</a:t>
            </a:r>
            <a:r>
              <a:rPr lang="en-US" sz="1200" dirty="0" smtClean="0">
                <a:solidFill>
                  <a:srgbClr val="FFFFFF"/>
                </a:solidFill>
                <a:ea typeface="ＭＳ Ｐゴシック" pitchFamily="-110" charset="-128"/>
                <a:cs typeface="Arial" pitchFamily="34" charset="0"/>
              </a:rPr>
              <a:t>)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rgbClr val="FFFFFF"/>
              </a:solidFill>
              <a:ea typeface="ＭＳ Ｐゴシック" pitchFamily="-110" charset="-128"/>
              <a:cs typeface="Arial" pitchFamily="34" charset="0"/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>
          <a:xfrm>
            <a:off x="457200" y="6518275"/>
            <a:ext cx="2133600" cy="365125"/>
          </a:xfrm>
        </p:spPr>
        <p:txBody>
          <a:bodyPr/>
          <a:lstStyle/>
          <a:p>
            <a:fld id="{10D17E8E-CD8D-7C47-91AF-9EC695FAF146}" type="datetime1">
              <a:rPr lang="en-US" smtClean="0"/>
              <a:t>1/14/16</a:t>
            </a:fld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2" name="Picture 11"/>
          <p:cNvPicPr>
            <a:picLocks/>
          </p:cNvPicPr>
          <p:nvPr/>
        </p:nvPicPr>
        <p:blipFill>
          <a:blip r:embed="rId3"/>
          <a:srcRect b="6381"/>
          <a:stretch>
            <a:fillRect/>
          </a:stretch>
        </p:blipFill>
        <p:spPr>
          <a:xfrm>
            <a:off x="2425820" y="838201"/>
            <a:ext cx="6741160" cy="5607869"/>
          </a:xfrm>
          <a:prstGeom prst="rect">
            <a:avLst/>
          </a:prstGeom>
        </p:spPr>
      </p:pic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2425821" y="6007100"/>
            <a:ext cx="1499124" cy="438970"/>
          </a:xfrm>
          <a:prstGeom prst="rect">
            <a:avLst/>
          </a:prstGeom>
          <a:solidFill>
            <a:srgbClr val="1E1E1E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latin typeface="Times" pitchFamily="-110" charset="0"/>
            </a:endParaRPr>
          </a:p>
        </p:txBody>
      </p:sp>
      <p:grpSp>
        <p:nvGrpSpPr>
          <p:cNvPr id="2" name="Group 25"/>
          <p:cNvGrpSpPr/>
          <p:nvPr/>
        </p:nvGrpSpPr>
        <p:grpSpPr>
          <a:xfrm>
            <a:off x="4102100" y="3352800"/>
            <a:ext cx="4470400" cy="2501900"/>
            <a:chOff x="3048000" y="3048000"/>
            <a:chExt cx="4470400" cy="2501900"/>
          </a:xfrm>
        </p:grpSpPr>
        <p:cxnSp>
          <p:nvCxnSpPr>
            <p:cNvPr id="14" name="Straight Connector 13"/>
            <p:cNvCxnSpPr>
              <a:stCxn id="11" idx="0"/>
            </p:cNvCxnSpPr>
            <p:nvPr/>
          </p:nvCxnSpPr>
          <p:spPr>
            <a:xfrm rot="5400000" flipH="1" flipV="1">
              <a:off x="3429000" y="3429000"/>
              <a:ext cx="914400" cy="457200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6" idx="0"/>
            </p:cNvCxnSpPr>
            <p:nvPr/>
          </p:nvCxnSpPr>
          <p:spPr>
            <a:xfrm rot="5400000" flipH="1" flipV="1">
              <a:off x="3505200" y="2895600"/>
              <a:ext cx="457200" cy="762000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3048000" y="3505200"/>
              <a:ext cx="609600" cy="3810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 i="1" dirty="0" smtClean="0">
                  <a:solidFill>
                    <a:schemeClr val="tx1"/>
                  </a:solidFill>
                </a:rPr>
                <a:t>MM</a:t>
              </a:r>
              <a:endParaRPr lang="en-US" b="0" i="1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352800" y="4114800"/>
              <a:ext cx="609600" cy="3810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 i="1" dirty="0" smtClean="0">
                  <a:solidFill>
                    <a:schemeClr val="tx1"/>
                  </a:solidFill>
                </a:rPr>
                <a:t>CND</a:t>
              </a:r>
              <a:endParaRPr lang="en-US" b="0" i="1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51400" y="4267200"/>
              <a:ext cx="609600" cy="3048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 i="1" dirty="0" smtClean="0">
                  <a:solidFill>
                    <a:schemeClr val="tx1"/>
                  </a:solidFill>
                </a:rPr>
                <a:t>FT</a:t>
              </a:r>
              <a:endParaRPr lang="en-US" b="0" i="1" dirty="0">
                <a:solidFill>
                  <a:schemeClr val="tx1"/>
                </a:solidFill>
              </a:endParaRPr>
            </a:p>
          </p:txBody>
        </p:sp>
        <p:cxnSp>
          <p:nvCxnSpPr>
            <p:cNvPr id="23" name="Straight Connector 22"/>
            <p:cNvCxnSpPr>
              <a:stCxn id="20" idx="0"/>
            </p:cNvCxnSpPr>
            <p:nvPr/>
          </p:nvCxnSpPr>
          <p:spPr>
            <a:xfrm rot="5400000" flipH="1" flipV="1">
              <a:off x="4819650" y="3689350"/>
              <a:ext cx="914400" cy="241300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6832600" y="5245100"/>
              <a:ext cx="685800" cy="3048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0" i="1" dirty="0" smtClean="0">
                  <a:solidFill>
                    <a:schemeClr val="tx1"/>
                  </a:solidFill>
                </a:rPr>
                <a:t>RICH</a:t>
              </a:r>
              <a:endParaRPr lang="en-US" b="0" i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7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smtClean="0"/>
              <a:t>UGBoD meeting, JLab  January 14, 2016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4706" y="54114"/>
            <a:ext cx="8991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90"/>
                </a:solidFill>
                <a:latin typeface="+mn-lt"/>
              </a:rPr>
              <a:t>Status of Hall B</a:t>
            </a:r>
            <a:endParaRPr lang="en-US" sz="40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02200" y="5257800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Forward Carriage</a:t>
            </a:r>
          </a:p>
          <a:p>
            <a:r>
              <a:rPr lang="en-US" sz="1400" dirty="0" smtClean="0"/>
              <a:t>FTOF1a, FTOF1b, PCAL and EC operational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LTCC &amp; FTOF Panel 2 operational 02/03 2016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2200" y="3970993"/>
            <a:ext cx="4038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Beam Line Instrumentation</a:t>
            </a:r>
          </a:p>
          <a:p>
            <a:r>
              <a:rPr lang="en-US" sz="1400" dirty="0"/>
              <a:t>C</a:t>
            </a:r>
            <a:r>
              <a:rPr lang="en-US" sz="1400" dirty="0" smtClean="0"/>
              <a:t>ommissioned during HPS run up to Faraday cup, </a:t>
            </a:r>
            <a:r>
              <a:rPr lang="en-US" sz="1400" dirty="0" err="1" smtClean="0"/>
              <a:t>BPMs</a:t>
            </a:r>
            <a:r>
              <a:rPr lang="en-US" sz="1400" dirty="0" smtClean="0"/>
              <a:t>, harps, halo counters</a:t>
            </a:r>
            <a:r>
              <a:rPr lang="en-US" sz="1400" b="1" dirty="0" smtClean="0"/>
              <a:t>.</a:t>
            </a:r>
          </a:p>
          <a:p>
            <a:r>
              <a:rPr lang="en-US" sz="1400" dirty="0" smtClean="0"/>
              <a:t>Moeller quad moved for 12GeV operation 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Moeller</a:t>
            </a:r>
            <a:r>
              <a:rPr lang="en-US" sz="1400" dirty="0" smtClean="0">
                <a:solidFill>
                  <a:srgbClr val="008000"/>
                </a:solidFill>
              </a:rPr>
              <a:t> electron shield </a:t>
            </a:r>
            <a:r>
              <a:rPr lang="en-US" sz="1400" dirty="0" smtClean="0">
                <a:solidFill>
                  <a:srgbClr val="008000"/>
                </a:solidFill>
              </a:rPr>
              <a:t>in design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89501" y="812800"/>
            <a:ext cx="402589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TORUS Magnet Installation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All coils and connections (electric, cryogenic) installed in Hall B 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Pump down 				Mar 	2016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Cool down expected 		April   2016 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Magnet ramp up 			May    2016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Field mapping 			June    2016  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Detector (DC) installation start 	July	2016  </a:t>
            </a:r>
          </a:p>
          <a:p>
            <a:endParaRPr lang="en-US" sz="1400" b="1" u="sng" dirty="0" smtClean="0"/>
          </a:p>
          <a:p>
            <a:r>
              <a:rPr lang="en-US" sz="1400" b="1" u="sng" dirty="0" smtClean="0"/>
              <a:t>SOLENOID Magnet </a:t>
            </a:r>
          </a:p>
          <a:p>
            <a:r>
              <a:rPr lang="en-US" sz="1400" dirty="0" smtClean="0"/>
              <a:t>4</a:t>
            </a:r>
            <a:r>
              <a:rPr lang="en-US" sz="1400" b="1" dirty="0" smtClean="0"/>
              <a:t> of 5  coils </a:t>
            </a:r>
            <a:r>
              <a:rPr lang="en-US" sz="1400" dirty="0" smtClean="0"/>
              <a:t>winding complete, potting underway</a:t>
            </a:r>
            <a:endParaRPr lang="en-US" sz="1400" b="1" dirty="0" smtClean="0"/>
          </a:p>
          <a:p>
            <a:r>
              <a:rPr lang="en-US" sz="1400" dirty="0" smtClean="0">
                <a:solidFill>
                  <a:srgbClr val="008000"/>
                </a:solidFill>
              </a:rPr>
              <a:t>Delivery of Magnet to JLab 		09/2016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Expected to be operational  		12/2016 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Detector (CND, CTOF, SVT, MM) 	12/2016</a:t>
            </a:r>
            <a:r>
              <a:rPr lang="en-US" sz="1400" dirty="0" smtClean="0">
                <a:solidFill>
                  <a:srgbClr val="FF0000"/>
                </a:solidFill>
              </a:rPr>
              <a:t>		</a:t>
            </a:r>
            <a:r>
              <a:rPr lang="en-US" sz="1400" dirty="0" smtClean="0"/>
              <a:t> 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A70F-CC59-684E-BEBE-EF06B84476EA}" type="datetime1">
              <a:rPr lang="en-US" smtClean="0"/>
              <a:t>1/14/16</a:t>
            </a:fld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t="13928"/>
          <a:stretch>
            <a:fillRect/>
          </a:stretch>
        </p:blipFill>
        <p:spPr>
          <a:xfrm>
            <a:off x="807938" y="1054100"/>
            <a:ext cx="3433862" cy="52578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3500" y="-10668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ea typeface="+mj-ea"/>
                <a:cs typeface="+mj-cs"/>
              </a:rPr>
              <a:t>CLAS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ea typeface="+mj-ea"/>
                <a:cs typeface="+mj-cs"/>
              </a:rPr>
              <a:t>12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0083800" y="2222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rcRect l="887" t="8169" r="19146"/>
          <a:stretch>
            <a:fillRect/>
          </a:stretch>
        </p:blipFill>
        <p:spPr>
          <a:xfrm>
            <a:off x="807938" y="1054100"/>
            <a:ext cx="3433862" cy="52578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rcRect l="3988" r="9055"/>
          <a:stretch>
            <a:fillRect/>
          </a:stretch>
        </p:blipFill>
        <p:spPr>
          <a:xfrm>
            <a:off x="807938" y="1054100"/>
            <a:ext cx="3429000" cy="52578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" y="947420"/>
            <a:ext cx="4023360" cy="536448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UGBoD meeting, JLab  January 14, 2016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201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47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High Threshold CC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5943600"/>
            <a:ext cx="394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Times New Roman" pitchFamily="-110" charset="0"/>
              </a:rPr>
              <a:t>Project to be completed July 2015</a:t>
            </a:r>
            <a:endParaRPr lang="en-US" b="1" dirty="0">
              <a:solidFill>
                <a:prstClr val="black"/>
              </a:solidFill>
              <a:latin typeface="Times New Roman" pitchFamily="-110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500" y="27432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CLAS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12</a:t>
            </a:r>
            <a:endParaRPr lang="en-US" b="1" dirty="0">
              <a:solidFill>
                <a:prstClr val="black"/>
              </a:solidFill>
              <a:latin typeface="Times New Roman" pitchFamily="-110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b="3393"/>
          <a:stretch>
            <a:fillRect/>
          </a:stretch>
        </p:blipFill>
        <p:spPr>
          <a:xfrm>
            <a:off x="4648200" y="990600"/>
            <a:ext cx="3962400" cy="53223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rcRect b="2785"/>
          <a:stretch>
            <a:fillRect/>
          </a:stretch>
        </p:blipFill>
        <p:spPr>
          <a:xfrm>
            <a:off x="533400" y="975360"/>
            <a:ext cx="3684016" cy="53375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09668" y="6032992"/>
            <a:ext cx="5891356" cy="369332"/>
          </a:xfrm>
          <a:prstGeom prst="rect">
            <a:avLst/>
          </a:prstGeom>
          <a:solidFill>
            <a:srgbClr val="CCFFCC"/>
          </a:solidFill>
          <a:ln w="1905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</a:rPr>
              <a:t>Detector construction complete, now fine tuning operations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>
          <a:xfrm>
            <a:off x="457200" y="6518275"/>
            <a:ext cx="2133600" cy="365125"/>
          </a:xfrm>
        </p:spPr>
        <p:txBody>
          <a:bodyPr/>
          <a:lstStyle/>
          <a:p>
            <a:fld id="{3E014A89-ED7C-2D43-AC03-2E6E1689F0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6553200" y="6518275"/>
            <a:ext cx="2133600" cy="365125"/>
          </a:xfrm>
        </p:spPr>
        <p:txBody>
          <a:bodyPr/>
          <a:lstStyle/>
          <a:p>
            <a:fld id="{6691B448-D881-4C06-8E31-715F81B52A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200" y="6518275"/>
            <a:ext cx="28956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UGBoD meeting, JLab  January 14,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/>
          <p:cNvSpPr txBox="1">
            <a:spLocks/>
          </p:cNvSpPr>
          <p:nvPr/>
        </p:nvSpPr>
        <p:spPr>
          <a:xfrm>
            <a:off x="457200" y="114300"/>
            <a:ext cx="8305800" cy="635000"/>
          </a:xfrm>
          <a:prstGeom prst="rect">
            <a:avLst/>
          </a:prstGeom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000090"/>
                </a:solidFill>
                <a:ea typeface="+mj-ea"/>
                <a:cs typeface="Chalkboard"/>
              </a:rPr>
              <a:t>CEA &amp; INFN teams assemble the MVT &amp; FT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ea typeface="+mj-ea"/>
              <a:cs typeface="Chalkboar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88900"/>
            <a:ext cx="8610600" cy="662940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3400" y="1600200"/>
            <a:ext cx="2286000" cy="584776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halkboard"/>
                <a:cs typeface="Chalkboard"/>
              </a:rPr>
              <a:t>Nov. 7</a:t>
            </a:r>
            <a:r>
              <a:rPr lang="en-US" sz="1600" b="1" baseline="30000" dirty="0" smtClean="0">
                <a:latin typeface="Chalkboard"/>
                <a:cs typeface="Chalkboard"/>
              </a:rPr>
              <a:t>th</a:t>
            </a:r>
            <a:r>
              <a:rPr lang="en-US" sz="1600" b="1" dirty="0" smtClean="0">
                <a:latin typeface="Chalkboard"/>
                <a:cs typeface="Chalkboard"/>
              </a:rPr>
              <a:t> – MVT in the Saclay cosmic bench</a:t>
            </a:r>
            <a:endParaRPr lang="en-US" sz="1600" b="1" dirty="0">
              <a:latin typeface="Chalkboard"/>
              <a:cs typeface="Chalkboar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1800" y="4991100"/>
            <a:ext cx="4419600" cy="120032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 smtClean="0">
                <a:solidFill>
                  <a:srgbClr val="000090"/>
                </a:solidFill>
                <a:latin typeface="+mj-lt"/>
                <a:cs typeface="Chalkboard"/>
              </a:rPr>
              <a:t>The two layers of the </a:t>
            </a:r>
            <a:r>
              <a:rPr lang="en-US" b="1" dirty="0" err="1" smtClean="0">
                <a:solidFill>
                  <a:srgbClr val="000090"/>
                </a:solidFill>
                <a:latin typeface="+mj-lt"/>
                <a:cs typeface="Chalkboard"/>
              </a:rPr>
              <a:t>MicroMegas</a:t>
            </a:r>
            <a:r>
              <a:rPr lang="en-US" b="1" dirty="0" smtClean="0">
                <a:solidFill>
                  <a:srgbClr val="000090"/>
                </a:solidFill>
                <a:latin typeface="+mj-lt"/>
                <a:cs typeface="Chalkboard"/>
              </a:rPr>
              <a:t> Vertex Tracker designed and built by the CEA team have been assembled at JLab for integration with the Silicon Vertex Tracker.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rcRect l="6417" t="3125" r="10160"/>
          <a:stretch>
            <a:fillRect/>
          </a:stretch>
        </p:blipFill>
        <p:spPr>
          <a:xfrm>
            <a:off x="6172200" y="1143000"/>
            <a:ext cx="2312404" cy="2362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rcRect t="6474"/>
          <a:stretch>
            <a:fillRect/>
          </a:stretch>
        </p:blipFill>
        <p:spPr>
          <a:xfrm>
            <a:off x="5105400" y="4318000"/>
            <a:ext cx="3698240" cy="22016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rcRect b="3219"/>
          <a:stretch>
            <a:fillRect/>
          </a:stretch>
        </p:blipFill>
        <p:spPr>
          <a:xfrm>
            <a:off x="292100" y="1244601"/>
            <a:ext cx="5280660" cy="3505199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E3968C-87C1-7F47-AB50-024CA3DA9B91}" type="datetime1">
              <a:rPr lang="en-US" smtClean="0"/>
              <a:t>1/14/16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D5CED2-F8B9-9241-8A69-D5EE59802CC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UGBoD meeting, JLab  January 14, 2016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778500" y="3505200"/>
            <a:ext cx="3124200" cy="830997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  <a:latin typeface="+mj-lt"/>
                <a:cs typeface="Chalkboard"/>
              </a:rPr>
              <a:t>PbWO</a:t>
            </a:r>
            <a:r>
              <a:rPr lang="en-US" sz="1600" b="1" baseline="-25000" dirty="0" smtClean="0">
                <a:solidFill>
                  <a:srgbClr val="000090"/>
                </a:solidFill>
                <a:latin typeface="+mj-lt"/>
                <a:cs typeface="Chalkboard"/>
              </a:rPr>
              <a:t>4</a:t>
            </a:r>
            <a:r>
              <a:rPr lang="en-US" sz="1600" b="1" dirty="0" smtClean="0">
                <a:solidFill>
                  <a:srgbClr val="000090"/>
                </a:solidFill>
                <a:latin typeface="+mj-lt"/>
                <a:cs typeface="Chalkboard"/>
              </a:rPr>
              <a:t> calorimeter designed and built by the </a:t>
            </a:r>
            <a:r>
              <a:rPr lang="en-US" sz="1600" b="1" dirty="0" err="1" smtClean="0">
                <a:solidFill>
                  <a:srgbClr val="000090"/>
                </a:solidFill>
                <a:latin typeface="+mj-lt"/>
                <a:cs typeface="Chalkboard"/>
              </a:rPr>
              <a:t>Genova</a:t>
            </a:r>
            <a:r>
              <a:rPr lang="en-US" sz="1600" b="1" dirty="0" smtClean="0">
                <a:solidFill>
                  <a:srgbClr val="000090"/>
                </a:solidFill>
                <a:latin typeface="+mj-lt"/>
                <a:cs typeface="Chalkboard"/>
              </a:rPr>
              <a:t>/INFN team in preparation for testing.</a:t>
            </a:r>
            <a:endParaRPr lang="en-US" sz="1400" b="1" dirty="0">
              <a:solidFill>
                <a:srgbClr val="000090"/>
              </a:solidFill>
              <a:latin typeface="+mj-lt"/>
              <a:cs typeface="Chalkboar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SVT &amp; MM in Cosmic Ray Test</a:t>
            </a:r>
            <a:endParaRPr lang="en-US" sz="3600" b="1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b="4907"/>
          <a:stretch>
            <a:fillRect/>
          </a:stretch>
        </p:blipFill>
        <p:spPr>
          <a:xfrm>
            <a:off x="787400" y="1028699"/>
            <a:ext cx="7696200" cy="5181601"/>
          </a:xfrm>
          <a:prstGeom prst="rect">
            <a:avLst/>
          </a:prstGeom>
        </p:spPr>
      </p:pic>
      <p:sp>
        <p:nvSpPr>
          <p:cNvPr id="4" name="Date Placeholder 15"/>
          <p:cNvSpPr>
            <a:spLocks noGrp="1"/>
          </p:cNvSpPr>
          <p:nvPr>
            <p:ph type="dt" sz="half" idx="10"/>
          </p:nvPr>
        </p:nvSpPr>
        <p:spPr>
          <a:xfrm>
            <a:off x="457200" y="6530975"/>
            <a:ext cx="2133600" cy="365125"/>
          </a:xfrm>
        </p:spPr>
        <p:txBody>
          <a:bodyPr/>
          <a:lstStyle/>
          <a:p>
            <a:fld id="{3E014A89-ED7C-2D43-AC03-2E6E1689F0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6553200" y="6530975"/>
            <a:ext cx="2133600" cy="365125"/>
          </a:xfrm>
        </p:spPr>
        <p:txBody>
          <a:bodyPr/>
          <a:lstStyle/>
          <a:p>
            <a:fld id="{6691B448-D881-4C06-8E31-715F81B52A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124200" y="6530975"/>
            <a:ext cx="28956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UGBoD meeting, JLab  January 14, 2016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11359</TotalTime>
  <Words>2688</Words>
  <Application>Microsoft Macintosh PowerPoint</Application>
  <PresentationFormat>On-screen Show (4:3)</PresentationFormat>
  <Paragraphs>562</Paragraphs>
  <Slides>21</Slides>
  <Notes>5</Notes>
  <HiddenSlides>0</HiddenSlides>
  <MMClips>0</MMClips>
  <ScaleCrop>false</ScaleCrop>
  <HeadingPairs>
    <vt:vector size="6" baseType="variant">
      <vt:variant>
        <vt:lpstr>Design Template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Office Theme</vt:lpstr>
      <vt:lpstr>2_Custom Design</vt:lpstr>
      <vt:lpstr>1_Office Theme</vt:lpstr>
      <vt:lpstr>3_Office Theme</vt:lpstr>
      <vt:lpstr>4_Office Theme</vt:lpstr>
      <vt:lpstr>5_Office Theme</vt:lpstr>
      <vt:lpstr>6_Custom Design</vt:lpstr>
      <vt:lpstr>6_Office Theme</vt:lpstr>
      <vt:lpstr>Artwork</vt:lpstr>
      <vt:lpstr>Status of Hall B</vt:lpstr>
      <vt:lpstr>Physics Journal Publications</vt:lpstr>
      <vt:lpstr>PRad status</vt:lpstr>
      <vt:lpstr>HPS Progress Report</vt:lpstr>
      <vt:lpstr>CLAS12  Equipment</vt:lpstr>
      <vt:lpstr>Slide 6</vt:lpstr>
      <vt:lpstr>High Threshold CC</vt:lpstr>
      <vt:lpstr>Slide 8</vt:lpstr>
      <vt:lpstr>SVT &amp; MM in Cosmic Ray Test</vt:lpstr>
      <vt:lpstr>Cosmic Ray test of SVT/MM &amp; FT</vt:lpstr>
      <vt:lpstr>Slide 11</vt:lpstr>
      <vt:lpstr>Slide 12</vt:lpstr>
      <vt:lpstr>Calibration &amp; Commissioning</vt:lpstr>
      <vt:lpstr>Run Group Schedule – Tentative</vt:lpstr>
      <vt:lpstr>SUMMARY</vt:lpstr>
      <vt:lpstr>Slide 16</vt:lpstr>
      <vt:lpstr>Plans for first years of Beam in Hall B</vt:lpstr>
      <vt:lpstr>Slide 18</vt:lpstr>
      <vt:lpstr>Hall B Schedule for 2016 </vt:lpstr>
      <vt:lpstr>Commissioning and 1st experiment</vt:lpstr>
      <vt:lpstr>Low Threshold CC Status</vt:lpstr>
    </vt:vector>
  </TitlesOfParts>
  <Company>Jefferson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HALL B</dc:title>
  <dc:creator>Volker Burkert</dc:creator>
  <cp:lastModifiedBy>Volker Burkert</cp:lastModifiedBy>
  <cp:revision>114</cp:revision>
  <dcterms:created xsi:type="dcterms:W3CDTF">2016-01-13T13:51:03Z</dcterms:created>
  <dcterms:modified xsi:type="dcterms:W3CDTF">2016-01-14T19:35:50Z</dcterms:modified>
</cp:coreProperties>
</file>