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363" r:id="rId2"/>
    <p:sldId id="367" r:id="rId3"/>
    <p:sldId id="356" r:id="rId4"/>
    <p:sldId id="364" r:id="rId5"/>
    <p:sldId id="365" r:id="rId6"/>
    <p:sldId id="366"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4084"/>
    <a:srgbClr val="1A366C"/>
    <a:srgbClr val="63BBAE"/>
    <a:srgbClr val="16A53F"/>
    <a:srgbClr val="00007D"/>
    <a:srgbClr val="F0DAF2"/>
    <a:srgbClr val="D4C0D4"/>
    <a:srgbClr val="666C6E"/>
    <a:srgbClr val="BDB793"/>
    <a:srgbClr val="5751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842" autoAdjust="0"/>
  </p:normalViewPr>
  <p:slideViewPr>
    <p:cSldViewPr snapToGrid="0" snapToObjects="1">
      <p:cViewPr>
        <p:scale>
          <a:sx n="85" d="100"/>
          <a:sy n="85" d="100"/>
        </p:scale>
        <p:origin x="-2364" y="-7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AEAAEA-A1ED-E44B-BE33-F405D0F4CD6A}" type="datetimeFigureOut">
              <a:rPr lang="en-US" smtClean="0"/>
              <a:pPr/>
              <a:t>1/13/2016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56DBE8-8EF0-B64A-A8A7-F2D14BB1A374}" type="slidenum">
              <a:rPr lang="en-US" smtClean="0"/>
              <a:pPr/>
              <a:t>‹#›</a:t>
            </a:fld>
            <a:endParaRPr lang="en-US"/>
          </a:p>
        </p:txBody>
      </p:sp>
    </p:spTree>
    <p:extLst>
      <p:ext uri="{BB962C8B-B14F-4D97-AF65-F5344CB8AC3E}">
        <p14:creationId xmlns:p14="http://schemas.microsoft.com/office/powerpoint/2010/main" val="19442220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lIns="89464" tIns="44729" rIns="89464" bIns="44729" numCol="1" anchorCtr="0" compatLnSpc="1">
            <a:prstTxWarp prst="textNoShape">
              <a:avLst/>
            </a:prstTxWarp>
          </a:bodyPr>
          <a:lstStyle/>
          <a:p>
            <a:pPr algn="ctr" eaLnBrk="0" fontAlgn="base" hangingPunct="0">
              <a:spcBef>
                <a:spcPct val="0"/>
              </a:spcBef>
              <a:spcAft>
                <a:spcPct val="0"/>
              </a:spcAft>
            </a:pPr>
            <a:fld id="{2936AE6F-0960-42F7-9669-79FC85849ACC}" type="slidenum">
              <a:rPr lang="en-US">
                <a:solidFill>
                  <a:srgbClr val="000000"/>
                </a:solidFill>
              </a:rPr>
              <a:pPr algn="ctr" eaLnBrk="0" fontAlgn="base" hangingPunct="0">
                <a:spcBef>
                  <a:spcPct val="0"/>
                </a:spcBef>
                <a:spcAft>
                  <a:spcPct val="0"/>
                </a:spcAft>
              </a:pPr>
              <a:t>1</a:t>
            </a:fld>
            <a:endParaRPr lang="en-US" dirty="0">
              <a:solidFill>
                <a:srgbClr val="000000"/>
              </a:solidFill>
            </a:endParaRPr>
          </a:p>
        </p:txBody>
      </p:sp>
      <p:sp>
        <p:nvSpPr>
          <p:cNvPr id="39939" name="Rectangle 2"/>
          <p:cNvSpPr>
            <a:spLocks noGrp="1" noRot="1" noChangeAspect="1" noChangeArrowheads="1" noTextEdit="1"/>
          </p:cNvSpPr>
          <p:nvPr>
            <p:ph type="sldImg"/>
          </p:nvPr>
        </p:nvSpPr>
        <p:spPr bwMode="auto">
          <a:xfrm>
            <a:off x="1154113" y="688975"/>
            <a:ext cx="4560887" cy="3422650"/>
          </a:xfrm>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defTabSz="1170706">
              <a:spcBef>
                <a:spcPct val="0"/>
              </a:spcBef>
            </a:pPr>
            <a:endParaRPr lang="en-US"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lIns="89464" tIns="44729" rIns="89464" bIns="44729" numCol="1" anchorCtr="0" compatLnSpc="1">
            <a:prstTxWarp prst="textNoShape">
              <a:avLst/>
            </a:prstTxWarp>
          </a:bodyPr>
          <a:lstStyle/>
          <a:p>
            <a:pPr algn="ctr" eaLnBrk="0" fontAlgn="base" hangingPunct="0">
              <a:spcBef>
                <a:spcPct val="0"/>
              </a:spcBef>
              <a:spcAft>
                <a:spcPct val="0"/>
              </a:spcAft>
            </a:pPr>
            <a:fld id="{2936AE6F-0960-42F7-9669-79FC85849ACC}" type="slidenum">
              <a:rPr lang="en-US">
                <a:solidFill>
                  <a:srgbClr val="000000"/>
                </a:solidFill>
              </a:rPr>
              <a:pPr algn="ctr" eaLnBrk="0" fontAlgn="base" hangingPunct="0">
                <a:spcBef>
                  <a:spcPct val="0"/>
                </a:spcBef>
                <a:spcAft>
                  <a:spcPct val="0"/>
                </a:spcAft>
              </a:pPr>
              <a:t>2</a:t>
            </a:fld>
            <a:endParaRPr lang="en-US" dirty="0">
              <a:solidFill>
                <a:srgbClr val="000000"/>
              </a:solidFill>
            </a:endParaRPr>
          </a:p>
        </p:txBody>
      </p:sp>
      <p:sp>
        <p:nvSpPr>
          <p:cNvPr id="39939" name="Rectangle 2"/>
          <p:cNvSpPr>
            <a:spLocks noGrp="1" noRot="1" noChangeAspect="1" noChangeArrowheads="1" noTextEdit="1"/>
          </p:cNvSpPr>
          <p:nvPr>
            <p:ph type="sldImg"/>
          </p:nvPr>
        </p:nvSpPr>
        <p:spPr bwMode="auto">
          <a:xfrm>
            <a:off x="1154113" y="688975"/>
            <a:ext cx="4560887" cy="3422650"/>
          </a:xfrm>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defTabSz="1170706">
              <a:spcBef>
                <a:spcPct val="0"/>
              </a:spcBef>
            </a:pPr>
            <a:endParaRPr lang="en-US"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lIns="89464" tIns="44729" rIns="89464" bIns="44729" numCol="1" anchorCtr="0" compatLnSpc="1">
            <a:prstTxWarp prst="textNoShape">
              <a:avLst/>
            </a:prstTxWarp>
          </a:bodyPr>
          <a:lstStyle/>
          <a:p>
            <a:pPr algn="ctr" eaLnBrk="0" fontAlgn="base" hangingPunct="0">
              <a:spcBef>
                <a:spcPct val="0"/>
              </a:spcBef>
              <a:spcAft>
                <a:spcPct val="0"/>
              </a:spcAft>
            </a:pPr>
            <a:fld id="{2936AE6F-0960-42F7-9669-79FC85849ACC}" type="slidenum">
              <a:rPr lang="en-US">
                <a:solidFill>
                  <a:srgbClr val="000000"/>
                </a:solidFill>
              </a:rPr>
              <a:pPr algn="ctr" eaLnBrk="0" fontAlgn="base" hangingPunct="0">
                <a:spcBef>
                  <a:spcPct val="0"/>
                </a:spcBef>
                <a:spcAft>
                  <a:spcPct val="0"/>
                </a:spcAft>
              </a:pPr>
              <a:t>3</a:t>
            </a:fld>
            <a:endParaRPr lang="en-US" dirty="0">
              <a:solidFill>
                <a:srgbClr val="000000"/>
              </a:solidFill>
            </a:endParaRPr>
          </a:p>
        </p:txBody>
      </p:sp>
      <p:sp>
        <p:nvSpPr>
          <p:cNvPr id="39939" name="Rectangle 2"/>
          <p:cNvSpPr>
            <a:spLocks noGrp="1" noRot="1" noChangeAspect="1" noChangeArrowheads="1" noTextEdit="1"/>
          </p:cNvSpPr>
          <p:nvPr>
            <p:ph type="sldImg"/>
          </p:nvPr>
        </p:nvSpPr>
        <p:spPr bwMode="auto">
          <a:xfrm>
            <a:off x="1154113" y="688975"/>
            <a:ext cx="4560887" cy="3422650"/>
          </a:xfrm>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defTabSz="1170706">
              <a:spcBef>
                <a:spcPct val="0"/>
              </a:spcBef>
            </a:pPr>
            <a:endParaRPr lang="en-US" dirty="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lIns="89464" tIns="44729" rIns="89464" bIns="44729" numCol="1" anchorCtr="0" compatLnSpc="1">
            <a:prstTxWarp prst="textNoShape">
              <a:avLst/>
            </a:prstTxWarp>
          </a:bodyPr>
          <a:lstStyle/>
          <a:p>
            <a:pPr algn="ctr" eaLnBrk="0" fontAlgn="base" hangingPunct="0">
              <a:spcBef>
                <a:spcPct val="0"/>
              </a:spcBef>
              <a:spcAft>
                <a:spcPct val="0"/>
              </a:spcAft>
            </a:pPr>
            <a:fld id="{2936AE6F-0960-42F7-9669-79FC85849ACC}" type="slidenum">
              <a:rPr lang="en-US">
                <a:solidFill>
                  <a:srgbClr val="000000"/>
                </a:solidFill>
              </a:rPr>
              <a:pPr algn="ctr" eaLnBrk="0" fontAlgn="base" hangingPunct="0">
                <a:spcBef>
                  <a:spcPct val="0"/>
                </a:spcBef>
                <a:spcAft>
                  <a:spcPct val="0"/>
                </a:spcAft>
              </a:pPr>
              <a:t>4</a:t>
            </a:fld>
            <a:endParaRPr lang="en-US" dirty="0">
              <a:solidFill>
                <a:srgbClr val="000000"/>
              </a:solidFill>
            </a:endParaRPr>
          </a:p>
        </p:txBody>
      </p:sp>
      <p:sp>
        <p:nvSpPr>
          <p:cNvPr id="39939" name="Rectangle 2"/>
          <p:cNvSpPr>
            <a:spLocks noGrp="1" noRot="1" noChangeAspect="1" noChangeArrowheads="1" noTextEdit="1"/>
          </p:cNvSpPr>
          <p:nvPr>
            <p:ph type="sldImg"/>
          </p:nvPr>
        </p:nvSpPr>
        <p:spPr bwMode="auto">
          <a:xfrm>
            <a:off x="1154113" y="688975"/>
            <a:ext cx="4560887" cy="3422650"/>
          </a:xfrm>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defTabSz="1170706">
              <a:spcBef>
                <a:spcPct val="0"/>
              </a:spcBef>
            </a:pPr>
            <a:endParaRPr 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53931"/>
            <a:ext cx="9144000" cy="425104"/>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39349" y="6556665"/>
            <a:ext cx="480264" cy="322370"/>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851913" y="6544037"/>
            <a:ext cx="1171164" cy="295242"/>
          </a:xfrm>
          <a:prstGeom prst="rect">
            <a:avLst/>
          </a:prstGeom>
        </p:spPr>
      </p:pic>
      <p:pic>
        <p:nvPicPr>
          <p:cNvPr id="10" name="Pictur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9513" y="6556665"/>
            <a:ext cx="1510748" cy="251791"/>
          </a:xfrm>
          <a:prstGeom prst="rect">
            <a:avLst/>
          </a:prstGeom>
        </p:spPr>
      </p:pic>
      <p:sp>
        <p:nvSpPr>
          <p:cNvPr id="7" name="Title Placeholder 1"/>
          <p:cNvSpPr>
            <a:spLocks noGrp="1"/>
          </p:cNvSpPr>
          <p:nvPr>
            <p:ph type="title"/>
          </p:nvPr>
        </p:nvSpPr>
        <p:spPr>
          <a:xfrm>
            <a:off x="457200" y="274638"/>
            <a:ext cx="8229600" cy="65701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1"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E36F08-1DFD-D44E-87A0-90A6DDDDBB8B}"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86023-E48B-B14B-8DBB-49DEC0C635B1}"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53931"/>
            <a:ext cx="9144000" cy="425104"/>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39349" y="6556665"/>
            <a:ext cx="480264" cy="322370"/>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851913" y="6544037"/>
            <a:ext cx="1171164" cy="295242"/>
          </a:xfrm>
          <a:prstGeom prst="rect">
            <a:avLst/>
          </a:prstGeom>
        </p:spPr>
      </p:pic>
      <p:pic>
        <p:nvPicPr>
          <p:cNvPr id="10" name="Pictur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9513" y="6556665"/>
            <a:ext cx="1510748" cy="251791"/>
          </a:xfrm>
          <a:prstGeom prst="rect">
            <a:avLst/>
          </a:prstGeom>
        </p:spPr>
      </p:pic>
      <p:sp>
        <p:nvSpPr>
          <p:cNvPr id="11" name="Title Placeholder 1"/>
          <p:cNvSpPr>
            <a:spLocks noGrp="1"/>
          </p:cNvSpPr>
          <p:nvPr>
            <p:ph type="title"/>
          </p:nvPr>
        </p:nvSpPr>
        <p:spPr>
          <a:xfrm>
            <a:off x="457200" y="274638"/>
            <a:ext cx="8229600" cy="65701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2"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5701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36F08-1DFD-D44E-87A0-90A6DDDDBB8B}" type="datetimeFigureOut">
              <a:rPr lang="en-US" smtClean="0"/>
              <a:pPr/>
              <a:t>1/13/2016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86023-E48B-B14B-8DBB-49DEC0C635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Lst>
  <p:txStyles>
    <p:titleStyle>
      <a:lvl1pPr algn="ctr" defTabSz="457200" rtl="0" eaLnBrk="1" latinLnBrk="0" hangingPunct="1">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457200" indent="-4572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1pPr>
      <a:lvl2pPr marL="914400" indent="-4572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2pPr>
      <a:lvl3pPr marL="1371600" indent="-4572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828800" indent="-396875"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4pPr>
      <a:lvl5pPr marL="2225675" indent="-396875"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jlab.org/user_resources/PFX/NP-PF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82353" y="6484472"/>
            <a:ext cx="301660" cy="369332"/>
          </a:xfrm>
          <a:prstGeom prst="rect">
            <a:avLst/>
          </a:prstGeom>
          <a:noFill/>
        </p:spPr>
        <p:txBody>
          <a:bodyPr wrap="none" rtlCol="0">
            <a:spAutoFit/>
          </a:bodyPr>
          <a:lstStyle/>
          <a:p>
            <a:fld id="{502EB0E8-028E-304A-84A3-E1ABDC65C30C}" type="slidenum">
              <a:rPr lang="en-US" smtClean="0">
                <a:solidFill>
                  <a:srgbClr val="FFFFFF"/>
                </a:solidFill>
              </a:rPr>
              <a:t>1</a:t>
            </a:fld>
            <a:endParaRPr lang="en-US" dirty="0">
              <a:solidFill>
                <a:srgbClr val="FFFFFF"/>
              </a:solidFill>
            </a:endParaRPr>
          </a:p>
        </p:txBody>
      </p:sp>
      <p:sp>
        <p:nvSpPr>
          <p:cNvPr id="7" name="TextBox 6"/>
          <p:cNvSpPr txBox="1"/>
          <p:nvPr/>
        </p:nvSpPr>
        <p:spPr>
          <a:xfrm>
            <a:off x="501804" y="2297151"/>
            <a:ext cx="8095785" cy="1569660"/>
          </a:xfrm>
          <a:prstGeom prst="rect">
            <a:avLst/>
          </a:prstGeom>
          <a:noFill/>
        </p:spPr>
        <p:txBody>
          <a:bodyPr wrap="square" rtlCol="0">
            <a:spAutoFit/>
          </a:bodyPr>
          <a:lstStyle/>
          <a:p>
            <a:pPr algn="ctr"/>
            <a:r>
              <a:rPr lang="en-US" sz="2400" dirty="0" smtClean="0">
                <a:latin typeface="Avenir Heavy"/>
              </a:rPr>
              <a:t>UGBOD Meeting Winter 2016</a:t>
            </a:r>
          </a:p>
          <a:p>
            <a:pPr algn="ctr"/>
            <a:endParaRPr lang="en-US" sz="2400" dirty="0">
              <a:latin typeface="Avenir Heavy"/>
            </a:endParaRPr>
          </a:p>
          <a:p>
            <a:pPr algn="ctr"/>
            <a:r>
              <a:rPr lang="en-US" sz="2400" dirty="0" smtClean="0">
                <a:latin typeface="Avenir Heavy"/>
              </a:rPr>
              <a:t>Exp. Readiness Review, request for scheduling experiments, refurbished or upgraded scope in proposals</a:t>
            </a:r>
            <a:endParaRPr lang="en-US" sz="2400" dirty="0">
              <a:latin typeface="Avenir Heavy"/>
            </a:endParaRPr>
          </a:p>
        </p:txBody>
      </p:sp>
    </p:spTree>
    <p:extLst>
      <p:ext uri="{BB962C8B-B14F-4D97-AF65-F5344CB8AC3E}">
        <p14:creationId xmlns:p14="http://schemas.microsoft.com/office/powerpoint/2010/main" val="717148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15875"/>
            <a:ext cx="9144000" cy="777875"/>
          </a:xfrm>
        </p:spPr>
        <p:txBody>
          <a:bodyPr rtlCol="0">
            <a:normAutofit/>
          </a:bodyPr>
          <a:lstStyle/>
          <a:p>
            <a:pPr fontAlgn="auto">
              <a:spcAft>
                <a:spcPts val="0"/>
              </a:spcAft>
              <a:defRPr/>
            </a:pPr>
            <a:r>
              <a:rPr lang="en-US" sz="3600" b="0" dirty="0" smtClean="0">
                <a:ln>
                  <a:prstDash val="solid"/>
                </a:ln>
                <a:solidFill>
                  <a:srgbClr val="000090"/>
                </a:solidFill>
                <a:effectLst>
                  <a:outerShdw blurRad="88000" dist="50800" dir="5040000" algn="tl">
                    <a:schemeClr val="accent4">
                      <a:tint val="80000"/>
                      <a:satMod val="250000"/>
                      <a:alpha val="45000"/>
                    </a:schemeClr>
                  </a:outerShdw>
                </a:effectLst>
                <a:latin typeface="Avenir Heavy"/>
                <a:cs typeface="Avenir Heavy"/>
              </a:rPr>
              <a:t>Experiment Readiness Review Process</a:t>
            </a:r>
            <a:endParaRPr lang="en-US" sz="3600" b="0" dirty="0">
              <a:ln>
                <a:prstDash val="solid"/>
              </a:ln>
              <a:solidFill>
                <a:srgbClr val="000090"/>
              </a:solidFill>
              <a:effectLst>
                <a:outerShdw blurRad="88000" dist="50800" dir="5040000" algn="tl">
                  <a:schemeClr val="accent4">
                    <a:tint val="80000"/>
                    <a:satMod val="250000"/>
                    <a:alpha val="45000"/>
                  </a:schemeClr>
                </a:outerShdw>
              </a:effectLst>
              <a:latin typeface="Avenir Heavy"/>
              <a:cs typeface="Avenir Heavy"/>
            </a:endParaRPr>
          </a:p>
        </p:txBody>
      </p:sp>
      <p:sp>
        <p:nvSpPr>
          <p:cNvPr id="335" name="TextBox 334"/>
          <p:cNvSpPr txBox="1"/>
          <p:nvPr/>
        </p:nvSpPr>
        <p:spPr>
          <a:xfrm>
            <a:off x="381000" y="3886200"/>
            <a:ext cx="1676400" cy="400110"/>
          </a:xfrm>
          <a:prstGeom prst="rect">
            <a:avLst/>
          </a:prstGeom>
          <a:noFill/>
        </p:spPr>
        <p:txBody>
          <a:bodyPr wrap="square" rtlCol="0">
            <a:spAutoFit/>
          </a:bodyPr>
          <a:lstStyle/>
          <a:p>
            <a:pPr defTabSz="457200"/>
            <a:endParaRPr lang="en-US" sz="2000" b="1" dirty="0">
              <a:solidFill>
                <a:srgbClr val="002060"/>
              </a:solidFill>
              <a:latin typeface="Arial" pitchFamily="34" charset="0"/>
              <a:cs typeface="Arial" pitchFamily="34" charset="0"/>
            </a:endParaRPr>
          </a:p>
        </p:txBody>
      </p:sp>
      <p:sp>
        <p:nvSpPr>
          <p:cNvPr id="336" name="TextBox 335"/>
          <p:cNvSpPr txBox="1"/>
          <p:nvPr/>
        </p:nvSpPr>
        <p:spPr>
          <a:xfrm>
            <a:off x="381000" y="990600"/>
            <a:ext cx="1143000" cy="400110"/>
          </a:xfrm>
          <a:prstGeom prst="rect">
            <a:avLst/>
          </a:prstGeom>
          <a:noFill/>
        </p:spPr>
        <p:txBody>
          <a:bodyPr wrap="square" rtlCol="0">
            <a:spAutoFit/>
          </a:bodyPr>
          <a:lstStyle/>
          <a:p>
            <a:pPr defTabSz="457200"/>
            <a:endParaRPr lang="en-US" sz="2000" b="1" dirty="0">
              <a:solidFill>
                <a:srgbClr val="002060"/>
              </a:solidFill>
              <a:latin typeface="Arial" pitchFamily="34" charset="0"/>
              <a:cs typeface="Arial" pitchFamily="34" charset="0"/>
            </a:endParaRPr>
          </a:p>
        </p:txBody>
      </p:sp>
      <p:sp>
        <p:nvSpPr>
          <p:cNvPr id="3" name="TextBox 2"/>
          <p:cNvSpPr txBox="1"/>
          <p:nvPr/>
        </p:nvSpPr>
        <p:spPr>
          <a:xfrm>
            <a:off x="4482353" y="6484472"/>
            <a:ext cx="301660" cy="369332"/>
          </a:xfrm>
          <a:prstGeom prst="rect">
            <a:avLst/>
          </a:prstGeom>
          <a:noFill/>
        </p:spPr>
        <p:txBody>
          <a:bodyPr wrap="none" rtlCol="0">
            <a:spAutoFit/>
          </a:bodyPr>
          <a:lstStyle/>
          <a:p>
            <a:fld id="{502EB0E8-028E-304A-84A3-E1ABDC65C30C}" type="slidenum">
              <a:rPr lang="en-US" smtClean="0">
                <a:solidFill>
                  <a:srgbClr val="FFFFFF"/>
                </a:solidFill>
              </a:rPr>
              <a:t>2</a:t>
            </a:fld>
            <a:endParaRPr lang="en-US" dirty="0">
              <a:solidFill>
                <a:srgbClr val="FFFFFF"/>
              </a:solidFill>
            </a:endParaRPr>
          </a:p>
        </p:txBody>
      </p:sp>
      <p:sp>
        <p:nvSpPr>
          <p:cNvPr id="9" name="Rectangle 5"/>
          <p:cNvSpPr>
            <a:spLocks noChangeArrowheads="1"/>
          </p:cNvSpPr>
          <p:nvPr/>
        </p:nvSpPr>
        <p:spPr bwMode="auto">
          <a:xfrm>
            <a:off x="302943" y="790546"/>
            <a:ext cx="8482852"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dirty="0">
                <a:solidFill>
                  <a:srgbClr val="008000"/>
                </a:solidFill>
                <a:latin typeface="Avenir Book"/>
                <a:cs typeface="Avenir Book"/>
              </a:rPr>
              <a:t>Objective of the Experiment Readiness Review (ERR) is a </a:t>
            </a:r>
            <a:r>
              <a:rPr lang="en-US" sz="2400" dirty="0">
                <a:solidFill>
                  <a:srgbClr val="008000"/>
                </a:solidFill>
                <a:latin typeface="Avenir Heavy"/>
                <a:cs typeface="Avenir Heavy"/>
              </a:rPr>
              <a:t>safe and efficient</a:t>
            </a:r>
            <a:r>
              <a:rPr lang="en-US" sz="2400" dirty="0">
                <a:solidFill>
                  <a:srgbClr val="008000"/>
                </a:solidFill>
                <a:latin typeface="Avenir Book"/>
                <a:cs typeface="Avenir Book"/>
              </a:rPr>
              <a:t> operation of equipment (and/or an entire experiment) by many short-stay users - i.e.</a:t>
            </a:r>
            <a:r>
              <a:rPr lang="en-US" sz="2400" dirty="0" smtClean="0">
                <a:solidFill>
                  <a:srgbClr val="008000"/>
                </a:solidFill>
                <a:latin typeface="Avenir Book"/>
                <a:cs typeface="Avenir Book"/>
              </a:rPr>
              <a:t>,</a:t>
            </a:r>
            <a:endParaRPr lang="en-US" sz="2400" dirty="0">
              <a:solidFill>
                <a:srgbClr val="008000"/>
              </a:solidFill>
              <a:latin typeface="Avenir Book"/>
              <a:cs typeface="Avenir Book"/>
            </a:endParaRPr>
          </a:p>
        </p:txBody>
      </p:sp>
      <p:pic>
        <p:nvPicPr>
          <p:cNvPr id="2" name="Picture 1"/>
          <p:cNvPicPr>
            <a:picLocks noChangeAspect="1"/>
          </p:cNvPicPr>
          <p:nvPr/>
        </p:nvPicPr>
        <p:blipFill>
          <a:blip r:embed="rId3"/>
          <a:stretch>
            <a:fillRect/>
          </a:stretch>
        </p:blipFill>
        <p:spPr>
          <a:xfrm>
            <a:off x="4863272" y="2681037"/>
            <a:ext cx="4280727" cy="3210545"/>
          </a:xfrm>
          <a:prstGeom prst="rect">
            <a:avLst/>
          </a:prstGeom>
        </p:spPr>
      </p:pic>
      <p:sp>
        <p:nvSpPr>
          <p:cNvPr id="4" name="Rectangle 3"/>
          <p:cNvSpPr/>
          <p:nvPr/>
        </p:nvSpPr>
        <p:spPr>
          <a:xfrm>
            <a:off x="0" y="2072055"/>
            <a:ext cx="4972575" cy="4247317"/>
          </a:xfrm>
          <a:prstGeom prst="rect">
            <a:avLst/>
          </a:prstGeom>
        </p:spPr>
        <p:txBody>
          <a:bodyPr wrap="square">
            <a:spAutoFit/>
          </a:bodyPr>
          <a:lstStyle/>
          <a:p>
            <a:pPr marL="285750" indent="-285750">
              <a:buFont typeface="Arial"/>
              <a:buChar char="•"/>
            </a:pPr>
            <a:r>
              <a:rPr lang="en-US" sz="2000" dirty="0" smtClean="0">
                <a:latin typeface="Avenir Book"/>
                <a:cs typeface="Avenir Book"/>
              </a:rPr>
              <a:t>Normal </a:t>
            </a:r>
            <a:r>
              <a:rPr lang="en-US" sz="2000" dirty="0">
                <a:latin typeface="Avenir Book"/>
                <a:cs typeface="Avenir Book"/>
              </a:rPr>
              <a:t>operation will not result in injury to personnel, </a:t>
            </a:r>
            <a:r>
              <a:rPr lang="en-US" sz="2000" dirty="0" smtClean="0">
                <a:latin typeface="Avenir Book"/>
                <a:cs typeface="Avenir Book"/>
              </a:rPr>
              <a:t>cause </a:t>
            </a:r>
            <a:r>
              <a:rPr lang="en-US" sz="2000" dirty="0">
                <a:latin typeface="Avenir Book"/>
                <a:cs typeface="Avenir Book"/>
              </a:rPr>
              <a:t>damage to existing </a:t>
            </a:r>
            <a:r>
              <a:rPr lang="en-US" sz="2000" dirty="0" smtClean="0">
                <a:latin typeface="Avenir Book"/>
                <a:cs typeface="Avenir Book"/>
              </a:rPr>
              <a:t>equipment, or damage new equipment</a:t>
            </a:r>
          </a:p>
          <a:p>
            <a:pPr marL="285750" indent="-285750">
              <a:buFont typeface="Arial"/>
              <a:buChar char="•"/>
            </a:pPr>
            <a:endParaRPr lang="en-US" sz="1000" dirty="0">
              <a:latin typeface="Avenir Book"/>
              <a:cs typeface="Avenir Book"/>
            </a:endParaRPr>
          </a:p>
          <a:p>
            <a:pPr marL="285750" indent="-285750">
              <a:buFont typeface="Arial"/>
              <a:buChar char="•"/>
            </a:pPr>
            <a:r>
              <a:rPr lang="en-US" sz="2000" dirty="0" smtClean="0">
                <a:latin typeface="Avenir Book"/>
                <a:cs typeface="Avenir Book"/>
              </a:rPr>
              <a:t>Equipment is ready and will perform </a:t>
            </a:r>
            <a:r>
              <a:rPr lang="en-US" sz="2000" dirty="0">
                <a:latin typeface="Avenir Book"/>
                <a:cs typeface="Avenir Book"/>
              </a:rPr>
              <a:t>as expected - no wasted beam </a:t>
            </a:r>
            <a:r>
              <a:rPr lang="en-US" sz="2000" dirty="0" smtClean="0">
                <a:latin typeface="Avenir Book"/>
                <a:cs typeface="Avenir Book"/>
              </a:rPr>
              <a:t>time and no unknown interference </a:t>
            </a:r>
            <a:r>
              <a:rPr lang="en-US" sz="2000" dirty="0">
                <a:latin typeface="Avenir Book"/>
                <a:cs typeface="Avenir Book"/>
              </a:rPr>
              <a:t>with other </a:t>
            </a:r>
            <a:r>
              <a:rPr lang="en-US" sz="2000" dirty="0" smtClean="0">
                <a:latin typeface="Avenir Book"/>
                <a:cs typeface="Avenir Book"/>
              </a:rPr>
              <a:t>experiments </a:t>
            </a:r>
          </a:p>
          <a:p>
            <a:pPr marL="285750" indent="-285750">
              <a:buFont typeface="Arial"/>
              <a:buChar char="•"/>
            </a:pPr>
            <a:endParaRPr lang="en-US" sz="1000" dirty="0">
              <a:latin typeface="Avenir Book"/>
              <a:cs typeface="Avenir Book"/>
            </a:endParaRPr>
          </a:p>
          <a:p>
            <a:pPr marL="285750" indent="-285750">
              <a:buFont typeface="Arial"/>
              <a:buChar char="•"/>
            </a:pPr>
            <a:r>
              <a:rPr lang="en-US" sz="2000" dirty="0" smtClean="0">
                <a:latin typeface="Avenir Book"/>
                <a:cs typeface="Avenir Book"/>
              </a:rPr>
              <a:t>Automatic </a:t>
            </a:r>
            <a:r>
              <a:rPr lang="en-US" sz="2000" dirty="0">
                <a:latin typeface="Avenir Book"/>
                <a:cs typeface="Avenir Book"/>
              </a:rPr>
              <a:t>protection measures of personnel &amp; equipment during abnormal </a:t>
            </a:r>
            <a:r>
              <a:rPr lang="en-US" sz="2000" dirty="0" smtClean="0">
                <a:latin typeface="Avenir Book"/>
                <a:cs typeface="Avenir Book"/>
              </a:rPr>
              <a:t>situations</a:t>
            </a:r>
          </a:p>
          <a:p>
            <a:pPr marL="285750" indent="-285750">
              <a:buFont typeface="Arial"/>
              <a:buChar char="•"/>
            </a:pPr>
            <a:endParaRPr lang="en-US" sz="1000" dirty="0">
              <a:latin typeface="Avenir Book"/>
              <a:cs typeface="Avenir Book"/>
            </a:endParaRPr>
          </a:p>
          <a:p>
            <a:pPr marL="285750" indent="-285750">
              <a:buFont typeface="Arial"/>
              <a:buChar char="•"/>
            </a:pPr>
            <a:r>
              <a:rPr lang="en-US" sz="2000" dirty="0" smtClean="0">
                <a:latin typeface="Avenir Book"/>
                <a:cs typeface="Avenir Book"/>
              </a:rPr>
              <a:t>Operating </a:t>
            </a:r>
            <a:r>
              <a:rPr lang="en-US" sz="2000" dirty="0">
                <a:latin typeface="Avenir Book"/>
                <a:cs typeface="Avenir Book"/>
              </a:rPr>
              <a:t>instructions &amp; boundaries are defined as well as responsible staff</a:t>
            </a:r>
          </a:p>
        </p:txBody>
      </p:sp>
      <p:sp>
        <p:nvSpPr>
          <p:cNvPr id="5" name="TextBox 4"/>
          <p:cNvSpPr txBox="1"/>
          <p:nvPr/>
        </p:nvSpPr>
        <p:spPr>
          <a:xfrm>
            <a:off x="4972575" y="2338142"/>
            <a:ext cx="3274954" cy="800219"/>
          </a:xfrm>
          <a:prstGeom prst="rect">
            <a:avLst/>
          </a:prstGeom>
          <a:solidFill>
            <a:schemeClr val="bg1"/>
          </a:solidFill>
        </p:spPr>
        <p:txBody>
          <a:bodyPr wrap="square" rtlCol="0">
            <a:spAutoFit/>
          </a:bodyPr>
          <a:lstStyle/>
          <a:p>
            <a:pPr algn="ctr"/>
            <a:r>
              <a:rPr lang="en-US" sz="2300" b="1" dirty="0" smtClean="0">
                <a:solidFill>
                  <a:srgbClr val="FF0000"/>
                </a:solidFill>
                <a:latin typeface="Avenir Heavy"/>
                <a:cs typeface="Avenir Heavy"/>
              </a:rPr>
              <a:t>Have an Experiment  Safe &amp; Efficient Plan !!</a:t>
            </a:r>
            <a:endParaRPr lang="en-US" sz="2300" b="1" dirty="0">
              <a:solidFill>
                <a:srgbClr val="FF0000"/>
              </a:solidFill>
              <a:latin typeface="Avenir Heavy"/>
              <a:cs typeface="Avenir Heavy"/>
            </a:endParaRPr>
          </a:p>
        </p:txBody>
      </p:sp>
      <p:sp>
        <p:nvSpPr>
          <p:cNvPr id="10" name="TextBox 9"/>
          <p:cNvSpPr txBox="1"/>
          <p:nvPr/>
        </p:nvSpPr>
        <p:spPr>
          <a:xfrm>
            <a:off x="6496575" y="3670387"/>
            <a:ext cx="1392368" cy="830997"/>
          </a:xfrm>
          <a:prstGeom prst="rect">
            <a:avLst/>
          </a:prstGeom>
          <a:solidFill>
            <a:schemeClr val="bg1"/>
          </a:solidFill>
        </p:spPr>
        <p:txBody>
          <a:bodyPr wrap="square" rtlCol="0">
            <a:spAutoFit/>
          </a:bodyPr>
          <a:lstStyle/>
          <a:p>
            <a:pPr algn="ctr"/>
            <a:r>
              <a:rPr lang="en-US" sz="1600" b="1" dirty="0" smtClean="0">
                <a:solidFill>
                  <a:srgbClr val="0000FF"/>
                </a:solidFill>
                <a:latin typeface="Avenir Heavy"/>
                <a:cs typeface="Avenir Heavy"/>
              </a:rPr>
              <a:t>Don’t get caught unprepared</a:t>
            </a:r>
            <a:endParaRPr lang="en-US" sz="1600" b="1" dirty="0">
              <a:solidFill>
                <a:srgbClr val="0000FF"/>
              </a:solidFill>
              <a:latin typeface="Avenir Heavy"/>
              <a:cs typeface="Avenir Heavy"/>
            </a:endParaRPr>
          </a:p>
        </p:txBody>
      </p:sp>
    </p:spTree>
    <p:extLst>
      <p:ext uri="{BB962C8B-B14F-4D97-AF65-F5344CB8AC3E}">
        <p14:creationId xmlns:p14="http://schemas.microsoft.com/office/powerpoint/2010/main" val="2185716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15875"/>
            <a:ext cx="9144000" cy="777875"/>
          </a:xfrm>
        </p:spPr>
        <p:txBody>
          <a:bodyPr rtlCol="0">
            <a:normAutofit/>
          </a:bodyPr>
          <a:lstStyle/>
          <a:p>
            <a:pPr fontAlgn="auto">
              <a:spcAft>
                <a:spcPts val="0"/>
              </a:spcAft>
              <a:defRPr/>
            </a:pPr>
            <a:r>
              <a:rPr lang="en-US" sz="3600" b="0" dirty="0" smtClean="0">
                <a:ln>
                  <a:prstDash val="solid"/>
                </a:ln>
                <a:solidFill>
                  <a:srgbClr val="000090"/>
                </a:solidFill>
                <a:effectLst>
                  <a:outerShdw blurRad="88000" dist="50800" dir="5040000" algn="tl">
                    <a:schemeClr val="accent4">
                      <a:tint val="80000"/>
                      <a:satMod val="250000"/>
                      <a:alpha val="45000"/>
                    </a:schemeClr>
                  </a:outerShdw>
                </a:effectLst>
                <a:latin typeface="Avenir Heavy"/>
                <a:cs typeface="Avenir Heavy"/>
              </a:rPr>
              <a:t>Readiness Review Process – Flow Chart</a:t>
            </a:r>
            <a:endParaRPr lang="en-US" sz="3600" b="0" dirty="0">
              <a:ln>
                <a:prstDash val="solid"/>
              </a:ln>
              <a:solidFill>
                <a:srgbClr val="000090"/>
              </a:solidFill>
              <a:effectLst>
                <a:outerShdw blurRad="88000" dist="50800" dir="5040000" algn="tl">
                  <a:schemeClr val="accent4">
                    <a:tint val="80000"/>
                    <a:satMod val="250000"/>
                    <a:alpha val="45000"/>
                  </a:schemeClr>
                </a:outerShdw>
              </a:effectLst>
              <a:latin typeface="Avenir Heavy"/>
              <a:cs typeface="Avenir Heavy"/>
            </a:endParaRPr>
          </a:p>
        </p:txBody>
      </p:sp>
      <p:sp>
        <p:nvSpPr>
          <p:cNvPr id="335" name="TextBox 334"/>
          <p:cNvSpPr txBox="1"/>
          <p:nvPr/>
        </p:nvSpPr>
        <p:spPr>
          <a:xfrm>
            <a:off x="381000" y="3886200"/>
            <a:ext cx="1676400" cy="400110"/>
          </a:xfrm>
          <a:prstGeom prst="rect">
            <a:avLst/>
          </a:prstGeom>
          <a:noFill/>
        </p:spPr>
        <p:txBody>
          <a:bodyPr wrap="square" rtlCol="0">
            <a:spAutoFit/>
          </a:bodyPr>
          <a:lstStyle/>
          <a:p>
            <a:pPr defTabSz="457200"/>
            <a:endParaRPr lang="en-US" sz="2000" b="1" dirty="0">
              <a:solidFill>
                <a:srgbClr val="002060"/>
              </a:solidFill>
              <a:latin typeface="Arial" pitchFamily="34" charset="0"/>
              <a:cs typeface="Arial" pitchFamily="34" charset="0"/>
            </a:endParaRPr>
          </a:p>
        </p:txBody>
      </p:sp>
      <p:sp>
        <p:nvSpPr>
          <p:cNvPr id="336" name="TextBox 335"/>
          <p:cNvSpPr txBox="1"/>
          <p:nvPr/>
        </p:nvSpPr>
        <p:spPr>
          <a:xfrm>
            <a:off x="381000" y="990600"/>
            <a:ext cx="1143000" cy="400110"/>
          </a:xfrm>
          <a:prstGeom prst="rect">
            <a:avLst/>
          </a:prstGeom>
          <a:noFill/>
        </p:spPr>
        <p:txBody>
          <a:bodyPr wrap="square" rtlCol="0">
            <a:spAutoFit/>
          </a:bodyPr>
          <a:lstStyle/>
          <a:p>
            <a:pPr defTabSz="457200"/>
            <a:endParaRPr lang="en-US" sz="2000" b="1" dirty="0">
              <a:solidFill>
                <a:srgbClr val="002060"/>
              </a:solidFill>
              <a:latin typeface="Arial" pitchFamily="34" charset="0"/>
              <a:cs typeface="Arial" pitchFamily="34" charset="0"/>
            </a:endParaRPr>
          </a:p>
        </p:txBody>
      </p:sp>
      <p:sp>
        <p:nvSpPr>
          <p:cNvPr id="3" name="TextBox 2"/>
          <p:cNvSpPr txBox="1"/>
          <p:nvPr/>
        </p:nvSpPr>
        <p:spPr>
          <a:xfrm>
            <a:off x="4482353" y="6484472"/>
            <a:ext cx="301660" cy="369332"/>
          </a:xfrm>
          <a:prstGeom prst="rect">
            <a:avLst/>
          </a:prstGeom>
          <a:noFill/>
        </p:spPr>
        <p:txBody>
          <a:bodyPr wrap="none" rtlCol="0">
            <a:spAutoFit/>
          </a:bodyPr>
          <a:lstStyle/>
          <a:p>
            <a:fld id="{502EB0E8-028E-304A-84A3-E1ABDC65C30C}" type="slidenum">
              <a:rPr lang="en-US" smtClean="0">
                <a:solidFill>
                  <a:srgbClr val="FFFFFF"/>
                </a:solidFill>
              </a:rPr>
              <a:t>3</a:t>
            </a:fld>
            <a:endParaRPr lang="en-US" dirty="0">
              <a:solidFill>
                <a:srgbClr val="FFFFFF"/>
              </a:solidFill>
            </a:endParaRPr>
          </a:p>
        </p:txBody>
      </p:sp>
      <p:sp>
        <p:nvSpPr>
          <p:cNvPr id="6" name="TextBox 5"/>
          <p:cNvSpPr txBox="1"/>
          <p:nvPr/>
        </p:nvSpPr>
        <p:spPr>
          <a:xfrm>
            <a:off x="268288" y="5803900"/>
            <a:ext cx="3670300" cy="400050"/>
          </a:xfrm>
          <a:prstGeom prst="rect">
            <a:avLst/>
          </a:prstGeom>
          <a:noFill/>
        </p:spPr>
        <p:txBody>
          <a:bodyPr>
            <a:spAutoFit/>
          </a:bodyPr>
          <a:lstStyle/>
          <a:p>
            <a:pPr algn="ctr" eaLnBrk="1" fontAlgn="auto" hangingPunct="1">
              <a:spcBef>
                <a:spcPts val="0"/>
              </a:spcBef>
              <a:spcAft>
                <a:spcPts val="0"/>
              </a:spcAft>
              <a:defRPr/>
            </a:pPr>
            <a:r>
              <a:rPr lang="en-US" sz="2000" b="1" kern="0" dirty="0">
                <a:solidFill>
                  <a:sysClr val="window" lastClr="FFFFFF"/>
                </a:solidFill>
                <a:latin typeface="Arial" pitchFamily="34" charset="0"/>
                <a:cs typeface="Arial" pitchFamily="34" charset="0"/>
              </a:rPr>
              <a:t>DECOMMISSIONING</a:t>
            </a:r>
          </a:p>
        </p:txBody>
      </p:sp>
      <p:grpSp>
        <p:nvGrpSpPr>
          <p:cNvPr id="7" name="Group 41"/>
          <p:cNvGrpSpPr>
            <a:grpSpLocks/>
          </p:cNvGrpSpPr>
          <p:nvPr/>
        </p:nvGrpSpPr>
        <p:grpSpPr bwMode="auto">
          <a:xfrm>
            <a:off x="277813" y="782638"/>
            <a:ext cx="8783637" cy="808037"/>
            <a:chOff x="278324" y="783385"/>
            <a:chExt cx="8783072" cy="807044"/>
          </a:xfrm>
        </p:grpSpPr>
        <p:sp>
          <p:nvSpPr>
            <p:cNvPr id="8" name="TextBox 7"/>
            <p:cNvSpPr txBox="1"/>
            <p:nvPr/>
          </p:nvSpPr>
          <p:spPr>
            <a:xfrm>
              <a:off x="5645316" y="851563"/>
              <a:ext cx="3416080" cy="738866"/>
            </a:xfrm>
            <a:prstGeom prst="rect">
              <a:avLst/>
            </a:prstGeom>
            <a:noFill/>
          </p:spPr>
          <p:txBody>
            <a:bodyPr>
              <a:spAutoFit/>
            </a:bodyPr>
            <a:lstStyle/>
            <a:p>
              <a:pPr marL="108000" indent="-108000" eaLnBrk="1" fontAlgn="auto" hangingPunct="1">
                <a:spcBef>
                  <a:spcPts val="0"/>
                </a:spcBef>
                <a:spcAft>
                  <a:spcPts val="0"/>
                </a:spcAft>
                <a:buFont typeface="Arial"/>
                <a:buChar char="•"/>
                <a:defRPr/>
              </a:pPr>
              <a:r>
                <a:rPr lang="en-US" sz="1400" b="1" kern="0" dirty="0">
                  <a:solidFill>
                    <a:sysClr val="windowText" lastClr="000000"/>
                  </a:solidFill>
                  <a:latin typeface="Avenir Heavy"/>
                  <a:cs typeface="Avenir Heavy"/>
                </a:rPr>
                <a:t>Submitting Proposals</a:t>
              </a:r>
            </a:p>
            <a:p>
              <a:pPr marL="108000" indent="-108000" eaLnBrk="1" fontAlgn="auto" hangingPunct="1">
                <a:spcBef>
                  <a:spcPts val="0"/>
                </a:spcBef>
                <a:spcAft>
                  <a:spcPts val="0"/>
                </a:spcAft>
                <a:buFont typeface="Arial"/>
                <a:buChar char="•"/>
                <a:defRPr/>
              </a:pPr>
              <a:r>
                <a:rPr lang="en-US" sz="1400" b="1" kern="0" dirty="0">
                  <a:solidFill>
                    <a:sysClr val="windowText" lastClr="000000"/>
                  </a:solidFill>
                  <a:latin typeface="Avenir Heavy"/>
                  <a:cs typeface="Avenir Heavy"/>
                </a:rPr>
                <a:t>TAC &amp; PAC Process</a:t>
              </a:r>
            </a:p>
            <a:p>
              <a:pPr marL="108000" indent="-108000" eaLnBrk="1" fontAlgn="auto" hangingPunct="1">
                <a:spcBef>
                  <a:spcPts val="0"/>
                </a:spcBef>
                <a:spcAft>
                  <a:spcPts val="0"/>
                </a:spcAft>
                <a:buFont typeface="Arial"/>
                <a:buChar char="•"/>
                <a:defRPr/>
              </a:pPr>
              <a:r>
                <a:rPr lang="en-US" sz="1400" b="1" kern="0" dirty="0">
                  <a:solidFill>
                    <a:sysClr val="windowText" lastClr="000000"/>
                  </a:solidFill>
                  <a:latin typeface="Avenir Heavy"/>
                  <a:cs typeface="Avenir Heavy"/>
                </a:rPr>
                <a:t>Director’s Decision</a:t>
              </a:r>
            </a:p>
          </p:txBody>
        </p:sp>
        <p:sp>
          <p:nvSpPr>
            <p:cNvPr id="9" name="Rectangle 8"/>
            <p:cNvSpPr/>
            <p:nvPr/>
          </p:nvSpPr>
          <p:spPr>
            <a:xfrm>
              <a:off x="278324" y="783385"/>
              <a:ext cx="4122988" cy="674373"/>
            </a:xfrm>
            <a:prstGeom prst="rect">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defRPr/>
              </a:pPr>
              <a:endParaRPr lang="en-US" sz="1800" kern="0">
                <a:solidFill>
                  <a:sysClr val="window" lastClr="FFFFFF"/>
                </a:solidFill>
                <a:latin typeface="Arial" pitchFamily="34" charset="0"/>
                <a:cs typeface="Arial" pitchFamily="34" charset="0"/>
              </a:endParaRPr>
            </a:p>
          </p:txBody>
        </p:sp>
        <p:sp>
          <p:nvSpPr>
            <p:cNvPr id="10" name="TextBox 9"/>
            <p:cNvSpPr txBox="1"/>
            <p:nvPr/>
          </p:nvSpPr>
          <p:spPr>
            <a:xfrm>
              <a:off x="278324" y="883274"/>
              <a:ext cx="4122472" cy="399558"/>
            </a:xfrm>
            <a:prstGeom prst="rect">
              <a:avLst/>
            </a:prstGeom>
            <a:noFill/>
          </p:spPr>
          <p:txBody>
            <a:bodyPr>
              <a:spAutoFit/>
            </a:bodyPr>
            <a:lstStyle/>
            <a:p>
              <a:pPr algn="ctr" eaLnBrk="1" fontAlgn="auto" hangingPunct="1">
                <a:spcBef>
                  <a:spcPts val="0"/>
                </a:spcBef>
                <a:spcAft>
                  <a:spcPts val="0"/>
                </a:spcAft>
                <a:defRPr/>
              </a:pPr>
              <a:r>
                <a:rPr lang="en-US" sz="2000" b="1" kern="0" dirty="0">
                  <a:solidFill>
                    <a:sysClr val="windowText" lastClr="000000"/>
                  </a:solidFill>
                  <a:latin typeface="Arial" pitchFamily="34" charset="0"/>
                  <a:cs typeface="Arial" pitchFamily="34" charset="0"/>
                </a:rPr>
                <a:t>PROPOSAL PHASE</a:t>
              </a:r>
            </a:p>
          </p:txBody>
        </p:sp>
      </p:grpSp>
      <p:grpSp>
        <p:nvGrpSpPr>
          <p:cNvPr id="11" name="Group 45"/>
          <p:cNvGrpSpPr>
            <a:grpSpLocks/>
          </p:cNvGrpSpPr>
          <p:nvPr/>
        </p:nvGrpSpPr>
        <p:grpSpPr bwMode="auto">
          <a:xfrm>
            <a:off x="277813" y="1374775"/>
            <a:ext cx="8655050" cy="862013"/>
            <a:chOff x="278324" y="1416616"/>
            <a:chExt cx="8654049" cy="862313"/>
          </a:xfrm>
        </p:grpSpPr>
        <p:sp>
          <p:nvSpPr>
            <p:cNvPr id="12" name="Rectangle 11"/>
            <p:cNvSpPr/>
            <p:nvPr/>
          </p:nvSpPr>
          <p:spPr>
            <a:xfrm>
              <a:off x="278325" y="1622343"/>
              <a:ext cx="4122986" cy="656586"/>
            </a:xfrm>
            <a:prstGeom prst="rect">
              <a:avLst/>
            </a:prstGeom>
            <a:gradFill rotWithShape="1">
              <a:gsLst>
                <a:gs pos="0">
                  <a:srgbClr val="C0504D">
                    <a:tint val="100000"/>
                    <a:shade val="100000"/>
                    <a:satMod val="130000"/>
                  </a:srgbClr>
                </a:gs>
                <a:gs pos="100000">
                  <a:srgbClr val="C0504D">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defRPr/>
              </a:pPr>
              <a:endParaRPr lang="en-US" sz="1800" kern="0">
                <a:solidFill>
                  <a:sysClr val="window" lastClr="FFFFFF"/>
                </a:solidFill>
                <a:latin typeface="Arial" pitchFamily="34" charset="0"/>
                <a:cs typeface="Arial" pitchFamily="34" charset="0"/>
              </a:endParaRPr>
            </a:p>
          </p:txBody>
        </p:sp>
        <p:sp>
          <p:nvSpPr>
            <p:cNvPr id="13" name="TextBox 12"/>
            <p:cNvSpPr txBox="1"/>
            <p:nvPr/>
          </p:nvSpPr>
          <p:spPr>
            <a:xfrm>
              <a:off x="278324" y="1762811"/>
              <a:ext cx="4122260" cy="400189"/>
            </a:xfrm>
            <a:prstGeom prst="rect">
              <a:avLst/>
            </a:prstGeom>
            <a:noFill/>
          </p:spPr>
          <p:txBody>
            <a:bodyPr>
              <a:spAutoFit/>
            </a:bodyPr>
            <a:lstStyle/>
            <a:p>
              <a:pPr algn="ctr" eaLnBrk="1" fontAlgn="auto" hangingPunct="1">
                <a:spcBef>
                  <a:spcPts val="0"/>
                </a:spcBef>
                <a:spcAft>
                  <a:spcPts val="0"/>
                </a:spcAft>
                <a:defRPr/>
              </a:pPr>
              <a:r>
                <a:rPr lang="en-US" sz="2000" b="1" kern="0" dirty="0">
                  <a:solidFill>
                    <a:srgbClr val="000000"/>
                  </a:solidFill>
                  <a:latin typeface="Arial" pitchFamily="34" charset="0"/>
                  <a:cs typeface="Arial" pitchFamily="34" charset="0"/>
                </a:rPr>
                <a:t>PRELIM. PLANNING PHASE</a:t>
              </a:r>
            </a:p>
          </p:txBody>
        </p:sp>
        <p:sp>
          <p:nvSpPr>
            <p:cNvPr id="14" name="TextBox 13"/>
            <p:cNvSpPr txBox="1"/>
            <p:nvPr/>
          </p:nvSpPr>
          <p:spPr>
            <a:xfrm>
              <a:off x="5645040" y="1713582"/>
              <a:ext cx="3287333" cy="524057"/>
            </a:xfrm>
            <a:prstGeom prst="rect">
              <a:avLst/>
            </a:prstGeom>
            <a:noFill/>
            <a:ln>
              <a:solidFill>
                <a:srgbClr val="FF0000"/>
              </a:solidFill>
            </a:ln>
          </p:spPr>
          <p:txBody>
            <a:bodyPr>
              <a:spAutoFit/>
            </a:bodyPr>
            <a:lstStyle/>
            <a:p>
              <a:pPr marL="108000" indent="-108000" eaLnBrk="1" fontAlgn="auto" hangingPunct="1">
                <a:spcBef>
                  <a:spcPts val="0"/>
                </a:spcBef>
                <a:spcAft>
                  <a:spcPts val="0"/>
                </a:spcAft>
                <a:buFont typeface="Arial"/>
                <a:buChar char="•"/>
                <a:defRPr/>
              </a:pPr>
              <a:r>
                <a:rPr lang="en-US" sz="1400" b="1" kern="0" dirty="0">
                  <a:solidFill>
                    <a:srgbClr val="0033CC"/>
                  </a:solidFill>
                  <a:latin typeface="Avenir Heavy"/>
                  <a:cs typeface="Avenir Heavy"/>
                </a:rPr>
                <a:t>Exp. Description and Requirements</a:t>
              </a:r>
            </a:p>
            <a:p>
              <a:pPr marL="108000" indent="-108000" eaLnBrk="1" fontAlgn="auto" hangingPunct="1">
                <a:spcBef>
                  <a:spcPts val="0"/>
                </a:spcBef>
                <a:spcAft>
                  <a:spcPts val="0"/>
                </a:spcAft>
                <a:buFont typeface="Arial"/>
                <a:buChar char="•"/>
                <a:defRPr/>
              </a:pPr>
              <a:r>
                <a:rPr lang="en-US" sz="1400" b="1" kern="0" dirty="0">
                  <a:solidFill>
                    <a:srgbClr val="0033CC"/>
                  </a:solidFill>
                  <a:latin typeface="Avenir Heavy"/>
                  <a:cs typeface="Avenir Heavy"/>
                </a:rPr>
                <a:t>Exp. Readiness Review Calendar</a:t>
              </a:r>
            </a:p>
          </p:txBody>
        </p:sp>
        <p:sp>
          <p:nvSpPr>
            <p:cNvPr id="15" name="TextBox 14"/>
            <p:cNvSpPr txBox="1"/>
            <p:nvPr/>
          </p:nvSpPr>
          <p:spPr>
            <a:xfrm>
              <a:off x="2146595" y="1416616"/>
              <a:ext cx="390480" cy="370017"/>
            </a:xfrm>
            <a:prstGeom prst="rect">
              <a:avLst/>
            </a:prstGeom>
            <a:noFill/>
          </p:spPr>
          <p:txBody>
            <a:bodyPr wrap="none">
              <a:spAutoFit/>
            </a:bodyPr>
            <a:lstStyle/>
            <a:p>
              <a:pPr eaLnBrk="1" fontAlgn="auto" hangingPunct="1">
                <a:spcBef>
                  <a:spcPts val="0"/>
                </a:spcBef>
                <a:spcAft>
                  <a:spcPts val="0"/>
                </a:spcAft>
                <a:defRPr/>
              </a:pPr>
              <a:r>
                <a:rPr lang="en-US" sz="1800" kern="0" dirty="0">
                  <a:solidFill>
                    <a:sysClr val="windowText" lastClr="000000"/>
                  </a:solidFill>
                  <a:latin typeface="Arial" pitchFamily="34" charset="0"/>
                  <a:ea typeface="Wingdings"/>
                  <a:cs typeface="Arial" pitchFamily="34" charset="0"/>
                  <a:sym typeface="Wingdings"/>
                </a:rPr>
                <a:t></a:t>
              </a:r>
              <a:endParaRPr lang="en-US" sz="1800" kern="0" dirty="0">
                <a:solidFill>
                  <a:sysClr val="windowText" lastClr="000000"/>
                </a:solidFill>
                <a:latin typeface="Arial" pitchFamily="34" charset="0"/>
                <a:cs typeface="Arial" pitchFamily="34" charset="0"/>
              </a:endParaRPr>
            </a:p>
          </p:txBody>
        </p:sp>
      </p:grpSp>
      <p:grpSp>
        <p:nvGrpSpPr>
          <p:cNvPr id="16" name="Group 50"/>
          <p:cNvGrpSpPr>
            <a:grpSpLocks/>
          </p:cNvGrpSpPr>
          <p:nvPr/>
        </p:nvGrpSpPr>
        <p:grpSpPr bwMode="auto">
          <a:xfrm>
            <a:off x="277813" y="2147888"/>
            <a:ext cx="8866187" cy="969962"/>
            <a:chOff x="278324" y="2131807"/>
            <a:chExt cx="8865676" cy="969628"/>
          </a:xfrm>
        </p:grpSpPr>
        <p:grpSp>
          <p:nvGrpSpPr>
            <p:cNvPr id="17" name="Group 32"/>
            <p:cNvGrpSpPr>
              <a:grpSpLocks/>
            </p:cNvGrpSpPr>
            <p:nvPr/>
          </p:nvGrpSpPr>
          <p:grpSpPr bwMode="auto">
            <a:xfrm>
              <a:off x="278324" y="2368271"/>
              <a:ext cx="4122987" cy="684000"/>
              <a:chOff x="278324" y="2351470"/>
              <a:chExt cx="4122987" cy="684000"/>
            </a:xfrm>
          </p:grpSpPr>
          <p:sp>
            <p:nvSpPr>
              <p:cNvPr id="20" name="Rectangle 19"/>
              <p:cNvSpPr/>
              <p:nvPr/>
            </p:nvSpPr>
            <p:spPr>
              <a:xfrm>
                <a:off x="278324" y="2351470"/>
                <a:ext cx="4122987" cy="684000"/>
              </a:xfrm>
              <a:prstGeom prst="rect">
                <a:avLst/>
              </a:prstGeom>
              <a:gradFill rotWithShape="1">
                <a:gsLst>
                  <a:gs pos="0">
                    <a:srgbClr val="9BBB59">
                      <a:tint val="100000"/>
                      <a:shade val="100000"/>
                      <a:satMod val="130000"/>
                    </a:srgbClr>
                  </a:gs>
                  <a:gs pos="100000">
                    <a:srgbClr val="9BBB59">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defRPr/>
                </a:pPr>
                <a:endParaRPr lang="en-US" sz="1800" kern="0">
                  <a:solidFill>
                    <a:sysClr val="window" lastClr="FFFFFF"/>
                  </a:solidFill>
                  <a:latin typeface="Arial" pitchFamily="34" charset="0"/>
                  <a:cs typeface="Arial" pitchFamily="34" charset="0"/>
                </a:endParaRPr>
              </a:p>
            </p:txBody>
          </p:sp>
          <p:sp>
            <p:nvSpPr>
              <p:cNvPr id="21" name="TextBox 20"/>
              <p:cNvSpPr txBox="1"/>
              <p:nvPr/>
            </p:nvSpPr>
            <p:spPr>
              <a:xfrm>
                <a:off x="322771" y="2502223"/>
                <a:ext cx="4078052" cy="399912"/>
              </a:xfrm>
              <a:prstGeom prst="rect">
                <a:avLst/>
              </a:prstGeom>
              <a:noFill/>
            </p:spPr>
            <p:txBody>
              <a:bodyPr>
                <a:spAutoFit/>
              </a:bodyPr>
              <a:lstStyle/>
              <a:p>
                <a:pPr algn="ctr" eaLnBrk="1" fontAlgn="auto" hangingPunct="1">
                  <a:spcBef>
                    <a:spcPts val="0"/>
                  </a:spcBef>
                  <a:spcAft>
                    <a:spcPts val="0"/>
                  </a:spcAft>
                  <a:defRPr/>
                </a:pPr>
                <a:r>
                  <a:rPr lang="en-US" sz="2000" b="1" kern="0" dirty="0">
                    <a:solidFill>
                      <a:srgbClr val="000000"/>
                    </a:solidFill>
                    <a:latin typeface="Arial" pitchFamily="34" charset="0"/>
                    <a:cs typeface="Arial" pitchFamily="34" charset="0"/>
                  </a:rPr>
                  <a:t>DESIGN PHASE</a:t>
                </a:r>
              </a:p>
            </p:txBody>
          </p:sp>
        </p:grpSp>
        <p:sp>
          <p:nvSpPr>
            <p:cNvPr id="18" name="TextBox 17"/>
            <p:cNvSpPr txBox="1"/>
            <p:nvPr/>
          </p:nvSpPr>
          <p:spPr>
            <a:xfrm>
              <a:off x="2159403" y="2131807"/>
              <a:ext cx="390502" cy="369760"/>
            </a:xfrm>
            <a:prstGeom prst="rect">
              <a:avLst/>
            </a:prstGeom>
            <a:noFill/>
          </p:spPr>
          <p:txBody>
            <a:bodyPr wrap="none">
              <a:spAutoFit/>
            </a:bodyPr>
            <a:lstStyle/>
            <a:p>
              <a:pPr eaLnBrk="1" fontAlgn="auto" hangingPunct="1">
                <a:spcBef>
                  <a:spcPts val="0"/>
                </a:spcBef>
                <a:spcAft>
                  <a:spcPts val="0"/>
                </a:spcAft>
                <a:defRPr/>
              </a:pPr>
              <a:r>
                <a:rPr lang="en-US" sz="1800" kern="0" dirty="0">
                  <a:solidFill>
                    <a:sysClr val="windowText" lastClr="000000"/>
                  </a:solidFill>
                  <a:latin typeface="Arial" pitchFamily="34" charset="0"/>
                  <a:ea typeface="Wingdings"/>
                  <a:cs typeface="Arial" pitchFamily="34" charset="0"/>
                  <a:sym typeface="Wingdings"/>
                </a:rPr>
                <a:t></a:t>
              </a:r>
              <a:endParaRPr lang="en-US" sz="1800" kern="0" dirty="0">
                <a:solidFill>
                  <a:sysClr val="windowText" lastClr="000000"/>
                </a:solidFill>
                <a:latin typeface="Arial" pitchFamily="34" charset="0"/>
                <a:cs typeface="Arial" pitchFamily="34" charset="0"/>
              </a:endParaRPr>
            </a:p>
          </p:txBody>
        </p:sp>
        <p:sp>
          <p:nvSpPr>
            <p:cNvPr id="19" name="TextBox 18"/>
            <p:cNvSpPr txBox="1"/>
            <p:nvPr/>
          </p:nvSpPr>
          <p:spPr>
            <a:xfrm>
              <a:off x="5645352" y="2363502"/>
              <a:ext cx="3498648" cy="737933"/>
            </a:xfrm>
            <a:prstGeom prst="rect">
              <a:avLst/>
            </a:prstGeom>
            <a:noFill/>
            <a:ln>
              <a:noFill/>
            </a:ln>
          </p:spPr>
          <p:txBody>
            <a:bodyPr>
              <a:spAutoFit/>
            </a:bodyPr>
            <a:lstStyle/>
            <a:p>
              <a:pPr marL="108000" indent="-108000" eaLnBrk="1" fontAlgn="auto" hangingPunct="1">
                <a:spcBef>
                  <a:spcPts val="0"/>
                </a:spcBef>
                <a:spcAft>
                  <a:spcPts val="0"/>
                </a:spcAft>
                <a:buFont typeface="Arial"/>
                <a:buChar char="•"/>
                <a:defRPr/>
              </a:pPr>
              <a:r>
                <a:rPr lang="en-US" sz="1400" b="1" kern="0" dirty="0">
                  <a:solidFill>
                    <a:sysClr val="windowText" lastClr="000000"/>
                  </a:solidFill>
                  <a:latin typeface="Avenir Heavy"/>
                  <a:cs typeface="Avenir Heavy"/>
                </a:rPr>
                <a:t>PESAD, specific equipment reviews</a:t>
              </a:r>
            </a:p>
            <a:p>
              <a:pPr marL="108000" indent="-108000" eaLnBrk="1" fontAlgn="auto" hangingPunct="1">
                <a:spcBef>
                  <a:spcPts val="0"/>
                </a:spcBef>
                <a:spcAft>
                  <a:spcPts val="0"/>
                </a:spcAft>
                <a:buFont typeface="Arial"/>
                <a:buChar char="•"/>
                <a:defRPr/>
              </a:pPr>
              <a:r>
                <a:rPr lang="en-US" sz="1400" b="1" kern="0" dirty="0">
                  <a:solidFill>
                    <a:sysClr val="windowText" lastClr="000000"/>
                  </a:solidFill>
                  <a:latin typeface="Avenir Heavy"/>
                  <a:cs typeface="Avenir Heavy"/>
                </a:rPr>
                <a:t>Complete Conceptual Designs &amp;   “1</a:t>
              </a:r>
              <a:r>
                <a:rPr lang="en-US" sz="1400" b="1" kern="0" baseline="30000" dirty="0">
                  <a:solidFill>
                    <a:sysClr val="windowText" lastClr="000000"/>
                  </a:solidFill>
                  <a:latin typeface="Avenir Heavy"/>
                  <a:cs typeface="Avenir Heavy"/>
                </a:rPr>
                <a:t>st</a:t>
              </a:r>
              <a:r>
                <a:rPr lang="en-US" sz="1400" b="1" kern="0" dirty="0">
                  <a:solidFill>
                    <a:sysClr val="windowText" lastClr="000000"/>
                  </a:solidFill>
                  <a:latin typeface="Avenir Heavy"/>
                  <a:cs typeface="Avenir Heavy"/>
                </a:rPr>
                <a:t>” Readiness Review</a:t>
              </a:r>
            </a:p>
          </p:txBody>
        </p:sp>
      </p:grpSp>
      <p:grpSp>
        <p:nvGrpSpPr>
          <p:cNvPr id="22" name="Group 56"/>
          <p:cNvGrpSpPr>
            <a:grpSpLocks/>
          </p:cNvGrpSpPr>
          <p:nvPr/>
        </p:nvGrpSpPr>
        <p:grpSpPr bwMode="auto">
          <a:xfrm>
            <a:off x="246063" y="2970213"/>
            <a:ext cx="8686800" cy="957262"/>
            <a:chOff x="245544" y="2970834"/>
            <a:chExt cx="8686828" cy="955944"/>
          </a:xfrm>
        </p:grpSpPr>
        <p:sp>
          <p:nvSpPr>
            <p:cNvPr id="23" name="TextBox 22"/>
            <p:cNvSpPr txBox="1"/>
            <p:nvPr/>
          </p:nvSpPr>
          <p:spPr>
            <a:xfrm>
              <a:off x="2164837" y="2970834"/>
              <a:ext cx="390526" cy="369378"/>
            </a:xfrm>
            <a:prstGeom prst="rect">
              <a:avLst/>
            </a:prstGeom>
            <a:noFill/>
          </p:spPr>
          <p:txBody>
            <a:bodyPr wrap="none">
              <a:spAutoFit/>
            </a:bodyPr>
            <a:lstStyle/>
            <a:p>
              <a:pPr eaLnBrk="1" fontAlgn="auto" hangingPunct="1">
                <a:spcBef>
                  <a:spcPts val="0"/>
                </a:spcBef>
                <a:spcAft>
                  <a:spcPts val="0"/>
                </a:spcAft>
                <a:defRPr/>
              </a:pPr>
              <a:r>
                <a:rPr lang="en-US" sz="1800" kern="0" dirty="0">
                  <a:solidFill>
                    <a:sysClr val="windowText" lastClr="000000"/>
                  </a:solidFill>
                  <a:latin typeface="Arial" pitchFamily="34" charset="0"/>
                  <a:ea typeface="Wingdings"/>
                  <a:cs typeface="Arial" pitchFamily="34" charset="0"/>
                  <a:sym typeface="Wingdings"/>
                </a:rPr>
                <a:t></a:t>
              </a:r>
              <a:endParaRPr lang="en-US" sz="1800" kern="0" dirty="0">
                <a:solidFill>
                  <a:sysClr val="windowText" lastClr="000000"/>
                </a:solidFill>
                <a:latin typeface="Arial" pitchFamily="34" charset="0"/>
                <a:cs typeface="Arial" pitchFamily="34" charset="0"/>
              </a:endParaRPr>
            </a:p>
          </p:txBody>
        </p:sp>
        <p:grpSp>
          <p:nvGrpSpPr>
            <p:cNvPr id="24" name="Group 69"/>
            <p:cNvGrpSpPr>
              <a:grpSpLocks/>
            </p:cNvGrpSpPr>
            <p:nvPr/>
          </p:nvGrpSpPr>
          <p:grpSpPr bwMode="auto">
            <a:xfrm>
              <a:off x="245544" y="3188114"/>
              <a:ext cx="8686828" cy="738664"/>
              <a:chOff x="245544" y="3188114"/>
              <a:chExt cx="8686828" cy="738664"/>
            </a:xfrm>
          </p:grpSpPr>
          <p:grpSp>
            <p:nvGrpSpPr>
              <p:cNvPr id="25" name="Group 34"/>
              <p:cNvGrpSpPr>
                <a:grpSpLocks/>
              </p:cNvGrpSpPr>
              <p:nvPr/>
            </p:nvGrpSpPr>
            <p:grpSpPr bwMode="auto">
              <a:xfrm>
                <a:off x="245544" y="3235249"/>
                <a:ext cx="4155768" cy="684000"/>
                <a:chOff x="245544" y="3183061"/>
                <a:chExt cx="4155768" cy="684000"/>
              </a:xfrm>
            </p:grpSpPr>
            <p:sp>
              <p:nvSpPr>
                <p:cNvPr id="27" name="Rectangle 12"/>
                <p:cNvSpPr/>
                <p:nvPr/>
              </p:nvSpPr>
              <p:spPr>
                <a:xfrm>
                  <a:off x="276989" y="3183061"/>
                  <a:ext cx="4124323" cy="684000"/>
                </a:xfrm>
                <a:prstGeom prst="rect">
                  <a:avLst/>
                </a:prstGeom>
                <a:gradFill rotWithShape="1">
                  <a:gsLst>
                    <a:gs pos="0">
                      <a:srgbClr val="9BBB59">
                        <a:tint val="100000"/>
                        <a:shade val="100000"/>
                        <a:satMod val="130000"/>
                      </a:srgbClr>
                    </a:gs>
                    <a:gs pos="100000">
                      <a:srgbClr val="9BBB59">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defRPr/>
                  </a:pPr>
                  <a:endParaRPr lang="en-US" sz="1800" kern="0">
                    <a:solidFill>
                      <a:sysClr val="window" lastClr="FFFFFF"/>
                    </a:solidFill>
                    <a:latin typeface="Arial" pitchFamily="34" charset="0"/>
                    <a:cs typeface="Arial" pitchFamily="34" charset="0"/>
                  </a:endParaRPr>
                </a:p>
              </p:txBody>
            </p:sp>
            <p:sp>
              <p:nvSpPr>
                <p:cNvPr id="28" name="TextBox 27"/>
                <p:cNvSpPr txBox="1"/>
                <p:nvPr/>
              </p:nvSpPr>
              <p:spPr>
                <a:xfrm>
                  <a:off x="245544" y="3333998"/>
                  <a:ext cx="4125925" cy="399499"/>
                </a:xfrm>
                <a:prstGeom prst="rect">
                  <a:avLst/>
                </a:prstGeom>
                <a:noFill/>
              </p:spPr>
              <p:txBody>
                <a:bodyPr>
                  <a:spAutoFit/>
                </a:bodyPr>
                <a:lstStyle/>
                <a:p>
                  <a:pPr algn="ctr" eaLnBrk="1" fontAlgn="auto" hangingPunct="1">
                    <a:spcBef>
                      <a:spcPts val="0"/>
                    </a:spcBef>
                    <a:spcAft>
                      <a:spcPts val="0"/>
                    </a:spcAft>
                    <a:defRPr/>
                  </a:pPr>
                  <a:r>
                    <a:rPr lang="en-US" sz="2000" b="1" kern="0" dirty="0">
                      <a:solidFill>
                        <a:srgbClr val="000000"/>
                      </a:solidFill>
                      <a:latin typeface="Arial" pitchFamily="34" charset="0"/>
                      <a:cs typeface="Arial" pitchFamily="34" charset="0"/>
                    </a:rPr>
                    <a:t>CONSTRUCTION PHASE</a:t>
                  </a:r>
                </a:p>
              </p:txBody>
            </p:sp>
          </p:grpSp>
          <p:sp>
            <p:nvSpPr>
              <p:cNvPr id="26" name="TextBox 25"/>
              <p:cNvSpPr txBox="1"/>
              <p:nvPr/>
            </p:nvSpPr>
            <p:spPr>
              <a:xfrm>
                <a:off x="5644648" y="3188021"/>
                <a:ext cx="3287724" cy="738757"/>
              </a:xfrm>
              <a:prstGeom prst="rect">
                <a:avLst/>
              </a:prstGeom>
              <a:noFill/>
              <a:ln>
                <a:noFill/>
              </a:ln>
            </p:spPr>
            <p:txBody>
              <a:bodyPr>
                <a:spAutoFit/>
              </a:bodyPr>
              <a:lstStyle/>
              <a:p>
                <a:pPr marL="108000" indent="-108000" eaLnBrk="1" fontAlgn="auto" hangingPunct="1">
                  <a:spcBef>
                    <a:spcPts val="0"/>
                  </a:spcBef>
                  <a:spcAft>
                    <a:spcPts val="0"/>
                  </a:spcAft>
                  <a:buFont typeface="Arial"/>
                  <a:buChar char="•"/>
                  <a:defRPr/>
                </a:pPr>
                <a:r>
                  <a:rPr lang="en-US" sz="1400" b="1" kern="0" dirty="0">
                    <a:solidFill>
                      <a:sysClr val="windowText" lastClr="000000"/>
                    </a:solidFill>
                    <a:latin typeface="Avenir Heavy"/>
                    <a:cs typeface="Avenir Heavy"/>
                  </a:rPr>
                  <a:t>Fabrication of the equipment</a:t>
                </a:r>
              </a:p>
              <a:p>
                <a:pPr marL="108000" indent="-108000" eaLnBrk="1" fontAlgn="auto" hangingPunct="1">
                  <a:spcBef>
                    <a:spcPts val="0"/>
                  </a:spcBef>
                  <a:spcAft>
                    <a:spcPts val="0"/>
                  </a:spcAft>
                  <a:buFont typeface="Arial"/>
                  <a:buChar char="•"/>
                  <a:defRPr/>
                </a:pPr>
                <a:r>
                  <a:rPr lang="en-US" sz="1400" b="1" kern="0" dirty="0">
                    <a:solidFill>
                      <a:sysClr val="windowText" lastClr="000000"/>
                    </a:solidFill>
                    <a:latin typeface="Avenir Heavy"/>
                    <a:cs typeface="Avenir Heavy"/>
                  </a:rPr>
                  <a:t>Test of the individual elements of the equipment (OSP/TOSP)</a:t>
                </a:r>
              </a:p>
            </p:txBody>
          </p:sp>
        </p:grpSp>
      </p:grpSp>
      <p:grpSp>
        <p:nvGrpSpPr>
          <p:cNvPr id="29" name="Group 64"/>
          <p:cNvGrpSpPr>
            <a:grpSpLocks/>
          </p:cNvGrpSpPr>
          <p:nvPr/>
        </p:nvGrpSpPr>
        <p:grpSpPr bwMode="auto">
          <a:xfrm>
            <a:off x="279400" y="3878263"/>
            <a:ext cx="4121150" cy="917575"/>
            <a:chOff x="279382" y="3877696"/>
            <a:chExt cx="4121930" cy="917958"/>
          </a:xfrm>
        </p:grpSpPr>
        <p:sp>
          <p:nvSpPr>
            <p:cNvPr id="30" name="TextBox 29"/>
            <p:cNvSpPr txBox="1"/>
            <p:nvPr/>
          </p:nvSpPr>
          <p:spPr>
            <a:xfrm>
              <a:off x="279382" y="4087768"/>
              <a:ext cx="4121930" cy="707886"/>
            </a:xfrm>
            <a:prstGeom prst="rect">
              <a:avLst/>
            </a:prstGeom>
            <a:gradFill rotWithShape="1">
              <a:gsLst>
                <a:gs pos="0">
                  <a:srgbClr val="8064A2">
                    <a:tint val="100000"/>
                    <a:shade val="100000"/>
                    <a:satMod val="130000"/>
                  </a:srgbClr>
                </a:gs>
                <a:gs pos="100000">
                  <a:srgbClr val="8064A2">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spAutoFit/>
            </a:bodyPr>
            <a:lstStyle/>
            <a:p>
              <a:pPr algn="ctr" eaLnBrk="1" fontAlgn="auto" hangingPunct="1">
                <a:spcBef>
                  <a:spcPts val="0"/>
                </a:spcBef>
                <a:spcAft>
                  <a:spcPts val="0"/>
                </a:spcAft>
                <a:defRPr/>
              </a:pPr>
              <a:r>
                <a:rPr lang="en-US" sz="2000" b="1" kern="0" dirty="0">
                  <a:solidFill>
                    <a:srgbClr val="000000"/>
                  </a:solidFill>
                  <a:latin typeface="Arial" pitchFamily="34" charset="0"/>
                  <a:cs typeface="Arial" pitchFamily="34" charset="0"/>
                </a:rPr>
                <a:t>SCHEDULING OF EXPERIMENT </a:t>
              </a:r>
            </a:p>
            <a:p>
              <a:pPr algn="ctr" eaLnBrk="1" fontAlgn="auto" hangingPunct="1">
                <a:spcBef>
                  <a:spcPts val="0"/>
                </a:spcBef>
                <a:spcAft>
                  <a:spcPts val="0"/>
                </a:spcAft>
                <a:defRPr/>
              </a:pPr>
              <a:r>
                <a:rPr lang="en-US" sz="2000" b="1" kern="0" dirty="0">
                  <a:solidFill>
                    <a:srgbClr val="000000"/>
                  </a:solidFill>
                  <a:latin typeface="Arial" pitchFamily="34" charset="0"/>
                  <a:cs typeface="Arial" pitchFamily="34" charset="0"/>
                </a:rPr>
                <a:t>by </a:t>
              </a:r>
              <a:r>
                <a:rPr lang="en-US" sz="2000" b="1" kern="0" dirty="0" err="1">
                  <a:solidFill>
                    <a:srgbClr val="000000"/>
                  </a:solidFill>
                  <a:latin typeface="Arial" pitchFamily="34" charset="0"/>
                  <a:cs typeface="Arial" pitchFamily="34" charset="0"/>
                </a:rPr>
                <a:t>JLab</a:t>
              </a:r>
              <a:endParaRPr lang="en-US" sz="2000" b="1" kern="0" dirty="0">
                <a:solidFill>
                  <a:srgbClr val="000000"/>
                </a:solidFill>
                <a:latin typeface="Arial" pitchFamily="34" charset="0"/>
                <a:cs typeface="Arial" pitchFamily="34" charset="0"/>
              </a:endParaRPr>
            </a:p>
          </p:txBody>
        </p:sp>
        <p:cxnSp>
          <p:nvCxnSpPr>
            <p:cNvPr id="31" name="Straight Arrow Connector 30"/>
            <p:cNvCxnSpPr/>
            <p:nvPr/>
          </p:nvCxnSpPr>
          <p:spPr>
            <a:xfrm>
              <a:off x="2341935" y="3877696"/>
              <a:ext cx="0" cy="231872"/>
            </a:xfrm>
            <a:prstGeom prst="straightConnector1">
              <a:avLst/>
            </a:prstGeom>
            <a:noFill/>
            <a:ln w="38100" cap="flat" cmpd="sng" algn="ctr">
              <a:solidFill>
                <a:sysClr val="windowText" lastClr="000000"/>
              </a:solidFill>
              <a:prstDash val="solid"/>
              <a:tailEnd type="arrow"/>
            </a:ln>
            <a:effectLst>
              <a:outerShdw blurRad="40000" dist="20000" dir="5400000" rotWithShape="0">
                <a:srgbClr val="000000">
                  <a:alpha val="38000"/>
                </a:srgbClr>
              </a:outerShdw>
            </a:effectLst>
          </p:spPr>
        </p:cxnSp>
      </p:grpSp>
      <p:grpSp>
        <p:nvGrpSpPr>
          <p:cNvPr id="32" name="Group 67"/>
          <p:cNvGrpSpPr>
            <a:grpSpLocks/>
          </p:cNvGrpSpPr>
          <p:nvPr/>
        </p:nvGrpSpPr>
        <p:grpSpPr bwMode="auto">
          <a:xfrm>
            <a:off x="284163" y="4716463"/>
            <a:ext cx="4144962" cy="904875"/>
            <a:chOff x="220761" y="6585848"/>
            <a:chExt cx="3703132" cy="905186"/>
          </a:xfrm>
        </p:grpSpPr>
        <p:grpSp>
          <p:nvGrpSpPr>
            <p:cNvPr id="33" name="Group 53"/>
            <p:cNvGrpSpPr>
              <a:grpSpLocks/>
            </p:cNvGrpSpPr>
            <p:nvPr/>
          </p:nvGrpSpPr>
          <p:grpSpPr bwMode="auto">
            <a:xfrm>
              <a:off x="220761" y="6807034"/>
              <a:ext cx="3703132" cy="684000"/>
              <a:chOff x="220761" y="6840452"/>
              <a:chExt cx="3703132" cy="684000"/>
            </a:xfrm>
          </p:grpSpPr>
          <p:sp>
            <p:nvSpPr>
              <p:cNvPr id="35" name="Rectangle 34"/>
              <p:cNvSpPr/>
              <p:nvPr/>
            </p:nvSpPr>
            <p:spPr>
              <a:xfrm>
                <a:off x="228189" y="6840452"/>
                <a:ext cx="3670352" cy="684000"/>
              </a:xfrm>
              <a:prstGeom prst="rect">
                <a:avLst/>
              </a:prstGeom>
              <a:gradFill rotWithShape="1">
                <a:gsLst>
                  <a:gs pos="0">
                    <a:srgbClr val="F79646">
                      <a:tint val="100000"/>
                      <a:shade val="100000"/>
                      <a:satMod val="130000"/>
                    </a:srgbClr>
                  </a:gs>
                  <a:gs pos="100000">
                    <a:srgbClr val="F79646">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defRPr/>
                </a:pPr>
                <a:endParaRPr lang="en-US" sz="1800" kern="0">
                  <a:solidFill>
                    <a:sysClr val="window" lastClr="FFFFFF"/>
                  </a:solidFill>
                  <a:latin typeface="Arial" pitchFamily="34" charset="0"/>
                  <a:cs typeface="Arial" pitchFamily="34" charset="0"/>
                </a:endParaRPr>
              </a:p>
            </p:txBody>
          </p:sp>
          <p:sp>
            <p:nvSpPr>
              <p:cNvPr id="36" name="TextBox 35"/>
              <p:cNvSpPr txBox="1"/>
              <p:nvPr/>
            </p:nvSpPr>
            <p:spPr>
              <a:xfrm>
                <a:off x="220761" y="6986104"/>
                <a:ext cx="3703132" cy="400187"/>
              </a:xfrm>
              <a:prstGeom prst="rect">
                <a:avLst/>
              </a:prstGeom>
              <a:noFill/>
            </p:spPr>
            <p:txBody>
              <a:bodyPr>
                <a:spAutoFit/>
              </a:bodyPr>
              <a:lstStyle/>
              <a:p>
                <a:pPr algn="ctr" eaLnBrk="1" fontAlgn="auto" hangingPunct="1">
                  <a:spcBef>
                    <a:spcPts val="0"/>
                  </a:spcBef>
                  <a:spcAft>
                    <a:spcPts val="0"/>
                  </a:spcAft>
                  <a:defRPr/>
                </a:pPr>
                <a:r>
                  <a:rPr lang="en-US" sz="2000" b="1" kern="0" dirty="0">
                    <a:solidFill>
                      <a:sysClr val="windowText" lastClr="000000"/>
                    </a:solidFill>
                    <a:latin typeface="Arial" pitchFamily="34" charset="0"/>
                    <a:cs typeface="Arial" pitchFamily="34" charset="0"/>
                  </a:rPr>
                  <a:t>EQUIPMENT INSTALLATION</a:t>
                </a:r>
              </a:p>
            </p:txBody>
          </p:sp>
        </p:grpSp>
        <p:sp>
          <p:nvSpPr>
            <p:cNvPr id="34" name="TextBox 33"/>
            <p:cNvSpPr txBox="1"/>
            <p:nvPr/>
          </p:nvSpPr>
          <p:spPr>
            <a:xfrm>
              <a:off x="1887241" y="6585848"/>
              <a:ext cx="390028" cy="370014"/>
            </a:xfrm>
            <a:prstGeom prst="rect">
              <a:avLst/>
            </a:prstGeom>
            <a:noFill/>
          </p:spPr>
          <p:txBody>
            <a:bodyPr wrap="none">
              <a:spAutoFit/>
            </a:bodyPr>
            <a:lstStyle/>
            <a:p>
              <a:pPr eaLnBrk="1" fontAlgn="auto" hangingPunct="1">
                <a:spcBef>
                  <a:spcPts val="0"/>
                </a:spcBef>
                <a:spcAft>
                  <a:spcPts val="0"/>
                </a:spcAft>
                <a:defRPr/>
              </a:pPr>
              <a:r>
                <a:rPr lang="en-US" sz="1800" kern="0" dirty="0">
                  <a:solidFill>
                    <a:sysClr val="windowText" lastClr="000000"/>
                  </a:solidFill>
                  <a:latin typeface="Arial" pitchFamily="34" charset="0"/>
                  <a:ea typeface="Wingdings"/>
                  <a:cs typeface="Arial" pitchFamily="34" charset="0"/>
                  <a:sym typeface="Wingdings"/>
                </a:rPr>
                <a:t></a:t>
              </a:r>
              <a:endParaRPr lang="en-US" sz="1800" kern="0" dirty="0">
                <a:solidFill>
                  <a:sysClr val="windowText" lastClr="000000"/>
                </a:solidFill>
                <a:latin typeface="Arial" pitchFamily="34" charset="0"/>
                <a:cs typeface="Arial" pitchFamily="34" charset="0"/>
              </a:endParaRPr>
            </a:p>
          </p:txBody>
        </p:sp>
      </p:grpSp>
      <p:grpSp>
        <p:nvGrpSpPr>
          <p:cNvPr id="37" name="Group 72"/>
          <p:cNvGrpSpPr>
            <a:grpSpLocks/>
          </p:cNvGrpSpPr>
          <p:nvPr/>
        </p:nvGrpSpPr>
        <p:grpSpPr bwMode="auto">
          <a:xfrm>
            <a:off x="279400" y="5589588"/>
            <a:ext cx="4121150" cy="839787"/>
            <a:chOff x="244901" y="8191508"/>
            <a:chExt cx="4156410" cy="840129"/>
          </a:xfrm>
        </p:grpSpPr>
        <p:grpSp>
          <p:nvGrpSpPr>
            <p:cNvPr id="38" name="Group 56"/>
            <p:cNvGrpSpPr>
              <a:grpSpLocks/>
            </p:cNvGrpSpPr>
            <p:nvPr/>
          </p:nvGrpSpPr>
          <p:grpSpPr bwMode="auto">
            <a:xfrm>
              <a:off x="244901" y="8347637"/>
              <a:ext cx="4156410" cy="684000"/>
              <a:chOff x="244901" y="7595732"/>
              <a:chExt cx="4156410" cy="684000"/>
            </a:xfrm>
          </p:grpSpPr>
          <p:sp>
            <p:nvSpPr>
              <p:cNvPr id="40" name="Rectangle 39"/>
              <p:cNvSpPr/>
              <p:nvPr/>
            </p:nvSpPr>
            <p:spPr>
              <a:xfrm>
                <a:off x="244901" y="7595732"/>
                <a:ext cx="4156410" cy="684000"/>
              </a:xfrm>
              <a:prstGeom prst="rect">
                <a:avLst/>
              </a:prstGeom>
              <a:gradFill rotWithShape="1">
                <a:gsLst>
                  <a:gs pos="0">
                    <a:srgbClr val="F79646">
                      <a:tint val="100000"/>
                      <a:shade val="100000"/>
                      <a:satMod val="130000"/>
                    </a:srgbClr>
                  </a:gs>
                  <a:gs pos="100000">
                    <a:srgbClr val="F79646">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eaLnBrk="1" fontAlgn="auto" hangingPunct="1">
                  <a:spcBef>
                    <a:spcPts val="0"/>
                  </a:spcBef>
                  <a:spcAft>
                    <a:spcPts val="0"/>
                  </a:spcAft>
                  <a:defRPr/>
                </a:pPr>
                <a:endParaRPr lang="en-US" sz="1800" kern="0">
                  <a:solidFill>
                    <a:sysClr val="window" lastClr="FFFFFF"/>
                  </a:solidFill>
                  <a:latin typeface="Arial" pitchFamily="34" charset="0"/>
                  <a:cs typeface="Arial" pitchFamily="34" charset="0"/>
                </a:endParaRPr>
              </a:p>
            </p:txBody>
          </p:sp>
          <p:sp>
            <p:nvSpPr>
              <p:cNvPr id="41" name="TextBox 40"/>
              <p:cNvSpPr txBox="1"/>
              <p:nvPr/>
            </p:nvSpPr>
            <p:spPr>
              <a:xfrm>
                <a:off x="267316" y="7742939"/>
                <a:ext cx="4133995" cy="400213"/>
              </a:xfrm>
              <a:prstGeom prst="rect">
                <a:avLst/>
              </a:prstGeom>
              <a:noFill/>
            </p:spPr>
            <p:txBody>
              <a:bodyPr>
                <a:spAutoFit/>
              </a:bodyPr>
              <a:lstStyle/>
              <a:p>
                <a:pPr algn="ctr" eaLnBrk="1" fontAlgn="auto" hangingPunct="1">
                  <a:spcBef>
                    <a:spcPts val="0"/>
                  </a:spcBef>
                  <a:spcAft>
                    <a:spcPts val="0"/>
                  </a:spcAft>
                  <a:defRPr/>
                </a:pPr>
                <a:r>
                  <a:rPr lang="en-US" sz="2000" b="1" kern="0" dirty="0">
                    <a:solidFill>
                      <a:sysClr val="windowText" lastClr="000000"/>
                    </a:solidFill>
                    <a:latin typeface="Arial" pitchFamily="34" charset="0"/>
                    <a:cs typeface="Arial" pitchFamily="34" charset="0"/>
                  </a:rPr>
                  <a:t>RUN THE EXPERIMENT</a:t>
                </a:r>
              </a:p>
            </p:txBody>
          </p:sp>
        </p:grpSp>
        <p:cxnSp>
          <p:nvCxnSpPr>
            <p:cNvPr id="39" name="Straight Arrow Connector 38"/>
            <p:cNvCxnSpPr/>
            <p:nvPr/>
          </p:nvCxnSpPr>
          <p:spPr>
            <a:xfrm>
              <a:off x="2331112" y="8191508"/>
              <a:ext cx="0" cy="188989"/>
            </a:xfrm>
            <a:prstGeom prst="straightConnector1">
              <a:avLst/>
            </a:prstGeom>
            <a:noFill/>
            <a:ln w="38100" cap="flat" cmpd="sng" algn="ctr">
              <a:solidFill>
                <a:sysClr val="windowText" lastClr="000000"/>
              </a:solidFill>
              <a:prstDash val="solid"/>
              <a:tailEnd type="arrow"/>
            </a:ln>
            <a:effectLst>
              <a:outerShdw blurRad="40000" dist="20000" dir="5400000" rotWithShape="0">
                <a:srgbClr val="000000">
                  <a:alpha val="38000"/>
                </a:srgbClr>
              </a:outerShdw>
            </a:effectLst>
          </p:spPr>
        </p:cxnSp>
      </p:grpSp>
      <p:sp>
        <p:nvSpPr>
          <p:cNvPr id="42" name="Rectangle 41"/>
          <p:cNvSpPr/>
          <p:nvPr/>
        </p:nvSpPr>
        <p:spPr>
          <a:xfrm>
            <a:off x="5638800" y="5486400"/>
            <a:ext cx="3287713" cy="307975"/>
          </a:xfrm>
          <a:prstGeom prst="rect">
            <a:avLst/>
          </a:prstGeom>
          <a:ln>
            <a:solidFill>
              <a:srgbClr val="FF6600"/>
            </a:solidFill>
          </a:ln>
        </p:spPr>
        <p:txBody>
          <a:bodyPr>
            <a:spAutoFit/>
          </a:bodyPr>
          <a:lstStyle/>
          <a:p>
            <a:pPr marL="108000" indent="-108000" eaLnBrk="1" fontAlgn="auto" hangingPunct="1">
              <a:spcBef>
                <a:spcPts val="0"/>
              </a:spcBef>
              <a:spcAft>
                <a:spcPts val="0"/>
              </a:spcAft>
              <a:defRPr/>
            </a:pPr>
            <a:r>
              <a:rPr lang="en-US" sz="1400" b="1" kern="0" dirty="0">
                <a:solidFill>
                  <a:sysClr val="windowText" lastClr="000000"/>
                </a:solidFill>
                <a:latin typeface="Arial" pitchFamily="34" charset="0"/>
                <a:cs typeface="Arial" pitchFamily="34" charset="0"/>
              </a:rPr>
              <a:t>“</a:t>
            </a:r>
            <a:r>
              <a:rPr lang="en-US" sz="1400" b="1" kern="0" dirty="0">
                <a:solidFill>
                  <a:sysClr val="windowText" lastClr="000000"/>
                </a:solidFill>
                <a:latin typeface="Avenir Heavy"/>
                <a:cs typeface="Avenir Heavy"/>
              </a:rPr>
              <a:t>Final” readiness review</a:t>
            </a:r>
          </a:p>
        </p:txBody>
      </p:sp>
      <p:sp>
        <p:nvSpPr>
          <p:cNvPr id="43" name="Rectangle 83"/>
          <p:cNvSpPr>
            <a:spLocks noChangeArrowheads="1"/>
          </p:cNvSpPr>
          <p:nvPr/>
        </p:nvSpPr>
        <p:spPr bwMode="auto">
          <a:xfrm>
            <a:off x="5645150" y="4000500"/>
            <a:ext cx="32877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07950" indent="-107950">
              <a:buFont typeface="Arial" charset="0"/>
              <a:buChar char="•"/>
            </a:pPr>
            <a:r>
              <a:rPr lang="en-US" sz="1400" b="1" dirty="0">
                <a:latin typeface="Avenir Heavy"/>
                <a:cs typeface="Avenir Heavy"/>
              </a:rPr>
              <a:t>Construction near-completed, </a:t>
            </a:r>
            <a:r>
              <a:rPr lang="en-US" sz="1400" b="1" dirty="0">
                <a:solidFill>
                  <a:srgbClr val="0033CC"/>
                </a:solidFill>
                <a:latin typeface="Avenir Heavy"/>
                <a:cs typeface="Avenir Heavy"/>
              </a:rPr>
              <a:t>designs frozen</a:t>
            </a:r>
          </a:p>
          <a:p>
            <a:pPr marL="107950" indent="-107950">
              <a:buFont typeface="Arial" charset="0"/>
              <a:buChar char="•"/>
            </a:pPr>
            <a:r>
              <a:rPr lang="en-US" sz="1400" b="1" dirty="0">
                <a:latin typeface="Avenir Heavy"/>
                <a:cs typeface="Avenir Heavy"/>
              </a:rPr>
              <a:t>“2</a:t>
            </a:r>
            <a:r>
              <a:rPr lang="en-US" sz="1400" b="1" baseline="30000" dirty="0">
                <a:latin typeface="Avenir Heavy"/>
                <a:cs typeface="Avenir Heavy"/>
              </a:rPr>
              <a:t>nd</a:t>
            </a:r>
            <a:r>
              <a:rPr lang="en-US" sz="1400" b="1" dirty="0">
                <a:latin typeface="Avenir Heavy"/>
                <a:cs typeface="Avenir Heavy"/>
              </a:rPr>
              <a:t>” Readiness Review before scheduling request submission</a:t>
            </a:r>
          </a:p>
        </p:txBody>
      </p:sp>
      <p:cxnSp>
        <p:nvCxnSpPr>
          <p:cNvPr id="44" name="Straight Arrow Connector 2"/>
          <p:cNvCxnSpPr>
            <a:cxnSpLocks noChangeShapeType="1"/>
          </p:cNvCxnSpPr>
          <p:nvPr/>
        </p:nvCxnSpPr>
        <p:spPr bwMode="auto">
          <a:xfrm flipH="1">
            <a:off x="4559300" y="2933700"/>
            <a:ext cx="755650" cy="0"/>
          </a:xfrm>
          <a:prstGeom prst="straightConnector1">
            <a:avLst/>
          </a:prstGeom>
          <a:noFill/>
          <a:ln w="57150">
            <a:solidFill>
              <a:srgbClr val="FF6600"/>
            </a:solidFill>
            <a:round/>
            <a:headEnd/>
            <a:tailEnd type="arrow" w="med" len="med"/>
          </a:ln>
          <a:extLst>
            <a:ext uri="{909E8E84-426E-40DD-AFC4-6F175D3DCCD1}">
              <a14:hiddenFill xmlns:a14="http://schemas.microsoft.com/office/drawing/2010/main">
                <a:noFill/>
              </a14:hiddenFill>
            </a:ext>
          </a:extLst>
        </p:spPr>
      </p:cxnSp>
      <p:cxnSp>
        <p:nvCxnSpPr>
          <p:cNvPr id="45" name="Straight Arrow Connector 78"/>
          <p:cNvCxnSpPr>
            <a:cxnSpLocks noChangeShapeType="1"/>
          </p:cNvCxnSpPr>
          <p:nvPr/>
        </p:nvCxnSpPr>
        <p:spPr bwMode="auto">
          <a:xfrm flipH="1">
            <a:off x="4541838" y="4438650"/>
            <a:ext cx="755650" cy="0"/>
          </a:xfrm>
          <a:prstGeom prst="straightConnector1">
            <a:avLst/>
          </a:prstGeom>
          <a:noFill/>
          <a:ln w="57150">
            <a:solidFill>
              <a:srgbClr val="FF6600"/>
            </a:solidFill>
            <a:round/>
            <a:headEnd/>
            <a:tailEnd type="arrow" w="med" len="med"/>
          </a:ln>
          <a:extLst>
            <a:ext uri="{909E8E84-426E-40DD-AFC4-6F175D3DCCD1}">
              <a14:hiddenFill xmlns:a14="http://schemas.microsoft.com/office/drawing/2010/main">
                <a:noFill/>
              </a14:hiddenFill>
            </a:ext>
          </a:extLst>
        </p:spPr>
      </p:cxnSp>
      <p:cxnSp>
        <p:nvCxnSpPr>
          <p:cNvPr id="46" name="Straight Arrow Connector 80"/>
          <p:cNvCxnSpPr>
            <a:cxnSpLocks noChangeShapeType="1"/>
          </p:cNvCxnSpPr>
          <p:nvPr/>
        </p:nvCxnSpPr>
        <p:spPr bwMode="auto">
          <a:xfrm flipH="1">
            <a:off x="4548188" y="5676900"/>
            <a:ext cx="755650" cy="0"/>
          </a:xfrm>
          <a:prstGeom prst="straightConnector1">
            <a:avLst/>
          </a:prstGeom>
          <a:noFill/>
          <a:ln w="57150">
            <a:solidFill>
              <a:srgbClr val="FF6600"/>
            </a:solidFill>
            <a:round/>
            <a:headEnd/>
            <a:tailEnd type="arrow" w="med" len="med"/>
          </a:ln>
          <a:extLst>
            <a:ext uri="{909E8E84-426E-40DD-AFC4-6F175D3DCCD1}">
              <a14:hiddenFill xmlns:a14="http://schemas.microsoft.com/office/drawing/2010/main">
                <a:noFill/>
              </a14:hiddenFill>
            </a:ext>
          </a:extLst>
        </p:spPr>
      </p:cxnSp>
      <p:sp>
        <p:nvSpPr>
          <p:cNvPr id="2" name="TextBox 1"/>
          <p:cNvSpPr txBox="1"/>
          <p:nvPr/>
        </p:nvSpPr>
        <p:spPr>
          <a:xfrm>
            <a:off x="4482073" y="6086962"/>
            <a:ext cx="4654740" cy="338554"/>
          </a:xfrm>
          <a:prstGeom prst="rect">
            <a:avLst/>
          </a:prstGeom>
          <a:noFill/>
        </p:spPr>
        <p:txBody>
          <a:bodyPr wrap="none" rtlCol="0">
            <a:spAutoFit/>
          </a:bodyPr>
          <a:lstStyle/>
          <a:p>
            <a:r>
              <a:rPr lang="en-US" sz="1600" dirty="0">
                <a:solidFill>
                  <a:srgbClr val="008000"/>
                </a:solidFill>
                <a:latin typeface="Arial" charset="0"/>
                <a:cs typeface="Arial" charset="0"/>
                <a:hlinkClick r:id="rId3"/>
              </a:rPr>
              <a:t>http://www.jlab.org/user_resources/PFX/NP-PFX</a:t>
            </a:r>
            <a:r>
              <a:rPr lang="en-US" sz="1600" dirty="0" smtClean="0">
                <a:solidFill>
                  <a:srgbClr val="008000"/>
                </a:solidFill>
                <a:latin typeface="Arial" charset="0"/>
                <a:cs typeface="Arial" charset="0"/>
                <a:hlinkClick r:id="rId3"/>
              </a:rPr>
              <a:t>/</a:t>
            </a:r>
            <a:endParaRPr lang="en-US" sz="1600" dirty="0">
              <a:solidFill>
                <a:srgbClr val="008000"/>
              </a:solidFill>
              <a:latin typeface="Arial" charset="0"/>
              <a:cs typeface="Arial" charset="0"/>
            </a:endParaRPr>
          </a:p>
        </p:txBody>
      </p:sp>
    </p:spTree>
    <p:extLst>
      <p:ext uri="{BB962C8B-B14F-4D97-AF65-F5344CB8AC3E}">
        <p14:creationId xmlns:p14="http://schemas.microsoft.com/office/powerpoint/2010/main" val="183984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15875"/>
            <a:ext cx="9144000" cy="777875"/>
          </a:xfrm>
        </p:spPr>
        <p:txBody>
          <a:bodyPr rtlCol="0">
            <a:normAutofit/>
          </a:bodyPr>
          <a:lstStyle/>
          <a:p>
            <a:pPr fontAlgn="auto">
              <a:spcAft>
                <a:spcPts val="0"/>
              </a:spcAft>
              <a:defRPr/>
            </a:pPr>
            <a:r>
              <a:rPr lang="en-US" b="0" dirty="0" smtClean="0">
                <a:ln>
                  <a:prstDash val="solid"/>
                </a:ln>
                <a:solidFill>
                  <a:srgbClr val="000090"/>
                </a:solidFill>
                <a:effectLst>
                  <a:outerShdw blurRad="88000" dist="50800" dir="5040000" algn="tl">
                    <a:schemeClr val="accent4">
                      <a:tint val="80000"/>
                      <a:satMod val="250000"/>
                      <a:alpha val="45000"/>
                    </a:schemeClr>
                  </a:outerShdw>
                </a:effectLst>
                <a:latin typeface="Avenir Heavy"/>
                <a:cs typeface="Avenir Heavy"/>
              </a:rPr>
              <a:t>Highlights</a:t>
            </a:r>
            <a:endParaRPr lang="en-US" b="0" dirty="0">
              <a:ln>
                <a:prstDash val="solid"/>
              </a:ln>
              <a:solidFill>
                <a:srgbClr val="000090"/>
              </a:solidFill>
              <a:effectLst>
                <a:outerShdw blurRad="88000" dist="50800" dir="5040000" algn="tl">
                  <a:schemeClr val="accent4">
                    <a:tint val="80000"/>
                    <a:satMod val="250000"/>
                    <a:alpha val="45000"/>
                  </a:schemeClr>
                </a:outerShdw>
              </a:effectLst>
              <a:latin typeface="Avenir Heavy"/>
              <a:cs typeface="Avenir Heavy"/>
            </a:endParaRPr>
          </a:p>
        </p:txBody>
      </p:sp>
      <p:sp>
        <p:nvSpPr>
          <p:cNvPr id="336" name="TextBox 335"/>
          <p:cNvSpPr txBox="1"/>
          <p:nvPr/>
        </p:nvSpPr>
        <p:spPr>
          <a:xfrm>
            <a:off x="381000" y="990600"/>
            <a:ext cx="1143000" cy="400110"/>
          </a:xfrm>
          <a:prstGeom prst="rect">
            <a:avLst/>
          </a:prstGeom>
          <a:noFill/>
        </p:spPr>
        <p:txBody>
          <a:bodyPr wrap="square" rtlCol="0">
            <a:spAutoFit/>
          </a:bodyPr>
          <a:lstStyle/>
          <a:p>
            <a:pPr defTabSz="457200"/>
            <a:endParaRPr lang="en-US" sz="2000" b="1" dirty="0">
              <a:solidFill>
                <a:srgbClr val="002060"/>
              </a:solidFill>
              <a:latin typeface="Arial" pitchFamily="34" charset="0"/>
              <a:cs typeface="Arial" pitchFamily="34" charset="0"/>
            </a:endParaRPr>
          </a:p>
        </p:txBody>
      </p:sp>
      <p:sp>
        <p:nvSpPr>
          <p:cNvPr id="3" name="TextBox 2"/>
          <p:cNvSpPr txBox="1"/>
          <p:nvPr/>
        </p:nvSpPr>
        <p:spPr>
          <a:xfrm>
            <a:off x="4482353" y="6484472"/>
            <a:ext cx="301660" cy="369332"/>
          </a:xfrm>
          <a:prstGeom prst="rect">
            <a:avLst/>
          </a:prstGeom>
          <a:noFill/>
        </p:spPr>
        <p:txBody>
          <a:bodyPr wrap="none" rtlCol="0">
            <a:spAutoFit/>
          </a:bodyPr>
          <a:lstStyle/>
          <a:p>
            <a:fld id="{502EB0E8-028E-304A-84A3-E1ABDC65C30C}" type="slidenum">
              <a:rPr lang="en-US" smtClean="0">
                <a:solidFill>
                  <a:srgbClr val="FFFFFF"/>
                </a:solidFill>
              </a:rPr>
              <a:t>4</a:t>
            </a:fld>
            <a:endParaRPr lang="en-US" dirty="0">
              <a:solidFill>
                <a:srgbClr val="FFFFFF"/>
              </a:solidFill>
            </a:endParaRPr>
          </a:p>
        </p:txBody>
      </p:sp>
      <p:sp>
        <p:nvSpPr>
          <p:cNvPr id="6" name="TextBox 5"/>
          <p:cNvSpPr txBox="1"/>
          <p:nvPr/>
        </p:nvSpPr>
        <p:spPr>
          <a:xfrm>
            <a:off x="133812" y="841188"/>
            <a:ext cx="8865220" cy="5355312"/>
          </a:xfrm>
          <a:prstGeom prst="rect">
            <a:avLst/>
          </a:prstGeom>
          <a:noFill/>
        </p:spPr>
        <p:txBody>
          <a:bodyPr wrap="square" rtlCol="0">
            <a:spAutoFit/>
          </a:bodyPr>
          <a:lstStyle/>
          <a:p>
            <a:pPr marL="342900" indent="-342900">
              <a:buClr>
                <a:schemeClr val="tx1"/>
              </a:buClr>
              <a:buAutoNum type="arabicParenR"/>
            </a:pPr>
            <a:r>
              <a:rPr lang="en-US" b="1" u="sng" dirty="0" smtClean="0">
                <a:solidFill>
                  <a:srgbClr val="FF0000"/>
                </a:solidFill>
                <a:latin typeface="Avenir Book"/>
                <a:cs typeface="Avenir Book"/>
              </a:rPr>
              <a:t>Before </a:t>
            </a:r>
            <a:r>
              <a:rPr lang="en-US" b="1" u="sng" dirty="0">
                <a:solidFill>
                  <a:srgbClr val="FF0000"/>
                </a:solidFill>
                <a:latin typeface="Avenir Book"/>
                <a:cs typeface="Avenir Book"/>
              </a:rPr>
              <a:t>scheduling can be </a:t>
            </a:r>
            <a:r>
              <a:rPr lang="en-US" b="1" u="sng" dirty="0" smtClean="0">
                <a:solidFill>
                  <a:srgbClr val="FF0000"/>
                </a:solidFill>
                <a:latin typeface="Avenir Book"/>
                <a:cs typeface="Avenir Book"/>
              </a:rPr>
              <a:t>requested </a:t>
            </a:r>
            <a:r>
              <a:rPr lang="en-US" dirty="0" smtClean="0">
                <a:latin typeface="Avenir Book"/>
                <a:cs typeface="Avenir Book"/>
              </a:rPr>
              <a:t>the experiment should pass an Experiment Readiness Review by </a:t>
            </a:r>
            <a:r>
              <a:rPr lang="en-US" dirty="0">
                <a:latin typeface="Avenir Book"/>
                <a:cs typeface="Avenir Book"/>
              </a:rPr>
              <a:t>Jefferson Lab's r</a:t>
            </a:r>
            <a:r>
              <a:rPr lang="en-US" dirty="0" smtClean="0">
                <a:latin typeface="Avenir Book"/>
                <a:cs typeface="Avenir Book"/>
              </a:rPr>
              <a:t>eview committee, </a:t>
            </a:r>
            <a:r>
              <a:rPr lang="en-US" dirty="0">
                <a:latin typeface="Avenir Book"/>
                <a:cs typeface="Avenir Book"/>
              </a:rPr>
              <a:t>including subject matter </a:t>
            </a:r>
            <a:r>
              <a:rPr lang="en-US" dirty="0" smtClean="0">
                <a:latin typeface="Avenir Book"/>
                <a:cs typeface="Avenir Book"/>
              </a:rPr>
              <a:t>experts. This review will includes:</a:t>
            </a:r>
          </a:p>
          <a:p>
            <a:pPr marL="1257300" lvl="2" indent="-342900">
              <a:buFont typeface="+mj-lt"/>
              <a:buAutoNum type="alphaLcPeriod"/>
            </a:pPr>
            <a:r>
              <a:rPr lang="en-US" dirty="0">
                <a:latin typeface="Avenir Book"/>
                <a:cs typeface="Avenir Book"/>
              </a:rPr>
              <a:t>S</a:t>
            </a:r>
            <a:r>
              <a:rPr lang="en-US" dirty="0" smtClean="0">
                <a:latin typeface="Avenir Book"/>
                <a:cs typeface="Avenir Book"/>
              </a:rPr>
              <a:t>tatus of the experiment </a:t>
            </a:r>
          </a:p>
          <a:p>
            <a:pPr marL="1257300" lvl="2" indent="-342900">
              <a:buFont typeface="+mj-lt"/>
              <a:buAutoNum type="alphaLcPeriod"/>
            </a:pPr>
            <a:r>
              <a:rPr lang="en-US" dirty="0" smtClean="0">
                <a:latin typeface="Avenir Book"/>
                <a:cs typeface="Avenir Book"/>
              </a:rPr>
              <a:t>Experiment </a:t>
            </a:r>
            <a:r>
              <a:rPr lang="en-US" dirty="0">
                <a:latin typeface="Avenir Book"/>
                <a:cs typeface="Avenir Book"/>
              </a:rPr>
              <a:t>i</a:t>
            </a:r>
            <a:r>
              <a:rPr lang="en-US" dirty="0" smtClean="0">
                <a:latin typeface="Avenir Book"/>
                <a:cs typeface="Avenir Book"/>
              </a:rPr>
              <a:t>nstallation </a:t>
            </a:r>
            <a:r>
              <a:rPr lang="en-US" dirty="0">
                <a:latin typeface="Avenir Book"/>
                <a:cs typeface="Avenir Book"/>
              </a:rPr>
              <a:t>p</a:t>
            </a:r>
            <a:r>
              <a:rPr lang="en-US" dirty="0" smtClean="0">
                <a:latin typeface="Avenir Book"/>
                <a:cs typeface="Avenir Book"/>
              </a:rPr>
              <a:t>lan</a:t>
            </a:r>
          </a:p>
          <a:p>
            <a:pPr marL="1257300" lvl="2" indent="-342900">
              <a:buFont typeface="+mj-lt"/>
              <a:buAutoNum type="alphaLcPeriod"/>
            </a:pPr>
            <a:r>
              <a:rPr lang="en-US" dirty="0" smtClean="0">
                <a:latin typeface="Avenir Book"/>
                <a:cs typeface="Avenir Book"/>
              </a:rPr>
              <a:t>Resource requirements</a:t>
            </a:r>
          </a:p>
          <a:p>
            <a:pPr marL="1257300" lvl="2" indent="-342900">
              <a:buFont typeface="+mj-lt"/>
              <a:buAutoNum type="alphaLcPeriod"/>
            </a:pPr>
            <a:r>
              <a:rPr lang="en-US" dirty="0" smtClean="0">
                <a:latin typeface="Avenir Book"/>
                <a:cs typeface="Avenir Book"/>
              </a:rPr>
              <a:t>Radiation budget</a:t>
            </a:r>
          </a:p>
          <a:p>
            <a:pPr marL="1257300" lvl="2" indent="-342900">
              <a:buFont typeface="+mj-lt"/>
              <a:buAutoNum type="alphaLcPeriod"/>
            </a:pPr>
            <a:r>
              <a:rPr lang="en-US" dirty="0">
                <a:latin typeface="Avenir Book"/>
                <a:cs typeface="Avenir Book"/>
              </a:rPr>
              <a:t>T</a:t>
            </a:r>
            <a:r>
              <a:rPr lang="en-US" dirty="0" smtClean="0">
                <a:latin typeface="Avenir Book"/>
                <a:cs typeface="Avenir Book"/>
              </a:rPr>
              <a:t>imeline  </a:t>
            </a:r>
          </a:p>
          <a:p>
            <a:endParaRPr lang="en-US" dirty="0" smtClean="0">
              <a:latin typeface="Avenir Book"/>
              <a:cs typeface="Avenir Book"/>
            </a:endParaRPr>
          </a:p>
          <a:p>
            <a:pPr marL="342900" indent="-342900">
              <a:buClr>
                <a:schemeClr val="tx1"/>
              </a:buClr>
              <a:buFont typeface="+mj-lt"/>
              <a:buAutoNum type="arabicParenR" startAt="2"/>
            </a:pPr>
            <a:r>
              <a:rPr lang="en-US" b="1" u="sng" dirty="0" smtClean="0">
                <a:solidFill>
                  <a:srgbClr val="FF0000"/>
                </a:solidFill>
                <a:latin typeface="Avenir Book"/>
                <a:cs typeface="Avenir Book"/>
              </a:rPr>
              <a:t>After this review, the experiment layout and components are considered frozen</a:t>
            </a:r>
            <a:r>
              <a:rPr lang="en-US" dirty="0" smtClean="0">
                <a:latin typeface="Avenir Book"/>
                <a:cs typeface="Avenir Book"/>
              </a:rPr>
              <a:t>, and any design modifications will require a change control, approved by the Division Management (typically the Deputy AD).</a:t>
            </a:r>
          </a:p>
          <a:p>
            <a:pPr marL="342900" indent="-342900">
              <a:buClr>
                <a:schemeClr val="tx1"/>
              </a:buClr>
              <a:buFont typeface="+mj-lt"/>
              <a:buAutoNum type="arabicParenR" startAt="2"/>
            </a:pPr>
            <a:endParaRPr lang="en-US" dirty="0">
              <a:latin typeface="Avenir Book"/>
              <a:cs typeface="Avenir Book"/>
            </a:endParaRPr>
          </a:p>
          <a:p>
            <a:pPr marL="342900" indent="-342900">
              <a:buClr>
                <a:schemeClr val="tx1"/>
              </a:buClr>
              <a:buFont typeface="+mj-lt"/>
              <a:buAutoNum type="arabicParenR" startAt="2"/>
            </a:pPr>
            <a:r>
              <a:rPr lang="en-US" dirty="0" smtClean="0">
                <a:latin typeface="Avenir Book"/>
                <a:cs typeface="Avenir Book"/>
              </a:rPr>
              <a:t>A </a:t>
            </a:r>
            <a:r>
              <a:rPr lang="en-US" dirty="0">
                <a:latin typeface="Avenir Book"/>
                <a:cs typeface="Avenir Book"/>
              </a:rPr>
              <a:t>final </a:t>
            </a:r>
            <a:r>
              <a:rPr lang="en-US" dirty="0" smtClean="0">
                <a:latin typeface="Avenir Book"/>
                <a:cs typeface="Avenir Book"/>
              </a:rPr>
              <a:t>ERR which reviews the readiness </a:t>
            </a:r>
            <a:r>
              <a:rPr lang="en-US" dirty="0">
                <a:latin typeface="Avenir Book"/>
                <a:cs typeface="Avenir Book"/>
              </a:rPr>
              <a:t>of the documentation (ESAD, RSAD, COO, ERG, Safety Check </a:t>
            </a:r>
            <a:r>
              <a:rPr lang="en-US" dirty="0" smtClean="0">
                <a:latin typeface="Avenir Book"/>
                <a:cs typeface="Avenir Book"/>
              </a:rPr>
              <a:t>lists, Operational Manual,..) and includes a walkthrough will </a:t>
            </a:r>
            <a:r>
              <a:rPr lang="en-US" dirty="0">
                <a:latin typeface="Avenir Book"/>
                <a:cs typeface="Avenir Book"/>
              </a:rPr>
              <a:t>be scheduled at least one month before the start of the </a:t>
            </a:r>
            <a:r>
              <a:rPr lang="en-US" dirty="0" smtClean="0">
                <a:latin typeface="Avenir Book"/>
                <a:cs typeface="Avenir Book"/>
              </a:rPr>
              <a:t>experiment.</a:t>
            </a:r>
          </a:p>
          <a:p>
            <a:pPr marL="342900" indent="-342900">
              <a:buClr>
                <a:schemeClr val="tx1"/>
              </a:buClr>
              <a:buFont typeface="+mj-lt"/>
              <a:buAutoNum type="arabicParenR" startAt="2"/>
            </a:pPr>
            <a:endParaRPr lang="en-US" dirty="0">
              <a:latin typeface="Avenir Book"/>
              <a:cs typeface="Avenir Book"/>
            </a:endParaRPr>
          </a:p>
          <a:p>
            <a:pPr marL="342900" indent="-342900">
              <a:buClr>
                <a:schemeClr val="tx1"/>
              </a:buClr>
              <a:buFont typeface="+mj-lt"/>
              <a:buAutoNum type="arabicParenR" startAt="2"/>
            </a:pPr>
            <a:r>
              <a:rPr lang="en-US" dirty="0" smtClean="0">
                <a:latin typeface="Avenir Book"/>
                <a:cs typeface="Avenir Book"/>
              </a:rPr>
              <a:t>We are working with the hall leaders what equipment should have an ERR this year, and also for Halls B and C how to fold this in in the general ARR.</a:t>
            </a:r>
            <a:endParaRPr lang="en-US" dirty="0">
              <a:latin typeface="Avenir Book"/>
              <a:cs typeface="Avenir Book"/>
            </a:endParaRPr>
          </a:p>
        </p:txBody>
      </p:sp>
    </p:spTree>
    <p:extLst>
      <p:ext uri="{BB962C8B-B14F-4D97-AF65-F5344CB8AC3E}">
        <p14:creationId xmlns:p14="http://schemas.microsoft.com/office/powerpoint/2010/main" val="4189898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fontScale="90000"/>
          </a:bodyPr>
          <a:lstStyle/>
          <a:p>
            <a:r>
              <a:rPr lang="en-US" dirty="0"/>
              <a:t>Efforts are being made to update the PAC submission page</a:t>
            </a:r>
            <a:br>
              <a:rPr lang="en-US" dirty="0"/>
            </a:br>
            <a:endParaRPr lang="en-US" dirty="0"/>
          </a:p>
        </p:txBody>
      </p:sp>
      <p:sp>
        <p:nvSpPr>
          <p:cNvPr id="3" name="Content Placeholder 2"/>
          <p:cNvSpPr>
            <a:spLocks noGrp="1"/>
          </p:cNvSpPr>
          <p:nvPr>
            <p:ph idx="1"/>
          </p:nvPr>
        </p:nvSpPr>
        <p:spPr/>
        <p:txBody>
          <a:bodyPr>
            <a:normAutofit/>
          </a:bodyPr>
          <a:lstStyle/>
          <a:p>
            <a:r>
              <a:rPr lang="en-US" sz="2400" b="1" dirty="0"/>
              <a:t>Some highlights of the new submission page are</a:t>
            </a:r>
            <a:endParaRPr lang="en-US" sz="2400" dirty="0"/>
          </a:p>
          <a:p>
            <a:pPr lvl="1"/>
            <a:r>
              <a:rPr lang="en-US" sz="2400" dirty="0"/>
              <a:t>A dropdown box allowing you to select the proposal type, Proposal, Letter of Intent, Run group proposal etc.</a:t>
            </a:r>
          </a:p>
          <a:p>
            <a:pPr lvl="1"/>
            <a:r>
              <a:rPr lang="en-US" sz="2400" dirty="0"/>
              <a:t>The new system will allow more than one person to update the document, providing alerts as to the completion status to both participants</a:t>
            </a:r>
          </a:p>
          <a:p>
            <a:pPr lvl="1"/>
            <a:r>
              <a:rPr lang="en-US" sz="2400" dirty="0"/>
              <a:t>An email confirmation upon completion</a:t>
            </a:r>
          </a:p>
          <a:p>
            <a:endParaRPr lang="en-US" sz="2400" dirty="0"/>
          </a:p>
        </p:txBody>
      </p:sp>
    </p:spTree>
    <p:extLst>
      <p:ext uri="{BB962C8B-B14F-4D97-AF65-F5344CB8AC3E}">
        <p14:creationId xmlns:p14="http://schemas.microsoft.com/office/powerpoint/2010/main" val="186989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533399"/>
            <a:ext cx="8406161" cy="6324601"/>
          </a:xfrm>
        </p:spPr>
        <p:txBody>
          <a:bodyPr>
            <a:normAutofit/>
          </a:bodyPr>
          <a:lstStyle/>
          <a:p>
            <a:r>
              <a:rPr lang="en-US" sz="2400" b="1" dirty="0"/>
              <a:t>Noteworthy changes</a:t>
            </a:r>
            <a:endParaRPr lang="en-US" sz="2400" dirty="0"/>
          </a:p>
          <a:p>
            <a:pPr lvl="1"/>
            <a:r>
              <a:rPr lang="en-US" sz="2400" dirty="0"/>
              <a:t>You will be prompted to complete each entry on the coversheets or input “ Not applicable”  Please note that inputting N/A implies that there will be no follow up request to the lab</a:t>
            </a:r>
            <a:r>
              <a:rPr lang="en-US" sz="2400" dirty="0" smtClean="0"/>
              <a:t>.  An incomplete cover page will result in the proposal being rejected.</a:t>
            </a:r>
            <a:endParaRPr lang="en-US" sz="2400" dirty="0"/>
          </a:p>
          <a:p>
            <a:pPr lvl="1"/>
            <a:r>
              <a:rPr lang="en-US" sz="2400" dirty="0"/>
              <a:t>An author list is required for each proposal.  The list can be uploaded using a CSV file format only</a:t>
            </a:r>
          </a:p>
          <a:p>
            <a:pPr lvl="1"/>
            <a:r>
              <a:rPr lang="en-US" sz="2400" b="1" dirty="0">
                <a:solidFill>
                  <a:srgbClr val="FF0000"/>
                </a:solidFill>
              </a:rPr>
              <a:t>Assumed resource requirements section to provide any information regarding the assumed requirements for the resources </a:t>
            </a:r>
            <a:r>
              <a:rPr lang="en-US" sz="2400" b="1" dirty="0" smtClean="0">
                <a:solidFill>
                  <a:srgbClr val="FF0000"/>
                </a:solidFill>
              </a:rPr>
              <a:t>needed</a:t>
            </a:r>
          </a:p>
          <a:p>
            <a:r>
              <a:rPr lang="en-US" sz="2400" dirty="0" smtClean="0">
                <a:solidFill>
                  <a:srgbClr val="FF0000"/>
                </a:solidFill>
              </a:rPr>
              <a:t>Too often we encounter that an experiment was approved assuming “existing equipment” and that later on the proponents come and argue the experiment requires new or costly completely refurbished or updated equipment.</a:t>
            </a:r>
          </a:p>
          <a:p>
            <a:pPr lvl="1"/>
            <a:endParaRPr lang="en-US" sz="2400" dirty="0"/>
          </a:p>
          <a:p>
            <a:endParaRPr lang="en-US" sz="2400" dirty="0"/>
          </a:p>
        </p:txBody>
      </p:sp>
    </p:spTree>
    <p:extLst>
      <p:ext uri="{BB962C8B-B14F-4D97-AF65-F5344CB8AC3E}">
        <p14:creationId xmlns:p14="http://schemas.microsoft.com/office/powerpoint/2010/main" val="939355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JLabPresentation_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8394</TotalTime>
  <Words>578</Words>
  <Application>Microsoft Office PowerPoint</Application>
  <PresentationFormat>On-screen Show (4:3)</PresentationFormat>
  <Paragraphs>72</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JLabPresentation_1</vt:lpstr>
      <vt:lpstr>PowerPoint Presentation</vt:lpstr>
      <vt:lpstr>Experiment Readiness Review Process</vt:lpstr>
      <vt:lpstr>Readiness Review Process – Flow Chart</vt:lpstr>
      <vt:lpstr>Highlights</vt:lpstr>
      <vt:lpstr>Efforts are being made to update the PAC submission page </vt:lpstr>
      <vt:lpstr>PowerPoint Presentation</vt:lpstr>
    </vt:vector>
  </TitlesOfParts>
  <Company>Jefferson Science Associates,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stewartm</dc:creator>
  <cp:lastModifiedBy>Rolf Ent</cp:lastModifiedBy>
  <cp:revision>447</cp:revision>
  <cp:lastPrinted>2014-10-02T21:42:41Z</cp:lastPrinted>
  <dcterms:created xsi:type="dcterms:W3CDTF">2014-09-24T17:22:37Z</dcterms:created>
  <dcterms:modified xsi:type="dcterms:W3CDTF">2016-01-13T23:11:06Z</dcterms:modified>
</cp:coreProperties>
</file>