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20"/>
  </p:notesMasterIdLst>
  <p:sldIdLst>
    <p:sldId id="476" r:id="rId2"/>
    <p:sldId id="726" r:id="rId3"/>
    <p:sldId id="764" r:id="rId4"/>
    <p:sldId id="763" r:id="rId5"/>
    <p:sldId id="761" r:id="rId6"/>
    <p:sldId id="712" r:id="rId7"/>
    <p:sldId id="766" r:id="rId8"/>
    <p:sldId id="739" r:id="rId9"/>
    <p:sldId id="721" r:id="rId10"/>
    <p:sldId id="765" r:id="rId11"/>
    <p:sldId id="713" r:id="rId12"/>
    <p:sldId id="742" r:id="rId13"/>
    <p:sldId id="743" r:id="rId14"/>
    <p:sldId id="745" r:id="rId15"/>
    <p:sldId id="724" r:id="rId16"/>
    <p:sldId id="738" r:id="rId17"/>
    <p:sldId id="768" r:id="rId18"/>
    <p:sldId id="767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66"/>
    <a:srgbClr val="9900CC"/>
    <a:srgbClr val="FFFFFF"/>
    <a:srgbClr val="F4C672"/>
    <a:srgbClr val="FDDD9D"/>
    <a:srgbClr val="000000"/>
    <a:srgbClr val="A232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2" autoAdjust="0"/>
    <p:restoredTop sz="93955" autoAdjust="0"/>
  </p:normalViewPr>
  <p:slideViewPr>
    <p:cSldViewPr>
      <p:cViewPr varScale="1">
        <p:scale>
          <a:sx n="89" d="100"/>
          <a:sy n="89" d="100"/>
        </p:scale>
        <p:origin x="-120" y="-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8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7" d="100"/>
          <a:sy n="77" d="100"/>
        </p:scale>
        <p:origin x="-312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DAF380B-B435-44C0-9BD7-099ECA1C5D5A}" type="datetimeFigureOut">
              <a:rPr lang="en-US"/>
              <a:pPr>
                <a:defRPr/>
              </a:pPr>
              <a:t>1/14/16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CD6902B-54FE-4BAC-9D4B-9AF8B73A2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274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ＭＳ Ｐゴシック" pitchFamily="8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B2C157-DC3C-4636-A0DD-D8BC8EF4104C}" type="slidenum">
              <a:rPr lang="en-US">
                <a:solidFill>
                  <a:srgbClr val="000000"/>
                </a:solidFill>
                <a:ea typeface="ＭＳ Ｐゴシック" pitchFamily="84" charset="-128"/>
                <a:cs typeface="ＭＳ Ｐゴシック" pitchFamily="8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>
              <a:solidFill>
                <a:srgbClr val="000000"/>
              </a:solidFill>
              <a:ea typeface="ＭＳ Ｐゴシック" pitchFamily="84" charset="-128"/>
              <a:cs typeface="ＭＳ Ｐゴシック" pitchFamily="8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91DE297-C8D4-AF4A-870D-5B00585BA28C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30722" name="Placeholder 2"/>
          <p:cNvSpPr>
            <a:spLocks noGrp="1" noRot="1" noChangeAspect="1"/>
          </p:cNvSpPr>
          <p:nvPr>
            <p:ph type="sldImg"/>
          </p:nvPr>
        </p:nvSpPr>
        <p:spPr>
          <a:noFill/>
          <a:ln/>
        </p:spPr>
      </p:sp>
      <p:sp>
        <p:nvSpPr>
          <p:cNvPr id="30723" name="Placeholder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30" tIns="45715" rIns="91430" bIns="45715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91DE297-C8D4-AF4A-870D-5B00585BA28C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30722" name="Placeholder 2"/>
          <p:cNvSpPr>
            <a:spLocks noGrp="1" noRot="1" noChangeAspect="1"/>
          </p:cNvSpPr>
          <p:nvPr>
            <p:ph type="sldImg"/>
          </p:nvPr>
        </p:nvSpPr>
        <p:spPr>
          <a:noFill/>
          <a:ln/>
        </p:spPr>
      </p:sp>
      <p:sp>
        <p:nvSpPr>
          <p:cNvPr id="30723" name="Placeholder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30" tIns="45715" rIns="91430" bIns="45715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8488" y="0"/>
            <a:ext cx="4792663" cy="3595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F2 and C12 scans good for acceptance studies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8488" y="0"/>
            <a:ext cx="4792663" cy="3595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F2 and C12 scans good for acceptance studies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7" name="Placeholder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563" tIns="45282" rIns="90563" bIns="45282"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0"/>
            <a:ext cx="7848600" cy="624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3" r:id="rId2"/>
    <p:sldLayoutId id="2147483702" r:id="rId3"/>
    <p:sldLayoutId id="2147483701" r:id="rId4"/>
    <p:sldLayoutId id="2147483700" r:id="rId5"/>
    <p:sldLayoutId id="2147483699" r:id="rId6"/>
    <p:sldLayoutId id="2147483698" r:id="rId7"/>
    <p:sldLayoutId id="2147483697" r:id="rId8"/>
    <p:sldLayoutId id="2147483696" r:id="rId9"/>
    <p:sldLayoutId id="2147483695" r:id="rId10"/>
    <p:sldLayoutId id="2147483694" r:id="rId11"/>
    <p:sldLayoutId id="2147483693" r:id="rId12"/>
    <p:sldLayoutId id="2147483692" r:id="rId13"/>
    <p:sldLayoutId id="2147483691" r:id="rId14"/>
    <p:sldLayoutId id="2147483690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wmf"/><Relationship Id="rId3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pn12posterpicture"/>
          <p:cNvPicPr>
            <a:picLocks noChangeAspect="1" noChangeArrowheads="1"/>
          </p:cNvPicPr>
          <p:nvPr/>
        </p:nvPicPr>
        <p:blipFill>
          <a:blip r:embed="rId4">
            <a:lum bright="80000" contrast="-80000"/>
          </a:blip>
          <a:srcRect l="3783" t="24808" b="13892"/>
          <a:stretch>
            <a:fillRect/>
          </a:stretch>
        </p:blipFill>
        <p:spPr bwMode="auto">
          <a:xfrm>
            <a:off x="0" y="650875"/>
            <a:ext cx="91440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539552" y="1052736"/>
            <a:ext cx="417646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sz="2800" dirty="0" smtClean="0">
                <a:latin typeface="Verdana" pitchFamily="84" charset="0"/>
              </a:rPr>
              <a:t>Hall A Update</a:t>
            </a:r>
          </a:p>
          <a:p>
            <a:pPr>
              <a:spcBef>
                <a:spcPts val="0"/>
              </a:spcBef>
            </a:pPr>
            <a:r>
              <a:rPr lang="en-US" i="1" dirty="0" err="1" smtClean="0">
                <a:latin typeface="Verdana" pitchFamily="84" charset="0"/>
              </a:rPr>
              <a:t>Thia</a:t>
            </a:r>
            <a:r>
              <a:rPr lang="en-US" i="1" dirty="0" smtClean="0">
                <a:latin typeface="Verdana" pitchFamily="84" charset="0"/>
              </a:rPr>
              <a:t> Keppel</a:t>
            </a:r>
            <a:endParaRPr lang="en-US" i="1" dirty="0">
              <a:latin typeface="Verdana" pitchFamily="8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41053" y="6443579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6093296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 smtClean="0">
                <a:solidFill>
                  <a:schemeClr val="accent3"/>
                </a:solidFill>
                <a:ea typeface="Arial" pitchFamily="84" charset="0"/>
                <a:cs typeface="Arial" pitchFamily="84" charset="0"/>
              </a:rPr>
              <a:t>User Group Board of Directors</a:t>
            </a:r>
            <a:endParaRPr lang="en-US" sz="2000" dirty="0">
              <a:solidFill>
                <a:schemeClr val="accent3"/>
              </a:solidFill>
              <a:ea typeface="Arial" pitchFamily="84" charset="0"/>
              <a:cs typeface="Arial" pitchFamily="84" charset="0"/>
            </a:endParaRPr>
          </a:p>
          <a:p>
            <a:pPr defTabSz="457200"/>
            <a:r>
              <a:rPr lang="en-US" sz="2000" i="1" dirty="0" smtClean="0">
                <a:solidFill>
                  <a:schemeClr val="accent3"/>
                </a:solidFill>
                <a:ea typeface="Arial" pitchFamily="84" charset="0"/>
                <a:cs typeface="Arial" pitchFamily="84" charset="0"/>
              </a:rPr>
              <a:t>January 2016</a:t>
            </a:r>
            <a:endParaRPr lang="en-US" sz="2000" b="1" i="1" dirty="0">
              <a:solidFill>
                <a:schemeClr val="accent3"/>
              </a:solidFill>
              <a:ea typeface="Arial" pitchFamily="84" charset="0"/>
              <a:cs typeface="Arial" pitchFamily="84" charset="0"/>
            </a:endParaRPr>
          </a:p>
        </p:txBody>
      </p:sp>
      <p:pic>
        <p:nvPicPr>
          <p:cNvPr id="15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10" y="2204864"/>
            <a:ext cx="486445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2568" y="3140968"/>
            <a:ext cx="3779912" cy="28336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3968" y="908720"/>
            <a:ext cx="3781052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2034951" y="-171400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smtClean="0"/>
              <a:t>Beyond </a:t>
            </a:r>
            <a:r>
              <a:rPr lang="en-US" sz="2800" b="0" baseline="30000" dirty="0" smtClean="0"/>
              <a:t>3</a:t>
            </a:r>
            <a:r>
              <a:rPr lang="en-US" sz="2800" b="0" dirty="0" smtClean="0"/>
              <a:t>H</a:t>
            </a:r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4500907" y="1916832"/>
            <a:ext cx="4668011" cy="3501008"/>
          </a:xfrm>
          <a:prstGeom prst="rect">
            <a:avLst/>
          </a:prstGeom>
        </p:spPr>
      </p:pic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-684584" y="915988"/>
            <a:ext cx="9721080" cy="6070600"/>
          </a:xfrm>
        </p:spPr>
        <p:txBody>
          <a:bodyPr/>
          <a:lstStyle/>
          <a:p>
            <a:pPr lvl="2" eaLnBrk="1" hangingPunct="1">
              <a:buFont typeface="Arial"/>
              <a:buChar char="•"/>
            </a:pPr>
            <a:r>
              <a:rPr lang="en-US" sz="1800" dirty="0"/>
              <a:t>Polarized </a:t>
            </a:r>
            <a:r>
              <a:rPr lang="en-US" sz="1800" baseline="30000" dirty="0"/>
              <a:t>3</a:t>
            </a:r>
            <a:r>
              <a:rPr lang="en-US" sz="1800" dirty="0"/>
              <a:t>He target improvements and continued development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800" dirty="0"/>
              <a:t>Convection, new lasers, metal windows, </a:t>
            </a:r>
            <a:r>
              <a:rPr lang="en-US" sz="1800" dirty="0" smtClean="0"/>
              <a:t>…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800" dirty="0" smtClean="0"/>
              <a:t>Design report in January</a:t>
            </a:r>
          </a:p>
          <a:p>
            <a:pPr lvl="2" eaLnBrk="1" hangingPunct="1">
              <a:buFont typeface="Arial"/>
              <a:buChar char="•"/>
            </a:pPr>
            <a:r>
              <a:rPr lang="en-US" sz="1800" dirty="0" smtClean="0"/>
              <a:t>PREX/CREX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800" dirty="0" err="1" smtClean="0"/>
              <a:t>Pb</a:t>
            </a:r>
            <a:r>
              <a:rPr lang="en-US" sz="1800" dirty="0" smtClean="0"/>
              <a:t> and diamond targets, new coils purchased (and here at lab)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800" i="1" dirty="0" smtClean="0">
                <a:solidFill>
                  <a:srgbClr val="660066"/>
                </a:solidFill>
              </a:rPr>
              <a:t>Combined </a:t>
            </a:r>
            <a:r>
              <a:rPr lang="en-US" sz="1800" dirty="0" smtClean="0"/>
              <a:t>target chamber, shielding designs underway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800" dirty="0" smtClean="0"/>
              <a:t>Computation fluid dynamics for target design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800" dirty="0" err="1" smtClean="0"/>
              <a:t>Beamline</a:t>
            </a:r>
            <a:r>
              <a:rPr lang="en-US" sz="1800" dirty="0" smtClean="0"/>
              <a:t> upgrades completed</a:t>
            </a:r>
          </a:p>
          <a:p>
            <a:pPr lvl="5">
              <a:buFont typeface="Arial"/>
              <a:buChar char="•"/>
            </a:pPr>
            <a:r>
              <a:rPr lang="en-US" sz="1800" dirty="0" smtClean="0"/>
              <a:t>Second </a:t>
            </a:r>
            <a:r>
              <a:rPr lang="en-US" sz="1800" dirty="0" err="1" smtClean="0"/>
              <a:t>x,y,Q</a:t>
            </a:r>
            <a:r>
              <a:rPr lang="en-US" sz="1800" dirty="0" smtClean="0"/>
              <a:t> girder (from Hall C), new “</a:t>
            </a:r>
            <a:r>
              <a:rPr lang="en-US" sz="1800" dirty="0" err="1" smtClean="0"/>
              <a:t>Musson</a:t>
            </a:r>
            <a:r>
              <a:rPr lang="en-US" sz="1800" dirty="0" smtClean="0"/>
              <a:t>” cavity electronics, Hall C halo monitor installed in A, </a:t>
            </a:r>
            <a:r>
              <a:rPr lang="en-US" sz="1800" dirty="0" err="1" smtClean="0"/>
              <a:t>lumi</a:t>
            </a:r>
            <a:r>
              <a:rPr lang="en-US" sz="1800" dirty="0" smtClean="0"/>
              <a:t> monitors installed and first pass tests started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800" dirty="0" err="1" smtClean="0"/>
              <a:t>Polarimetry</a:t>
            </a:r>
            <a:r>
              <a:rPr lang="en-US" sz="1800" dirty="0" smtClean="0"/>
              <a:t> </a:t>
            </a:r>
          </a:p>
          <a:p>
            <a:pPr lvl="5">
              <a:buFont typeface="Arial"/>
              <a:buChar char="•"/>
            </a:pPr>
            <a:r>
              <a:rPr lang="en-US" sz="1800" dirty="0" smtClean="0"/>
              <a:t>Plan to continue to test Compton in Spring 2016 Run</a:t>
            </a:r>
          </a:p>
          <a:p>
            <a:pPr lvl="5">
              <a:buFont typeface="Arial"/>
              <a:buChar char="•"/>
            </a:pPr>
            <a:r>
              <a:rPr lang="en-US" sz="1800" dirty="0"/>
              <a:t>N</a:t>
            </a:r>
            <a:r>
              <a:rPr lang="en-US" sz="1800" dirty="0" smtClean="0"/>
              <a:t>ew high field Moller commissioning started</a:t>
            </a:r>
          </a:p>
          <a:p>
            <a:pPr lvl="2" eaLnBrk="1" hangingPunct="1">
              <a:buFont typeface="Arial"/>
              <a:buChar char="•"/>
            </a:pPr>
            <a:r>
              <a:rPr lang="en-US" sz="1800" dirty="0" smtClean="0"/>
              <a:t>APEX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800" dirty="0" smtClean="0"/>
              <a:t>New </a:t>
            </a:r>
            <a:r>
              <a:rPr lang="en-US" sz="1800" dirty="0"/>
              <a:t>septum magnet </a:t>
            </a:r>
            <a:r>
              <a:rPr lang="en-US" sz="1800" dirty="0" smtClean="0"/>
              <a:t>purchased by collaboration now in test lab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800" dirty="0"/>
              <a:t>Shielding designs underway</a:t>
            </a:r>
          </a:p>
          <a:p>
            <a:pPr lvl="4" eaLnBrk="1" hangingPunct="1">
              <a:buFont typeface="Lucida Grande"/>
              <a:buChar char="-"/>
            </a:pPr>
            <a:r>
              <a:rPr lang="en-US" sz="1800" dirty="0"/>
              <a:t>Computation fluid dynamics for target design</a:t>
            </a:r>
          </a:p>
          <a:p>
            <a:pPr marL="1828800" lvl="4" indent="0" eaLnBrk="1" hangingPunct="1">
              <a:buNone/>
            </a:pPr>
            <a:endParaRPr lang="en-US" sz="1800" dirty="0" smtClean="0"/>
          </a:p>
          <a:p>
            <a:pPr marL="1828800" lvl="4" indent="0" eaLnBrk="1" hangingPunct="1">
              <a:buNone/>
            </a:pPr>
            <a:endParaRPr lang="en-US" sz="1800" dirty="0" smtClean="0"/>
          </a:p>
          <a:p>
            <a:pPr lvl="2" eaLnBrk="1" hangingPunct="1">
              <a:buFont typeface="Lucida Grande"/>
              <a:buChar char="-"/>
            </a:pPr>
            <a:endParaRPr lang="en-US" sz="20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Arial"/>
              <a:buChar char="•"/>
            </a:pPr>
            <a:endParaRPr lang="en-US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Lucida Grande"/>
              <a:buChar char="-"/>
            </a:pPr>
            <a:endParaRPr lang="en-US" sz="1600" dirty="0" smtClean="0">
              <a:solidFill>
                <a:schemeClr val="tx2"/>
              </a:solidFill>
            </a:endParaRPr>
          </a:p>
          <a:p>
            <a:pPr lvl="2" eaLnBrk="1" hangingPunct="1">
              <a:buFont typeface="Arial"/>
              <a:buChar char="•"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004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 idx="4294967295"/>
          </p:nvPr>
        </p:nvSpPr>
        <p:spPr>
          <a:xfrm>
            <a:off x="179512" y="-243408"/>
            <a:ext cx="4516438" cy="1143000"/>
          </a:xfrm>
        </p:spPr>
        <p:txBody>
          <a:bodyPr/>
          <a:lstStyle/>
          <a:p>
            <a:pPr algn="ctr" eaLnBrk="1" hangingPunct="1"/>
            <a:r>
              <a:rPr lang="en-US" sz="2800" b="0" dirty="0" smtClean="0">
                <a:latin typeface="Constantia" pitchFamily="84" charset="0"/>
              </a:rPr>
              <a:t>SBS Construction</a:t>
            </a:r>
            <a:endParaRPr lang="en-US" sz="2800" b="0" dirty="0" smtClean="0"/>
          </a:p>
        </p:txBody>
      </p:sp>
      <p:sp>
        <p:nvSpPr>
          <p:cNvPr id="29700" name="Content Placeholder 2"/>
          <p:cNvSpPr>
            <a:spLocks noGrp="1"/>
          </p:cNvSpPr>
          <p:nvPr>
            <p:ph idx="4294967295"/>
          </p:nvPr>
        </p:nvSpPr>
        <p:spPr>
          <a:xfrm>
            <a:off x="52388" y="836712"/>
            <a:ext cx="4591620" cy="5656262"/>
          </a:xfrm>
        </p:spPr>
        <p:txBody>
          <a:bodyPr/>
          <a:lstStyle/>
          <a:p>
            <a:pPr eaLnBrk="1" hangingPunct="1"/>
            <a:r>
              <a:rPr lang="en-US" sz="1800" dirty="0" smtClean="0"/>
              <a:t>Project started October 2013</a:t>
            </a:r>
          </a:p>
          <a:p>
            <a:pPr lvl="1" eaLnBrk="1" hangingPunct="1"/>
            <a:r>
              <a:rPr lang="en-US" sz="1800" dirty="0" smtClean="0"/>
              <a:t>Successfully passed third annual review November 2015</a:t>
            </a:r>
          </a:p>
          <a:p>
            <a:pPr lvl="1" eaLnBrk="1" hangingPunct="1"/>
            <a:r>
              <a:rPr lang="en-US" sz="1800" dirty="0" smtClean="0"/>
              <a:t>Some concerns about thermal annealing/design </a:t>
            </a:r>
            <a:r>
              <a:rPr lang="en-US" sz="1800" dirty="0"/>
              <a:t>of </a:t>
            </a:r>
            <a:r>
              <a:rPr lang="en-US" sz="1800" dirty="0" smtClean="0"/>
              <a:t>ECAL and 3He target </a:t>
            </a:r>
            <a:r>
              <a:rPr lang="en-US" sz="1800" dirty="0" err="1" smtClean="0"/>
              <a:t>timelin</a:t>
            </a:r>
            <a:endParaRPr lang="en-US" sz="1800" dirty="0" smtClean="0"/>
          </a:p>
          <a:p>
            <a:pPr lvl="1" eaLnBrk="1" hangingPunct="1"/>
            <a:r>
              <a:rPr lang="en-US" sz="1800" i="1" u="sng" dirty="0" smtClean="0">
                <a:solidFill>
                  <a:srgbClr val="FF0000"/>
                </a:solidFill>
              </a:rPr>
              <a:t>Overall </a:t>
            </a:r>
            <a:r>
              <a:rPr lang="en-US" sz="1800" i="1" u="sng" dirty="0">
                <a:solidFill>
                  <a:srgbClr val="FF0000"/>
                </a:solidFill>
              </a:rPr>
              <a:t>very positive, project on </a:t>
            </a:r>
            <a:r>
              <a:rPr lang="en-US" sz="1800" i="1" u="sng" dirty="0" smtClean="0">
                <a:solidFill>
                  <a:srgbClr val="FF0000"/>
                </a:solidFill>
              </a:rPr>
              <a:t>track</a:t>
            </a:r>
          </a:p>
          <a:p>
            <a:pPr eaLnBrk="1" hangingPunct="1"/>
            <a:r>
              <a:rPr lang="en-US" sz="1800" dirty="0" smtClean="0"/>
              <a:t>Spectrometer, ECAL work at </a:t>
            </a:r>
            <a:r>
              <a:rPr lang="en-US" sz="1800" dirty="0" err="1" smtClean="0"/>
              <a:t>JLab</a:t>
            </a:r>
            <a:endParaRPr lang="en-US" sz="1800" dirty="0" smtClean="0"/>
          </a:p>
          <a:p>
            <a:pPr lvl="1" eaLnBrk="1" hangingPunct="1"/>
            <a:r>
              <a:rPr lang="en-US" sz="1800" dirty="0" smtClean="0"/>
              <a:t>Power Supply in hall</a:t>
            </a:r>
          </a:p>
          <a:p>
            <a:pPr lvl="1" eaLnBrk="1" hangingPunct="1"/>
            <a:r>
              <a:rPr lang="en-US" sz="1800" dirty="0" smtClean="0"/>
              <a:t>48D48 magnet modified, assembled, tested in test lab</a:t>
            </a:r>
          </a:p>
          <a:p>
            <a:pPr lvl="1" eaLnBrk="1" hangingPunct="1"/>
            <a:r>
              <a:rPr lang="en-US" sz="1800" dirty="0" smtClean="0"/>
              <a:t>Working on support, stand (here at lab) </a:t>
            </a:r>
            <a:r>
              <a:rPr lang="en-US" sz="1800" dirty="0" err="1" smtClean="0"/>
              <a:t>beamline</a:t>
            </a:r>
            <a:endParaRPr lang="en-US" sz="1800" dirty="0" smtClean="0"/>
          </a:p>
          <a:p>
            <a:pPr eaLnBrk="1" hangingPunct="1"/>
            <a:r>
              <a:rPr lang="en-US" sz="1800" dirty="0" smtClean="0"/>
              <a:t>GEM construction at UVA</a:t>
            </a:r>
          </a:p>
          <a:p>
            <a:pPr eaLnBrk="1" hangingPunct="1"/>
            <a:r>
              <a:rPr lang="en-US" sz="1800" dirty="0" smtClean="0"/>
              <a:t>Coordinate detector at Idaho State</a:t>
            </a:r>
            <a:endParaRPr lang="en-US" sz="1800" u="sng" dirty="0" smtClean="0"/>
          </a:p>
          <a:p>
            <a:pPr eaLnBrk="1" hangingPunct="1"/>
            <a:r>
              <a:rPr lang="en-US" sz="1800" dirty="0" smtClean="0"/>
              <a:t>HCAL Hadron calorimeter at CMU </a:t>
            </a:r>
            <a:r>
              <a:rPr lang="en-US" sz="1800" i="1" dirty="0" smtClean="0">
                <a:solidFill>
                  <a:srgbClr val="660066"/>
                </a:solidFill>
              </a:rPr>
              <a:t>and </a:t>
            </a:r>
            <a:r>
              <a:rPr lang="en-US" sz="1800" i="1" dirty="0" err="1" smtClean="0">
                <a:solidFill>
                  <a:srgbClr val="660066"/>
                </a:solidFill>
              </a:rPr>
              <a:t>Jlab</a:t>
            </a:r>
            <a:r>
              <a:rPr lang="en-US" sz="1800" i="1" dirty="0" smtClean="0">
                <a:solidFill>
                  <a:srgbClr val="660066"/>
                </a:solidFill>
              </a:rPr>
              <a:t> (103/288 modules)</a:t>
            </a:r>
            <a:endParaRPr lang="en-US" sz="1800" i="1" dirty="0">
              <a:solidFill>
                <a:srgbClr val="660066"/>
              </a:solidFill>
            </a:endParaRPr>
          </a:p>
          <a:p>
            <a:pPr marL="914400" lvl="2" indent="0" eaLnBrk="1" hangingPunct="1">
              <a:buNone/>
            </a:pPr>
            <a:endParaRPr lang="en-US" sz="2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12" y="3068960"/>
            <a:ext cx="4392488" cy="351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502" y="116632"/>
            <a:ext cx="4363271" cy="299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73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3" y="188640"/>
            <a:ext cx="4095455" cy="49685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116632"/>
            <a:ext cx="4091946" cy="30689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2852936"/>
            <a:ext cx="4716016" cy="353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22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528316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116632"/>
            <a:ext cx="921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Moving to more future installations – MOLLER and </a:t>
            </a:r>
            <a:r>
              <a:rPr lang="en-US" dirty="0" err="1" smtClean="0">
                <a:solidFill>
                  <a:srgbClr val="FF0000"/>
                </a:solidFill>
              </a:rPr>
              <a:t>SoLID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162800" y="3657600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745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2034951" y="-99392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smtClean="0"/>
              <a:t>MOLLER</a:t>
            </a:r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4" r="7217"/>
          <a:stretch>
            <a:fillRect/>
          </a:stretch>
        </p:blipFill>
        <p:spPr bwMode="auto">
          <a:xfrm>
            <a:off x="5508104" y="3005049"/>
            <a:ext cx="3456384" cy="346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" y="3068960"/>
            <a:ext cx="458887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Admin\Desktop\Tyler Kutz\MOLLER Collaboration Meeting (June 2013)\Charged particle col 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7" r="25179"/>
          <a:stretch>
            <a:fillRect/>
          </a:stretch>
        </p:blipFill>
        <p:spPr bwMode="auto">
          <a:xfrm>
            <a:off x="3851920" y="2348880"/>
            <a:ext cx="1728192" cy="20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-684584" y="915988"/>
            <a:ext cx="9505056" cy="6070600"/>
          </a:xfrm>
        </p:spPr>
        <p:txBody>
          <a:bodyPr/>
          <a:lstStyle/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Successful Science Review September 2014</a:t>
            </a:r>
          </a:p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Supporting ongoing magnet and collimator development work at MIT</a:t>
            </a:r>
          </a:p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New Moller </a:t>
            </a:r>
            <a:r>
              <a:rPr lang="en-US" sz="2000" dirty="0" err="1" smtClean="0">
                <a:latin typeface="Arial"/>
                <a:cs typeface="Arial"/>
              </a:rPr>
              <a:t>polarimeter</a:t>
            </a:r>
            <a:r>
              <a:rPr lang="en-US" sz="2000" dirty="0" smtClean="0">
                <a:latin typeface="Arial"/>
                <a:cs typeface="Arial"/>
              </a:rPr>
              <a:t> (in place)</a:t>
            </a:r>
          </a:p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Anticipate Director’s cost, schedule, technical review in 2016</a:t>
            </a:r>
          </a:p>
          <a:p>
            <a:pPr lvl="3" eaLnBrk="1" hangingPunct="1">
              <a:buFont typeface="Lucida Grande"/>
              <a:buChar char="-"/>
            </a:pPr>
            <a:r>
              <a:rPr lang="en-US" sz="2000" dirty="0" smtClean="0">
                <a:latin typeface="Arial"/>
                <a:cs typeface="Arial"/>
              </a:rPr>
              <a:t>Working on updating documentation</a:t>
            </a:r>
          </a:p>
          <a:p>
            <a:pPr lvl="3" eaLnBrk="1" hangingPunct="1">
              <a:buFont typeface="Lucida Grande"/>
              <a:buChar char="-"/>
            </a:pPr>
            <a:r>
              <a:rPr lang="en-US" sz="2000" dirty="0">
                <a:latin typeface="Arial"/>
                <a:cs typeface="Arial"/>
              </a:rPr>
              <a:t>A</a:t>
            </a:r>
            <a:r>
              <a:rPr lang="en-US" sz="2000" dirty="0" smtClean="0">
                <a:latin typeface="Arial"/>
                <a:cs typeface="Arial"/>
              </a:rPr>
              <a:t>dvanced conceptual design</a:t>
            </a:r>
          </a:p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Looking towards CD0</a:t>
            </a: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046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1979712" y="-99392"/>
            <a:ext cx="4985321" cy="1080120"/>
          </a:xfrm>
        </p:spPr>
        <p:txBody>
          <a:bodyPr/>
          <a:lstStyle/>
          <a:p>
            <a:pPr algn="ctr" eaLnBrk="1" hangingPunct="1"/>
            <a:r>
              <a:rPr lang="en-US" sz="2800" b="0" dirty="0" err="1" smtClean="0"/>
              <a:t>SoLID</a:t>
            </a:r>
            <a:endParaRPr lang="en-US" sz="2800" b="0" dirty="0" smtClean="0"/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052736"/>
            <a:ext cx="3672408" cy="247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Picture 5" descr="CLEO_assembly_photo"/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68960"/>
            <a:ext cx="4464496" cy="325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3744416"/>
            <a:ext cx="3419872" cy="2564904"/>
          </a:xfrm>
          <a:prstGeom prst="rect">
            <a:avLst/>
          </a:prstGeom>
        </p:spPr>
      </p:pic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-684584" y="836712"/>
            <a:ext cx="5832648" cy="6070600"/>
          </a:xfrm>
        </p:spPr>
        <p:txBody>
          <a:bodyPr/>
          <a:lstStyle/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Director’s Review February 23,24, 2015</a:t>
            </a:r>
          </a:p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Continued detector optimization</a:t>
            </a:r>
          </a:p>
          <a:p>
            <a:pPr lvl="3" eaLnBrk="1" hangingPunct="1">
              <a:buFont typeface="Lucida Grande"/>
              <a:buChar char="-"/>
            </a:pPr>
            <a:r>
              <a:rPr lang="en-US" sz="2000" dirty="0" smtClean="0">
                <a:solidFill>
                  <a:schemeClr val="tx2"/>
                </a:solidFill>
              </a:rPr>
              <a:t>Background studies</a:t>
            </a:r>
          </a:p>
          <a:p>
            <a:pPr lvl="3" eaLnBrk="1" hangingPunct="1">
              <a:buFont typeface="Lucida Grande"/>
              <a:buChar char="-"/>
            </a:pPr>
            <a:r>
              <a:rPr lang="en-US" sz="2000" dirty="0" smtClean="0">
                <a:solidFill>
                  <a:schemeClr val="tx2"/>
                </a:solidFill>
              </a:rPr>
              <a:t>Magnetic fields </a:t>
            </a:r>
          </a:p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Cornell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to </a:t>
            </a:r>
            <a:r>
              <a:rPr lang="en-US" sz="20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disassemble solenoid through Summer 2016</a:t>
            </a:r>
          </a:p>
          <a:p>
            <a:pPr lvl="3" eaLnBrk="1" hangingPunct="1">
              <a:buFont typeface="Arial"/>
              <a:buChar char="•"/>
            </a:pPr>
            <a:r>
              <a:rPr lang="en-US" sz="20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Assist and observe (Ed </a:t>
            </a:r>
            <a:r>
              <a:rPr lang="en-US" sz="2000" dirty="0" err="1" smtClean="0">
                <a:solidFill>
                  <a:schemeClr val="accent4"/>
                </a:solidFill>
                <a:latin typeface="Arial" charset="0"/>
                <a:cs typeface="Arial" charset="0"/>
              </a:rPr>
              <a:t>Folts</a:t>
            </a:r>
            <a:r>
              <a:rPr lang="en-US" sz="20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 Fall 2015 trip)</a:t>
            </a:r>
          </a:p>
          <a:p>
            <a:pPr lvl="3" eaLnBrk="1" hangingPunct="1">
              <a:buFont typeface="Arial"/>
              <a:buChar char="•"/>
            </a:pPr>
            <a:r>
              <a:rPr lang="en-US" sz="20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Anticipate move to </a:t>
            </a:r>
            <a:r>
              <a:rPr lang="en-US" sz="2000" dirty="0" err="1" smtClean="0">
                <a:solidFill>
                  <a:schemeClr val="accent4"/>
                </a:solidFill>
                <a:latin typeface="Arial" charset="0"/>
                <a:cs typeface="Arial" charset="0"/>
              </a:rPr>
              <a:t>JLab</a:t>
            </a:r>
            <a:r>
              <a:rPr lang="en-US" sz="20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 Fall CY 2016</a:t>
            </a:r>
            <a:endParaRPr lang="en-US" sz="2000" dirty="0">
              <a:solidFill>
                <a:schemeClr val="accent4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Arial"/>
              <a:buChar char="•"/>
            </a:pPr>
            <a:r>
              <a:rPr lang="en-US" sz="2000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Looking towards Science Review in 2017, CD0 in 2019</a:t>
            </a: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886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</a:rPr>
              <a:t>Questions</a:t>
            </a:r>
            <a:r>
              <a:rPr lang="en-US" i="1" dirty="0" smtClean="0"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sp>
        <p:nvSpPr>
          <p:cNvPr id="4301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118FAC6-82C8-3F45-8265-A94CB6B8E84B}" type="slidenum">
              <a:rPr lang="en-US" sz="1400">
                <a:solidFill>
                  <a:srgbClr val="000000"/>
                </a:solidFill>
              </a:rPr>
              <a:pPr/>
              <a:t>16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711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 idx="4294967295"/>
          </p:nvPr>
        </p:nvSpPr>
        <p:spPr>
          <a:xfrm>
            <a:off x="-242144" y="-90263"/>
            <a:ext cx="9648056" cy="1143000"/>
          </a:xfrm>
        </p:spPr>
        <p:txBody>
          <a:bodyPr/>
          <a:lstStyle/>
          <a:p>
            <a:pPr eaLnBrk="1" hangingPunct="1">
              <a:lnSpc>
                <a:spcPct val="50000"/>
              </a:lnSpc>
            </a:pPr>
            <a:r>
              <a:rPr lang="en-US" sz="2400" b="0" dirty="0"/>
              <a:t>Hall A Projected Experiment Schedule, updated 2/2015</a:t>
            </a:r>
            <a:br>
              <a:rPr lang="en-US" sz="2400" b="0" dirty="0"/>
            </a:br>
            <a:r>
              <a:rPr lang="en-US" sz="2400" b="0" dirty="0"/>
              <a:t/>
            </a:r>
            <a:br>
              <a:rPr lang="en-US" sz="2400" b="0" dirty="0"/>
            </a:br>
            <a: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  <a:t>Experiments in red represent PAC42 “high impact” </a:t>
            </a:r>
            <a:r>
              <a:rPr lang="en-US" sz="1800" b="0" dirty="0" smtClean="0">
                <a:solidFill>
                  <a:srgbClr val="FF0000"/>
                </a:solidFill>
                <a:latin typeface="Arial"/>
                <a:cs typeface="Arial"/>
              </a:rPr>
              <a:t>experiments</a:t>
            </a:r>
            <a: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sz="1800" b="0" dirty="0">
                <a:solidFill>
                  <a:srgbClr val="FF0000"/>
                </a:solidFill>
                <a:latin typeface="Arial"/>
                <a:cs typeface="Arial"/>
              </a:rPr>
            </a:br>
            <a:endParaRPr lang="en-US" sz="1800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6732" y="1557348"/>
            <a:ext cx="8172450" cy="4775199"/>
          </a:xfrm>
        </p:spPr>
        <p:txBody>
          <a:bodyPr>
            <a:normAutofit/>
          </a:bodyPr>
          <a:lstStyle/>
          <a:p>
            <a:pPr marL="347280" indent="-34728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en-US" sz="3700" dirty="0">
              <a:ea typeface="+mn-ea"/>
              <a:cs typeface="+mn-cs"/>
            </a:endParaRPr>
          </a:p>
          <a:p>
            <a:pPr lvl="2" indent="-312559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>
              <a:ea typeface="+mn-ea"/>
            </a:endParaRPr>
          </a:p>
          <a:p>
            <a:pPr lvl="2" indent="-312559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>
              <a:ea typeface="+mn-ea"/>
            </a:endParaRPr>
          </a:p>
        </p:txBody>
      </p:sp>
      <p:graphicFrame>
        <p:nvGraphicFramePr>
          <p:cNvPr id="38056" name="Group 1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340626"/>
              </p:ext>
            </p:extLst>
          </p:nvPr>
        </p:nvGraphicFramePr>
        <p:xfrm>
          <a:off x="889000" y="1041559"/>
          <a:ext cx="8128000" cy="4946694"/>
        </p:xfrm>
        <a:graphic>
          <a:graphicData uri="http://schemas.openxmlformats.org/drawingml/2006/table">
            <a:tbl>
              <a:tblPr>
                <a:effectLst>
                  <a:outerShdw blurRad="758825" dist="1409700" dir="5400000" sx="63000" sy="63000" algn="tl" rotWithShape="0">
                    <a:schemeClr val="accent1">
                      <a:alpha val="21000"/>
                    </a:schemeClr>
                  </a:outerShdw>
                </a:effectLst>
              </a:tblPr>
              <a:tblGrid>
                <a:gridCol w="1016000"/>
                <a:gridCol w="1003300"/>
                <a:gridCol w="990600"/>
                <a:gridCol w="1092205"/>
                <a:gridCol w="1092195"/>
                <a:gridCol w="1092200"/>
                <a:gridCol w="977900"/>
                <a:gridCol w="863600"/>
              </a:tblGrid>
              <a:tr h="5600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Spring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Fall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90000"/>
                      </a:srgbClr>
                    </a:solidFill>
                  </a:tcPr>
                </a:tc>
              </a:tr>
              <a:tr h="7252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 –I/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 </a:t>
                      </a:r>
                      <a:r>
                        <a:rPr kumimoji="0" lang="en-US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GMp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 –I/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 </a:t>
                      </a:r>
                      <a:r>
                        <a:rPr kumimoji="0" lang="en-US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GMp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</a:tr>
              <a:tr h="9439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 –I/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 </a:t>
                      </a:r>
                      <a:r>
                        <a:rPr kumimoji="0" lang="en-US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GMp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H/</a:t>
                      </a: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He 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group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900" i="1" kern="1200" dirty="0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Ar(</a:t>
                      </a:r>
                      <a:r>
                        <a:rPr lang="tr-TR" sz="1900" i="1" kern="1200" dirty="0" err="1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e,e’p</a:t>
                      </a:r>
                      <a:r>
                        <a:rPr lang="tr-TR" sz="1900" i="1" kern="1200" dirty="0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)</a:t>
                      </a: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</a:tr>
              <a:tr h="17685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H/</a:t>
                      </a:r>
                      <a:r>
                        <a:rPr kumimoji="0" lang="en-US" sz="1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3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He 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group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/>
                          <a:ea typeface="ＭＳ Ｐゴシック" pitchFamily="84" charset="-128"/>
                          <a:cs typeface="Constantia"/>
                        </a:rPr>
                        <a:t> </a:t>
                      </a: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900" i="1" kern="1200" dirty="0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Ar(</a:t>
                      </a:r>
                      <a:r>
                        <a:rPr lang="tr-TR" sz="1900" i="1" kern="1200" dirty="0" err="1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e,e’p</a:t>
                      </a:r>
                      <a:r>
                        <a:rPr lang="tr-TR" sz="1900" i="1" kern="1200" dirty="0" smtClean="0">
                          <a:solidFill>
                            <a:srgbClr val="660066"/>
                          </a:solidFill>
                          <a:latin typeface="Constantia"/>
                          <a:ea typeface="+mn-ea"/>
                          <a:cs typeface="Constantia"/>
                        </a:rPr>
                        <a:t>)</a:t>
                      </a: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TBD: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APEX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PREX12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CREX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</a:t>
                      </a:r>
                      <a:r>
                        <a:rPr kumimoji="0" lang="en-US" sz="19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1</a:t>
                      </a:r>
                      <a:r>
                        <a:rPr kumimoji="0" lang="en-US" sz="1900" b="0" i="1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n</a:t>
                      </a: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DVCSII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TBD: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APEX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PREX12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CREX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</a:t>
                      </a:r>
                      <a:r>
                        <a:rPr kumimoji="0" lang="en-US" sz="19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1</a:t>
                      </a:r>
                      <a:r>
                        <a:rPr kumimoji="0" lang="en-US" sz="1900" b="0" i="1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n</a:t>
                      </a: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DVCSII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</a:tr>
              <a:tr h="8533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onstantia"/>
                        <a:ea typeface="ＭＳ Ｐゴシック" pitchFamily="84" charset="-128"/>
                        <a:cs typeface="Constantia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nstantia" pitchFamily="84" charset="0"/>
                        <a:ea typeface="ＭＳ Ｐゴシック" pitchFamily="84" charset="-128"/>
                        <a:cs typeface="ＭＳ Ｐゴシック" pitchFamily="84" charset="-128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nstantia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SBS Start?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3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60274" y="1557128"/>
            <a:ext cx="1008112" cy="747834"/>
          </a:xfrm>
          <a:prstGeom prst="rect">
            <a:avLst/>
          </a:prstGeom>
          <a:noFill/>
        </p:spPr>
        <p:txBody>
          <a:bodyPr wrap="square" lIns="115756" tIns="57881" rIns="115756" bIns="57881">
            <a:spAutoFit/>
          </a:bodyPr>
          <a:lstStyle/>
          <a:p>
            <a:pPr defTabSz="1157624">
              <a:defRPr/>
            </a:pPr>
            <a:r>
              <a:rPr lang="en-US" sz="2000" dirty="0" smtClean="0">
                <a:solidFill>
                  <a:srgbClr val="000000">
                    <a:lumMod val="75000"/>
                  </a:srgbClr>
                </a:solidFill>
                <a:latin typeface="Constantia"/>
                <a:ea typeface="ＭＳ Ｐゴシック" pitchFamily="84" charset="-128"/>
                <a:cs typeface="ＭＳ Ｐゴシック" pitchFamily="84" charset="-128"/>
              </a:rPr>
              <a:t> CY</a:t>
            </a:r>
          </a:p>
          <a:p>
            <a:pPr defTabSz="1157624">
              <a:defRPr/>
            </a:pPr>
            <a:r>
              <a:rPr lang="en-US" sz="2000" dirty="0" smtClean="0">
                <a:solidFill>
                  <a:srgbClr val="000000">
                    <a:lumMod val="75000"/>
                  </a:srgbClr>
                </a:solidFill>
                <a:latin typeface="Constantia"/>
                <a:ea typeface="ＭＳ Ｐゴシック" pitchFamily="84" charset="-128"/>
                <a:cs typeface="ＭＳ Ｐゴシック" pitchFamily="84" charset="-128"/>
              </a:rPr>
              <a:t>2015</a:t>
            </a:r>
            <a:endParaRPr lang="en-US" sz="2000" dirty="0">
              <a:solidFill>
                <a:srgbClr val="000000">
                  <a:lumMod val="75000"/>
                </a:srgbClr>
              </a:solidFill>
              <a:latin typeface="Constantia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37932" name="TextBox 18"/>
          <p:cNvSpPr txBox="1">
            <a:spLocks noChangeArrowheads="1"/>
          </p:cNvSpPr>
          <p:nvPr/>
        </p:nvSpPr>
        <p:spPr bwMode="auto">
          <a:xfrm>
            <a:off x="188021" y="3528010"/>
            <a:ext cx="1080120" cy="73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56" tIns="57881" rIns="115756" bIns="57881">
            <a:prstTxWarp prst="textNoShape">
              <a:avLst/>
            </a:prstTxWarp>
            <a:spAutoFit/>
          </a:bodyPr>
          <a:lstStyle/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CY </a:t>
            </a:r>
          </a:p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2017</a:t>
            </a:r>
            <a:endParaRPr lang="en-US" sz="2000" dirty="0">
              <a:solidFill>
                <a:srgbClr val="000000"/>
              </a:solidFill>
              <a:latin typeface="Constantia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37933" name="TextBox 19"/>
          <p:cNvSpPr txBox="1">
            <a:spLocks noChangeArrowheads="1"/>
          </p:cNvSpPr>
          <p:nvPr/>
        </p:nvSpPr>
        <p:spPr bwMode="auto">
          <a:xfrm>
            <a:off x="213422" y="2467381"/>
            <a:ext cx="1080120" cy="757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56" tIns="57881" rIns="115756" bIns="57881">
            <a:prstTxWarp prst="textNoShape">
              <a:avLst/>
            </a:prstTxWarp>
            <a:spAutoFit/>
          </a:bodyPr>
          <a:lstStyle/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CY 2016</a:t>
            </a:r>
            <a:endParaRPr lang="en-US" sz="2000" dirty="0">
              <a:solidFill>
                <a:srgbClr val="000000"/>
              </a:solidFill>
              <a:latin typeface="Constantia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198374" y="5085454"/>
            <a:ext cx="2088232" cy="73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56" tIns="57881" rIns="115756" bIns="57881">
            <a:prstTxWarp prst="textNoShape">
              <a:avLst/>
            </a:prstTxWarp>
            <a:spAutoFit/>
          </a:bodyPr>
          <a:lstStyle/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CY </a:t>
            </a:r>
          </a:p>
          <a:p>
            <a:pPr defTabSz="115762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onstantia" pitchFamily="84" charset="0"/>
                <a:ea typeface="ＭＳ Ｐゴシック" pitchFamily="84" charset="-128"/>
                <a:cs typeface="ＭＳ Ｐゴシック" pitchFamily="84" charset="-128"/>
              </a:rPr>
              <a:t>2018 </a:t>
            </a:r>
            <a:endParaRPr lang="en-US" sz="2000" dirty="0">
              <a:solidFill>
                <a:srgbClr val="FF0000"/>
              </a:solidFill>
              <a:latin typeface="Constantia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6" name="Left Brace 5"/>
          <p:cNvSpPr/>
          <p:nvPr/>
        </p:nvSpPr>
        <p:spPr bwMode="auto">
          <a:xfrm rot="5400000" flipH="1">
            <a:off x="4876288" y="452958"/>
            <a:ext cx="369332" cy="2095500"/>
          </a:xfrm>
          <a:prstGeom prst="leftBrac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870" tIns="57936" rIns="115870" bIns="57936" numCol="1" spcCol="0" rtlCol="0" anchor="t" anchorCtr="0" compatLnSpc="1">
            <a:prstTxWarp prst="textNoShape">
              <a:avLst/>
            </a:prstTxWarp>
          </a:bodyPr>
          <a:lstStyle/>
          <a:p>
            <a:pPr defTabSz="115870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000">
              <a:latin typeface="Times" pitchFamily="18" charset="0"/>
            </a:endParaRPr>
          </a:p>
        </p:txBody>
      </p:sp>
      <p:sp>
        <p:nvSpPr>
          <p:cNvPr id="15" name="Left Brace 14"/>
          <p:cNvSpPr/>
          <p:nvPr/>
        </p:nvSpPr>
        <p:spPr bwMode="auto">
          <a:xfrm rot="5400000" flipH="1">
            <a:off x="6914638" y="506377"/>
            <a:ext cx="369332" cy="1981202"/>
          </a:xfrm>
          <a:prstGeom prst="leftBrac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5870" tIns="57936" rIns="115870" bIns="57936" numCol="1" spcCol="0" rtlCol="0" anchor="t" anchorCtr="0" compatLnSpc="1">
            <a:prstTxWarp prst="textNoShape">
              <a:avLst/>
            </a:prstTxWarp>
          </a:bodyPr>
          <a:lstStyle/>
          <a:p>
            <a:pPr defTabSz="115870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000">
              <a:latin typeface="Times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6903" y="1134513"/>
            <a:ext cx="1511300" cy="422755"/>
          </a:xfrm>
          <a:prstGeom prst="rect">
            <a:avLst/>
          </a:prstGeom>
          <a:noFill/>
        </p:spPr>
        <p:txBody>
          <a:bodyPr wrap="square" lIns="115870" tIns="57936" rIns="115870" bIns="57936" rtlCol="0">
            <a:spAutoFit/>
          </a:bodyPr>
          <a:lstStyle/>
          <a:p>
            <a:r>
              <a:rPr lang="en-US" sz="2000" dirty="0">
                <a:solidFill>
                  <a:srgbClr val="008000"/>
                </a:solidFill>
                <a:latin typeface="Arial"/>
                <a:cs typeface="Arial"/>
              </a:rPr>
              <a:t>run “group”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27803" y="1147073"/>
            <a:ext cx="1511300" cy="422755"/>
          </a:xfrm>
          <a:prstGeom prst="rect">
            <a:avLst/>
          </a:prstGeom>
          <a:noFill/>
        </p:spPr>
        <p:txBody>
          <a:bodyPr wrap="square" lIns="115870" tIns="57936" rIns="115870" bIns="57936" rtlCol="0">
            <a:spAutoFit/>
          </a:bodyPr>
          <a:lstStyle/>
          <a:p>
            <a:r>
              <a:rPr lang="en-US" sz="2000" dirty="0">
                <a:solidFill>
                  <a:srgbClr val="008000"/>
                </a:solidFill>
                <a:latin typeface="Arial"/>
                <a:cs typeface="Arial"/>
              </a:rPr>
              <a:t>run “group”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0100" y="1517849"/>
            <a:ext cx="99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X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699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92162"/>
          </a:xfrm>
        </p:spPr>
        <p:txBody>
          <a:bodyPr/>
          <a:lstStyle/>
          <a:p>
            <a:r>
              <a:rPr lang="en-US" dirty="0" smtClean="0"/>
              <a:t>Jefferson Lab Tritium Target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1"/>
            <a:ext cx="5181600" cy="2133600"/>
          </a:xfrm>
        </p:spPr>
        <p:txBody>
          <a:bodyPr>
            <a:normAutofit/>
          </a:bodyPr>
          <a:lstStyle/>
          <a:p>
            <a:r>
              <a:rPr lang="en-US" dirty="0" smtClean="0"/>
              <a:t>Single “sealed” cell containing ~1100 Ci (0.11 g) of T2 gas</a:t>
            </a:r>
          </a:p>
          <a:p>
            <a:r>
              <a:rPr lang="en-US" dirty="0" smtClean="0"/>
              <a:t>Filled at SRTE facility at SRS and shipped to JLAB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018D6AA-EBA2-4B19-99C5-3315A16C2C4F}" type="slidenum">
              <a:rPr lang="en-US" smtClean="0"/>
              <a:t>18</a:t>
            </a:fld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4069" r="13268" b="4089"/>
          <a:stretch/>
        </p:blipFill>
        <p:spPr>
          <a:xfrm>
            <a:off x="5486399" y="1143000"/>
            <a:ext cx="3035431" cy="1932495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09600" y="3075496"/>
            <a:ext cx="7912230" cy="3325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Conservative design philosophy</a:t>
            </a:r>
          </a:p>
          <a:p>
            <a:pPr lvl="1"/>
            <a:r>
              <a:rPr lang="en-US" sz="2400" dirty="0" smtClean="0"/>
              <a:t>Operational safety factors in excess of 10</a:t>
            </a:r>
          </a:p>
          <a:p>
            <a:pPr lvl="1"/>
            <a:r>
              <a:rPr lang="en-US" sz="2400" dirty="0" smtClean="0"/>
              <a:t>Design pressure ~200 </a:t>
            </a:r>
            <a:r>
              <a:rPr lang="en-US" sz="2400" dirty="0"/>
              <a:t>psi at </a:t>
            </a:r>
            <a:r>
              <a:rPr lang="en-US" sz="2400" dirty="0" smtClean="0"/>
              <a:t>295K</a:t>
            </a:r>
          </a:p>
          <a:p>
            <a:pPr lvl="1"/>
            <a:r>
              <a:rPr lang="en-US" sz="2400" dirty="0" smtClean="0"/>
              <a:t>Minimizing amount of T2 required</a:t>
            </a:r>
            <a:endParaRPr lang="en-US" sz="2400" dirty="0"/>
          </a:p>
          <a:p>
            <a:r>
              <a:rPr lang="en-US" sz="2800" dirty="0"/>
              <a:t>25 cm long </a:t>
            </a:r>
            <a:r>
              <a:rPr lang="en-US" sz="2800" dirty="0" smtClean="0"/>
              <a:t>with ID </a:t>
            </a:r>
            <a:r>
              <a:rPr lang="en-US" sz="2800" dirty="0"/>
              <a:t>of </a:t>
            </a:r>
            <a:r>
              <a:rPr lang="en-US" sz="2800" dirty="0" smtClean="0"/>
              <a:t>12.7mm</a:t>
            </a:r>
          </a:p>
          <a:p>
            <a:r>
              <a:rPr lang="en-US" sz="2800" dirty="0" smtClean="0"/>
              <a:t>Cryogenically cooled to 40K by conduction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99247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172"/>
          <p:cNvSpPr/>
          <p:nvPr/>
        </p:nvSpPr>
        <p:spPr bwMode="auto">
          <a:xfrm>
            <a:off x="7938" y="0"/>
            <a:ext cx="9123362" cy="6426200"/>
          </a:xfrm>
          <a:prstGeom prst="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698" name="Rectangle 131"/>
          <p:cNvSpPr>
            <a:spLocks noChangeArrowheads="1"/>
          </p:cNvSpPr>
          <p:nvPr/>
        </p:nvSpPr>
        <p:spPr bwMode="auto">
          <a:xfrm>
            <a:off x="3684588" y="5729288"/>
            <a:ext cx="1868487" cy="403225"/>
          </a:xfrm>
          <a:prstGeom prst="rect">
            <a:avLst/>
          </a:prstGeom>
          <a:solidFill>
            <a:srgbClr val="4F81BD"/>
          </a:solidFill>
          <a:ln w="25400">
            <a:solidFill>
              <a:srgbClr val="0070C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en-US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699" name="Title 1"/>
          <p:cNvSpPr>
            <a:spLocks noGrp="1"/>
          </p:cNvSpPr>
          <p:nvPr>
            <p:ph type="title" idx="4294967295"/>
          </p:nvPr>
        </p:nvSpPr>
        <p:spPr>
          <a:xfrm>
            <a:off x="3133725" y="53975"/>
            <a:ext cx="5562600" cy="808038"/>
          </a:xfrm>
        </p:spPr>
        <p:txBody>
          <a:bodyPr/>
          <a:lstStyle/>
          <a:p>
            <a:pPr eaLnBrk="1" hangingPunct="1"/>
            <a:r>
              <a:rPr lang="en-US" sz="2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Hall A </a:t>
            </a:r>
            <a:r>
              <a:rPr lang="en-US" sz="28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Planning </a:t>
            </a:r>
            <a:r>
              <a:rPr lang="en-US" sz="2800" i="1" u="sng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- old</a:t>
            </a:r>
            <a:endParaRPr lang="en-US" sz="4000" i="1" u="sng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9700" name="Straight Connector 133"/>
          <p:cNvCxnSpPr>
            <a:cxnSpLocks noChangeShapeType="1"/>
          </p:cNvCxnSpPr>
          <p:nvPr/>
        </p:nvCxnSpPr>
        <p:spPr bwMode="auto">
          <a:xfrm>
            <a:off x="1863725" y="2479675"/>
            <a:ext cx="1905000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01" name="Straight Connector 134"/>
          <p:cNvCxnSpPr>
            <a:cxnSpLocks noChangeShapeType="1"/>
          </p:cNvCxnSpPr>
          <p:nvPr/>
        </p:nvCxnSpPr>
        <p:spPr bwMode="auto">
          <a:xfrm>
            <a:off x="6629400" y="4129088"/>
            <a:ext cx="2473325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2" name="TextBox 44"/>
          <p:cNvSpPr txBox="1">
            <a:spLocks noChangeArrowheads="1"/>
          </p:cNvSpPr>
          <p:nvPr/>
        </p:nvSpPr>
        <p:spPr bwMode="auto">
          <a:xfrm>
            <a:off x="304800" y="1793875"/>
            <a:ext cx="1219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C00000"/>
                </a:solidFill>
                <a:cs typeface="Arial" charset="0"/>
              </a:rPr>
              <a:t>16 mo.  Shutdown   </a:t>
            </a:r>
          </a:p>
        </p:txBody>
      </p:sp>
      <p:sp>
        <p:nvSpPr>
          <p:cNvPr id="29703" name="TextBox 46"/>
          <p:cNvSpPr txBox="1">
            <a:spLocks noChangeArrowheads="1"/>
          </p:cNvSpPr>
          <p:nvPr/>
        </p:nvSpPr>
        <p:spPr bwMode="auto">
          <a:xfrm>
            <a:off x="4495800" y="1931988"/>
            <a:ext cx="2613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7030A0"/>
                </a:solidFill>
                <a:cs typeface="Arial" charset="0"/>
              </a:rPr>
              <a:t> Early   Experiments</a:t>
            </a:r>
          </a:p>
        </p:txBody>
      </p:sp>
      <p:sp>
        <p:nvSpPr>
          <p:cNvPr id="29704" name="TextBox 47"/>
          <p:cNvSpPr txBox="1">
            <a:spLocks noChangeArrowheads="1"/>
          </p:cNvSpPr>
          <p:nvPr/>
        </p:nvSpPr>
        <p:spPr bwMode="auto">
          <a:xfrm>
            <a:off x="1758950" y="1808163"/>
            <a:ext cx="1746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5426"/>
                </a:solidFill>
                <a:cs typeface="Arial" charset="0"/>
              </a:rPr>
              <a:t>12 GeV Commissioning</a:t>
            </a:r>
            <a:r>
              <a:rPr lang="en-US" sz="1800">
                <a:solidFill>
                  <a:srgbClr val="00B050"/>
                </a:solidFill>
                <a:cs typeface="Arial" charset="0"/>
              </a:rPr>
              <a:t>  </a:t>
            </a:r>
          </a:p>
        </p:txBody>
      </p:sp>
      <p:sp>
        <p:nvSpPr>
          <p:cNvPr id="29705" name="TextBox 48"/>
          <p:cNvSpPr txBox="1">
            <a:spLocks noChangeArrowheads="1"/>
          </p:cNvSpPr>
          <p:nvPr/>
        </p:nvSpPr>
        <p:spPr bwMode="auto">
          <a:xfrm>
            <a:off x="5562600" y="4692650"/>
            <a:ext cx="1676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70C0"/>
                </a:solidFill>
                <a:cs typeface="Arial" charset="0"/>
              </a:rPr>
              <a:t>SuperBigbite</a:t>
            </a:r>
          </a:p>
          <a:p>
            <a:pPr eaLnBrk="1" hangingPunct="1"/>
            <a:r>
              <a:rPr lang="en-US" sz="1800">
                <a:solidFill>
                  <a:srgbClr val="0070C0"/>
                </a:solidFill>
                <a:cs typeface="Arial" charset="0"/>
              </a:rPr>
              <a:t>Spectrometer    </a:t>
            </a:r>
          </a:p>
        </p:txBody>
      </p:sp>
      <p:cxnSp>
        <p:nvCxnSpPr>
          <p:cNvPr id="29706" name="Straight Arrow Connector 139"/>
          <p:cNvCxnSpPr>
            <a:cxnSpLocks noChangeShapeType="1"/>
          </p:cNvCxnSpPr>
          <p:nvPr/>
        </p:nvCxnSpPr>
        <p:spPr bwMode="auto">
          <a:xfrm>
            <a:off x="2182813" y="5195888"/>
            <a:ext cx="0" cy="533400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7" name="TextBox 56"/>
          <p:cNvSpPr txBox="1">
            <a:spLocks noChangeArrowheads="1"/>
          </p:cNvSpPr>
          <p:nvPr/>
        </p:nvSpPr>
        <p:spPr bwMode="auto">
          <a:xfrm>
            <a:off x="998538" y="5008563"/>
            <a:ext cx="24622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  <a:cs typeface="Arial" charset="0"/>
              </a:rPr>
              <a:t>Beam  1</a:t>
            </a:r>
            <a:r>
              <a:rPr lang="en-US" sz="1800" baseline="30000">
                <a:solidFill>
                  <a:srgbClr val="FF0000"/>
                </a:solidFill>
                <a:cs typeface="Arial" charset="0"/>
              </a:rPr>
              <a:t>st</a:t>
            </a:r>
            <a:r>
              <a:rPr lang="en-US" sz="1800">
                <a:solidFill>
                  <a:srgbClr val="FF0000"/>
                </a:solidFill>
                <a:cs typeface="Arial" charset="0"/>
              </a:rPr>
              <a:t>      to  Hall A</a:t>
            </a:r>
          </a:p>
        </p:txBody>
      </p:sp>
      <p:cxnSp>
        <p:nvCxnSpPr>
          <p:cNvPr id="29708" name="Straight Connector 141"/>
          <p:cNvCxnSpPr>
            <a:cxnSpLocks noChangeShapeType="1"/>
          </p:cNvCxnSpPr>
          <p:nvPr/>
        </p:nvCxnSpPr>
        <p:spPr bwMode="auto">
          <a:xfrm>
            <a:off x="4876800" y="2479675"/>
            <a:ext cx="1676400" cy="0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9709" name="Picture 3" descr="arm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96838"/>
            <a:ext cx="2514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" name="Picture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1838" y="4225925"/>
            <a:ext cx="1757362" cy="1447800"/>
          </a:xfrm>
          <a:prstGeom prst="rect">
            <a:avLst/>
          </a:prstGeom>
          <a:noFill/>
          <a:ln>
            <a:noFill/>
          </a:ln>
          <a:effectLst>
            <a:outerShdw blurRad="127000" dist="76199" dir="7860002" algn="ctr" rotWithShape="0">
              <a:srgbClr val="727272">
                <a:alpha val="75000"/>
              </a:srgbClr>
            </a:outerShdw>
          </a:effectLst>
          <a:extLst/>
        </p:spPr>
      </p:pic>
      <p:cxnSp>
        <p:nvCxnSpPr>
          <p:cNvPr id="29711" name="Straight Connector 144"/>
          <p:cNvCxnSpPr>
            <a:cxnSpLocks noChangeShapeType="1"/>
          </p:cNvCxnSpPr>
          <p:nvPr/>
        </p:nvCxnSpPr>
        <p:spPr bwMode="auto">
          <a:xfrm>
            <a:off x="152400" y="2479675"/>
            <a:ext cx="167640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12" name="Straight Connector 145"/>
          <p:cNvCxnSpPr>
            <a:cxnSpLocks noChangeShapeType="1"/>
          </p:cNvCxnSpPr>
          <p:nvPr/>
        </p:nvCxnSpPr>
        <p:spPr bwMode="auto">
          <a:xfrm>
            <a:off x="3810000" y="2479675"/>
            <a:ext cx="1600200" cy="0"/>
          </a:xfrm>
          <a:prstGeom prst="line">
            <a:avLst/>
          </a:prstGeom>
          <a:noFill/>
          <a:ln w="38100">
            <a:solidFill>
              <a:srgbClr val="7030A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3" name="TextBox 8"/>
          <p:cNvSpPr txBox="1">
            <a:spLocks noChangeArrowheads="1"/>
          </p:cNvSpPr>
          <p:nvPr/>
        </p:nvSpPr>
        <p:spPr bwMode="auto">
          <a:xfrm>
            <a:off x="4170363" y="5749925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cs typeface="Arial" charset="0"/>
              </a:rPr>
              <a:t>FY  2015</a:t>
            </a:r>
          </a:p>
        </p:txBody>
      </p:sp>
      <p:sp>
        <p:nvSpPr>
          <p:cNvPr id="29714" name="Rectangle 147"/>
          <p:cNvSpPr>
            <a:spLocks noChangeArrowheads="1"/>
          </p:cNvSpPr>
          <p:nvPr/>
        </p:nvSpPr>
        <p:spPr bwMode="auto">
          <a:xfrm>
            <a:off x="20638" y="5722938"/>
            <a:ext cx="1868487" cy="401637"/>
          </a:xfrm>
          <a:prstGeom prst="rect">
            <a:avLst/>
          </a:prstGeom>
          <a:solidFill>
            <a:srgbClr val="4F81BD"/>
          </a:solidFill>
          <a:ln w="25400">
            <a:solidFill>
              <a:srgbClr val="0070C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en-US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715" name="TextBox 8"/>
          <p:cNvSpPr txBox="1">
            <a:spLocks noChangeArrowheads="1"/>
          </p:cNvSpPr>
          <p:nvPr/>
        </p:nvSpPr>
        <p:spPr bwMode="auto">
          <a:xfrm>
            <a:off x="415925" y="5770563"/>
            <a:ext cx="1219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cs typeface="Arial" charset="0"/>
              </a:rPr>
              <a:t>FY  2013</a:t>
            </a:r>
          </a:p>
        </p:txBody>
      </p:sp>
      <p:sp>
        <p:nvSpPr>
          <p:cNvPr id="29716" name="Rectangle 149"/>
          <p:cNvSpPr>
            <a:spLocks noChangeArrowheads="1"/>
          </p:cNvSpPr>
          <p:nvPr/>
        </p:nvSpPr>
        <p:spPr bwMode="auto">
          <a:xfrm>
            <a:off x="7275513" y="5729288"/>
            <a:ext cx="1868487" cy="403225"/>
          </a:xfrm>
          <a:prstGeom prst="rect">
            <a:avLst/>
          </a:prstGeom>
          <a:solidFill>
            <a:srgbClr val="4F81BD"/>
          </a:solidFill>
          <a:ln w="25400">
            <a:solidFill>
              <a:srgbClr val="0070C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en-US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717" name="Rectangle 150"/>
          <p:cNvSpPr>
            <a:spLocks noChangeArrowheads="1"/>
          </p:cNvSpPr>
          <p:nvPr/>
        </p:nvSpPr>
        <p:spPr bwMode="auto">
          <a:xfrm>
            <a:off x="1835150" y="5722938"/>
            <a:ext cx="1868488" cy="401637"/>
          </a:xfrm>
          <a:prstGeom prst="rect">
            <a:avLst/>
          </a:prstGeom>
          <a:solidFill>
            <a:srgbClr val="92D050"/>
          </a:solidFill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en-US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718" name="Rectangle 151"/>
          <p:cNvSpPr>
            <a:spLocks noChangeArrowheads="1"/>
          </p:cNvSpPr>
          <p:nvPr/>
        </p:nvSpPr>
        <p:spPr bwMode="auto">
          <a:xfrm>
            <a:off x="5562600" y="5722938"/>
            <a:ext cx="1868488" cy="401637"/>
          </a:xfrm>
          <a:prstGeom prst="rect">
            <a:avLst/>
          </a:prstGeom>
          <a:solidFill>
            <a:srgbClr val="92D050"/>
          </a:solidFill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en-US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719" name="TextBox 8"/>
          <p:cNvSpPr txBox="1">
            <a:spLocks noChangeArrowheads="1"/>
          </p:cNvSpPr>
          <p:nvPr/>
        </p:nvSpPr>
        <p:spPr bwMode="auto">
          <a:xfrm>
            <a:off x="5888038" y="5749925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cs typeface="Arial" charset="0"/>
              </a:rPr>
              <a:t>FY  2016</a:t>
            </a:r>
          </a:p>
        </p:txBody>
      </p:sp>
      <p:sp>
        <p:nvSpPr>
          <p:cNvPr id="29720" name="TextBox 9"/>
          <p:cNvSpPr txBox="1">
            <a:spLocks noChangeArrowheads="1"/>
          </p:cNvSpPr>
          <p:nvPr/>
        </p:nvSpPr>
        <p:spPr bwMode="auto">
          <a:xfrm>
            <a:off x="2209800" y="5764213"/>
            <a:ext cx="1219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cs typeface="Arial" charset="0"/>
              </a:rPr>
              <a:t>FY  2014</a:t>
            </a:r>
          </a:p>
        </p:txBody>
      </p:sp>
      <p:sp>
        <p:nvSpPr>
          <p:cNvPr id="29721" name="TextBox 8"/>
          <p:cNvSpPr txBox="1">
            <a:spLocks noChangeArrowheads="1"/>
          </p:cNvSpPr>
          <p:nvPr/>
        </p:nvSpPr>
        <p:spPr bwMode="auto">
          <a:xfrm>
            <a:off x="7696200" y="5743575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cs typeface="Arial" charset="0"/>
              </a:rPr>
              <a:t>FY  2017</a:t>
            </a:r>
          </a:p>
        </p:txBody>
      </p:sp>
      <p:sp>
        <p:nvSpPr>
          <p:cNvPr id="29722" name="TextBox 48"/>
          <p:cNvSpPr txBox="1">
            <a:spLocks noChangeArrowheads="1"/>
          </p:cNvSpPr>
          <p:nvPr/>
        </p:nvSpPr>
        <p:spPr bwMode="auto">
          <a:xfrm>
            <a:off x="6950075" y="3367088"/>
            <a:ext cx="2162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70C0"/>
                </a:solidFill>
                <a:cs typeface="Arial" charset="0"/>
              </a:rPr>
              <a:t>SBS  Experiments   </a:t>
            </a:r>
          </a:p>
        </p:txBody>
      </p:sp>
      <p:sp>
        <p:nvSpPr>
          <p:cNvPr id="29723" name="TextBox 48"/>
          <p:cNvSpPr txBox="1">
            <a:spLocks noChangeArrowheads="1"/>
          </p:cNvSpPr>
          <p:nvPr/>
        </p:nvSpPr>
        <p:spPr bwMode="auto">
          <a:xfrm>
            <a:off x="2514600" y="4135438"/>
            <a:ext cx="1676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70C0"/>
                </a:solidFill>
                <a:cs typeface="Arial" charset="0"/>
              </a:rPr>
              <a:t>SBS Project   </a:t>
            </a:r>
          </a:p>
        </p:txBody>
      </p:sp>
      <p:sp>
        <p:nvSpPr>
          <p:cNvPr id="29724" name="TextBox 47"/>
          <p:cNvSpPr txBox="1">
            <a:spLocks noChangeArrowheads="1"/>
          </p:cNvSpPr>
          <p:nvPr/>
        </p:nvSpPr>
        <p:spPr bwMode="auto">
          <a:xfrm>
            <a:off x="2319338" y="2563813"/>
            <a:ext cx="18716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005426"/>
                </a:solidFill>
                <a:cs typeface="Arial" charset="0"/>
              </a:rPr>
              <a:t>DVCS-I and G</a:t>
            </a:r>
            <a:r>
              <a:rPr lang="en-US" sz="1800" baseline="-25000">
                <a:solidFill>
                  <a:srgbClr val="005426"/>
                </a:solidFill>
                <a:cs typeface="Arial" charset="0"/>
              </a:rPr>
              <a:t>M</a:t>
            </a:r>
            <a:r>
              <a:rPr lang="en-US" sz="1800" baseline="30000">
                <a:solidFill>
                  <a:srgbClr val="005426"/>
                </a:solidFill>
                <a:cs typeface="Arial" charset="0"/>
              </a:rPr>
              <a:t>p</a:t>
            </a:r>
            <a:endParaRPr lang="en-US" sz="1800">
              <a:solidFill>
                <a:srgbClr val="00B050"/>
              </a:solidFill>
              <a:cs typeface="Arial" charset="0"/>
            </a:endParaRPr>
          </a:p>
        </p:txBody>
      </p:sp>
      <p:cxnSp>
        <p:nvCxnSpPr>
          <p:cNvPr id="29725" name="Straight Connector 158"/>
          <p:cNvCxnSpPr>
            <a:cxnSpLocks noChangeShapeType="1"/>
          </p:cNvCxnSpPr>
          <p:nvPr/>
        </p:nvCxnSpPr>
        <p:spPr bwMode="auto">
          <a:xfrm>
            <a:off x="6172200" y="2479675"/>
            <a:ext cx="1600200" cy="0"/>
          </a:xfrm>
          <a:prstGeom prst="line">
            <a:avLst/>
          </a:prstGeom>
          <a:noFill/>
          <a:ln w="38100">
            <a:solidFill>
              <a:srgbClr val="7030A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26" name="TextBox 46"/>
          <p:cNvSpPr txBox="1">
            <a:spLocks noChangeArrowheads="1"/>
          </p:cNvSpPr>
          <p:nvPr/>
        </p:nvSpPr>
        <p:spPr bwMode="auto">
          <a:xfrm>
            <a:off x="4779963" y="2528888"/>
            <a:ext cx="36147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7030A0"/>
                </a:solidFill>
                <a:cs typeface="Arial" charset="0"/>
              </a:rPr>
              <a:t> </a:t>
            </a:r>
            <a:r>
              <a:rPr lang="en-US" sz="2000" b="1" baseline="30000">
                <a:solidFill>
                  <a:srgbClr val="7030A0"/>
                </a:solidFill>
                <a:cs typeface="Arial" charset="0"/>
              </a:rPr>
              <a:t>3</a:t>
            </a:r>
            <a:r>
              <a:rPr lang="en-US" sz="2000" b="1">
                <a:solidFill>
                  <a:srgbClr val="7030A0"/>
                </a:solidFill>
                <a:cs typeface="Arial" charset="0"/>
              </a:rPr>
              <a:t>H/</a:t>
            </a:r>
            <a:r>
              <a:rPr lang="en-US" sz="2000" b="1" baseline="30000">
                <a:solidFill>
                  <a:srgbClr val="7030A0"/>
                </a:solidFill>
                <a:cs typeface="Arial" charset="0"/>
              </a:rPr>
              <a:t>3</a:t>
            </a:r>
            <a:r>
              <a:rPr lang="en-US" sz="2000" b="1">
                <a:solidFill>
                  <a:srgbClr val="7030A0"/>
                </a:solidFill>
                <a:cs typeface="Arial" charset="0"/>
              </a:rPr>
              <a:t>He  APEX/PREX     (A1n)</a:t>
            </a:r>
          </a:p>
        </p:txBody>
      </p:sp>
      <p:sp>
        <p:nvSpPr>
          <p:cNvPr id="29727" name="TextBox 56"/>
          <p:cNvSpPr txBox="1">
            <a:spLocks noChangeArrowheads="1"/>
          </p:cNvSpPr>
          <p:nvPr/>
        </p:nvSpPr>
        <p:spPr bwMode="auto">
          <a:xfrm>
            <a:off x="3657600" y="4800600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  <a:cs typeface="Arial" charset="0"/>
              </a:rPr>
              <a:t>11 GeV</a:t>
            </a:r>
          </a:p>
        </p:txBody>
      </p:sp>
      <p:cxnSp>
        <p:nvCxnSpPr>
          <p:cNvPr id="29728" name="Straight Arrow Connector 161"/>
          <p:cNvCxnSpPr>
            <a:cxnSpLocks noChangeShapeType="1"/>
          </p:cNvCxnSpPr>
          <p:nvPr/>
        </p:nvCxnSpPr>
        <p:spPr bwMode="auto">
          <a:xfrm>
            <a:off x="4191000" y="5195888"/>
            <a:ext cx="0" cy="533400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29" name="TextBox 162"/>
          <p:cNvSpPr txBox="1">
            <a:spLocks noChangeArrowheads="1"/>
          </p:cNvSpPr>
          <p:nvPr/>
        </p:nvSpPr>
        <p:spPr bwMode="auto">
          <a:xfrm>
            <a:off x="3111500" y="2894013"/>
            <a:ext cx="1536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cs typeface="Arial" charset="0"/>
              </a:rPr>
              <a:t>EM Form Factor</a:t>
            </a:r>
          </a:p>
        </p:txBody>
      </p:sp>
      <p:sp>
        <p:nvSpPr>
          <p:cNvPr id="29730" name="TextBox 165"/>
          <p:cNvSpPr txBox="1">
            <a:spLocks noChangeArrowheads="1"/>
          </p:cNvSpPr>
          <p:nvPr/>
        </p:nvSpPr>
        <p:spPr bwMode="auto">
          <a:xfrm>
            <a:off x="5799138" y="2868613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cs typeface="Arial" charset="0"/>
              </a:rPr>
              <a:t>Dark photon A</a:t>
            </a:r>
            <a:r>
              <a:rPr lang="ja-JP" altLang="en-US" sz="1400">
                <a:solidFill>
                  <a:srgbClr val="000000"/>
                </a:solidFill>
                <a:cs typeface="Arial" charset="0"/>
              </a:rPr>
              <a:t>’</a:t>
            </a:r>
            <a:r>
              <a:rPr lang="en-US" altLang="ja-JP" sz="1400">
                <a:solidFill>
                  <a:srgbClr val="000000"/>
                </a:solidFill>
                <a:cs typeface="Arial" charset="0"/>
              </a:rPr>
              <a:t>/Neutron skin</a:t>
            </a:r>
          </a:p>
          <a:p>
            <a:pPr eaLnBrk="1" hangingPunct="1"/>
            <a:r>
              <a:rPr lang="en-US" sz="1400">
                <a:solidFill>
                  <a:srgbClr val="FF0000"/>
                </a:solidFill>
                <a:cs typeface="Arial" charset="0"/>
              </a:rPr>
              <a:t>Both require additional small angle septum magnets</a:t>
            </a:r>
          </a:p>
        </p:txBody>
      </p:sp>
      <p:sp>
        <p:nvSpPr>
          <p:cNvPr id="29731" name="TextBox 166"/>
          <p:cNvSpPr txBox="1">
            <a:spLocks noChangeArrowheads="1"/>
          </p:cNvSpPr>
          <p:nvPr/>
        </p:nvSpPr>
        <p:spPr bwMode="auto">
          <a:xfrm>
            <a:off x="7062788" y="3673475"/>
            <a:ext cx="1752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cs typeface="Arial" charset="0"/>
              </a:rPr>
              <a:t>EM  Form  Factors </a:t>
            </a:r>
          </a:p>
          <a:p>
            <a:pPr eaLnBrk="1" hangingPunct="1"/>
            <a:r>
              <a:rPr lang="en-US" sz="1400">
                <a:solidFill>
                  <a:srgbClr val="000000"/>
                </a:solidFill>
                <a:cs typeface="Arial" charset="0"/>
              </a:rPr>
              <a:t>at  high  Q</a:t>
            </a:r>
            <a:r>
              <a:rPr lang="en-US" sz="1400" baseline="30000">
                <a:solidFill>
                  <a:srgbClr val="000000"/>
                </a:solidFill>
                <a:cs typeface="Arial" charset="0"/>
              </a:rPr>
              <a:t>2</a:t>
            </a:r>
          </a:p>
        </p:txBody>
      </p:sp>
      <p:sp>
        <p:nvSpPr>
          <p:cNvPr id="29732" name="TextBox 167"/>
          <p:cNvSpPr txBox="1">
            <a:spLocks noChangeArrowheads="1"/>
          </p:cNvSpPr>
          <p:nvPr/>
        </p:nvSpPr>
        <p:spPr bwMode="auto">
          <a:xfrm>
            <a:off x="2932113" y="914400"/>
            <a:ext cx="62071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>
                <a:solidFill>
                  <a:srgbClr val="000000"/>
                </a:solidFill>
                <a:cs typeface="Arial" charset="0"/>
              </a:rPr>
              <a:t>  3 A-rated experiments in first years of running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>
                <a:solidFill>
                  <a:srgbClr val="000000"/>
                </a:solidFill>
                <a:cs typeface="Arial" charset="0"/>
              </a:rPr>
              <a:t>  G</a:t>
            </a:r>
            <a:r>
              <a:rPr lang="en-US" sz="1800" baseline="-25000">
                <a:solidFill>
                  <a:srgbClr val="000000"/>
                </a:solidFill>
                <a:cs typeface="Arial" charset="0"/>
              </a:rPr>
              <a:t>M</a:t>
            </a:r>
            <a:r>
              <a:rPr lang="en-US" sz="1800" baseline="30000">
                <a:solidFill>
                  <a:srgbClr val="000000"/>
                </a:solidFill>
                <a:cs typeface="Arial" charset="0"/>
              </a:rPr>
              <a:t>p</a:t>
            </a:r>
            <a:r>
              <a:rPr lang="en-US" sz="1800">
                <a:solidFill>
                  <a:srgbClr val="000000"/>
                </a:solidFill>
                <a:cs typeface="Arial" charset="0"/>
              </a:rPr>
              <a:t> (HRS-R) and DVCS (HRS-L + calo) run is combined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>
                <a:solidFill>
                  <a:srgbClr val="000000"/>
                </a:solidFill>
                <a:cs typeface="Arial" charset="0"/>
              </a:rPr>
              <a:t>  Some flexibility incorporated</a:t>
            </a:r>
          </a:p>
        </p:txBody>
      </p:sp>
      <p:sp>
        <p:nvSpPr>
          <p:cNvPr id="29733" name="TextBox 168"/>
          <p:cNvSpPr txBox="1">
            <a:spLocks noChangeArrowheads="1"/>
          </p:cNvSpPr>
          <p:nvPr/>
        </p:nvSpPr>
        <p:spPr bwMode="auto">
          <a:xfrm>
            <a:off x="39688" y="3433763"/>
            <a:ext cx="2320925" cy="1643062"/>
          </a:xfrm>
          <a:prstGeom prst="rect">
            <a:avLst/>
          </a:prstGeom>
          <a:solidFill>
            <a:srgbClr val="DBEE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  <a:cs typeface="Arial" charset="0"/>
              </a:rPr>
              <a:t>12 GeV Projects</a:t>
            </a:r>
            <a:r>
              <a:rPr lang="en-US" sz="1800">
                <a:solidFill>
                  <a:srgbClr val="000000"/>
                </a:solidFill>
                <a:cs typeface="Arial" charset="0"/>
              </a:rPr>
              <a:t>:   </a:t>
            </a:r>
          </a:p>
          <a:p>
            <a:pPr eaLnBrk="1" hangingPunct="1"/>
            <a:r>
              <a:rPr lang="en-US" sz="1400">
                <a:solidFill>
                  <a:srgbClr val="000000"/>
                </a:solidFill>
                <a:cs typeface="Arial" charset="0"/>
              </a:rPr>
              <a:t>1.   Moller polarimeter</a:t>
            </a:r>
          </a:p>
          <a:p>
            <a:pPr eaLnBrk="1" hangingPunct="1"/>
            <a:r>
              <a:rPr lang="en-US" sz="1400">
                <a:solidFill>
                  <a:srgbClr val="000000"/>
                </a:solidFill>
                <a:cs typeface="Arial" charset="0"/>
              </a:rPr>
              <a:t>  </a:t>
            </a:r>
          </a:p>
          <a:p>
            <a:pPr eaLnBrk="1" hangingPunct="1"/>
            <a:r>
              <a:rPr lang="en-US" sz="1400">
                <a:solidFill>
                  <a:srgbClr val="000000"/>
                </a:solidFill>
                <a:cs typeface="Arial" charset="0"/>
              </a:rPr>
              <a:t>2.  Compton polarimeter</a:t>
            </a:r>
          </a:p>
          <a:p>
            <a:pPr eaLnBrk="1" hangingPunct="1"/>
            <a:r>
              <a:rPr lang="en-US" sz="1400">
                <a:solidFill>
                  <a:srgbClr val="000000"/>
                </a:solidFill>
                <a:cs typeface="Arial" charset="0"/>
              </a:rPr>
              <a:t>        </a:t>
            </a:r>
          </a:p>
          <a:p>
            <a:pPr eaLnBrk="1" hangingPunct="1"/>
            <a:r>
              <a:rPr lang="en-US" sz="1400">
                <a:solidFill>
                  <a:srgbClr val="000000"/>
                </a:solidFill>
                <a:cs typeface="Arial" charset="0"/>
              </a:rPr>
              <a:t>3. Energy measurement upgrade </a:t>
            </a:r>
            <a:endParaRPr lang="en-US" sz="1600">
              <a:solidFill>
                <a:srgbClr val="000000"/>
              </a:solidFill>
              <a:cs typeface="Arial" charset="0"/>
            </a:endParaRPr>
          </a:p>
        </p:txBody>
      </p:sp>
      <p:cxnSp>
        <p:nvCxnSpPr>
          <p:cNvPr id="29734" name="Straight Connector 169"/>
          <p:cNvCxnSpPr>
            <a:cxnSpLocks noChangeShapeType="1"/>
          </p:cNvCxnSpPr>
          <p:nvPr/>
        </p:nvCxnSpPr>
        <p:spPr bwMode="auto">
          <a:xfrm>
            <a:off x="2057400" y="4129088"/>
            <a:ext cx="5764213" cy="0"/>
          </a:xfrm>
          <a:prstGeom prst="line">
            <a:avLst/>
          </a:prstGeom>
          <a:noFill/>
          <a:ln w="38100">
            <a:solidFill>
              <a:srgbClr val="0070C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35" name="Straight Connector 170"/>
          <p:cNvCxnSpPr>
            <a:cxnSpLocks noChangeShapeType="1"/>
          </p:cNvCxnSpPr>
          <p:nvPr/>
        </p:nvCxnSpPr>
        <p:spPr bwMode="auto">
          <a:xfrm flipH="1">
            <a:off x="84138" y="4129088"/>
            <a:ext cx="1905000" cy="0"/>
          </a:xfrm>
          <a:prstGeom prst="line">
            <a:avLst/>
          </a:prstGeom>
          <a:noFill/>
          <a:ln w="19050">
            <a:solidFill>
              <a:srgbClr val="8EB4E3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36" name="TextBox 171"/>
          <p:cNvSpPr txBox="1">
            <a:spLocks noChangeArrowheads="1"/>
          </p:cNvSpPr>
          <p:nvPr/>
        </p:nvSpPr>
        <p:spPr bwMode="auto">
          <a:xfrm>
            <a:off x="7042150" y="2824163"/>
            <a:ext cx="1984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cs typeface="Arial" charset="0"/>
              </a:rPr>
              <a:t>Neutron spin structure</a:t>
            </a:r>
          </a:p>
          <a:p>
            <a:pPr eaLnBrk="1" hangingPunct="1"/>
            <a:r>
              <a:rPr lang="en-US" sz="1400">
                <a:solidFill>
                  <a:srgbClr val="FF0000"/>
                </a:solidFill>
                <a:cs typeface="Arial" charset="0"/>
              </a:rPr>
              <a:t>Polarized 3He target</a:t>
            </a:r>
          </a:p>
        </p:txBody>
      </p:sp>
      <p:cxnSp>
        <p:nvCxnSpPr>
          <p:cNvPr id="29737" name="Straight Arrow Connector 139"/>
          <p:cNvCxnSpPr>
            <a:cxnSpLocks noChangeShapeType="1"/>
          </p:cNvCxnSpPr>
          <p:nvPr/>
        </p:nvCxnSpPr>
        <p:spPr bwMode="auto">
          <a:xfrm rot="16200000" flipV="1">
            <a:off x="2095500" y="6210300"/>
            <a:ext cx="457200" cy="228600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38" name="TextBox 53"/>
          <p:cNvSpPr txBox="1">
            <a:spLocks noChangeArrowheads="1"/>
          </p:cNvSpPr>
          <p:nvPr/>
        </p:nvSpPr>
        <p:spPr bwMode="auto">
          <a:xfrm>
            <a:off x="2438400" y="6396038"/>
            <a:ext cx="4038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FF0000"/>
                </a:solidFill>
              </a:rPr>
              <a:t>commissioning beam</a:t>
            </a:r>
          </a:p>
        </p:txBody>
      </p:sp>
      <p:sp>
        <p:nvSpPr>
          <p:cNvPr id="29740" name="TextBox 163"/>
          <p:cNvSpPr txBox="1">
            <a:spLocks noChangeArrowheads="1"/>
          </p:cNvSpPr>
          <p:nvPr/>
        </p:nvSpPr>
        <p:spPr bwMode="auto">
          <a:xfrm>
            <a:off x="2133600" y="2835275"/>
            <a:ext cx="1371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cs typeface="Arial" charset="0"/>
              </a:rPr>
              <a:t>Access to GPDs</a:t>
            </a:r>
          </a:p>
          <a:p>
            <a:pPr eaLnBrk="1" hangingPunct="1"/>
            <a:r>
              <a:rPr lang="en-US" sz="1400">
                <a:solidFill>
                  <a:srgbClr val="FF0000"/>
                </a:solidFill>
                <a:cs typeface="Arial" charset="0"/>
              </a:rPr>
              <a:t>Photon calorimeter to be installed on floor</a:t>
            </a:r>
          </a:p>
        </p:txBody>
      </p:sp>
      <p:sp>
        <p:nvSpPr>
          <p:cNvPr id="29741" name="TextBox 164"/>
          <p:cNvSpPr txBox="1">
            <a:spLocks noChangeArrowheads="1"/>
          </p:cNvSpPr>
          <p:nvPr/>
        </p:nvSpPr>
        <p:spPr bwMode="auto">
          <a:xfrm>
            <a:off x="4591050" y="2868613"/>
            <a:ext cx="1371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cs typeface="Arial" charset="0"/>
              </a:rPr>
              <a:t>d/u at High x</a:t>
            </a:r>
          </a:p>
          <a:p>
            <a:pPr eaLnBrk="1" hangingPunct="1"/>
            <a:r>
              <a:rPr lang="en-US" sz="1400">
                <a:solidFill>
                  <a:srgbClr val="FF0000"/>
                </a:solidFill>
                <a:cs typeface="Arial" charset="0"/>
              </a:rPr>
              <a:t>Requires tritium target, venting system and BigBite spectrometer</a:t>
            </a:r>
          </a:p>
        </p:txBody>
      </p:sp>
    </p:spTree>
    <p:extLst>
      <p:ext uri="{BB962C8B-B14F-4D97-AF65-F5344CB8AC3E}">
        <p14:creationId xmlns:p14="http://schemas.microsoft.com/office/powerpoint/2010/main" val="1630973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172"/>
          <p:cNvSpPr/>
          <p:nvPr/>
        </p:nvSpPr>
        <p:spPr bwMode="auto">
          <a:xfrm>
            <a:off x="7938" y="0"/>
            <a:ext cx="9123362" cy="6426200"/>
          </a:xfrm>
          <a:prstGeom prst="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698" name="Rectangle 131"/>
          <p:cNvSpPr>
            <a:spLocks noChangeArrowheads="1"/>
          </p:cNvSpPr>
          <p:nvPr/>
        </p:nvSpPr>
        <p:spPr bwMode="auto">
          <a:xfrm>
            <a:off x="3684588" y="5729288"/>
            <a:ext cx="1868487" cy="403225"/>
          </a:xfrm>
          <a:prstGeom prst="rect">
            <a:avLst/>
          </a:prstGeom>
          <a:solidFill>
            <a:srgbClr val="4F81BD"/>
          </a:solidFill>
          <a:ln w="25400">
            <a:solidFill>
              <a:srgbClr val="0070C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en-US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699" name="Title 1"/>
          <p:cNvSpPr>
            <a:spLocks noGrp="1"/>
          </p:cNvSpPr>
          <p:nvPr>
            <p:ph type="title" idx="4294967295"/>
          </p:nvPr>
        </p:nvSpPr>
        <p:spPr>
          <a:xfrm>
            <a:off x="3133725" y="53975"/>
            <a:ext cx="5562600" cy="808038"/>
          </a:xfrm>
        </p:spPr>
        <p:txBody>
          <a:bodyPr/>
          <a:lstStyle/>
          <a:p>
            <a:pPr eaLnBrk="1" hangingPunct="1"/>
            <a:r>
              <a:rPr lang="en-US" sz="2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Hall A </a:t>
            </a:r>
            <a:r>
              <a:rPr lang="en-US" sz="28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Planning - now</a:t>
            </a:r>
            <a:endParaRPr lang="en-US" sz="40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9700" name="Straight Connector 133"/>
          <p:cNvCxnSpPr>
            <a:cxnSpLocks noChangeShapeType="1"/>
          </p:cNvCxnSpPr>
          <p:nvPr/>
        </p:nvCxnSpPr>
        <p:spPr bwMode="auto">
          <a:xfrm>
            <a:off x="1863725" y="2479675"/>
            <a:ext cx="1905000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01" name="Straight Connector 134"/>
          <p:cNvCxnSpPr>
            <a:cxnSpLocks noChangeShapeType="1"/>
          </p:cNvCxnSpPr>
          <p:nvPr/>
        </p:nvCxnSpPr>
        <p:spPr bwMode="auto">
          <a:xfrm>
            <a:off x="6629400" y="4129088"/>
            <a:ext cx="2473325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2" name="TextBox 44"/>
          <p:cNvSpPr txBox="1">
            <a:spLocks noChangeArrowheads="1"/>
          </p:cNvSpPr>
          <p:nvPr/>
        </p:nvSpPr>
        <p:spPr bwMode="auto">
          <a:xfrm>
            <a:off x="304800" y="1793875"/>
            <a:ext cx="1219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C00000"/>
                </a:solidFill>
                <a:cs typeface="Arial" charset="0"/>
              </a:rPr>
              <a:t>16 mo.  Shutdown   </a:t>
            </a:r>
          </a:p>
        </p:txBody>
      </p:sp>
      <p:sp>
        <p:nvSpPr>
          <p:cNvPr id="29703" name="TextBox 46"/>
          <p:cNvSpPr txBox="1">
            <a:spLocks noChangeArrowheads="1"/>
          </p:cNvSpPr>
          <p:nvPr/>
        </p:nvSpPr>
        <p:spPr bwMode="auto">
          <a:xfrm>
            <a:off x="4495800" y="1931988"/>
            <a:ext cx="2613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7030A0"/>
                </a:solidFill>
                <a:cs typeface="Arial" charset="0"/>
              </a:rPr>
              <a:t> Early   Experiments</a:t>
            </a:r>
          </a:p>
        </p:txBody>
      </p:sp>
      <p:sp>
        <p:nvSpPr>
          <p:cNvPr id="29704" name="TextBox 47"/>
          <p:cNvSpPr txBox="1">
            <a:spLocks noChangeArrowheads="1"/>
          </p:cNvSpPr>
          <p:nvPr/>
        </p:nvSpPr>
        <p:spPr bwMode="auto">
          <a:xfrm>
            <a:off x="1758950" y="1808163"/>
            <a:ext cx="1746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5426"/>
                </a:solidFill>
                <a:cs typeface="Arial" charset="0"/>
              </a:rPr>
              <a:t>12 GeV Commissioning</a:t>
            </a:r>
            <a:r>
              <a:rPr lang="en-US" sz="1800">
                <a:solidFill>
                  <a:srgbClr val="00B050"/>
                </a:solidFill>
                <a:cs typeface="Arial" charset="0"/>
              </a:rPr>
              <a:t>  </a:t>
            </a:r>
          </a:p>
        </p:txBody>
      </p:sp>
      <p:cxnSp>
        <p:nvCxnSpPr>
          <p:cNvPr id="29706" name="Straight Arrow Connector 139"/>
          <p:cNvCxnSpPr>
            <a:cxnSpLocks noChangeShapeType="1"/>
          </p:cNvCxnSpPr>
          <p:nvPr/>
        </p:nvCxnSpPr>
        <p:spPr bwMode="auto">
          <a:xfrm>
            <a:off x="2182813" y="5195888"/>
            <a:ext cx="0" cy="533400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7" name="TextBox 56"/>
          <p:cNvSpPr txBox="1">
            <a:spLocks noChangeArrowheads="1"/>
          </p:cNvSpPr>
          <p:nvPr/>
        </p:nvSpPr>
        <p:spPr bwMode="auto">
          <a:xfrm>
            <a:off x="998538" y="5008563"/>
            <a:ext cx="24622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  <a:cs typeface="Arial" charset="0"/>
              </a:rPr>
              <a:t>Beam  1</a:t>
            </a:r>
            <a:r>
              <a:rPr lang="en-US" sz="1800" baseline="30000">
                <a:solidFill>
                  <a:srgbClr val="FF0000"/>
                </a:solidFill>
                <a:cs typeface="Arial" charset="0"/>
              </a:rPr>
              <a:t>st</a:t>
            </a:r>
            <a:r>
              <a:rPr lang="en-US" sz="1800">
                <a:solidFill>
                  <a:srgbClr val="FF0000"/>
                </a:solidFill>
                <a:cs typeface="Arial" charset="0"/>
              </a:rPr>
              <a:t>      to  Hall A</a:t>
            </a:r>
          </a:p>
        </p:txBody>
      </p:sp>
      <p:cxnSp>
        <p:nvCxnSpPr>
          <p:cNvPr id="29708" name="Straight Connector 141"/>
          <p:cNvCxnSpPr>
            <a:cxnSpLocks noChangeShapeType="1"/>
          </p:cNvCxnSpPr>
          <p:nvPr/>
        </p:nvCxnSpPr>
        <p:spPr bwMode="auto">
          <a:xfrm>
            <a:off x="4876800" y="2479675"/>
            <a:ext cx="1676400" cy="0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9709" name="Picture 3" descr="arm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96838"/>
            <a:ext cx="2514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" name="Picture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1838" y="4225925"/>
            <a:ext cx="1757362" cy="1447800"/>
          </a:xfrm>
          <a:prstGeom prst="rect">
            <a:avLst/>
          </a:prstGeom>
          <a:noFill/>
          <a:ln>
            <a:noFill/>
          </a:ln>
          <a:effectLst>
            <a:outerShdw blurRad="127000" dist="76199" dir="7860002" algn="ctr" rotWithShape="0">
              <a:srgbClr val="727272">
                <a:alpha val="75000"/>
              </a:srgbClr>
            </a:outerShdw>
          </a:effectLst>
          <a:extLst/>
        </p:spPr>
      </p:pic>
      <p:cxnSp>
        <p:nvCxnSpPr>
          <p:cNvPr id="29711" name="Straight Connector 144"/>
          <p:cNvCxnSpPr>
            <a:cxnSpLocks noChangeShapeType="1"/>
          </p:cNvCxnSpPr>
          <p:nvPr/>
        </p:nvCxnSpPr>
        <p:spPr bwMode="auto">
          <a:xfrm>
            <a:off x="152400" y="2479675"/>
            <a:ext cx="167640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12" name="Straight Connector 145"/>
          <p:cNvCxnSpPr>
            <a:cxnSpLocks noChangeShapeType="1"/>
          </p:cNvCxnSpPr>
          <p:nvPr/>
        </p:nvCxnSpPr>
        <p:spPr bwMode="auto">
          <a:xfrm>
            <a:off x="3810000" y="2479675"/>
            <a:ext cx="1600200" cy="0"/>
          </a:xfrm>
          <a:prstGeom prst="line">
            <a:avLst/>
          </a:prstGeom>
          <a:noFill/>
          <a:ln w="38100">
            <a:solidFill>
              <a:srgbClr val="7030A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3" name="TextBox 8"/>
          <p:cNvSpPr txBox="1">
            <a:spLocks noChangeArrowheads="1"/>
          </p:cNvSpPr>
          <p:nvPr/>
        </p:nvSpPr>
        <p:spPr bwMode="auto">
          <a:xfrm>
            <a:off x="4170363" y="5749925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cs typeface="Arial" charset="0"/>
              </a:rPr>
              <a:t>FY  2015</a:t>
            </a:r>
          </a:p>
        </p:txBody>
      </p:sp>
      <p:sp>
        <p:nvSpPr>
          <p:cNvPr id="29714" name="Rectangle 147"/>
          <p:cNvSpPr>
            <a:spLocks noChangeArrowheads="1"/>
          </p:cNvSpPr>
          <p:nvPr/>
        </p:nvSpPr>
        <p:spPr bwMode="auto">
          <a:xfrm>
            <a:off x="20638" y="5722938"/>
            <a:ext cx="1868487" cy="401637"/>
          </a:xfrm>
          <a:prstGeom prst="rect">
            <a:avLst/>
          </a:prstGeom>
          <a:solidFill>
            <a:srgbClr val="4F81BD"/>
          </a:solidFill>
          <a:ln w="25400">
            <a:solidFill>
              <a:srgbClr val="0070C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en-US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715" name="TextBox 8"/>
          <p:cNvSpPr txBox="1">
            <a:spLocks noChangeArrowheads="1"/>
          </p:cNvSpPr>
          <p:nvPr/>
        </p:nvSpPr>
        <p:spPr bwMode="auto">
          <a:xfrm>
            <a:off x="415925" y="5770563"/>
            <a:ext cx="1219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cs typeface="Arial" charset="0"/>
              </a:rPr>
              <a:t>FY  2013</a:t>
            </a:r>
          </a:p>
        </p:txBody>
      </p:sp>
      <p:sp>
        <p:nvSpPr>
          <p:cNvPr id="29716" name="Rectangle 149"/>
          <p:cNvSpPr>
            <a:spLocks noChangeArrowheads="1"/>
          </p:cNvSpPr>
          <p:nvPr/>
        </p:nvSpPr>
        <p:spPr bwMode="auto">
          <a:xfrm>
            <a:off x="7275513" y="5729288"/>
            <a:ext cx="1868487" cy="403225"/>
          </a:xfrm>
          <a:prstGeom prst="rect">
            <a:avLst/>
          </a:prstGeom>
          <a:solidFill>
            <a:srgbClr val="4F81BD"/>
          </a:solidFill>
          <a:ln w="25400">
            <a:solidFill>
              <a:srgbClr val="0070C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en-US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717" name="Rectangle 150"/>
          <p:cNvSpPr>
            <a:spLocks noChangeArrowheads="1"/>
          </p:cNvSpPr>
          <p:nvPr/>
        </p:nvSpPr>
        <p:spPr bwMode="auto">
          <a:xfrm>
            <a:off x="1835150" y="5722938"/>
            <a:ext cx="1868488" cy="401637"/>
          </a:xfrm>
          <a:prstGeom prst="rect">
            <a:avLst/>
          </a:prstGeom>
          <a:solidFill>
            <a:srgbClr val="92D050"/>
          </a:solidFill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en-US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718" name="Rectangle 151"/>
          <p:cNvSpPr>
            <a:spLocks noChangeArrowheads="1"/>
          </p:cNvSpPr>
          <p:nvPr/>
        </p:nvSpPr>
        <p:spPr bwMode="auto">
          <a:xfrm>
            <a:off x="5562600" y="5722938"/>
            <a:ext cx="1868488" cy="401637"/>
          </a:xfrm>
          <a:prstGeom prst="rect">
            <a:avLst/>
          </a:prstGeom>
          <a:solidFill>
            <a:srgbClr val="92D050"/>
          </a:solidFill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en-US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719" name="TextBox 8"/>
          <p:cNvSpPr txBox="1">
            <a:spLocks noChangeArrowheads="1"/>
          </p:cNvSpPr>
          <p:nvPr/>
        </p:nvSpPr>
        <p:spPr bwMode="auto">
          <a:xfrm>
            <a:off x="5888038" y="5749925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cs typeface="Arial" charset="0"/>
              </a:rPr>
              <a:t>FY  2016</a:t>
            </a:r>
          </a:p>
        </p:txBody>
      </p:sp>
      <p:sp>
        <p:nvSpPr>
          <p:cNvPr id="29720" name="TextBox 9"/>
          <p:cNvSpPr txBox="1">
            <a:spLocks noChangeArrowheads="1"/>
          </p:cNvSpPr>
          <p:nvPr/>
        </p:nvSpPr>
        <p:spPr bwMode="auto">
          <a:xfrm>
            <a:off x="2209800" y="5764213"/>
            <a:ext cx="1219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cs typeface="Arial" charset="0"/>
              </a:rPr>
              <a:t>FY  2014</a:t>
            </a:r>
          </a:p>
        </p:txBody>
      </p:sp>
      <p:sp>
        <p:nvSpPr>
          <p:cNvPr id="29721" name="TextBox 8"/>
          <p:cNvSpPr txBox="1">
            <a:spLocks noChangeArrowheads="1"/>
          </p:cNvSpPr>
          <p:nvPr/>
        </p:nvSpPr>
        <p:spPr bwMode="auto">
          <a:xfrm>
            <a:off x="7696200" y="5743575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cs typeface="Arial" charset="0"/>
              </a:rPr>
              <a:t>FY  2017</a:t>
            </a:r>
          </a:p>
        </p:txBody>
      </p:sp>
      <p:sp>
        <p:nvSpPr>
          <p:cNvPr id="29722" name="TextBox 48"/>
          <p:cNvSpPr txBox="1">
            <a:spLocks noChangeArrowheads="1"/>
          </p:cNvSpPr>
          <p:nvPr/>
        </p:nvSpPr>
        <p:spPr bwMode="auto">
          <a:xfrm>
            <a:off x="6950075" y="3367088"/>
            <a:ext cx="2162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70C0"/>
                </a:solidFill>
                <a:cs typeface="Arial" charset="0"/>
              </a:rPr>
              <a:t>SBS  Experiments   </a:t>
            </a:r>
          </a:p>
        </p:txBody>
      </p:sp>
      <p:sp>
        <p:nvSpPr>
          <p:cNvPr id="29723" name="TextBox 48"/>
          <p:cNvSpPr txBox="1">
            <a:spLocks noChangeArrowheads="1"/>
          </p:cNvSpPr>
          <p:nvPr/>
        </p:nvSpPr>
        <p:spPr bwMode="auto">
          <a:xfrm>
            <a:off x="2514600" y="4135438"/>
            <a:ext cx="1676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70C0"/>
                </a:solidFill>
                <a:cs typeface="Arial" charset="0"/>
              </a:rPr>
              <a:t>SBS Project   </a:t>
            </a:r>
          </a:p>
        </p:txBody>
      </p:sp>
      <p:sp>
        <p:nvSpPr>
          <p:cNvPr id="29724" name="TextBox 47"/>
          <p:cNvSpPr txBox="1">
            <a:spLocks noChangeArrowheads="1"/>
          </p:cNvSpPr>
          <p:nvPr/>
        </p:nvSpPr>
        <p:spPr bwMode="auto">
          <a:xfrm>
            <a:off x="2319338" y="2563813"/>
            <a:ext cx="18716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005426"/>
                </a:solidFill>
                <a:cs typeface="Arial" charset="0"/>
              </a:rPr>
              <a:t>DVCS-I and G</a:t>
            </a:r>
            <a:r>
              <a:rPr lang="en-US" sz="1800" baseline="-25000">
                <a:solidFill>
                  <a:srgbClr val="005426"/>
                </a:solidFill>
                <a:cs typeface="Arial" charset="0"/>
              </a:rPr>
              <a:t>M</a:t>
            </a:r>
            <a:r>
              <a:rPr lang="en-US" sz="1800" baseline="30000">
                <a:solidFill>
                  <a:srgbClr val="005426"/>
                </a:solidFill>
                <a:cs typeface="Arial" charset="0"/>
              </a:rPr>
              <a:t>p</a:t>
            </a:r>
            <a:endParaRPr lang="en-US" sz="1800">
              <a:solidFill>
                <a:srgbClr val="00B050"/>
              </a:solidFill>
              <a:cs typeface="Arial" charset="0"/>
            </a:endParaRPr>
          </a:p>
        </p:txBody>
      </p:sp>
      <p:cxnSp>
        <p:nvCxnSpPr>
          <p:cNvPr id="29725" name="Straight Connector 158"/>
          <p:cNvCxnSpPr>
            <a:cxnSpLocks noChangeShapeType="1"/>
          </p:cNvCxnSpPr>
          <p:nvPr/>
        </p:nvCxnSpPr>
        <p:spPr bwMode="auto">
          <a:xfrm>
            <a:off x="6172200" y="2479675"/>
            <a:ext cx="1600200" cy="0"/>
          </a:xfrm>
          <a:prstGeom prst="line">
            <a:avLst/>
          </a:prstGeom>
          <a:noFill/>
          <a:ln w="38100">
            <a:solidFill>
              <a:srgbClr val="7030A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26" name="TextBox 46"/>
          <p:cNvSpPr txBox="1">
            <a:spLocks noChangeArrowheads="1"/>
          </p:cNvSpPr>
          <p:nvPr/>
        </p:nvSpPr>
        <p:spPr bwMode="auto">
          <a:xfrm>
            <a:off x="4779963" y="2528888"/>
            <a:ext cx="36147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7030A0"/>
                </a:solidFill>
                <a:cs typeface="Arial" charset="0"/>
              </a:rPr>
              <a:t> </a:t>
            </a:r>
            <a:r>
              <a:rPr lang="en-US" sz="2000" b="1" baseline="30000">
                <a:solidFill>
                  <a:srgbClr val="7030A0"/>
                </a:solidFill>
                <a:cs typeface="Arial" charset="0"/>
              </a:rPr>
              <a:t>3</a:t>
            </a:r>
            <a:r>
              <a:rPr lang="en-US" sz="2000" b="1">
                <a:solidFill>
                  <a:srgbClr val="7030A0"/>
                </a:solidFill>
                <a:cs typeface="Arial" charset="0"/>
              </a:rPr>
              <a:t>H/</a:t>
            </a:r>
            <a:r>
              <a:rPr lang="en-US" sz="2000" b="1" baseline="30000">
                <a:solidFill>
                  <a:srgbClr val="7030A0"/>
                </a:solidFill>
                <a:cs typeface="Arial" charset="0"/>
              </a:rPr>
              <a:t>3</a:t>
            </a:r>
            <a:r>
              <a:rPr lang="en-US" sz="2000" b="1">
                <a:solidFill>
                  <a:srgbClr val="7030A0"/>
                </a:solidFill>
                <a:cs typeface="Arial" charset="0"/>
              </a:rPr>
              <a:t>He  APEX/PREX     (A1n)</a:t>
            </a:r>
          </a:p>
        </p:txBody>
      </p:sp>
      <p:sp>
        <p:nvSpPr>
          <p:cNvPr id="29727" name="TextBox 56"/>
          <p:cNvSpPr txBox="1">
            <a:spLocks noChangeArrowheads="1"/>
          </p:cNvSpPr>
          <p:nvPr/>
        </p:nvSpPr>
        <p:spPr bwMode="auto">
          <a:xfrm>
            <a:off x="5652120" y="4797152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0000"/>
                </a:solidFill>
                <a:cs typeface="Arial" charset="0"/>
              </a:rPr>
              <a:t>11 </a:t>
            </a:r>
            <a:r>
              <a:rPr lang="en-US" sz="1800" dirty="0" err="1">
                <a:solidFill>
                  <a:srgbClr val="FF0000"/>
                </a:solidFill>
                <a:cs typeface="Arial" charset="0"/>
              </a:rPr>
              <a:t>GeV</a:t>
            </a:r>
            <a:endParaRPr lang="en-US" sz="1800" dirty="0">
              <a:solidFill>
                <a:srgbClr val="FF0000"/>
              </a:solidFill>
              <a:cs typeface="Arial" charset="0"/>
            </a:endParaRPr>
          </a:p>
        </p:txBody>
      </p:sp>
      <p:cxnSp>
        <p:nvCxnSpPr>
          <p:cNvPr id="29728" name="Straight Arrow Connector 161"/>
          <p:cNvCxnSpPr>
            <a:cxnSpLocks noChangeShapeType="1"/>
          </p:cNvCxnSpPr>
          <p:nvPr/>
        </p:nvCxnSpPr>
        <p:spPr bwMode="auto">
          <a:xfrm>
            <a:off x="6156176" y="5157192"/>
            <a:ext cx="0" cy="533400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29" name="TextBox 162"/>
          <p:cNvSpPr txBox="1">
            <a:spLocks noChangeArrowheads="1"/>
          </p:cNvSpPr>
          <p:nvPr/>
        </p:nvSpPr>
        <p:spPr bwMode="auto">
          <a:xfrm>
            <a:off x="3111500" y="2894013"/>
            <a:ext cx="1536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cs typeface="Arial" charset="0"/>
              </a:rPr>
              <a:t>EM Form Factor</a:t>
            </a:r>
          </a:p>
        </p:txBody>
      </p:sp>
      <p:sp>
        <p:nvSpPr>
          <p:cNvPr id="29730" name="TextBox 165"/>
          <p:cNvSpPr txBox="1">
            <a:spLocks noChangeArrowheads="1"/>
          </p:cNvSpPr>
          <p:nvPr/>
        </p:nvSpPr>
        <p:spPr bwMode="auto">
          <a:xfrm>
            <a:off x="5799138" y="2868613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cs typeface="Arial" charset="0"/>
              </a:rPr>
              <a:t>Dark photon A</a:t>
            </a:r>
            <a:r>
              <a:rPr lang="ja-JP" altLang="en-US" sz="1400">
                <a:solidFill>
                  <a:srgbClr val="000000"/>
                </a:solidFill>
                <a:cs typeface="Arial" charset="0"/>
              </a:rPr>
              <a:t>’</a:t>
            </a:r>
            <a:r>
              <a:rPr lang="en-US" altLang="ja-JP" sz="1400">
                <a:solidFill>
                  <a:srgbClr val="000000"/>
                </a:solidFill>
                <a:cs typeface="Arial" charset="0"/>
              </a:rPr>
              <a:t>/Neutron skin</a:t>
            </a:r>
          </a:p>
          <a:p>
            <a:pPr eaLnBrk="1" hangingPunct="1"/>
            <a:r>
              <a:rPr lang="en-US" sz="1400">
                <a:solidFill>
                  <a:srgbClr val="FF0000"/>
                </a:solidFill>
                <a:cs typeface="Arial" charset="0"/>
              </a:rPr>
              <a:t>Both require additional small angle septum magnets</a:t>
            </a:r>
          </a:p>
        </p:txBody>
      </p:sp>
      <p:sp>
        <p:nvSpPr>
          <p:cNvPr id="29731" name="TextBox 166"/>
          <p:cNvSpPr txBox="1">
            <a:spLocks noChangeArrowheads="1"/>
          </p:cNvSpPr>
          <p:nvPr/>
        </p:nvSpPr>
        <p:spPr bwMode="auto">
          <a:xfrm>
            <a:off x="7062788" y="3673475"/>
            <a:ext cx="1752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cs typeface="Arial" charset="0"/>
              </a:rPr>
              <a:t>EM  Form  Factors </a:t>
            </a:r>
          </a:p>
          <a:p>
            <a:pPr eaLnBrk="1" hangingPunct="1"/>
            <a:r>
              <a:rPr lang="en-US" sz="1400">
                <a:solidFill>
                  <a:srgbClr val="000000"/>
                </a:solidFill>
                <a:cs typeface="Arial" charset="0"/>
              </a:rPr>
              <a:t>at  high  Q</a:t>
            </a:r>
            <a:r>
              <a:rPr lang="en-US" sz="1400" baseline="30000">
                <a:solidFill>
                  <a:srgbClr val="000000"/>
                </a:solidFill>
                <a:cs typeface="Arial" charset="0"/>
              </a:rPr>
              <a:t>2</a:t>
            </a:r>
          </a:p>
        </p:txBody>
      </p:sp>
      <p:sp>
        <p:nvSpPr>
          <p:cNvPr id="29732" name="TextBox 167"/>
          <p:cNvSpPr txBox="1">
            <a:spLocks noChangeArrowheads="1"/>
          </p:cNvSpPr>
          <p:nvPr/>
        </p:nvSpPr>
        <p:spPr bwMode="auto">
          <a:xfrm>
            <a:off x="2932113" y="914400"/>
            <a:ext cx="62071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>
                <a:solidFill>
                  <a:srgbClr val="000000"/>
                </a:solidFill>
                <a:cs typeface="Arial" charset="0"/>
              </a:rPr>
              <a:t>  3 A-rated experiments in first years of running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>
                <a:solidFill>
                  <a:srgbClr val="000000"/>
                </a:solidFill>
                <a:cs typeface="Arial" charset="0"/>
              </a:rPr>
              <a:t>  G</a:t>
            </a:r>
            <a:r>
              <a:rPr lang="en-US" sz="1800" baseline="-25000">
                <a:solidFill>
                  <a:srgbClr val="000000"/>
                </a:solidFill>
                <a:cs typeface="Arial" charset="0"/>
              </a:rPr>
              <a:t>M</a:t>
            </a:r>
            <a:r>
              <a:rPr lang="en-US" sz="1800" baseline="30000">
                <a:solidFill>
                  <a:srgbClr val="000000"/>
                </a:solidFill>
                <a:cs typeface="Arial" charset="0"/>
              </a:rPr>
              <a:t>p</a:t>
            </a:r>
            <a:r>
              <a:rPr lang="en-US" sz="1800">
                <a:solidFill>
                  <a:srgbClr val="000000"/>
                </a:solidFill>
                <a:cs typeface="Arial" charset="0"/>
              </a:rPr>
              <a:t> (HRS-R) and DVCS (HRS-L + calo) run is combined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>
                <a:solidFill>
                  <a:srgbClr val="000000"/>
                </a:solidFill>
                <a:cs typeface="Arial" charset="0"/>
              </a:rPr>
              <a:t>  Some flexibility incorporated</a:t>
            </a:r>
          </a:p>
        </p:txBody>
      </p:sp>
      <p:sp>
        <p:nvSpPr>
          <p:cNvPr id="29733" name="TextBox 168"/>
          <p:cNvSpPr txBox="1">
            <a:spLocks noChangeArrowheads="1"/>
          </p:cNvSpPr>
          <p:nvPr/>
        </p:nvSpPr>
        <p:spPr bwMode="auto">
          <a:xfrm>
            <a:off x="39688" y="3433763"/>
            <a:ext cx="2320925" cy="1643062"/>
          </a:xfrm>
          <a:prstGeom prst="rect">
            <a:avLst/>
          </a:prstGeom>
          <a:solidFill>
            <a:srgbClr val="DBEE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  <a:cs typeface="Arial" charset="0"/>
              </a:rPr>
              <a:t>12 GeV Projects</a:t>
            </a:r>
            <a:r>
              <a:rPr lang="en-US" sz="1800">
                <a:solidFill>
                  <a:srgbClr val="000000"/>
                </a:solidFill>
                <a:cs typeface="Arial" charset="0"/>
              </a:rPr>
              <a:t>:   </a:t>
            </a:r>
          </a:p>
          <a:p>
            <a:pPr eaLnBrk="1" hangingPunct="1"/>
            <a:r>
              <a:rPr lang="en-US" sz="1400">
                <a:solidFill>
                  <a:srgbClr val="000000"/>
                </a:solidFill>
                <a:cs typeface="Arial" charset="0"/>
              </a:rPr>
              <a:t>1.   Moller polarimeter</a:t>
            </a:r>
          </a:p>
          <a:p>
            <a:pPr eaLnBrk="1" hangingPunct="1"/>
            <a:r>
              <a:rPr lang="en-US" sz="1400">
                <a:solidFill>
                  <a:srgbClr val="000000"/>
                </a:solidFill>
                <a:cs typeface="Arial" charset="0"/>
              </a:rPr>
              <a:t>  </a:t>
            </a:r>
          </a:p>
          <a:p>
            <a:pPr eaLnBrk="1" hangingPunct="1"/>
            <a:r>
              <a:rPr lang="en-US" sz="1400">
                <a:solidFill>
                  <a:srgbClr val="000000"/>
                </a:solidFill>
                <a:cs typeface="Arial" charset="0"/>
              </a:rPr>
              <a:t>2.  Compton polarimeter</a:t>
            </a:r>
          </a:p>
          <a:p>
            <a:pPr eaLnBrk="1" hangingPunct="1"/>
            <a:r>
              <a:rPr lang="en-US" sz="1400">
                <a:solidFill>
                  <a:srgbClr val="000000"/>
                </a:solidFill>
                <a:cs typeface="Arial" charset="0"/>
              </a:rPr>
              <a:t>        </a:t>
            </a:r>
          </a:p>
          <a:p>
            <a:pPr eaLnBrk="1" hangingPunct="1"/>
            <a:r>
              <a:rPr lang="en-US" sz="1400">
                <a:solidFill>
                  <a:srgbClr val="000000"/>
                </a:solidFill>
                <a:cs typeface="Arial" charset="0"/>
              </a:rPr>
              <a:t>3. Energy measurement upgrade </a:t>
            </a:r>
            <a:endParaRPr lang="en-US" sz="1600">
              <a:solidFill>
                <a:srgbClr val="000000"/>
              </a:solidFill>
              <a:cs typeface="Arial" charset="0"/>
            </a:endParaRPr>
          </a:p>
        </p:txBody>
      </p:sp>
      <p:cxnSp>
        <p:nvCxnSpPr>
          <p:cNvPr id="29734" name="Straight Connector 169"/>
          <p:cNvCxnSpPr>
            <a:cxnSpLocks noChangeShapeType="1"/>
          </p:cNvCxnSpPr>
          <p:nvPr/>
        </p:nvCxnSpPr>
        <p:spPr bwMode="auto">
          <a:xfrm>
            <a:off x="2057400" y="4129088"/>
            <a:ext cx="5764213" cy="0"/>
          </a:xfrm>
          <a:prstGeom prst="line">
            <a:avLst/>
          </a:prstGeom>
          <a:noFill/>
          <a:ln w="38100">
            <a:solidFill>
              <a:srgbClr val="0070C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35" name="Straight Connector 170"/>
          <p:cNvCxnSpPr>
            <a:cxnSpLocks noChangeShapeType="1"/>
          </p:cNvCxnSpPr>
          <p:nvPr/>
        </p:nvCxnSpPr>
        <p:spPr bwMode="auto">
          <a:xfrm flipH="1">
            <a:off x="84138" y="4129088"/>
            <a:ext cx="1905000" cy="0"/>
          </a:xfrm>
          <a:prstGeom prst="line">
            <a:avLst/>
          </a:prstGeom>
          <a:noFill/>
          <a:ln w="19050">
            <a:solidFill>
              <a:srgbClr val="8EB4E3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36" name="TextBox 171"/>
          <p:cNvSpPr txBox="1">
            <a:spLocks noChangeArrowheads="1"/>
          </p:cNvSpPr>
          <p:nvPr/>
        </p:nvSpPr>
        <p:spPr bwMode="auto">
          <a:xfrm>
            <a:off x="7042150" y="2824163"/>
            <a:ext cx="1984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cs typeface="Arial" charset="0"/>
              </a:rPr>
              <a:t>Neutron spin structure</a:t>
            </a:r>
          </a:p>
          <a:p>
            <a:pPr eaLnBrk="1" hangingPunct="1"/>
            <a:r>
              <a:rPr lang="en-US" sz="1400">
                <a:solidFill>
                  <a:srgbClr val="FF0000"/>
                </a:solidFill>
                <a:cs typeface="Arial" charset="0"/>
              </a:rPr>
              <a:t>Polarized 3He target</a:t>
            </a:r>
          </a:p>
        </p:txBody>
      </p:sp>
      <p:cxnSp>
        <p:nvCxnSpPr>
          <p:cNvPr id="29737" name="Straight Arrow Connector 139"/>
          <p:cNvCxnSpPr>
            <a:cxnSpLocks noChangeShapeType="1"/>
          </p:cNvCxnSpPr>
          <p:nvPr/>
        </p:nvCxnSpPr>
        <p:spPr bwMode="auto">
          <a:xfrm rot="16200000" flipV="1">
            <a:off x="2095500" y="6210300"/>
            <a:ext cx="457200" cy="228600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38" name="TextBox 53"/>
          <p:cNvSpPr txBox="1">
            <a:spLocks noChangeArrowheads="1"/>
          </p:cNvSpPr>
          <p:nvPr/>
        </p:nvSpPr>
        <p:spPr bwMode="auto">
          <a:xfrm>
            <a:off x="2438400" y="6396038"/>
            <a:ext cx="4038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FF0000"/>
                </a:solidFill>
              </a:rPr>
              <a:t>commissioning beam</a:t>
            </a:r>
          </a:p>
        </p:txBody>
      </p:sp>
      <p:sp>
        <p:nvSpPr>
          <p:cNvPr id="29740" name="TextBox 163"/>
          <p:cNvSpPr txBox="1">
            <a:spLocks noChangeArrowheads="1"/>
          </p:cNvSpPr>
          <p:nvPr/>
        </p:nvSpPr>
        <p:spPr bwMode="auto">
          <a:xfrm>
            <a:off x="2133600" y="2835275"/>
            <a:ext cx="1371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cs typeface="Arial" charset="0"/>
              </a:rPr>
              <a:t>Access to GPDs</a:t>
            </a:r>
          </a:p>
          <a:p>
            <a:pPr eaLnBrk="1" hangingPunct="1"/>
            <a:r>
              <a:rPr lang="en-US" sz="1400">
                <a:solidFill>
                  <a:srgbClr val="FF0000"/>
                </a:solidFill>
                <a:cs typeface="Arial" charset="0"/>
              </a:rPr>
              <a:t>Photon calorimeter to be installed on floor</a:t>
            </a:r>
          </a:p>
        </p:txBody>
      </p:sp>
      <p:sp>
        <p:nvSpPr>
          <p:cNvPr id="29741" name="TextBox 164"/>
          <p:cNvSpPr txBox="1">
            <a:spLocks noChangeArrowheads="1"/>
          </p:cNvSpPr>
          <p:nvPr/>
        </p:nvSpPr>
        <p:spPr bwMode="auto">
          <a:xfrm>
            <a:off x="4591050" y="2868613"/>
            <a:ext cx="1371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cs typeface="Arial" charset="0"/>
              </a:rPr>
              <a:t>d/u at High x</a:t>
            </a:r>
          </a:p>
          <a:p>
            <a:pPr eaLnBrk="1" hangingPunct="1"/>
            <a:r>
              <a:rPr lang="en-US" sz="1400">
                <a:solidFill>
                  <a:srgbClr val="FF0000"/>
                </a:solidFill>
                <a:cs typeface="Arial" charset="0"/>
              </a:rPr>
              <a:t>Requires tritium target, venting system and BigBite spectrometer</a:t>
            </a:r>
          </a:p>
        </p:txBody>
      </p:sp>
      <p:sp>
        <p:nvSpPr>
          <p:cNvPr id="29705" name="TextBox 48"/>
          <p:cNvSpPr txBox="1">
            <a:spLocks noChangeArrowheads="1"/>
          </p:cNvSpPr>
          <p:nvPr/>
        </p:nvSpPr>
        <p:spPr bwMode="auto">
          <a:xfrm>
            <a:off x="7668344" y="5013176"/>
            <a:ext cx="1676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>
                <a:solidFill>
                  <a:srgbClr val="0070C0"/>
                </a:solidFill>
                <a:cs typeface="Arial" charset="0"/>
              </a:rPr>
              <a:t>SuperBigbite</a:t>
            </a:r>
            <a:endParaRPr lang="en-US" sz="1800" dirty="0">
              <a:solidFill>
                <a:srgbClr val="0070C0"/>
              </a:solidFill>
              <a:cs typeface="Arial" charset="0"/>
            </a:endParaRPr>
          </a:p>
          <a:p>
            <a:pPr eaLnBrk="1" hangingPunct="1"/>
            <a:r>
              <a:rPr lang="en-US" sz="1800" dirty="0">
                <a:solidFill>
                  <a:srgbClr val="0070C0"/>
                </a:solidFill>
                <a:cs typeface="Arial" charset="0"/>
              </a:rPr>
              <a:t>Spectrometer    </a:t>
            </a:r>
          </a:p>
        </p:txBody>
      </p:sp>
      <p:cxnSp>
        <p:nvCxnSpPr>
          <p:cNvPr id="46" name="Straight Arrow Connector 161"/>
          <p:cNvCxnSpPr>
            <a:cxnSpLocks noChangeShapeType="1"/>
          </p:cNvCxnSpPr>
          <p:nvPr/>
        </p:nvCxnSpPr>
        <p:spPr bwMode="auto">
          <a:xfrm>
            <a:off x="4139952" y="5229200"/>
            <a:ext cx="1728192" cy="0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24538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536" y="-99392"/>
            <a:ext cx="9144000" cy="914400"/>
          </a:xfrm>
        </p:spPr>
        <p:txBody>
          <a:bodyPr/>
          <a:lstStyle/>
          <a:p>
            <a:r>
              <a:rPr lang="en-US" sz="2800" b="0" dirty="0" smtClean="0"/>
              <a:t>Hall A over the past year</a:t>
            </a:r>
            <a:endParaRPr lang="en-US" sz="2800" b="0" dirty="0"/>
          </a:p>
        </p:txBody>
      </p:sp>
      <p:sp>
        <p:nvSpPr>
          <p:cNvPr id="4" name="Rectangle 3"/>
          <p:cNvSpPr/>
          <p:nvPr/>
        </p:nvSpPr>
        <p:spPr>
          <a:xfrm>
            <a:off x="179512" y="751344"/>
            <a:ext cx="43924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Spring 2015: </a:t>
            </a:r>
            <a:endParaRPr lang="en-US" sz="1800" dirty="0" smtClean="0"/>
          </a:p>
          <a:p>
            <a:pPr marL="342900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</a:rPr>
              <a:t>E </a:t>
            </a:r>
            <a:r>
              <a:rPr lang="en-US" sz="1800" dirty="0">
                <a:solidFill>
                  <a:srgbClr val="000090"/>
                </a:solidFill>
              </a:rPr>
              <a:t>= 9.6 </a:t>
            </a:r>
            <a:r>
              <a:rPr lang="en-US" sz="1800" dirty="0" err="1">
                <a:solidFill>
                  <a:srgbClr val="000090"/>
                </a:solidFill>
              </a:rPr>
              <a:t>GeV</a:t>
            </a:r>
            <a:r>
              <a:rPr lang="en-US" sz="1800" dirty="0">
                <a:solidFill>
                  <a:srgbClr val="000090"/>
                </a:solidFill>
              </a:rPr>
              <a:t>, </a:t>
            </a:r>
            <a:r>
              <a:rPr lang="en-US" sz="1800" i="1" dirty="0">
                <a:solidFill>
                  <a:srgbClr val="000090"/>
                </a:solidFill>
              </a:rPr>
              <a:t>then </a:t>
            </a:r>
            <a:r>
              <a:rPr lang="en-US" sz="1800" i="1" dirty="0" smtClean="0">
                <a:solidFill>
                  <a:srgbClr val="000090"/>
                </a:solidFill>
              </a:rPr>
              <a:t>E </a:t>
            </a:r>
            <a:r>
              <a:rPr lang="en-US" sz="1800" i="1" dirty="0">
                <a:solidFill>
                  <a:srgbClr val="000090"/>
                </a:solidFill>
              </a:rPr>
              <a:t>= 2.2 </a:t>
            </a:r>
            <a:r>
              <a:rPr lang="en-US" sz="1800" i="1" dirty="0" err="1" smtClean="0">
                <a:solidFill>
                  <a:srgbClr val="000090"/>
                </a:solidFill>
              </a:rPr>
              <a:t>GeV</a:t>
            </a:r>
            <a:r>
              <a:rPr lang="en-US" sz="1800" i="1" dirty="0">
                <a:solidFill>
                  <a:srgbClr val="000090"/>
                </a:solidFill>
              </a:rPr>
              <a:t> </a:t>
            </a:r>
            <a:r>
              <a:rPr lang="en-US" sz="1800" i="1" dirty="0" smtClean="0">
                <a:solidFill>
                  <a:srgbClr val="CC0066"/>
                </a:solidFill>
              </a:rPr>
              <a:t>(no</a:t>
            </a:r>
            <a:r>
              <a:rPr lang="en-US" sz="1800" i="1" dirty="0">
                <a:solidFill>
                  <a:srgbClr val="CC0066"/>
                </a:solidFill>
              </a:rPr>
              <a:t> </a:t>
            </a:r>
            <a:r>
              <a:rPr lang="en-US" sz="1800" i="1" dirty="0" smtClean="0">
                <a:solidFill>
                  <a:srgbClr val="CC0066"/>
                </a:solidFill>
              </a:rPr>
              <a:t>physics)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New </a:t>
            </a:r>
            <a:r>
              <a:rPr lang="en-US" sz="1800" dirty="0"/>
              <a:t>raster system commissioning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/>
              <a:t>BPM &amp; BCM calibrations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Compton </a:t>
            </a:r>
            <a:r>
              <a:rPr lang="en-US" sz="1800" dirty="0" err="1"/>
              <a:t>polarimeter</a:t>
            </a:r>
            <a:r>
              <a:rPr lang="en-US" sz="1800" dirty="0"/>
              <a:t> commissioning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/>
              <a:t>HRS optics calibrations (R-HRS with SOS quad) </a:t>
            </a:r>
            <a:endParaRPr lang="en-US" sz="1800" dirty="0" smtClean="0"/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Target </a:t>
            </a:r>
            <a:r>
              <a:rPr lang="en-US" sz="1800" dirty="0"/>
              <a:t>boiling studies</a:t>
            </a:r>
          </a:p>
        </p:txBody>
      </p:sp>
      <p:pic>
        <p:nvPicPr>
          <p:cNvPr id="5" name="Picture 4" descr="DVCSGM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10619"/>
            <a:ext cx="6048672" cy="26427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88024" y="764704"/>
            <a:ext cx="799288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Fall </a:t>
            </a:r>
            <a:r>
              <a:rPr lang="en-US" dirty="0">
                <a:solidFill>
                  <a:srgbClr val="000090"/>
                </a:solidFill>
              </a:rPr>
              <a:t>2015: </a:t>
            </a:r>
            <a:endParaRPr lang="en-US" sz="1800" dirty="0" smtClean="0"/>
          </a:p>
          <a:p>
            <a:pPr marL="342900" indent="-342900">
              <a:buFont typeface="Arial"/>
              <a:buChar char="•"/>
            </a:pPr>
            <a:r>
              <a:rPr lang="en-US" sz="1800" i="1" dirty="0" smtClean="0">
                <a:solidFill>
                  <a:srgbClr val="CC0066"/>
                </a:solidFill>
              </a:rPr>
              <a:t>(no planned physics, so no target or </a:t>
            </a:r>
          </a:p>
          <a:p>
            <a:pPr lvl="1"/>
            <a:r>
              <a:rPr lang="en-US" sz="1800" i="1" dirty="0">
                <a:solidFill>
                  <a:srgbClr val="CC0066"/>
                </a:solidFill>
              </a:rPr>
              <a:t>	</a:t>
            </a:r>
            <a:r>
              <a:rPr lang="en-US" sz="1800" i="1" dirty="0" smtClean="0">
                <a:solidFill>
                  <a:srgbClr val="CC0066"/>
                </a:solidFill>
              </a:rPr>
              <a:t>spectrometers)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11 </a:t>
            </a:r>
            <a:r>
              <a:rPr lang="en-US" sz="1800" dirty="0" err="1" smtClean="0"/>
              <a:t>GeV</a:t>
            </a:r>
            <a:r>
              <a:rPr lang="en-US" sz="1800" dirty="0" smtClean="0"/>
              <a:t> successfully delivered to Hall </a:t>
            </a:r>
            <a:endParaRPr lang="en-US" sz="1800" dirty="0"/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High current (up to ~55+ </a:t>
            </a:r>
            <a:r>
              <a:rPr lang="en-US" sz="1800" dirty="0" err="1" smtClean="0"/>
              <a:t>uAmps</a:t>
            </a:r>
            <a:r>
              <a:rPr lang="en-US" sz="1800" dirty="0" smtClean="0"/>
              <a:t>,</a:t>
            </a:r>
          </a:p>
          <a:p>
            <a:r>
              <a:rPr lang="en-US" sz="1800" dirty="0"/>
              <a:t>	</a:t>
            </a:r>
            <a:r>
              <a:rPr lang="en-US" sz="1800" dirty="0" smtClean="0"/>
              <a:t> many trips at highest current)</a:t>
            </a:r>
            <a:endParaRPr lang="en-US" sz="1800" dirty="0"/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New high field Moller </a:t>
            </a:r>
            <a:r>
              <a:rPr lang="en-US" sz="1800" dirty="0" err="1"/>
              <a:t>polarimeter</a:t>
            </a:r>
            <a:r>
              <a:rPr lang="en-US" sz="1800" dirty="0"/>
              <a:t> </a:t>
            </a:r>
            <a:endParaRPr lang="en-US" sz="1800" dirty="0" smtClean="0"/>
          </a:p>
          <a:p>
            <a:pPr lvl="1"/>
            <a:r>
              <a:rPr lang="en-US" sz="1800" dirty="0"/>
              <a:t>	</a:t>
            </a:r>
            <a:r>
              <a:rPr lang="en-US" sz="1800" dirty="0" smtClean="0"/>
              <a:t>commissioning</a:t>
            </a:r>
            <a:endParaRPr lang="en-US" sz="1800" dirty="0"/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Parity </a:t>
            </a:r>
            <a:r>
              <a:rPr lang="en-US" sz="1800" dirty="0" err="1" smtClean="0"/>
              <a:t>beamline</a:t>
            </a:r>
            <a:r>
              <a:rPr lang="en-US" sz="1800" dirty="0" smtClean="0"/>
              <a:t> instrumentation tests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Beam delivered through Compton 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chicane 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6444208" y="4293096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Now ready for physics!</a:t>
            </a:r>
            <a:endParaRPr lang="en-US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504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/>
          <p:cNvGrpSpPr/>
          <p:nvPr/>
        </p:nvGrpSpPr>
        <p:grpSpPr>
          <a:xfrm>
            <a:off x="-36512" y="836711"/>
            <a:ext cx="5363204" cy="4261257"/>
            <a:chOff x="-31630" y="986116"/>
            <a:chExt cx="6241951" cy="4975948"/>
          </a:xfrm>
        </p:grpSpPr>
        <p:grpSp>
          <p:nvGrpSpPr>
            <p:cNvPr id="67" name="Group 66"/>
            <p:cNvGrpSpPr/>
            <p:nvPr/>
          </p:nvGrpSpPr>
          <p:grpSpPr>
            <a:xfrm>
              <a:off x="-31630" y="986116"/>
              <a:ext cx="6241951" cy="4975948"/>
              <a:chOff x="-31630" y="986116"/>
              <a:chExt cx="6241951" cy="4975948"/>
            </a:xfrm>
          </p:grpSpPr>
          <p:pic>
            <p:nvPicPr>
              <p:cNvPr id="69" name="Picture 2" descr="C:\Users\munoz\Desktop\c1.eps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1630" y="986117"/>
                <a:ext cx="6241951" cy="49759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0" name="Group 69"/>
              <p:cNvGrpSpPr/>
              <p:nvPr/>
            </p:nvGrpSpPr>
            <p:grpSpPr>
              <a:xfrm>
                <a:off x="899592" y="986116"/>
                <a:ext cx="3670564" cy="4296458"/>
                <a:chOff x="899592" y="986116"/>
                <a:chExt cx="3670564" cy="4296458"/>
              </a:xfrm>
            </p:grpSpPr>
            <p:sp>
              <p:nvSpPr>
                <p:cNvPr id="74" name="TextBox 73"/>
                <p:cNvSpPr txBox="1"/>
                <p:nvPr/>
              </p:nvSpPr>
              <p:spPr>
                <a:xfrm>
                  <a:off x="1691680" y="3002343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6.6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2051720" y="3002343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8.8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2267744" y="2999821"/>
                  <a:ext cx="56768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11 GeV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1763688" y="4325489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6.6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>
                  <a:off x="2771800" y="4803123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8.8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3212232" y="4325489"/>
                  <a:ext cx="56768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11 GeV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3932312" y="4803123"/>
                  <a:ext cx="56768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11 GeV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2487402" y="4337564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8.8</a:t>
                  </a:r>
                  <a:endParaRPr lang="en-US" sz="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2" name="TextBox 81"/>
                <p:cNvSpPr txBox="1"/>
                <p:nvPr/>
              </p:nvSpPr>
              <p:spPr>
                <a:xfrm>
                  <a:off x="1691680" y="3432764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2123356" y="3424689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2267744" y="3424689"/>
                  <a:ext cx="576064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 days</a:t>
                  </a: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1770186" y="4601649"/>
                  <a:ext cx="673385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5 days</a:t>
                  </a:r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2467397" y="4601649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3059832" y="4601649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3419872" y="4601649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89" name="TextBox 88"/>
                <p:cNvSpPr txBox="1"/>
                <p:nvPr/>
              </p:nvSpPr>
              <p:spPr>
                <a:xfrm>
                  <a:off x="2555776" y="5067130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13</a:t>
                  </a:r>
                </a:p>
              </p:txBody>
            </p:sp>
            <p:sp>
              <p:nvSpPr>
                <p:cNvPr id="90" name="TextBox 89"/>
                <p:cNvSpPr txBox="1"/>
                <p:nvPr/>
              </p:nvSpPr>
              <p:spPr>
                <a:xfrm>
                  <a:off x="2963626" y="5067130"/>
                  <a:ext cx="636265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16 days</a:t>
                  </a:r>
                </a:p>
              </p:txBody>
            </p:sp>
            <p:sp>
              <p:nvSpPr>
                <p:cNvPr id="91" name="TextBox 90"/>
                <p:cNvSpPr txBox="1"/>
                <p:nvPr/>
              </p:nvSpPr>
              <p:spPr>
                <a:xfrm>
                  <a:off x="3688457" y="5067130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13</a:t>
                  </a:r>
                </a:p>
              </p:txBody>
            </p:sp>
            <p:sp>
              <p:nvSpPr>
                <p:cNvPr id="92" name="TextBox 91"/>
                <p:cNvSpPr txBox="1"/>
                <p:nvPr/>
              </p:nvSpPr>
              <p:spPr>
                <a:xfrm>
                  <a:off x="4210116" y="5067130"/>
                  <a:ext cx="360040" cy="21544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20</a:t>
                  </a:r>
                </a:p>
              </p:txBody>
            </p:sp>
            <p:grpSp>
              <p:nvGrpSpPr>
                <p:cNvPr id="93" name="Group 92"/>
                <p:cNvGrpSpPr/>
                <p:nvPr/>
              </p:nvGrpSpPr>
              <p:grpSpPr>
                <a:xfrm>
                  <a:off x="1225465" y="986116"/>
                  <a:ext cx="3137013" cy="3830977"/>
                  <a:chOff x="1225465" y="986116"/>
                  <a:chExt cx="3137013" cy="3830977"/>
                </a:xfrm>
              </p:grpSpPr>
              <p:sp>
                <p:nvSpPr>
                  <p:cNvPr id="108" name="Rounded Rectangle 107"/>
                  <p:cNvSpPr/>
                  <p:nvPr/>
                </p:nvSpPr>
                <p:spPr>
                  <a:xfrm>
                    <a:off x="1691680" y="4325489"/>
                    <a:ext cx="2088232" cy="491604"/>
                  </a:xfrm>
                  <a:prstGeom prst="roundRect">
                    <a:avLst/>
                  </a:prstGeom>
                  <a:noFill/>
                  <a:ln>
                    <a:solidFill>
                      <a:srgbClr val="FF660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09" name="Rounded Rectangle 108"/>
                  <p:cNvSpPr/>
                  <p:nvPr/>
                </p:nvSpPr>
                <p:spPr>
                  <a:xfrm>
                    <a:off x="2106878" y="2930335"/>
                    <a:ext cx="592914" cy="864096"/>
                  </a:xfrm>
                  <a:prstGeom prst="roundRect">
                    <a:avLst/>
                  </a:prstGeom>
                  <a:noFill/>
                  <a:ln>
                    <a:solidFill>
                      <a:srgbClr val="FF660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10" name="TextBox 109"/>
                  <p:cNvSpPr txBox="1"/>
                  <p:nvPr/>
                </p:nvSpPr>
                <p:spPr>
                  <a:xfrm>
                    <a:off x="1225465" y="986116"/>
                    <a:ext cx="313701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800" b="1" dirty="0" smtClean="0">
                        <a:solidFill>
                          <a:srgbClr val="F79646">
                            <a:lumMod val="75000"/>
                          </a:srgbClr>
                        </a:solidFill>
                        <a:latin typeface="Calibri"/>
                        <a:ea typeface="+mn-ea"/>
                        <a:cs typeface="+mn-cs"/>
                      </a:rPr>
                      <a:t>10 calendar weeks in Spring’16</a:t>
                    </a:r>
                    <a:endParaRPr lang="en-US" sz="1800" b="1" dirty="0">
                      <a:solidFill>
                        <a:srgbClr val="F79646">
                          <a:lumMod val="75000"/>
                        </a:srgbClr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4" name="Group 93"/>
                <p:cNvGrpSpPr/>
                <p:nvPr/>
              </p:nvGrpSpPr>
              <p:grpSpPr>
                <a:xfrm>
                  <a:off x="899592" y="2930335"/>
                  <a:ext cx="1152128" cy="864096"/>
                  <a:chOff x="899592" y="2930335"/>
                  <a:chExt cx="1152128" cy="864096"/>
                </a:xfrm>
              </p:grpSpPr>
              <p:sp>
                <p:nvSpPr>
                  <p:cNvPr id="106" name="Oval 105"/>
                  <p:cNvSpPr/>
                  <p:nvPr/>
                </p:nvSpPr>
                <p:spPr>
                  <a:xfrm>
                    <a:off x="1691680" y="2930335"/>
                    <a:ext cx="360040" cy="864096"/>
                  </a:xfrm>
                  <a:prstGeom prst="ellipse">
                    <a:avLst/>
                  </a:prstGeom>
                  <a:noFill/>
                  <a:ln>
                    <a:solidFill>
                      <a:srgbClr val="1AA90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07" name="TextBox 106"/>
                  <p:cNvSpPr txBox="1"/>
                  <p:nvPr/>
                </p:nvSpPr>
                <p:spPr>
                  <a:xfrm>
                    <a:off x="899592" y="3107543"/>
                    <a:ext cx="83600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800" b="1" dirty="0" smtClean="0">
                        <a:solidFill>
                          <a:srgbClr val="199E12"/>
                        </a:solidFill>
                        <a:latin typeface="Calibri"/>
                        <a:ea typeface="+mn-ea"/>
                        <a:cs typeface="+mn-cs"/>
                      </a:rPr>
                      <a:t>Fall’14</a:t>
                    </a:r>
                    <a:endParaRPr lang="en-US" sz="1800" b="1" dirty="0">
                      <a:solidFill>
                        <a:srgbClr val="199E12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95" name="TextBox 94"/>
                <p:cNvSpPr txBox="1"/>
                <p:nvPr/>
              </p:nvSpPr>
              <p:spPr>
                <a:xfrm>
                  <a:off x="1644496" y="3004158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FF0000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FF0000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TextBox 95"/>
                <p:cNvSpPr txBox="1"/>
                <p:nvPr/>
              </p:nvSpPr>
              <p:spPr>
                <a:xfrm>
                  <a:off x="1728303" y="4265434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2010F6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2010F6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TextBox 96"/>
                <p:cNvSpPr txBox="1"/>
                <p:nvPr/>
              </p:nvSpPr>
              <p:spPr>
                <a:xfrm>
                  <a:off x="2398753" y="4265434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2010F6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2010F6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TextBox 97"/>
                <p:cNvSpPr txBox="1"/>
                <p:nvPr/>
              </p:nvSpPr>
              <p:spPr>
                <a:xfrm>
                  <a:off x="3069204" y="4265434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2010F6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2010F6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TextBox 98"/>
                <p:cNvSpPr txBox="1"/>
                <p:nvPr/>
              </p:nvSpPr>
              <p:spPr>
                <a:xfrm>
                  <a:off x="3404429" y="4265434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2010F6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2010F6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TextBox 99"/>
                <p:cNvSpPr txBox="1"/>
                <p:nvPr/>
              </p:nvSpPr>
              <p:spPr>
                <a:xfrm>
                  <a:off x="2566366" y="4769945"/>
                  <a:ext cx="23211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199E12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199E12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>
                  <a:off x="2901591" y="4769945"/>
                  <a:ext cx="23211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199E12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199E12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TextBox 101"/>
                <p:cNvSpPr txBox="1"/>
                <p:nvPr/>
              </p:nvSpPr>
              <p:spPr>
                <a:xfrm>
                  <a:off x="3655848" y="4769945"/>
                  <a:ext cx="25532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199E12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199E12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TextBox 102"/>
                <p:cNvSpPr txBox="1"/>
                <p:nvPr/>
              </p:nvSpPr>
              <p:spPr>
                <a:xfrm>
                  <a:off x="4158686" y="4769945"/>
                  <a:ext cx="25532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199E12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199E12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TextBox 103"/>
                <p:cNvSpPr txBox="1"/>
                <p:nvPr/>
              </p:nvSpPr>
              <p:spPr>
                <a:xfrm>
                  <a:off x="2089809" y="3004158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FF0000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FF0000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TextBox 104"/>
                <p:cNvSpPr txBox="1"/>
                <p:nvPr/>
              </p:nvSpPr>
              <p:spPr>
                <a:xfrm>
                  <a:off x="2314947" y="3004158"/>
                  <a:ext cx="3089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2000" dirty="0" smtClean="0">
                      <a:solidFill>
                        <a:srgbClr val="FF0000"/>
                      </a:solidFill>
                      <a:latin typeface="Calibri"/>
                      <a:ea typeface="+mn-ea"/>
                      <a:cs typeface="+mn-cs"/>
                    </a:rPr>
                    <a:t>x</a:t>
                  </a:r>
                  <a:endParaRPr lang="fr-FR" sz="2000" dirty="0">
                    <a:solidFill>
                      <a:srgbClr val="FF0000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8" name="Rounded Rectangle 67"/>
            <p:cNvSpPr/>
            <p:nvPr/>
          </p:nvSpPr>
          <p:spPr>
            <a:xfrm>
              <a:off x="3640637" y="4865259"/>
              <a:ext cx="355299" cy="417315"/>
            </a:xfrm>
            <a:prstGeom prst="roundRect">
              <a:avLst/>
            </a:prstGeom>
            <a:noFill/>
            <a:ln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7" name="Picture 26" descr="gmp_qsq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743200"/>
            <a:ext cx="4648200" cy="36456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" y="152400"/>
            <a:ext cx="8686800" cy="46166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dirty="0" smtClean="0"/>
              <a:t>DVCS-I and </a:t>
            </a:r>
            <a:r>
              <a:rPr lang="en-US" dirty="0" err="1" smtClean="0"/>
              <a:t>G</a:t>
            </a:r>
            <a:r>
              <a:rPr lang="en-US" baseline="-25000" dirty="0" err="1" smtClean="0"/>
              <a:t>M</a:t>
            </a:r>
            <a:r>
              <a:rPr lang="en-US" baseline="30000" dirty="0" err="1" smtClean="0"/>
              <a:t>p</a:t>
            </a:r>
            <a:r>
              <a:rPr lang="en-US" dirty="0" smtClean="0"/>
              <a:t>: Concurrent Experiments in </a:t>
            </a:r>
            <a:r>
              <a:rPr lang="en-US" dirty="0"/>
              <a:t>Hall A at 11 </a:t>
            </a:r>
            <a:r>
              <a:rPr lang="en-US" dirty="0" err="1"/>
              <a:t>GeV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105400" y="990600"/>
            <a:ext cx="3886200" cy="20313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1400" b="1" i="1" dirty="0"/>
              <a:t>High impact experiment for 3D nucleon imaging </a:t>
            </a:r>
          </a:p>
          <a:p>
            <a:pPr lvl="1"/>
            <a:r>
              <a:rPr lang="en-US" sz="1400" dirty="0"/>
              <a:t>Deeply Virtual Compton Scattering (DVCS) provides access to Generalized Parton Distributions (GPDs)</a:t>
            </a:r>
          </a:p>
          <a:p>
            <a:pPr lvl="0"/>
            <a:r>
              <a:rPr lang="en-US" sz="1400" b="1" i="1" dirty="0"/>
              <a:t>Will provide highest available Q</a:t>
            </a:r>
            <a:r>
              <a:rPr lang="en-US" sz="1400" b="1" i="1" baseline="30000" dirty="0"/>
              <a:t>2 </a:t>
            </a:r>
            <a:r>
              <a:rPr lang="en-US" sz="1400" b="1" i="1" dirty="0"/>
              <a:t>measurement of the DVCS cross section</a:t>
            </a:r>
          </a:p>
          <a:p>
            <a:pPr lvl="1"/>
            <a:r>
              <a:rPr lang="en-US" sz="1400" dirty="0"/>
              <a:t>Demonstration of scaling </a:t>
            </a:r>
            <a:r>
              <a:rPr lang="en-US" sz="1400" dirty="0" smtClean="0"/>
              <a:t>critical to full </a:t>
            </a:r>
            <a:r>
              <a:rPr lang="en-US" sz="1400" dirty="0" err="1" smtClean="0"/>
              <a:t>JLab</a:t>
            </a:r>
            <a:r>
              <a:rPr lang="en-US" sz="1400" dirty="0" smtClean="0"/>
              <a:t> </a:t>
            </a:r>
            <a:r>
              <a:rPr lang="en-US" sz="1400" dirty="0"/>
              <a:t>12 </a:t>
            </a:r>
            <a:r>
              <a:rPr lang="en-US" sz="1400" dirty="0" err="1"/>
              <a:t>GeV</a:t>
            </a:r>
            <a:r>
              <a:rPr lang="en-US" sz="1400" dirty="0"/>
              <a:t> GPD </a:t>
            </a:r>
            <a:r>
              <a:rPr lang="en-US" sz="1400" dirty="0" smtClean="0"/>
              <a:t>program</a:t>
            </a:r>
            <a:endParaRPr lang="en-US" sz="1400" dirty="0"/>
          </a:p>
        </p:txBody>
      </p:sp>
      <p:sp>
        <p:nvSpPr>
          <p:cNvPr id="28" name="Oval 27"/>
          <p:cNvSpPr/>
          <p:nvPr/>
        </p:nvSpPr>
        <p:spPr bwMode="auto">
          <a:xfrm>
            <a:off x="6705600" y="4038600"/>
            <a:ext cx="242664" cy="685800"/>
          </a:xfrm>
          <a:prstGeom prst="ellipse">
            <a:avLst/>
          </a:prstGeom>
          <a:solidFill>
            <a:srgbClr val="FFFF00">
              <a:alpha val="17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6248400" y="4038600"/>
            <a:ext cx="152400" cy="685800"/>
          </a:xfrm>
          <a:prstGeom prst="ellipse">
            <a:avLst/>
          </a:prstGeom>
          <a:solidFill>
            <a:srgbClr val="FFFF00">
              <a:alpha val="17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6400800" y="4038600"/>
            <a:ext cx="152400" cy="685800"/>
          </a:xfrm>
          <a:prstGeom prst="ellipse">
            <a:avLst/>
          </a:prstGeom>
          <a:solidFill>
            <a:srgbClr val="FFFF00">
              <a:alpha val="17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7086600" y="4038600"/>
            <a:ext cx="293712" cy="685800"/>
          </a:xfrm>
          <a:prstGeom prst="ellipse">
            <a:avLst/>
          </a:prstGeom>
          <a:solidFill>
            <a:srgbClr val="FFFF00">
              <a:alpha val="17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3800" y="1383159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3300"/>
                </a:solidFill>
              </a:rPr>
              <a:t>DVCS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153400" y="32766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3300"/>
                </a:solidFill>
              </a:rPr>
              <a:t>G</a:t>
            </a:r>
            <a:r>
              <a:rPr lang="en-US" baseline="-25000" dirty="0" err="1" smtClean="0">
                <a:solidFill>
                  <a:srgbClr val="FF3300"/>
                </a:solidFill>
              </a:rPr>
              <a:t>M</a:t>
            </a:r>
            <a:r>
              <a:rPr lang="en-US" baseline="30000" dirty="0" err="1" smtClean="0">
                <a:solidFill>
                  <a:srgbClr val="FF3300"/>
                </a:solidFill>
              </a:rPr>
              <a:t>p</a:t>
            </a:r>
            <a:endParaRPr lang="en-US" baseline="30000" dirty="0">
              <a:solidFill>
                <a:srgbClr val="FF33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69976" y="5139769"/>
            <a:ext cx="3206080" cy="116955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1400" b="1" i="1" dirty="0"/>
              <a:t>High </a:t>
            </a:r>
            <a:r>
              <a:rPr lang="en-US" sz="1400" b="1" i="1" dirty="0" smtClean="0"/>
              <a:t>Q</a:t>
            </a:r>
            <a:r>
              <a:rPr lang="en-US" sz="1400" b="1" i="1" baseline="30000" dirty="0" smtClean="0"/>
              <a:t>2 </a:t>
            </a:r>
            <a:r>
              <a:rPr lang="en-US" sz="1400" b="1" i="1" dirty="0" smtClean="0"/>
              <a:t>Form Factors</a:t>
            </a:r>
            <a:endParaRPr lang="en-US" sz="1400" b="1" i="1" baseline="30000" dirty="0"/>
          </a:p>
          <a:p>
            <a:pPr lvl="1"/>
            <a:r>
              <a:rPr lang="en-US" sz="1400" dirty="0" smtClean="0"/>
              <a:t>Reducing </a:t>
            </a:r>
            <a:r>
              <a:rPr lang="en-US" sz="1400" dirty="0" err="1"/>
              <a:t>G</a:t>
            </a:r>
            <a:r>
              <a:rPr lang="en-US" sz="1400" baseline="-25000" dirty="0" err="1"/>
              <a:t>M</a:t>
            </a:r>
            <a:r>
              <a:rPr lang="en-US" sz="1400" baseline="30000" dirty="0" err="1"/>
              <a:t>p</a:t>
            </a:r>
            <a:r>
              <a:rPr lang="en-US" sz="1400" dirty="0"/>
              <a:t> </a:t>
            </a:r>
            <a:r>
              <a:rPr lang="en-US" sz="1400" dirty="0" smtClean="0"/>
              <a:t>uncertainties will enable Super </a:t>
            </a:r>
            <a:r>
              <a:rPr lang="en-US" sz="1400" dirty="0" err="1" smtClean="0"/>
              <a:t>BigBite</a:t>
            </a:r>
            <a:r>
              <a:rPr lang="en-US" sz="1400" dirty="0" smtClean="0"/>
              <a:t> high impact program of Form Factor Measurements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95392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536" y="138336"/>
            <a:ext cx="9144000" cy="914400"/>
          </a:xfrm>
        </p:spPr>
        <p:txBody>
          <a:bodyPr/>
          <a:lstStyle/>
          <a:p>
            <a:r>
              <a:rPr lang="en-US" sz="2800" b="0" dirty="0"/>
              <a:t>DVCS / </a:t>
            </a:r>
            <a:r>
              <a:rPr lang="en-US" sz="2800" b="0" dirty="0" err="1"/>
              <a:t>G</a:t>
            </a:r>
            <a:r>
              <a:rPr lang="en-US" sz="2800" b="0" baseline="-25000" dirty="0" err="1"/>
              <a:t>M</a:t>
            </a:r>
            <a:r>
              <a:rPr lang="en-US" sz="2800" b="0" baseline="30000" dirty="0" err="1"/>
              <a:t>p</a:t>
            </a:r>
            <a:r>
              <a:rPr lang="en-US" sz="2800" b="0" baseline="30000" dirty="0"/>
              <a:t> </a:t>
            </a:r>
            <a:r>
              <a:rPr lang="en-US" sz="2800" b="0" dirty="0" smtClean="0"/>
              <a:t>Experiments in the Hall now</a:t>
            </a:r>
            <a:r>
              <a:rPr lang="en-US" sz="2800" b="0" baseline="30000" dirty="0"/>
              <a:t/>
            </a:r>
            <a:br>
              <a:rPr lang="en-US" sz="2800" b="0" baseline="30000" dirty="0"/>
            </a:br>
            <a:endParaRPr lang="en-US" sz="2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36712"/>
            <a:ext cx="5112568" cy="5178425"/>
          </a:xfrm>
        </p:spPr>
        <p:txBody>
          <a:bodyPr/>
          <a:lstStyle/>
          <a:p>
            <a:pPr>
              <a:buFont typeface="Lucida Grande"/>
              <a:buChar char="-"/>
            </a:pPr>
            <a:r>
              <a:rPr lang="en-US" sz="1800" dirty="0" smtClean="0"/>
              <a:t>Started up with the lab Fall 2014</a:t>
            </a:r>
          </a:p>
          <a:p>
            <a:pPr>
              <a:buFont typeface="Lucida Grande"/>
              <a:buChar char="-"/>
            </a:pPr>
            <a:r>
              <a:rPr lang="en-US" sz="1800" dirty="0" smtClean="0"/>
              <a:t>Start up again February 4 with 20 </a:t>
            </a:r>
            <a:r>
              <a:rPr lang="en-US" sz="1800" dirty="0" err="1" smtClean="0"/>
              <a:t>uAmp</a:t>
            </a:r>
            <a:r>
              <a:rPr lang="en-US" sz="1800" dirty="0" smtClean="0"/>
              <a:t>, 11 </a:t>
            </a:r>
            <a:r>
              <a:rPr lang="en-US" sz="1800" dirty="0" err="1" smtClean="0"/>
              <a:t>GeV</a:t>
            </a:r>
            <a:r>
              <a:rPr lang="en-US" sz="1800" dirty="0" smtClean="0"/>
              <a:t> beam</a:t>
            </a:r>
          </a:p>
          <a:p>
            <a:pPr>
              <a:buFont typeface="Lucida Grande"/>
              <a:buChar char="-"/>
            </a:pPr>
            <a:r>
              <a:rPr lang="en-US" sz="1800" dirty="0"/>
              <a:t>Q1-R </a:t>
            </a:r>
            <a:r>
              <a:rPr lang="en-US" sz="1800" dirty="0" smtClean="0"/>
              <a:t>permanently replaced with </a:t>
            </a:r>
            <a:r>
              <a:rPr lang="en-US" sz="1800" dirty="0"/>
              <a:t>old SOS </a:t>
            </a:r>
            <a:r>
              <a:rPr lang="en-US" sz="1800" dirty="0" smtClean="0"/>
              <a:t>quad</a:t>
            </a:r>
          </a:p>
          <a:p>
            <a:pPr>
              <a:buFont typeface="Lucida Grande"/>
              <a:buChar char="-"/>
            </a:pPr>
            <a:r>
              <a:rPr lang="en-US" sz="1800" dirty="0" smtClean="0"/>
              <a:t>Problems with HRS Q1-L a concern</a:t>
            </a:r>
          </a:p>
          <a:p>
            <a:pPr>
              <a:buFont typeface="Lucida Grande"/>
              <a:buChar char="-"/>
            </a:pPr>
            <a:r>
              <a:rPr lang="en-US" sz="1800" dirty="0" smtClean="0"/>
              <a:t>New Moller </a:t>
            </a:r>
            <a:r>
              <a:rPr lang="en-US" sz="1800" dirty="0" err="1" smtClean="0"/>
              <a:t>polarimeter</a:t>
            </a:r>
            <a:r>
              <a:rPr lang="en-US" sz="1800" dirty="0" smtClean="0"/>
              <a:t>, additional </a:t>
            </a:r>
            <a:r>
              <a:rPr lang="en-US" sz="1800" dirty="0" err="1" smtClean="0"/>
              <a:t>beamline</a:t>
            </a:r>
            <a:r>
              <a:rPr lang="en-US" sz="1800" dirty="0" smtClean="0"/>
              <a:t> instrumentation</a:t>
            </a:r>
          </a:p>
          <a:p>
            <a:pPr>
              <a:buFont typeface="Lucida Grande"/>
              <a:buChar char="-"/>
            </a:pPr>
            <a:r>
              <a:rPr lang="en-US" sz="1800" dirty="0" smtClean="0"/>
              <a:t>New target test cell</a:t>
            </a:r>
            <a:endParaRPr lang="en-US" sz="1800" dirty="0"/>
          </a:p>
          <a:p>
            <a:pPr marL="457200" lvl="1" indent="0">
              <a:buNone/>
            </a:pPr>
            <a:endParaRPr lang="en-US" sz="1800" dirty="0" smtClean="0"/>
          </a:p>
        </p:txBody>
      </p:sp>
      <p:pic>
        <p:nvPicPr>
          <p:cNvPr id="8" name="Picture 7" descr="C:\Users\folts\Desktop\IMG_194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1" b="44661"/>
          <a:stretch/>
        </p:blipFill>
        <p:spPr bwMode="auto">
          <a:xfrm>
            <a:off x="323528" y="3861048"/>
            <a:ext cx="4846434" cy="23762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C:\Users\folts\Desktop\IMG_194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284984"/>
            <a:ext cx="3312368" cy="3089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20" y="908720"/>
            <a:ext cx="3168352" cy="305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62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395536" y="958800"/>
            <a:ext cx="9577064" cy="6070600"/>
          </a:xfrm>
        </p:spPr>
        <p:txBody>
          <a:bodyPr/>
          <a:lstStyle/>
          <a:p>
            <a:pPr marL="0" indent="0">
              <a:buNone/>
            </a:pPr>
            <a:r>
              <a:rPr lang="en-US" sz="2000" i="1" dirty="0" smtClean="0"/>
              <a:t>DVCS, in no order…</a:t>
            </a:r>
          </a:p>
          <a:p>
            <a:r>
              <a:rPr lang="en-US" sz="2000" dirty="0"/>
              <a:t>ODU :Stacey Lee Allison and </a:t>
            </a:r>
            <a:r>
              <a:rPr lang="en-US" sz="2000" dirty="0" err="1"/>
              <a:t>Hashir</a:t>
            </a:r>
            <a:r>
              <a:rPr lang="en-US" sz="2000" dirty="0"/>
              <a:t> </a:t>
            </a:r>
            <a:r>
              <a:rPr lang="en-US" sz="2000" dirty="0" err="1"/>
              <a:t>Rashad</a:t>
            </a:r>
            <a:endParaRPr lang="en-US" sz="2000" dirty="0"/>
          </a:p>
          <a:p>
            <a:r>
              <a:rPr lang="en-US" sz="2000" dirty="0"/>
              <a:t>OHIO: </a:t>
            </a:r>
            <a:r>
              <a:rPr lang="en-US" sz="2000" dirty="0" err="1"/>
              <a:t>Mongi</a:t>
            </a:r>
            <a:r>
              <a:rPr lang="en-US" sz="2000" dirty="0"/>
              <a:t> </a:t>
            </a:r>
            <a:r>
              <a:rPr lang="en-US" sz="2000" dirty="0" err="1"/>
              <a:t>Diamini</a:t>
            </a:r>
            <a:r>
              <a:rPr lang="en-US" sz="2000" dirty="0"/>
              <a:t>, </a:t>
            </a:r>
            <a:r>
              <a:rPr lang="en-US" sz="2000" dirty="0" err="1"/>
              <a:t>Bishnu</a:t>
            </a:r>
            <a:r>
              <a:rPr lang="en-US" sz="2000" dirty="0"/>
              <a:t> </a:t>
            </a:r>
            <a:r>
              <a:rPr lang="en-US" sz="2000" dirty="0" err="1"/>
              <a:t>Karki</a:t>
            </a:r>
            <a:endParaRPr lang="en-US" sz="2000" dirty="0"/>
          </a:p>
          <a:p>
            <a:r>
              <a:rPr lang="en-US" sz="2000" dirty="0"/>
              <a:t>IPN </a:t>
            </a:r>
            <a:r>
              <a:rPr lang="en-US" sz="2000" dirty="0" err="1"/>
              <a:t>Orsay</a:t>
            </a:r>
            <a:r>
              <a:rPr lang="en-US" sz="2000" dirty="0"/>
              <a:t> : Frederic Georges</a:t>
            </a:r>
          </a:p>
          <a:p>
            <a:r>
              <a:rPr lang="en-US" sz="2000" dirty="0"/>
              <a:t>CMU : </a:t>
            </a:r>
            <a:r>
              <a:rPr lang="en-US" sz="2000" dirty="0" err="1"/>
              <a:t>Alexa</a:t>
            </a:r>
            <a:r>
              <a:rPr lang="en-US" sz="2000" dirty="0"/>
              <a:t> </a:t>
            </a:r>
            <a:r>
              <a:rPr lang="en-US" sz="2000" dirty="0" smtClean="0"/>
              <a:t>Johnson</a:t>
            </a:r>
          </a:p>
          <a:p>
            <a:endParaRPr lang="en-US" sz="2000" i="1" dirty="0" smtClean="0"/>
          </a:p>
          <a:p>
            <a:endParaRPr lang="en-US" sz="2000" i="1" dirty="0" smtClean="0"/>
          </a:p>
          <a:p>
            <a:pPr marL="0" indent="0">
              <a:buNone/>
            </a:pPr>
            <a:r>
              <a:rPr lang="en-US" sz="2000" i="1" dirty="0" err="1" smtClean="0"/>
              <a:t>GMp</a:t>
            </a:r>
            <a:r>
              <a:rPr lang="en-US" sz="2000" i="1" dirty="0" smtClean="0"/>
              <a:t>, </a:t>
            </a:r>
            <a:r>
              <a:rPr lang="en-US" sz="2000" i="1" dirty="0"/>
              <a:t>in no order</a:t>
            </a:r>
            <a:r>
              <a:rPr lang="en-US" sz="2000" i="1" dirty="0" smtClean="0"/>
              <a:t>…</a:t>
            </a:r>
            <a:endParaRPr lang="en-US" sz="2000" dirty="0">
              <a:latin typeface="Arial"/>
              <a:cs typeface="Arial"/>
            </a:endParaRPr>
          </a:p>
          <a:p>
            <a:r>
              <a:rPr lang="en-US" sz="2000" dirty="0" smtClean="0"/>
              <a:t>MIT: Barak </a:t>
            </a:r>
            <a:r>
              <a:rPr lang="en-US" sz="2000" dirty="0" err="1"/>
              <a:t>Schmookler</a:t>
            </a:r>
            <a:r>
              <a:rPr lang="en-US" sz="2000" dirty="0"/>
              <a:t> and </a:t>
            </a:r>
            <a:r>
              <a:rPr lang="en-US" sz="2000" dirty="0" err="1"/>
              <a:t>Longwu</a:t>
            </a:r>
            <a:r>
              <a:rPr lang="en-US" sz="2000" dirty="0"/>
              <a:t> </a:t>
            </a:r>
            <a:r>
              <a:rPr lang="en-US" sz="2000" dirty="0" err="1" smtClean="0"/>
              <a:t>Ou</a:t>
            </a:r>
            <a:endParaRPr lang="en-US" sz="2000" dirty="0"/>
          </a:p>
          <a:p>
            <a:r>
              <a:rPr lang="en-US" sz="2000" dirty="0" smtClean="0"/>
              <a:t>W&amp;M: Yang </a:t>
            </a:r>
            <a:r>
              <a:rPr lang="en-US" sz="2000" dirty="0"/>
              <a:t>Wang </a:t>
            </a:r>
            <a:endParaRPr lang="en-US" sz="2000" dirty="0" smtClean="0"/>
          </a:p>
          <a:p>
            <a:r>
              <a:rPr lang="en-US" sz="2000" dirty="0" smtClean="0"/>
              <a:t>Hampton: </a:t>
            </a:r>
            <a:r>
              <a:rPr lang="en-US" sz="2000" dirty="0" err="1" smtClean="0"/>
              <a:t>Tir</a:t>
            </a:r>
            <a:r>
              <a:rPr lang="en-US" sz="2000" dirty="0" smtClean="0"/>
              <a:t> </a:t>
            </a:r>
            <a:r>
              <a:rPr lang="en-US" sz="2000" dirty="0" err="1" smtClean="0"/>
              <a:t>Gautam</a:t>
            </a:r>
            <a:endParaRPr lang="en-US" sz="2000" dirty="0" smtClean="0">
              <a:latin typeface="Arial"/>
              <a:cs typeface="Arial"/>
            </a:endParaRPr>
          </a:p>
          <a:p>
            <a:pPr marL="1828800" lvl="4" indent="0" eaLnBrk="1" hangingPunct="1">
              <a:buNone/>
            </a:pPr>
            <a:endParaRPr lang="en-US" sz="1800" dirty="0" smtClean="0"/>
          </a:p>
          <a:p>
            <a:pPr lvl="2" eaLnBrk="1" hangingPunct="1">
              <a:buFont typeface="Lucida Grande"/>
              <a:buChar char="-"/>
            </a:pPr>
            <a:endParaRPr lang="en-US" sz="20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Arial"/>
              <a:buChar char="•"/>
            </a:pPr>
            <a:endParaRPr lang="en-US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Lucida Grande"/>
              <a:buChar char="-"/>
            </a:pPr>
            <a:endParaRPr lang="en-US" sz="1600" dirty="0" smtClean="0">
              <a:solidFill>
                <a:schemeClr val="tx2"/>
              </a:solidFill>
            </a:endParaRPr>
          </a:p>
          <a:p>
            <a:pPr lvl="2" eaLnBrk="1" hangingPunct="1">
              <a:buFont typeface="Arial"/>
              <a:buChar char="•"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1314871" y="-171400"/>
            <a:ext cx="6641505" cy="1080120"/>
          </a:xfrm>
        </p:spPr>
        <p:txBody>
          <a:bodyPr/>
          <a:lstStyle/>
          <a:p>
            <a:pPr algn="ctr" eaLnBrk="1" hangingPunct="1"/>
            <a:r>
              <a:rPr lang="en-US" sz="2800" b="0" dirty="0" smtClean="0"/>
              <a:t>10 graduate students on site </a:t>
            </a:r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1700808"/>
            <a:ext cx="3627811" cy="240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505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1475656" y="116632"/>
            <a:ext cx="53198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latin typeface="Arial"/>
                <a:cs typeface="Arial"/>
              </a:rPr>
              <a:t>Tritium Experiment Preparations</a:t>
            </a:r>
            <a:endParaRPr lang="en-US" sz="2000" b="1" dirty="0">
              <a:latin typeface="Arial"/>
              <a:cs typeface="Arial"/>
            </a:endParaRPr>
          </a:p>
        </p:txBody>
      </p:sp>
      <p:pic>
        <p:nvPicPr>
          <p:cNvPr id="1843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2" y="3429000"/>
            <a:ext cx="4495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1" descr="C:\Documents and Settings\b22803\Desktop\target cell_pho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2" y="811765"/>
            <a:ext cx="4476750" cy="261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836712"/>
            <a:ext cx="4320480" cy="6986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Four experiments approved by PAC 42, 2 PAC 40 “high impact” </a:t>
            </a:r>
          </a:p>
          <a:p>
            <a:pPr lvl="1"/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Successful target safety/design review September </a:t>
            </a:r>
            <a:r>
              <a:rPr lang="en-US" sz="2000" dirty="0" smtClean="0"/>
              <a:t>2015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dirty="0" smtClean="0"/>
              <a:t>Still a lot to do!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dirty="0" smtClean="0"/>
              <a:t>Integration into the Hall</a:t>
            </a:r>
          </a:p>
          <a:p>
            <a:pPr marL="800100" lvl="1" indent="-342900">
              <a:buFont typeface="Lucida Grande"/>
              <a:buChar char="-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Combined experiment planning meeting December </a:t>
            </a:r>
            <a:r>
              <a:rPr lang="en-US" sz="2000" dirty="0" smtClean="0"/>
              <a:t>2015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smtClean="0"/>
              <a:t>Prepare for ERR</a:t>
            </a:r>
            <a:endParaRPr lang="en-US" sz="2000" dirty="0" smtClean="0"/>
          </a:p>
          <a:p>
            <a:pPr marL="800100" lvl="1" indent="-342900">
              <a:buFont typeface="Lucida Grande"/>
              <a:buChar char="-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err="1"/>
              <a:t>BigBite</a:t>
            </a:r>
            <a:r>
              <a:rPr lang="en-US" sz="2000" dirty="0"/>
              <a:t> under (re-)construction in test lab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dirty="0"/>
              <a:t>Modified Cerenkov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dirty="0"/>
              <a:t>Plan to add SBS GEM plane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i="1" dirty="0"/>
              <a:t>Might not be used (meeting tomorrow!)</a:t>
            </a:r>
          </a:p>
          <a:p>
            <a:pPr marL="800100" lvl="1" indent="-342900">
              <a:buFont typeface="Lucida Grande"/>
              <a:buChar char="-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lvl="1"/>
            <a:endParaRPr lang="en-US" dirty="0"/>
          </a:p>
          <a:p>
            <a:pPr marL="342900" indent="-342900">
              <a:buFont typeface="Arial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89759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395536" y="958800"/>
            <a:ext cx="9577064" cy="6070600"/>
          </a:xfrm>
        </p:spPr>
        <p:txBody>
          <a:bodyPr/>
          <a:lstStyle/>
          <a:p>
            <a:pPr marL="0" indent="0">
              <a:buNone/>
            </a:pPr>
            <a:r>
              <a:rPr lang="en-US" sz="2000" i="1" dirty="0" smtClean="0"/>
              <a:t>In no order…</a:t>
            </a:r>
          </a:p>
          <a:p>
            <a:r>
              <a:rPr lang="en-US" sz="2000" dirty="0" smtClean="0"/>
              <a:t>Jason </a:t>
            </a:r>
            <a:r>
              <a:rPr lang="en-US" sz="2000" dirty="0"/>
              <a:t>Bane </a:t>
            </a:r>
            <a:r>
              <a:rPr lang="en-US" sz="2000" dirty="0" smtClean="0"/>
              <a:t>(University of </a:t>
            </a:r>
            <a:r>
              <a:rPr lang="en-US" sz="2000" dirty="0" err="1" smtClean="0"/>
              <a:t>Tennesse</a:t>
            </a:r>
            <a:r>
              <a:rPr lang="en-US" sz="2000" dirty="0" smtClean="0"/>
              <a:t>)</a:t>
            </a:r>
            <a:r>
              <a:rPr lang="en-US" sz="2000" dirty="0"/>
              <a:t> [DIS]</a:t>
            </a:r>
          </a:p>
          <a:p>
            <a:r>
              <a:rPr lang="en-US" sz="2000" dirty="0" err="1" smtClean="0"/>
              <a:t>Shujie</a:t>
            </a:r>
            <a:r>
              <a:rPr lang="en-US" sz="2000" dirty="0" smtClean="0"/>
              <a:t> </a:t>
            </a:r>
            <a:r>
              <a:rPr lang="en-US" sz="2000" dirty="0"/>
              <a:t>Li (</a:t>
            </a:r>
            <a:r>
              <a:rPr lang="en-US" sz="2000" dirty="0" smtClean="0"/>
              <a:t>UNH) [</a:t>
            </a:r>
            <a:r>
              <a:rPr lang="en-US" sz="2000" dirty="0"/>
              <a:t>x&gt;1</a:t>
            </a:r>
            <a:r>
              <a:rPr lang="en-US" sz="2000" dirty="0" smtClean="0"/>
              <a:t>]</a:t>
            </a:r>
          </a:p>
          <a:p>
            <a:r>
              <a:rPr lang="en-US" sz="2000" dirty="0" err="1" smtClean="0"/>
              <a:t>Dien</a:t>
            </a:r>
            <a:r>
              <a:rPr lang="en-US" sz="2000" dirty="0" smtClean="0"/>
              <a:t> </a:t>
            </a:r>
            <a:r>
              <a:rPr lang="en-US" sz="2000" dirty="0"/>
              <a:t>Nguyen (</a:t>
            </a:r>
            <a:r>
              <a:rPr lang="en-US" sz="2000" dirty="0" smtClean="0"/>
              <a:t>UVA ) </a:t>
            </a:r>
            <a:r>
              <a:rPr lang="en-US" sz="2000" dirty="0"/>
              <a:t>[x&gt;1</a:t>
            </a:r>
            <a:r>
              <a:rPr lang="en-US" sz="2000" dirty="0" smtClean="0"/>
              <a:t>]</a:t>
            </a:r>
            <a:endParaRPr lang="en-US" sz="2000" dirty="0"/>
          </a:p>
          <a:p>
            <a:r>
              <a:rPr lang="en-US" sz="2000" dirty="0" smtClean="0"/>
              <a:t>Tyler Hague (Kent State)</a:t>
            </a:r>
            <a:endParaRPr lang="en-US" sz="2000" dirty="0"/>
          </a:p>
          <a:p>
            <a:r>
              <a:rPr lang="en-US" sz="2000" dirty="0" smtClean="0"/>
              <a:t>Michael </a:t>
            </a:r>
            <a:r>
              <a:rPr lang="en-US" sz="2000" dirty="0" err="1" smtClean="0"/>
              <a:t>Nycz</a:t>
            </a:r>
            <a:r>
              <a:rPr lang="en-US" sz="2000" dirty="0"/>
              <a:t> </a:t>
            </a:r>
            <a:r>
              <a:rPr lang="en-US" sz="2000" dirty="0" smtClean="0"/>
              <a:t>(</a:t>
            </a:r>
            <a:r>
              <a:rPr lang="en-US" sz="2000" dirty="0"/>
              <a:t>K</a:t>
            </a:r>
            <a:r>
              <a:rPr lang="en-US" sz="2000" dirty="0" smtClean="0"/>
              <a:t>ent State)</a:t>
            </a:r>
            <a:endParaRPr lang="en-US" sz="2000" dirty="0"/>
          </a:p>
          <a:p>
            <a:r>
              <a:rPr lang="en-US" sz="2000" dirty="0" err="1" smtClean="0"/>
              <a:t>Sheren</a:t>
            </a:r>
            <a:r>
              <a:rPr lang="en-US" sz="2000" dirty="0" smtClean="0"/>
              <a:t> </a:t>
            </a:r>
            <a:r>
              <a:rPr lang="en-US" sz="2000" dirty="0" err="1" smtClean="0"/>
              <a:t>Alsalmi</a:t>
            </a:r>
            <a:r>
              <a:rPr lang="en-US" sz="2000" dirty="0"/>
              <a:t> </a:t>
            </a:r>
            <a:r>
              <a:rPr lang="en-US" sz="2000" dirty="0" smtClean="0"/>
              <a:t>(</a:t>
            </a:r>
            <a:r>
              <a:rPr lang="en-US" sz="2000" dirty="0"/>
              <a:t>K</a:t>
            </a:r>
            <a:r>
              <a:rPr lang="en-US" sz="2000" dirty="0" smtClean="0"/>
              <a:t>ent State) [DIS] </a:t>
            </a:r>
            <a:endParaRPr lang="en-US" sz="2000" dirty="0"/>
          </a:p>
          <a:p>
            <a:r>
              <a:rPr lang="en-US" sz="2000" dirty="0" smtClean="0"/>
              <a:t>Tong </a:t>
            </a:r>
            <a:r>
              <a:rPr lang="en-US" sz="2000" dirty="0"/>
              <a:t>Su (</a:t>
            </a:r>
            <a:r>
              <a:rPr lang="en-US" sz="2000" dirty="0" smtClean="0"/>
              <a:t>Kent State) </a:t>
            </a:r>
            <a:r>
              <a:rPr lang="en-US" sz="2000" dirty="0"/>
              <a:t>[DIS</a:t>
            </a:r>
            <a:r>
              <a:rPr lang="en-US" sz="2000" dirty="0" smtClean="0"/>
              <a:t>]</a:t>
            </a:r>
            <a:endParaRPr lang="en-US" sz="2000" dirty="0"/>
          </a:p>
          <a:p>
            <a:r>
              <a:rPr lang="en-US" sz="2000" dirty="0" smtClean="0"/>
              <a:t>Cohen </a:t>
            </a:r>
            <a:r>
              <a:rPr lang="en-US" sz="2000" dirty="0" err="1"/>
              <a:t>Erez</a:t>
            </a:r>
            <a:r>
              <a:rPr lang="en-US" sz="2000" dirty="0"/>
              <a:t> (</a:t>
            </a:r>
            <a:r>
              <a:rPr lang="en-US" sz="2000" dirty="0" smtClean="0"/>
              <a:t>Tel </a:t>
            </a:r>
            <a:r>
              <a:rPr lang="en-US" sz="2000" dirty="0"/>
              <a:t>Aviv </a:t>
            </a:r>
            <a:r>
              <a:rPr lang="en-US" sz="2000" dirty="0" smtClean="0"/>
              <a:t>University) [</a:t>
            </a:r>
            <a:r>
              <a:rPr lang="en-US" sz="2000" dirty="0"/>
              <a:t>QE</a:t>
            </a:r>
            <a:r>
              <a:rPr lang="en-US" sz="2000" dirty="0" smtClean="0"/>
              <a:t>]</a:t>
            </a:r>
            <a:endParaRPr lang="en-US" sz="2000" dirty="0"/>
          </a:p>
          <a:p>
            <a:r>
              <a:rPr lang="en-US" sz="2000" dirty="0" err="1" smtClean="0"/>
              <a:t>Danning</a:t>
            </a:r>
            <a:r>
              <a:rPr lang="en-US" sz="2000" dirty="0" smtClean="0"/>
              <a:t> </a:t>
            </a:r>
            <a:r>
              <a:rPr lang="en-US" sz="2000" dirty="0"/>
              <a:t>Di </a:t>
            </a:r>
            <a:r>
              <a:rPr lang="en-US" sz="2000" dirty="0" smtClean="0"/>
              <a:t>(UVA) </a:t>
            </a:r>
            <a:r>
              <a:rPr lang="en-US" sz="2000" dirty="0"/>
              <a:t>[DIS]</a:t>
            </a:r>
          </a:p>
          <a:p>
            <a:r>
              <a:rPr lang="en-US" sz="2000" dirty="0" smtClean="0"/>
              <a:t>Scout </a:t>
            </a:r>
            <a:r>
              <a:rPr lang="en-US" sz="2000" dirty="0" err="1">
                <a:latin typeface="Arial"/>
                <a:cs typeface="Arial"/>
              </a:rPr>
              <a:t>Barcus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(W</a:t>
            </a:r>
            <a:r>
              <a:rPr lang="en-US" sz="2000" dirty="0">
                <a:latin typeface="Arial"/>
                <a:cs typeface="Arial"/>
              </a:rPr>
              <a:t>&amp;</a:t>
            </a:r>
            <a:r>
              <a:rPr lang="en-US" sz="2000" dirty="0" smtClean="0">
                <a:latin typeface="Arial"/>
                <a:cs typeface="Arial"/>
              </a:rPr>
              <a:t>M)  [</a:t>
            </a:r>
            <a:r>
              <a:rPr lang="en-US" sz="2000" dirty="0">
                <a:latin typeface="Arial"/>
                <a:cs typeface="Arial"/>
              </a:rPr>
              <a:t>Elastic</a:t>
            </a:r>
            <a:r>
              <a:rPr lang="en-US" sz="2000" dirty="0" smtClean="0">
                <a:latin typeface="Arial"/>
                <a:cs typeface="Arial"/>
              </a:rPr>
              <a:t>]</a:t>
            </a:r>
          </a:p>
          <a:p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TBD (ODU) [</a:t>
            </a:r>
            <a:r>
              <a:rPr lang="en-US" sz="2000" dirty="0">
                <a:latin typeface="Arial"/>
                <a:cs typeface="Arial"/>
              </a:rPr>
              <a:t>QE]</a:t>
            </a:r>
          </a:p>
          <a:p>
            <a:endParaRPr lang="en-US" sz="2000" dirty="0" smtClean="0">
              <a:latin typeface="Arial"/>
              <a:cs typeface="Arial"/>
            </a:endParaRPr>
          </a:p>
          <a:p>
            <a:pPr marL="1828800" lvl="4" indent="0" eaLnBrk="1" hangingPunct="1">
              <a:buNone/>
            </a:pPr>
            <a:endParaRPr lang="en-US" sz="1800" dirty="0" smtClean="0"/>
          </a:p>
          <a:p>
            <a:pPr lvl="2" eaLnBrk="1" hangingPunct="1">
              <a:buFont typeface="Lucida Grande"/>
              <a:buChar char="-"/>
            </a:pPr>
            <a:endParaRPr lang="en-US" sz="20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Arial"/>
              <a:buChar char="•"/>
            </a:pPr>
            <a:endParaRPr lang="en-US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eaLnBrk="1" hangingPunct="1">
              <a:buFont typeface="Lucida Grande"/>
              <a:buChar char="-"/>
            </a:pPr>
            <a:endParaRPr lang="en-US" sz="1600" dirty="0" smtClean="0">
              <a:solidFill>
                <a:schemeClr val="tx2"/>
              </a:solidFill>
            </a:endParaRPr>
          </a:p>
          <a:p>
            <a:pPr lvl="2" eaLnBrk="1" hangingPunct="1">
              <a:buFont typeface="Arial"/>
              <a:buChar char="•"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914400" lvl="2" indent="0" eaLnBrk="1" hangingPunct="1">
              <a:buNone/>
            </a:pPr>
            <a:endParaRPr lang="en-US" sz="1600" dirty="0" smtClean="0">
              <a:solidFill>
                <a:schemeClr val="tx2"/>
              </a:solidFill>
            </a:endParaRPr>
          </a:p>
        </p:txBody>
      </p:sp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1314871" y="-171400"/>
            <a:ext cx="6641505" cy="1080120"/>
          </a:xfrm>
        </p:spPr>
        <p:txBody>
          <a:bodyPr/>
          <a:lstStyle/>
          <a:p>
            <a:pPr algn="ctr" eaLnBrk="1" hangingPunct="1"/>
            <a:r>
              <a:rPr lang="en-US" sz="2800" b="0" dirty="0" smtClean="0"/>
              <a:t>11 </a:t>
            </a:r>
            <a:r>
              <a:rPr lang="en-US" sz="2800" b="0" baseline="30000" dirty="0" smtClean="0"/>
              <a:t>3</a:t>
            </a:r>
            <a:r>
              <a:rPr lang="en-US" sz="2800" b="0" dirty="0" smtClean="0"/>
              <a:t>H graduate students on site (+1)</a:t>
            </a:r>
          </a:p>
        </p:txBody>
      </p:sp>
      <p:sp>
        <p:nvSpPr>
          <p:cNvPr id="25606" name="Text Box 1030"/>
          <p:cNvSpPr txBox="1">
            <a:spLocks noChangeArrowheads="1"/>
          </p:cNvSpPr>
          <p:nvPr/>
        </p:nvSpPr>
        <p:spPr bwMode="auto">
          <a:xfrm>
            <a:off x="6178550" y="4005064"/>
            <a:ext cx="252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613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3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87381</TotalTime>
  <Words>1220</Words>
  <Application>Microsoft Macintosh PowerPoint</Application>
  <PresentationFormat>On-screen Show (4:3)</PresentationFormat>
  <Paragraphs>308</Paragraphs>
  <Slides>18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3_JLab_PowerPoint1</vt:lpstr>
      <vt:lpstr>PowerPoint Presentation</vt:lpstr>
      <vt:lpstr>Hall A Planning - old</vt:lpstr>
      <vt:lpstr>Hall A Planning - now</vt:lpstr>
      <vt:lpstr>Hall A over the past year</vt:lpstr>
      <vt:lpstr>PowerPoint Presentation</vt:lpstr>
      <vt:lpstr>DVCS / GMp Experiments in the Hall now </vt:lpstr>
      <vt:lpstr>10 graduate students on site </vt:lpstr>
      <vt:lpstr>PowerPoint Presentation</vt:lpstr>
      <vt:lpstr>11 3H graduate students on site (+1)</vt:lpstr>
      <vt:lpstr>Beyond 3H</vt:lpstr>
      <vt:lpstr>SBS Construction</vt:lpstr>
      <vt:lpstr>PowerPoint Presentation</vt:lpstr>
      <vt:lpstr>PowerPoint Presentation</vt:lpstr>
      <vt:lpstr>MOLLER</vt:lpstr>
      <vt:lpstr>SoLID</vt:lpstr>
      <vt:lpstr>PowerPoint Presentation</vt:lpstr>
      <vt:lpstr>Hall A Projected Experiment Schedule, updated 2/2015  Experiments in red represent PAC42 “high impact” experiments </vt:lpstr>
      <vt:lpstr>Jefferson Lab Tritium Target</vt:lpstr>
    </vt:vector>
  </TitlesOfParts>
  <Company>Sony Electronics,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bmck</dc:creator>
  <cp:lastModifiedBy>Governmental Relations</cp:lastModifiedBy>
  <cp:revision>525</cp:revision>
  <cp:lastPrinted>2016-01-09T13:48:20Z</cp:lastPrinted>
  <dcterms:created xsi:type="dcterms:W3CDTF">2010-06-22T16:39:58Z</dcterms:created>
  <dcterms:modified xsi:type="dcterms:W3CDTF">2016-01-14T18:56:52Z</dcterms:modified>
</cp:coreProperties>
</file>